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70" r:id="rId1"/>
  </p:sldMasterIdLst>
  <p:notesMasterIdLst>
    <p:notesMasterId r:id="rId15"/>
  </p:notesMasterIdLst>
  <p:handoutMasterIdLst>
    <p:handoutMasterId r:id="rId16"/>
  </p:handoutMasterIdLst>
  <p:sldIdLst>
    <p:sldId id="408" r:id="rId2"/>
    <p:sldId id="485" r:id="rId3"/>
    <p:sldId id="474" r:id="rId4"/>
    <p:sldId id="475" r:id="rId5"/>
    <p:sldId id="476" r:id="rId6"/>
    <p:sldId id="480" r:id="rId7"/>
    <p:sldId id="486" r:id="rId8"/>
    <p:sldId id="496" r:id="rId9"/>
    <p:sldId id="489" r:id="rId10"/>
    <p:sldId id="488" r:id="rId11"/>
    <p:sldId id="482" r:id="rId12"/>
    <p:sldId id="481" r:id="rId13"/>
    <p:sldId id="419" r:id="rId14"/>
  </p:sldIdLst>
  <p:sldSz cx="9144000" cy="6858000" type="screen4x3"/>
  <p:notesSz cx="7099300" cy="10234613"/>
  <p:defaultTextStyle>
    <a:defPPr>
      <a:defRPr lang="ja-JP"/>
    </a:defPPr>
    <a:lvl1pPr algn="l" defTabSz="457200" rtl="0" fontAlgn="base">
      <a:spcBef>
        <a:spcPct val="20000"/>
      </a:spcBef>
      <a:spcAft>
        <a:spcPct val="0"/>
      </a:spcAft>
      <a:buFont typeface="Wingdings" pitchFamily="2" charset="2"/>
      <a:buChar char="l"/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defTabSz="457200" rtl="0" fontAlgn="base">
      <a:spcBef>
        <a:spcPct val="20000"/>
      </a:spcBef>
      <a:spcAft>
        <a:spcPct val="0"/>
      </a:spcAft>
      <a:buFont typeface="Wingdings" pitchFamily="2" charset="2"/>
      <a:buChar char="l"/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defTabSz="457200" rtl="0" fontAlgn="base">
      <a:spcBef>
        <a:spcPct val="20000"/>
      </a:spcBef>
      <a:spcAft>
        <a:spcPct val="0"/>
      </a:spcAft>
      <a:buFont typeface="Wingdings" pitchFamily="2" charset="2"/>
      <a:buChar char="l"/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defTabSz="457200" rtl="0" fontAlgn="base">
      <a:spcBef>
        <a:spcPct val="20000"/>
      </a:spcBef>
      <a:spcAft>
        <a:spcPct val="0"/>
      </a:spcAft>
      <a:buFont typeface="Wingdings" pitchFamily="2" charset="2"/>
      <a:buChar char="l"/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defTabSz="457200" rtl="0" fontAlgn="base">
      <a:spcBef>
        <a:spcPct val="20000"/>
      </a:spcBef>
      <a:spcAft>
        <a:spcPct val="0"/>
      </a:spcAft>
      <a:buFont typeface="Wingdings" pitchFamily="2" charset="2"/>
      <a:buChar char="l"/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8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CCFFCC"/>
    <a:srgbClr val="FF99FF"/>
    <a:srgbClr val="FFDBB7"/>
    <a:srgbClr val="FFCCCC"/>
    <a:srgbClr val="FFCC99"/>
    <a:srgbClr val="CC99FF"/>
    <a:srgbClr val="FBC6CC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86364" autoAdjust="0"/>
  </p:normalViewPr>
  <p:slideViewPr>
    <p:cSldViewPr snapToGrid="0" snapToObjects="1">
      <p:cViewPr varScale="1">
        <p:scale>
          <a:sx n="57" d="100"/>
          <a:sy n="57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45" d="100"/>
          <a:sy n="45" d="100"/>
        </p:scale>
        <p:origin x="-2790" y="-102"/>
      </p:cViewPr>
      <p:guideLst>
        <p:guide orient="horz" pos="3223"/>
        <p:guide pos="223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977" cy="512143"/>
          </a:xfrm>
          <a:prstGeom prst="rect">
            <a:avLst/>
          </a:prstGeom>
        </p:spPr>
        <p:txBody>
          <a:bodyPr vert="horz" lIns="95464" tIns="47732" rIns="95464" bIns="477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4020650" y="1"/>
            <a:ext cx="3076976" cy="512143"/>
          </a:xfrm>
          <a:prstGeom prst="rect">
            <a:avLst/>
          </a:prstGeom>
        </p:spPr>
        <p:txBody>
          <a:bodyPr vert="horz" lIns="95464" tIns="47732" rIns="95464" bIns="477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4CE011C-90F3-4B54-B7F3-98BF8B234601}" type="datetime1">
              <a:rPr lang="ja-JP" altLang="en-US"/>
              <a:pPr>
                <a:defRPr/>
              </a:pPr>
              <a:t>2017/11/1</a:t>
            </a:fld>
            <a:endParaRPr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9720824"/>
            <a:ext cx="3076977" cy="512142"/>
          </a:xfrm>
          <a:prstGeom prst="rect">
            <a:avLst/>
          </a:prstGeom>
        </p:spPr>
        <p:txBody>
          <a:bodyPr vert="horz" lIns="95464" tIns="47732" rIns="95464" bIns="477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4020650" y="9720824"/>
            <a:ext cx="3076976" cy="512142"/>
          </a:xfrm>
          <a:prstGeom prst="rect">
            <a:avLst/>
          </a:prstGeom>
        </p:spPr>
        <p:txBody>
          <a:bodyPr vert="horz" lIns="95464" tIns="47732" rIns="95464" bIns="477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B5927A1-D143-4899-9F25-1AFEA134A8C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8941604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76977" cy="512143"/>
          </a:xfrm>
          <a:prstGeom prst="rect">
            <a:avLst/>
          </a:prstGeom>
        </p:spPr>
        <p:txBody>
          <a:bodyPr vert="horz" lIns="95464" tIns="47732" rIns="95464" bIns="47732" rtlCol="0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0650" y="1"/>
            <a:ext cx="3076976" cy="512143"/>
          </a:xfrm>
          <a:prstGeom prst="rect">
            <a:avLst/>
          </a:prstGeom>
        </p:spPr>
        <p:txBody>
          <a:bodyPr vert="horz" lIns="95464" tIns="47732" rIns="95464" bIns="47732" rtlCol="0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2A67B0E4-3BD8-4053-9219-ADEC73A10FB0}" type="datetime1">
              <a:rPr lang="ja-JP" altLang="en-US"/>
              <a:pPr>
                <a:defRPr/>
              </a:pPr>
              <a:t>2017/11/1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9688" cy="3840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464" tIns="47732" rIns="95464" bIns="47732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429" y="4861234"/>
            <a:ext cx="5680444" cy="4605988"/>
          </a:xfrm>
          <a:prstGeom prst="rect">
            <a:avLst/>
          </a:prstGeom>
        </p:spPr>
        <p:txBody>
          <a:bodyPr vert="horz" wrap="square" lIns="95464" tIns="47732" rIns="95464" bIns="4773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9720824"/>
            <a:ext cx="3076977" cy="512142"/>
          </a:xfrm>
          <a:prstGeom prst="rect">
            <a:avLst/>
          </a:prstGeom>
        </p:spPr>
        <p:txBody>
          <a:bodyPr vert="horz" lIns="95464" tIns="47732" rIns="95464" bIns="47732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0650" y="9720824"/>
            <a:ext cx="3076976" cy="512142"/>
          </a:xfrm>
          <a:prstGeom prst="rect">
            <a:avLst/>
          </a:prstGeom>
        </p:spPr>
        <p:txBody>
          <a:bodyPr vert="horz" lIns="95464" tIns="47732" rIns="95464" bIns="47732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9505E3F-19A2-4FBA-B2F0-9F6BE1A304D3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868357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ＭＳ Ｐ明朝" pitchFamily="18" charset="-128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ＭＳ Ｐ明朝" pitchFamily="18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ＭＳ Ｐ明朝" pitchFamily="18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ＭＳ Ｐ明朝" pitchFamily="18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ＭＳ Ｐ明朝" pitchFamily="18" charset="-128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0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6322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1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753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2</a:t>
            </a:fld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361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621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4</a:t>
            </a:fld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437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5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325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6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763907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7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60136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8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54648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9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780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10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9455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9505E3F-19A2-4FBA-B2F0-9F6BE1A304D3}" type="slidenum">
              <a:rPr lang="ja-JP" altLang="en-US" smtClean="0"/>
              <a:pPr>
                <a:defRPr/>
              </a:pPr>
              <a:t>11</a:t>
            </a:fld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6720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1pPr>
            <a:lvl2pPr marL="775643" indent="-298324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2pPr>
            <a:lvl3pPr marL="1193297" indent="-23866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3pPr>
            <a:lvl4pPr marL="1670616" indent="-23866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4pPr>
            <a:lvl5pPr marL="2147934" indent="-238660" eaLnBrk="0" hangingPunct="0"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5pPr>
            <a:lvl6pPr marL="2625254" indent="-23866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6pPr>
            <a:lvl7pPr marL="3102573" indent="-23866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7pPr>
            <a:lvl8pPr marL="3579891" indent="-23866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8pPr>
            <a:lvl9pPr marL="4057210" indent="-238660" algn="ctr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</a:defRPr>
            </a:lvl9pPr>
          </a:lstStyle>
          <a:p>
            <a:pPr eaLnBrk="1" hangingPunct="1"/>
            <a:fld id="{25658FA7-07D6-416E-A8E0-38CE508A3D34}" type="slidenum">
              <a:rPr lang="en-US" altLang="ja-JP"/>
              <a:pPr eaLnBrk="1" hangingPunct="1"/>
              <a:t>12</a:t>
            </a:fld>
            <a:endParaRPr lang="en-US" altLang="ja-JP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" name="ノート プレースホルダー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付プレースホルダー 32"/>
          <p:cNvSpPr txBox="1">
            <a:spLocks/>
          </p:cNvSpPr>
          <p:nvPr userDrawn="1"/>
        </p:nvSpPr>
        <p:spPr>
          <a:xfrm>
            <a:off x="346676" y="6370974"/>
            <a:ext cx="5402356" cy="365125"/>
          </a:xfrm>
          <a:prstGeom prst="rect">
            <a:avLst/>
          </a:prstGeom>
          <a:ln>
            <a:noFill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kumimoji="1" sz="1000" kern="1200" smtClean="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900" dirty="0">
                <a:solidFill>
                  <a:prstClr val="black"/>
                </a:solidFill>
                <a:latin typeface="+mn-lt"/>
              </a:rPr>
              <a:t>© </a:t>
            </a:r>
            <a:r>
              <a:rPr lang="en-US" altLang="ja-JP" sz="900" dirty="0" smtClean="0">
                <a:solidFill>
                  <a:prstClr val="black"/>
                </a:solidFill>
                <a:latin typeface="+mn-lt"/>
              </a:rPr>
              <a:t>2017</a:t>
            </a:r>
            <a:r>
              <a:rPr lang="ja-JP" altLang="en-US" sz="900" dirty="0" smtClean="0">
                <a:solidFill>
                  <a:prstClr val="black"/>
                </a:solidFill>
                <a:latin typeface="+mn-lt"/>
              </a:rPr>
              <a:t>　</a:t>
            </a:r>
            <a:r>
              <a:rPr lang="en-US" altLang="ja-JP" sz="900" dirty="0" smtClean="0">
                <a:solidFill>
                  <a:prstClr val="black"/>
                </a:solidFill>
                <a:latin typeface="+mn-lt"/>
              </a:rPr>
              <a:t>NUCLEAR </a:t>
            </a:r>
            <a:r>
              <a:rPr lang="en-US" altLang="ja-JP" sz="900" baseline="0" dirty="0" smtClean="0">
                <a:solidFill>
                  <a:prstClr val="black"/>
                </a:solidFill>
                <a:latin typeface="+mn-lt"/>
              </a:rPr>
              <a:t>DEVELOPMENT CORPORATION.</a:t>
            </a:r>
            <a:r>
              <a:rPr lang="ja-JP" altLang="en-US" sz="900" baseline="0" dirty="0" smtClean="0">
                <a:solidFill>
                  <a:prstClr val="black"/>
                </a:solidFill>
                <a:latin typeface="+mn-lt"/>
              </a:rPr>
              <a:t>　　</a:t>
            </a:r>
            <a:r>
              <a:rPr lang="en-US" altLang="ja-JP" sz="900" dirty="0" smtClean="0">
                <a:solidFill>
                  <a:prstClr val="black"/>
                </a:solidFill>
                <a:latin typeface="+mn-lt"/>
              </a:rPr>
              <a:t>All </a:t>
            </a:r>
            <a:r>
              <a:rPr lang="en-US" altLang="ja-JP" sz="900" dirty="0">
                <a:solidFill>
                  <a:prstClr val="black"/>
                </a:solidFill>
                <a:latin typeface="+mn-lt"/>
              </a:rPr>
              <a:t>Rights Reserved.</a:t>
            </a:r>
            <a:endParaRPr lang="ja-JP" altLang="en-US" sz="9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0"/>
          </p:nvPr>
        </p:nvSpPr>
        <p:spPr>
          <a:xfrm>
            <a:off x="308725" y="5430265"/>
            <a:ext cx="2387099" cy="3512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kumimoji="1" lang="ja-JP" altLang="en-US" dirty="0" smtClean="0"/>
          </a:p>
        </p:txBody>
      </p:sp>
      <p:sp>
        <p:nvSpPr>
          <p:cNvPr id="3" name="タイトル 2"/>
          <p:cNvSpPr>
            <a:spLocks noGrp="1"/>
          </p:cNvSpPr>
          <p:nvPr>
            <p:ph type="title" hasCustomPrompt="1"/>
          </p:nvPr>
        </p:nvSpPr>
        <p:spPr>
          <a:xfrm>
            <a:off x="308725" y="2586295"/>
            <a:ext cx="8632424" cy="585574"/>
          </a:xfrm>
          <a:prstGeom prst="rect">
            <a:avLst/>
          </a:prstGeom>
        </p:spPr>
        <p:txBody>
          <a:bodyPr/>
          <a:lstStyle>
            <a:lvl1pPr>
              <a:defRPr sz="3200" b="1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kumimoji="1" lang="ja-JP" altLang="en-US" dirty="0" smtClean="0"/>
              <a:t>タイトル</a:t>
            </a:r>
            <a:endParaRPr kumimoji="1" lang="ja-JP" altLang="en-US" dirty="0"/>
          </a:p>
        </p:txBody>
      </p:sp>
      <p:pic>
        <p:nvPicPr>
          <p:cNvPr id="10" name="図 9" descr="160830_MHI_PPT_En_2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8" y="201817"/>
            <a:ext cx="8744712" cy="944880"/>
          </a:xfrm>
          <a:prstGeom prst="rect">
            <a:avLst/>
          </a:prstGeom>
        </p:spPr>
      </p:pic>
      <p:sp>
        <p:nvSpPr>
          <p:cNvPr id="8" name="テキスト プレースホルダー 7"/>
          <p:cNvSpPr>
            <a:spLocks noGrp="1"/>
          </p:cNvSpPr>
          <p:nvPr>
            <p:ph type="body" sz="quarter" idx="12" hasCustomPrompt="1"/>
          </p:nvPr>
        </p:nvSpPr>
        <p:spPr>
          <a:xfrm>
            <a:off x="308725" y="3248719"/>
            <a:ext cx="8632825" cy="1362748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 smtClean="0"/>
              <a:t>サブタイトル</a:t>
            </a:r>
            <a:r>
              <a:rPr kumimoji="1" lang="en-US" altLang="ja-JP" dirty="0" smtClean="0"/>
              <a:t>16pt</a:t>
            </a:r>
          </a:p>
        </p:txBody>
      </p:sp>
    </p:spTree>
    <p:extLst>
      <p:ext uri="{BB962C8B-B14F-4D97-AF65-F5344CB8AC3E}">
        <p14:creationId xmlns:p14="http://schemas.microsoft.com/office/powerpoint/2010/main" val="3969256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read/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160830_MHI_PPT_En_2-04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121" y="6408926"/>
            <a:ext cx="8763000" cy="252984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555459" y="136959"/>
            <a:ext cx="8199074" cy="349961"/>
          </a:xfrm>
          <a:prstGeom prst="rect">
            <a:avLst/>
          </a:prstGeom>
        </p:spPr>
        <p:txBody>
          <a:bodyPr/>
          <a:lstStyle>
            <a:lvl1pPr>
              <a:defRPr sz="2200" b="1"/>
            </a:lvl1pPr>
          </a:lstStyle>
          <a:p>
            <a:r>
              <a:rPr kumimoji="1" lang="ja-JP" altLang="en-US" dirty="0" smtClean="0"/>
              <a:t>ページタイトル </a:t>
            </a:r>
            <a:r>
              <a:rPr kumimoji="1" lang="en-US" altLang="ja-JP" dirty="0" smtClean="0"/>
              <a:t>22pt</a:t>
            </a:r>
            <a:endParaRPr kumimoji="1" lang="ja-JP" altLang="en-US" dirty="0"/>
          </a:p>
        </p:txBody>
      </p:sp>
      <p:cxnSp>
        <p:nvCxnSpPr>
          <p:cNvPr id="8" name="直線コネクタ 7"/>
          <p:cNvCxnSpPr/>
          <p:nvPr userDrawn="1"/>
        </p:nvCxnSpPr>
        <p:spPr>
          <a:xfrm>
            <a:off x="225311" y="564204"/>
            <a:ext cx="8748518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日付プレースホルダー 32"/>
          <p:cNvSpPr txBox="1">
            <a:spLocks/>
          </p:cNvSpPr>
          <p:nvPr userDrawn="1"/>
        </p:nvSpPr>
        <p:spPr>
          <a:xfrm>
            <a:off x="309672" y="6347988"/>
            <a:ext cx="5402356" cy="365125"/>
          </a:xfrm>
          <a:prstGeom prst="rect">
            <a:avLst/>
          </a:prstGeom>
          <a:ln>
            <a:noFill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kumimoji="1" sz="1000" kern="1200" smtClean="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r>
              <a:rPr lang="en-US" altLang="ja-JP" sz="900" dirty="0">
                <a:solidFill>
                  <a:prstClr val="white"/>
                </a:solidFill>
              </a:rPr>
              <a:t>© </a:t>
            </a:r>
            <a:r>
              <a:rPr lang="en-US" altLang="ja-JP" sz="900" dirty="0" smtClean="0">
                <a:solidFill>
                  <a:prstClr val="white"/>
                </a:solidFill>
              </a:rPr>
              <a:t>2017</a:t>
            </a:r>
            <a:r>
              <a:rPr lang="ja-JP" altLang="en-US" sz="900" dirty="0" smtClean="0">
                <a:solidFill>
                  <a:prstClr val="white"/>
                </a:solidFill>
              </a:rPr>
              <a:t>　</a:t>
            </a:r>
            <a:r>
              <a:rPr lang="en-US" altLang="ja-JP" sz="900" dirty="0" smtClean="0">
                <a:solidFill>
                  <a:prstClr val="white"/>
                </a:solidFill>
              </a:rPr>
              <a:t>NUCLEAR</a:t>
            </a:r>
            <a:r>
              <a:rPr lang="en-US" altLang="ja-JP" sz="900" baseline="0" dirty="0" smtClean="0">
                <a:solidFill>
                  <a:prstClr val="white"/>
                </a:solidFill>
              </a:rPr>
              <a:t> DEVELOPMENT CORPORATION</a:t>
            </a:r>
            <a:r>
              <a:rPr lang="en-US" altLang="ja-JP" sz="900" dirty="0" smtClean="0">
                <a:solidFill>
                  <a:prstClr val="white"/>
                </a:solidFill>
              </a:rPr>
              <a:t>.  </a:t>
            </a:r>
            <a:r>
              <a:rPr lang="en-US" altLang="ja-JP" sz="900" dirty="0">
                <a:solidFill>
                  <a:prstClr val="white"/>
                </a:solidFill>
              </a:rPr>
              <a:t>All Rights Reserved.</a:t>
            </a:r>
            <a:endParaRPr lang="ja-JP" altLang="en-US" sz="900" dirty="0">
              <a:solidFill>
                <a:prstClr val="white"/>
              </a:solidFill>
            </a:endParaRPr>
          </a:p>
        </p:txBody>
      </p:sp>
      <p:sp>
        <p:nvSpPr>
          <p:cNvPr id="7" name="スライド番号プレースホルダー 5"/>
          <p:cNvSpPr txBox="1">
            <a:spLocks/>
          </p:cNvSpPr>
          <p:nvPr userDrawn="1"/>
        </p:nvSpPr>
        <p:spPr>
          <a:xfrm>
            <a:off x="8374063" y="6345224"/>
            <a:ext cx="520700" cy="365125"/>
          </a:xfrm>
          <a:prstGeom prst="rect">
            <a:avLst/>
          </a:prstGeom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r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kumimoji="1" sz="1000" b="0" kern="1200">
                <a:solidFill>
                  <a:srgbClr val="FFFFFF"/>
                </a:solidFill>
                <a:latin typeface="+mn-lt"/>
                <a:ea typeface="ＭＳ Ｐゴシック" pitchFamily="50" charset="-128"/>
                <a:cs typeface="+mn-cs"/>
              </a:defRPr>
            </a:lvl1pPr>
            <a:lvl2pPr marL="4572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>
              <a:defRPr/>
            </a:pPr>
            <a:fld id="{2336B973-55D6-4CA0-852C-851A571EFE2A}" type="slidenum">
              <a:rPr lang="ja-JP" altLang="en-US" smtClean="0"/>
              <a:pPr>
                <a:defRPr/>
              </a:pPr>
              <a:t>‹#›</a:t>
            </a:fld>
            <a:endParaRPr lang="en-US" altLang="ja-JP" dirty="0"/>
          </a:p>
        </p:txBody>
      </p:sp>
      <p:sp>
        <p:nvSpPr>
          <p:cNvPr id="9" name="日付プレースホルダー 32"/>
          <p:cNvSpPr txBox="1">
            <a:spLocks/>
          </p:cNvSpPr>
          <p:nvPr userDrawn="1"/>
        </p:nvSpPr>
        <p:spPr>
          <a:xfrm>
            <a:off x="6672852" y="6347988"/>
            <a:ext cx="1701211" cy="365125"/>
          </a:xfrm>
          <a:prstGeom prst="rect">
            <a:avLst/>
          </a:prstGeom>
          <a:ln>
            <a:noFill/>
          </a:ln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ja-JP"/>
            </a:defPPr>
            <a:lvl1pPr algn="l" defTabSz="457200" rtl="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kumimoji="1" sz="1000" kern="1200" smtClean="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1pPr>
            <a:lvl2pPr marL="4572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2pPr>
            <a:lvl3pPr marL="9144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3pPr>
            <a:lvl4pPr marL="13716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4pPr>
            <a:lvl5pPr marL="1828800" algn="ctr" defTabSz="457200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Font typeface="Arial" pitchFamily="34" charset="0"/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sz="1600" kern="1200">
                <a:solidFill>
                  <a:schemeClr val="tx1"/>
                </a:solidFill>
                <a:latin typeface="Arial" pitchFamily="34" charset="0"/>
                <a:ea typeface="ＭＳ Ｐゴシック" pitchFamily="50" charset="-128"/>
                <a:cs typeface="+mn-cs"/>
              </a:defRPr>
            </a:lvl9pPr>
          </a:lstStyle>
          <a:p>
            <a:pPr algn="ctr">
              <a:defRPr/>
            </a:pPr>
            <a:r>
              <a:rPr lang="en-US" altLang="ja-JP" sz="900" dirty="0" smtClean="0">
                <a:solidFill>
                  <a:prstClr val="white"/>
                </a:solidFill>
              </a:rPr>
              <a:t>MRS SBNWMS 2017</a:t>
            </a:r>
            <a:r>
              <a:rPr lang="ja-JP" altLang="en-US" sz="900" dirty="0" smtClean="0">
                <a:solidFill>
                  <a:prstClr val="white"/>
                </a:solidFill>
              </a:rPr>
              <a:t>　</a:t>
            </a:r>
            <a:r>
              <a:rPr lang="en-US" altLang="ja-JP" sz="900" dirty="0" smtClean="0">
                <a:solidFill>
                  <a:prstClr val="white"/>
                </a:solidFill>
              </a:rPr>
              <a:t>Sydney</a:t>
            </a:r>
            <a:endParaRPr lang="ja-JP" altLang="en-US" sz="900" dirty="0">
              <a:solidFill>
                <a:prstClr val="white"/>
              </a:solidFill>
            </a:endParaRPr>
          </a:p>
        </p:txBody>
      </p:sp>
      <p:pic>
        <p:nvPicPr>
          <p:cNvPr id="10" name="Picture 7" descr="ndc赤３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588" y="192088"/>
            <a:ext cx="6159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582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363" y="2020047"/>
            <a:ext cx="6017274" cy="341406"/>
          </a:xfrm>
          <a:prstGeom prst="rect">
            <a:avLst/>
          </a:prstGeom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361" y="5805145"/>
            <a:ext cx="1249788" cy="74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000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598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5" r:id="rId2"/>
    <p:sldLayoutId id="2147483676" r:id="rId3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42804" y="1459076"/>
            <a:ext cx="7058389" cy="129242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CC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endParaRPr lang="en-US" altLang="ja-JP" sz="2400" b="0" u="sng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0"/>
          </p:nvPr>
        </p:nvSpPr>
        <p:spPr>
          <a:xfrm>
            <a:off x="6554451" y="6395465"/>
            <a:ext cx="2387099" cy="351288"/>
          </a:xfrm>
        </p:spPr>
        <p:txBody>
          <a:bodyPr/>
          <a:lstStyle/>
          <a:p>
            <a:pPr algn="ctr"/>
            <a:r>
              <a:rPr kumimoji="1" lang="en-US" altLang="ja-JP" dirty="0" smtClean="0"/>
              <a:t>Nov.2017 </a:t>
            </a:r>
            <a:r>
              <a:rPr kumimoji="1" lang="ja-JP" altLang="en-US" dirty="0" smtClean="0"/>
              <a:t>　</a:t>
            </a:r>
            <a:r>
              <a:rPr kumimoji="1" lang="en-US" altLang="ja-JP" dirty="0" smtClean="0"/>
              <a:t>Sydney</a:t>
            </a:r>
            <a:endParaRPr kumimoji="1" lang="ja-JP" altLang="en-US" dirty="0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308725" y="1185333"/>
            <a:ext cx="8632424" cy="1473200"/>
          </a:xfrm>
        </p:spPr>
        <p:txBody>
          <a:bodyPr/>
          <a:lstStyle/>
          <a:p>
            <a:pPr algn="ctr"/>
            <a:r>
              <a:rPr lang="en-US" altLang="ja-JP" dirty="0"/>
              <a:t>Investigation of C-14 in the CRUD collected on the coolant filter for safety disposal of radioactive waste containing C-14 (I)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308725" y="2658533"/>
            <a:ext cx="8632825" cy="942280"/>
          </a:xfrm>
        </p:spPr>
        <p:txBody>
          <a:bodyPr/>
          <a:lstStyle/>
          <a:p>
            <a:pPr algn="ctr"/>
            <a:r>
              <a:rPr lang="en-US" altLang="ja-JP" sz="2000" dirty="0" smtClean="0"/>
              <a:t>- </a:t>
            </a:r>
            <a:r>
              <a:rPr lang="en-US" altLang="ja-JP" sz="2000" dirty="0"/>
              <a:t>C-14 release behavior and thermal decomposition characteristics of CRUD particles collected from the coolant filter of commercial PWR -</a:t>
            </a:r>
          </a:p>
          <a:p>
            <a:endParaRPr kumimoji="1" lang="ja-JP" altLang="en-US" sz="2000" dirty="0"/>
          </a:p>
        </p:txBody>
      </p:sp>
      <p:sp>
        <p:nvSpPr>
          <p:cNvPr id="9" name="テキスト プレースホルダー 7"/>
          <p:cNvSpPr txBox="1">
            <a:spLocks/>
          </p:cNvSpPr>
          <p:nvPr/>
        </p:nvSpPr>
        <p:spPr>
          <a:xfrm>
            <a:off x="308725" y="3812478"/>
            <a:ext cx="8632825" cy="246132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altLang="ja-JP" b="1" u="sng" dirty="0" err="1"/>
              <a:t>Kenichiro</a:t>
            </a:r>
            <a:r>
              <a:rPr lang="en-US" altLang="ja-JP" b="1" u="sng" dirty="0"/>
              <a:t> </a:t>
            </a:r>
            <a:r>
              <a:rPr lang="en-US" altLang="ja-JP" b="1" u="sng" dirty="0" smtClean="0"/>
              <a:t>KINO</a:t>
            </a:r>
          </a:p>
          <a:p>
            <a:pPr algn="ctr">
              <a:spcBef>
                <a:spcPts val="0"/>
              </a:spcBef>
            </a:pPr>
            <a:r>
              <a:rPr lang="en-US" altLang="ja-JP" dirty="0"/>
              <a:t>Nuclear Development </a:t>
            </a:r>
            <a:r>
              <a:rPr lang="en-US" altLang="ja-JP" dirty="0" smtClean="0"/>
              <a:t>Corporation</a:t>
            </a:r>
            <a:r>
              <a:rPr lang="ja-JP" altLang="en-US" dirty="0" smtClean="0"/>
              <a:t>（</a:t>
            </a:r>
            <a:r>
              <a:rPr lang="en-US" altLang="ja-JP" dirty="0" smtClean="0"/>
              <a:t>NDC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algn="ctr">
              <a:spcBef>
                <a:spcPts val="0"/>
              </a:spcBef>
            </a:pPr>
            <a:r>
              <a:rPr lang="en-US" altLang="ja-JP" dirty="0" smtClean="0"/>
              <a:t>Akira SAKASHITA</a:t>
            </a:r>
          </a:p>
          <a:p>
            <a:pPr algn="ctr">
              <a:spcBef>
                <a:spcPts val="0"/>
              </a:spcBef>
            </a:pPr>
            <a:r>
              <a:rPr lang="en-US" altLang="ja-JP" dirty="0"/>
              <a:t>Mitsubishi Heavy Industries, </a:t>
            </a:r>
            <a:r>
              <a:rPr lang="en-US" altLang="ja-JP" dirty="0" smtClean="0"/>
              <a:t>LTD</a:t>
            </a:r>
            <a:r>
              <a:rPr lang="ja-JP" altLang="en-US" dirty="0" smtClean="0"/>
              <a:t>（</a:t>
            </a:r>
            <a:r>
              <a:rPr lang="en-US" altLang="ja-JP" dirty="0" smtClean="0"/>
              <a:t>MHI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algn="ctr">
              <a:spcBef>
                <a:spcPts val="0"/>
              </a:spcBef>
            </a:pPr>
            <a:r>
              <a:rPr lang="en-US" altLang="ja-JP" dirty="0" smtClean="0"/>
              <a:t>Kotaro NAKATA</a:t>
            </a:r>
          </a:p>
          <a:p>
            <a:pPr algn="ctr">
              <a:spcBef>
                <a:spcPts val="0"/>
              </a:spcBef>
            </a:pPr>
            <a:r>
              <a:rPr lang="en-US" altLang="ja-JP" dirty="0"/>
              <a:t>Central Research Institute of Electric Power </a:t>
            </a:r>
            <a:r>
              <a:rPr lang="en-US" altLang="ja-JP" dirty="0" smtClean="0"/>
              <a:t>Industry</a:t>
            </a:r>
            <a:r>
              <a:rPr lang="ja-JP" altLang="en-US" dirty="0" smtClean="0"/>
              <a:t>（</a:t>
            </a:r>
            <a:r>
              <a:rPr lang="en-US" altLang="ja-JP" dirty="0" smtClean="0"/>
              <a:t>CRIEPI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algn="ctr">
              <a:spcBef>
                <a:spcPts val="0"/>
              </a:spcBef>
            </a:pPr>
            <a:r>
              <a:rPr lang="en-US" altLang="ja-JP" dirty="0" smtClean="0"/>
              <a:t> </a:t>
            </a:r>
            <a:r>
              <a:rPr lang="en-US" altLang="ja-JP" dirty="0" err="1" smtClean="0"/>
              <a:t>Shintaro</a:t>
            </a:r>
            <a:r>
              <a:rPr lang="ja-JP" altLang="en-US" dirty="0"/>
              <a:t> </a:t>
            </a:r>
            <a:r>
              <a:rPr lang="en-US" altLang="ja-JP" dirty="0" smtClean="0"/>
              <a:t>TSUJI, Toshikazu WAKI</a:t>
            </a:r>
          </a:p>
          <a:p>
            <a:pPr algn="ctr">
              <a:spcBef>
                <a:spcPts val="0"/>
              </a:spcBef>
            </a:pPr>
            <a:r>
              <a:rPr lang="en-US" altLang="ja-JP" dirty="0" smtClean="0"/>
              <a:t>The </a:t>
            </a:r>
            <a:r>
              <a:rPr lang="en-US" altLang="ja-JP" dirty="0"/>
              <a:t>KANSAI Electric Power Co</a:t>
            </a:r>
            <a:r>
              <a:rPr lang="en-US" altLang="ja-JP" dirty="0" smtClean="0"/>
              <a:t>.,</a:t>
            </a:r>
            <a:r>
              <a:rPr lang="ja-JP" altLang="en-US" dirty="0" smtClean="0"/>
              <a:t> </a:t>
            </a:r>
            <a:r>
              <a:rPr lang="en-US" altLang="ja-JP" dirty="0" smtClean="0"/>
              <a:t>Inc.</a:t>
            </a:r>
            <a:r>
              <a:rPr lang="ja-JP" altLang="en-US" dirty="0" smtClean="0"/>
              <a:t>（</a:t>
            </a:r>
            <a:r>
              <a:rPr lang="en-US" altLang="ja-JP" dirty="0" smtClean="0"/>
              <a:t>KEPCO</a:t>
            </a:r>
            <a:r>
              <a:rPr lang="ja-JP" altLang="en-US" dirty="0" smtClean="0"/>
              <a:t>）</a:t>
            </a:r>
            <a:endParaRPr lang="ja-JP" altLang="en-US" dirty="0"/>
          </a:p>
        </p:txBody>
      </p:sp>
      <p:sp>
        <p:nvSpPr>
          <p:cNvPr id="10" name="テキスト プレースホルダー 7"/>
          <p:cNvSpPr txBox="1">
            <a:spLocks/>
          </p:cNvSpPr>
          <p:nvPr/>
        </p:nvSpPr>
        <p:spPr>
          <a:xfrm>
            <a:off x="255586" y="228416"/>
            <a:ext cx="3080281" cy="956918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altLang="ja-JP" dirty="0" smtClean="0">
                <a:solidFill>
                  <a:schemeClr val="bg1"/>
                </a:solidFill>
              </a:rPr>
              <a:t>Scientific Basis for Nuclear</a:t>
            </a:r>
          </a:p>
          <a:p>
            <a:pPr algn="ctr">
              <a:spcBef>
                <a:spcPts val="0"/>
              </a:spcBef>
            </a:pPr>
            <a:r>
              <a:rPr lang="en-US" altLang="ja-JP" dirty="0" smtClean="0">
                <a:solidFill>
                  <a:schemeClr val="bg1"/>
                </a:solidFill>
              </a:rPr>
              <a:t>Waste Management</a:t>
            </a:r>
          </a:p>
          <a:p>
            <a:pPr algn="ctr">
              <a:spcBef>
                <a:spcPts val="0"/>
              </a:spcBef>
            </a:pPr>
            <a:r>
              <a:rPr lang="en-US" altLang="ja-JP" dirty="0" smtClean="0">
                <a:solidFill>
                  <a:schemeClr val="bg1"/>
                </a:solidFill>
              </a:rPr>
              <a:t>Symposium 2017 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29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1. </a:t>
            </a:r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4" name="テキスト プレースホルダー 7"/>
          <p:cNvSpPr txBox="1">
            <a:spLocks/>
          </p:cNvSpPr>
          <p:nvPr/>
        </p:nvSpPr>
        <p:spPr>
          <a:xfrm>
            <a:off x="275163" y="4812312"/>
            <a:ext cx="8632825" cy="1588487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p"/>
            </a:pPr>
            <a:endParaRPr lang="ja-JP" altLang="en-US" sz="2000" dirty="0"/>
          </a:p>
        </p:txBody>
      </p:sp>
      <p:sp>
        <p:nvSpPr>
          <p:cNvPr id="5" name="テキスト プレースホルダー 7"/>
          <p:cNvSpPr txBox="1">
            <a:spLocks/>
          </p:cNvSpPr>
          <p:nvPr/>
        </p:nvSpPr>
        <p:spPr>
          <a:xfrm>
            <a:off x="257429" y="575985"/>
            <a:ext cx="8632825" cy="84653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u="sng" dirty="0" smtClean="0">
                <a:solidFill>
                  <a:srgbClr val="00B050"/>
                </a:solidFill>
              </a:rPr>
              <a:t>C-14 are generated in NPP</a:t>
            </a:r>
          </a:p>
          <a:p>
            <a:pPr algn="ctr">
              <a:spcBef>
                <a:spcPts val="0"/>
              </a:spcBef>
            </a:pPr>
            <a:r>
              <a:rPr lang="en-US" altLang="ja-JP" sz="2000" dirty="0"/>
              <a:t> </a:t>
            </a:r>
            <a:r>
              <a:rPr lang="en-US" altLang="ja-JP" sz="2000" baseline="30000" dirty="0"/>
              <a:t>14</a:t>
            </a:r>
            <a:r>
              <a:rPr lang="en-US" altLang="ja-JP" sz="2000" dirty="0"/>
              <a:t>N</a:t>
            </a:r>
            <a:r>
              <a:rPr lang="ja-JP" altLang="en-US" sz="2000" dirty="0"/>
              <a:t>（ｎ，ｐ）</a:t>
            </a:r>
            <a:r>
              <a:rPr lang="en-US" altLang="ja-JP" sz="2000" baseline="30000" dirty="0"/>
              <a:t>14</a:t>
            </a:r>
            <a:r>
              <a:rPr lang="en-US" altLang="ja-JP" sz="2000" dirty="0"/>
              <a:t>C , </a:t>
            </a:r>
            <a:r>
              <a:rPr lang="en-US" altLang="ja-JP" sz="2000" dirty="0" smtClean="0"/>
              <a:t> </a:t>
            </a:r>
            <a:r>
              <a:rPr lang="en-US" altLang="ja-JP" sz="2000" baseline="30000" dirty="0"/>
              <a:t>17</a:t>
            </a:r>
            <a:r>
              <a:rPr lang="en-US" altLang="ja-JP" sz="2000" dirty="0"/>
              <a:t>O</a:t>
            </a:r>
            <a:r>
              <a:rPr lang="ja-JP" altLang="en-US" sz="2000" dirty="0"/>
              <a:t>（ｎ，</a:t>
            </a:r>
            <a:r>
              <a:rPr lang="el-GR" altLang="ja-JP" sz="2000" dirty="0"/>
              <a:t>α</a:t>
            </a:r>
            <a:r>
              <a:rPr lang="ja-JP" altLang="el-GR" sz="2000" dirty="0"/>
              <a:t>）</a:t>
            </a:r>
            <a:r>
              <a:rPr lang="el-GR" altLang="ja-JP" sz="2000" baseline="30000" dirty="0"/>
              <a:t>14</a:t>
            </a:r>
            <a:r>
              <a:rPr lang="en-US" altLang="ja-JP" sz="2000" dirty="0" smtClean="0"/>
              <a:t>C , </a:t>
            </a:r>
            <a:r>
              <a:rPr lang="en-US" altLang="ja-JP" sz="2000" baseline="30000" dirty="0" smtClean="0"/>
              <a:t>13</a:t>
            </a:r>
            <a:r>
              <a:rPr lang="en-US" altLang="ja-JP" sz="2000" dirty="0" smtClean="0"/>
              <a:t>C</a:t>
            </a:r>
            <a:r>
              <a:rPr lang="ja-JP" altLang="en-US" sz="2000" dirty="0"/>
              <a:t>（ｎ，</a:t>
            </a:r>
            <a:r>
              <a:rPr lang="el-GR" altLang="ja-JP" sz="2000" dirty="0"/>
              <a:t>γ</a:t>
            </a:r>
            <a:r>
              <a:rPr lang="ja-JP" altLang="el-GR" sz="2000" dirty="0"/>
              <a:t>）</a:t>
            </a:r>
            <a:r>
              <a:rPr lang="el-GR" altLang="ja-JP" sz="2000" baseline="30000" dirty="0"/>
              <a:t>14</a:t>
            </a:r>
            <a:r>
              <a:rPr lang="en-US" altLang="ja-JP" sz="2000" dirty="0" smtClean="0"/>
              <a:t>C</a:t>
            </a:r>
            <a:endParaRPr lang="ja-JP" altLang="en-US" sz="2000" dirty="0"/>
          </a:p>
        </p:txBody>
      </p:sp>
      <p:sp>
        <p:nvSpPr>
          <p:cNvPr id="6" name="テキスト プレースホルダー 7"/>
          <p:cNvSpPr txBox="1">
            <a:spLocks/>
          </p:cNvSpPr>
          <p:nvPr/>
        </p:nvSpPr>
        <p:spPr>
          <a:xfrm>
            <a:off x="257429" y="1422516"/>
            <a:ext cx="8632825" cy="84653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u="sng" dirty="0">
                <a:solidFill>
                  <a:srgbClr val="00B050"/>
                </a:solidFill>
              </a:rPr>
              <a:t>C-14 </a:t>
            </a:r>
            <a:r>
              <a:rPr lang="en-US" altLang="ja-JP" sz="2000" b="1" u="sng" dirty="0" smtClean="0">
                <a:solidFill>
                  <a:srgbClr val="00B050"/>
                </a:solidFill>
              </a:rPr>
              <a:t>has </a:t>
            </a:r>
            <a:r>
              <a:rPr lang="en-US" altLang="ja-JP" sz="2000" b="1" u="sng" dirty="0">
                <a:solidFill>
                  <a:srgbClr val="00B050"/>
                </a:solidFill>
              </a:rPr>
              <a:t>various </a:t>
            </a:r>
            <a:r>
              <a:rPr lang="en-US" altLang="ja-JP" sz="2000" b="1" u="sng" dirty="0" smtClean="0">
                <a:solidFill>
                  <a:srgbClr val="00B050"/>
                </a:solidFill>
              </a:rPr>
              <a:t>forms</a:t>
            </a:r>
          </a:p>
          <a:p>
            <a:pPr algn="ctr">
              <a:spcBef>
                <a:spcPts val="0"/>
              </a:spcBef>
            </a:pPr>
            <a:r>
              <a:rPr lang="en-US" altLang="ja-JP" sz="2000" dirty="0" smtClean="0"/>
              <a:t>Inorganic , Organic </a:t>
            </a:r>
            <a:r>
              <a:rPr lang="en-US" altLang="ja-JP" sz="2000" dirty="0"/>
              <a:t>, </a:t>
            </a:r>
            <a:r>
              <a:rPr lang="en-US" altLang="ja-JP" sz="2000" dirty="0" smtClean="0"/>
              <a:t>Solubility , </a:t>
            </a:r>
            <a:r>
              <a:rPr lang="en-US" altLang="ja-JP" sz="2000" b="1" dirty="0" smtClean="0">
                <a:solidFill>
                  <a:srgbClr val="FF0000"/>
                </a:solidFill>
              </a:rPr>
              <a:t>Hardly soluble</a:t>
            </a:r>
            <a:endParaRPr lang="ja-JP" alt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テキスト プレースホルダー 7"/>
          <p:cNvSpPr txBox="1">
            <a:spLocks/>
          </p:cNvSpPr>
          <p:nvPr/>
        </p:nvSpPr>
        <p:spPr>
          <a:xfrm>
            <a:off x="257428" y="3973441"/>
            <a:ext cx="8632825" cy="403122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p"/>
            </a:pPr>
            <a:r>
              <a:rPr lang="en-US" altLang="ja-JP" sz="2000" dirty="0" smtClean="0"/>
              <a:t>However, the </a:t>
            </a:r>
            <a:r>
              <a:rPr lang="en-US" altLang="ja-JP" sz="2000" dirty="0"/>
              <a:t>chemical form </a:t>
            </a:r>
            <a:r>
              <a:rPr lang="en-US" altLang="ja-JP" sz="2000" dirty="0" smtClean="0"/>
              <a:t>of C-14 is </a:t>
            </a:r>
            <a:r>
              <a:rPr lang="en-US" altLang="ja-JP" sz="2000" dirty="0"/>
              <a:t>little known</a:t>
            </a:r>
            <a:r>
              <a:rPr lang="en-US" altLang="ja-JP" sz="2000" dirty="0" smtClean="0"/>
              <a:t>.</a:t>
            </a:r>
            <a:endParaRPr lang="ja-JP" altLang="en-US" sz="2000" dirty="0"/>
          </a:p>
        </p:txBody>
      </p:sp>
      <p:sp>
        <p:nvSpPr>
          <p:cNvPr id="8" name="テキスト プレースホルダー 7"/>
          <p:cNvSpPr txBox="1">
            <a:spLocks/>
          </p:cNvSpPr>
          <p:nvPr/>
        </p:nvSpPr>
        <p:spPr>
          <a:xfrm>
            <a:off x="275162" y="5606555"/>
            <a:ext cx="8632825" cy="79424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/>
              <a:t>The </a:t>
            </a:r>
            <a:r>
              <a:rPr lang="en-US" altLang="ja-JP" sz="2000" dirty="0"/>
              <a:t>thermal decomposition behavior </a:t>
            </a:r>
            <a:r>
              <a:rPr lang="en-US" altLang="ja-JP" sz="2000" dirty="0" smtClean="0"/>
              <a:t>analysis of</a:t>
            </a:r>
          </a:p>
          <a:p>
            <a:pPr algn="r">
              <a:spcBef>
                <a:spcPts val="0"/>
              </a:spcBef>
            </a:pPr>
            <a:r>
              <a:rPr lang="en-US" altLang="ja-JP" sz="2000" dirty="0" smtClean="0"/>
              <a:t> C-14 and stable carbon in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PWR CRUD</a:t>
            </a:r>
            <a:endParaRPr lang="ja-JP" altLang="en-US" sz="2000" b="1" dirty="0">
              <a:solidFill>
                <a:srgbClr val="0000FF"/>
              </a:solidFill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3843999" y="2269047"/>
            <a:ext cx="1459685" cy="542370"/>
          </a:xfrm>
          <a:prstGeom prst="downArrow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テキスト プレースホルダー 7"/>
          <p:cNvSpPr txBox="1">
            <a:spLocks/>
          </p:cNvSpPr>
          <p:nvPr/>
        </p:nvSpPr>
        <p:spPr>
          <a:xfrm>
            <a:off x="257427" y="4343905"/>
            <a:ext cx="8632825" cy="423265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u="sng" dirty="0" smtClean="0">
                <a:solidFill>
                  <a:srgbClr val="00B050"/>
                </a:solidFill>
              </a:rPr>
              <a:t>Objective of this study  </a:t>
            </a:r>
            <a:endParaRPr lang="ja-JP" altLang="en-US" sz="2000" u="sng" dirty="0"/>
          </a:p>
        </p:txBody>
      </p:sp>
      <p:sp>
        <p:nvSpPr>
          <p:cNvPr id="11" name="テキスト プレースホルダー 7"/>
          <p:cNvSpPr txBox="1">
            <a:spLocks/>
          </p:cNvSpPr>
          <p:nvPr/>
        </p:nvSpPr>
        <p:spPr>
          <a:xfrm>
            <a:off x="257429" y="2811417"/>
            <a:ext cx="8632825" cy="126580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u="sng" dirty="0">
                <a:solidFill>
                  <a:srgbClr val="00B050"/>
                </a:solidFill>
              </a:rPr>
              <a:t>C-14 is </a:t>
            </a:r>
            <a:r>
              <a:rPr lang="en-US" altLang="ja-JP" sz="2000" b="1" u="sng" dirty="0" smtClean="0">
                <a:solidFill>
                  <a:srgbClr val="00B050"/>
                </a:solidFill>
              </a:rPr>
              <a:t>attention in Japanese </a:t>
            </a:r>
            <a:r>
              <a:rPr lang="en-US" altLang="ja-JP" sz="2000" b="1" u="sng" dirty="0">
                <a:solidFill>
                  <a:srgbClr val="00B050"/>
                </a:solidFill>
              </a:rPr>
              <a:t>LLW disposal</a:t>
            </a:r>
            <a:r>
              <a:rPr lang="en-US" altLang="ja-JP" sz="2000" b="1" u="sng" dirty="0" smtClean="0">
                <a:solidFill>
                  <a:srgbClr val="00B050"/>
                </a:solidFill>
              </a:rPr>
              <a:t> </a:t>
            </a:r>
          </a:p>
          <a:p>
            <a:pPr marL="608013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b="1" dirty="0" smtClean="0">
                <a:solidFill>
                  <a:srgbClr val="0000FF"/>
                </a:solidFill>
              </a:rPr>
              <a:t>Long half life(5730y) nuclide </a:t>
            </a:r>
          </a:p>
          <a:p>
            <a:pPr marL="608013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b="1" dirty="0" smtClean="0">
                <a:solidFill>
                  <a:srgbClr val="0000FF"/>
                </a:solidFill>
              </a:rPr>
              <a:t>The </a:t>
            </a:r>
            <a:r>
              <a:rPr lang="en-US" altLang="ja-JP" sz="2000" b="1" dirty="0">
                <a:solidFill>
                  <a:srgbClr val="0000FF"/>
                </a:solidFill>
              </a:rPr>
              <a:t>migration behavior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will </a:t>
            </a:r>
            <a:r>
              <a:rPr lang="en-US" altLang="ja-JP" sz="2000" b="1" dirty="0">
                <a:solidFill>
                  <a:srgbClr val="0000FF"/>
                </a:solidFill>
              </a:rPr>
              <a:t>be change depending on </a:t>
            </a:r>
            <a:r>
              <a:rPr lang="en-US" altLang="ja-JP" sz="2000" b="1" dirty="0" smtClean="0">
                <a:solidFill>
                  <a:srgbClr val="0000FF"/>
                </a:solidFill>
              </a:rPr>
              <a:t>its forms</a:t>
            </a:r>
            <a:endParaRPr lang="en-US" altLang="ja-JP" sz="2000" b="1" u="sng" dirty="0" smtClean="0">
              <a:solidFill>
                <a:srgbClr val="00B050"/>
              </a:solidFill>
            </a:endParaRPr>
          </a:p>
        </p:txBody>
      </p:sp>
      <p:sp>
        <p:nvSpPr>
          <p:cNvPr id="12" name="テキスト プレースホルダー 7"/>
          <p:cNvSpPr txBox="1">
            <a:spLocks/>
          </p:cNvSpPr>
          <p:nvPr/>
        </p:nvSpPr>
        <p:spPr>
          <a:xfrm>
            <a:off x="275162" y="4678976"/>
            <a:ext cx="8632825" cy="78606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r>
              <a:rPr lang="en-US" altLang="ja-JP" sz="2000" dirty="0" smtClean="0"/>
              <a:t>For the solid LLW disposal </a:t>
            </a:r>
          </a:p>
          <a:p>
            <a:pPr algn="ctr">
              <a:spcBef>
                <a:spcPts val="0"/>
              </a:spcBef>
            </a:pPr>
            <a:r>
              <a:rPr lang="en-US" altLang="ja-JP" sz="2000" dirty="0" smtClean="0"/>
              <a:t>Clarify the </a:t>
            </a:r>
            <a:r>
              <a:rPr lang="en-US" altLang="ja-JP" sz="2000" dirty="0"/>
              <a:t>chemical form of </a:t>
            </a:r>
            <a:r>
              <a:rPr lang="en-US" altLang="ja-JP" sz="2000" dirty="0" smtClean="0"/>
              <a:t>C-14 in PWR.</a:t>
            </a:r>
            <a:endParaRPr lang="ja-JP" altLang="en-US" sz="2000" dirty="0">
              <a:solidFill>
                <a:srgbClr val="0000FF"/>
              </a:solidFill>
            </a:endParaRPr>
          </a:p>
        </p:txBody>
      </p:sp>
      <p:sp>
        <p:nvSpPr>
          <p:cNvPr id="13" name="テキスト プレースホルダー 7"/>
          <p:cNvSpPr txBox="1">
            <a:spLocks/>
          </p:cNvSpPr>
          <p:nvPr/>
        </p:nvSpPr>
        <p:spPr>
          <a:xfrm>
            <a:off x="257426" y="5290861"/>
            <a:ext cx="8632825" cy="423265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u="sng" dirty="0">
                <a:solidFill>
                  <a:srgbClr val="00B050"/>
                </a:solidFill>
              </a:rPr>
              <a:t>Our </a:t>
            </a:r>
            <a:r>
              <a:rPr lang="en-US" altLang="ja-JP" sz="2000" b="1" u="sng" dirty="0" smtClean="0">
                <a:solidFill>
                  <a:srgbClr val="00B050"/>
                </a:solidFill>
              </a:rPr>
              <a:t>approach</a:t>
            </a:r>
            <a:endParaRPr lang="ja-JP" altLang="en-US" sz="2000" u="sng" dirty="0"/>
          </a:p>
        </p:txBody>
      </p:sp>
    </p:spTree>
    <p:extLst>
      <p:ext uri="{BB962C8B-B14F-4D97-AF65-F5344CB8AC3E}">
        <p14:creationId xmlns:p14="http://schemas.microsoft.com/office/powerpoint/2010/main" val="345063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2. </a:t>
            </a:r>
            <a:r>
              <a:rPr lang="en-US" altLang="ja-JP" dirty="0" smtClean="0"/>
              <a:t>CONTENTS</a:t>
            </a:r>
            <a:endParaRPr kumimoji="1" lang="ja-JP" altLang="en-US" dirty="0"/>
          </a:p>
        </p:txBody>
      </p:sp>
      <p:sp>
        <p:nvSpPr>
          <p:cNvPr id="4" name="テキスト プレースホルダー 7"/>
          <p:cNvSpPr txBox="1">
            <a:spLocks/>
          </p:cNvSpPr>
          <p:nvPr/>
        </p:nvSpPr>
        <p:spPr>
          <a:xfrm>
            <a:off x="308724" y="578840"/>
            <a:ext cx="8632825" cy="5847127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/>
              <a:t>1. Specimens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/>
              <a:t>CRUD collected from </a:t>
            </a:r>
            <a:r>
              <a:rPr lang="en-US" altLang="ja-JP" sz="2000" dirty="0"/>
              <a:t>demineralizer inlet </a:t>
            </a:r>
            <a:r>
              <a:rPr lang="en-US" altLang="ja-JP" sz="2000" dirty="0" smtClean="0"/>
              <a:t>filter which was used in commercial PWR plant  IKATA 3u.  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ja-JP" sz="2000" dirty="0" smtClean="0"/>
          </a:p>
          <a:p>
            <a:pPr>
              <a:spcBef>
                <a:spcPts val="0"/>
              </a:spcBef>
            </a:pPr>
            <a:r>
              <a:rPr lang="en-US" altLang="ja-JP" sz="2000" dirty="0" smtClean="0"/>
              <a:t>2. SEM/EDS </a:t>
            </a:r>
            <a:r>
              <a:rPr lang="en-US" altLang="ja-JP" sz="2000" dirty="0"/>
              <a:t>and FT-IR </a:t>
            </a:r>
            <a:r>
              <a:rPr lang="en-US" altLang="ja-JP" sz="2000" dirty="0" smtClean="0"/>
              <a:t>analyses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/>
              <a:t>Check about similarity of specimen </a:t>
            </a:r>
            <a:r>
              <a:rPr lang="en-US" altLang="ja-JP" sz="2000" dirty="0"/>
              <a:t>between </a:t>
            </a:r>
            <a:r>
              <a:rPr lang="en-US" altLang="ja-JP" sz="2000" dirty="0" smtClean="0"/>
              <a:t>this study and </a:t>
            </a:r>
            <a:r>
              <a:rPr lang="en-US" altLang="ja-JP" sz="2000" dirty="0"/>
              <a:t>previous </a:t>
            </a:r>
            <a:r>
              <a:rPr lang="en-US" altLang="ja-JP" sz="2000" dirty="0" smtClean="0"/>
              <a:t>research.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ja-JP" sz="2000" dirty="0" smtClean="0"/>
          </a:p>
          <a:p>
            <a:pPr>
              <a:spcBef>
                <a:spcPts val="0"/>
              </a:spcBef>
            </a:pPr>
            <a:r>
              <a:rPr lang="en-US" altLang="ja-JP" sz="2000" dirty="0" smtClean="0"/>
              <a:t>3. TG/MS and C-14 radiochemical analyses experiments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/>
              <a:t>Thermal </a:t>
            </a:r>
            <a:r>
              <a:rPr lang="en-US" altLang="ja-JP" sz="2000" dirty="0"/>
              <a:t>decomposition </a:t>
            </a:r>
            <a:r>
              <a:rPr lang="en-US" altLang="ja-JP" sz="2000" dirty="0" smtClean="0"/>
              <a:t>temperature and release component.</a:t>
            </a:r>
          </a:p>
          <a:p>
            <a:pPr marL="611188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/>
              <a:t>Thermal </a:t>
            </a:r>
            <a:r>
              <a:rPr lang="en-US" altLang="ja-JP" sz="2000" dirty="0"/>
              <a:t>decomposition </a:t>
            </a:r>
            <a:r>
              <a:rPr lang="en-US" altLang="ja-JP" sz="2000" dirty="0" smtClean="0"/>
              <a:t>behaviors </a:t>
            </a:r>
            <a:r>
              <a:rPr lang="en-US" altLang="ja-JP" sz="2000" dirty="0"/>
              <a:t>of </a:t>
            </a:r>
            <a:r>
              <a:rPr lang="en-US" altLang="ja-JP" sz="2000" dirty="0" smtClean="0"/>
              <a:t>stable and </a:t>
            </a:r>
          </a:p>
          <a:p>
            <a:pPr marL="268288" algn="r">
              <a:spcBef>
                <a:spcPts val="0"/>
              </a:spcBef>
            </a:pPr>
            <a:r>
              <a:rPr lang="en-US" altLang="ja-JP" sz="2000" dirty="0" smtClean="0"/>
              <a:t>radioactive carbon(C-14) in the CRUD.</a:t>
            </a: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8901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3. Specimens</a:t>
            </a:r>
            <a:endParaRPr kumimoji="1" lang="ja-JP" altLang="en-US" dirty="0"/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308724" y="578841"/>
            <a:ext cx="8655533" cy="2265028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CRUD is the </a:t>
            </a:r>
            <a:r>
              <a:rPr lang="en-US" altLang="ja-JP" sz="2000" dirty="0"/>
              <a:t>main activity </a:t>
            </a:r>
            <a:r>
              <a:rPr lang="en-US" altLang="ja-JP" sz="2000" dirty="0" smtClean="0"/>
              <a:t>source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of LLW</a:t>
            </a:r>
          </a:p>
          <a:p>
            <a:pPr marL="534988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/>
              <a:t>PWR has two kind of filter on CVCS</a:t>
            </a:r>
          </a:p>
          <a:p>
            <a:pPr marL="534988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CRUD were </a:t>
            </a:r>
            <a:r>
              <a:rPr lang="en-US" altLang="ja-JP" sz="2000" dirty="0"/>
              <a:t>captured by </a:t>
            </a:r>
            <a:r>
              <a:rPr lang="en-US" altLang="ja-JP" sz="2000" dirty="0" smtClean="0"/>
              <a:t>these filters</a:t>
            </a:r>
          </a:p>
          <a:p>
            <a:pPr>
              <a:spcBef>
                <a:spcPts val="0"/>
              </a:spcBef>
            </a:pPr>
            <a:endParaRPr lang="en-US" altLang="ja-JP" sz="2000" dirty="0" smtClean="0"/>
          </a:p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ja-JP" altLang="en-US" sz="2000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4990007" y="721509"/>
            <a:ext cx="4110449" cy="3808460"/>
            <a:chOff x="4862198" y="2550228"/>
            <a:chExt cx="4110449" cy="3808460"/>
          </a:xfrm>
        </p:grpSpPr>
        <p:grpSp>
          <p:nvGrpSpPr>
            <p:cNvPr id="4" name="グループ化 3"/>
            <p:cNvGrpSpPr/>
            <p:nvPr/>
          </p:nvGrpSpPr>
          <p:grpSpPr>
            <a:xfrm>
              <a:off x="4862198" y="2550228"/>
              <a:ext cx="3963020" cy="3808460"/>
              <a:chOff x="4862198" y="2550228"/>
              <a:chExt cx="3963020" cy="3808460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62198" y="2550228"/>
                <a:ext cx="3963020" cy="353146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正方形/長方形 7"/>
              <p:cNvSpPr/>
              <p:nvPr/>
            </p:nvSpPr>
            <p:spPr>
              <a:xfrm>
                <a:off x="5350351" y="6081689"/>
                <a:ext cx="298671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buNone/>
                </a:pPr>
                <a:r>
                  <a:rPr lang="en-US" altLang="ja-JP" dirty="0" smtClean="0"/>
                  <a:t>Fig 1 Schematic </a:t>
                </a:r>
                <a:r>
                  <a:rPr lang="en-US" altLang="ja-JP" dirty="0"/>
                  <a:t>diagram of PWR system</a:t>
                </a:r>
                <a:endParaRPr lang="ja-JP" altLang="en-US" dirty="0"/>
              </a:p>
            </p:txBody>
          </p:sp>
        </p:grpSp>
        <p:sp>
          <p:nvSpPr>
            <p:cNvPr id="5" name="円/楕円 4"/>
            <p:cNvSpPr/>
            <p:nvPr/>
          </p:nvSpPr>
          <p:spPr>
            <a:xfrm>
              <a:off x="7694180" y="4251113"/>
              <a:ext cx="1278467" cy="372533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sp>
        <p:nvSpPr>
          <p:cNvPr id="9" name="下矢印 8"/>
          <p:cNvSpPr/>
          <p:nvPr/>
        </p:nvSpPr>
        <p:spPr>
          <a:xfrm>
            <a:off x="1627462" y="2227262"/>
            <a:ext cx="1459685" cy="796954"/>
          </a:xfrm>
          <a:prstGeom prst="downArrow">
            <a:avLst/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1" name="テキスト プレースホルダー 7"/>
          <p:cNvSpPr txBox="1">
            <a:spLocks/>
          </p:cNvSpPr>
          <p:nvPr/>
        </p:nvSpPr>
        <p:spPr>
          <a:xfrm>
            <a:off x="308724" y="3394982"/>
            <a:ext cx="4991838" cy="204273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The specimen</a:t>
            </a:r>
          </a:p>
          <a:p>
            <a:pPr marL="534988" indent="-360363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b="1" dirty="0" smtClean="0">
                <a:solidFill>
                  <a:srgbClr val="FF0000"/>
                </a:solidFill>
              </a:rPr>
              <a:t>Inlet filter</a:t>
            </a:r>
            <a:r>
              <a:rPr lang="en-US" altLang="ja-JP" sz="2000" dirty="0" smtClean="0"/>
              <a:t> of commercial PWR plant*</a:t>
            </a:r>
            <a:r>
              <a:rPr lang="en-US" altLang="ja-JP" sz="2000" baseline="30000" dirty="0" smtClean="0"/>
              <a:t>1</a:t>
            </a:r>
            <a:r>
              <a:rPr lang="en-US" altLang="ja-JP" sz="2000" dirty="0" smtClean="0"/>
              <a:t>.</a:t>
            </a:r>
          </a:p>
          <a:p>
            <a:pPr>
              <a:spcBef>
                <a:spcPts val="0"/>
              </a:spcBef>
            </a:pPr>
            <a:endParaRPr lang="en-US" altLang="ja-JP" sz="2000" dirty="0"/>
          </a:p>
          <a:p>
            <a:pPr>
              <a:spcBef>
                <a:spcPts val="0"/>
              </a:spcBef>
            </a:pPr>
            <a:r>
              <a:rPr lang="en-US" altLang="ja-JP" sz="2000" dirty="0" smtClean="0"/>
              <a:t>*</a:t>
            </a:r>
            <a:r>
              <a:rPr lang="en-US" altLang="ja-JP" sz="2000" baseline="30000" dirty="0" smtClean="0"/>
              <a:t>1</a:t>
            </a:r>
            <a:r>
              <a:rPr lang="en-US" altLang="ja-JP" sz="2000" dirty="0" smtClean="0"/>
              <a:t> IKATA </a:t>
            </a:r>
            <a:r>
              <a:rPr lang="en-US" altLang="ja-JP" sz="2000" dirty="0"/>
              <a:t>Unit </a:t>
            </a:r>
            <a:r>
              <a:rPr lang="en-US" altLang="ja-JP" sz="2000" dirty="0" smtClean="0"/>
              <a:t>3【PWR】</a:t>
            </a:r>
          </a:p>
          <a:p>
            <a:pPr algn="r">
              <a:lnSpc>
                <a:spcPct val="50000"/>
              </a:lnSpc>
              <a:spcBef>
                <a:spcPts val="0"/>
              </a:spcBef>
            </a:pPr>
            <a:r>
              <a:rPr lang="en-US" altLang="ja-JP" sz="2000" dirty="0" smtClean="0"/>
              <a:t> </a:t>
            </a:r>
            <a:r>
              <a:rPr lang="en-US" altLang="ja-JP" sz="1200" dirty="0"/>
              <a:t>of Shikoku Electric Power Co., Inc. </a:t>
            </a:r>
            <a:r>
              <a:rPr lang="en-US" altLang="ja-JP" sz="1200" dirty="0" smtClean="0"/>
              <a:t>  </a:t>
            </a:r>
          </a:p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ja-JP" altLang="en-US" sz="2000" dirty="0"/>
          </a:p>
        </p:txBody>
      </p:sp>
      <p:sp>
        <p:nvSpPr>
          <p:cNvPr id="10" name="テキスト プレースホルダー 7"/>
          <p:cNvSpPr txBox="1">
            <a:spLocks/>
          </p:cNvSpPr>
          <p:nvPr/>
        </p:nvSpPr>
        <p:spPr>
          <a:xfrm>
            <a:off x="198304" y="5437712"/>
            <a:ext cx="8765953" cy="876003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There was possibility that the coolant filter </a:t>
            </a:r>
            <a:r>
              <a:rPr lang="en-US" altLang="ja-JP" sz="2000" dirty="0"/>
              <a:t>captured </a:t>
            </a:r>
            <a:r>
              <a:rPr lang="en-US" altLang="ja-JP" sz="2000" dirty="0" smtClean="0"/>
              <a:t>the </a:t>
            </a:r>
            <a:r>
              <a:rPr lang="en-US" altLang="ja-JP" sz="2000" dirty="0"/>
              <a:t>crushed resin </a:t>
            </a:r>
            <a:r>
              <a:rPr lang="en-US" altLang="ja-JP" sz="2000" dirty="0" smtClean="0"/>
              <a:t>leaking</a:t>
            </a:r>
            <a:r>
              <a:rPr lang="ja-JP" altLang="en-US" sz="2000" dirty="0"/>
              <a:t> </a:t>
            </a:r>
            <a:r>
              <a:rPr lang="en-US" altLang="ja-JP" sz="2000" dirty="0" smtClean="0"/>
              <a:t>from demineralizer.</a:t>
            </a:r>
          </a:p>
          <a:p>
            <a:pPr>
              <a:spcBef>
                <a:spcPts val="0"/>
              </a:spcBef>
            </a:pPr>
            <a:endParaRPr lang="en-US" altLang="ja-JP" sz="2000" dirty="0" smtClean="0"/>
          </a:p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2693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4. Preparation </a:t>
            </a:r>
            <a:r>
              <a:rPr lang="en-US" altLang="ja-JP" dirty="0"/>
              <a:t>of an experimental </a:t>
            </a:r>
            <a:r>
              <a:rPr lang="en-US" altLang="ja-JP" dirty="0" smtClean="0"/>
              <a:t>samples</a:t>
            </a:r>
            <a:endParaRPr kumimoji="1" lang="ja-JP" altLang="en-US" dirty="0"/>
          </a:p>
        </p:txBody>
      </p:sp>
      <p:sp>
        <p:nvSpPr>
          <p:cNvPr id="10" name="テキスト プレースホルダー 7"/>
          <p:cNvSpPr txBox="1">
            <a:spLocks/>
          </p:cNvSpPr>
          <p:nvPr/>
        </p:nvSpPr>
        <p:spPr>
          <a:xfrm>
            <a:off x="193740" y="901991"/>
            <a:ext cx="5013915" cy="1946646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We use two kind of samples</a:t>
            </a:r>
          </a:p>
          <a:p>
            <a:pPr marL="785812" indent="-514350">
              <a:spcBef>
                <a:spcPts val="0"/>
              </a:spcBef>
              <a:buFont typeface="+mj-lt"/>
              <a:buAutoNum type="romanLcPeriod"/>
            </a:pPr>
            <a:r>
              <a:rPr lang="en-US" altLang="ja-JP" sz="2000" dirty="0" smtClean="0">
                <a:solidFill>
                  <a:srgbClr val="0000FF"/>
                </a:solidFill>
              </a:rPr>
              <a:t>Actual CRUD sample</a:t>
            </a:r>
          </a:p>
          <a:p>
            <a:pPr marL="785812" indent="-514350">
              <a:spcBef>
                <a:spcPts val="0"/>
              </a:spcBef>
              <a:buFont typeface="+mj-lt"/>
              <a:buAutoNum type="romanLcPeriod"/>
            </a:pPr>
            <a:r>
              <a:rPr lang="en-US" altLang="ja-JP" sz="2000" dirty="0" smtClean="0">
                <a:solidFill>
                  <a:srgbClr val="0000FF"/>
                </a:solidFill>
              </a:rPr>
              <a:t>Reference sample</a:t>
            </a:r>
          </a:p>
          <a:p>
            <a:pPr marL="892175" indent="-2603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/>
              <a:t>Made from </a:t>
            </a:r>
            <a:r>
              <a:rPr lang="en-US" altLang="ja-JP" sz="2000" dirty="0"/>
              <a:t>ion-exchange </a:t>
            </a:r>
            <a:r>
              <a:rPr lang="en-US" altLang="ja-JP" sz="2000" dirty="0" smtClean="0"/>
              <a:t>resin</a:t>
            </a:r>
          </a:p>
          <a:p>
            <a:pPr algn="r">
              <a:spcBef>
                <a:spcPts val="0"/>
              </a:spcBef>
            </a:pPr>
            <a:r>
              <a:rPr lang="en-US" altLang="ja-JP" sz="2000" dirty="0" smtClean="0"/>
              <a:t>Heat-treated by autoclave*</a:t>
            </a:r>
            <a:r>
              <a:rPr lang="en-US" altLang="ja-JP" sz="2000" baseline="30000" dirty="0" smtClean="0"/>
              <a:t>2</a:t>
            </a:r>
            <a:r>
              <a:rPr lang="en-US" altLang="ja-JP" sz="2000" dirty="0" smtClean="0"/>
              <a:t>.</a:t>
            </a:r>
          </a:p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ja-JP" altLang="en-US" sz="20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488" y="622141"/>
            <a:ext cx="4373012" cy="5543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27" y="769768"/>
            <a:ext cx="1836910" cy="1105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1695" y="4442026"/>
            <a:ext cx="1781443" cy="1232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正方形/長方形 10"/>
          <p:cNvSpPr/>
          <p:nvPr/>
        </p:nvSpPr>
        <p:spPr>
          <a:xfrm>
            <a:off x="5706833" y="6132023"/>
            <a:ext cx="235032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ja-JP" dirty="0" smtClean="0"/>
              <a:t>Fig 2 </a:t>
            </a:r>
            <a:r>
              <a:rPr lang="en-US" altLang="ja-JP" dirty="0"/>
              <a:t>Preparation Flow Diagram</a:t>
            </a:r>
            <a:endParaRPr lang="ja-JP" altLang="en-US" dirty="0"/>
          </a:p>
        </p:txBody>
      </p:sp>
      <p:sp>
        <p:nvSpPr>
          <p:cNvPr id="13" name="テキスト プレースホルダー 7"/>
          <p:cNvSpPr txBox="1">
            <a:spLocks/>
          </p:cNvSpPr>
          <p:nvPr/>
        </p:nvSpPr>
        <p:spPr>
          <a:xfrm>
            <a:off x="224835" y="5914238"/>
            <a:ext cx="4590446" cy="50333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6213" indent="-176213">
              <a:spcBef>
                <a:spcPts val="0"/>
              </a:spcBef>
            </a:pPr>
            <a:r>
              <a:rPr lang="en-US" altLang="ja-JP" sz="1100" dirty="0" smtClean="0"/>
              <a:t>*</a:t>
            </a:r>
            <a:r>
              <a:rPr lang="en-US" altLang="ja-JP" sz="1100" baseline="30000" dirty="0" smtClean="0"/>
              <a:t>2</a:t>
            </a:r>
            <a:r>
              <a:rPr lang="en-US" altLang="ja-JP" sz="1100" dirty="0" smtClean="0"/>
              <a:t> </a:t>
            </a:r>
            <a:r>
              <a:rPr lang="en-US" altLang="ja-JP" sz="1100" dirty="0"/>
              <a:t>Investigation of C-14 in the CRUD collected on the coolant filter for safety disposal of radioactive waste containing C-14 </a:t>
            </a:r>
            <a:r>
              <a:rPr lang="en-US" altLang="ja-JP" sz="1100" dirty="0" smtClean="0"/>
              <a:t>(II)</a:t>
            </a:r>
            <a:endParaRPr lang="ja-JP" altLang="en-US" sz="1100" dirty="0"/>
          </a:p>
        </p:txBody>
      </p:sp>
      <p:grpSp>
        <p:nvGrpSpPr>
          <p:cNvPr id="3" name="グループ化 2"/>
          <p:cNvGrpSpPr/>
          <p:nvPr/>
        </p:nvGrpSpPr>
        <p:grpSpPr>
          <a:xfrm>
            <a:off x="758085" y="3002025"/>
            <a:ext cx="2954655" cy="2333444"/>
            <a:chOff x="930812" y="3002025"/>
            <a:chExt cx="2954655" cy="233344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3539" y="3002025"/>
              <a:ext cx="2609201" cy="195690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正方形/長方形 11"/>
            <p:cNvSpPr/>
            <p:nvPr/>
          </p:nvSpPr>
          <p:spPr>
            <a:xfrm>
              <a:off x="930812" y="5058470"/>
              <a:ext cx="295465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ja-JP" dirty="0" smtClean="0"/>
                <a:t>Fig 3 Reference sample(non radioactive)</a:t>
              </a:r>
            </a:p>
          </p:txBody>
        </p:sp>
      </p:grpSp>
      <p:sp>
        <p:nvSpPr>
          <p:cNvPr id="14" name="テキスト プレースホルダー 7"/>
          <p:cNvSpPr txBox="1">
            <a:spLocks/>
          </p:cNvSpPr>
          <p:nvPr/>
        </p:nvSpPr>
        <p:spPr>
          <a:xfrm>
            <a:off x="120911" y="5518965"/>
            <a:ext cx="4694369" cy="39447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solidFill>
                  <a:srgbClr val="FF0000"/>
                </a:solidFill>
              </a:rPr>
              <a:t>Both sample were black particles.</a:t>
            </a:r>
            <a:endParaRPr lang="ja-JP" alt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52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5. </a:t>
            </a:r>
            <a:r>
              <a:rPr lang="en-US" altLang="ja-JP" dirty="0"/>
              <a:t>Result of the </a:t>
            </a:r>
            <a:r>
              <a:rPr lang="en-US" altLang="ja-JP" dirty="0" smtClean="0"/>
              <a:t>SEM analysis</a:t>
            </a:r>
            <a:endParaRPr kumimoji="1" lang="ja-JP" altLang="en-US" dirty="0"/>
          </a:p>
        </p:txBody>
      </p:sp>
      <p:grpSp>
        <p:nvGrpSpPr>
          <p:cNvPr id="4" name="グループ化 3"/>
          <p:cNvGrpSpPr/>
          <p:nvPr/>
        </p:nvGrpSpPr>
        <p:grpSpPr>
          <a:xfrm>
            <a:off x="413657" y="2272377"/>
            <a:ext cx="4669971" cy="4095090"/>
            <a:chOff x="413657" y="2272377"/>
            <a:chExt cx="4669971" cy="4095090"/>
          </a:xfrm>
        </p:grpSpPr>
        <p:grpSp>
          <p:nvGrpSpPr>
            <p:cNvPr id="10" name="グループ化 9"/>
            <p:cNvGrpSpPr>
              <a:grpSpLocks noChangeAspect="1"/>
            </p:cNvGrpSpPr>
            <p:nvPr/>
          </p:nvGrpSpPr>
          <p:grpSpPr>
            <a:xfrm>
              <a:off x="556110" y="2272377"/>
              <a:ext cx="4385065" cy="4065123"/>
              <a:chOff x="4125794" y="723914"/>
              <a:chExt cx="3202364" cy="2968714"/>
            </a:xfrm>
          </p:grpSpPr>
          <p:pic>
            <p:nvPicPr>
              <p:cNvPr id="4099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25794" y="723914"/>
                <a:ext cx="3202364" cy="296871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正方形/長方形 5"/>
              <p:cNvSpPr/>
              <p:nvPr/>
            </p:nvSpPr>
            <p:spPr>
              <a:xfrm>
                <a:off x="5726976" y="3357816"/>
                <a:ext cx="864323" cy="1219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7" name="正方形/長方形 6"/>
            <p:cNvSpPr/>
            <p:nvPr/>
          </p:nvSpPr>
          <p:spPr>
            <a:xfrm>
              <a:off x="413657" y="6059690"/>
              <a:ext cx="466997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altLang="ja-JP" sz="1400" dirty="0" smtClean="0"/>
                <a:t>Fig 8 </a:t>
              </a:r>
              <a:r>
                <a:rPr lang="en-US" altLang="ja-JP" sz="1400" dirty="0"/>
                <a:t>Secondary electron </a:t>
              </a:r>
              <a:r>
                <a:rPr lang="en-US" altLang="ja-JP" sz="1400" dirty="0" smtClean="0"/>
                <a:t>image in this study</a:t>
              </a:r>
              <a:r>
                <a:rPr lang="ja-JP" altLang="en-US" sz="1400" dirty="0"/>
                <a:t> </a:t>
              </a:r>
              <a:r>
                <a:rPr lang="en-US" altLang="ja-JP" sz="1400" dirty="0" smtClean="0"/>
                <a:t>【IKATA 3u】</a:t>
              </a:r>
            </a:p>
          </p:txBody>
        </p:sp>
      </p:grpSp>
      <p:sp>
        <p:nvSpPr>
          <p:cNvPr id="22" name="正方形/長方形 21"/>
          <p:cNvSpPr/>
          <p:nvPr/>
        </p:nvSpPr>
        <p:spPr>
          <a:xfrm>
            <a:off x="5238448" y="2468710"/>
            <a:ext cx="3516085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ja-JP" sz="1400" dirty="0" smtClean="0"/>
              <a:t>Table 1 Element composition of DRUD</a:t>
            </a:r>
          </a:p>
          <a:p>
            <a:pPr algn="ctr">
              <a:buNone/>
            </a:pPr>
            <a:r>
              <a:rPr lang="en-US" altLang="ja-JP" sz="1400" dirty="0"/>
              <a:t>【IKATA 3u</a:t>
            </a:r>
            <a:r>
              <a:rPr lang="en-US" altLang="ja-JP" sz="1400" dirty="0" smtClean="0"/>
              <a:t>】</a:t>
            </a:r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0" y="596000"/>
            <a:ext cx="8988060" cy="192630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/>
              <a:t>SEM/EDS </a:t>
            </a:r>
            <a:r>
              <a:rPr lang="en-US" altLang="ja-JP" sz="2000" dirty="0" smtClean="0"/>
              <a:t>result</a:t>
            </a:r>
            <a:endParaRPr lang="en-US" altLang="ja-JP" dirty="0" smtClean="0"/>
          </a:p>
          <a:p>
            <a:pPr marL="514350" indent="-514350">
              <a:spcBef>
                <a:spcPts val="0"/>
              </a:spcBef>
              <a:buFont typeface="+mj-lt"/>
              <a:buAutoNum type="romanLcPeriod"/>
            </a:pPr>
            <a:r>
              <a:rPr lang="en-US" altLang="ja-JP" sz="2000" dirty="0" smtClean="0"/>
              <a:t>Small-grain on the flake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shaped particle.</a:t>
            </a:r>
          </a:p>
          <a:p>
            <a:pPr marL="628650" indent="-268288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0000FF"/>
                </a:solidFill>
              </a:rPr>
              <a:t>Similar result in United States (2001).</a:t>
            </a:r>
          </a:p>
          <a:p>
            <a:pPr marL="514350" indent="-514350">
              <a:spcBef>
                <a:spcPts val="0"/>
              </a:spcBef>
              <a:buFont typeface="+mj-lt"/>
              <a:buAutoNum type="romanLcPeriod" startAt="2"/>
            </a:pPr>
            <a:r>
              <a:rPr lang="en-US" altLang="ja-JP" sz="2000" dirty="0" smtClean="0"/>
              <a:t>58.6</a:t>
            </a:r>
            <a:r>
              <a:rPr lang="en-US" altLang="ja-JP" sz="2000" dirty="0"/>
              <a:t>% of carbon </a:t>
            </a:r>
            <a:r>
              <a:rPr lang="en-US" altLang="ja-JP" sz="2000" dirty="0" smtClean="0"/>
              <a:t>the </a:t>
            </a:r>
            <a:r>
              <a:rPr lang="en-US" altLang="ja-JP" sz="2000" dirty="0"/>
              <a:t>element composition in this visual field</a:t>
            </a:r>
            <a:r>
              <a:rPr lang="en-US" altLang="ja-JP" sz="2000" dirty="0" smtClean="0"/>
              <a:t>.</a:t>
            </a:r>
            <a:endParaRPr lang="en-US" altLang="ja-JP" sz="2000" dirty="0"/>
          </a:p>
          <a:p>
            <a:pPr marL="628650" indent="-268288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0000FF"/>
                </a:solidFill>
              </a:rPr>
              <a:t>Similar result in Japan(2008) </a:t>
            </a:r>
            <a:r>
              <a:rPr lang="ja-JP" altLang="en-US" sz="2000" dirty="0" smtClean="0">
                <a:solidFill>
                  <a:srgbClr val="0000FF"/>
                </a:solidFill>
              </a:rPr>
              <a:t>→ </a:t>
            </a:r>
            <a:r>
              <a:rPr lang="en-US" altLang="ja-JP" sz="2000" dirty="0" smtClean="0">
                <a:solidFill>
                  <a:srgbClr val="0000FF"/>
                </a:solidFill>
              </a:rPr>
              <a:t>30% to 70% carbon was detected.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2814" y="3035019"/>
            <a:ext cx="2347352" cy="3302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568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6. </a:t>
            </a:r>
            <a:r>
              <a:rPr lang="en-US" altLang="ja-JP" dirty="0"/>
              <a:t>Result of the </a:t>
            </a:r>
            <a:r>
              <a:rPr lang="en-US" altLang="ja-JP" dirty="0" smtClean="0"/>
              <a:t>FT-IR analysis</a:t>
            </a:r>
            <a:endParaRPr kumimoji="1" lang="ja-JP" altLang="en-US" dirty="0"/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83084" y="590271"/>
            <a:ext cx="3632433" cy="34317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/>
              <a:t>FT-IR result</a:t>
            </a:r>
            <a:endParaRPr lang="en-US" altLang="ja-JP" dirty="0" smtClean="0"/>
          </a:p>
        </p:txBody>
      </p:sp>
      <p:sp>
        <p:nvSpPr>
          <p:cNvPr id="15" name="正方形/長方形 14"/>
          <p:cNvSpPr/>
          <p:nvPr/>
        </p:nvSpPr>
        <p:spPr>
          <a:xfrm>
            <a:off x="5165378" y="1649575"/>
            <a:ext cx="3984171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sz="1800" dirty="0" smtClean="0">
                <a:solidFill>
                  <a:srgbClr val="FF0000"/>
                </a:solidFill>
              </a:rPr>
              <a:t>CRUD sample</a:t>
            </a: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sz="1800" dirty="0" smtClean="0"/>
              <a:t>Reference sample w</a:t>
            </a:r>
            <a:r>
              <a:rPr lang="en-US" altLang="ja-JP" sz="1800" u="sng" dirty="0" smtClean="0"/>
              <a:t>ith gamma-rays irradiation</a:t>
            </a:r>
            <a:endParaRPr lang="en-US" altLang="ja-JP" sz="1800" dirty="0" smtClean="0"/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ja-JP" sz="1800" dirty="0">
                <a:solidFill>
                  <a:srgbClr val="0000FF"/>
                </a:solidFill>
              </a:rPr>
              <a:t>Reference sample </a:t>
            </a:r>
            <a:r>
              <a:rPr lang="en-US" altLang="ja-JP" sz="1800" u="sng" dirty="0" smtClean="0">
                <a:solidFill>
                  <a:srgbClr val="0000FF"/>
                </a:solidFill>
              </a:rPr>
              <a:t>only heating</a:t>
            </a:r>
            <a:endParaRPr lang="en-US" altLang="ja-JP" sz="1800" u="sng" dirty="0" smtClean="0"/>
          </a:p>
        </p:txBody>
      </p:sp>
      <p:sp>
        <p:nvSpPr>
          <p:cNvPr id="28" name="テキスト プレースホルダー 7"/>
          <p:cNvSpPr txBox="1">
            <a:spLocks/>
          </p:cNvSpPr>
          <p:nvPr/>
        </p:nvSpPr>
        <p:spPr>
          <a:xfrm>
            <a:off x="5549" y="4533893"/>
            <a:ext cx="9144000" cy="1877790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spcBef>
                <a:spcPts val="0"/>
              </a:spcBef>
              <a:buFont typeface="+mj-lt"/>
              <a:buAutoNum type="romanLcPeriod"/>
            </a:pPr>
            <a:r>
              <a:rPr lang="en-US" altLang="ja-JP" sz="2000" dirty="0"/>
              <a:t>Hydrogen-bondable functional group were observed without only heating sample.</a:t>
            </a:r>
          </a:p>
          <a:p>
            <a:pPr marL="514350" indent="-514350">
              <a:spcBef>
                <a:spcPts val="0"/>
              </a:spcBef>
              <a:buFont typeface="+mj-lt"/>
              <a:buAutoNum type="romanLcPeriod"/>
            </a:pPr>
            <a:r>
              <a:rPr lang="en-US" altLang="ja-JP" sz="2000" dirty="0" smtClean="0"/>
              <a:t>CRUD contains aromatic and aliphatic organic carbon. </a:t>
            </a:r>
          </a:p>
          <a:p>
            <a:pPr marL="628650" indent="-268288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0000FF"/>
                </a:solidFill>
              </a:rPr>
              <a:t>Similar result previous research</a:t>
            </a:r>
            <a:r>
              <a:rPr lang="en-US" altLang="ja-JP" sz="2000" dirty="0" smtClean="0"/>
              <a:t> </a:t>
            </a:r>
            <a:r>
              <a:rPr lang="en-US" altLang="ja-JP" sz="2000" dirty="0" smtClean="0">
                <a:solidFill>
                  <a:srgbClr val="0000FF"/>
                </a:solidFill>
              </a:rPr>
              <a:t>in Japan(2008).</a:t>
            </a:r>
          </a:p>
          <a:p>
            <a:pPr marL="703262" indent="-3429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This sample is typical recently PWR CRUD.</a:t>
            </a:r>
          </a:p>
        </p:txBody>
      </p:sp>
      <p:grpSp>
        <p:nvGrpSpPr>
          <p:cNvPr id="4" name="グループ化 3"/>
          <p:cNvGrpSpPr/>
          <p:nvPr/>
        </p:nvGrpSpPr>
        <p:grpSpPr>
          <a:xfrm>
            <a:off x="-2642" y="973181"/>
            <a:ext cx="5484813" cy="3519091"/>
            <a:chOff x="-2642" y="973181"/>
            <a:chExt cx="5484813" cy="351909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42" y="973181"/>
              <a:ext cx="5484813" cy="3302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正方形/長方形 6"/>
            <p:cNvSpPr/>
            <p:nvPr/>
          </p:nvSpPr>
          <p:spPr>
            <a:xfrm>
              <a:off x="142788" y="4215273"/>
              <a:ext cx="5193954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altLang="ja-JP" dirty="0" smtClean="0"/>
                <a:t>Fig 9 FT-IR spectrum of CRUD in this study</a:t>
              </a:r>
            </a:p>
          </p:txBody>
        </p:sp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1751912" y="1535573"/>
              <a:ext cx="365760" cy="156991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3" name="Oval 16"/>
            <p:cNvSpPr>
              <a:spLocks noChangeArrowheads="1"/>
            </p:cNvSpPr>
            <p:nvPr/>
          </p:nvSpPr>
          <p:spPr bwMode="auto">
            <a:xfrm>
              <a:off x="3710252" y="1131713"/>
              <a:ext cx="444297" cy="1569910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ja-JP" alt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 flipV="1">
              <a:off x="1386151" y="3006423"/>
              <a:ext cx="423799" cy="4876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None/>
              </a:pPr>
              <a:endParaRPr lang="ja-JP" altLang="en-US"/>
            </a:p>
          </p:txBody>
        </p:sp>
        <p:sp>
          <p:nvSpPr>
            <p:cNvPr id="25" name="Text Box 20"/>
            <p:cNvSpPr txBox="1">
              <a:spLocks noChangeArrowheads="1"/>
            </p:cNvSpPr>
            <p:nvPr/>
          </p:nvSpPr>
          <p:spPr bwMode="auto">
            <a:xfrm>
              <a:off x="3834599" y="3217104"/>
              <a:ext cx="14859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r>
                <a:rPr lang="en-US" altLang="ja-JP" dirty="0">
                  <a:latin typeface="ＭＳ Ｐゴシック" charset="-128"/>
                </a:rPr>
                <a:t>Aromatic C=C bond</a:t>
              </a:r>
            </a:p>
          </p:txBody>
        </p:sp>
        <p:sp>
          <p:nvSpPr>
            <p:cNvPr id="26" name="Text Box 20"/>
            <p:cNvSpPr txBox="1">
              <a:spLocks noChangeArrowheads="1"/>
            </p:cNvSpPr>
            <p:nvPr/>
          </p:nvSpPr>
          <p:spPr bwMode="auto">
            <a:xfrm>
              <a:off x="619906" y="3494103"/>
              <a:ext cx="148590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r>
                <a:rPr lang="en-US" altLang="ja-JP" dirty="0">
                  <a:latin typeface="ＭＳ Ｐゴシック" charset="-128"/>
                </a:rPr>
                <a:t>Aliphatic C-H bond</a:t>
              </a:r>
            </a:p>
          </p:txBody>
        </p:sp>
        <p:sp>
          <p:nvSpPr>
            <p:cNvPr id="27" name="Line 19"/>
            <p:cNvSpPr>
              <a:spLocks noChangeShapeType="1"/>
            </p:cNvSpPr>
            <p:nvPr/>
          </p:nvSpPr>
          <p:spPr bwMode="auto">
            <a:xfrm flipH="1" flipV="1">
              <a:off x="3922151" y="2762583"/>
              <a:ext cx="298641" cy="396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buNone/>
              </a:pPr>
              <a:endParaRPr lang="ja-JP" altLang="en-US"/>
            </a:p>
          </p:txBody>
        </p:sp>
        <p:sp>
          <p:nvSpPr>
            <p:cNvPr id="14" name="正方形/長方形 13"/>
            <p:cNvSpPr/>
            <p:nvPr/>
          </p:nvSpPr>
          <p:spPr>
            <a:xfrm>
              <a:off x="4213078" y="1107958"/>
              <a:ext cx="325289" cy="1703636"/>
            </a:xfrm>
            <a:prstGeom prst="rect">
              <a:avLst/>
            </a:prstGeom>
            <a:solidFill>
              <a:srgbClr val="FFFF00">
                <a:alpha val="27000"/>
              </a:srgbClr>
            </a:solidFill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974566" y="1690351"/>
              <a:ext cx="484449" cy="1415132"/>
            </a:xfrm>
            <a:prstGeom prst="rect">
              <a:avLst/>
            </a:prstGeom>
            <a:solidFill>
              <a:srgbClr val="FFFF00">
                <a:alpha val="27000"/>
              </a:srgbClr>
            </a:solidFill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  <a:p>
              <a:pPr algn="ctr"/>
              <a:endParaRPr kumimoji="1" lang="en-US" altLang="ja-JP" sz="1100">
                <a:solidFill>
                  <a:schemeClr val="tx1"/>
                </a:solidFill>
              </a:endParaRPr>
            </a:p>
          </p:txBody>
        </p:sp>
        <p:sp>
          <p:nvSpPr>
            <p:cNvPr id="17" name="正方形/長方形 16"/>
            <p:cNvSpPr/>
            <p:nvPr/>
          </p:nvSpPr>
          <p:spPr>
            <a:xfrm>
              <a:off x="555459" y="1107957"/>
              <a:ext cx="2476525" cy="375567"/>
            </a:xfrm>
            <a:prstGeom prst="rect">
              <a:avLst/>
            </a:prstGeom>
            <a:solidFill>
              <a:srgbClr val="FFFF00">
                <a:alpha val="27000"/>
              </a:srgbClr>
            </a:solidFill>
            <a:ln w="12700"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None/>
              </a:pPr>
              <a:r>
                <a:rPr kumimoji="1" lang="en-US" altLang="ja-JP" sz="1100" dirty="0">
                  <a:solidFill>
                    <a:schemeClr val="tx1"/>
                  </a:solidFill>
                </a:rPr>
                <a:t>Hydrogen-bondable functional group</a:t>
              </a:r>
            </a:p>
            <a:p>
              <a:pPr algn="ctr">
                <a:buNone/>
              </a:pPr>
              <a:r>
                <a:rPr kumimoji="1" lang="en-US" altLang="ja-JP" sz="1100" dirty="0">
                  <a:solidFill>
                    <a:schemeClr val="tx1"/>
                  </a:solidFill>
                </a:rPr>
                <a:t>(-OH,-COOH)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3123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7. TG/MS </a:t>
            </a:r>
            <a:r>
              <a:rPr lang="en-US" altLang="ja-JP" dirty="0"/>
              <a:t>and C-14 </a:t>
            </a:r>
            <a:r>
              <a:rPr lang="en-US" altLang="ja-JP" dirty="0" smtClean="0"/>
              <a:t>analyses experiment</a:t>
            </a:r>
            <a:endParaRPr lang="ja-JP" altLang="en-US" dirty="0"/>
          </a:p>
        </p:txBody>
      </p:sp>
      <p:sp>
        <p:nvSpPr>
          <p:cNvPr id="3" name="正方形/長方形 2"/>
          <p:cNvSpPr/>
          <p:nvPr/>
        </p:nvSpPr>
        <p:spPr>
          <a:xfrm>
            <a:off x="161925" y="3767077"/>
            <a:ext cx="430053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ja-JP" dirty="0" smtClean="0"/>
              <a:t>Fig </a:t>
            </a:r>
            <a:r>
              <a:rPr lang="en-US" altLang="ja-JP" dirty="0"/>
              <a:t>6 </a:t>
            </a:r>
            <a:r>
              <a:rPr lang="en-US" altLang="ja-JP" dirty="0" smtClean="0"/>
              <a:t>Diagram </a:t>
            </a:r>
            <a:r>
              <a:rPr lang="en-US" altLang="ja-JP" dirty="0"/>
              <a:t>of experiment apparatus </a:t>
            </a:r>
            <a:endParaRPr lang="en-US" altLang="ja-JP" dirty="0" smtClean="0"/>
          </a:p>
        </p:txBody>
      </p:sp>
      <p:sp>
        <p:nvSpPr>
          <p:cNvPr id="6" name="テキスト プレースホルダー 7"/>
          <p:cNvSpPr txBox="1">
            <a:spLocks/>
          </p:cNvSpPr>
          <p:nvPr/>
        </p:nvSpPr>
        <p:spPr>
          <a:xfrm>
            <a:off x="4654867" y="642031"/>
            <a:ext cx="4491038" cy="2797441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dirty="0" smtClean="0"/>
              <a:t>Experimental procedure </a:t>
            </a:r>
          </a:p>
          <a:p>
            <a:pPr marL="404813" indent="-404813">
              <a:spcBef>
                <a:spcPts val="0"/>
              </a:spcBef>
              <a:buFont typeface="+mj-lt"/>
              <a:buAutoNum type="romanLcPeriod"/>
            </a:pPr>
            <a:r>
              <a:rPr lang="en-US" altLang="ja-JP" dirty="0" smtClean="0"/>
              <a:t>Selected carrier gas Helium / Air</a:t>
            </a:r>
          </a:p>
          <a:p>
            <a:pPr marL="404813" indent="-404813">
              <a:spcBef>
                <a:spcPts val="0"/>
              </a:spcBef>
              <a:buFont typeface="+mj-lt"/>
              <a:buAutoNum type="romanLcPeriod"/>
            </a:pPr>
            <a:r>
              <a:rPr lang="en-US" altLang="ja-JP" dirty="0"/>
              <a:t>Heat up Room Temp to 900</a:t>
            </a:r>
            <a:r>
              <a:rPr lang="ja-JP" altLang="en-US" b="1" dirty="0"/>
              <a:t>℃</a:t>
            </a:r>
            <a:r>
              <a:rPr lang="en-US" altLang="ja-JP" b="1" dirty="0"/>
              <a:t>【</a:t>
            </a:r>
            <a:r>
              <a:rPr lang="en-US" altLang="ja-JP" dirty="0"/>
              <a:t>20</a:t>
            </a:r>
            <a:r>
              <a:rPr lang="ja-JP" altLang="en-US" b="1" dirty="0"/>
              <a:t>℃</a:t>
            </a:r>
            <a:r>
              <a:rPr lang="en-US" altLang="ja-JP" dirty="0"/>
              <a:t>/min】</a:t>
            </a:r>
          </a:p>
          <a:p>
            <a:pPr marL="404813" indent="-404813">
              <a:spcBef>
                <a:spcPts val="0"/>
              </a:spcBef>
              <a:buFont typeface="+mj-lt"/>
              <a:buAutoNum type="romanLcPeriod"/>
            </a:pPr>
            <a:r>
              <a:rPr lang="en-US" altLang="ja-JP" dirty="0" smtClean="0"/>
              <a:t>Monitor mass spectrum </a:t>
            </a:r>
            <a:r>
              <a:rPr lang="en-US" altLang="ja-JP" i="1" dirty="0" smtClean="0"/>
              <a:t>m/z </a:t>
            </a:r>
            <a:r>
              <a:rPr lang="en-US" altLang="ja-JP" dirty="0"/>
              <a:t>= up to 1,000</a:t>
            </a:r>
          </a:p>
          <a:p>
            <a:pPr marL="404813" indent="-404813">
              <a:spcBef>
                <a:spcPts val="0"/>
              </a:spcBef>
              <a:buFont typeface="+mj-lt"/>
              <a:buAutoNum type="romanLcPeriod"/>
            </a:pPr>
            <a:r>
              <a:rPr lang="en-US" altLang="ja-JP" dirty="0" smtClean="0"/>
              <a:t>Catch </a:t>
            </a:r>
            <a:r>
              <a:rPr lang="en-US" altLang="ja-JP" dirty="0"/>
              <a:t>the C-14 in release </a:t>
            </a:r>
            <a:r>
              <a:rPr lang="en-US" altLang="ja-JP" dirty="0" smtClean="0"/>
              <a:t>gas by 1mol/L </a:t>
            </a:r>
            <a:r>
              <a:rPr lang="en-US" altLang="ja-JP" dirty="0" err="1"/>
              <a:t>NaOH</a:t>
            </a:r>
            <a:r>
              <a:rPr lang="en-US" altLang="ja-JP" dirty="0"/>
              <a:t> </a:t>
            </a:r>
            <a:r>
              <a:rPr lang="en-US" altLang="ja-JP" dirty="0" smtClean="0"/>
              <a:t>solution.</a:t>
            </a:r>
          </a:p>
          <a:p>
            <a:pPr marL="404813" indent="-404813">
              <a:spcBef>
                <a:spcPts val="0"/>
              </a:spcBef>
              <a:buFont typeface="+mj-lt"/>
              <a:buAutoNum type="romanLcPeriod" startAt="5"/>
            </a:pPr>
            <a:r>
              <a:rPr lang="en-US" altLang="ja-JP" dirty="0" smtClean="0"/>
              <a:t>Analyze C-14 </a:t>
            </a:r>
          </a:p>
          <a:p>
            <a:pPr marL="538163" indent="-274638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dirty="0" err="1" smtClean="0"/>
              <a:t>NaOH</a:t>
            </a:r>
            <a:r>
              <a:rPr lang="en-US" altLang="ja-JP" dirty="0" smtClean="0"/>
              <a:t> solution</a:t>
            </a:r>
          </a:p>
          <a:p>
            <a:pPr marL="538163" indent="-274638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dirty="0" smtClean="0"/>
              <a:t>Residue</a:t>
            </a:r>
            <a:endParaRPr lang="en-US" altLang="ja-JP" dirty="0"/>
          </a:p>
          <a:p>
            <a:pPr marL="404813" indent="-404813">
              <a:spcBef>
                <a:spcPts val="0"/>
              </a:spcBef>
              <a:buFont typeface="+mj-ea"/>
              <a:buAutoNum type="circleNumDbPlain" startAt="6"/>
            </a:pPr>
            <a:endParaRPr lang="en-US" altLang="ja-JP" sz="1800" dirty="0" smtClean="0"/>
          </a:p>
          <a:p>
            <a:pPr marL="404813" indent="-404813">
              <a:spcBef>
                <a:spcPts val="0"/>
              </a:spcBef>
              <a:buFont typeface="+mj-ea"/>
              <a:buAutoNum type="circleNumDbPlain" startAt="6"/>
            </a:pPr>
            <a:endParaRPr lang="en-US" altLang="ja-JP" sz="1800" dirty="0" smtClean="0"/>
          </a:p>
        </p:txBody>
      </p:sp>
      <p:sp>
        <p:nvSpPr>
          <p:cNvPr id="9" name="テキスト プレースホルダー 7"/>
          <p:cNvSpPr txBox="1">
            <a:spLocks/>
          </p:cNvSpPr>
          <p:nvPr/>
        </p:nvSpPr>
        <p:spPr>
          <a:xfrm>
            <a:off x="50016" y="4027805"/>
            <a:ext cx="8998734" cy="224789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b="1" dirty="0" smtClean="0"/>
              <a:t>Analytical contents </a:t>
            </a:r>
          </a:p>
          <a:p>
            <a:pPr marL="404813" indent="-404813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1800" dirty="0" smtClean="0"/>
              <a:t>Weight loss at heat-treatment			: </a:t>
            </a:r>
            <a:r>
              <a:rPr lang="en-US" altLang="ja-JP" sz="1800" u="sng" dirty="0" smtClean="0">
                <a:solidFill>
                  <a:srgbClr val="0000FF"/>
                </a:solidFill>
              </a:rPr>
              <a:t>TG result</a:t>
            </a:r>
          </a:p>
          <a:p>
            <a:pPr marL="404813" indent="-404813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1800" dirty="0" smtClean="0"/>
              <a:t>Released molecules				: </a:t>
            </a:r>
            <a:r>
              <a:rPr lang="en-US" altLang="ja-JP" sz="1800" u="sng" dirty="0" smtClean="0">
                <a:solidFill>
                  <a:srgbClr val="FF0000"/>
                </a:solidFill>
              </a:rPr>
              <a:t>Mass spectrum </a:t>
            </a:r>
          </a:p>
          <a:p>
            <a:pPr marL="404813" indent="-404813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1800" dirty="0" smtClean="0"/>
              <a:t>Decomposition </a:t>
            </a:r>
            <a:r>
              <a:rPr lang="en-US" altLang="ja-JP" sz="1800" dirty="0"/>
              <a:t>behaviors of </a:t>
            </a:r>
            <a:r>
              <a:rPr lang="en-US" altLang="ja-JP" sz="1800" dirty="0" smtClean="0"/>
              <a:t>C-14		: </a:t>
            </a:r>
            <a:r>
              <a:rPr lang="en-US" altLang="ja-JP" sz="1800" u="sng" dirty="0" smtClean="0">
                <a:solidFill>
                  <a:srgbClr val="00B050"/>
                </a:solidFill>
              </a:rPr>
              <a:t>Radiochemical analyses</a:t>
            </a:r>
            <a:endParaRPr lang="en-US" altLang="ja-JP" sz="1800" u="sng" dirty="0">
              <a:solidFill>
                <a:srgbClr val="00B050"/>
              </a:solidFill>
            </a:endParaRPr>
          </a:p>
          <a:p>
            <a:pPr marL="536575" indent="-2730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dirty="0" smtClean="0"/>
              <a:t>C-14 in residue was measured by LSC, after the collect in </a:t>
            </a:r>
            <a:r>
              <a:rPr lang="en-US" altLang="ja-JP" dirty="0"/>
              <a:t>captured </a:t>
            </a:r>
            <a:r>
              <a:rPr lang="en-US" altLang="ja-JP" dirty="0" smtClean="0"/>
              <a:t>solution as </a:t>
            </a:r>
            <a:r>
              <a:rPr lang="en-US" altLang="ja-JP" baseline="30000" dirty="0" smtClean="0"/>
              <a:t>14</a:t>
            </a:r>
            <a:r>
              <a:rPr lang="en-US" altLang="ja-JP" dirty="0" smtClean="0"/>
              <a:t>CO</a:t>
            </a:r>
            <a:r>
              <a:rPr lang="en-US" altLang="ja-JP" baseline="-25000" dirty="0" smtClean="0"/>
              <a:t>2</a:t>
            </a:r>
            <a:r>
              <a:rPr lang="en-US" altLang="ja-JP" dirty="0" smtClean="0"/>
              <a:t> by oxidized in tubular furnace heated to 950</a:t>
            </a:r>
            <a:r>
              <a:rPr lang="ja-JP" altLang="en-US" dirty="0" smtClean="0"/>
              <a:t>℃</a:t>
            </a:r>
            <a:r>
              <a:rPr lang="en-US" altLang="ja-JP" dirty="0"/>
              <a:t> with </a:t>
            </a:r>
            <a:r>
              <a:rPr lang="en-US" altLang="ja-JP" dirty="0" smtClean="0"/>
              <a:t>oxidation </a:t>
            </a:r>
            <a:r>
              <a:rPr lang="en-US" altLang="ja-JP" dirty="0"/>
              <a:t>catalyst and </a:t>
            </a:r>
            <a:r>
              <a:rPr lang="en-US" altLang="ja-JP" dirty="0" smtClean="0"/>
              <a:t>air stream.</a:t>
            </a:r>
          </a:p>
          <a:p>
            <a:pPr marL="536575" indent="-2730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baseline="30000" dirty="0"/>
              <a:t>14</a:t>
            </a:r>
            <a:r>
              <a:rPr lang="en-US" altLang="ja-JP" dirty="0"/>
              <a:t>CO</a:t>
            </a:r>
            <a:r>
              <a:rPr lang="en-US" altLang="ja-JP" baseline="-25000" dirty="0"/>
              <a:t>2</a:t>
            </a:r>
            <a:r>
              <a:rPr lang="en-US" altLang="ja-JP" dirty="0"/>
              <a:t> in captured solution was measured to mixed with liquid scintillator after the distillation. </a:t>
            </a:r>
            <a:endParaRPr lang="en-US" altLang="ja-JP" dirty="0" smtClean="0"/>
          </a:p>
          <a:p>
            <a:pPr marL="404813" indent="-404813">
              <a:spcBef>
                <a:spcPts val="0"/>
              </a:spcBef>
              <a:buFont typeface="Wingdings" panose="05000000000000000000" pitchFamily="2" charset="2"/>
              <a:buChar char="u"/>
            </a:pPr>
            <a:endParaRPr lang="en-US" altLang="ja-JP" sz="1800" dirty="0" smtClean="0"/>
          </a:p>
        </p:txBody>
      </p:sp>
      <p:grpSp>
        <p:nvGrpSpPr>
          <p:cNvPr id="4" name="グループ化 3"/>
          <p:cNvGrpSpPr/>
          <p:nvPr/>
        </p:nvGrpSpPr>
        <p:grpSpPr>
          <a:xfrm>
            <a:off x="6725920" y="3161722"/>
            <a:ext cx="2412205" cy="1904948"/>
            <a:chOff x="6900385" y="3174177"/>
            <a:chExt cx="2237740" cy="1711251"/>
          </a:xfrm>
        </p:grpSpPr>
        <p:pic>
          <p:nvPicPr>
            <p:cNvPr id="10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0386" y="3174177"/>
              <a:ext cx="2237739" cy="14628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正方形/長方形 14"/>
            <p:cNvSpPr/>
            <p:nvPr/>
          </p:nvSpPr>
          <p:spPr>
            <a:xfrm>
              <a:off x="6900385" y="4636595"/>
              <a:ext cx="2237739" cy="24883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altLang="ja-JP" dirty="0" smtClean="0"/>
                <a:t>Fig 7 experiment </a:t>
              </a:r>
              <a:r>
                <a:rPr lang="en-US" altLang="ja-JP" dirty="0"/>
                <a:t>apparatus </a:t>
              </a:r>
              <a:endParaRPr lang="en-US" altLang="ja-JP" dirty="0" smtClean="0"/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4" y="647614"/>
            <a:ext cx="4654868" cy="3109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49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テキスト プレースホルダー 7"/>
          <p:cNvSpPr txBox="1">
            <a:spLocks/>
          </p:cNvSpPr>
          <p:nvPr/>
        </p:nvSpPr>
        <p:spPr>
          <a:xfrm>
            <a:off x="195942" y="5016731"/>
            <a:ext cx="8763001" cy="118456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/>
              <a:t>Result of Mass spectrum</a:t>
            </a:r>
          </a:p>
          <a:p>
            <a:pPr marL="631825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/>
              <a:t>It was not detected molecules signal greater </a:t>
            </a:r>
            <a:r>
              <a:rPr lang="en-US" altLang="ja-JP" sz="2000" dirty="0" smtClean="0"/>
              <a:t>than </a:t>
            </a:r>
            <a:r>
              <a:rPr lang="en-US" altLang="ja-JP" sz="2000" i="1" dirty="0"/>
              <a:t>m/z</a:t>
            </a:r>
            <a:r>
              <a:rPr lang="en-US" altLang="ja-JP" sz="2000" dirty="0"/>
              <a:t> = 300.</a:t>
            </a:r>
          </a:p>
          <a:p>
            <a:pPr marL="631825" indent="-360363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solidFill>
                  <a:srgbClr val="0000FF"/>
                </a:solidFill>
              </a:rPr>
              <a:t>CRUD contains </a:t>
            </a:r>
            <a:r>
              <a:rPr lang="en-US" altLang="ja-JP" sz="2000" dirty="0">
                <a:solidFill>
                  <a:srgbClr val="0000FF"/>
                </a:solidFill>
              </a:rPr>
              <a:t>aromatic </a:t>
            </a:r>
            <a:r>
              <a:rPr lang="en-US" altLang="ja-JP" sz="2000" dirty="0" smtClean="0">
                <a:solidFill>
                  <a:srgbClr val="0000FF"/>
                </a:solidFill>
              </a:rPr>
              <a:t>hydrocarbons</a:t>
            </a:r>
            <a:r>
              <a:rPr lang="en-US" altLang="ja-JP" sz="2000" dirty="0" smtClean="0"/>
              <a:t>.</a:t>
            </a: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8. </a:t>
            </a:r>
            <a:r>
              <a:rPr lang="en-US" altLang="ja-JP" dirty="0"/>
              <a:t>Result of the </a:t>
            </a:r>
            <a:r>
              <a:rPr lang="en-US" altLang="ja-JP" dirty="0" smtClean="0"/>
              <a:t>experiment</a:t>
            </a:r>
            <a:r>
              <a:rPr lang="ja-JP" altLang="en-US" dirty="0"/>
              <a:t>　</a:t>
            </a:r>
            <a:r>
              <a:rPr lang="en-US" altLang="ja-JP" dirty="0" smtClean="0"/>
              <a:t>(1)</a:t>
            </a:r>
            <a:endParaRPr kumimoji="1" lang="ja-JP" altLang="en-US" dirty="0"/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83084" y="590271"/>
            <a:ext cx="3632433" cy="52415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>
                <a:solidFill>
                  <a:srgbClr val="FF0000"/>
                </a:solidFill>
              </a:rPr>
              <a:t>TG/MS result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-38998" y="998766"/>
            <a:ext cx="9145757" cy="3764800"/>
            <a:chOff x="-38998" y="998766"/>
            <a:chExt cx="9145757" cy="3764800"/>
          </a:xfrm>
        </p:grpSpPr>
        <p:sp>
          <p:nvSpPr>
            <p:cNvPr id="7" name="正方形/長方形 6"/>
            <p:cNvSpPr/>
            <p:nvPr/>
          </p:nvSpPr>
          <p:spPr>
            <a:xfrm>
              <a:off x="1973677" y="4486567"/>
              <a:ext cx="5120406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en-US" altLang="ja-JP" dirty="0" smtClean="0"/>
                <a:t>Fig 11</a:t>
              </a:r>
              <a:r>
                <a:rPr lang="ja-JP" altLang="en-US" dirty="0" smtClean="0"/>
                <a:t> </a:t>
              </a:r>
              <a:r>
                <a:rPr lang="en-US" altLang="ja-JP" dirty="0"/>
                <a:t>TG/MS </a:t>
              </a:r>
              <a:r>
                <a:rPr lang="en-US" altLang="ja-JP" dirty="0" smtClean="0"/>
                <a:t>Result</a:t>
              </a:r>
              <a:r>
                <a:rPr lang="en-US" altLang="ja-JP" dirty="0"/>
                <a:t> of CRUD</a:t>
              </a:r>
              <a:r>
                <a:rPr lang="en-US" altLang="ja-JP" dirty="0" smtClean="0"/>
                <a:t> in the </a:t>
              </a:r>
              <a:r>
                <a:rPr lang="en-US" altLang="ja-JP" dirty="0" smtClean="0">
                  <a:solidFill>
                    <a:srgbClr val="0000FF"/>
                  </a:solidFill>
                </a:rPr>
                <a:t>helium stream</a:t>
              </a:r>
            </a:p>
          </p:txBody>
        </p:sp>
        <p:grpSp>
          <p:nvGrpSpPr>
            <p:cNvPr id="6" name="グループ化 5"/>
            <p:cNvGrpSpPr/>
            <p:nvPr/>
          </p:nvGrpSpPr>
          <p:grpSpPr>
            <a:xfrm>
              <a:off x="-38998" y="998766"/>
              <a:ext cx="9145757" cy="3606082"/>
              <a:chOff x="-38998" y="998766"/>
              <a:chExt cx="9145757" cy="3606082"/>
            </a:xfrm>
          </p:grpSpPr>
          <p:grpSp>
            <p:nvGrpSpPr>
              <p:cNvPr id="4" name="グループ化 3"/>
              <p:cNvGrpSpPr/>
              <p:nvPr/>
            </p:nvGrpSpPr>
            <p:grpSpPr>
              <a:xfrm>
                <a:off x="4554990" y="1114425"/>
                <a:ext cx="4551769" cy="3354476"/>
                <a:chOff x="4202764" y="620765"/>
                <a:chExt cx="4551769" cy="3354476"/>
              </a:xfrm>
            </p:grpSpPr>
            <p:pic>
              <p:nvPicPr>
                <p:cNvPr id="12" name="Picture 3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202764" y="717903"/>
                  <a:ext cx="4510377" cy="32573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" name="強調線吹き出し 2 12"/>
                <p:cNvSpPr/>
                <p:nvPr/>
              </p:nvSpPr>
              <p:spPr bwMode="auto">
                <a:xfrm flipH="1">
                  <a:off x="4625753" y="1496930"/>
                  <a:ext cx="911231" cy="203264"/>
                </a:xfrm>
                <a:prstGeom prst="accentCallout2">
                  <a:avLst>
                    <a:gd name="adj1" fmla="val 18750"/>
                    <a:gd name="adj2" fmla="val -8333"/>
                    <a:gd name="adj3" fmla="val 18750"/>
                    <a:gd name="adj4" fmla="val -14091"/>
                    <a:gd name="adj5" fmla="val 318500"/>
                    <a:gd name="adj6" fmla="val -27546"/>
                  </a:avLst>
                </a:prstGeom>
                <a:noFill/>
                <a:ln w="19050">
                  <a:solidFill>
                    <a:schemeClr val="tx1"/>
                  </a:solidFill>
                  <a:tailEnd type="triangle"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77800" indent="-177800" algn="r">
                    <a:buNone/>
                  </a:pPr>
                  <a:r>
                    <a:rPr lang="en-US" altLang="ja-JP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</a:t>
                  </a:r>
                  <a:r>
                    <a:rPr lang="en-US" altLang="ja-JP" baseline="-25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6</a:t>
                  </a:r>
                  <a:r>
                    <a:rPr lang="en-US" altLang="ja-JP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H</a:t>
                  </a:r>
                  <a:r>
                    <a:rPr lang="en-US" altLang="ja-JP" baseline="-25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5</a:t>
                  </a:r>
                  <a:r>
                    <a:rPr lang="en-US" altLang="ja-JP" baseline="30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+</a:t>
                  </a:r>
                  <a:endParaRPr lang="ja-JP" altLang="en-US" baseline="300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</p:txBody>
            </p:sp>
            <p:sp>
              <p:nvSpPr>
                <p:cNvPr id="14" name="強調線吹き出し 2 13"/>
                <p:cNvSpPr/>
                <p:nvPr/>
              </p:nvSpPr>
              <p:spPr bwMode="auto">
                <a:xfrm flipH="1">
                  <a:off x="4806728" y="620765"/>
                  <a:ext cx="1057272" cy="203264"/>
                </a:xfrm>
                <a:prstGeom prst="accentCallout2">
                  <a:avLst>
                    <a:gd name="adj1" fmla="val 18750"/>
                    <a:gd name="adj2" fmla="val -8333"/>
                    <a:gd name="adj3" fmla="val 18750"/>
                    <a:gd name="adj4" fmla="val -14091"/>
                    <a:gd name="adj5" fmla="val 65167"/>
                    <a:gd name="adj6" fmla="val -31250"/>
                  </a:avLst>
                </a:prstGeom>
                <a:noFill/>
                <a:ln w="19050">
                  <a:solidFill>
                    <a:schemeClr val="tx1"/>
                  </a:solidFill>
                  <a:tailEnd type="triangle"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177800" indent="-177800" algn="ctr">
                    <a:buNone/>
                  </a:pPr>
                  <a:r>
                    <a:rPr lang="en-US" altLang="ja-JP" kern="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</a:t>
                  </a:r>
                  <a:r>
                    <a:rPr lang="en-US" altLang="ja-JP" kern="0" baseline="-2500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6</a:t>
                  </a:r>
                  <a:r>
                    <a:rPr lang="en-US" altLang="ja-JP" kern="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H</a:t>
                  </a:r>
                  <a:r>
                    <a:rPr lang="en-US" altLang="ja-JP" kern="0" baseline="-2500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5</a:t>
                  </a:r>
                  <a:r>
                    <a:rPr lang="en-US" altLang="ja-JP" kern="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CH</a:t>
                  </a:r>
                  <a:r>
                    <a:rPr lang="en-US" altLang="ja-JP" kern="0" baseline="3000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+</a:t>
                  </a:r>
                  <a:r>
                    <a:rPr lang="en-US" altLang="ja-JP" kern="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CH</a:t>
                  </a:r>
                  <a:r>
                    <a:rPr lang="en-US" altLang="ja-JP" kern="0" baseline="-2500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3</a:t>
                  </a:r>
                  <a:endParaRPr lang="ja-JP" altLang="en-US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  <a:p>
                  <a:pPr marL="177800" indent="-177800" algn="r">
                    <a:buNone/>
                  </a:pPr>
                  <a:endParaRPr lang="ja-JP" altLang="en-US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</p:txBody>
            </p:sp>
            <p:sp>
              <p:nvSpPr>
                <p:cNvPr id="16" name="強調線吹き出し 2 15"/>
                <p:cNvSpPr/>
                <p:nvPr/>
              </p:nvSpPr>
              <p:spPr bwMode="auto">
                <a:xfrm flipH="1">
                  <a:off x="4717816" y="1098479"/>
                  <a:ext cx="895368" cy="203264"/>
                </a:xfrm>
                <a:prstGeom prst="accentCallout2">
                  <a:avLst>
                    <a:gd name="adj1" fmla="val 18750"/>
                    <a:gd name="adj2" fmla="val -8333"/>
                    <a:gd name="adj3" fmla="val 18750"/>
                    <a:gd name="adj4" fmla="val -20410"/>
                    <a:gd name="adj5" fmla="val 692060"/>
                    <a:gd name="adj6" fmla="val -46345"/>
                  </a:avLst>
                </a:prstGeom>
                <a:noFill/>
                <a:ln w="19050">
                  <a:solidFill>
                    <a:schemeClr val="tx1"/>
                  </a:solidFill>
                  <a:tailEnd type="triangle"/>
                </a:ln>
                <a:effectLst/>
                <a:extLst/>
              </p:spPr>
              <p:txBody>
                <a:bodyPr vert="horz" wrap="square" lIns="0" tIns="0" rIns="0" bIns="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algn="ctr">
                    <a:buNone/>
                  </a:pPr>
                  <a:r>
                    <a:rPr lang="en-US" altLang="ja-JP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</a:t>
                  </a:r>
                  <a:r>
                    <a:rPr lang="en-US" altLang="ja-JP" baseline="-25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6</a:t>
                  </a:r>
                  <a:r>
                    <a:rPr lang="en-US" altLang="ja-JP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H</a:t>
                  </a:r>
                  <a:r>
                    <a:rPr lang="en-US" altLang="ja-JP" baseline="-25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5</a:t>
                  </a:r>
                  <a:r>
                    <a:rPr lang="en-US" altLang="ja-JP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CH</a:t>
                  </a:r>
                  <a:r>
                    <a:rPr lang="en-US" altLang="ja-JP" baseline="-25000" dirty="0" smtClean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2</a:t>
                  </a:r>
                  <a:r>
                    <a:rPr lang="en-US" altLang="ja-JP" baseline="30000" dirty="0">
                      <a:latin typeface="HG丸ｺﾞｼｯｸM-PRO" panose="020F0600000000000000" pitchFamily="50" charset="-128"/>
                      <a:ea typeface="HG丸ｺﾞｼｯｸM-PRO" panose="020F0600000000000000" pitchFamily="50" charset="-128"/>
                    </a:rPr>
                    <a:t>+</a:t>
                  </a:r>
                  <a:endParaRPr lang="ja-JP" altLang="en-US" baseline="-250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endParaRPr>
                </a:p>
              </p:txBody>
            </p:sp>
            <p:pic>
              <p:nvPicPr>
                <p:cNvPr id="19" name="Picture 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85701" y="697594"/>
                  <a:ext cx="2068832" cy="1750331"/>
                </a:xfrm>
                <a:prstGeom prst="rect">
                  <a:avLst/>
                </a:prstGeom>
                <a:noFill/>
                <a:ln w="15875">
                  <a:solidFill>
                    <a:srgbClr val="0000FF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</a:extLst>
              </p:spPr>
            </p:pic>
            <p:sp>
              <p:nvSpPr>
                <p:cNvPr id="18" name="正方形/長方形 17"/>
                <p:cNvSpPr/>
                <p:nvPr/>
              </p:nvSpPr>
              <p:spPr>
                <a:xfrm>
                  <a:off x="7019707" y="697594"/>
                  <a:ext cx="1734826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>
                    <a:buNone/>
                  </a:pPr>
                  <a:r>
                    <a:rPr lang="en-US" altLang="ja-JP" dirty="0" smtClean="0"/>
                    <a:t>Full range Mass spectrum at 430</a:t>
                  </a:r>
                  <a:r>
                    <a:rPr lang="ja-JP" altLang="en-US" dirty="0" smtClean="0"/>
                    <a:t>℃</a:t>
                  </a:r>
                  <a:endParaRPr lang="en-US" altLang="ja-JP" dirty="0" smtClean="0"/>
                </a:p>
              </p:txBody>
            </p:sp>
          </p:grpSp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38998" y="998766"/>
                <a:ext cx="4977633" cy="36060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31255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8. </a:t>
            </a:r>
            <a:r>
              <a:rPr lang="en-US" altLang="ja-JP" dirty="0"/>
              <a:t>Result of the </a:t>
            </a:r>
            <a:r>
              <a:rPr lang="en-US" altLang="ja-JP" dirty="0" smtClean="0"/>
              <a:t>experiment</a:t>
            </a:r>
            <a:r>
              <a:rPr lang="ja-JP" altLang="en-US" dirty="0" smtClean="0"/>
              <a:t>　</a:t>
            </a:r>
            <a:r>
              <a:rPr lang="en-US" altLang="ja-JP" dirty="0" smtClean="0"/>
              <a:t>(2)</a:t>
            </a:r>
            <a:endParaRPr kumimoji="1" lang="ja-JP" altLang="en-US" dirty="0"/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83084" y="590271"/>
            <a:ext cx="3632433" cy="34317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ja-JP" sz="2000" dirty="0" smtClean="0">
                <a:solidFill>
                  <a:srgbClr val="0000FF"/>
                </a:solidFill>
              </a:rPr>
              <a:t>TG-DSC result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0" y="3814641"/>
            <a:ext cx="481171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ja-JP" dirty="0" smtClean="0"/>
              <a:t>Fig 10 TG-DSC spectrum of CRUD in this study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4811713" y="683072"/>
            <a:ext cx="4256087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800" dirty="0"/>
              <a:t>The weight decreases in the range of </a:t>
            </a:r>
            <a:r>
              <a:rPr lang="en-US" altLang="ja-JP" sz="1800" dirty="0" smtClean="0"/>
              <a:t>300 </a:t>
            </a:r>
            <a:r>
              <a:rPr lang="en-US" altLang="ja-JP" sz="1800" dirty="0"/>
              <a:t>to </a:t>
            </a:r>
            <a:r>
              <a:rPr lang="en-US" altLang="ja-JP" sz="1800" dirty="0" smtClean="0"/>
              <a:t>500</a:t>
            </a:r>
            <a:r>
              <a:rPr lang="ja-JP" altLang="en-US" sz="1800" b="1" dirty="0" smtClean="0"/>
              <a:t>℃</a:t>
            </a:r>
            <a:r>
              <a:rPr lang="en-US" altLang="ja-JP" sz="1800" dirty="0" smtClean="0"/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800" dirty="0"/>
              <a:t>The weight change rate in helium heating was smaller than </a:t>
            </a:r>
            <a:r>
              <a:rPr lang="en-US" altLang="ja-JP" sz="1800" dirty="0" smtClean="0"/>
              <a:t>air stream.</a:t>
            </a:r>
            <a:endParaRPr lang="en-US" altLang="ja-JP" sz="1800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altLang="ja-JP" sz="1800" dirty="0" smtClean="0"/>
              <a:t>The </a:t>
            </a:r>
            <a:r>
              <a:rPr lang="en-US" altLang="ja-JP" sz="1800" dirty="0"/>
              <a:t>peak of DSC is detected at </a:t>
            </a:r>
            <a:r>
              <a:rPr lang="en-US" altLang="ja-JP" sz="1800" dirty="0" smtClean="0"/>
              <a:t>430</a:t>
            </a:r>
            <a:r>
              <a:rPr lang="ja-JP" altLang="en-US" sz="1800" b="1" dirty="0" smtClean="0"/>
              <a:t>℃</a:t>
            </a:r>
            <a:r>
              <a:rPr lang="en-US" altLang="ja-JP" sz="1800" dirty="0" smtClean="0"/>
              <a:t> heating </a:t>
            </a:r>
            <a:r>
              <a:rPr lang="en-US" altLang="ja-JP" sz="1800" dirty="0"/>
              <a:t>in </a:t>
            </a:r>
            <a:r>
              <a:rPr lang="en-US" altLang="ja-JP" sz="1800" dirty="0" smtClean="0"/>
              <a:t>air stream.</a:t>
            </a:r>
          </a:p>
          <a:p>
            <a:pPr algn="r">
              <a:buNone/>
            </a:pPr>
            <a:r>
              <a:rPr lang="en-US" altLang="ja-JP" sz="1800" dirty="0" smtClean="0"/>
              <a:t>(</a:t>
            </a:r>
            <a:r>
              <a:rPr lang="en-US" altLang="ja-JP" sz="1800" dirty="0"/>
              <a:t>Exothermic reaction</a:t>
            </a:r>
            <a:r>
              <a:rPr lang="en-US" altLang="ja-JP" sz="1800" dirty="0" smtClean="0"/>
              <a:t>)</a:t>
            </a:r>
            <a:endParaRPr lang="en-US" altLang="ja-JP" sz="1800" dirty="0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8716"/>
            <a:ext cx="4811713" cy="295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下矢印 21"/>
          <p:cNvSpPr/>
          <p:nvPr/>
        </p:nvSpPr>
        <p:spPr>
          <a:xfrm>
            <a:off x="6209914" y="2952195"/>
            <a:ext cx="1459685" cy="563891"/>
          </a:xfrm>
          <a:prstGeom prst="downArrow">
            <a:avLst>
              <a:gd name="adj1" fmla="val 50000"/>
              <a:gd name="adj2" fmla="val 65443"/>
            </a:avLst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正方形/長方形 28"/>
          <p:cNvSpPr/>
          <p:nvPr/>
        </p:nvSpPr>
        <p:spPr>
          <a:xfrm>
            <a:off x="4813773" y="3516086"/>
            <a:ext cx="42560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6213" indent="-176213">
              <a:buFont typeface="Wingdings" panose="05000000000000000000" pitchFamily="2" charset="2"/>
              <a:buChar char="Ø"/>
            </a:pPr>
            <a:r>
              <a:rPr lang="en-US" altLang="ja-JP" sz="1800" dirty="0" smtClean="0"/>
              <a:t>CRUD sample </a:t>
            </a:r>
            <a:r>
              <a:rPr lang="en-US" altLang="ja-JP" sz="1800" dirty="0" smtClean="0">
                <a:solidFill>
                  <a:srgbClr val="FF0000"/>
                </a:solidFill>
              </a:rPr>
              <a:t>contained </a:t>
            </a:r>
            <a:r>
              <a:rPr lang="en-US" altLang="ja-JP" sz="1800" dirty="0">
                <a:solidFill>
                  <a:srgbClr val="FF0000"/>
                </a:solidFill>
              </a:rPr>
              <a:t>flammable carbon</a:t>
            </a:r>
            <a:r>
              <a:rPr lang="en-US" altLang="ja-JP" sz="1800" dirty="0"/>
              <a:t>.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2015535" y="4069328"/>
            <a:ext cx="51204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altLang="ja-JP" sz="1600" dirty="0" smtClean="0">
                <a:solidFill>
                  <a:srgbClr val="00CC00"/>
                </a:solidFill>
              </a:rPr>
              <a:t>Table 2 Result of C-14 analyses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1131657" y="5689599"/>
            <a:ext cx="68881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j-lt"/>
              </a:rPr>
              <a:t>C-14 </a:t>
            </a:r>
            <a:r>
              <a:rPr lang="en-US" altLang="ja-JP" sz="2000" dirty="0">
                <a:latin typeface="+mj-lt"/>
              </a:rPr>
              <a:t>in CRUD is </a:t>
            </a:r>
            <a:r>
              <a:rPr lang="en-US" altLang="ja-JP" sz="2000" dirty="0">
                <a:solidFill>
                  <a:srgbClr val="0000FF"/>
                </a:solidFill>
                <a:latin typeface="+mj-lt"/>
              </a:rPr>
              <a:t>not released by heating with inert </a:t>
            </a:r>
            <a:r>
              <a:rPr lang="en-US" altLang="ja-JP" sz="2000" dirty="0" smtClean="0">
                <a:solidFill>
                  <a:srgbClr val="0000FF"/>
                </a:solidFill>
                <a:latin typeface="+mj-lt"/>
              </a:rPr>
              <a:t>gas</a:t>
            </a:r>
            <a:r>
              <a:rPr lang="en-US" altLang="ja-JP" sz="2000" dirty="0" smtClean="0">
                <a:latin typeface="+mj-lt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altLang="ja-JP" sz="2000" dirty="0" smtClean="0">
                <a:latin typeface="+mj-lt"/>
              </a:rPr>
              <a:t>C-14 </a:t>
            </a:r>
            <a:r>
              <a:rPr lang="en-US" altLang="ja-JP" sz="2000" dirty="0">
                <a:latin typeface="+mj-lt"/>
              </a:rPr>
              <a:t>in CRUD is </a:t>
            </a:r>
            <a:r>
              <a:rPr lang="en-US" altLang="ja-JP" sz="2000" dirty="0">
                <a:solidFill>
                  <a:srgbClr val="FF0000"/>
                </a:solidFill>
                <a:latin typeface="+mj-lt"/>
              </a:rPr>
              <a:t>oxidized to CO</a:t>
            </a:r>
            <a:r>
              <a:rPr lang="en-US" altLang="ja-JP" sz="2000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altLang="ja-JP" sz="20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altLang="ja-JP" sz="2000" dirty="0" smtClean="0">
                <a:solidFill>
                  <a:srgbClr val="FF0000"/>
                </a:solidFill>
                <a:latin typeface="+mj-lt"/>
              </a:rPr>
              <a:t>by heating </a:t>
            </a:r>
            <a:r>
              <a:rPr lang="en-US" altLang="ja-JP" sz="2000" dirty="0">
                <a:solidFill>
                  <a:srgbClr val="FF0000"/>
                </a:solidFill>
                <a:latin typeface="+mj-lt"/>
              </a:rPr>
              <a:t>with air</a:t>
            </a:r>
            <a:r>
              <a:rPr lang="en-US" altLang="ja-JP" sz="2000" dirty="0">
                <a:latin typeface="+mj-lt"/>
              </a:rPr>
              <a:t>.</a:t>
            </a:r>
            <a:endParaRPr lang="ja-JP" altLang="en-US" sz="20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9" y="4389297"/>
            <a:ext cx="7792558" cy="1367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519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9. </a:t>
            </a:r>
            <a:r>
              <a:rPr lang="en-US" altLang="ja-JP" dirty="0"/>
              <a:t>Considerations on the </a:t>
            </a:r>
            <a:r>
              <a:rPr lang="en-US" altLang="ja-JP" dirty="0" smtClean="0"/>
              <a:t>results</a:t>
            </a:r>
            <a:endParaRPr kumimoji="1" lang="ja-JP" altLang="en-US" dirty="0"/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276066" y="569314"/>
            <a:ext cx="8429106" cy="5526685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The result of SEM/EDS and FT-IR analyses</a:t>
            </a:r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The specimen of this study was characteristic PWR CRUD.</a:t>
            </a:r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It </a:t>
            </a:r>
            <a:r>
              <a:rPr lang="en-US" altLang="ja-JP" sz="2000" dirty="0"/>
              <a:t>contains a lot of carbon.  </a:t>
            </a:r>
            <a:endParaRPr lang="en-US" altLang="ja-JP" sz="2000" dirty="0" smtClean="0"/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CRUD contains carbon which are considered </a:t>
            </a:r>
            <a:r>
              <a:rPr lang="en-US" altLang="ja-JP" sz="2000" dirty="0"/>
              <a:t>to originate from </a:t>
            </a:r>
            <a:r>
              <a:rPr lang="en-US" altLang="ja-JP" sz="2000" dirty="0" smtClean="0"/>
              <a:t>ion- </a:t>
            </a:r>
            <a:r>
              <a:rPr lang="en-US" altLang="ja-JP" sz="2000" dirty="0"/>
              <a:t>exchange resin.</a:t>
            </a:r>
          </a:p>
          <a:p>
            <a:pPr marL="990600" indent="-36195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0000FF"/>
                </a:solidFill>
              </a:rPr>
              <a:t>These </a:t>
            </a:r>
            <a:r>
              <a:rPr lang="en-US" altLang="ja-JP" sz="2000" dirty="0">
                <a:solidFill>
                  <a:srgbClr val="0000FF"/>
                </a:solidFill>
              </a:rPr>
              <a:t>results are not inconsistent with </a:t>
            </a:r>
            <a:r>
              <a:rPr lang="en-US" altLang="ja-JP" sz="2000" dirty="0" smtClean="0">
                <a:solidFill>
                  <a:srgbClr val="0000FF"/>
                </a:solidFill>
              </a:rPr>
              <a:t>previous research</a:t>
            </a:r>
            <a:r>
              <a:rPr lang="en-US" altLang="ja-JP" sz="2000" dirty="0" smtClean="0"/>
              <a:t>.</a:t>
            </a:r>
          </a:p>
          <a:p>
            <a:pPr marL="990600" indent="-36195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ja-JP" sz="2000" dirty="0" smtClean="0"/>
          </a:p>
          <a:p>
            <a:pPr marL="342900" indent="-34290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The result of TG/MS and C-14 analyses</a:t>
            </a:r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/>
              <a:t>The </a:t>
            </a:r>
            <a:r>
              <a:rPr lang="en-US" altLang="ja-JP" sz="2000" dirty="0" smtClean="0"/>
              <a:t>CRUD had aromatic hydrocarbons </a:t>
            </a:r>
            <a:r>
              <a:rPr lang="en-US" altLang="ja-JP" sz="2000" dirty="0" smtClean="0">
                <a:solidFill>
                  <a:srgbClr val="0000FF"/>
                </a:solidFill>
              </a:rPr>
              <a:t>that was considered to generate from ion-exchange resin</a:t>
            </a:r>
            <a:r>
              <a:rPr lang="en-US" altLang="ja-JP" sz="2000" dirty="0" smtClean="0"/>
              <a:t>. </a:t>
            </a:r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These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are </a:t>
            </a:r>
            <a:r>
              <a:rPr lang="en-US" altLang="ja-JP" sz="2000" dirty="0"/>
              <a:t>released </a:t>
            </a:r>
            <a:r>
              <a:rPr lang="en-US" altLang="ja-JP" sz="2000" dirty="0" smtClean="0"/>
              <a:t>by </a:t>
            </a:r>
            <a:r>
              <a:rPr lang="en-US" altLang="ja-JP" sz="2000" dirty="0"/>
              <a:t>heating </a:t>
            </a:r>
            <a:r>
              <a:rPr lang="en-US" altLang="ja-JP" sz="2000" dirty="0" smtClean="0"/>
              <a:t>with helium gas.</a:t>
            </a:r>
          </a:p>
          <a:p>
            <a:pPr marL="628650" indent="-26670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en-US" altLang="ja-JP" sz="2000" dirty="0" smtClean="0"/>
              <a:t>C-14 in CRUD were </a:t>
            </a:r>
            <a:r>
              <a:rPr lang="en-US" altLang="ja-JP" sz="2000" dirty="0"/>
              <a:t>not </a:t>
            </a:r>
            <a:r>
              <a:rPr lang="en-US" altLang="ja-JP" sz="2000" dirty="0" smtClean="0"/>
              <a:t>released </a:t>
            </a:r>
            <a:r>
              <a:rPr lang="en-US" altLang="ja-JP" sz="2000" dirty="0"/>
              <a:t>by heating with </a:t>
            </a:r>
            <a:r>
              <a:rPr lang="en-US" altLang="ja-JP" sz="2000" dirty="0" smtClean="0"/>
              <a:t>helium </a:t>
            </a:r>
            <a:r>
              <a:rPr lang="en-US" altLang="ja-JP" sz="2000" dirty="0"/>
              <a:t>gas</a:t>
            </a:r>
            <a:r>
              <a:rPr lang="en-US" altLang="ja-JP" sz="2000" dirty="0" smtClean="0"/>
              <a:t>.</a:t>
            </a:r>
          </a:p>
          <a:p>
            <a:pPr marL="990600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ja-JP" sz="2000" dirty="0" smtClean="0">
                <a:solidFill>
                  <a:srgbClr val="0000FF"/>
                </a:solidFill>
              </a:rPr>
              <a:t>C-14 was </a:t>
            </a:r>
            <a:r>
              <a:rPr lang="en-US" altLang="ja-JP" sz="2000" dirty="0">
                <a:solidFill>
                  <a:srgbClr val="FF0000"/>
                </a:solidFill>
              </a:rPr>
              <a:t>not contained in </a:t>
            </a:r>
            <a:r>
              <a:rPr lang="en-US" altLang="ja-JP" sz="2000" dirty="0" smtClean="0">
                <a:solidFill>
                  <a:srgbClr val="FF0000"/>
                </a:solidFill>
              </a:rPr>
              <a:t>heat decomposable aromatic hydrocarbons</a:t>
            </a:r>
            <a:r>
              <a:rPr lang="en-US" altLang="ja-JP" sz="2000" dirty="0" smtClean="0">
                <a:solidFill>
                  <a:srgbClr val="0000FF"/>
                </a:solidFill>
              </a:rPr>
              <a:t>.</a:t>
            </a:r>
            <a:endParaRPr lang="en-US" altLang="ja-JP" sz="2000" dirty="0" smtClean="0"/>
          </a:p>
        </p:txBody>
      </p:sp>
    </p:spTree>
    <p:extLst>
      <p:ext uri="{BB962C8B-B14F-4D97-AF65-F5344CB8AC3E}">
        <p14:creationId xmlns:p14="http://schemas.microsoft.com/office/powerpoint/2010/main" val="239227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10. </a:t>
            </a:r>
            <a:r>
              <a:rPr lang="en-US" altLang="ja-JP" dirty="0"/>
              <a:t>CONCLUSIONS</a:t>
            </a:r>
          </a:p>
        </p:txBody>
      </p:sp>
      <p:sp>
        <p:nvSpPr>
          <p:cNvPr id="3" name="テキスト プレースホルダー 7"/>
          <p:cNvSpPr txBox="1">
            <a:spLocks/>
          </p:cNvSpPr>
          <p:nvPr/>
        </p:nvSpPr>
        <p:spPr>
          <a:xfrm>
            <a:off x="308723" y="578841"/>
            <a:ext cx="8429106" cy="2250084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 smtClean="0"/>
              <a:t>Our specimen was </a:t>
            </a:r>
            <a:r>
              <a:rPr lang="en-US" altLang="ja-JP" sz="2000" dirty="0" smtClean="0">
                <a:solidFill>
                  <a:srgbClr val="0000FF"/>
                </a:solidFill>
              </a:rPr>
              <a:t>similar CRUD with previous </a:t>
            </a:r>
            <a:r>
              <a:rPr lang="en-US" altLang="ja-JP" sz="2000" dirty="0">
                <a:solidFill>
                  <a:srgbClr val="0000FF"/>
                </a:solidFill>
              </a:rPr>
              <a:t>research</a:t>
            </a:r>
            <a:r>
              <a:rPr lang="en-US" altLang="ja-JP" sz="2000" dirty="0" smtClean="0"/>
              <a:t>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/>
              <a:t>The CRUD </a:t>
            </a:r>
            <a:r>
              <a:rPr lang="en-US" altLang="ja-JP" sz="2000" dirty="0">
                <a:solidFill>
                  <a:srgbClr val="0000FF"/>
                </a:solidFill>
              </a:rPr>
              <a:t>had aromatic hydrocarbons </a:t>
            </a:r>
            <a:r>
              <a:rPr lang="en-US" altLang="ja-JP" sz="2000" dirty="0"/>
              <a:t>that was considered to </a:t>
            </a:r>
            <a:r>
              <a:rPr lang="en-US" altLang="ja-JP" sz="2000" dirty="0" smtClean="0"/>
              <a:t>generated from </a:t>
            </a:r>
            <a:r>
              <a:rPr lang="en-US" altLang="ja-JP" sz="2000" dirty="0"/>
              <a:t>ion-exchange resin. </a:t>
            </a:r>
            <a:endParaRPr lang="en-US" altLang="ja-JP" sz="2000" dirty="0" smtClean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ja-JP" sz="2000" dirty="0"/>
              <a:t>C-14 </a:t>
            </a:r>
            <a:r>
              <a:rPr lang="en-US" altLang="ja-JP" sz="2000" dirty="0">
                <a:solidFill>
                  <a:srgbClr val="FF0000"/>
                </a:solidFill>
              </a:rPr>
              <a:t>was not contained in </a:t>
            </a:r>
            <a:r>
              <a:rPr lang="en-US" altLang="ja-JP" sz="2000" dirty="0" smtClean="0">
                <a:solidFill>
                  <a:srgbClr val="FF0000"/>
                </a:solidFill>
              </a:rPr>
              <a:t>heat decomposable aromatic hydrocarbons</a:t>
            </a:r>
            <a:r>
              <a:rPr lang="en-US" altLang="ja-JP" sz="2000" dirty="0" smtClean="0"/>
              <a:t>.</a:t>
            </a:r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l"/>
            </a:pPr>
            <a:endParaRPr lang="en-US" altLang="ja-JP" sz="2000" dirty="0" smtClean="0"/>
          </a:p>
        </p:txBody>
      </p:sp>
      <p:sp>
        <p:nvSpPr>
          <p:cNvPr id="5" name="テキスト プレースホルダー 7"/>
          <p:cNvSpPr txBox="1">
            <a:spLocks/>
          </p:cNvSpPr>
          <p:nvPr/>
        </p:nvSpPr>
        <p:spPr>
          <a:xfrm>
            <a:off x="308723" y="5600700"/>
            <a:ext cx="8429106" cy="809626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2000" dirty="0" smtClean="0"/>
              <a:t>Grasp </a:t>
            </a:r>
            <a:r>
              <a:rPr lang="en-US" altLang="ja-JP" sz="2000" dirty="0"/>
              <a:t>of </a:t>
            </a:r>
            <a:r>
              <a:rPr lang="en-US" altLang="ja-JP" sz="2000" dirty="0" smtClean="0"/>
              <a:t>stability </a:t>
            </a:r>
            <a:r>
              <a:rPr lang="en-US" altLang="ja-JP" sz="2000" dirty="0"/>
              <a:t>and </a:t>
            </a:r>
            <a:r>
              <a:rPr lang="en-US" altLang="ja-JP" sz="2000" dirty="0" smtClean="0"/>
              <a:t>characteristics of </a:t>
            </a:r>
            <a:r>
              <a:rPr lang="en-US" altLang="ja-JP" sz="2000" dirty="0"/>
              <a:t>thermally stable  </a:t>
            </a:r>
            <a:r>
              <a:rPr lang="en-US" altLang="ja-JP" sz="2000" dirty="0" smtClean="0"/>
              <a:t>C-14 </a:t>
            </a:r>
            <a:r>
              <a:rPr lang="en-US" altLang="ja-JP" sz="2000" dirty="0"/>
              <a:t>in the disposal environment </a:t>
            </a:r>
            <a:r>
              <a:rPr lang="en-US" altLang="ja-JP" sz="2000" dirty="0" smtClean="0"/>
              <a:t>are future tasks.</a:t>
            </a:r>
          </a:p>
        </p:txBody>
      </p:sp>
      <p:sp>
        <p:nvSpPr>
          <p:cNvPr id="6" name="テキスト プレースホルダー 7"/>
          <p:cNvSpPr txBox="1">
            <a:spLocks/>
          </p:cNvSpPr>
          <p:nvPr/>
        </p:nvSpPr>
        <p:spPr>
          <a:xfrm>
            <a:off x="308723" y="3440141"/>
            <a:ext cx="8429106" cy="1208059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2000" dirty="0" smtClean="0"/>
              <a:t>The </a:t>
            </a:r>
            <a:r>
              <a:rPr lang="en-US" altLang="ja-JP" sz="2000" dirty="0"/>
              <a:t>chemical form of C-14 </a:t>
            </a:r>
            <a:r>
              <a:rPr lang="en-US" altLang="ja-JP" sz="2000" dirty="0" smtClean="0">
                <a:solidFill>
                  <a:srgbClr val="FF0000"/>
                </a:solidFill>
              </a:rPr>
              <a:t>was </a:t>
            </a:r>
            <a:r>
              <a:rPr lang="en-US" altLang="ja-JP" sz="2000" dirty="0">
                <a:solidFill>
                  <a:srgbClr val="FF0000"/>
                </a:solidFill>
              </a:rPr>
              <a:t>not </a:t>
            </a:r>
            <a:r>
              <a:rPr lang="en-US" altLang="ja-JP" sz="2000" dirty="0" smtClean="0">
                <a:solidFill>
                  <a:srgbClr val="FF0000"/>
                </a:solidFill>
              </a:rPr>
              <a:t>clarified</a:t>
            </a:r>
            <a:r>
              <a:rPr lang="en-US" altLang="ja-JP" sz="2000" dirty="0" smtClean="0"/>
              <a:t>.</a:t>
            </a:r>
            <a:r>
              <a:rPr lang="ja-JP" altLang="en-US" sz="2000" dirty="0" smtClean="0"/>
              <a:t> </a:t>
            </a:r>
            <a:endParaRPr lang="en-US" altLang="ja-JP" sz="2000" dirty="0" smtClean="0"/>
          </a:p>
          <a:p>
            <a:pPr marL="342900" indent="-342900">
              <a:spcBef>
                <a:spcPts val="0"/>
              </a:spcBef>
              <a:buFont typeface="Wingdings" panose="05000000000000000000" pitchFamily="2" charset="2"/>
              <a:buChar char="u"/>
            </a:pPr>
            <a:r>
              <a:rPr lang="en-US" altLang="ja-JP" sz="2000" dirty="0" smtClean="0"/>
              <a:t>It </a:t>
            </a:r>
            <a:r>
              <a:rPr lang="en-US" altLang="ja-JP" sz="2000" dirty="0"/>
              <a:t>is considered </a:t>
            </a:r>
            <a:r>
              <a:rPr lang="en-US" altLang="ja-JP" sz="2000" dirty="0" smtClean="0"/>
              <a:t>that </a:t>
            </a:r>
            <a:r>
              <a:rPr lang="en-US" altLang="ja-JP" sz="2000" dirty="0"/>
              <a:t>C-14 in </a:t>
            </a:r>
            <a:r>
              <a:rPr lang="en-US" altLang="ja-JP" sz="2000" dirty="0" smtClean="0"/>
              <a:t>CRUD was </a:t>
            </a:r>
            <a:r>
              <a:rPr lang="en-US" altLang="ja-JP" sz="2000" dirty="0">
                <a:solidFill>
                  <a:srgbClr val="0000FF"/>
                </a:solidFill>
              </a:rPr>
              <a:t>contained </a:t>
            </a:r>
            <a:r>
              <a:rPr lang="en-US" altLang="ja-JP" sz="2000" dirty="0" smtClean="0">
                <a:solidFill>
                  <a:srgbClr val="0000FF"/>
                </a:solidFill>
              </a:rPr>
              <a:t>in </a:t>
            </a:r>
            <a:r>
              <a:rPr lang="en-US" altLang="ja-JP" sz="2000" dirty="0">
                <a:solidFill>
                  <a:srgbClr val="0000FF"/>
                </a:solidFill>
              </a:rPr>
              <a:t>thermally stable components</a:t>
            </a:r>
            <a:r>
              <a:rPr lang="en-US" altLang="ja-JP" sz="2000" dirty="0" smtClean="0"/>
              <a:t>.</a:t>
            </a:r>
          </a:p>
        </p:txBody>
      </p:sp>
      <p:sp>
        <p:nvSpPr>
          <p:cNvPr id="7" name="下矢印 6"/>
          <p:cNvSpPr/>
          <p:nvPr/>
        </p:nvSpPr>
        <p:spPr>
          <a:xfrm>
            <a:off x="3793434" y="2554273"/>
            <a:ext cx="1459685" cy="549304"/>
          </a:xfrm>
          <a:prstGeom prst="downArrow">
            <a:avLst>
              <a:gd name="adj1" fmla="val 50000"/>
              <a:gd name="adj2" fmla="val 70808"/>
            </a:avLst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下矢印 7"/>
          <p:cNvSpPr/>
          <p:nvPr/>
        </p:nvSpPr>
        <p:spPr>
          <a:xfrm>
            <a:off x="3793434" y="4868039"/>
            <a:ext cx="1459685" cy="549304"/>
          </a:xfrm>
          <a:prstGeom prst="downArrow">
            <a:avLst>
              <a:gd name="adj1" fmla="val 50000"/>
              <a:gd name="adj2" fmla="val 70808"/>
            </a:avLst>
          </a:prstGeom>
          <a:solidFill>
            <a:srgbClr val="CC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2351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プレースホルダー 7"/>
          <p:cNvSpPr txBox="1">
            <a:spLocks/>
          </p:cNvSpPr>
          <p:nvPr/>
        </p:nvSpPr>
        <p:spPr>
          <a:xfrm>
            <a:off x="308723" y="3614584"/>
            <a:ext cx="8429106" cy="809626"/>
          </a:xfrm>
          <a:prstGeom prst="rect">
            <a:avLst/>
          </a:prstGeom>
        </p:spPr>
        <p:txBody>
          <a:bodyPr/>
          <a:lstStyle>
            <a:lvl1pPr marL="0" marR="0" indent="0" algn="l" defTabSz="685800" rtl="0" eaLnBrk="1" fontAlgn="auto" latinLnBrk="0" hangingPunct="1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1950" indent="-361950" algn="ctr">
              <a:spcBef>
                <a:spcPts val="0"/>
              </a:spcBef>
            </a:pPr>
            <a:r>
              <a:rPr lang="en-US" altLang="ja-JP" sz="3200" dirty="0" smtClean="0">
                <a:solidFill>
                  <a:srgbClr val="00CC00"/>
                </a:solidFill>
              </a:rPr>
              <a:t>Thank you very much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1339240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HI_ppt_color">
  <a:themeElements>
    <a:clrScheme name="ユーザー定義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63144"/>
      </a:accent1>
      <a:accent2>
        <a:srgbClr val="92A8B9"/>
      </a:accent2>
      <a:accent3>
        <a:srgbClr val="E31F26"/>
      </a:accent3>
      <a:accent4>
        <a:srgbClr val="6C8FA4"/>
      </a:accent4>
      <a:accent5>
        <a:srgbClr val="B6C4CF"/>
      </a:accent5>
      <a:accent6>
        <a:srgbClr val="F9998F"/>
      </a:accent6>
      <a:hlink>
        <a:srgbClr val="0563C1"/>
      </a:hlink>
      <a:folHlink>
        <a:srgbClr val="954F72"/>
      </a:folHlink>
    </a:clrScheme>
    <a:fontScheme name="MHI_PPT_fo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solidFill>
          <a:srgbClr val="99FF66"/>
        </a:solidFill>
        <a:ln w="9525" algn="ctr">
          <a:solidFill>
            <a:schemeClr val="tx1"/>
          </a:solidFill>
          <a:miter lim="800000"/>
          <a:headEnd/>
          <a:tailEnd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wrap="square">
        <a:spAutoFit/>
      </a:bodyPr>
      <a:lstStyle>
        <a:defPPr algn="ctr">
          <a:spcBef>
            <a:spcPct val="50000"/>
          </a:spcBef>
          <a:buClrTx/>
          <a:buSzTx/>
          <a:buFontTx/>
          <a:buNone/>
          <a:defRPr kumimoji="0" sz="2400" b="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MHI_ppt_color" id="{8714110F-2F40-4E20-B9EF-82653DE22CAC}" vid="{2E728569-002A-49DD-A6AB-1E30B9D445F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17518</TotalTime>
  <Words>981</Words>
  <Application>Microsoft Office PowerPoint</Application>
  <PresentationFormat>画面に合わせる (4:3)</PresentationFormat>
  <Paragraphs>167</Paragraphs>
  <Slides>13</Slides>
  <Notes>13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MHI_ppt_color</vt:lpstr>
      <vt:lpstr>Investigation of C-14 in the CRUD collected on the coolant filter for safety disposal of radioactive waste containing C-14 (I) </vt:lpstr>
      <vt:lpstr>1. INTRODUCTION</vt:lpstr>
      <vt:lpstr>2. CONTENTS</vt:lpstr>
      <vt:lpstr>3. Specimens</vt:lpstr>
      <vt:lpstr>4. Preparation of an experimental samples</vt:lpstr>
      <vt:lpstr>5. Result of the SEM analysis</vt:lpstr>
      <vt:lpstr>6. Result of the FT-IR analysis</vt:lpstr>
      <vt:lpstr>7. TG/MS and C-14 analyses experiment</vt:lpstr>
      <vt:lpstr>8. Result of the experiment　(1)</vt:lpstr>
      <vt:lpstr>8. Result of the experiment　(2)</vt:lpstr>
      <vt:lpstr>9. Considerations on the results</vt:lpstr>
      <vt:lpstr>10. CONCLUSIONS</vt:lpstr>
      <vt:lpstr>PowerPoint プレゼンテーション</vt:lpstr>
    </vt:vector>
  </TitlesOfParts>
  <Company>Mitsubishi Heavy Industries,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MHI_PPT_format_group</dc:title>
  <dc:creator>Corporate Communication Department</dc:creator>
  <cp:lastModifiedBy>KENICHRO KINO/木野 健一郎</cp:lastModifiedBy>
  <cp:revision>690</cp:revision>
  <cp:lastPrinted>2017-10-27T13:23:52Z</cp:lastPrinted>
  <dcterms:created xsi:type="dcterms:W3CDTF">2012-01-12T01:34:18Z</dcterms:created>
  <dcterms:modified xsi:type="dcterms:W3CDTF">2017-11-01T03:53:02Z</dcterms:modified>
</cp:coreProperties>
</file>