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814" r:id="rId2"/>
    <p:sldMasterId id="2147483827" r:id="rId3"/>
    <p:sldMasterId id="2147483840" r:id="rId4"/>
    <p:sldMasterId id="2147483918" r:id="rId5"/>
    <p:sldMasterId id="2147483956" r:id="rId6"/>
  </p:sldMasterIdLst>
  <p:notesMasterIdLst>
    <p:notesMasterId r:id="rId35"/>
  </p:notesMasterIdLst>
  <p:handoutMasterIdLst>
    <p:handoutMasterId r:id="rId36"/>
  </p:handoutMasterIdLst>
  <p:sldIdLst>
    <p:sldId id="256" r:id="rId7"/>
    <p:sldId id="308" r:id="rId8"/>
    <p:sldId id="393" r:id="rId9"/>
    <p:sldId id="331" r:id="rId10"/>
    <p:sldId id="363" r:id="rId11"/>
    <p:sldId id="385" r:id="rId12"/>
    <p:sldId id="259" r:id="rId13"/>
    <p:sldId id="384" r:id="rId14"/>
    <p:sldId id="319" r:id="rId15"/>
    <p:sldId id="300" r:id="rId16"/>
    <p:sldId id="291" r:id="rId17"/>
    <p:sldId id="309" r:id="rId18"/>
    <p:sldId id="392" r:id="rId19"/>
    <p:sldId id="390" r:id="rId20"/>
    <p:sldId id="338" r:id="rId21"/>
    <p:sldId id="400" r:id="rId22"/>
    <p:sldId id="389" r:id="rId23"/>
    <p:sldId id="395" r:id="rId24"/>
    <p:sldId id="396" r:id="rId25"/>
    <p:sldId id="293" r:id="rId26"/>
    <p:sldId id="317" r:id="rId27"/>
    <p:sldId id="273" r:id="rId28"/>
    <p:sldId id="366" r:id="rId29"/>
    <p:sldId id="406" r:id="rId30"/>
    <p:sldId id="401" r:id="rId31"/>
    <p:sldId id="358" r:id="rId32"/>
    <p:sldId id="359" r:id="rId33"/>
    <p:sldId id="364" r:id="rId34"/>
  </p:sldIdLst>
  <p:sldSz cx="9144000" cy="6858000" type="screen4x3"/>
  <p:notesSz cx="6742113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D60093"/>
    <a:srgbClr val="800080"/>
    <a:srgbClr val="5F5F5F"/>
    <a:srgbClr val="006600"/>
    <a:srgbClr val="0000FF"/>
    <a:srgbClr val="0033CC"/>
    <a:srgbClr val="FFFFCC"/>
    <a:srgbClr val="008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246" autoAdjust="0"/>
    <p:restoredTop sz="98935" autoAdjust="0"/>
  </p:normalViewPr>
  <p:slideViewPr>
    <p:cSldViewPr snapToGrid="0" snapToObjects="1">
      <p:cViewPr varScale="1">
        <p:scale>
          <a:sx n="81" d="100"/>
          <a:sy n="81" d="100"/>
        </p:scale>
        <p:origin x="762" y="102"/>
      </p:cViewPr>
      <p:guideLst>
        <p:guide orient="horz" pos="384"/>
        <p:guide pos="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8223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fld id="{5143A428-E102-4710-A630-D0A72D41CC02}" type="datetimeFigureOut">
              <a:rPr lang="fr-FR"/>
              <a:pPr>
                <a:defRPr/>
              </a:pPr>
              <a:t>30/10/2017</a:t>
            </a:fld>
            <a:endParaRPr lang="fr-FR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8223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9A13E4-E158-4DEA-82B9-32602A1A5E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81749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8223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3950" cy="3700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898" y="4689240"/>
            <a:ext cx="5394320" cy="444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8223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EF560C-D2E0-4977-BD81-EF6AC2568FD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828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34727" indent="-282587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3035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58249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3463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486770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3891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39105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4319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DF33A34F-9C4B-4BBE-BED1-E1433FC86A83}" type="slidenum">
              <a:rPr lang="fr-FR" altLang="fr-FR" b="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fr-FR" altLang="fr-FR" b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26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5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5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84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6424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9019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3010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11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11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2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08923" indent="-272663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09065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52691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196317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399431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83569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27195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70821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r" eaLnBrk="1" hangingPunct="1">
              <a:defRPr/>
            </a:pPr>
            <a:fld id="{E2F8287B-3AEF-4E5A-8803-04EC7898008C}" type="slidenum">
              <a:rPr lang="fr-FR" b="0">
                <a:solidFill>
                  <a:srgbClr val="000000"/>
                </a:solidFill>
                <a:latin typeface="Arial" charset="0"/>
                <a:ea typeface="+mn-ea"/>
              </a:rPr>
              <a:pPr algn="r" eaLnBrk="1" hangingPunct="1">
                <a:defRPr/>
              </a:pPr>
              <a:t>12</a:t>
            </a:fld>
            <a:endParaRPr lang="fr-FR" b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14375"/>
            <a:ext cx="4762500" cy="357187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267" y="4524927"/>
            <a:ext cx="5165134" cy="428428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6138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8134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8587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0565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69051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0615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4670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79689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20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20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28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EA23BEB-B3EC-4BB2-BE6F-FA12B4661A3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12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9FE297C8-EBC3-4686-B9F2-3018717A485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669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B468B59-AC51-4101-A1AF-FCB31879E6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475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6D4E5D8F-4246-433F-82AD-C406A6B144B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582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00F0DCA2-AFCF-4B7B-A143-8CD046C9D4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5962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FCC14869-0F11-4D1F-A30C-CFE580763D1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4697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7DB090EB-F35A-48C8-BEDC-62D4A347BBF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239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1F3BA960-F2E5-4784-88B4-BFFC0B4B75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8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E99A532D-5F70-4C9C-BD49-9AEC56B834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573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254B8505-439A-4447-9546-13ABFDD2C8F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1452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244AC2A5-A859-4A0F-AB4B-0CC128B23B8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1833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E5DB468B-A5D5-457E-9C16-AE2F4A42186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73625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F7CC93E3-D2C9-4DD9-B5D1-B96848D177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532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126ECC7A-C07A-492A-9E87-4949B3910B5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3329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76A9364-07F9-4043-8ECE-87FFABDB71C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20821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D43B-5642-41B8-A222-0C541E05F3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15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4ADF-E08F-444B-9F4F-ACEC1A99FB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650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5352B-44B8-4DA4-A92F-FD33EC80B5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540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86EB4-596F-482C-84EA-812D4E15B1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760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E187-C208-4860-B158-91C5FEE4C0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7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C5CEE-60F6-4BB3-AA53-BC713448C5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067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F9CC6-9C18-4460-8389-C9E9DA75E6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428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F7C5-5751-41DB-B11C-FD5D8E962F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6784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8C317-6657-471C-88CA-82FAEF8E6E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2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532C5-4A5E-4708-9302-F1C693192E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060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4169C-0580-4E72-936D-C7B5B01C28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010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51822-7A8A-4744-865B-F1CF28C53C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280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FC3FF-8B0F-4CAA-9242-C7BD9470CD5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751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5D81-8556-4155-AD46-FBF9033E50C7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073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2A066-A5F3-4E8A-A1E0-E7A21210483D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6186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792F2-3362-47E3-975F-EEFF4D70DAD0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065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00843-EC59-443F-B78D-F2C4F713BF1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263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59375-BD47-4198-A3FD-E9B7C83346E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43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F2265-253C-4B64-B0B4-B38FA4AF7D2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26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F6E27-48D9-470D-83DD-8C4DC73E8E0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35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F707D-0971-4D9E-991B-8F0B7718675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67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9BE9E-A2B9-4420-BB72-573AAA9EBEC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728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1F3C1-D23D-440A-A313-FC0747E0E536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04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6F745-9D3B-4133-ACFE-0394343C975B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975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475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556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5368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07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7637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7932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2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737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804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2250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7426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58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D43B-5642-41B8-A222-0C541E05F3B7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8344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4ADF-E08F-444B-9F4F-ACEC1A99FBA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480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5352B-44B8-4DA4-A92F-FD33EC80B56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428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86EB4-596F-482C-84EA-812D4E15B10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058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E187-C208-4860-B158-91C5FEE4C09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249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C5CEE-60F6-4BB3-AA53-BC713448C5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133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F9CC6-9C18-4460-8389-C9E9DA75E6B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378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F7C5-5751-41DB-B11C-FD5D8E962F4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435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8C317-6657-471C-88CA-82FAEF8E6EEC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659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532C5-4A5E-4708-9302-F1C693192EB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181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4169C-0580-4E72-936D-C7B5B01C2856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626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51822-7A8A-4744-865B-F1CF28C53C40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007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602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204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060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44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529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74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6261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557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99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624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387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143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1"/>
          <p:cNvSpPr>
            <a:spLocks noChangeArrowheads="1"/>
          </p:cNvSpPr>
          <p:nvPr/>
        </p:nvSpPr>
        <p:spPr bwMode="auto">
          <a:xfrm>
            <a:off x="-76200" y="2814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fr-FR" altLang="fr-FR" b="0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3304CC5A-169E-4844-9437-C5A3FC4185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7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4456388A-1D04-47C8-8BC5-5BCEBFF898FB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89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D2F9D-A8D2-4020-BA0E-CCABBFBD5E40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5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fld id="{3304CC5A-169E-4844-9437-C5A3FC418513}" type="slidenum">
              <a:rPr lang="fr-FR">
                <a:solidFill>
                  <a:srgbClr val="000000"/>
                </a:solidFill>
                <a:ea typeface="+mn-ea"/>
                <a:cs typeface="Times New Roman" pitchFamily="18" charset="0"/>
              </a:rPr>
              <a:pPr eaLnBrk="1" hangingPunct="1">
                <a:defRPr/>
              </a:pPr>
              <a:t>‹N°›</a:t>
            </a:fld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41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262FC79-7FF9-4729-A9E5-581C4534DAA3}" type="datetimeFigureOut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Times New Roman" pitchFamily="18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30/10/2017</a:t>
            </a:fld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9873810-1F6D-4FB9-AA22-CDF4F1E492D1}" type="slidenum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Times New Roman" pitchFamily="18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5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.jpeg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22.tiff"/><Relationship Id="rId4" Type="http://schemas.openxmlformats.org/officeDocument/2006/relationships/image" Target="../media/image1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3.jpe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11" Type="http://schemas.openxmlformats.org/officeDocument/2006/relationships/image" Target="../media/image26.png"/><Relationship Id="rId5" Type="http://schemas.openxmlformats.org/officeDocument/2006/relationships/image" Target="../media/image7.png"/><Relationship Id="rId10" Type="http://schemas.openxmlformats.org/officeDocument/2006/relationships/image" Target="../media/image25.emf"/><Relationship Id="rId4" Type="http://schemas.openxmlformats.org/officeDocument/2006/relationships/image" Target="../media/image1.jpe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tif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png"/><Relationship Id="rId12" Type="http://schemas.openxmlformats.org/officeDocument/2006/relationships/image" Target="../media/image32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6.xml"/><Relationship Id="rId6" Type="http://schemas.openxmlformats.org/officeDocument/2006/relationships/image" Target="../media/image29.jpeg"/><Relationship Id="rId11" Type="http://schemas.openxmlformats.org/officeDocument/2006/relationships/image" Target="../media/image31.jpeg"/><Relationship Id="rId5" Type="http://schemas.openxmlformats.org/officeDocument/2006/relationships/image" Target="../media/image28.jpeg"/><Relationship Id="rId15" Type="http://schemas.openxmlformats.org/officeDocument/2006/relationships/image" Target="../media/image34.tiff"/><Relationship Id="rId10" Type="http://schemas.openxmlformats.org/officeDocument/2006/relationships/image" Target="../media/image12.png"/><Relationship Id="rId4" Type="http://schemas.openxmlformats.org/officeDocument/2006/relationships/image" Target="../media/image1.jpeg"/><Relationship Id="rId9" Type="http://schemas.openxmlformats.org/officeDocument/2006/relationships/image" Target="../media/image20.tiff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Relationship Id="rId9" Type="http://schemas.openxmlformats.org/officeDocument/2006/relationships/image" Target="../media/image3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.jpeg"/><Relationship Id="rId12" Type="http://schemas.openxmlformats.org/officeDocument/2006/relationships/image" Target="../media/image45.emf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2.jpeg"/><Relationship Id="rId11" Type="http://schemas.openxmlformats.org/officeDocument/2006/relationships/image" Target="../media/image44.emf"/><Relationship Id="rId5" Type="http://schemas.openxmlformats.org/officeDocument/2006/relationships/image" Target="../media/image41.jpeg"/><Relationship Id="rId15" Type="http://schemas.openxmlformats.org/officeDocument/2006/relationships/image" Target="../media/image40.wmf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2.png"/><Relationship Id="rId1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2.png"/><Relationship Id="rId5" Type="http://schemas.openxmlformats.org/officeDocument/2006/relationships/image" Target="../media/image49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oleObject" Target="../embeddings/oleObject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7.png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jpeg"/><Relationship Id="rId11" Type="http://schemas.openxmlformats.org/officeDocument/2006/relationships/oleObject" Target="../embeddings/oleObject5.bin"/><Relationship Id="rId5" Type="http://schemas.openxmlformats.org/officeDocument/2006/relationships/image" Target="../media/image51.wmf"/><Relationship Id="rId10" Type="http://schemas.openxmlformats.org/officeDocument/2006/relationships/image" Target="../media/image52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5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54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3.png"/><Relationship Id="rId11" Type="http://schemas.openxmlformats.org/officeDocument/2006/relationships/image" Target="../media/image58.wmf"/><Relationship Id="rId5" Type="http://schemas.openxmlformats.org/officeDocument/2006/relationships/image" Target="../media/image7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.jpeg"/><Relationship Id="rId9" Type="http://schemas.openxmlformats.org/officeDocument/2006/relationships/image" Target="../media/image5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5" Type="http://schemas.openxmlformats.org/officeDocument/2006/relationships/image" Target="../media/image7.png"/><Relationship Id="rId4" Type="http://schemas.openxmlformats.org/officeDocument/2006/relationships/image" Target="../media/image59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12" Type="http://schemas.openxmlformats.org/officeDocument/2006/relationships/image" Target="../media/image70.jpe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8.xml"/><Relationship Id="rId6" Type="http://schemas.openxmlformats.org/officeDocument/2006/relationships/image" Target="../media/image65.png"/><Relationship Id="rId11" Type="http://schemas.openxmlformats.org/officeDocument/2006/relationships/image" Target="../media/image69.jpeg"/><Relationship Id="rId5" Type="http://schemas.openxmlformats.org/officeDocument/2006/relationships/image" Target="../media/image64.png"/><Relationship Id="rId15" Type="http://schemas.openxmlformats.org/officeDocument/2006/relationships/image" Target="../media/image12.png"/><Relationship Id="rId10" Type="http://schemas.openxmlformats.org/officeDocument/2006/relationships/image" Target="../media/image1.jpeg"/><Relationship Id="rId4" Type="http://schemas.openxmlformats.org/officeDocument/2006/relationships/image" Target="../media/image63.png"/><Relationship Id="rId9" Type="http://schemas.openxmlformats.org/officeDocument/2006/relationships/image" Target="../media/image68.jpeg"/><Relationship Id="rId1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7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75.png"/><Relationship Id="rId12" Type="http://schemas.openxmlformats.org/officeDocument/2006/relationships/image" Target="../media/image79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4.png"/><Relationship Id="rId11" Type="http://schemas.openxmlformats.org/officeDocument/2006/relationships/image" Target="../media/image78.tiff"/><Relationship Id="rId5" Type="http://schemas.openxmlformats.org/officeDocument/2006/relationships/image" Target="../media/image61.png"/><Relationship Id="rId10" Type="http://schemas.openxmlformats.org/officeDocument/2006/relationships/image" Target="../media/image77.tiff"/><Relationship Id="rId4" Type="http://schemas.openxmlformats.org/officeDocument/2006/relationships/image" Target="../media/image7.png"/><Relationship Id="rId9" Type="http://schemas.openxmlformats.org/officeDocument/2006/relationships/image" Target="../media/image76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image" Target="../media/image81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82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83.emf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72.png"/><Relationship Id="rId4" Type="http://schemas.openxmlformats.org/officeDocument/2006/relationships/image" Target="../media/image1.jpeg"/><Relationship Id="rId9" Type="http://schemas.openxmlformats.org/officeDocument/2006/relationships/image" Target="../media/image85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4.jp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3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90.png"/><Relationship Id="rId11" Type="http://schemas.openxmlformats.org/officeDocument/2006/relationships/image" Target="../media/image3.png"/><Relationship Id="rId5" Type="http://schemas.openxmlformats.org/officeDocument/2006/relationships/image" Target="../media/image89.png"/><Relationship Id="rId10" Type="http://schemas.openxmlformats.org/officeDocument/2006/relationships/image" Target="../media/image7.png"/><Relationship Id="rId4" Type="http://schemas.openxmlformats.org/officeDocument/2006/relationships/image" Target="../media/image88.jpeg"/><Relationship Id="rId9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7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13"/>
          <p:cNvSpPr>
            <a:spLocks noChangeArrowheads="1"/>
          </p:cNvSpPr>
          <p:nvPr/>
        </p:nvSpPr>
        <p:spPr bwMode="auto">
          <a:xfrm>
            <a:off x="1262417" y="1403945"/>
            <a:ext cx="744485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Effect of </a:t>
            </a:r>
            <a:r>
              <a:rPr lang="en-US" altLang="fr-FR" sz="2800" dirty="0">
                <a:solidFill>
                  <a:srgbClr val="000099"/>
                </a:solidFill>
                <a:latin typeface="Palatino Linotype" panose="02040502050505030304" pitchFamily="18" charset="0"/>
              </a:rPr>
              <a:t>P</a:t>
            </a:r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latinum-Group Metals (PGM) on the dissolution of uranium dioxide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653046" y="247162"/>
            <a:ext cx="346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INSTITUT DE CHIMIE SEPARATIVE DE MARCOULE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grpSp>
        <p:nvGrpSpPr>
          <p:cNvPr id="18" name="Grouper 2"/>
          <p:cNvGrpSpPr/>
          <p:nvPr/>
        </p:nvGrpSpPr>
        <p:grpSpPr>
          <a:xfrm>
            <a:off x="-116622" y="1176864"/>
            <a:ext cx="9366719" cy="3142607"/>
            <a:chOff x="-116622" y="1203758"/>
            <a:chExt cx="9366719" cy="3142607"/>
          </a:xfrm>
        </p:grpSpPr>
        <p:sp>
          <p:nvSpPr>
            <p:cNvPr id="19" name="Forme libre 18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r 4"/>
          <p:cNvGrpSpPr/>
          <p:nvPr/>
        </p:nvGrpSpPr>
        <p:grpSpPr>
          <a:xfrm>
            <a:off x="23892" y="2399733"/>
            <a:ext cx="899996" cy="2595937"/>
            <a:chOff x="78484" y="2536213"/>
            <a:chExt cx="899996" cy="2595937"/>
          </a:xfrm>
        </p:grpSpPr>
        <p:pic>
          <p:nvPicPr>
            <p:cNvPr id="22" name="Image 21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159584"/>
              <a:ext cx="647999" cy="647999"/>
            </a:xfrm>
            <a:prstGeom prst="rect">
              <a:avLst/>
            </a:prstGeom>
          </p:spPr>
        </p:pic>
        <p:pic>
          <p:nvPicPr>
            <p:cNvPr id="23" name="Image 22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24" name="Image 23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604153"/>
              <a:ext cx="899996" cy="527997"/>
            </a:xfrm>
            <a:prstGeom prst="rect">
              <a:avLst/>
            </a:prstGeom>
          </p:spPr>
        </p:pic>
        <p:pic>
          <p:nvPicPr>
            <p:cNvPr id="25" name="Image 24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3888692"/>
              <a:ext cx="648000" cy="648000"/>
            </a:xfrm>
            <a:prstGeom prst="rect">
              <a:avLst/>
            </a:prstGeom>
          </p:spPr>
        </p:pic>
      </p:grpSp>
      <p:sp>
        <p:nvSpPr>
          <p:cNvPr id="2052" name="Text Box 17"/>
          <p:cNvSpPr txBox="1">
            <a:spLocks noChangeArrowheads="1"/>
          </p:cNvSpPr>
          <p:nvPr/>
        </p:nvSpPr>
        <p:spPr bwMode="auto">
          <a:xfrm>
            <a:off x="1672222" y="4124274"/>
            <a:ext cx="6815813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T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cap="sm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Cordara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S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cap="sm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Szenknect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L. </a:t>
            </a:r>
            <a:r>
              <a:rPr lang="fr-FR" altLang="fr-FR" sz="2400" i="1" cap="sm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Claparede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</a:t>
            </a:r>
          </a:p>
          <a:p>
            <a:pPr marL="457200" indent="-457200" algn="ctr">
              <a:spcBef>
                <a:spcPts val="600"/>
              </a:spcBef>
              <a:buAutoNum type="alphaUcPeriod"/>
              <a:defRPr/>
            </a:pPr>
            <a:r>
              <a:rPr lang="fr-FR" altLang="fr-FR" sz="2400" i="1" cap="sm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Mesbah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C. Lavalette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, R. Podor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endParaRPr lang="fr-FR" altLang="fr-FR" sz="2400" i="1" cap="small" dirty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fr-FR" altLang="fr-FR" sz="2400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N</a:t>
            </a:r>
            <a:r>
              <a:rPr lang="fr-FR" altLang="fr-FR" sz="2400" i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u="sng" cap="sm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Dacheux</a:t>
            </a:r>
            <a:r>
              <a:rPr lang="fr-FR" altLang="fr-FR" sz="2400" i="1" u="sng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</a:p>
          <a:p>
            <a:pPr algn="ctr">
              <a:spcBef>
                <a:spcPts val="600"/>
              </a:spcBef>
              <a:defRPr/>
            </a:pPr>
            <a:endParaRPr lang="fr-FR" altLang="fr-FR" sz="2400" i="1" cap="small" baseline="30000" dirty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endParaRPr lang="fr-FR" altLang="fr-FR" sz="2400" i="1" cap="small" dirty="0" smtClean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pic>
        <p:nvPicPr>
          <p:cNvPr id="28" name="Picture 8" descr="C:\Users\FERNANDEZ\Pictures\ControlCenter3\LOGO\LOGO POLE CHIMIE COULEU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1" y="5166014"/>
            <a:ext cx="609078" cy="6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1316395" y="5791299"/>
            <a:ext cx="7595596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1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ICSM/LIME, UMR 5257, CEA, CNRS, </a:t>
            </a:r>
            <a:r>
              <a:rPr lang="fr-FR" altLang="fr-FR" sz="1900" dirty="0" err="1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Univ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. Montpellier, ENSCM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2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  ICSM/L2ME, </a:t>
            </a:r>
            <a:r>
              <a:rPr lang="fr-FR" altLang="fr-FR" sz="1900" dirty="0">
                <a:solidFill>
                  <a:srgbClr val="5F5F5F"/>
                </a:solidFill>
                <a:latin typeface="Palatino Linotype" panose="02040502050505030304" pitchFamily="18" charset="0"/>
              </a:rPr>
              <a:t>UMR 5257, CEA, CNRS, </a:t>
            </a:r>
            <a:r>
              <a:rPr lang="fr-FR" altLang="fr-FR" sz="1900" dirty="0" err="1">
                <a:solidFill>
                  <a:srgbClr val="5F5F5F"/>
                </a:solidFill>
                <a:latin typeface="Palatino Linotype" panose="02040502050505030304" pitchFamily="18" charset="0"/>
              </a:rPr>
              <a:t>Univ</a:t>
            </a:r>
            <a:r>
              <a:rPr lang="fr-FR" altLang="fr-FR" sz="1900" dirty="0">
                <a:solidFill>
                  <a:srgbClr val="5F5F5F"/>
                </a:solidFill>
                <a:latin typeface="Palatino Linotype" panose="02040502050505030304" pitchFamily="18" charset="0"/>
              </a:rPr>
              <a:t>. Montpellier,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ENSCM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3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 AREVA NC / BG aval / DO recyclage / RDP, Paris </a:t>
            </a:r>
            <a:endParaRPr lang="fr-FR" altLang="fr-FR" sz="1900" dirty="0">
              <a:solidFill>
                <a:srgbClr val="5F5F5F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350" y="104287"/>
            <a:ext cx="824352" cy="824352"/>
          </a:xfrm>
          <a:prstGeom prst="rect">
            <a:avLst/>
          </a:prstGeom>
        </p:spPr>
      </p:pic>
      <p:pic>
        <p:nvPicPr>
          <p:cNvPr id="29" name="Picture 2" descr="C:\Users\tc238532\Desktop\acs129024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" y="54592"/>
            <a:ext cx="4492362" cy="113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438" name="Group 30"/>
          <p:cNvGrpSpPr>
            <a:grpSpLocks/>
          </p:cNvGrpSpPr>
          <p:nvPr/>
        </p:nvGrpSpPr>
        <p:grpSpPr bwMode="auto">
          <a:xfrm>
            <a:off x="1042988" y="841375"/>
            <a:ext cx="7200900" cy="3740150"/>
            <a:chOff x="589" y="1483"/>
            <a:chExt cx="4536" cy="2356"/>
          </a:xfrm>
        </p:grpSpPr>
        <p:sp>
          <p:nvSpPr>
            <p:cNvPr id="3100" name="Rectangle 31"/>
            <p:cNvSpPr>
              <a:spLocks noChangeArrowheads="1"/>
            </p:cNvSpPr>
            <p:nvPr/>
          </p:nvSpPr>
          <p:spPr bwMode="auto">
            <a:xfrm>
              <a:off x="589" y="1483"/>
              <a:ext cx="4536" cy="317"/>
            </a:xfrm>
            <a:prstGeom prst="rect">
              <a:avLst/>
            </a:prstGeom>
            <a:solidFill>
              <a:srgbClr val="CC0000"/>
            </a:solidFill>
            <a:ln w="28575">
              <a:noFill/>
              <a:prstDash val="sysDot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Transverse approach of the material </a:t>
              </a:r>
              <a:r>
                <a:rPr kumimoji="0" lang="en-US" sz="2400" b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elaboration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101" name="AutoShape 32"/>
            <p:cNvSpPr>
              <a:spLocks noChangeArrowheads="1"/>
            </p:cNvSpPr>
            <p:nvPr/>
          </p:nvSpPr>
          <p:spPr bwMode="auto">
            <a:xfrm>
              <a:off x="1474" y="2115"/>
              <a:ext cx="2948" cy="1724"/>
            </a:xfrm>
            <a:prstGeom prst="flowChartExtract">
              <a:avLst/>
            </a:prstGeom>
            <a:solidFill>
              <a:srgbClr val="FFFF66"/>
            </a:solidFill>
            <a:ln w="28575">
              <a:noFill/>
              <a:prstDash val="sysDot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1041441" name="Oval 33"/>
          <p:cNvSpPr>
            <a:spLocks noChangeArrowheads="1"/>
          </p:cNvSpPr>
          <p:nvPr/>
        </p:nvSpPr>
        <p:spPr bwMode="auto">
          <a:xfrm>
            <a:off x="73025" y="3608388"/>
            <a:ext cx="3132138" cy="16224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Model compounds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New ways of synthesis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New precursors</a:t>
            </a:r>
          </a:p>
        </p:txBody>
      </p:sp>
      <p:sp>
        <p:nvSpPr>
          <p:cNvPr id="1041442" name="Oval 34"/>
          <p:cNvSpPr>
            <a:spLocks noChangeArrowheads="1"/>
          </p:cNvSpPr>
          <p:nvPr/>
        </p:nvSpPr>
        <p:spPr bwMode="auto">
          <a:xfrm>
            <a:off x="5867400" y="3606800"/>
            <a:ext cx="3206750" cy="162401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Properties in use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Chemical durability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100" dirty="0" smtClean="0">
                <a:solidFill>
                  <a:schemeClr val="bg1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Long-term behavior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41443" name="Oval 35"/>
          <p:cNvSpPr>
            <a:spLocks noChangeArrowheads="1"/>
          </p:cNvSpPr>
          <p:nvPr/>
        </p:nvSpPr>
        <p:spPr bwMode="auto">
          <a:xfrm>
            <a:off x="3059113" y="1508125"/>
            <a:ext cx="3313112" cy="12795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Sintering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densification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microstructure</a:t>
            </a:r>
          </a:p>
        </p:txBody>
      </p:sp>
      <p:sp>
        <p:nvSpPr>
          <p:cNvPr id="1041444" name="AutoShape 36"/>
          <p:cNvSpPr>
            <a:spLocks noChangeArrowheads="1"/>
          </p:cNvSpPr>
          <p:nvPr/>
        </p:nvSpPr>
        <p:spPr bwMode="auto">
          <a:xfrm rot="-7763576" flipH="1" flipV="1">
            <a:off x="5272088" y="3295650"/>
            <a:ext cx="909637" cy="360363"/>
          </a:xfrm>
          <a:prstGeom prst="rightArrow">
            <a:avLst>
              <a:gd name="adj1" fmla="val 50000"/>
              <a:gd name="adj2" fmla="val 63106"/>
            </a:avLst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41445" name="AutoShape 37"/>
          <p:cNvSpPr>
            <a:spLocks noChangeArrowheads="1"/>
          </p:cNvSpPr>
          <p:nvPr/>
        </p:nvSpPr>
        <p:spPr bwMode="auto">
          <a:xfrm rot="7887505" flipH="1" flipV="1">
            <a:off x="3254375" y="3295651"/>
            <a:ext cx="909637" cy="360362"/>
          </a:xfrm>
          <a:prstGeom prst="rightArrow">
            <a:avLst>
              <a:gd name="adj1" fmla="val 50000"/>
              <a:gd name="adj2" fmla="val 63106"/>
            </a:avLst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041446" name="Group 38"/>
          <p:cNvGrpSpPr>
            <a:grpSpLocks/>
          </p:cNvGrpSpPr>
          <p:nvPr/>
        </p:nvGrpSpPr>
        <p:grpSpPr bwMode="auto">
          <a:xfrm>
            <a:off x="3241675" y="3811588"/>
            <a:ext cx="3513138" cy="711200"/>
            <a:chOff x="2042" y="3171"/>
            <a:chExt cx="2213" cy="448"/>
          </a:xfrm>
          <a:solidFill>
            <a:srgbClr val="006600"/>
          </a:solidFill>
        </p:grpSpPr>
        <p:sp>
          <p:nvSpPr>
            <p:cNvPr id="3098" name="AutoShape 39"/>
            <p:cNvSpPr>
              <a:spLocks noChangeArrowheads="1"/>
            </p:cNvSpPr>
            <p:nvPr/>
          </p:nvSpPr>
          <p:spPr bwMode="auto">
            <a:xfrm>
              <a:off x="2133" y="3398"/>
              <a:ext cx="1474" cy="221"/>
            </a:xfrm>
            <a:prstGeom prst="leftRightArrow">
              <a:avLst>
                <a:gd name="adj1" fmla="val 50222"/>
                <a:gd name="adj2" fmla="val 79172"/>
              </a:avLst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25400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099" name="Text Box 40"/>
            <p:cNvSpPr txBox="1">
              <a:spLocks noChangeArrowheads="1"/>
            </p:cNvSpPr>
            <p:nvPr/>
          </p:nvSpPr>
          <p:spPr bwMode="auto">
            <a:xfrm>
              <a:off x="2042" y="3171"/>
              <a:ext cx="2213" cy="26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25400">
                  <a:solidFill>
                    <a:srgbClr val="FF66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Optimized Syntheses</a:t>
              </a:r>
            </a:p>
          </p:txBody>
        </p:sp>
      </p:grpSp>
      <p:sp>
        <p:nvSpPr>
          <p:cNvPr id="1041452" name="Text Box 44"/>
          <p:cNvSpPr txBox="1">
            <a:spLocks noChangeArrowheads="1"/>
          </p:cNvSpPr>
          <p:nvPr/>
        </p:nvSpPr>
        <p:spPr bwMode="auto">
          <a:xfrm>
            <a:off x="-36513" y="5264150"/>
            <a:ext cx="9217026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ª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Dissolution of AnO</a:t>
            </a:r>
            <a:r>
              <a:rPr kumimoji="0" lang="en-US" sz="1800" b="1" i="0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,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An,Ln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)O</a:t>
            </a:r>
            <a:r>
              <a:rPr kumimoji="0" lang="en-US" sz="1800" b="1" i="0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2-</a:t>
            </a:r>
            <a:r>
              <a:rPr kumimoji="0" lang="en-US" sz="1800" b="1" i="1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x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/ Fluorite-type prepared from oxalate precipitation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Conventional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chemical composition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, temperature, acidity, … 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  <a:sym typeface="Wingdings" pitchFamily="2" charset="2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Structural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oxygen vacancies, superstructure,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secondary phases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…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Microstructural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 crystal defects, crystallite size, densification rate, … )</a:t>
            </a:r>
          </a:p>
        </p:txBody>
      </p:sp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2875"/>
            <a:ext cx="14763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e 22"/>
          <p:cNvGrpSpPr>
            <a:grpSpLocks/>
          </p:cNvGrpSpPr>
          <p:nvPr/>
        </p:nvGrpSpPr>
        <p:grpSpPr bwMode="auto">
          <a:xfrm>
            <a:off x="107950" y="3097213"/>
            <a:ext cx="2047875" cy="342900"/>
            <a:chOff x="101485" y="3327397"/>
            <a:chExt cx="2047990" cy="342138"/>
          </a:xfrm>
        </p:grpSpPr>
        <p:sp>
          <p:nvSpPr>
            <p:cNvPr id="3096" name="Text Box 80"/>
            <p:cNvSpPr txBox="1">
              <a:spLocks noChangeArrowheads="1"/>
            </p:cNvSpPr>
            <p:nvPr/>
          </p:nvSpPr>
          <p:spPr bwMode="auto">
            <a:xfrm>
              <a:off x="611560" y="3327397"/>
              <a:ext cx="1537915" cy="33855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Dissolution</a:t>
              </a:r>
            </a:p>
          </p:txBody>
        </p:sp>
        <p:sp>
          <p:nvSpPr>
            <p:cNvPr id="3097" name="AutoShape 48"/>
            <p:cNvSpPr>
              <a:spLocks noChangeArrowheads="1"/>
            </p:cNvSpPr>
            <p:nvPr/>
          </p:nvSpPr>
          <p:spPr bwMode="auto">
            <a:xfrm rot="10779854">
              <a:off x="101485" y="3354592"/>
              <a:ext cx="437147" cy="314943"/>
            </a:xfrm>
            <a:prstGeom prst="leftArrow">
              <a:avLst>
                <a:gd name="adj1" fmla="val 50000"/>
                <a:gd name="adj2" fmla="val 50740"/>
              </a:avLst>
            </a:prstGeom>
            <a:solidFill>
              <a:srgbClr val="000099"/>
            </a:solidFill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10545" y="1795053"/>
            <a:ext cx="1310732" cy="105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e 26"/>
          <p:cNvGrpSpPr>
            <a:grpSpLocks/>
          </p:cNvGrpSpPr>
          <p:nvPr/>
        </p:nvGrpSpPr>
        <p:grpSpPr bwMode="auto">
          <a:xfrm>
            <a:off x="7013575" y="3068638"/>
            <a:ext cx="2022475" cy="342900"/>
            <a:chOff x="61243" y="3327397"/>
            <a:chExt cx="2022243" cy="342138"/>
          </a:xfrm>
        </p:grpSpPr>
        <p:sp>
          <p:nvSpPr>
            <p:cNvPr id="3094" name="Text Box 80"/>
            <p:cNvSpPr txBox="1">
              <a:spLocks noChangeArrowheads="1"/>
            </p:cNvSpPr>
            <p:nvPr/>
          </p:nvSpPr>
          <p:spPr bwMode="auto">
            <a:xfrm>
              <a:off x="61243" y="3327397"/>
              <a:ext cx="1537915" cy="33855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Leaching</a:t>
              </a:r>
            </a:p>
          </p:txBody>
        </p:sp>
        <p:sp>
          <p:nvSpPr>
            <p:cNvPr id="3095" name="AutoShape 48"/>
            <p:cNvSpPr>
              <a:spLocks noChangeArrowheads="1"/>
            </p:cNvSpPr>
            <p:nvPr/>
          </p:nvSpPr>
          <p:spPr bwMode="auto">
            <a:xfrm rot="10820146" flipH="1">
              <a:off x="1646339" y="3354592"/>
              <a:ext cx="437147" cy="314943"/>
            </a:xfrm>
            <a:prstGeom prst="leftArrow">
              <a:avLst>
                <a:gd name="adj1" fmla="val 50000"/>
                <a:gd name="adj2" fmla="val 50740"/>
              </a:avLst>
            </a:prstGeom>
            <a:solidFill>
              <a:srgbClr val="000099"/>
            </a:solidFill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-25400" y="-289294"/>
            <a:ext cx="9216715" cy="987931"/>
            <a:chOff x="-58057" y="-289294"/>
            <a:chExt cx="9216715" cy="987931"/>
          </a:xfrm>
        </p:grpSpPr>
        <p:sp>
          <p:nvSpPr>
            <p:cNvPr id="2" name="Forme libre 1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" name="Forme libre 4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" name="Forme libre 3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1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Forme libre 7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Forme libre 31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373009" y="-38631"/>
            <a:ext cx="6985000" cy="44627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How can sample preparation impact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dissolution ?</a:t>
            </a:r>
          </a:p>
        </p:txBody>
      </p:sp>
      <p:sp>
        <p:nvSpPr>
          <p:cNvPr id="37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</a:t>
            </a: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2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067" y="22946"/>
            <a:ext cx="573564" cy="573564"/>
          </a:xfrm>
          <a:prstGeom prst="rect">
            <a:avLst/>
          </a:prstGeom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480" y="1543142"/>
            <a:ext cx="1275577" cy="86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84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7" name="Forme libre 4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0" name="Forme libre 49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3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Forme libre 53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Forme libre 54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2640065" y="14873"/>
            <a:ext cx="4592008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Distribution of FP in SNF</a:t>
            </a:r>
            <a:endParaRPr lang="en-US" sz="26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8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2</a:t>
            </a:r>
            <a:endParaRPr lang="en-US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300" b="1" i="1" u="none" strike="noStrike" kern="1200" cap="none" spc="0" normalizeH="0" baseline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en-US" altLang="fr-FR" sz="1300" b="1" i="1" u="none" strike="noStrike" kern="1200" cap="small" spc="0" normalizeH="0" baseline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en-US" altLang="fr-FR" sz="1300" b="1" i="1" u="none" strike="noStrike" kern="1200" cap="none" spc="0" normalizeH="0" baseline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al. ,  SBNWM</a:t>
            </a:r>
            <a:r>
              <a:rPr kumimoji="0" lang="en-US" altLang="fr-FR" sz="1300" b="1" i="1" u="none" strike="noStrike" kern="1200" cap="none" spc="0" normalizeH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October 29 – November 03, 2017</a:t>
            </a:r>
            <a:endParaRPr kumimoji="0" lang="en-US" altLang="fr-FR" sz="1300" b="1" i="1" u="none" strike="noStrike" kern="1200" cap="none" spc="0" normalizeH="0" baseline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1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2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7094" r="6416" b="9974"/>
          <a:stretch/>
        </p:blipFill>
        <p:spPr bwMode="auto">
          <a:xfrm>
            <a:off x="3565468" y="1726819"/>
            <a:ext cx="5352609" cy="378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 bwMode="auto">
          <a:xfrm>
            <a:off x="73025" y="952535"/>
            <a:ext cx="1663656" cy="66314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Spent Nuclear Fuel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841005" y="952535"/>
            <a:ext cx="3931285" cy="663141"/>
            <a:chOff x="1841005" y="952535"/>
            <a:chExt cx="3931285" cy="663141"/>
          </a:xfrm>
        </p:grpSpPr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1841005" y="1103924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76" name="Rectangle à coins arrondis 75"/>
            <p:cNvSpPr/>
            <p:nvPr/>
          </p:nvSpPr>
          <p:spPr bwMode="auto">
            <a:xfrm>
              <a:off x="2699394" y="952535"/>
              <a:ext cx="3072896" cy="66314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lvl="1" indent="0" algn="ctr"/>
              <a:r>
                <a:rPr lang="en-US" altLang="fr-FR" sz="17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 (95 wt.%) – Pu (1 wt.%)</a:t>
              </a:r>
            </a:p>
            <a:p>
              <a:pPr marL="0" lvl="1" indent="0" algn="ctr">
                <a:spcAft>
                  <a:spcPts val="600"/>
                </a:spcAft>
              </a:pPr>
              <a:r>
                <a:rPr lang="en-US" altLang="fr-FR" sz="17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MA (0.1 wt.%) – FP (4 wt.%)</a:t>
              </a:r>
              <a:endParaRPr lang="en-US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876614" y="952535"/>
            <a:ext cx="3051726" cy="663141"/>
            <a:chOff x="5876614" y="952535"/>
            <a:chExt cx="3051726" cy="663141"/>
          </a:xfrm>
        </p:grpSpPr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5876614" y="1103924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77" name="Rectangle à coins arrondis 76"/>
            <p:cNvSpPr/>
            <p:nvPr/>
          </p:nvSpPr>
          <p:spPr bwMode="auto">
            <a:xfrm>
              <a:off x="6735004" y="952535"/>
              <a:ext cx="2193336" cy="66314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More than 40 FP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4 main types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53037" y="2441325"/>
            <a:ext cx="3022260" cy="938808"/>
            <a:chOff x="453037" y="2441325"/>
            <a:chExt cx="3022260" cy="938808"/>
          </a:xfrm>
        </p:grpSpPr>
        <p:sp>
          <p:nvSpPr>
            <p:cNvPr id="78" name="Rectangle à coins arrondis 77"/>
            <p:cNvSpPr/>
            <p:nvPr/>
          </p:nvSpPr>
          <p:spPr bwMode="auto">
            <a:xfrm>
              <a:off x="453037" y="2441325"/>
              <a:ext cx="1948324" cy="93880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PGM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(Ru, Rh,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Pd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)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sym typeface="Symbol" panose="05050102010706020507" pitchFamily="18" charset="2"/>
                </a:rPr>
                <a:t> 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0.6 mol.%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80" name="AutoShape 24"/>
            <p:cNvSpPr>
              <a:spLocks noChangeArrowheads="1"/>
            </p:cNvSpPr>
            <p:nvPr/>
          </p:nvSpPr>
          <p:spPr bwMode="auto">
            <a:xfrm rot="11727915">
              <a:off x="2595864" y="2889307"/>
              <a:ext cx="879433" cy="269129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53037" y="4176523"/>
            <a:ext cx="3024453" cy="941718"/>
            <a:chOff x="453037" y="4176523"/>
            <a:chExt cx="3024453" cy="941718"/>
          </a:xfrm>
        </p:grpSpPr>
        <p:sp>
          <p:nvSpPr>
            <p:cNvPr id="79" name="Rectangle à coins arrondis 78"/>
            <p:cNvSpPr/>
            <p:nvPr/>
          </p:nvSpPr>
          <p:spPr bwMode="auto">
            <a:xfrm>
              <a:off x="453037" y="4176523"/>
              <a:ext cx="1948324" cy="941718"/>
            </a:xfrm>
            <a:prstGeom prst="roundRect">
              <a:avLst/>
            </a:prstGeom>
            <a:solidFill>
              <a:srgbClr val="00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Lanthanides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(La, Ce,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Pr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Nd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)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sym typeface="Symbol" panose="05050102010706020507" pitchFamily="18" charset="2"/>
                </a:rPr>
                <a:t> 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 mol.%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82" name="AutoShape 24"/>
            <p:cNvSpPr>
              <a:spLocks noChangeArrowheads="1"/>
            </p:cNvSpPr>
            <p:nvPr/>
          </p:nvSpPr>
          <p:spPr bwMode="auto">
            <a:xfrm rot="11727915">
              <a:off x="2598057" y="4650817"/>
              <a:ext cx="879433" cy="269129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6" name="Rectangle à coins arrondis 5"/>
          <p:cNvSpPr/>
          <p:nvPr/>
        </p:nvSpPr>
        <p:spPr bwMode="auto">
          <a:xfrm>
            <a:off x="6012403" y="5368774"/>
            <a:ext cx="3024187" cy="733640"/>
          </a:xfrm>
          <a:prstGeom prst="roundRect">
            <a:avLst/>
          </a:prstGeom>
          <a:solidFill>
            <a:srgbClr val="000099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fr-FR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Which impact of PGM on UO</a:t>
            </a:r>
            <a:r>
              <a:rPr lang="en-US" altLang="fr-FR" sz="2000" baseline="-25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fr-FR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dissolution 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84" name="Text Box 36"/>
          <p:cNvSpPr txBox="1">
            <a:spLocks noChangeArrowheads="1"/>
          </p:cNvSpPr>
          <p:nvPr/>
        </p:nvSpPr>
        <p:spPr bwMode="auto">
          <a:xfrm>
            <a:off x="64576" y="5983850"/>
            <a:ext cx="4566598" cy="500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en-US" sz="1200" dirty="0" smtClean="0">
                <a:solidFill>
                  <a:srgbClr val="990099"/>
                </a:solidFill>
                <a:ea typeface="+mn-ea"/>
              </a:rPr>
              <a:t>P. Burns, R.C. Ewing, A.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Navrotsky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, </a:t>
            </a:r>
            <a:r>
              <a:rPr lang="en-US" sz="1200" i="1" dirty="0" smtClean="0">
                <a:solidFill>
                  <a:srgbClr val="990099"/>
                </a:solidFill>
              </a:rPr>
              <a:t>Science</a:t>
            </a:r>
            <a:r>
              <a:rPr lang="en-US" sz="1200" dirty="0" smtClean="0">
                <a:solidFill>
                  <a:srgbClr val="990099"/>
                </a:solidFill>
              </a:rPr>
              <a:t> 2012, 335, 1184-1187</a:t>
            </a:r>
          </a:p>
          <a:p>
            <a:pPr algn="l" eaLnBrk="1" hangingPunct="1">
              <a:spcBef>
                <a:spcPts val="300"/>
              </a:spcBef>
            </a:pPr>
            <a:r>
              <a:rPr lang="en-US" sz="1200" dirty="0" smtClean="0">
                <a:solidFill>
                  <a:srgbClr val="990099"/>
                </a:solidFill>
              </a:rPr>
              <a:t>PRECCI Report, CEA, 2001, CEA-R-5958E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006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611188" y="1275880"/>
            <a:ext cx="2547938" cy="1008063"/>
            <a:chOff x="640" y="709"/>
            <a:chExt cx="1605" cy="635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>
              <a:off x="640" y="709"/>
              <a:ext cx="1605" cy="635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640" y="791"/>
              <a:ext cx="1605" cy="46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Model compounds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Synthesis / Densification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8" name="Group 11"/>
          <p:cNvGrpSpPr>
            <a:grpSpLocks/>
          </p:cNvGrpSpPr>
          <p:nvPr/>
        </p:nvGrpSpPr>
        <p:grpSpPr bwMode="auto">
          <a:xfrm>
            <a:off x="1735138" y="2644030"/>
            <a:ext cx="4152900" cy="720725"/>
            <a:chOff x="1540" y="1661"/>
            <a:chExt cx="2616" cy="454"/>
          </a:xfrm>
        </p:grpSpPr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>
              <a:off x="1540" y="1661"/>
              <a:ext cx="2586" cy="454"/>
            </a:xfrm>
            <a:prstGeom prst="roundRect">
              <a:avLst>
                <a:gd name="adj" fmla="val 16667"/>
              </a:avLst>
            </a:prstGeom>
            <a:solidFill>
              <a:srgbClr val="000099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560" y="1688"/>
              <a:ext cx="2596" cy="4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Dissolution experiments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Macroscopic dissolution rates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1" name="Group 10"/>
          <p:cNvGrpSpPr>
            <a:grpSpLocks/>
          </p:cNvGrpSpPr>
          <p:nvPr/>
        </p:nvGrpSpPr>
        <p:grpSpPr bwMode="auto">
          <a:xfrm>
            <a:off x="5102041" y="4206487"/>
            <a:ext cx="4094697" cy="1170564"/>
            <a:chOff x="2519" y="2478"/>
            <a:chExt cx="2271" cy="925"/>
          </a:xfrm>
        </p:grpSpPr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2545" y="2478"/>
              <a:ext cx="2196" cy="925"/>
            </a:xfrm>
            <a:prstGeom prst="roundRect">
              <a:avLst>
                <a:gd name="adj" fmla="val 16667"/>
              </a:avLst>
            </a:prstGeom>
            <a:solidFill>
              <a:srgbClr val="006600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2519" y="2565"/>
              <a:ext cx="2271" cy="70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Monitoring of solid/liquid interface</a:t>
              </a:r>
              <a:endPara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Evolving structural</a:t>
              </a:r>
              <a:r>
                <a:rPr kumimoji="0" lang="en-US" altLang="fr-FR" sz="1600" b="1" i="0" u="none" strike="noStrike" kern="0" cap="none" spc="0" normalizeH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 and microstructural parameters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34" name="Arc 15"/>
          <p:cNvSpPr>
            <a:spLocks/>
          </p:cNvSpPr>
          <p:nvPr/>
        </p:nvSpPr>
        <p:spPr bwMode="auto">
          <a:xfrm>
            <a:off x="3222625" y="1567980"/>
            <a:ext cx="719138" cy="1000125"/>
          </a:xfrm>
          <a:custGeom>
            <a:avLst/>
            <a:gdLst>
              <a:gd name="T0" fmla="*/ 0 w 21600"/>
              <a:gd name="T1" fmla="*/ 0 h 23061"/>
              <a:gd name="T2" fmla="*/ 717507 w 21600"/>
              <a:gd name="T3" fmla="*/ 1000125 h 23061"/>
              <a:gd name="T4" fmla="*/ 0 w 21600"/>
              <a:gd name="T5" fmla="*/ 936763 h 2306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061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7"/>
                  <a:pt x="21583" y="22574"/>
                  <a:pt x="21550" y="23060"/>
                </a:cubicBezTo>
              </a:path>
              <a:path w="21600" h="23061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7"/>
                  <a:pt x="21583" y="22574"/>
                  <a:pt x="21550" y="2306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Arc 16"/>
          <p:cNvSpPr>
            <a:spLocks/>
          </p:cNvSpPr>
          <p:nvPr/>
        </p:nvSpPr>
        <p:spPr bwMode="auto">
          <a:xfrm>
            <a:off x="5888038" y="3049341"/>
            <a:ext cx="1052512" cy="1076325"/>
          </a:xfrm>
          <a:custGeom>
            <a:avLst/>
            <a:gdLst>
              <a:gd name="T0" fmla="*/ 0 w 21600"/>
              <a:gd name="T1" fmla="*/ 0 h 23016"/>
              <a:gd name="T2" fmla="*/ 1050271 w 21600"/>
              <a:gd name="T3" fmla="*/ 1076326 h 23016"/>
              <a:gd name="T4" fmla="*/ 0 w 21600"/>
              <a:gd name="T5" fmla="*/ 1010108 h 23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01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72"/>
                  <a:pt x="21584" y="22544"/>
                  <a:pt x="21553" y="23015"/>
                </a:cubicBezTo>
              </a:path>
              <a:path w="21600" h="2301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72"/>
                  <a:pt x="21584" y="22544"/>
                  <a:pt x="21553" y="2301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Arc 18"/>
          <p:cNvSpPr>
            <a:spLocks/>
          </p:cNvSpPr>
          <p:nvPr/>
        </p:nvSpPr>
        <p:spPr bwMode="auto">
          <a:xfrm flipH="1" flipV="1">
            <a:off x="3660512" y="3446216"/>
            <a:ext cx="1441450" cy="1235075"/>
          </a:xfrm>
          <a:custGeom>
            <a:avLst/>
            <a:gdLst>
              <a:gd name="T0" fmla="*/ 0 w 21600"/>
              <a:gd name="T1" fmla="*/ 0 h 21808"/>
              <a:gd name="T2" fmla="*/ 1441383 w 21600"/>
              <a:gd name="T3" fmla="*/ 1235075 h 21808"/>
              <a:gd name="T4" fmla="*/ 0 w 21600"/>
              <a:gd name="T5" fmla="*/ 1223295 h 218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80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69"/>
                  <a:pt x="21599" y="21738"/>
                  <a:pt x="21598" y="21807"/>
                </a:cubicBezTo>
              </a:path>
              <a:path w="21600" h="2180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69"/>
                  <a:pt x="21599" y="21738"/>
                  <a:pt x="21598" y="2180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6553577" y="2935461"/>
            <a:ext cx="26188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fr-FR" sz="1600" kern="0" dirty="0" smtClean="0">
                <a:solidFill>
                  <a:srgbClr val="4D4D4D"/>
                </a:solidFill>
                <a:latin typeface="Palatino Linotype" panose="02040502050505030304" pitchFamily="18" charset="0"/>
                <a:ea typeface="+mn-ea"/>
              </a:rPr>
              <a:t>Macroscopic description </a:t>
            </a: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of the dissolution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</a:endParaRP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5721585" y="979137"/>
            <a:ext cx="33826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Impact of </a:t>
            </a:r>
            <a:r>
              <a:rPr lang="en-US" altLang="fr-FR" sz="1600" kern="0" noProof="0" dirty="0" smtClean="0">
                <a:solidFill>
                  <a:srgbClr val="4D4D4D"/>
                </a:solidFill>
                <a:latin typeface="Palatino Linotype" panose="02040502050505030304" pitchFamily="18" charset="0"/>
                <a:ea typeface="+mn-ea"/>
              </a:rPr>
              <a:t>dissolving solution </a:t>
            </a: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           pH, T, redox, composition…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</a:endParaRP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959383" y="4103952"/>
            <a:ext cx="28042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Microscopic</a:t>
            </a:r>
            <a:r>
              <a:rPr kumimoji="0" lang="en-US" altLang="fr-FR" sz="1600" b="1" i="0" u="none" strike="noStrike" kern="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description of the evolving interface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>
            <a:off x="3435928" y="771824"/>
            <a:ext cx="2175164" cy="73866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Structural and microstructural</a:t>
            </a:r>
            <a:r>
              <a:rPr kumimoji="0" lang="en-US" altLang="fr-FR" sz="14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control of starting materials</a:t>
            </a:r>
            <a:endParaRPr kumimoji="0" lang="en-US" altLang="fr-FR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6" name="Line 24"/>
          <p:cNvSpPr>
            <a:spLocks noChangeShapeType="1"/>
          </p:cNvSpPr>
          <p:nvPr/>
        </p:nvSpPr>
        <p:spPr bwMode="auto">
          <a:xfrm flipH="1">
            <a:off x="5920581" y="1574553"/>
            <a:ext cx="955675" cy="1027113"/>
          </a:xfrm>
          <a:prstGeom prst="line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-33337" y="5002587"/>
            <a:ext cx="7138386" cy="1373861"/>
            <a:chOff x="-33337" y="4923459"/>
            <a:chExt cx="7138386" cy="1373861"/>
          </a:xfrm>
        </p:grpSpPr>
        <p:sp>
          <p:nvSpPr>
            <p:cNvPr id="43" name="Text Box 21"/>
            <p:cNvSpPr txBox="1">
              <a:spLocks noChangeArrowheads="1"/>
            </p:cNvSpPr>
            <p:nvPr/>
          </p:nvSpPr>
          <p:spPr bwMode="auto">
            <a:xfrm>
              <a:off x="-33337" y="5661248"/>
              <a:ext cx="7138386" cy="6360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fr-FR" sz="1600" i="1" kern="0" dirty="0">
                  <a:solidFill>
                    <a:srgbClr val="4D4D4D"/>
                  </a:solidFill>
                  <a:latin typeface="Palatino Linotype" panose="02040502050505030304" pitchFamily="18" charset="0"/>
                  <a:ea typeface="+mn-ea"/>
                </a:rPr>
                <a:t>O</a:t>
              </a:r>
              <a:r>
                <a:rPr kumimoji="0" lang="en-US" altLang="fr-FR" sz="16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perando</a:t>
              </a: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 analysis (ESEM, X-EDS, G-XRD, XRR, AFM)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  <a:sym typeface="Wingdings" pitchFamily="2" charset="2"/>
                </a:rPr>
                <a:t> T</a:t>
              </a: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opography, porosity, chemical composition of interface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48" name="Line 25"/>
            <p:cNvSpPr>
              <a:spLocks noChangeShapeType="1"/>
            </p:cNvSpPr>
            <p:nvPr/>
          </p:nvSpPr>
          <p:spPr bwMode="auto">
            <a:xfrm rot="918137" flipV="1">
              <a:off x="4525974" y="4923459"/>
              <a:ext cx="512831" cy="754374"/>
            </a:xfrm>
            <a:prstGeom prst="lin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4427984" y="1851944"/>
            <a:ext cx="4248150" cy="274638"/>
          </a:xfrm>
          <a:prstGeom prst="rect">
            <a:avLst/>
          </a:prstGeom>
          <a:solidFill>
            <a:srgbClr val="E4F1F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R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L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=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k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0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 e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-E</a:t>
            </a:r>
            <a:r>
              <a:rPr kumimoji="0" lang="en-US" altLang="fr-FR" sz="1200" b="1" i="0" u="none" strike="noStrike" kern="1200" cap="none" spc="0" normalizeH="0" baseline="16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/RT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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(H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3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O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n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 g(I)  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en-US" alt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i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</a:t>
            </a:r>
            <a:r>
              <a:rPr kumimoji="0" lang="en-US" altLang="fr-FR" sz="1200" b="1" i="0" u="none" strike="noStrike" kern="1200" cap="none" spc="0" normalizeH="0" baseline="3000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n</a:t>
            </a:r>
            <a:r>
              <a:rPr kumimoji="0" lang="en-US" altLang="fr-FR" sz="1200" b="1" i="1" u="none" strike="noStrike" kern="1200" cap="none" spc="0" normalizeH="0" baseline="1600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i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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f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(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G (,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 )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7" name="Forme libre 4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0" name="Forme libre 49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3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Forme libre 53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Forme libre 54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2640065" y="14873"/>
            <a:ext cx="4022570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Methodology</a:t>
            </a:r>
            <a:endParaRPr lang="en-US" sz="26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8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3</a:t>
            </a: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1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2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37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7" grpId="0" animBg="1"/>
      <p:bldP spid="41" grpId="0"/>
      <p:bldP spid="42" grpId="0"/>
      <p:bldP spid="44" grpId="0"/>
      <p:bldP spid="45" grpId="0" animBg="1"/>
      <p:bldP spid="46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 descr="ICSM_trans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27" y="3073232"/>
            <a:ext cx="719999" cy="719999"/>
          </a:xfrm>
          <a:prstGeom prst="rect">
            <a:avLst/>
          </a:prstGeom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132762" y="627313"/>
            <a:ext cx="757377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Samples elaboration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----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 Evaluation of the reactive surface area during dissolution:  SESAM method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93430" y="2909646"/>
            <a:ext cx="1242978" cy="1144081"/>
            <a:chOff x="189204" y="2494085"/>
            <a:chExt cx="1994551" cy="1739900"/>
          </a:xfrm>
        </p:grpSpPr>
        <p:pic>
          <p:nvPicPr>
            <p:cNvPr id="19" name="Picture 4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204" y="2494085"/>
              <a:ext cx="1182318" cy="119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985" y="3089904"/>
              <a:ext cx="902770" cy="114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e 31"/>
          <p:cNvGrpSpPr/>
          <p:nvPr/>
        </p:nvGrpSpPr>
        <p:grpSpPr>
          <a:xfrm>
            <a:off x="7127492" y="4540038"/>
            <a:ext cx="1497156" cy="954615"/>
            <a:chOff x="2832147" y="3006831"/>
            <a:chExt cx="1497156" cy="954615"/>
          </a:xfrm>
        </p:grpSpPr>
        <p:grpSp>
          <p:nvGrpSpPr>
            <p:cNvPr id="33" name="Groupe 32"/>
            <p:cNvGrpSpPr/>
            <p:nvPr/>
          </p:nvGrpSpPr>
          <p:grpSpPr>
            <a:xfrm>
              <a:off x="3174758" y="3164297"/>
              <a:ext cx="171034" cy="141309"/>
              <a:chOff x="6389500" y="3777042"/>
              <a:chExt cx="308752" cy="295018"/>
            </a:xfrm>
          </p:grpSpPr>
          <p:grpSp>
            <p:nvGrpSpPr>
              <p:cNvPr id="50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52" name="Cylindre 51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Ellipse 52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51" name="Forme libre 50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Groupe 33"/>
            <p:cNvGrpSpPr/>
            <p:nvPr/>
          </p:nvGrpSpPr>
          <p:grpSpPr>
            <a:xfrm>
              <a:off x="3536423" y="3052772"/>
              <a:ext cx="243654" cy="212966"/>
              <a:chOff x="6389500" y="3777042"/>
              <a:chExt cx="308752" cy="295018"/>
            </a:xfrm>
          </p:grpSpPr>
          <p:grpSp>
            <p:nvGrpSpPr>
              <p:cNvPr id="46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48" name="Cylindre 47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47" name="Forme libre 46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e 34"/>
            <p:cNvGrpSpPr/>
            <p:nvPr/>
          </p:nvGrpSpPr>
          <p:grpSpPr>
            <a:xfrm>
              <a:off x="4030368" y="3052746"/>
              <a:ext cx="171034" cy="141309"/>
              <a:chOff x="6389500" y="3777042"/>
              <a:chExt cx="308752" cy="295018"/>
            </a:xfrm>
          </p:grpSpPr>
          <p:grpSp>
            <p:nvGrpSpPr>
              <p:cNvPr id="42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44" name="Cylindre 43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43" name="Forme libre 42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6" name="Cube 35"/>
            <p:cNvSpPr/>
            <p:nvPr/>
          </p:nvSpPr>
          <p:spPr bwMode="auto">
            <a:xfrm>
              <a:off x="2832147" y="3006831"/>
              <a:ext cx="1497156" cy="954615"/>
            </a:xfrm>
            <a:prstGeom prst="cub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grpSp>
          <p:nvGrpSpPr>
            <p:cNvPr id="37" name="Groupe 36"/>
            <p:cNvGrpSpPr/>
            <p:nvPr/>
          </p:nvGrpSpPr>
          <p:grpSpPr>
            <a:xfrm>
              <a:off x="3074628" y="3032529"/>
              <a:ext cx="99134" cy="107181"/>
              <a:chOff x="6389500" y="3777042"/>
              <a:chExt cx="308752" cy="295018"/>
            </a:xfrm>
          </p:grpSpPr>
          <p:grpSp>
            <p:nvGrpSpPr>
              <p:cNvPr id="38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40" name="Cylindre 39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39" name="Forme libre 38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2" descr="O:\Personnel\Thèse\Synthèses\Platinoïdes\MEB\Cordara-16mars2016\3pourcEPhydro3-BSE_001.t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070" y="4042003"/>
            <a:ext cx="1916535" cy="186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T:\ICSM\Collaborateurs\CORDARA Theo\Thèse\Synthèses\Platinoïdes\MEB\Suivi disso 0.1M 60°C\0.1M 60C\t=00h00\Z2_t=00h00_X20000\VT-16-8-1-Z2_0deg_t=00h00_001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3"/>
          <a:stretch/>
        </p:blipFill>
        <p:spPr bwMode="auto">
          <a:xfrm>
            <a:off x="4428594" y="4973364"/>
            <a:ext cx="1970883" cy="17042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62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73025" y="4797631"/>
            <a:ext cx="1371896" cy="1090847"/>
          </a:xfrm>
          <a:prstGeom prst="roundRect">
            <a:avLst/>
          </a:prstGeom>
          <a:solidFill>
            <a:srgbClr val="006600"/>
          </a:soli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i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= 5.466 </a:t>
            </a:r>
            <a:r>
              <a: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Å</a:t>
            </a:r>
          </a:p>
          <a:p>
            <a:pPr algn="ctr"/>
            <a:endParaRPr lang="fr-FR" sz="8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FR" sz="1600" dirty="0" err="1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Literature</a:t>
            </a:r>
            <a:r>
              <a: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:</a:t>
            </a:r>
          </a:p>
          <a:p>
            <a:pPr algn="ctr"/>
            <a:r>
              <a:rPr lang="fr-FR" altLang="fr-FR" sz="1600" i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= </a:t>
            </a:r>
            <a:r>
              <a: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5.469 Å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2119746" y="24585"/>
            <a:ext cx="546489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Preparation of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(reference)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6430903" y="734803"/>
            <a:ext cx="2124055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Conversion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72" name="AutoShape 69"/>
          <p:cNvSpPr>
            <a:spLocks noChangeArrowheads="1"/>
          </p:cNvSpPr>
          <p:nvPr/>
        </p:nvSpPr>
        <p:spPr bwMode="auto">
          <a:xfrm>
            <a:off x="47212" y="717384"/>
            <a:ext cx="2891533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Oxalate precipitation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5151054" y="1976939"/>
            <a:ext cx="1098378" cy="1623521"/>
            <a:chOff x="5112954" y="2169425"/>
            <a:chExt cx="1098378" cy="1623521"/>
          </a:xfrm>
        </p:grpSpPr>
        <p:sp>
          <p:nvSpPr>
            <p:cNvPr id="2" name="ZoneTexte 1"/>
            <p:cNvSpPr txBox="1"/>
            <p:nvPr/>
          </p:nvSpPr>
          <p:spPr>
            <a:xfrm>
              <a:off x="5112954" y="2169425"/>
              <a:ext cx="1098378" cy="162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 smtClean="0">
                  <a:latin typeface="Palatino Linotype" panose="02040502050505030304" pitchFamily="18" charset="0"/>
                </a:rPr>
                <a:t>500</a:t>
              </a:r>
              <a:r>
                <a:rPr lang="en-US" sz="1500" baseline="34000" dirty="0" smtClean="0">
                  <a:latin typeface="Palatino Linotype" panose="02040502050505030304" pitchFamily="18" charset="0"/>
                </a:rPr>
                <a:t>o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C / 4 h</a:t>
              </a: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>
                <a:spcBef>
                  <a:spcPts val="1200"/>
                </a:spcBef>
              </a:pPr>
              <a:r>
                <a:rPr lang="en-US" sz="1500" dirty="0" smtClean="0">
                  <a:latin typeface="Palatino Linotype" panose="02040502050505030304" pitchFamily="18" charset="0"/>
                </a:rPr>
                <a:t>Air </a:t>
              </a:r>
            </a:p>
            <a:p>
              <a:pPr algn="ctr">
                <a:spcBef>
                  <a:spcPts val="300"/>
                </a:spcBef>
              </a:pPr>
              <a:r>
                <a:rPr lang="en-US" sz="1300" dirty="0" smtClean="0">
                  <a:latin typeface="Palatino Linotype" panose="02040502050505030304" pitchFamily="18" charset="0"/>
                </a:rPr>
                <a:t>then</a:t>
              </a:r>
            </a:p>
            <a:p>
              <a:pPr algn="ctr">
                <a:spcBef>
                  <a:spcPts val="300"/>
                </a:spcBef>
              </a:pPr>
              <a:r>
                <a:rPr lang="en-US" sz="1500" dirty="0" err="1" smtClean="0">
                  <a:latin typeface="Palatino Linotype" panose="02040502050505030304" pitchFamily="18" charset="0"/>
                </a:rPr>
                <a:t>Ar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 / H</a:t>
              </a:r>
              <a:r>
                <a:rPr lang="en-US" sz="1500" baseline="-25000" dirty="0" smtClean="0">
                  <a:latin typeface="Palatino Linotype" panose="02040502050505030304" pitchFamily="18" charset="0"/>
                </a:rPr>
                <a:t>2</a:t>
              </a:r>
              <a:endParaRPr lang="en-US" sz="1500" baseline="-25000" dirty="0">
                <a:latin typeface="Palatino Linotype" panose="02040502050505030304" pitchFamily="18" charset="0"/>
              </a:endParaRPr>
            </a:p>
          </p:txBody>
        </p:sp>
        <p:sp>
          <p:nvSpPr>
            <p:cNvPr id="73" name="AutoShape 24"/>
            <p:cNvSpPr>
              <a:spLocks noChangeArrowheads="1"/>
            </p:cNvSpPr>
            <p:nvPr/>
          </p:nvSpPr>
          <p:spPr bwMode="auto">
            <a:xfrm>
              <a:off x="5276934" y="2530099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4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9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-161384" y="1388486"/>
            <a:ext cx="5433173" cy="2689650"/>
            <a:chOff x="-161384" y="1388486"/>
            <a:chExt cx="5433173" cy="2689650"/>
          </a:xfrm>
        </p:grpSpPr>
        <p:grpSp>
          <p:nvGrpSpPr>
            <p:cNvPr id="7" name="Groupe 6"/>
            <p:cNvGrpSpPr/>
            <p:nvPr/>
          </p:nvGrpSpPr>
          <p:grpSpPr>
            <a:xfrm>
              <a:off x="11762" y="1388486"/>
              <a:ext cx="4443738" cy="2689650"/>
              <a:chOff x="11762" y="1142822"/>
              <a:chExt cx="4443738" cy="2689650"/>
            </a:xfrm>
          </p:grpSpPr>
          <p:sp>
            <p:nvSpPr>
              <p:cNvPr id="53" name="AutoShape 69"/>
              <p:cNvSpPr>
                <a:spLocks noChangeArrowheads="1"/>
              </p:cNvSpPr>
              <p:nvPr/>
            </p:nvSpPr>
            <p:spPr bwMode="auto">
              <a:xfrm>
                <a:off x="11762" y="1142822"/>
                <a:ext cx="1424504" cy="649467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R. T.</a:t>
                </a:r>
              </a:p>
              <a:p>
                <a:pPr algn="ctr">
                  <a:defRPr/>
                </a:pP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H</a:t>
                </a:r>
                <a:r>
                  <a:rPr lang="en-US" sz="1400" baseline="-24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2</a:t>
                </a: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C</a:t>
                </a:r>
                <a:r>
                  <a:rPr lang="en-US" sz="1400" baseline="-24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2</a:t>
                </a: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O</a:t>
                </a:r>
                <a:r>
                  <a:rPr lang="en-US" sz="1400" baseline="-24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4</a:t>
                </a:r>
                <a:r>
                  <a:rPr 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 : + 50%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anose="02040502050505030304" pitchFamily="18" charset="0"/>
                  <a:cs typeface="Calibri" panose="020F0502020204030204" pitchFamily="34" charset="0"/>
                  <a:sym typeface="Wingdings" pitchFamily="2" charset="2"/>
                </a:endParaRPr>
              </a:p>
            </p:txBody>
          </p:sp>
          <p:sp>
            <p:nvSpPr>
              <p:cNvPr id="24607" name="Text Box 26"/>
              <p:cNvSpPr txBox="1">
                <a:spLocks noChangeArrowheads="1"/>
              </p:cNvSpPr>
              <p:nvPr/>
            </p:nvSpPr>
            <p:spPr bwMode="auto">
              <a:xfrm>
                <a:off x="1427823" y="3463140"/>
                <a:ext cx="302767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1pPr>
                <a:lvl2pPr marL="742950" indent="-28575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2pPr>
                <a:lvl3pPr marL="11430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3pPr>
                <a:lvl4pPr marL="16002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4pPr>
                <a:lvl5pPr marL="20574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fr-FR" sz="160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Recovery yield (U) = </a:t>
                </a:r>
                <a:r>
                  <a:rPr lang="en-US" altLang="fr-FR" dirty="0" smtClean="0"/>
                  <a:t>99.9 </a:t>
                </a:r>
                <a:r>
                  <a:rPr lang="en-US" altLang="fr-FR" dirty="0"/>
                  <a:t>%</a:t>
                </a:r>
              </a:p>
            </p:txBody>
          </p:sp>
        </p:grpSp>
        <p:grpSp>
          <p:nvGrpSpPr>
            <p:cNvPr id="5" name="Groupe 4"/>
            <p:cNvGrpSpPr/>
            <p:nvPr/>
          </p:nvGrpSpPr>
          <p:grpSpPr>
            <a:xfrm>
              <a:off x="-161384" y="1502343"/>
              <a:ext cx="5433173" cy="2223080"/>
              <a:chOff x="-161384" y="1502343"/>
              <a:chExt cx="5433173" cy="2223080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-161384" y="1502343"/>
                <a:ext cx="5136699" cy="2223080"/>
                <a:chOff x="-161384" y="1256679"/>
                <a:chExt cx="5136699" cy="2223080"/>
              </a:xfrm>
            </p:grpSpPr>
            <p:sp>
              <p:nvSpPr>
                <p:cNvPr id="75" name="Rectangle 74"/>
                <p:cNvSpPr/>
                <p:nvPr/>
              </p:nvSpPr>
              <p:spPr bwMode="auto">
                <a:xfrm>
                  <a:off x="3268124" y="1731345"/>
                  <a:ext cx="1707191" cy="1645026"/>
                </a:xfrm>
                <a:prstGeom prst="rect">
                  <a:avLst/>
                </a:prstGeom>
                <a:noFill/>
                <a:ln w="38100">
                  <a:solidFill>
                    <a:srgbClr val="1CA41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atin typeface="Palatino Linotype" panose="02040502050505030304" pitchFamily="18" charset="0"/>
                  </a:endParaRPr>
                </a:p>
              </p:txBody>
            </p:sp>
            <p:grpSp>
              <p:nvGrpSpPr>
                <p:cNvPr id="4" name="Groupe 3"/>
                <p:cNvGrpSpPr/>
                <p:nvPr/>
              </p:nvGrpSpPr>
              <p:grpSpPr>
                <a:xfrm>
                  <a:off x="-161384" y="1256679"/>
                  <a:ext cx="4918914" cy="2223080"/>
                  <a:chOff x="-161384" y="1256679"/>
                  <a:chExt cx="4918914" cy="2223080"/>
                </a:xfrm>
              </p:grpSpPr>
              <p:sp>
                <p:nvSpPr>
                  <p:cNvPr id="57" name="AutoShape 24"/>
                  <p:cNvSpPr>
                    <a:spLocks noChangeArrowheads="1"/>
                  </p:cNvSpPr>
                  <p:nvPr/>
                </p:nvSpPr>
                <p:spPr bwMode="auto">
                  <a:xfrm>
                    <a:off x="304325" y="2483292"/>
                    <a:ext cx="754065" cy="360362"/>
                  </a:xfrm>
                  <a:prstGeom prst="rightArrow">
                    <a:avLst>
                      <a:gd name="adj1" fmla="val 40972"/>
                      <a:gd name="adj2" fmla="val 79979"/>
                    </a:avLst>
                  </a:prstGeom>
                  <a:solidFill>
                    <a:srgbClr val="808080"/>
                  </a:solidFill>
                  <a:ln w="28575">
                    <a:noFill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 w="63500" h="25400"/>
                  </a:sp3d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 sz="1400" dirty="0">
                      <a:latin typeface="Palatino Linotype" panose="02040502050505030304" pitchFamily="18" charset="0"/>
                    </a:endParaRPr>
                  </a:p>
                </p:txBody>
              </p:sp>
              <p:pic>
                <p:nvPicPr>
                  <p:cNvPr id="24606" name="Picture 23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44921" y="1731346"/>
                    <a:ext cx="1638771" cy="1610772"/>
                  </a:xfrm>
                  <a:prstGeom prst="rect">
                    <a:avLst/>
                  </a:prstGeom>
                  <a:noFill/>
                  <a:ln w="31750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7" name="ZoneTexte 66"/>
                  <p:cNvSpPr txBox="1"/>
                  <p:nvPr/>
                </p:nvSpPr>
                <p:spPr>
                  <a:xfrm>
                    <a:off x="-115204" y="1796524"/>
                    <a:ext cx="1585855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Washing</a:t>
                    </a:r>
                  </a:p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(H</a:t>
                    </a:r>
                    <a:r>
                      <a:rPr lang="en-US" sz="1600" baseline="-24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2</a:t>
                    </a: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O – </a:t>
                    </a:r>
                    <a:r>
                      <a:rPr lang="en-US" sz="1600" dirty="0" err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EtOH</a:t>
                    </a: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)</a:t>
                    </a:r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endParaRPr>
                  </a:p>
                </p:txBody>
              </p:sp>
              <p:sp>
                <p:nvSpPr>
                  <p:cNvPr id="68" name="ZoneTexte 67"/>
                  <p:cNvSpPr txBox="1"/>
                  <p:nvPr/>
                </p:nvSpPr>
                <p:spPr>
                  <a:xfrm>
                    <a:off x="-161384" y="2894984"/>
                    <a:ext cx="1573212" cy="58477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Drying</a:t>
                    </a:r>
                  </a:p>
                  <a:p>
                    <a:pPr algn="ctr">
                      <a:defRPr/>
                    </a:pP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(90</a:t>
                    </a:r>
                    <a:r>
                      <a:rPr lang="en-US" sz="1600" baseline="32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o</a:t>
                    </a:r>
                    <a:r>
                      <a: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alatino Linotype" panose="02040502050505030304" pitchFamily="18" charset="0"/>
                      </a:rPr>
                      <a:t>C)</a:t>
                    </a:r>
                    <a:endParaRPr 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endParaRPr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1145247" y="1256679"/>
                    <a:ext cx="3612283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rPr>
                      <a:t>U(C</a:t>
                    </a:r>
                    <a:r>
                      <a:rPr lang="en-US" baseline="-25000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2</a:t>
                    </a:r>
                    <a:r>
                      <a:rPr lang="en-US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O</a:t>
                    </a:r>
                    <a:r>
                      <a:rPr lang="en-US" baseline="-25000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4</a:t>
                    </a:r>
                    <a:r>
                      <a:rPr lang="en-US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)</a:t>
                    </a:r>
                    <a:r>
                      <a:rPr lang="en-US" baseline="-25000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2 </a:t>
                    </a:r>
                    <a:r>
                      <a:rPr lang="en-US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. 2 H</a:t>
                    </a:r>
                    <a:r>
                      <a:rPr lang="en-US" baseline="-25000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2</a:t>
                    </a:r>
                    <a:r>
                      <a:rPr lang="en-US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  <a:sym typeface="Wingdings" pitchFamily="2" charset="2"/>
                      </a:rPr>
                      <a:t>O </a:t>
                    </a:r>
                    <a:endParaRPr lang="en-US" baseline="300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endParaRPr>
                  </a:p>
                </p:txBody>
              </p:sp>
            </p:grpSp>
          </p:grpSp>
          <p:grpSp>
            <p:nvGrpSpPr>
              <p:cNvPr id="38" name="Groupe 37"/>
              <p:cNvGrpSpPr/>
              <p:nvPr/>
            </p:nvGrpSpPr>
            <p:grpSpPr>
              <a:xfrm>
                <a:off x="3279708" y="1961154"/>
                <a:ext cx="1992081" cy="1643446"/>
                <a:chOff x="46625" y="4903871"/>
                <a:chExt cx="2420121" cy="1932202"/>
              </a:xfrm>
            </p:grpSpPr>
            <p:pic>
              <p:nvPicPr>
                <p:cNvPr id="39" name="Image 38"/>
                <p:cNvPicPr>
                  <a:picLocks noChangeAspect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625" y="4944220"/>
                  <a:ext cx="2054356" cy="1891853"/>
                </a:xfrm>
                <a:prstGeom prst="rect">
                  <a:avLst/>
                </a:prstGeom>
                <a:ln w="25400">
                  <a:solidFill>
                    <a:srgbClr val="008000"/>
                  </a:solidFill>
                </a:ln>
              </p:spPr>
            </p:pic>
            <p:sp>
              <p:nvSpPr>
                <p:cNvPr id="45" name="ZoneTexte 44"/>
                <p:cNvSpPr txBox="1"/>
                <p:nvPr/>
              </p:nvSpPr>
              <p:spPr>
                <a:xfrm>
                  <a:off x="1226664" y="4903871"/>
                  <a:ext cx="1240082" cy="3437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00" b="1" dirty="0">
                      <a:solidFill>
                        <a:srgbClr val="FFFF00"/>
                      </a:solidFill>
                      <a:latin typeface="Palatino Linotype" panose="02040502050505030304" pitchFamily="18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1</a:t>
                  </a:r>
                  <a:r>
                    <a:rPr lang="fr-FR" sz="1300" b="1" dirty="0" smtClean="0">
                      <a:solidFill>
                        <a:srgbClr val="FFFF00"/>
                      </a:solidFill>
                      <a:latin typeface="Palatino Linotype" panose="02040502050505030304" pitchFamily="18" charset="0"/>
                      <a:ea typeface="Verdana" panose="020B0604030504040204" pitchFamily="34" charset="0"/>
                      <a:cs typeface="Verdana" panose="020B0604030504040204" pitchFamily="34" charset="0"/>
                    </a:rPr>
                    <a:t>0 µm</a:t>
                  </a:r>
                  <a:endParaRPr lang="fr-FR" sz="1300" b="1" dirty="0">
                    <a:solidFill>
                      <a:srgbClr val="FFFF00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  <p:cxnSp>
              <p:nvCxnSpPr>
                <p:cNvPr id="50" name="Connecteur droit avec flèche 49"/>
                <p:cNvCxnSpPr/>
                <p:nvPr/>
              </p:nvCxnSpPr>
              <p:spPr>
                <a:xfrm>
                  <a:off x="1205694" y="5236348"/>
                  <a:ext cx="811407" cy="0"/>
                </a:xfrm>
                <a:prstGeom prst="straightConnector1">
                  <a:avLst/>
                </a:prstGeom>
                <a:ln w="25400">
                  <a:solidFill>
                    <a:srgbClr val="FFFF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9" name="Picture 9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67" y="4218930"/>
            <a:ext cx="2899773" cy="2313681"/>
          </a:xfrm>
          <a:prstGeom prst="rect">
            <a:avLst/>
          </a:prstGeom>
          <a:noFill/>
          <a:ln>
            <a:noFill/>
          </a:ln>
          <a:extLst/>
        </p:spPr>
      </p:pic>
      <p:grpSp>
        <p:nvGrpSpPr>
          <p:cNvPr id="13" name="Groupe 12"/>
          <p:cNvGrpSpPr/>
          <p:nvPr/>
        </p:nvGrpSpPr>
        <p:grpSpPr>
          <a:xfrm>
            <a:off x="6444467" y="1507622"/>
            <a:ext cx="2096926" cy="2111625"/>
            <a:chOff x="6446088" y="1507622"/>
            <a:chExt cx="2096926" cy="2111625"/>
          </a:xfrm>
        </p:grpSpPr>
        <p:sp>
          <p:nvSpPr>
            <p:cNvPr id="49" name="Rectangle 57"/>
            <p:cNvSpPr>
              <a:spLocks noChangeArrowheads="1"/>
            </p:cNvSpPr>
            <p:nvPr/>
          </p:nvSpPr>
          <p:spPr bwMode="auto">
            <a:xfrm>
              <a:off x="6862696" y="1507622"/>
              <a:ext cx="12637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1pPr>
              <a:lvl2pPr marL="742950" indent="-285750"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2pPr>
              <a:lvl3pPr marL="1143000" indent="-228600"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3pPr>
              <a:lvl4pPr marL="1600200" indent="-228600"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4pPr>
              <a:lvl5pPr marL="2057400" indent="-228600"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333333"/>
                  </a:solidFill>
                  <a:latin typeface="Times New Roman" panose="02020603050405020304" pitchFamily="18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fr-FR" dirty="0" smtClean="0">
                  <a:solidFill>
                    <a:srgbClr val="008000"/>
                  </a:solidFill>
                  <a:latin typeface="Palatino Linotype" panose="02040502050505030304" pitchFamily="18" charset="0"/>
                </a:rPr>
                <a:t>UO</a:t>
              </a:r>
              <a:r>
                <a:rPr lang="en-US" altLang="fr-FR" baseline="-25000" dirty="0" smtClean="0">
                  <a:solidFill>
                    <a:srgbClr val="008000"/>
                  </a:solidFill>
                  <a:latin typeface="Palatino Linotype" panose="02040502050505030304" pitchFamily="18" charset="0"/>
                </a:rPr>
                <a:t>2</a:t>
              </a:r>
              <a:endParaRPr lang="en-US" altLang="fr-FR" dirty="0">
                <a:solidFill>
                  <a:srgbClr val="008000"/>
                </a:solidFill>
                <a:latin typeface="Palatino Linotype" panose="02040502050505030304" pitchFamily="18" charset="0"/>
              </a:endParaRP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6446088" y="1961154"/>
              <a:ext cx="2096926" cy="1658093"/>
              <a:chOff x="6446088" y="1961154"/>
              <a:chExt cx="2096926" cy="1658093"/>
            </a:xfrm>
          </p:grpSpPr>
          <p:pic>
            <p:nvPicPr>
              <p:cNvPr id="62" name="Picture 2" descr="G:\Cordara-RP-13juin2017\UO2-DC500-SE_003.tif"/>
              <p:cNvPicPr/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324"/>
              <a:stretch/>
            </p:blipFill>
            <p:spPr bwMode="auto">
              <a:xfrm>
                <a:off x="6446088" y="1961154"/>
                <a:ext cx="2096926" cy="1658093"/>
              </a:xfrm>
              <a:prstGeom prst="rect">
                <a:avLst/>
              </a:prstGeom>
              <a:noFill/>
              <a:ln w="25400">
                <a:solidFill>
                  <a:srgbClr val="1CA41C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63" name="Connecteur droit 62"/>
              <p:cNvCxnSpPr/>
              <p:nvPr/>
            </p:nvCxnSpPr>
            <p:spPr>
              <a:xfrm>
                <a:off x="7693703" y="3509340"/>
                <a:ext cx="649173" cy="0"/>
              </a:xfrm>
              <a:prstGeom prst="line">
                <a:avLst/>
              </a:prstGeom>
              <a:ln w="28575">
                <a:solidFill>
                  <a:srgbClr val="FFFF00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ZoneTexte 9"/>
              <p:cNvSpPr txBox="1"/>
              <p:nvPr/>
            </p:nvSpPr>
            <p:spPr>
              <a:xfrm>
                <a:off x="7702578" y="3212385"/>
                <a:ext cx="7190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fr-FR" sz="1400" b="1" kern="1200" dirty="0">
                    <a:solidFill>
                      <a:srgbClr val="FFFF00"/>
                    </a:solidFill>
                    <a:effectLst/>
                    <a:latin typeface="Palatino Linotype" panose="02040502050505030304" pitchFamily="18" charset="0"/>
                    <a:ea typeface="Times New Roman"/>
                    <a:cs typeface="Times New Roman"/>
                  </a:rPr>
                  <a:t>5 µm</a:t>
                </a:r>
                <a:endParaRPr lang="fr-FR" sz="1200" dirty="0">
                  <a:effectLst/>
                  <a:latin typeface="Palatino Linotype" panose="02040502050505030304" pitchFamily="18" charset="0"/>
                  <a:ea typeface="Times New Roman"/>
                </a:endParaRPr>
              </a:p>
            </p:txBody>
          </p:sp>
        </p:grpSp>
      </p:grpSp>
      <p:sp>
        <p:nvSpPr>
          <p:cNvPr id="74" name="Text Box 36"/>
          <p:cNvSpPr txBox="1">
            <a:spLocks noChangeArrowheads="1"/>
          </p:cNvSpPr>
          <p:nvPr/>
        </p:nvSpPr>
        <p:spPr bwMode="auto">
          <a:xfrm>
            <a:off x="6196683" y="6221743"/>
            <a:ext cx="2980742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J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Tsuji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J. </a:t>
            </a:r>
            <a:r>
              <a:rPr lang="fr-FR" sz="1200" i="1" dirty="0" err="1" smtClean="0">
                <a:solidFill>
                  <a:srgbClr val="990099"/>
                </a:solidFill>
              </a:rPr>
              <a:t>Alloys</a:t>
            </a:r>
            <a:r>
              <a:rPr lang="fr-FR" sz="1200" i="1" dirty="0" smtClean="0">
                <a:solidFill>
                  <a:srgbClr val="990099"/>
                </a:solidFill>
              </a:rPr>
              <a:t> </a:t>
            </a:r>
            <a:r>
              <a:rPr lang="fr-FR" sz="1200" i="1" dirty="0" err="1" smtClean="0">
                <a:solidFill>
                  <a:srgbClr val="990099"/>
                </a:solidFill>
              </a:rPr>
              <a:t>Compds</a:t>
            </a:r>
            <a:r>
              <a:rPr lang="fr-FR" sz="1200" dirty="0" smtClean="0">
                <a:solidFill>
                  <a:srgbClr val="990099"/>
                </a:solidFill>
              </a:rPr>
              <a:t>, 1998, 271, 391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312231" y="3677923"/>
            <a:ext cx="2238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Platelet grains</a:t>
            </a:r>
          </a:p>
          <a:p>
            <a:pPr algn="ctr"/>
            <a:r>
              <a:rPr lang="en-US" dirty="0" smtClean="0"/>
              <a:t>3 µm in size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5000006" y="4649639"/>
            <a:ext cx="3138308" cy="1438855"/>
            <a:chOff x="5000006" y="4649639"/>
            <a:chExt cx="3138308" cy="1438855"/>
          </a:xfrm>
        </p:grpSpPr>
        <p:sp>
          <p:nvSpPr>
            <p:cNvPr id="76" name="ZoneTexte 75"/>
            <p:cNvSpPr txBox="1"/>
            <p:nvPr/>
          </p:nvSpPr>
          <p:spPr>
            <a:xfrm>
              <a:off x="5881799" y="4649639"/>
              <a:ext cx="2256515" cy="1438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sz="1600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Application to PGM</a:t>
              </a:r>
            </a:p>
            <a:p>
              <a:pPr marL="712788" indent="-261938">
                <a:spcBef>
                  <a:spcPts val="600"/>
                </a:spcBef>
                <a:buFont typeface="Wingdings" panose="05000000000000000000" pitchFamily="2" charset="2"/>
                <a:buChar char=""/>
              </a:pPr>
              <a:r>
                <a:rPr lang="en-US" sz="1600" dirty="0" smtClean="0">
                  <a:solidFill>
                    <a:srgbClr val="006600"/>
                  </a:solidFill>
                  <a:latin typeface="Palatino Linotype" panose="02040502050505030304" pitchFamily="18" charset="0"/>
                </a:rPr>
                <a:t>U : 98.8 %</a:t>
              </a:r>
            </a:p>
            <a:p>
              <a:pPr marL="712788" indent="-261938">
                <a:spcBef>
                  <a:spcPts val="100"/>
                </a:spcBef>
                <a:buFont typeface="Wingdings" panose="05000000000000000000" pitchFamily="2" charset="2"/>
                <a:buChar char=""/>
              </a:pPr>
              <a:r>
                <a:rPr lang="en-US" sz="1600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Ru : 6.5 %</a:t>
              </a:r>
            </a:p>
            <a:p>
              <a:pPr marL="712788" indent="-261938">
                <a:spcBef>
                  <a:spcPts val="100"/>
                </a:spcBef>
                <a:buFont typeface="Wingdings" panose="05000000000000000000" pitchFamily="2" charset="2"/>
                <a:buChar char=""/>
              </a:pPr>
              <a:r>
                <a:rPr lang="en-US" sz="1600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Pd</a:t>
              </a:r>
              <a:r>
                <a:rPr lang="en-US" sz="1600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 : 0 %</a:t>
              </a:r>
            </a:p>
            <a:p>
              <a:pPr marL="712788" indent="-261938">
                <a:spcBef>
                  <a:spcPts val="100"/>
                </a:spcBef>
                <a:buFont typeface="Wingdings" panose="05000000000000000000" pitchFamily="2" charset="2"/>
                <a:buChar char=""/>
              </a:pPr>
              <a:r>
                <a:rPr lang="en-US" sz="1600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Rh : 17.8 %</a:t>
              </a:r>
            </a:p>
          </p:txBody>
        </p:sp>
        <p:sp>
          <p:nvSpPr>
            <p:cNvPr id="78" name="AutoShape 24"/>
            <p:cNvSpPr>
              <a:spLocks noChangeArrowheads="1"/>
            </p:cNvSpPr>
            <p:nvPr/>
          </p:nvSpPr>
          <p:spPr bwMode="auto">
            <a:xfrm>
              <a:off x="5000006" y="5191462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150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1" grpId="0" animBg="1"/>
      <p:bldP spid="72" grpId="0" animBg="1"/>
      <p:bldP spid="7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2119746" y="24585"/>
            <a:ext cx="546489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Preparation of PGM doped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endParaRPr kumimoji="0" lang="en-US" sz="2400" b="1" i="0" u="none" strike="noStrike" kern="1200" cap="none" spc="0" normalizeH="0" baseline="-2400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6956423" y="3587087"/>
            <a:ext cx="2124055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Conversion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72" name="AutoShape 69"/>
          <p:cNvSpPr>
            <a:spLocks noChangeArrowheads="1"/>
          </p:cNvSpPr>
          <p:nvPr/>
        </p:nvSpPr>
        <p:spPr bwMode="auto">
          <a:xfrm>
            <a:off x="47212" y="750784"/>
            <a:ext cx="3187307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Hydroxide precipitation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5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9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8672" y="1179989"/>
            <a:ext cx="1659128" cy="1244638"/>
          </a:xfrm>
          <a:prstGeom prst="rect">
            <a:avLst/>
          </a:prstGeom>
          <a:noFill/>
          <a:ln w="28575" algn="ctr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</a:extLst>
        </p:spPr>
      </p:pic>
      <p:grpSp>
        <p:nvGrpSpPr>
          <p:cNvPr id="93" name="Groupe 92"/>
          <p:cNvGrpSpPr>
            <a:grpSpLocks noChangeAspect="1"/>
          </p:cNvGrpSpPr>
          <p:nvPr/>
        </p:nvGrpSpPr>
        <p:grpSpPr>
          <a:xfrm>
            <a:off x="1701935" y="4330476"/>
            <a:ext cx="1292758" cy="1244091"/>
            <a:chOff x="2718656" y="2332904"/>
            <a:chExt cx="1993646" cy="1817947"/>
          </a:xfrm>
        </p:grpSpPr>
        <p:pic>
          <p:nvPicPr>
            <p:cNvPr id="94" name="Picture 2" descr="O:\Personnel\Thèse\Synthèses\Platinoïdes\MEB\Cordara-16mars2016\3pourcEPhydro3-BSE_001.tif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8656" y="2332904"/>
              <a:ext cx="1974019" cy="18179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5" name="ZoneTexte 94"/>
            <p:cNvSpPr txBox="1"/>
            <p:nvPr/>
          </p:nvSpPr>
          <p:spPr>
            <a:xfrm>
              <a:off x="3705665" y="3501647"/>
              <a:ext cx="1006637" cy="427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00" b="1" dirty="0">
                  <a:solidFill>
                    <a:srgbClr val="FFFF00"/>
                  </a:solidFill>
                  <a:latin typeface="Palatino Linotype" panose="02040502050505030304" pitchFamily="18" charset="0"/>
                </a:rPr>
                <a:t>1</a:t>
              </a:r>
              <a:r>
                <a:rPr lang="fr-FR" sz="1300" b="1" dirty="0" smtClean="0">
                  <a:solidFill>
                    <a:srgbClr val="FFFF00"/>
                  </a:solidFill>
                  <a:latin typeface="Palatino Linotype" panose="02040502050505030304" pitchFamily="18" charset="0"/>
                </a:rPr>
                <a:t>0 µm</a:t>
              </a:r>
              <a:endParaRPr lang="fr-FR" sz="1300" b="1" dirty="0">
                <a:solidFill>
                  <a:srgbClr val="FFFF00"/>
                </a:solidFill>
                <a:latin typeface="Palatino Linotype" panose="02040502050505030304" pitchFamily="18" charset="0"/>
              </a:endParaRPr>
            </a:p>
          </p:txBody>
        </p:sp>
        <p:cxnSp>
          <p:nvCxnSpPr>
            <p:cNvPr id="96" name="Connecteur droit avec flèche 95"/>
            <p:cNvCxnSpPr/>
            <p:nvPr/>
          </p:nvCxnSpPr>
          <p:spPr>
            <a:xfrm>
              <a:off x="3791469" y="3938237"/>
              <a:ext cx="778669" cy="0"/>
            </a:xfrm>
            <a:prstGeom prst="straightConnector1">
              <a:avLst/>
            </a:prstGeom>
            <a:ln w="25400">
              <a:solidFill>
                <a:srgbClr val="FFFF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/>
          <p:cNvGrpSpPr/>
          <p:nvPr/>
        </p:nvGrpSpPr>
        <p:grpSpPr>
          <a:xfrm>
            <a:off x="180894" y="1914405"/>
            <a:ext cx="2913804" cy="2015815"/>
            <a:chOff x="180894" y="1914405"/>
            <a:chExt cx="2913804" cy="2015815"/>
          </a:xfrm>
        </p:grpSpPr>
        <p:pic>
          <p:nvPicPr>
            <p:cNvPr id="80" name="Picture 49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2285" y="3004015"/>
              <a:ext cx="665163" cy="903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1" name="Groupe 80"/>
            <p:cNvGrpSpPr/>
            <p:nvPr/>
          </p:nvGrpSpPr>
          <p:grpSpPr>
            <a:xfrm>
              <a:off x="188371" y="1914405"/>
              <a:ext cx="1263650" cy="642703"/>
              <a:chOff x="405649" y="1746048"/>
              <a:chExt cx="1263650" cy="642703"/>
            </a:xfrm>
          </p:grpSpPr>
          <p:sp>
            <p:nvSpPr>
              <p:cNvPr id="82" name="Ellipse 81"/>
              <p:cNvSpPr/>
              <p:nvPr/>
            </p:nvSpPr>
            <p:spPr bwMode="auto">
              <a:xfrm>
                <a:off x="405649" y="1746048"/>
                <a:ext cx="1241425" cy="642703"/>
              </a:xfrm>
              <a:prstGeom prst="ellipse">
                <a:avLst/>
              </a:prstGeom>
              <a:solidFill>
                <a:srgbClr val="0066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10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83" name="ZoneTexte 15"/>
              <p:cNvSpPr txBox="1">
                <a:spLocks noChangeArrowheads="1"/>
              </p:cNvSpPr>
              <p:nvPr/>
            </p:nvSpPr>
            <p:spPr bwMode="auto">
              <a:xfrm>
                <a:off x="405649" y="1832154"/>
                <a:ext cx="1263650" cy="498598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h="254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fr-FR" altLang="fr-FR" sz="1200" b="1" dirty="0" smtClean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U(IV) + PGM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fr-FR" altLang="fr-FR" sz="1200" b="1" dirty="0" err="1" smtClean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HCl</a:t>
                </a:r>
                <a:endParaRPr lang="fr-FR" altLang="fr-FR" sz="1200" b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84" name="ZoneTexte 17"/>
            <p:cNvSpPr txBox="1">
              <a:spLocks noChangeArrowheads="1"/>
            </p:cNvSpPr>
            <p:nvPr/>
          </p:nvSpPr>
          <p:spPr bwMode="auto">
            <a:xfrm>
              <a:off x="180894" y="3433333"/>
              <a:ext cx="1301959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Symbol" panose="05050102010706020507" pitchFamily="18" charset="2"/>
                <a:buNone/>
              </a:pPr>
              <a:r>
                <a:rPr lang="fr-FR" altLang="fr-FR" sz="1300" b="1" dirty="0" err="1" smtClean="0"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m</a:t>
              </a:r>
              <a:r>
                <a:rPr lang="fr-FR" altLang="fr-FR" sz="1300" b="1" baseline="-25000" dirty="0" err="1" smtClean="0"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synthesised</a:t>
              </a:r>
              <a:r>
                <a:rPr lang="fr-FR" altLang="fr-FR" sz="1300" b="1" baseline="-25000" dirty="0" smtClean="0"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 </a:t>
              </a:r>
              <a:r>
                <a:rPr lang="fr-FR" altLang="fr-FR" sz="1300" b="1" dirty="0"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≤ 1 g</a:t>
              </a:r>
            </a:p>
          </p:txBody>
        </p:sp>
        <p:pic>
          <p:nvPicPr>
            <p:cNvPr id="87" name="Picture 8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023" y="2965020"/>
              <a:ext cx="574675" cy="96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Flèche courbée vers la gauche 87"/>
            <p:cNvSpPr/>
            <p:nvPr/>
          </p:nvSpPr>
          <p:spPr>
            <a:xfrm rot="15929379">
              <a:off x="2128704" y="2214927"/>
              <a:ext cx="400050" cy="995362"/>
            </a:xfrm>
            <a:prstGeom prst="curvedLeftArrow">
              <a:avLst/>
            </a:prstGeom>
            <a:gradFill flip="none" rotWithShape="1">
              <a:gsLst>
                <a:gs pos="0">
                  <a:srgbClr val="EFC734">
                    <a:tint val="66000"/>
                    <a:satMod val="160000"/>
                  </a:srgbClr>
                </a:gs>
                <a:gs pos="50000">
                  <a:srgbClr val="EFC734">
                    <a:tint val="44500"/>
                    <a:satMod val="160000"/>
                  </a:srgbClr>
                </a:gs>
                <a:gs pos="100000">
                  <a:srgbClr val="EFC734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20000"/>
                </a:spcBef>
                <a:defRPr/>
              </a:pPr>
              <a:endParaRPr lang="fr-FR" sz="1100">
                <a:solidFill>
                  <a:schemeClr val="tx1"/>
                </a:solidFill>
                <a:latin typeface="Palatino Linotype" panose="020405020505050303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98" name="Picture 3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20" y="2460044"/>
              <a:ext cx="903287" cy="903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angle à coins arrondis 2"/>
          <p:cNvSpPr/>
          <p:nvPr/>
        </p:nvSpPr>
        <p:spPr>
          <a:xfrm>
            <a:off x="1888980" y="1461923"/>
            <a:ext cx="1708226" cy="57897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20000"/>
              </a:spcBef>
            </a:pPr>
            <a:r>
              <a:rPr lang="fr-FR" altLang="fr-FR" sz="1300" dirty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Room </a:t>
            </a:r>
            <a:r>
              <a:rPr lang="fr-FR" altLang="fr-FR" sz="1300" dirty="0" err="1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temperature</a:t>
            </a:r>
            <a:endParaRPr lang="fr-FR" altLang="fr-FR" sz="1300" dirty="0" smtClean="0">
              <a:solidFill>
                <a:schemeClr val="tx1"/>
              </a:solidFill>
              <a:latin typeface="Palatino Linotype" panose="02040502050505030304" pitchFamily="18" charset="0"/>
              <a:ea typeface="MS PGothic" pitchFamily="34" charset="-128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fr-FR" altLang="fr-FR" sz="1300" dirty="0" err="1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Excess</a:t>
            </a:r>
            <a:r>
              <a:rPr lang="fr-FR" altLang="fr-FR" sz="1300" dirty="0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 </a:t>
            </a:r>
            <a:r>
              <a:rPr lang="fr-FR" altLang="fr-FR" sz="1300" dirty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of </a:t>
            </a:r>
            <a:r>
              <a:rPr lang="fr-FR" altLang="fr-FR" sz="1300" dirty="0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NH</a:t>
            </a:r>
            <a:r>
              <a:rPr lang="fr-FR" altLang="fr-FR" sz="1300" baseline="-25000" dirty="0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4</a:t>
            </a:r>
            <a:r>
              <a:rPr lang="fr-FR" altLang="fr-FR" sz="1300" dirty="0" smtClean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rPr>
              <a:t>OH</a:t>
            </a:r>
            <a:endParaRPr lang="fr-FR" altLang="fr-FR" sz="1300" dirty="0">
              <a:solidFill>
                <a:schemeClr val="tx1"/>
              </a:solidFill>
              <a:latin typeface="Palatino Linotype" panose="02040502050505030304" pitchFamily="18" charset="0"/>
              <a:ea typeface="MS PGothic" pitchFamily="34" charset="-128"/>
              <a:cs typeface="Calibri" panose="020F0502020204030204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191667" y="2289096"/>
            <a:ext cx="2551746" cy="1445252"/>
            <a:chOff x="3191667" y="2289096"/>
            <a:chExt cx="2551746" cy="1445252"/>
          </a:xfrm>
        </p:grpSpPr>
        <p:sp>
          <p:nvSpPr>
            <p:cNvPr id="47" name="AutoShape 24"/>
            <p:cNvSpPr>
              <a:spLocks noChangeArrowheads="1"/>
            </p:cNvSpPr>
            <p:nvPr/>
          </p:nvSpPr>
          <p:spPr bwMode="auto">
            <a:xfrm>
              <a:off x="3191667" y="2862141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8" name="Rectangle à coins arrondis 47"/>
            <p:cNvSpPr/>
            <p:nvPr/>
          </p:nvSpPr>
          <p:spPr>
            <a:xfrm>
              <a:off x="4163185" y="2289096"/>
              <a:ext cx="1580228" cy="67592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20000"/>
                </a:spcBef>
              </a:pPr>
              <a:r>
                <a:rPr lang="fr-FR" altLang="fr-FR" sz="1300" dirty="0" err="1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Washing</a:t>
              </a:r>
              <a:r>
                <a:rPr lang="fr-FR" altLang="fr-FR" sz="1300" dirty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 </a:t>
              </a:r>
            </a:p>
            <a:p>
              <a:pPr algn="ctr" eaLnBrk="1" hangingPunct="1">
                <a:spcBef>
                  <a:spcPts val="100"/>
                </a:spcBef>
              </a:pPr>
              <a:r>
                <a:rPr lang="fr-FR" altLang="fr-FR" sz="1300" dirty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(water </a:t>
              </a: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+ </a:t>
              </a:r>
              <a:r>
                <a:rPr lang="fr-FR" altLang="fr-FR" sz="1300" dirty="0" err="1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ethanol</a:t>
              </a:r>
              <a:r>
                <a:rPr lang="fr-FR" altLang="fr-FR" sz="1300" dirty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) </a:t>
              </a:r>
            </a:p>
          </p:txBody>
        </p:sp>
        <p:sp>
          <p:nvSpPr>
            <p:cNvPr id="49" name="Rectangle à coins arrondis 48"/>
            <p:cNvSpPr/>
            <p:nvPr/>
          </p:nvSpPr>
          <p:spPr>
            <a:xfrm>
              <a:off x="4458789" y="3043558"/>
              <a:ext cx="1075417" cy="69079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ts val="0"/>
                </a:spcBef>
              </a:pPr>
              <a:r>
                <a:rPr lang="fr-FR" altLang="fr-FR" sz="1300" dirty="0" err="1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Precipitate</a:t>
              </a: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 </a:t>
              </a:r>
            </a:p>
            <a:p>
              <a:pPr algn="ctr" eaLnBrk="1" hangingPunct="1">
                <a:spcBef>
                  <a:spcPts val="0"/>
                </a:spcBef>
              </a:pP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+ </a:t>
              </a:r>
            </a:p>
            <a:p>
              <a:pPr algn="ctr" eaLnBrk="1" hangingPunct="1">
                <a:spcBef>
                  <a:spcPts val="0"/>
                </a:spcBef>
              </a:pPr>
              <a:r>
                <a:rPr lang="fr-FR" altLang="fr-FR" sz="1300" dirty="0" err="1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EtOH</a:t>
              </a:r>
              <a:endParaRPr lang="fr-FR" altLang="fr-FR" sz="1300" dirty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043435" y="2709459"/>
            <a:ext cx="2945529" cy="483367"/>
            <a:chOff x="6043435" y="2709459"/>
            <a:chExt cx="2945529" cy="483367"/>
          </a:xfrm>
        </p:grpSpPr>
        <p:sp>
          <p:nvSpPr>
            <p:cNvPr id="50" name="AutoShape 24"/>
            <p:cNvSpPr>
              <a:spLocks noChangeArrowheads="1"/>
            </p:cNvSpPr>
            <p:nvPr/>
          </p:nvSpPr>
          <p:spPr bwMode="auto">
            <a:xfrm>
              <a:off x="6043435" y="2784839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53" name="Rectangle à coins arrondis 52"/>
            <p:cNvSpPr/>
            <p:nvPr/>
          </p:nvSpPr>
          <p:spPr>
            <a:xfrm>
              <a:off x="6956423" y="2709459"/>
              <a:ext cx="2032541" cy="4833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20000"/>
                </a:spcBef>
              </a:pPr>
              <a:r>
                <a:rPr lang="fr-FR" altLang="fr-FR" sz="1300" dirty="0" err="1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Drying</a:t>
              </a: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 </a:t>
              </a:r>
              <a:r>
                <a:rPr lang="fr-FR" altLang="fr-FR" sz="1300" dirty="0" err="1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under</a:t>
              </a: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 vacuum</a:t>
              </a:r>
              <a:endParaRPr lang="fr-FR" altLang="fr-FR" sz="1300" dirty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endParaRPr>
            </a:p>
            <a:p>
              <a:pPr algn="ctr" eaLnBrk="1" hangingPunct="1">
                <a:spcBef>
                  <a:spcPts val="100"/>
                </a:spcBef>
              </a:pP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T = 40</a:t>
              </a:r>
              <a:r>
                <a:rPr lang="fr-FR" altLang="fr-FR" sz="1300" baseline="340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o</a:t>
              </a:r>
              <a:r>
                <a:rPr lang="fr-FR" altLang="fr-FR" sz="1300" dirty="0" smtClean="0">
                  <a:solidFill>
                    <a:schemeClr val="tx1"/>
                  </a:solidFill>
                  <a:latin typeface="Palatino Linotype" panose="02040502050505030304" pitchFamily="18" charset="0"/>
                  <a:ea typeface="MS PGothic" pitchFamily="34" charset="-128"/>
                  <a:cs typeface="Calibri" panose="020F0502020204030204" pitchFamily="34" charset="0"/>
                </a:rPr>
                <a:t>C</a:t>
              </a:r>
              <a:endParaRPr lang="fr-FR" altLang="fr-FR" sz="1300" dirty="0">
                <a:solidFill>
                  <a:schemeClr val="tx1"/>
                </a:solidFill>
                <a:latin typeface="Palatino Linotype" panose="02040502050505030304" pitchFamily="18" charset="0"/>
                <a:ea typeface="MS PGothic" pitchFamily="34" charset="-128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5278232" y="4466491"/>
            <a:ext cx="1098378" cy="1000274"/>
            <a:chOff x="5278232" y="4466491"/>
            <a:chExt cx="1098378" cy="1000274"/>
          </a:xfrm>
        </p:grpSpPr>
        <p:sp>
          <p:nvSpPr>
            <p:cNvPr id="55" name="ZoneTexte 54"/>
            <p:cNvSpPr txBox="1"/>
            <p:nvPr/>
          </p:nvSpPr>
          <p:spPr>
            <a:xfrm>
              <a:off x="5278232" y="4466491"/>
              <a:ext cx="1098378" cy="1000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>
                  <a:latin typeface="Palatino Linotype" panose="02040502050505030304" pitchFamily="18" charset="0"/>
                </a:rPr>
                <a:t>8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00</a:t>
              </a:r>
              <a:r>
                <a:rPr lang="en-US" sz="1500" baseline="34000" dirty="0" smtClean="0">
                  <a:latin typeface="Palatino Linotype" panose="02040502050505030304" pitchFamily="18" charset="0"/>
                </a:rPr>
                <a:t>o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C / 4 h</a:t>
              </a: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1500" dirty="0" err="1" smtClean="0">
                  <a:latin typeface="Palatino Linotype" panose="02040502050505030304" pitchFamily="18" charset="0"/>
                </a:rPr>
                <a:t>Ar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 / H</a:t>
              </a:r>
              <a:r>
                <a:rPr lang="en-US" sz="1500" baseline="-25000" dirty="0" smtClean="0">
                  <a:latin typeface="Palatino Linotype" panose="02040502050505030304" pitchFamily="18" charset="0"/>
                </a:rPr>
                <a:t>2</a:t>
              </a:r>
              <a:endParaRPr lang="en-US" sz="1500" baseline="-25000" dirty="0">
                <a:latin typeface="Palatino Linotype" panose="02040502050505030304" pitchFamily="18" charset="0"/>
              </a:endParaRPr>
            </a:p>
          </p:txBody>
        </p:sp>
        <p:sp>
          <p:nvSpPr>
            <p:cNvPr id="57" name="AutoShape 24"/>
            <p:cNvSpPr>
              <a:spLocks noChangeArrowheads="1"/>
            </p:cNvSpPr>
            <p:nvPr/>
          </p:nvSpPr>
          <p:spPr bwMode="auto">
            <a:xfrm>
              <a:off x="5439535" y="4778078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33765" y="4187973"/>
            <a:ext cx="1579278" cy="1438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fr-FR" sz="1600" dirty="0" err="1" smtClean="0">
                <a:solidFill>
                  <a:schemeClr val="tx1"/>
                </a:solidFill>
                <a:latin typeface="Palatino Linotype" panose="02040502050505030304" pitchFamily="18" charset="0"/>
              </a:rPr>
              <a:t>Recovery</a:t>
            </a:r>
            <a:r>
              <a:rPr lang="fr-FR" sz="16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fr-FR" sz="1600" dirty="0" err="1" smtClean="0">
                <a:solidFill>
                  <a:schemeClr val="tx1"/>
                </a:solidFill>
                <a:latin typeface="Palatino Linotype" panose="02040502050505030304" pitchFamily="18" charset="0"/>
              </a:rPr>
              <a:t>yield</a:t>
            </a:r>
            <a:endParaRPr lang="fr-FR" sz="1600" dirty="0" smtClean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pPr marL="371475" indent="-285750">
              <a:spcBef>
                <a:spcPts val="600"/>
              </a:spcBef>
              <a:buFont typeface="Wingdings" panose="05000000000000000000" pitchFamily="2" charset="2"/>
              <a:buChar char="J"/>
            </a:pPr>
            <a:r>
              <a:rPr lang="fr-FR" sz="16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U : 99.9 %</a:t>
            </a:r>
          </a:p>
          <a:p>
            <a:pPr marL="371475" indent="-285750">
              <a:spcBef>
                <a:spcPts val="100"/>
              </a:spcBef>
              <a:buFont typeface="Wingdings" panose="05000000000000000000" pitchFamily="2" charset="2"/>
              <a:buChar char="J"/>
            </a:pPr>
            <a:r>
              <a:rPr lang="fr-FR" sz="16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Ru : 90 %</a:t>
            </a:r>
          </a:p>
          <a:p>
            <a:pPr marL="371475" indent="-285750">
              <a:spcBef>
                <a:spcPts val="100"/>
              </a:spcBef>
              <a:buFont typeface="Wingdings" panose="05000000000000000000" pitchFamily="2" charset="2"/>
              <a:buChar char="J"/>
            </a:pPr>
            <a:r>
              <a:rPr lang="fr-FR" sz="16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Pd : 100 %</a:t>
            </a:r>
          </a:p>
          <a:p>
            <a:pPr marL="371475" indent="-285750">
              <a:spcBef>
                <a:spcPts val="100"/>
              </a:spcBef>
              <a:buFont typeface="Wingdings" panose="05000000000000000000" pitchFamily="2" charset="2"/>
              <a:buChar char="J"/>
            </a:pPr>
            <a:r>
              <a:rPr lang="fr-FR" sz="1600" dirty="0" smtClean="0">
                <a:solidFill>
                  <a:srgbClr val="006600"/>
                </a:solidFill>
                <a:latin typeface="Palatino Linotype" panose="02040502050505030304" pitchFamily="18" charset="0"/>
              </a:rPr>
              <a:t>Rh : 85 %</a:t>
            </a:r>
          </a:p>
        </p:txBody>
      </p:sp>
      <p:sp>
        <p:nvSpPr>
          <p:cNvPr id="59" name="Rectangle à coins arrondis 58"/>
          <p:cNvSpPr/>
          <p:nvPr/>
        </p:nvSpPr>
        <p:spPr>
          <a:xfrm>
            <a:off x="3626234" y="807303"/>
            <a:ext cx="3359217" cy="717415"/>
          </a:xfrm>
          <a:prstGeom prst="roundRect">
            <a:avLst/>
          </a:prstGeom>
          <a:solidFill>
            <a:srgbClr val="292929"/>
          </a:soli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Palatino Linotype" panose="02040502050505030304" pitchFamily="18" charset="0"/>
              </a:rPr>
              <a:t>UO</a:t>
            </a:r>
            <a:r>
              <a:rPr lang="fr-FR" sz="2000" baseline="-24000" dirty="0" smtClean="0">
                <a:latin typeface="Palatino Linotype" panose="02040502050505030304" pitchFamily="18" charset="0"/>
              </a:rPr>
              <a:t>2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doped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with</a:t>
            </a:r>
            <a:r>
              <a:rPr lang="fr-FR" sz="2000" dirty="0" smtClean="0">
                <a:latin typeface="Palatino Linotype" panose="02040502050505030304" pitchFamily="18" charset="0"/>
              </a:rPr>
              <a:t> 3% PGM</a:t>
            </a:r>
          </a:p>
          <a:p>
            <a:pPr algn="ctr"/>
            <a:r>
              <a:rPr lang="fr-FR" sz="1700" dirty="0" smtClean="0">
                <a:latin typeface="Palatino Linotype" panose="02040502050505030304" pitchFamily="18" charset="0"/>
              </a:rPr>
              <a:t>Rh (10%) – Ru (55%) – Pd (35%)</a:t>
            </a:r>
          </a:p>
        </p:txBody>
      </p:sp>
      <p:sp>
        <p:nvSpPr>
          <p:cNvPr id="45" name="Text Box 36"/>
          <p:cNvSpPr txBox="1">
            <a:spLocks noChangeArrowheads="1"/>
          </p:cNvSpPr>
          <p:nvPr/>
        </p:nvSpPr>
        <p:spPr bwMode="auto">
          <a:xfrm>
            <a:off x="-5510" y="6099101"/>
            <a:ext cx="680301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J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Martinez, </a:t>
            </a:r>
            <a:r>
              <a:rPr lang="fr-FR" sz="1200" i="1" dirty="0" smtClean="0">
                <a:solidFill>
                  <a:srgbClr val="990099"/>
                </a:solidFill>
              </a:rPr>
              <a:t>Patent FR3016360 – WO2015/107086, 2015</a:t>
            </a:r>
            <a:endParaRPr lang="fr-FR" sz="1200" dirty="0" smtClean="0">
              <a:solidFill>
                <a:srgbClr val="990099"/>
              </a:solidFill>
            </a:endParaRPr>
          </a:p>
          <a:p>
            <a:pPr algn="l" eaLnBrk="1" hangingPunct="1"/>
            <a:r>
              <a:rPr lang="fr-FR" sz="1200" dirty="0" smtClean="0">
                <a:solidFill>
                  <a:srgbClr val="990099"/>
                </a:solidFill>
              </a:rPr>
              <a:t>N. Clavier </a:t>
            </a:r>
            <a:r>
              <a:rPr lang="fr-FR" sz="1200" i="1" dirty="0" smtClean="0">
                <a:solidFill>
                  <a:srgbClr val="990099"/>
                </a:solidFill>
              </a:rPr>
              <a:t>et al.</a:t>
            </a:r>
            <a:r>
              <a:rPr lang="fr-FR" sz="1200" dirty="0" smtClean="0">
                <a:solidFill>
                  <a:srgbClr val="990099"/>
                </a:solidFill>
              </a:rPr>
              <a:t>, </a:t>
            </a:r>
            <a:r>
              <a:rPr lang="fr-FR" sz="1200" i="1" dirty="0" err="1" smtClean="0">
                <a:solidFill>
                  <a:srgbClr val="990099"/>
                </a:solidFill>
              </a:rPr>
              <a:t>Chem</a:t>
            </a:r>
            <a:r>
              <a:rPr lang="fr-FR" sz="1200" i="1" dirty="0" smtClean="0">
                <a:solidFill>
                  <a:srgbClr val="990099"/>
                </a:solidFill>
              </a:rPr>
              <a:t>. Phys. </a:t>
            </a:r>
            <a:r>
              <a:rPr lang="fr-FR" sz="1200" i="1" dirty="0" err="1" smtClean="0">
                <a:solidFill>
                  <a:srgbClr val="990099"/>
                </a:solidFill>
              </a:rPr>
              <a:t>Chem</a:t>
            </a:r>
            <a:r>
              <a:rPr lang="fr-FR" sz="1200" i="1" dirty="0" smtClean="0">
                <a:solidFill>
                  <a:srgbClr val="990099"/>
                </a:solidFill>
              </a:rPr>
              <a:t>.</a:t>
            </a:r>
            <a:r>
              <a:rPr lang="fr-FR" sz="1200" dirty="0" smtClean="0">
                <a:solidFill>
                  <a:srgbClr val="990099"/>
                </a:solidFill>
              </a:rPr>
              <a:t>, 2017, 18, 2666-2674 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3043471" y="4451085"/>
            <a:ext cx="23851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Highly reactive</a:t>
            </a:r>
          </a:p>
          <a:p>
            <a:pPr>
              <a:spcBef>
                <a:spcPts val="900"/>
              </a:spcBef>
            </a:pPr>
            <a:r>
              <a:rPr lang="en-US" sz="16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120 – 150 m</a:t>
            </a:r>
            <a:r>
              <a:rPr lang="en-US" sz="1600" baseline="300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2</a:t>
            </a:r>
            <a:r>
              <a:rPr lang="en-US" sz="16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.g</a:t>
            </a:r>
            <a:r>
              <a:rPr lang="en-US" sz="1600" baseline="300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-1</a:t>
            </a:r>
          </a:p>
          <a:p>
            <a:pPr>
              <a:spcBef>
                <a:spcPts val="300"/>
              </a:spcBef>
            </a:pPr>
            <a:r>
              <a:rPr lang="en-US" sz="16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Crystallite size: 2-5 nm</a:t>
            </a:r>
            <a:endParaRPr lang="en-US" sz="16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t="10794" r="11295"/>
          <a:stretch/>
        </p:blipFill>
        <p:spPr bwMode="auto">
          <a:xfrm>
            <a:off x="6711138" y="4529703"/>
            <a:ext cx="2355257" cy="1981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" name="ZoneTexte 29"/>
          <p:cNvSpPr txBox="1">
            <a:spLocks noChangeAspect="1" noChangeArrowheads="1"/>
          </p:cNvSpPr>
          <p:nvPr/>
        </p:nvSpPr>
        <p:spPr bwMode="auto">
          <a:xfrm>
            <a:off x="7080588" y="4071367"/>
            <a:ext cx="2152082" cy="11382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fr-FR" altLang="fr-FR" sz="1400" b="1" i="1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400" b="1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= 5.470 </a:t>
            </a:r>
            <a:r>
              <a:rPr lang="fr-FR" sz="1400" b="1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Å</a:t>
            </a:r>
          </a:p>
          <a:p>
            <a:pPr>
              <a:spcBef>
                <a:spcPts val="400"/>
              </a:spcBef>
            </a:pPr>
            <a:r>
              <a:rPr lang="fr-FR" altLang="fr-FR" sz="1400" i="1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400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400" dirty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= 5.466 </a:t>
            </a:r>
            <a:r>
              <a:rPr lang="fr-FR" sz="1400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Å (UO</a:t>
            </a:r>
            <a:r>
              <a:rPr lang="fr-FR" sz="1400" baseline="-25000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400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>
              <a:spcBef>
                <a:spcPts val="400"/>
              </a:spcBef>
            </a:pPr>
            <a:r>
              <a:rPr lang="fr-FR" sz="1400" dirty="0" err="1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Crystallite</a:t>
            </a:r>
            <a:r>
              <a:rPr lang="fr-FR" sz="1400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dirty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size: 130 nm</a:t>
            </a:r>
          </a:p>
          <a:p>
            <a:pPr>
              <a:spcBef>
                <a:spcPct val="20000"/>
              </a:spcBef>
            </a:pPr>
            <a:endParaRPr lang="fr-FR" sz="1400" dirty="0"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" name="AutoShape 69"/>
          <p:cNvSpPr>
            <a:spLocks noChangeArrowheads="1"/>
          </p:cNvSpPr>
          <p:nvPr/>
        </p:nvSpPr>
        <p:spPr bwMode="auto">
          <a:xfrm>
            <a:off x="4351914" y="5675243"/>
            <a:ext cx="2338711" cy="754348"/>
          </a:xfrm>
          <a:prstGeom prst="roundRect">
            <a:avLst>
              <a:gd name="adj" fmla="val 16667"/>
            </a:avLst>
          </a:prstGeom>
          <a:solidFill>
            <a:srgbClr val="006600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No PGM in</a:t>
            </a:r>
          </a:p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UO</a:t>
            </a:r>
            <a:r>
              <a:rPr lang="en-US" sz="2200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structure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3" grpId="0" animBg="1"/>
      <p:bldP spid="5" grpId="0"/>
      <p:bldP spid="59" grpId="0" animBg="1"/>
      <p:bldP spid="45" grpId="0"/>
      <p:bldP spid="60" grpId="0"/>
      <p:bldP spid="66" grpId="0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à coins arrondis 19"/>
          <p:cNvSpPr/>
          <p:nvPr/>
        </p:nvSpPr>
        <p:spPr bwMode="auto">
          <a:xfrm>
            <a:off x="2912385" y="5392260"/>
            <a:ext cx="2821190" cy="102670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fr-FR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Densification rate : </a:t>
            </a:r>
            <a:r>
              <a:rPr lang="fr-FR" alt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89%</a:t>
            </a:r>
            <a:endParaRPr lang="fr-FR" altLang="fr-FR" sz="17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00"/>
              </a:spcBef>
            </a:pPr>
            <a:r>
              <a:rPr lang="fr-FR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PGM-</a:t>
            </a:r>
            <a:r>
              <a:rPr lang="fr-FR" altLang="fr-FR" sz="1700" dirty="0" err="1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aggregates</a:t>
            </a:r>
            <a:r>
              <a:rPr lang="fr-FR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&lt; 0.5 µm</a:t>
            </a:r>
          </a:p>
          <a:p>
            <a:pPr>
              <a:spcBef>
                <a:spcPts val="200"/>
              </a:spcBef>
            </a:pPr>
            <a:r>
              <a:rPr lang="fr-FR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UO</a:t>
            </a:r>
            <a:r>
              <a:rPr lang="fr-FR" altLang="fr-FR" sz="1700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grains size ≈ 1 µm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2119746" y="24585"/>
            <a:ext cx="5464896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Preparation of sintered samples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798569" y="2129257"/>
            <a:ext cx="2146023" cy="5616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Uniaxial pressing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RT – 500 MPa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568700" y="841015"/>
            <a:ext cx="1623682" cy="1170538"/>
            <a:chOff x="3568700" y="841015"/>
            <a:chExt cx="1623682" cy="1170538"/>
          </a:xfrm>
        </p:grpSpPr>
        <p:pic>
          <p:nvPicPr>
            <p:cNvPr id="32" name="Picture 28" descr="C:\Users\geant\Desktop\travaux personnels\soutenance\presse-pastiller-P375037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4" t="2608" r="7932" b="3796"/>
            <a:stretch>
              <a:fillRect/>
            </a:stretch>
          </p:blipFill>
          <p:spPr bwMode="auto">
            <a:xfrm>
              <a:off x="4541071" y="841015"/>
              <a:ext cx="651311" cy="117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AutoShape 24"/>
            <p:cNvSpPr>
              <a:spLocks noChangeArrowheads="1"/>
            </p:cNvSpPr>
            <p:nvPr/>
          </p:nvSpPr>
          <p:spPr bwMode="auto">
            <a:xfrm>
              <a:off x="3568700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7441110" y="769197"/>
            <a:ext cx="1684422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Heating treatment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latin typeface="Palatino Linotype" panose="02040502050505030304" pitchFamily="18" charset="0"/>
              </a:rPr>
              <a:t>1550</a:t>
            </a:r>
            <a:r>
              <a:rPr lang="en-US" sz="1400" baseline="34000" dirty="0" smtClean="0">
                <a:latin typeface="Palatino Linotype" panose="02040502050505030304" pitchFamily="18" charset="0"/>
              </a:rPr>
              <a:t>o</a:t>
            </a:r>
            <a:r>
              <a:rPr lang="en-US" sz="1400" dirty="0" smtClean="0">
                <a:latin typeface="Palatino Linotype" panose="02040502050505030304" pitchFamily="18" charset="0"/>
              </a:rPr>
              <a:t>C / 8h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err="1">
                <a:latin typeface="Palatino Linotype" panose="02040502050505030304" pitchFamily="18" charset="0"/>
              </a:rPr>
              <a:t>A</a:t>
            </a:r>
            <a:r>
              <a:rPr lang="en-US" sz="1400" dirty="0" err="1" smtClean="0">
                <a:latin typeface="Palatino Linotype" panose="02040502050505030304" pitchFamily="18" charset="0"/>
              </a:rPr>
              <a:t>r</a:t>
            </a:r>
            <a:r>
              <a:rPr lang="en-US" sz="1400" dirty="0" smtClean="0">
                <a:latin typeface="Palatino Linotype" panose="02040502050505030304" pitchFamily="18" charset="0"/>
              </a:rPr>
              <a:t> – 5% H</a:t>
            </a:r>
            <a:r>
              <a:rPr lang="en-US" sz="1400" baseline="-24000" dirty="0" smtClean="0">
                <a:latin typeface="Palatino Linotype" panose="02040502050505030304" pitchFamily="18" charset="0"/>
              </a:rPr>
              <a:t>2</a:t>
            </a:r>
            <a:endParaRPr lang="en-US" sz="1400" baseline="-240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62109" y="2919925"/>
            <a:ext cx="2813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Characterization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PXRD, BET, ESEM,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Pycnometry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510896" y="1901590"/>
            <a:ext cx="2406944" cy="863423"/>
            <a:chOff x="6510896" y="1901590"/>
            <a:chExt cx="2406944" cy="863423"/>
          </a:xfrm>
        </p:grpSpPr>
        <p:pic>
          <p:nvPicPr>
            <p:cNvPr id="59" name="Picture 2" descr="C:\Users\TC238532\Desktop\Pycno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3" t="10309" r="6112" b="3700"/>
            <a:stretch/>
          </p:blipFill>
          <p:spPr bwMode="auto">
            <a:xfrm>
              <a:off x="6510896" y="2206656"/>
              <a:ext cx="824584" cy="5583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2545" y="2105469"/>
              <a:ext cx="765295" cy="65954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79" name="AutoShape 24"/>
            <p:cNvSpPr>
              <a:spLocks noChangeArrowheads="1"/>
            </p:cNvSpPr>
            <p:nvPr/>
          </p:nvSpPr>
          <p:spPr bwMode="auto">
            <a:xfrm rot="3709998">
              <a:off x="7232767" y="2098442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9" y="869789"/>
            <a:ext cx="1212081" cy="1153389"/>
          </a:xfrm>
          <a:prstGeom prst="rect">
            <a:avLst/>
          </a:prstGeom>
        </p:spPr>
      </p:pic>
      <p:sp>
        <p:nvSpPr>
          <p:cNvPr id="6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6</a:t>
            </a:r>
          </a:p>
        </p:txBody>
      </p:sp>
      <p:sp>
        <p:nvSpPr>
          <p:cNvPr id="65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80" name="Imag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466902" y="846587"/>
            <a:ext cx="1806541" cy="1199792"/>
            <a:chOff x="1466902" y="846587"/>
            <a:chExt cx="1806541" cy="1199792"/>
          </a:xfrm>
        </p:grpSpPr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1466902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223625" y="996561"/>
              <a:ext cx="1199792" cy="899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5498172" y="1060607"/>
            <a:ext cx="1952916" cy="850104"/>
            <a:chOff x="5498172" y="1060607"/>
            <a:chExt cx="1952916" cy="850104"/>
          </a:xfrm>
        </p:grpSpPr>
        <p:pic>
          <p:nvPicPr>
            <p:cNvPr id="60" name="Picture 47" descr="C:\Users\TC238532\Desktop\four+tubulaire,+serie+ctf-1200°c,+carbolite®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9" t="11371" b="6767"/>
            <a:stretch/>
          </p:blipFill>
          <p:spPr bwMode="auto">
            <a:xfrm>
              <a:off x="6455726" y="1060607"/>
              <a:ext cx="995362" cy="850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AutoShape 24"/>
            <p:cNvSpPr>
              <a:spLocks noChangeArrowheads="1"/>
            </p:cNvSpPr>
            <p:nvPr/>
          </p:nvSpPr>
          <p:spPr bwMode="auto">
            <a:xfrm>
              <a:off x="5498172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85" name="ZoneTexte 84"/>
          <p:cNvSpPr txBox="1"/>
          <p:nvPr/>
        </p:nvSpPr>
        <p:spPr>
          <a:xfrm>
            <a:off x="2047389" y="2126002"/>
            <a:ext cx="1522934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Grinding step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30 Hz / 30 min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034006" y="3015063"/>
            <a:ext cx="2653554" cy="2294513"/>
            <a:chOff x="3034006" y="3015063"/>
            <a:chExt cx="2653554" cy="2294513"/>
          </a:xfrm>
        </p:grpSpPr>
        <p:pic>
          <p:nvPicPr>
            <p:cNvPr id="63" name="Picture 12" descr="T:\ICSM\Collaborateurs\CORDARA Theo\Thèse\Synthèses\Platinoïdes\MEB\Suivi disso 0.1M 60°C\0.1M 60C\t=00h00\Z2_t=00h00_X20000\VT-16-8-1-Z2_0deg_t=00h00_001.tif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03"/>
            <a:stretch/>
          </p:blipFill>
          <p:spPr bwMode="auto">
            <a:xfrm>
              <a:off x="3034006" y="3015063"/>
              <a:ext cx="2653554" cy="2294513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ZoneTexte 29"/>
            <p:cNvSpPr txBox="1">
              <a:spLocks noChangeArrowheads="1"/>
            </p:cNvSpPr>
            <p:nvPr/>
          </p:nvSpPr>
          <p:spPr bwMode="auto">
            <a:xfrm>
              <a:off x="3792836" y="3055714"/>
              <a:ext cx="1851916" cy="461665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UO</a:t>
              </a:r>
              <a:r>
                <a:rPr lang="fr-FR" altLang="fr-FR" sz="2400" b="1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2 </a:t>
              </a: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+ PGM</a:t>
              </a:r>
              <a:endParaRPr lang="fr-FR" altLang="fr-FR" sz="2400" b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9" name="Groupe 98"/>
            <p:cNvGrpSpPr/>
            <p:nvPr/>
          </p:nvGrpSpPr>
          <p:grpSpPr>
            <a:xfrm>
              <a:off x="4756900" y="4846623"/>
              <a:ext cx="857972" cy="364784"/>
              <a:chOff x="1968179" y="5371112"/>
              <a:chExt cx="857972" cy="364784"/>
            </a:xfrm>
          </p:grpSpPr>
          <p:sp>
            <p:nvSpPr>
              <p:cNvPr id="100" name="ZoneTexte 99"/>
              <p:cNvSpPr txBox="1"/>
              <p:nvPr/>
            </p:nvSpPr>
            <p:spPr>
              <a:xfrm>
                <a:off x="2025013" y="5371112"/>
                <a:ext cx="8011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  <a:r>
                  <a:rPr lang="fr-FR" sz="1600" b="1" dirty="0" smtClean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 µm</a:t>
                </a:r>
                <a:endParaRPr lang="fr-FR" sz="1600" b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cxnSp>
            <p:nvCxnSpPr>
              <p:cNvPr id="101" name="Connecteur droit avec flèche 100"/>
              <p:cNvCxnSpPr/>
              <p:nvPr/>
            </p:nvCxnSpPr>
            <p:spPr>
              <a:xfrm flipV="1">
                <a:off x="1968179" y="5729275"/>
                <a:ext cx="820017" cy="662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ZoneTexte 54"/>
          <p:cNvSpPr txBox="1">
            <a:spLocks noChangeArrowheads="1"/>
          </p:cNvSpPr>
          <p:nvPr/>
        </p:nvSpPr>
        <p:spPr bwMode="auto">
          <a:xfrm>
            <a:off x="244690" y="5394235"/>
            <a:ext cx="2602911" cy="3539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altLang="fr-FR" sz="1700" b="1" dirty="0" smtClean="0"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Densification rate : 93%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4256723" y="3672591"/>
            <a:ext cx="4627506" cy="958117"/>
            <a:chOff x="4256723" y="3672591"/>
            <a:chExt cx="4627506" cy="958117"/>
          </a:xfrm>
        </p:grpSpPr>
        <p:grpSp>
          <p:nvGrpSpPr>
            <p:cNvPr id="105" name="Groupe 104"/>
            <p:cNvGrpSpPr/>
            <p:nvPr/>
          </p:nvGrpSpPr>
          <p:grpSpPr>
            <a:xfrm>
              <a:off x="4256723" y="3672591"/>
              <a:ext cx="4627506" cy="699310"/>
              <a:chOff x="4913603" y="2630067"/>
              <a:chExt cx="4627506" cy="699310"/>
            </a:xfrm>
          </p:grpSpPr>
          <p:sp>
            <p:nvSpPr>
              <p:cNvPr id="106" name="ZoneTexte 54"/>
              <p:cNvSpPr txBox="1">
                <a:spLocks noChangeArrowheads="1"/>
              </p:cNvSpPr>
              <p:nvPr/>
            </p:nvSpPr>
            <p:spPr bwMode="auto">
              <a:xfrm>
                <a:off x="6654870" y="2960045"/>
                <a:ext cx="2886239" cy="36933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ts val="0"/>
                  </a:spcBef>
                </a:pPr>
                <a:endParaRPr lang="fr-FR" altLang="fr-FR" b="1" dirty="0" smtClean="0">
                  <a:solidFill>
                    <a:schemeClr val="tx2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07" name="Ellipse 106"/>
              <p:cNvSpPr/>
              <p:nvPr/>
            </p:nvSpPr>
            <p:spPr>
              <a:xfrm>
                <a:off x="4913603" y="2630067"/>
                <a:ext cx="532791" cy="634349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8" name="Connecteur droit 107"/>
              <p:cNvCxnSpPr>
                <a:endCxn id="107" idx="6"/>
              </p:cNvCxnSpPr>
              <p:nvPr/>
            </p:nvCxnSpPr>
            <p:spPr>
              <a:xfrm flipH="1" flipV="1">
                <a:off x="5446394" y="2947242"/>
                <a:ext cx="1085690" cy="140835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à coins arrondis 18"/>
            <p:cNvSpPr/>
            <p:nvPr/>
          </p:nvSpPr>
          <p:spPr bwMode="auto">
            <a:xfrm>
              <a:off x="5899825" y="3693656"/>
              <a:ext cx="2919850" cy="937052"/>
            </a:xfrm>
            <a:prstGeom prst="roundRect">
              <a:avLst/>
            </a:prstGeom>
            <a:solidFill>
              <a:srgbClr val="0066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ts val="0"/>
                </a:spcBef>
              </a:pPr>
              <a:r>
                <a:rPr lang="en-US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Ru, Rh, </a:t>
              </a:r>
              <a:r>
                <a:rPr lang="en-US" altLang="fr-FR" dirty="0" err="1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Pd</a:t>
              </a:r>
              <a:r>
                <a:rPr lang="en-US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bearing aggregates located at GB</a:t>
              </a:r>
            </a:p>
            <a:p>
              <a:pPr algn="ctr">
                <a:spcBef>
                  <a:spcPts val="0"/>
                </a:spcBef>
              </a:pPr>
              <a:r>
                <a:rPr lang="en-US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(surface + inner)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5970259" y="4956390"/>
            <a:ext cx="2871049" cy="1468157"/>
            <a:chOff x="5970259" y="4956390"/>
            <a:chExt cx="2871049" cy="1468157"/>
          </a:xfrm>
        </p:grpSpPr>
        <p:grpSp>
          <p:nvGrpSpPr>
            <p:cNvPr id="23" name="Groupe 22"/>
            <p:cNvGrpSpPr/>
            <p:nvPr/>
          </p:nvGrpSpPr>
          <p:grpSpPr>
            <a:xfrm>
              <a:off x="7359762" y="5112371"/>
              <a:ext cx="1481546" cy="1312176"/>
              <a:chOff x="7015385" y="5136121"/>
              <a:chExt cx="1481546" cy="1312176"/>
            </a:xfrm>
          </p:grpSpPr>
          <p:pic>
            <p:nvPicPr>
              <p:cNvPr id="111" name="Picture 2"/>
              <p:cNvPicPr>
                <a:picLocks noChangeAspect="1" noChangeArrowheads="1"/>
              </p:cNvPicPr>
              <p:nvPr/>
            </p:nvPicPr>
            <p:blipFill rotWithShape="1"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0" t="-264" b="11631"/>
              <a:stretch/>
            </p:blipFill>
            <p:spPr bwMode="auto">
              <a:xfrm>
                <a:off x="7030194" y="5142011"/>
                <a:ext cx="1466737" cy="1306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" name="ZoneTexte 113"/>
              <p:cNvSpPr txBox="1"/>
              <p:nvPr/>
            </p:nvSpPr>
            <p:spPr>
              <a:xfrm>
                <a:off x="7015385" y="5136121"/>
                <a:ext cx="7711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5 µm</a:t>
                </a:r>
                <a:endParaRPr lang="fr-FR" sz="1400" b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cxnSp>
            <p:nvCxnSpPr>
              <p:cNvPr id="115" name="Connecteur droit avec flèche 114"/>
              <p:cNvCxnSpPr/>
              <p:nvPr/>
            </p:nvCxnSpPr>
            <p:spPr>
              <a:xfrm>
                <a:off x="7169760" y="5433797"/>
                <a:ext cx="237085" cy="2537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lèche à trois pointes 23"/>
            <p:cNvSpPr/>
            <p:nvPr/>
          </p:nvSpPr>
          <p:spPr bwMode="auto">
            <a:xfrm rot="7309361">
              <a:off x="6050068" y="4876581"/>
              <a:ext cx="1220983" cy="1380602"/>
            </a:xfrm>
            <a:prstGeom prst="leftRightUpArrow">
              <a:avLst>
                <a:gd name="adj1" fmla="val 16146"/>
                <a:gd name="adj2" fmla="val 21097"/>
                <a:gd name="adj3" fmla="val 25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6578144" y="6052761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dirty="0" smtClean="0">
                <a:latin typeface="Palatino Linotype" panose="02040502050505030304" pitchFamily="18" charset="0"/>
              </a:rPr>
              <a:t>SNF</a:t>
            </a:r>
            <a:endParaRPr lang="fr-FR" sz="2200" dirty="0">
              <a:latin typeface="Palatino Linotype" panose="02040502050505030304" pitchFamily="18" charset="0"/>
            </a:endParaRPr>
          </a:p>
        </p:txBody>
      </p:sp>
      <p:sp>
        <p:nvSpPr>
          <p:cNvPr id="119" name="Text Box 36"/>
          <p:cNvSpPr txBox="1">
            <a:spLocks noChangeArrowheads="1"/>
          </p:cNvSpPr>
          <p:nvPr/>
        </p:nvSpPr>
        <p:spPr bwMode="auto">
          <a:xfrm>
            <a:off x="-63267" y="6253429"/>
            <a:ext cx="330108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J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Noirot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Monographie CEA</a:t>
            </a:r>
            <a:r>
              <a:rPr lang="fr-FR" sz="1200" dirty="0" smtClean="0">
                <a:solidFill>
                  <a:srgbClr val="990099"/>
                </a:solidFill>
              </a:rPr>
              <a:t>, 2009, 25-28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248850" y="3016819"/>
            <a:ext cx="2676849" cy="2290726"/>
            <a:chOff x="248850" y="3016819"/>
            <a:chExt cx="2676849" cy="2290726"/>
          </a:xfrm>
        </p:grpSpPr>
        <p:pic>
          <p:nvPicPr>
            <p:cNvPr id="61" name="Picture 3" descr="C:\Users\tc238532\Desktop\TC-16-UO2-2-4 t=00h30-Z1-tilt=0_002.tif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74"/>
            <a:stretch/>
          </p:blipFill>
          <p:spPr bwMode="auto">
            <a:xfrm>
              <a:off x="248850" y="3016819"/>
              <a:ext cx="2676849" cy="229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ZoneTexte 89"/>
            <p:cNvSpPr txBox="1"/>
            <p:nvPr/>
          </p:nvSpPr>
          <p:spPr>
            <a:xfrm>
              <a:off x="2165791" y="4856987"/>
              <a:ext cx="7480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16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µm</a:t>
              </a:r>
              <a:endParaRPr lang="fr-FR" sz="1600" b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91" name="Connecteur droit avec flèche 90"/>
            <p:cNvCxnSpPr/>
            <p:nvPr/>
          </p:nvCxnSpPr>
          <p:spPr>
            <a:xfrm>
              <a:off x="2125722" y="5204786"/>
              <a:ext cx="696702" cy="9244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29"/>
            <p:cNvSpPr txBox="1">
              <a:spLocks noChangeArrowheads="1"/>
            </p:cNvSpPr>
            <p:nvPr/>
          </p:nvSpPr>
          <p:spPr bwMode="auto">
            <a:xfrm>
              <a:off x="292747" y="3055347"/>
              <a:ext cx="776371" cy="461665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UO</a:t>
              </a:r>
              <a:r>
                <a:rPr lang="fr-FR" altLang="fr-FR" sz="2400" b="1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endParaRPr lang="fr-FR" altLang="fr-FR" sz="2400" b="1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8059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/>
      <p:bldP spid="78" grpId="0"/>
      <p:bldP spid="6" grpId="0"/>
      <p:bldP spid="85" grpId="0"/>
      <p:bldP spid="102" grpId="0"/>
      <p:bldP spid="25" grpId="0"/>
      <p:bldP spid="1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utoShape 74"/>
          <p:cNvSpPr>
            <a:spLocks noChangeArrowheads="1"/>
          </p:cNvSpPr>
          <p:nvPr/>
        </p:nvSpPr>
        <p:spPr bwMode="auto">
          <a:xfrm rot="6891817" flipH="1" flipV="1">
            <a:off x="4944798" y="-681113"/>
            <a:ext cx="1156661" cy="7467405"/>
          </a:xfrm>
          <a:prstGeom prst="curvedLeftArrow">
            <a:avLst>
              <a:gd name="adj1" fmla="val 32238"/>
              <a:gd name="adj2" fmla="val 91075"/>
              <a:gd name="adj3" fmla="val 33333"/>
            </a:avLst>
          </a:prstGeom>
          <a:solidFill>
            <a:srgbClr val="808080"/>
          </a:solidFill>
          <a:ln w="12700">
            <a:noFill/>
          </a:ln>
          <a:effectLst/>
          <a:ex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94" name="Groupe 83"/>
          <p:cNvGrpSpPr>
            <a:grpSpLocks/>
          </p:cNvGrpSpPr>
          <p:nvPr/>
        </p:nvGrpSpPr>
        <p:grpSpPr bwMode="auto">
          <a:xfrm>
            <a:off x="6564883" y="1251490"/>
            <a:ext cx="2374628" cy="1332642"/>
            <a:chOff x="252820" y="4437112"/>
            <a:chExt cx="2374965" cy="1332503"/>
          </a:xfrm>
        </p:grpSpPr>
        <p:sp>
          <p:nvSpPr>
            <p:cNvPr id="96" name="Parallélogramme 95"/>
            <p:cNvSpPr/>
            <p:nvPr/>
          </p:nvSpPr>
          <p:spPr>
            <a:xfrm>
              <a:off x="539926" y="4437112"/>
              <a:ext cx="2087859" cy="720651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Parallélogramme 96"/>
            <p:cNvSpPr>
              <a:spLocks noChangeArrowheads="1"/>
            </p:cNvSpPr>
            <p:nvPr/>
          </p:nvSpPr>
          <p:spPr bwMode="auto">
            <a:xfrm>
              <a:off x="545247" y="4792676"/>
              <a:ext cx="638735" cy="368262"/>
            </a:xfrm>
            <a:prstGeom prst="parallelogram">
              <a:avLst>
                <a:gd name="adj" fmla="val 24994"/>
              </a:avLst>
            </a:prstGeom>
            <a:noFill/>
            <a:ln w="19050" algn="ctr">
              <a:solidFill>
                <a:srgbClr val="FFC000"/>
              </a:solidFill>
              <a:miter lim="800000"/>
              <a:headEnd/>
              <a:tailEnd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endParaRPr>
            </a:p>
          </p:txBody>
        </p:sp>
        <p:sp>
          <p:nvSpPr>
            <p:cNvPr id="98" name="Forme libre 45"/>
            <p:cNvSpPr>
              <a:spLocks/>
            </p:cNvSpPr>
            <p:nvPr/>
          </p:nvSpPr>
          <p:spPr bwMode="auto">
            <a:xfrm flipH="1" flipV="1">
              <a:off x="936783" y="4508542"/>
              <a:ext cx="73035" cy="215878"/>
            </a:xfrm>
            <a:custGeom>
              <a:avLst/>
              <a:gdLst>
                <a:gd name="T0" fmla="*/ 0 w 579120"/>
                <a:gd name="T1" fmla="*/ 0 h 426720"/>
                <a:gd name="T2" fmla="*/ 0 w 579120"/>
                <a:gd name="T3" fmla="*/ 1831 h 426720"/>
                <a:gd name="T4" fmla="*/ 0 60000 65536"/>
                <a:gd name="T5" fmla="*/ 0 60000 65536"/>
                <a:gd name="T6" fmla="*/ 0 w 579120"/>
                <a:gd name="T7" fmla="*/ 0 h 426720"/>
                <a:gd name="T8" fmla="*/ 579120 w 579120"/>
                <a:gd name="T9" fmla="*/ 426720 h 4267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79120" h="426720">
                  <a:moveTo>
                    <a:pt x="579120" y="0"/>
                  </a:moveTo>
                  <a:lnTo>
                    <a:pt x="0" y="426720"/>
                  </a:lnTo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99" name="Connecteur droit avec flèche 48"/>
            <p:cNvCxnSpPr>
              <a:cxnSpLocks noChangeShapeType="1"/>
            </p:cNvCxnSpPr>
            <p:nvPr/>
          </p:nvCxnSpPr>
          <p:spPr bwMode="auto">
            <a:xfrm>
              <a:off x="1224856" y="5013314"/>
              <a:ext cx="287378" cy="1588"/>
            </a:xfrm>
            <a:prstGeom prst="straightConnector1">
              <a:avLst/>
            </a:prstGeom>
            <a:noFill/>
            <a:ln w="25400" algn="ctr">
              <a:solidFill>
                <a:srgbClr val="FFC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Connecteur droit avec flèche 49"/>
            <p:cNvCxnSpPr>
              <a:cxnSpLocks noChangeShapeType="1"/>
            </p:cNvCxnSpPr>
            <p:nvPr/>
          </p:nvCxnSpPr>
          <p:spPr bwMode="auto">
            <a:xfrm flipV="1">
              <a:off x="648710" y="4976807"/>
              <a:ext cx="143666" cy="555568"/>
            </a:xfrm>
            <a:prstGeom prst="straightConnector1">
              <a:avLst/>
            </a:prstGeom>
            <a:noFill/>
            <a:ln w="25400" algn="ctr">
              <a:solidFill>
                <a:srgbClr val="5F5F5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1" name="Text Box 23"/>
            <p:cNvSpPr txBox="1">
              <a:spLocks noChangeArrowheads="1"/>
            </p:cNvSpPr>
            <p:nvPr/>
          </p:nvSpPr>
          <p:spPr bwMode="auto">
            <a:xfrm>
              <a:off x="252820" y="5446484"/>
              <a:ext cx="827999" cy="323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Image</a:t>
              </a: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cxnSp>
          <p:nvCxnSpPr>
            <p:cNvPr id="102" name="Connecteur droit avec flèche 52"/>
            <p:cNvCxnSpPr>
              <a:cxnSpLocks noChangeShapeType="1"/>
            </p:cNvCxnSpPr>
            <p:nvPr/>
          </p:nvCxnSpPr>
          <p:spPr bwMode="auto">
            <a:xfrm flipV="1">
              <a:off x="1728983" y="4949831"/>
              <a:ext cx="178266" cy="573176"/>
            </a:xfrm>
            <a:prstGeom prst="straightConnector1">
              <a:avLst/>
            </a:prstGeom>
            <a:noFill/>
            <a:ln w="25400" algn="ctr">
              <a:solidFill>
                <a:srgbClr val="5F5F5F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" name="Text Box 23"/>
            <p:cNvSpPr txBox="1">
              <a:spLocks noChangeArrowheads="1"/>
            </p:cNvSpPr>
            <p:nvPr/>
          </p:nvSpPr>
          <p:spPr bwMode="auto">
            <a:xfrm>
              <a:off x="1225029" y="5446484"/>
              <a:ext cx="1224137" cy="323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Sample</a:t>
              </a: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5652120" y="2739821"/>
            <a:ext cx="2088232" cy="581025"/>
            <a:chOff x="6084168" y="2492896"/>
            <a:chExt cx="2088232" cy="581025"/>
          </a:xfrm>
        </p:grpSpPr>
        <p:sp>
          <p:nvSpPr>
            <p:cNvPr id="95" name="Text Box 23"/>
            <p:cNvSpPr txBox="1">
              <a:spLocks noChangeArrowheads="1"/>
            </p:cNvSpPr>
            <p:nvPr/>
          </p:nvSpPr>
          <p:spPr bwMode="auto">
            <a:xfrm>
              <a:off x="6084168" y="2492896"/>
              <a:ext cx="2088232" cy="58102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36195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Integration on sample surface</a:t>
              </a: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6084168" y="2552576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  <a:sym typeface="Wingdings"/>
                </a:rPr>
                <a:t>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72703" y="3069441"/>
            <a:ext cx="1851025" cy="1704975"/>
            <a:chOff x="128687" y="980728"/>
            <a:chExt cx="1851025" cy="1704975"/>
          </a:xfrm>
        </p:grpSpPr>
        <p:grpSp>
          <p:nvGrpSpPr>
            <p:cNvPr id="70" name="Group 81"/>
            <p:cNvGrpSpPr>
              <a:grpSpLocks/>
            </p:cNvGrpSpPr>
            <p:nvPr/>
          </p:nvGrpSpPr>
          <p:grpSpPr bwMode="auto">
            <a:xfrm>
              <a:off x="128687" y="980728"/>
              <a:ext cx="1851025" cy="1704975"/>
              <a:chOff x="271" y="1610"/>
              <a:chExt cx="1166" cy="1074"/>
            </a:xfrm>
          </p:grpSpPr>
          <p:pic>
            <p:nvPicPr>
              <p:cNvPr id="91" name="Picture 3" descr="C:\Users\Florent\Desktop\Adel\MEB\Frittage\Axe-III\U50\B-AM12\P1\AM12-O2_002.tif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1" y="1610"/>
                <a:ext cx="1166" cy="1074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2" name="Forme libre 21"/>
              <p:cNvSpPr>
                <a:spLocks/>
              </p:cNvSpPr>
              <p:nvPr/>
            </p:nvSpPr>
            <p:spPr bwMode="auto">
              <a:xfrm>
                <a:off x="724" y="1995"/>
                <a:ext cx="64" cy="85"/>
              </a:xfrm>
              <a:custGeom>
                <a:avLst/>
                <a:gdLst>
                  <a:gd name="T0" fmla="*/ 0 w 69055"/>
                  <a:gd name="T1" fmla="*/ 0 h 98027"/>
                  <a:gd name="T2" fmla="*/ 0 w 69055"/>
                  <a:gd name="T3" fmla="*/ 0 h 98027"/>
                  <a:gd name="T4" fmla="*/ 0 w 69055"/>
                  <a:gd name="T5" fmla="*/ 0 h 98027"/>
                  <a:gd name="T6" fmla="*/ 0 w 69055"/>
                  <a:gd name="T7" fmla="*/ 0 h 98027"/>
                  <a:gd name="T8" fmla="*/ 0 w 69055"/>
                  <a:gd name="T9" fmla="*/ 0 h 980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055"/>
                  <a:gd name="T16" fmla="*/ 0 h 98027"/>
                  <a:gd name="T17" fmla="*/ 69055 w 69055"/>
                  <a:gd name="T18" fmla="*/ 98027 h 980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055" h="98027">
                    <a:moveTo>
                      <a:pt x="26195" y="5159"/>
                    </a:moveTo>
                    <a:cubicBezTo>
                      <a:pt x="32148" y="0"/>
                      <a:pt x="64293" y="47228"/>
                      <a:pt x="66674" y="62309"/>
                    </a:cubicBezTo>
                    <a:cubicBezTo>
                      <a:pt x="69055" y="77390"/>
                      <a:pt x="51196" y="98027"/>
                      <a:pt x="40481" y="95646"/>
                    </a:cubicBezTo>
                    <a:cubicBezTo>
                      <a:pt x="29766" y="93265"/>
                      <a:pt x="4762" y="63102"/>
                      <a:pt x="2381" y="48021"/>
                    </a:cubicBezTo>
                    <a:cubicBezTo>
                      <a:pt x="0" y="32940"/>
                      <a:pt x="17464" y="3175"/>
                      <a:pt x="26195" y="5159"/>
                    </a:cubicBezTo>
                    <a:close/>
                  </a:path>
                </a:pathLst>
              </a:custGeom>
              <a:solidFill>
                <a:srgbClr val="FFC000"/>
              </a:solidFill>
              <a:ln w="6350" cap="flat" cmpd="sng" algn="ctr">
                <a:solidFill>
                  <a:srgbClr val="FF66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sp>
          <p:nvSpPr>
            <p:cNvPr id="68" name="Forme libre 21"/>
            <p:cNvSpPr>
              <a:spLocks/>
            </p:cNvSpPr>
            <p:nvPr/>
          </p:nvSpPr>
          <p:spPr bwMode="auto">
            <a:xfrm flipH="1">
              <a:off x="1595974" y="1268760"/>
              <a:ext cx="113968" cy="121791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69" name="Forme libre 21"/>
            <p:cNvSpPr>
              <a:spLocks/>
            </p:cNvSpPr>
            <p:nvPr/>
          </p:nvSpPr>
          <p:spPr bwMode="auto">
            <a:xfrm>
              <a:off x="975700" y="1093024"/>
              <a:ext cx="83969" cy="111519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2" name="Forme libre 21"/>
            <p:cNvSpPr>
              <a:spLocks/>
            </p:cNvSpPr>
            <p:nvPr/>
          </p:nvSpPr>
          <p:spPr bwMode="auto">
            <a:xfrm rot="6319671" flipH="1">
              <a:off x="903912" y="2371363"/>
              <a:ext cx="158942" cy="170741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93" name="Forme libre 21"/>
            <p:cNvSpPr>
              <a:spLocks/>
            </p:cNvSpPr>
            <p:nvPr/>
          </p:nvSpPr>
          <p:spPr bwMode="auto">
            <a:xfrm>
              <a:off x="997672" y="2084486"/>
              <a:ext cx="112868" cy="115096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21" name="Forme libre 21"/>
            <p:cNvSpPr>
              <a:spLocks/>
            </p:cNvSpPr>
            <p:nvPr/>
          </p:nvSpPr>
          <p:spPr bwMode="auto">
            <a:xfrm>
              <a:off x="1295864" y="2350368"/>
              <a:ext cx="83969" cy="82436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22" name="Forme libre 21"/>
            <p:cNvSpPr>
              <a:spLocks/>
            </p:cNvSpPr>
            <p:nvPr/>
          </p:nvSpPr>
          <p:spPr bwMode="auto">
            <a:xfrm rot="16200000">
              <a:off x="1649856" y="2032992"/>
              <a:ext cx="83969" cy="68129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124" name="Forme libre 21"/>
            <p:cNvSpPr>
              <a:spLocks/>
            </p:cNvSpPr>
            <p:nvPr/>
          </p:nvSpPr>
          <p:spPr bwMode="auto">
            <a:xfrm rot="16200000">
              <a:off x="473617" y="1759027"/>
              <a:ext cx="135233" cy="120695"/>
            </a:xfrm>
            <a:custGeom>
              <a:avLst/>
              <a:gdLst>
                <a:gd name="T0" fmla="*/ 0 w 69055"/>
                <a:gd name="T1" fmla="*/ 0 h 98027"/>
                <a:gd name="T2" fmla="*/ 0 w 69055"/>
                <a:gd name="T3" fmla="*/ 0 h 98027"/>
                <a:gd name="T4" fmla="*/ 0 w 69055"/>
                <a:gd name="T5" fmla="*/ 0 h 98027"/>
                <a:gd name="T6" fmla="*/ 0 w 69055"/>
                <a:gd name="T7" fmla="*/ 0 h 98027"/>
                <a:gd name="T8" fmla="*/ 0 w 69055"/>
                <a:gd name="T9" fmla="*/ 0 h 980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055"/>
                <a:gd name="T16" fmla="*/ 0 h 98027"/>
                <a:gd name="T17" fmla="*/ 69055 w 69055"/>
                <a:gd name="T18" fmla="*/ 98027 h 980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055" h="98027">
                  <a:moveTo>
                    <a:pt x="26195" y="5159"/>
                  </a:moveTo>
                  <a:cubicBezTo>
                    <a:pt x="32148" y="0"/>
                    <a:pt x="64293" y="47228"/>
                    <a:pt x="66674" y="62309"/>
                  </a:cubicBezTo>
                  <a:cubicBezTo>
                    <a:pt x="69055" y="77390"/>
                    <a:pt x="51196" y="98027"/>
                    <a:pt x="40481" y="95646"/>
                  </a:cubicBezTo>
                  <a:cubicBezTo>
                    <a:pt x="29766" y="93265"/>
                    <a:pt x="4762" y="63102"/>
                    <a:pt x="2381" y="48021"/>
                  </a:cubicBezTo>
                  <a:cubicBezTo>
                    <a:pt x="0" y="32940"/>
                    <a:pt x="17464" y="3175"/>
                    <a:pt x="26195" y="5159"/>
                  </a:cubicBezTo>
                  <a:close/>
                </a:path>
              </a:pathLst>
            </a:custGeom>
            <a:solidFill>
              <a:srgbClr val="FFC000"/>
            </a:solidFill>
            <a:ln w="6350" cap="flat" cmpd="sng" algn="ctr">
              <a:solidFill>
                <a:srgbClr val="FF66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6787266" y="3489782"/>
            <a:ext cx="2088232" cy="581025"/>
            <a:chOff x="6372200" y="3208015"/>
            <a:chExt cx="2088232" cy="581025"/>
          </a:xfrm>
        </p:grpSpPr>
        <p:sp>
          <p:nvSpPr>
            <p:cNvPr id="106" name="Text Box 23"/>
            <p:cNvSpPr txBox="1">
              <a:spLocks noChangeArrowheads="1"/>
            </p:cNvSpPr>
            <p:nvPr/>
          </p:nvSpPr>
          <p:spPr bwMode="auto">
            <a:xfrm>
              <a:off x="6372200" y="3208015"/>
              <a:ext cx="2088232" cy="58102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36195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Integration on sample volume</a:t>
              </a: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6417476" y="3267695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  <a:sym typeface="Wingdings"/>
                </a:rPr>
                <a:t>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2411760" y="1483108"/>
            <a:ext cx="1712632" cy="482996"/>
            <a:chOff x="4227520" y="1659385"/>
            <a:chExt cx="1712632" cy="482996"/>
          </a:xfrm>
        </p:grpSpPr>
        <p:sp>
          <p:nvSpPr>
            <p:cNvPr id="8" name="Rectangle 7"/>
            <p:cNvSpPr/>
            <p:nvPr/>
          </p:nvSpPr>
          <p:spPr bwMode="auto">
            <a:xfrm>
              <a:off x="4247802" y="1659385"/>
              <a:ext cx="1692350" cy="475951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81" name="Text Box 23"/>
            <p:cNvSpPr txBox="1">
              <a:spLocks noChangeArrowheads="1"/>
            </p:cNvSpPr>
            <p:nvPr/>
          </p:nvSpPr>
          <p:spPr bwMode="auto">
            <a:xfrm>
              <a:off x="4513709" y="1724298"/>
              <a:ext cx="1400505" cy="33655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Disc surface</a:t>
              </a: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4227520" y="1680716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  <a:sym typeface="Wingdings"/>
                </a:rPr>
                <a:t>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4185228" y="2003153"/>
            <a:ext cx="2114964" cy="581025"/>
            <a:chOff x="5337356" y="1844824"/>
            <a:chExt cx="2114964" cy="581025"/>
          </a:xfrm>
        </p:grpSpPr>
        <p:sp>
          <p:nvSpPr>
            <p:cNvPr id="82" name="Text Box 23"/>
            <p:cNvSpPr txBox="1">
              <a:spLocks noChangeArrowheads="1"/>
            </p:cNvSpPr>
            <p:nvPr/>
          </p:nvSpPr>
          <p:spPr bwMode="auto">
            <a:xfrm>
              <a:off x="5364088" y="1844824"/>
              <a:ext cx="2088232" cy="58102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36195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Integration on image surface</a:t>
              </a: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5337356" y="1904504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  <a:sym typeface="Wingdings"/>
                </a:rPr>
                <a:t>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323140" y="4837184"/>
            <a:ext cx="2357372" cy="1461709"/>
            <a:chOff x="323140" y="4532374"/>
            <a:chExt cx="2357372" cy="1461709"/>
          </a:xfrm>
        </p:grpSpPr>
        <p:sp>
          <p:nvSpPr>
            <p:cNvPr id="79" name="ZoneTexte 78"/>
            <p:cNvSpPr txBox="1"/>
            <p:nvPr/>
          </p:nvSpPr>
          <p:spPr>
            <a:xfrm>
              <a:off x="323140" y="5132309"/>
              <a:ext cx="2357372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Grayscale threshold then </a:t>
              </a:r>
              <a:r>
                <a:rPr lang="en-US" sz="15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binarization</a:t>
              </a:r>
              <a:r>
                <a:rPr 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: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en-US" sz="1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Surface area of the pores</a:t>
              </a:r>
              <a:endPara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04" name="Flèche vers le bas 103"/>
            <p:cNvSpPr/>
            <p:nvPr/>
          </p:nvSpPr>
          <p:spPr>
            <a:xfrm>
              <a:off x="1287062" y="4532374"/>
              <a:ext cx="281787" cy="487110"/>
            </a:xfrm>
            <a:prstGeom prst="downArrow">
              <a:avLst/>
            </a:prstGeom>
            <a:solidFill>
              <a:srgbClr val="77777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</p:grpSp>
      <p:pic>
        <p:nvPicPr>
          <p:cNvPr id="110" name="Picture 2" descr="https://upload.wikimedia.org/wikipedia/commons/thumb/5/55/FIJI_(software)_Logo.svg/2000px-FIJI_(software)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175" y="4823800"/>
            <a:ext cx="467394" cy="46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1" name="Groupe 110"/>
          <p:cNvGrpSpPr/>
          <p:nvPr/>
        </p:nvGrpSpPr>
        <p:grpSpPr>
          <a:xfrm>
            <a:off x="4620258" y="4255285"/>
            <a:ext cx="2759575" cy="584775"/>
            <a:chOff x="5934148" y="3208015"/>
            <a:chExt cx="2759575" cy="584775"/>
          </a:xfrm>
        </p:grpSpPr>
        <p:sp>
          <p:nvSpPr>
            <p:cNvPr id="112" name="Text Box 23"/>
            <p:cNvSpPr txBox="1">
              <a:spLocks noChangeArrowheads="1"/>
            </p:cNvSpPr>
            <p:nvPr/>
          </p:nvSpPr>
          <p:spPr bwMode="auto">
            <a:xfrm>
              <a:off x="5969509" y="3208015"/>
              <a:ext cx="2724214" cy="58477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36195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Correction by the</a:t>
              </a:r>
            </a:p>
            <a:p>
              <a:pPr marL="36195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Times New Roman" pitchFamily="18" charset="0"/>
                </a:rPr>
                <a:t> open porosity ratio</a:t>
              </a: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5934148" y="3267695"/>
              <a:ext cx="458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  <a:sym typeface="Wingdings" panose="05000000000000000000" pitchFamily="2" charset="2"/>
                </a:rPr>
                <a:t>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65" name="Groupe 164"/>
          <p:cNvGrpSpPr/>
          <p:nvPr/>
        </p:nvGrpSpPr>
        <p:grpSpPr>
          <a:xfrm>
            <a:off x="252227" y="1095863"/>
            <a:ext cx="3013570" cy="1446804"/>
            <a:chOff x="3034620" y="2364140"/>
            <a:chExt cx="3013570" cy="1446804"/>
          </a:xfrm>
        </p:grpSpPr>
        <p:sp>
          <p:nvSpPr>
            <p:cNvPr id="166" name="Text Box 23"/>
            <p:cNvSpPr txBox="1">
              <a:spLocks noChangeArrowheads="1"/>
            </p:cNvSpPr>
            <p:nvPr/>
          </p:nvSpPr>
          <p:spPr bwMode="auto">
            <a:xfrm>
              <a:off x="3811838" y="2364140"/>
              <a:ext cx="223635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alt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rPr>
                <a:t> = π </a:t>
              </a:r>
              <a:r>
                <a:rPr kumimoji="0" lang="en-US" altLang="fr-FR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 </a:t>
              </a:r>
              <a:r>
                <a:rPr kumimoji="0" lang="en-US" altLang="fr-FR" sz="1400" b="1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rPr>
                <a:t>2 </a:t>
              </a:r>
              <a:r>
                <a:rPr kumimoji="0" lang="en-US" alt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rPr>
                <a:t>/ 4</a:t>
              </a:r>
              <a:endParaRPr kumimoji="0" lang="en-US" alt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7" name="Groupe 166"/>
            <p:cNvGrpSpPr/>
            <p:nvPr/>
          </p:nvGrpSpPr>
          <p:grpSpPr>
            <a:xfrm>
              <a:off x="3034620" y="2429763"/>
              <a:ext cx="2012879" cy="1381181"/>
              <a:chOff x="3034620" y="2429763"/>
              <a:chExt cx="2012879" cy="1381181"/>
            </a:xfrm>
          </p:grpSpPr>
          <p:grpSp>
            <p:nvGrpSpPr>
              <p:cNvPr id="168" name="Groupe 23"/>
              <p:cNvGrpSpPr>
                <a:grpSpLocks/>
              </p:cNvGrpSpPr>
              <p:nvPr/>
            </p:nvGrpSpPr>
            <p:grpSpPr bwMode="auto">
              <a:xfrm>
                <a:off x="3034620" y="2864125"/>
                <a:ext cx="672055" cy="639042"/>
                <a:chOff x="2843808" y="2924944"/>
                <a:chExt cx="648692" cy="648072"/>
              </a:xfrm>
            </p:grpSpPr>
            <p:sp>
              <p:nvSpPr>
                <p:cNvPr id="178" name="Organigramme : Disque magnétique 177"/>
                <p:cNvSpPr/>
                <p:nvPr/>
              </p:nvSpPr>
              <p:spPr>
                <a:xfrm>
                  <a:off x="2843808" y="2924944"/>
                  <a:ext cx="648692" cy="648073"/>
                </a:xfrm>
                <a:prstGeom prst="flowChartMagneticDisk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Ellipse 178"/>
                <p:cNvSpPr>
                  <a:spLocks noChangeArrowheads="1"/>
                </p:cNvSpPr>
                <p:nvPr/>
              </p:nvSpPr>
              <p:spPr bwMode="auto">
                <a:xfrm>
                  <a:off x="2851738" y="2940789"/>
                  <a:ext cx="640762" cy="190144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cxnSp>
            <p:nvCxnSpPr>
              <p:cNvPr id="169" name="Connecteur droit 27"/>
              <p:cNvCxnSpPr>
                <a:cxnSpLocks noChangeShapeType="1"/>
              </p:cNvCxnSpPr>
              <p:nvPr/>
            </p:nvCxnSpPr>
            <p:spPr bwMode="auto">
              <a:xfrm>
                <a:off x="3034620" y="2759441"/>
                <a:ext cx="672055" cy="0"/>
              </a:xfrm>
              <a:prstGeom prst="line">
                <a:avLst/>
              </a:prstGeom>
              <a:noFill/>
              <a:ln w="12700" algn="ctr">
                <a:solidFill>
                  <a:sysClr val="windowText" lastClr="000000">
                    <a:lumMod val="75000"/>
                    <a:lumOff val="25000"/>
                  </a:sysClr>
                </a:solidFill>
                <a:round/>
                <a:headEnd type="stealth" w="lg" len="lg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0" name="Connecteur droit 28"/>
              <p:cNvCxnSpPr>
                <a:cxnSpLocks noChangeShapeType="1"/>
              </p:cNvCxnSpPr>
              <p:nvPr/>
            </p:nvCxnSpPr>
            <p:spPr bwMode="auto">
              <a:xfrm rot="5400000">
                <a:off x="3681677" y="3184428"/>
                <a:ext cx="495297" cy="0"/>
              </a:xfrm>
              <a:prstGeom prst="line">
                <a:avLst/>
              </a:prstGeom>
              <a:noFill/>
              <a:ln w="12700" algn="ctr">
                <a:solidFill>
                  <a:sysClr val="windowText" lastClr="000000">
                    <a:lumMod val="75000"/>
                    <a:lumOff val="25000"/>
                  </a:sysClr>
                </a:solidFill>
                <a:round/>
                <a:headEnd type="stealth" w="lg" len="lg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71" name="Text Box 23"/>
              <p:cNvSpPr txBox="1">
                <a:spLocks noChangeArrowheads="1"/>
              </p:cNvSpPr>
              <p:nvPr/>
            </p:nvSpPr>
            <p:spPr bwMode="auto">
              <a:xfrm>
                <a:off x="3223584" y="2429763"/>
                <a:ext cx="37299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fr-FR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</a:t>
                </a:r>
                <a:endParaRPr kumimoji="0" lang="en-US" altLang="fr-FR" sz="16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172" name="Text Box 23"/>
              <p:cNvSpPr txBox="1">
                <a:spLocks noChangeArrowheads="1"/>
              </p:cNvSpPr>
              <p:nvPr/>
            </p:nvSpPr>
            <p:spPr bwMode="auto">
              <a:xfrm>
                <a:off x="3915358" y="2996934"/>
                <a:ext cx="37299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anose="0204050205050503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fr-FR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</a:t>
                </a:r>
                <a:endParaRPr kumimoji="0" lang="en-US" altLang="fr-FR" sz="16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173" name="Forme libre 34"/>
              <p:cNvSpPr>
                <a:spLocks/>
              </p:cNvSpPr>
              <p:nvPr/>
            </p:nvSpPr>
            <p:spPr bwMode="auto">
              <a:xfrm>
                <a:off x="3506209" y="2565697"/>
                <a:ext cx="599756" cy="420299"/>
              </a:xfrm>
              <a:custGeom>
                <a:avLst/>
                <a:gdLst>
                  <a:gd name="T0" fmla="*/ 0 w 579120"/>
                  <a:gd name="T1" fmla="*/ 0 h 426720"/>
                  <a:gd name="T2" fmla="*/ 0 w 579120"/>
                  <a:gd name="T3" fmla="*/ 0 h 426720"/>
                  <a:gd name="T4" fmla="*/ 0 60000 65536"/>
                  <a:gd name="T5" fmla="*/ 0 60000 65536"/>
                  <a:gd name="T6" fmla="*/ 0 w 579120"/>
                  <a:gd name="T7" fmla="*/ 0 h 426720"/>
                  <a:gd name="T8" fmla="*/ 579120 w 579120"/>
                  <a:gd name="T9" fmla="*/ 426720 h 42672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79120" h="426720">
                    <a:moveTo>
                      <a:pt x="579120" y="0"/>
                    </a:moveTo>
                    <a:lnTo>
                      <a:pt x="0" y="426720"/>
                    </a:lnTo>
                  </a:path>
                </a:pathLst>
              </a:custGeom>
              <a:noFill/>
              <a:ln w="15875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174" name="Forme libre 173"/>
              <p:cNvSpPr/>
              <p:nvPr/>
            </p:nvSpPr>
            <p:spPr>
              <a:xfrm>
                <a:off x="3041650" y="3018634"/>
                <a:ext cx="658813" cy="476737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175" name="Groupe 81"/>
              <p:cNvGrpSpPr>
                <a:grpSpLocks/>
              </p:cNvGrpSpPr>
              <p:nvPr/>
            </p:nvGrpSpPr>
            <p:grpSpPr bwMode="auto">
              <a:xfrm>
                <a:off x="3483204" y="3290674"/>
                <a:ext cx="1564295" cy="520270"/>
                <a:chOff x="3275856" y="3356992"/>
                <a:chExt cx="1511612" cy="528386"/>
              </a:xfrm>
            </p:grpSpPr>
            <p:sp>
              <p:nvSpPr>
                <p:cNvPr id="17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852238" y="3572800"/>
                  <a:ext cx="935230" cy="3125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Palatino Linotype" panose="0204050205050503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fr-FR" sz="14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Palatino Linotype" panose="02040502050505030304" pitchFamily="18" charset="0"/>
                      <a:cs typeface="Times New Roman" panose="02020603050405020304" pitchFamily="18" charset="0"/>
                    </a:rPr>
                    <a:t>A</a:t>
                  </a:r>
                  <a:r>
                    <a:rPr kumimoji="0" lang="en-US" alt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Palatino Linotype" panose="02040502050505030304" pitchFamily="18" charset="0"/>
                      <a:cs typeface="Times New Roman" panose="02020603050405020304" pitchFamily="18" charset="0"/>
                    </a:rPr>
                    <a:t> = π </a:t>
                  </a:r>
                  <a:r>
                    <a:rPr kumimoji="0" lang="en-US" altLang="fr-FR" sz="14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Palatino Linotype" panose="02040502050505030304" pitchFamily="18" charset="0"/>
                      <a:cs typeface="Times New Roman" panose="02020603050405020304" pitchFamily="18" charset="0"/>
                      <a:sym typeface="Symbol" panose="05050102010706020507" pitchFamily="18" charset="2"/>
                    </a:rPr>
                    <a:t></a:t>
                  </a:r>
                  <a:r>
                    <a:rPr kumimoji="0" lang="en-US" altLang="fr-FR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Palatino Linotype" panose="0204050205050503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kumimoji="0" lang="en-US" altLang="fr-FR" sz="14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Palatino Linotype" panose="02040502050505030304" pitchFamily="18" charset="0"/>
                      <a:cs typeface="Times New Roman" panose="02020603050405020304" pitchFamily="18" charset="0"/>
                    </a:rPr>
                    <a:t>2</a:t>
                  </a:r>
                  <a:endParaRPr kumimoji="0" lang="en-US" altLang="fr-FR" sz="1400" b="1" i="0" u="none" strike="noStrike" kern="0" cap="none" spc="0" normalizeH="0" baseline="3000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7" name="Forme libre 35"/>
                <p:cNvSpPr>
                  <a:spLocks/>
                </p:cNvSpPr>
                <p:nvPr/>
              </p:nvSpPr>
              <p:spPr bwMode="auto">
                <a:xfrm>
                  <a:off x="3275856" y="3356992"/>
                  <a:ext cx="579558" cy="360209"/>
                </a:xfrm>
                <a:custGeom>
                  <a:avLst/>
                  <a:gdLst>
                    <a:gd name="T0" fmla="*/ 583074 w 579120"/>
                    <a:gd name="T1" fmla="*/ 361563 h 360040"/>
                    <a:gd name="T2" fmla="*/ 0 w 579120"/>
                    <a:gd name="T3" fmla="*/ 0 h 360040"/>
                    <a:gd name="T4" fmla="*/ 0 60000 65536"/>
                    <a:gd name="T5" fmla="*/ 0 60000 65536"/>
                    <a:gd name="T6" fmla="*/ 0 w 579120"/>
                    <a:gd name="T7" fmla="*/ 0 h 360040"/>
                    <a:gd name="T8" fmla="*/ 579120 w 579120"/>
                    <a:gd name="T9" fmla="*/ 360040 h 360040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579120" h="360040">
                      <a:moveTo>
                        <a:pt x="579120" y="36004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5875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olid"/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</p:grpSp>
      </p:grpSp>
      <p:grpSp>
        <p:nvGrpSpPr>
          <p:cNvPr id="2" name="Groupe 1"/>
          <p:cNvGrpSpPr/>
          <p:nvPr/>
        </p:nvGrpSpPr>
        <p:grpSpPr>
          <a:xfrm>
            <a:off x="2721307" y="3159236"/>
            <a:ext cx="2772954" cy="954615"/>
            <a:chOff x="2832147" y="3006831"/>
            <a:chExt cx="2772954" cy="954615"/>
          </a:xfrm>
        </p:grpSpPr>
        <p:cxnSp>
          <p:nvCxnSpPr>
            <p:cNvPr id="180" name="Connecteur droit 72"/>
            <p:cNvCxnSpPr>
              <a:cxnSpLocks noChangeShapeType="1"/>
            </p:cNvCxnSpPr>
            <p:nvPr/>
          </p:nvCxnSpPr>
          <p:spPr bwMode="auto">
            <a:xfrm rot="5400000">
              <a:off x="4096846" y="3366832"/>
              <a:ext cx="720000" cy="0"/>
            </a:xfrm>
            <a:prstGeom prst="line">
              <a:avLst/>
            </a:prstGeom>
            <a:noFill/>
            <a:ln w="28575" algn="ctr">
              <a:solidFill>
                <a:srgbClr val="777777"/>
              </a:solidFill>
              <a:round/>
              <a:headEnd type="stealth" w="lg" len="lg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1" name="Text Box 23"/>
            <p:cNvSpPr txBox="1">
              <a:spLocks noChangeArrowheads="1"/>
            </p:cNvSpPr>
            <p:nvPr/>
          </p:nvSpPr>
          <p:spPr bwMode="auto">
            <a:xfrm>
              <a:off x="4277423" y="3120876"/>
              <a:ext cx="13276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anose="02040502050505030304" pitchFamily="18" charset="0"/>
                  <a:cs typeface="Times New Roman" panose="02020603050405020304" pitchFamily="18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rPr>
                <a:t>Sample height</a:t>
              </a:r>
              <a:endParaRPr kumimoji="0" lang="en-US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2" name="Groupe 181"/>
            <p:cNvGrpSpPr/>
            <p:nvPr/>
          </p:nvGrpSpPr>
          <p:grpSpPr>
            <a:xfrm>
              <a:off x="3174758" y="3164297"/>
              <a:ext cx="171034" cy="141309"/>
              <a:chOff x="6389500" y="3777042"/>
              <a:chExt cx="308752" cy="295018"/>
            </a:xfrm>
          </p:grpSpPr>
          <p:grpSp>
            <p:nvGrpSpPr>
              <p:cNvPr id="183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185" name="Cylindre 184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Ellipse 185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184" name="Forme libre 183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7" name="Groupe 186"/>
            <p:cNvGrpSpPr/>
            <p:nvPr/>
          </p:nvGrpSpPr>
          <p:grpSpPr>
            <a:xfrm>
              <a:off x="3536423" y="3052772"/>
              <a:ext cx="243654" cy="212966"/>
              <a:chOff x="6389500" y="3777042"/>
              <a:chExt cx="308752" cy="295018"/>
            </a:xfrm>
          </p:grpSpPr>
          <p:grpSp>
            <p:nvGrpSpPr>
              <p:cNvPr id="188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190" name="Cylindre 189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Ellipse 190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189" name="Forme libre 188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e 191"/>
            <p:cNvGrpSpPr/>
            <p:nvPr/>
          </p:nvGrpSpPr>
          <p:grpSpPr>
            <a:xfrm>
              <a:off x="4030368" y="3052746"/>
              <a:ext cx="171034" cy="141309"/>
              <a:chOff x="6389500" y="3777042"/>
              <a:chExt cx="308752" cy="295018"/>
            </a:xfrm>
          </p:grpSpPr>
          <p:grpSp>
            <p:nvGrpSpPr>
              <p:cNvPr id="193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195" name="Cylindre 194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Ellipse 195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194" name="Forme libre 193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97" name="Cube 196"/>
            <p:cNvSpPr/>
            <p:nvPr/>
          </p:nvSpPr>
          <p:spPr bwMode="auto">
            <a:xfrm>
              <a:off x="2832147" y="3006831"/>
              <a:ext cx="1497156" cy="954615"/>
            </a:xfrm>
            <a:prstGeom prst="cub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grpSp>
          <p:nvGrpSpPr>
            <p:cNvPr id="198" name="Groupe 197"/>
            <p:cNvGrpSpPr/>
            <p:nvPr/>
          </p:nvGrpSpPr>
          <p:grpSpPr>
            <a:xfrm>
              <a:off x="3074628" y="3032529"/>
              <a:ext cx="99134" cy="107181"/>
              <a:chOff x="6389500" y="3777042"/>
              <a:chExt cx="308752" cy="295018"/>
            </a:xfrm>
          </p:grpSpPr>
          <p:grpSp>
            <p:nvGrpSpPr>
              <p:cNvPr id="199" name="Groupe 67"/>
              <p:cNvGrpSpPr>
                <a:grpSpLocks/>
              </p:cNvGrpSpPr>
              <p:nvPr/>
            </p:nvGrpSpPr>
            <p:grpSpPr bwMode="auto">
              <a:xfrm>
                <a:off x="6389521" y="3777042"/>
                <a:ext cx="308351" cy="286384"/>
                <a:chOff x="4139952" y="4581128"/>
                <a:chExt cx="504056" cy="432048"/>
              </a:xfrm>
            </p:grpSpPr>
            <p:sp>
              <p:nvSpPr>
                <p:cNvPr id="201" name="Cylindre 200"/>
                <p:cNvSpPr/>
                <p:nvPr/>
              </p:nvSpPr>
              <p:spPr>
                <a:xfrm>
                  <a:off x="4139918" y="4581047"/>
                  <a:ext cx="504712" cy="431889"/>
                </a:xfrm>
                <a:prstGeom prst="can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Ellipse 201"/>
                <p:cNvSpPr>
                  <a:spLocks noChangeArrowheads="1"/>
                </p:cNvSpPr>
                <p:nvPr/>
              </p:nvSpPr>
              <p:spPr bwMode="auto">
                <a:xfrm>
                  <a:off x="4139918" y="4581047"/>
                  <a:ext cx="504712" cy="144493"/>
                </a:xfrm>
                <a:prstGeom prst="ellipse">
                  <a:avLst/>
                </a:prstGeom>
                <a:solidFill>
                  <a:srgbClr val="FF6600"/>
                </a:solidFill>
                <a:ln w="6350" algn="ctr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200" name="Forme libre 199"/>
              <p:cNvSpPr/>
              <p:nvPr/>
            </p:nvSpPr>
            <p:spPr>
              <a:xfrm>
                <a:off x="6389500" y="3854511"/>
                <a:ext cx="308752" cy="217549"/>
              </a:xfrm>
              <a:custGeom>
                <a:avLst/>
                <a:gdLst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6350 w 654050"/>
                  <a:gd name="connsiteY4" fmla="*/ 3175 h 396875"/>
                  <a:gd name="connsiteX0" fmla="*/ 6350 w 654050"/>
                  <a:gd name="connsiteY0" fmla="*/ 3175 h 396875"/>
                  <a:gd name="connsiteX1" fmla="*/ 0 w 654050"/>
                  <a:gd name="connsiteY1" fmla="*/ 381000 h 396875"/>
                  <a:gd name="connsiteX2" fmla="*/ 654050 w 654050"/>
                  <a:gd name="connsiteY2" fmla="*/ 396875 h 396875"/>
                  <a:gd name="connsiteX3" fmla="*/ 650875 w 654050"/>
                  <a:gd name="connsiteY3" fmla="*/ 0 h 396875"/>
                  <a:gd name="connsiteX4" fmla="*/ 87313 w 654050"/>
                  <a:gd name="connsiteY4" fmla="*/ 43656 h 396875"/>
                  <a:gd name="connsiteX5" fmla="*/ 6350 w 654050"/>
                  <a:gd name="connsiteY5" fmla="*/ 3175 h 396875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87313 w 654050"/>
                  <a:gd name="connsiteY5" fmla="*/ 67052 h 420271"/>
                  <a:gd name="connsiteX6" fmla="*/ 6350 w 654050"/>
                  <a:gd name="connsiteY6" fmla="*/ 26571 h 420271"/>
                  <a:gd name="connsiteX0" fmla="*/ 6350 w 654050"/>
                  <a:gd name="connsiteY0" fmla="*/ 26571 h 420271"/>
                  <a:gd name="connsiteX1" fmla="*/ 0 w 654050"/>
                  <a:gd name="connsiteY1" fmla="*/ 404396 h 420271"/>
                  <a:gd name="connsiteX2" fmla="*/ 654050 w 654050"/>
                  <a:gd name="connsiteY2" fmla="*/ 420271 h 420271"/>
                  <a:gd name="connsiteX3" fmla="*/ 650875 w 654050"/>
                  <a:gd name="connsiteY3" fmla="*/ 23396 h 420271"/>
                  <a:gd name="connsiteX4" fmla="*/ 573088 w 654050"/>
                  <a:gd name="connsiteY4" fmla="*/ 57527 h 420271"/>
                  <a:gd name="connsiteX5" fmla="*/ 342106 w 654050"/>
                  <a:gd name="connsiteY5" fmla="*/ 102771 h 420271"/>
                  <a:gd name="connsiteX6" fmla="*/ 87313 w 654050"/>
                  <a:gd name="connsiteY6" fmla="*/ 67052 h 420271"/>
                  <a:gd name="connsiteX7" fmla="*/ 6350 w 654050"/>
                  <a:gd name="connsiteY7" fmla="*/ 26571 h 420271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438 h 419138"/>
                  <a:gd name="connsiteX1" fmla="*/ 0 w 654050"/>
                  <a:gd name="connsiteY1" fmla="*/ 403263 h 419138"/>
                  <a:gd name="connsiteX2" fmla="*/ 654050 w 654050"/>
                  <a:gd name="connsiteY2" fmla="*/ 419138 h 419138"/>
                  <a:gd name="connsiteX3" fmla="*/ 650875 w 654050"/>
                  <a:gd name="connsiteY3" fmla="*/ 22263 h 419138"/>
                  <a:gd name="connsiteX4" fmla="*/ 575469 w 654050"/>
                  <a:gd name="connsiteY4" fmla="*/ 63537 h 419138"/>
                  <a:gd name="connsiteX5" fmla="*/ 342106 w 654050"/>
                  <a:gd name="connsiteY5" fmla="*/ 101638 h 419138"/>
                  <a:gd name="connsiteX6" fmla="*/ 87313 w 654050"/>
                  <a:gd name="connsiteY6" fmla="*/ 65919 h 419138"/>
                  <a:gd name="connsiteX7" fmla="*/ 6350 w 654050"/>
                  <a:gd name="connsiteY7" fmla="*/ 25438 h 419138"/>
                  <a:gd name="connsiteX0" fmla="*/ 6350 w 654050"/>
                  <a:gd name="connsiteY0" fmla="*/ 25117 h 418817"/>
                  <a:gd name="connsiteX1" fmla="*/ 0 w 654050"/>
                  <a:gd name="connsiteY1" fmla="*/ 402942 h 418817"/>
                  <a:gd name="connsiteX2" fmla="*/ 654050 w 654050"/>
                  <a:gd name="connsiteY2" fmla="*/ 418817 h 418817"/>
                  <a:gd name="connsiteX3" fmla="*/ 650875 w 654050"/>
                  <a:gd name="connsiteY3" fmla="*/ 21942 h 418817"/>
                  <a:gd name="connsiteX4" fmla="*/ 575469 w 654050"/>
                  <a:gd name="connsiteY4" fmla="*/ 63216 h 418817"/>
                  <a:gd name="connsiteX5" fmla="*/ 342106 w 654050"/>
                  <a:gd name="connsiteY5" fmla="*/ 101317 h 418817"/>
                  <a:gd name="connsiteX6" fmla="*/ 87313 w 654050"/>
                  <a:gd name="connsiteY6" fmla="*/ 65598 h 418817"/>
                  <a:gd name="connsiteX7" fmla="*/ 6350 w 654050"/>
                  <a:gd name="connsiteY7" fmla="*/ 25117 h 418817"/>
                  <a:gd name="connsiteX0" fmla="*/ 6350 w 654050"/>
                  <a:gd name="connsiteY0" fmla="*/ 27167 h 420867"/>
                  <a:gd name="connsiteX1" fmla="*/ 0 w 654050"/>
                  <a:gd name="connsiteY1" fmla="*/ 404992 h 420867"/>
                  <a:gd name="connsiteX2" fmla="*/ 654050 w 654050"/>
                  <a:gd name="connsiteY2" fmla="*/ 420867 h 420867"/>
                  <a:gd name="connsiteX3" fmla="*/ 650875 w 654050"/>
                  <a:gd name="connsiteY3" fmla="*/ 23992 h 420867"/>
                  <a:gd name="connsiteX4" fmla="*/ 575469 w 654050"/>
                  <a:gd name="connsiteY4" fmla="*/ 65266 h 420867"/>
                  <a:gd name="connsiteX5" fmla="*/ 342106 w 654050"/>
                  <a:gd name="connsiteY5" fmla="*/ 103367 h 420867"/>
                  <a:gd name="connsiteX6" fmla="*/ 87313 w 654050"/>
                  <a:gd name="connsiteY6" fmla="*/ 67648 h 420867"/>
                  <a:gd name="connsiteX7" fmla="*/ 6350 w 654050"/>
                  <a:gd name="connsiteY7" fmla="*/ 27167 h 420867"/>
                  <a:gd name="connsiteX0" fmla="*/ 6350 w 655830"/>
                  <a:gd name="connsiteY0" fmla="*/ 19407 h 413107"/>
                  <a:gd name="connsiteX1" fmla="*/ 0 w 655830"/>
                  <a:gd name="connsiteY1" fmla="*/ 397232 h 413107"/>
                  <a:gd name="connsiteX2" fmla="*/ 654050 w 655830"/>
                  <a:gd name="connsiteY2" fmla="*/ 413107 h 413107"/>
                  <a:gd name="connsiteX3" fmla="*/ 655638 w 655830"/>
                  <a:gd name="connsiteY3" fmla="*/ 25757 h 413107"/>
                  <a:gd name="connsiteX4" fmla="*/ 575469 w 655830"/>
                  <a:gd name="connsiteY4" fmla="*/ 57506 h 413107"/>
                  <a:gd name="connsiteX5" fmla="*/ 342106 w 655830"/>
                  <a:gd name="connsiteY5" fmla="*/ 95607 h 413107"/>
                  <a:gd name="connsiteX6" fmla="*/ 87313 w 655830"/>
                  <a:gd name="connsiteY6" fmla="*/ 59888 h 413107"/>
                  <a:gd name="connsiteX7" fmla="*/ 6350 w 655830"/>
                  <a:gd name="connsiteY7" fmla="*/ 19407 h 413107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0 h 393700"/>
                  <a:gd name="connsiteX1" fmla="*/ 0 w 655830"/>
                  <a:gd name="connsiteY1" fmla="*/ 377825 h 393700"/>
                  <a:gd name="connsiteX2" fmla="*/ 654050 w 655830"/>
                  <a:gd name="connsiteY2" fmla="*/ 393700 h 393700"/>
                  <a:gd name="connsiteX3" fmla="*/ 655638 w 655830"/>
                  <a:gd name="connsiteY3" fmla="*/ 6350 h 393700"/>
                  <a:gd name="connsiteX4" fmla="*/ 575469 w 655830"/>
                  <a:gd name="connsiteY4" fmla="*/ 38099 h 393700"/>
                  <a:gd name="connsiteX5" fmla="*/ 342106 w 655830"/>
                  <a:gd name="connsiteY5" fmla="*/ 76200 h 393700"/>
                  <a:gd name="connsiteX6" fmla="*/ 87313 w 655830"/>
                  <a:gd name="connsiteY6" fmla="*/ 40481 h 393700"/>
                  <a:gd name="connsiteX7" fmla="*/ 6350 w 655830"/>
                  <a:gd name="connsiteY7" fmla="*/ 0 h 393700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75469 w 655830"/>
                  <a:gd name="connsiteY4" fmla="*/ 38893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394494"/>
                  <a:gd name="connsiteX1" fmla="*/ 0 w 655830"/>
                  <a:gd name="connsiteY1" fmla="*/ 378619 h 394494"/>
                  <a:gd name="connsiteX2" fmla="*/ 654050 w 655830"/>
                  <a:gd name="connsiteY2" fmla="*/ 394494 h 394494"/>
                  <a:gd name="connsiteX3" fmla="*/ 655638 w 655830"/>
                  <a:gd name="connsiteY3" fmla="*/ 0 h 394494"/>
                  <a:gd name="connsiteX4" fmla="*/ 556419 w 655830"/>
                  <a:gd name="connsiteY4" fmla="*/ 46037 h 394494"/>
                  <a:gd name="connsiteX5" fmla="*/ 342106 w 655830"/>
                  <a:gd name="connsiteY5" fmla="*/ 76994 h 394494"/>
                  <a:gd name="connsiteX6" fmla="*/ 87313 w 655830"/>
                  <a:gd name="connsiteY6" fmla="*/ 41275 h 394494"/>
                  <a:gd name="connsiteX7" fmla="*/ 6350 w 655830"/>
                  <a:gd name="connsiteY7" fmla="*/ 794 h 394494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4661"/>
                  <a:gd name="connsiteX1" fmla="*/ 0 w 655830"/>
                  <a:gd name="connsiteY1" fmla="*/ 378619 h 474661"/>
                  <a:gd name="connsiteX2" fmla="*/ 330200 w 655830"/>
                  <a:gd name="connsiteY2" fmla="*/ 474661 h 474661"/>
                  <a:gd name="connsiteX3" fmla="*/ 654050 w 655830"/>
                  <a:gd name="connsiteY3" fmla="*/ 394494 h 474661"/>
                  <a:gd name="connsiteX4" fmla="*/ 655638 w 655830"/>
                  <a:gd name="connsiteY4" fmla="*/ 0 h 474661"/>
                  <a:gd name="connsiteX5" fmla="*/ 556419 w 655830"/>
                  <a:gd name="connsiteY5" fmla="*/ 46037 h 474661"/>
                  <a:gd name="connsiteX6" fmla="*/ 342106 w 655830"/>
                  <a:gd name="connsiteY6" fmla="*/ 76994 h 474661"/>
                  <a:gd name="connsiteX7" fmla="*/ 87313 w 655830"/>
                  <a:gd name="connsiteY7" fmla="*/ 41275 h 474661"/>
                  <a:gd name="connsiteX8" fmla="*/ 6350 w 655830"/>
                  <a:gd name="connsiteY8" fmla="*/ 794 h 474661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5856"/>
                  <a:gd name="connsiteX1" fmla="*/ 0 w 655830"/>
                  <a:gd name="connsiteY1" fmla="*/ 378619 h 475856"/>
                  <a:gd name="connsiteX2" fmla="*/ 330200 w 655830"/>
                  <a:gd name="connsiteY2" fmla="*/ 474661 h 475856"/>
                  <a:gd name="connsiteX3" fmla="*/ 554038 w 655830"/>
                  <a:gd name="connsiteY3" fmla="*/ 443705 h 475856"/>
                  <a:gd name="connsiteX4" fmla="*/ 654050 w 655830"/>
                  <a:gd name="connsiteY4" fmla="*/ 394494 h 475856"/>
                  <a:gd name="connsiteX5" fmla="*/ 655638 w 655830"/>
                  <a:gd name="connsiteY5" fmla="*/ 0 h 475856"/>
                  <a:gd name="connsiteX6" fmla="*/ 556419 w 655830"/>
                  <a:gd name="connsiteY6" fmla="*/ 46037 h 475856"/>
                  <a:gd name="connsiteX7" fmla="*/ 342106 w 655830"/>
                  <a:gd name="connsiteY7" fmla="*/ 76994 h 475856"/>
                  <a:gd name="connsiteX8" fmla="*/ 87313 w 655830"/>
                  <a:gd name="connsiteY8" fmla="*/ 41275 h 475856"/>
                  <a:gd name="connsiteX9" fmla="*/ 6350 w 655830"/>
                  <a:gd name="connsiteY9" fmla="*/ 794 h 475856"/>
                  <a:gd name="connsiteX0" fmla="*/ 6350 w 655830"/>
                  <a:gd name="connsiteY0" fmla="*/ 794 h 476193"/>
                  <a:gd name="connsiteX1" fmla="*/ 0 w 655830"/>
                  <a:gd name="connsiteY1" fmla="*/ 378619 h 476193"/>
                  <a:gd name="connsiteX2" fmla="*/ 330200 w 655830"/>
                  <a:gd name="connsiteY2" fmla="*/ 474661 h 476193"/>
                  <a:gd name="connsiteX3" fmla="*/ 554038 w 655830"/>
                  <a:gd name="connsiteY3" fmla="*/ 443705 h 476193"/>
                  <a:gd name="connsiteX4" fmla="*/ 654050 w 655830"/>
                  <a:gd name="connsiteY4" fmla="*/ 394494 h 476193"/>
                  <a:gd name="connsiteX5" fmla="*/ 655638 w 655830"/>
                  <a:gd name="connsiteY5" fmla="*/ 0 h 476193"/>
                  <a:gd name="connsiteX6" fmla="*/ 556419 w 655830"/>
                  <a:gd name="connsiteY6" fmla="*/ 46037 h 476193"/>
                  <a:gd name="connsiteX7" fmla="*/ 342106 w 655830"/>
                  <a:gd name="connsiteY7" fmla="*/ 76994 h 476193"/>
                  <a:gd name="connsiteX8" fmla="*/ 87313 w 655830"/>
                  <a:gd name="connsiteY8" fmla="*/ 41275 h 476193"/>
                  <a:gd name="connsiteX9" fmla="*/ 6350 w 655830"/>
                  <a:gd name="connsiteY9" fmla="*/ 794 h 476193"/>
                  <a:gd name="connsiteX0" fmla="*/ 6350 w 655830"/>
                  <a:gd name="connsiteY0" fmla="*/ 794 h 476737"/>
                  <a:gd name="connsiteX1" fmla="*/ 0 w 655830"/>
                  <a:gd name="connsiteY1" fmla="*/ 378619 h 476737"/>
                  <a:gd name="connsiteX2" fmla="*/ 330200 w 655830"/>
                  <a:gd name="connsiteY2" fmla="*/ 474661 h 476737"/>
                  <a:gd name="connsiteX3" fmla="*/ 554038 w 655830"/>
                  <a:gd name="connsiteY3" fmla="*/ 443705 h 476737"/>
                  <a:gd name="connsiteX4" fmla="*/ 654050 w 655830"/>
                  <a:gd name="connsiteY4" fmla="*/ 394494 h 476737"/>
                  <a:gd name="connsiteX5" fmla="*/ 655638 w 655830"/>
                  <a:gd name="connsiteY5" fmla="*/ 0 h 476737"/>
                  <a:gd name="connsiteX6" fmla="*/ 556419 w 655830"/>
                  <a:gd name="connsiteY6" fmla="*/ 46037 h 476737"/>
                  <a:gd name="connsiteX7" fmla="*/ 342106 w 655830"/>
                  <a:gd name="connsiteY7" fmla="*/ 76994 h 476737"/>
                  <a:gd name="connsiteX8" fmla="*/ 87313 w 655830"/>
                  <a:gd name="connsiteY8" fmla="*/ 41275 h 476737"/>
                  <a:gd name="connsiteX9" fmla="*/ 6350 w 655830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330200 w 658813"/>
                  <a:gd name="connsiteY2" fmla="*/ 474661 h 476737"/>
                  <a:gd name="connsiteX3" fmla="*/ 554038 w 658813"/>
                  <a:gd name="connsiteY3" fmla="*/ 443705 h 476737"/>
                  <a:gd name="connsiteX4" fmla="*/ 658813 w 658813"/>
                  <a:gd name="connsiteY4" fmla="*/ 392112 h 476737"/>
                  <a:gd name="connsiteX5" fmla="*/ 655638 w 658813"/>
                  <a:gd name="connsiteY5" fmla="*/ 0 h 476737"/>
                  <a:gd name="connsiteX6" fmla="*/ 556419 w 658813"/>
                  <a:gd name="connsiteY6" fmla="*/ 46037 h 476737"/>
                  <a:gd name="connsiteX7" fmla="*/ 342106 w 658813"/>
                  <a:gd name="connsiteY7" fmla="*/ 76994 h 476737"/>
                  <a:gd name="connsiteX8" fmla="*/ 87313 w 658813"/>
                  <a:gd name="connsiteY8" fmla="*/ 41275 h 476737"/>
                  <a:gd name="connsiteX9" fmla="*/ 6350 w 658813"/>
                  <a:gd name="connsiteY9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  <a:gd name="connsiteX0" fmla="*/ 6350 w 658813"/>
                  <a:gd name="connsiteY0" fmla="*/ 794 h 476737"/>
                  <a:gd name="connsiteX1" fmla="*/ 0 w 658813"/>
                  <a:gd name="connsiteY1" fmla="*/ 378619 h 476737"/>
                  <a:gd name="connsiteX2" fmla="*/ 103981 w 658813"/>
                  <a:gd name="connsiteY2" fmla="*/ 448466 h 476737"/>
                  <a:gd name="connsiteX3" fmla="*/ 330200 w 658813"/>
                  <a:gd name="connsiteY3" fmla="*/ 474661 h 476737"/>
                  <a:gd name="connsiteX4" fmla="*/ 554038 w 658813"/>
                  <a:gd name="connsiteY4" fmla="*/ 443705 h 476737"/>
                  <a:gd name="connsiteX5" fmla="*/ 658813 w 658813"/>
                  <a:gd name="connsiteY5" fmla="*/ 392112 h 476737"/>
                  <a:gd name="connsiteX6" fmla="*/ 655638 w 658813"/>
                  <a:gd name="connsiteY6" fmla="*/ 0 h 476737"/>
                  <a:gd name="connsiteX7" fmla="*/ 556419 w 658813"/>
                  <a:gd name="connsiteY7" fmla="*/ 46037 h 476737"/>
                  <a:gd name="connsiteX8" fmla="*/ 342106 w 658813"/>
                  <a:gd name="connsiteY8" fmla="*/ 76994 h 476737"/>
                  <a:gd name="connsiteX9" fmla="*/ 87313 w 658813"/>
                  <a:gd name="connsiteY9" fmla="*/ 41275 h 476737"/>
                  <a:gd name="connsiteX10" fmla="*/ 6350 w 658813"/>
                  <a:gd name="connsiteY10" fmla="*/ 794 h 476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8813" h="476737">
                    <a:moveTo>
                      <a:pt x="6350" y="794"/>
                    </a:moveTo>
                    <a:lnTo>
                      <a:pt x="0" y="378619"/>
                    </a:lnTo>
                    <a:cubicBezTo>
                      <a:pt x="47229" y="426640"/>
                      <a:pt x="48948" y="432459"/>
                      <a:pt x="103981" y="448466"/>
                    </a:cubicBezTo>
                    <a:cubicBezTo>
                      <a:pt x="159014" y="464473"/>
                      <a:pt x="255191" y="467914"/>
                      <a:pt x="330200" y="474661"/>
                    </a:cubicBezTo>
                    <a:cubicBezTo>
                      <a:pt x="421349" y="481540"/>
                      <a:pt x="407194" y="471354"/>
                      <a:pt x="554038" y="443705"/>
                    </a:cubicBezTo>
                    <a:cubicBezTo>
                      <a:pt x="660401" y="394625"/>
                      <a:pt x="607351" y="426375"/>
                      <a:pt x="658813" y="392112"/>
                    </a:cubicBezTo>
                    <a:cubicBezTo>
                      <a:pt x="657755" y="259820"/>
                      <a:pt x="656696" y="132292"/>
                      <a:pt x="655638" y="0"/>
                    </a:cubicBezTo>
                    <a:cubicBezTo>
                      <a:pt x="612777" y="8202"/>
                      <a:pt x="645584" y="26855"/>
                      <a:pt x="556419" y="46037"/>
                    </a:cubicBezTo>
                    <a:cubicBezTo>
                      <a:pt x="506942" y="62441"/>
                      <a:pt x="423068" y="75407"/>
                      <a:pt x="342106" y="76994"/>
                    </a:cubicBezTo>
                    <a:cubicBezTo>
                      <a:pt x="261144" y="78581"/>
                      <a:pt x="142875" y="47625"/>
                      <a:pt x="87313" y="41275"/>
                    </a:cubicBezTo>
                    <a:lnTo>
                      <a:pt x="6350" y="794"/>
                    </a:lnTo>
                    <a:close/>
                  </a:path>
                </a:pathLst>
              </a:custGeom>
              <a:solidFill>
                <a:srgbClr val="6076B4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4" name="AutoShape 69"/>
          <p:cNvSpPr>
            <a:spLocks noChangeArrowheads="1"/>
          </p:cNvSpPr>
          <p:nvPr/>
        </p:nvSpPr>
        <p:spPr bwMode="auto">
          <a:xfrm>
            <a:off x="6136584" y="5077485"/>
            <a:ext cx="2864682" cy="1060372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Estimated specific </a:t>
            </a:r>
          </a:p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surface area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grpSp>
        <p:nvGrpSpPr>
          <p:cNvPr id="89" name="Groupe 88"/>
          <p:cNvGrpSpPr/>
          <p:nvPr/>
        </p:nvGrpSpPr>
        <p:grpSpPr>
          <a:xfrm>
            <a:off x="-58057" y="-26049"/>
            <a:ext cx="9216715" cy="987931"/>
            <a:chOff x="-58057" y="-289294"/>
            <a:chExt cx="9216715" cy="987931"/>
          </a:xfrm>
        </p:grpSpPr>
        <p:sp>
          <p:nvSpPr>
            <p:cNvPr id="90" name="Forme libre 8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05" name="Forme libre 104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07" name="Forme libre 106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08" name="Groupe 107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11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301345"/>
                <a:ext cx="9147294" cy="9381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0" name="Forme libre 119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126" name="Forme libre 12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115" name="Rectangle 4"/>
          <p:cNvSpPr>
            <a:spLocks noChangeArrowheads="1"/>
          </p:cNvSpPr>
          <p:nvPr/>
        </p:nvSpPr>
        <p:spPr bwMode="auto">
          <a:xfrm>
            <a:off x="1568848" y="42169"/>
            <a:ext cx="649198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Evaluation of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Specific Surface Area (SSA)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SESAM method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pic>
        <p:nvPicPr>
          <p:cNvPr id="116" name="Image 1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7702" y="184876"/>
            <a:ext cx="573564" cy="573564"/>
          </a:xfrm>
          <a:prstGeom prst="rect">
            <a:avLst/>
          </a:prstGeom>
        </p:spPr>
      </p:pic>
      <p:sp>
        <p:nvSpPr>
          <p:cNvPr id="118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7</a:t>
            </a:r>
          </a:p>
        </p:txBody>
      </p:sp>
      <p:sp>
        <p:nvSpPr>
          <p:cNvPr id="11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12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130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92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2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5090" y="4295352"/>
            <a:ext cx="3545821" cy="1810104"/>
            <a:chOff x="2955090" y="4295352"/>
            <a:chExt cx="3545821" cy="1810104"/>
          </a:xfrm>
        </p:grpSpPr>
        <p:sp>
          <p:nvSpPr>
            <p:cNvPr id="88" name="Accolade fermante 87"/>
            <p:cNvSpPr/>
            <p:nvPr/>
          </p:nvSpPr>
          <p:spPr>
            <a:xfrm rot="5400000">
              <a:off x="4523335" y="3647279"/>
              <a:ext cx="409332" cy="3545821"/>
            </a:xfrm>
            <a:prstGeom prst="rightBrace">
              <a:avLst>
                <a:gd name="adj1" fmla="val 0"/>
                <a:gd name="adj2" fmla="val 50000"/>
              </a:avLst>
            </a:prstGeom>
            <a:ln>
              <a:solidFill>
                <a:srgbClr val="006600"/>
              </a:solidFill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3620500" y="5705346"/>
              <a:ext cx="2259091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i="1" dirty="0" smtClean="0">
                  <a:solidFill>
                    <a:srgbClr val="006600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SESAM</a:t>
              </a:r>
              <a:endParaRPr lang="en-US" sz="2000" i="1" dirty="0">
                <a:solidFill>
                  <a:srgbClr val="006600"/>
                </a:solidFill>
                <a:latin typeface="Palatino Linotype" panose="0204050205050503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52" name="AutoShape 69"/>
            <p:cNvSpPr>
              <a:spLocks noChangeArrowheads="1"/>
            </p:cNvSpPr>
            <p:nvPr/>
          </p:nvSpPr>
          <p:spPr bwMode="auto">
            <a:xfrm>
              <a:off x="3575819" y="4295352"/>
              <a:ext cx="2295752" cy="430346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38100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Sintered pellets</a:t>
              </a:r>
              <a:endParaRPr lang="en-US" sz="22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47590" y="4044436"/>
            <a:ext cx="8760015" cy="2061020"/>
            <a:chOff x="247590" y="4044436"/>
            <a:chExt cx="8760015" cy="2061020"/>
          </a:xfrm>
        </p:grpSpPr>
        <p:grpSp>
          <p:nvGrpSpPr>
            <p:cNvPr id="6" name="Groupe 5"/>
            <p:cNvGrpSpPr/>
            <p:nvPr/>
          </p:nvGrpSpPr>
          <p:grpSpPr>
            <a:xfrm>
              <a:off x="247590" y="4044436"/>
              <a:ext cx="8760015" cy="2061020"/>
              <a:chOff x="247590" y="4044436"/>
              <a:chExt cx="8760015" cy="2061020"/>
            </a:xfrm>
          </p:grpSpPr>
          <p:sp>
            <p:nvSpPr>
              <p:cNvPr id="93" name="ZoneTexte 92"/>
              <p:cNvSpPr txBox="1"/>
              <p:nvPr/>
            </p:nvSpPr>
            <p:spPr>
              <a:xfrm>
                <a:off x="6655894" y="5705346"/>
                <a:ext cx="225909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i="1" dirty="0" smtClean="0">
                    <a:solidFill>
                      <a:srgbClr val="0000CC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BET</a:t>
                </a:r>
                <a:endParaRPr lang="en-US" sz="2000" i="1" dirty="0">
                  <a:solidFill>
                    <a:srgbClr val="0000CC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Accolade fermante 88"/>
              <p:cNvSpPr/>
              <p:nvPr/>
            </p:nvSpPr>
            <p:spPr>
              <a:xfrm rot="5400000">
                <a:off x="7556876" y="4236296"/>
                <a:ext cx="414423" cy="2372876"/>
              </a:xfrm>
              <a:prstGeom prst="rightBrace">
                <a:avLst>
                  <a:gd name="adj1" fmla="val 0"/>
                  <a:gd name="adj2" fmla="val 50000"/>
                </a:avLst>
              </a:prstGeom>
              <a:ln>
                <a:solidFill>
                  <a:srgbClr val="0000C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CC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80" name="Flèche droite 79"/>
              <p:cNvSpPr/>
              <p:nvPr/>
            </p:nvSpPr>
            <p:spPr>
              <a:xfrm>
                <a:off x="334111" y="4801191"/>
                <a:ext cx="8419890" cy="300462"/>
              </a:xfrm>
              <a:prstGeom prst="rightArrow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447574" y="4297250"/>
                <a:ext cx="199707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dirty="0" smtClean="0">
                    <a:solidFill>
                      <a:srgbClr val="0000CC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Single crystals</a:t>
                </a:r>
                <a:endParaRPr lang="en-US" dirty="0">
                  <a:solidFill>
                    <a:srgbClr val="0000CC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" name="ZoneTexte 83"/>
              <p:cNvSpPr txBox="1"/>
              <p:nvPr/>
            </p:nvSpPr>
            <p:spPr>
              <a:xfrm>
                <a:off x="7220936" y="4359402"/>
                <a:ext cx="12593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dirty="0" smtClean="0">
                    <a:solidFill>
                      <a:srgbClr val="0000CC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Powders</a:t>
                </a:r>
                <a:endParaRPr lang="en-US" dirty="0">
                  <a:solidFill>
                    <a:srgbClr val="0000CC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ZoneTexte 84"/>
              <p:cNvSpPr txBox="1"/>
              <p:nvPr/>
            </p:nvSpPr>
            <p:spPr>
              <a:xfrm>
                <a:off x="6881297" y="4044436"/>
                <a:ext cx="21263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dirty="0" smtClean="0">
                    <a:solidFill>
                      <a:srgbClr val="0000CC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Porous materials</a:t>
                </a:r>
                <a:endParaRPr lang="en-US" dirty="0">
                  <a:solidFill>
                    <a:srgbClr val="0000CC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Accolade fermante 10"/>
              <p:cNvSpPr/>
              <p:nvPr/>
            </p:nvSpPr>
            <p:spPr>
              <a:xfrm rot="5400000">
                <a:off x="1397326" y="4152636"/>
                <a:ext cx="405629" cy="2532063"/>
              </a:xfrm>
              <a:prstGeom prst="rightBrace">
                <a:avLst>
                  <a:gd name="adj1" fmla="val 0"/>
                  <a:gd name="adj2" fmla="val 50000"/>
                </a:avLst>
              </a:prstGeom>
              <a:ln>
                <a:solidFill>
                  <a:srgbClr val="0000C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CC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247590" y="5624856"/>
                <a:ext cx="280150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i="1" dirty="0" smtClean="0">
                    <a:solidFill>
                      <a:srgbClr val="0000CC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Geometrical</a:t>
                </a:r>
                <a:endParaRPr lang="en-US" sz="2000" i="1" dirty="0">
                  <a:solidFill>
                    <a:srgbClr val="0000CC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ZoneTexte 95"/>
              <p:cNvSpPr txBox="1"/>
              <p:nvPr/>
            </p:nvSpPr>
            <p:spPr>
              <a:xfrm>
                <a:off x="2186598" y="4490471"/>
                <a:ext cx="13706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b="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≈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1×10</a:t>
                </a:r>
                <a:r>
                  <a:rPr lang="en-US" sz="2000" baseline="3000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-3</a:t>
                </a:r>
                <a:endParaRPr lang="en-US" sz="2000" dirty="0">
                  <a:solidFill>
                    <a:schemeClr val="tx1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5901132" y="4490471"/>
                <a:ext cx="13706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sz="2000" b="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≈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5×10</a:t>
                </a:r>
                <a:r>
                  <a:rPr lang="en-US" sz="2000" baseline="30000" dirty="0" smtClean="0">
                    <a:solidFill>
                      <a:schemeClr val="tx1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</a:rPr>
                  <a:t>-1</a:t>
                </a:r>
                <a:endParaRPr lang="en-US" sz="2000" dirty="0">
                  <a:solidFill>
                    <a:schemeClr val="tx1"/>
                  </a:solidFill>
                  <a:latin typeface="Palatino Linotype" panose="02040502050505030304" pitchFamily="18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2508032" y="4909593"/>
              <a:ext cx="716280" cy="101600"/>
            </a:xfrm>
            <a:prstGeom prst="rect">
              <a:avLst/>
            </a:prstGeom>
            <a:pattFill prst="wdUpDiag">
              <a:fgClr>
                <a:schemeClr val="tx2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219511" y="4907487"/>
              <a:ext cx="716280" cy="101600"/>
            </a:xfrm>
            <a:prstGeom prst="rect">
              <a:avLst/>
            </a:prstGeom>
            <a:pattFill prst="wdUpDiag">
              <a:fgClr>
                <a:schemeClr val="tx2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-61899" y="6250283"/>
            <a:ext cx="4344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* </a:t>
            </a:r>
            <a:r>
              <a:rPr lang="en-US" sz="1200" i="1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T. </a:t>
            </a:r>
            <a:r>
              <a:rPr lang="en-US" sz="1200" i="1" dirty="0" err="1" smtClean="0">
                <a:solidFill>
                  <a:srgbClr val="990099"/>
                </a:solidFill>
                <a:latin typeface="Palatino Linotype" panose="02040502050505030304" pitchFamily="18" charset="0"/>
              </a:rPr>
              <a:t>Cordara</a:t>
            </a:r>
            <a:r>
              <a:rPr lang="en-US" sz="1200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, PhD, ICSM/CEA, Univ. Montpellier, Nov. 2017</a:t>
            </a:r>
            <a:endParaRPr lang="en-US" sz="1200" baseline="-25000" dirty="0">
              <a:solidFill>
                <a:srgbClr val="990099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62" name="Group 1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947594"/>
              </p:ext>
            </p:extLst>
          </p:nvPr>
        </p:nvGraphicFramePr>
        <p:xfrm>
          <a:off x="175883" y="947934"/>
          <a:ext cx="8229600" cy="278384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3635773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Compound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Specific Surface Area (m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.g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-1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)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  BET method (Kr)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SESAM method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Geometrical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CeO</a:t>
                      </a:r>
                      <a:r>
                        <a:rPr kumimoji="0" lang="en-US" sz="1800" b="1" i="0" u="none" strike="noStrike" cap="none" normalizeH="0" baseline="-22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0.180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(20 pellets , 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 5 g)</a:t>
                      </a:r>
                      <a:endParaRPr kumimoji="0" lang="en-US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0.241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3.3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UO</a:t>
                      </a:r>
                      <a:r>
                        <a:rPr kumimoji="0" lang="en-US" sz="1800" b="1" i="0" u="none" strike="noStrike" cap="none" normalizeH="0" baseline="-24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 (reference)</a:t>
                      </a:r>
                      <a:endParaRPr kumimoji="0" lang="en-US" sz="1400" b="1" i="0" u="none" strike="noStrike" cap="none" normalizeH="0" baseline="-2200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&lt; </a:t>
                      </a:r>
                      <a:r>
                        <a:rPr kumimoji="0" lang="en-US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LoD</a:t>
                      </a:r>
                      <a:endParaRPr kumimoji="0" lang="en-U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5.0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2.6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UO</a:t>
                      </a:r>
                      <a:r>
                        <a:rPr kumimoji="0" lang="en-US" sz="1800" b="1" i="0" u="none" strike="noStrike" cap="none" normalizeH="0" baseline="-24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 + PGM</a:t>
                      </a:r>
                      <a:endParaRPr kumimoji="0" lang="en-US" sz="1800" b="1" i="0" u="none" strike="noStrike" cap="none" normalizeH="0" baseline="-2400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&lt; </a:t>
                      </a:r>
                      <a:r>
                        <a:rPr kumimoji="0" lang="en-US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LoD</a:t>
                      </a:r>
                      <a:endParaRPr kumimoji="0" lang="en-U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2.0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2.6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05557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U</a:t>
                      </a:r>
                      <a:r>
                        <a:rPr kumimoji="0" lang="en-US" sz="1800" b="1" i="0" u="none" strike="noStrike" cap="none" normalizeH="0" baseline="-24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0.9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Ln</a:t>
                      </a:r>
                      <a:r>
                        <a:rPr kumimoji="0" lang="en-US" sz="1800" b="1" i="0" u="none" strike="noStrike" cap="none" normalizeH="0" baseline="-24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0.1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O</a:t>
                      </a:r>
                      <a:r>
                        <a:rPr kumimoji="0" lang="en-US" sz="1800" b="1" i="0" u="none" strike="noStrike" cap="none" normalizeH="0" baseline="-24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1.95</a:t>
                      </a:r>
                      <a:endParaRPr kumimoji="0" lang="en-US" sz="1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1.5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(5 pellets , </a:t>
                      </a:r>
                      <a:r>
                        <a:rPr kumimoji="0" lang="en-US" sz="1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 1 g)</a:t>
                      </a:r>
                      <a:endParaRPr kumimoji="0" lang="en-US" sz="1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5.0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2.9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sym typeface="Symbol" panose="05050102010706020507" pitchFamily="18" charset="2"/>
                        </a:rPr>
                        <a:t> 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</a:t>
                      </a:r>
                      <a:r>
                        <a:rPr kumimoji="0" lang="en-US" sz="1800" b="1" i="0" u="none" strike="noStrike" cap="none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83875"/>
                  </a:ext>
                </a:extLst>
              </a:tr>
            </a:tbl>
          </a:graphicData>
        </a:graphic>
      </p:graphicFrame>
      <p:grpSp>
        <p:nvGrpSpPr>
          <p:cNvPr id="22" name="Groupe 21"/>
          <p:cNvGrpSpPr/>
          <p:nvPr/>
        </p:nvGrpSpPr>
        <p:grpSpPr>
          <a:xfrm>
            <a:off x="5920866" y="1782520"/>
            <a:ext cx="809899" cy="1917127"/>
            <a:chOff x="5963619" y="1782520"/>
            <a:chExt cx="809899" cy="1917127"/>
          </a:xfrm>
        </p:grpSpPr>
        <p:sp>
          <p:nvSpPr>
            <p:cNvPr id="20" name="Triangle isocèle 19"/>
            <p:cNvSpPr/>
            <p:nvPr/>
          </p:nvSpPr>
          <p:spPr>
            <a:xfrm rot="16200000" flipH="1">
              <a:off x="5410005" y="2336134"/>
              <a:ext cx="1917127" cy="809899"/>
            </a:xfrm>
            <a:prstGeom prst="triangle">
              <a:avLst>
                <a:gd name="adj" fmla="val 50742"/>
              </a:avLst>
            </a:prstGeom>
            <a:solidFill>
              <a:srgbClr val="8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 rot="16200000" flipH="1">
              <a:off x="5935922" y="2539595"/>
              <a:ext cx="12509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sym typeface="Symbol" panose="05050102010706020507" pitchFamily="18" charset="2"/>
                </a:rPr>
                <a:t> 76 - 730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 flipH="1">
            <a:off x="4020026" y="1778164"/>
            <a:ext cx="809899" cy="1917127"/>
            <a:chOff x="5963619" y="1782520"/>
            <a:chExt cx="809899" cy="1917127"/>
          </a:xfrm>
        </p:grpSpPr>
        <p:sp>
          <p:nvSpPr>
            <p:cNvPr id="83" name="Triangle isocèle 82"/>
            <p:cNvSpPr/>
            <p:nvPr/>
          </p:nvSpPr>
          <p:spPr>
            <a:xfrm rot="16200000" flipH="1">
              <a:off x="5410005" y="2336134"/>
              <a:ext cx="1917127" cy="809899"/>
            </a:xfrm>
            <a:prstGeom prst="triangle">
              <a:avLst>
                <a:gd name="adj" fmla="val 50742"/>
              </a:avLst>
            </a:prstGeom>
            <a:solidFill>
              <a:srgbClr val="8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 rot="16200000" flipH="1">
              <a:off x="5969715" y="2573388"/>
              <a:ext cx="1183403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sym typeface="Symbol" panose="05050102010706020507" pitchFamily="18" charset="2"/>
                </a:rPr>
                <a:t> 1.3 - 3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6" name="Forme libre 45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7" name="Forme libre 4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8" name="Forme libre 47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9" name="Groupe 48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1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3" name="Forme libre 52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Forme libre 54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70" name="Rectangle 4"/>
          <p:cNvSpPr>
            <a:spLocks noChangeArrowheads="1"/>
          </p:cNvSpPr>
          <p:nvPr/>
        </p:nvSpPr>
        <p:spPr bwMode="auto">
          <a:xfrm>
            <a:off x="1568848" y="7001"/>
            <a:ext cx="6491989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Evaluation of SSA:</a:t>
            </a:r>
            <a:r>
              <a:rPr kumimoji="0" lang="en-US" sz="2400" b="1" i="0" u="none" strike="noStrike" kern="1200" cap="none" spc="0" normalizeH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SESAM method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7465723" y="5713071"/>
            <a:ext cx="692097" cy="353460"/>
            <a:chOff x="7465723" y="5713071"/>
            <a:chExt cx="692097" cy="353460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7465723" y="5726931"/>
              <a:ext cx="692097" cy="339600"/>
            </a:xfrm>
            <a:prstGeom prst="line">
              <a:avLst/>
            </a:prstGeom>
            <a:ln w="317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 flipH="1">
              <a:off x="7465723" y="5713071"/>
              <a:ext cx="692097" cy="339600"/>
            </a:xfrm>
            <a:prstGeom prst="line">
              <a:avLst/>
            </a:prstGeom>
            <a:ln w="317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 56"/>
          <p:cNvGrpSpPr/>
          <p:nvPr/>
        </p:nvGrpSpPr>
        <p:grpSpPr>
          <a:xfrm>
            <a:off x="1254091" y="5671506"/>
            <a:ext cx="692097" cy="353460"/>
            <a:chOff x="7465723" y="5713071"/>
            <a:chExt cx="692097" cy="353460"/>
          </a:xfrm>
        </p:grpSpPr>
        <p:cxnSp>
          <p:nvCxnSpPr>
            <p:cNvPr id="58" name="Connecteur droit 57"/>
            <p:cNvCxnSpPr/>
            <p:nvPr/>
          </p:nvCxnSpPr>
          <p:spPr>
            <a:xfrm>
              <a:off x="7465723" y="5726931"/>
              <a:ext cx="692097" cy="339600"/>
            </a:xfrm>
            <a:prstGeom prst="line">
              <a:avLst/>
            </a:prstGeom>
            <a:ln w="317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 flipH="1">
              <a:off x="7465723" y="5713071"/>
              <a:ext cx="692097" cy="339600"/>
            </a:xfrm>
            <a:prstGeom prst="line">
              <a:avLst/>
            </a:prstGeom>
            <a:ln w="3175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Ellipse 12"/>
          <p:cNvSpPr/>
          <p:nvPr/>
        </p:nvSpPr>
        <p:spPr>
          <a:xfrm>
            <a:off x="3994016" y="5643801"/>
            <a:ext cx="1464671" cy="523352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8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5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440297" y="776122"/>
            <a:ext cx="674401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>
                <a:solidFill>
                  <a:srgbClr val="000099"/>
                </a:solidFill>
                <a:latin typeface="Palatino Linotype" panose="02040502050505030304" pitchFamily="18" charset="0"/>
              </a:rPr>
              <a:t>Macroscopic </a:t>
            </a:r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study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Multiparametric expression of the dissolution kinetics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668634"/>
              </p:ext>
            </p:extLst>
          </p:nvPr>
        </p:nvGraphicFramePr>
        <p:xfrm>
          <a:off x="2025950" y="4571022"/>
          <a:ext cx="4307498" cy="870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33" name="Équation" r:id="rId5" imgW="2971800" imgH="571320" progId="Equation.3">
                  <p:embed/>
                </p:oleObj>
              </mc:Choice>
              <mc:Fallback>
                <p:oleObj name="Équation" r:id="rId5" imgW="2971800" imgH="57132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950" y="4571022"/>
                        <a:ext cx="4307498" cy="870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0" y="6572043"/>
            <a:ext cx="85431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A.C. </a:t>
            </a:r>
            <a:r>
              <a:rPr lang="en-US" altLang="fr-FR" sz="1200" dirty="0" err="1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Lasaga</a:t>
            </a: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</a:t>
            </a:r>
            <a:r>
              <a:rPr lang="en-US" altLang="fr-FR" sz="1200" i="1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Kinetic Theory in the Earth Sciences, </a:t>
            </a: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Princeton Univ. Press, 1998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675" y="3162917"/>
            <a:ext cx="653043" cy="65304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5054" y="4643258"/>
            <a:ext cx="2110144" cy="196655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" y="3489371"/>
            <a:ext cx="2639585" cy="136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111147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grpSp>
        <p:nvGrpSpPr>
          <p:cNvPr id="4139" name="Groupe 45"/>
          <p:cNvGrpSpPr>
            <a:grpSpLocks/>
          </p:cNvGrpSpPr>
          <p:nvPr/>
        </p:nvGrpSpPr>
        <p:grpSpPr bwMode="auto">
          <a:xfrm>
            <a:off x="-6019" y="5215166"/>
            <a:ext cx="3676650" cy="1079500"/>
            <a:chOff x="35801" y="5164524"/>
            <a:chExt cx="3676362" cy="1081378"/>
          </a:xfrm>
        </p:grpSpPr>
        <p:pic>
          <p:nvPicPr>
            <p:cNvPr id="4143" name="Picture 21" descr="IMG_027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711" y="5164524"/>
              <a:ext cx="1440452" cy="108137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38"/>
            <p:cNvSpPr txBox="1">
              <a:spLocks noChangeArrowheads="1"/>
            </p:cNvSpPr>
            <p:nvPr/>
          </p:nvSpPr>
          <p:spPr bwMode="auto">
            <a:xfrm>
              <a:off x="35801" y="5268584"/>
              <a:ext cx="2159467" cy="91347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31750"/>
            </a:effectLst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ICP–AES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ICP-MS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Times New Roman" pitchFamily="18" charset="0"/>
                </a:rPr>
                <a:t>a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  liquid scintillation</a:t>
              </a:r>
            </a:p>
          </p:txBody>
        </p:sp>
      </p:grpSp>
      <p:pic>
        <p:nvPicPr>
          <p:cNvPr id="4141" name="Picture 7" descr="IMG_02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9" y="692378"/>
            <a:ext cx="1309688" cy="98266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h="254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2067256" y="686027"/>
            <a:ext cx="2087563" cy="4418235"/>
            <a:chOff x="2067256" y="686027"/>
            <a:chExt cx="2087563" cy="4418235"/>
          </a:xfrm>
        </p:grpSpPr>
        <p:sp>
          <p:nvSpPr>
            <p:cNvPr id="97" name="AutoShape 24"/>
            <p:cNvSpPr>
              <a:spLocks noChangeArrowheads="1"/>
            </p:cNvSpPr>
            <p:nvPr/>
          </p:nvSpPr>
          <p:spPr bwMode="auto">
            <a:xfrm rot="5400000">
              <a:off x="1039160" y="2871708"/>
              <a:ext cx="4104747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142" name="Text Box 37"/>
            <p:cNvSpPr txBox="1">
              <a:spLocks noChangeArrowheads="1"/>
            </p:cNvSpPr>
            <p:nvPr/>
          </p:nvSpPr>
          <p:spPr bwMode="auto">
            <a:xfrm>
              <a:off x="2067256" y="1303566"/>
              <a:ext cx="2087563" cy="3365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Static conditions</a:t>
              </a:r>
            </a:p>
          </p:txBody>
        </p:sp>
        <p:sp>
          <p:nvSpPr>
            <p:cNvPr id="4125" name="Text Box 35"/>
            <p:cNvSpPr txBox="1">
              <a:spLocks noChangeArrowheads="1"/>
            </p:cNvSpPr>
            <p:nvPr/>
          </p:nvSpPr>
          <p:spPr bwMode="auto">
            <a:xfrm>
              <a:off x="2268083" y="686027"/>
              <a:ext cx="1655762" cy="3365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i="1" dirty="0" smtClean="0">
                  <a:solidFill>
                    <a:schemeClr val="bg1"/>
                  </a:solidFill>
                  <a:ea typeface="+mn-ea"/>
                </a:rPr>
                <a:t>Sintered </a:t>
              </a:r>
              <a:r>
                <a:rPr kumimoji="0" lang="en-US" sz="1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Pellet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-58057" y="-315670"/>
            <a:ext cx="9216715" cy="987931"/>
            <a:chOff x="-58057" y="-289294"/>
            <a:chExt cx="9216715" cy="987931"/>
          </a:xfrm>
        </p:grpSpPr>
        <p:sp>
          <p:nvSpPr>
            <p:cNvPr id="59" name="Forme libre 58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4" name="Forme libre 63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5" name="Forme libre 64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66" name="Groupe 65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68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Forme libre 68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Forme libre 69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60" name="Rectangle 4"/>
          <p:cNvSpPr>
            <a:spLocks noChangeArrowheads="1"/>
          </p:cNvSpPr>
          <p:nvPr/>
        </p:nvSpPr>
        <p:spPr bwMode="auto">
          <a:xfrm>
            <a:off x="1568848" y="-27498"/>
            <a:ext cx="6491989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Dissolution test: experimental device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4212406" y="5755898"/>
            <a:ext cx="4741096" cy="710800"/>
            <a:chOff x="4212406" y="5755898"/>
            <a:chExt cx="4741096" cy="7108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50" name="AutoShape 56"/>
            <p:cNvSpPr>
              <a:spLocks noChangeAspect="1" noChangeArrowheads="1"/>
            </p:cNvSpPr>
            <p:nvPr/>
          </p:nvSpPr>
          <p:spPr bwMode="auto">
            <a:xfrm rot="2239911" flipH="1">
              <a:off x="8655052" y="5759678"/>
              <a:ext cx="298450" cy="687387"/>
            </a:xfrm>
            <a:prstGeom prst="curvedRightArrow">
              <a:avLst>
                <a:gd name="adj1" fmla="val 46064"/>
                <a:gd name="adj2" fmla="val 92128"/>
                <a:gd name="adj3" fmla="val 33333"/>
              </a:avLst>
            </a:prstGeom>
            <a:solidFill>
              <a:srgbClr val="808080"/>
            </a:solidFill>
            <a:ln w="1905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Rectangle à coins arrondis 6"/>
            <p:cNvSpPr/>
            <p:nvPr/>
          </p:nvSpPr>
          <p:spPr bwMode="auto">
            <a:xfrm>
              <a:off x="4212406" y="5755898"/>
              <a:ext cx="4247381" cy="710800"/>
            </a:xfrm>
            <a:prstGeom prst="round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eaLnBrk="1" hangingPunct="1">
                <a:spcBef>
                  <a:spcPct val="50000"/>
                </a:spcBef>
                <a:defRPr/>
              </a:pP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</a:t>
              </a:r>
              <a:r>
                <a:rPr lang="en-GB" dirty="0" err="1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i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) 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≈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 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(j): congruent dissolution</a:t>
              </a:r>
            </a:p>
            <a:p>
              <a:pPr lvl="0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</a:t>
              </a:r>
              <a:r>
                <a:rPr lang="en-GB" dirty="0" err="1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i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) 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≠ 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(j): incongruent </a:t>
              </a: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dissolution</a:t>
              </a:r>
            </a:p>
            <a:p>
              <a:pPr lvl="0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GB" dirty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</p:txBody>
        </p:sp>
      </p:grpSp>
      <p:pic>
        <p:nvPicPr>
          <p:cNvPr id="71" name="Image 7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067" y="22946"/>
            <a:ext cx="573564" cy="573564"/>
          </a:xfrm>
          <a:prstGeom prst="rect">
            <a:avLst/>
          </a:prstGeom>
        </p:spPr>
      </p:pic>
      <p:sp>
        <p:nvSpPr>
          <p:cNvPr id="72" name="Espace réservé du numéro de diapositive 1"/>
          <p:cNvSpPr txBox="1">
            <a:spLocks/>
          </p:cNvSpPr>
          <p:nvPr/>
        </p:nvSpPr>
        <p:spPr>
          <a:xfrm>
            <a:off x="8803298" y="6532611"/>
            <a:ext cx="245014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9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7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7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75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/>
          <p:cNvGrpSpPr/>
          <p:nvPr/>
        </p:nvGrpSpPr>
        <p:grpSpPr>
          <a:xfrm>
            <a:off x="977632" y="2101755"/>
            <a:ext cx="3643953" cy="1883098"/>
            <a:chOff x="1509904" y="2101755"/>
            <a:chExt cx="3643953" cy="1883098"/>
          </a:xfrm>
        </p:grpSpPr>
        <p:sp>
          <p:nvSpPr>
            <p:cNvPr id="3" name="Rectangle à coins arrondis 2"/>
            <p:cNvSpPr/>
            <p:nvPr/>
          </p:nvSpPr>
          <p:spPr bwMode="auto">
            <a:xfrm>
              <a:off x="1509904" y="2101755"/>
              <a:ext cx="3643953" cy="18830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84" name="Groupe 83"/>
            <p:cNvGrpSpPr/>
            <p:nvPr/>
          </p:nvGrpSpPr>
          <p:grpSpPr>
            <a:xfrm>
              <a:off x="1645636" y="2219392"/>
              <a:ext cx="3372489" cy="1647825"/>
              <a:chOff x="368448" y="1546320"/>
              <a:chExt cx="3372489" cy="1647825"/>
            </a:xfrm>
            <a:solidFill>
              <a:srgbClr val="FFFFFF"/>
            </a:solidFill>
          </p:grpSpPr>
          <p:pic>
            <p:nvPicPr>
              <p:cNvPr id="85" name="Picture 16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448" y="1546320"/>
                <a:ext cx="1543050" cy="1647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ZoneTexte 85"/>
              <p:cNvSpPr txBox="1"/>
              <p:nvPr/>
            </p:nvSpPr>
            <p:spPr>
              <a:xfrm>
                <a:off x="1604683" y="2012434"/>
                <a:ext cx="1036028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err="1" smtClean="0">
                    <a:latin typeface="Palatino Linotype" panose="02040502050505030304" pitchFamily="18" charset="0"/>
                  </a:rPr>
                  <a:t>Leachate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1601216" y="1771512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Dissolution </a:t>
                </a:r>
                <a:r>
                  <a:rPr lang="fr-FR" sz="1300" dirty="0" err="1" smtClean="0">
                    <a:latin typeface="Palatino Linotype" panose="02040502050505030304" pitchFamily="18" charset="0"/>
                  </a:rPr>
                  <a:t>reactor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1603627" y="2243550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Pellet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1609121" y="2771809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err="1" smtClean="0">
                    <a:latin typeface="Palatino Linotype" panose="02040502050505030304" pitchFamily="18" charset="0"/>
                  </a:rPr>
                  <a:t>Magnetic</a:t>
                </a:r>
                <a:r>
                  <a:rPr lang="fr-FR" sz="1300" dirty="0" smtClean="0">
                    <a:latin typeface="Palatino Linotype" panose="02040502050505030304" pitchFamily="18" charset="0"/>
                  </a:rPr>
                  <a:t>  </a:t>
                </a:r>
                <a:r>
                  <a:rPr lang="fr-FR" sz="1300" dirty="0" err="1" smtClean="0">
                    <a:latin typeface="Palatino Linotype" panose="02040502050505030304" pitchFamily="18" charset="0"/>
                  </a:rPr>
                  <a:t>stirrer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1610741" y="2495981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Support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</p:grpSp>
      </p:grpSp>
      <p:grpSp>
        <p:nvGrpSpPr>
          <p:cNvPr id="6" name="Groupe 5"/>
          <p:cNvGrpSpPr/>
          <p:nvPr/>
        </p:nvGrpSpPr>
        <p:grpSpPr>
          <a:xfrm>
            <a:off x="5081371" y="551459"/>
            <a:ext cx="3894343" cy="5218977"/>
            <a:chOff x="5081371" y="551459"/>
            <a:chExt cx="3894343" cy="5218977"/>
          </a:xfrm>
        </p:grpSpPr>
        <p:sp>
          <p:nvSpPr>
            <p:cNvPr id="98" name="AutoShape 24"/>
            <p:cNvSpPr>
              <a:spLocks noChangeArrowheads="1"/>
            </p:cNvSpPr>
            <p:nvPr/>
          </p:nvSpPr>
          <p:spPr bwMode="auto">
            <a:xfrm rot="18868592">
              <a:off x="3209178" y="3537882"/>
              <a:ext cx="4104747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8203" y="551459"/>
              <a:ext cx="2517511" cy="1871178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775595" y="2206081"/>
            <a:ext cx="1913512" cy="3702624"/>
            <a:chOff x="6775595" y="2206081"/>
            <a:chExt cx="1913512" cy="3702624"/>
          </a:xfrm>
        </p:grpSpPr>
        <p:sp>
          <p:nvSpPr>
            <p:cNvPr id="100" name="AutoShape 24"/>
            <p:cNvSpPr>
              <a:spLocks noChangeArrowheads="1"/>
            </p:cNvSpPr>
            <p:nvPr/>
          </p:nvSpPr>
          <p:spPr bwMode="auto">
            <a:xfrm rot="7131184">
              <a:off x="5104464" y="3877212"/>
              <a:ext cx="3702624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793472" y="4588341"/>
              <a:ext cx="1895635" cy="1010769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4239962" y="3392892"/>
            <a:ext cx="4166898" cy="1069928"/>
            <a:chOff x="4540218" y="3297356"/>
            <a:chExt cx="4166898" cy="1069928"/>
          </a:xfrm>
          <a:solidFill>
            <a:schemeClr val="bg1"/>
          </a:solidFill>
        </p:grpSpPr>
        <p:grpSp>
          <p:nvGrpSpPr>
            <p:cNvPr id="16" name="Groupe 15"/>
            <p:cNvGrpSpPr/>
            <p:nvPr/>
          </p:nvGrpSpPr>
          <p:grpSpPr>
            <a:xfrm>
              <a:off x="4540218" y="3297356"/>
              <a:ext cx="3877973" cy="1069928"/>
              <a:chOff x="4540218" y="3297356"/>
              <a:chExt cx="3877973" cy="1069928"/>
            </a:xfrm>
            <a:grpFill/>
          </p:grpSpPr>
          <p:sp>
            <p:nvSpPr>
              <p:cNvPr id="15" name="Rectangle à coins arrondis 14"/>
              <p:cNvSpPr/>
              <p:nvPr/>
            </p:nvSpPr>
            <p:spPr bwMode="auto">
              <a:xfrm>
                <a:off x="4540218" y="3297356"/>
                <a:ext cx="3877973" cy="1069928"/>
              </a:xfrm>
              <a:prstGeom prst="roundRect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58188" name="Picture 27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1841" y="3326416"/>
                <a:ext cx="1350966" cy="711200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</p:grpSp>
        <p:grpSp>
          <p:nvGrpSpPr>
            <p:cNvPr id="10" name="Group 71"/>
            <p:cNvGrpSpPr>
              <a:grpSpLocks/>
            </p:cNvGrpSpPr>
            <p:nvPr/>
          </p:nvGrpSpPr>
          <p:grpSpPr bwMode="auto">
            <a:xfrm>
              <a:off x="5430516" y="3400389"/>
              <a:ext cx="3276600" cy="866775"/>
              <a:chOff x="3447" y="2204"/>
              <a:chExt cx="2064" cy="546"/>
            </a:xfrm>
            <a:grpFill/>
          </p:grpSpPr>
          <p:sp>
            <p:nvSpPr>
              <p:cNvPr id="4118" name="Text Box 47"/>
              <p:cNvSpPr txBox="1">
                <a:spLocks noChangeArrowheads="1"/>
              </p:cNvSpPr>
              <p:nvPr/>
            </p:nvSpPr>
            <p:spPr bwMode="auto">
              <a:xfrm>
                <a:off x="3855" y="2386"/>
                <a:ext cx="1565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Reactive surface area (m</a:t>
                </a:r>
                <a:r>
                  <a:rPr kumimoji="0" lang="en-US" sz="1300" b="1" i="1" u="none" strike="noStrike" kern="1200" cap="none" spc="0" normalizeH="0" baseline="3000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2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</a:t>
                </a:r>
              </a:p>
            </p:txBody>
          </p:sp>
          <p:sp>
            <p:nvSpPr>
              <p:cNvPr id="4119" name="Text Box 48"/>
              <p:cNvSpPr txBox="1">
                <a:spLocks noChangeArrowheads="1"/>
              </p:cNvSpPr>
              <p:nvPr/>
            </p:nvSpPr>
            <p:spPr bwMode="auto">
              <a:xfrm>
                <a:off x="3855" y="2204"/>
                <a:ext cx="1656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Amount of (</a:t>
                </a:r>
                <a:r>
                  <a:rPr kumimoji="0" lang="en-US" sz="1300" b="1" i="1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i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 in solution (g)</a:t>
                </a:r>
              </a:p>
            </p:txBody>
          </p:sp>
          <p:sp>
            <p:nvSpPr>
              <p:cNvPr id="4120" name="Text Box 49"/>
              <p:cNvSpPr txBox="1">
                <a:spLocks noChangeArrowheads="1"/>
              </p:cNvSpPr>
              <p:nvPr/>
            </p:nvSpPr>
            <p:spPr bwMode="auto">
              <a:xfrm>
                <a:off x="3719" y="2567"/>
                <a:ext cx="1610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Mass ratio of (</a:t>
                </a:r>
                <a:r>
                  <a:rPr kumimoji="0" lang="en-US" sz="1300" b="1" i="1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i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 in the solid</a:t>
                </a:r>
              </a:p>
            </p:txBody>
          </p:sp>
          <p:sp>
            <p:nvSpPr>
              <p:cNvPr id="4121" name="Freeform 51"/>
              <p:cNvSpPr>
                <a:spLocks/>
              </p:cNvSpPr>
              <p:nvPr/>
            </p:nvSpPr>
            <p:spPr bwMode="auto">
              <a:xfrm>
                <a:off x="3769" y="2386"/>
                <a:ext cx="99" cy="83"/>
              </a:xfrm>
              <a:custGeom>
                <a:avLst/>
                <a:gdLst>
                  <a:gd name="T0" fmla="*/ 1001068888 w 145"/>
                  <a:gd name="T1" fmla="*/ 2147482346 h 83"/>
                  <a:gd name="T2" fmla="*/ 1001068888 w 145"/>
                  <a:gd name="T3" fmla="*/ 2147482346 h 83"/>
                  <a:gd name="T4" fmla="*/ 0 w 145"/>
                  <a:gd name="T5" fmla="*/ 2147482346 h 83"/>
                  <a:gd name="T6" fmla="*/ 0 60000 65536"/>
                  <a:gd name="T7" fmla="*/ 0 60000 65536"/>
                  <a:gd name="T8" fmla="*/ 0 60000 65536"/>
                  <a:gd name="T9" fmla="*/ 0 w 145"/>
                  <a:gd name="T10" fmla="*/ 0 h 83"/>
                  <a:gd name="T11" fmla="*/ 145 w 145"/>
                  <a:gd name="T12" fmla="*/ 83 h 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5" h="83">
                    <a:moveTo>
                      <a:pt x="145" y="83"/>
                    </a:moveTo>
                    <a:cubicBezTo>
                      <a:pt x="137" y="70"/>
                      <a:pt x="122" y="14"/>
                      <a:pt x="98" y="7"/>
                    </a:cubicBezTo>
                    <a:cubicBezTo>
                      <a:pt x="74" y="0"/>
                      <a:pt x="20" y="34"/>
                      <a:pt x="0" y="41"/>
                    </a:cubicBezTo>
                  </a:path>
                </a:pathLst>
              </a:custGeom>
              <a:grpFill/>
              <a:ln w="9525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122" name="Freeform 52"/>
              <p:cNvSpPr>
                <a:spLocks/>
              </p:cNvSpPr>
              <p:nvPr/>
            </p:nvSpPr>
            <p:spPr bwMode="auto">
              <a:xfrm>
                <a:off x="3634" y="2209"/>
                <a:ext cx="207" cy="78"/>
              </a:xfrm>
              <a:custGeom>
                <a:avLst/>
                <a:gdLst>
                  <a:gd name="T0" fmla="*/ 2147482503 w 207"/>
                  <a:gd name="T1" fmla="*/ 2147482296 h 78"/>
                  <a:gd name="T2" fmla="*/ 2147482503 w 207"/>
                  <a:gd name="T3" fmla="*/ 2147482296 h 78"/>
                  <a:gd name="T4" fmla="*/ 0 w 207"/>
                  <a:gd name="T5" fmla="*/ 2147482296 h 78"/>
                  <a:gd name="T6" fmla="*/ 0 60000 65536"/>
                  <a:gd name="T7" fmla="*/ 0 60000 65536"/>
                  <a:gd name="T8" fmla="*/ 0 60000 65536"/>
                  <a:gd name="T9" fmla="*/ 0 w 207"/>
                  <a:gd name="T10" fmla="*/ 0 h 78"/>
                  <a:gd name="T11" fmla="*/ 207 w 207"/>
                  <a:gd name="T12" fmla="*/ 78 h 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7" h="78">
                    <a:moveTo>
                      <a:pt x="207" y="78"/>
                    </a:moveTo>
                    <a:cubicBezTo>
                      <a:pt x="194" y="65"/>
                      <a:pt x="165" y="4"/>
                      <a:pt x="131" y="2"/>
                    </a:cubicBezTo>
                    <a:cubicBezTo>
                      <a:pt x="97" y="0"/>
                      <a:pt x="27" y="51"/>
                      <a:pt x="0" y="64"/>
                    </a:cubicBezTo>
                  </a:path>
                </a:pathLst>
              </a:custGeom>
              <a:grpFill/>
              <a:ln w="12700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123" name="Freeform 50"/>
              <p:cNvSpPr>
                <a:spLocks/>
              </p:cNvSpPr>
              <p:nvPr/>
            </p:nvSpPr>
            <p:spPr bwMode="auto">
              <a:xfrm>
                <a:off x="3447" y="2522"/>
                <a:ext cx="204" cy="159"/>
              </a:xfrm>
              <a:custGeom>
                <a:avLst/>
                <a:gdLst>
                  <a:gd name="T0" fmla="*/ 2147482493 w 204"/>
                  <a:gd name="T1" fmla="*/ 2147482312 h 159"/>
                  <a:gd name="T2" fmla="*/ 2147482493 w 204"/>
                  <a:gd name="T3" fmla="*/ 2147482312 h 159"/>
                  <a:gd name="T4" fmla="*/ 2147482493 w 204"/>
                  <a:gd name="T5" fmla="*/ 0 h 159"/>
                  <a:gd name="T6" fmla="*/ 0 60000 65536"/>
                  <a:gd name="T7" fmla="*/ 0 60000 65536"/>
                  <a:gd name="T8" fmla="*/ 0 60000 65536"/>
                  <a:gd name="T9" fmla="*/ 0 w 204"/>
                  <a:gd name="T10" fmla="*/ 0 h 159"/>
                  <a:gd name="T11" fmla="*/ 204 w 204"/>
                  <a:gd name="T12" fmla="*/ 159 h 15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4" h="159">
                    <a:moveTo>
                      <a:pt x="204" y="136"/>
                    </a:moveTo>
                    <a:cubicBezTo>
                      <a:pt x="125" y="147"/>
                      <a:pt x="46" y="159"/>
                      <a:pt x="23" y="136"/>
                    </a:cubicBezTo>
                    <a:cubicBezTo>
                      <a:pt x="0" y="113"/>
                      <a:pt x="34" y="56"/>
                      <a:pt x="68" y="0"/>
                    </a:cubicBezTo>
                  </a:path>
                </a:pathLst>
              </a:custGeom>
              <a:grpFill/>
              <a:ln w="9525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475116"/>
              </p:ext>
            </p:extLst>
          </p:nvPr>
        </p:nvGraphicFramePr>
        <p:xfrm>
          <a:off x="6735675" y="2676798"/>
          <a:ext cx="2176156" cy="497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15" name="Équation" r:id="rId14" imgW="1968480" imgH="431640" progId="Equation.3">
                  <p:embed/>
                </p:oleObj>
              </mc:Choice>
              <mc:Fallback>
                <p:oleObj name="Équation" r:id="rId14" imgW="1968480" imgH="431640" progId="Equation.3">
                  <p:embed/>
                  <p:pic>
                    <p:nvPicPr>
                      <p:cNvPr id="0" name="Obje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675" y="2676798"/>
                        <a:ext cx="2176156" cy="49772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3346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209337" y="-906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General trend of UO</a:t>
            </a:r>
            <a:r>
              <a:rPr lang="en-US" sz="2400" baseline="-25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 in nitric acid</a:t>
            </a:r>
            <a:endParaRPr lang="en-US" sz="2400" baseline="-25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-18343" y="6268981"/>
            <a:ext cx="3682888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T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Cordara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 </a:t>
            </a:r>
            <a:r>
              <a:rPr lang="fr-FR" sz="1200" i="1" dirty="0">
                <a:solidFill>
                  <a:srgbClr val="990099"/>
                </a:solidFill>
                <a:ea typeface="+mn-ea"/>
              </a:rPr>
              <a:t>et al.</a:t>
            </a:r>
            <a:r>
              <a:rPr lang="fr-FR" sz="1200" dirty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J</a:t>
            </a:r>
            <a:r>
              <a:rPr lang="fr-FR" sz="1200" i="1" dirty="0">
                <a:solidFill>
                  <a:srgbClr val="990099"/>
                </a:solidFill>
              </a:rPr>
              <a:t>. </a:t>
            </a:r>
            <a:r>
              <a:rPr lang="fr-FR" sz="1200" i="1" dirty="0" err="1">
                <a:solidFill>
                  <a:srgbClr val="990099"/>
                </a:solidFill>
              </a:rPr>
              <a:t>Nucl</a:t>
            </a:r>
            <a:r>
              <a:rPr lang="fr-FR" sz="1200" i="1" dirty="0">
                <a:solidFill>
                  <a:srgbClr val="990099"/>
                </a:solidFill>
              </a:rPr>
              <a:t>. </a:t>
            </a:r>
            <a:r>
              <a:rPr lang="fr-FR" sz="1200" i="1" dirty="0" smtClean="0">
                <a:solidFill>
                  <a:srgbClr val="990099"/>
                </a:solidFill>
              </a:rPr>
              <a:t>Mater.</a:t>
            </a:r>
            <a:r>
              <a:rPr lang="fr-FR" sz="1200" dirty="0">
                <a:solidFill>
                  <a:srgbClr val="990099"/>
                </a:solidFill>
              </a:rPr>
              <a:t> </a:t>
            </a:r>
            <a:r>
              <a:rPr lang="fr-FR" sz="1200" dirty="0" smtClean="0">
                <a:solidFill>
                  <a:srgbClr val="990099"/>
                </a:solidFill>
              </a:rPr>
              <a:t>2017, 496, 251-264</a:t>
            </a:r>
          </a:p>
        </p:txBody>
      </p:sp>
      <p:sp>
        <p:nvSpPr>
          <p:cNvPr id="49" name="Espace réservé du numéro de diapositive 1"/>
          <p:cNvSpPr txBox="1">
            <a:spLocks/>
          </p:cNvSpPr>
          <p:nvPr/>
        </p:nvSpPr>
        <p:spPr>
          <a:xfrm>
            <a:off x="8662195" y="6532611"/>
            <a:ext cx="497227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10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5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0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95408" y="1758041"/>
            <a:ext cx="1693420" cy="2865733"/>
            <a:chOff x="195408" y="1758041"/>
            <a:chExt cx="1693420" cy="2865733"/>
          </a:xfrm>
        </p:grpSpPr>
        <p:sp>
          <p:nvSpPr>
            <p:cNvPr id="22" name="Rectangle 119"/>
            <p:cNvSpPr>
              <a:spLocks noChangeArrowheads="1"/>
            </p:cNvSpPr>
            <p:nvPr/>
          </p:nvSpPr>
          <p:spPr bwMode="auto">
            <a:xfrm>
              <a:off x="358235" y="1758041"/>
              <a:ext cx="1411843" cy="715089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Kinetics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3 domains</a:t>
              </a:r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 rot="5400000">
              <a:off x="661019" y="2810636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24" name="Rectangle 119"/>
            <p:cNvSpPr>
              <a:spLocks noChangeArrowheads="1"/>
            </p:cNvSpPr>
            <p:nvPr/>
          </p:nvSpPr>
          <p:spPr bwMode="auto">
            <a:xfrm>
              <a:off x="195408" y="3479631"/>
              <a:ext cx="1693420" cy="1144143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 err="1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 err="1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L.pulse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</a:p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L.0 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(U)</a:t>
              </a:r>
            </a:p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L.t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(U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n-GB" altLang="fr-FR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215601" y="1225103"/>
            <a:ext cx="6746869" cy="5128216"/>
            <a:chOff x="363057" y="928228"/>
            <a:chExt cx="6746869" cy="5128216"/>
          </a:xfrm>
        </p:grpSpPr>
        <p:sp>
          <p:nvSpPr>
            <p:cNvPr id="29" name="Rectangle 28"/>
            <p:cNvSpPr/>
            <p:nvPr/>
          </p:nvSpPr>
          <p:spPr>
            <a:xfrm>
              <a:off x="4496722" y="990248"/>
              <a:ext cx="2409125" cy="4422817"/>
            </a:xfrm>
            <a:prstGeom prst="rect">
              <a:avLst/>
            </a:prstGeom>
            <a:solidFill>
              <a:srgbClr val="FFFF66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65114" y="989585"/>
              <a:ext cx="2530697" cy="4426467"/>
            </a:xfrm>
            <a:prstGeom prst="rect">
              <a:avLst/>
            </a:prstGeom>
            <a:solidFill>
              <a:srgbClr val="FFFF99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410801" y="989638"/>
              <a:ext cx="549061" cy="4425380"/>
            </a:xfrm>
            <a:prstGeom prst="rect">
              <a:avLst/>
            </a:prstGeom>
            <a:solidFill>
              <a:srgbClr val="FFFFCC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Palatino Linotype" panose="02040502050505030304" pitchFamily="18" charset="0"/>
              </a:endParaRP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1362028" y="928228"/>
              <a:ext cx="5747898" cy="4502806"/>
              <a:chOff x="1539031" y="1052736"/>
              <a:chExt cx="3099006" cy="3384377"/>
            </a:xfrm>
          </p:grpSpPr>
          <p:cxnSp>
            <p:nvCxnSpPr>
              <p:cNvPr id="84" name="Connecteur droit avec flèche 83"/>
              <p:cNvCxnSpPr/>
              <p:nvPr/>
            </p:nvCxnSpPr>
            <p:spPr>
              <a:xfrm flipV="1">
                <a:off x="1547664" y="1052736"/>
                <a:ext cx="0" cy="338437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cteur droit avec flèche 84"/>
              <p:cNvCxnSpPr/>
              <p:nvPr/>
            </p:nvCxnSpPr>
            <p:spPr>
              <a:xfrm flipV="1">
                <a:off x="1539031" y="4430254"/>
                <a:ext cx="3099006" cy="685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490714" y="4334731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0.05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721605" y="3903371"/>
              <a:ext cx="644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0.5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cxnSp>
          <p:nvCxnSpPr>
            <p:cNvPr id="45" name="Connecteur droit 44"/>
            <p:cNvCxnSpPr/>
            <p:nvPr/>
          </p:nvCxnSpPr>
          <p:spPr>
            <a:xfrm flipV="1">
              <a:off x="1374721" y="4511869"/>
              <a:ext cx="587429" cy="10045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>
              <a:off x="1384300" y="4104391"/>
              <a:ext cx="3124041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>
              <a:off x="1969193" y="4557713"/>
              <a:ext cx="0" cy="862165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>
              <a:stCxn id="64" idx="0"/>
            </p:cNvCxnSpPr>
            <p:nvPr/>
          </p:nvCxnSpPr>
          <p:spPr>
            <a:xfrm>
              <a:off x="4508341" y="4123053"/>
              <a:ext cx="0" cy="1282634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>
              <a:endCxn id="64" idx="8"/>
            </p:cNvCxnSpPr>
            <p:nvPr/>
          </p:nvCxnSpPr>
          <p:spPr>
            <a:xfrm>
              <a:off x="1399083" y="1185045"/>
              <a:ext cx="5262610" cy="3052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/>
            <p:cNvSpPr txBox="1"/>
            <p:nvPr/>
          </p:nvSpPr>
          <p:spPr>
            <a:xfrm rot="16200000">
              <a:off x="-991321" y="2377236"/>
              <a:ext cx="3078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>
                  <a:latin typeface="Palatino Linotype" panose="02040502050505030304" pitchFamily="18" charset="0"/>
                </a:rPr>
                <a:t>Dissolved</a:t>
              </a:r>
              <a:r>
                <a:rPr lang="fr-FR" b="1" dirty="0" smtClean="0">
                  <a:latin typeface="Palatino Linotype" panose="02040502050505030304" pitchFamily="18" charset="0"/>
                </a:rPr>
                <a:t> mass, </a:t>
              </a:r>
              <a:r>
                <a:rPr lang="fr-FR" b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</a:t>
              </a:r>
              <a:r>
                <a:rPr lang="fr-FR" b="1" i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m/m</a:t>
              </a:r>
              <a:r>
                <a:rPr lang="fr-FR" b="1" i="1" baseline="-24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0</a:t>
              </a:r>
              <a:r>
                <a:rPr lang="fr-FR" b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 </a:t>
              </a:r>
              <a:r>
                <a:rPr lang="fr-FR" b="1" dirty="0" smtClean="0">
                  <a:latin typeface="Palatino Linotype" panose="02040502050505030304" pitchFamily="18" charset="0"/>
                </a:rPr>
                <a:t>(%)</a:t>
              </a:r>
              <a:endParaRPr lang="fr-FR" b="1" dirty="0">
                <a:latin typeface="Palatino Linotype" panose="02040502050505030304" pitchFamily="18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4577967" y="5687112"/>
              <a:ext cx="2327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err="1" smtClean="0">
                  <a:latin typeface="Palatino Linotype" panose="02040502050505030304" pitchFamily="18" charset="0"/>
                </a:rPr>
                <a:t>Leaching</a:t>
              </a:r>
              <a:r>
                <a:rPr lang="fr-FR" dirty="0" smtClean="0">
                  <a:latin typeface="Palatino Linotype" panose="02040502050505030304" pitchFamily="18" charset="0"/>
                </a:rPr>
                <a:t> time (</a:t>
              </a:r>
              <a:r>
                <a:rPr lang="fr-FR" dirty="0" err="1" smtClean="0">
                  <a:latin typeface="Palatino Linotype" panose="02040502050505030304" pitchFamily="18" charset="0"/>
                </a:rPr>
                <a:t>days</a:t>
              </a:r>
              <a:r>
                <a:rPr lang="fr-FR" dirty="0" smtClean="0">
                  <a:latin typeface="Palatino Linotype" panose="02040502050505030304" pitchFamily="18" charset="0"/>
                </a:rPr>
                <a:t>)</a:t>
              </a:r>
              <a:endParaRPr lang="fr-FR" dirty="0">
                <a:latin typeface="Palatino Linotype" panose="02040502050505030304" pitchFamily="18" charset="0"/>
              </a:endParaRPr>
            </a:p>
          </p:txBody>
        </p:sp>
        <p:sp>
          <p:nvSpPr>
            <p:cNvPr id="54" name="Accolade ouvrante 53"/>
            <p:cNvSpPr/>
            <p:nvPr/>
          </p:nvSpPr>
          <p:spPr>
            <a:xfrm rot="16200000">
              <a:off x="1600272" y="5361301"/>
              <a:ext cx="149072" cy="551449"/>
            </a:xfrm>
            <a:prstGeom prst="lef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56" name="Accolade ouvrante 55"/>
            <p:cNvSpPr/>
            <p:nvPr/>
          </p:nvSpPr>
          <p:spPr>
            <a:xfrm rot="16200000">
              <a:off x="3171626" y="4374846"/>
              <a:ext cx="149072" cy="2524362"/>
            </a:xfrm>
            <a:prstGeom prst="lef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317580" y="5641114"/>
              <a:ext cx="785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fr-FR" i="1" baseline="-25000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L,pulse</a:t>
              </a:r>
              <a:endParaRPr lang="fr-FR" i="1" baseline="-25000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2979979" y="564331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fr-FR" i="1" baseline="-25000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L,0</a:t>
              </a:r>
              <a:endParaRPr lang="fr-FR" i="1" baseline="-25000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323617" y="4043603"/>
              <a:ext cx="273031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Increase of </a:t>
              </a:r>
              <a:r>
                <a:rPr lang="en-US" sz="1600" b="1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S</a:t>
              </a:r>
            </a:p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Increase of autocatalytic species</a:t>
              </a:r>
            </a:p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↗↗ of </a:t>
              </a:r>
              <a:r>
                <a:rPr lang="en-US" sz="1600" b="1" i="1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en-US" sz="1600" b="1" i="1" baseline="-25000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</a:t>
              </a:r>
              <a:r>
                <a:rPr lang="en-US" sz="1600" b="1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(t)</a:t>
              </a:r>
            </a:p>
          </p:txBody>
        </p:sp>
        <p:cxnSp>
          <p:nvCxnSpPr>
            <p:cNvPr id="62" name="Connecteur droit 61"/>
            <p:cNvCxnSpPr/>
            <p:nvPr/>
          </p:nvCxnSpPr>
          <p:spPr>
            <a:xfrm flipV="1">
              <a:off x="1962150" y="4123053"/>
              <a:ext cx="2533661" cy="3955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orme libre 62"/>
            <p:cNvSpPr/>
            <p:nvPr/>
          </p:nvSpPr>
          <p:spPr>
            <a:xfrm>
              <a:off x="1384300" y="4521200"/>
              <a:ext cx="577850" cy="908050"/>
            </a:xfrm>
            <a:custGeom>
              <a:avLst/>
              <a:gdLst>
                <a:gd name="connsiteX0" fmla="*/ 0 w 577850"/>
                <a:gd name="connsiteY0" fmla="*/ 908050 h 908050"/>
                <a:gd name="connsiteX1" fmla="*/ 241300 w 577850"/>
                <a:gd name="connsiteY1" fmla="*/ 196850 h 908050"/>
                <a:gd name="connsiteX2" fmla="*/ 577850 w 577850"/>
                <a:gd name="connsiteY2" fmla="*/ 0 h 908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7850" h="908050">
                  <a:moveTo>
                    <a:pt x="0" y="908050"/>
                  </a:moveTo>
                  <a:cubicBezTo>
                    <a:pt x="72496" y="628121"/>
                    <a:pt x="144992" y="348192"/>
                    <a:pt x="241300" y="196850"/>
                  </a:cubicBezTo>
                  <a:cubicBezTo>
                    <a:pt x="337608" y="45508"/>
                    <a:pt x="457729" y="22754"/>
                    <a:pt x="57785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64" name="Forme libre 63"/>
            <p:cNvSpPr/>
            <p:nvPr/>
          </p:nvSpPr>
          <p:spPr>
            <a:xfrm>
              <a:off x="4508341" y="1188097"/>
              <a:ext cx="2153352" cy="2934956"/>
            </a:xfrm>
            <a:custGeom>
              <a:avLst/>
              <a:gdLst>
                <a:gd name="connsiteX0" fmla="*/ 0 w 1485900"/>
                <a:gd name="connsiteY0" fmla="*/ 1900238 h 1900238"/>
                <a:gd name="connsiteX1" fmla="*/ 304800 w 1485900"/>
                <a:gd name="connsiteY1" fmla="*/ 1843088 h 1900238"/>
                <a:gd name="connsiteX2" fmla="*/ 576263 w 1485900"/>
                <a:gd name="connsiteY2" fmla="*/ 1752600 h 1900238"/>
                <a:gd name="connsiteX3" fmla="*/ 795338 w 1485900"/>
                <a:gd name="connsiteY3" fmla="*/ 1609725 h 1900238"/>
                <a:gd name="connsiteX4" fmla="*/ 1000125 w 1485900"/>
                <a:gd name="connsiteY4" fmla="*/ 1366838 h 1900238"/>
                <a:gd name="connsiteX5" fmla="*/ 1128713 w 1485900"/>
                <a:gd name="connsiteY5" fmla="*/ 1171575 h 1900238"/>
                <a:gd name="connsiteX6" fmla="*/ 1252538 w 1485900"/>
                <a:gd name="connsiteY6" fmla="*/ 871538 h 1900238"/>
                <a:gd name="connsiteX7" fmla="*/ 1390650 w 1485900"/>
                <a:gd name="connsiteY7" fmla="*/ 395288 h 1900238"/>
                <a:gd name="connsiteX8" fmla="*/ 1485900 w 1485900"/>
                <a:gd name="connsiteY8" fmla="*/ 0 h 190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5900" h="1900238">
                  <a:moveTo>
                    <a:pt x="0" y="1900238"/>
                  </a:moveTo>
                  <a:cubicBezTo>
                    <a:pt x="104378" y="1883966"/>
                    <a:pt x="208756" y="1867694"/>
                    <a:pt x="304800" y="1843088"/>
                  </a:cubicBezTo>
                  <a:cubicBezTo>
                    <a:pt x="400844" y="1818482"/>
                    <a:pt x="494507" y="1791494"/>
                    <a:pt x="576263" y="1752600"/>
                  </a:cubicBezTo>
                  <a:cubicBezTo>
                    <a:pt x="658019" y="1713706"/>
                    <a:pt x="724694" y="1674019"/>
                    <a:pt x="795338" y="1609725"/>
                  </a:cubicBezTo>
                  <a:cubicBezTo>
                    <a:pt x="865982" y="1545431"/>
                    <a:pt x="944563" y="1439863"/>
                    <a:pt x="1000125" y="1366838"/>
                  </a:cubicBezTo>
                  <a:cubicBezTo>
                    <a:pt x="1055687" y="1293813"/>
                    <a:pt x="1086644" y="1254125"/>
                    <a:pt x="1128713" y="1171575"/>
                  </a:cubicBezTo>
                  <a:cubicBezTo>
                    <a:pt x="1170782" y="1089025"/>
                    <a:pt x="1208882" y="1000919"/>
                    <a:pt x="1252538" y="871538"/>
                  </a:cubicBezTo>
                  <a:cubicBezTo>
                    <a:pt x="1296194" y="742157"/>
                    <a:pt x="1351756" y="540544"/>
                    <a:pt x="1390650" y="395288"/>
                  </a:cubicBezTo>
                  <a:cubicBezTo>
                    <a:pt x="1429544" y="250032"/>
                    <a:pt x="1457722" y="125016"/>
                    <a:pt x="14859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grpSp>
          <p:nvGrpSpPr>
            <p:cNvPr id="65" name="Groupe 64"/>
            <p:cNvGrpSpPr/>
            <p:nvPr/>
          </p:nvGrpSpPr>
          <p:grpSpPr>
            <a:xfrm rot="20924656">
              <a:off x="1205364" y="4189524"/>
              <a:ext cx="334947" cy="256569"/>
              <a:chOff x="4019115" y="2348880"/>
              <a:chExt cx="322067" cy="288032"/>
            </a:xfrm>
          </p:grpSpPr>
          <p:cxnSp>
            <p:nvCxnSpPr>
              <p:cNvPr id="82" name="Connecteur droit 81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e 66"/>
            <p:cNvGrpSpPr/>
            <p:nvPr/>
          </p:nvGrpSpPr>
          <p:grpSpPr>
            <a:xfrm rot="20924656">
              <a:off x="1224006" y="2644055"/>
              <a:ext cx="334947" cy="256569"/>
              <a:chOff x="4019115" y="2348880"/>
              <a:chExt cx="322067" cy="288032"/>
            </a:xfrm>
          </p:grpSpPr>
          <p:cxnSp>
            <p:nvCxnSpPr>
              <p:cNvPr id="80" name="Connecteur droit 79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ZoneTexte 67"/>
            <p:cNvSpPr txBox="1"/>
            <p:nvPr/>
          </p:nvSpPr>
          <p:spPr>
            <a:xfrm>
              <a:off x="2375579" y="2195838"/>
              <a:ext cx="158889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254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err="1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Steady</a:t>
              </a:r>
              <a:r>
                <a:rPr lang="fr-FR" b="1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 state:</a:t>
              </a:r>
            </a:p>
            <a:p>
              <a:pPr algn="ctr"/>
              <a:r>
                <a:rPr lang="fr-FR" dirty="0">
                  <a:solidFill>
                    <a:schemeClr val="tx1"/>
                  </a:solidFill>
                  <a:latin typeface="Palatino Linotype" panose="02040502050505030304" pitchFamily="18" charset="0"/>
                  <a:sym typeface="Wingdings" panose="05000000000000000000" pitchFamily="2" charset="2"/>
                </a:rPr>
                <a:t>C</a:t>
              </a:r>
              <a:r>
                <a:rPr lang="fr-FR" b="1" dirty="0" smtClean="0">
                  <a:solidFill>
                    <a:schemeClr val="tx1"/>
                  </a:solidFill>
                  <a:latin typeface="Palatino Linotype" panose="02040502050505030304" pitchFamily="18" charset="0"/>
                  <a:sym typeface="Wingdings" panose="05000000000000000000" pitchFamily="2" charset="2"/>
                </a:rPr>
                <a:t>onstant rate</a:t>
              </a:r>
              <a:endParaRPr lang="fr-FR" b="1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729169" y="989585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90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grpSp>
          <p:nvGrpSpPr>
            <p:cNvPr id="70" name="Groupe 69"/>
            <p:cNvGrpSpPr/>
            <p:nvPr/>
          </p:nvGrpSpPr>
          <p:grpSpPr>
            <a:xfrm rot="5899228">
              <a:off x="3050073" y="5315023"/>
              <a:ext cx="334947" cy="256569"/>
              <a:chOff x="4019115" y="2348880"/>
              <a:chExt cx="322067" cy="288032"/>
            </a:xfrm>
          </p:grpSpPr>
          <p:cxnSp>
            <p:nvCxnSpPr>
              <p:cNvPr id="78" name="Connecteur droit 77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e 70"/>
            <p:cNvGrpSpPr/>
            <p:nvPr/>
          </p:nvGrpSpPr>
          <p:grpSpPr>
            <a:xfrm rot="5899228">
              <a:off x="5430614" y="5315023"/>
              <a:ext cx="334947" cy="256569"/>
              <a:chOff x="4019115" y="2348880"/>
              <a:chExt cx="322067" cy="288032"/>
            </a:xfrm>
          </p:grpSpPr>
          <p:cxnSp>
            <p:nvCxnSpPr>
              <p:cNvPr id="76" name="Connecteur droit 75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cteur droit 76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ZoneTexte 71"/>
            <p:cNvSpPr txBox="1"/>
            <p:nvPr/>
          </p:nvSpPr>
          <p:spPr>
            <a:xfrm>
              <a:off x="1272902" y="1417181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 smtClean="0">
                  <a:latin typeface="Palatino Linotype" panose="02040502050505030304" pitchFamily="18" charset="0"/>
                  <a:sym typeface="Wingdings" panose="05000000000000000000" pitchFamily="2" charset="2"/>
                </a:rPr>
                <a:t>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73" name="Picture 2" descr="Résultat de recherche d'images pour &quot;image loupe transparente&quot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85302">
              <a:off x="999169" y="4258197"/>
              <a:ext cx="1965478" cy="1246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ZoneTexte 73"/>
            <p:cNvSpPr txBox="1"/>
            <p:nvPr/>
          </p:nvSpPr>
          <p:spPr>
            <a:xfrm>
              <a:off x="2878318" y="1419269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>
                  <a:latin typeface="Palatino Linotype" panose="02040502050505030304" pitchFamily="18" charset="0"/>
                  <a:sym typeface="Wingdings" panose="05000000000000000000" pitchFamily="2" charset="2"/>
                </a:rPr>
                <a:t>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5126464" y="1420860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 smtClean="0">
                  <a:latin typeface="Palatino Linotype" panose="02040502050505030304" pitchFamily="18" charset="0"/>
                  <a:sym typeface="Wingdings" panose="05000000000000000000" pitchFamily="2" charset="2"/>
                </a:rPr>
                <a:t>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749641" y="896732"/>
            <a:ext cx="3420575" cy="1538882"/>
            <a:chOff x="4749641" y="896732"/>
            <a:chExt cx="3420575" cy="1538882"/>
          </a:xfrm>
        </p:grpSpPr>
        <p:sp>
          <p:nvSpPr>
            <p:cNvPr id="25" name="Rectangle 119"/>
            <p:cNvSpPr>
              <a:spLocks noChangeArrowheads="1"/>
            </p:cNvSpPr>
            <p:nvPr/>
          </p:nvSpPr>
          <p:spPr bwMode="auto">
            <a:xfrm>
              <a:off x="4749641" y="896732"/>
              <a:ext cx="3420575" cy="776383"/>
            </a:xfrm>
            <a:prstGeom prst="roundRect">
              <a:avLst/>
            </a:prstGeom>
            <a:solidFill>
              <a:srgbClr val="006600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Normalized dissolution rate</a:t>
              </a:r>
            </a:p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L.0 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 expressed in g.m</a:t>
              </a:r>
              <a:r>
                <a:rPr lang="en-GB" alt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-2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.d</a:t>
              </a:r>
              <a:r>
                <a:rPr lang="en-GB" alt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-1</a:t>
              </a:r>
              <a:endParaRPr lang="en-GB" altLang="fr-FR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7" name="AutoShape 24"/>
            <p:cNvSpPr>
              <a:spLocks noChangeArrowheads="1"/>
            </p:cNvSpPr>
            <p:nvPr/>
          </p:nvSpPr>
          <p:spPr bwMode="auto">
            <a:xfrm rot="18449545" flipV="1">
              <a:off x="5517189" y="1878401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845166" y="3256923"/>
            <a:ext cx="2503189" cy="1075246"/>
            <a:chOff x="3845166" y="3256923"/>
            <a:chExt cx="2503189" cy="1075246"/>
          </a:xfrm>
        </p:grpSpPr>
        <p:sp>
          <p:nvSpPr>
            <p:cNvPr id="86" name="Rectangle 119"/>
            <p:cNvSpPr>
              <a:spLocks noChangeArrowheads="1"/>
            </p:cNvSpPr>
            <p:nvPr/>
          </p:nvSpPr>
          <p:spPr bwMode="auto">
            <a:xfrm>
              <a:off x="4035903" y="3256923"/>
              <a:ext cx="2128143" cy="408623"/>
            </a:xfrm>
            <a:prstGeom prst="roundRect">
              <a:avLst/>
            </a:prstGeom>
            <a:solidFill>
              <a:srgbClr val="006600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Induction period</a:t>
              </a:r>
              <a:endParaRPr lang="en-GB" altLang="fr-FR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Flèche à trois pointes 5"/>
            <p:cNvSpPr/>
            <p:nvPr/>
          </p:nvSpPr>
          <p:spPr bwMode="auto">
            <a:xfrm>
              <a:off x="3845166" y="3721540"/>
              <a:ext cx="2503189" cy="610629"/>
            </a:xfrm>
            <a:prstGeom prst="leftRightUpArrow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0"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375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6728303" y="456361"/>
            <a:ext cx="1475730" cy="3535355"/>
            <a:chOff x="6728303" y="456361"/>
            <a:chExt cx="1475730" cy="3535355"/>
          </a:xfrm>
        </p:grpSpPr>
        <p:sp>
          <p:nvSpPr>
            <p:cNvPr id="7" name="Ellipse 6"/>
            <p:cNvSpPr/>
            <p:nvPr/>
          </p:nvSpPr>
          <p:spPr bwMode="auto">
            <a:xfrm rot="18349926">
              <a:off x="5698490" y="1486174"/>
              <a:ext cx="3535355" cy="14757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 rot="18708780">
              <a:off x="6664434" y="2389043"/>
              <a:ext cx="14253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/>
                <a:t>n</a:t>
              </a:r>
              <a:r>
                <a:rPr lang="fr-FR" dirty="0" smtClean="0"/>
                <a:t> = 4.1 – 5.0 </a:t>
              </a:r>
              <a:endParaRPr lang="fr-FR" dirty="0"/>
            </a:p>
          </p:txBody>
        </p:sp>
      </p:grp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82421" y="-4751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acid concentration on UO</a:t>
            </a:r>
            <a:r>
              <a:rPr lang="en-US" sz="2400" baseline="-25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</a:t>
            </a:r>
            <a:endParaRPr lang="en-US" sz="2400" baseline="-24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48" name="Rectangle à coins arrondis 47"/>
          <p:cNvSpPr/>
          <p:nvPr/>
        </p:nvSpPr>
        <p:spPr>
          <a:xfrm>
            <a:off x="92733" y="1388031"/>
            <a:ext cx="3236076" cy="987107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– 0.5 – 1 – 2M – 4M  HNO</a:t>
            </a:r>
            <a:r>
              <a:rPr lang="en-US" sz="1700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sz="1700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sz="1700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848675" y="643516"/>
            <a:ext cx="1724192" cy="616967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Palatino Linotype" panose="02040502050505030304" pitchFamily="18" charset="0"/>
              </a:rPr>
              <a:t>Reference </a:t>
            </a:r>
            <a:r>
              <a:rPr lang="fr-FR" dirty="0" err="1" smtClean="0">
                <a:latin typeface="Palatino Linotype" panose="02040502050505030304" pitchFamily="18" charset="0"/>
              </a:rPr>
              <a:t>Sintered</a:t>
            </a:r>
            <a:r>
              <a:rPr lang="fr-FR" dirty="0" smtClean="0">
                <a:latin typeface="Palatino Linotype" panose="02040502050505030304" pitchFamily="18" charset="0"/>
              </a:rPr>
              <a:t> UO</a:t>
            </a:r>
            <a:r>
              <a:rPr lang="fr-FR" baseline="-24000" dirty="0" smtClean="0">
                <a:latin typeface="Palatino Linotype" panose="02040502050505030304" pitchFamily="18" charset="0"/>
              </a:rPr>
              <a:t>2</a:t>
            </a:r>
            <a:endParaRPr lang="fr-FR" dirty="0" smtClean="0">
              <a:latin typeface="Palatino Linotype" panose="02040502050505030304" pitchFamily="18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87064" y="2501956"/>
            <a:ext cx="2647415" cy="559704"/>
          </a:xfrm>
          <a:prstGeom prst="roundRect">
            <a:avLst/>
          </a:prstGeom>
          <a:solidFill>
            <a:srgbClr val="0000C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en-US" sz="2000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L 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= </a:t>
            </a:r>
            <a:r>
              <a:rPr lang="en-US" sz="2000" i="1" dirty="0" err="1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k</a:t>
            </a:r>
            <a:r>
              <a:rPr lang="en-US" sz="2000" i="1" baseline="-25000" dirty="0" err="1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’ 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(H</a:t>
            </a:r>
            <a:r>
              <a:rPr lang="en-US" sz="2000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2000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+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) </a:t>
            </a:r>
            <a:r>
              <a:rPr lang="en-US" sz="2000" i="1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4140" y="991769"/>
            <a:ext cx="473229" cy="3967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3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11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47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3514079" y="522600"/>
            <a:ext cx="5452106" cy="4164620"/>
            <a:chOff x="3514079" y="522600"/>
            <a:chExt cx="5452106" cy="4164620"/>
          </a:xfrm>
        </p:grpSpPr>
        <p:grpSp>
          <p:nvGrpSpPr>
            <p:cNvPr id="29" name="Groupe 28"/>
            <p:cNvGrpSpPr/>
            <p:nvPr/>
          </p:nvGrpSpPr>
          <p:grpSpPr>
            <a:xfrm>
              <a:off x="4466373" y="522600"/>
              <a:ext cx="4499812" cy="4164620"/>
              <a:chOff x="4595751" y="1641728"/>
              <a:chExt cx="4239491" cy="3817290"/>
            </a:xfrm>
          </p:grpSpPr>
          <p:pic>
            <p:nvPicPr>
              <p:cNvPr id="35" name="Picture 3" descr="T:\ICSM\Collaborateurs\CORDARA Theo\Thèse\Thèse Théo\Chapt 2\Uo2\influence de l'acidité.png"/>
              <p:cNvPicPr>
                <a:picLocks noChangeAspect="1" noChangeArrowheads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452" t="-973" r="5259" b="973"/>
              <a:stretch/>
            </p:blipFill>
            <p:spPr bwMode="auto">
              <a:xfrm>
                <a:off x="4690752" y="1641728"/>
                <a:ext cx="4144490" cy="3757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Rectangle 39"/>
              <p:cNvSpPr/>
              <p:nvPr/>
            </p:nvSpPr>
            <p:spPr bwMode="auto">
              <a:xfrm>
                <a:off x="4595751" y="1876301"/>
                <a:ext cx="368135" cy="3562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5640779" y="5120464"/>
                <a:ext cx="250260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latin typeface="Palatino Linotype" panose="02040502050505030304" pitchFamily="18" charset="0"/>
                  </a:rPr>
                  <a:t>Log (NO</a:t>
                </a:r>
                <a:r>
                  <a:rPr lang="fr-FR" sz="1600" baseline="-25000" dirty="0" smtClean="0">
                    <a:latin typeface="Palatino Linotype" panose="02040502050505030304" pitchFamily="18" charset="0"/>
                  </a:rPr>
                  <a:t>3</a:t>
                </a:r>
                <a:r>
                  <a:rPr lang="fr-FR" sz="1600" baseline="30000" dirty="0" smtClean="0">
                    <a:latin typeface="Palatino Linotype" panose="02040502050505030304" pitchFamily="18" charset="0"/>
                  </a:rPr>
                  <a:t>-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) or Log (H</a:t>
                </a:r>
                <a:r>
                  <a:rPr lang="fr-FR" sz="1600" baseline="-25000" dirty="0" smtClean="0">
                    <a:latin typeface="Palatino Linotype" panose="02040502050505030304" pitchFamily="18" charset="0"/>
                  </a:rPr>
                  <a:t>3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O</a:t>
                </a:r>
                <a:r>
                  <a:rPr lang="fr-FR" sz="1600" baseline="30000" dirty="0" smtClean="0">
                    <a:latin typeface="Palatino Linotype" panose="02040502050505030304" pitchFamily="18" charset="0"/>
                  </a:rPr>
                  <a:t>+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)</a:t>
                </a:r>
                <a:endParaRPr lang="fr-FR" sz="16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 rot="16200000">
                <a:off x="3615021" y="3384515"/>
                <a:ext cx="230704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latin typeface="Palatino Linotype" panose="02040502050505030304" pitchFamily="18" charset="0"/>
                  </a:rPr>
                  <a:t>Log R</a:t>
                </a:r>
                <a:r>
                  <a:rPr lang="fr-FR" sz="1600" baseline="-24000" dirty="0" smtClean="0">
                    <a:latin typeface="Palatino Linotype" panose="02040502050505030304" pitchFamily="18" charset="0"/>
                  </a:rPr>
                  <a:t>L,0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 (U) </a:t>
                </a:r>
                <a:r>
                  <a:rPr lang="fr-FR" sz="1600" i="1" dirty="0" smtClean="0">
                    <a:latin typeface="Palatino Linotype" panose="02040502050505030304" pitchFamily="18" charset="0"/>
                  </a:rPr>
                  <a:t>in 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g.m</a:t>
                </a:r>
                <a:r>
                  <a:rPr lang="fr-FR" sz="1600" baseline="30000" dirty="0" smtClean="0">
                    <a:latin typeface="Palatino Linotype" panose="02040502050505030304" pitchFamily="18" charset="0"/>
                  </a:rPr>
                  <a:t>-2</a:t>
                </a:r>
                <a:r>
                  <a:rPr lang="fr-FR" sz="1600" dirty="0" smtClean="0">
                    <a:latin typeface="Palatino Linotype" panose="02040502050505030304" pitchFamily="18" charset="0"/>
                  </a:rPr>
                  <a:t>.d</a:t>
                </a:r>
                <a:r>
                  <a:rPr lang="fr-FR" sz="1600" baseline="30000" dirty="0" smtClean="0">
                    <a:latin typeface="Palatino Linotype" panose="02040502050505030304" pitchFamily="18" charset="0"/>
                  </a:rPr>
                  <a:t>-1</a:t>
                </a:r>
                <a:endParaRPr lang="fr-FR" sz="1600" baseline="30000" dirty="0">
                  <a:latin typeface="Palatino Linotype" panose="02040502050505030304" pitchFamily="18" charset="0"/>
                </a:endParaRPr>
              </a:p>
            </p:txBody>
          </p:sp>
        </p:grpSp>
        <p:sp>
          <p:nvSpPr>
            <p:cNvPr id="50" name="AutoShape 24"/>
            <p:cNvSpPr>
              <a:spLocks noChangeArrowheads="1"/>
            </p:cNvSpPr>
            <p:nvPr/>
          </p:nvSpPr>
          <p:spPr bwMode="auto">
            <a:xfrm rot="1431542">
              <a:off x="3514079" y="1894488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233053" y="4844917"/>
            <a:ext cx="6138453" cy="1526864"/>
            <a:chOff x="233053" y="4844917"/>
            <a:chExt cx="6138453" cy="1526864"/>
          </a:xfrm>
        </p:grpSpPr>
        <p:sp>
          <p:nvSpPr>
            <p:cNvPr id="51" name="Rectangle 119"/>
            <p:cNvSpPr>
              <a:spLocks noChangeArrowheads="1"/>
            </p:cNvSpPr>
            <p:nvPr/>
          </p:nvSpPr>
          <p:spPr bwMode="auto">
            <a:xfrm>
              <a:off x="245660" y="4844917"/>
              <a:ext cx="5189939" cy="715089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Modification of the </a:t>
              </a:r>
              <a:r>
                <a:rPr lang="en-US" u="sng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preponderant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dissolution mechanism with acid concentration</a:t>
              </a:r>
            </a:p>
          </p:txBody>
        </p:sp>
        <p:sp>
          <p:nvSpPr>
            <p:cNvPr id="52" name="Rectangle 119"/>
            <p:cNvSpPr>
              <a:spLocks noChangeArrowheads="1"/>
            </p:cNvSpPr>
            <p:nvPr/>
          </p:nvSpPr>
          <p:spPr bwMode="auto">
            <a:xfrm>
              <a:off x="233053" y="5656692"/>
              <a:ext cx="5202547" cy="715089"/>
            </a:xfrm>
            <a:prstGeom prst="roundRect">
              <a:avLst/>
            </a:prstGeom>
            <a:solidFill>
              <a:srgbClr val="CC0000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</a:t>
              </a:r>
              <a:r>
                <a:rPr lang="en-US" baseline="-250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HNO3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&lt; 0.5 M 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  <a:sym typeface="Symbol"/>
                </a:rPr>
                <a:t>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 Surface controlling reactions</a:t>
              </a:r>
            </a:p>
            <a:p>
              <a:pPr lv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</a:t>
              </a:r>
              <a:r>
                <a:rPr lang="en-US" baseline="-25000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HNO3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&gt; 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0.5 M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  <a:sym typeface="Symbol"/>
                </a:rPr>
                <a:t>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Redox controlling reactions</a:t>
              </a:r>
            </a:p>
          </p:txBody>
        </p:sp>
        <p:sp>
          <p:nvSpPr>
            <p:cNvPr id="53" name="AutoShape 11"/>
            <p:cNvSpPr>
              <a:spLocks noChangeArrowheads="1"/>
            </p:cNvSpPr>
            <p:nvPr/>
          </p:nvSpPr>
          <p:spPr bwMode="auto">
            <a:xfrm rot="8344722" flipV="1">
              <a:off x="5553428" y="4901572"/>
              <a:ext cx="818078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123580" y="2082656"/>
            <a:ext cx="1390124" cy="808026"/>
            <a:chOff x="5123580" y="2082656"/>
            <a:chExt cx="1390124" cy="808026"/>
          </a:xfrm>
        </p:grpSpPr>
        <p:sp>
          <p:nvSpPr>
            <p:cNvPr id="55" name="ZoneTexte 54"/>
            <p:cNvSpPr txBox="1"/>
            <p:nvPr/>
          </p:nvSpPr>
          <p:spPr>
            <a:xfrm>
              <a:off x="5123580" y="2082656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0000FF"/>
                  </a:solidFill>
                </a:rPr>
                <a:t>0.3M HNO</a:t>
              </a:r>
              <a:r>
                <a:rPr lang="fr-FR" baseline="-24000" dirty="0" smtClean="0">
                  <a:solidFill>
                    <a:srgbClr val="0000FF"/>
                  </a:solidFill>
                </a:rPr>
                <a:t>3</a:t>
              </a:r>
              <a:endParaRPr lang="fr-FR" baseline="-24000" dirty="0">
                <a:solidFill>
                  <a:srgbClr val="0000FF"/>
                </a:solidFill>
              </a:endParaRPr>
            </a:p>
          </p:txBody>
        </p:sp>
        <p:sp>
          <p:nvSpPr>
            <p:cNvPr id="57" name="AutoShape 24"/>
            <p:cNvSpPr>
              <a:spLocks noChangeArrowheads="1"/>
            </p:cNvSpPr>
            <p:nvPr/>
          </p:nvSpPr>
          <p:spPr bwMode="auto">
            <a:xfrm rot="3489159">
              <a:off x="5690659" y="2590059"/>
              <a:ext cx="461448" cy="139797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0000FF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845380" y="3603211"/>
            <a:ext cx="1845875" cy="369332"/>
            <a:chOff x="6845380" y="3436961"/>
            <a:chExt cx="1845875" cy="369332"/>
          </a:xfrm>
        </p:grpSpPr>
        <p:sp>
          <p:nvSpPr>
            <p:cNvPr id="56" name="ZoneTexte 55"/>
            <p:cNvSpPr txBox="1"/>
            <p:nvPr/>
          </p:nvSpPr>
          <p:spPr>
            <a:xfrm>
              <a:off x="7339603" y="3436961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0.5M HNO</a:t>
              </a:r>
              <a:r>
                <a:rPr lang="fr-FR" baseline="-24000" dirty="0" smtClean="0">
                  <a:solidFill>
                    <a:schemeClr val="tx1"/>
                  </a:solidFill>
                </a:rPr>
                <a:t>3</a:t>
              </a:r>
              <a:endParaRPr lang="fr-FR" baseline="-24000" dirty="0">
                <a:solidFill>
                  <a:schemeClr val="tx1"/>
                </a:solidFill>
              </a:endParaRP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 rot="11796686">
              <a:off x="6845380" y="3526558"/>
              <a:ext cx="461448" cy="139797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chemeClr val="tx1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6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pic>
        <p:nvPicPr>
          <p:cNvPr id="46" name="Imag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48" name="Rectangle à coins arrondis 47"/>
          <p:cNvSpPr/>
          <p:nvPr/>
        </p:nvSpPr>
        <p:spPr>
          <a:xfrm>
            <a:off x="112047" y="1454804"/>
            <a:ext cx="2861959" cy="922711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– 0.5 – 1 – 2M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618633" y="718615"/>
            <a:ext cx="1858987" cy="648912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Palatino Linotype" panose="02040502050505030304" pitchFamily="18" charset="0"/>
              </a:rPr>
              <a:t>Reference </a:t>
            </a:r>
            <a:r>
              <a:rPr lang="fr-FR" dirty="0" err="1" smtClean="0">
                <a:latin typeface="Palatino Linotype" panose="02040502050505030304" pitchFamily="18" charset="0"/>
              </a:rPr>
              <a:t>Sintered</a:t>
            </a:r>
            <a:r>
              <a:rPr lang="fr-FR" dirty="0" smtClean="0">
                <a:latin typeface="Palatino Linotype" panose="02040502050505030304" pitchFamily="18" charset="0"/>
              </a:rPr>
              <a:t> UO</a:t>
            </a:r>
            <a:r>
              <a:rPr lang="fr-FR" baseline="-24000" dirty="0" smtClean="0">
                <a:latin typeface="Palatino Linotype" panose="02040502050505030304" pitchFamily="18" charset="0"/>
              </a:rPr>
              <a:t>2</a:t>
            </a:r>
            <a:endParaRPr lang="fr-FR" dirty="0" smtClean="0">
              <a:latin typeface="Palatino Linotype" panose="0204050205050503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à coins arrondis 60"/>
              <p:cNvSpPr/>
              <p:nvPr/>
            </p:nvSpPr>
            <p:spPr>
              <a:xfrm>
                <a:off x="112046" y="2490859"/>
                <a:ext cx="2861959" cy="622806"/>
              </a:xfrm>
              <a:prstGeom prst="roundRect">
                <a:avLst/>
              </a:prstGeom>
              <a:solidFill>
                <a:srgbClr val="0000CC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3500" h="25400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hangingPunct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𝐑</m:t>
                      </m:r>
                      <m:r>
                        <a:rPr lang="fr-FR" sz="2000" b="1" i="0" baseline="-2400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𝐋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=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𝐤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fr-FR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𝐞</m:t>
                          </m:r>
                        </m:e>
                        <m:sup>
                          <m:r>
                            <a:rPr lang="fr-FR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fr-F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1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𝐄</m:t>
                              </m:r>
                              <m:r>
                                <a:rPr lang="fr-FR" sz="2000" b="1" i="0" baseline="-2500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𝐀</m:t>
                              </m:r>
                            </m:num>
                            <m:den>
                              <m:r>
                                <a:rPr lang="fr-FR" sz="2000" b="1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𝐑𝐓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  <a:latin typeface="Palatino Linotype" panose="02040502050505030304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1" name="Rectangle à coins arrondis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46" y="2490859"/>
                <a:ext cx="2861959" cy="62280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/>
          <p:cNvGrpSpPr/>
          <p:nvPr/>
        </p:nvGrpSpPr>
        <p:grpSpPr>
          <a:xfrm>
            <a:off x="1282890" y="4674171"/>
            <a:ext cx="6772161" cy="1170741"/>
            <a:chOff x="1282890" y="4674171"/>
            <a:chExt cx="6772161" cy="1170741"/>
          </a:xfrm>
        </p:grpSpPr>
        <p:sp>
          <p:nvSpPr>
            <p:cNvPr id="67" name="Rectangle 119"/>
            <p:cNvSpPr>
              <a:spLocks noChangeArrowheads="1"/>
            </p:cNvSpPr>
            <p:nvPr/>
          </p:nvSpPr>
          <p:spPr bwMode="auto">
            <a:xfrm>
              <a:off x="1282890" y="4823356"/>
              <a:ext cx="5896594" cy="1021556"/>
            </a:xfrm>
            <a:prstGeom prst="roundRect">
              <a:avLst/>
            </a:prstGeom>
            <a:solidFill>
              <a:srgbClr val="C00000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Impact of the acid concentration on the activation energy due to change in predominant mechanism:</a:t>
              </a:r>
            </a:p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Surface controlling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  <a:sym typeface="Symbol"/>
                </a:rPr>
                <a:t> Redox controlling reactions</a:t>
              </a:r>
              <a:endPara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69" name="AutoShape 11"/>
            <p:cNvSpPr>
              <a:spLocks noChangeArrowheads="1"/>
            </p:cNvSpPr>
            <p:nvPr/>
          </p:nvSpPr>
          <p:spPr bwMode="auto">
            <a:xfrm rot="8344722" flipV="1">
              <a:off x="7281075" y="4674171"/>
              <a:ext cx="773976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12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25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182421" y="-4751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temperature on UO</a:t>
            </a:r>
            <a:r>
              <a:rPr lang="en-US" sz="2400" baseline="-25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</a:t>
            </a:r>
            <a:endParaRPr lang="en-US" sz="2400" baseline="-24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3283699" y="907056"/>
            <a:ext cx="5814442" cy="3743238"/>
            <a:chOff x="3283699" y="907056"/>
            <a:chExt cx="5814442" cy="3743238"/>
          </a:xfrm>
        </p:grpSpPr>
        <p:grpSp>
          <p:nvGrpSpPr>
            <p:cNvPr id="6" name="Groupe 5"/>
            <p:cNvGrpSpPr/>
            <p:nvPr/>
          </p:nvGrpSpPr>
          <p:grpSpPr>
            <a:xfrm>
              <a:off x="3283699" y="907056"/>
              <a:ext cx="5814442" cy="3743238"/>
              <a:chOff x="3283699" y="907056"/>
              <a:chExt cx="5814442" cy="3743238"/>
            </a:xfrm>
          </p:grpSpPr>
          <p:pic>
            <p:nvPicPr>
              <p:cNvPr id="55" name="Picture 2" descr="T:\ICSM\Collaborateurs\CORDARA Theo\Thèse\Thèse Théo\Chapt 2\Uo2\influence de la T°C.png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2278" y="907056"/>
                <a:ext cx="5325863" cy="37432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Rectangle 4"/>
              <p:cNvSpPr/>
              <p:nvPr/>
            </p:nvSpPr>
            <p:spPr>
              <a:xfrm>
                <a:off x="6756385" y="1714737"/>
                <a:ext cx="1769352" cy="343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AutoShape 24"/>
              <p:cNvSpPr>
                <a:spLocks noChangeArrowheads="1"/>
              </p:cNvSpPr>
              <p:nvPr/>
            </p:nvSpPr>
            <p:spPr bwMode="auto">
              <a:xfrm>
                <a:off x="3283699" y="2136748"/>
                <a:ext cx="754065" cy="360362"/>
              </a:xfrm>
              <a:prstGeom prst="rightArrow">
                <a:avLst>
                  <a:gd name="adj1" fmla="val 40972"/>
                  <a:gd name="adj2" fmla="val 79979"/>
                </a:avLst>
              </a:prstGeom>
              <a:solidFill>
                <a:srgbClr val="808080"/>
              </a:solidFill>
              <a:ln w="2857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14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798852" y="3365046"/>
                <a:ext cx="1601948" cy="343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/>
            <p:cNvSpPr txBox="1"/>
            <p:nvPr/>
          </p:nvSpPr>
          <p:spPr>
            <a:xfrm rot="16200000">
              <a:off x="3118649" y="2536164"/>
              <a:ext cx="23455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Palatino Linotype" panose="02040502050505030304" pitchFamily="18" charset="0"/>
                </a:rPr>
                <a:t>Ln R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L,0</a:t>
              </a:r>
              <a:r>
                <a:rPr lang="fr-FR" dirty="0" smtClean="0">
                  <a:latin typeface="Palatino Linotype" panose="02040502050505030304" pitchFamily="18" charset="0"/>
                </a:rPr>
                <a:t>(U)  (g.m</a:t>
              </a:r>
              <a:r>
                <a:rPr lang="fr-FR" baseline="30000" dirty="0" smtClean="0">
                  <a:latin typeface="Palatino Linotype" panose="02040502050505030304" pitchFamily="18" charset="0"/>
                </a:rPr>
                <a:t>-2</a:t>
              </a:r>
              <a:r>
                <a:rPr lang="fr-FR" dirty="0" smtClean="0">
                  <a:latin typeface="Palatino Linotype" panose="02040502050505030304" pitchFamily="18" charset="0"/>
                </a:rPr>
                <a:t>.d</a:t>
              </a:r>
              <a:r>
                <a:rPr lang="fr-FR" baseline="30000" dirty="0" smtClean="0">
                  <a:latin typeface="Palatino Linotype" panose="02040502050505030304" pitchFamily="18" charset="0"/>
                </a:rPr>
                <a:t>-1</a:t>
              </a:r>
              <a:r>
                <a:rPr lang="fr-FR" dirty="0" smtClean="0">
                  <a:latin typeface="Palatino Linotype" panose="02040502050505030304" pitchFamily="18" charset="0"/>
                </a:rPr>
                <a:t>)</a:t>
              </a:r>
              <a:endParaRPr lang="fr-FR" dirty="0">
                <a:latin typeface="Palatino Linotype" panose="02040502050505030304" pitchFamily="18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5715284" y="4247974"/>
              <a:ext cx="19527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Palatino Linotype" panose="02040502050505030304" pitchFamily="18" charset="0"/>
                </a:rPr>
                <a:t>Opposite T (K</a:t>
              </a:r>
              <a:r>
                <a:rPr lang="fr-FR" baseline="30000" dirty="0" smtClean="0">
                  <a:latin typeface="Palatino Linotype" panose="02040502050505030304" pitchFamily="18" charset="0"/>
                </a:rPr>
                <a:t>-1</a:t>
              </a:r>
              <a:r>
                <a:rPr lang="fr-FR" dirty="0" smtClean="0">
                  <a:latin typeface="Palatino Linotype" panose="02040502050505030304" pitchFamily="18" charset="0"/>
                </a:rPr>
                <a:t>)</a:t>
              </a:r>
              <a:endParaRPr lang="fr-FR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35" name="ZoneTexte 34"/>
          <p:cNvSpPr txBox="1"/>
          <p:nvPr/>
        </p:nvSpPr>
        <p:spPr>
          <a:xfrm rot="746341">
            <a:off x="5189295" y="3368176"/>
            <a:ext cx="202988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tx1"/>
                </a:solidFill>
              </a:rPr>
              <a:t>E</a:t>
            </a:r>
            <a:r>
              <a:rPr lang="fr-FR" sz="1600" baseline="-24000" dirty="0" err="1" smtClean="0">
                <a:solidFill>
                  <a:schemeClr val="tx1"/>
                </a:solidFill>
              </a:rPr>
              <a:t>app</a:t>
            </a:r>
            <a:r>
              <a:rPr lang="fr-FR" sz="1600" dirty="0" smtClean="0">
                <a:solidFill>
                  <a:schemeClr val="tx1"/>
                </a:solidFill>
              </a:rPr>
              <a:t> = 87 </a:t>
            </a:r>
            <a:r>
              <a:rPr lang="fr-FR" sz="1600" dirty="0" smtClean="0">
                <a:solidFill>
                  <a:schemeClr val="tx1"/>
                </a:solidFill>
                <a:sym typeface="Symbol" panose="05050102010706020507" pitchFamily="18" charset="2"/>
              </a:rPr>
              <a:t> 8 kJ.mol</a:t>
            </a:r>
            <a:r>
              <a:rPr lang="fr-FR" sz="1600" baseline="30000" dirty="0" smtClean="0">
                <a:solidFill>
                  <a:schemeClr val="tx1"/>
                </a:solidFill>
                <a:sym typeface="Symbol" panose="05050102010706020507" pitchFamily="18" charset="2"/>
              </a:rPr>
              <a:t>-1</a:t>
            </a:r>
            <a:endParaRPr lang="fr-FR" sz="1600" baseline="300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 rot="1100477">
            <a:off x="5910058" y="1653289"/>
            <a:ext cx="21371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D60093"/>
                </a:solidFill>
              </a:rPr>
              <a:t>E</a:t>
            </a:r>
            <a:r>
              <a:rPr lang="fr-FR" sz="1600" baseline="-24000" dirty="0" err="1" smtClean="0">
                <a:solidFill>
                  <a:srgbClr val="D60093"/>
                </a:solidFill>
              </a:rPr>
              <a:t>app</a:t>
            </a:r>
            <a:r>
              <a:rPr lang="fr-FR" sz="1600" dirty="0" smtClean="0">
                <a:solidFill>
                  <a:srgbClr val="D60093"/>
                </a:solidFill>
              </a:rPr>
              <a:t> = 127 </a:t>
            </a:r>
            <a:r>
              <a:rPr lang="fr-FR" sz="1600" dirty="0" smtClean="0">
                <a:solidFill>
                  <a:srgbClr val="D60093"/>
                </a:solidFill>
                <a:sym typeface="Symbol" panose="05050102010706020507" pitchFamily="18" charset="2"/>
              </a:rPr>
              <a:t> 8 kJ.mol</a:t>
            </a:r>
            <a:r>
              <a:rPr lang="fr-FR" sz="1600" baseline="30000" dirty="0" smtClean="0">
                <a:solidFill>
                  <a:srgbClr val="D60093"/>
                </a:solidFill>
                <a:sym typeface="Symbol" panose="05050102010706020507" pitchFamily="18" charset="2"/>
              </a:rPr>
              <a:t>-1</a:t>
            </a:r>
            <a:endParaRPr lang="fr-FR" sz="1600" baseline="30000" dirty="0">
              <a:solidFill>
                <a:srgbClr val="D600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2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61" grpId="0" animBg="1"/>
      <p:bldP spid="35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36410" y="1673136"/>
            <a:ext cx="3404959" cy="2345157"/>
            <a:chOff x="36410" y="1673136"/>
            <a:chExt cx="3404959" cy="2345157"/>
          </a:xfrm>
        </p:grpSpPr>
        <p:graphicFrame>
          <p:nvGraphicFramePr>
            <p:cNvPr id="50" name="Obje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625997"/>
                </p:ext>
              </p:extLst>
            </p:nvPr>
          </p:nvGraphicFramePr>
          <p:xfrm>
            <a:off x="36410" y="1673136"/>
            <a:ext cx="3339412" cy="2345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401" name="Graph" r:id="rId4" imgW="4131720" imgH="2901600" progId="Origin50.Graph">
                    <p:embed/>
                  </p:oleObj>
                </mc:Choice>
                <mc:Fallback>
                  <p:oleObj name="Graph" r:id="rId4" imgW="4131720" imgH="2901600" progId="Origin50.Graph">
                    <p:embed/>
                    <p:pic>
                      <p:nvPicPr>
                        <p:cNvPr id="50" name="Objet 49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410" y="1673136"/>
                          <a:ext cx="3339412" cy="234515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Rectangle 3"/>
            <p:cNvSpPr/>
            <p:nvPr/>
          </p:nvSpPr>
          <p:spPr>
            <a:xfrm>
              <a:off x="2728849" y="1961176"/>
              <a:ext cx="712520" cy="2968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UO</a:t>
              </a:r>
              <a:r>
                <a:rPr lang="fr-FR" sz="1400" baseline="-24000" dirty="0" smtClean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2</a:t>
              </a:r>
              <a:endParaRPr lang="fr-FR" sz="1400" baseline="-24000" dirty="0">
                <a:solidFill>
                  <a:srgbClr val="FF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182585" y="2811743"/>
              <a:ext cx="1242454" cy="2968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UO</a:t>
              </a:r>
              <a:r>
                <a:rPr lang="fr-FR" sz="1400" baseline="-24000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2</a:t>
              </a:r>
              <a:r>
                <a:rPr lang="fr-FR" sz="1400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 + PGM</a:t>
              </a:r>
              <a:endParaRPr lang="fr-FR" sz="140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2" name="Rectangle à coins arrondis 1"/>
            <p:cNvSpPr/>
            <p:nvPr/>
          </p:nvSpPr>
          <p:spPr>
            <a:xfrm>
              <a:off x="1053453" y="1943745"/>
              <a:ext cx="751600" cy="421552"/>
            </a:xfrm>
            <a:prstGeom prst="round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22</a:t>
              </a:r>
              <a:r>
                <a:rPr 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o</a:t>
              </a:r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C</a:t>
              </a:r>
              <a:endParaRPr lang="fr-FR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73712" y="-202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PGM on 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</a:t>
            </a:r>
            <a:endParaRPr lang="en-US" sz="24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62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13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6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5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à coins arrondis 28"/>
          <p:cNvSpPr/>
          <p:nvPr/>
        </p:nvSpPr>
        <p:spPr>
          <a:xfrm>
            <a:off x="127996" y="740309"/>
            <a:ext cx="3437826" cy="717415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Palatino Linotype" panose="02040502050505030304" pitchFamily="18" charset="0"/>
              </a:rPr>
              <a:t>UO</a:t>
            </a:r>
            <a:r>
              <a:rPr lang="fr-FR" sz="2000" baseline="-24000" dirty="0" smtClean="0">
                <a:latin typeface="Palatino Linotype" panose="02040502050505030304" pitchFamily="18" charset="0"/>
              </a:rPr>
              <a:t>2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doped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with</a:t>
            </a:r>
            <a:r>
              <a:rPr lang="fr-FR" sz="2000" dirty="0" smtClean="0">
                <a:latin typeface="Palatino Linotype" panose="02040502050505030304" pitchFamily="18" charset="0"/>
              </a:rPr>
              <a:t> 3% PGM</a:t>
            </a:r>
          </a:p>
          <a:p>
            <a:pPr algn="ctr"/>
            <a:r>
              <a:rPr lang="fr-FR" sz="1700" dirty="0" smtClean="0">
                <a:latin typeface="Palatino Linotype" panose="02040502050505030304" pitchFamily="18" charset="0"/>
              </a:rPr>
              <a:t>Rh </a:t>
            </a:r>
            <a:r>
              <a:rPr lang="fr-FR" sz="1700" dirty="0">
                <a:latin typeface="Palatino Linotype" panose="02040502050505030304" pitchFamily="18" charset="0"/>
              </a:rPr>
              <a:t>(10%) – Ru (55%) – Pd (35%)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6199644" y="1674789"/>
            <a:ext cx="3339412" cy="2345157"/>
            <a:chOff x="5974015" y="1674789"/>
            <a:chExt cx="3339412" cy="2345157"/>
          </a:xfrm>
        </p:grpSpPr>
        <p:graphicFrame>
          <p:nvGraphicFramePr>
            <p:cNvPr id="59" name="Obje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4604935"/>
                </p:ext>
              </p:extLst>
            </p:nvPr>
          </p:nvGraphicFramePr>
          <p:xfrm>
            <a:off x="5974015" y="1674789"/>
            <a:ext cx="3339412" cy="2345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402" name="Graph" r:id="rId9" imgW="4131720" imgH="2901600" progId="Origin50.Graph">
                    <p:embed/>
                  </p:oleObj>
                </mc:Choice>
                <mc:Fallback>
                  <p:oleObj name="Graph" r:id="rId9" imgW="4131720" imgH="2901600" progId="Origin50.Graph">
                    <p:embed/>
                    <p:pic>
                      <p:nvPicPr>
                        <p:cNvPr id="59" name="Objet 5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974015" y="1674789"/>
                          <a:ext cx="3339412" cy="23451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Rectangle à coins arrondis 54"/>
            <p:cNvSpPr/>
            <p:nvPr/>
          </p:nvSpPr>
          <p:spPr>
            <a:xfrm>
              <a:off x="6954530" y="1943745"/>
              <a:ext cx="751600" cy="421552"/>
            </a:xfrm>
            <a:prstGeom prst="round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60</a:t>
              </a:r>
              <a:r>
                <a:rPr 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o</a:t>
              </a:r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C</a:t>
              </a:r>
              <a:endParaRPr lang="fr-FR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584235" y="2660073"/>
            <a:ext cx="981587" cy="185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00645" y="2529443"/>
            <a:ext cx="1434435" cy="1021278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3391945" y="1670778"/>
            <a:ext cx="3339412" cy="2345157"/>
            <a:chOff x="3166316" y="1670778"/>
            <a:chExt cx="3339412" cy="2345157"/>
          </a:xfrm>
        </p:grpSpPr>
        <p:sp>
          <p:nvSpPr>
            <p:cNvPr id="49" name="Rectangle à coins arrondis 48"/>
            <p:cNvSpPr/>
            <p:nvPr/>
          </p:nvSpPr>
          <p:spPr>
            <a:xfrm>
              <a:off x="4158142" y="1943745"/>
              <a:ext cx="751600" cy="421552"/>
            </a:xfrm>
            <a:prstGeom prst="roundRect">
              <a:avLst/>
            </a:prstGeom>
            <a:solidFill>
              <a:srgbClr val="5F5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40</a:t>
              </a:r>
              <a:r>
                <a:rPr 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o</a:t>
              </a:r>
              <a:r>
                <a:rPr 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C</a:t>
              </a:r>
              <a:endParaRPr lang="fr-FR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graphicFrame>
          <p:nvGraphicFramePr>
            <p:cNvPr id="54" name="Obje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15920901"/>
                </p:ext>
              </p:extLst>
            </p:nvPr>
          </p:nvGraphicFramePr>
          <p:xfrm>
            <a:off x="3166316" y="1670778"/>
            <a:ext cx="3339412" cy="2345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403" name="Graph" r:id="rId11" imgW="4131720" imgH="2901600" progId="Origin50.Graph">
                    <p:embed/>
                  </p:oleObj>
                </mc:Choice>
                <mc:Fallback>
                  <p:oleObj name="Graph" r:id="rId11" imgW="4131720" imgH="2901600" progId="Origin50.Graph">
                    <p:embed/>
                    <p:pic>
                      <p:nvPicPr>
                        <p:cNvPr id="54" name="Objet 5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166316" y="1670778"/>
                          <a:ext cx="3339412" cy="23451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Rectangle à coins arrondis 59"/>
          <p:cNvSpPr/>
          <p:nvPr/>
        </p:nvSpPr>
        <p:spPr>
          <a:xfrm>
            <a:off x="4110172" y="2527202"/>
            <a:ext cx="1328912" cy="1021278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à coins arrondis 60"/>
          <p:cNvSpPr/>
          <p:nvPr/>
        </p:nvSpPr>
        <p:spPr>
          <a:xfrm>
            <a:off x="6871612" y="2683822"/>
            <a:ext cx="1266383" cy="855605"/>
          </a:xfrm>
          <a:prstGeom prst="roundRect">
            <a:avLst/>
          </a:prstGeom>
          <a:noFill/>
          <a:ln w="22225">
            <a:solidFill>
              <a:schemeClr val="bg1">
                <a:lumMod val="6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4013026" y="4137754"/>
            <a:ext cx="4932830" cy="2025162"/>
            <a:chOff x="4013026" y="4137754"/>
            <a:chExt cx="4932830" cy="2025162"/>
          </a:xfrm>
        </p:grpSpPr>
        <p:sp>
          <p:nvSpPr>
            <p:cNvPr id="67" name="Rectangle 119"/>
            <p:cNvSpPr>
              <a:spLocks noChangeArrowheads="1"/>
            </p:cNvSpPr>
            <p:nvPr/>
          </p:nvSpPr>
          <p:spPr bwMode="auto">
            <a:xfrm>
              <a:off x="4013026" y="4971100"/>
              <a:ext cx="4932830" cy="1191816"/>
            </a:xfrm>
            <a:prstGeom prst="roundRect">
              <a:avLst/>
            </a:prstGeom>
            <a:solidFill>
              <a:srgbClr val="C00000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Very strong impact of PGM on R</a:t>
              </a:r>
              <a:r>
                <a:rPr lang="en-US" baseline="-240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L,0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(U)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More important in less acidic media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Associated to reduction of induction period</a:t>
              </a:r>
            </a:p>
          </p:txBody>
        </p:sp>
        <p:sp>
          <p:nvSpPr>
            <p:cNvPr id="69" name="AutoShape 24"/>
            <p:cNvSpPr>
              <a:spLocks noChangeArrowheads="1"/>
            </p:cNvSpPr>
            <p:nvPr/>
          </p:nvSpPr>
          <p:spPr bwMode="auto">
            <a:xfrm rot="3272068">
              <a:off x="5493079" y="4334606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6403" y="3812706"/>
            <a:ext cx="3868243" cy="2716537"/>
            <a:chOff x="16403" y="3812706"/>
            <a:chExt cx="3868243" cy="2716537"/>
          </a:xfrm>
        </p:grpSpPr>
        <p:graphicFrame>
          <p:nvGraphicFramePr>
            <p:cNvPr id="68" name="Obje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9374872"/>
                </p:ext>
              </p:extLst>
            </p:nvPr>
          </p:nvGraphicFramePr>
          <p:xfrm>
            <a:off x="16403" y="3812706"/>
            <a:ext cx="3868243" cy="2716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404" name="Graph" r:id="rId13" imgW="4131720" imgH="2901600" progId="Origin50.Graph">
                    <p:embed/>
                  </p:oleObj>
                </mc:Choice>
                <mc:Fallback>
                  <p:oleObj name="Graph" r:id="rId13" imgW="4131720" imgH="2901600" progId="Origin50.Graph">
                    <p:embed/>
                    <p:pic>
                      <p:nvPicPr>
                        <p:cNvPr id="5" name="Obje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03" y="3812706"/>
                          <a:ext cx="3868243" cy="2716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" name="AutoShape 24"/>
            <p:cNvSpPr>
              <a:spLocks noChangeArrowheads="1"/>
            </p:cNvSpPr>
            <p:nvPr/>
          </p:nvSpPr>
          <p:spPr bwMode="auto">
            <a:xfrm flipH="1">
              <a:off x="3129041" y="5407277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40" name="Rectangle à coins arrondis 39"/>
          <p:cNvSpPr/>
          <p:nvPr/>
        </p:nvSpPr>
        <p:spPr>
          <a:xfrm>
            <a:off x="5735868" y="724508"/>
            <a:ext cx="3236076" cy="987107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– 0.5 – 1 – 2M – 4M  HNO</a:t>
            </a:r>
            <a:r>
              <a:rPr lang="en-US" sz="1700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sz="1700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sz="1700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sz="1700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8" name="Flèche droite 7"/>
          <p:cNvSpPr/>
          <p:nvPr/>
        </p:nvSpPr>
        <p:spPr>
          <a:xfrm rot="16200000">
            <a:off x="930108" y="4531526"/>
            <a:ext cx="1193164" cy="542412"/>
          </a:xfrm>
          <a:prstGeom prst="rightArrow">
            <a:avLst>
              <a:gd name="adj1" fmla="val 45288"/>
              <a:gd name="adj2" fmla="val 44968"/>
            </a:avLst>
          </a:prstGeom>
          <a:solidFill>
            <a:srgbClr val="4D4D4D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 err="1" smtClean="0">
                <a:latin typeface="Palatino Linotype" panose="02040502050505030304" pitchFamily="18" charset="0"/>
              </a:rPr>
              <a:t>Reduction</a:t>
            </a:r>
            <a:endParaRPr lang="fr-FR" sz="15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0" grpId="0" animBg="1"/>
      <p:bldP spid="60" grpId="0" animBg="1"/>
      <p:bldP spid="61" grpId="0" animBg="1"/>
      <p:bldP spid="40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162" y="688178"/>
            <a:ext cx="5169330" cy="3634700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73712" y="-202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PGM on 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</a:t>
            </a:r>
            <a:endParaRPr lang="en-US" sz="24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84" name="ZoneTexte 83"/>
          <p:cNvSpPr txBox="1"/>
          <p:nvPr/>
        </p:nvSpPr>
        <p:spPr>
          <a:xfrm>
            <a:off x="6757740" y="2976464"/>
            <a:ext cx="2044149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0.016 % </a:t>
            </a:r>
            <a:r>
              <a:rPr lang="fr-FR" sz="16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dissolved</a:t>
            </a:r>
            <a:r>
              <a:rPr lang="fr-FR" sz="16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U</a:t>
            </a:r>
            <a:endParaRPr lang="fr-FR" sz="1600" b="1" baseline="30000" dirty="0">
              <a:solidFill>
                <a:srgbClr val="FF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endParaRPr lang="fr-FR" sz="1600" b="1" baseline="30000" dirty="0">
              <a:solidFill>
                <a:srgbClr val="FF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6801517" y="1216327"/>
            <a:ext cx="1787669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68 % </a:t>
            </a:r>
            <a:r>
              <a:rPr lang="fr-FR" sz="16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dissolved</a:t>
            </a:r>
            <a:r>
              <a:rPr lang="fr-FR" sz="16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U</a:t>
            </a:r>
            <a:endParaRPr lang="fr-FR" sz="1600" b="1" baseline="300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endParaRPr lang="fr-FR" sz="1600" b="1" baseline="300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14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88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89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90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à coins arrondis 42"/>
          <p:cNvSpPr/>
          <p:nvPr/>
        </p:nvSpPr>
        <p:spPr>
          <a:xfrm>
            <a:off x="73025" y="1522910"/>
            <a:ext cx="2915316" cy="662130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M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– 22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6757740" y="1338974"/>
            <a:ext cx="1022075" cy="2018888"/>
            <a:chOff x="6757740" y="1338974"/>
            <a:chExt cx="1022075" cy="2018888"/>
          </a:xfrm>
        </p:grpSpPr>
        <p:sp>
          <p:nvSpPr>
            <p:cNvPr id="8" name="Flèche droite 7"/>
            <p:cNvSpPr/>
            <p:nvPr/>
          </p:nvSpPr>
          <p:spPr bwMode="auto">
            <a:xfrm rot="16200000">
              <a:off x="6812753" y="1972711"/>
              <a:ext cx="1342405" cy="591718"/>
            </a:xfrm>
            <a:prstGeom prst="rightArrow">
              <a:avLst>
                <a:gd name="adj1" fmla="val 57920"/>
                <a:gd name="adj2" fmla="val 8074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63500"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  <a:sym typeface="Symbol" panose="05050102010706020507" pitchFamily="18" charset="2"/>
                </a:rPr>
                <a:t></a:t>
              </a: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 </a:t>
              </a:r>
              <a:r>
                <a:rPr kumimoji="0" lang="fr-FR" sz="1600" b="1" i="0" u="none" strike="noStrike" kern="1000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4000</a:t>
              </a:r>
            </a:p>
          </p:txBody>
        </p:sp>
        <p:cxnSp>
          <p:nvCxnSpPr>
            <p:cNvPr id="53" name="Connecteur droit 52"/>
            <p:cNvCxnSpPr/>
            <p:nvPr/>
          </p:nvCxnSpPr>
          <p:spPr>
            <a:xfrm>
              <a:off x="6757740" y="1338974"/>
              <a:ext cx="0" cy="2018888"/>
            </a:xfrm>
            <a:prstGeom prst="line">
              <a:avLst/>
            </a:prstGeom>
            <a:ln w="28575">
              <a:solidFill>
                <a:srgbClr val="5F5F5F"/>
              </a:solidFill>
              <a:prstDash val="sysDash"/>
              <a:headEnd type="stealth" w="lg" len="lg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AutoShape 69"/>
          <p:cNvSpPr>
            <a:spLocks noChangeArrowheads="1"/>
          </p:cNvSpPr>
          <p:nvPr/>
        </p:nvSpPr>
        <p:spPr bwMode="auto">
          <a:xfrm>
            <a:off x="417409" y="2360527"/>
            <a:ext cx="3495674" cy="1790850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UO</a:t>
            </a:r>
            <a:r>
              <a:rPr lang="fr-FR" baseline="-2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+ PGM</a:t>
            </a:r>
          </a:p>
          <a:p>
            <a:pPr algn="ctr">
              <a:spcBef>
                <a:spcPts val="600"/>
              </a:spcBef>
              <a:defRPr/>
            </a:pP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sz="1700" baseline="-25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(1.2 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±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0.2)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10</a:t>
            </a:r>
            <a:r>
              <a:rPr lang="fr-FR" sz="1700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 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sz="1700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sz="1700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</a:p>
          <a:p>
            <a:pPr algn="ctr">
              <a:spcBef>
                <a:spcPts val="180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UO</a:t>
            </a:r>
            <a:r>
              <a:rPr lang="fr-FR" baseline="-2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</a:t>
            </a:r>
          </a:p>
          <a:p>
            <a:pPr algn="ctr">
              <a:spcBef>
                <a:spcPts val="600"/>
              </a:spcBef>
              <a:defRPr/>
            </a:pP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sz="1700" baseline="-25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(6.7 </a:t>
            </a:r>
            <a:r>
              <a:rPr lang="fr-FR" sz="1700" dirty="0">
                <a:solidFill>
                  <a:schemeClr val="bg1"/>
                </a:solidFill>
                <a:latin typeface="Palatino Linotype" panose="02040502050505030304" pitchFamily="18" charset="0"/>
              </a:rPr>
              <a:t>±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0.3)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10</a:t>
            </a:r>
            <a:r>
              <a:rPr lang="fr-FR" sz="1700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-4 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sz="1700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sz="17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sz="1700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8082293" y="1512657"/>
            <a:ext cx="846893" cy="1379097"/>
            <a:chOff x="8082293" y="1512657"/>
            <a:chExt cx="846893" cy="1379097"/>
          </a:xfrm>
        </p:grpSpPr>
        <p:sp>
          <p:nvSpPr>
            <p:cNvPr id="13" name="Flèche courbée vers la gauche 12"/>
            <p:cNvSpPr/>
            <p:nvPr/>
          </p:nvSpPr>
          <p:spPr bwMode="auto">
            <a:xfrm flipV="1">
              <a:off x="8148211" y="1512657"/>
              <a:ext cx="780975" cy="1379097"/>
            </a:xfrm>
            <a:prstGeom prst="curvedLeftArrow">
              <a:avLst>
                <a:gd name="adj1" fmla="val 25000"/>
                <a:gd name="adj2" fmla="val 60939"/>
                <a:gd name="adj3" fmla="val 3905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8082293" y="1934459"/>
              <a:ext cx="7360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/>
                <a:t>R</a:t>
              </a:r>
              <a:r>
                <a:rPr lang="fr-FR" baseline="-24000" dirty="0" smtClean="0"/>
                <a:t>L,0</a:t>
              </a:r>
              <a:r>
                <a:rPr lang="fr-FR" dirty="0" smtClean="0"/>
                <a:t> </a:t>
              </a:r>
            </a:p>
            <a:p>
              <a:pPr algn="ctr"/>
              <a:r>
                <a:rPr lang="fr-FR" dirty="0" smtClean="0">
                  <a:sym typeface="Symbol" panose="05050102010706020507" pitchFamily="18" charset="2"/>
                </a:rPr>
                <a:t></a:t>
              </a:r>
              <a:r>
                <a:rPr lang="fr-FR" dirty="0" smtClean="0"/>
                <a:t> 200</a:t>
              </a:r>
              <a:endParaRPr lang="fr-FR" dirty="0"/>
            </a:p>
          </p:txBody>
        </p:sp>
      </p:grpSp>
      <p:sp>
        <p:nvSpPr>
          <p:cNvPr id="58" name="Rectangle 119"/>
          <p:cNvSpPr>
            <a:spLocks noChangeArrowheads="1"/>
          </p:cNvSpPr>
          <p:nvPr/>
        </p:nvSpPr>
        <p:spPr bwMode="auto">
          <a:xfrm>
            <a:off x="924589" y="4348308"/>
            <a:ext cx="7877300" cy="2094190"/>
          </a:xfrm>
          <a:prstGeom prst="roundRect">
            <a:avLst/>
          </a:prstGeom>
          <a:solidFill>
            <a:srgbClr val="C00000"/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</a:t>
            </a: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trong impact associated to the presence of PGM on R</a:t>
            </a:r>
            <a:r>
              <a:rPr lang="en-US" sz="1900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L,0</a:t>
            </a: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(U)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Same results for individual incorporation (Rh, Ru or </a:t>
            </a:r>
            <a:r>
              <a:rPr lang="en-US" sz="1900" dirty="0" err="1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Pd</a:t>
            </a: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)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Ä"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Solid contribution @ the solid/liquid interface ?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Ä"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Solution contribution: reduction of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3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by PGM then production of autocatalytic species in solution (e.g.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) ?</a:t>
            </a:r>
          </a:p>
        </p:txBody>
      </p:sp>
      <p:sp>
        <p:nvSpPr>
          <p:cNvPr id="35" name="Rectangle à coins arrondis 34"/>
          <p:cNvSpPr/>
          <p:nvPr/>
        </p:nvSpPr>
        <p:spPr>
          <a:xfrm>
            <a:off x="84453" y="740309"/>
            <a:ext cx="3828629" cy="717415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Palatino Linotype" panose="02040502050505030304" pitchFamily="18" charset="0"/>
              </a:rPr>
              <a:t>UO</a:t>
            </a:r>
            <a:r>
              <a:rPr lang="fr-FR" sz="2000" baseline="-24000" dirty="0" smtClean="0">
                <a:latin typeface="Palatino Linotype" panose="02040502050505030304" pitchFamily="18" charset="0"/>
              </a:rPr>
              <a:t>2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doped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with</a:t>
            </a:r>
            <a:r>
              <a:rPr lang="fr-FR" sz="2000" dirty="0" smtClean="0">
                <a:latin typeface="Palatino Linotype" panose="02040502050505030304" pitchFamily="18" charset="0"/>
              </a:rPr>
              <a:t> 3 mol% PGM</a:t>
            </a:r>
          </a:p>
          <a:p>
            <a:pPr algn="ctr"/>
            <a:r>
              <a:rPr lang="fr-FR" sz="1700" dirty="0" smtClean="0">
                <a:latin typeface="Palatino Linotype" panose="02040502050505030304" pitchFamily="18" charset="0"/>
              </a:rPr>
              <a:t>Rh </a:t>
            </a:r>
            <a:r>
              <a:rPr lang="fr-FR" sz="1700" dirty="0">
                <a:latin typeface="Palatino Linotype" panose="02040502050505030304" pitchFamily="18" charset="0"/>
              </a:rPr>
              <a:t>(10%) – Ru (55%) – Pd (35%)</a:t>
            </a:r>
          </a:p>
        </p:txBody>
      </p:sp>
    </p:spTree>
    <p:extLst>
      <p:ext uri="{BB962C8B-B14F-4D97-AF65-F5344CB8AC3E}">
        <p14:creationId xmlns:p14="http://schemas.microsoft.com/office/powerpoint/2010/main" val="190132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43" grpId="0" animBg="1"/>
      <p:bldP spid="56" grpId="0" animBg="1"/>
      <p:bldP spid="58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73712" y="-3582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atalytic process associated to PGM</a:t>
            </a:r>
            <a:endParaRPr lang="en-US" sz="24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62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15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6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5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à coins arrondis 34"/>
          <p:cNvSpPr/>
          <p:nvPr/>
        </p:nvSpPr>
        <p:spPr>
          <a:xfrm>
            <a:off x="608771" y="1555598"/>
            <a:ext cx="2514440" cy="922711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M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151172" y="4111012"/>
            <a:ext cx="4895626" cy="2308099"/>
            <a:chOff x="4151172" y="4111012"/>
            <a:chExt cx="4895626" cy="2308099"/>
          </a:xfrm>
        </p:grpSpPr>
        <p:sp>
          <p:nvSpPr>
            <p:cNvPr id="42" name="Rectangle 119"/>
            <p:cNvSpPr>
              <a:spLocks noChangeArrowheads="1"/>
            </p:cNvSpPr>
            <p:nvPr/>
          </p:nvSpPr>
          <p:spPr bwMode="auto">
            <a:xfrm>
              <a:off x="4353929" y="4664730"/>
              <a:ext cx="4490113" cy="408623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Significant  decrease of E</a:t>
              </a:r>
              <a:r>
                <a:rPr lang="en-US" baseline="-240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A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with PGM</a:t>
              </a:r>
            </a:p>
          </p:txBody>
        </p:sp>
        <p:sp>
          <p:nvSpPr>
            <p:cNvPr id="44" name="Rectangle 119"/>
            <p:cNvSpPr>
              <a:spLocks noChangeArrowheads="1"/>
            </p:cNvSpPr>
            <p:nvPr/>
          </p:nvSpPr>
          <p:spPr bwMode="auto">
            <a:xfrm>
              <a:off x="4151172" y="5227295"/>
              <a:ext cx="4895626" cy="1191816"/>
            </a:xfrm>
            <a:prstGeom prst="roundRect">
              <a:avLst/>
            </a:prstGeom>
            <a:solidFill>
              <a:srgbClr val="CC0000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atalytic process </a:t>
              </a:r>
            </a:p>
            <a:p>
              <a:pPr algn="ctr" eaLnBrk="1" fontAlgn="auto" hangingPunct="1">
                <a:spcBef>
                  <a:spcPts val="60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Predominant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in 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less acidic media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Solution + at solid/liquid interface ?</a:t>
              </a:r>
            </a:p>
          </p:txBody>
        </p:sp>
        <p:sp>
          <p:nvSpPr>
            <p:cNvPr id="48" name="AutoShape 11"/>
            <p:cNvSpPr>
              <a:spLocks noChangeArrowheads="1"/>
            </p:cNvSpPr>
            <p:nvPr/>
          </p:nvSpPr>
          <p:spPr bwMode="auto">
            <a:xfrm rot="5400000" flipV="1">
              <a:off x="6342105" y="4177763"/>
              <a:ext cx="513760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571393" y="381964"/>
            <a:ext cx="5784156" cy="3680643"/>
            <a:chOff x="3571393" y="381964"/>
            <a:chExt cx="5784156" cy="3680643"/>
          </a:xfrm>
        </p:grpSpPr>
        <p:graphicFrame>
          <p:nvGraphicFramePr>
            <p:cNvPr id="43" name="Obje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0735694"/>
                </p:ext>
              </p:extLst>
            </p:nvPr>
          </p:nvGraphicFramePr>
          <p:xfrm>
            <a:off x="4114458" y="381964"/>
            <a:ext cx="5241091" cy="36806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171" name="Graph" r:id="rId7" imgW="4131720" imgH="2901600" progId="Origin50.Graph">
                    <p:embed/>
                  </p:oleObj>
                </mc:Choice>
                <mc:Fallback>
                  <p:oleObj name="Graph" r:id="rId7" imgW="4131720" imgH="2901600" progId="Origin50.Graph">
                    <p:embed/>
                    <p:pic>
                      <p:nvPicPr>
                        <p:cNvPr id="6" name="Obje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4458" y="381964"/>
                          <a:ext cx="5241091" cy="36806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AutoShape 24"/>
            <p:cNvSpPr>
              <a:spLocks noChangeArrowheads="1"/>
            </p:cNvSpPr>
            <p:nvPr/>
          </p:nvSpPr>
          <p:spPr bwMode="auto">
            <a:xfrm rot="1214347">
              <a:off x="3571393" y="1732500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 rot="665420">
            <a:off x="5652785" y="1187738"/>
            <a:ext cx="2452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tx1"/>
                </a:solidFill>
              </a:rPr>
              <a:t>E</a:t>
            </a:r>
            <a:r>
              <a:rPr lang="fr-FR" baseline="-24000" dirty="0" err="1">
                <a:solidFill>
                  <a:schemeClr val="tx1"/>
                </a:solidFill>
              </a:rPr>
              <a:t>app</a:t>
            </a:r>
            <a:r>
              <a:rPr lang="fr-FR" dirty="0">
                <a:solidFill>
                  <a:schemeClr val="tx1"/>
                </a:solidFill>
              </a:rPr>
              <a:t> = 35 </a:t>
            </a:r>
            <a:r>
              <a:rPr lang="fr-FR" dirty="0" smtClean="0">
                <a:solidFill>
                  <a:schemeClr val="tx1"/>
                </a:solidFill>
                <a:sym typeface="Symbol" panose="05050102010706020507" pitchFamily="18" charset="2"/>
              </a:rPr>
              <a:t>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12 </a:t>
            </a:r>
            <a:r>
              <a:rPr lang="fr-FR" dirty="0" smtClean="0">
                <a:solidFill>
                  <a:schemeClr val="tx1"/>
                </a:solidFill>
              </a:rPr>
              <a:t>kJ.mol</a:t>
            </a:r>
            <a:r>
              <a:rPr lang="fr-FR" baseline="30000" dirty="0" smtClean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57" name="Rectangle 56"/>
          <p:cNvSpPr/>
          <p:nvPr/>
        </p:nvSpPr>
        <p:spPr>
          <a:xfrm rot="1496108">
            <a:off x="5318390" y="2425544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E</a:t>
            </a:r>
            <a:r>
              <a:rPr lang="fr-FR" baseline="-24000" dirty="0" err="1">
                <a:solidFill>
                  <a:srgbClr val="FF0000"/>
                </a:solidFill>
              </a:rPr>
              <a:t>app</a:t>
            </a:r>
            <a:r>
              <a:rPr lang="fr-FR" dirty="0">
                <a:solidFill>
                  <a:srgbClr val="FF0000"/>
                </a:solidFill>
              </a:rPr>
              <a:t> = </a:t>
            </a:r>
            <a:r>
              <a:rPr lang="fr-FR" dirty="0" smtClean="0">
                <a:solidFill>
                  <a:srgbClr val="FF0000"/>
                </a:solidFill>
              </a:rPr>
              <a:t>87 </a:t>
            </a:r>
            <a:r>
              <a:rPr lang="fr-FR" dirty="0" smtClean="0">
                <a:solidFill>
                  <a:srgbClr val="FF0000"/>
                </a:solidFill>
                <a:sym typeface="Symbol" panose="05050102010706020507" pitchFamily="18" charset="2"/>
              </a:rPr>
              <a:t> </a:t>
            </a:r>
            <a:r>
              <a:rPr lang="fr-FR" dirty="0" smtClean="0">
                <a:solidFill>
                  <a:srgbClr val="FF0000"/>
                </a:solidFill>
              </a:rPr>
              <a:t>8 kJ.mol</a:t>
            </a:r>
            <a:r>
              <a:rPr lang="fr-FR" baseline="30000" dirty="0" smtClean="0">
                <a:solidFill>
                  <a:srgbClr val="FF0000"/>
                </a:solidFill>
              </a:rPr>
              <a:t>-1</a:t>
            </a:r>
          </a:p>
        </p:txBody>
      </p:sp>
      <p:graphicFrame>
        <p:nvGraphicFramePr>
          <p:cNvPr id="60" name="Obje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13484"/>
              </p:ext>
            </p:extLst>
          </p:nvPr>
        </p:nvGraphicFramePr>
        <p:xfrm>
          <a:off x="-29289" y="2988213"/>
          <a:ext cx="4625040" cy="3248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72" name="Graph" r:id="rId9" imgW="4131720" imgH="2901600" progId="Origin50.Graph">
                  <p:embed/>
                </p:oleObj>
              </mc:Choice>
              <mc:Fallback>
                <p:oleObj name="Graph" r:id="rId9" imgW="4131720" imgH="2901600" progId="Origin50.Graph">
                  <p:embed/>
                  <p:pic>
                    <p:nvPicPr>
                      <p:cNvPr id="68" name="Obje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9289" y="2988213"/>
                        <a:ext cx="4625040" cy="32480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972489" y="3545903"/>
            <a:ext cx="1406529" cy="1892820"/>
            <a:chOff x="972489" y="3545903"/>
            <a:chExt cx="1406529" cy="1892820"/>
          </a:xfrm>
        </p:grpSpPr>
        <p:sp>
          <p:nvSpPr>
            <p:cNvPr id="4" name="Rectangle à coins arrondis 3"/>
            <p:cNvSpPr/>
            <p:nvPr/>
          </p:nvSpPr>
          <p:spPr bwMode="auto">
            <a:xfrm>
              <a:off x="972489" y="3545903"/>
              <a:ext cx="590511" cy="1892820"/>
            </a:xfrm>
            <a:prstGeom prst="roundRect">
              <a:avLst/>
            </a:prstGeom>
            <a:noFill/>
            <a:ln w="25400">
              <a:solidFill>
                <a:schemeClr val="bg1">
                  <a:lumMod val="65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999614" y="3914104"/>
              <a:ext cx="137940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Palatino Linotype" panose="02040502050505030304" pitchFamily="18" charset="0"/>
                </a:rPr>
                <a:t>Catalytic</a:t>
              </a:r>
            </a:p>
            <a:p>
              <a:pPr algn="ctr"/>
              <a:r>
                <a:rPr lang="en-US" sz="1400" dirty="0" smtClean="0">
                  <a:latin typeface="Palatino Linotype" panose="02040502050505030304" pitchFamily="18" charset="0"/>
                </a:rPr>
                <a:t>predominant</a:t>
              </a: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125683" y="4843252"/>
            <a:ext cx="1749036" cy="785488"/>
            <a:chOff x="2125683" y="4843252"/>
            <a:chExt cx="1749036" cy="785488"/>
          </a:xfrm>
        </p:grpSpPr>
        <p:sp>
          <p:nvSpPr>
            <p:cNvPr id="61" name="Rectangle à coins arrondis 60"/>
            <p:cNvSpPr/>
            <p:nvPr/>
          </p:nvSpPr>
          <p:spPr bwMode="auto">
            <a:xfrm rot="5400000">
              <a:off x="2786529" y="4540550"/>
              <a:ext cx="427344" cy="1749036"/>
            </a:xfrm>
            <a:prstGeom prst="roundRect">
              <a:avLst/>
            </a:prstGeom>
            <a:noFill/>
            <a:ln w="25400">
              <a:solidFill>
                <a:schemeClr val="bg1">
                  <a:lumMod val="65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2410637" y="4843252"/>
              <a:ext cx="1379905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Palatino Linotype" panose="02040502050505030304" pitchFamily="18" charset="0"/>
                </a:rPr>
                <a:t>Redox</a:t>
              </a:r>
            </a:p>
            <a:p>
              <a:pPr algn="ctr"/>
              <a:r>
                <a:rPr lang="en-US" sz="1500" dirty="0" smtClean="0">
                  <a:latin typeface="Palatino Linotype" panose="02040502050505030304" pitchFamily="18" charset="0"/>
                </a:rPr>
                <a:t>predominant</a:t>
              </a:r>
              <a:endParaRPr lang="en-US" sz="15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67" name="ZoneTexte 66"/>
          <p:cNvSpPr txBox="1"/>
          <p:nvPr/>
        </p:nvSpPr>
        <p:spPr>
          <a:xfrm>
            <a:off x="829989" y="3153821"/>
            <a:ext cx="32143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u="sng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Predominant</a:t>
            </a:r>
            <a:r>
              <a:rPr lang="en-US" sz="15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 dissolution reaction</a:t>
            </a:r>
            <a:endParaRPr lang="en-US" sz="1500" dirty="0">
              <a:solidFill>
                <a:srgbClr val="5F5F5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84454" y="725795"/>
            <a:ext cx="3959844" cy="717415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latin typeface="Palatino Linotype" panose="02040502050505030304" pitchFamily="18" charset="0"/>
              </a:rPr>
              <a:t>UO</a:t>
            </a:r>
            <a:r>
              <a:rPr lang="fr-FR" sz="2000" baseline="-24000" dirty="0" smtClean="0">
                <a:latin typeface="Palatino Linotype" panose="02040502050505030304" pitchFamily="18" charset="0"/>
              </a:rPr>
              <a:t>2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doped</a:t>
            </a:r>
            <a:r>
              <a:rPr lang="fr-FR" sz="2000" dirty="0" smtClean="0">
                <a:latin typeface="Palatino Linotype" panose="02040502050505030304" pitchFamily="18" charset="0"/>
              </a:rPr>
              <a:t> </a:t>
            </a:r>
            <a:r>
              <a:rPr lang="fr-FR" sz="2000" dirty="0" err="1" smtClean="0">
                <a:latin typeface="Palatino Linotype" panose="02040502050505030304" pitchFamily="18" charset="0"/>
              </a:rPr>
              <a:t>with</a:t>
            </a:r>
            <a:r>
              <a:rPr lang="fr-FR" sz="2000" dirty="0" smtClean="0">
                <a:latin typeface="Palatino Linotype" panose="02040502050505030304" pitchFamily="18" charset="0"/>
              </a:rPr>
              <a:t> 3 mol% PGM</a:t>
            </a:r>
          </a:p>
          <a:p>
            <a:pPr algn="ctr"/>
            <a:r>
              <a:rPr lang="fr-FR" sz="1700" dirty="0" smtClean="0">
                <a:latin typeface="Palatino Linotype" panose="02040502050505030304" pitchFamily="18" charset="0"/>
              </a:rPr>
              <a:t>Rh </a:t>
            </a:r>
            <a:r>
              <a:rPr lang="fr-FR" sz="1700" dirty="0">
                <a:latin typeface="Palatino Linotype" panose="02040502050505030304" pitchFamily="18" charset="0"/>
              </a:rPr>
              <a:t>(10%) – Ru (55%) – Pd (35%)</a:t>
            </a:r>
          </a:p>
        </p:txBody>
      </p:sp>
    </p:spTree>
    <p:extLst>
      <p:ext uri="{BB962C8B-B14F-4D97-AF65-F5344CB8AC3E}">
        <p14:creationId xmlns:p14="http://schemas.microsoft.com/office/powerpoint/2010/main" val="12438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5" grpId="0"/>
      <p:bldP spid="57" grpId="0"/>
      <p:bldP spid="67" grpId="0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73712" y="-202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PGM : contribution in solution</a:t>
            </a:r>
            <a:endParaRPr lang="en-US" sz="24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5699500" y="749816"/>
            <a:ext cx="3327103" cy="2377948"/>
            <a:chOff x="5699500" y="749816"/>
            <a:chExt cx="3327103" cy="2377948"/>
          </a:xfrm>
        </p:grpSpPr>
        <p:pic>
          <p:nvPicPr>
            <p:cNvPr id="27" name="Picture 16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9500" y="749816"/>
              <a:ext cx="1858534" cy="237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ZoneTexte 27"/>
            <p:cNvSpPr txBox="1"/>
            <p:nvPr/>
          </p:nvSpPr>
          <p:spPr>
            <a:xfrm>
              <a:off x="7235991" y="1489653"/>
              <a:ext cx="95166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 smtClean="0">
                  <a:latin typeface="Palatino Linotype" panose="02040502050505030304" pitchFamily="18" charset="0"/>
                </a:rPr>
                <a:t>Leachate</a:t>
              </a:r>
              <a:endParaRPr lang="fr-FR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7231813" y="1141982"/>
              <a:ext cx="179479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Palatino Linotype" panose="02040502050505030304" pitchFamily="18" charset="0"/>
                </a:rPr>
                <a:t>Dissolution </a:t>
              </a:r>
              <a:r>
                <a:rPr lang="fr-FR" sz="1400" dirty="0" err="1" smtClean="0">
                  <a:latin typeface="Palatino Linotype" panose="02040502050505030304" pitchFamily="18" charset="0"/>
                </a:rPr>
                <a:t>reactor</a:t>
              </a:r>
              <a:endParaRPr lang="fr-FR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7234716" y="1807532"/>
              <a:ext cx="1351326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Palatino Linotype" panose="02040502050505030304" pitchFamily="18" charset="0"/>
                </a:rPr>
                <a:t>UO</a:t>
              </a:r>
              <a:r>
                <a:rPr lang="fr-FR" sz="1400" baseline="-24000" dirty="0" smtClean="0">
                  <a:latin typeface="Palatino Linotype" panose="02040502050505030304" pitchFamily="18" charset="0"/>
                </a:rPr>
                <a:t>2</a:t>
              </a:r>
              <a:r>
                <a:rPr lang="fr-FR" sz="1400" dirty="0" smtClean="0">
                  <a:latin typeface="Palatino Linotype" panose="02040502050505030304" pitchFamily="18" charset="0"/>
                </a:rPr>
                <a:t> Pellet</a:t>
              </a:r>
              <a:endParaRPr lang="fr-FR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7241334" y="2546103"/>
              <a:ext cx="173764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 smtClean="0">
                  <a:latin typeface="Palatino Linotype" panose="02040502050505030304" pitchFamily="18" charset="0"/>
                </a:rPr>
                <a:t>Magnetic</a:t>
              </a:r>
              <a:r>
                <a:rPr lang="fr-FR" sz="1400" dirty="0" smtClean="0">
                  <a:latin typeface="Palatino Linotype" panose="02040502050505030304" pitchFamily="18" charset="0"/>
                </a:rPr>
                <a:t>  </a:t>
              </a:r>
              <a:r>
                <a:rPr lang="fr-FR" sz="1400" dirty="0" err="1" smtClean="0">
                  <a:latin typeface="Palatino Linotype" panose="02040502050505030304" pitchFamily="18" charset="0"/>
                </a:rPr>
                <a:t>stirrer</a:t>
              </a:r>
              <a:endParaRPr lang="fr-FR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7243286" y="2148061"/>
              <a:ext cx="120006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Palatino Linotype" panose="02040502050505030304" pitchFamily="18" charset="0"/>
                </a:rPr>
                <a:t>Support</a:t>
              </a:r>
              <a:endParaRPr lang="fr-FR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4111379" y="2104689"/>
            <a:ext cx="2399288" cy="636123"/>
            <a:chOff x="4087629" y="2164064"/>
            <a:chExt cx="2399288" cy="636123"/>
          </a:xfrm>
        </p:grpSpPr>
        <p:sp>
          <p:nvSpPr>
            <p:cNvPr id="42" name="Rectangle 41"/>
            <p:cNvSpPr/>
            <p:nvPr/>
          </p:nvSpPr>
          <p:spPr>
            <a:xfrm>
              <a:off x="5959762" y="2344683"/>
              <a:ext cx="47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altLang="fr-FR" b="1" dirty="0" smtClean="0">
                  <a:solidFill>
                    <a:srgbClr val="4D4D4D"/>
                  </a:solidFill>
                  <a:ea typeface="Verdana" panose="020B0604030504040204" pitchFamily="34" charset="0"/>
                  <a:cs typeface="Verdana" panose="020B0604030504040204" pitchFamily="34" charset="0"/>
                  <a:sym typeface="Wingdings" panose="05000000000000000000" pitchFamily="2" charset="2"/>
                </a:rPr>
                <a:t></a:t>
              </a:r>
              <a:endParaRPr lang="fr-FR" dirty="0">
                <a:solidFill>
                  <a:srgbClr val="4D4D4D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443486" y="2281880"/>
              <a:ext cx="434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altLang="fr-FR" b="1" dirty="0" smtClean="0">
                  <a:solidFill>
                    <a:srgbClr val="4D4D4D"/>
                  </a:solidFill>
                  <a:ea typeface="Verdana" panose="020B0604030504040204" pitchFamily="34" charset="0"/>
                  <a:cs typeface="Verdana" panose="020B0604030504040204" pitchFamily="34" charset="0"/>
                  <a:sym typeface="Wingdings" panose="05000000000000000000" pitchFamily="2" charset="2"/>
                </a:rPr>
                <a:t></a:t>
              </a:r>
              <a:endParaRPr lang="fr-FR" dirty="0">
                <a:solidFill>
                  <a:srgbClr val="4D4D4D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145892" y="2164064"/>
              <a:ext cx="47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altLang="fr-FR" b="1" dirty="0" smtClean="0">
                  <a:solidFill>
                    <a:srgbClr val="4D4D4D"/>
                  </a:solidFill>
                  <a:ea typeface="Verdana" panose="020B0604030504040204" pitchFamily="34" charset="0"/>
                  <a:cs typeface="Verdana" panose="020B0604030504040204" pitchFamily="34" charset="0"/>
                  <a:sym typeface="Wingdings" panose="05000000000000000000" pitchFamily="2" charset="2"/>
                </a:rPr>
                <a:t></a:t>
              </a:r>
              <a:endParaRPr lang="fr-FR" dirty="0">
                <a:solidFill>
                  <a:srgbClr val="4D4D4D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216251" y="2406896"/>
              <a:ext cx="47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altLang="fr-FR" b="1" dirty="0" smtClean="0">
                  <a:solidFill>
                    <a:srgbClr val="4D4D4D"/>
                  </a:solidFill>
                  <a:ea typeface="Verdana" panose="020B0604030504040204" pitchFamily="34" charset="0"/>
                  <a:cs typeface="Verdana" panose="020B0604030504040204" pitchFamily="34" charset="0"/>
                  <a:sym typeface="Wingdings" panose="05000000000000000000" pitchFamily="2" charset="2"/>
                </a:rPr>
                <a:t></a:t>
              </a:r>
              <a:endParaRPr lang="fr-FR" dirty="0">
                <a:solidFill>
                  <a:srgbClr val="4D4D4D"/>
                </a:solidFill>
              </a:endParaRPr>
            </a:p>
          </p:txBody>
        </p:sp>
        <p:cxnSp>
          <p:nvCxnSpPr>
            <p:cNvPr id="55" name="Connecteur droit 54"/>
            <p:cNvCxnSpPr/>
            <p:nvPr/>
          </p:nvCxnSpPr>
          <p:spPr>
            <a:xfrm flipH="1">
              <a:off x="5443162" y="2614397"/>
              <a:ext cx="54539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087629" y="2215412"/>
              <a:ext cx="1492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 smtClean="0">
                  <a:latin typeface="Palatino Linotype" panose="02040502050505030304" pitchFamily="18" charset="0"/>
                </a:rPr>
                <a:t>PGM </a:t>
              </a:r>
              <a:r>
                <a:rPr lang="fr-FR" sz="1600" b="1" dirty="0" err="1" smtClean="0">
                  <a:solidFill>
                    <a:srgbClr val="4D4D4D"/>
                  </a:solidFill>
                  <a:latin typeface="Palatino Linotype" panose="02040502050505030304" pitchFamily="18" charset="0"/>
                </a:rPr>
                <a:t>metallic</a:t>
              </a:r>
              <a:r>
                <a:rPr lang="fr-FR" sz="1600" b="1" dirty="0" smtClean="0">
                  <a:latin typeface="Palatino Linotype" panose="02040502050505030304" pitchFamily="18" charset="0"/>
                </a:rPr>
                <a:t> </a:t>
              </a:r>
              <a:r>
                <a:rPr lang="fr-FR" sz="1600" b="1" dirty="0" err="1" smtClean="0">
                  <a:latin typeface="Palatino Linotype" panose="02040502050505030304" pitchFamily="18" charset="0"/>
                </a:rPr>
                <a:t>powder</a:t>
              </a:r>
              <a:endParaRPr lang="fr-FR" sz="1600" b="1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70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16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71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72" name="Line 16"/>
          <p:cNvSpPr>
            <a:spLocks noChangeShapeType="1"/>
          </p:cNvSpPr>
          <p:nvPr/>
        </p:nvSpPr>
        <p:spPr bwMode="auto">
          <a:xfrm flipV="1">
            <a:off x="-21480" y="6561316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73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à coins arrondis 42"/>
          <p:cNvSpPr/>
          <p:nvPr/>
        </p:nvSpPr>
        <p:spPr>
          <a:xfrm>
            <a:off x="115098" y="679711"/>
            <a:ext cx="2302224" cy="721439"/>
          </a:xfrm>
          <a:prstGeom prst="roundRect">
            <a:avLst/>
          </a:prstGeom>
          <a:solidFill>
            <a:srgbClr val="292929"/>
          </a:soli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err="1" smtClean="0">
                <a:latin typeface="Palatino Linotype" panose="02040502050505030304" pitchFamily="18" charset="0"/>
              </a:rPr>
              <a:t>Sintered</a:t>
            </a:r>
            <a:r>
              <a:rPr lang="fr-FR" sz="2000" dirty="0" smtClean="0">
                <a:latin typeface="Palatino Linotype" panose="02040502050505030304" pitchFamily="18" charset="0"/>
              </a:rPr>
              <a:t> UO</a:t>
            </a:r>
            <a:r>
              <a:rPr lang="fr-FR" sz="2000" baseline="-24000" dirty="0" smtClean="0">
                <a:latin typeface="Palatino Linotype" panose="02040502050505030304" pitchFamily="18" charset="0"/>
              </a:rPr>
              <a:t>2</a:t>
            </a:r>
          </a:p>
          <a:p>
            <a:pPr algn="ctr"/>
            <a:r>
              <a:rPr lang="fr-FR" sz="2000" dirty="0" smtClean="0">
                <a:latin typeface="Palatino Linotype" panose="02040502050505030304" pitchFamily="18" charset="0"/>
              </a:rPr>
              <a:t>+ PGM </a:t>
            </a:r>
            <a:r>
              <a:rPr lang="fr-FR" sz="1600" dirty="0" smtClean="0">
                <a:latin typeface="Palatino Linotype" panose="02040502050505030304" pitchFamily="18" charset="0"/>
              </a:rPr>
              <a:t>(in solution)</a:t>
            </a:r>
          </a:p>
        </p:txBody>
      </p:sp>
      <p:sp>
        <p:nvSpPr>
          <p:cNvPr id="45" name="Rectangle à coins arrondis 44"/>
          <p:cNvSpPr/>
          <p:nvPr/>
        </p:nvSpPr>
        <p:spPr>
          <a:xfrm>
            <a:off x="121714" y="1491062"/>
            <a:ext cx="2295608" cy="65284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– 60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7" name="AutoShape 69"/>
          <p:cNvSpPr>
            <a:spLocks noChangeArrowheads="1"/>
          </p:cNvSpPr>
          <p:nvPr/>
        </p:nvSpPr>
        <p:spPr bwMode="auto">
          <a:xfrm>
            <a:off x="658495" y="5547604"/>
            <a:ext cx="3493904" cy="870604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Increase of R</a:t>
            </a:r>
            <a:r>
              <a:rPr lang="en-US" sz="2000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L,0</a:t>
            </a: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(U) in the </a:t>
            </a:r>
          </a:p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presence of PGM powders</a:t>
            </a:r>
          </a:p>
        </p:txBody>
      </p:sp>
      <p:sp>
        <p:nvSpPr>
          <p:cNvPr id="50" name="AutoShape 69"/>
          <p:cNvSpPr>
            <a:spLocks noChangeArrowheads="1"/>
          </p:cNvSpPr>
          <p:nvPr/>
        </p:nvSpPr>
        <p:spPr bwMode="auto">
          <a:xfrm>
            <a:off x="4762007" y="3047737"/>
            <a:ext cx="4272771" cy="1132331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Rh: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baseline="-25000" dirty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(2.3 ± 0.1)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10</a:t>
            </a:r>
            <a:r>
              <a:rPr lang="fr-FR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-1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</a:p>
          <a:p>
            <a:pPr algn="ctr">
              <a:spcBef>
                <a:spcPts val="30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Pd: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baseline="-25000" dirty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(9.3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±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0.2)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10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</a:p>
          <a:p>
            <a:pPr algn="ctr">
              <a:spcBef>
                <a:spcPts val="30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Ru: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baseline="-25000" dirty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(1.8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±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0.1)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 10</a:t>
            </a:r>
            <a:r>
              <a:rPr lang="fr-FR" baseline="30000" dirty="0">
                <a:solidFill>
                  <a:schemeClr val="bg1"/>
                </a:solidFill>
                <a:latin typeface="Palatino Linotype" panose="02040502050505030304" pitchFamily="18" charset="0"/>
              </a:rPr>
              <a:t>-2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  <a:endParaRPr lang="fr-FR" baseline="30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1" name="AutoShape 69"/>
          <p:cNvSpPr>
            <a:spLocks noChangeArrowheads="1"/>
          </p:cNvSpPr>
          <p:nvPr/>
        </p:nvSpPr>
        <p:spPr bwMode="auto">
          <a:xfrm>
            <a:off x="4896984" y="4304027"/>
            <a:ext cx="3964854" cy="848141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Pure UO</a:t>
            </a:r>
            <a:r>
              <a:rPr lang="fr-FR" baseline="-2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</a:t>
            </a:r>
          </a:p>
          <a:p>
            <a:pPr algn="ctr">
              <a:spcBef>
                <a:spcPts val="300"/>
              </a:spcBef>
              <a:defRPr/>
            </a:pP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R</a:t>
            </a:r>
            <a:r>
              <a:rPr lang="fr-FR" baseline="-25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L,0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(U) =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(3.3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±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0.1) 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</a:t>
            </a:r>
            <a:r>
              <a:rPr lang="fr-FR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10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-3 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g.m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-2</a:t>
            </a:r>
            <a:r>
              <a:rPr lang="fr-FR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.d</a:t>
            </a:r>
            <a:r>
              <a:rPr lang="fr-FR" baseline="30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-1</a:t>
            </a:r>
            <a:endParaRPr lang="fr-FR" baseline="30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2" name="AutoShape 69"/>
          <p:cNvSpPr>
            <a:spLocks noChangeArrowheads="1"/>
          </p:cNvSpPr>
          <p:nvPr/>
        </p:nvSpPr>
        <p:spPr bwMode="auto">
          <a:xfrm>
            <a:off x="5580749" y="5521372"/>
            <a:ext cx="3424482" cy="870604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Catalytic effect associated </a:t>
            </a:r>
          </a:p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t</a:t>
            </a: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 PGM </a:t>
            </a:r>
            <a:r>
              <a:rPr lang="en-US" sz="2000" u="sng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in solution</a:t>
            </a:r>
          </a:p>
        </p:txBody>
      </p:sp>
      <p:sp>
        <p:nvSpPr>
          <p:cNvPr id="53" name="AutoShape 24"/>
          <p:cNvSpPr>
            <a:spLocks noChangeArrowheads="1"/>
          </p:cNvSpPr>
          <p:nvPr/>
        </p:nvSpPr>
        <p:spPr bwMode="auto">
          <a:xfrm>
            <a:off x="4476363" y="5785974"/>
            <a:ext cx="754065" cy="360362"/>
          </a:xfrm>
          <a:prstGeom prst="rightArrow">
            <a:avLst>
              <a:gd name="adj1" fmla="val 40972"/>
              <a:gd name="adj2" fmla="val 79979"/>
            </a:avLst>
          </a:prstGeom>
          <a:solidFill>
            <a:srgbClr val="808080"/>
          </a:solidFill>
          <a:ln w="2857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endParaRPr lang="en-US" sz="1400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54" name="Obje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319698"/>
              </p:ext>
            </p:extLst>
          </p:nvPr>
        </p:nvGraphicFramePr>
        <p:xfrm>
          <a:off x="-32177" y="2442955"/>
          <a:ext cx="4132263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4" name="Graph" r:id="rId8" imgW="4131720" imgH="2901600" progId="Origin50.Graph">
                  <p:embed/>
                </p:oleObj>
              </mc:Choice>
              <mc:Fallback>
                <p:oleObj name="Graph" r:id="rId8" imgW="4131720" imgH="2901600" progId="Origin50.Graph">
                  <p:embed/>
                  <p:pic>
                    <p:nvPicPr>
                      <p:cNvPr id="3" name="Objet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32177" y="2442955"/>
                        <a:ext cx="4132263" cy="290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271501"/>
              </p:ext>
            </p:extLst>
          </p:nvPr>
        </p:nvGraphicFramePr>
        <p:xfrm>
          <a:off x="-21564" y="2431938"/>
          <a:ext cx="4153947" cy="2917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5" name="Graph" r:id="rId10" imgW="4131720" imgH="2901600" progId="Origin50.Graph">
                  <p:embed/>
                </p:oleObj>
              </mc:Choice>
              <mc:Fallback>
                <p:oleObj name="Graph" r:id="rId10" imgW="4131720" imgH="2901600" progId="Origin50.Graph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21564" y="2431938"/>
                        <a:ext cx="4153947" cy="2917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" name="Groupe 57"/>
          <p:cNvGrpSpPr/>
          <p:nvPr/>
        </p:nvGrpSpPr>
        <p:grpSpPr>
          <a:xfrm rot="20046449">
            <a:off x="2862779" y="2707314"/>
            <a:ext cx="780975" cy="1871347"/>
            <a:chOff x="8148211" y="1512657"/>
            <a:chExt cx="780975" cy="1379097"/>
          </a:xfrm>
        </p:grpSpPr>
        <p:sp>
          <p:nvSpPr>
            <p:cNvPr id="59" name="Flèche courbée vers la gauche 58"/>
            <p:cNvSpPr/>
            <p:nvPr/>
          </p:nvSpPr>
          <p:spPr bwMode="auto">
            <a:xfrm flipV="1">
              <a:off x="8148211" y="1512657"/>
              <a:ext cx="780975" cy="1379097"/>
            </a:xfrm>
            <a:prstGeom prst="curvedLeftArrow">
              <a:avLst>
                <a:gd name="adj1" fmla="val 25000"/>
                <a:gd name="adj2" fmla="val 60939"/>
                <a:gd name="adj3" fmla="val 39051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 rot="1553551">
              <a:off x="8158312" y="1942993"/>
              <a:ext cx="684803" cy="476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/>
                <a:t> R</a:t>
              </a:r>
              <a:r>
                <a:rPr lang="fr-FR" baseline="-24000" dirty="0" smtClean="0"/>
                <a:t>L,0</a:t>
              </a:r>
              <a:r>
                <a:rPr lang="fr-FR" dirty="0" smtClean="0"/>
                <a:t> </a:t>
              </a:r>
            </a:p>
            <a:p>
              <a:pPr algn="ctr"/>
              <a:r>
                <a:rPr lang="fr-FR" dirty="0" smtClean="0">
                  <a:sym typeface="Symbol" panose="05050102010706020507" pitchFamily="18" charset="2"/>
                </a:rPr>
                <a:t></a:t>
              </a:r>
              <a:r>
                <a:rPr lang="fr-FR" dirty="0" smtClean="0"/>
                <a:t> 70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5717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7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451936" y="718279"/>
            <a:ext cx="716964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Microscopic study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Microstructural evolution of solid/solution interface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2" name="Image 11" descr="C:\Users\ft230836\Desktop\Rédac thèse\Chap III\Chap III\Diapositive14.EMF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t="6061" r="8696" b="7460"/>
          <a:stretch/>
        </p:blipFill>
        <p:spPr bwMode="auto">
          <a:xfrm>
            <a:off x="3667424" y="4889670"/>
            <a:ext cx="1798626" cy="1524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325" y="3085854"/>
            <a:ext cx="692006" cy="69200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06" y="3721996"/>
            <a:ext cx="2447908" cy="1834810"/>
          </a:xfrm>
          <a:prstGeom prst="rect">
            <a:avLst/>
          </a:prstGeom>
        </p:spPr>
      </p:pic>
      <p:pic>
        <p:nvPicPr>
          <p:cNvPr id="17" name="Image 16"/>
          <p:cNvPicPr/>
          <p:nvPr/>
        </p:nvPicPr>
        <p:blipFill>
          <a:blip r:embed="rId7"/>
          <a:stretch>
            <a:fillRect/>
          </a:stretch>
        </p:blipFill>
        <p:spPr>
          <a:xfrm>
            <a:off x="6359327" y="4329553"/>
            <a:ext cx="2091220" cy="147877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472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13" descr="AM57-P2_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08" y="3984480"/>
            <a:ext cx="889542" cy="89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8" descr="AM57-P2-21h-HNO3-2M-90C-dyn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02" y="5402323"/>
            <a:ext cx="900673" cy="90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0" descr="AM57-P2-28h-HNO3-2M-90C-dyn_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877" y="5389533"/>
            <a:ext cx="910825" cy="90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2" descr="AM57-P2-35h-HNO3-2M-90C-dyn_0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19" y="5136470"/>
            <a:ext cx="901888" cy="90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11" descr="Image du Blog fleurdeau.centerblog.n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3141">
            <a:off x="2580980" y="3990926"/>
            <a:ext cx="4047570" cy="173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0" descr="microsocp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720" y="2419834"/>
            <a:ext cx="892194" cy="89516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6" descr="chemical-laboratory-vec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7" b="23309"/>
          <a:stretch>
            <a:fillRect/>
          </a:stretch>
        </p:blipFill>
        <p:spPr bwMode="auto">
          <a:xfrm>
            <a:off x="3639535" y="1864232"/>
            <a:ext cx="1047171" cy="77445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e 37"/>
          <p:cNvGrpSpPr/>
          <p:nvPr/>
        </p:nvGrpSpPr>
        <p:grpSpPr>
          <a:xfrm>
            <a:off x="-58057" y="-96719"/>
            <a:ext cx="9216715" cy="1050324"/>
            <a:chOff x="-58057" y="-351687"/>
            <a:chExt cx="9216715" cy="1050324"/>
          </a:xfrm>
        </p:grpSpPr>
        <p:sp>
          <p:nvSpPr>
            <p:cNvPr id="39" name="Forme libre 38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0" name="Forme libre 39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1" name="Forme libre 40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2" name="Groupe 41"/>
            <p:cNvGrpSpPr/>
            <p:nvPr/>
          </p:nvGrpSpPr>
          <p:grpSpPr>
            <a:xfrm>
              <a:off x="-58056" y="-351687"/>
              <a:ext cx="9216714" cy="1037487"/>
              <a:chOff x="-58056" y="-389787"/>
              <a:chExt cx="9216714" cy="1037487"/>
            </a:xfrm>
          </p:grpSpPr>
          <p:pic>
            <p:nvPicPr>
              <p:cNvPr id="4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389787"/>
                <a:ext cx="9147294" cy="8859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Forme libre 44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46" name="Forme libre 45"/>
              <p:cNvSpPr/>
              <p:nvPr/>
            </p:nvSpPr>
            <p:spPr>
              <a:xfrm rot="21425134">
                <a:off x="-56514" y="-380146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1694557" y="-56526"/>
            <a:ext cx="6275221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Operando</a:t>
            </a: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 study of evolving interface during dissolution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58" name="Groupe 57"/>
          <p:cNvGrpSpPr/>
          <p:nvPr/>
        </p:nvGrpSpPr>
        <p:grpSpPr>
          <a:xfrm rot="1335425">
            <a:off x="3021358" y="1783270"/>
            <a:ext cx="3490561" cy="1596895"/>
            <a:chOff x="3601322" y="1291408"/>
            <a:chExt cx="1939741" cy="1543104"/>
          </a:xfrm>
        </p:grpSpPr>
        <p:sp>
          <p:nvSpPr>
            <p:cNvPr id="59" name="Flèche courbée vers la gauche 58"/>
            <p:cNvSpPr/>
            <p:nvPr/>
          </p:nvSpPr>
          <p:spPr>
            <a:xfrm rot="5605485" flipV="1">
              <a:off x="4326580" y="1620030"/>
              <a:ext cx="550203" cy="1878762"/>
            </a:xfrm>
            <a:prstGeom prst="curvedLeftArrow">
              <a:avLst>
                <a:gd name="adj1" fmla="val 32487"/>
                <a:gd name="adj2" fmla="val 79069"/>
                <a:gd name="adj3" fmla="val 26369"/>
              </a:avLst>
            </a:prstGeom>
            <a:solidFill>
              <a:srgbClr val="5F5F5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60" name="Flèche courbée vers la gauche 59"/>
            <p:cNvSpPr/>
            <p:nvPr/>
          </p:nvSpPr>
          <p:spPr>
            <a:xfrm rot="16200000" flipV="1">
              <a:off x="4254270" y="638460"/>
              <a:ext cx="572865" cy="1878762"/>
            </a:xfrm>
            <a:prstGeom prst="curvedLeftArrow">
              <a:avLst>
                <a:gd name="adj1" fmla="val 32874"/>
                <a:gd name="adj2" fmla="val 106328"/>
                <a:gd name="adj3" fmla="val 25000"/>
              </a:avLst>
            </a:prstGeom>
            <a:solidFill>
              <a:srgbClr val="5F5F5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1" name="Picture 1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9" t="19315" r="5798" b="13049"/>
          <a:stretch>
            <a:fillRect/>
          </a:stretch>
        </p:blipFill>
        <p:spPr bwMode="auto">
          <a:xfrm>
            <a:off x="6002024" y="3079589"/>
            <a:ext cx="514890" cy="33640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359452" y="1352550"/>
            <a:ext cx="2717935" cy="2553132"/>
            <a:chOff x="6359452" y="1343025"/>
            <a:chExt cx="2717935" cy="2553132"/>
          </a:xfrm>
        </p:grpSpPr>
        <p:pic>
          <p:nvPicPr>
            <p:cNvPr id="32" name="Picture 208" descr="C:\TRAVAIL Renaud\ICSM\administration ICSM\Administration ICSM Général\AERES 2013\Présentation AERES 2013\Photo MEBE-petite.jpg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614343" y="2240700"/>
              <a:ext cx="2208153" cy="16554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4" name="Rectangle à coins arrondis 3"/>
            <p:cNvSpPr/>
            <p:nvPr/>
          </p:nvSpPr>
          <p:spPr bwMode="auto">
            <a:xfrm>
              <a:off x="6359452" y="1343025"/>
              <a:ext cx="2717935" cy="729387"/>
            </a:xfrm>
            <a:prstGeom prst="roundRect">
              <a:avLst/>
            </a:prstGeom>
            <a:solidFill>
              <a:srgbClr val="008000"/>
            </a:solidFill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Environmental</a:t>
              </a:r>
              <a:r>
                <a:rPr kumimoji="0" lang="fr-FR" sz="2000" b="1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 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SEM  observations</a:t>
              </a: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219361" y="996505"/>
            <a:ext cx="2717935" cy="2014404"/>
            <a:chOff x="219361" y="996505"/>
            <a:chExt cx="2717935" cy="2014404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00" r="12232"/>
            <a:stretch/>
          </p:blipFill>
          <p:spPr bwMode="auto">
            <a:xfrm>
              <a:off x="283099" y="1624848"/>
              <a:ext cx="2590458" cy="13860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ctangle à coins arrondis 62"/>
            <p:cNvSpPr/>
            <p:nvPr/>
          </p:nvSpPr>
          <p:spPr bwMode="auto">
            <a:xfrm>
              <a:off x="219361" y="996505"/>
              <a:ext cx="2717935" cy="442487"/>
            </a:xfrm>
            <a:prstGeom prst="roundRect">
              <a:avLst/>
            </a:prstGeom>
            <a:solidFill>
              <a:srgbClr val="008000"/>
            </a:solidFill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Dissolution tests</a:t>
              </a: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8049244" y="5844201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 smtClean="0">
                <a:solidFill>
                  <a:srgbClr val="008000"/>
                </a:solidFill>
              </a:rPr>
              <a:t>…</a:t>
            </a:r>
            <a:endParaRPr lang="fr-FR" sz="3000" dirty="0">
              <a:solidFill>
                <a:srgbClr val="008000"/>
              </a:solidFill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127721"/>
            <a:ext cx="573564" cy="573564"/>
          </a:xfrm>
          <a:prstGeom prst="rect">
            <a:avLst/>
          </a:prstGeom>
        </p:spPr>
      </p:pic>
      <p:sp>
        <p:nvSpPr>
          <p:cNvPr id="33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17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50" name="Imag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54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13 -0.19213 L -0.34149 -0.14583 L -0.32309 -0.10926 L -0.27205 -0.04815 L -0.20017 0.00741 L -0.12865 0.04537 L -0.0533 0.0507 L -0.01476 0.02986 L 0.0118 -0.04815 L -0.00677 -0.09074 L -0.08663 -0.16597 L -0.1849 -0.22268 L -0.23924 -0.24097 L -0.27465 -0.2493 L -0.31997 -0.19792 " pathEditMode="relative" rAng="12240000" ptsTypes="AAAAAAAAAAAAAAA">
                                      <p:cBhvr>
                                        <p:cTn id="3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-58057" y="-96719"/>
            <a:ext cx="9216715" cy="1050324"/>
            <a:chOff x="-58057" y="-351687"/>
            <a:chExt cx="9216715" cy="1050324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1" name="Forme libre 40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351687"/>
              <a:ext cx="9216714" cy="1037487"/>
              <a:chOff x="-58056" y="-389787"/>
              <a:chExt cx="9216714" cy="1037487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389787"/>
                <a:ext cx="9147294" cy="8859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Forme libre 47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 rot="21425134">
                <a:off x="-56514" y="-380146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2" name="Image 3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967" y="165821"/>
            <a:ext cx="573564" cy="573564"/>
          </a:xfrm>
          <a:prstGeom prst="rect">
            <a:avLst/>
          </a:prstGeom>
        </p:spPr>
      </p:pic>
      <p:sp>
        <p:nvSpPr>
          <p:cNvPr id="54" name="Text Box 36"/>
          <p:cNvSpPr txBox="1">
            <a:spLocks noChangeArrowheads="1"/>
          </p:cNvSpPr>
          <p:nvPr/>
        </p:nvSpPr>
        <p:spPr bwMode="auto">
          <a:xfrm>
            <a:off x="-7938" y="6318190"/>
            <a:ext cx="43123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rgbClr val="990099"/>
                </a:solidFill>
              </a:rPr>
              <a:t>T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</a:t>
            </a:r>
            <a:r>
              <a:rPr kumimoji="0" lang="fr-FR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Cordara</a:t>
            </a:r>
            <a:r>
              <a:rPr kumimoji="0" lang="fr-FR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,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fr-FR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PhD, ICSM/CEA,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Univ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Montpellier,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Nov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2017</a:t>
            </a:r>
            <a:endParaRPr kumimoji="0" lang="fr-FR" sz="1200" b="1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pic>
        <p:nvPicPr>
          <p:cNvPr id="36" name="U-3%mol.EP dissous dans HNO3 0.1M à 60°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23" y="1575895"/>
            <a:ext cx="5800672" cy="4764102"/>
          </a:xfrm>
          <a:prstGeom prst="rect">
            <a:avLst/>
          </a:prstGeom>
        </p:spPr>
      </p:pic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18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30" name="Line 16"/>
          <p:cNvSpPr>
            <a:spLocks noChangeShapeType="1"/>
          </p:cNvSpPr>
          <p:nvPr/>
        </p:nvSpPr>
        <p:spPr bwMode="auto">
          <a:xfrm flipV="1">
            <a:off x="-6019" y="6583959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31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à coins arrondis 25"/>
          <p:cNvSpPr/>
          <p:nvPr/>
        </p:nvSpPr>
        <p:spPr>
          <a:xfrm>
            <a:off x="45454" y="504024"/>
            <a:ext cx="3742778" cy="1006399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UO</a:t>
            </a:r>
            <a:r>
              <a:rPr lang="en-US" baseline="-24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pellet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with 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 mol.% PGM</a:t>
            </a:r>
          </a:p>
          <a:p>
            <a:pPr algn="ctr">
              <a:spcBef>
                <a:spcPts val="3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0.1 M HNO</a:t>
            </a:r>
            <a:r>
              <a:rPr lang="en-US" baseline="-25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– T = 60</a:t>
            </a:r>
            <a:r>
              <a:rPr lang="en-US" baseline="38000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o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C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3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Dissolution time : 58 days</a:t>
            </a: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1173712" y="-202"/>
            <a:ext cx="7330026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PGM : contribution at the solid/solution</a:t>
            </a:r>
          </a:p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interface</a:t>
            </a:r>
            <a:endParaRPr lang="en-US" sz="24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47" name="AutoShape 69"/>
          <p:cNvSpPr>
            <a:spLocks noChangeArrowheads="1"/>
          </p:cNvSpPr>
          <p:nvPr/>
        </p:nvSpPr>
        <p:spPr bwMode="auto">
          <a:xfrm>
            <a:off x="4821382" y="1084001"/>
            <a:ext cx="4256854" cy="1773992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Heterogeneous dissolution</a:t>
            </a:r>
          </a:p>
          <a:p>
            <a:pPr algn="ctr">
              <a:spcBef>
                <a:spcPts val="9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Preferential dissolution zones :</a:t>
            </a:r>
          </a:p>
          <a:p>
            <a:pPr marL="698500" indent="-342900">
              <a:spcBef>
                <a:spcPts val="600"/>
              </a:spcBef>
              <a:buFont typeface="Wingdings" panose="05000000000000000000" pitchFamily="2" charset="2"/>
              <a:buChar char="Ä"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GB, triple junctions, pores</a:t>
            </a:r>
          </a:p>
          <a:p>
            <a:pPr marL="698500" indent="-342900">
              <a:spcBef>
                <a:spcPts val="300"/>
              </a:spcBef>
              <a:buFont typeface="Wingdings" panose="05000000000000000000" pitchFamily="2" charset="2"/>
              <a:buChar char="Ä"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PGM / UO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/ Solution interface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5450773" y="3214323"/>
            <a:ext cx="3646285" cy="3128553"/>
            <a:chOff x="5663041" y="3417116"/>
            <a:chExt cx="3646285" cy="3373794"/>
          </a:xfrm>
        </p:grpSpPr>
        <p:sp>
          <p:nvSpPr>
            <p:cNvPr id="50" name="AutoShape 69"/>
            <p:cNvSpPr>
              <a:spLocks noChangeArrowheads="1"/>
            </p:cNvSpPr>
            <p:nvPr/>
          </p:nvSpPr>
          <p:spPr bwMode="auto">
            <a:xfrm>
              <a:off x="5663041" y="5266684"/>
              <a:ext cx="3646285" cy="1524226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Surface reactions </a:t>
              </a:r>
            </a:p>
            <a:p>
              <a:pPr algn="ctr"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controlling dissolution</a:t>
              </a:r>
            </a:p>
            <a:p>
              <a:pPr algn="ctr">
                <a:spcBef>
                  <a:spcPts val="900"/>
                </a:spcBef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Impact of PGM </a:t>
              </a:r>
            </a:p>
            <a:p>
              <a:pPr algn="ctr">
                <a:spcBef>
                  <a:spcPts val="0"/>
                </a:spcBef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@ Solid/Liquid interface</a:t>
              </a:r>
            </a:p>
          </p:txBody>
        </p:sp>
        <p:sp>
          <p:nvSpPr>
            <p:cNvPr id="51" name="AutoShape 11"/>
            <p:cNvSpPr>
              <a:spLocks noChangeArrowheads="1"/>
            </p:cNvSpPr>
            <p:nvPr/>
          </p:nvSpPr>
          <p:spPr bwMode="auto">
            <a:xfrm rot="5400000">
              <a:off x="5932185" y="3796393"/>
              <a:ext cx="1257029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6823169" y="3013101"/>
            <a:ext cx="2117043" cy="1728084"/>
            <a:chOff x="6478924" y="3089057"/>
            <a:chExt cx="2117043" cy="172808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78924" y="3230328"/>
              <a:ext cx="2117043" cy="1586813"/>
            </a:xfrm>
            <a:prstGeom prst="rect">
              <a:avLst/>
            </a:prstGeom>
          </p:spPr>
        </p:pic>
        <p:sp>
          <p:nvSpPr>
            <p:cNvPr id="53" name="Rectangle à coins arrondis 52"/>
            <p:cNvSpPr/>
            <p:nvPr/>
          </p:nvSpPr>
          <p:spPr bwMode="auto">
            <a:xfrm>
              <a:off x="6803592" y="3089057"/>
              <a:ext cx="1486295" cy="307284"/>
            </a:xfrm>
            <a:prstGeom prst="roundRect">
              <a:avLst/>
            </a:prstGeom>
            <a:solidFill>
              <a:srgbClr val="008000"/>
            </a:solidFill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Evolution of N</a:t>
              </a:r>
              <a:r>
                <a:rPr kumimoji="0" lang="fr-FR" sz="1100" b="1" i="0" u="none" strike="noStrike" cap="none" normalizeH="0" baseline="-2400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kumimoji="0" lang="fr-FR" sz="11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(U)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54" grpId="0"/>
      <p:bldP spid="26" grpId="0" animBg="1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364071" y="2154307"/>
            <a:ext cx="1628770" cy="1393715"/>
            <a:chOff x="164046" y="2154307"/>
            <a:chExt cx="1628770" cy="1393715"/>
          </a:xfrm>
        </p:grpSpPr>
        <p:grpSp>
          <p:nvGrpSpPr>
            <p:cNvPr id="33" name="Groupe 32"/>
            <p:cNvGrpSpPr/>
            <p:nvPr/>
          </p:nvGrpSpPr>
          <p:grpSpPr>
            <a:xfrm>
              <a:off x="164046" y="2154307"/>
              <a:ext cx="1628770" cy="1393715"/>
              <a:chOff x="-9854861" y="662522"/>
              <a:chExt cx="5421316" cy="4673363"/>
            </a:xfrm>
          </p:grpSpPr>
          <p:pic>
            <p:nvPicPr>
              <p:cNvPr id="36" name="Picture 2" descr="T:\ICSM\Collaborateurs\CORDARA Theo\Thèse\Synthèses\Platinoïdes\MEB\Suivi disso 0.1M 60°C\0.1M 60C\t=00h00\Z1_t=00h00_X20000\VT-16-8-1-Z1_0deg_t=0h00_001.tif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395"/>
              <a:stretch/>
            </p:blipFill>
            <p:spPr bwMode="auto">
              <a:xfrm>
                <a:off x="-9854861" y="662522"/>
                <a:ext cx="5421316" cy="46733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ZoneTexte 36"/>
              <p:cNvSpPr txBox="1"/>
              <p:nvPr/>
            </p:nvSpPr>
            <p:spPr>
              <a:xfrm>
                <a:off x="-9839024" y="666734"/>
                <a:ext cx="2605452" cy="1135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t = 0h</a:t>
                </a:r>
                <a:endParaRPr lang="fr-FR" sz="1600" b="1" dirty="0">
                  <a:solidFill>
                    <a:srgbClr val="FFFF00"/>
                  </a:solidFill>
                  <a:latin typeface="Palatino Linotype" panose="02040502050505030304" pitchFamily="18" charset="0"/>
                </a:endParaRPr>
              </a:p>
            </p:txBody>
          </p:sp>
        </p:grpSp>
        <p:cxnSp>
          <p:nvCxnSpPr>
            <p:cNvPr id="34" name="Connecteur droit avec flèche 33"/>
            <p:cNvCxnSpPr/>
            <p:nvPr/>
          </p:nvCxnSpPr>
          <p:spPr>
            <a:xfrm>
              <a:off x="1108528" y="3457405"/>
              <a:ext cx="618268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1055150" y="3114137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solidFill>
                    <a:srgbClr val="FFFF00"/>
                  </a:solidFill>
                  <a:latin typeface="Palatino Linotype" panose="02040502050505030304" pitchFamily="18" charset="0"/>
                </a:rPr>
                <a:t>3 µm</a:t>
              </a:r>
              <a:endParaRPr lang="fr-FR" sz="1600" b="1" dirty="0">
                <a:solidFill>
                  <a:srgbClr val="FFFF00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16" name="Forme libre 15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7" name="Forme libre 1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8" name="Forme libre 17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20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7459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Forme libre 20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Forme libre 21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128715" y="-55127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3D analysis of the dissolution of 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 + PGM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pic>
        <p:nvPicPr>
          <p:cNvPr id="25" name="Image 24"/>
          <p:cNvPicPr/>
          <p:nvPr/>
        </p:nvPicPr>
        <p:blipFill>
          <a:blip r:embed="rId5"/>
          <a:stretch>
            <a:fillRect/>
          </a:stretch>
        </p:blipFill>
        <p:spPr>
          <a:xfrm>
            <a:off x="6216972" y="4108387"/>
            <a:ext cx="2091220" cy="1478772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6" name="Groupe 25"/>
          <p:cNvGrpSpPr/>
          <p:nvPr/>
        </p:nvGrpSpPr>
        <p:grpSpPr>
          <a:xfrm>
            <a:off x="2337692" y="4526218"/>
            <a:ext cx="2517372" cy="1575286"/>
            <a:chOff x="-3282653" y="1190702"/>
            <a:chExt cx="4975702" cy="3228427"/>
          </a:xfrm>
        </p:grpSpPr>
        <p:pic>
          <p:nvPicPr>
            <p:cNvPr id="27" name="Image 26"/>
            <p:cNvPicPr/>
            <p:nvPr/>
          </p:nvPicPr>
          <p:blipFill rotWithShape="1">
            <a:blip r:embed="rId6"/>
            <a:srcRect b="6612"/>
            <a:stretch/>
          </p:blipFill>
          <p:spPr>
            <a:xfrm>
              <a:off x="-2844166" y="1190702"/>
              <a:ext cx="4537215" cy="3228427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 rot="2459373">
              <a:off x="-3282653" y="3535869"/>
              <a:ext cx="2499438" cy="630765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645 </a:t>
              </a:r>
              <a:r>
                <a:rPr lang="fr-FR" sz="1400" b="1" dirty="0" err="1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hours</a:t>
              </a:r>
              <a:endParaRPr lang="fr-FR" sz="1400" b="1" dirty="0" smtClean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</p:grpSp>
      <p:sp>
        <p:nvSpPr>
          <p:cNvPr id="48" name="Flèche vers le bas 47"/>
          <p:cNvSpPr/>
          <p:nvPr/>
        </p:nvSpPr>
        <p:spPr>
          <a:xfrm rot="16200000">
            <a:off x="5220721" y="4826139"/>
            <a:ext cx="429758" cy="679928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0"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/>
          <p:cNvGrpSpPr/>
          <p:nvPr/>
        </p:nvGrpSpPr>
        <p:grpSpPr>
          <a:xfrm>
            <a:off x="386857" y="4459463"/>
            <a:ext cx="2156318" cy="1850255"/>
            <a:chOff x="218914" y="938010"/>
            <a:chExt cx="4505324" cy="3700513"/>
          </a:xfrm>
        </p:grpSpPr>
        <p:pic>
          <p:nvPicPr>
            <p:cNvPr id="50" name="Image 4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18914" y="938010"/>
              <a:ext cx="4505324" cy="3638003"/>
            </a:xfrm>
            <a:prstGeom prst="rect">
              <a:avLst/>
            </a:prstGeom>
          </p:spPr>
        </p:pic>
        <p:sp>
          <p:nvSpPr>
            <p:cNvPr id="51" name="Rectangle 50"/>
            <p:cNvSpPr/>
            <p:nvPr/>
          </p:nvSpPr>
          <p:spPr>
            <a:xfrm rot="2873664">
              <a:off x="-270326" y="3240667"/>
              <a:ext cx="2152654" cy="643057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287 </a:t>
              </a:r>
              <a:r>
                <a:rPr lang="fr-FR" sz="1400" b="1" dirty="0" err="1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hours</a:t>
              </a:r>
              <a:endParaRPr lang="fr-FR" sz="1400" b="1" dirty="0" smtClean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</p:grpSp>
      <p:sp>
        <p:nvSpPr>
          <p:cNvPr id="54" name="Rectangle à coins arrondis 53"/>
          <p:cNvSpPr/>
          <p:nvPr/>
        </p:nvSpPr>
        <p:spPr>
          <a:xfrm>
            <a:off x="63289" y="703249"/>
            <a:ext cx="3028254" cy="1119917"/>
          </a:xfrm>
          <a:prstGeom prst="roundRect">
            <a:avLst/>
          </a:prstGeom>
          <a:solidFill>
            <a:srgbClr val="2929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latin typeface="Palatino Linotype" panose="02040502050505030304" pitchFamily="18" charset="0"/>
              </a:rPr>
              <a:t>Sintered</a:t>
            </a:r>
            <a:r>
              <a:rPr lang="fr-FR" dirty="0" smtClean="0">
                <a:latin typeface="Palatino Linotype" panose="02040502050505030304" pitchFamily="18" charset="0"/>
              </a:rPr>
              <a:t> UO</a:t>
            </a:r>
            <a:r>
              <a:rPr lang="fr-FR" baseline="-24000" dirty="0" smtClean="0">
                <a:latin typeface="Palatino Linotype" panose="02040502050505030304" pitchFamily="18" charset="0"/>
              </a:rPr>
              <a:t>2</a:t>
            </a:r>
            <a:r>
              <a:rPr lang="fr-FR" dirty="0" smtClean="0">
                <a:latin typeface="Palatino Linotype" panose="02040502050505030304" pitchFamily="18" charset="0"/>
              </a:rPr>
              <a:t> </a:t>
            </a:r>
            <a:r>
              <a:rPr lang="fr-FR" dirty="0" err="1" smtClean="0">
                <a:latin typeface="Palatino Linotype" panose="02040502050505030304" pitchFamily="18" charset="0"/>
              </a:rPr>
              <a:t>doped</a:t>
            </a:r>
            <a:r>
              <a:rPr lang="fr-FR" dirty="0" smtClean="0">
                <a:latin typeface="Palatino Linotype" panose="02040502050505030304" pitchFamily="18" charset="0"/>
              </a:rPr>
              <a:t> </a:t>
            </a:r>
            <a:r>
              <a:rPr lang="fr-FR" dirty="0" err="1" smtClean="0">
                <a:latin typeface="Palatino Linotype" panose="02040502050505030304" pitchFamily="18" charset="0"/>
              </a:rPr>
              <a:t>with</a:t>
            </a:r>
            <a:r>
              <a:rPr lang="fr-FR" dirty="0" smtClean="0">
                <a:latin typeface="Palatino Linotype" panose="02040502050505030304" pitchFamily="18" charset="0"/>
              </a:rPr>
              <a:t> 3 mol% Rh-Ru-Pd</a:t>
            </a:r>
          </a:p>
          <a:p>
            <a:pPr algn="ctr">
              <a:spcBef>
                <a:spcPts val="1200"/>
              </a:spcBef>
            </a:pPr>
            <a:r>
              <a:rPr lang="fr-FR" dirty="0" smtClean="0">
                <a:latin typeface="Palatino Linotype" panose="02040502050505030304" pitchFamily="18" charset="0"/>
              </a:rPr>
              <a:t>0.1 M HNO</a:t>
            </a:r>
            <a:r>
              <a:rPr lang="fr-FR" baseline="-24000" dirty="0" smtClean="0">
                <a:latin typeface="Palatino Linotype" panose="02040502050505030304" pitchFamily="18" charset="0"/>
              </a:rPr>
              <a:t>3</a:t>
            </a:r>
            <a:r>
              <a:rPr lang="fr-FR" dirty="0" smtClean="0">
                <a:latin typeface="Palatino Linotype" panose="02040502050505030304" pitchFamily="18" charset="0"/>
              </a:rPr>
              <a:t> – 60°C</a:t>
            </a:r>
            <a:endParaRPr lang="fr-FR" dirty="0">
              <a:latin typeface="Palatino Linotype" panose="02040502050505030304" pitchFamily="18" charset="0"/>
            </a:endParaRPr>
          </a:p>
        </p:txBody>
      </p:sp>
      <p:sp>
        <p:nvSpPr>
          <p:cNvPr id="55" name="Rectangle à coins arrondis 54"/>
          <p:cNvSpPr/>
          <p:nvPr/>
        </p:nvSpPr>
        <p:spPr bwMode="auto">
          <a:xfrm>
            <a:off x="4092072" y="848252"/>
            <a:ext cx="3811050" cy="808040"/>
          </a:xfrm>
          <a:prstGeom prst="roundRect">
            <a:avLst/>
          </a:prstGeom>
          <a:solidFill>
            <a:srgbClr val="008000"/>
          </a:solidFill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i="1" dirty="0" err="1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Operando</a:t>
            </a:r>
            <a:r>
              <a:rPr lang="fr-FR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 ESEM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rPr>
              <a:t>: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dirty="0" err="1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Sequence</a:t>
            </a:r>
            <a:r>
              <a:rPr lang="fr-FR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 of </a:t>
            </a:r>
            <a:r>
              <a:rPr lang="fr-FR" dirty="0" err="1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stereoscopic</a:t>
            </a:r>
            <a:r>
              <a:rPr lang="fr-FR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 images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60" name="ZoneTexte 22"/>
          <p:cNvSpPr txBox="1">
            <a:spLocks noChangeArrowheads="1"/>
          </p:cNvSpPr>
          <p:nvPr/>
        </p:nvSpPr>
        <p:spPr bwMode="auto">
          <a:xfrm>
            <a:off x="1299028" y="4096658"/>
            <a:ext cx="2612089" cy="408623"/>
          </a:xfrm>
          <a:prstGeom prst="roundRect">
            <a:avLst/>
          </a:prstGeom>
          <a:solidFill>
            <a:srgbClr val="CC0000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1767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Arial" charset="0"/>
              </a:rPr>
              <a:t>3D Reconstruction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itchFamily="18" charset="0"/>
              <a:ea typeface="+mn-ea"/>
              <a:cs typeface="Arial" charset="0"/>
            </a:endParaRPr>
          </a:p>
        </p:txBody>
      </p:sp>
      <p:sp>
        <p:nvSpPr>
          <p:cNvPr id="64" name="ZoneTexte 22"/>
          <p:cNvSpPr txBox="1">
            <a:spLocks noChangeArrowheads="1"/>
          </p:cNvSpPr>
          <p:nvPr/>
        </p:nvSpPr>
        <p:spPr bwMode="auto">
          <a:xfrm>
            <a:off x="5518539" y="5745769"/>
            <a:ext cx="3488086" cy="715089"/>
          </a:xfrm>
          <a:prstGeom prst="roundRect">
            <a:avLst/>
          </a:prstGeom>
          <a:solidFill>
            <a:srgbClr val="CC0000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1767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charset="0"/>
              </a:rPr>
              <a:t>Zones of interest: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cs typeface="Arial" charset="0"/>
              </a:rPr>
              <a:t>Access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cs typeface="Arial" charset="0"/>
              </a:rPr>
              <a:t> to dissolved volumes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itchFamily="18" charset="0"/>
              <a:cs typeface="Arial" charset="0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-61899" y="6250283"/>
            <a:ext cx="4344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* </a:t>
            </a:r>
            <a:r>
              <a:rPr lang="en-US" sz="1200" i="1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T. </a:t>
            </a:r>
            <a:r>
              <a:rPr lang="en-US" sz="1200" i="1" dirty="0" err="1" smtClean="0">
                <a:solidFill>
                  <a:srgbClr val="990099"/>
                </a:solidFill>
                <a:latin typeface="Palatino Linotype" panose="02040502050505030304" pitchFamily="18" charset="0"/>
              </a:rPr>
              <a:t>Cordara</a:t>
            </a:r>
            <a:r>
              <a:rPr lang="en-US" sz="1200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, PhD, ICSM/CEA, Univ. Montpellier, Nov. 2017</a:t>
            </a:r>
            <a:endParaRPr lang="en-US" sz="1200" baseline="-25000" dirty="0">
              <a:solidFill>
                <a:srgbClr val="99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3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19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8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621932" y="2151459"/>
            <a:ext cx="2059689" cy="1396563"/>
            <a:chOff x="1621932" y="2151459"/>
            <a:chExt cx="2059689" cy="1396563"/>
          </a:xfrm>
        </p:grpSpPr>
        <p:grpSp>
          <p:nvGrpSpPr>
            <p:cNvPr id="6" name="Groupe 5"/>
            <p:cNvGrpSpPr/>
            <p:nvPr/>
          </p:nvGrpSpPr>
          <p:grpSpPr>
            <a:xfrm>
              <a:off x="2062404" y="2151459"/>
              <a:ext cx="1619217" cy="1396563"/>
              <a:chOff x="1862379" y="2151459"/>
              <a:chExt cx="1619217" cy="1396563"/>
            </a:xfrm>
          </p:grpSpPr>
          <p:pic>
            <p:nvPicPr>
              <p:cNvPr id="52" name="Picture 13" descr="T:\ICSM\Collaborateurs\CORDARA Theo\Thèse\Synthèses\Platinoïdes\MEB\Suivi disso 0.1M 60°C\0.1M 60C\t=90h30\VT-16-8-1-Z2_0deg_t=90h30_001.tif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390"/>
              <a:stretch/>
            </p:blipFill>
            <p:spPr bwMode="auto">
              <a:xfrm>
                <a:off x="1862379" y="2151459"/>
                <a:ext cx="1619217" cy="1396563"/>
              </a:xfrm>
              <a:prstGeom prst="rect">
                <a:avLst/>
              </a:prstGeom>
              <a:noFill/>
              <a:ln w="2857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ZoneTexte 55"/>
              <p:cNvSpPr txBox="1"/>
              <p:nvPr/>
            </p:nvSpPr>
            <p:spPr>
              <a:xfrm>
                <a:off x="1864254" y="2155563"/>
                <a:ext cx="8873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t = 96h</a:t>
                </a:r>
                <a:endParaRPr lang="fr-FR" sz="1600" b="1" dirty="0">
                  <a:solidFill>
                    <a:srgbClr val="FFFF00"/>
                  </a:solidFill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58" name="ZoneTexte 57"/>
              <p:cNvSpPr txBox="1"/>
              <p:nvPr/>
            </p:nvSpPr>
            <p:spPr>
              <a:xfrm>
                <a:off x="2741075" y="3104612"/>
                <a:ext cx="482346" cy="267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FFFF00"/>
                    </a:solidFill>
                  </a:rPr>
                  <a:t>3 µm</a:t>
                </a:r>
                <a:endParaRPr lang="fr-FR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63" name="Connecteur droit avec flèche 62"/>
              <p:cNvCxnSpPr/>
              <p:nvPr/>
            </p:nvCxnSpPr>
            <p:spPr>
              <a:xfrm>
                <a:off x="2759932" y="3455701"/>
                <a:ext cx="618268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oval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Flèche vers le bas 58"/>
            <p:cNvSpPr/>
            <p:nvPr/>
          </p:nvSpPr>
          <p:spPr>
            <a:xfrm rot="16200000">
              <a:off x="1850844" y="2393631"/>
              <a:ext cx="429758" cy="88758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3317382" y="2153150"/>
            <a:ext cx="2049932" cy="1394872"/>
            <a:chOff x="3317382" y="2153150"/>
            <a:chExt cx="2049932" cy="1394872"/>
          </a:xfrm>
        </p:grpSpPr>
        <p:grpSp>
          <p:nvGrpSpPr>
            <p:cNvPr id="7" name="Groupe 6"/>
            <p:cNvGrpSpPr/>
            <p:nvPr/>
          </p:nvGrpSpPr>
          <p:grpSpPr>
            <a:xfrm>
              <a:off x="3741639" y="2153150"/>
              <a:ext cx="1625675" cy="1394872"/>
              <a:chOff x="3541614" y="2153150"/>
              <a:chExt cx="1625675" cy="1394872"/>
            </a:xfrm>
          </p:grpSpPr>
          <p:sp>
            <p:nvSpPr>
              <p:cNvPr id="45" name="Flèche vers le bas 44"/>
              <p:cNvSpPr/>
              <p:nvPr/>
            </p:nvSpPr>
            <p:spPr>
              <a:xfrm rot="16200000">
                <a:off x="4354036" y="2336590"/>
                <a:ext cx="429758" cy="887581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 w="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latin typeface="Palatino Linotype" panose="02040502050505030304" pitchFamily="18" charset="0"/>
                </a:endParaRPr>
              </a:p>
            </p:txBody>
          </p:sp>
          <p:pic>
            <p:nvPicPr>
              <p:cNvPr id="61" name="Picture 14" descr="T:\ICSM\Collaborateurs\CORDARA Theo\Thèse\Synthèses\Platinoïdes\MEB\Suivi disso 0.1M 60°C\0.1M 60C\t=287h00\VT-16-8-1-Z2_0deg_t=287h_001.tif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61"/>
              <a:stretch/>
            </p:blipFill>
            <p:spPr bwMode="auto">
              <a:xfrm>
                <a:off x="3541614" y="2153150"/>
                <a:ext cx="1625675" cy="1394872"/>
              </a:xfrm>
              <a:prstGeom prst="rect">
                <a:avLst/>
              </a:prstGeom>
              <a:noFill/>
              <a:ln w="2857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ZoneTexte 68"/>
              <p:cNvSpPr txBox="1"/>
              <p:nvPr/>
            </p:nvSpPr>
            <p:spPr>
              <a:xfrm>
                <a:off x="4436525" y="3114137"/>
                <a:ext cx="482346" cy="267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FFFF00"/>
                    </a:solidFill>
                  </a:rPr>
                  <a:t>3 µm</a:t>
                </a:r>
                <a:endParaRPr lang="fr-FR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70" name="Connecteur droit avec flèche 69"/>
              <p:cNvCxnSpPr/>
              <p:nvPr/>
            </p:nvCxnSpPr>
            <p:spPr>
              <a:xfrm>
                <a:off x="4455382" y="3465226"/>
                <a:ext cx="618268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oval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ZoneTexte 72"/>
              <p:cNvSpPr txBox="1"/>
              <p:nvPr/>
            </p:nvSpPr>
            <p:spPr>
              <a:xfrm>
                <a:off x="3550179" y="2165088"/>
                <a:ext cx="98372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t = </a:t>
                </a:r>
                <a:r>
                  <a:rPr lang="fr-FR" sz="1600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287</a:t>
                </a:r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h</a:t>
                </a:r>
                <a:endParaRPr lang="fr-FR" sz="1600" b="1" dirty="0">
                  <a:solidFill>
                    <a:srgbClr val="FFFF00"/>
                  </a:solidFill>
                  <a:latin typeface="Palatino Linotype" panose="02040502050505030304" pitchFamily="18" charset="0"/>
                </a:endParaRPr>
              </a:p>
            </p:txBody>
          </p:sp>
        </p:grpSp>
        <p:sp>
          <p:nvSpPr>
            <p:cNvPr id="80" name="Flèche vers le bas 79"/>
            <p:cNvSpPr/>
            <p:nvPr/>
          </p:nvSpPr>
          <p:spPr>
            <a:xfrm rot="16200000">
              <a:off x="3546294" y="2403156"/>
              <a:ext cx="429758" cy="88758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993782" y="2143725"/>
            <a:ext cx="2042559" cy="1397913"/>
            <a:chOff x="4993782" y="2143725"/>
            <a:chExt cx="2042559" cy="1397913"/>
          </a:xfrm>
        </p:grpSpPr>
        <p:grpSp>
          <p:nvGrpSpPr>
            <p:cNvPr id="8" name="Groupe 7"/>
            <p:cNvGrpSpPr/>
            <p:nvPr/>
          </p:nvGrpSpPr>
          <p:grpSpPr>
            <a:xfrm>
              <a:off x="5407554" y="2143725"/>
              <a:ext cx="1628787" cy="1397913"/>
              <a:chOff x="5207529" y="2143725"/>
              <a:chExt cx="1628787" cy="1397913"/>
            </a:xfrm>
          </p:grpSpPr>
          <p:pic>
            <p:nvPicPr>
              <p:cNvPr id="41" name="Picture 2" descr="T:\ICSM\Collaborateurs\CORDARA Theo\Thèse\Synthèses\Platinoïdes\MEB\Suivi disso 0.1M 60°C\0.1M 60C\t=827h30\VT-16-8-1-Z1_0deg_t=827h30_001.tif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151"/>
              <a:stretch/>
            </p:blipFill>
            <p:spPr bwMode="auto">
              <a:xfrm>
                <a:off x="5213300" y="2143725"/>
                <a:ext cx="1623016" cy="13979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1" name="ZoneTexte 70"/>
              <p:cNvSpPr txBox="1"/>
              <p:nvPr/>
            </p:nvSpPr>
            <p:spPr>
              <a:xfrm>
                <a:off x="6065300" y="3104612"/>
                <a:ext cx="482346" cy="267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FFFF00"/>
                    </a:solidFill>
                  </a:rPr>
                  <a:t>3 µm</a:t>
                </a:r>
                <a:endParaRPr lang="fr-FR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72" name="Connecteur droit avec flèche 71"/>
              <p:cNvCxnSpPr/>
              <p:nvPr/>
            </p:nvCxnSpPr>
            <p:spPr>
              <a:xfrm>
                <a:off x="6084157" y="3455701"/>
                <a:ext cx="618268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oval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ZoneTexte 73"/>
              <p:cNvSpPr txBox="1"/>
              <p:nvPr/>
            </p:nvSpPr>
            <p:spPr>
              <a:xfrm>
                <a:off x="5207529" y="2155563"/>
                <a:ext cx="98372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t = </a:t>
                </a:r>
                <a:r>
                  <a:rPr lang="fr-FR" sz="1600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645</a:t>
                </a:r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h</a:t>
                </a:r>
                <a:endParaRPr lang="fr-FR" sz="1600" b="1" dirty="0">
                  <a:solidFill>
                    <a:srgbClr val="FFFF00"/>
                  </a:solidFill>
                  <a:latin typeface="Palatino Linotype" panose="02040502050505030304" pitchFamily="18" charset="0"/>
                </a:endParaRPr>
              </a:p>
            </p:txBody>
          </p:sp>
        </p:grpSp>
        <p:sp>
          <p:nvSpPr>
            <p:cNvPr id="81" name="Flèche vers le bas 80"/>
            <p:cNvSpPr/>
            <p:nvPr/>
          </p:nvSpPr>
          <p:spPr>
            <a:xfrm rot="16200000">
              <a:off x="5222694" y="2403156"/>
              <a:ext cx="429758" cy="88758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641607" y="2143725"/>
            <a:ext cx="2077566" cy="1396409"/>
            <a:chOff x="6641607" y="2143725"/>
            <a:chExt cx="2077566" cy="1396409"/>
          </a:xfrm>
        </p:grpSpPr>
        <p:grpSp>
          <p:nvGrpSpPr>
            <p:cNvPr id="9" name="Groupe 8"/>
            <p:cNvGrpSpPr/>
            <p:nvPr/>
          </p:nvGrpSpPr>
          <p:grpSpPr>
            <a:xfrm>
              <a:off x="7082353" y="2143725"/>
              <a:ext cx="1636820" cy="1396409"/>
              <a:chOff x="6882328" y="2143725"/>
              <a:chExt cx="1636820" cy="1396409"/>
            </a:xfrm>
          </p:grpSpPr>
          <p:pic>
            <p:nvPicPr>
              <p:cNvPr id="75" name="Picture 16" descr="T:\ICSM\Collaborateurs\CORDARA Theo\Thèse\Synthèses\Platinoïdes\MEB\Suivi disso 0.1M 60°C\0.1M 60C\1394h00-3D-aligné\V16-8-1-Z2_0deg_t=1394h_001.tif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407"/>
              <a:stretch/>
            </p:blipFill>
            <p:spPr bwMode="auto">
              <a:xfrm>
                <a:off x="6882328" y="2143725"/>
                <a:ext cx="1636820" cy="1396409"/>
              </a:xfrm>
              <a:prstGeom prst="rect">
                <a:avLst/>
              </a:prstGeom>
              <a:noFill/>
              <a:ln w="2857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7" name="ZoneTexte 76"/>
              <p:cNvSpPr txBox="1"/>
              <p:nvPr/>
            </p:nvSpPr>
            <p:spPr>
              <a:xfrm>
                <a:off x="7751225" y="3104612"/>
                <a:ext cx="482346" cy="267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FFFF00"/>
                    </a:solidFill>
                  </a:rPr>
                  <a:t>3 µm</a:t>
                </a:r>
                <a:endParaRPr lang="fr-FR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78" name="Connecteur droit avec flèche 77"/>
              <p:cNvCxnSpPr/>
              <p:nvPr/>
            </p:nvCxnSpPr>
            <p:spPr>
              <a:xfrm>
                <a:off x="7770082" y="3455701"/>
                <a:ext cx="618268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oval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ZoneTexte 78"/>
              <p:cNvSpPr txBox="1"/>
              <p:nvPr/>
            </p:nvSpPr>
            <p:spPr>
              <a:xfrm>
                <a:off x="6893454" y="2155563"/>
                <a:ext cx="10609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t = </a:t>
                </a:r>
                <a:r>
                  <a:rPr lang="fr-FR" sz="1600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1392</a:t>
                </a:r>
                <a:r>
                  <a:rPr lang="fr-FR" sz="1600" b="1" dirty="0" smtClean="0">
                    <a:solidFill>
                      <a:srgbClr val="FFFF00"/>
                    </a:solidFill>
                    <a:latin typeface="Palatino Linotype" panose="02040502050505030304" pitchFamily="18" charset="0"/>
                  </a:rPr>
                  <a:t>h</a:t>
                </a:r>
                <a:endParaRPr lang="fr-FR" sz="1600" b="1" dirty="0">
                  <a:solidFill>
                    <a:srgbClr val="FFFF00"/>
                  </a:solidFill>
                  <a:latin typeface="Palatino Linotype" panose="02040502050505030304" pitchFamily="18" charset="0"/>
                </a:endParaRPr>
              </a:p>
            </p:txBody>
          </p:sp>
        </p:grpSp>
        <p:sp>
          <p:nvSpPr>
            <p:cNvPr id="82" name="Flèche vers le bas 81"/>
            <p:cNvSpPr/>
            <p:nvPr/>
          </p:nvSpPr>
          <p:spPr>
            <a:xfrm rot="16200000">
              <a:off x="6870519" y="2412681"/>
              <a:ext cx="429758" cy="887581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8312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4" grpId="0" animBg="1"/>
      <p:bldP spid="55" grpId="0" animBg="1"/>
      <p:bldP spid="60" grpId="0" animBg="1"/>
      <p:bldP spid="6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>
            <a:grpSpLocks noChangeAspect="1"/>
          </p:cNvGrpSpPr>
          <p:nvPr/>
        </p:nvGrpSpPr>
        <p:grpSpPr>
          <a:xfrm>
            <a:off x="174159" y="758628"/>
            <a:ext cx="2719687" cy="2226992"/>
            <a:chOff x="595086" y="1277258"/>
            <a:chExt cx="2002971" cy="1640114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38" t="26763" r="13981" b="25778"/>
            <a:stretch/>
          </p:blipFill>
          <p:spPr>
            <a:xfrm>
              <a:off x="595086" y="1277258"/>
              <a:ext cx="2002971" cy="1640114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1763368" y="1622963"/>
              <a:ext cx="542136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GB1</a:t>
              </a:r>
              <a:endParaRPr lang="fr-FR" sz="14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475132" y="2360806"/>
              <a:ext cx="542136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GB2</a:t>
              </a:r>
              <a:endParaRPr lang="fr-FR" sz="14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807541" y="1787028"/>
              <a:ext cx="542136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GB3</a:t>
              </a:r>
              <a:endParaRPr lang="fr-FR" sz="1400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10" name="Forme libre 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1" name="Forme libre 10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2" name="Forme libre 11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1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7459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Forme libre 14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Forme libre 1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1128715" y="-55127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3D analysis of the dissolution of UO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 + PGM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19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20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22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e 29"/>
          <p:cNvGrpSpPr/>
          <p:nvPr/>
        </p:nvGrpSpPr>
        <p:grpSpPr>
          <a:xfrm>
            <a:off x="3333768" y="798504"/>
            <a:ext cx="4635046" cy="2607973"/>
            <a:chOff x="3333768" y="798504"/>
            <a:chExt cx="4635046" cy="2607973"/>
          </a:xfrm>
        </p:grpSpPr>
        <p:sp>
          <p:nvSpPr>
            <p:cNvPr id="23" name="Flèche vers le bas 22"/>
            <p:cNvSpPr/>
            <p:nvPr/>
          </p:nvSpPr>
          <p:spPr>
            <a:xfrm rot="16200000">
              <a:off x="3458853" y="1610640"/>
              <a:ext cx="429758" cy="679928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8" name="Groupe 27"/>
            <p:cNvGrpSpPr/>
            <p:nvPr/>
          </p:nvGrpSpPr>
          <p:grpSpPr>
            <a:xfrm>
              <a:off x="4349197" y="798504"/>
              <a:ext cx="3619617" cy="2607973"/>
              <a:chOff x="4349197" y="798504"/>
              <a:chExt cx="3619617" cy="2607973"/>
            </a:xfrm>
          </p:grpSpPr>
          <p:graphicFrame>
            <p:nvGraphicFramePr>
              <p:cNvPr id="3" name="Obje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1577394"/>
                  </p:ext>
                </p:extLst>
              </p:nvPr>
            </p:nvGraphicFramePr>
            <p:xfrm>
              <a:off x="4349197" y="884009"/>
              <a:ext cx="3619617" cy="25224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0130" name="Graph" r:id="rId7" imgW="4131720" imgH="2879640" progId="Origin50.Graph">
                      <p:embed/>
                    </p:oleObj>
                  </mc:Choice>
                  <mc:Fallback>
                    <p:oleObj name="Graph" r:id="rId7" imgW="4131720" imgH="2879640" progId="Origin50.Graph">
                      <p:embed/>
                      <p:pic>
                        <p:nvPicPr>
                          <p:cNvPr id="6" name="Objet 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4349197" y="884009"/>
                            <a:ext cx="3619617" cy="252246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" name="ZoneTexte 23"/>
              <p:cNvSpPr txBox="1"/>
              <p:nvPr/>
            </p:nvSpPr>
            <p:spPr>
              <a:xfrm>
                <a:off x="5667571" y="798504"/>
                <a:ext cx="736127" cy="41790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GB1</a:t>
                </a:r>
                <a:endParaRPr lang="fr-FR" sz="1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</p:txBody>
          </p:sp>
        </p:grpSp>
      </p:grpSp>
      <p:grpSp>
        <p:nvGrpSpPr>
          <p:cNvPr id="27" name="Groupe 26"/>
          <p:cNvGrpSpPr/>
          <p:nvPr/>
        </p:nvGrpSpPr>
        <p:grpSpPr>
          <a:xfrm>
            <a:off x="174494" y="3231762"/>
            <a:ext cx="4667927" cy="3253854"/>
            <a:chOff x="174494" y="3231762"/>
            <a:chExt cx="4667927" cy="3253854"/>
          </a:xfrm>
        </p:grpSpPr>
        <p:sp>
          <p:nvSpPr>
            <p:cNvPr id="25" name="AutoShape 11"/>
            <p:cNvSpPr>
              <a:spLocks noChangeArrowheads="1"/>
            </p:cNvSpPr>
            <p:nvPr/>
          </p:nvSpPr>
          <p:spPr bwMode="auto">
            <a:xfrm rot="8375195">
              <a:off x="4056006" y="3550584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 rotWithShape="1">
            <a:blip r:embed="rId9"/>
            <a:srcRect l="6186" t="7867" r="10699"/>
            <a:stretch/>
          </p:blipFill>
          <p:spPr>
            <a:xfrm>
              <a:off x="174494" y="3231762"/>
              <a:ext cx="4174703" cy="3253854"/>
            </a:xfrm>
            <a:prstGeom prst="rect">
              <a:avLst/>
            </a:prstGeom>
          </p:spPr>
        </p:pic>
      </p:grpSp>
      <p:grpSp>
        <p:nvGrpSpPr>
          <p:cNvPr id="36" name="Groupe 35"/>
          <p:cNvGrpSpPr/>
          <p:nvPr/>
        </p:nvGrpSpPr>
        <p:grpSpPr>
          <a:xfrm>
            <a:off x="4365562" y="3874113"/>
            <a:ext cx="4731763" cy="1356058"/>
            <a:chOff x="4365562" y="3874113"/>
            <a:chExt cx="4731763" cy="1356058"/>
          </a:xfrm>
        </p:grpSpPr>
        <p:sp>
          <p:nvSpPr>
            <p:cNvPr id="26" name="ZoneTexte 25"/>
            <p:cNvSpPr txBox="1"/>
            <p:nvPr/>
          </p:nvSpPr>
          <p:spPr>
            <a:xfrm>
              <a:off x="5128606" y="3874113"/>
              <a:ext cx="3968719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Palatino Linotype" panose="02040502050505030304" pitchFamily="18" charset="0"/>
                </a:rPr>
                <a:t>R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L,0</a:t>
              </a:r>
              <a:r>
                <a:rPr lang="fr-FR" dirty="0" smtClean="0">
                  <a:latin typeface="Palatino Linotype" panose="02040502050505030304" pitchFamily="18" charset="0"/>
                </a:rPr>
                <a:t> (global) = 7.4 </a:t>
              </a:r>
              <a:r>
                <a:rPr lang="fr-FR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 10</a:t>
              </a:r>
              <a:r>
                <a:rPr lang="fr-FR" baseline="30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-2</a:t>
              </a:r>
              <a:r>
                <a:rPr lang="fr-FR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 g.m</a:t>
              </a:r>
              <a:r>
                <a:rPr lang="fr-FR" baseline="30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-2</a:t>
              </a:r>
              <a:r>
                <a:rPr lang="fr-FR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.d</a:t>
              </a:r>
              <a:r>
                <a:rPr lang="fr-FR" baseline="30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-1</a:t>
              </a:r>
              <a:endParaRPr lang="fr-FR" baseline="30000" dirty="0" smtClean="0">
                <a:latin typeface="Palatino Linotype" panose="02040502050505030304" pitchFamily="18" charset="0"/>
              </a:endParaRPr>
            </a:p>
            <a:p>
              <a:pPr>
                <a:spcBef>
                  <a:spcPts val="600"/>
                </a:spcBef>
              </a:pPr>
              <a:r>
                <a:rPr lang="fr-FR" dirty="0" smtClean="0">
                  <a:latin typeface="Palatino Linotype" panose="02040502050505030304" pitchFamily="18" charset="0"/>
                </a:rPr>
                <a:t>R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L,0</a:t>
              </a:r>
              <a:r>
                <a:rPr lang="fr-FR" dirty="0" smtClean="0">
                  <a:latin typeface="Palatino Linotype" panose="02040502050505030304" pitchFamily="18" charset="0"/>
                </a:rPr>
                <a:t> (GB) = (6.5 to 8.4 ) </a:t>
              </a:r>
              <a:r>
                <a:rPr lang="fr-FR" dirty="0">
                  <a:latin typeface="Palatino Linotype" panose="02040502050505030304" pitchFamily="18" charset="0"/>
                  <a:sym typeface="Symbol" panose="05050102010706020507" pitchFamily="18" charset="2"/>
                </a:rPr>
                <a:t> 10</a:t>
              </a:r>
              <a:r>
                <a:rPr lang="fr-FR" baseline="30000" dirty="0">
                  <a:latin typeface="Palatino Linotype" panose="02040502050505030304" pitchFamily="18" charset="0"/>
                  <a:sym typeface="Symbol" panose="05050102010706020507" pitchFamily="18" charset="2"/>
                </a:rPr>
                <a:t>-2</a:t>
              </a:r>
              <a:r>
                <a:rPr lang="fr-FR" dirty="0">
                  <a:latin typeface="Palatino Linotype" panose="02040502050505030304" pitchFamily="18" charset="0"/>
                  <a:sym typeface="Symbol" panose="05050102010706020507" pitchFamily="18" charset="2"/>
                </a:rPr>
                <a:t> </a:t>
              </a:r>
              <a:r>
                <a:rPr lang="fr-FR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g.m</a:t>
              </a:r>
              <a:r>
                <a:rPr lang="fr-FR" baseline="30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-2</a:t>
              </a:r>
              <a:r>
                <a:rPr lang="fr-FR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.d</a:t>
              </a:r>
              <a:r>
                <a:rPr lang="fr-FR" baseline="30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-1</a:t>
              </a:r>
              <a:endParaRPr lang="fr-FR" dirty="0" smtClean="0">
                <a:latin typeface="Palatino Linotype" panose="02040502050505030304" pitchFamily="18" charset="0"/>
              </a:endParaRPr>
            </a:p>
          </p:txBody>
        </p:sp>
        <p:sp>
          <p:nvSpPr>
            <p:cNvPr id="34" name="AutoShape 11"/>
            <p:cNvSpPr>
              <a:spLocks noChangeArrowheads="1"/>
            </p:cNvSpPr>
            <p:nvPr/>
          </p:nvSpPr>
          <p:spPr bwMode="auto">
            <a:xfrm rot="19175195">
              <a:off x="4365562" y="4731696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5017052" y="4681174"/>
            <a:ext cx="4016188" cy="1556931"/>
            <a:chOff x="5017052" y="4681174"/>
            <a:chExt cx="4016188" cy="1556931"/>
          </a:xfrm>
        </p:grpSpPr>
        <p:sp>
          <p:nvSpPr>
            <p:cNvPr id="33" name="ZoneTexte 22"/>
            <p:cNvSpPr txBox="1">
              <a:spLocks noChangeArrowheads="1"/>
            </p:cNvSpPr>
            <p:nvPr/>
          </p:nvSpPr>
          <p:spPr bwMode="auto">
            <a:xfrm>
              <a:off x="5017052" y="5523016"/>
              <a:ext cx="4016188" cy="715089"/>
            </a:xfrm>
            <a:prstGeom prst="roundRect">
              <a:avLst/>
            </a:prstGeom>
            <a:solidFill>
              <a:srgbClr val="CC0000"/>
            </a:solidFill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 defTabSz="41767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76713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76713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76713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76713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41767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Starting g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lobal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dissolution directly linked to the dissolution of GB</a:t>
              </a:r>
            </a:p>
          </p:txBody>
        </p:sp>
        <p:sp>
          <p:nvSpPr>
            <p:cNvPr id="35" name="Flèche vers le bas 34"/>
            <p:cNvSpPr/>
            <p:nvPr/>
          </p:nvSpPr>
          <p:spPr>
            <a:xfrm>
              <a:off x="6812085" y="4681174"/>
              <a:ext cx="429758" cy="679928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7693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16" name="Forme libre 15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7" name="Forme libre 1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8" name="Forme libre 17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20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7459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Forme libre 20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Forme libre 21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128715" y="16123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Conclusions &amp; Outlooks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53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21</a:t>
            </a: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8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Image 1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314" y="1012874"/>
            <a:ext cx="3187527" cy="2246217"/>
          </a:xfrm>
          <a:prstGeom prst="rect">
            <a:avLst/>
          </a:prstGeom>
        </p:spPr>
      </p:pic>
      <p:sp>
        <p:nvSpPr>
          <p:cNvPr id="153" name="Rectangle 119"/>
          <p:cNvSpPr>
            <a:spLocks noChangeArrowheads="1"/>
          </p:cNvSpPr>
          <p:nvPr/>
        </p:nvSpPr>
        <p:spPr bwMode="auto">
          <a:xfrm>
            <a:off x="2538798" y="743642"/>
            <a:ext cx="3918687" cy="425648"/>
          </a:xfrm>
          <a:prstGeom prst="roundRect">
            <a:avLst/>
          </a:prstGeom>
          <a:solidFill>
            <a:srgbClr val="C00000"/>
          </a:solidFill>
          <a:ln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</a:t>
            </a: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trong impact of PGM on R</a:t>
            </a:r>
            <a:r>
              <a:rPr lang="en-US" sz="1900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L,0</a:t>
            </a:r>
            <a:r>
              <a:rPr lang="en-US" sz="19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(U)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6158950" y="1071636"/>
            <a:ext cx="2798379" cy="1781514"/>
            <a:chOff x="6158950" y="1071636"/>
            <a:chExt cx="2798379" cy="1781514"/>
          </a:xfrm>
        </p:grpSpPr>
        <p:sp>
          <p:nvSpPr>
            <p:cNvPr id="155" name="Rectangle 119"/>
            <p:cNvSpPr>
              <a:spLocks noChangeArrowheads="1"/>
            </p:cNvSpPr>
            <p:nvPr/>
          </p:nvSpPr>
          <p:spPr bwMode="auto">
            <a:xfrm>
              <a:off x="7325676" y="1071636"/>
              <a:ext cx="1631653" cy="757654"/>
            </a:xfrm>
            <a:prstGeom prst="roundRect">
              <a:avLst/>
            </a:prstGeom>
            <a:solidFill>
              <a:srgbClr val="C00000"/>
            </a:solidFill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Impact at </a:t>
              </a: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S/L interface</a:t>
              </a:r>
            </a:p>
          </p:txBody>
        </p:sp>
        <p:sp>
          <p:nvSpPr>
            <p:cNvPr id="160" name="AutoShape 11"/>
            <p:cNvSpPr>
              <a:spLocks noChangeArrowheads="1"/>
            </p:cNvSpPr>
            <p:nvPr/>
          </p:nvSpPr>
          <p:spPr bwMode="auto">
            <a:xfrm rot="13224805" flipH="1">
              <a:off x="6158950" y="2354675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2025" y="1092919"/>
            <a:ext cx="2936578" cy="2884609"/>
            <a:chOff x="12025" y="1092919"/>
            <a:chExt cx="2936578" cy="2884609"/>
          </a:xfrm>
        </p:grpSpPr>
        <p:sp>
          <p:nvSpPr>
            <p:cNvPr id="156" name="Rectangle 119"/>
            <p:cNvSpPr>
              <a:spLocks noChangeArrowheads="1"/>
            </p:cNvSpPr>
            <p:nvPr/>
          </p:nvSpPr>
          <p:spPr bwMode="auto">
            <a:xfrm>
              <a:off x="528071" y="1092919"/>
              <a:ext cx="1631653" cy="715089"/>
            </a:xfrm>
            <a:prstGeom prst="roundRect">
              <a:avLst/>
            </a:prstGeom>
            <a:solidFill>
              <a:srgbClr val="C00000"/>
            </a:solidFill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Impact in solution</a:t>
              </a:r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8"/>
            <a:srcRect l="6176"/>
            <a:stretch/>
          </p:blipFill>
          <p:spPr>
            <a:xfrm>
              <a:off x="12025" y="1978460"/>
              <a:ext cx="2663745" cy="1999068"/>
            </a:xfrm>
            <a:prstGeom prst="rect">
              <a:avLst/>
            </a:prstGeom>
          </p:spPr>
        </p:pic>
        <p:sp>
          <p:nvSpPr>
            <p:cNvPr id="161" name="AutoShape 11"/>
            <p:cNvSpPr>
              <a:spLocks noChangeArrowheads="1"/>
            </p:cNvSpPr>
            <p:nvPr/>
          </p:nvSpPr>
          <p:spPr bwMode="auto">
            <a:xfrm rot="8375195">
              <a:off x="2162188" y="2326985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869397" y="3583521"/>
            <a:ext cx="7453748" cy="2942701"/>
            <a:chOff x="869397" y="3583521"/>
            <a:chExt cx="7453748" cy="294270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01196" y="3583521"/>
              <a:ext cx="5390151" cy="2942701"/>
            </a:xfrm>
            <a:prstGeom prst="rect">
              <a:avLst/>
            </a:prstGeom>
          </p:spPr>
        </p:pic>
        <p:sp>
          <p:nvSpPr>
            <p:cNvPr id="159" name="AutoShape 11"/>
            <p:cNvSpPr>
              <a:spLocks noChangeArrowheads="1"/>
            </p:cNvSpPr>
            <p:nvPr/>
          </p:nvSpPr>
          <p:spPr bwMode="auto">
            <a:xfrm rot="13224805" flipH="1">
              <a:off x="869397" y="4404498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  <p:sp>
          <p:nvSpPr>
            <p:cNvPr id="162" name="AutoShape 11"/>
            <p:cNvSpPr>
              <a:spLocks noChangeArrowheads="1"/>
            </p:cNvSpPr>
            <p:nvPr/>
          </p:nvSpPr>
          <p:spPr bwMode="auto">
            <a:xfrm rot="8375195">
              <a:off x="7536730" y="4404498"/>
              <a:ext cx="786415" cy="498475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pic>
        <p:nvPicPr>
          <p:cNvPr id="30" name="U-3%mol.EP dissous dans HNO3 0.1M à 60°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67893" y="1979180"/>
            <a:ext cx="1999139" cy="164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1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15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223217" y="5728501"/>
            <a:ext cx="78771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285750" indent="-285750" algn="l" eaLnBrk="1" hangingPunct="1"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CNRS – Univ. Montpellier</a:t>
            </a:r>
          </a:p>
          <a:p>
            <a:pPr marL="285750" indent="-285750" algn="l" eaLnBrk="1" hangingPunct="1">
              <a:spcBef>
                <a:spcPts val="600"/>
              </a:spcBef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METSA</a:t>
            </a:r>
          </a:p>
          <a:p>
            <a:pPr marL="285750" indent="-285750" algn="l" eaLnBrk="1" hangingPunct="1">
              <a:spcBef>
                <a:spcPts val="600"/>
              </a:spcBef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EU: TALISMAN, GENIORS</a:t>
            </a:r>
            <a:endParaRPr lang="en-US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9758" y="4875304"/>
            <a:ext cx="28712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Financial support</a:t>
            </a:r>
            <a:endParaRPr lang="en-US" sz="22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81752" y="3903439"/>
            <a:ext cx="272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www.icsm.fr</a:t>
            </a:r>
            <a:endParaRPr lang="en-US" sz="2400" dirty="0">
              <a:solidFill>
                <a:prstClr val="black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03" y="6178738"/>
            <a:ext cx="1285507" cy="53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6124207" y="1172215"/>
            <a:ext cx="3200321" cy="4128993"/>
            <a:chOff x="2411760" y="1962617"/>
            <a:chExt cx="3200321" cy="4128993"/>
          </a:xfrm>
        </p:grpSpPr>
        <p:sp>
          <p:nvSpPr>
            <p:cNvPr id="7" name="ZoneTexte 6"/>
            <p:cNvSpPr txBox="1"/>
            <p:nvPr/>
          </p:nvSpPr>
          <p:spPr>
            <a:xfrm>
              <a:off x="2519772" y="1962617"/>
              <a:ext cx="2880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5F5F5F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Laboratory of Matter in Environmental Conditions</a:t>
              </a:r>
              <a:endParaRPr lang="en-US" sz="1400" dirty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2623231" y="2492334"/>
              <a:ext cx="1368153" cy="1584176"/>
              <a:chOff x="2683536" y="2113622"/>
              <a:chExt cx="1368153" cy="1584176"/>
            </a:xfrm>
          </p:grpSpPr>
          <p:pic>
            <p:nvPicPr>
              <p:cNvPr id="23563" name="Picture 11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r="33316" b="56176"/>
              <a:stretch/>
            </p:blipFill>
            <p:spPr bwMode="auto">
              <a:xfrm>
                <a:off x="2904113" y="2113622"/>
                <a:ext cx="931175" cy="106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ZoneTexte 24"/>
              <p:cNvSpPr txBox="1"/>
              <p:nvPr/>
            </p:nvSpPr>
            <p:spPr>
              <a:xfrm>
                <a:off x="2683536" y="3205355"/>
                <a:ext cx="136815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H.P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Brau</a:t>
                </a: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 (MET)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e 10"/>
            <p:cNvGrpSpPr/>
            <p:nvPr/>
          </p:nvGrpSpPr>
          <p:grpSpPr>
            <a:xfrm>
              <a:off x="3599892" y="2663679"/>
              <a:ext cx="1968463" cy="1627731"/>
              <a:chOff x="3891090" y="2232123"/>
              <a:chExt cx="1968463" cy="1627731"/>
            </a:xfrm>
          </p:grpSpPr>
          <p:pic>
            <p:nvPicPr>
              <p:cNvPr id="23562" name="Picture 10" descr="RAVAUX Johann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16"/>
              <a:stretch/>
            </p:blipFill>
            <p:spPr bwMode="auto">
              <a:xfrm>
                <a:off x="4462014" y="2232123"/>
                <a:ext cx="826615" cy="1114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ZoneTexte 25"/>
              <p:cNvSpPr txBox="1"/>
              <p:nvPr/>
            </p:nvSpPr>
            <p:spPr>
              <a:xfrm>
                <a:off x="3891090" y="3367411"/>
                <a:ext cx="196846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J.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Ravaux</a:t>
                </a:r>
                <a:endPara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(ESEM and X-EDS)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3563888" y="4486819"/>
              <a:ext cx="2048193" cy="1604791"/>
              <a:chOff x="3711939" y="3907471"/>
              <a:chExt cx="2048193" cy="1604791"/>
            </a:xfrm>
          </p:grpSpPr>
          <p:pic>
            <p:nvPicPr>
              <p:cNvPr id="23564" name="Picture 1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36" t="26051" r="18832" b="34800"/>
              <a:stretch/>
            </p:blipFill>
            <p:spPr bwMode="auto">
              <a:xfrm>
                <a:off x="4339991" y="3907471"/>
                <a:ext cx="792088" cy="12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ZoneTexte 26"/>
              <p:cNvSpPr txBox="1"/>
              <p:nvPr/>
            </p:nvSpPr>
            <p:spPr>
              <a:xfrm>
                <a:off x="3711939" y="5219874"/>
                <a:ext cx="2048193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B. Corso (PXRD)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e 9"/>
            <p:cNvGrpSpPr/>
            <p:nvPr/>
          </p:nvGrpSpPr>
          <p:grpSpPr>
            <a:xfrm>
              <a:off x="2411760" y="4082298"/>
              <a:ext cx="1803312" cy="1750870"/>
              <a:chOff x="2472065" y="3631578"/>
              <a:chExt cx="1803312" cy="1750870"/>
            </a:xfrm>
          </p:grpSpPr>
          <p:pic>
            <p:nvPicPr>
              <p:cNvPr id="23560" name="Picture 8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213"/>
              <a:stretch/>
            </p:blipFill>
            <p:spPr bwMode="auto">
              <a:xfrm>
                <a:off x="2921690" y="3631578"/>
                <a:ext cx="904063" cy="1277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ZoneTexte 27"/>
              <p:cNvSpPr txBox="1"/>
              <p:nvPr/>
            </p:nvSpPr>
            <p:spPr>
              <a:xfrm>
                <a:off x="2472065" y="4890005"/>
                <a:ext cx="18033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Dr. R.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Podor</a:t>
                </a:r>
                <a:endPara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(ESEM and X-EDS)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sp>
        <p:nvSpPr>
          <p:cNvPr id="31" name="ZoneTexte 30"/>
          <p:cNvSpPr txBox="1"/>
          <p:nvPr/>
        </p:nvSpPr>
        <p:spPr>
          <a:xfrm>
            <a:off x="1293156" y="708933"/>
            <a:ext cx="63818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Scientific contribution and technical support</a:t>
            </a:r>
            <a:endParaRPr lang="en-US" sz="22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23217" y="5387537"/>
            <a:ext cx="78771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285750" indent="-285750" algn="l" eaLnBrk="1" hangingPunct="1">
              <a:spcAft>
                <a:spcPct val="3000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CEA &amp; AREVA</a:t>
            </a: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1128715" y="-17150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Acknowledgements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1699" y="5701769"/>
            <a:ext cx="1630680" cy="286512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4607239" y="1683852"/>
            <a:ext cx="1368153" cy="113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IT Department</a:t>
            </a:r>
          </a:p>
          <a:p>
            <a:pPr algn="ctr" eaLnBrk="1" fontAlgn="auto" hangingPunct="1">
              <a:spcBef>
                <a:spcPts val="9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J. </a:t>
            </a:r>
            <a:r>
              <a:rPr lang="en-US" sz="1300" dirty="0" err="1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Favrichon</a:t>
            </a:r>
            <a:endParaRPr lang="en-US" sz="1300" dirty="0" smtClean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1300" dirty="0" err="1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Delannoy</a:t>
            </a:r>
            <a:endParaRPr lang="en-US" sz="1300" dirty="0" smtClean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fontAlgn="auto" hangingPunct="1">
              <a:spcBef>
                <a:spcPts val="9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(SIP2D)</a:t>
            </a:r>
            <a:endParaRPr lang="en-US" sz="13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292352" y="3082260"/>
            <a:ext cx="1984255" cy="1445084"/>
            <a:chOff x="4225307" y="4142306"/>
            <a:chExt cx="1984255" cy="1445084"/>
          </a:xfrm>
        </p:grpSpPr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7887" y="4142306"/>
              <a:ext cx="544097" cy="443850"/>
            </a:xfrm>
            <a:prstGeom prst="rect">
              <a:avLst/>
            </a:prstGeom>
          </p:spPr>
        </p:pic>
        <p:sp>
          <p:nvSpPr>
            <p:cNvPr id="49" name="ZoneTexte 48"/>
            <p:cNvSpPr txBox="1"/>
            <p:nvPr/>
          </p:nvSpPr>
          <p:spPr>
            <a:xfrm>
              <a:off x="4225307" y="4694838"/>
              <a:ext cx="1984255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Ph.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Moisy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A.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Salvatores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X.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Machuron</a:t>
              </a: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Mandard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S.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Grandjean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4" name="Forme libre 43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1" name="Forme libre 50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2" name="Forme libre 51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3" name="Groupe 52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Forme libre 54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pic>
        <p:nvPicPr>
          <p:cNvPr id="57" name="Image 5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pic>
        <p:nvPicPr>
          <p:cNvPr id="58" name="Image 57" descr="CEA_e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3" y="82192"/>
            <a:ext cx="602754" cy="491705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1020573" y="1154896"/>
            <a:ext cx="3108491" cy="2636549"/>
            <a:chOff x="1020573" y="1154896"/>
            <a:chExt cx="3108491" cy="2636549"/>
          </a:xfrm>
        </p:grpSpPr>
        <p:sp>
          <p:nvSpPr>
            <p:cNvPr id="4" name="ZoneTexte 3"/>
            <p:cNvSpPr txBox="1"/>
            <p:nvPr/>
          </p:nvSpPr>
          <p:spPr>
            <a:xfrm>
              <a:off x="1419205" y="1154896"/>
              <a:ext cx="235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5F5F5F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Laboratory of Evolving Interfaces in Materials</a:t>
              </a:r>
              <a:endParaRPr lang="en-US" sz="1400" dirty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573" y="1719118"/>
              <a:ext cx="3108491" cy="2072327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7677561" y="6259966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GENIORS</a:t>
            </a:r>
            <a:endParaRPr lang="fr-FR" dirty="0"/>
          </a:p>
        </p:txBody>
      </p:sp>
      <p:pic>
        <p:nvPicPr>
          <p:cNvPr id="60" name="Image 5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27" y="6198712"/>
            <a:ext cx="1082050" cy="49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7" grpId="0"/>
      <p:bldP spid="9" grpId="0"/>
      <p:bldP spid="31" grpId="0"/>
      <p:bldP spid="42" grpId="0"/>
      <p:bldP spid="34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-3%mol.EP dissous dans HNO3 0.1M à 60°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330" t="12555" r="4595" b="5394"/>
          <a:stretch/>
        </p:blipFill>
        <p:spPr>
          <a:xfrm>
            <a:off x="0" y="0"/>
            <a:ext cx="9166769" cy="6858000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682625" y="1016732"/>
            <a:ext cx="821055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hangingPunct="1">
              <a:spcAft>
                <a:spcPts val="1200"/>
              </a:spcAft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spcAft>
                <a:spcPts val="1200"/>
              </a:spcAft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ea typeface="+mn-ea"/>
                <a:cs typeface="Times New Roman" pitchFamily="18" charset="0"/>
              </a:rPr>
              <a:t>And  you  for  listening…</a:t>
            </a:r>
          </a:p>
          <a:p>
            <a:pPr algn="ctr" eaLnBrk="1" hangingPunct="1">
              <a:spcBef>
                <a:spcPts val="1800"/>
              </a:spcBef>
              <a:spcAft>
                <a:spcPts val="1200"/>
              </a:spcAft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9182" y="5316761"/>
            <a:ext cx="1352997" cy="13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4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2" name="Forme libre 41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44" name="Forme libre 43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endParaRPr>
            </a:p>
          </p:txBody>
        </p:sp>
        <p:grpSp>
          <p:nvGrpSpPr>
            <p:cNvPr id="45" name="Groupe 44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7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Forme libre 47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+mn-cs"/>
                </a:endParaRPr>
              </a:p>
            </p:txBody>
          </p:sp>
        </p:grpSp>
        <p:pic>
          <p:nvPicPr>
            <p:cNvPr id="46" name="Image 45" descr="Logo test.t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6835" y="22108"/>
              <a:ext cx="576263" cy="56832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  <p:sp>
        <p:nvSpPr>
          <p:cNvPr id="101" name="Rectangle 4"/>
          <p:cNvSpPr>
            <a:spLocks noChangeArrowheads="1"/>
          </p:cNvSpPr>
          <p:nvPr/>
        </p:nvSpPr>
        <p:spPr bwMode="auto">
          <a:xfrm>
            <a:off x="1568848" y="-27498"/>
            <a:ext cx="6491989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Impact of</a:t>
            </a:r>
            <a:r>
              <a:rPr lang="en-US" sz="24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HNO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 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dissolution</a:t>
            </a:r>
            <a:endParaRPr kumimoji="0" lang="en-US" sz="2400" b="1" i="0" u="none" strike="noStrike" kern="1200" cap="none" spc="0" normalizeH="0" baseline="-2400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50" name="Text Box 36"/>
          <p:cNvSpPr txBox="1">
            <a:spLocks noChangeArrowheads="1"/>
          </p:cNvSpPr>
          <p:nvPr/>
        </p:nvSpPr>
        <p:spPr bwMode="auto">
          <a:xfrm>
            <a:off x="-7937" y="6090274"/>
            <a:ext cx="41322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F. </a:t>
            </a:r>
            <a:r>
              <a:rPr kumimoji="0" lang="fr-FR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Tocino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, </a:t>
            </a:r>
            <a:r>
              <a:rPr kumimoji="0" lang="fr-FR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PhD, ICSM/CEA,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Univ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Montpellier,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Dec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2015</a:t>
            </a:r>
            <a:endParaRPr kumimoji="0" lang="fr-FR" sz="1200" b="1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268003" y="717966"/>
            <a:ext cx="2120090" cy="489798"/>
          </a:xfrm>
          <a:prstGeom prst="roundRect">
            <a:avLst/>
          </a:prstGeom>
          <a:solidFill>
            <a:srgbClr val="4D4D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>
                <a:latin typeface="Palatino Linotype" panose="02040502050505030304" pitchFamily="18" charset="0"/>
              </a:rPr>
              <a:t>U</a:t>
            </a:r>
            <a:r>
              <a:rPr lang="fr-FR" sz="2200" baseline="-24000" dirty="0" smtClean="0">
                <a:latin typeface="Palatino Linotype" panose="02040502050505030304" pitchFamily="18" charset="0"/>
              </a:rPr>
              <a:t>0.75</a:t>
            </a:r>
            <a:r>
              <a:rPr lang="fr-FR" sz="2200" dirty="0" smtClean="0">
                <a:latin typeface="Palatino Linotype" panose="02040502050505030304" pitchFamily="18" charset="0"/>
              </a:rPr>
              <a:t>Th</a:t>
            </a:r>
            <a:r>
              <a:rPr lang="fr-FR" sz="2200" baseline="-24000" dirty="0" smtClean="0">
                <a:latin typeface="Palatino Linotype" panose="02040502050505030304" pitchFamily="18" charset="0"/>
              </a:rPr>
              <a:t>0.25</a:t>
            </a:r>
            <a:r>
              <a:rPr lang="fr-FR" sz="2200" dirty="0" smtClean="0">
                <a:latin typeface="Palatino Linotype" panose="02040502050505030304" pitchFamily="18" charset="0"/>
              </a:rPr>
              <a:t>O</a:t>
            </a:r>
            <a:r>
              <a:rPr lang="fr-FR" sz="2200" baseline="-24000" dirty="0" smtClean="0">
                <a:latin typeface="Palatino Linotype" panose="02040502050505030304" pitchFamily="18" charset="0"/>
              </a:rPr>
              <a:t>2</a:t>
            </a:r>
            <a:endParaRPr lang="fr-FR" sz="2200" baseline="-24000" dirty="0">
              <a:latin typeface="Palatino Linotype" panose="02040502050505030304" pitchFamily="18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00284" y="785657"/>
            <a:ext cx="8547085" cy="4468464"/>
            <a:chOff x="100284" y="785657"/>
            <a:chExt cx="8547085" cy="4468464"/>
          </a:xfrm>
        </p:grpSpPr>
        <p:grpSp>
          <p:nvGrpSpPr>
            <p:cNvPr id="70" name="Groupe 69"/>
            <p:cNvGrpSpPr>
              <a:grpSpLocks noChangeAspect="1"/>
            </p:cNvGrpSpPr>
            <p:nvPr/>
          </p:nvGrpSpPr>
          <p:grpSpPr>
            <a:xfrm>
              <a:off x="3362660" y="864068"/>
              <a:ext cx="4230834" cy="726282"/>
              <a:chOff x="4241800" y="715014"/>
              <a:chExt cx="4133850" cy="709619"/>
            </a:xfrm>
          </p:grpSpPr>
          <p:grpSp>
            <p:nvGrpSpPr>
              <p:cNvPr id="71" name="Groupe 70"/>
              <p:cNvGrpSpPr/>
              <p:nvPr/>
            </p:nvGrpSpPr>
            <p:grpSpPr>
              <a:xfrm>
                <a:off x="4535592" y="1054586"/>
                <a:ext cx="3401287" cy="370047"/>
                <a:chOff x="4535592" y="1168886"/>
                <a:chExt cx="3401287" cy="370047"/>
              </a:xfrm>
            </p:grpSpPr>
            <p:cxnSp>
              <p:nvCxnSpPr>
                <p:cNvPr id="78" name="Connecteur droit avec flèche 77"/>
                <p:cNvCxnSpPr/>
                <p:nvPr/>
              </p:nvCxnSpPr>
              <p:spPr>
                <a:xfrm>
                  <a:off x="4535592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onnecteur droit avec flèche 78"/>
                <p:cNvCxnSpPr/>
                <p:nvPr/>
              </p:nvCxnSpPr>
              <p:spPr>
                <a:xfrm>
                  <a:off x="5176942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Connecteur droit avec flèche 79"/>
                <p:cNvCxnSpPr/>
                <p:nvPr/>
              </p:nvCxnSpPr>
              <p:spPr>
                <a:xfrm>
                  <a:off x="5631465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onnecteur droit avec flèche 80"/>
                <p:cNvCxnSpPr/>
                <p:nvPr/>
              </p:nvCxnSpPr>
              <p:spPr>
                <a:xfrm>
                  <a:off x="6164865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Connecteur droit avec flèche 81"/>
                <p:cNvCxnSpPr/>
                <p:nvPr/>
              </p:nvCxnSpPr>
              <p:spPr>
                <a:xfrm>
                  <a:off x="7256580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Connecteur droit avec flèche 82"/>
                <p:cNvCxnSpPr/>
                <p:nvPr/>
              </p:nvCxnSpPr>
              <p:spPr>
                <a:xfrm>
                  <a:off x="7936879" y="1168886"/>
                  <a:ext cx="0" cy="37004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2" name="ZoneTexte 71"/>
              <p:cNvSpPr txBox="1"/>
              <p:nvPr/>
            </p:nvSpPr>
            <p:spPr>
              <a:xfrm>
                <a:off x="4241800" y="715014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4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ZoneTexte 72"/>
              <p:cNvSpPr txBox="1"/>
              <p:nvPr/>
            </p:nvSpPr>
            <p:spPr>
              <a:xfrm>
                <a:off x="4884842" y="715014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2</a:t>
                </a: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ZoneTexte 73"/>
              <p:cNvSpPr txBox="1"/>
              <p:nvPr/>
            </p:nvSpPr>
            <p:spPr>
              <a:xfrm>
                <a:off x="5343277" y="715014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1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ZoneTexte 74"/>
              <p:cNvSpPr txBox="1"/>
              <p:nvPr/>
            </p:nvSpPr>
            <p:spPr>
              <a:xfrm>
                <a:off x="5834664" y="715014"/>
                <a:ext cx="6740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0.5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ZoneTexte 75"/>
              <p:cNvSpPr txBox="1"/>
              <p:nvPr/>
            </p:nvSpPr>
            <p:spPr>
              <a:xfrm>
                <a:off x="6919536" y="715014"/>
                <a:ext cx="6740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0.1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7500146" y="715014"/>
                <a:ext cx="8755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ea typeface="+mn-ea"/>
                    <a:cs typeface="Calibri" panose="020F0502020204030204" pitchFamily="34" charset="0"/>
                  </a:rPr>
                  <a:t>0.05 M</a:t>
                </a:r>
                <a:endParaRPr kumimoji="0" lang="fr-FR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" name="Groupe 2"/>
            <p:cNvGrpSpPr/>
            <p:nvPr/>
          </p:nvGrpSpPr>
          <p:grpSpPr>
            <a:xfrm>
              <a:off x="100284" y="785657"/>
              <a:ext cx="8547085" cy="4468464"/>
              <a:chOff x="100284" y="785657"/>
              <a:chExt cx="8547085" cy="4468464"/>
            </a:xfrm>
          </p:grpSpPr>
          <p:graphicFrame>
            <p:nvGraphicFramePr>
              <p:cNvPr id="69" name="Objet 6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3115827"/>
                  </p:ext>
                </p:extLst>
              </p:nvPr>
            </p:nvGraphicFramePr>
            <p:xfrm>
              <a:off x="2284520" y="785657"/>
              <a:ext cx="6362849" cy="44684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5896" name="Graph" r:id="rId5" imgW="4131720" imgH="2901600" progId="Origin50.Graph">
                      <p:embed/>
                    </p:oleObj>
                  </mc:Choice>
                  <mc:Fallback>
                    <p:oleObj name="Graph" r:id="rId5" imgW="4131720" imgH="2901600" progId="Origin50.Graph">
                      <p:embed/>
                      <p:pic>
                        <p:nvPicPr>
                          <p:cNvPr id="69" name="Objet 68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2284520" y="785657"/>
                            <a:ext cx="6362849" cy="446846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84" name="Groupe 83"/>
              <p:cNvGrpSpPr/>
              <p:nvPr/>
            </p:nvGrpSpPr>
            <p:grpSpPr>
              <a:xfrm>
                <a:off x="100284" y="1499859"/>
                <a:ext cx="2435342" cy="3004381"/>
                <a:chOff x="893162" y="2211239"/>
                <a:chExt cx="2435342" cy="3004381"/>
              </a:xfrm>
            </p:grpSpPr>
            <p:sp>
              <p:nvSpPr>
                <p:cNvPr id="85" name="Rectangle 47"/>
                <p:cNvSpPr>
                  <a:spLocks noChangeArrowheads="1"/>
                </p:cNvSpPr>
                <p:nvPr/>
              </p:nvSpPr>
              <p:spPr bwMode="auto">
                <a:xfrm>
                  <a:off x="893162" y="2211239"/>
                  <a:ext cx="1312069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1pPr>
                  <a:lvl2pPr marL="742950" indent="-28575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2pPr>
                  <a:lvl3pPr marL="11430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3pPr>
                  <a:lvl4pPr marL="16002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4pPr>
                  <a:lvl5pPr marL="20574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FF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"/>
                    </a:rPr>
                    <a:t>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"/>
                    </a:rPr>
                    <a:t> 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HNO</a:t>
                  </a:r>
                  <a:r>
                    <a:rPr kumimoji="0" lang="fr-FR" altLang="fr-FR" sz="1800" b="1" i="0" u="none" strike="noStrike" kern="1200" cap="none" spc="0" normalizeH="0" baseline="-25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3</a:t>
                  </a:r>
                  <a:endParaRPr kumimoji="0" lang="fr-FR" alt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6" name="Rectangle 47"/>
                <p:cNvSpPr>
                  <a:spLocks noChangeArrowheads="1"/>
                </p:cNvSpPr>
                <p:nvPr/>
              </p:nvSpPr>
              <p:spPr bwMode="auto">
                <a:xfrm>
                  <a:off x="893162" y="2831529"/>
                  <a:ext cx="1259296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1pPr>
                  <a:lvl2pPr marL="742950" indent="-28575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2pPr>
                  <a:lvl3pPr marL="11430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3pPr>
                  <a:lvl4pPr marL="16002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4pPr>
                  <a:lvl5pPr marL="20574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altLang="fr-F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"/>
                    </a:rPr>
                    <a:t>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H</a:t>
                  </a:r>
                  <a:r>
                    <a:rPr kumimoji="0" lang="fr-FR" altLang="fr-FR" sz="1800" b="1" i="0" u="none" strike="noStrike" kern="1200" cap="none" spc="0" normalizeH="0" baseline="-25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2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SO</a:t>
                  </a:r>
                  <a:r>
                    <a:rPr kumimoji="0" lang="fr-FR" altLang="fr-FR" sz="1800" b="1" i="0" u="none" strike="noStrike" kern="1200" cap="none" spc="0" normalizeH="0" baseline="-25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4</a:t>
                  </a:r>
                  <a:endParaRPr kumimoji="0" lang="fr-FR" alt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Rectangle 47"/>
                <p:cNvSpPr>
                  <a:spLocks noChangeArrowheads="1"/>
                </p:cNvSpPr>
                <p:nvPr/>
              </p:nvSpPr>
              <p:spPr bwMode="auto">
                <a:xfrm>
                  <a:off x="893162" y="3451819"/>
                  <a:ext cx="919959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1pPr>
                  <a:lvl2pPr marL="742950" indent="-28575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2pPr>
                  <a:lvl3pPr marL="11430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3pPr>
                  <a:lvl4pPr marL="16002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4pPr>
                  <a:lvl5pPr marL="20574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altLang="fr-F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"/>
                    </a:rPr>
                    <a:t>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 2"/>
                    </a:rPr>
                    <a:t> </a:t>
                  </a:r>
                  <a:r>
                    <a:rPr kumimoji="0" lang="fr-FR" altLang="fr-FR" sz="18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HCl</a:t>
                  </a:r>
                  <a:endParaRPr kumimoji="0" lang="fr-FR" alt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8" name="Rectangle 47"/>
                <p:cNvSpPr>
                  <a:spLocks noChangeArrowheads="1"/>
                </p:cNvSpPr>
                <p:nvPr/>
              </p:nvSpPr>
              <p:spPr bwMode="auto">
                <a:xfrm>
                  <a:off x="893162" y="4072109"/>
                  <a:ext cx="2435342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1pPr>
                  <a:lvl2pPr marL="742950" indent="-28575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2pPr>
                  <a:lvl3pPr marL="11430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3pPr>
                  <a:lvl4pPr marL="16002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4pPr>
                  <a:lvl5pPr marL="20574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altLang="fr-F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6006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 3"/>
                    </a:rPr>
                    <a:t></a:t>
                  </a:r>
                  <a:r>
                    <a:rPr kumimoji="0" lang="fr-FR" altLang="fr-F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 3"/>
                    </a:rPr>
                    <a:t> 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HNO</a:t>
                  </a:r>
                  <a:r>
                    <a:rPr kumimoji="0" lang="fr-FR" altLang="fr-FR" sz="1800" b="1" i="0" u="none" strike="noStrike" kern="1200" cap="none" spc="0" normalizeH="0" baseline="-25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3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+ </a:t>
                  </a:r>
                  <a:r>
                    <a:rPr kumimoji="0" lang="fr-FR" altLang="fr-FR" sz="18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hydrazinium</a:t>
                  </a:r>
                  <a:endParaRPr kumimoji="0" lang="fr-FR" alt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9" name="Rectangle 47"/>
                <p:cNvSpPr>
                  <a:spLocks noChangeArrowheads="1"/>
                </p:cNvSpPr>
                <p:nvPr/>
              </p:nvSpPr>
              <p:spPr bwMode="auto">
                <a:xfrm>
                  <a:off x="893162" y="4692400"/>
                  <a:ext cx="2435342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1pPr>
                  <a:lvl2pPr marL="742950" indent="-28575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2pPr>
                  <a:lvl3pPr marL="11430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3pPr>
                  <a:lvl4pPr marL="16002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4pPr>
                  <a:lvl5pPr marL="2057400" indent="-228600"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333333"/>
                      </a:solidFill>
                      <a:latin typeface="Times New Roman" panose="02020603050405020304" pitchFamily="18" charset="0"/>
                      <a:ea typeface="ＭＳ Ｐゴシック" pitchFamily="34" charset="-128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altLang="fr-FR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9933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  <a:sym typeface="Wingdings 2" panose="05020102010507070707" pitchFamily="18" charset="2"/>
                    </a:rPr>
                    <a:t>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</a:t>
                  </a:r>
                  <a:r>
                    <a:rPr kumimoji="0" lang="fr-FR" altLang="fr-FR" sz="1800" b="1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HCl</a:t>
                  </a:r>
                  <a:r>
                    <a:rPr kumimoji="0" lang="fr-FR" altLang="fr-FR" sz="18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+ NaNO</a:t>
                  </a:r>
                  <a:r>
                    <a:rPr kumimoji="0" lang="fr-FR" altLang="fr-FR" sz="1800" b="1" i="0" u="none" strike="noStrike" kern="1200" cap="none" spc="0" normalizeH="0" baseline="-2500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2</a:t>
                  </a:r>
                  <a:endParaRPr kumimoji="0" lang="fr-FR" alt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95" name="AutoShape 69"/>
          <p:cNvSpPr>
            <a:spLocks noChangeArrowheads="1"/>
          </p:cNvSpPr>
          <p:nvPr/>
        </p:nvSpPr>
        <p:spPr bwMode="auto">
          <a:xfrm>
            <a:off x="2519913" y="5175482"/>
            <a:ext cx="6007650" cy="80128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Strong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altLang="fr-FR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increase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of the dissolution rate </a:t>
            </a:r>
            <a:r>
              <a:rPr kumimoji="0" lang="fr-FR" altLang="fr-FR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with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HNO</a:t>
            </a:r>
            <a:r>
              <a:rPr kumimoji="0" lang="fr-FR" altLang="fr-FR" sz="20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Lower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impact of H</a:t>
            </a:r>
            <a:r>
              <a:rPr kumimoji="0" lang="fr-FR" altLang="fr-FR" sz="20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O</a:t>
            </a:r>
            <a:r>
              <a:rPr kumimoji="0" lang="fr-FR" altLang="fr-FR" sz="2000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fr-FR" altLang="fr-F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 et NO</a:t>
            </a:r>
            <a:r>
              <a:rPr kumimoji="0" lang="fr-FR" altLang="fr-FR" sz="20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fr-FR" altLang="fr-FR" sz="2000" i="0" u="none" strike="noStrike" kern="120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anose="02020603050405020304" pitchFamily="18" charset="0"/>
              </a:rPr>
              <a:t>-</a:t>
            </a:r>
            <a:endParaRPr kumimoji="0" lang="fr-FR" altLang="fr-FR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8" name="Image 97" descr="CEA_e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3" y="44092"/>
            <a:ext cx="602754" cy="491705"/>
          </a:xfrm>
          <a:prstGeom prst="rect">
            <a:avLst/>
          </a:prstGeom>
        </p:spPr>
      </p:pic>
      <p:sp>
        <p:nvSpPr>
          <p:cNvPr id="99" name="ZoneTexte 98"/>
          <p:cNvSpPr txBox="1"/>
          <p:nvPr/>
        </p:nvSpPr>
        <p:spPr>
          <a:xfrm>
            <a:off x="-25400" y="6271249"/>
            <a:ext cx="4276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T. </a:t>
            </a:r>
            <a:r>
              <a:rPr lang="en-US" sz="1200" i="1" dirty="0" err="1" smtClean="0">
                <a:solidFill>
                  <a:srgbClr val="990099"/>
                </a:solidFill>
                <a:latin typeface="Palatino Linotype" panose="02040502050505030304" pitchFamily="18" charset="0"/>
              </a:rPr>
              <a:t>Dalger</a:t>
            </a:r>
            <a:r>
              <a:rPr lang="en-US" sz="1200" dirty="0" smtClean="0">
                <a:solidFill>
                  <a:srgbClr val="990099"/>
                </a:solidFill>
                <a:latin typeface="Palatino Linotype" panose="02040502050505030304" pitchFamily="18" charset="0"/>
              </a:rPr>
              <a:t>, PhD, ICSM/CEA, Univ. Montpellier, 2016–2019</a:t>
            </a:r>
            <a:endParaRPr lang="en-US" sz="1200" baseline="-25000" dirty="0">
              <a:solidFill>
                <a:srgbClr val="99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0" name="Text Box 36"/>
          <p:cNvSpPr txBox="1">
            <a:spLocks noChangeArrowheads="1"/>
          </p:cNvSpPr>
          <p:nvPr/>
        </p:nvSpPr>
        <p:spPr bwMode="auto">
          <a:xfrm>
            <a:off x="5446651" y="6269356"/>
            <a:ext cx="3682888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T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Dalger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 </a:t>
            </a:r>
            <a:r>
              <a:rPr lang="fr-FR" sz="1200" i="1" dirty="0">
                <a:solidFill>
                  <a:srgbClr val="990099"/>
                </a:solidFill>
                <a:ea typeface="+mn-ea"/>
              </a:rPr>
              <a:t>et al.</a:t>
            </a:r>
            <a:r>
              <a:rPr lang="fr-FR" sz="1200" dirty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J</a:t>
            </a:r>
            <a:r>
              <a:rPr lang="fr-FR" sz="1200" i="1" dirty="0">
                <a:solidFill>
                  <a:srgbClr val="990099"/>
                </a:solidFill>
              </a:rPr>
              <a:t>. </a:t>
            </a:r>
            <a:r>
              <a:rPr lang="fr-FR" sz="1200" i="1" dirty="0" err="1">
                <a:solidFill>
                  <a:srgbClr val="990099"/>
                </a:solidFill>
              </a:rPr>
              <a:t>Nucl</a:t>
            </a:r>
            <a:r>
              <a:rPr lang="fr-FR" sz="1200" i="1" dirty="0">
                <a:solidFill>
                  <a:srgbClr val="990099"/>
                </a:solidFill>
              </a:rPr>
              <a:t>. Mater.</a:t>
            </a:r>
            <a:r>
              <a:rPr lang="fr-FR" sz="1200" dirty="0">
                <a:solidFill>
                  <a:srgbClr val="990099"/>
                </a:solidFill>
              </a:rPr>
              <a:t>, </a:t>
            </a:r>
            <a:r>
              <a:rPr lang="fr-FR" sz="1200" dirty="0" smtClean="0">
                <a:solidFill>
                  <a:srgbClr val="990099"/>
                </a:solidFill>
              </a:rPr>
              <a:t>To </a:t>
            </a:r>
            <a:r>
              <a:rPr lang="fr-FR" sz="1200" dirty="0" err="1" smtClean="0">
                <a:solidFill>
                  <a:srgbClr val="990099"/>
                </a:solidFill>
              </a:rPr>
              <a:t>be</a:t>
            </a:r>
            <a:r>
              <a:rPr lang="fr-FR" sz="1200" dirty="0" smtClean="0">
                <a:solidFill>
                  <a:srgbClr val="990099"/>
                </a:solidFill>
              </a:rPr>
              <a:t> </a:t>
            </a:r>
            <a:r>
              <a:rPr lang="fr-FR" sz="1200" dirty="0" err="1" smtClean="0">
                <a:solidFill>
                  <a:srgbClr val="990099"/>
                </a:solidFill>
              </a:rPr>
              <a:t>submitted</a:t>
            </a:r>
            <a:endParaRPr lang="fr-FR" sz="1200" dirty="0">
              <a:solidFill>
                <a:srgbClr val="990099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6305834" y="1488582"/>
            <a:ext cx="2855628" cy="1867635"/>
            <a:chOff x="6305834" y="1488582"/>
            <a:chExt cx="2855628" cy="1867635"/>
          </a:xfrm>
        </p:grpSpPr>
        <p:grpSp>
          <p:nvGrpSpPr>
            <p:cNvPr id="4" name="Groupe 3"/>
            <p:cNvGrpSpPr/>
            <p:nvPr/>
          </p:nvGrpSpPr>
          <p:grpSpPr>
            <a:xfrm>
              <a:off x="6343934" y="1488582"/>
              <a:ext cx="2817528" cy="1851157"/>
              <a:chOff x="6343934" y="1488582"/>
              <a:chExt cx="2817528" cy="1851157"/>
            </a:xfrm>
          </p:grpSpPr>
          <p:sp>
            <p:nvSpPr>
              <p:cNvPr id="91" name="Rectangle 47"/>
              <p:cNvSpPr>
                <a:spLocks noChangeArrowheads="1"/>
              </p:cNvSpPr>
              <p:nvPr/>
            </p:nvSpPr>
            <p:spPr bwMode="auto">
              <a:xfrm>
                <a:off x="7164287" y="1488582"/>
                <a:ext cx="199717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1pPr>
                <a:lvl2pPr marL="742950" indent="-28575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2pPr>
                <a:lvl3pPr marL="11430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3pPr>
                <a:lvl4pPr marL="16002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4pPr>
                <a:lvl5pPr marL="20574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NaNO</a:t>
                </a:r>
                <a:r>
                  <a:rPr kumimoji="0" lang="fr-FR" altLang="fr-FR" sz="1600" b="1" i="0" u="none" strike="noStrike" kern="1200" cap="none" spc="0" normalizeH="0" baseline="-25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3×10</a:t>
                </a:r>
                <a:r>
                  <a:rPr kumimoji="0" lang="fr-FR" altLang="fr-FR" sz="1600" b="1" i="0" u="none" strike="noStrike" kern="1200" cap="none" spc="0" normalizeH="0" baseline="30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-2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M</a:t>
                </a:r>
                <a:endPara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33"/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Rectangle 47"/>
              <p:cNvSpPr>
                <a:spLocks noChangeArrowheads="1"/>
              </p:cNvSpPr>
              <p:nvPr/>
            </p:nvSpPr>
            <p:spPr bwMode="auto">
              <a:xfrm>
                <a:off x="7164738" y="1830377"/>
                <a:ext cx="181852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1pPr>
                <a:lvl2pPr marL="742950" indent="-28575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2pPr>
                <a:lvl3pPr marL="11430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3pPr>
                <a:lvl4pPr marL="16002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4pPr>
                <a:lvl5pPr marL="20574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NaNO</a:t>
                </a:r>
                <a:r>
                  <a:rPr kumimoji="0" lang="fr-FR" altLang="fr-FR" sz="1600" b="1" i="0" u="none" strike="noStrike" kern="1200" cap="none" spc="0" normalizeH="0" baseline="-25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2×10</a:t>
                </a:r>
                <a:r>
                  <a:rPr kumimoji="0" lang="fr-FR" altLang="fr-FR" sz="1600" b="1" i="0" u="none" strike="noStrike" kern="1200" cap="none" spc="0" normalizeH="0" baseline="30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-2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M</a:t>
                </a:r>
                <a:endPara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33"/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3" name="Rectangle 47"/>
              <p:cNvSpPr>
                <a:spLocks noChangeArrowheads="1"/>
              </p:cNvSpPr>
              <p:nvPr/>
            </p:nvSpPr>
            <p:spPr bwMode="auto">
              <a:xfrm>
                <a:off x="7155296" y="3001185"/>
                <a:ext cx="181852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1pPr>
                <a:lvl2pPr marL="742950" indent="-28575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2pPr>
                <a:lvl3pPr marL="11430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3pPr>
                <a:lvl4pPr marL="16002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4pPr>
                <a:lvl5pPr marL="20574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NaNO</a:t>
                </a:r>
                <a:r>
                  <a:rPr kumimoji="0" lang="fr-FR" altLang="fr-FR" sz="1600" b="1" i="0" u="none" strike="noStrike" kern="1200" cap="none" spc="0" normalizeH="0" baseline="-25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1×10</a:t>
                </a:r>
                <a:r>
                  <a:rPr kumimoji="0" lang="fr-FR" altLang="fr-FR" sz="1600" b="1" i="0" u="none" strike="noStrike" kern="1200" cap="none" spc="0" normalizeH="0" baseline="3000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-2</a:t>
                </a:r>
                <a:r>
                  <a:rPr kumimoji="0" lang="fr-FR" alt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39933"/>
                    </a:solidFill>
                    <a:effectLst/>
                    <a:uLnTx/>
                    <a:uFillTx/>
                    <a:latin typeface="Palatino Linotype" panose="02040502050505030304" pitchFamily="18" charset="0"/>
                    <a:cs typeface="Times New Roman" panose="02020603050405020304" pitchFamily="18" charset="0"/>
                    <a:sym typeface="Wingdings 3"/>
                  </a:rPr>
                  <a:t> M</a:t>
                </a:r>
                <a:endPara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9933"/>
                  </a:solidFill>
                  <a:effectLst/>
                  <a:uLnTx/>
                  <a:uFillTx/>
                  <a:latin typeface="Palatino Linotype" panose="0204050205050503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Flèche vers le bas 93"/>
              <p:cNvSpPr/>
              <p:nvPr/>
            </p:nvSpPr>
            <p:spPr>
              <a:xfrm rot="10800000" flipH="1">
                <a:off x="6343934" y="2062959"/>
                <a:ext cx="348892" cy="944197"/>
              </a:xfrm>
              <a:prstGeom prst="downArrow">
                <a:avLst/>
              </a:prstGeom>
              <a:solidFill>
                <a:srgbClr val="0066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" name="Ellipse 5"/>
            <p:cNvSpPr/>
            <p:nvPr/>
          </p:nvSpPr>
          <p:spPr>
            <a:xfrm>
              <a:off x="6305834" y="1599875"/>
              <a:ext cx="468234" cy="428353"/>
            </a:xfrm>
            <a:prstGeom prst="ellipse">
              <a:avLst/>
            </a:prstGeom>
            <a:noFill/>
            <a:ln>
              <a:solidFill>
                <a:srgbClr val="0066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Ellipse 52"/>
            <p:cNvSpPr/>
            <p:nvPr/>
          </p:nvSpPr>
          <p:spPr>
            <a:xfrm>
              <a:off x="6365505" y="3062146"/>
              <a:ext cx="348892" cy="294071"/>
            </a:xfrm>
            <a:prstGeom prst="ellipse">
              <a:avLst/>
            </a:prstGeom>
            <a:noFill/>
            <a:ln>
              <a:solidFill>
                <a:srgbClr val="0066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à coins arrondis 6"/>
          <p:cNvSpPr/>
          <p:nvPr/>
        </p:nvSpPr>
        <p:spPr>
          <a:xfrm>
            <a:off x="137106" y="4038600"/>
            <a:ext cx="1786944" cy="446590"/>
          </a:xfrm>
          <a:prstGeom prst="roundRect">
            <a:avLst/>
          </a:prstGeom>
          <a:noFill/>
          <a:ln>
            <a:solidFill>
              <a:srgbClr val="00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à coins arrondis 54"/>
          <p:cNvSpPr/>
          <p:nvPr/>
        </p:nvSpPr>
        <p:spPr>
          <a:xfrm>
            <a:off x="126770" y="3351204"/>
            <a:ext cx="2408855" cy="446590"/>
          </a:xfrm>
          <a:prstGeom prst="roundRect">
            <a:avLst/>
          </a:prstGeom>
          <a:noFill/>
          <a:ln>
            <a:solidFill>
              <a:srgbClr val="9900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5067658" y="2722542"/>
            <a:ext cx="348892" cy="765778"/>
            <a:chOff x="5067658" y="2722542"/>
            <a:chExt cx="348892" cy="765778"/>
          </a:xfrm>
        </p:grpSpPr>
        <p:sp>
          <p:nvSpPr>
            <p:cNvPr id="90" name="Flèche vers le bas 89"/>
            <p:cNvSpPr/>
            <p:nvPr/>
          </p:nvSpPr>
          <p:spPr>
            <a:xfrm>
              <a:off x="5117734" y="2722542"/>
              <a:ext cx="272667" cy="438511"/>
            </a:xfrm>
            <a:prstGeom prst="downArrow">
              <a:avLst/>
            </a:prstGeom>
            <a:solidFill>
              <a:srgbClr val="99009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Ellipse 55"/>
            <p:cNvSpPr/>
            <p:nvPr/>
          </p:nvSpPr>
          <p:spPr>
            <a:xfrm>
              <a:off x="5067658" y="3194249"/>
              <a:ext cx="348892" cy="294071"/>
            </a:xfrm>
            <a:prstGeom prst="ellipse">
              <a:avLst/>
            </a:prstGeom>
            <a:noFill/>
            <a:ln>
              <a:solidFill>
                <a:srgbClr val="99009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0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1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98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95" grpId="0" animBg="1"/>
      <p:bldP spid="100" grpId="0"/>
      <p:bldP spid="7" grpId="0" animBg="1"/>
      <p:bldP spid="5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heme/theme1.xml><?xml version="1.0" encoding="utf-8"?>
<a:theme xmlns:a="http://schemas.openxmlformats.org/drawingml/2006/main" name="Modèle par défaut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Thème Off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49037</TotalTime>
  <Words>3894</Words>
  <Application>Microsoft Office PowerPoint</Application>
  <PresentationFormat>Affichage à l'écran (4:3)</PresentationFormat>
  <Paragraphs>559</Paragraphs>
  <Slides>28</Slides>
  <Notes>15</Notes>
  <HiddenSlides>0</HiddenSlides>
  <MMClips>3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50" baseType="lpstr">
      <vt:lpstr>ＭＳ Ｐゴシック</vt:lpstr>
      <vt:lpstr>ＭＳ Ｐゴシック</vt:lpstr>
      <vt:lpstr>Arial</vt:lpstr>
      <vt:lpstr>Arial Black</vt:lpstr>
      <vt:lpstr>Calibri</vt:lpstr>
      <vt:lpstr>Cambria Math</vt:lpstr>
      <vt:lpstr>Palatino Linotype</vt:lpstr>
      <vt:lpstr>Symbol</vt:lpstr>
      <vt:lpstr>Times New Roman</vt:lpstr>
      <vt:lpstr>Verdana</vt:lpstr>
      <vt:lpstr>Webdings</vt:lpstr>
      <vt:lpstr>Wingdings</vt:lpstr>
      <vt:lpstr>Wingdings 2</vt:lpstr>
      <vt:lpstr>Wingdings 3</vt:lpstr>
      <vt:lpstr>Modèle par défaut</vt:lpstr>
      <vt:lpstr>1_Modèle par défaut</vt:lpstr>
      <vt:lpstr>2_Modèle par défaut</vt:lpstr>
      <vt:lpstr>Thème Office</vt:lpstr>
      <vt:lpstr>7_Modèle par défaut</vt:lpstr>
      <vt:lpstr>3_Thème Office</vt:lpstr>
      <vt:lpstr>Équation</vt:lpstr>
      <vt:lpstr>Graph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Omicron 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Alpha</dc:creator>
  <cp:lastModifiedBy>N.Dacheux</cp:lastModifiedBy>
  <cp:revision>1377</cp:revision>
  <cp:lastPrinted>2017-10-16T09:51:19Z</cp:lastPrinted>
  <dcterms:created xsi:type="dcterms:W3CDTF">2009-03-29T11:27:17Z</dcterms:created>
  <dcterms:modified xsi:type="dcterms:W3CDTF">2017-10-29T23:38:37Z</dcterms:modified>
</cp:coreProperties>
</file>