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814" r:id="rId2"/>
    <p:sldMasterId id="2147483840" r:id="rId3"/>
    <p:sldMasterId id="2147483918" r:id="rId4"/>
    <p:sldMasterId id="2147483956" r:id="rId5"/>
  </p:sldMasterIdLst>
  <p:notesMasterIdLst>
    <p:notesMasterId r:id="rId27"/>
  </p:notesMasterIdLst>
  <p:handoutMasterIdLst>
    <p:handoutMasterId r:id="rId28"/>
  </p:handoutMasterIdLst>
  <p:sldIdLst>
    <p:sldId id="256" r:id="rId6"/>
    <p:sldId id="308" r:id="rId7"/>
    <p:sldId id="413" r:id="rId8"/>
    <p:sldId id="414" r:id="rId9"/>
    <p:sldId id="363" r:id="rId10"/>
    <p:sldId id="385" r:id="rId11"/>
    <p:sldId id="411" r:id="rId12"/>
    <p:sldId id="415" r:id="rId13"/>
    <p:sldId id="291" r:id="rId14"/>
    <p:sldId id="416" r:id="rId15"/>
    <p:sldId id="412" r:id="rId16"/>
    <p:sldId id="338" r:id="rId17"/>
    <p:sldId id="390" r:id="rId18"/>
    <p:sldId id="293" r:id="rId19"/>
    <p:sldId id="317" r:id="rId20"/>
    <p:sldId id="273" r:id="rId21"/>
    <p:sldId id="401" r:id="rId22"/>
    <p:sldId id="358" r:id="rId23"/>
    <p:sldId id="359" r:id="rId24"/>
    <p:sldId id="418" r:id="rId25"/>
    <p:sldId id="417" r:id="rId26"/>
  </p:sldIdLst>
  <p:sldSz cx="9144000" cy="6858000" type="screen4x3"/>
  <p:notesSz cx="6742113" cy="987266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b="1" kern="1200">
        <a:solidFill>
          <a:srgbClr val="333333"/>
        </a:solidFill>
        <a:latin typeface="Times New Roman" panose="02020603050405020304" pitchFamily="18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">
          <p15:clr>
            <a:srgbClr val="A4A3A4"/>
          </p15:clr>
        </p15:guide>
        <p15:guide id="2" pos="6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008000"/>
    <a:srgbClr val="5F5F5F"/>
    <a:srgbClr val="777777"/>
    <a:srgbClr val="4D4D4D"/>
    <a:srgbClr val="CC00CC"/>
    <a:srgbClr val="0000FF"/>
    <a:srgbClr val="FF33CC"/>
    <a:srgbClr val="292929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930" autoAdjust="0"/>
    <p:restoredTop sz="98935" autoAdjust="0"/>
  </p:normalViewPr>
  <p:slideViewPr>
    <p:cSldViewPr snapToGrid="0" snapToObjects="1">
      <p:cViewPr varScale="1">
        <p:scale>
          <a:sx n="70" d="100"/>
          <a:sy n="70" d="100"/>
        </p:scale>
        <p:origin x="1824" y="168"/>
      </p:cViewPr>
      <p:guideLst>
        <p:guide orient="horz" pos="384"/>
        <p:guide pos="6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22317" cy="49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t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8223" y="0"/>
            <a:ext cx="2922317" cy="49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t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</a:lstStyle>
          <a:p>
            <a:pPr>
              <a:defRPr/>
            </a:pPr>
            <a:fld id="{5143A428-E102-4710-A630-D0A72D41CC02}" type="datetimeFigureOut">
              <a:rPr lang="fr-FR"/>
              <a:pPr>
                <a:defRPr/>
              </a:pPr>
              <a:t>28/10/2017</a:t>
            </a:fld>
            <a:endParaRPr lang="fr-FR" dirty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6900"/>
            <a:ext cx="2922317" cy="49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b" anchorCtr="0" compatLnSpc="1">
            <a:prstTxWarp prst="textNoShape">
              <a:avLst/>
            </a:prstTxWarp>
          </a:bodyPr>
          <a:lstStyle>
            <a:lvl1pPr algn="l">
              <a:defRPr sz="1100" b="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8223" y="9376900"/>
            <a:ext cx="2922317" cy="49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b" anchorCtr="0" compatLnSpc="1">
            <a:prstTxWarp prst="textNoShape">
              <a:avLst/>
            </a:prstTxWarp>
          </a:bodyPr>
          <a:lstStyle>
            <a:lvl1pPr algn="r">
              <a:defRPr sz="11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E9A13E4-E158-4DEA-82B9-32602A1A5E4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81749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22317" cy="49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100" b="0">
                <a:solidFill>
                  <a:schemeClr val="tx1"/>
                </a:solidFill>
                <a:latin typeface="Arial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8223" y="0"/>
            <a:ext cx="2922317" cy="49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 b="0">
                <a:solidFill>
                  <a:schemeClr val="tx1"/>
                </a:solidFill>
                <a:latin typeface="Arial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75" y="741363"/>
            <a:ext cx="4933950" cy="37004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898" y="4689240"/>
            <a:ext cx="5394320" cy="4442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6900"/>
            <a:ext cx="2922317" cy="49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100" b="0">
                <a:solidFill>
                  <a:schemeClr val="tx1"/>
                </a:solidFill>
                <a:latin typeface="Arial" charset="0"/>
                <a:ea typeface="ＭＳ Ｐゴシック" pitchFamily="-107" charset="-128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8223" y="9376900"/>
            <a:ext cx="2922317" cy="49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20" tIns="45210" rIns="90420" bIns="4521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3EF560C-D2E0-4977-BD81-EF6AC2568FD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828378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smtClean="0">
              <a:latin typeface="Arial" panose="020B0604020202020204" pitchFamily="34" charset="0"/>
              <a:ea typeface="ＭＳ Ｐゴシック" pitchFamily="34" charset="-128"/>
            </a:endParaRPr>
          </a:p>
        </p:txBody>
      </p:sp>
      <p:sp>
        <p:nvSpPr>
          <p:cNvPr id="2048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34727" indent="-282587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30350" indent="-22607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582490" indent="-22607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34630" indent="-22607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486770" indent="-22607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38911" indent="-22607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391051" indent="-22607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43191" indent="-22607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fld id="{DF33A34F-9C4B-4BBE-BED1-E1433FC86A83}" type="slidenum">
              <a:rPr lang="fr-FR" altLang="fr-FR" b="0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</a:t>
            </a:fld>
            <a:endParaRPr lang="fr-FR" altLang="fr-FR" b="0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262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52861" y="8637988"/>
            <a:ext cx="2947509" cy="45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20" tIns="45210" rIns="90420" bIns="45210" anchor="b"/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D51AC223-6048-4FBA-9A28-F0FD6F382A81}" type="slidenum">
              <a:rPr lang="fr-FR" altLang="fr-FR" sz="1100" b="0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/>
              <a:t>5</a:t>
            </a:fld>
            <a:endParaRPr lang="fr-FR" altLang="fr-FR" sz="11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3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76338" y="704850"/>
            <a:ext cx="4502150" cy="3376613"/>
          </a:xfrm>
          <a:ln/>
        </p:spPr>
      </p:sp>
      <p:sp>
        <p:nvSpPr>
          <p:cNvPr id="22532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24248" y="4291365"/>
            <a:ext cx="5005411" cy="4147687"/>
          </a:xfrm>
          <a:noFill/>
        </p:spPr>
        <p:txBody>
          <a:bodyPr lIns="91066" tIns="45533" rIns="91066" bIns="45533"/>
          <a:lstStyle/>
          <a:p>
            <a:pPr defTabSz="753567" eaLnBrk="1" hangingPunct="1"/>
            <a:endParaRPr lang="fr-FR" altLang="fr-FR" smtClean="0">
              <a:latin typeface="Arial" panose="020B0604020202020204" pitchFamily="34" charset="0"/>
              <a:ea typeface="ＭＳ Ｐゴシック" pitchFamily="34" charset="-128"/>
            </a:endParaRPr>
          </a:p>
        </p:txBody>
      </p:sp>
      <p:sp>
        <p:nvSpPr>
          <p:cNvPr id="22533" name="Espace réservé du numéro de diapositive 3"/>
          <p:cNvSpPr txBox="1">
            <a:spLocks noGrp="1"/>
          </p:cNvSpPr>
          <p:nvPr/>
        </p:nvSpPr>
        <p:spPr bwMode="auto">
          <a:xfrm>
            <a:off x="3849714" y="8650620"/>
            <a:ext cx="2927040" cy="421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66" tIns="45533" rIns="91066" bIns="45533" anchor="b"/>
          <a:lstStyle>
            <a:lvl1pPr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/>
            <a:fld id="{80CA542D-B45E-4B8C-9B0A-F1038C7F1C0D}" type="slidenum">
              <a:rPr lang="fr-FR" altLang="fr-FR" sz="1100" b="0">
                <a:solidFill>
                  <a:schemeClr val="tx1"/>
                </a:solidFill>
                <a:latin typeface="Arial" panose="020B0604020202020204" pitchFamily="34" charset="0"/>
              </a:rPr>
              <a:pPr algn="r"/>
              <a:t>5</a:t>
            </a:fld>
            <a:endParaRPr lang="fr-FR" altLang="fr-FR" sz="11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384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34727" indent="-282587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3035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58249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3463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486770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3891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39105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4319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8F8B99B-6022-49B7-BE3D-2F1405FEF4ED}" type="slidenum">
              <a:rPr lang="fr-FR" altLang="fr-FR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6</a:t>
            </a:fld>
            <a:endParaRPr lang="fr-FR" altLang="fr-FR" smtClean="0">
              <a:cs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75" y="742950"/>
            <a:ext cx="4932363" cy="36988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898" y="4690818"/>
            <a:ext cx="5394320" cy="4441356"/>
          </a:xfrm>
          <a:noFill/>
        </p:spPr>
        <p:txBody>
          <a:bodyPr/>
          <a:lstStyle/>
          <a:p>
            <a:pPr eaLnBrk="1" hangingPunct="1">
              <a:buFontTx/>
              <a:buChar char="-"/>
            </a:pPr>
            <a:endParaRPr lang="en-GB" altLang="fr-FR" smtClean="0">
              <a:latin typeface="Arial" panose="020B0604020202020204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6424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34727" indent="-282587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3035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58249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3463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486770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3891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39105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4319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8F8B99B-6022-49B7-BE3D-2F1405FEF4ED}" type="slidenum">
              <a:rPr lang="fr-FR" altLang="fr-FR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lang="fr-FR" altLang="fr-FR" smtClean="0">
              <a:cs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75" y="742950"/>
            <a:ext cx="4932363" cy="36988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898" y="4690818"/>
            <a:ext cx="5394320" cy="4441356"/>
          </a:xfrm>
          <a:noFill/>
        </p:spPr>
        <p:txBody>
          <a:bodyPr/>
          <a:lstStyle/>
          <a:p>
            <a:pPr eaLnBrk="1" hangingPunct="1">
              <a:buFontTx/>
              <a:buChar char="-"/>
            </a:pPr>
            <a:endParaRPr lang="en-GB" altLang="fr-FR" smtClean="0">
              <a:latin typeface="Arial" panose="020B0604020202020204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1234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34727" indent="-282587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3035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58249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34630" indent="-226070" defTabSz="908991">
              <a:spcBef>
                <a:spcPct val="30000"/>
              </a:spcBef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486770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3891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39105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43191" indent="-226070" defTabSz="9089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8F8B99B-6022-49B7-BE3D-2F1405FEF4ED}" type="slidenum">
              <a:rPr lang="fr-FR" altLang="fr-FR" smtClean="0">
                <a:cs typeface="Times New Roman" panose="02020603050405020304" pitchFamily="18" charset="0"/>
              </a:rPr>
              <a:pPr>
                <a:spcBef>
                  <a:spcPct val="0"/>
                </a:spcBef>
              </a:pPr>
              <a:t>8</a:t>
            </a:fld>
            <a:endParaRPr lang="fr-FR" altLang="fr-FR" smtClean="0">
              <a:cs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75" y="742950"/>
            <a:ext cx="4932363" cy="3698875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3898" y="4690818"/>
            <a:ext cx="5394320" cy="4441356"/>
          </a:xfrm>
          <a:noFill/>
        </p:spPr>
        <p:txBody>
          <a:bodyPr/>
          <a:lstStyle/>
          <a:p>
            <a:pPr eaLnBrk="1" hangingPunct="1">
              <a:buFontTx/>
              <a:buChar char="-"/>
            </a:pPr>
            <a:endParaRPr lang="en-GB" altLang="fr-FR" smtClean="0">
              <a:latin typeface="Arial" panose="020B0604020202020204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037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52861" y="8637988"/>
            <a:ext cx="2947509" cy="45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20" tIns="45210" rIns="90420" bIns="45210" anchor="b"/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D51AC223-6048-4FBA-9A28-F0FD6F382A81}" type="slidenum">
              <a:rPr lang="fr-FR" altLang="fr-FR" sz="1100" b="0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/>
              <a:t>9</a:t>
            </a:fld>
            <a:endParaRPr lang="fr-FR" altLang="fr-FR" sz="11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3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76338" y="704850"/>
            <a:ext cx="4502150" cy="3376613"/>
          </a:xfrm>
          <a:ln/>
        </p:spPr>
      </p:sp>
      <p:sp>
        <p:nvSpPr>
          <p:cNvPr id="22532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24248" y="4291365"/>
            <a:ext cx="5005411" cy="4147687"/>
          </a:xfrm>
          <a:noFill/>
        </p:spPr>
        <p:txBody>
          <a:bodyPr lIns="91066" tIns="45533" rIns="91066" bIns="45533"/>
          <a:lstStyle/>
          <a:p>
            <a:pPr defTabSz="753567" eaLnBrk="1" hangingPunct="1"/>
            <a:endParaRPr lang="fr-FR" altLang="fr-FR" smtClean="0">
              <a:latin typeface="Arial" panose="020B0604020202020204" pitchFamily="34" charset="0"/>
              <a:ea typeface="ＭＳ Ｐゴシック" pitchFamily="34" charset="-128"/>
            </a:endParaRPr>
          </a:p>
        </p:txBody>
      </p:sp>
      <p:sp>
        <p:nvSpPr>
          <p:cNvPr id="22533" name="Espace réservé du numéro de diapositive 3"/>
          <p:cNvSpPr txBox="1">
            <a:spLocks noGrp="1"/>
          </p:cNvSpPr>
          <p:nvPr/>
        </p:nvSpPr>
        <p:spPr bwMode="auto">
          <a:xfrm>
            <a:off x="3849714" y="8650620"/>
            <a:ext cx="2927040" cy="421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66" tIns="45533" rIns="91066" bIns="45533" anchor="b"/>
          <a:lstStyle>
            <a:lvl1pPr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/>
            <a:fld id="{80CA542D-B45E-4B8C-9B0A-F1038C7F1C0D}" type="slidenum">
              <a:rPr lang="fr-FR" altLang="fr-FR" sz="1100" b="0">
                <a:solidFill>
                  <a:schemeClr val="tx1"/>
                </a:solidFill>
                <a:latin typeface="Arial" panose="020B0604020202020204" pitchFamily="34" charset="0"/>
              </a:rPr>
              <a:pPr algn="r"/>
              <a:t>9</a:t>
            </a:fld>
            <a:endParaRPr lang="fr-FR" altLang="fr-FR" sz="11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328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 defTabSz="877065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08923" indent="-272663" algn="ctr" defTabSz="877065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090651" indent="-218130" algn="ctr" defTabSz="877065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526911" indent="-218130" algn="ctr" defTabSz="877065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1963171" indent="-218130" algn="ctr" defTabSz="877065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399431" indent="-218130" algn="ctr" defTabSz="87706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835692" indent="-218130" algn="ctr" defTabSz="87706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271952" indent="-218130" algn="ctr" defTabSz="87706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708212" indent="-218130" algn="ctr" defTabSz="87706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algn="r" eaLnBrk="1" hangingPunct="1">
              <a:defRPr/>
            </a:pPr>
            <a:fld id="{E2F8287B-3AEF-4E5A-8803-04EC7898008C}" type="slidenum">
              <a:rPr lang="fr-FR" b="0">
                <a:solidFill>
                  <a:srgbClr val="000000"/>
                </a:solidFill>
                <a:latin typeface="Arial" charset="0"/>
                <a:ea typeface="+mn-ea"/>
              </a:rPr>
              <a:pPr algn="r" eaLnBrk="1" hangingPunct="1">
                <a:defRPr/>
              </a:pPr>
              <a:t>10</a:t>
            </a:fld>
            <a:endParaRPr lang="fr-FR" b="0">
              <a:solidFill>
                <a:srgbClr val="000000"/>
              </a:solidFill>
              <a:latin typeface="Arial" charset="0"/>
              <a:ea typeface="+mn-ea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46138" y="714375"/>
            <a:ext cx="4762500" cy="3571875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5267" y="4524927"/>
            <a:ext cx="5165134" cy="4284286"/>
          </a:xfrm>
          <a:noFill/>
        </p:spPr>
        <p:txBody>
          <a:bodyPr/>
          <a:lstStyle/>
          <a:p>
            <a:pPr eaLnBrk="1" hangingPunct="1">
              <a:buFontTx/>
              <a:buChar char="-"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5110576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dirty="0">
                <a:latin typeface="+mn-lt"/>
                <a:ea typeface="+mn-ea"/>
                <a:cs typeface="+mn-cs"/>
              </a:rPr>
              <a:t>The influence of the uranium mole loading on the normalized dissolution rates was  studied for several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 samples with various chemical compositions in 2 </a:t>
            </a:r>
            <a:r>
              <a:rPr lang="fr-FR" sz="1100" dirty="0">
                <a:latin typeface="+mn-lt"/>
                <a:ea typeface="+mn-ea"/>
                <a:cs typeface="+mn-cs"/>
              </a:rPr>
              <a:t>mol.L</a:t>
            </a:r>
            <a:r>
              <a:rPr lang="fr-FR" sz="1100" baseline="30000" dirty="0">
                <a:latin typeface="+mn-lt"/>
                <a:ea typeface="+mn-ea"/>
                <a:cs typeface="+mn-cs"/>
              </a:rPr>
              <a:t>-1</a:t>
            </a:r>
            <a:r>
              <a:rPr lang="fr-FR" sz="1100" dirty="0">
                <a:latin typeface="+mn-lt"/>
                <a:ea typeface="+mn-ea"/>
                <a:cs typeface="+mn-cs"/>
              </a:rPr>
              <a:t> HNO</a:t>
            </a:r>
            <a:r>
              <a:rPr lang="fr-FR" sz="1100" baseline="-25000" dirty="0">
                <a:latin typeface="+mn-lt"/>
                <a:ea typeface="+mn-ea"/>
                <a:cs typeface="+mn-cs"/>
              </a:rPr>
              <a:t>3</a:t>
            </a:r>
            <a:r>
              <a:rPr lang="fr-FR" sz="1100" dirty="0">
                <a:latin typeface="+mn-lt"/>
                <a:ea typeface="+mn-ea"/>
                <a:cs typeface="+mn-cs"/>
              </a:rPr>
              <a:t> and at 60°C </a:t>
            </a:r>
          </a:p>
          <a:p>
            <a:r>
              <a:rPr lang="en-US" dirty="0" smtClean="0"/>
              <a:t>You can see that after 170 days</a:t>
            </a:r>
            <a:r>
              <a:rPr lang="en-US" baseline="0" dirty="0" smtClean="0"/>
              <a:t> of leaching test , </a:t>
            </a:r>
            <a:r>
              <a:rPr lang="en-US" dirty="0" smtClean="0"/>
              <a:t>only 20 percent of the mixed oxide with a uranium mole loading</a:t>
            </a:r>
            <a:r>
              <a:rPr lang="en-US" baseline="0" dirty="0" smtClean="0"/>
              <a:t> of 0,16 </a:t>
            </a:r>
            <a:r>
              <a:rPr lang="en-US" dirty="0" smtClean="0"/>
              <a:t>are dissolved….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GB" sz="1100" dirty="0">
                <a:latin typeface="+mn-lt"/>
                <a:ea typeface="+mn-ea"/>
                <a:cs typeface="+mn-cs"/>
              </a:rPr>
              <a:t>Conversely to that was observed for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Ce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solutions, the substitution of thorium by uranium (IV) led to a significant modification of the chemical durability of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solutions. Indeed, an increase of the normalized dissolution rates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(U) and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) by three orders of magnitude is observed between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0.84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0.16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and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0.29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0.71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. This strong effect is probably due to oxidation of tetravalent uranium into </a:t>
            </a:r>
            <a:r>
              <a:rPr lang="en-GB" sz="1100" dirty="0" err="1">
                <a:latin typeface="+mn-lt"/>
                <a:ea typeface="+mn-ea"/>
                <a:cs typeface="+mn-cs"/>
              </a:rPr>
              <a:t>uranyl</a:t>
            </a:r>
            <a:r>
              <a:rPr lang="en-GB" sz="1100" dirty="0">
                <a:latin typeface="+mn-lt"/>
                <a:ea typeface="+mn-ea"/>
                <a:cs typeface="+mn-cs"/>
              </a:rPr>
              <a:t> at the solid/liquid interface, as already described by De Pablo, as you </a:t>
            </a:r>
            <a:r>
              <a:rPr lang="en-US" sz="1100" dirty="0">
                <a:latin typeface="+mn-lt"/>
                <a:ea typeface="+mn-ea"/>
                <a:cs typeface="+mn-cs"/>
              </a:rPr>
              <a:t>have seen during Nicolas </a:t>
            </a:r>
            <a:r>
              <a:rPr lang="en-US" sz="1100" dirty="0" err="1">
                <a:latin typeface="+mn-lt"/>
                <a:ea typeface="+mn-ea"/>
                <a:cs typeface="+mn-cs"/>
              </a:rPr>
              <a:t>Dacheux</a:t>
            </a:r>
            <a:r>
              <a:rPr lang="en-US" sz="1100" dirty="0">
                <a:latin typeface="+mn-lt"/>
                <a:ea typeface="+mn-ea"/>
                <a:cs typeface="+mn-cs"/>
              </a:rPr>
              <a:t> talks. </a:t>
            </a:r>
          </a:p>
          <a:p>
            <a:r>
              <a:rPr lang="en-GB" sz="1100" dirty="0">
                <a:latin typeface="+mn-lt"/>
                <a:ea typeface="+mn-ea"/>
                <a:cs typeface="+mn-cs"/>
              </a:rPr>
              <a:t>the dissolution could occur in three steps: initial oxidation of uranium at the solid/liquid interface, protonation on the U(IV), 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(IV), U(VI) sites then detachment of the complexes formed at the interface.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72520" fontAlgn="auto">
              <a:spcBef>
                <a:spcPts val="0"/>
              </a:spcBef>
              <a:spcAft>
                <a:spcPts val="0"/>
              </a:spcAft>
              <a:defRPr/>
            </a:pPr>
            <a:fld id="{27656C62-A2BB-47EF-AC81-A36569F8A756}" type="slidenum">
              <a:rPr lang="fr-FR">
                <a:solidFill>
                  <a:prstClr val="black"/>
                </a:solidFill>
                <a:latin typeface="Calibri"/>
                <a:ea typeface="+mn-ea"/>
              </a:rPr>
              <a:pPr defTabSz="872520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fr-FR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738953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dirty="0">
                <a:latin typeface="+mn-lt"/>
                <a:ea typeface="+mn-ea"/>
                <a:cs typeface="+mn-cs"/>
              </a:rPr>
              <a:t>The influence of the uranium mole loading on the normalized dissolution rates was  studied for several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 samples with various chemical compositions in 2 </a:t>
            </a:r>
            <a:r>
              <a:rPr lang="fr-FR" sz="1100" dirty="0">
                <a:latin typeface="+mn-lt"/>
                <a:ea typeface="+mn-ea"/>
                <a:cs typeface="+mn-cs"/>
              </a:rPr>
              <a:t>mol.L</a:t>
            </a:r>
            <a:r>
              <a:rPr lang="fr-FR" sz="1100" baseline="30000" dirty="0">
                <a:latin typeface="+mn-lt"/>
                <a:ea typeface="+mn-ea"/>
                <a:cs typeface="+mn-cs"/>
              </a:rPr>
              <a:t>-1</a:t>
            </a:r>
            <a:r>
              <a:rPr lang="fr-FR" sz="1100" dirty="0">
                <a:latin typeface="+mn-lt"/>
                <a:ea typeface="+mn-ea"/>
                <a:cs typeface="+mn-cs"/>
              </a:rPr>
              <a:t> HNO</a:t>
            </a:r>
            <a:r>
              <a:rPr lang="fr-FR" sz="1100" baseline="-25000" dirty="0">
                <a:latin typeface="+mn-lt"/>
                <a:ea typeface="+mn-ea"/>
                <a:cs typeface="+mn-cs"/>
              </a:rPr>
              <a:t>3</a:t>
            </a:r>
            <a:r>
              <a:rPr lang="fr-FR" sz="1100" dirty="0">
                <a:latin typeface="+mn-lt"/>
                <a:ea typeface="+mn-ea"/>
                <a:cs typeface="+mn-cs"/>
              </a:rPr>
              <a:t> and at 60°C </a:t>
            </a:r>
          </a:p>
          <a:p>
            <a:r>
              <a:rPr lang="en-US" dirty="0" smtClean="0"/>
              <a:t>You can see that after 170 days</a:t>
            </a:r>
            <a:r>
              <a:rPr lang="en-US" baseline="0" dirty="0" smtClean="0"/>
              <a:t> of leaching test , </a:t>
            </a:r>
            <a:r>
              <a:rPr lang="en-US" dirty="0" smtClean="0"/>
              <a:t>only 20 percent of the mixed oxide with a uranium mole loading</a:t>
            </a:r>
            <a:r>
              <a:rPr lang="en-US" baseline="0" dirty="0" smtClean="0"/>
              <a:t> of 0,16 </a:t>
            </a:r>
            <a:r>
              <a:rPr lang="en-US" dirty="0" smtClean="0"/>
              <a:t>are dissolved….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GB" sz="1100" dirty="0">
                <a:latin typeface="+mn-lt"/>
                <a:ea typeface="+mn-ea"/>
                <a:cs typeface="+mn-cs"/>
              </a:rPr>
              <a:t>Conversely to that was observed for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Ce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solutions, the substitution of thorium by uranium (IV) led to a significant modification of the chemical durability of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solutions. Indeed, an increase of the normalized dissolution rates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(U) and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) by three orders of magnitude is observed between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0.84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0.16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and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0.29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0.71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. This strong effect is probably due to oxidation of tetravalent uranium into </a:t>
            </a:r>
            <a:r>
              <a:rPr lang="en-GB" sz="1100" dirty="0" err="1">
                <a:latin typeface="+mn-lt"/>
                <a:ea typeface="+mn-ea"/>
                <a:cs typeface="+mn-cs"/>
              </a:rPr>
              <a:t>uranyl</a:t>
            </a:r>
            <a:r>
              <a:rPr lang="en-GB" sz="1100" dirty="0">
                <a:latin typeface="+mn-lt"/>
                <a:ea typeface="+mn-ea"/>
                <a:cs typeface="+mn-cs"/>
              </a:rPr>
              <a:t> at the solid/liquid interface, as already described by De Pablo, as you </a:t>
            </a:r>
            <a:r>
              <a:rPr lang="en-US" sz="1100" dirty="0">
                <a:latin typeface="+mn-lt"/>
                <a:ea typeface="+mn-ea"/>
                <a:cs typeface="+mn-cs"/>
              </a:rPr>
              <a:t>have seen during Nicolas </a:t>
            </a:r>
            <a:r>
              <a:rPr lang="en-US" sz="1100" dirty="0" err="1">
                <a:latin typeface="+mn-lt"/>
                <a:ea typeface="+mn-ea"/>
                <a:cs typeface="+mn-cs"/>
              </a:rPr>
              <a:t>Dacheux</a:t>
            </a:r>
            <a:r>
              <a:rPr lang="en-US" sz="1100" dirty="0">
                <a:latin typeface="+mn-lt"/>
                <a:ea typeface="+mn-ea"/>
                <a:cs typeface="+mn-cs"/>
              </a:rPr>
              <a:t> talks. </a:t>
            </a:r>
          </a:p>
          <a:p>
            <a:r>
              <a:rPr lang="en-GB" sz="1100" dirty="0">
                <a:latin typeface="+mn-lt"/>
                <a:ea typeface="+mn-ea"/>
                <a:cs typeface="+mn-cs"/>
              </a:rPr>
              <a:t>the dissolution could occur in three steps: initial oxidation of uranium at the solid/liquid interface, protonation on the U(IV), 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(IV), U(VI) sites then detachment of the complexes formed at the interface.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72520" fontAlgn="auto">
              <a:spcBef>
                <a:spcPts val="0"/>
              </a:spcBef>
              <a:spcAft>
                <a:spcPts val="0"/>
              </a:spcAft>
              <a:defRPr/>
            </a:pPr>
            <a:fld id="{27656C62-A2BB-47EF-AC81-A36569F8A756}" type="slidenum">
              <a:rPr lang="fr-FR">
                <a:solidFill>
                  <a:prstClr val="black"/>
                </a:solidFill>
                <a:latin typeface="Calibri"/>
                <a:ea typeface="+mn-ea"/>
              </a:rPr>
              <a:pPr defTabSz="872520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fr-FR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10565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dirty="0">
                <a:latin typeface="+mn-lt"/>
                <a:ea typeface="+mn-ea"/>
                <a:cs typeface="+mn-cs"/>
              </a:rPr>
              <a:t>The influence of the uranium mole loading on the normalized dissolution rates was  studied for several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 samples with various chemical compositions in 2 </a:t>
            </a:r>
            <a:r>
              <a:rPr lang="fr-FR" sz="1100" dirty="0">
                <a:latin typeface="+mn-lt"/>
                <a:ea typeface="+mn-ea"/>
                <a:cs typeface="+mn-cs"/>
              </a:rPr>
              <a:t>mol.L</a:t>
            </a:r>
            <a:r>
              <a:rPr lang="fr-FR" sz="1100" baseline="30000" dirty="0">
                <a:latin typeface="+mn-lt"/>
                <a:ea typeface="+mn-ea"/>
                <a:cs typeface="+mn-cs"/>
              </a:rPr>
              <a:t>-1</a:t>
            </a:r>
            <a:r>
              <a:rPr lang="fr-FR" sz="1100" dirty="0">
                <a:latin typeface="+mn-lt"/>
                <a:ea typeface="+mn-ea"/>
                <a:cs typeface="+mn-cs"/>
              </a:rPr>
              <a:t> HNO</a:t>
            </a:r>
            <a:r>
              <a:rPr lang="fr-FR" sz="1100" baseline="-25000" dirty="0">
                <a:latin typeface="+mn-lt"/>
                <a:ea typeface="+mn-ea"/>
                <a:cs typeface="+mn-cs"/>
              </a:rPr>
              <a:t>3</a:t>
            </a:r>
            <a:r>
              <a:rPr lang="fr-FR" sz="1100" dirty="0">
                <a:latin typeface="+mn-lt"/>
                <a:ea typeface="+mn-ea"/>
                <a:cs typeface="+mn-cs"/>
              </a:rPr>
              <a:t> and at 60°C </a:t>
            </a:r>
          </a:p>
          <a:p>
            <a:r>
              <a:rPr lang="en-US" dirty="0" smtClean="0"/>
              <a:t>You can see that after 170 days</a:t>
            </a:r>
            <a:r>
              <a:rPr lang="en-US" baseline="0" dirty="0" smtClean="0"/>
              <a:t> of leaching test , </a:t>
            </a:r>
            <a:r>
              <a:rPr lang="en-US" dirty="0" smtClean="0"/>
              <a:t>only 20 percent of the mixed oxide with a uranium mole loading</a:t>
            </a:r>
            <a:r>
              <a:rPr lang="en-US" baseline="0" dirty="0" smtClean="0"/>
              <a:t> of 0,16 </a:t>
            </a:r>
            <a:r>
              <a:rPr lang="en-US" dirty="0" smtClean="0"/>
              <a:t>are dissolved….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GB" sz="1100" dirty="0">
                <a:latin typeface="+mn-lt"/>
                <a:ea typeface="+mn-ea"/>
                <a:cs typeface="+mn-cs"/>
              </a:rPr>
              <a:t>Conversely to that was observed for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Ce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solutions, the substitution of thorium by uranium (IV) led to a significant modification of the chemical durability of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solutions. Indeed, an increase of the normalized dissolution rates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(U) and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) by three orders of magnitude is observed between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0.84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0.16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and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0.29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0.71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. This strong effect is probably due to oxidation of tetravalent uranium into </a:t>
            </a:r>
            <a:r>
              <a:rPr lang="en-GB" sz="1100" dirty="0" err="1">
                <a:latin typeface="+mn-lt"/>
                <a:ea typeface="+mn-ea"/>
                <a:cs typeface="+mn-cs"/>
              </a:rPr>
              <a:t>uranyl</a:t>
            </a:r>
            <a:r>
              <a:rPr lang="en-GB" sz="1100" dirty="0">
                <a:latin typeface="+mn-lt"/>
                <a:ea typeface="+mn-ea"/>
                <a:cs typeface="+mn-cs"/>
              </a:rPr>
              <a:t> at the solid/liquid interface, as already described by De Pablo, as you </a:t>
            </a:r>
            <a:r>
              <a:rPr lang="en-US" sz="1100" dirty="0">
                <a:latin typeface="+mn-lt"/>
                <a:ea typeface="+mn-ea"/>
                <a:cs typeface="+mn-cs"/>
              </a:rPr>
              <a:t>have seen during Nicolas </a:t>
            </a:r>
            <a:r>
              <a:rPr lang="en-US" sz="1100" dirty="0" err="1">
                <a:latin typeface="+mn-lt"/>
                <a:ea typeface="+mn-ea"/>
                <a:cs typeface="+mn-cs"/>
              </a:rPr>
              <a:t>Dacheux</a:t>
            </a:r>
            <a:r>
              <a:rPr lang="en-US" sz="1100" dirty="0">
                <a:latin typeface="+mn-lt"/>
                <a:ea typeface="+mn-ea"/>
                <a:cs typeface="+mn-cs"/>
              </a:rPr>
              <a:t> talks. </a:t>
            </a:r>
          </a:p>
          <a:p>
            <a:r>
              <a:rPr lang="en-GB" sz="1100" dirty="0">
                <a:latin typeface="+mn-lt"/>
                <a:ea typeface="+mn-ea"/>
                <a:cs typeface="+mn-cs"/>
              </a:rPr>
              <a:t>the dissolution could occur in three steps: initial oxidation of uranium at the solid/liquid interface, protonation on the U(IV), 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(IV), U(VI) sites then detachment of the complexes formed at the interface.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72520" fontAlgn="auto">
              <a:spcBef>
                <a:spcPts val="0"/>
              </a:spcBef>
              <a:spcAft>
                <a:spcPts val="0"/>
              </a:spcAft>
              <a:defRPr/>
            </a:pPr>
            <a:fld id="{27656C62-A2BB-47EF-AC81-A36569F8A756}" type="slidenum">
              <a:rPr lang="fr-FR">
                <a:solidFill>
                  <a:prstClr val="black"/>
                </a:solidFill>
                <a:latin typeface="Calibri"/>
                <a:ea typeface="+mn-ea"/>
              </a:rPr>
              <a:pPr defTabSz="872520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fr-FR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08587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52861" y="8637988"/>
            <a:ext cx="2947509" cy="45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20" tIns="45210" rIns="90420" bIns="45210" anchor="b"/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D51AC223-6048-4FBA-9A28-F0FD6F382A81}" type="slidenum">
              <a:rPr lang="fr-FR" altLang="fr-FR" sz="1100" b="0">
                <a:solidFill>
                  <a:schemeClr val="tx1"/>
                </a:solidFill>
                <a:latin typeface="Arial" panose="020B0604020202020204" pitchFamily="34" charset="0"/>
              </a:rPr>
              <a:pPr algn="r" eaLnBrk="1" hangingPunct="1"/>
              <a:t>14</a:t>
            </a:fld>
            <a:endParaRPr lang="fr-FR" altLang="fr-FR" sz="11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53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76338" y="704850"/>
            <a:ext cx="4502150" cy="3376613"/>
          </a:xfrm>
          <a:ln/>
        </p:spPr>
      </p:sp>
      <p:sp>
        <p:nvSpPr>
          <p:cNvPr id="22532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924248" y="4291365"/>
            <a:ext cx="5005411" cy="4147687"/>
          </a:xfrm>
          <a:noFill/>
        </p:spPr>
        <p:txBody>
          <a:bodyPr lIns="91066" tIns="45533" rIns="91066" bIns="45533"/>
          <a:lstStyle/>
          <a:p>
            <a:pPr defTabSz="753567" eaLnBrk="1" hangingPunct="1"/>
            <a:endParaRPr lang="fr-FR" altLang="fr-FR" smtClean="0">
              <a:latin typeface="Arial" panose="020B0604020202020204" pitchFamily="34" charset="0"/>
              <a:ea typeface="ＭＳ Ｐゴシック" pitchFamily="34" charset="-128"/>
            </a:endParaRPr>
          </a:p>
        </p:txBody>
      </p:sp>
      <p:sp>
        <p:nvSpPr>
          <p:cNvPr id="22533" name="Espace réservé du numéro de diapositive 3"/>
          <p:cNvSpPr txBox="1">
            <a:spLocks noGrp="1"/>
          </p:cNvSpPr>
          <p:nvPr/>
        </p:nvSpPr>
        <p:spPr bwMode="auto">
          <a:xfrm>
            <a:off x="3849714" y="8650620"/>
            <a:ext cx="2927040" cy="421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66" tIns="45533" rIns="91066" bIns="45533" anchor="b"/>
          <a:lstStyle>
            <a:lvl1pPr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 defTabSz="920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defTabSz="920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r"/>
            <a:fld id="{80CA542D-B45E-4B8C-9B0A-F1038C7F1C0D}" type="slidenum">
              <a:rPr lang="fr-FR" altLang="fr-FR" sz="1100" b="0">
                <a:solidFill>
                  <a:schemeClr val="tx1"/>
                </a:solidFill>
                <a:latin typeface="Arial" panose="020B0604020202020204" pitchFamily="34" charset="0"/>
              </a:rPr>
              <a:pPr algn="r"/>
              <a:t>14</a:t>
            </a:fld>
            <a:endParaRPr lang="fr-FR" altLang="fr-FR" sz="1100" b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328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100" dirty="0">
                <a:latin typeface="+mn-lt"/>
                <a:ea typeface="+mn-ea"/>
                <a:cs typeface="+mn-cs"/>
              </a:rPr>
              <a:t>The influence of the uranium mole loading on the normalized dissolution rates was  studied for several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 samples with various chemical compositions in 2 </a:t>
            </a:r>
            <a:r>
              <a:rPr lang="fr-FR" sz="1100" dirty="0">
                <a:latin typeface="+mn-lt"/>
                <a:ea typeface="+mn-ea"/>
                <a:cs typeface="+mn-cs"/>
              </a:rPr>
              <a:t>mol.L</a:t>
            </a:r>
            <a:r>
              <a:rPr lang="fr-FR" sz="1100" baseline="30000" dirty="0">
                <a:latin typeface="+mn-lt"/>
                <a:ea typeface="+mn-ea"/>
                <a:cs typeface="+mn-cs"/>
              </a:rPr>
              <a:t>-1</a:t>
            </a:r>
            <a:r>
              <a:rPr lang="fr-FR" sz="1100" dirty="0">
                <a:latin typeface="+mn-lt"/>
                <a:ea typeface="+mn-ea"/>
                <a:cs typeface="+mn-cs"/>
              </a:rPr>
              <a:t> HNO</a:t>
            </a:r>
            <a:r>
              <a:rPr lang="fr-FR" sz="1100" baseline="-25000" dirty="0">
                <a:latin typeface="+mn-lt"/>
                <a:ea typeface="+mn-ea"/>
                <a:cs typeface="+mn-cs"/>
              </a:rPr>
              <a:t>3</a:t>
            </a:r>
            <a:r>
              <a:rPr lang="fr-FR" sz="1100" dirty="0">
                <a:latin typeface="+mn-lt"/>
                <a:ea typeface="+mn-ea"/>
                <a:cs typeface="+mn-cs"/>
              </a:rPr>
              <a:t> and at 60°C </a:t>
            </a:r>
          </a:p>
          <a:p>
            <a:r>
              <a:rPr lang="en-US" dirty="0" smtClean="0"/>
              <a:t>You can see that after 170 days</a:t>
            </a:r>
            <a:r>
              <a:rPr lang="en-US" baseline="0" dirty="0" smtClean="0"/>
              <a:t> of leaching test , </a:t>
            </a:r>
            <a:r>
              <a:rPr lang="en-US" dirty="0" smtClean="0"/>
              <a:t>only 20 percent of the mixed oxide with a uranium mole loading</a:t>
            </a:r>
            <a:r>
              <a:rPr lang="en-US" baseline="0" dirty="0" smtClean="0"/>
              <a:t> of 0,16 </a:t>
            </a:r>
            <a:r>
              <a:rPr lang="en-US" dirty="0" smtClean="0"/>
              <a:t>are dissolved….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GB" sz="1100" dirty="0">
                <a:latin typeface="+mn-lt"/>
                <a:ea typeface="+mn-ea"/>
                <a:cs typeface="+mn-cs"/>
              </a:rPr>
              <a:t>Conversely to that was observed for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Ce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solutions, the substitution of thorium by uranium (IV) led to a significant modification of the chemical durability of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1-x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x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solid solutions. Indeed, an increase of the normalized dissolution rates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(U) and R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L,0</a:t>
            </a:r>
            <a:r>
              <a:rPr lang="en-GB" sz="1100" dirty="0">
                <a:latin typeface="+mn-lt"/>
                <a:ea typeface="+mn-ea"/>
                <a:cs typeface="+mn-cs"/>
              </a:rPr>
              <a:t>(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) by three orders of magnitude is observed between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0.84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0.16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 and Th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0.29</a:t>
            </a:r>
            <a:r>
              <a:rPr lang="en-GB" sz="1100" dirty="0">
                <a:latin typeface="+mn-lt"/>
                <a:ea typeface="+mn-ea"/>
                <a:cs typeface="+mn-cs"/>
              </a:rPr>
              <a:t>U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0.71</a:t>
            </a:r>
            <a:r>
              <a:rPr lang="en-GB" sz="1100" dirty="0">
                <a:latin typeface="+mn-lt"/>
                <a:ea typeface="+mn-ea"/>
                <a:cs typeface="+mn-cs"/>
              </a:rPr>
              <a:t>O</a:t>
            </a:r>
            <a:r>
              <a:rPr lang="en-GB" sz="1100" baseline="-25000" dirty="0">
                <a:latin typeface="+mn-lt"/>
                <a:ea typeface="+mn-ea"/>
                <a:cs typeface="+mn-cs"/>
              </a:rPr>
              <a:t>2</a:t>
            </a:r>
            <a:r>
              <a:rPr lang="en-GB" sz="1100" dirty="0">
                <a:latin typeface="+mn-lt"/>
                <a:ea typeface="+mn-ea"/>
                <a:cs typeface="+mn-cs"/>
              </a:rPr>
              <a:t>. This strong effect is probably due to oxidation of tetravalent uranium into </a:t>
            </a:r>
            <a:r>
              <a:rPr lang="en-GB" sz="1100" dirty="0" err="1">
                <a:latin typeface="+mn-lt"/>
                <a:ea typeface="+mn-ea"/>
                <a:cs typeface="+mn-cs"/>
              </a:rPr>
              <a:t>uranyl</a:t>
            </a:r>
            <a:r>
              <a:rPr lang="en-GB" sz="1100" dirty="0">
                <a:latin typeface="+mn-lt"/>
                <a:ea typeface="+mn-ea"/>
                <a:cs typeface="+mn-cs"/>
              </a:rPr>
              <a:t> at the solid/liquid interface, as already described by De Pablo, as you </a:t>
            </a:r>
            <a:r>
              <a:rPr lang="en-US" sz="1100" dirty="0">
                <a:latin typeface="+mn-lt"/>
                <a:ea typeface="+mn-ea"/>
                <a:cs typeface="+mn-cs"/>
              </a:rPr>
              <a:t>have seen during Nicolas </a:t>
            </a:r>
            <a:r>
              <a:rPr lang="en-US" sz="1100" dirty="0" err="1">
                <a:latin typeface="+mn-lt"/>
                <a:ea typeface="+mn-ea"/>
                <a:cs typeface="+mn-cs"/>
              </a:rPr>
              <a:t>Dacheux</a:t>
            </a:r>
            <a:r>
              <a:rPr lang="en-US" sz="1100" dirty="0">
                <a:latin typeface="+mn-lt"/>
                <a:ea typeface="+mn-ea"/>
                <a:cs typeface="+mn-cs"/>
              </a:rPr>
              <a:t> talks. </a:t>
            </a:r>
          </a:p>
          <a:p>
            <a:r>
              <a:rPr lang="en-GB" sz="1100" dirty="0">
                <a:latin typeface="+mn-lt"/>
                <a:ea typeface="+mn-ea"/>
                <a:cs typeface="+mn-cs"/>
              </a:rPr>
              <a:t>the dissolution could occur in three steps: initial oxidation of uranium at the solid/liquid interface, protonation on the U(IV), </a:t>
            </a:r>
            <a:r>
              <a:rPr lang="en-GB" sz="1100" dirty="0" err="1">
                <a:latin typeface="+mn-lt"/>
                <a:ea typeface="+mn-ea"/>
                <a:cs typeface="+mn-cs"/>
              </a:rPr>
              <a:t>Th</a:t>
            </a:r>
            <a:r>
              <a:rPr lang="en-GB" sz="1100" dirty="0">
                <a:latin typeface="+mn-lt"/>
                <a:ea typeface="+mn-ea"/>
                <a:cs typeface="+mn-cs"/>
              </a:rPr>
              <a:t>(IV), U(VI) sites then detachment of the complexes formed at the interface.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72520" fontAlgn="auto">
              <a:spcBef>
                <a:spcPts val="0"/>
              </a:spcBef>
              <a:spcAft>
                <a:spcPts val="0"/>
              </a:spcAft>
              <a:defRPr/>
            </a:pPr>
            <a:fld id="{27656C62-A2BB-47EF-AC81-A36569F8A756}" type="slidenum">
              <a:rPr lang="fr-FR">
                <a:solidFill>
                  <a:prstClr val="black"/>
                </a:solidFill>
                <a:latin typeface="Calibri"/>
                <a:ea typeface="+mn-ea"/>
              </a:rPr>
              <a:pPr defTabSz="872520" fontAlgn="auto">
                <a:spcBef>
                  <a:spcPts val="0"/>
                </a:spcBef>
                <a:spcAft>
                  <a:spcPts val="0"/>
                </a:spcAft>
                <a:defRPr/>
              </a:pPr>
              <a:t>21</a:t>
            </a:fld>
            <a:endParaRPr lang="fr-FR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42070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BEA23BEB-B3EC-4BB2-BE6F-FA12B4661A3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76128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9FE297C8-EBC3-4686-B9F2-3018717A485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16697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BB468B59-AC51-4101-A1AF-FCB31879E6D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74754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6D4E5D8F-4246-433F-82AD-C406A6B144B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75827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00F0DCA2-AFCF-4B7B-A143-8CD046C9D43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59625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FCC14869-0F11-4D1F-A30C-CFE580763D1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4697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7DB090EB-F35A-48C8-BEDC-62D4A347BBF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22393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1F3BA960-F2E5-4784-88B4-BFFC0B4B758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489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E99A532D-5F70-4C9C-BD49-9AEC56B834A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9573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254B8505-439A-4447-9546-13ABFDD2C8F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14522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244AC2A5-A859-4A0F-AB4B-0CC128B23B8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91833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E5DB468B-A5D5-457E-9C16-AE2F4A42186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73625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F7CC93E3-D2C9-4DD9-B5D1-B96848D1779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5323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126ECC7A-C07A-492A-9E87-4949B3910B5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83329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05800" y="6453188"/>
            <a:ext cx="838200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pPr>
              <a:defRPr/>
            </a:pPr>
            <a:fld id="{B76A9364-07F9-4043-8ECE-87FFABDB71C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20821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BD43B-5642-41B8-A222-0C541E05F3B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15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14ADF-E08F-444B-9F4F-ACEC1A99FBA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6502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5352B-44B8-4DA4-A92F-FD33EC80B5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5407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86EB4-596F-482C-84EA-812D4E15B1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5760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FE187-C208-4860-B158-91C5FEE4C0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72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C5CEE-60F6-4BB3-AA53-BC713448C5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067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F9CC6-9C18-4460-8389-C9E9DA75E6B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84286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EF7C5-5751-41DB-B11C-FD5D8E962F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6784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8C317-6657-471C-88CA-82FAEF8E6E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028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532C5-4A5E-4708-9302-F1C693192E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60600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4169C-0580-4E72-936D-C7B5B01C28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10101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51822-7A8A-4744-865B-F1CF28C53C4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32800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28/10/2017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34752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28/10/2017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5564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28/10/2017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5368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28/10/2017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04070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28/10/2017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27637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28/10/2017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77932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28/10/2017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42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28/10/2017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6737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28/10/2017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804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28/10/2017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2250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D2F9D-A8D2-4020-BA0E-CCABBFBD5E40}" type="datetimeFigureOut">
              <a:rPr lang="fr-FR" smtClean="0"/>
              <a:t>28/10/2017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7426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2586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BD43B-5642-41B8-A222-0C541E05F3B7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8344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14ADF-E08F-444B-9F4F-ACEC1A99FBA2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2480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5352B-44B8-4DA4-A92F-FD33EC80B562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8428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E86EB4-596F-482C-84EA-812D4E15B104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058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FE187-C208-4860-B158-91C5FEE4C09A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2249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C5CEE-60F6-4BB3-AA53-BC713448C529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1133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F9CC6-9C18-4460-8389-C9E9DA75E6BA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7378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EF7C5-5751-41DB-B11C-FD5D8E962F44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7435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8C317-6657-471C-88CA-82FAEF8E6EEC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7659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532C5-4A5E-4708-9302-F1C693192EBF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181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4169C-0580-4E72-936D-C7B5B01C2856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9626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51822-7A8A-4744-865B-F1CF28C53C40}" type="slidenum">
              <a:rPr lang="fr-FR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2007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602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3204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0607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544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85293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2174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62612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557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199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9624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2FC79-7FF9-4729-A9E5-581C4534DAA3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28/10/2017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73810-1F6D-4FB9-AA22-CDF4F1E492D1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738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1434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11"/>
          <p:cNvSpPr>
            <a:spLocks noChangeArrowheads="1"/>
          </p:cNvSpPr>
          <p:nvPr/>
        </p:nvSpPr>
        <p:spPr bwMode="auto">
          <a:xfrm>
            <a:off x="-76200" y="2814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fr-FR" altLang="fr-FR" b="0" dirty="0" smtClean="0">
              <a:solidFill>
                <a:schemeClr val="tx1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>
              <a:defRPr/>
            </a:pPr>
            <a:fld id="{3304CC5A-169E-4844-9437-C5A3FC41851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197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D2F9D-A8D2-4020-BA0E-CCABBFBD5E40}" type="datetimeFigureOut">
              <a:rPr lang="fr-FR" smtClean="0"/>
              <a:t>28/10/2017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E1C76-6564-498D-B531-FED73CC87D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950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pPr eaLnBrk="1" hangingPunct="1">
              <a:defRPr/>
            </a:pPr>
            <a:endParaRPr lang="fr-FR">
              <a:solidFill>
                <a:srgbClr val="000000"/>
              </a:solidFill>
              <a:ea typeface="+mn-ea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pPr eaLnBrk="1" hangingPunct="1">
              <a:defRPr/>
            </a:pPr>
            <a:endParaRPr lang="fr-FR">
              <a:solidFill>
                <a:srgbClr val="000000"/>
              </a:solidFill>
              <a:ea typeface="+mn-ea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pPr eaLnBrk="1" hangingPunct="1">
              <a:defRPr/>
            </a:pPr>
            <a:fld id="{3304CC5A-169E-4844-9437-C5A3FC418513}" type="slidenum">
              <a:rPr lang="fr-FR">
                <a:solidFill>
                  <a:srgbClr val="000000"/>
                </a:solidFill>
                <a:ea typeface="+mn-ea"/>
                <a:cs typeface="Times New Roman" pitchFamily="18" charset="0"/>
              </a:rPr>
              <a:pPr eaLnBrk="1" hangingPunct="1">
                <a:defRPr/>
              </a:pPr>
              <a:t>‹N°›</a:t>
            </a:fld>
            <a:endParaRPr lang="fr-FR">
              <a:solidFill>
                <a:srgbClr val="000000"/>
              </a:solidFill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412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262FC79-7FF9-4729-A9E5-581C4534DAA3}" type="datetimeFigureOut">
              <a:rPr lang="fr-FR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Times New Roman" pitchFamily="18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28/10/2017</a:t>
            </a:fld>
            <a:endParaRPr lang="fr-FR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79873810-1F6D-4FB9-AA22-CDF4F1E492D1}" type="slidenum">
              <a:rPr lang="fr-FR" b="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Times New Roman" pitchFamily="18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 b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956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1.jpeg"/><Relationship Id="rId4" Type="http://schemas.openxmlformats.org/officeDocument/2006/relationships/image" Target="../media/image10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3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12" Type="http://schemas.openxmlformats.org/officeDocument/2006/relationships/image" Target="../media/image23.png"/><Relationship Id="rId2" Type="http://schemas.openxmlformats.org/officeDocument/2006/relationships/tags" Target="../tags/tag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11" Type="http://schemas.openxmlformats.org/officeDocument/2006/relationships/image" Target="../media/image22.wmf"/><Relationship Id="rId5" Type="http://schemas.openxmlformats.org/officeDocument/2006/relationships/image" Target="../media/image1.jpeg"/><Relationship Id="rId10" Type="http://schemas.openxmlformats.org/officeDocument/2006/relationships/oleObject" Target="../embeddings/oleObject2.bin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9.tif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6.png"/><Relationship Id="rId12" Type="http://schemas.openxmlformats.org/officeDocument/2006/relationships/image" Target="../media/image29.jpeg"/><Relationship Id="rId2" Type="http://schemas.openxmlformats.org/officeDocument/2006/relationships/slideLayout" Target="../slideLayouts/slideLayout58.xml"/><Relationship Id="rId1" Type="http://schemas.openxmlformats.org/officeDocument/2006/relationships/tags" Target="../tags/tag6.xml"/><Relationship Id="rId6" Type="http://schemas.openxmlformats.org/officeDocument/2006/relationships/image" Target="../media/image25.jpeg"/><Relationship Id="rId11" Type="http://schemas.openxmlformats.org/officeDocument/2006/relationships/image" Target="../media/image28.jpeg"/><Relationship Id="rId5" Type="http://schemas.openxmlformats.org/officeDocument/2006/relationships/image" Target="../media/image24.jpeg"/><Relationship Id="rId10" Type="http://schemas.openxmlformats.org/officeDocument/2006/relationships/image" Target="../media/image12.png"/><Relationship Id="rId4" Type="http://schemas.openxmlformats.org/officeDocument/2006/relationships/image" Target="../media/image1.jpeg"/><Relationship Id="rId9" Type="http://schemas.openxmlformats.org/officeDocument/2006/relationships/image" Target="../media/image27.tiff"/><Relationship Id="rId14" Type="http://schemas.openxmlformats.org/officeDocument/2006/relationships/image" Target="../media/image30.tif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.jpeg"/><Relationship Id="rId9" Type="http://schemas.openxmlformats.org/officeDocument/2006/relationships/image" Target="../media/image3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4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jpeg"/><Relationship Id="rId12" Type="http://schemas.openxmlformats.org/officeDocument/2006/relationships/image" Target="../media/image39.emf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6.jpeg"/><Relationship Id="rId11" Type="http://schemas.openxmlformats.org/officeDocument/2006/relationships/image" Target="../media/image38.emf"/><Relationship Id="rId5" Type="http://schemas.openxmlformats.org/officeDocument/2006/relationships/image" Target="../media/image35.jpeg"/><Relationship Id="rId15" Type="http://schemas.openxmlformats.org/officeDocument/2006/relationships/image" Target="../media/image34.wmf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2.png"/><Relationship Id="rId1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png"/><Relationship Id="rId11" Type="http://schemas.openxmlformats.org/officeDocument/2006/relationships/image" Target="../media/image43.png"/><Relationship Id="rId5" Type="http://schemas.openxmlformats.org/officeDocument/2006/relationships/image" Target="../media/image7.png"/><Relationship Id="rId10" Type="http://schemas.openxmlformats.org/officeDocument/2006/relationships/image" Target="../media/image42.wmf"/><Relationship Id="rId4" Type="http://schemas.openxmlformats.org/officeDocument/2006/relationships/image" Target="../media/image1.jpeg"/><Relationship Id="rId9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8.png"/><Relationship Id="rId5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44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9.png"/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12" Type="http://schemas.openxmlformats.org/officeDocument/2006/relationships/image" Target="../media/image58.jpe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8.xml"/><Relationship Id="rId6" Type="http://schemas.openxmlformats.org/officeDocument/2006/relationships/image" Target="../media/image53.png"/><Relationship Id="rId11" Type="http://schemas.openxmlformats.org/officeDocument/2006/relationships/image" Target="../media/image57.jpeg"/><Relationship Id="rId5" Type="http://schemas.openxmlformats.org/officeDocument/2006/relationships/image" Target="../media/image52.png"/><Relationship Id="rId15" Type="http://schemas.openxmlformats.org/officeDocument/2006/relationships/image" Target="../media/image12.png"/><Relationship Id="rId10" Type="http://schemas.openxmlformats.org/officeDocument/2006/relationships/image" Target="../media/image1.jpeg"/><Relationship Id="rId4" Type="http://schemas.openxmlformats.org/officeDocument/2006/relationships/image" Target="../media/image51.png"/><Relationship Id="rId9" Type="http://schemas.openxmlformats.org/officeDocument/2006/relationships/image" Target="../media/image56.jpeg"/><Relationship Id="rId1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avi"/><Relationship Id="rId7" Type="http://schemas.openxmlformats.org/officeDocument/2006/relationships/image" Target="../media/image7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1.png"/><Relationship Id="rId4" Type="http://schemas.openxmlformats.org/officeDocument/2006/relationships/video" Target="../media/media2.avi"/><Relationship Id="rId9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8.png"/><Relationship Id="rId5" Type="http://schemas.openxmlformats.org/officeDocument/2006/relationships/image" Target="../media/image62.emf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1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67.png"/><Relationship Id="rId11" Type="http://schemas.openxmlformats.org/officeDocument/2006/relationships/image" Target="../media/image70.JPG"/><Relationship Id="rId5" Type="http://schemas.openxmlformats.org/officeDocument/2006/relationships/image" Target="../media/image66.png"/><Relationship Id="rId10" Type="http://schemas.openxmlformats.org/officeDocument/2006/relationships/image" Target="../media/image7.png"/><Relationship Id="rId4" Type="http://schemas.openxmlformats.org/officeDocument/2006/relationships/image" Target="../media/image65.jpeg"/><Relationship Id="rId9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5" Type="http://schemas.openxmlformats.org/officeDocument/2006/relationships/image" Target="../media/image7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C:\Users\sp222919\AppData\Local\Microsoft\Windows\Temporary Internet Files\Content.Outlook\MBZNUMYS\IMG_1558.JPG"/>
          <p:cNvPicPr>
            <a:picLocks noChangeAspect="1" noChangeArrowheads="1"/>
          </p:cNvPicPr>
          <p:nvPr/>
        </p:nvPicPr>
        <p:blipFill rotWithShape="1"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" r="543" b="33382"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Rectangle 13"/>
          <p:cNvSpPr>
            <a:spLocks noChangeArrowheads="1"/>
          </p:cNvSpPr>
          <p:nvPr/>
        </p:nvSpPr>
        <p:spPr bwMode="auto">
          <a:xfrm>
            <a:off x="1262417" y="1526777"/>
            <a:ext cx="744485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Effect of lanthanide elements on the dissolution of uranium dioxide</a:t>
            </a:r>
            <a:endParaRPr lang="en-US" altLang="fr-FR" sz="2800" dirty="0">
              <a:solidFill>
                <a:srgbClr val="000099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653046" y="247162"/>
            <a:ext cx="3461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INSTITUT DE CHIMIE SEPARATIVE DE MARCOULE</a:t>
            </a: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grpSp>
        <p:nvGrpSpPr>
          <p:cNvPr id="18" name="Grouper 2"/>
          <p:cNvGrpSpPr/>
          <p:nvPr/>
        </p:nvGrpSpPr>
        <p:grpSpPr>
          <a:xfrm>
            <a:off x="-116622" y="1176864"/>
            <a:ext cx="9366719" cy="3142607"/>
            <a:chOff x="-116622" y="1203758"/>
            <a:chExt cx="9366719" cy="3142607"/>
          </a:xfrm>
        </p:grpSpPr>
        <p:sp>
          <p:nvSpPr>
            <p:cNvPr id="19" name="Forme libre 18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" name="Grouper 4"/>
          <p:cNvGrpSpPr/>
          <p:nvPr/>
        </p:nvGrpSpPr>
        <p:grpSpPr>
          <a:xfrm>
            <a:off x="23892" y="2399733"/>
            <a:ext cx="899996" cy="2595937"/>
            <a:chOff x="78484" y="2536213"/>
            <a:chExt cx="899996" cy="2595937"/>
          </a:xfrm>
        </p:grpSpPr>
        <p:pic>
          <p:nvPicPr>
            <p:cNvPr id="22" name="Image 21" descr="cnr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3" y="3159584"/>
              <a:ext cx="647999" cy="647999"/>
            </a:xfrm>
            <a:prstGeom prst="rect">
              <a:avLst/>
            </a:prstGeom>
          </p:spPr>
        </p:pic>
        <p:pic>
          <p:nvPicPr>
            <p:cNvPr id="23" name="Image 22" descr="CEA_en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3" y="2536213"/>
              <a:ext cx="647999" cy="528614"/>
            </a:xfrm>
            <a:prstGeom prst="rect">
              <a:avLst/>
            </a:prstGeom>
          </p:spPr>
        </p:pic>
        <p:pic>
          <p:nvPicPr>
            <p:cNvPr id="24" name="Image 23" descr="ENSC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84" y="4604153"/>
              <a:ext cx="899996" cy="527997"/>
            </a:xfrm>
            <a:prstGeom prst="rect">
              <a:avLst/>
            </a:prstGeom>
          </p:spPr>
        </p:pic>
        <p:pic>
          <p:nvPicPr>
            <p:cNvPr id="25" name="Image 24" descr="UM_trans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2" y="3888692"/>
              <a:ext cx="648000" cy="648000"/>
            </a:xfrm>
            <a:prstGeom prst="rect">
              <a:avLst/>
            </a:prstGeom>
          </p:spPr>
        </p:pic>
      </p:grpSp>
      <p:sp>
        <p:nvSpPr>
          <p:cNvPr id="2052" name="Text Box 17"/>
          <p:cNvSpPr txBox="1">
            <a:spLocks noChangeArrowheads="1"/>
          </p:cNvSpPr>
          <p:nvPr/>
        </p:nvSpPr>
        <p:spPr bwMode="auto">
          <a:xfrm>
            <a:off x="1672222" y="4124274"/>
            <a:ext cx="6815813" cy="220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algn="ctr">
              <a:spcBef>
                <a:spcPts val="600"/>
              </a:spcBef>
              <a:defRPr/>
            </a:pP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T</a:t>
            </a:r>
            <a:r>
              <a:rPr lang="fr-FR" altLang="fr-FR" sz="2400" i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. </a:t>
            </a:r>
            <a:r>
              <a:rPr lang="fr-FR" altLang="fr-FR" sz="2400" i="1" cap="sm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Cordara</a:t>
            </a:r>
            <a:r>
              <a:rPr lang="fr-FR" altLang="fr-FR" sz="2400" i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r>
              <a:rPr lang="fr-FR" altLang="fr-FR" sz="2400" i="1" cap="small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, </a:t>
            </a:r>
            <a:r>
              <a:rPr lang="fr-FR" altLang="fr-FR" sz="2400" i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L. </a:t>
            </a:r>
            <a:r>
              <a:rPr lang="fr-FR" altLang="fr-FR" sz="2400" i="1" cap="sm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Claparede</a:t>
            </a:r>
            <a:r>
              <a:rPr lang="fr-FR" altLang="fr-FR" sz="2400" i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r>
              <a:rPr lang="fr-FR" altLang="fr-FR" sz="2400" i="1" cap="small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, S</a:t>
            </a:r>
            <a:r>
              <a:rPr lang="fr-FR" altLang="fr-FR" sz="2400" i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. </a:t>
            </a:r>
            <a:r>
              <a:rPr lang="fr-FR" altLang="fr-FR" sz="2400" i="1" cap="sm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Szenknect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r>
              <a:rPr lang="fr-FR" altLang="fr-FR" sz="2400" i="1" cap="small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, </a:t>
            </a:r>
          </a:p>
          <a:p>
            <a:pPr marL="457200" indent="-457200" algn="ctr">
              <a:spcBef>
                <a:spcPts val="600"/>
              </a:spcBef>
              <a:buAutoNum type="alphaUcPeriod"/>
              <a:defRPr/>
            </a:pPr>
            <a:r>
              <a:rPr lang="fr-FR" altLang="fr-FR" sz="2400" i="1" cap="small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Mesbah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r>
              <a:rPr lang="fr-FR" altLang="fr-FR" sz="2400" i="1" cap="small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, C. Lavalette </a:t>
            </a:r>
            <a:r>
              <a:rPr lang="fr-FR" altLang="fr-FR" sz="2400" i="1" cap="small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3</a:t>
            </a:r>
            <a:r>
              <a:rPr lang="fr-FR" altLang="fr-FR" sz="2400" i="1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, R. Podor </a:t>
            </a:r>
            <a:r>
              <a:rPr lang="fr-FR" altLang="fr-FR" sz="2400" i="1" cap="small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2</a:t>
            </a:r>
            <a:endParaRPr lang="fr-FR" altLang="fr-FR" sz="2400" i="1" cap="small" dirty="0">
              <a:solidFill>
                <a:schemeClr val="tx1">
                  <a:lumMod val="85000"/>
                  <a:lumOff val="15000"/>
                </a:schemeClr>
              </a:solidFill>
              <a:latin typeface="Palatino Linotype" panose="02040502050505030304" pitchFamily="18" charset="0"/>
              <a:cs typeface="Calibri" panose="020F0502020204030204" pitchFamily="34" charset="0"/>
            </a:endParaRPr>
          </a:p>
          <a:p>
            <a:pPr algn="ctr">
              <a:spcBef>
                <a:spcPts val="600"/>
              </a:spcBef>
              <a:defRPr/>
            </a:pPr>
            <a:r>
              <a:rPr lang="fr-FR" altLang="fr-FR" sz="2400" i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N</a:t>
            </a:r>
            <a:r>
              <a:rPr lang="fr-FR" altLang="fr-FR" sz="2400" i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. </a:t>
            </a:r>
            <a:r>
              <a:rPr lang="fr-FR" altLang="fr-FR" sz="2400" i="1" u="sng" cap="sm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Dacheux</a:t>
            </a:r>
            <a:r>
              <a:rPr lang="fr-FR" altLang="fr-FR" sz="2400" i="1" u="sng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r>
              <a:rPr lang="fr-FR" altLang="fr-FR" sz="2400" i="1" cap="small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</a:t>
            </a:r>
          </a:p>
          <a:p>
            <a:pPr algn="ctr">
              <a:spcBef>
                <a:spcPts val="600"/>
              </a:spcBef>
              <a:defRPr/>
            </a:pPr>
            <a:endParaRPr lang="fr-FR" altLang="fr-FR" sz="2400" i="1" cap="small" baseline="30000" dirty="0">
              <a:solidFill>
                <a:schemeClr val="tx1">
                  <a:lumMod val="85000"/>
                  <a:lumOff val="15000"/>
                </a:schemeClr>
              </a:solidFill>
              <a:latin typeface="Palatino Linotype" panose="02040502050505030304" pitchFamily="18" charset="0"/>
              <a:cs typeface="Calibri" panose="020F0502020204030204" pitchFamily="34" charset="0"/>
            </a:endParaRPr>
          </a:p>
          <a:p>
            <a:pPr algn="ctr">
              <a:spcBef>
                <a:spcPts val="1200"/>
              </a:spcBef>
              <a:defRPr/>
            </a:pPr>
            <a:endParaRPr lang="fr-FR" altLang="fr-FR" sz="2400" i="1" cap="small" dirty="0" smtClean="0">
              <a:solidFill>
                <a:schemeClr val="tx1">
                  <a:lumMod val="85000"/>
                  <a:lumOff val="15000"/>
                </a:schemeClr>
              </a:solidFill>
              <a:latin typeface="Palatino Linotype" panose="02040502050505030304" pitchFamily="18" charset="0"/>
              <a:cs typeface="Calibri" panose="020F0502020204030204" pitchFamily="34" charset="0"/>
            </a:endParaRPr>
          </a:p>
        </p:txBody>
      </p:sp>
      <p:pic>
        <p:nvPicPr>
          <p:cNvPr id="28" name="Picture 8" descr="C:\Users\FERNANDEZ\Pictures\ControlCenter3\LOGO\LOGO POLE CHIMIE COULEUR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91" y="5166014"/>
            <a:ext cx="609078" cy="617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1316395" y="5791299"/>
            <a:ext cx="7595596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900" baseline="30000" dirty="0" smtClean="0">
                <a:solidFill>
                  <a:srgbClr val="5F5F5F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1 </a:t>
            </a:r>
            <a:r>
              <a:rPr lang="fr-FR" altLang="fr-FR" sz="1900" dirty="0" smtClean="0">
                <a:solidFill>
                  <a:srgbClr val="5F5F5F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 ICSM/LIME, UMR 5257, CEA, CNRS, </a:t>
            </a:r>
            <a:r>
              <a:rPr lang="fr-FR" altLang="fr-FR" sz="1900" dirty="0" err="1" smtClean="0">
                <a:solidFill>
                  <a:srgbClr val="5F5F5F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Univ</a:t>
            </a:r>
            <a:r>
              <a:rPr lang="fr-FR" altLang="fr-FR" sz="1900" dirty="0" smtClean="0">
                <a:solidFill>
                  <a:srgbClr val="5F5F5F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. Montpellier, ENSCM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900" baseline="30000" dirty="0" smtClean="0">
                <a:solidFill>
                  <a:srgbClr val="5F5F5F"/>
                </a:solidFill>
                <a:latin typeface="Palatino Linotype" panose="02040502050505030304" pitchFamily="18" charset="0"/>
              </a:rPr>
              <a:t>2</a:t>
            </a:r>
            <a:r>
              <a:rPr lang="fr-FR" altLang="fr-FR" sz="1900" dirty="0" smtClean="0">
                <a:solidFill>
                  <a:srgbClr val="5F5F5F"/>
                </a:solidFill>
                <a:latin typeface="Palatino Linotype" panose="02040502050505030304" pitchFamily="18" charset="0"/>
              </a:rPr>
              <a:t>  ICSM/L2ME, </a:t>
            </a:r>
            <a:r>
              <a:rPr lang="fr-FR" altLang="fr-FR" sz="1900" dirty="0">
                <a:solidFill>
                  <a:srgbClr val="5F5F5F"/>
                </a:solidFill>
                <a:latin typeface="Palatino Linotype" panose="02040502050505030304" pitchFamily="18" charset="0"/>
              </a:rPr>
              <a:t>UMR 5257, CEA, CNRS, </a:t>
            </a:r>
            <a:r>
              <a:rPr lang="fr-FR" altLang="fr-FR" sz="1900" dirty="0" err="1">
                <a:solidFill>
                  <a:srgbClr val="5F5F5F"/>
                </a:solidFill>
                <a:latin typeface="Palatino Linotype" panose="02040502050505030304" pitchFamily="18" charset="0"/>
              </a:rPr>
              <a:t>Univ</a:t>
            </a:r>
            <a:r>
              <a:rPr lang="fr-FR" altLang="fr-FR" sz="1900" dirty="0">
                <a:solidFill>
                  <a:srgbClr val="5F5F5F"/>
                </a:solidFill>
                <a:latin typeface="Palatino Linotype" panose="02040502050505030304" pitchFamily="18" charset="0"/>
              </a:rPr>
              <a:t>. Montpellier, </a:t>
            </a:r>
            <a:r>
              <a:rPr lang="fr-FR" altLang="fr-FR" sz="1900" dirty="0" smtClean="0">
                <a:solidFill>
                  <a:srgbClr val="5F5F5F"/>
                </a:solidFill>
                <a:latin typeface="Palatino Linotype" panose="02040502050505030304" pitchFamily="18" charset="0"/>
              </a:rPr>
              <a:t>ENSCM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fr-FR" sz="1900" baseline="30000" dirty="0" smtClean="0">
                <a:solidFill>
                  <a:srgbClr val="5F5F5F"/>
                </a:solidFill>
                <a:latin typeface="Palatino Linotype" panose="02040502050505030304" pitchFamily="18" charset="0"/>
              </a:rPr>
              <a:t>3 </a:t>
            </a:r>
            <a:r>
              <a:rPr lang="fr-FR" altLang="fr-FR" sz="1900" dirty="0" smtClean="0">
                <a:solidFill>
                  <a:srgbClr val="5F5F5F"/>
                </a:solidFill>
                <a:latin typeface="Palatino Linotype" panose="02040502050505030304" pitchFamily="18" charset="0"/>
              </a:rPr>
              <a:t> AREVA NC / BG aval / DO recyclage / RDP, Paris </a:t>
            </a:r>
            <a:endParaRPr lang="fr-FR" altLang="fr-FR" sz="1900" dirty="0">
              <a:solidFill>
                <a:srgbClr val="5F5F5F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7350" y="104287"/>
            <a:ext cx="824352" cy="824352"/>
          </a:xfrm>
          <a:prstGeom prst="rect">
            <a:avLst/>
          </a:prstGeom>
        </p:spPr>
      </p:pic>
      <p:pic>
        <p:nvPicPr>
          <p:cNvPr id="29" name="Picture 2" descr="C:\Users\tc238532\Desktop\acs129024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2" y="54592"/>
            <a:ext cx="4492362" cy="113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1438" name="Group 30"/>
          <p:cNvGrpSpPr>
            <a:grpSpLocks/>
          </p:cNvGrpSpPr>
          <p:nvPr/>
        </p:nvGrpSpPr>
        <p:grpSpPr bwMode="auto">
          <a:xfrm>
            <a:off x="1042988" y="841375"/>
            <a:ext cx="7200900" cy="3740150"/>
            <a:chOff x="589" y="1483"/>
            <a:chExt cx="4536" cy="2356"/>
          </a:xfrm>
        </p:grpSpPr>
        <p:sp>
          <p:nvSpPr>
            <p:cNvPr id="3100" name="Rectangle 31"/>
            <p:cNvSpPr>
              <a:spLocks noChangeArrowheads="1"/>
            </p:cNvSpPr>
            <p:nvPr/>
          </p:nvSpPr>
          <p:spPr bwMode="auto">
            <a:xfrm>
              <a:off x="589" y="1483"/>
              <a:ext cx="4536" cy="317"/>
            </a:xfrm>
            <a:prstGeom prst="rect">
              <a:avLst/>
            </a:prstGeom>
            <a:solidFill>
              <a:srgbClr val="CC0000"/>
            </a:solidFill>
            <a:ln w="28575">
              <a:noFill/>
              <a:prstDash val="sysDot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Transverse approach of the material </a:t>
              </a:r>
              <a:r>
                <a:rPr kumimoji="0" lang="en-US" sz="2400" b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elaboration</a:t>
              </a:r>
              <a:endPara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101" name="AutoShape 32"/>
            <p:cNvSpPr>
              <a:spLocks noChangeArrowheads="1"/>
            </p:cNvSpPr>
            <p:nvPr/>
          </p:nvSpPr>
          <p:spPr bwMode="auto">
            <a:xfrm>
              <a:off x="1474" y="2115"/>
              <a:ext cx="2948" cy="1724"/>
            </a:xfrm>
            <a:prstGeom prst="flowChartExtract">
              <a:avLst/>
            </a:prstGeom>
            <a:solidFill>
              <a:srgbClr val="FFFF66"/>
            </a:solidFill>
            <a:ln w="28575">
              <a:noFill/>
              <a:prstDash val="sysDot"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sp>
        <p:nvSpPr>
          <p:cNvPr id="1041441" name="Oval 33"/>
          <p:cNvSpPr>
            <a:spLocks noChangeArrowheads="1"/>
          </p:cNvSpPr>
          <p:nvPr/>
        </p:nvSpPr>
        <p:spPr bwMode="auto">
          <a:xfrm>
            <a:off x="73025" y="3608388"/>
            <a:ext cx="3132138" cy="162242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 Model compounds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New ways of synthesis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New precursors</a:t>
            </a:r>
          </a:p>
        </p:txBody>
      </p:sp>
      <p:sp>
        <p:nvSpPr>
          <p:cNvPr id="1041442" name="Oval 34"/>
          <p:cNvSpPr>
            <a:spLocks noChangeArrowheads="1"/>
          </p:cNvSpPr>
          <p:nvPr/>
        </p:nvSpPr>
        <p:spPr bwMode="auto">
          <a:xfrm>
            <a:off x="5867400" y="3606800"/>
            <a:ext cx="3206750" cy="1624013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Properties in use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Chemical durability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100" dirty="0" smtClean="0">
                <a:solidFill>
                  <a:schemeClr val="bg1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Long-term behavior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41443" name="Oval 35"/>
          <p:cNvSpPr>
            <a:spLocks noChangeArrowheads="1"/>
          </p:cNvSpPr>
          <p:nvPr/>
        </p:nvSpPr>
        <p:spPr bwMode="auto">
          <a:xfrm>
            <a:off x="3059113" y="1508125"/>
            <a:ext cx="3313112" cy="1279525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Sintering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densification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microstructure</a:t>
            </a:r>
          </a:p>
        </p:txBody>
      </p:sp>
      <p:sp>
        <p:nvSpPr>
          <p:cNvPr id="1041444" name="AutoShape 36"/>
          <p:cNvSpPr>
            <a:spLocks noChangeArrowheads="1"/>
          </p:cNvSpPr>
          <p:nvPr/>
        </p:nvSpPr>
        <p:spPr bwMode="auto">
          <a:xfrm rot="-7763576" flipH="1" flipV="1">
            <a:off x="5272088" y="3295650"/>
            <a:ext cx="909637" cy="360363"/>
          </a:xfrm>
          <a:prstGeom prst="rightArrow">
            <a:avLst>
              <a:gd name="adj1" fmla="val 50000"/>
              <a:gd name="adj2" fmla="val 63106"/>
            </a:avLst>
          </a:prstGeom>
          <a:solidFill>
            <a:srgbClr val="0066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41445" name="AutoShape 37"/>
          <p:cNvSpPr>
            <a:spLocks noChangeArrowheads="1"/>
          </p:cNvSpPr>
          <p:nvPr/>
        </p:nvSpPr>
        <p:spPr bwMode="auto">
          <a:xfrm rot="7887505" flipH="1" flipV="1">
            <a:off x="3254375" y="3295651"/>
            <a:ext cx="909637" cy="360362"/>
          </a:xfrm>
          <a:prstGeom prst="rightArrow">
            <a:avLst>
              <a:gd name="adj1" fmla="val 50000"/>
              <a:gd name="adj2" fmla="val 63106"/>
            </a:avLst>
          </a:prstGeom>
          <a:solidFill>
            <a:srgbClr val="0066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1041446" name="Group 38"/>
          <p:cNvGrpSpPr>
            <a:grpSpLocks/>
          </p:cNvGrpSpPr>
          <p:nvPr/>
        </p:nvGrpSpPr>
        <p:grpSpPr bwMode="auto">
          <a:xfrm>
            <a:off x="3241675" y="3811588"/>
            <a:ext cx="3513138" cy="711200"/>
            <a:chOff x="2042" y="3171"/>
            <a:chExt cx="2213" cy="448"/>
          </a:xfrm>
          <a:solidFill>
            <a:srgbClr val="006600"/>
          </a:solidFill>
        </p:grpSpPr>
        <p:sp>
          <p:nvSpPr>
            <p:cNvPr id="3098" name="AutoShape 39"/>
            <p:cNvSpPr>
              <a:spLocks noChangeArrowheads="1"/>
            </p:cNvSpPr>
            <p:nvPr/>
          </p:nvSpPr>
          <p:spPr bwMode="auto">
            <a:xfrm>
              <a:off x="2133" y="3398"/>
              <a:ext cx="1474" cy="221"/>
            </a:xfrm>
            <a:prstGeom prst="leftRightArrow">
              <a:avLst>
                <a:gd name="adj1" fmla="val 50222"/>
                <a:gd name="adj2" fmla="val 79172"/>
              </a:avLst>
            </a:pr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1240B29-F687-4F45-9708-019B960494DF}">
                <a14:hiddenLine xmlns:a14="http://schemas.microsoft.com/office/drawing/2010/main" w="25400">
                  <a:solidFill>
                    <a:srgbClr val="8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099" name="Text Box 40"/>
            <p:cNvSpPr txBox="1">
              <a:spLocks noChangeArrowheads="1"/>
            </p:cNvSpPr>
            <p:nvPr/>
          </p:nvSpPr>
          <p:spPr bwMode="auto">
            <a:xfrm>
              <a:off x="2042" y="3171"/>
              <a:ext cx="2213" cy="269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1240B29-F687-4F45-9708-019B960494DF}">
                <a14:hiddenLine xmlns:a14="http://schemas.microsoft.com/office/drawing/2010/main" w="25400">
                  <a:solidFill>
                    <a:srgbClr val="FF6600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1" u="none" strike="noStrike" kern="120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Optimized Syntheses</a:t>
              </a:r>
            </a:p>
          </p:txBody>
        </p:sp>
      </p:grpSp>
      <p:sp>
        <p:nvSpPr>
          <p:cNvPr id="1041452" name="Text Box 44"/>
          <p:cNvSpPr txBox="1">
            <a:spLocks noChangeArrowheads="1"/>
          </p:cNvSpPr>
          <p:nvPr/>
        </p:nvSpPr>
        <p:spPr bwMode="auto">
          <a:xfrm>
            <a:off x="-36513" y="5264150"/>
            <a:ext cx="9217026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ª"/>
              <a:tabLst>
                <a:tab pos="952500" algn="l"/>
                <a:tab pos="1139825" algn="l"/>
                <a:tab pos="3527425" algn="l"/>
              </a:tabLst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 Dissolution of AnO</a:t>
            </a:r>
            <a:r>
              <a:rPr kumimoji="0" lang="en-US" sz="1800" b="1" i="0" u="none" strike="noStrike" kern="1200" cap="none" spc="0" normalizeH="0" baseline="-2000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,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An,Ln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)O</a:t>
            </a:r>
            <a:r>
              <a:rPr kumimoji="0" lang="en-US" sz="1800" b="1" i="0" u="none" strike="noStrike" kern="1200" cap="none" spc="0" normalizeH="0" baseline="-2000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2-</a:t>
            </a:r>
            <a:r>
              <a:rPr kumimoji="0" lang="en-US" sz="1800" b="1" i="1" u="none" strike="noStrike" kern="1200" cap="none" spc="0" normalizeH="0" baseline="-2000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x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 / Fluorite-type prepared from oxalate precipitation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952500" algn="l"/>
                <a:tab pos="1139825" algn="l"/>
                <a:tab pos="3527425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 Conventional parameters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(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chemical composition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, temperature, acidity, … 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6600CC"/>
              </a:solidFill>
              <a:effectLst/>
              <a:uLnTx/>
              <a:uFillTx/>
              <a:latin typeface="Palatino Linotype" pitchFamily="18" charset="0"/>
              <a:ea typeface="ＭＳ Ｐゴシック" pitchFamily="34" charset="-128"/>
              <a:cs typeface="Times New Roman" pitchFamily="18" charset="0"/>
              <a:sym typeface="Wingdings" pitchFamily="2" charset="2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952500" algn="l"/>
                <a:tab pos="1139825" algn="l"/>
                <a:tab pos="3527425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 Structural parameters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(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oxygen vacancies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, superstructure,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secondary phases, …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)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952500" algn="l"/>
                <a:tab pos="1139825" algn="l"/>
                <a:tab pos="3527425" algn="l"/>
              </a:tabLst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6600CC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 Microstructural parameters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  <a:sym typeface="Wingdings" pitchFamily="2" charset="2"/>
              </a:rPr>
              <a:t>( crystal defects, crystallite size, densification rate, … )</a:t>
            </a:r>
          </a:p>
        </p:txBody>
      </p:sp>
      <p:pic>
        <p:nvPicPr>
          <p:cNvPr id="21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412875"/>
            <a:ext cx="147637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Groupe 22"/>
          <p:cNvGrpSpPr>
            <a:grpSpLocks/>
          </p:cNvGrpSpPr>
          <p:nvPr/>
        </p:nvGrpSpPr>
        <p:grpSpPr bwMode="auto">
          <a:xfrm>
            <a:off x="107950" y="3097213"/>
            <a:ext cx="2047875" cy="342900"/>
            <a:chOff x="101485" y="3327397"/>
            <a:chExt cx="2047990" cy="342138"/>
          </a:xfrm>
        </p:grpSpPr>
        <p:sp>
          <p:nvSpPr>
            <p:cNvPr id="3096" name="Text Box 80"/>
            <p:cNvSpPr txBox="1">
              <a:spLocks noChangeArrowheads="1"/>
            </p:cNvSpPr>
            <p:nvPr/>
          </p:nvSpPr>
          <p:spPr bwMode="auto">
            <a:xfrm>
              <a:off x="611560" y="3327397"/>
              <a:ext cx="1537915" cy="338554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Dissolution</a:t>
              </a:r>
            </a:p>
          </p:txBody>
        </p:sp>
        <p:sp>
          <p:nvSpPr>
            <p:cNvPr id="3097" name="AutoShape 48"/>
            <p:cNvSpPr>
              <a:spLocks noChangeArrowheads="1"/>
            </p:cNvSpPr>
            <p:nvPr/>
          </p:nvSpPr>
          <p:spPr bwMode="auto">
            <a:xfrm rot="10779854">
              <a:off x="101485" y="3354592"/>
              <a:ext cx="437147" cy="314943"/>
            </a:xfrm>
            <a:prstGeom prst="leftArrow">
              <a:avLst>
                <a:gd name="adj1" fmla="val 50000"/>
                <a:gd name="adj2" fmla="val 50740"/>
              </a:avLst>
            </a:prstGeom>
            <a:solidFill>
              <a:srgbClr val="000099"/>
            </a:solidFill>
            <a:ln w="222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pic>
        <p:nvPicPr>
          <p:cNvPr id="26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10545" y="1795053"/>
            <a:ext cx="1310732" cy="105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e 26"/>
          <p:cNvGrpSpPr>
            <a:grpSpLocks/>
          </p:cNvGrpSpPr>
          <p:nvPr/>
        </p:nvGrpSpPr>
        <p:grpSpPr bwMode="auto">
          <a:xfrm>
            <a:off x="7013575" y="3068638"/>
            <a:ext cx="2022475" cy="342900"/>
            <a:chOff x="61243" y="3327397"/>
            <a:chExt cx="2022243" cy="342138"/>
          </a:xfrm>
        </p:grpSpPr>
        <p:sp>
          <p:nvSpPr>
            <p:cNvPr id="3094" name="Text Box 80"/>
            <p:cNvSpPr txBox="1">
              <a:spLocks noChangeArrowheads="1"/>
            </p:cNvSpPr>
            <p:nvPr/>
          </p:nvSpPr>
          <p:spPr bwMode="auto">
            <a:xfrm>
              <a:off x="61243" y="3327397"/>
              <a:ext cx="1537915" cy="338554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Leaching</a:t>
              </a:r>
            </a:p>
          </p:txBody>
        </p:sp>
        <p:sp>
          <p:nvSpPr>
            <p:cNvPr id="3095" name="AutoShape 48"/>
            <p:cNvSpPr>
              <a:spLocks noChangeArrowheads="1"/>
            </p:cNvSpPr>
            <p:nvPr/>
          </p:nvSpPr>
          <p:spPr bwMode="auto">
            <a:xfrm rot="10820146" flipH="1">
              <a:off x="1646339" y="3354592"/>
              <a:ext cx="437147" cy="314943"/>
            </a:xfrm>
            <a:prstGeom prst="leftArrow">
              <a:avLst>
                <a:gd name="adj1" fmla="val 50000"/>
                <a:gd name="adj2" fmla="val 50740"/>
              </a:avLst>
            </a:prstGeom>
            <a:solidFill>
              <a:srgbClr val="000099"/>
            </a:solidFill>
            <a:ln w="222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-25400" y="-289294"/>
            <a:ext cx="9216715" cy="987931"/>
            <a:chOff x="-58057" y="-289294"/>
            <a:chExt cx="9216715" cy="987931"/>
          </a:xfrm>
        </p:grpSpPr>
        <p:sp>
          <p:nvSpPr>
            <p:cNvPr id="2" name="Forme libre 1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5" name="Forme libre 4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" name="Forme libre 3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12" name="Groupe 11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31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Forme libre 7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32" name="Forme libre 31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373009" y="-38631"/>
            <a:ext cx="6985000" cy="44627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How can sample preparation impact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dissolution ?</a:t>
            </a:r>
          </a:p>
        </p:txBody>
      </p:sp>
      <p:sp>
        <p:nvSpPr>
          <p:cNvPr id="37" name="Espace réservé du numéro de diapositive 1"/>
          <p:cNvSpPr txBox="1">
            <a:spLocks/>
          </p:cNvSpPr>
          <p:nvPr/>
        </p:nvSpPr>
        <p:spPr>
          <a:xfrm>
            <a:off x="8781139" y="6532611"/>
            <a:ext cx="255451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</a:t>
            </a:r>
          </a:p>
        </p:txBody>
      </p:sp>
      <p:sp>
        <p:nvSpPr>
          <p:cNvPr id="40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42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36" name="Image 3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8067" y="22946"/>
            <a:ext cx="573564" cy="573564"/>
          </a:xfrm>
          <a:prstGeom prst="rect">
            <a:avLst/>
          </a:prstGeom>
        </p:spPr>
      </p:pic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480" y="1543142"/>
            <a:ext cx="1275577" cy="860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Imag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984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41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1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1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41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1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1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1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1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4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4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1500"/>
                            </p:stCondLst>
                            <p:childTnLst>
                              <p:par>
                                <p:cTn id="36" presetID="35" presetClass="emph" presetSubtype="0" repeatCount="indefinite" fill="hold" nodeType="after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7" dur="1000" fill="hold"/>
                                        <p:tgtEl>
                                          <p:spTgt spid="104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6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8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0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04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1441" grpId="0" animBg="1"/>
      <p:bldP spid="1041442" grpId="0" animBg="1"/>
      <p:bldP spid="1041443" grpId="0" animBg="1"/>
      <p:bldP spid="1041444" grpId="0" animBg="1"/>
      <p:bldP spid="1041445" grpId="0" animBg="1"/>
      <p:bldP spid="10414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e 38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40" name="Forme libre 39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7" name="Forme libre 46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50" name="Forme libre 49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51" name="Groupe 50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53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4" name="Forme libre 53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55" name="Forme libre 54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56" name="Rectangle 4"/>
          <p:cNvSpPr>
            <a:spLocks noChangeArrowheads="1"/>
          </p:cNvSpPr>
          <p:nvPr/>
        </p:nvSpPr>
        <p:spPr bwMode="auto">
          <a:xfrm>
            <a:off x="2640065" y="14873"/>
            <a:ext cx="4592008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6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Distribution of FP in SNF</a:t>
            </a:r>
            <a:endParaRPr lang="en-US" sz="26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32471"/>
            <a:ext cx="573564" cy="573564"/>
          </a:xfrm>
          <a:prstGeom prst="rect">
            <a:avLst/>
          </a:prstGeom>
        </p:spPr>
      </p:pic>
      <p:sp>
        <p:nvSpPr>
          <p:cNvPr id="58" name="Espace réservé du numéro de diapositive 1"/>
          <p:cNvSpPr txBox="1">
            <a:spLocks/>
          </p:cNvSpPr>
          <p:nvPr/>
        </p:nvSpPr>
        <p:spPr>
          <a:xfrm>
            <a:off x="8781139" y="6532611"/>
            <a:ext cx="255451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en-US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2</a:t>
            </a:r>
            <a:endParaRPr lang="en-US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59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300" b="1" i="1" u="none" strike="noStrike" kern="1200" cap="none" spc="0" normalizeH="0" baseline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en-US" altLang="fr-FR" sz="1300" b="1" i="1" u="none" strike="noStrike" kern="1200" cap="small" spc="0" normalizeH="0" baseline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en-US" altLang="fr-FR" sz="1300" b="1" i="1" u="none" strike="noStrike" kern="1200" cap="none" spc="0" normalizeH="0" baseline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al. ,  SBNWM</a:t>
            </a:r>
            <a:r>
              <a:rPr kumimoji="0" lang="en-US" altLang="fr-FR" sz="1300" b="1" i="1" u="none" strike="noStrike" kern="1200" cap="none" spc="0" normalizeH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October 29 – November 03, 2017</a:t>
            </a:r>
            <a:endParaRPr kumimoji="0" lang="en-US" altLang="fr-FR" sz="1300" b="1" i="1" u="none" strike="noStrike" kern="1200" cap="none" spc="0" normalizeH="0" baseline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1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2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7094" r="6416" b="9974"/>
          <a:stretch/>
        </p:blipFill>
        <p:spPr bwMode="auto">
          <a:xfrm>
            <a:off x="3565468" y="1726819"/>
            <a:ext cx="5352609" cy="3782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à coins arrondis 4"/>
          <p:cNvSpPr/>
          <p:nvPr/>
        </p:nvSpPr>
        <p:spPr bwMode="auto">
          <a:xfrm>
            <a:off x="73025" y="952535"/>
            <a:ext cx="1663656" cy="66314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Spent Nuclear Fuel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Palatino Linotype" pitchFamily="18" charset="0"/>
              <a:cs typeface="Times New Roman" pitchFamily="18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1841005" y="952535"/>
            <a:ext cx="3931285" cy="663141"/>
            <a:chOff x="1841005" y="952535"/>
            <a:chExt cx="3931285" cy="663141"/>
          </a:xfrm>
        </p:grpSpPr>
        <p:sp>
          <p:nvSpPr>
            <p:cNvPr id="74" name="AutoShape 24"/>
            <p:cNvSpPr>
              <a:spLocks noChangeArrowheads="1"/>
            </p:cNvSpPr>
            <p:nvPr/>
          </p:nvSpPr>
          <p:spPr bwMode="auto">
            <a:xfrm>
              <a:off x="1841005" y="1103924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76" name="Rectangle à coins arrondis 75"/>
            <p:cNvSpPr/>
            <p:nvPr/>
          </p:nvSpPr>
          <p:spPr bwMode="auto">
            <a:xfrm>
              <a:off x="2699394" y="952535"/>
              <a:ext cx="3072896" cy="663141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lvl="1" indent="0" algn="ctr"/>
              <a:r>
                <a:rPr lang="en-US" altLang="fr-FR" sz="17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U (95 wt.%) – Pu (1 wt.%)</a:t>
              </a:r>
            </a:p>
            <a:p>
              <a:pPr marL="0" lvl="1" indent="0" algn="ctr">
                <a:spcAft>
                  <a:spcPts val="600"/>
                </a:spcAft>
              </a:pPr>
              <a:r>
                <a:rPr lang="en-US" altLang="fr-FR" sz="17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MA (0.1 wt.%) – FP (4 wt.%)</a:t>
              </a:r>
              <a:endParaRPr lang="en-US" altLang="fr-FR" sz="17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5876614" y="952535"/>
            <a:ext cx="3051726" cy="663141"/>
            <a:chOff x="5876614" y="952535"/>
            <a:chExt cx="3051726" cy="663141"/>
          </a:xfrm>
        </p:grpSpPr>
        <p:sp>
          <p:nvSpPr>
            <p:cNvPr id="75" name="AutoShape 24"/>
            <p:cNvSpPr>
              <a:spLocks noChangeArrowheads="1"/>
            </p:cNvSpPr>
            <p:nvPr/>
          </p:nvSpPr>
          <p:spPr bwMode="auto">
            <a:xfrm>
              <a:off x="5876614" y="1103924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77" name="Rectangle à coins arrondis 76"/>
            <p:cNvSpPr/>
            <p:nvPr/>
          </p:nvSpPr>
          <p:spPr bwMode="auto">
            <a:xfrm>
              <a:off x="6735004" y="952535"/>
              <a:ext cx="2193336" cy="663141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More than 40 FP</a:t>
              </a:r>
            </a:p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4 main types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453037" y="2441325"/>
            <a:ext cx="3022260" cy="938808"/>
            <a:chOff x="453037" y="2441325"/>
            <a:chExt cx="3022260" cy="938808"/>
          </a:xfrm>
        </p:grpSpPr>
        <p:sp>
          <p:nvSpPr>
            <p:cNvPr id="78" name="Rectangle à coins arrondis 77"/>
            <p:cNvSpPr/>
            <p:nvPr/>
          </p:nvSpPr>
          <p:spPr bwMode="auto">
            <a:xfrm>
              <a:off x="453037" y="2441325"/>
              <a:ext cx="1948324" cy="938808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PGM</a:t>
              </a:r>
            </a:p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(Ru, Rh, </a:t>
              </a:r>
              <a:r>
                <a:rPr lang="en-US" dirty="0" err="1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Pd</a:t>
              </a:r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)</a:t>
              </a:r>
            </a:p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  <a:sym typeface="Symbol" panose="05050102010706020507" pitchFamily="18" charset="2"/>
                </a:rPr>
                <a:t> </a:t>
              </a:r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0.6 mol.%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80" name="AutoShape 24"/>
            <p:cNvSpPr>
              <a:spLocks noChangeArrowheads="1"/>
            </p:cNvSpPr>
            <p:nvPr/>
          </p:nvSpPr>
          <p:spPr bwMode="auto">
            <a:xfrm rot="11727915">
              <a:off x="2595864" y="2889307"/>
              <a:ext cx="879433" cy="269129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453037" y="4176523"/>
            <a:ext cx="3024453" cy="941718"/>
            <a:chOff x="453037" y="4176523"/>
            <a:chExt cx="3024453" cy="941718"/>
          </a:xfrm>
        </p:grpSpPr>
        <p:sp>
          <p:nvSpPr>
            <p:cNvPr id="79" name="Rectangle à coins arrondis 78"/>
            <p:cNvSpPr/>
            <p:nvPr/>
          </p:nvSpPr>
          <p:spPr bwMode="auto">
            <a:xfrm>
              <a:off x="453037" y="4176523"/>
              <a:ext cx="1948324" cy="941718"/>
            </a:xfrm>
            <a:prstGeom prst="roundRect">
              <a:avLst/>
            </a:prstGeom>
            <a:solidFill>
              <a:srgbClr val="0066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Lanthanides</a:t>
              </a:r>
            </a:p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(La, Ce, </a:t>
              </a:r>
              <a:r>
                <a:rPr lang="en-US" dirty="0" err="1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Pr</a:t>
              </a:r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, </a:t>
              </a:r>
              <a:r>
                <a:rPr lang="en-US" dirty="0" err="1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Nd</a:t>
              </a:r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)</a:t>
              </a:r>
            </a:p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  <a:sym typeface="Symbol" panose="05050102010706020507" pitchFamily="18" charset="2"/>
                </a:rPr>
                <a:t> </a:t>
              </a:r>
              <a:r>
                <a:rPr lang="en-US" dirty="0" smtClean="0">
                  <a:solidFill>
                    <a:schemeClr val="bg1"/>
                  </a:solidFill>
                  <a:latin typeface="Palatino Linotype" panose="02040502050505030304" pitchFamily="18" charset="0"/>
                </a:rPr>
                <a:t>1 mol.%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82" name="AutoShape 24"/>
            <p:cNvSpPr>
              <a:spLocks noChangeArrowheads="1"/>
            </p:cNvSpPr>
            <p:nvPr/>
          </p:nvSpPr>
          <p:spPr bwMode="auto">
            <a:xfrm rot="11727915">
              <a:off x="2598057" y="4650817"/>
              <a:ext cx="879433" cy="269129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6" name="Rectangle à coins arrondis 5"/>
          <p:cNvSpPr/>
          <p:nvPr/>
        </p:nvSpPr>
        <p:spPr bwMode="auto">
          <a:xfrm>
            <a:off x="6012403" y="5368774"/>
            <a:ext cx="3024187" cy="733640"/>
          </a:xfrm>
          <a:prstGeom prst="roundRect">
            <a:avLst/>
          </a:prstGeom>
          <a:solidFill>
            <a:srgbClr val="000099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altLang="fr-FR" sz="2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Which impact of FP on UO</a:t>
            </a:r>
            <a:r>
              <a:rPr lang="en-US" altLang="fr-FR" sz="2000" baseline="-25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altLang="fr-FR" sz="2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dissolution ?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84" name="Text Box 36"/>
          <p:cNvSpPr txBox="1">
            <a:spLocks noChangeArrowheads="1"/>
          </p:cNvSpPr>
          <p:nvPr/>
        </p:nvSpPr>
        <p:spPr bwMode="auto">
          <a:xfrm>
            <a:off x="64576" y="5983850"/>
            <a:ext cx="4566598" cy="5001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algn="l" eaLnBrk="1" hangingPunct="1"/>
            <a:r>
              <a:rPr lang="en-US" sz="1200" dirty="0" smtClean="0">
                <a:solidFill>
                  <a:srgbClr val="990099"/>
                </a:solidFill>
                <a:ea typeface="+mn-ea"/>
              </a:rPr>
              <a:t>P. Burns, R.C. Ewing, A. </a:t>
            </a:r>
            <a:r>
              <a:rPr lang="en-US" sz="1200" dirty="0" err="1" smtClean="0">
                <a:solidFill>
                  <a:srgbClr val="990099"/>
                </a:solidFill>
                <a:ea typeface="+mn-ea"/>
              </a:rPr>
              <a:t>Navrotsky</a:t>
            </a:r>
            <a:r>
              <a:rPr lang="en-US" sz="1200" dirty="0" smtClean="0">
                <a:solidFill>
                  <a:srgbClr val="990099"/>
                </a:solidFill>
                <a:ea typeface="+mn-ea"/>
              </a:rPr>
              <a:t>, </a:t>
            </a:r>
            <a:r>
              <a:rPr lang="en-US" sz="1200" i="1" dirty="0" smtClean="0">
                <a:solidFill>
                  <a:srgbClr val="990099"/>
                </a:solidFill>
              </a:rPr>
              <a:t>Science</a:t>
            </a:r>
            <a:r>
              <a:rPr lang="en-US" sz="1200" dirty="0" smtClean="0">
                <a:solidFill>
                  <a:srgbClr val="990099"/>
                </a:solidFill>
              </a:rPr>
              <a:t> 2012, 335, 1184-1187</a:t>
            </a:r>
          </a:p>
          <a:p>
            <a:pPr algn="l" eaLnBrk="1" hangingPunct="1">
              <a:spcBef>
                <a:spcPts val="300"/>
              </a:spcBef>
            </a:pPr>
            <a:r>
              <a:rPr lang="en-US" sz="1200" dirty="0" smtClean="0">
                <a:solidFill>
                  <a:srgbClr val="990099"/>
                </a:solidFill>
              </a:rPr>
              <a:t>PRECCI Report, CEA, 2001, CEA-R-5958E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33647" y="3434310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 smtClean="0"/>
              <a:t>Next</a:t>
            </a:r>
            <a:r>
              <a:rPr lang="fr-FR" dirty="0" smtClean="0"/>
              <a:t> talk …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961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4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2"/>
          <p:cNvGrpSpPr>
            <a:grpSpLocks/>
          </p:cNvGrpSpPr>
          <p:nvPr/>
        </p:nvGrpSpPr>
        <p:grpSpPr bwMode="auto">
          <a:xfrm>
            <a:off x="611188" y="1275880"/>
            <a:ext cx="2547938" cy="1008063"/>
            <a:chOff x="640" y="709"/>
            <a:chExt cx="1605" cy="635"/>
          </a:xfrm>
        </p:grpSpPr>
        <p:sp>
          <p:nvSpPr>
            <p:cNvPr id="26" name="AutoShape 4"/>
            <p:cNvSpPr>
              <a:spLocks noChangeArrowheads="1"/>
            </p:cNvSpPr>
            <p:nvPr/>
          </p:nvSpPr>
          <p:spPr bwMode="auto">
            <a:xfrm>
              <a:off x="640" y="709"/>
              <a:ext cx="1605" cy="635"/>
            </a:xfrm>
            <a:prstGeom prst="roundRect">
              <a:avLst>
                <a:gd name="adj" fmla="val 16667"/>
              </a:avLst>
            </a:prstGeom>
            <a:solidFill>
              <a:srgbClr val="C00000"/>
            </a:solidFill>
            <a:ln w="25400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fr-F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  <p:sp>
          <p:nvSpPr>
            <p:cNvPr id="27" name="Text Box 5"/>
            <p:cNvSpPr txBox="1">
              <a:spLocks noChangeArrowheads="1"/>
            </p:cNvSpPr>
            <p:nvPr/>
          </p:nvSpPr>
          <p:spPr bwMode="auto">
            <a:xfrm>
              <a:off x="640" y="791"/>
              <a:ext cx="1605" cy="46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Model compounds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Synthesis / Densification</a:t>
              </a:r>
              <a:endParaRPr kumimoji="0" lang="en-US" alt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8" name="Group 11"/>
          <p:cNvGrpSpPr>
            <a:grpSpLocks/>
          </p:cNvGrpSpPr>
          <p:nvPr/>
        </p:nvGrpSpPr>
        <p:grpSpPr bwMode="auto">
          <a:xfrm>
            <a:off x="1735138" y="2644030"/>
            <a:ext cx="4152900" cy="720725"/>
            <a:chOff x="1540" y="1661"/>
            <a:chExt cx="2616" cy="454"/>
          </a:xfrm>
        </p:grpSpPr>
        <p:sp>
          <p:nvSpPr>
            <p:cNvPr id="29" name="AutoShape 6"/>
            <p:cNvSpPr>
              <a:spLocks noChangeArrowheads="1"/>
            </p:cNvSpPr>
            <p:nvPr/>
          </p:nvSpPr>
          <p:spPr bwMode="auto">
            <a:xfrm>
              <a:off x="1540" y="1661"/>
              <a:ext cx="2586" cy="454"/>
            </a:xfrm>
            <a:prstGeom prst="roundRect">
              <a:avLst>
                <a:gd name="adj" fmla="val 16667"/>
              </a:avLst>
            </a:prstGeom>
            <a:solidFill>
              <a:srgbClr val="000099"/>
            </a:solidFill>
            <a:ln w="25400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fr-FR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  <p:sp>
          <p:nvSpPr>
            <p:cNvPr id="30" name="Text Box 7"/>
            <p:cNvSpPr txBox="1">
              <a:spLocks noChangeArrowheads="1"/>
            </p:cNvSpPr>
            <p:nvPr/>
          </p:nvSpPr>
          <p:spPr bwMode="auto">
            <a:xfrm>
              <a:off x="1560" y="1688"/>
              <a:ext cx="2596" cy="4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Dissolution experiments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Macroscopic dissolution rates</a:t>
              </a:r>
              <a:endParaRPr kumimoji="0" lang="en-US" alt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1" name="Group 10"/>
          <p:cNvGrpSpPr>
            <a:grpSpLocks/>
          </p:cNvGrpSpPr>
          <p:nvPr/>
        </p:nvGrpSpPr>
        <p:grpSpPr bwMode="auto">
          <a:xfrm>
            <a:off x="5102041" y="4206487"/>
            <a:ext cx="4094697" cy="1170564"/>
            <a:chOff x="2519" y="2478"/>
            <a:chExt cx="2271" cy="925"/>
          </a:xfrm>
        </p:grpSpPr>
        <p:sp>
          <p:nvSpPr>
            <p:cNvPr id="32" name="AutoShape 8"/>
            <p:cNvSpPr>
              <a:spLocks noChangeArrowheads="1"/>
            </p:cNvSpPr>
            <p:nvPr/>
          </p:nvSpPr>
          <p:spPr bwMode="auto">
            <a:xfrm>
              <a:off x="2545" y="2478"/>
              <a:ext cx="2196" cy="925"/>
            </a:xfrm>
            <a:prstGeom prst="roundRect">
              <a:avLst>
                <a:gd name="adj" fmla="val 16667"/>
              </a:avLst>
            </a:prstGeom>
            <a:solidFill>
              <a:srgbClr val="006600"/>
            </a:solidFill>
            <a:ln w="25400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  <p:sp>
          <p:nvSpPr>
            <p:cNvPr id="33" name="Text Box 9"/>
            <p:cNvSpPr txBox="1">
              <a:spLocks noChangeArrowheads="1"/>
            </p:cNvSpPr>
            <p:nvPr/>
          </p:nvSpPr>
          <p:spPr bwMode="auto">
            <a:xfrm>
              <a:off x="2519" y="2565"/>
              <a:ext cx="2271" cy="706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Monitoring of solid/liquid interface</a:t>
              </a:r>
              <a:endParaRPr kumimoji="0" lang="en-US" alt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Evolving structural</a:t>
              </a:r>
              <a:r>
                <a:rPr kumimoji="0" lang="en-US" altLang="fr-FR" sz="1600" b="1" i="0" u="none" strike="noStrike" kern="0" cap="none" spc="0" normalizeH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 and microstructural parameters</a:t>
              </a:r>
              <a:endParaRPr kumimoji="0" lang="en-US" altLang="fr-FR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34" name="Arc 15"/>
          <p:cNvSpPr>
            <a:spLocks/>
          </p:cNvSpPr>
          <p:nvPr/>
        </p:nvSpPr>
        <p:spPr bwMode="auto">
          <a:xfrm>
            <a:off x="3222625" y="1567980"/>
            <a:ext cx="719138" cy="1000125"/>
          </a:xfrm>
          <a:custGeom>
            <a:avLst/>
            <a:gdLst>
              <a:gd name="T0" fmla="*/ 0 w 21600"/>
              <a:gd name="T1" fmla="*/ 0 h 23061"/>
              <a:gd name="T2" fmla="*/ 717507 w 21600"/>
              <a:gd name="T3" fmla="*/ 1000125 h 23061"/>
              <a:gd name="T4" fmla="*/ 0 w 21600"/>
              <a:gd name="T5" fmla="*/ 936763 h 2306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3061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087"/>
                  <a:pt x="21583" y="22574"/>
                  <a:pt x="21550" y="23060"/>
                </a:cubicBezTo>
              </a:path>
              <a:path w="21600" h="23061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087"/>
                  <a:pt x="21583" y="22574"/>
                  <a:pt x="21550" y="2306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44450">
            <a:solidFill>
              <a:schemeClr val="bg1">
                <a:lumMod val="50000"/>
              </a:schemeClr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Arc 16"/>
          <p:cNvSpPr>
            <a:spLocks/>
          </p:cNvSpPr>
          <p:nvPr/>
        </p:nvSpPr>
        <p:spPr bwMode="auto">
          <a:xfrm>
            <a:off x="5888038" y="3049341"/>
            <a:ext cx="1052512" cy="1076325"/>
          </a:xfrm>
          <a:custGeom>
            <a:avLst/>
            <a:gdLst>
              <a:gd name="T0" fmla="*/ 0 w 21600"/>
              <a:gd name="T1" fmla="*/ 0 h 23016"/>
              <a:gd name="T2" fmla="*/ 1050271 w 21600"/>
              <a:gd name="T3" fmla="*/ 1076326 h 23016"/>
              <a:gd name="T4" fmla="*/ 0 w 21600"/>
              <a:gd name="T5" fmla="*/ 1010108 h 230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3016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072"/>
                  <a:pt x="21584" y="22544"/>
                  <a:pt x="21553" y="23015"/>
                </a:cubicBezTo>
              </a:path>
              <a:path w="21600" h="23016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2072"/>
                  <a:pt x="21584" y="22544"/>
                  <a:pt x="21553" y="2301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44450">
            <a:solidFill>
              <a:schemeClr val="bg1">
                <a:lumMod val="50000"/>
              </a:schemeClr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Arc 18"/>
          <p:cNvSpPr>
            <a:spLocks/>
          </p:cNvSpPr>
          <p:nvPr/>
        </p:nvSpPr>
        <p:spPr bwMode="auto">
          <a:xfrm flipH="1" flipV="1">
            <a:off x="3660512" y="3446216"/>
            <a:ext cx="1441450" cy="1235075"/>
          </a:xfrm>
          <a:custGeom>
            <a:avLst/>
            <a:gdLst>
              <a:gd name="T0" fmla="*/ 0 w 21600"/>
              <a:gd name="T1" fmla="*/ 0 h 21808"/>
              <a:gd name="T2" fmla="*/ 1441383 w 21600"/>
              <a:gd name="T3" fmla="*/ 1235075 h 21808"/>
              <a:gd name="T4" fmla="*/ 0 w 21600"/>
              <a:gd name="T5" fmla="*/ 1223295 h 218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808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669"/>
                  <a:pt x="21599" y="21738"/>
                  <a:pt x="21598" y="21807"/>
                </a:cubicBezTo>
              </a:path>
              <a:path w="21600" h="21808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1669"/>
                  <a:pt x="21599" y="21738"/>
                  <a:pt x="21598" y="2180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44450">
            <a:solidFill>
              <a:schemeClr val="bg1">
                <a:lumMod val="50000"/>
              </a:schemeClr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Text Box 19"/>
          <p:cNvSpPr txBox="1">
            <a:spLocks noChangeArrowheads="1"/>
          </p:cNvSpPr>
          <p:nvPr/>
        </p:nvSpPr>
        <p:spPr bwMode="auto">
          <a:xfrm>
            <a:off x="6553577" y="2935461"/>
            <a:ext cx="261889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fr-FR" sz="1600" kern="0" dirty="0" smtClean="0">
                <a:solidFill>
                  <a:srgbClr val="4D4D4D"/>
                </a:solidFill>
                <a:latin typeface="Palatino Linotype" panose="02040502050505030304" pitchFamily="18" charset="0"/>
                <a:ea typeface="+mn-ea"/>
              </a:rPr>
              <a:t>Macroscopic description </a:t>
            </a:r>
            <a:r>
              <a:rPr kumimoji="0" lang="en-US" alt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</a:rPr>
              <a:t>of the dissolution</a:t>
            </a:r>
            <a:endParaRPr kumimoji="0" lang="en-US" altLang="fr-FR" sz="1600" b="1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alatino Linotype" panose="02040502050505030304" pitchFamily="18" charset="0"/>
              <a:ea typeface="+mn-ea"/>
            </a:endParaRPr>
          </a:p>
        </p:txBody>
      </p:sp>
      <p:sp>
        <p:nvSpPr>
          <p:cNvPr id="42" name="Text Box 20"/>
          <p:cNvSpPr txBox="1">
            <a:spLocks noChangeArrowheads="1"/>
          </p:cNvSpPr>
          <p:nvPr/>
        </p:nvSpPr>
        <p:spPr bwMode="auto">
          <a:xfrm>
            <a:off x="5721585" y="979137"/>
            <a:ext cx="338265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</a:rPr>
              <a:t>Impact of </a:t>
            </a:r>
            <a:r>
              <a:rPr lang="en-US" altLang="fr-FR" sz="1600" kern="0" noProof="0" dirty="0" smtClean="0">
                <a:solidFill>
                  <a:srgbClr val="4D4D4D"/>
                </a:solidFill>
                <a:latin typeface="Palatino Linotype" panose="02040502050505030304" pitchFamily="18" charset="0"/>
                <a:ea typeface="+mn-ea"/>
              </a:rPr>
              <a:t>dissolving solution </a:t>
            </a:r>
            <a:r>
              <a:rPr kumimoji="0" lang="en-US" alt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</a:rPr>
              <a:t>           pH, T, redox, composition…</a:t>
            </a:r>
            <a:endParaRPr kumimoji="0" lang="en-US" altLang="fr-FR" sz="1600" b="1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alatino Linotype" panose="02040502050505030304" pitchFamily="18" charset="0"/>
              <a:ea typeface="+mn-ea"/>
            </a:endParaRPr>
          </a:p>
        </p:txBody>
      </p:sp>
      <p:sp>
        <p:nvSpPr>
          <p:cNvPr id="44" name="Text Box 22"/>
          <p:cNvSpPr txBox="1">
            <a:spLocks noChangeArrowheads="1"/>
          </p:cNvSpPr>
          <p:nvPr/>
        </p:nvSpPr>
        <p:spPr bwMode="auto">
          <a:xfrm>
            <a:off x="959383" y="4103952"/>
            <a:ext cx="28042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Microscopic</a:t>
            </a:r>
            <a:r>
              <a:rPr kumimoji="0" lang="en-US" altLang="fr-FR" sz="1600" b="1" i="0" u="none" strike="noStrike" kern="0" cap="none" spc="0" normalizeH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description of the evolving interface</a:t>
            </a:r>
            <a:endParaRPr kumimoji="0" lang="en-US" altLang="fr-FR" sz="1600" b="1" i="0" u="none" strike="noStrike" kern="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45" name="Text Box 23"/>
          <p:cNvSpPr txBox="1">
            <a:spLocks noChangeArrowheads="1"/>
          </p:cNvSpPr>
          <p:nvPr/>
        </p:nvSpPr>
        <p:spPr bwMode="auto">
          <a:xfrm>
            <a:off x="3435928" y="771824"/>
            <a:ext cx="2175164" cy="73866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Structural and microstructural</a:t>
            </a:r>
            <a:r>
              <a:rPr kumimoji="0" lang="en-US" altLang="fr-FR" sz="14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control of starting materials</a:t>
            </a:r>
            <a:endParaRPr kumimoji="0" lang="en-US" altLang="fr-FR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46" name="Line 24"/>
          <p:cNvSpPr>
            <a:spLocks noChangeShapeType="1"/>
          </p:cNvSpPr>
          <p:nvPr/>
        </p:nvSpPr>
        <p:spPr bwMode="auto">
          <a:xfrm flipH="1">
            <a:off x="5920581" y="1574553"/>
            <a:ext cx="955675" cy="1027113"/>
          </a:xfrm>
          <a:prstGeom prst="line">
            <a:avLst/>
          </a:prstGeom>
          <a:noFill/>
          <a:ln w="44450">
            <a:solidFill>
              <a:schemeClr val="bg1">
                <a:lumMod val="50000"/>
              </a:schemeClr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-33337" y="5002587"/>
            <a:ext cx="7138386" cy="1373861"/>
            <a:chOff x="-33337" y="4923459"/>
            <a:chExt cx="7138386" cy="1373861"/>
          </a:xfrm>
        </p:grpSpPr>
        <p:sp>
          <p:nvSpPr>
            <p:cNvPr id="43" name="Text Box 21"/>
            <p:cNvSpPr txBox="1">
              <a:spLocks noChangeArrowheads="1"/>
            </p:cNvSpPr>
            <p:nvPr/>
          </p:nvSpPr>
          <p:spPr bwMode="auto">
            <a:xfrm>
              <a:off x="-33337" y="5661248"/>
              <a:ext cx="7138386" cy="6360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fr-FR" sz="1600" i="1" kern="0" dirty="0">
                  <a:solidFill>
                    <a:srgbClr val="4D4D4D"/>
                  </a:solidFill>
                  <a:latin typeface="Palatino Linotype" panose="02040502050505030304" pitchFamily="18" charset="0"/>
                  <a:ea typeface="+mn-ea"/>
                </a:rPr>
                <a:t>O</a:t>
              </a:r>
              <a:r>
                <a:rPr kumimoji="0" lang="en-US" altLang="fr-FR" sz="1600" b="1" i="1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perando</a:t>
              </a:r>
              <a:r>
                <a:rPr kumimoji="0" lang="en-US" alt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 analysis (ESEM, X-EDS, G-XRD, XRR, AFM)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  <a:sym typeface="Wingdings" pitchFamily="2" charset="2"/>
                </a:rPr>
                <a:t> T</a:t>
              </a:r>
              <a:r>
                <a:rPr kumimoji="0" lang="en-US" altLang="fr-FR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opography</a:t>
              </a:r>
              <a:r>
                <a:rPr kumimoji="0" lang="en-US" alt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Palatino Linotype" panose="02040502050505030304" pitchFamily="18" charset="0"/>
                  <a:ea typeface="+mn-ea"/>
                  <a:cs typeface="+mn-cs"/>
                </a:rPr>
                <a:t>, porosity, chemical composition of interface</a:t>
              </a:r>
              <a:endParaRPr kumimoji="0" lang="en-US" alt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  <p:sp>
          <p:nvSpPr>
            <p:cNvPr id="48" name="Line 25"/>
            <p:cNvSpPr>
              <a:spLocks noChangeShapeType="1"/>
            </p:cNvSpPr>
            <p:nvPr/>
          </p:nvSpPr>
          <p:spPr bwMode="auto">
            <a:xfrm rot="918137" flipV="1">
              <a:off x="4525974" y="4923459"/>
              <a:ext cx="512831" cy="754374"/>
            </a:xfrm>
            <a:prstGeom prst="line">
              <a:avLst/>
            </a:prstGeom>
            <a:noFill/>
            <a:ln w="44450">
              <a:solidFill>
                <a:schemeClr val="bg1">
                  <a:lumMod val="50000"/>
                </a:schemeClr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ext Box 22"/>
          <p:cNvSpPr txBox="1">
            <a:spLocks noChangeArrowheads="1"/>
          </p:cNvSpPr>
          <p:nvPr/>
        </p:nvSpPr>
        <p:spPr bwMode="auto">
          <a:xfrm>
            <a:off x="4427984" y="1851944"/>
            <a:ext cx="4248150" cy="274638"/>
          </a:xfrm>
          <a:prstGeom prst="rect">
            <a:avLst/>
          </a:prstGeom>
          <a:solidFill>
            <a:srgbClr val="E4F1F0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Times New Roman" pitchFamily="18" charset="0"/>
              </a:rPr>
              <a:t>R</a:t>
            </a:r>
            <a:r>
              <a:rPr kumimoji="0" lang="en-US" altLang="fr-FR" sz="1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L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 = </a:t>
            </a:r>
            <a:r>
              <a:rPr kumimoji="0" lang="en-US" alt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k</a:t>
            </a:r>
            <a:r>
              <a:rPr kumimoji="0" lang="en-US" altLang="fr-FR" sz="1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0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 e</a:t>
            </a:r>
            <a:r>
              <a:rPr kumimoji="0" lang="en-US" altLang="fr-FR" sz="1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-E</a:t>
            </a:r>
            <a:r>
              <a:rPr kumimoji="0" lang="en-US" altLang="fr-FR" sz="1200" b="1" i="0" u="none" strike="noStrike" kern="1200" cap="none" spc="0" normalizeH="0" baseline="16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A</a:t>
            </a:r>
            <a:r>
              <a:rPr kumimoji="0" lang="en-US" altLang="fr-FR" sz="1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/RT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  </a:t>
            </a:r>
            <a:r>
              <a:rPr kumimoji="0" lang="en-US" alt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a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(H</a:t>
            </a:r>
            <a:r>
              <a:rPr kumimoji="0" lang="en-US" altLang="fr-FR" sz="1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3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O</a:t>
            </a:r>
            <a:r>
              <a:rPr kumimoji="0" lang="en-US" altLang="fr-FR" sz="1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+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)</a:t>
            </a:r>
            <a:r>
              <a:rPr kumimoji="0" lang="en-US" altLang="fr-FR" sz="12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n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  g(I)   </a:t>
            </a:r>
            <a:r>
              <a:rPr kumimoji="0" lang="en-US" alt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a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(</a:t>
            </a:r>
            <a:r>
              <a:rPr kumimoji="0" lang="en-US" altLang="fr-FR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i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)</a:t>
            </a:r>
            <a:r>
              <a:rPr kumimoji="0" lang="en-US" altLang="fr-FR" sz="1200" b="1" i="0" u="none" strike="noStrike" kern="1200" cap="none" spc="0" normalizeH="0" baseline="30000" noProof="0" dirty="0" err="1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n</a:t>
            </a:r>
            <a:r>
              <a:rPr kumimoji="0" lang="en-US" altLang="fr-FR" sz="1200" b="1" i="1" u="none" strike="noStrike" kern="1200" cap="none" spc="0" normalizeH="0" baseline="16000" noProof="0" dirty="0" err="1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i</a:t>
            </a:r>
            <a:r>
              <a:rPr kumimoji="0" lang="en-US" alt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 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 </a:t>
            </a:r>
            <a:r>
              <a:rPr kumimoji="0" lang="en-US" alt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f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 (</a:t>
            </a:r>
            <a:r>
              <a:rPr kumimoji="0" lang="en-US" altLang="fr-FR" sz="12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R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G (,</a:t>
            </a:r>
            <a:r>
              <a:rPr kumimoji="0" lang="en-US" alt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T</a:t>
            </a:r>
            <a:r>
              <a:rPr kumimoji="0" lang="en-US" alt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  <a:sym typeface="Symbol" pitchFamily="18" charset="2"/>
              </a:rPr>
              <a:t>) ) </a:t>
            </a:r>
            <a:endParaRPr kumimoji="0" lang="en-US" altLang="fr-FR" sz="12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Palatino Linotype" pitchFamily="18" charset="0"/>
              <a:ea typeface="+mn-ea"/>
              <a:cs typeface="Times New Roman" pitchFamily="18" charset="0"/>
              <a:sym typeface="Symbol" pitchFamily="18" charset="2"/>
            </a:endParaRPr>
          </a:p>
        </p:txBody>
      </p:sp>
      <p:grpSp>
        <p:nvGrpSpPr>
          <p:cNvPr id="39" name="Groupe 38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40" name="Forme libre 39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7" name="Forme libre 46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50" name="Forme libre 49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51" name="Groupe 50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53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4" name="Forme libre 53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55" name="Forme libre 54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56" name="Rectangle 4"/>
          <p:cNvSpPr>
            <a:spLocks noChangeArrowheads="1"/>
          </p:cNvSpPr>
          <p:nvPr/>
        </p:nvSpPr>
        <p:spPr bwMode="auto">
          <a:xfrm>
            <a:off x="2640065" y="14873"/>
            <a:ext cx="4022570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6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Methodology</a:t>
            </a:r>
            <a:endParaRPr lang="en-US" sz="26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32471"/>
            <a:ext cx="573564" cy="573564"/>
          </a:xfrm>
          <a:prstGeom prst="rect">
            <a:avLst/>
          </a:prstGeom>
        </p:spPr>
      </p:pic>
      <p:sp>
        <p:nvSpPr>
          <p:cNvPr id="58" name="Espace réservé du numéro de diapositive 1"/>
          <p:cNvSpPr txBox="1">
            <a:spLocks/>
          </p:cNvSpPr>
          <p:nvPr/>
        </p:nvSpPr>
        <p:spPr>
          <a:xfrm>
            <a:off x="8781139" y="6532611"/>
            <a:ext cx="255451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3</a:t>
            </a:r>
          </a:p>
        </p:txBody>
      </p:sp>
      <p:sp>
        <p:nvSpPr>
          <p:cNvPr id="59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1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2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697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7" grpId="0" animBg="1"/>
      <p:bldP spid="41" grpId="0"/>
      <p:bldP spid="42" grpId="0"/>
      <p:bldP spid="44" grpId="0"/>
      <p:bldP spid="45" grpId="0" animBg="1"/>
      <p:bldP spid="46" grpId="0" animBg="1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sp222919\AppData\Local\Microsoft\Windows\Temporary Internet Files\Content.Outlook\MBZNUMYS\IMG_1558.JPG"/>
          <p:cNvPicPr>
            <a:picLocks noChangeAspect="1" noChangeArrowheads="1"/>
          </p:cNvPicPr>
          <p:nvPr/>
        </p:nvPicPr>
        <p:blipFill rotWithShape="1"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" r="543" b="33382"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r 9"/>
          <p:cNvGrpSpPr/>
          <p:nvPr/>
        </p:nvGrpSpPr>
        <p:grpSpPr>
          <a:xfrm>
            <a:off x="-116622" y="1203758"/>
            <a:ext cx="9366719" cy="3142607"/>
            <a:chOff x="-116622" y="1203758"/>
            <a:chExt cx="9366719" cy="3142607"/>
          </a:xfrm>
        </p:grpSpPr>
        <p:sp>
          <p:nvSpPr>
            <p:cNvPr id="6" name="Forme libre 5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Forme libre 6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Image 7" descr="ICSM_trans.png"/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827" y="3073232"/>
            <a:ext cx="719999" cy="719999"/>
          </a:xfrm>
          <a:prstGeom prst="rect">
            <a:avLst/>
          </a:prstGeom>
        </p:spPr>
      </p:pic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132762" y="842756"/>
            <a:ext cx="757377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Samples elaboration</a:t>
            </a:r>
          </a:p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----</a:t>
            </a:r>
          </a:p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 Sintering</a:t>
            </a:r>
            <a:endParaRPr lang="en-US" altLang="fr-FR" sz="2800" dirty="0">
              <a:solidFill>
                <a:srgbClr val="000099"/>
              </a:solidFill>
              <a:latin typeface="Palatino Linotype" panose="02040502050505030304" pitchFamily="18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193430" y="2909646"/>
            <a:ext cx="1242978" cy="1144081"/>
            <a:chOff x="189204" y="2494085"/>
            <a:chExt cx="1994551" cy="1739900"/>
          </a:xfrm>
        </p:grpSpPr>
        <p:pic>
          <p:nvPicPr>
            <p:cNvPr id="19" name="Picture 4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204" y="2494085"/>
              <a:ext cx="1182318" cy="119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4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0985" y="3089904"/>
              <a:ext cx="902770" cy="1144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4" name="Picture 2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359" y="3981953"/>
            <a:ext cx="1589952" cy="1562787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Image 22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953"/>
          <a:stretch/>
        </p:blipFill>
        <p:spPr bwMode="auto">
          <a:xfrm>
            <a:off x="4205563" y="4772575"/>
            <a:ext cx="1749713" cy="1544329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7" descr="T:\ICSM\Collaborateurs\CORDARA Theo\Thèse\Synthèses\Ln(+III) Fluorine\MEB\Suivi disso 10% Ln 0.1M 60°C\t=00h00\Z2_t=00h00_X10000\TC-16-10pcLn-3-10-Z2_0deg_t=0h00_002.tif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21"/>
          <a:stretch/>
        </p:blipFill>
        <p:spPr bwMode="auto">
          <a:xfrm>
            <a:off x="6801350" y="4298732"/>
            <a:ext cx="1772427" cy="1568009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62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e 39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41" name="Forme libre 4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2" name="Forme libre 4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3" name="Forme libre 4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44" name="Groupe 4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4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2" name="Forme libre 51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56" name="Forme libre 55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53" name="AutoShape 69"/>
          <p:cNvSpPr>
            <a:spLocks noChangeArrowheads="1"/>
          </p:cNvSpPr>
          <p:nvPr/>
        </p:nvSpPr>
        <p:spPr bwMode="auto">
          <a:xfrm>
            <a:off x="11762" y="1388486"/>
            <a:ext cx="1424504" cy="649467"/>
          </a:xfrm>
          <a:prstGeom prst="roundRect">
            <a:avLst>
              <a:gd name="adj" fmla="val 16667"/>
            </a:avLst>
          </a:prstGeom>
          <a:noFill/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R. T.</a:t>
            </a:r>
          </a:p>
          <a:p>
            <a:pPr algn="ctr"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H</a:t>
            </a:r>
            <a:r>
              <a:rPr lang="en-US" sz="1400" baseline="-2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2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C</a:t>
            </a:r>
            <a:r>
              <a:rPr lang="en-US" sz="1400" baseline="-2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2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O</a:t>
            </a:r>
            <a:r>
              <a:rPr lang="en-US" sz="1400" baseline="-2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4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: + 50%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Palatino Linotype" panose="02040502050505030304" pitchFamily="18" charset="0"/>
              <a:cs typeface="Calibri" panose="020F0502020204030204" pitchFamily="34" charset="0"/>
              <a:sym typeface="Wingdings" pitchFamily="2" charset="2"/>
            </a:endParaRPr>
          </a:p>
        </p:txBody>
      </p:sp>
      <p:sp>
        <p:nvSpPr>
          <p:cNvPr id="58" name="Rectangle 4"/>
          <p:cNvSpPr>
            <a:spLocks noChangeArrowheads="1"/>
          </p:cNvSpPr>
          <p:nvPr/>
        </p:nvSpPr>
        <p:spPr bwMode="auto">
          <a:xfrm>
            <a:off x="2119746" y="24585"/>
            <a:ext cx="546489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rPr>
              <a:t>Preparation of 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U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1-x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Ln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x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O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2-x/2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71" name="AutoShape 69"/>
          <p:cNvSpPr>
            <a:spLocks noChangeArrowheads="1"/>
          </p:cNvSpPr>
          <p:nvPr/>
        </p:nvSpPr>
        <p:spPr bwMode="auto">
          <a:xfrm>
            <a:off x="6430903" y="734803"/>
            <a:ext cx="2124055" cy="471937"/>
          </a:xfrm>
          <a:prstGeom prst="roundRect">
            <a:avLst>
              <a:gd name="adj" fmla="val 16667"/>
            </a:avLst>
          </a:prstGeom>
          <a:solidFill>
            <a:srgbClr val="000099"/>
          </a:solidFill>
          <a:ln w="38100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h="254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2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Conversion</a:t>
            </a:r>
            <a:endParaRPr lang="en-US" sz="2200" dirty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  <a:sym typeface="Wingdings" pitchFamily="2" charset="2"/>
            </a:endParaRPr>
          </a:p>
        </p:txBody>
      </p:sp>
      <p:sp>
        <p:nvSpPr>
          <p:cNvPr id="72" name="AutoShape 69"/>
          <p:cNvSpPr>
            <a:spLocks noChangeArrowheads="1"/>
          </p:cNvSpPr>
          <p:nvPr/>
        </p:nvSpPr>
        <p:spPr bwMode="auto">
          <a:xfrm>
            <a:off x="47212" y="717384"/>
            <a:ext cx="2891533" cy="471937"/>
          </a:xfrm>
          <a:prstGeom prst="roundRect">
            <a:avLst>
              <a:gd name="adj" fmla="val 16667"/>
            </a:avLst>
          </a:prstGeom>
          <a:solidFill>
            <a:srgbClr val="000099"/>
          </a:solidFill>
          <a:ln w="38100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h="254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22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Oxalate precipitation</a:t>
            </a:r>
            <a:endParaRPr lang="en-US" sz="2200" dirty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  <a:sym typeface="Wingdings" pitchFamily="2" charset="2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5151054" y="1976939"/>
            <a:ext cx="1098378" cy="1623521"/>
            <a:chOff x="5112954" y="2169425"/>
            <a:chExt cx="1098378" cy="1623521"/>
          </a:xfrm>
        </p:grpSpPr>
        <p:sp>
          <p:nvSpPr>
            <p:cNvPr id="2" name="ZoneTexte 1"/>
            <p:cNvSpPr txBox="1"/>
            <p:nvPr/>
          </p:nvSpPr>
          <p:spPr>
            <a:xfrm>
              <a:off x="5112954" y="2169425"/>
              <a:ext cx="1098378" cy="16235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 smtClean="0">
                  <a:latin typeface="Palatino Linotype" panose="02040502050505030304" pitchFamily="18" charset="0"/>
                </a:rPr>
                <a:t>500</a:t>
              </a:r>
              <a:r>
                <a:rPr lang="en-US" sz="1500" baseline="34000" dirty="0" smtClean="0">
                  <a:latin typeface="Palatino Linotype" panose="02040502050505030304" pitchFamily="18" charset="0"/>
                </a:rPr>
                <a:t>o</a:t>
              </a:r>
              <a:r>
                <a:rPr lang="en-US" sz="1500" dirty="0" smtClean="0">
                  <a:latin typeface="Palatino Linotype" panose="02040502050505030304" pitchFamily="18" charset="0"/>
                </a:rPr>
                <a:t>C / 4 h</a:t>
              </a:r>
            </a:p>
            <a:p>
              <a:pPr algn="ctr"/>
              <a:endParaRPr lang="en-US" sz="1200" dirty="0" smtClean="0">
                <a:latin typeface="Palatino Linotype" panose="02040502050505030304" pitchFamily="18" charset="0"/>
              </a:endParaRPr>
            </a:p>
            <a:p>
              <a:pPr algn="ctr"/>
              <a:endParaRPr lang="en-US" sz="1200" dirty="0" smtClean="0">
                <a:latin typeface="Palatino Linotype" panose="02040502050505030304" pitchFamily="18" charset="0"/>
              </a:endParaRPr>
            </a:p>
            <a:p>
              <a:pPr algn="ctr">
                <a:spcBef>
                  <a:spcPts val="1200"/>
                </a:spcBef>
              </a:pPr>
              <a:r>
                <a:rPr lang="en-US" sz="1500" dirty="0" smtClean="0">
                  <a:latin typeface="Palatino Linotype" panose="02040502050505030304" pitchFamily="18" charset="0"/>
                </a:rPr>
                <a:t>Air </a:t>
              </a:r>
            </a:p>
            <a:p>
              <a:pPr algn="ctr">
                <a:spcBef>
                  <a:spcPts val="300"/>
                </a:spcBef>
              </a:pPr>
              <a:r>
                <a:rPr lang="en-US" sz="1300" dirty="0" smtClean="0">
                  <a:latin typeface="Palatino Linotype" panose="02040502050505030304" pitchFamily="18" charset="0"/>
                </a:rPr>
                <a:t>then</a:t>
              </a:r>
            </a:p>
            <a:p>
              <a:pPr algn="ctr">
                <a:spcBef>
                  <a:spcPts val="300"/>
                </a:spcBef>
              </a:pPr>
              <a:r>
                <a:rPr lang="en-US" sz="1500" dirty="0" err="1" smtClean="0">
                  <a:latin typeface="Palatino Linotype" panose="02040502050505030304" pitchFamily="18" charset="0"/>
                </a:rPr>
                <a:t>Ar</a:t>
              </a:r>
              <a:r>
                <a:rPr lang="en-US" sz="1500" dirty="0" smtClean="0">
                  <a:latin typeface="Palatino Linotype" panose="02040502050505030304" pitchFamily="18" charset="0"/>
                </a:rPr>
                <a:t> / H</a:t>
              </a:r>
              <a:r>
                <a:rPr lang="en-US" sz="1500" baseline="-25000" dirty="0" smtClean="0">
                  <a:latin typeface="Palatino Linotype" panose="02040502050505030304" pitchFamily="18" charset="0"/>
                </a:rPr>
                <a:t>2</a:t>
              </a:r>
              <a:endParaRPr lang="en-US" sz="1500" baseline="-25000" dirty="0">
                <a:latin typeface="Palatino Linotype" panose="02040502050505030304" pitchFamily="18" charset="0"/>
              </a:endParaRPr>
            </a:p>
          </p:txBody>
        </p:sp>
        <p:sp>
          <p:nvSpPr>
            <p:cNvPr id="73" name="AutoShape 24"/>
            <p:cNvSpPr>
              <a:spLocks noChangeArrowheads="1"/>
            </p:cNvSpPr>
            <p:nvPr/>
          </p:nvSpPr>
          <p:spPr bwMode="auto">
            <a:xfrm>
              <a:off x="5276934" y="2530099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pic>
        <p:nvPicPr>
          <p:cNvPr id="51" name="Image 5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32471"/>
            <a:ext cx="573564" cy="573564"/>
          </a:xfrm>
          <a:prstGeom prst="rect">
            <a:avLst/>
          </a:prstGeom>
        </p:spPr>
      </p:pic>
      <p:sp>
        <p:nvSpPr>
          <p:cNvPr id="54" name="Espace réservé du numéro de diapositive 1"/>
          <p:cNvSpPr txBox="1">
            <a:spLocks/>
          </p:cNvSpPr>
          <p:nvPr/>
        </p:nvSpPr>
        <p:spPr>
          <a:xfrm>
            <a:off x="8781139" y="6532611"/>
            <a:ext cx="255451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4</a:t>
            </a:r>
          </a:p>
        </p:txBody>
      </p:sp>
      <p:sp>
        <p:nvSpPr>
          <p:cNvPr id="64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9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e 2"/>
          <p:cNvGrpSpPr/>
          <p:nvPr/>
        </p:nvGrpSpPr>
        <p:grpSpPr>
          <a:xfrm>
            <a:off x="-124808" y="1224064"/>
            <a:ext cx="6374239" cy="2501359"/>
            <a:chOff x="-124808" y="1224064"/>
            <a:chExt cx="6374239" cy="2501359"/>
          </a:xfrm>
        </p:grpSpPr>
        <p:pic>
          <p:nvPicPr>
            <p:cNvPr id="48" name="Picture 2"/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389"/>
            <a:stretch/>
          </p:blipFill>
          <p:spPr bwMode="auto">
            <a:xfrm>
              <a:off x="3282284" y="1971304"/>
              <a:ext cx="1690484" cy="16434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8" name="Groupe 7"/>
            <p:cNvGrpSpPr/>
            <p:nvPr/>
          </p:nvGrpSpPr>
          <p:grpSpPr>
            <a:xfrm>
              <a:off x="-124808" y="1224064"/>
              <a:ext cx="6374239" cy="2501359"/>
              <a:chOff x="-124808" y="978400"/>
              <a:chExt cx="6374239" cy="2501359"/>
            </a:xfrm>
          </p:grpSpPr>
          <p:sp>
            <p:nvSpPr>
              <p:cNvPr id="75" name="Rectangle 74"/>
              <p:cNvSpPr/>
              <p:nvPr/>
            </p:nvSpPr>
            <p:spPr bwMode="auto">
              <a:xfrm>
                <a:off x="3268124" y="1731345"/>
                <a:ext cx="1707191" cy="1645026"/>
              </a:xfrm>
              <a:prstGeom prst="rect">
                <a:avLst/>
              </a:prstGeom>
              <a:noFill/>
              <a:ln w="38100">
                <a:solidFill>
                  <a:srgbClr val="1CA4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atin typeface="Palatino Linotype" panose="02040502050505030304" pitchFamily="18" charset="0"/>
                </a:endParaRPr>
              </a:p>
            </p:txBody>
          </p:sp>
          <p:grpSp>
            <p:nvGrpSpPr>
              <p:cNvPr id="4" name="Groupe 3"/>
              <p:cNvGrpSpPr/>
              <p:nvPr/>
            </p:nvGrpSpPr>
            <p:grpSpPr>
              <a:xfrm>
                <a:off x="-124808" y="978400"/>
                <a:ext cx="6374239" cy="2501359"/>
                <a:chOff x="-124808" y="978400"/>
                <a:chExt cx="6374239" cy="2501359"/>
              </a:xfrm>
            </p:grpSpPr>
            <p:sp>
              <p:nvSpPr>
                <p:cNvPr id="57" name="AutoShape 24"/>
                <p:cNvSpPr>
                  <a:spLocks noChangeArrowheads="1"/>
                </p:cNvSpPr>
                <p:nvPr/>
              </p:nvSpPr>
              <p:spPr bwMode="auto">
                <a:xfrm>
                  <a:off x="340901" y="2483292"/>
                  <a:ext cx="754065" cy="360362"/>
                </a:xfrm>
                <a:prstGeom prst="rightArrow">
                  <a:avLst>
                    <a:gd name="adj1" fmla="val 40972"/>
                    <a:gd name="adj2" fmla="val 79979"/>
                  </a:avLst>
                </a:prstGeom>
                <a:solidFill>
                  <a:srgbClr val="808080"/>
                </a:solidFill>
                <a:ln w="2857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 w="63500" h="25400"/>
                </a:sp3d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 sz="1400" dirty="0">
                    <a:latin typeface="Palatino Linotype" panose="02040502050505030304" pitchFamily="18" charset="0"/>
                  </a:endParaRPr>
                </a:p>
              </p:txBody>
            </p:sp>
            <p:pic>
              <p:nvPicPr>
                <p:cNvPr id="24606" name="Picture 23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44921" y="1731346"/>
                  <a:ext cx="1638771" cy="1610772"/>
                </a:xfrm>
                <a:prstGeom prst="rect">
                  <a:avLst/>
                </a:prstGeom>
                <a:noFill/>
                <a:ln w="3175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7" name="ZoneTexte 66"/>
                <p:cNvSpPr txBox="1"/>
                <p:nvPr/>
              </p:nvSpPr>
              <p:spPr>
                <a:xfrm>
                  <a:off x="-78628" y="1796524"/>
                  <a:ext cx="1585855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alatino Linotype" panose="02040502050505030304" pitchFamily="18" charset="0"/>
                    </a:rPr>
                    <a:t>Washing</a:t>
                  </a:r>
                </a:p>
                <a:p>
                  <a:pPr algn="ctr">
                    <a:defRPr/>
                  </a:pPr>
                  <a:r>
                    <a:rPr lang="en-US" sz="1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alatino Linotype" panose="02040502050505030304" pitchFamily="18" charset="0"/>
                    </a:rPr>
                    <a:t>( H</a:t>
                  </a:r>
                  <a:r>
                    <a:rPr lang="en-US" sz="1600" baseline="-240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alatino Linotype" panose="02040502050505030304" pitchFamily="18" charset="0"/>
                    </a:rPr>
                    <a:t>2</a:t>
                  </a:r>
                  <a:r>
                    <a:rPr lang="en-US" sz="1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alatino Linotype" panose="02040502050505030304" pitchFamily="18" charset="0"/>
                    </a:rPr>
                    <a:t>O – </a:t>
                  </a:r>
                  <a:r>
                    <a:rPr lang="en-US" sz="1600" dirty="0" err="1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alatino Linotype" panose="02040502050505030304" pitchFamily="18" charset="0"/>
                    </a:rPr>
                    <a:t>EtOH</a:t>
                  </a:r>
                  <a:r>
                    <a:rPr lang="en-US" sz="1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alatino Linotype" panose="02040502050505030304" pitchFamily="18" charset="0"/>
                    </a:rPr>
                    <a:t> )</a:t>
                  </a:r>
                  <a:endPara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alatino Linotype" panose="02040502050505030304" pitchFamily="18" charset="0"/>
                  </a:endParaRPr>
                </a:p>
              </p:txBody>
            </p:sp>
            <p:sp>
              <p:nvSpPr>
                <p:cNvPr id="68" name="ZoneTexte 67"/>
                <p:cNvSpPr txBox="1"/>
                <p:nvPr/>
              </p:nvSpPr>
              <p:spPr>
                <a:xfrm>
                  <a:off x="-124808" y="2894984"/>
                  <a:ext cx="1573212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1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alatino Linotype" panose="02040502050505030304" pitchFamily="18" charset="0"/>
                    </a:rPr>
                    <a:t>Drying</a:t>
                  </a:r>
                </a:p>
                <a:p>
                  <a:pPr algn="ctr">
                    <a:defRPr/>
                  </a:pPr>
                  <a:r>
                    <a:rPr lang="en-US" sz="1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alatino Linotype" panose="02040502050505030304" pitchFamily="18" charset="0"/>
                    </a:rPr>
                    <a:t>( 90</a:t>
                  </a:r>
                  <a:r>
                    <a:rPr lang="en-US" sz="1600" baseline="320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alatino Linotype" panose="02040502050505030304" pitchFamily="18" charset="0"/>
                    </a:rPr>
                    <a:t>o</a:t>
                  </a:r>
                  <a:r>
                    <a:rPr lang="en-US" sz="16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Palatino Linotype" panose="02040502050505030304" pitchFamily="18" charset="0"/>
                    </a:rPr>
                    <a:t>C )</a:t>
                  </a:r>
                  <a:endParaRPr 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alatino Linotype" panose="02040502050505030304" pitchFamily="18" charset="0"/>
                  </a:endParaRPr>
                </a:p>
              </p:txBody>
            </p:sp>
            <p:sp>
              <p:nvSpPr>
                <p:cNvPr id="77" name="Rectangle 76"/>
                <p:cNvSpPr/>
                <p:nvPr/>
              </p:nvSpPr>
              <p:spPr>
                <a:xfrm>
                  <a:off x="1234226" y="978400"/>
                  <a:ext cx="5015205" cy="66684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US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</a:rPr>
                    <a:t>(U</a:t>
                  </a:r>
                  <a:r>
                    <a:rPr lang="en-US" baseline="-240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</a:rPr>
                    <a:t>1-</a:t>
                  </a:r>
                  <a:r>
                    <a:rPr lang="en-US" i="1" baseline="-240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</a:rPr>
                    <a:t>x</a:t>
                  </a:r>
                  <a:r>
                    <a:rPr lang="en-US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</a:rPr>
                    <a:t>Ln</a:t>
                  </a:r>
                  <a:r>
                    <a:rPr lang="en-US" i="1" baseline="-240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</a:rPr>
                    <a:t>x</a:t>
                  </a:r>
                  <a:r>
                    <a:rPr lang="en-US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</a:rPr>
                    <a:t>)(C</a:t>
                  </a:r>
                  <a:r>
                    <a:rPr lang="en-US" baseline="-250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2</a:t>
                  </a:r>
                  <a:r>
                    <a:rPr lang="en-US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O</a:t>
                  </a:r>
                  <a:r>
                    <a:rPr lang="en-US" baseline="-250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4</a:t>
                  </a:r>
                  <a:r>
                    <a:rPr lang="en-US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)</a:t>
                  </a:r>
                  <a:r>
                    <a:rPr lang="en-US" baseline="-250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2</a:t>
                  </a:r>
                  <a:r>
                    <a:rPr lang="en-US" baseline="-25000" dirty="0" smtClean="0">
                      <a:solidFill>
                        <a:srgbClr val="008000"/>
                      </a:solidFill>
                      <a:latin typeface="Symbol" panose="05050102010706020507" pitchFamily="18" charset="2"/>
                      <a:cs typeface="Calibri" panose="020F0502020204030204" pitchFamily="34" charset="0"/>
                      <a:sym typeface="Wingdings" pitchFamily="2" charset="2"/>
                    </a:rPr>
                    <a:t>-</a:t>
                  </a:r>
                  <a:r>
                    <a:rPr lang="en-US" i="1" baseline="-250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x</a:t>
                  </a:r>
                  <a:r>
                    <a:rPr lang="en-US" baseline="-250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/2 </a:t>
                  </a:r>
                  <a:r>
                    <a:rPr lang="en-US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. n H</a:t>
                  </a:r>
                  <a:r>
                    <a:rPr lang="en-US" baseline="-250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2</a:t>
                  </a:r>
                  <a:r>
                    <a:rPr lang="en-US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O (x = 0.1 &amp; 0.2) </a:t>
                  </a:r>
                  <a:endParaRPr lang="en-US" dirty="0" smtClean="0">
                    <a:solidFill>
                      <a:srgbClr val="008000"/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  <a:sym typeface="Wingdings" pitchFamily="2" charset="2"/>
                  </a:endParaRPr>
                </a:p>
                <a:p>
                  <a:pPr algn="ctr">
                    <a:spcBef>
                      <a:spcPts val="400"/>
                    </a:spcBef>
                    <a:defRPr/>
                  </a:pPr>
                  <a:r>
                    <a:rPr lang="en-US" sz="16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Y : 7% - La  : 13% </a:t>
                  </a:r>
                  <a:r>
                    <a:rPr lang="en-US" sz="1600" dirty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- </a:t>
                  </a:r>
                  <a:r>
                    <a:rPr lang="en-US" sz="16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Ce  </a:t>
                  </a:r>
                  <a:r>
                    <a:rPr lang="en-US" sz="1600" dirty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: 2</a:t>
                  </a:r>
                  <a:r>
                    <a:rPr lang="en-US" sz="16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6% </a:t>
                  </a:r>
                  <a:r>
                    <a:rPr lang="en-US" sz="1600" dirty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- </a:t>
                  </a:r>
                  <a:r>
                    <a:rPr lang="en-US" sz="1600" dirty="0" err="1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Pr</a:t>
                  </a:r>
                  <a:r>
                    <a:rPr lang="en-US" sz="16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  </a:t>
                  </a:r>
                  <a:r>
                    <a:rPr lang="en-US" sz="1600" dirty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: </a:t>
                  </a:r>
                  <a:r>
                    <a:rPr lang="en-US" sz="16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12% </a:t>
                  </a:r>
                  <a:r>
                    <a:rPr lang="en-US" sz="1600" dirty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- </a:t>
                  </a:r>
                  <a:r>
                    <a:rPr lang="en-US" sz="1600" dirty="0" err="1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Nd</a:t>
                  </a:r>
                  <a:r>
                    <a:rPr lang="en-US" sz="16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  </a:t>
                  </a:r>
                  <a:r>
                    <a:rPr lang="en-US" sz="1600" dirty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: </a:t>
                  </a:r>
                  <a:r>
                    <a:rPr lang="en-US" sz="1600" dirty="0" smtClean="0">
                      <a:solidFill>
                        <a:srgbClr val="008000"/>
                      </a:solidFill>
                      <a:latin typeface="Palatino Linotype" panose="02040502050505030304" pitchFamily="18" charset="0"/>
                      <a:cs typeface="Calibri" panose="020F0502020204030204" pitchFamily="34" charset="0"/>
                      <a:sym typeface="Wingdings" pitchFamily="2" charset="2"/>
                    </a:rPr>
                    <a:t>42%</a:t>
                  </a:r>
                  <a:endParaRPr lang="en-US" sz="1600" dirty="0">
                    <a:solidFill>
                      <a:srgbClr val="008000"/>
                    </a:solidFill>
                    <a:latin typeface="Palatino Linotype" panose="02040502050505030304" pitchFamily="18" charset="0"/>
                    <a:cs typeface="Calibri" panose="020F0502020204030204" pitchFamily="34" charset="0"/>
                    <a:sym typeface="Wingdings" pitchFamily="2" charset="2"/>
                  </a:endParaRPr>
                </a:p>
              </p:txBody>
            </p:sp>
          </p:grpSp>
        </p:grpSp>
        <p:grpSp>
          <p:nvGrpSpPr>
            <p:cNvPr id="38" name="Groupe 37"/>
            <p:cNvGrpSpPr/>
            <p:nvPr/>
          </p:nvGrpSpPr>
          <p:grpSpPr>
            <a:xfrm>
              <a:off x="4186271" y="3186756"/>
              <a:ext cx="1052373" cy="315930"/>
              <a:chOff x="1147986" y="6344843"/>
              <a:chExt cx="1278498" cy="371441"/>
            </a:xfrm>
          </p:grpSpPr>
          <p:sp>
            <p:nvSpPr>
              <p:cNvPr id="45" name="ZoneTexte 44"/>
              <p:cNvSpPr txBox="1"/>
              <p:nvPr/>
            </p:nvSpPr>
            <p:spPr>
              <a:xfrm>
                <a:off x="1186401" y="6344843"/>
                <a:ext cx="1240083" cy="361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dirty="0">
                    <a:solidFill>
                      <a:schemeClr val="bg1"/>
                    </a:solidFill>
                    <a:latin typeface="Palatino Linotype" panose="02040502050505030304" pitchFamily="18" charset="0"/>
                    <a:ea typeface="Verdana" panose="020B0604030504040204" pitchFamily="34" charset="0"/>
                    <a:cs typeface="Verdana" panose="020B0604030504040204" pitchFamily="34" charset="0"/>
                  </a:rPr>
                  <a:t>5</a:t>
                </a:r>
                <a:r>
                  <a:rPr lang="fr-FR" sz="1400" b="1" dirty="0" smtClean="0">
                    <a:solidFill>
                      <a:schemeClr val="bg1"/>
                    </a:solidFill>
                    <a:latin typeface="Palatino Linotype" panose="02040502050505030304" pitchFamily="18" charset="0"/>
                    <a:ea typeface="Verdana" panose="020B0604030504040204" pitchFamily="34" charset="0"/>
                    <a:cs typeface="Verdana" panose="020B0604030504040204" pitchFamily="34" charset="0"/>
                  </a:rPr>
                  <a:t> µm</a:t>
                </a:r>
                <a:endParaRPr lang="fr-FR" sz="1400" b="1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cxnSp>
            <p:nvCxnSpPr>
              <p:cNvPr id="50" name="Connecteur droit avec flèche 49"/>
              <p:cNvCxnSpPr/>
              <p:nvPr/>
            </p:nvCxnSpPr>
            <p:spPr>
              <a:xfrm>
                <a:off x="1147986" y="6716284"/>
                <a:ext cx="811406" cy="0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upe 4"/>
          <p:cNvGrpSpPr/>
          <p:nvPr/>
        </p:nvGrpSpPr>
        <p:grpSpPr>
          <a:xfrm>
            <a:off x="6610498" y="1531372"/>
            <a:ext cx="1790265" cy="2055525"/>
            <a:chOff x="6610498" y="1531372"/>
            <a:chExt cx="1790265" cy="2055525"/>
          </a:xfrm>
        </p:grpSpPr>
        <p:pic>
          <p:nvPicPr>
            <p:cNvPr id="55" name="Image 22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7953"/>
            <a:stretch/>
          </p:blipFill>
          <p:spPr bwMode="auto">
            <a:xfrm>
              <a:off x="6610498" y="2006776"/>
              <a:ext cx="1790265" cy="1580121"/>
            </a:xfrm>
            <a:prstGeom prst="rect">
              <a:avLst/>
            </a:prstGeom>
            <a:noFill/>
            <a:ln w="31750">
              <a:solidFill>
                <a:srgbClr val="008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3" name="Groupe 12"/>
            <p:cNvGrpSpPr/>
            <p:nvPr/>
          </p:nvGrpSpPr>
          <p:grpSpPr>
            <a:xfrm>
              <a:off x="6635449" y="1531372"/>
              <a:ext cx="1677467" cy="1894843"/>
              <a:chOff x="6755820" y="1555122"/>
              <a:chExt cx="1677467" cy="1894843"/>
            </a:xfrm>
          </p:grpSpPr>
          <p:sp>
            <p:nvSpPr>
              <p:cNvPr id="49" name="Rectangle 57"/>
              <p:cNvSpPr>
                <a:spLocks noChangeArrowheads="1"/>
              </p:cNvSpPr>
              <p:nvPr/>
            </p:nvSpPr>
            <p:spPr bwMode="auto">
              <a:xfrm>
                <a:off x="6755820" y="1555122"/>
                <a:ext cx="167746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1pPr>
                <a:lvl2pPr marL="742950" indent="-28575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2pPr>
                <a:lvl3pPr marL="11430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3pPr>
                <a:lvl4pPr marL="16002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4pPr>
                <a:lvl5pPr marL="2057400" indent="-228600"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333333"/>
                    </a:solidFill>
                    <a:latin typeface="Times New Roman" panose="02020603050405020304" pitchFamily="18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fr-FR" dirty="0" smtClean="0">
                    <a:solidFill>
                      <a:srgbClr val="008000"/>
                    </a:solidFill>
                    <a:latin typeface="Palatino Linotype" panose="02040502050505030304" pitchFamily="18" charset="0"/>
                  </a:rPr>
                  <a:t>U</a:t>
                </a:r>
                <a:r>
                  <a:rPr lang="en-US" altLang="fr-FR" baseline="-24000" dirty="0" smtClean="0">
                    <a:solidFill>
                      <a:srgbClr val="008000"/>
                    </a:solidFill>
                    <a:latin typeface="Palatino Linotype" panose="02040502050505030304" pitchFamily="18" charset="0"/>
                  </a:rPr>
                  <a:t>1</a:t>
                </a:r>
                <a:r>
                  <a:rPr lang="en-US" altLang="fr-FR" baseline="-24000" dirty="0" smtClean="0">
                    <a:solidFill>
                      <a:srgbClr val="008000"/>
                    </a:solidFill>
                    <a:latin typeface="Symbol" panose="05050102010706020507" pitchFamily="18" charset="2"/>
                  </a:rPr>
                  <a:t>-</a:t>
                </a:r>
                <a:r>
                  <a:rPr lang="en-US" altLang="fr-FR" i="1" baseline="-24000" dirty="0" smtClean="0">
                    <a:solidFill>
                      <a:srgbClr val="008000"/>
                    </a:solidFill>
                    <a:latin typeface="Palatino Linotype" panose="02040502050505030304" pitchFamily="18" charset="0"/>
                  </a:rPr>
                  <a:t>x</a:t>
                </a:r>
                <a:r>
                  <a:rPr lang="en-US" altLang="fr-FR" dirty="0" smtClean="0">
                    <a:solidFill>
                      <a:srgbClr val="008000"/>
                    </a:solidFill>
                    <a:latin typeface="Palatino Linotype" panose="02040502050505030304" pitchFamily="18" charset="0"/>
                  </a:rPr>
                  <a:t>Ln</a:t>
                </a:r>
                <a:r>
                  <a:rPr lang="en-US" altLang="fr-FR" i="1" baseline="-24000" dirty="0" smtClean="0">
                    <a:solidFill>
                      <a:srgbClr val="008000"/>
                    </a:solidFill>
                    <a:latin typeface="Palatino Linotype" panose="02040502050505030304" pitchFamily="18" charset="0"/>
                  </a:rPr>
                  <a:t>x</a:t>
                </a:r>
                <a:r>
                  <a:rPr lang="en-US" altLang="fr-FR" dirty="0" smtClean="0">
                    <a:solidFill>
                      <a:srgbClr val="008000"/>
                    </a:solidFill>
                    <a:latin typeface="Palatino Linotype" panose="02040502050505030304" pitchFamily="18" charset="0"/>
                  </a:rPr>
                  <a:t>O</a:t>
                </a:r>
                <a:r>
                  <a:rPr lang="en-US" altLang="fr-FR" baseline="-25000" dirty="0" smtClean="0">
                    <a:solidFill>
                      <a:srgbClr val="008000"/>
                    </a:solidFill>
                    <a:latin typeface="Palatino Linotype" panose="02040502050505030304" pitchFamily="18" charset="0"/>
                  </a:rPr>
                  <a:t>2</a:t>
                </a:r>
                <a:r>
                  <a:rPr lang="en-US" altLang="fr-FR" baseline="-24000" dirty="0" smtClean="0">
                    <a:solidFill>
                      <a:srgbClr val="008000"/>
                    </a:solidFill>
                    <a:latin typeface="Symbol" panose="05050102010706020507" pitchFamily="18" charset="2"/>
                  </a:rPr>
                  <a:t>-</a:t>
                </a:r>
                <a:r>
                  <a:rPr lang="en-US" altLang="fr-FR" i="1" baseline="-24000" dirty="0" smtClean="0">
                    <a:solidFill>
                      <a:srgbClr val="008000"/>
                    </a:solidFill>
                    <a:latin typeface="Palatino Linotype" panose="02040502050505030304" pitchFamily="18" charset="0"/>
                  </a:rPr>
                  <a:t>x</a:t>
                </a:r>
                <a:r>
                  <a:rPr lang="en-US" altLang="fr-FR" baseline="-24000" dirty="0" smtClean="0">
                    <a:solidFill>
                      <a:srgbClr val="008000"/>
                    </a:solidFill>
                    <a:latin typeface="Palatino Linotype" panose="02040502050505030304" pitchFamily="18" charset="0"/>
                  </a:rPr>
                  <a:t>/2</a:t>
                </a:r>
                <a:endParaRPr lang="en-US" altLang="fr-FR" dirty="0">
                  <a:solidFill>
                    <a:srgbClr val="008000"/>
                  </a:solidFill>
                  <a:latin typeface="Palatino Linotype" panose="02040502050505030304" pitchFamily="18" charset="0"/>
                </a:endParaRPr>
              </a:p>
            </p:txBody>
          </p:sp>
          <p:grpSp>
            <p:nvGrpSpPr>
              <p:cNvPr id="12" name="Groupe 11"/>
              <p:cNvGrpSpPr/>
              <p:nvPr/>
            </p:nvGrpSpPr>
            <p:grpSpPr>
              <a:xfrm>
                <a:off x="7693703" y="3129260"/>
                <a:ext cx="727904" cy="320705"/>
                <a:chOff x="7693703" y="3129260"/>
                <a:chExt cx="727904" cy="320705"/>
              </a:xfrm>
            </p:grpSpPr>
            <p:cxnSp>
              <p:nvCxnSpPr>
                <p:cNvPr id="63" name="Connecteur droit 62"/>
                <p:cNvCxnSpPr/>
                <p:nvPr/>
              </p:nvCxnSpPr>
              <p:spPr>
                <a:xfrm>
                  <a:off x="7693703" y="3449965"/>
                  <a:ext cx="649173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  <a:headEnd type="oval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ZoneTexte 9"/>
                <p:cNvSpPr txBox="1"/>
                <p:nvPr/>
              </p:nvSpPr>
              <p:spPr>
                <a:xfrm>
                  <a:off x="7702578" y="3129260"/>
                  <a:ext cx="71902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fr-FR" sz="1400" b="1" kern="1200" dirty="0">
                      <a:solidFill>
                        <a:schemeClr val="bg1"/>
                      </a:solidFill>
                      <a:effectLst/>
                      <a:latin typeface="Palatino Linotype" panose="02040502050505030304" pitchFamily="18" charset="0"/>
                      <a:ea typeface="Times New Roman"/>
                      <a:cs typeface="Times New Roman"/>
                    </a:rPr>
                    <a:t>5 µm</a:t>
                  </a:r>
                  <a:endParaRPr lang="fr-FR" sz="1200" dirty="0">
                    <a:solidFill>
                      <a:schemeClr val="bg1"/>
                    </a:solidFill>
                    <a:effectLst/>
                    <a:latin typeface="Palatino Linotype" panose="02040502050505030304" pitchFamily="18" charset="0"/>
                    <a:ea typeface="Times New Roman"/>
                  </a:endParaRPr>
                </a:p>
              </p:txBody>
            </p:sp>
          </p:grpSp>
        </p:grpSp>
      </p:grpSp>
      <p:sp>
        <p:nvSpPr>
          <p:cNvPr id="15" name="ZoneTexte 14"/>
          <p:cNvSpPr txBox="1"/>
          <p:nvPr/>
        </p:nvSpPr>
        <p:spPr>
          <a:xfrm>
            <a:off x="6268752" y="3710893"/>
            <a:ext cx="2238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Platelet grains</a:t>
            </a:r>
          </a:p>
          <a:p>
            <a:pPr algn="ctr"/>
            <a:r>
              <a:rPr lang="en-US" dirty="0">
                <a:sym typeface="Symbol" panose="05050102010706020507" pitchFamily="18" charset="2"/>
              </a:rPr>
              <a:t></a:t>
            </a:r>
            <a:r>
              <a:rPr lang="en-US" dirty="0" smtClean="0"/>
              <a:t> 5 µm in size</a:t>
            </a:r>
          </a:p>
        </p:txBody>
      </p:sp>
      <p:graphicFrame>
        <p:nvGraphicFramePr>
          <p:cNvPr id="61" name="Tableau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678402"/>
              </p:ext>
            </p:extLst>
          </p:nvPr>
        </p:nvGraphicFramePr>
        <p:xfrm>
          <a:off x="5184403" y="4770198"/>
          <a:ext cx="3876570" cy="160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5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07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53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044"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Y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0.07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0.06</a:t>
                      </a:r>
                      <a:r>
                        <a:rPr lang="fr-FR" sz="1500" b="1" baseline="0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500" b="1" kern="1200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ea typeface="+mn-ea"/>
                          <a:cs typeface="Calibri" panose="020F0502020204030204" pitchFamily="34" charset="0"/>
                        </a:rPr>
                        <a:t>± 0.02</a:t>
                      </a:r>
                      <a:endParaRPr lang="fr-FR" sz="1500" b="1" dirty="0" smtClean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99.9 </a:t>
                      </a:r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fr-FR" sz="1500" b="1" dirty="0" smtClean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556"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La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0.13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0.14 </a:t>
                      </a:r>
                      <a:r>
                        <a:rPr lang="fr-FR" sz="1500" b="1" kern="1200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ea typeface="+mn-ea"/>
                          <a:cs typeface="Calibri" panose="020F0502020204030204" pitchFamily="34" charset="0"/>
                        </a:rPr>
                        <a:t>± 0.03</a:t>
                      </a:r>
                      <a:endParaRPr lang="fr-FR" sz="1500" b="1" kern="1200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93.8</a:t>
                      </a:r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fr-FR" sz="1500" b="1" dirty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Ce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0.26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0.31 </a:t>
                      </a:r>
                      <a:r>
                        <a:rPr lang="fr-FR" sz="1500" b="1" kern="1200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ea typeface="+mn-ea"/>
                          <a:cs typeface="Calibri" panose="020F0502020204030204" pitchFamily="34" charset="0"/>
                        </a:rPr>
                        <a:t>± 0.05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92.9</a:t>
                      </a:r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fr-FR" sz="1500" b="1" dirty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Pr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0.12</a:t>
                      </a: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0.13</a:t>
                      </a:r>
                      <a:r>
                        <a:rPr lang="fr-FR" sz="1500" b="1" baseline="0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500" b="1" kern="1200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ea typeface="+mn-ea"/>
                          <a:cs typeface="Calibri" panose="020F0502020204030204" pitchFamily="34" charset="0"/>
                        </a:rPr>
                        <a:t>± 0.08</a:t>
                      </a:r>
                      <a:endParaRPr lang="fr-FR" sz="1500" b="1" kern="1200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98.7</a:t>
                      </a:r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fr-FR" sz="1500" b="1" dirty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err="1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Nd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0.42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0.42 </a:t>
                      </a:r>
                      <a:r>
                        <a:rPr lang="fr-FR" sz="1500" b="1" kern="1200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ea typeface="+mn-ea"/>
                          <a:cs typeface="Calibri" panose="020F0502020204030204" pitchFamily="34" charset="0"/>
                        </a:rPr>
                        <a:t>± 0.04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95.6</a:t>
                      </a:r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fr-FR" sz="1500" b="1" dirty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0" name="Tableau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95531"/>
              </p:ext>
            </p:extLst>
          </p:nvPr>
        </p:nvGraphicFramePr>
        <p:xfrm>
          <a:off x="73025" y="4357224"/>
          <a:ext cx="4902290" cy="1275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7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3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5206"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</a:pP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</a:pPr>
                      <a:r>
                        <a:rPr lang="fr-FR" sz="1500" b="1" dirty="0" err="1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Expected</a:t>
                      </a:r>
                      <a:endParaRPr lang="fr-FR" sz="1500" b="1" dirty="0" smtClean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</a:pPr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 mole ratio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dirty="0" err="1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Obtained</a:t>
                      </a:r>
                      <a:r>
                        <a:rPr lang="fr-FR" sz="1500" b="1" baseline="0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baseline="0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(Dissolution)  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</a:pPr>
                      <a:r>
                        <a:rPr lang="fr-FR" sz="1500" b="1" dirty="0" err="1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Recovery</a:t>
                      </a:r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1500" b="1" dirty="0" err="1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yield</a:t>
                      </a:r>
                      <a:endParaRPr lang="fr-FR" sz="1500" b="1" dirty="0" smtClean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</a:pPr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(%)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373"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U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0.9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0.89 </a:t>
                      </a:r>
                      <a:r>
                        <a:rPr lang="fr-FR" sz="1500" b="1" kern="1200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ea typeface="+mn-ea"/>
                          <a:cs typeface="Calibri" panose="020F0502020204030204" pitchFamily="34" charset="0"/>
                        </a:rPr>
                        <a:t>± 0.04</a:t>
                      </a: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99.3 </a:t>
                      </a:r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500" b="1" dirty="0" smtClean="0">
                          <a:solidFill>
                            <a:srgbClr val="008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fr-FR" sz="1500" b="1" dirty="0">
                        <a:solidFill>
                          <a:srgbClr val="008000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Ln(III)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0.1</a:t>
                      </a:r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1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cs typeface="Calibri" panose="020F0502020204030204" pitchFamily="34" charset="0"/>
                        </a:rPr>
                        <a:t>0.11 </a:t>
                      </a:r>
                      <a:r>
                        <a:rPr lang="fr-FR" sz="1500" b="1" kern="1200" dirty="0" smtClean="0">
                          <a:solidFill>
                            <a:srgbClr val="000066"/>
                          </a:solidFill>
                          <a:latin typeface="Palatino Linotype" panose="02040502050505030304" pitchFamily="18" charset="0"/>
                          <a:ea typeface="+mn-ea"/>
                          <a:cs typeface="Calibri" panose="020F0502020204030204" pitchFamily="34" charset="0"/>
                        </a:rPr>
                        <a:t>± 0.02</a:t>
                      </a: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500" b="1" dirty="0">
                        <a:solidFill>
                          <a:srgbClr val="000066"/>
                        </a:solidFill>
                        <a:latin typeface="Palatino Linotype" panose="02040502050505030304" pitchFamily="18" charset="0"/>
                        <a:cs typeface="Calibri" panose="020F0502020204030204" pitchFamily="34" charset="0"/>
                      </a:endParaRPr>
                    </a:p>
                  </a:txBody>
                  <a:tcPr marL="91443" marR="91443" marT="45704" marB="45704" anchor="ctr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8" name="AutoShape 24"/>
          <p:cNvSpPr>
            <a:spLocks noChangeArrowheads="1"/>
          </p:cNvSpPr>
          <p:nvPr/>
        </p:nvSpPr>
        <p:spPr bwMode="auto">
          <a:xfrm rot="531971">
            <a:off x="3472455" y="5734585"/>
            <a:ext cx="1554960" cy="360362"/>
          </a:xfrm>
          <a:prstGeom prst="rightArrow">
            <a:avLst>
              <a:gd name="adj1" fmla="val 34206"/>
              <a:gd name="adj2" fmla="val 100279"/>
            </a:avLst>
          </a:prstGeom>
          <a:solidFill>
            <a:srgbClr val="808080"/>
          </a:solidFill>
          <a:ln w="2857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h="25400"/>
          </a:sp3d>
        </p:spPr>
        <p:txBody>
          <a:bodyPr wrap="none" anchor="ctr"/>
          <a:lstStyle/>
          <a:p>
            <a:pPr algn="ctr">
              <a:defRPr/>
            </a:pPr>
            <a:endParaRPr lang="en-US" sz="1400" dirty="0">
              <a:latin typeface="Palatino Linotype" panose="02040502050505030304" pitchFamily="18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060246" y="5798967"/>
            <a:ext cx="2156727" cy="612210"/>
          </a:xfrm>
          <a:prstGeom prst="round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800"/>
              </a:spcBef>
            </a:pPr>
            <a:r>
              <a:rPr lang="fr-FR" dirty="0">
                <a:latin typeface="Palatino Linotype" panose="02040502050505030304" pitchFamily="18" charset="0"/>
              </a:rPr>
              <a:t>Full dissolution </a:t>
            </a:r>
          </a:p>
          <a:p>
            <a:pPr algn="ctr"/>
            <a:r>
              <a:rPr lang="fr-FR" dirty="0" smtClean="0">
                <a:latin typeface="Palatino Linotype" panose="02040502050505030304" pitchFamily="18" charset="0"/>
              </a:rPr>
              <a:t>ICP-AES</a:t>
            </a:r>
            <a:endParaRPr lang="fr-FR" dirty="0">
              <a:latin typeface="Palatino Linotype" panose="0204050205050503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150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71" grpId="0" animBg="1"/>
      <p:bldP spid="72" grpId="0" animBg="1"/>
      <p:bldP spid="15" grpId="0"/>
      <p:bldP spid="78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e 39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41" name="Forme libre 4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2" name="Forme libre 4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3" name="Forme libre 4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44" name="Groupe 4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4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2" name="Forme libre 51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56" name="Forme libre 55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58" name="Rectangle 4"/>
          <p:cNvSpPr>
            <a:spLocks noChangeArrowheads="1"/>
          </p:cNvSpPr>
          <p:nvPr/>
        </p:nvSpPr>
        <p:spPr bwMode="auto">
          <a:xfrm>
            <a:off x="1856096" y="24585"/>
            <a:ext cx="6127844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lvl="0" algn="ctr" eaLnBrk="1" hangingPunct="1"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rPr>
              <a:t>Characterization of </a:t>
            </a:r>
            <a:r>
              <a:rPr lang="en-US" sz="2400" dirty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U</a:t>
            </a:r>
            <a:r>
              <a:rPr lang="en-US" sz="2400" baseline="-24000" dirty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1-x</a:t>
            </a:r>
            <a:r>
              <a:rPr lang="en-US" sz="2400" dirty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Ln</a:t>
            </a:r>
            <a:r>
              <a:rPr lang="en-US" sz="2400" baseline="-24000" dirty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x</a:t>
            </a:r>
            <a:r>
              <a:rPr lang="en-US" sz="2400" dirty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O</a:t>
            </a:r>
            <a:r>
              <a:rPr lang="en-US" sz="2400" baseline="-24000" dirty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2-x/2 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samples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51" name="Image 5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32471"/>
            <a:ext cx="573564" cy="573564"/>
          </a:xfrm>
          <a:prstGeom prst="rect">
            <a:avLst/>
          </a:prstGeom>
        </p:spPr>
      </p:pic>
      <p:sp>
        <p:nvSpPr>
          <p:cNvPr id="54" name="Espace réservé du numéro de diapositive 1"/>
          <p:cNvSpPr txBox="1">
            <a:spLocks/>
          </p:cNvSpPr>
          <p:nvPr/>
        </p:nvSpPr>
        <p:spPr>
          <a:xfrm>
            <a:off x="8781139" y="6532611"/>
            <a:ext cx="255451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5</a:t>
            </a:r>
          </a:p>
        </p:txBody>
      </p:sp>
      <p:sp>
        <p:nvSpPr>
          <p:cNvPr id="64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5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9" name="Imag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2676482" y="892150"/>
            <a:ext cx="3921125" cy="3268688"/>
            <a:chOff x="2752730" y="892150"/>
            <a:chExt cx="3921125" cy="3268688"/>
          </a:xfrm>
        </p:grpSpPr>
        <p:graphicFrame>
          <p:nvGraphicFramePr>
            <p:cNvPr id="84" name="Objet 8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2023731"/>
                </p:ext>
              </p:extLst>
            </p:nvPr>
          </p:nvGraphicFramePr>
          <p:xfrm>
            <a:off x="2752730" y="1160463"/>
            <a:ext cx="3921125" cy="300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304" name="Graph" r:id="rId8" imgW="3920760" imgH="3000960" progId="Origin50.Graph">
                    <p:embed/>
                  </p:oleObj>
                </mc:Choice>
                <mc:Fallback>
                  <p:oleObj name="Graph" r:id="rId8" imgW="3920760" imgH="3000960" progId="Origin50.Graph">
                    <p:embed/>
                    <p:pic>
                      <p:nvPicPr>
                        <p:cNvPr id="25" name="Obje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2730" y="1160463"/>
                          <a:ext cx="3921125" cy="3000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" name="AutoShape 69"/>
            <p:cNvSpPr>
              <a:spLocks noChangeArrowheads="1"/>
            </p:cNvSpPr>
            <p:nvPr/>
          </p:nvSpPr>
          <p:spPr bwMode="auto">
            <a:xfrm>
              <a:off x="3759408" y="892150"/>
              <a:ext cx="1976857" cy="471937"/>
            </a:xfrm>
            <a:prstGeom prst="roundRect">
              <a:avLst>
                <a:gd name="adj" fmla="val 16667"/>
              </a:avLst>
            </a:prstGeom>
            <a:solidFill>
              <a:srgbClr val="292929"/>
            </a:solidFill>
            <a:ln w="38100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38100"/>
            </a:sp3d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200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U</a:t>
              </a:r>
              <a:r>
                <a:rPr lang="en-US" sz="2200" baseline="-24000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0.9</a:t>
              </a:r>
              <a:r>
                <a:rPr lang="en-US" sz="2200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Ln</a:t>
              </a:r>
              <a:r>
                <a:rPr lang="en-US" sz="2200" baseline="-24000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0.1</a:t>
              </a:r>
              <a:r>
                <a:rPr lang="en-US" sz="2200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O</a:t>
              </a:r>
              <a:r>
                <a:rPr lang="en-US" sz="2200" baseline="-24000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1.95</a:t>
              </a:r>
              <a:endParaRPr lang="en-US" sz="2200" baseline="-24000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  <a:sym typeface="Wingdings" pitchFamily="2" charset="2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5724531" y="878502"/>
            <a:ext cx="3733800" cy="3210898"/>
            <a:chOff x="5553075" y="878502"/>
            <a:chExt cx="3733800" cy="3210898"/>
          </a:xfrm>
        </p:grpSpPr>
        <p:graphicFrame>
          <p:nvGraphicFramePr>
            <p:cNvPr id="85" name="Objet 8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1056753"/>
                </p:ext>
              </p:extLst>
            </p:nvPr>
          </p:nvGraphicFramePr>
          <p:xfrm>
            <a:off x="5553075" y="1231900"/>
            <a:ext cx="3733800" cy="2857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305" name="Graph" r:id="rId10" imgW="3920760" imgH="3000960" progId="Origin50.Graph">
                    <p:embed/>
                  </p:oleObj>
                </mc:Choice>
                <mc:Fallback>
                  <p:oleObj name="Graph" r:id="rId10" imgW="3920760" imgH="3000960" progId="Origin50.Graph">
                    <p:embed/>
                    <p:pic>
                      <p:nvPicPr>
                        <p:cNvPr id="26" name="Obje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53075" y="1231900"/>
                          <a:ext cx="3733800" cy="2857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" name="AutoShape 69"/>
            <p:cNvSpPr>
              <a:spLocks noChangeArrowheads="1"/>
            </p:cNvSpPr>
            <p:nvPr/>
          </p:nvSpPr>
          <p:spPr bwMode="auto">
            <a:xfrm>
              <a:off x="6527083" y="878502"/>
              <a:ext cx="1976857" cy="471937"/>
            </a:xfrm>
            <a:prstGeom prst="roundRect">
              <a:avLst>
                <a:gd name="adj" fmla="val 16667"/>
              </a:avLst>
            </a:prstGeom>
            <a:solidFill>
              <a:srgbClr val="292929"/>
            </a:solidFill>
            <a:ln w="38100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38100"/>
            </a:sp3d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200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U</a:t>
              </a:r>
              <a:r>
                <a:rPr lang="en-US" sz="2200" baseline="-24000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0.8</a:t>
              </a:r>
              <a:r>
                <a:rPr lang="en-US" sz="2200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Ln</a:t>
              </a:r>
              <a:r>
                <a:rPr lang="en-US" sz="2200" baseline="-24000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0.2</a:t>
              </a:r>
              <a:r>
                <a:rPr lang="en-US" sz="2200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O</a:t>
              </a:r>
              <a:r>
                <a:rPr lang="en-US" sz="2200" baseline="-24000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1.9</a:t>
              </a:r>
              <a:endParaRPr lang="en-US" sz="2200" baseline="-24000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  <a:sym typeface="Wingdings" pitchFamily="2" charset="2"/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-7187" y="892150"/>
            <a:ext cx="3270986" cy="2894657"/>
            <a:chOff x="-7187" y="892150"/>
            <a:chExt cx="3270986" cy="2894657"/>
          </a:xfrm>
        </p:grpSpPr>
        <p:sp>
          <p:nvSpPr>
            <p:cNvPr id="34" name="AutoShape 69"/>
            <p:cNvSpPr>
              <a:spLocks noChangeArrowheads="1"/>
            </p:cNvSpPr>
            <p:nvPr/>
          </p:nvSpPr>
          <p:spPr bwMode="auto">
            <a:xfrm>
              <a:off x="1020505" y="892150"/>
              <a:ext cx="1215603" cy="471937"/>
            </a:xfrm>
            <a:prstGeom prst="roundRect">
              <a:avLst>
                <a:gd name="adj" fmla="val 16667"/>
              </a:avLst>
            </a:prstGeom>
            <a:solidFill>
              <a:srgbClr val="292929"/>
            </a:solidFill>
            <a:ln w="38100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38100"/>
            </a:sp3d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200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UO</a:t>
              </a:r>
              <a:r>
                <a:rPr lang="en-US" sz="2200" baseline="-24000" dirty="0" smtClean="0">
                  <a:solidFill>
                    <a:schemeClr val="bg1"/>
                  </a:solidFill>
                  <a:latin typeface="Palatino Linotype" panose="02040502050505030304" pitchFamily="18" charset="0"/>
                  <a:cs typeface="Calibri" panose="020F0502020204030204" pitchFamily="34" charset="0"/>
                </a:rPr>
                <a:t>2</a:t>
              </a:r>
              <a:endParaRPr lang="en-US" sz="2200" baseline="-24000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  <a:sym typeface="Wingdings" pitchFamily="2" charset="2"/>
              </a:endParaRPr>
            </a:p>
          </p:txBody>
        </p:sp>
        <p:grpSp>
          <p:nvGrpSpPr>
            <p:cNvPr id="3" name="Groupe 2"/>
            <p:cNvGrpSpPr/>
            <p:nvPr/>
          </p:nvGrpSpPr>
          <p:grpSpPr>
            <a:xfrm>
              <a:off x="-7187" y="1448765"/>
              <a:ext cx="3270986" cy="2338042"/>
              <a:chOff x="-7187" y="1453291"/>
              <a:chExt cx="3270986" cy="2338042"/>
            </a:xfrm>
          </p:grpSpPr>
          <p:pic>
            <p:nvPicPr>
              <p:cNvPr id="59" name="Picture 9"/>
              <p:cNvPicPr/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187" y="1453291"/>
                <a:ext cx="3270986" cy="2329878"/>
              </a:xfrm>
              <a:prstGeom prst="rect">
                <a:avLst/>
              </a:prstGeom>
              <a:noFill/>
              <a:ln>
                <a:noFill/>
              </a:ln>
              <a:extLst/>
            </p:spPr>
          </p:pic>
          <p:sp>
            <p:nvSpPr>
              <p:cNvPr id="2" name="ZoneTexte 1"/>
              <p:cNvSpPr txBox="1"/>
              <p:nvPr/>
            </p:nvSpPr>
            <p:spPr>
              <a:xfrm rot="16200000">
                <a:off x="-422718" y="2420592"/>
                <a:ext cx="120738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err="1" smtClean="0">
                    <a:latin typeface="Palatino Linotype" panose="02040502050505030304" pitchFamily="18" charset="0"/>
                  </a:rPr>
                  <a:t>Intensity</a:t>
                </a:r>
                <a:r>
                  <a:rPr lang="fr-FR" sz="1200" dirty="0" smtClean="0">
                    <a:latin typeface="Palatino Linotype" panose="02040502050505030304" pitchFamily="18" charset="0"/>
                  </a:rPr>
                  <a:t> (</a:t>
                </a:r>
                <a:r>
                  <a:rPr lang="fr-FR" sz="1200" dirty="0" err="1" smtClean="0">
                    <a:latin typeface="Palatino Linotype" panose="02040502050505030304" pitchFamily="18" charset="0"/>
                  </a:rPr>
                  <a:t>a.u</a:t>
                </a:r>
                <a:r>
                  <a:rPr lang="fr-FR" sz="1200" dirty="0" smtClean="0">
                    <a:latin typeface="Palatino Linotype" panose="02040502050505030304" pitchFamily="18" charset="0"/>
                  </a:rPr>
                  <a:t>.)</a:t>
                </a:r>
                <a:endParaRPr lang="fr-FR" sz="1200" dirty="0"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39" name="ZoneTexte 38"/>
              <p:cNvSpPr txBox="1"/>
              <p:nvPr/>
            </p:nvSpPr>
            <p:spPr>
              <a:xfrm>
                <a:off x="1373520" y="3514334"/>
                <a:ext cx="107433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latin typeface="Palatino Linotype" panose="02040502050505030304" pitchFamily="18" charset="0"/>
                  </a:rPr>
                  <a:t>2</a:t>
                </a:r>
                <a:r>
                  <a:rPr lang="fr-FR" sz="1200" dirty="0" smtClean="0">
                    <a:latin typeface="Symbol" panose="05050102010706020507" pitchFamily="18" charset="2"/>
                  </a:rPr>
                  <a:t>q</a:t>
                </a:r>
                <a:r>
                  <a:rPr lang="fr-FR" sz="1200" dirty="0" smtClean="0">
                    <a:latin typeface="Palatino Linotype" panose="02040502050505030304" pitchFamily="18" charset="0"/>
                  </a:rPr>
                  <a:t> (</a:t>
                </a:r>
                <a:r>
                  <a:rPr lang="fr-FR" sz="1200" dirty="0" err="1" smtClean="0">
                    <a:latin typeface="Palatino Linotype" panose="02040502050505030304" pitchFamily="18" charset="0"/>
                  </a:rPr>
                  <a:t>degrees</a:t>
                </a:r>
                <a:r>
                  <a:rPr lang="fr-FR" sz="1200" dirty="0" smtClean="0">
                    <a:latin typeface="Palatino Linotype" panose="02040502050505030304" pitchFamily="18" charset="0"/>
                  </a:rPr>
                  <a:t> )</a:t>
                </a:r>
                <a:endParaRPr lang="fr-FR" sz="1200" dirty="0">
                  <a:latin typeface="Palatino Linotype" panose="02040502050505030304" pitchFamily="18" charset="0"/>
                </a:endParaRPr>
              </a:p>
            </p:txBody>
          </p:sp>
        </p:grpSp>
      </p:grpSp>
      <p:grpSp>
        <p:nvGrpSpPr>
          <p:cNvPr id="45" name="Groupe 44"/>
          <p:cNvGrpSpPr/>
          <p:nvPr/>
        </p:nvGrpSpPr>
        <p:grpSpPr>
          <a:xfrm>
            <a:off x="3184654" y="4853322"/>
            <a:ext cx="4996866" cy="802998"/>
            <a:chOff x="4762087" y="5759678"/>
            <a:chExt cx="4191415" cy="80299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8" name="AutoShape 56"/>
            <p:cNvSpPr>
              <a:spLocks noChangeAspect="1" noChangeArrowheads="1"/>
            </p:cNvSpPr>
            <p:nvPr/>
          </p:nvSpPr>
          <p:spPr bwMode="auto">
            <a:xfrm rot="2239911" flipH="1">
              <a:off x="8655052" y="5759678"/>
              <a:ext cx="298450" cy="687387"/>
            </a:xfrm>
            <a:prstGeom prst="curvedRightArrow">
              <a:avLst>
                <a:gd name="adj1" fmla="val 46064"/>
                <a:gd name="adj2" fmla="val 92128"/>
                <a:gd name="adj3" fmla="val 33333"/>
              </a:avLst>
            </a:prstGeom>
            <a:solidFill>
              <a:srgbClr val="808080"/>
            </a:solidFill>
            <a:ln w="19050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49" name="Rectangle à coins arrondis 48"/>
            <p:cNvSpPr/>
            <p:nvPr/>
          </p:nvSpPr>
          <p:spPr bwMode="auto">
            <a:xfrm>
              <a:off x="4762087" y="5841626"/>
              <a:ext cx="3636353" cy="721050"/>
            </a:xfrm>
            <a:prstGeom prst="roundRect">
              <a:avLst/>
            </a:prstGeom>
            <a:solidFill>
              <a:srgbClr val="0000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algn="ctr" eaLnBrk="1" hangingPunct="1">
                <a:spcBef>
                  <a:spcPct val="50000"/>
                </a:spcBef>
                <a:defRPr/>
              </a:pPr>
              <a:r>
                <a:rPr lang="en-GB" dirty="0" smtClean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Incorporation of Ln(III) in the UO</a:t>
              </a:r>
              <a:r>
                <a:rPr lang="en-GB" baseline="-24000" dirty="0" smtClean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2</a:t>
              </a:r>
              <a:r>
                <a:rPr lang="en-GB" dirty="0" smtClean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 </a:t>
              </a:r>
            </a:p>
            <a:p>
              <a:pPr lvl="0" algn="ctr" eaLnBrk="1" hangingPunct="1">
                <a:spcBef>
                  <a:spcPts val="0"/>
                </a:spcBef>
                <a:defRPr/>
              </a:pPr>
              <a:r>
                <a:rPr lang="en-GB" dirty="0" smtClean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Fluorite-type structure</a:t>
              </a:r>
              <a:endParaRPr lang="en-GB" dirty="0" smtClean="0">
                <a:solidFill>
                  <a:schemeClr val="bg1"/>
                </a:solidFill>
                <a:latin typeface="Palatino Linotype" pitchFamily="18" charset="0"/>
                <a:cs typeface="Arial" charset="0"/>
              </a:endParaRPr>
            </a:p>
            <a:p>
              <a:pPr lvl="0" algn="ctr" eaLnBrk="1" hangingPunct="1">
                <a:spcBef>
                  <a:spcPts val="300"/>
                </a:spcBef>
                <a:spcAft>
                  <a:spcPts val="300"/>
                </a:spcAft>
                <a:defRPr/>
              </a:pPr>
              <a:endParaRPr lang="en-GB" dirty="0">
                <a:solidFill>
                  <a:schemeClr val="bg1"/>
                </a:solidFill>
                <a:latin typeface="Palatino Linotype" pitchFamily="18" charset="0"/>
                <a:cs typeface="Arial" charset="0"/>
              </a:endParaRPr>
            </a:p>
          </p:txBody>
        </p:sp>
      </p:grpSp>
      <p:sp>
        <p:nvSpPr>
          <p:cNvPr id="50" name="Rectangle à coins arrondis 49"/>
          <p:cNvSpPr/>
          <p:nvPr/>
        </p:nvSpPr>
        <p:spPr>
          <a:xfrm>
            <a:off x="959479" y="3971254"/>
            <a:ext cx="1337654" cy="485315"/>
          </a:xfrm>
          <a:prstGeom prst="roundRect">
            <a:avLst/>
          </a:prstGeom>
          <a:solidFill>
            <a:srgbClr val="006600"/>
          </a:solidFill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altLang="fr-FR" sz="1600" i="1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fr-FR" altLang="fr-FR" sz="16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= 5.466 </a:t>
            </a:r>
            <a:r>
              <a:rPr lang="fr-FR" sz="16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Å</a:t>
            </a:r>
            <a:endParaRPr lang="fr-FR" sz="1600" dirty="0">
              <a:solidFill>
                <a:schemeClr val="bg1"/>
              </a:solidFill>
              <a:latin typeface="Palatino Linotype" panose="020405020505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3" name="Text Box 36"/>
          <p:cNvSpPr txBox="1">
            <a:spLocks noChangeArrowheads="1"/>
          </p:cNvSpPr>
          <p:nvPr/>
        </p:nvSpPr>
        <p:spPr bwMode="auto">
          <a:xfrm>
            <a:off x="42473" y="6182126"/>
            <a:ext cx="2980742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algn="l" eaLnBrk="1" hangingPunct="1"/>
            <a:r>
              <a:rPr lang="fr-FR" sz="1200" dirty="0">
                <a:solidFill>
                  <a:srgbClr val="990099"/>
                </a:solidFill>
                <a:ea typeface="+mn-ea"/>
              </a:rPr>
              <a:t>J</a:t>
            </a:r>
            <a:r>
              <a:rPr lang="fr-FR" sz="1200" dirty="0" smtClean="0">
                <a:solidFill>
                  <a:srgbClr val="990099"/>
                </a:solidFill>
                <a:ea typeface="+mn-ea"/>
              </a:rPr>
              <a:t>. </a:t>
            </a:r>
            <a:r>
              <a:rPr lang="fr-FR" sz="1200" dirty="0" err="1" smtClean="0">
                <a:solidFill>
                  <a:srgbClr val="990099"/>
                </a:solidFill>
                <a:ea typeface="+mn-ea"/>
              </a:rPr>
              <a:t>Tsuji</a:t>
            </a:r>
            <a:r>
              <a:rPr lang="fr-FR" sz="1200" dirty="0" smtClean="0">
                <a:solidFill>
                  <a:srgbClr val="990099"/>
                </a:solidFill>
                <a:ea typeface="+mn-ea"/>
              </a:rPr>
              <a:t>, </a:t>
            </a:r>
            <a:r>
              <a:rPr lang="fr-FR" sz="1200" i="1" dirty="0" smtClean="0">
                <a:solidFill>
                  <a:srgbClr val="990099"/>
                </a:solidFill>
              </a:rPr>
              <a:t>J. </a:t>
            </a:r>
            <a:r>
              <a:rPr lang="fr-FR" sz="1200" i="1" dirty="0" err="1" smtClean="0">
                <a:solidFill>
                  <a:srgbClr val="990099"/>
                </a:solidFill>
              </a:rPr>
              <a:t>Alloys</a:t>
            </a:r>
            <a:r>
              <a:rPr lang="fr-FR" sz="1200" i="1" dirty="0" smtClean="0">
                <a:solidFill>
                  <a:srgbClr val="990099"/>
                </a:solidFill>
              </a:rPr>
              <a:t> </a:t>
            </a:r>
            <a:r>
              <a:rPr lang="fr-FR" sz="1200" i="1" dirty="0" err="1" smtClean="0">
                <a:solidFill>
                  <a:srgbClr val="990099"/>
                </a:solidFill>
              </a:rPr>
              <a:t>Compds</a:t>
            </a:r>
            <a:r>
              <a:rPr lang="fr-FR" sz="1200" dirty="0" smtClean="0">
                <a:solidFill>
                  <a:srgbClr val="990099"/>
                </a:solidFill>
              </a:rPr>
              <a:t>, 1998, 271, 391</a:t>
            </a:r>
          </a:p>
        </p:txBody>
      </p:sp>
      <p:sp>
        <p:nvSpPr>
          <p:cNvPr id="57" name="Rectangle à coins arrondis 56"/>
          <p:cNvSpPr/>
          <p:nvPr/>
        </p:nvSpPr>
        <p:spPr>
          <a:xfrm>
            <a:off x="959479" y="4545403"/>
            <a:ext cx="1371896" cy="634903"/>
          </a:xfrm>
          <a:prstGeom prst="roundRect">
            <a:avLst/>
          </a:prstGeom>
          <a:solidFill>
            <a:srgbClr val="006600"/>
          </a:solidFill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err="1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Literature</a:t>
            </a:r>
            <a:r>
              <a:rPr lang="fr-FR" sz="16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6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algn="ctr"/>
            <a:r>
              <a:rPr lang="fr-FR" altLang="fr-FR" sz="1600" i="1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fr-FR" altLang="fr-FR" sz="16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= </a:t>
            </a:r>
            <a:r>
              <a:rPr lang="fr-FR" sz="16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5.469 Å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5725716" y="3989110"/>
            <a:ext cx="2526147" cy="449602"/>
            <a:chOff x="5725716" y="3989110"/>
            <a:chExt cx="2526147" cy="449602"/>
          </a:xfrm>
        </p:grpSpPr>
        <p:sp>
          <p:nvSpPr>
            <p:cNvPr id="61" name="Rectangle à coins arrondis 60"/>
            <p:cNvSpPr/>
            <p:nvPr/>
          </p:nvSpPr>
          <p:spPr>
            <a:xfrm>
              <a:off x="6931000" y="3989110"/>
              <a:ext cx="1320863" cy="449602"/>
            </a:xfrm>
            <a:prstGeom prst="roundRect">
              <a:avLst/>
            </a:prstGeom>
            <a:solidFill>
              <a:srgbClr val="006600"/>
            </a:solidFill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altLang="fr-FR" sz="1600" i="1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a</a:t>
              </a:r>
              <a:r>
                <a:rPr lang="fr-FR" altLang="fr-FR" sz="1600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 = </a:t>
              </a:r>
              <a:r>
                <a:rPr lang="fr-FR" altLang="fr-FR" sz="16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5.438 </a:t>
              </a:r>
              <a:r>
                <a:rPr lang="fr-FR" sz="16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Å</a:t>
              </a:r>
              <a:endParaRPr lang="fr-FR" sz="16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3" name="AutoShape 24"/>
            <p:cNvSpPr>
              <a:spLocks noChangeArrowheads="1"/>
            </p:cNvSpPr>
            <p:nvPr/>
          </p:nvSpPr>
          <p:spPr bwMode="auto">
            <a:xfrm>
              <a:off x="5725716" y="4052094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2748351" y="3989110"/>
            <a:ext cx="2569010" cy="449602"/>
            <a:chOff x="2748351" y="3989110"/>
            <a:chExt cx="2569010" cy="449602"/>
          </a:xfrm>
        </p:grpSpPr>
        <p:sp>
          <p:nvSpPr>
            <p:cNvPr id="55" name="Rectangle à coins arrondis 54"/>
            <p:cNvSpPr/>
            <p:nvPr/>
          </p:nvSpPr>
          <p:spPr>
            <a:xfrm>
              <a:off x="3996498" y="3989110"/>
              <a:ext cx="1320863" cy="449602"/>
            </a:xfrm>
            <a:prstGeom prst="roundRect">
              <a:avLst/>
            </a:prstGeom>
            <a:solidFill>
              <a:srgbClr val="006600"/>
            </a:solidFill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altLang="fr-FR" sz="1600" i="1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a</a:t>
              </a:r>
              <a:r>
                <a:rPr lang="fr-FR" altLang="fr-FR" sz="1600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 = </a:t>
              </a:r>
              <a:r>
                <a:rPr lang="fr-FR" altLang="fr-FR" sz="16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5.442 </a:t>
              </a:r>
              <a:r>
                <a:rPr lang="fr-FR" sz="16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Å</a:t>
              </a:r>
              <a:endParaRPr lang="fr-FR" sz="16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6" name="AutoShape 24"/>
            <p:cNvSpPr>
              <a:spLocks noChangeArrowheads="1"/>
            </p:cNvSpPr>
            <p:nvPr/>
          </p:nvSpPr>
          <p:spPr bwMode="auto">
            <a:xfrm>
              <a:off x="2748351" y="4017786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00421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3" grpId="0"/>
      <p:bldP spid="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e 39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41" name="Forme libre 4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2" name="Forme libre 4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3" name="Forme libre 4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b="0" kern="0" dirty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44" name="Groupe 4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4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2" name="Forme libre 51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56" name="Forme libre 55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b="0" kern="0" dirty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58" name="Rectangle 4"/>
          <p:cNvSpPr>
            <a:spLocks noChangeArrowheads="1"/>
          </p:cNvSpPr>
          <p:nvPr/>
        </p:nvSpPr>
        <p:spPr bwMode="auto">
          <a:xfrm>
            <a:off x="2119746" y="24585"/>
            <a:ext cx="5464896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lvl="0" algn="ctr" eaLnBrk="1" hangingPunct="1"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Sintering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rPr>
              <a:t>of </a:t>
            </a:r>
            <a:r>
              <a:rPr lang="en-US" sz="2600" dirty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U</a:t>
            </a:r>
            <a:r>
              <a:rPr lang="en-US" sz="2600" baseline="-24000" dirty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1-x</a:t>
            </a:r>
            <a:r>
              <a:rPr lang="en-US" sz="2600" dirty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Ln</a:t>
            </a:r>
            <a:r>
              <a:rPr lang="en-US" sz="2600" baseline="-24000" dirty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x</a:t>
            </a:r>
            <a:r>
              <a:rPr lang="en-US" sz="2600" dirty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O</a:t>
            </a:r>
            <a:r>
              <a:rPr lang="en-US" sz="2600" baseline="-24000" dirty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2-x/2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rPr>
              <a:t> 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samples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3798569" y="2129257"/>
            <a:ext cx="2146023" cy="5616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Uniaxial pressing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RT – 500 MPa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Palatino Linotype" panose="02040502050505030304" pitchFamily="18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3568700" y="841015"/>
            <a:ext cx="1623682" cy="1170538"/>
            <a:chOff x="3568700" y="841015"/>
            <a:chExt cx="1623682" cy="1170538"/>
          </a:xfrm>
        </p:grpSpPr>
        <p:pic>
          <p:nvPicPr>
            <p:cNvPr id="32" name="Picture 28" descr="C:\Users\geant\Desktop\travaux personnels\soutenance\presse-pastiller-P375037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4" t="2608" r="7932" b="3796"/>
            <a:stretch>
              <a:fillRect/>
            </a:stretch>
          </p:blipFill>
          <p:spPr bwMode="auto">
            <a:xfrm>
              <a:off x="4541071" y="841015"/>
              <a:ext cx="651311" cy="1170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" name="AutoShape 24"/>
            <p:cNvSpPr>
              <a:spLocks noChangeArrowheads="1"/>
            </p:cNvSpPr>
            <p:nvPr/>
          </p:nvSpPr>
          <p:spPr bwMode="auto">
            <a:xfrm>
              <a:off x="3568700" y="1269853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78" name="ZoneTexte 77"/>
          <p:cNvSpPr txBox="1"/>
          <p:nvPr/>
        </p:nvSpPr>
        <p:spPr>
          <a:xfrm>
            <a:off x="7441110" y="769197"/>
            <a:ext cx="1684422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Heating treatment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1400" dirty="0" smtClean="0">
                <a:latin typeface="Palatino Linotype" panose="02040502050505030304" pitchFamily="18" charset="0"/>
              </a:rPr>
              <a:t>1550</a:t>
            </a:r>
            <a:r>
              <a:rPr lang="en-US" sz="1400" baseline="34000" dirty="0" smtClean="0">
                <a:latin typeface="Palatino Linotype" panose="02040502050505030304" pitchFamily="18" charset="0"/>
              </a:rPr>
              <a:t>o</a:t>
            </a:r>
            <a:r>
              <a:rPr lang="en-US" sz="1400" dirty="0" smtClean="0">
                <a:latin typeface="Palatino Linotype" panose="02040502050505030304" pitchFamily="18" charset="0"/>
              </a:rPr>
              <a:t>C / 8h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1400" dirty="0" err="1">
                <a:latin typeface="Palatino Linotype" panose="02040502050505030304" pitchFamily="18" charset="0"/>
              </a:rPr>
              <a:t>A</a:t>
            </a:r>
            <a:r>
              <a:rPr lang="en-US" sz="1400" dirty="0" err="1" smtClean="0">
                <a:latin typeface="Palatino Linotype" panose="02040502050505030304" pitchFamily="18" charset="0"/>
              </a:rPr>
              <a:t>r</a:t>
            </a:r>
            <a:r>
              <a:rPr lang="en-US" sz="1400" dirty="0" smtClean="0">
                <a:latin typeface="Palatino Linotype" panose="02040502050505030304" pitchFamily="18" charset="0"/>
              </a:rPr>
              <a:t> – 5% H</a:t>
            </a:r>
            <a:r>
              <a:rPr lang="en-US" sz="1400" baseline="-24000" dirty="0" smtClean="0">
                <a:latin typeface="Palatino Linotype" panose="02040502050505030304" pitchFamily="18" charset="0"/>
              </a:rPr>
              <a:t>2</a:t>
            </a:r>
            <a:endParaRPr lang="en-US" sz="1400" baseline="-24000" dirty="0">
              <a:solidFill>
                <a:schemeClr val="tx1">
                  <a:lumMod val="75000"/>
                  <a:lumOff val="25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362109" y="2919925"/>
            <a:ext cx="2813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Characterization</a:t>
            </a:r>
          </a:p>
          <a:p>
            <a:pPr algn="ctr">
              <a:spcBef>
                <a:spcPts val="0"/>
              </a:spcBef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PXRD, BET, ESEM, </a:t>
            </a:r>
            <a:r>
              <a:rPr 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Pycnometry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Palatino Linotype" panose="02040502050505030304" pitchFamily="18" charset="0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6510896" y="1901590"/>
            <a:ext cx="2406944" cy="863423"/>
            <a:chOff x="6510896" y="1901590"/>
            <a:chExt cx="2406944" cy="863423"/>
          </a:xfrm>
        </p:grpSpPr>
        <p:pic>
          <p:nvPicPr>
            <p:cNvPr id="59" name="Picture 2" descr="C:\Users\TC238532\Desktop\Pycno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3" t="10309" r="6112" b="3700"/>
            <a:stretch/>
          </p:blipFill>
          <p:spPr bwMode="auto">
            <a:xfrm>
              <a:off x="6510896" y="2206656"/>
              <a:ext cx="824584" cy="55835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pic>
          <p:nvPicPr>
            <p:cNvPr id="66" name="Image 6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2545" y="2105469"/>
              <a:ext cx="765295" cy="65954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  <p:sp>
          <p:nvSpPr>
            <p:cNvPr id="79" name="AutoShape 24"/>
            <p:cNvSpPr>
              <a:spLocks noChangeArrowheads="1"/>
            </p:cNvSpPr>
            <p:nvPr/>
          </p:nvSpPr>
          <p:spPr bwMode="auto">
            <a:xfrm rot="3709998">
              <a:off x="7232767" y="2098442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pic>
        <p:nvPicPr>
          <p:cNvPr id="51" name="Image 5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32471"/>
            <a:ext cx="573564" cy="573564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89" y="869789"/>
            <a:ext cx="1212081" cy="1153389"/>
          </a:xfrm>
          <a:prstGeom prst="rect">
            <a:avLst/>
          </a:prstGeom>
        </p:spPr>
      </p:pic>
      <p:sp>
        <p:nvSpPr>
          <p:cNvPr id="64" name="Espace réservé du numéro de diapositive 1"/>
          <p:cNvSpPr txBox="1">
            <a:spLocks/>
          </p:cNvSpPr>
          <p:nvPr/>
        </p:nvSpPr>
        <p:spPr>
          <a:xfrm>
            <a:off x="8781139" y="6532611"/>
            <a:ext cx="255451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6</a:t>
            </a:r>
          </a:p>
        </p:txBody>
      </p:sp>
      <p:sp>
        <p:nvSpPr>
          <p:cNvPr id="65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9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80" name="Imag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1466902" y="846587"/>
            <a:ext cx="1806541" cy="1199792"/>
            <a:chOff x="1466902" y="846587"/>
            <a:chExt cx="1806541" cy="1199792"/>
          </a:xfrm>
        </p:grpSpPr>
        <p:sp>
          <p:nvSpPr>
            <p:cNvPr id="74" name="AutoShape 24"/>
            <p:cNvSpPr>
              <a:spLocks noChangeArrowheads="1"/>
            </p:cNvSpPr>
            <p:nvPr/>
          </p:nvSpPr>
          <p:spPr bwMode="auto">
            <a:xfrm>
              <a:off x="1466902" y="1269853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pic>
          <p:nvPicPr>
            <p:cNvPr id="82" name="Picture 2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223625" y="996561"/>
              <a:ext cx="1199792" cy="8998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Groupe 3"/>
          <p:cNvGrpSpPr/>
          <p:nvPr/>
        </p:nvGrpSpPr>
        <p:grpSpPr>
          <a:xfrm>
            <a:off x="5498172" y="1060607"/>
            <a:ext cx="1952916" cy="850104"/>
            <a:chOff x="5498172" y="1060607"/>
            <a:chExt cx="1952916" cy="850104"/>
          </a:xfrm>
        </p:grpSpPr>
        <p:pic>
          <p:nvPicPr>
            <p:cNvPr id="60" name="Picture 47" descr="C:\Users\TC238532\Desktop\four+tubulaire,+serie+ctf-1200°c,+carbolite®.jpg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9" t="11371" b="6767"/>
            <a:stretch/>
          </p:blipFill>
          <p:spPr bwMode="auto">
            <a:xfrm>
              <a:off x="6455726" y="1060607"/>
              <a:ext cx="995362" cy="850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AutoShape 24"/>
            <p:cNvSpPr>
              <a:spLocks noChangeArrowheads="1"/>
            </p:cNvSpPr>
            <p:nvPr/>
          </p:nvSpPr>
          <p:spPr bwMode="auto">
            <a:xfrm>
              <a:off x="5498172" y="1269853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85" name="ZoneTexte 84"/>
          <p:cNvSpPr txBox="1"/>
          <p:nvPr/>
        </p:nvSpPr>
        <p:spPr>
          <a:xfrm>
            <a:off x="2047389" y="2126002"/>
            <a:ext cx="1522934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Grinding step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anose="02040502050505030304" pitchFamily="18" charset="0"/>
              </a:rPr>
              <a:t>30 Hz / 30 min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Palatino Linotype" panose="02040502050505030304" pitchFamily="18" charset="0"/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3246460" y="3023815"/>
            <a:ext cx="2581455" cy="2283730"/>
            <a:chOff x="3246460" y="3055714"/>
            <a:chExt cx="2581455" cy="2283730"/>
          </a:xfrm>
        </p:grpSpPr>
        <p:pic>
          <p:nvPicPr>
            <p:cNvPr id="70" name="Picture 7" descr="T:\ICSM\Collaborateurs\CORDARA Theo\Thèse\Synthèses\Ln(+III) Fluorine\MEB\Suivi disso 10% Ln 0.1M 60°C\t=00h00\Z2_t=00h00_X10000\TC-16-10pcLn-3-10-Z2_0deg_t=0h00_002.tif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21"/>
            <a:stretch/>
          </p:blipFill>
          <p:spPr bwMode="auto">
            <a:xfrm>
              <a:off x="3246460" y="3055714"/>
              <a:ext cx="2581455" cy="2283730"/>
            </a:xfrm>
            <a:prstGeom prst="rect">
              <a:avLst/>
            </a:prstGeom>
            <a:noFill/>
            <a:ln w="285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9" name="ZoneTexte 29"/>
            <p:cNvSpPr txBox="1">
              <a:spLocks noChangeArrowheads="1"/>
            </p:cNvSpPr>
            <p:nvPr/>
          </p:nvSpPr>
          <p:spPr bwMode="auto">
            <a:xfrm>
              <a:off x="3671554" y="3098252"/>
              <a:ext cx="2066028" cy="461665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fr-FR" altLang="fr-FR" sz="2400" b="1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U</a:t>
              </a:r>
              <a:r>
                <a:rPr lang="fr-FR" altLang="fr-FR" sz="2400" b="1" baseline="-240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0.9</a:t>
              </a:r>
              <a:r>
                <a:rPr lang="fr-FR" altLang="fr-FR" sz="2400" b="1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Ln</a:t>
              </a:r>
              <a:r>
                <a:rPr lang="fr-FR" altLang="fr-FR" sz="2400" b="1" baseline="-240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0.1</a:t>
              </a:r>
              <a:r>
                <a:rPr lang="fr-FR" altLang="fr-FR" sz="2400" b="1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O</a:t>
              </a:r>
              <a:r>
                <a:rPr lang="fr-FR" altLang="fr-FR" sz="2400" b="1" baseline="-250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1.95</a:t>
              </a:r>
              <a:endParaRPr lang="fr-FR" altLang="fr-FR" sz="2400" b="1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99" name="Groupe 98"/>
          <p:cNvGrpSpPr/>
          <p:nvPr/>
        </p:nvGrpSpPr>
        <p:grpSpPr>
          <a:xfrm>
            <a:off x="4863230" y="4846625"/>
            <a:ext cx="857972" cy="338554"/>
            <a:chOff x="1968179" y="5371112"/>
            <a:chExt cx="857972" cy="338554"/>
          </a:xfrm>
        </p:grpSpPr>
        <p:sp>
          <p:nvSpPr>
            <p:cNvPr id="100" name="ZoneTexte 99"/>
            <p:cNvSpPr txBox="1"/>
            <p:nvPr/>
          </p:nvSpPr>
          <p:spPr>
            <a:xfrm>
              <a:off x="2025013" y="5371112"/>
              <a:ext cx="8011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4</a:t>
              </a:r>
              <a:r>
                <a:rPr lang="fr-FR" sz="1600" b="1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 µm</a:t>
              </a:r>
              <a:endParaRPr lang="fr-FR" sz="1600" b="1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cxnSp>
          <p:nvCxnSpPr>
            <p:cNvPr id="101" name="Connecteur droit avec flèche 100"/>
            <p:cNvCxnSpPr/>
            <p:nvPr/>
          </p:nvCxnSpPr>
          <p:spPr>
            <a:xfrm flipV="1">
              <a:off x="1968179" y="5700699"/>
              <a:ext cx="820017" cy="6621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e 4"/>
          <p:cNvGrpSpPr/>
          <p:nvPr/>
        </p:nvGrpSpPr>
        <p:grpSpPr>
          <a:xfrm>
            <a:off x="149474" y="3016819"/>
            <a:ext cx="2676849" cy="2290726"/>
            <a:chOff x="248850" y="3016819"/>
            <a:chExt cx="2676849" cy="2290726"/>
          </a:xfrm>
        </p:grpSpPr>
        <p:pic>
          <p:nvPicPr>
            <p:cNvPr id="61" name="Picture 3" descr="C:\Users\tc238532\Desktop\TC-16-UO2-2-4 t=00h30-Z1-tilt=0_002.tif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074"/>
            <a:stretch/>
          </p:blipFill>
          <p:spPr bwMode="auto">
            <a:xfrm>
              <a:off x="248850" y="3016819"/>
              <a:ext cx="2676849" cy="2290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ZoneTexte 89"/>
            <p:cNvSpPr txBox="1"/>
            <p:nvPr/>
          </p:nvSpPr>
          <p:spPr>
            <a:xfrm>
              <a:off x="2165791" y="4856987"/>
              <a:ext cx="7480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4</a:t>
              </a:r>
              <a:r>
                <a:rPr lang="fr-FR" sz="1600" b="1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 µm</a:t>
              </a:r>
              <a:endParaRPr lang="fr-FR" sz="1600" b="1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cxnSp>
          <p:nvCxnSpPr>
            <p:cNvPr id="91" name="Connecteur droit avec flèche 90"/>
            <p:cNvCxnSpPr/>
            <p:nvPr/>
          </p:nvCxnSpPr>
          <p:spPr>
            <a:xfrm>
              <a:off x="2125722" y="5204786"/>
              <a:ext cx="696702" cy="9244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ZoneTexte 29"/>
            <p:cNvSpPr txBox="1">
              <a:spLocks noChangeArrowheads="1"/>
            </p:cNvSpPr>
            <p:nvPr/>
          </p:nvSpPr>
          <p:spPr bwMode="auto">
            <a:xfrm>
              <a:off x="292747" y="3055347"/>
              <a:ext cx="776371" cy="461665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fr-FR" altLang="fr-FR" sz="2400" b="1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UO</a:t>
              </a:r>
              <a:r>
                <a:rPr lang="fr-FR" altLang="fr-FR" sz="2400" b="1" baseline="-250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2</a:t>
              </a:r>
              <a:endParaRPr lang="fr-FR" altLang="fr-FR" sz="2400" b="1" baseline="-250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77" name="Rectangle à coins arrondis 76"/>
          <p:cNvSpPr/>
          <p:nvPr/>
        </p:nvSpPr>
        <p:spPr bwMode="auto">
          <a:xfrm>
            <a:off x="135846" y="5387492"/>
            <a:ext cx="2686578" cy="1026703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200"/>
              </a:spcBef>
            </a:pPr>
            <a:r>
              <a:rPr lang="fr-FR" altLang="fr-FR" sz="15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Densification 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rate: 93%</a:t>
            </a:r>
            <a:endParaRPr lang="fr-FR" altLang="fr-FR" sz="1500" dirty="0">
              <a:solidFill>
                <a:schemeClr val="bg1"/>
              </a:solidFill>
              <a:latin typeface="Palatino Linotype" panose="020405020505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400"/>
              </a:spcBef>
            </a:pPr>
            <a:r>
              <a:rPr lang="fr-FR" altLang="fr-FR" sz="1500" dirty="0" err="1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Average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grain size: 11.8 µm</a:t>
            </a:r>
            <a:endParaRPr lang="fr-FR" altLang="fr-FR" sz="1500" dirty="0">
              <a:solidFill>
                <a:schemeClr val="bg1"/>
              </a:solidFill>
              <a:latin typeface="Palatino Linotype" panose="020405020505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400"/>
              </a:spcBef>
            </a:pP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SSA: 5 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 10</a:t>
            </a:r>
            <a:r>
              <a:rPr lang="fr-FR" altLang="fr-FR" sz="1500" baseline="30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-3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m</a:t>
            </a:r>
            <a:r>
              <a:rPr lang="fr-FR" altLang="fr-FR" sz="1500" baseline="30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2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.g</a:t>
            </a:r>
            <a:r>
              <a:rPr lang="fr-FR" altLang="fr-FR" sz="1500" baseline="30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-1</a:t>
            </a:r>
            <a:endParaRPr lang="fr-FR" altLang="fr-FR" sz="1500" dirty="0">
              <a:solidFill>
                <a:schemeClr val="bg1"/>
              </a:solidFill>
              <a:latin typeface="Palatino Linotype" panose="020405020505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1" name="Rectangle à coins arrondis 80"/>
          <p:cNvSpPr/>
          <p:nvPr/>
        </p:nvSpPr>
        <p:spPr bwMode="auto">
          <a:xfrm>
            <a:off x="3224286" y="5386584"/>
            <a:ext cx="2608475" cy="1026703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200"/>
              </a:spcBef>
            </a:pPr>
            <a:r>
              <a:rPr lang="fr-FR" altLang="fr-FR" sz="15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Densification 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rate: 90%</a:t>
            </a:r>
            <a:endParaRPr lang="fr-FR" altLang="fr-FR" sz="1500" dirty="0">
              <a:solidFill>
                <a:schemeClr val="bg1"/>
              </a:solidFill>
              <a:latin typeface="Palatino Linotype" panose="020405020505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400"/>
              </a:spcBef>
            </a:pPr>
            <a:r>
              <a:rPr lang="fr-FR" altLang="fr-FR" sz="1500" dirty="0" err="1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Average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grain size: 3.4 µm</a:t>
            </a:r>
            <a:endParaRPr lang="fr-FR" altLang="fr-FR" sz="1500" dirty="0">
              <a:solidFill>
                <a:schemeClr val="bg1"/>
              </a:solidFill>
              <a:latin typeface="Palatino Linotype" panose="020405020505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400"/>
              </a:spcBef>
            </a:pP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SSA: 5 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 10</a:t>
            </a:r>
            <a:r>
              <a:rPr lang="fr-FR" altLang="fr-FR" sz="1500" baseline="30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-2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m</a:t>
            </a:r>
            <a:r>
              <a:rPr lang="fr-FR" altLang="fr-FR" sz="1500" baseline="30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2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.g</a:t>
            </a:r>
            <a:r>
              <a:rPr lang="fr-FR" altLang="fr-FR" sz="1500" baseline="30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-1</a:t>
            </a:r>
            <a:endParaRPr lang="fr-FR" altLang="fr-FR" sz="1500" dirty="0">
              <a:solidFill>
                <a:schemeClr val="bg1"/>
              </a:solidFill>
              <a:latin typeface="Palatino Linotype" panose="020405020505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3" name="Rectangle à coins arrondis 82"/>
          <p:cNvSpPr/>
          <p:nvPr/>
        </p:nvSpPr>
        <p:spPr bwMode="auto">
          <a:xfrm>
            <a:off x="6078024" y="5374838"/>
            <a:ext cx="2703115" cy="1026703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200"/>
              </a:spcBef>
            </a:pPr>
            <a:r>
              <a:rPr lang="fr-FR" altLang="fr-FR" sz="15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Densification 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rate: 87%</a:t>
            </a:r>
            <a:endParaRPr lang="fr-FR" altLang="fr-FR" sz="1500" dirty="0">
              <a:solidFill>
                <a:schemeClr val="bg1"/>
              </a:solidFill>
              <a:latin typeface="Palatino Linotype" panose="020405020505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400"/>
              </a:spcBef>
            </a:pPr>
            <a:r>
              <a:rPr lang="fr-FR" altLang="fr-FR" sz="1500" dirty="0" err="1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Average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grain size: 0.9 µm</a:t>
            </a:r>
            <a:endParaRPr lang="fr-FR" altLang="fr-FR" sz="1500" dirty="0">
              <a:solidFill>
                <a:schemeClr val="bg1"/>
              </a:solidFill>
              <a:latin typeface="Palatino Linotype" panose="020405020505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400"/>
              </a:spcBef>
            </a:pP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SSA: 1 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 10</a:t>
            </a:r>
            <a:r>
              <a:rPr lang="fr-FR" altLang="fr-FR" sz="1500" baseline="30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-2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m</a:t>
            </a:r>
            <a:r>
              <a:rPr lang="fr-FR" altLang="fr-FR" sz="1500" baseline="30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2</a:t>
            </a:r>
            <a:r>
              <a:rPr lang="fr-FR" altLang="fr-FR" sz="15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.g</a:t>
            </a:r>
            <a:r>
              <a:rPr lang="fr-FR" altLang="fr-FR" sz="1500" baseline="30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-1</a:t>
            </a:r>
            <a:endParaRPr lang="fr-FR" altLang="fr-FR" sz="1500" dirty="0">
              <a:solidFill>
                <a:schemeClr val="bg1"/>
              </a:solidFill>
              <a:latin typeface="Palatino Linotype" panose="020405020505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6" name="ZoneTexte 29"/>
          <p:cNvSpPr txBox="1">
            <a:spLocks noChangeArrowheads="1"/>
          </p:cNvSpPr>
          <p:nvPr/>
        </p:nvSpPr>
        <p:spPr bwMode="auto">
          <a:xfrm>
            <a:off x="6466259" y="4695365"/>
            <a:ext cx="1851916" cy="461665"/>
          </a:xfrm>
          <a:prstGeom prst="rect">
            <a:avLst/>
          </a:prstGeom>
          <a:solidFill>
            <a:srgbClr val="000066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fr-FR" altLang="fr-FR" sz="2400" b="1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U</a:t>
            </a:r>
            <a:r>
              <a:rPr lang="fr-FR" altLang="fr-FR" sz="2400" b="1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0.8</a:t>
            </a:r>
            <a:r>
              <a:rPr lang="fr-FR" altLang="fr-FR" sz="2400" b="1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Ln</a:t>
            </a:r>
            <a:r>
              <a:rPr lang="fr-FR" altLang="fr-FR" sz="2400" b="1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0.2</a:t>
            </a:r>
            <a:r>
              <a:rPr lang="fr-FR" altLang="fr-FR" sz="2400" b="1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fr-FR" altLang="fr-FR" sz="2400" b="1" baseline="-25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1.9</a:t>
            </a:r>
            <a:endParaRPr lang="fr-FR" altLang="fr-FR" sz="2400" b="1" dirty="0">
              <a:solidFill>
                <a:schemeClr val="bg1"/>
              </a:solidFill>
              <a:latin typeface="Palatino Linotype" panose="020405020505050303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520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78" grpId="0"/>
      <p:bldP spid="6" grpId="0"/>
      <p:bldP spid="85" grpId="0"/>
      <p:bldP spid="77" grpId="0" animBg="1"/>
      <p:bldP spid="81" grpId="0" animBg="1"/>
      <p:bldP spid="83" grpId="0" animBg="1"/>
      <p:bldP spid="8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sp222919\AppData\Local\Microsoft\Windows\Temporary Internet Files\Content.Outlook\MBZNUMYS\IMG_1558.JPG"/>
          <p:cNvPicPr>
            <a:picLocks noChangeAspect="1" noChangeArrowheads="1"/>
          </p:cNvPicPr>
          <p:nvPr/>
        </p:nvPicPr>
        <p:blipFill rotWithShape="1"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" r="543" b="33382"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r 9"/>
          <p:cNvGrpSpPr/>
          <p:nvPr/>
        </p:nvGrpSpPr>
        <p:grpSpPr>
          <a:xfrm>
            <a:off x="-116622" y="1203758"/>
            <a:ext cx="9366719" cy="3142607"/>
            <a:chOff x="-116622" y="1203758"/>
            <a:chExt cx="9366719" cy="3142607"/>
          </a:xfrm>
        </p:grpSpPr>
        <p:sp>
          <p:nvSpPr>
            <p:cNvPr id="6" name="Forme libre 5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Palatino Linotype" panose="02040502050505030304" pitchFamily="18" charset="0"/>
              </a:endParaRPr>
            </a:p>
          </p:txBody>
        </p:sp>
        <p:sp>
          <p:nvSpPr>
            <p:cNvPr id="7" name="Forme libre 6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440297" y="776122"/>
            <a:ext cx="674401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fr-FR" sz="2800" dirty="0">
                <a:solidFill>
                  <a:srgbClr val="000099"/>
                </a:solidFill>
                <a:latin typeface="Palatino Linotype" panose="02040502050505030304" pitchFamily="18" charset="0"/>
              </a:rPr>
              <a:t>Macroscopic </a:t>
            </a:r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study</a:t>
            </a:r>
          </a:p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---</a:t>
            </a:r>
            <a:endParaRPr lang="en-US" altLang="fr-FR" sz="2800" dirty="0">
              <a:solidFill>
                <a:srgbClr val="000099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Multiparametric expression of the dissolution kinetics</a:t>
            </a:r>
            <a:endParaRPr lang="en-US" altLang="fr-FR" sz="2800" dirty="0">
              <a:solidFill>
                <a:srgbClr val="000099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>
              <a:latin typeface="Palatino Linotype" panose="02040502050505030304" pitchFamily="18" charset="0"/>
            </a:endParaRPr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8668634"/>
              </p:ext>
            </p:extLst>
          </p:nvPr>
        </p:nvGraphicFramePr>
        <p:xfrm>
          <a:off x="2025950" y="4571022"/>
          <a:ext cx="4307498" cy="870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14" name="Équation" r:id="rId5" imgW="2971800" imgH="571320" progId="Equation.3">
                  <p:embed/>
                </p:oleObj>
              </mc:Choice>
              <mc:Fallback>
                <p:oleObj name="Équation" r:id="rId5" imgW="2971800" imgH="57132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5950" y="4571022"/>
                        <a:ext cx="4307498" cy="8705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36"/>
          <p:cNvSpPr txBox="1">
            <a:spLocks noChangeArrowheads="1"/>
          </p:cNvSpPr>
          <p:nvPr/>
        </p:nvSpPr>
        <p:spPr bwMode="auto">
          <a:xfrm>
            <a:off x="0" y="6572043"/>
            <a:ext cx="85431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fr-FR" sz="1200" dirty="0" smtClean="0">
                <a:solidFill>
                  <a:srgbClr val="990099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A.C. </a:t>
            </a:r>
            <a:r>
              <a:rPr lang="en-US" altLang="fr-FR" sz="1200" dirty="0" err="1" smtClean="0">
                <a:solidFill>
                  <a:srgbClr val="990099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Lasaga</a:t>
            </a:r>
            <a:r>
              <a:rPr lang="en-US" altLang="fr-FR" sz="1200" dirty="0" smtClean="0">
                <a:solidFill>
                  <a:srgbClr val="990099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, </a:t>
            </a:r>
            <a:r>
              <a:rPr lang="en-US" altLang="fr-FR" sz="1200" i="1" dirty="0" smtClean="0">
                <a:solidFill>
                  <a:srgbClr val="990099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Kinetic Theory in the Earth Sciences, </a:t>
            </a:r>
            <a:r>
              <a:rPr lang="en-US" altLang="fr-FR" sz="1200" dirty="0" smtClean="0">
                <a:solidFill>
                  <a:srgbClr val="990099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Princeton Univ. Press, 1998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3675" y="3162917"/>
            <a:ext cx="653043" cy="65304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5054" y="4643258"/>
            <a:ext cx="2110144" cy="196655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64" y="3489371"/>
            <a:ext cx="2639585" cy="136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0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0" y="111147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Times New Roman" pitchFamily="18" charset="0"/>
            </a:endParaRPr>
          </a:p>
        </p:txBody>
      </p:sp>
      <p:grpSp>
        <p:nvGrpSpPr>
          <p:cNvPr id="4139" name="Groupe 45"/>
          <p:cNvGrpSpPr>
            <a:grpSpLocks/>
          </p:cNvGrpSpPr>
          <p:nvPr/>
        </p:nvGrpSpPr>
        <p:grpSpPr bwMode="auto">
          <a:xfrm>
            <a:off x="-6019" y="5215166"/>
            <a:ext cx="3676650" cy="1079500"/>
            <a:chOff x="35801" y="5164524"/>
            <a:chExt cx="3676362" cy="1081378"/>
          </a:xfrm>
        </p:grpSpPr>
        <p:pic>
          <p:nvPicPr>
            <p:cNvPr id="4143" name="Picture 21" descr="IMG_027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1711" y="5164524"/>
              <a:ext cx="1440452" cy="1081378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48" name="Text Box 38"/>
            <p:cNvSpPr txBox="1">
              <a:spLocks noChangeArrowheads="1"/>
            </p:cNvSpPr>
            <p:nvPr/>
          </p:nvSpPr>
          <p:spPr bwMode="auto">
            <a:xfrm>
              <a:off x="35801" y="5268584"/>
              <a:ext cx="2159467" cy="913479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31750"/>
            </a:effectLst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ICP–AES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2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ICP-MS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2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Times New Roman" pitchFamily="18" charset="0"/>
                </a:rPr>
                <a:t>a</a:t>
              </a: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  liquid scintillation</a:t>
              </a:r>
            </a:p>
          </p:txBody>
        </p:sp>
      </p:grpSp>
      <p:pic>
        <p:nvPicPr>
          <p:cNvPr id="4141" name="Picture 7" descr="IMG_027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69" y="692378"/>
            <a:ext cx="1309688" cy="982663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h="254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2067256" y="686027"/>
            <a:ext cx="2087563" cy="4418235"/>
            <a:chOff x="2067256" y="686027"/>
            <a:chExt cx="2087563" cy="4418235"/>
          </a:xfrm>
        </p:grpSpPr>
        <p:sp>
          <p:nvSpPr>
            <p:cNvPr id="97" name="AutoShape 24"/>
            <p:cNvSpPr>
              <a:spLocks noChangeArrowheads="1"/>
            </p:cNvSpPr>
            <p:nvPr/>
          </p:nvSpPr>
          <p:spPr bwMode="auto">
            <a:xfrm rot="5400000">
              <a:off x="1039160" y="2871708"/>
              <a:ext cx="4104747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4142" name="Text Box 37"/>
            <p:cNvSpPr txBox="1">
              <a:spLocks noChangeArrowheads="1"/>
            </p:cNvSpPr>
            <p:nvPr/>
          </p:nvSpPr>
          <p:spPr bwMode="auto">
            <a:xfrm>
              <a:off x="2067256" y="1303566"/>
              <a:ext cx="2087563" cy="336550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25400"/>
            </a:sp3d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Static conditions</a:t>
              </a:r>
            </a:p>
          </p:txBody>
        </p:sp>
        <p:sp>
          <p:nvSpPr>
            <p:cNvPr id="4125" name="Text Box 35"/>
            <p:cNvSpPr txBox="1">
              <a:spLocks noChangeArrowheads="1"/>
            </p:cNvSpPr>
            <p:nvPr/>
          </p:nvSpPr>
          <p:spPr bwMode="auto">
            <a:xfrm>
              <a:off x="2268083" y="686027"/>
              <a:ext cx="1655762" cy="336550"/>
            </a:xfrm>
            <a:prstGeom prst="rect">
              <a:avLst/>
            </a:prstGeom>
            <a:solidFill>
              <a:srgbClr val="5F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i="1" dirty="0" smtClean="0">
                  <a:solidFill>
                    <a:schemeClr val="bg1"/>
                  </a:solidFill>
                  <a:ea typeface="+mn-ea"/>
                </a:rPr>
                <a:t>Sintered </a:t>
              </a:r>
              <a:r>
                <a:rPr kumimoji="0" lang="en-US" sz="1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rPr>
                <a:t>Pellet</a:t>
              </a:r>
              <a:endPara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-58057" y="-315670"/>
            <a:ext cx="9216715" cy="987931"/>
            <a:chOff x="-58057" y="-289294"/>
            <a:chExt cx="9216715" cy="987931"/>
          </a:xfrm>
        </p:grpSpPr>
        <p:sp>
          <p:nvSpPr>
            <p:cNvPr id="59" name="Forme libre 58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64" name="Forme libre 63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65" name="Forme libre 64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66" name="Groupe 65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68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9" name="Forme libre 68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70" name="Forme libre 69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60" name="Rectangle 4"/>
          <p:cNvSpPr>
            <a:spLocks noChangeArrowheads="1"/>
          </p:cNvSpPr>
          <p:nvPr/>
        </p:nvSpPr>
        <p:spPr bwMode="auto">
          <a:xfrm>
            <a:off x="1568848" y="-27498"/>
            <a:ext cx="6491989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Dissolution test: experimental device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cs typeface="Times New Roman" pitchFamily="18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4212406" y="5755898"/>
            <a:ext cx="4741096" cy="710800"/>
            <a:chOff x="4212406" y="5755898"/>
            <a:chExt cx="4741096" cy="7108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150" name="AutoShape 56"/>
            <p:cNvSpPr>
              <a:spLocks noChangeAspect="1" noChangeArrowheads="1"/>
            </p:cNvSpPr>
            <p:nvPr/>
          </p:nvSpPr>
          <p:spPr bwMode="auto">
            <a:xfrm rot="2239911" flipH="1">
              <a:off x="8655052" y="5759678"/>
              <a:ext cx="298450" cy="687387"/>
            </a:xfrm>
            <a:prstGeom prst="curvedRightArrow">
              <a:avLst>
                <a:gd name="adj1" fmla="val 46064"/>
                <a:gd name="adj2" fmla="val 92128"/>
                <a:gd name="adj3" fmla="val 33333"/>
              </a:avLst>
            </a:prstGeom>
            <a:solidFill>
              <a:srgbClr val="808080"/>
            </a:solidFill>
            <a:ln w="19050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7" name="Rectangle à coins arrondis 6"/>
            <p:cNvSpPr/>
            <p:nvPr/>
          </p:nvSpPr>
          <p:spPr bwMode="auto">
            <a:xfrm>
              <a:off x="4212406" y="5755898"/>
              <a:ext cx="4247381" cy="710800"/>
            </a:xfrm>
            <a:prstGeom prst="roundRect">
              <a:avLst/>
            </a:prstGeom>
            <a:solidFill>
              <a:srgbClr val="0000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eaLnBrk="1" hangingPunct="1">
                <a:spcBef>
                  <a:spcPct val="50000"/>
                </a:spcBef>
                <a:defRPr/>
              </a:pP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R</a:t>
              </a:r>
              <a:r>
                <a:rPr lang="en-GB" baseline="-25000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L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(</a:t>
              </a:r>
              <a:r>
                <a:rPr lang="en-GB" dirty="0" err="1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i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) 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Arial" charset="0"/>
                </a:rPr>
                <a:t>≈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 R</a:t>
              </a:r>
              <a:r>
                <a:rPr lang="en-GB" baseline="-25000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L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(j): congruent dissolution</a:t>
              </a:r>
            </a:p>
            <a:p>
              <a:pPr lvl="0" eaLnBrk="1" hangingPunct="1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R</a:t>
              </a:r>
              <a:r>
                <a:rPr lang="en-GB" baseline="-25000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L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(</a:t>
              </a:r>
              <a:r>
                <a:rPr lang="en-GB" dirty="0" err="1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i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) 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Arial" charset="0"/>
                </a:rPr>
                <a:t>≠ R</a:t>
              </a:r>
              <a:r>
                <a:rPr lang="en-GB" baseline="-25000" dirty="0">
                  <a:solidFill>
                    <a:schemeClr val="bg1"/>
                  </a:solidFill>
                  <a:latin typeface="Palatino Linotype" pitchFamily="18" charset="0"/>
                  <a:cs typeface="Arial" charset="0"/>
                </a:rPr>
                <a:t>L</a:t>
              </a:r>
              <a:r>
                <a:rPr lang="en-GB" dirty="0">
                  <a:solidFill>
                    <a:schemeClr val="bg1"/>
                  </a:solidFill>
                  <a:latin typeface="Palatino Linotype" pitchFamily="18" charset="0"/>
                  <a:cs typeface="Arial" charset="0"/>
                </a:rPr>
                <a:t>(j): incongruent </a:t>
              </a:r>
              <a:r>
                <a:rPr lang="en-GB" dirty="0" smtClean="0">
                  <a:solidFill>
                    <a:schemeClr val="bg1"/>
                  </a:solidFill>
                  <a:latin typeface="Palatino Linotype" pitchFamily="18" charset="0"/>
                  <a:cs typeface="Arial" charset="0"/>
                </a:rPr>
                <a:t>dissolution</a:t>
              </a:r>
            </a:p>
            <a:p>
              <a:pPr lvl="0" eaLnBrk="1" hangingPunct="1">
                <a:spcBef>
                  <a:spcPts val="300"/>
                </a:spcBef>
                <a:spcAft>
                  <a:spcPts val="300"/>
                </a:spcAft>
                <a:defRPr/>
              </a:pPr>
              <a:endParaRPr lang="en-GB" dirty="0">
                <a:solidFill>
                  <a:schemeClr val="bg1"/>
                </a:solidFill>
                <a:latin typeface="Palatino Linotype" pitchFamily="18" charset="0"/>
                <a:cs typeface="Arial" charset="0"/>
              </a:endParaRPr>
            </a:p>
          </p:txBody>
        </p:sp>
      </p:grpSp>
      <p:pic>
        <p:nvPicPr>
          <p:cNvPr id="71" name="Image 7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8067" y="22946"/>
            <a:ext cx="573564" cy="573564"/>
          </a:xfrm>
          <a:prstGeom prst="rect">
            <a:avLst/>
          </a:prstGeom>
        </p:spPr>
      </p:pic>
      <p:sp>
        <p:nvSpPr>
          <p:cNvPr id="72" name="Espace réservé du numéro de diapositive 1"/>
          <p:cNvSpPr txBox="1">
            <a:spLocks/>
          </p:cNvSpPr>
          <p:nvPr/>
        </p:nvSpPr>
        <p:spPr>
          <a:xfrm>
            <a:off x="8803298" y="6532611"/>
            <a:ext cx="245014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7</a:t>
            </a:r>
          </a:p>
        </p:txBody>
      </p:sp>
      <p:sp>
        <p:nvSpPr>
          <p:cNvPr id="73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74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75" name="Imag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e 13"/>
          <p:cNvGrpSpPr/>
          <p:nvPr/>
        </p:nvGrpSpPr>
        <p:grpSpPr>
          <a:xfrm>
            <a:off x="977632" y="2101755"/>
            <a:ext cx="3643953" cy="1883098"/>
            <a:chOff x="1509904" y="2101755"/>
            <a:chExt cx="3643953" cy="1883098"/>
          </a:xfrm>
        </p:grpSpPr>
        <p:sp>
          <p:nvSpPr>
            <p:cNvPr id="3" name="Rectangle à coins arrondis 2"/>
            <p:cNvSpPr/>
            <p:nvPr/>
          </p:nvSpPr>
          <p:spPr bwMode="auto">
            <a:xfrm>
              <a:off x="1509904" y="2101755"/>
              <a:ext cx="3643953" cy="18830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84" name="Groupe 83"/>
            <p:cNvGrpSpPr/>
            <p:nvPr/>
          </p:nvGrpSpPr>
          <p:grpSpPr>
            <a:xfrm>
              <a:off x="1645636" y="2219392"/>
              <a:ext cx="3372489" cy="1647825"/>
              <a:chOff x="368448" y="1546320"/>
              <a:chExt cx="3372489" cy="1647825"/>
            </a:xfrm>
            <a:solidFill>
              <a:srgbClr val="FFFFFF"/>
            </a:solidFill>
          </p:grpSpPr>
          <p:pic>
            <p:nvPicPr>
              <p:cNvPr id="85" name="Picture 164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448" y="1546320"/>
                <a:ext cx="1543050" cy="1647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6" name="ZoneTexte 85"/>
              <p:cNvSpPr txBox="1"/>
              <p:nvPr/>
            </p:nvSpPr>
            <p:spPr>
              <a:xfrm>
                <a:off x="1604683" y="2012434"/>
                <a:ext cx="1036028" cy="29238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1300" dirty="0" err="1" smtClean="0">
                    <a:latin typeface="Palatino Linotype" panose="02040502050505030304" pitchFamily="18" charset="0"/>
                  </a:rPr>
                  <a:t>Leachate</a:t>
                </a:r>
                <a:endParaRPr lang="fr-FR" sz="1300" dirty="0"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90" name="ZoneTexte 89"/>
              <p:cNvSpPr txBox="1"/>
              <p:nvPr/>
            </p:nvSpPr>
            <p:spPr>
              <a:xfrm>
                <a:off x="1601216" y="1771512"/>
                <a:ext cx="2130196" cy="29238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1300" dirty="0" smtClean="0">
                    <a:latin typeface="Palatino Linotype" panose="02040502050505030304" pitchFamily="18" charset="0"/>
                  </a:rPr>
                  <a:t>Dissolution </a:t>
                </a:r>
                <a:r>
                  <a:rPr lang="fr-FR" sz="1300" dirty="0" err="1" smtClean="0">
                    <a:latin typeface="Palatino Linotype" panose="02040502050505030304" pitchFamily="18" charset="0"/>
                  </a:rPr>
                  <a:t>reactor</a:t>
                </a:r>
                <a:endParaRPr lang="fr-FR" sz="1300" dirty="0"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91" name="ZoneTexte 90"/>
              <p:cNvSpPr txBox="1"/>
              <p:nvPr/>
            </p:nvSpPr>
            <p:spPr>
              <a:xfrm>
                <a:off x="1603627" y="2243550"/>
                <a:ext cx="2130196" cy="29238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1300" dirty="0" smtClean="0">
                    <a:latin typeface="Palatino Linotype" panose="02040502050505030304" pitchFamily="18" charset="0"/>
                  </a:rPr>
                  <a:t>Pellet</a:t>
                </a:r>
                <a:endParaRPr lang="fr-FR" sz="1300" dirty="0"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92" name="ZoneTexte 91"/>
              <p:cNvSpPr txBox="1"/>
              <p:nvPr/>
            </p:nvSpPr>
            <p:spPr>
              <a:xfrm>
                <a:off x="1609121" y="2771809"/>
                <a:ext cx="2130196" cy="29238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1300" dirty="0" err="1" smtClean="0">
                    <a:latin typeface="Palatino Linotype" panose="02040502050505030304" pitchFamily="18" charset="0"/>
                  </a:rPr>
                  <a:t>Magnetic</a:t>
                </a:r>
                <a:r>
                  <a:rPr lang="fr-FR" sz="1300" dirty="0" smtClean="0">
                    <a:latin typeface="Palatino Linotype" panose="02040502050505030304" pitchFamily="18" charset="0"/>
                  </a:rPr>
                  <a:t>  </a:t>
                </a:r>
                <a:r>
                  <a:rPr lang="fr-FR" sz="1300" dirty="0" err="1" smtClean="0">
                    <a:latin typeface="Palatino Linotype" panose="02040502050505030304" pitchFamily="18" charset="0"/>
                  </a:rPr>
                  <a:t>stirrer</a:t>
                </a:r>
                <a:endParaRPr lang="fr-FR" sz="1300" dirty="0">
                  <a:latin typeface="Palatino Linotype" panose="02040502050505030304" pitchFamily="18" charset="0"/>
                </a:endParaRPr>
              </a:p>
            </p:txBody>
          </p:sp>
          <p:sp>
            <p:nvSpPr>
              <p:cNvPr id="93" name="ZoneTexte 92"/>
              <p:cNvSpPr txBox="1"/>
              <p:nvPr/>
            </p:nvSpPr>
            <p:spPr>
              <a:xfrm>
                <a:off x="1610741" y="2495981"/>
                <a:ext cx="2130196" cy="29238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1300" dirty="0" smtClean="0">
                    <a:latin typeface="Palatino Linotype" panose="02040502050505030304" pitchFamily="18" charset="0"/>
                  </a:rPr>
                  <a:t>Support</a:t>
                </a:r>
                <a:endParaRPr lang="fr-FR" sz="1300" dirty="0">
                  <a:latin typeface="Palatino Linotype" panose="02040502050505030304" pitchFamily="18" charset="0"/>
                </a:endParaRPr>
              </a:p>
            </p:txBody>
          </p:sp>
        </p:grpSp>
      </p:grpSp>
      <p:grpSp>
        <p:nvGrpSpPr>
          <p:cNvPr id="6" name="Groupe 5"/>
          <p:cNvGrpSpPr/>
          <p:nvPr/>
        </p:nvGrpSpPr>
        <p:grpSpPr>
          <a:xfrm>
            <a:off x="5081371" y="551459"/>
            <a:ext cx="3894343" cy="5218977"/>
            <a:chOff x="5081371" y="551459"/>
            <a:chExt cx="3894343" cy="5218977"/>
          </a:xfrm>
        </p:grpSpPr>
        <p:sp>
          <p:nvSpPr>
            <p:cNvPr id="98" name="AutoShape 24"/>
            <p:cNvSpPr>
              <a:spLocks noChangeArrowheads="1"/>
            </p:cNvSpPr>
            <p:nvPr/>
          </p:nvSpPr>
          <p:spPr bwMode="auto">
            <a:xfrm rot="18868592">
              <a:off x="3209178" y="3537882"/>
              <a:ext cx="4104747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458203" y="551459"/>
              <a:ext cx="2517511" cy="1871178"/>
            </a:xfrm>
            <a:prstGeom prst="rect">
              <a:avLst/>
            </a:prstGeom>
          </p:spPr>
        </p:pic>
      </p:grpSp>
      <p:grpSp>
        <p:nvGrpSpPr>
          <p:cNvPr id="8" name="Groupe 7"/>
          <p:cNvGrpSpPr/>
          <p:nvPr/>
        </p:nvGrpSpPr>
        <p:grpSpPr>
          <a:xfrm>
            <a:off x="6775595" y="2206081"/>
            <a:ext cx="1913512" cy="3702624"/>
            <a:chOff x="6775595" y="2206081"/>
            <a:chExt cx="1913512" cy="3702624"/>
          </a:xfrm>
        </p:grpSpPr>
        <p:sp>
          <p:nvSpPr>
            <p:cNvPr id="100" name="AutoShape 24"/>
            <p:cNvSpPr>
              <a:spLocks noChangeArrowheads="1"/>
            </p:cNvSpPr>
            <p:nvPr/>
          </p:nvSpPr>
          <p:spPr bwMode="auto">
            <a:xfrm rot="7131184">
              <a:off x="5104464" y="3877212"/>
              <a:ext cx="3702624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793472" y="4588341"/>
              <a:ext cx="1895635" cy="1010769"/>
            </a:xfrm>
            <a:prstGeom prst="rect">
              <a:avLst/>
            </a:prstGeom>
          </p:spPr>
        </p:pic>
      </p:grpSp>
      <p:grpSp>
        <p:nvGrpSpPr>
          <p:cNvPr id="17" name="Groupe 16"/>
          <p:cNvGrpSpPr/>
          <p:nvPr/>
        </p:nvGrpSpPr>
        <p:grpSpPr>
          <a:xfrm>
            <a:off x="4239962" y="3392892"/>
            <a:ext cx="4166898" cy="1069928"/>
            <a:chOff x="4540218" y="3297356"/>
            <a:chExt cx="4166898" cy="1069928"/>
          </a:xfrm>
          <a:solidFill>
            <a:schemeClr val="bg1"/>
          </a:solidFill>
        </p:grpSpPr>
        <p:grpSp>
          <p:nvGrpSpPr>
            <p:cNvPr id="16" name="Groupe 15"/>
            <p:cNvGrpSpPr/>
            <p:nvPr/>
          </p:nvGrpSpPr>
          <p:grpSpPr>
            <a:xfrm>
              <a:off x="4540218" y="3297356"/>
              <a:ext cx="3877973" cy="1069928"/>
              <a:chOff x="4540218" y="3297356"/>
              <a:chExt cx="3877973" cy="1069928"/>
            </a:xfrm>
            <a:grpFill/>
          </p:grpSpPr>
          <p:sp>
            <p:nvSpPr>
              <p:cNvPr id="15" name="Rectangle à coins arrondis 14"/>
              <p:cNvSpPr/>
              <p:nvPr/>
            </p:nvSpPr>
            <p:spPr bwMode="auto">
              <a:xfrm>
                <a:off x="4540218" y="3297356"/>
                <a:ext cx="3877973" cy="1069928"/>
              </a:xfrm>
              <a:prstGeom prst="roundRect">
                <a:avLst/>
              </a:prstGeom>
              <a:grpFill/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Palatino Linotype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158188" name="Picture 27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1841" y="3326416"/>
                <a:ext cx="1350966" cy="711200"/>
              </a:xfrm>
              <a:prstGeom prst="rect">
                <a:avLst/>
              </a:prstGeom>
              <a:grpFill/>
              <a:ln>
                <a:noFill/>
              </a:ln>
              <a:extLst/>
            </p:spPr>
          </p:pic>
        </p:grpSp>
        <p:grpSp>
          <p:nvGrpSpPr>
            <p:cNvPr id="10" name="Group 71"/>
            <p:cNvGrpSpPr>
              <a:grpSpLocks/>
            </p:cNvGrpSpPr>
            <p:nvPr/>
          </p:nvGrpSpPr>
          <p:grpSpPr bwMode="auto">
            <a:xfrm>
              <a:off x="5430516" y="3400389"/>
              <a:ext cx="3276600" cy="866775"/>
              <a:chOff x="3447" y="2204"/>
              <a:chExt cx="2064" cy="546"/>
            </a:xfrm>
            <a:grpFill/>
          </p:grpSpPr>
          <p:sp>
            <p:nvSpPr>
              <p:cNvPr id="4118" name="Text Box 47"/>
              <p:cNvSpPr txBox="1">
                <a:spLocks noChangeArrowheads="1"/>
              </p:cNvSpPr>
              <p:nvPr/>
            </p:nvSpPr>
            <p:spPr bwMode="auto">
              <a:xfrm>
                <a:off x="3855" y="2386"/>
                <a:ext cx="1565" cy="18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Reactive surface area (m</a:t>
                </a:r>
                <a:r>
                  <a:rPr kumimoji="0" lang="en-US" sz="1300" b="1" i="1" u="none" strike="noStrike" kern="1200" cap="none" spc="0" normalizeH="0" baseline="30000" noProof="0" dirty="0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2</a:t>
                </a:r>
                <a:r>
                  <a:rPr kumimoji="0" lang="en-US" sz="1300" b="1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)</a:t>
                </a:r>
              </a:p>
            </p:txBody>
          </p:sp>
          <p:sp>
            <p:nvSpPr>
              <p:cNvPr id="4119" name="Text Box 48"/>
              <p:cNvSpPr txBox="1">
                <a:spLocks noChangeArrowheads="1"/>
              </p:cNvSpPr>
              <p:nvPr/>
            </p:nvSpPr>
            <p:spPr bwMode="auto">
              <a:xfrm>
                <a:off x="3855" y="2204"/>
                <a:ext cx="1656" cy="18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Amount of (</a:t>
                </a:r>
                <a:r>
                  <a:rPr kumimoji="0" lang="en-US" sz="1300" b="1" i="1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i</a:t>
                </a:r>
                <a:r>
                  <a:rPr kumimoji="0" lang="en-US" sz="1300" b="1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) in solution (g)</a:t>
                </a:r>
              </a:p>
            </p:txBody>
          </p:sp>
          <p:sp>
            <p:nvSpPr>
              <p:cNvPr id="4120" name="Text Box 49"/>
              <p:cNvSpPr txBox="1">
                <a:spLocks noChangeArrowheads="1"/>
              </p:cNvSpPr>
              <p:nvPr/>
            </p:nvSpPr>
            <p:spPr bwMode="auto">
              <a:xfrm>
                <a:off x="3719" y="2567"/>
                <a:ext cx="1610" cy="18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1pPr>
                <a:lvl2pPr marL="742950" indent="-28575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2pPr>
                <a:lvl3pPr marL="11430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3pPr>
                <a:lvl4pPr marL="16002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4pPr>
                <a:lvl5pPr marL="2057400" indent="-228600" algn="ctr" eaLnBrk="0" hangingPunct="0"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Palatino Linotype" pitchFamily="18" charset="0"/>
                    <a:cs typeface="Times New Roman" pitchFamily="18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300" b="1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Mass ratio of (</a:t>
                </a:r>
                <a:r>
                  <a:rPr kumimoji="0" lang="en-US" sz="1300" b="1" i="1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i</a:t>
                </a:r>
                <a:r>
                  <a:rPr kumimoji="0" lang="en-US" sz="1300" b="1" i="1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alatino Linotype" pitchFamily="18" charset="0"/>
                    <a:ea typeface="+mn-ea"/>
                    <a:cs typeface="Times New Roman" pitchFamily="18" charset="0"/>
                  </a:rPr>
                  <a:t>) in the solid</a:t>
                </a:r>
              </a:p>
            </p:txBody>
          </p:sp>
          <p:sp>
            <p:nvSpPr>
              <p:cNvPr id="4121" name="Freeform 51"/>
              <p:cNvSpPr>
                <a:spLocks/>
              </p:cNvSpPr>
              <p:nvPr/>
            </p:nvSpPr>
            <p:spPr bwMode="auto">
              <a:xfrm>
                <a:off x="3769" y="2386"/>
                <a:ext cx="99" cy="83"/>
              </a:xfrm>
              <a:custGeom>
                <a:avLst/>
                <a:gdLst>
                  <a:gd name="T0" fmla="*/ 1001068888 w 145"/>
                  <a:gd name="T1" fmla="*/ 2147482346 h 83"/>
                  <a:gd name="T2" fmla="*/ 1001068888 w 145"/>
                  <a:gd name="T3" fmla="*/ 2147482346 h 83"/>
                  <a:gd name="T4" fmla="*/ 0 w 145"/>
                  <a:gd name="T5" fmla="*/ 2147482346 h 83"/>
                  <a:gd name="T6" fmla="*/ 0 60000 65536"/>
                  <a:gd name="T7" fmla="*/ 0 60000 65536"/>
                  <a:gd name="T8" fmla="*/ 0 60000 65536"/>
                  <a:gd name="T9" fmla="*/ 0 w 145"/>
                  <a:gd name="T10" fmla="*/ 0 h 83"/>
                  <a:gd name="T11" fmla="*/ 145 w 145"/>
                  <a:gd name="T12" fmla="*/ 83 h 8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5" h="83">
                    <a:moveTo>
                      <a:pt x="145" y="83"/>
                    </a:moveTo>
                    <a:cubicBezTo>
                      <a:pt x="137" y="70"/>
                      <a:pt x="122" y="14"/>
                      <a:pt x="98" y="7"/>
                    </a:cubicBezTo>
                    <a:cubicBezTo>
                      <a:pt x="74" y="0"/>
                      <a:pt x="20" y="34"/>
                      <a:pt x="0" y="41"/>
                    </a:cubicBezTo>
                  </a:path>
                </a:pathLst>
              </a:custGeom>
              <a:grpFill/>
              <a:ln w="9525">
                <a:solidFill>
                  <a:srgbClr val="5F5F5F"/>
                </a:solidFill>
                <a:round/>
                <a:headEnd/>
                <a:tailEnd type="stealth" w="lg" len="lg"/>
              </a:ln>
              <a:ex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4122" name="Freeform 52"/>
              <p:cNvSpPr>
                <a:spLocks/>
              </p:cNvSpPr>
              <p:nvPr/>
            </p:nvSpPr>
            <p:spPr bwMode="auto">
              <a:xfrm>
                <a:off x="3634" y="2209"/>
                <a:ext cx="207" cy="78"/>
              </a:xfrm>
              <a:custGeom>
                <a:avLst/>
                <a:gdLst>
                  <a:gd name="T0" fmla="*/ 2147482503 w 207"/>
                  <a:gd name="T1" fmla="*/ 2147482296 h 78"/>
                  <a:gd name="T2" fmla="*/ 2147482503 w 207"/>
                  <a:gd name="T3" fmla="*/ 2147482296 h 78"/>
                  <a:gd name="T4" fmla="*/ 0 w 207"/>
                  <a:gd name="T5" fmla="*/ 2147482296 h 78"/>
                  <a:gd name="T6" fmla="*/ 0 60000 65536"/>
                  <a:gd name="T7" fmla="*/ 0 60000 65536"/>
                  <a:gd name="T8" fmla="*/ 0 60000 65536"/>
                  <a:gd name="T9" fmla="*/ 0 w 207"/>
                  <a:gd name="T10" fmla="*/ 0 h 78"/>
                  <a:gd name="T11" fmla="*/ 207 w 207"/>
                  <a:gd name="T12" fmla="*/ 78 h 7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7" h="78">
                    <a:moveTo>
                      <a:pt x="207" y="78"/>
                    </a:moveTo>
                    <a:cubicBezTo>
                      <a:pt x="194" y="65"/>
                      <a:pt x="165" y="4"/>
                      <a:pt x="131" y="2"/>
                    </a:cubicBezTo>
                    <a:cubicBezTo>
                      <a:pt x="97" y="0"/>
                      <a:pt x="27" y="51"/>
                      <a:pt x="0" y="64"/>
                    </a:cubicBezTo>
                  </a:path>
                </a:pathLst>
              </a:custGeom>
              <a:grpFill/>
              <a:ln w="12700">
                <a:solidFill>
                  <a:srgbClr val="5F5F5F"/>
                </a:solidFill>
                <a:round/>
                <a:headEnd/>
                <a:tailEnd type="stealth" w="lg" len="lg"/>
              </a:ln>
              <a:ex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  <p:sp>
            <p:nvSpPr>
              <p:cNvPr id="4123" name="Freeform 50"/>
              <p:cNvSpPr>
                <a:spLocks/>
              </p:cNvSpPr>
              <p:nvPr/>
            </p:nvSpPr>
            <p:spPr bwMode="auto">
              <a:xfrm>
                <a:off x="3447" y="2522"/>
                <a:ext cx="204" cy="159"/>
              </a:xfrm>
              <a:custGeom>
                <a:avLst/>
                <a:gdLst>
                  <a:gd name="T0" fmla="*/ 2147482493 w 204"/>
                  <a:gd name="T1" fmla="*/ 2147482312 h 159"/>
                  <a:gd name="T2" fmla="*/ 2147482493 w 204"/>
                  <a:gd name="T3" fmla="*/ 2147482312 h 159"/>
                  <a:gd name="T4" fmla="*/ 2147482493 w 204"/>
                  <a:gd name="T5" fmla="*/ 0 h 159"/>
                  <a:gd name="T6" fmla="*/ 0 60000 65536"/>
                  <a:gd name="T7" fmla="*/ 0 60000 65536"/>
                  <a:gd name="T8" fmla="*/ 0 60000 65536"/>
                  <a:gd name="T9" fmla="*/ 0 w 204"/>
                  <a:gd name="T10" fmla="*/ 0 h 159"/>
                  <a:gd name="T11" fmla="*/ 204 w 204"/>
                  <a:gd name="T12" fmla="*/ 159 h 15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4" h="159">
                    <a:moveTo>
                      <a:pt x="204" y="136"/>
                    </a:moveTo>
                    <a:cubicBezTo>
                      <a:pt x="125" y="147"/>
                      <a:pt x="46" y="159"/>
                      <a:pt x="23" y="136"/>
                    </a:cubicBezTo>
                    <a:cubicBezTo>
                      <a:pt x="0" y="113"/>
                      <a:pt x="34" y="56"/>
                      <a:pt x="68" y="0"/>
                    </a:cubicBezTo>
                  </a:path>
                </a:pathLst>
              </a:custGeom>
              <a:grpFill/>
              <a:ln w="9525">
                <a:solidFill>
                  <a:srgbClr val="5F5F5F"/>
                </a:solidFill>
                <a:round/>
                <a:headEnd/>
                <a:tailEnd type="stealth" w="lg" len="lg"/>
              </a:ln>
              <a:extLst/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aphicFrame>
        <p:nvGraphicFramePr>
          <p:cNvPr id="5" name="Objet 4"/>
          <p:cNvGraphicFramePr>
            <a:graphicFrameLocks noChangeAspect="1"/>
          </p:cNvGraphicFramePr>
          <p:nvPr>
            <p:extLst/>
          </p:nvPr>
        </p:nvGraphicFramePr>
        <p:xfrm>
          <a:off x="6735675" y="2676798"/>
          <a:ext cx="2176156" cy="497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34" name="Équation" r:id="rId14" imgW="1968480" imgH="431640" progId="Equation.3">
                  <p:embed/>
                </p:oleObj>
              </mc:Choice>
              <mc:Fallback>
                <p:oleObj name="Équation" r:id="rId14" imgW="1968480" imgH="431640" progId="Equation.3">
                  <p:embed/>
                  <p:pic>
                    <p:nvPicPr>
                      <p:cNvPr id="5" name="Obje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5675" y="2676798"/>
                        <a:ext cx="2176156" cy="49772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40025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-58057" y="-275646"/>
            <a:ext cx="9216715" cy="987931"/>
            <a:chOff x="-58057" y="-289294"/>
            <a:chExt cx="9216715" cy="987931"/>
          </a:xfrm>
        </p:grpSpPr>
        <p:sp>
          <p:nvSpPr>
            <p:cNvPr id="31" name="Forme libre 3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2" name="Forme libre 3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3" name="Forme libre 3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34" name="Groupe 3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3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Forme libre 36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38" name="Forme libre 37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1209337" y="-9067"/>
            <a:ext cx="733002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Nature of the dissolution of U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1-x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Ln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x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O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2-x/2</a:t>
            </a:r>
            <a:endParaRPr lang="en-US" sz="2400" baseline="-250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46" name="Image 4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sp>
        <p:nvSpPr>
          <p:cNvPr id="49" name="Espace réservé du numéro de diapositive 1"/>
          <p:cNvSpPr txBox="1">
            <a:spLocks/>
          </p:cNvSpPr>
          <p:nvPr/>
        </p:nvSpPr>
        <p:spPr>
          <a:xfrm>
            <a:off x="8785027" y="6532611"/>
            <a:ext cx="277089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8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55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57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0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-157647" y="711376"/>
            <a:ext cx="3858594" cy="3020303"/>
            <a:chOff x="-157647" y="711376"/>
            <a:chExt cx="3858594" cy="3020303"/>
          </a:xfrm>
        </p:grpSpPr>
        <p:graphicFrame>
          <p:nvGraphicFramePr>
            <p:cNvPr id="41" name="Objet 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40005517"/>
                </p:ext>
              </p:extLst>
            </p:nvPr>
          </p:nvGraphicFramePr>
          <p:xfrm>
            <a:off x="-157647" y="1021917"/>
            <a:ext cx="3858594" cy="2709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326" name="Graph" r:id="rId7" imgW="4131720" imgH="2901600" progId="Origin50.Graph">
                    <p:embed/>
                  </p:oleObj>
                </mc:Choice>
                <mc:Fallback>
                  <p:oleObj name="Graph" r:id="rId7" imgW="4131720" imgH="2901600" progId="Origin50.Graph">
                    <p:embed/>
                    <p:pic>
                      <p:nvPicPr>
                        <p:cNvPr id="29" name="Objet 28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-157647" y="1021917"/>
                          <a:ext cx="3858594" cy="2709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" name="Rectangle à coins arrondis 43"/>
            <p:cNvSpPr/>
            <p:nvPr/>
          </p:nvSpPr>
          <p:spPr>
            <a:xfrm>
              <a:off x="974869" y="711376"/>
              <a:ext cx="1593563" cy="545229"/>
            </a:xfrm>
            <a:prstGeom prst="roundRect">
              <a:avLst/>
            </a:prstGeom>
            <a:solidFill>
              <a:srgbClr val="292929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latin typeface="Palatino Linotype" panose="02040502050505030304" pitchFamily="18" charset="0"/>
                </a:rPr>
                <a:t>U</a:t>
              </a:r>
              <a:r>
                <a:rPr lang="fr-FR" baseline="-24000" dirty="0" smtClean="0">
                  <a:latin typeface="Palatino Linotype" panose="02040502050505030304" pitchFamily="18" charset="0"/>
                </a:rPr>
                <a:t>0.9</a:t>
              </a:r>
              <a:r>
                <a:rPr lang="fr-FR" dirty="0" smtClean="0">
                  <a:latin typeface="Palatino Linotype" panose="02040502050505030304" pitchFamily="18" charset="0"/>
                </a:rPr>
                <a:t>Ln</a:t>
              </a:r>
              <a:r>
                <a:rPr lang="fr-FR" baseline="-24000" dirty="0" smtClean="0">
                  <a:latin typeface="Palatino Linotype" panose="02040502050505030304" pitchFamily="18" charset="0"/>
                </a:rPr>
                <a:t>0.1</a:t>
              </a:r>
              <a:r>
                <a:rPr lang="fr-FR" dirty="0" smtClean="0">
                  <a:latin typeface="Palatino Linotype" panose="02040502050505030304" pitchFamily="18" charset="0"/>
                </a:rPr>
                <a:t>O</a:t>
              </a:r>
              <a:r>
                <a:rPr lang="fr-FR" baseline="-24000" dirty="0" smtClean="0">
                  <a:latin typeface="Palatino Linotype" panose="02040502050505030304" pitchFamily="18" charset="0"/>
                </a:rPr>
                <a:t>1.95</a:t>
              </a: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3702270" y="711376"/>
            <a:ext cx="3858594" cy="3019904"/>
            <a:chOff x="3702270" y="711376"/>
            <a:chExt cx="3858594" cy="3019904"/>
          </a:xfrm>
        </p:grpSpPr>
        <p:graphicFrame>
          <p:nvGraphicFramePr>
            <p:cNvPr id="29" name="Obje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17840415"/>
                </p:ext>
              </p:extLst>
            </p:nvPr>
          </p:nvGraphicFramePr>
          <p:xfrm>
            <a:off x="3702270" y="1021518"/>
            <a:ext cx="3858594" cy="2709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327" name="Graph" r:id="rId9" imgW="4131720" imgH="2901600" progId="Origin50.Graph">
                    <p:embed/>
                  </p:oleObj>
                </mc:Choice>
                <mc:Fallback>
                  <p:oleObj name="Graph" r:id="rId9" imgW="4131720" imgH="2901600" progId="Origin50.Graph">
                    <p:embed/>
                    <p:pic>
                      <p:nvPicPr>
                        <p:cNvPr id="32" name="Objet 31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702270" y="1021518"/>
                          <a:ext cx="3858594" cy="27097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" name="Rectangle à coins arrondis 44"/>
            <p:cNvSpPr/>
            <p:nvPr/>
          </p:nvSpPr>
          <p:spPr>
            <a:xfrm>
              <a:off x="4984907" y="711376"/>
              <a:ext cx="1593563" cy="545229"/>
            </a:xfrm>
            <a:prstGeom prst="roundRect">
              <a:avLst/>
            </a:prstGeom>
            <a:solidFill>
              <a:srgbClr val="292929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latin typeface="Palatino Linotype" panose="02040502050505030304" pitchFamily="18" charset="0"/>
                </a:rPr>
                <a:t>U</a:t>
              </a:r>
              <a:r>
                <a:rPr lang="fr-FR" baseline="-24000" dirty="0" smtClean="0">
                  <a:latin typeface="Palatino Linotype" panose="02040502050505030304" pitchFamily="18" charset="0"/>
                </a:rPr>
                <a:t>0.8</a:t>
              </a:r>
              <a:r>
                <a:rPr lang="fr-FR" dirty="0" smtClean="0">
                  <a:latin typeface="Palatino Linotype" panose="02040502050505030304" pitchFamily="18" charset="0"/>
                </a:rPr>
                <a:t>Ln</a:t>
              </a:r>
              <a:r>
                <a:rPr lang="fr-FR" baseline="-24000" dirty="0" smtClean="0">
                  <a:latin typeface="Palatino Linotype" panose="02040502050505030304" pitchFamily="18" charset="0"/>
                </a:rPr>
                <a:t>0.2</a:t>
              </a:r>
              <a:r>
                <a:rPr lang="fr-FR" dirty="0" smtClean="0">
                  <a:latin typeface="Palatino Linotype" panose="02040502050505030304" pitchFamily="18" charset="0"/>
                </a:rPr>
                <a:t>O</a:t>
              </a:r>
              <a:r>
                <a:rPr lang="fr-FR" baseline="-24000" dirty="0" smtClean="0">
                  <a:latin typeface="Palatino Linotype" panose="02040502050505030304" pitchFamily="18" charset="0"/>
                </a:rPr>
                <a:t>1.9</a:t>
              </a:r>
            </a:p>
          </p:txBody>
        </p:sp>
      </p:grpSp>
      <p:sp>
        <p:nvSpPr>
          <p:cNvPr id="50" name="Rectangle 119"/>
          <p:cNvSpPr>
            <a:spLocks noChangeArrowheads="1"/>
          </p:cNvSpPr>
          <p:nvPr/>
        </p:nvSpPr>
        <p:spPr bwMode="auto">
          <a:xfrm>
            <a:off x="51812" y="5214219"/>
            <a:ext cx="6198130" cy="1055608"/>
          </a:xfrm>
          <a:prstGeom prst="roundRect">
            <a:avLst/>
          </a:prstGeom>
          <a:solidFill>
            <a:srgbClr val="CC0000"/>
          </a:solidFill>
          <a:ln>
            <a:noFil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Strong impact of Ln(III) on R</a:t>
            </a:r>
            <a:r>
              <a:rPr lang="en-US" sz="1700" baseline="-240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L,0 </a:t>
            </a:r>
            <a:r>
              <a:rPr lang="en-US" sz="17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for low </a:t>
            </a:r>
            <a:r>
              <a:rPr lang="en-US" sz="1700" dirty="0" err="1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acicity</a:t>
            </a:r>
            <a:r>
              <a:rPr lang="en-US" sz="17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(C</a:t>
            </a:r>
            <a:r>
              <a:rPr lang="en-US" sz="1700" baseline="-240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HNO3</a:t>
            </a:r>
            <a:r>
              <a:rPr lang="en-US" sz="17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&lt; 1M)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 e.g</a:t>
            </a:r>
            <a:r>
              <a:rPr lang="en-US" sz="17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. increase by a factor up to </a:t>
            </a:r>
            <a:r>
              <a:rPr lang="en-US" sz="17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  <a:sym typeface="Symbol" panose="05050102010706020507" pitchFamily="18" charset="2"/>
              </a:rPr>
              <a:t> 20</a:t>
            </a:r>
            <a:r>
              <a:rPr lang="en-US" sz="17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for U</a:t>
            </a:r>
            <a:r>
              <a:rPr lang="en-US" sz="1700" baseline="-240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0.9</a:t>
            </a:r>
            <a:r>
              <a:rPr lang="en-US" sz="17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Ln</a:t>
            </a:r>
            <a:r>
              <a:rPr lang="en-US" sz="1700" baseline="-240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0.1</a:t>
            </a:r>
            <a:r>
              <a:rPr lang="en-US" sz="17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O</a:t>
            </a:r>
            <a:r>
              <a:rPr lang="en-US" sz="1700" baseline="-240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1.95</a:t>
            </a:r>
            <a:r>
              <a:rPr lang="en-US" sz="17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</a:t>
            </a:r>
            <a:r>
              <a:rPr lang="en-US" sz="1700" i="1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vs.</a:t>
            </a:r>
            <a:r>
              <a:rPr lang="en-US" sz="17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UO</a:t>
            </a:r>
            <a:r>
              <a:rPr lang="en-US" sz="1700" baseline="-240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2</a:t>
            </a:r>
          </a:p>
          <a:p>
            <a:pPr lvl="0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7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Small impact for higher acid </a:t>
            </a:r>
            <a:r>
              <a:rPr lang="en-US" sz="17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concentrations (C</a:t>
            </a:r>
            <a:r>
              <a:rPr lang="en-US" sz="1700" baseline="-240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HNO3</a:t>
            </a:r>
            <a:r>
              <a:rPr lang="en-US" sz="17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</a:t>
            </a:r>
            <a:r>
              <a:rPr lang="en-US" sz="17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&gt; 2M)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64543" y="3743951"/>
            <a:ext cx="5921026" cy="1394123"/>
            <a:chOff x="64543" y="3743951"/>
            <a:chExt cx="5921026" cy="1394123"/>
          </a:xfrm>
        </p:grpSpPr>
        <p:sp>
          <p:nvSpPr>
            <p:cNvPr id="48" name="Rectangle 119"/>
            <p:cNvSpPr>
              <a:spLocks noChangeArrowheads="1"/>
            </p:cNvSpPr>
            <p:nvPr/>
          </p:nvSpPr>
          <p:spPr bwMode="auto">
            <a:xfrm>
              <a:off x="64543" y="4457036"/>
              <a:ext cx="5921026" cy="681038"/>
            </a:xfrm>
            <a:prstGeom prst="roundRect">
              <a:avLst/>
            </a:prstGeom>
            <a:solidFill>
              <a:srgbClr val="0000CC"/>
            </a:solidFill>
            <a:ln>
              <a:noFill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700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Congruent dissolution Ln(III) / U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700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In agreement with other systems (</a:t>
              </a:r>
              <a:r>
                <a:rPr lang="en-US" sz="1700" dirty="0" err="1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Th</a:t>
              </a:r>
              <a:r>
                <a:rPr lang="en-US" sz="1700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- &amp; Ce-based)</a:t>
              </a:r>
            </a:p>
          </p:txBody>
        </p:sp>
        <p:sp>
          <p:nvSpPr>
            <p:cNvPr id="51" name="AutoShape 11"/>
            <p:cNvSpPr>
              <a:spLocks noChangeArrowheads="1"/>
            </p:cNvSpPr>
            <p:nvPr/>
          </p:nvSpPr>
          <p:spPr bwMode="auto">
            <a:xfrm rot="5400000" flipV="1">
              <a:off x="1484049" y="3841424"/>
              <a:ext cx="575203" cy="380258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 sz="2800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  <p:sp>
          <p:nvSpPr>
            <p:cNvPr id="25" name="AutoShape 11"/>
            <p:cNvSpPr>
              <a:spLocks noChangeArrowheads="1"/>
            </p:cNvSpPr>
            <p:nvPr/>
          </p:nvSpPr>
          <p:spPr bwMode="auto">
            <a:xfrm rot="5400000" flipV="1">
              <a:off x="5256240" y="3857195"/>
              <a:ext cx="575203" cy="380258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 sz="2800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</p:grpSp>
      <p:pic>
        <p:nvPicPr>
          <p:cNvPr id="28" name="Image 2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695" y="3883063"/>
            <a:ext cx="3348091" cy="2355516"/>
          </a:xfrm>
          <a:prstGeom prst="rect">
            <a:avLst/>
          </a:prstGeom>
        </p:spPr>
      </p:pic>
      <p:sp>
        <p:nvSpPr>
          <p:cNvPr id="43" name="Rectangle à coins arrondis 42"/>
          <p:cNvSpPr/>
          <p:nvPr/>
        </p:nvSpPr>
        <p:spPr bwMode="auto">
          <a:xfrm>
            <a:off x="6947192" y="4094917"/>
            <a:ext cx="590511" cy="1719278"/>
          </a:xfrm>
          <a:prstGeom prst="roundRect">
            <a:avLst/>
          </a:prstGeom>
          <a:noFill/>
          <a:ln w="25400">
            <a:solidFill>
              <a:schemeClr val="bg1">
                <a:lumMod val="65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53" name="Rectangle à coins arrondis 52"/>
          <p:cNvSpPr/>
          <p:nvPr/>
        </p:nvSpPr>
        <p:spPr bwMode="auto">
          <a:xfrm rot="5400000">
            <a:off x="8151554" y="5059488"/>
            <a:ext cx="288448" cy="1224163"/>
          </a:xfrm>
          <a:prstGeom prst="roundRect">
            <a:avLst/>
          </a:prstGeom>
          <a:noFill/>
          <a:ln w="25400">
            <a:solidFill>
              <a:schemeClr val="bg1">
                <a:lumMod val="65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35" name="Text Box 36"/>
          <p:cNvSpPr txBox="1">
            <a:spLocks noChangeArrowheads="1"/>
          </p:cNvSpPr>
          <p:nvPr/>
        </p:nvSpPr>
        <p:spPr bwMode="auto">
          <a:xfrm>
            <a:off x="-44609" y="6270458"/>
            <a:ext cx="9246532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algn="l" eaLnBrk="1" hangingPunct="1"/>
            <a:r>
              <a:rPr lang="en-US" sz="1200" dirty="0">
                <a:solidFill>
                  <a:srgbClr val="990099"/>
                </a:solidFill>
                <a:ea typeface="+mn-ea"/>
              </a:rPr>
              <a:t>D</a:t>
            </a:r>
            <a:r>
              <a:rPr lang="en-US" sz="1200" dirty="0" smtClean="0">
                <a:solidFill>
                  <a:srgbClr val="990099"/>
                </a:solidFill>
                <a:ea typeface="+mn-ea"/>
              </a:rPr>
              <a:t>. </a:t>
            </a:r>
            <a:r>
              <a:rPr lang="en-US" sz="1200" dirty="0" err="1" smtClean="0">
                <a:solidFill>
                  <a:srgbClr val="990099"/>
                </a:solidFill>
                <a:ea typeface="+mn-ea"/>
              </a:rPr>
              <a:t>Horlait</a:t>
            </a:r>
            <a:r>
              <a:rPr lang="en-US" sz="1200" dirty="0" smtClean="0">
                <a:solidFill>
                  <a:srgbClr val="990099"/>
                </a:solidFill>
                <a:ea typeface="+mn-ea"/>
              </a:rPr>
              <a:t> et al., J. Mater. Chem. A 2014, 2, 5193 – J. </a:t>
            </a:r>
            <a:r>
              <a:rPr lang="en-US" sz="1200" dirty="0" err="1" smtClean="0">
                <a:solidFill>
                  <a:srgbClr val="990099"/>
                </a:solidFill>
                <a:ea typeface="+mn-ea"/>
              </a:rPr>
              <a:t>Nucl</a:t>
            </a:r>
            <a:r>
              <a:rPr lang="en-US" sz="1200" dirty="0" smtClean="0">
                <a:solidFill>
                  <a:srgbClr val="990099"/>
                </a:solidFill>
                <a:ea typeface="+mn-ea"/>
              </a:rPr>
              <a:t>. Mater., 2012, 429, 237; S. </a:t>
            </a:r>
            <a:r>
              <a:rPr lang="en-US" sz="1200" dirty="0" err="1" smtClean="0">
                <a:solidFill>
                  <a:srgbClr val="990099"/>
                </a:solidFill>
                <a:ea typeface="+mn-ea"/>
              </a:rPr>
              <a:t>Szenknect</a:t>
            </a:r>
            <a:r>
              <a:rPr lang="en-US" sz="1200" dirty="0" smtClean="0">
                <a:solidFill>
                  <a:srgbClr val="990099"/>
                </a:solidFill>
                <a:ea typeface="+mn-ea"/>
              </a:rPr>
              <a:t> et al., J. Phys. Chem. C 2012, 116, 12027</a:t>
            </a:r>
            <a:endParaRPr lang="en-US" sz="1200" dirty="0" smtClean="0">
              <a:solidFill>
                <a:srgbClr val="99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80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43" grpId="0" animBg="1"/>
      <p:bldP spid="53" grpId="0" animBg="1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-58057" y="-275646"/>
            <a:ext cx="9216715" cy="987931"/>
            <a:chOff x="-58057" y="-289294"/>
            <a:chExt cx="9216715" cy="987931"/>
          </a:xfrm>
        </p:grpSpPr>
        <p:sp>
          <p:nvSpPr>
            <p:cNvPr id="31" name="Forme libre 3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2" name="Forme libre 3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3" name="Forme libre 3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34" name="Groupe 3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3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Forme libre 36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38" name="Forme libre 37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pic>
        <p:nvPicPr>
          <p:cNvPr id="46" name="Image 4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sp>
        <p:nvSpPr>
          <p:cNvPr id="48" name="Rectangle à coins arrondis 47"/>
          <p:cNvSpPr/>
          <p:nvPr/>
        </p:nvSpPr>
        <p:spPr>
          <a:xfrm>
            <a:off x="73025" y="1404442"/>
            <a:ext cx="3328062" cy="922711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0.1 – 0.5 – 1 – 2M – 4M  HNO</a:t>
            </a:r>
            <a:r>
              <a:rPr lang="en-US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3</a:t>
            </a:r>
            <a:endParaRPr lang="en-US" dirty="0" smtClean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T : 22</a:t>
            </a:r>
            <a:r>
              <a:rPr lang="en-US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 – 40</a:t>
            </a:r>
            <a:r>
              <a:rPr lang="en-US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 – 60</a:t>
            </a:r>
            <a:r>
              <a:rPr lang="en-US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</a:t>
            </a:r>
          </a:p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Static conditions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49" name="Rectangle à coins arrondis 48"/>
          <p:cNvSpPr/>
          <p:nvPr/>
        </p:nvSpPr>
        <p:spPr>
          <a:xfrm>
            <a:off x="67593" y="727211"/>
            <a:ext cx="2588522" cy="571130"/>
          </a:xfrm>
          <a:prstGeom prst="roundRect">
            <a:avLst/>
          </a:prstGeom>
          <a:solidFill>
            <a:srgbClr val="29292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>
                <a:latin typeface="Palatino Linotype" panose="02040502050505030304" pitchFamily="18" charset="0"/>
              </a:rPr>
              <a:t>Sintered</a:t>
            </a:r>
            <a:r>
              <a:rPr lang="fr-FR" dirty="0" smtClean="0">
                <a:latin typeface="Palatino Linotype" panose="02040502050505030304" pitchFamily="18" charset="0"/>
              </a:rPr>
              <a:t> U</a:t>
            </a:r>
            <a:r>
              <a:rPr lang="fr-FR" baseline="-24000" dirty="0" smtClean="0">
                <a:latin typeface="Palatino Linotype" panose="02040502050505030304" pitchFamily="18" charset="0"/>
              </a:rPr>
              <a:t>0.9</a:t>
            </a:r>
            <a:r>
              <a:rPr lang="fr-FR" dirty="0" smtClean="0">
                <a:latin typeface="Palatino Linotype" panose="02040502050505030304" pitchFamily="18" charset="0"/>
              </a:rPr>
              <a:t>Ln</a:t>
            </a:r>
            <a:r>
              <a:rPr lang="fr-FR" baseline="-24000" dirty="0" smtClean="0">
                <a:latin typeface="Palatino Linotype" panose="02040502050505030304" pitchFamily="18" charset="0"/>
              </a:rPr>
              <a:t>0.1</a:t>
            </a:r>
            <a:r>
              <a:rPr lang="fr-FR" dirty="0" smtClean="0">
                <a:latin typeface="Palatino Linotype" panose="02040502050505030304" pitchFamily="18" charset="0"/>
              </a:rPr>
              <a:t>O</a:t>
            </a:r>
            <a:r>
              <a:rPr lang="fr-FR" baseline="-24000" dirty="0" smtClean="0">
                <a:latin typeface="Palatino Linotype" panose="02040502050505030304" pitchFamily="18" charset="0"/>
              </a:rPr>
              <a:t>1.95</a:t>
            </a:r>
            <a:endParaRPr lang="fr-FR" dirty="0" smtClean="0">
              <a:latin typeface="Palatino Linotype" panose="0204050205050503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à coins arrondis 60"/>
              <p:cNvSpPr/>
              <p:nvPr/>
            </p:nvSpPr>
            <p:spPr>
              <a:xfrm>
                <a:off x="479837" y="2496162"/>
                <a:ext cx="2514438" cy="622806"/>
              </a:xfrm>
              <a:prstGeom prst="roundRect">
                <a:avLst/>
              </a:prstGeom>
              <a:solidFill>
                <a:srgbClr val="0000CC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63500" h="25400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eaLnBrk="1" hangingPunct="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m:t>𝐑</m:t>
                      </m:r>
                      <m:r>
                        <a:rPr lang="fr-FR" sz="2000" b="1" i="0" baseline="-2400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m:t>𝐋</m:t>
                      </m:r>
                      <m:r>
                        <a:rPr lang="fr-FR" sz="2000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m:t>=</m:t>
                      </m:r>
                      <m:r>
                        <a:rPr lang="fr-FR" sz="2000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m:t>𝐤</m:t>
                      </m:r>
                      <m:r>
                        <a:rPr lang="fr-FR" sz="2000" b="1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fr-FR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pPr>
                        <m:e>
                          <m:r>
                            <a:rPr lang="fr-FR" sz="2000" b="1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𝐞</m:t>
                          </m:r>
                        </m:e>
                        <m:sup>
                          <m:r>
                            <a:rPr lang="fr-FR" sz="2000" b="1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itchFamily="18" charset="0"/>
                            </a:rPr>
                            <m:t>− </m:t>
                          </m:r>
                          <m:f>
                            <m:fPr>
                              <m:ctrlPr>
                                <a:rPr lang="fr-FR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000" b="1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𝐄</m:t>
                              </m:r>
                              <m:r>
                                <a:rPr lang="fr-FR" sz="2000" b="1" i="0" baseline="-2500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𝐀</m:t>
                              </m:r>
                            </m:num>
                            <m:den>
                              <m:r>
                                <a:rPr lang="fr-FR" sz="2000" b="1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itchFamily="18" charset="0"/>
                                </a:rPr>
                                <m:t>𝐑𝐓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000" dirty="0">
                  <a:solidFill>
                    <a:schemeClr val="bg1"/>
                  </a:solidFill>
                  <a:latin typeface="Palatino Linotype" panose="02040502050505030304" pitchFamily="18" charset="0"/>
                  <a:ea typeface="ＭＳ Ｐゴシック" pitchFamily="34" charset="-128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1" name="Rectangle à coins arrondis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837" y="2496162"/>
                <a:ext cx="2514438" cy="622806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Rectangle 119"/>
          <p:cNvSpPr>
            <a:spLocks noChangeArrowheads="1"/>
          </p:cNvSpPr>
          <p:nvPr/>
        </p:nvSpPr>
        <p:spPr bwMode="auto">
          <a:xfrm>
            <a:off x="4232158" y="4617443"/>
            <a:ext cx="4280289" cy="1640165"/>
          </a:xfrm>
          <a:prstGeom prst="roundRect">
            <a:avLst/>
          </a:prstGeom>
          <a:solidFill>
            <a:srgbClr val="CC0000"/>
          </a:solidFill>
          <a:ln>
            <a:noFil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C</a:t>
            </a:r>
            <a:r>
              <a:rPr lang="en-US" baseline="-250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HNO3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&lt; 0.5 M 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  <a:sym typeface="Symbol"/>
              </a:rPr>
              <a:t>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 </a:t>
            </a:r>
            <a:r>
              <a:rPr lang="en-US" dirty="0" err="1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E</a:t>
            </a:r>
            <a:r>
              <a:rPr lang="en-US" baseline="-24000" dirty="0" err="1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app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  <a:sym typeface="Symbol" panose="05050102010706020507" pitchFamily="18" charset="2"/>
              </a:rPr>
              <a:t> 50 kJ.mol</a:t>
            </a:r>
            <a:r>
              <a:rPr lang="en-US" baseline="300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  <a:sym typeface="Symbol" panose="05050102010706020507" pitchFamily="18" charset="2"/>
              </a:rPr>
              <a:t>-1</a:t>
            </a:r>
          </a:p>
          <a:p>
            <a:pPr marL="742950" lvl="1" indent="-285750" eaLnBrk="1" fontAlgn="auto" hangingPunct="1"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Ä"/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Surface controlling reactions</a:t>
            </a:r>
          </a:p>
          <a:p>
            <a:pPr lvl="0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C</a:t>
            </a:r>
            <a:r>
              <a:rPr lang="en-US" baseline="-250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HNO3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&gt; 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0.5 M 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  <a:sym typeface="Symbol"/>
              </a:rPr>
              <a:t>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 </a:t>
            </a:r>
            <a:r>
              <a:rPr lang="en-US" dirty="0" err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E</a:t>
            </a:r>
            <a:r>
              <a:rPr lang="en-US" baseline="-24000" dirty="0" err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app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  <a:sym typeface="Symbol" panose="05050102010706020507" pitchFamily="18" charset="2"/>
              </a:rPr>
              <a:t>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  <a:sym typeface="Symbol" panose="05050102010706020507" pitchFamily="18" charset="2"/>
              </a:rPr>
              <a:t>100 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  <a:sym typeface="Symbol" panose="05050102010706020507" pitchFamily="18" charset="2"/>
              </a:rPr>
              <a:t>kJ.mol</a:t>
            </a:r>
            <a:r>
              <a:rPr lang="en-US" baseline="30000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  <a:sym typeface="Symbol" panose="05050102010706020507" pitchFamily="18" charset="2"/>
              </a:rPr>
              <a:t>-1</a:t>
            </a:r>
          </a:p>
          <a:p>
            <a:pPr marL="742950" lvl="1" indent="-285750" eaLnBrk="1" fontAlgn="auto" hangingPunct="1">
              <a:spcBef>
                <a:spcPts val="500"/>
              </a:spcBef>
              <a:spcAft>
                <a:spcPts val="0"/>
              </a:spcAft>
              <a:buFont typeface="Wingdings" panose="05000000000000000000" pitchFamily="2" charset="2"/>
              <a:buChar char="Ä"/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Redox controlling reactions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1144511" y="3908698"/>
            <a:ext cx="3236920" cy="2033735"/>
            <a:chOff x="1144511" y="3908698"/>
            <a:chExt cx="3236920" cy="2033735"/>
          </a:xfrm>
        </p:grpSpPr>
        <p:sp>
          <p:nvSpPr>
            <p:cNvPr id="67" name="Rectangle 119"/>
            <p:cNvSpPr>
              <a:spLocks noChangeArrowheads="1"/>
            </p:cNvSpPr>
            <p:nvPr/>
          </p:nvSpPr>
          <p:spPr bwMode="auto">
            <a:xfrm>
              <a:off x="1144511" y="4920877"/>
              <a:ext cx="2965965" cy="1021556"/>
            </a:xfrm>
            <a:prstGeom prst="roundRect">
              <a:avLst/>
            </a:prstGeom>
            <a:solidFill>
              <a:srgbClr val="0000CC"/>
            </a:solidFill>
            <a:ln>
              <a:noFill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63500"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Impact of the acid concentration on the activation energy</a:t>
              </a:r>
            </a:p>
          </p:txBody>
        </p:sp>
        <p:sp>
          <p:nvSpPr>
            <p:cNvPr id="69" name="AutoShape 11"/>
            <p:cNvSpPr>
              <a:spLocks noChangeArrowheads="1"/>
            </p:cNvSpPr>
            <p:nvPr/>
          </p:nvSpPr>
          <p:spPr bwMode="auto">
            <a:xfrm rot="8344722" flipV="1">
              <a:off x="3607455" y="3908698"/>
              <a:ext cx="773976" cy="380258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w="63500" h="25400"/>
            </a:sp3d>
          </p:spPr>
          <p:txBody>
            <a:bodyPr vert="eaVert" wrap="none" anchor="ctr"/>
            <a:lstStyle/>
            <a:p>
              <a:pPr algn="ctr"/>
              <a:endParaRPr lang="fr-FR" sz="2800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</p:grpSp>
      <p:sp>
        <p:nvSpPr>
          <p:cNvPr id="22" name="Espace réservé du numéro de diapositive 1"/>
          <p:cNvSpPr txBox="1">
            <a:spLocks/>
          </p:cNvSpPr>
          <p:nvPr/>
        </p:nvSpPr>
        <p:spPr>
          <a:xfrm>
            <a:off x="8838799" y="653261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9</a:t>
            </a:r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24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25" name="Imag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1182421" y="-47517"/>
            <a:ext cx="733002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Impact of temperature on U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0.9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Ln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0.1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O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1.95 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dissolution</a:t>
            </a:r>
            <a:endParaRPr lang="en-US" sz="2400" baseline="-240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3765665" y="822325"/>
            <a:ext cx="5281498" cy="3179763"/>
            <a:chOff x="3765665" y="822325"/>
            <a:chExt cx="5281498" cy="3179763"/>
          </a:xfrm>
        </p:grpSpPr>
        <p:sp>
          <p:nvSpPr>
            <p:cNvPr id="28" name="AutoShape 24"/>
            <p:cNvSpPr>
              <a:spLocks noChangeArrowheads="1"/>
            </p:cNvSpPr>
            <p:nvPr/>
          </p:nvSpPr>
          <p:spPr bwMode="auto">
            <a:xfrm>
              <a:off x="3765665" y="1950795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63500"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graphicFrame>
          <p:nvGraphicFramePr>
            <p:cNvPr id="35" name="Obje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01485543"/>
                </p:ext>
              </p:extLst>
            </p:nvPr>
          </p:nvGraphicFramePr>
          <p:xfrm>
            <a:off x="4519613" y="822325"/>
            <a:ext cx="4527550" cy="31797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318" name="Graph" r:id="rId8" imgW="4131720" imgH="2901600" progId="Origin50.Graph">
                    <p:embed/>
                  </p:oleObj>
                </mc:Choice>
                <mc:Fallback>
                  <p:oleObj name="Graph" r:id="rId8" imgW="4131720" imgH="2901600" progId="Origin50.Graph">
                    <p:embed/>
                    <p:pic>
                      <p:nvPicPr>
                        <p:cNvPr id="2" name="Obje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9613" y="822325"/>
                          <a:ext cx="4527550" cy="31797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e 4"/>
          <p:cNvGrpSpPr/>
          <p:nvPr/>
        </p:nvGrpSpPr>
        <p:grpSpPr>
          <a:xfrm>
            <a:off x="5460717" y="1586408"/>
            <a:ext cx="2876569" cy="584807"/>
            <a:chOff x="5460717" y="1586408"/>
            <a:chExt cx="2876569" cy="584807"/>
          </a:xfrm>
        </p:grpSpPr>
        <p:sp>
          <p:nvSpPr>
            <p:cNvPr id="2" name="ZoneTexte 1"/>
            <p:cNvSpPr txBox="1"/>
            <p:nvPr/>
          </p:nvSpPr>
          <p:spPr>
            <a:xfrm rot="1393731">
              <a:off x="6849378" y="1848050"/>
              <a:ext cx="148790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500" dirty="0" smtClean="0">
                  <a:solidFill>
                    <a:srgbClr val="FF33CC"/>
                  </a:solidFill>
                </a:rPr>
                <a:t>107 </a:t>
              </a:r>
              <a:r>
                <a:rPr lang="fr-FR" sz="1500" dirty="0" smtClean="0">
                  <a:solidFill>
                    <a:srgbClr val="FF33CC"/>
                  </a:solidFill>
                  <a:sym typeface="Symbol" panose="05050102010706020507" pitchFamily="18" charset="2"/>
                </a:rPr>
                <a:t> </a:t>
              </a:r>
              <a:r>
                <a:rPr lang="fr-FR" sz="1500" dirty="0" smtClean="0">
                  <a:solidFill>
                    <a:srgbClr val="FF33CC"/>
                  </a:solidFill>
                </a:rPr>
                <a:t>4 kJ.mol</a:t>
              </a:r>
              <a:r>
                <a:rPr lang="fr-FR" sz="1500" baseline="30000" dirty="0" smtClean="0">
                  <a:solidFill>
                    <a:srgbClr val="FF33CC"/>
                  </a:solidFill>
                </a:rPr>
                <a:t>-1</a:t>
              </a:r>
              <a:endParaRPr lang="fr-FR" sz="1500" baseline="30000" dirty="0">
                <a:solidFill>
                  <a:srgbClr val="FF33CC"/>
                </a:solidFill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 rot="1288518">
              <a:off x="5460717" y="1586408"/>
              <a:ext cx="143981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500" dirty="0" smtClean="0">
                  <a:solidFill>
                    <a:srgbClr val="0000FF"/>
                  </a:solidFill>
                </a:rPr>
                <a:t>99 </a:t>
              </a:r>
              <a:r>
                <a:rPr lang="fr-FR" sz="1500" dirty="0" smtClean="0">
                  <a:solidFill>
                    <a:srgbClr val="0000FF"/>
                  </a:solidFill>
                  <a:sym typeface="Symbol" panose="05050102010706020507" pitchFamily="18" charset="2"/>
                </a:rPr>
                <a:t>19</a:t>
              </a:r>
              <a:r>
                <a:rPr lang="fr-FR" sz="1500" dirty="0" smtClean="0">
                  <a:solidFill>
                    <a:srgbClr val="0000FF"/>
                  </a:solidFill>
                </a:rPr>
                <a:t> kJ.mol</a:t>
              </a:r>
              <a:r>
                <a:rPr lang="fr-FR" sz="1500" baseline="30000" dirty="0" smtClean="0">
                  <a:solidFill>
                    <a:srgbClr val="0000FF"/>
                  </a:solidFill>
                </a:rPr>
                <a:t>-1</a:t>
              </a:r>
              <a:endParaRPr lang="fr-FR" sz="1500" baseline="300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5499839" y="2335114"/>
            <a:ext cx="1490978" cy="961962"/>
            <a:chOff x="5499839" y="2335114"/>
            <a:chExt cx="1490978" cy="961962"/>
          </a:xfrm>
        </p:grpSpPr>
        <p:sp>
          <p:nvSpPr>
            <p:cNvPr id="39" name="ZoneTexte 38"/>
            <p:cNvSpPr txBox="1"/>
            <p:nvPr/>
          </p:nvSpPr>
          <p:spPr>
            <a:xfrm rot="684023">
              <a:off x="5499839" y="2335114"/>
              <a:ext cx="148790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500" dirty="0" smtClean="0">
                  <a:solidFill>
                    <a:srgbClr val="FF0000"/>
                  </a:solidFill>
                </a:rPr>
                <a:t>48 </a:t>
              </a:r>
              <a:r>
                <a:rPr lang="fr-FR" sz="15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 10</a:t>
              </a:r>
              <a:r>
                <a:rPr lang="fr-FR" sz="1500" dirty="0" smtClean="0">
                  <a:solidFill>
                    <a:srgbClr val="FF0000"/>
                  </a:solidFill>
                </a:rPr>
                <a:t> kJ.mol</a:t>
              </a:r>
              <a:r>
                <a:rPr lang="fr-FR" sz="1500" baseline="30000" dirty="0" smtClean="0">
                  <a:solidFill>
                    <a:srgbClr val="FF0000"/>
                  </a:solidFill>
                </a:rPr>
                <a:t>-1</a:t>
              </a:r>
              <a:endParaRPr lang="fr-FR" sz="1500" baseline="30000" dirty="0">
                <a:solidFill>
                  <a:srgbClr val="FF0000"/>
                </a:solidFill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 rot="644243">
              <a:off x="5513553" y="2973911"/>
              <a:ext cx="147726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500" dirty="0" smtClean="0">
                  <a:solidFill>
                    <a:schemeClr val="tx1"/>
                  </a:solidFill>
                </a:rPr>
                <a:t>51 </a:t>
              </a:r>
              <a:r>
                <a:rPr lang="fr-FR" sz="1500" dirty="0" smtClean="0">
                  <a:solidFill>
                    <a:schemeClr val="tx1"/>
                  </a:solidFill>
                  <a:sym typeface="Symbol" panose="05050102010706020507" pitchFamily="18" charset="2"/>
                </a:rPr>
                <a:t> 11</a:t>
              </a:r>
              <a:r>
                <a:rPr lang="fr-FR" sz="1500" dirty="0" smtClean="0">
                  <a:solidFill>
                    <a:schemeClr val="tx1"/>
                  </a:solidFill>
                </a:rPr>
                <a:t> kJ.mol</a:t>
              </a:r>
              <a:r>
                <a:rPr lang="fr-FR" sz="1500" baseline="30000" dirty="0" smtClean="0">
                  <a:solidFill>
                    <a:schemeClr val="tx1"/>
                  </a:solidFill>
                </a:rPr>
                <a:t>-1</a:t>
              </a:r>
              <a:endParaRPr lang="fr-FR" sz="1500" baseline="300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352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61" grpId="0" animBg="1"/>
      <p:bldP spid="6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-58057" y="-193758"/>
            <a:ext cx="9216715" cy="972555"/>
            <a:chOff x="-58057" y="-234702"/>
            <a:chExt cx="9216715" cy="972555"/>
          </a:xfrm>
        </p:grpSpPr>
        <p:sp>
          <p:nvSpPr>
            <p:cNvPr id="31" name="Forme libre 3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2" name="Forme libre 3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3" name="Forme libre 3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34" name="Groupe 33"/>
            <p:cNvGrpSpPr/>
            <p:nvPr/>
          </p:nvGrpSpPr>
          <p:grpSpPr>
            <a:xfrm>
              <a:off x="-58056" y="-234702"/>
              <a:ext cx="9216714" cy="972555"/>
              <a:chOff x="-58056" y="-272802"/>
              <a:chExt cx="9216714" cy="972555"/>
            </a:xfrm>
          </p:grpSpPr>
          <p:pic>
            <p:nvPicPr>
              <p:cNvPr id="3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89875"/>
                <a:ext cx="9147294" cy="72668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Forme libre 36"/>
              <p:cNvSpPr/>
              <p:nvPr/>
            </p:nvSpPr>
            <p:spPr bwMode="auto">
              <a:xfrm>
                <a:off x="-58056" y="40944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38" name="Forme libre 37"/>
              <p:cNvSpPr/>
              <p:nvPr/>
            </p:nvSpPr>
            <p:spPr>
              <a:xfrm rot="21425134">
                <a:off x="-56514" y="-272802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791569" y="-47517"/>
            <a:ext cx="8024884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Effect of acid concentration on U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0.9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Ln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0.1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O</a:t>
            </a:r>
            <a:r>
              <a:rPr lang="en-US" sz="2400" baseline="-24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1.95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 dissolution</a:t>
            </a:r>
            <a:endParaRPr lang="en-US" sz="2400" baseline="-240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46" name="Image 4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2190" y="145778"/>
            <a:ext cx="573564" cy="573564"/>
          </a:xfrm>
          <a:prstGeom prst="rect">
            <a:avLst/>
          </a:prstGeom>
        </p:spPr>
      </p:pic>
      <p:sp>
        <p:nvSpPr>
          <p:cNvPr id="22" name="Rectangle à coins arrondis 21"/>
          <p:cNvSpPr/>
          <p:nvPr/>
        </p:nvSpPr>
        <p:spPr>
          <a:xfrm>
            <a:off x="131391" y="2427508"/>
            <a:ext cx="2647415" cy="643838"/>
          </a:xfrm>
          <a:prstGeom prst="roundRect">
            <a:avLst/>
          </a:prstGeom>
          <a:solidFill>
            <a:srgbClr val="0000C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R</a:t>
            </a:r>
            <a:r>
              <a:rPr lang="en-US" sz="2000" baseline="-25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L </a:t>
            </a:r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= </a:t>
            </a:r>
            <a:r>
              <a:rPr lang="en-US" sz="2000" i="1" dirty="0" err="1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k</a:t>
            </a:r>
            <a:r>
              <a:rPr lang="en-US" sz="2000" i="1" baseline="-25000" dirty="0" err="1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T</a:t>
            </a:r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’ </a:t>
            </a:r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  <a:sym typeface="Symbol" pitchFamily="18" charset="2"/>
              </a:rPr>
              <a:t></a:t>
            </a:r>
            <a:r>
              <a:rPr lang="en-US" sz="2000" dirty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(C</a:t>
            </a:r>
            <a:r>
              <a:rPr lang="en-US" sz="2000" baseline="-25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N</a:t>
            </a:r>
            <a:r>
              <a:rPr lang="en-US" sz="2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) </a:t>
            </a:r>
            <a:r>
              <a:rPr lang="en-US" sz="2000" i="1" baseline="30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n’</a:t>
            </a:r>
            <a:r>
              <a:rPr lang="en-US" sz="2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endParaRPr lang="en-US" sz="2000" dirty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43" name="Espace réservé du numéro de diapositive 1"/>
          <p:cNvSpPr txBox="1">
            <a:spLocks/>
          </p:cNvSpPr>
          <p:nvPr/>
        </p:nvSpPr>
        <p:spPr>
          <a:xfrm>
            <a:off x="8675023" y="6532611"/>
            <a:ext cx="605454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10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4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45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47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e 8"/>
          <p:cNvGrpSpPr/>
          <p:nvPr/>
        </p:nvGrpSpPr>
        <p:grpSpPr>
          <a:xfrm>
            <a:off x="1828801" y="4210262"/>
            <a:ext cx="5772150" cy="2156071"/>
            <a:chOff x="1828801" y="4210262"/>
            <a:chExt cx="5772150" cy="2156071"/>
          </a:xfrm>
        </p:grpSpPr>
        <p:sp>
          <p:nvSpPr>
            <p:cNvPr id="52" name="Rectangle 119"/>
            <p:cNvSpPr>
              <a:spLocks noChangeArrowheads="1"/>
            </p:cNvSpPr>
            <p:nvPr/>
          </p:nvSpPr>
          <p:spPr bwMode="auto">
            <a:xfrm>
              <a:off x="1828801" y="4825486"/>
              <a:ext cx="5772150" cy="1540847"/>
            </a:xfrm>
            <a:prstGeom prst="roundRect">
              <a:avLst/>
            </a:prstGeom>
            <a:solidFill>
              <a:srgbClr val="CC0000"/>
            </a:solidFill>
            <a:ln>
              <a:noFill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Modification of the </a:t>
              </a:r>
              <a:r>
                <a:rPr lang="en-US" u="sng" dirty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preponderant</a:t>
              </a:r>
              <a:r>
                <a:rPr lang="en-US" dirty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 dissolution mechanism with acid concentration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C</a:t>
              </a:r>
              <a:r>
                <a:rPr lang="en-US" baseline="-25000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HNO3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 &lt; 0.5 M  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  <a:sym typeface="Symbol"/>
                </a:rPr>
                <a:t>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  Surface controlling reactions</a:t>
              </a:r>
            </a:p>
            <a:p>
              <a:pPr lvl="0" eaLnBrk="1" fontAlgn="auto" hangingPunct="1">
                <a:spcBef>
                  <a:spcPts val="30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C</a:t>
              </a:r>
              <a:r>
                <a:rPr lang="en-US" baseline="-25000" dirty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HNO3</a:t>
              </a:r>
              <a:r>
                <a:rPr lang="en-US" dirty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 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&gt; </a:t>
              </a:r>
              <a:r>
                <a:rPr lang="en-US" dirty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0.5 M 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 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  <a:sym typeface="Symbol"/>
                </a:rPr>
                <a:t> </a:t>
              </a: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 Redox controlling reactions</a:t>
              </a:r>
            </a:p>
          </p:txBody>
        </p:sp>
        <p:sp>
          <p:nvSpPr>
            <p:cNvPr id="53" name="AutoShape 11"/>
            <p:cNvSpPr>
              <a:spLocks noChangeArrowheads="1"/>
            </p:cNvSpPr>
            <p:nvPr/>
          </p:nvSpPr>
          <p:spPr bwMode="auto">
            <a:xfrm rot="8344722" flipV="1">
              <a:off x="4592879" y="4210262"/>
              <a:ext cx="818078" cy="380258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 sz="2800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610687" y="932412"/>
            <a:ext cx="5374303" cy="3303587"/>
            <a:chOff x="3610687" y="932412"/>
            <a:chExt cx="5374303" cy="3303587"/>
          </a:xfrm>
        </p:grpSpPr>
        <p:sp>
          <p:nvSpPr>
            <p:cNvPr id="7" name="Ellipse 6"/>
            <p:cNvSpPr/>
            <p:nvPr/>
          </p:nvSpPr>
          <p:spPr bwMode="auto">
            <a:xfrm rot="18788355">
              <a:off x="6055907" y="1748929"/>
              <a:ext cx="2399302" cy="138477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2" name="Groupe 1"/>
            <p:cNvGrpSpPr/>
            <p:nvPr/>
          </p:nvGrpSpPr>
          <p:grpSpPr>
            <a:xfrm>
              <a:off x="4374891" y="932412"/>
              <a:ext cx="4610099" cy="3303587"/>
              <a:chOff x="7689600" y="3175562"/>
              <a:chExt cx="4610099" cy="3303587"/>
            </a:xfrm>
          </p:grpSpPr>
          <p:grpSp>
            <p:nvGrpSpPr>
              <p:cNvPr id="59" name="Groupe 58"/>
              <p:cNvGrpSpPr/>
              <p:nvPr/>
            </p:nvGrpSpPr>
            <p:grpSpPr>
              <a:xfrm>
                <a:off x="7689600" y="3175562"/>
                <a:ext cx="4610099" cy="3303587"/>
                <a:chOff x="3061287" y="2829720"/>
                <a:chExt cx="4131472" cy="2901950"/>
              </a:xfrm>
            </p:grpSpPr>
            <p:graphicFrame>
              <p:nvGraphicFramePr>
                <p:cNvPr id="65" name="Objet 64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659171228"/>
                    </p:ext>
                  </p:extLst>
                </p:nvPr>
              </p:nvGraphicFramePr>
              <p:xfrm>
                <a:off x="3061287" y="2829720"/>
                <a:ext cx="4131472" cy="290195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99358" name="Graph" r:id="rId7" imgW="4131720" imgH="2901600" progId="Origin50.Graph">
                        <p:embed/>
                      </p:oleObj>
                    </mc:Choice>
                    <mc:Fallback>
                      <p:oleObj name="Graph" r:id="rId7" imgW="4131720" imgH="2901600" progId="Origin50.Graph">
                        <p:embed/>
                        <p:pic>
                          <p:nvPicPr>
                            <p:cNvPr id="16" name="Objet 1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061287" y="2829720"/>
                              <a:ext cx="4131472" cy="290195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66" name="Groupe 65"/>
                <p:cNvGrpSpPr/>
                <p:nvPr/>
              </p:nvGrpSpPr>
              <p:grpSpPr>
                <a:xfrm>
                  <a:off x="4067944" y="4452032"/>
                  <a:ext cx="1007293" cy="489136"/>
                  <a:chOff x="4040262" y="4452032"/>
                  <a:chExt cx="1007293" cy="489136"/>
                </a:xfrm>
              </p:grpSpPr>
              <p:cxnSp>
                <p:nvCxnSpPr>
                  <p:cNvPr id="67" name="Connecteur droit 66"/>
                  <p:cNvCxnSpPr/>
                  <p:nvPr/>
                </p:nvCxnSpPr>
                <p:spPr>
                  <a:xfrm flipH="1">
                    <a:off x="4804668" y="4452032"/>
                    <a:ext cx="171698" cy="191742"/>
                  </a:xfrm>
                  <a:prstGeom prst="line">
                    <a:avLst/>
                  </a:prstGeom>
                  <a:ln>
                    <a:solidFill>
                      <a:srgbClr val="0000FF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Connecteur droit 67"/>
                  <p:cNvCxnSpPr/>
                  <p:nvPr/>
                </p:nvCxnSpPr>
                <p:spPr>
                  <a:xfrm>
                    <a:off x="4040262" y="4646488"/>
                    <a:ext cx="764406" cy="0"/>
                  </a:xfrm>
                  <a:prstGeom prst="line">
                    <a:avLst/>
                  </a:prstGeom>
                  <a:ln>
                    <a:solidFill>
                      <a:srgbClr val="0000FF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Connecteur droit 68"/>
                  <p:cNvCxnSpPr/>
                  <p:nvPr/>
                </p:nvCxnSpPr>
                <p:spPr>
                  <a:xfrm flipH="1">
                    <a:off x="4644008" y="4488148"/>
                    <a:ext cx="403547" cy="416904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Connecteur droit 69"/>
                  <p:cNvCxnSpPr/>
                  <p:nvPr/>
                </p:nvCxnSpPr>
                <p:spPr>
                  <a:xfrm>
                    <a:off x="4040262" y="4905052"/>
                    <a:ext cx="620390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Connecteur droit 70"/>
                  <p:cNvCxnSpPr/>
                  <p:nvPr/>
                </p:nvCxnSpPr>
                <p:spPr>
                  <a:xfrm flipH="1">
                    <a:off x="4832350" y="4797152"/>
                    <a:ext cx="215205" cy="137963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Connecteur droit 71"/>
                  <p:cNvCxnSpPr/>
                  <p:nvPr/>
                </p:nvCxnSpPr>
                <p:spPr>
                  <a:xfrm>
                    <a:off x="4040262" y="4941168"/>
                    <a:ext cx="792088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60" name="ZoneTexte 59"/>
              <p:cNvSpPr txBox="1"/>
              <p:nvPr/>
            </p:nvSpPr>
            <p:spPr>
              <a:xfrm>
                <a:off x="8554009" y="3464492"/>
                <a:ext cx="617463" cy="3153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 smtClean="0"/>
                  <a:t>0.1 M</a:t>
                </a:r>
              </a:p>
            </p:txBody>
          </p:sp>
          <p:sp>
            <p:nvSpPr>
              <p:cNvPr id="61" name="ZoneTexte 60"/>
              <p:cNvSpPr txBox="1"/>
              <p:nvPr/>
            </p:nvSpPr>
            <p:spPr>
              <a:xfrm>
                <a:off x="9539259" y="3464492"/>
                <a:ext cx="617463" cy="3153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 smtClean="0"/>
                  <a:t>0.5 M</a:t>
                </a:r>
              </a:p>
            </p:txBody>
          </p:sp>
          <p:sp>
            <p:nvSpPr>
              <p:cNvPr id="62" name="ZoneTexte 61"/>
              <p:cNvSpPr txBox="1"/>
              <p:nvPr/>
            </p:nvSpPr>
            <p:spPr>
              <a:xfrm>
                <a:off x="10135122" y="3464490"/>
                <a:ext cx="483310" cy="3153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/>
                  <a:t>1</a:t>
                </a:r>
                <a:r>
                  <a:rPr lang="fr-FR" sz="1200" b="1" dirty="0" smtClean="0"/>
                  <a:t> M</a:t>
                </a:r>
              </a:p>
            </p:txBody>
          </p:sp>
          <p:sp>
            <p:nvSpPr>
              <p:cNvPr id="63" name="ZoneTexte 62"/>
              <p:cNvSpPr txBox="1"/>
              <p:nvPr/>
            </p:nvSpPr>
            <p:spPr>
              <a:xfrm>
                <a:off x="10640586" y="3464495"/>
                <a:ext cx="483310" cy="3153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 smtClean="0"/>
                  <a:t>2 M</a:t>
                </a:r>
              </a:p>
            </p:txBody>
          </p:sp>
          <p:sp>
            <p:nvSpPr>
              <p:cNvPr id="64" name="ZoneTexte 63"/>
              <p:cNvSpPr txBox="1"/>
              <p:nvPr/>
            </p:nvSpPr>
            <p:spPr>
              <a:xfrm>
                <a:off x="11109609" y="3464491"/>
                <a:ext cx="483310" cy="3153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/>
                  <a:t>4</a:t>
                </a:r>
                <a:r>
                  <a:rPr lang="fr-FR" sz="1200" b="1" dirty="0" smtClean="0"/>
                  <a:t> M</a:t>
                </a:r>
              </a:p>
            </p:txBody>
          </p:sp>
        </p:grpSp>
        <p:sp>
          <p:nvSpPr>
            <p:cNvPr id="50" name="AutoShape 24"/>
            <p:cNvSpPr>
              <a:spLocks noChangeArrowheads="1"/>
            </p:cNvSpPr>
            <p:nvPr/>
          </p:nvSpPr>
          <p:spPr bwMode="auto">
            <a:xfrm rot="1764230">
              <a:off x="3610687" y="2151799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4" name="ZoneTexte 3"/>
            <p:cNvSpPr txBox="1"/>
            <p:nvPr/>
          </p:nvSpPr>
          <p:spPr>
            <a:xfrm rot="19303015">
              <a:off x="6487675" y="2359859"/>
              <a:ext cx="1489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i="1" dirty="0" smtClean="0"/>
                <a:t>n'</a:t>
              </a:r>
              <a:r>
                <a:rPr lang="fr-FR" dirty="0" smtClean="0"/>
                <a:t> = 2.3 – 4.5 </a:t>
              </a:r>
              <a:endParaRPr lang="fr-FR" dirty="0"/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6695378" y="3294162"/>
            <a:ext cx="1903583" cy="369332"/>
            <a:chOff x="6845380" y="3436961"/>
            <a:chExt cx="1903583" cy="369332"/>
          </a:xfrm>
        </p:grpSpPr>
        <p:sp>
          <p:nvSpPr>
            <p:cNvPr id="56" name="ZoneTexte 55"/>
            <p:cNvSpPr txBox="1"/>
            <p:nvPr/>
          </p:nvSpPr>
          <p:spPr>
            <a:xfrm>
              <a:off x="7339603" y="3436961"/>
              <a:ext cx="14093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tx1"/>
                  </a:solidFill>
                </a:rPr>
                <a:t>0.5 M HNO</a:t>
              </a:r>
              <a:r>
                <a:rPr lang="fr-FR" baseline="-24000" dirty="0" smtClean="0">
                  <a:solidFill>
                    <a:schemeClr val="tx1"/>
                  </a:solidFill>
                </a:rPr>
                <a:t>3</a:t>
              </a:r>
              <a:endParaRPr lang="fr-FR" baseline="-24000" dirty="0">
                <a:solidFill>
                  <a:schemeClr val="tx1"/>
                </a:solidFill>
              </a:endParaRPr>
            </a:p>
          </p:txBody>
        </p:sp>
        <p:sp>
          <p:nvSpPr>
            <p:cNvPr id="58" name="AutoShape 24"/>
            <p:cNvSpPr>
              <a:spLocks noChangeArrowheads="1"/>
            </p:cNvSpPr>
            <p:nvPr/>
          </p:nvSpPr>
          <p:spPr bwMode="auto">
            <a:xfrm rot="11796686">
              <a:off x="6845380" y="3526558"/>
              <a:ext cx="461448" cy="139797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chemeClr val="tx1"/>
            </a:solidFill>
            <a:ln w="285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73" name="Rectangle à coins arrondis 72"/>
          <p:cNvSpPr/>
          <p:nvPr/>
        </p:nvSpPr>
        <p:spPr>
          <a:xfrm>
            <a:off x="131391" y="727211"/>
            <a:ext cx="2588522" cy="571130"/>
          </a:xfrm>
          <a:prstGeom prst="roundRect">
            <a:avLst/>
          </a:prstGeom>
          <a:solidFill>
            <a:srgbClr val="29292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>
                <a:latin typeface="Palatino Linotype" panose="02040502050505030304" pitchFamily="18" charset="0"/>
              </a:rPr>
              <a:t>Sintered</a:t>
            </a:r>
            <a:r>
              <a:rPr lang="fr-FR" dirty="0" smtClean="0">
                <a:latin typeface="Palatino Linotype" panose="02040502050505030304" pitchFamily="18" charset="0"/>
              </a:rPr>
              <a:t> U</a:t>
            </a:r>
            <a:r>
              <a:rPr lang="fr-FR" baseline="-24000" dirty="0" smtClean="0">
                <a:latin typeface="Palatino Linotype" panose="02040502050505030304" pitchFamily="18" charset="0"/>
              </a:rPr>
              <a:t>0.9</a:t>
            </a:r>
            <a:r>
              <a:rPr lang="fr-FR" dirty="0" smtClean="0">
                <a:latin typeface="Palatino Linotype" panose="02040502050505030304" pitchFamily="18" charset="0"/>
              </a:rPr>
              <a:t>Ln</a:t>
            </a:r>
            <a:r>
              <a:rPr lang="fr-FR" baseline="-24000" dirty="0" smtClean="0">
                <a:latin typeface="Palatino Linotype" panose="02040502050505030304" pitchFamily="18" charset="0"/>
              </a:rPr>
              <a:t>0.1</a:t>
            </a:r>
            <a:r>
              <a:rPr lang="fr-FR" dirty="0" smtClean="0">
                <a:latin typeface="Palatino Linotype" panose="02040502050505030304" pitchFamily="18" charset="0"/>
              </a:rPr>
              <a:t>O</a:t>
            </a:r>
            <a:r>
              <a:rPr lang="fr-FR" baseline="-24000" dirty="0" smtClean="0">
                <a:latin typeface="Palatino Linotype" panose="02040502050505030304" pitchFamily="18" charset="0"/>
              </a:rPr>
              <a:t>1.95</a:t>
            </a:r>
            <a:endParaRPr lang="fr-FR" dirty="0" smtClean="0">
              <a:latin typeface="Palatino Linotype" panose="02040502050505030304" pitchFamily="18" charset="0"/>
            </a:endParaRPr>
          </a:p>
        </p:txBody>
      </p:sp>
      <p:sp>
        <p:nvSpPr>
          <p:cNvPr id="74" name="Rectangle à coins arrondis 73"/>
          <p:cNvSpPr/>
          <p:nvPr/>
        </p:nvSpPr>
        <p:spPr>
          <a:xfrm>
            <a:off x="131391" y="1394148"/>
            <a:ext cx="3328062" cy="922711"/>
          </a:xfrm>
          <a:prstGeom prst="roundRect">
            <a:avLst/>
          </a:prstGeom>
          <a:solidFill>
            <a:srgbClr val="0066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0.1 – 0.5 – 1 – 2M – 4M  HNO</a:t>
            </a:r>
            <a:r>
              <a:rPr lang="en-US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3</a:t>
            </a:r>
            <a:endParaRPr lang="en-US" dirty="0" smtClean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T : 22</a:t>
            </a:r>
            <a:r>
              <a:rPr lang="en-US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 – 40</a:t>
            </a:r>
            <a:r>
              <a:rPr lang="en-US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 – 60</a:t>
            </a:r>
            <a:r>
              <a:rPr lang="en-US" baseline="36000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C</a:t>
            </a:r>
          </a:p>
          <a:p>
            <a:pPr lvl="0"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ea typeface="ＭＳ Ｐゴシック" pitchFamily="34" charset="-128"/>
                <a:cs typeface="Times New Roman" pitchFamily="18" charset="0"/>
              </a:rPr>
              <a:t>Static conditions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9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73" grpId="0" animBg="1"/>
      <p:bldP spid="7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sp222919\AppData\Local\Microsoft\Windows\Temporary Internet Files\Content.Outlook\MBZNUMYS\IMG_1558.JPG"/>
          <p:cNvPicPr>
            <a:picLocks noChangeAspect="1" noChangeArrowheads="1"/>
          </p:cNvPicPr>
          <p:nvPr/>
        </p:nvPicPr>
        <p:blipFill rotWithShape="1"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" r="543" b="33382"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r 9"/>
          <p:cNvGrpSpPr/>
          <p:nvPr/>
        </p:nvGrpSpPr>
        <p:grpSpPr>
          <a:xfrm>
            <a:off x="-116622" y="1203758"/>
            <a:ext cx="9366719" cy="3142607"/>
            <a:chOff x="-116622" y="1203758"/>
            <a:chExt cx="9366719" cy="3142607"/>
          </a:xfrm>
        </p:grpSpPr>
        <p:sp>
          <p:nvSpPr>
            <p:cNvPr id="6" name="Forme libre 5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Forme libre 6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451936" y="718279"/>
            <a:ext cx="716964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1pPr>
            <a:lvl2pPr marL="742950" indent="-28575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2pPr>
            <a:lvl3pPr marL="11430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3pPr>
            <a:lvl4pPr marL="16002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4pPr>
            <a:lvl5pPr marL="2057400" indent="-228600"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Microscopic study</a:t>
            </a:r>
          </a:p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---</a:t>
            </a:r>
          </a:p>
          <a:p>
            <a:pPr algn="ctr"/>
            <a:r>
              <a:rPr lang="en-US" altLang="fr-FR" sz="2800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Microstructural evolution of solid/solution interface</a:t>
            </a:r>
            <a:endParaRPr lang="en-US" altLang="fr-FR" sz="2800" dirty="0">
              <a:solidFill>
                <a:srgbClr val="000099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58370" name="Picture 2" descr="C:\Users\TC238532\Desktop\moustach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990" y="4480316"/>
            <a:ext cx="1887050" cy="15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e 10"/>
          <p:cNvGrpSpPr>
            <a:grpSpLocks noChangeAspect="1"/>
          </p:cNvGrpSpPr>
          <p:nvPr/>
        </p:nvGrpSpPr>
        <p:grpSpPr>
          <a:xfrm>
            <a:off x="3150912" y="5048296"/>
            <a:ext cx="3164583" cy="1295215"/>
            <a:chOff x="1485371" y="382482"/>
            <a:chExt cx="5569239" cy="2198370"/>
          </a:xfrm>
        </p:grpSpPr>
        <p:pic>
          <p:nvPicPr>
            <p:cNvPr id="12" name="Image 11" descr="C:\Users\ft230836\Desktop\Rédac thèse\Chap III\Chap III\Diapositive14.EMF"/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62" t="6061" r="8696" b="7460"/>
            <a:stretch/>
          </p:blipFill>
          <p:spPr bwMode="auto">
            <a:xfrm>
              <a:off x="1485371" y="382482"/>
              <a:ext cx="2743200" cy="21983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3" name="Image 12" descr="C:\Users\ft230836\Desktop\Rédac thèse\Chap III\Chap III\Diapositive15.EMF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98" t="7782" r="7772" b="4280"/>
            <a:stretch/>
          </p:blipFill>
          <p:spPr bwMode="auto">
            <a:xfrm>
              <a:off x="4357131" y="382482"/>
              <a:ext cx="2697479" cy="219837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4" name="Picture 33" descr="C:\Users\TC238532\Desktop\Graph09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" t="8764" r="11782" b="2703"/>
          <a:stretch/>
        </p:blipFill>
        <p:spPr bwMode="auto">
          <a:xfrm>
            <a:off x="169139" y="3586243"/>
            <a:ext cx="2565594" cy="190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5325" y="3085854"/>
            <a:ext cx="692006" cy="69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9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13" descr="AM57-P2_0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808" y="3984480"/>
            <a:ext cx="889542" cy="892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18" descr="AM57-P2-21h-HNO3-2M-90C-dyn_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402" y="5402323"/>
            <a:ext cx="900673" cy="903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0" descr="AM57-P2-28h-HNO3-2M-90C-dyn_0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3877" y="5389533"/>
            <a:ext cx="910825" cy="90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22" descr="AM57-P2-35h-HNO3-2M-90C-dyn_00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619" y="5136470"/>
            <a:ext cx="901888" cy="904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111" descr="Image du Blog fleurdeau.centerblog.ne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3141">
            <a:off x="2580980" y="3990926"/>
            <a:ext cx="4047570" cy="1739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0" descr="microsocp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720" y="2419834"/>
            <a:ext cx="892194" cy="895167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6" descr="chemical-laboratory-vecto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7" b="23309"/>
          <a:stretch>
            <a:fillRect/>
          </a:stretch>
        </p:blipFill>
        <p:spPr bwMode="auto">
          <a:xfrm>
            <a:off x="3639535" y="1864232"/>
            <a:ext cx="1047171" cy="774451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" name="Groupe 37"/>
          <p:cNvGrpSpPr/>
          <p:nvPr/>
        </p:nvGrpSpPr>
        <p:grpSpPr>
          <a:xfrm>
            <a:off x="-58057" y="-96719"/>
            <a:ext cx="9216715" cy="1050324"/>
            <a:chOff x="-58057" y="-351687"/>
            <a:chExt cx="9216715" cy="1050324"/>
          </a:xfrm>
        </p:grpSpPr>
        <p:sp>
          <p:nvSpPr>
            <p:cNvPr id="39" name="Forme libre 38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0" name="Forme libre 39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1" name="Forme libre 40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42" name="Groupe 41"/>
            <p:cNvGrpSpPr/>
            <p:nvPr/>
          </p:nvGrpSpPr>
          <p:grpSpPr>
            <a:xfrm>
              <a:off x="-58056" y="-351687"/>
              <a:ext cx="9216714" cy="1037487"/>
              <a:chOff x="-58056" y="-389787"/>
              <a:chExt cx="9216714" cy="1037487"/>
            </a:xfrm>
          </p:grpSpPr>
          <p:pic>
            <p:nvPicPr>
              <p:cNvPr id="44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389787"/>
                <a:ext cx="9147294" cy="8859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5" name="Forme libre 44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46" name="Forme libre 45"/>
              <p:cNvSpPr/>
              <p:nvPr/>
            </p:nvSpPr>
            <p:spPr>
              <a:xfrm rot="21425134">
                <a:off x="-56514" y="-380146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47" name="Rectangle 4"/>
          <p:cNvSpPr>
            <a:spLocks noChangeArrowheads="1"/>
          </p:cNvSpPr>
          <p:nvPr/>
        </p:nvSpPr>
        <p:spPr bwMode="auto">
          <a:xfrm>
            <a:off x="1694557" y="-56526"/>
            <a:ext cx="6275221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 smtClean="0">
                <a:solidFill>
                  <a:srgbClr val="000099"/>
                </a:solidFill>
                <a:latin typeface="Palatino Linotype" panose="02040502050505030304" pitchFamily="18" charset="0"/>
                <a:cs typeface="Times New Roman" pitchFamily="18" charset="0"/>
              </a:rPr>
              <a:t>Operando</a:t>
            </a:r>
            <a:r>
              <a:rPr lang="en-US" sz="2400" dirty="0" smtClean="0">
                <a:solidFill>
                  <a:srgbClr val="000099"/>
                </a:solidFill>
                <a:latin typeface="Palatino Linotype" panose="02040502050505030304" pitchFamily="18" charset="0"/>
                <a:cs typeface="Times New Roman" pitchFamily="18" charset="0"/>
              </a:rPr>
              <a:t> study of evolving interface during dissolution</a:t>
            </a:r>
            <a:endParaRPr kumimoji="0" lang="en-US" sz="2400" b="1" i="0" u="none" strike="noStrike" kern="1200" cap="none" spc="0" normalizeH="0" baseline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cs typeface="Times New Roman" pitchFamily="18" charset="0"/>
            </a:endParaRPr>
          </a:p>
        </p:txBody>
      </p:sp>
      <p:grpSp>
        <p:nvGrpSpPr>
          <p:cNvPr id="58" name="Groupe 57"/>
          <p:cNvGrpSpPr/>
          <p:nvPr/>
        </p:nvGrpSpPr>
        <p:grpSpPr>
          <a:xfrm rot="1335425">
            <a:off x="3021358" y="1783270"/>
            <a:ext cx="3490561" cy="1596895"/>
            <a:chOff x="3601322" y="1291408"/>
            <a:chExt cx="1939741" cy="1543104"/>
          </a:xfrm>
        </p:grpSpPr>
        <p:sp>
          <p:nvSpPr>
            <p:cNvPr id="59" name="Flèche courbée vers la gauche 58"/>
            <p:cNvSpPr/>
            <p:nvPr/>
          </p:nvSpPr>
          <p:spPr>
            <a:xfrm rot="5605485" flipV="1">
              <a:off x="4326580" y="1620030"/>
              <a:ext cx="550203" cy="1878762"/>
            </a:xfrm>
            <a:prstGeom prst="curvedLeftArrow">
              <a:avLst>
                <a:gd name="adj1" fmla="val 32487"/>
                <a:gd name="adj2" fmla="val 79069"/>
                <a:gd name="adj3" fmla="val 26369"/>
              </a:avLst>
            </a:prstGeom>
            <a:solidFill>
              <a:srgbClr val="5F5F5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  <p:sp>
          <p:nvSpPr>
            <p:cNvPr id="60" name="Flèche courbée vers la gauche 59"/>
            <p:cNvSpPr/>
            <p:nvPr/>
          </p:nvSpPr>
          <p:spPr>
            <a:xfrm rot="16200000" flipV="1">
              <a:off x="4254270" y="638460"/>
              <a:ext cx="572865" cy="1878762"/>
            </a:xfrm>
            <a:prstGeom prst="curvedLeftArrow">
              <a:avLst>
                <a:gd name="adj1" fmla="val 32874"/>
                <a:gd name="adj2" fmla="val 106328"/>
                <a:gd name="adj3" fmla="val 25000"/>
              </a:avLst>
            </a:prstGeom>
            <a:solidFill>
              <a:srgbClr val="5F5F5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61" name="Picture 1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9" t="19315" r="5798" b="13049"/>
          <a:stretch>
            <a:fillRect/>
          </a:stretch>
        </p:blipFill>
        <p:spPr bwMode="auto">
          <a:xfrm>
            <a:off x="6002024" y="3079589"/>
            <a:ext cx="514890" cy="336408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6359452" y="1352550"/>
            <a:ext cx="2717935" cy="2553132"/>
            <a:chOff x="6359452" y="1343025"/>
            <a:chExt cx="2717935" cy="2553132"/>
          </a:xfrm>
        </p:grpSpPr>
        <p:pic>
          <p:nvPicPr>
            <p:cNvPr id="32" name="Picture 208" descr="C:\TRAVAIL Renaud\ICSM\administration ICSM\Administration ICSM Général\AERES 2013\Présentation AERES 2013\Photo MEBE-petite.jpg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6614343" y="2240700"/>
              <a:ext cx="2208153" cy="165545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4" name="Rectangle à coins arrondis 3"/>
            <p:cNvSpPr/>
            <p:nvPr/>
          </p:nvSpPr>
          <p:spPr bwMode="auto">
            <a:xfrm>
              <a:off x="6359452" y="1343025"/>
              <a:ext cx="2717935" cy="729387"/>
            </a:xfrm>
            <a:prstGeom prst="roundRect">
              <a:avLst/>
            </a:prstGeom>
            <a:solidFill>
              <a:srgbClr val="008000"/>
            </a:solidFill>
            <a:ln/>
            <a:ex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Palatino Linotype" pitchFamily="18" charset="0"/>
                  <a:cs typeface="Times New Roman" pitchFamily="18" charset="0"/>
                </a:rPr>
                <a:t>Environmental</a:t>
              </a:r>
              <a:r>
                <a:rPr kumimoji="0" lang="fr-FR" sz="2000" b="1" i="0" u="none" strike="noStrike" cap="none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Palatino Linotype" pitchFamily="18" charset="0"/>
                  <a:cs typeface="Times New Roman" pitchFamily="18" charset="0"/>
                </a:rPr>
                <a:t> </a:t>
              </a: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Palatino Linotype" pitchFamily="18" charset="0"/>
                  <a:cs typeface="Times New Roman" pitchFamily="18" charset="0"/>
                </a:rPr>
                <a:t>SEM  observations</a:t>
              </a: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219361" y="996505"/>
            <a:ext cx="2717935" cy="2014404"/>
            <a:chOff x="219361" y="996505"/>
            <a:chExt cx="2717935" cy="2014404"/>
          </a:xfrm>
        </p:grpSpPr>
        <p:pic>
          <p:nvPicPr>
            <p:cNvPr id="36" name="Picture 3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00" r="12232"/>
            <a:stretch/>
          </p:blipFill>
          <p:spPr bwMode="auto">
            <a:xfrm>
              <a:off x="283099" y="1624848"/>
              <a:ext cx="2590458" cy="138606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Rectangle à coins arrondis 62"/>
            <p:cNvSpPr/>
            <p:nvPr/>
          </p:nvSpPr>
          <p:spPr bwMode="auto">
            <a:xfrm>
              <a:off x="219361" y="996505"/>
              <a:ext cx="2717935" cy="442487"/>
            </a:xfrm>
            <a:prstGeom prst="roundRect">
              <a:avLst/>
            </a:prstGeom>
            <a:solidFill>
              <a:srgbClr val="008000"/>
            </a:solidFill>
            <a:ln/>
            <a:ex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Palatino Linotype" pitchFamily="18" charset="0"/>
                  <a:cs typeface="Times New Roman" pitchFamily="18" charset="0"/>
                </a:rPr>
                <a:t>Dissolution tests</a:t>
              </a:r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8049244" y="5844201"/>
            <a:ext cx="5693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000" dirty="0" smtClean="0">
                <a:solidFill>
                  <a:srgbClr val="008000"/>
                </a:solidFill>
              </a:rPr>
              <a:t>…</a:t>
            </a:r>
            <a:endParaRPr lang="fr-FR" sz="3000" dirty="0">
              <a:solidFill>
                <a:srgbClr val="008000"/>
              </a:solidFill>
            </a:endParaRPr>
          </a:p>
        </p:txBody>
      </p:sp>
      <p:pic>
        <p:nvPicPr>
          <p:cNvPr id="48" name="Image 47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127721"/>
            <a:ext cx="573564" cy="573564"/>
          </a:xfrm>
          <a:prstGeom prst="rect">
            <a:avLst/>
          </a:prstGeom>
        </p:spPr>
      </p:pic>
      <p:sp>
        <p:nvSpPr>
          <p:cNvPr id="33" name="Espace réservé du numéro de diapositive 1"/>
          <p:cNvSpPr txBox="1">
            <a:spLocks/>
          </p:cNvSpPr>
          <p:nvPr/>
        </p:nvSpPr>
        <p:spPr>
          <a:xfrm>
            <a:off x="8620431" y="653261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11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3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50" name="Image 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654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813 -0.19213 L -0.34149 -0.14583 L -0.32309 -0.10926 L -0.27205 -0.04815 L -0.20017 0.00741 L -0.12865 0.04537 L -0.0533 0.0507 L -0.01476 0.02986 L 0.0118 -0.04815 L -0.00677 -0.09074 L -0.08663 -0.16597 L -0.1849 -0.22268 L -0.23924 -0.24097 L -0.27465 -0.2493 L -0.31997 -0.19792 " pathEditMode="relative" rAng="12240000" ptsTypes="AAAAAAAAAAAAAAA">
                                      <p:cBhvr>
                                        <p:cTn id="30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94" y="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69"/>
          <p:cNvSpPr>
            <a:spLocks noChangeArrowheads="1"/>
          </p:cNvSpPr>
          <p:nvPr/>
        </p:nvSpPr>
        <p:spPr bwMode="auto">
          <a:xfrm>
            <a:off x="4643945" y="5168697"/>
            <a:ext cx="3978710" cy="930082"/>
          </a:xfrm>
          <a:prstGeom prst="roundRect">
            <a:avLst>
              <a:gd name="adj" fmla="val 16667"/>
            </a:avLst>
          </a:prstGeom>
          <a:solidFill>
            <a:srgbClr val="0000CC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spcBef>
                <a:spcPts val="900"/>
              </a:spcBef>
              <a:defRPr/>
            </a:pPr>
            <a:r>
              <a:rPr lang="en-US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Preferential dissolution zones (GB)</a:t>
            </a:r>
          </a:p>
          <a:p>
            <a:pPr algn="ctr">
              <a:spcBef>
                <a:spcPts val="0"/>
              </a:spcBef>
              <a:defRPr/>
            </a:pPr>
            <a:r>
              <a:rPr lang="en-US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Ln(III) – enrichment in GB</a:t>
            </a:r>
          </a:p>
          <a:p>
            <a:pPr algn="ctr">
              <a:spcBef>
                <a:spcPts val="0"/>
              </a:spcBef>
              <a:defRPr/>
            </a:pPr>
            <a:r>
              <a:rPr lang="en-US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 D</a:t>
            </a:r>
            <a:r>
              <a:rPr lang="en-US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ecrease of energy of cohesion</a:t>
            </a:r>
            <a:endParaRPr lang="en-US" dirty="0" smtClean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</a:endParaRPr>
          </a:p>
        </p:txBody>
      </p:sp>
      <p:grpSp>
        <p:nvGrpSpPr>
          <p:cNvPr id="39" name="Groupe 38"/>
          <p:cNvGrpSpPr/>
          <p:nvPr/>
        </p:nvGrpSpPr>
        <p:grpSpPr>
          <a:xfrm>
            <a:off x="-58057" y="-96719"/>
            <a:ext cx="9216715" cy="1050324"/>
            <a:chOff x="-58057" y="-351687"/>
            <a:chExt cx="9216715" cy="1050324"/>
          </a:xfrm>
        </p:grpSpPr>
        <p:sp>
          <p:nvSpPr>
            <p:cNvPr id="40" name="Forme libre 39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1" name="Forme libre 40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43" name="Forme libre 4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44" name="Groupe 43"/>
            <p:cNvGrpSpPr/>
            <p:nvPr/>
          </p:nvGrpSpPr>
          <p:grpSpPr>
            <a:xfrm>
              <a:off x="-58056" y="-351687"/>
              <a:ext cx="9216714" cy="1037487"/>
              <a:chOff x="-58056" y="-389787"/>
              <a:chExt cx="9216714" cy="1037487"/>
            </a:xfrm>
          </p:grpSpPr>
          <p:pic>
            <p:nvPicPr>
              <p:cNvPr id="4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389787"/>
                <a:ext cx="9147294" cy="8859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8" name="Forme libre 47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49" name="Forme libre 48"/>
              <p:cNvSpPr/>
              <p:nvPr/>
            </p:nvSpPr>
            <p:spPr>
              <a:xfrm rot="21425134">
                <a:off x="-56514" y="-380146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1299028" y="-56526"/>
            <a:ext cx="6860234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anose="02040502050505030304" pitchFamily="18" charset="0"/>
                <a:cs typeface="Times New Roman" pitchFamily="18" charset="0"/>
              </a:rPr>
              <a:t>Monitoring of solid/liquid interface </a:t>
            </a:r>
            <a:r>
              <a:rPr kumimoji="0" lang="en-US" sz="2400" b="1" i="0" u="none" strike="noStrike" kern="1200" cap="none" spc="0" normalizeH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Palatino Linotype" pitchFamily="18" charset="0"/>
                <a:cs typeface="Times New Roman" pitchFamily="18" charset="0"/>
              </a:rPr>
              <a:t>during dissolution by ESEM</a:t>
            </a:r>
            <a:endParaRPr kumimoji="0" lang="en-US" sz="2400" b="1" i="0" u="none" strike="noStrike" kern="1200" cap="none" spc="0" normalizeH="0" baseline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9967" y="165821"/>
            <a:ext cx="573564" cy="573564"/>
          </a:xfrm>
          <a:prstGeom prst="rect">
            <a:avLst/>
          </a:prstGeom>
        </p:spPr>
      </p:pic>
      <p:sp>
        <p:nvSpPr>
          <p:cNvPr id="54" name="Text Box 36"/>
          <p:cNvSpPr txBox="1">
            <a:spLocks noChangeArrowheads="1"/>
          </p:cNvSpPr>
          <p:nvPr/>
        </p:nvSpPr>
        <p:spPr bwMode="auto">
          <a:xfrm>
            <a:off x="-7938" y="6248713"/>
            <a:ext cx="431237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srgbClr val="990099"/>
                </a:solidFill>
              </a:rPr>
              <a:t>T</a:t>
            </a:r>
            <a:r>
              <a:rPr kumimoji="0" 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. </a:t>
            </a:r>
            <a:r>
              <a:rPr kumimoji="0" lang="fr-FR" sz="12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Cordara</a:t>
            </a:r>
            <a:r>
              <a:rPr kumimoji="0" lang="fr-FR" sz="1200" b="1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,</a:t>
            </a:r>
            <a:r>
              <a:rPr kumimoji="0" lang="fr-FR" sz="1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kumimoji="0" lang="fr-FR" sz="1200" b="1" u="none" strike="noStrike" kern="1200" cap="none" spc="0" normalizeH="0" baseline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PhD, ICSM/CEA,</a:t>
            </a:r>
            <a:r>
              <a:rPr kumimoji="0" lang="fr-FR" sz="1200" b="1" u="none" strike="noStrike" kern="1200" cap="none" spc="0" normalizeH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kumimoji="0" lang="fr-FR" sz="1200" b="1" u="none" strike="noStrike" kern="1200" cap="none" spc="0" normalizeH="0" noProof="0" dirty="0" err="1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Univ</a:t>
            </a:r>
            <a:r>
              <a:rPr kumimoji="0" lang="fr-FR" sz="1200" b="1" u="none" strike="noStrike" kern="1200" cap="none" spc="0" normalizeH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. Montpellier, </a:t>
            </a:r>
            <a:r>
              <a:rPr kumimoji="0" lang="fr-FR" sz="1200" b="1" u="none" strike="noStrike" kern="1200" cap="none" spc="0" normalizeH="0" noProof="0" dirty="0" err="1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Nov</a:t>
            </a:r>
            <a:r>
              <a:rPr kumimoji="0" lang="fr-FR" sz="1200" b="1" u="none" strike="noStrike" kern="1200" cap="none" spc="0" normalizeH="0" noProof="0" dirty="0" smtClean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Palatino Linotype" pitchFamily="18" charset="0"/>
                <a:ea typeface="ＭＳ Ｐゴシック" pitchFamily="34" charset="-128"/>
                <a:cs typeface="Times New Roman" pitchFamily="18" charset="0"/>
              </a:rPr>
              <a:t> 2017</a:t>
            </a:r>
            <a:endParaRPr kumimoji="0" lang="fr-FR" sz="1200" b="1" u="none" strike="noStrike" kern="1200" cap="none" spc="0" normalizeH="0" baseline="0" noProof="0" dirty="0">
              <a:ln>
                <a:noFill/>
              </a:ln>
              <a:solidFill>
                <a:srgbClr val="990099"/>
              </a:solidFill>
              <a:effectLst/>
              <a:uLnTx/>
              <a:uFillTx/>
              <a:latin typeface="Palatino Linotype" pitchFamily="18" charset="0"/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28" name="Espace réservé du numéro de diapositive 1"/>
          <p:cNvSpPr txBox="1">
            <a:spLocks/>
          </p:cNvSpPr>
          <p:nvPr/>
        </p:nvSpPr>
        <p:spPr>
          <a:xfrm>
            <a:off x="8620431" y="653261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12</a:t>
            </a:r>
            <a:endParaRPr lang="fr-FR" dirty="0">
              <a:solidFill>
                <a:prstClr val="white">
                  <a:lumMod val="50000"/>
                </a:prst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29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30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31" name="Imag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à coins arrondis 25"/>
          <p:cNvSpPr/>
          <p:nvPr/>
        </p:nvSpPr>
        <p:spPr>
          <a:xfrm>
            <a:off x="516970" y="950273"/>
            <a:ext cx="3401889" cy="1228296"/>
          </a:xfrm>
          <a:prstGeom prst="roundRect">
            <a:avLst/>
          </a:prstGeom>
          <a:solidFill>
            <a:srgbClr val="0066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UO</a:t>
            </a:r>
            <a:r>
              <a:rPr lang="en-US" baseline="-24000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2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pellet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</a:endParaRPr>
          </a:p>
          <a:p>
            <a:pPr algn="ctr">
              <a:spcBef>
                <a:spcPts val="6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M HNO</a:t>
            </a:r>
            <a:r>
              <a:rPr lang="en-US" baseline="-25000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3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– T = 60</a:t>
            </a:r>
            <a:r>
              <a:rPr lang="en-US" baseline="38000" dirty="0">
                <a:solidFill>
                  <a:schemeClr val="bg1"/>
                </a:solidFill>
                <a:latin typeface="Palatino Linotype" panose="02040502050505030304" pitchFamily="18" charset="0"/>
                <a:cs typeface="Calibri"/>
              </a:rPr>
              <a:t>o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/>
              </a:rPr>
              <a:t>C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</a:endParaRPr>
          </a:p>
          <a:p>
            <a:pPr algn="ctr">
              <a:spcBef>
                <a:spcPts val="6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Dissolution time : 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3.2 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days</a:t>
            </a:r>
          </a:p>
        </p:txBody>
      </p:sp>
      <p:pic>
        <p:nvPicPr>
          <p:cNvPr id="35" name="UO2 dissous dans HNO3 1M à 60°C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0792" y="2249695"/>
            <a:ext cx="3220692" cy="2786095"/>
          </a:xfrm>
          <a:prstGeom prst="rect">
            <a:avLst/>
          </a:prstGeom>
        </p:spPr>
      </p:pic>
      <p:sp>
        <p:nvSpPr>
          <p:cNvPr id="52" name="Rectangle à coins arrondis 51"/>
          <p:cNvSpPr/>
          <p:nvPr/>
        </p:nvSpPr>
        <p:spPr>
          <a:xfrm>
            <a:off x="4932356" y="928685"/>
            <a:ext cx="3401889" cy="1228296"/>
          </a:xfrm>
          <a:prstGeom prst="roundRect">
            <a:avLst/>
          </a:prstGeom>
          <a:solidFill>
            <a:srgbClr val="006600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U</a:t>
            </a:r>
            <a:r>
              <a:rPr lang="en-US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1.9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Ln</a:t>
            </a:r>
            <a:r>
              <a:rPr lang="en-US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0.1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O</a:t>
            </a:r>
            <a:r>
              <a:rPr lang="en-US" baseline="-24000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1.95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pellet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</a:endParaRPr>
          </a:p>
          <a:p>
            <a:pPr algn="ctr">
              <a:spcBef>
                <a:spcPts val="6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M HNO</a:t>
            </a:r>
            <a:r>
              <a:rPr lang="en-US" baseline="-25000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3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 – T = 60</a:t>
            </a:r>
            <a:r>
              <a:rPr lang="en-US" baseline="38000" dirty="0">
                <a:solidFill>
                  <a:schemeClr val="bg1"/>
                </a:solidFill>
                <a:latin typeface="Palatino Linotype" panose="02040502050505030304" pitchFamily="18" charset="0"/>
                <a:cs typeface="Calibri"/>
              </a:rPr>
              <a:t>o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/>
              </a:rPr>
              <a:t>C</a:t>
            </a:r>
            <a:endParaRPr lang="en-US" dirty="0">
              <a:solidFill>
                <a:schemeClr val="bg1"/>
              </a:solidFill>
              <a:latin typeface="Palatino Linotype" panose="02040502050505030304" pitchFamily="18" charset="0"/>
              <a:cs typeface="Calibri" panose="020F0502020204030204" pitchFamily="34" charset="0"/>
            </a:endParaRPr>
          </a:p>
          <a:p>
            <a:pPr algn="ctr">
              <a:spcBef>
                <a:spcPts val="6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Dissolution time : 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1.6 </a:t>
            </a:r>
            <a:r>
              <a:rPr lang="en-US" dirty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days</a:t>
            </a:r>
          </a:p>
        </p:txBody>
      </p:sp>
      <p:pic>
        <p:nvPicPr>
          <p:cNvPr id="56" name="U-10mol.%Ln dissous dans HNO3 1M à 60°C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985230" y="2275594"/>
            <a:ext cx="3388978" cy="2773345"/>
          </a:xfrm>
          <a:prstGeom prst="rect">
            <a:avLst/>
          </a:prstGeom>
        </p:spPr>
      </p:pic>
      <p:sp>
        <p:nvSpPr>
          <p:cNvPr id="62" name="AutoShape 69"/>
          <p:cNvSpPr>
            <a:spLocks noChangeArrowheads="1"/>
          </p:cNvSpPr>
          <p:nvPr/>
        </p:nvSpPr>
        <p:spPr bwMode="auto">
          <a:xfrm>
            <a:off x="610792" y="5138892"/>
            <a:ext cx="3214245" cy="959887"/>
          </a:xfrm>
          <a:prstGeom prst="roundRect">
            <a:avLst>
              <a:gd name="adj" fmla="val 16667"/>
            </a:avLst>
          </a:prstGeom>
          <a:solidFill>
            <a:srgbClr val="0000CC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Homogeneous dissolution</a:t>
            </a:r>
          </a:p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Microstructural evolution</a:t>
            </a:r>
          </a:p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Oxidation of U(IV)</a:t>
            </a:r>
          </a:p>
        </p:txBody>
      </p:sp>
      <p:sp>
        <p:nvSpPr>
          <p:cNvPr id="23" name="Text Box 36"/>
          <p:cNvSpPr txBox="1">
            <a:spLocks noChangeArrowheads="1"/>
          </p:cNvSpPr>
          <p:nvPr/>
        </p:nvSpPr>
        <p:spPr bwMode="auto">
          <a:xfrm>
            <a:off x="5243510" y="6116681"/>
            <a:ext cx="3891049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algn="r" eaLnBrk="1" hangingPunct="1"/>
            <a:r>
              <a:rPr lang="en-US" sz="1200" dirty="0">
                <a:solidFill>
                  <a:srgbClr val="990099"/>
                </a:solidFill>
                <a:ea typeface="+mn-ea"/>
              </a:rPr>
              <a:t>D</a:t>
            </a:r>
            <a:r>
              <a:rPr lang="en-US" sz="1200" dirty="0" smtClean="0">
                <a:solidFill>
                  <a:srgbClr val="990099"/>
                </a:solidFill>
                <a:ea typeface="+mn-ea"/>
              </a:rPr>
              <a:t>. </a:t>
            </a:r>
            <a:r>
              <a:rPr lang="en-US" sz="1200" dirty="0" err="1" smtClean="0">
                <a:solidFill>
                  <a:srgbClr val="990099"/>
                </a:solidFill>
                <a:ea typeface="+mn-ea"/>
              </a:rPr>
              <a:t>Horlait</a:t>
            </a:r>
            <a:r>
              <a:rPr lang="en-US" sz="1200" dirty="0" smtClean="0">
                <a:solidFill>
                  <a:srgbClr val="990099"/>
                </a:solidFill>
                <a:ea typeface="+mn-ea"/>
              </a:rPr>
              <a:t> et al., J. </a:t>
            </a:r>
            <a:r>
              <a:rPr lang="en-US" sz="1200" dirty="0" err="1" smtClean="0">
                <a:solidFill>
                  <a:srgbClr val="990099"/>
                </a:solidFill>
                <a:ea typeface="+mn-ea"/>
              </a:rPr>
              <a:t>Nucl</a:t>
            </a:r>
            <a:r>
              <a:rPr lang="en-US" sz="1200" dirty="0" smtClean="0">
                <a:solidFill>
                  <a:srgbClr val="990099"/>
                </a:solidFill>
                <a:ea typeface="+mn-ea"/>
              </a:rPr>
              <a:t>. Mater., 2012, 429, 237</a:t>
            </a:r>
          </a:p>
          <a:p>
            <a:pPr algn="r" eaLnBrk="1" hangingPunct="1"/>
            <a:r>
              <a:rPr lang="en-US" sz="1200" dirty="0" smtClean="0">
                <a:solidFill>
                  <a:srgbClr val="990099"/>
                </a:solidFill>
                <a:ea typeface="+mn-ea"/>
              </a:rPr>
              <a:t>S. </a:t>
            </a:r>
            <a:r>
              <a:rPr lang="en-US" sz="1200" dirty="0" err="1" smtClean="0">
                <a:solidFill>
                  <a:srgbClr val="990099"/>
                </a:solidFill>
                <a:ea typeface="+mn-ea"/>
              </a:rPr>
              <a:t>Szenknect</a:t>
            </a:r>
            <a:r>
              <a:rPr lang="en-US" sz="1200" dirty="0" smtClean="0">
                <a:solidFill>
                  <a:srgbClr val="990099"/>
                </a:solidFill>
                <a:ea typeface="+mn-ea"/>
              </a:rPr>
              <a:t> et al., J. Phys. Chem. C 2012, 116, 12027</a:t>
            </a:r>
            <a:endParaRPr lang="en-US" sz="1200" dirty="0" smtClean="0">
              <a:solidFill>
                <a:srgbClr val="99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">
                                      <p:cBhvr>
                                        <p:cTn id="15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3000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repeatCount="5000" fill="remove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  <p:video>
              <p:cMediaNode vol="80000"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56"/>
                </p:tgtEl>
              </p:cMediaNode>
            </p:video>
          </p:childTnLst>
        </p:cTn>
      </p:par>
    </p:tnLst>
    <p:bldLst>
      <p:bldP spid="47" grpId="0" animBg="1"/>
      <p:bldP spid="54" grpId="0"/>
      <p:bldP spid="26" grpId="0" animBg="1"/>
      <p:bldP spid="52" grpId="0" animBg="1"/>
      <p:bldP spid="62" grpId="0" animBg="1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16" name="Forme libre 15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17" name="Forme libre 16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18" name="Forme libre 17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19" name="Groupe 18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20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7459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Forme libre 20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22" name="Forme libre 21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128715" y="16123"/>
            <a:ext cx="7254747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anose="02040502050505030304" pitchFamily="18" charset="0"/>
                <a:cs typeface="Times New Roman" pitchFamily="18" charset="0"/>
              </a:rPr>
              <a:t>Conclusions &amp; Outlooks</a:t>
            </a:r>
            <a:endParaRPr kumimoji="0" lang="en-US" sz="2400" b="1" i="0" u="none" strike="noStrike" kern="1200" cap="none" spc="0" normalizeH="0" baseline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sp>
        <p:nvSpPr>
          <p:cNvPr id="53" name="Espace réservé du numéro de diapositive 1"/>
          <p:cNvSpPr txBox="1">
            <a:spLocks/>
          </p:cNvSpPr>
          <p:nvPr/>
        </p:nvSpPr>
        <p:spPr>
          <a:xfrm>
            <a:off x="8620431" y="6521301"/>
            <a:ext cx="498048" cy="377643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rgbClr val="333333"/>
                </a:solidFill>
                <a:latin typeface="Times New Roman" panose="02020603050405020304" pitchFamily="18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Palatino Linotype" panose="02040502050505030304" pitchFamily="18" charset="0"/>
              </a:rPr>
              <a:t>13</a:t>
            </a:r>
          </a:p>
        </p:txBody>
      </p:sp>
      <p:sp>
        <p:nvSpPr>
          <p:cNvPr id="66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67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8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à coins arrondis 28"/>
          <p:cNvSpPr/>
          <p:nvPr/>
        </p:nvSpPr>
        <p:spPr bwMode="auto">
          <a:xfrm>
            <a:off x="2099095" y="938151"/>
            <a:ext cx="4933215" cy="1010110"/>
          </a:xfrm>
          <a:prstGeom prst="roundRect">
            <a:avLst/>
          </a:prstGeom>
          <a:solidFill>
            <a:srgbClr val="0000CC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h="25400"/>
          </a:sp3d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eaLnBrk="1" hangingPunct="1">
              <a:spcBef>
                <a:spcPct val="50000"/>
              </a:spcBef>
              <a:defRPr/>
            </a:pPr>
            <a:r>
              <a:rPr lang="en-GB" dirty="0" smtClean="0">
                <a:solidFill>
                  <a:schemeClr val="bg1"/>
                </a:solidFill>
                <a:latin typeface="Palatino Linotype" pitchFamily="18" charset="0"/>
                <a:cs typeface="Times New Roman" pitchFamily="18" charset="0"/>
              </a:rPr>
              <a:t>Incorporation of Ln(III) in the UO</a:t>
            </a:r>
            <a:r>
              <a:rPr lang="en-GB" baseline="-24000" dirty="0" smtClean="0">
                <a:solidFill>
                  <a:schemeClr val="bg1"/>
                </a:solidFill>
                <a:latin typeface="Palatino Linotype" pitchFamily="18" charset="0"/>
                <a:cs typeface="Times New Roman" pitchFamily="18" charset="0"/>
              </a:rPr>
              <a:t>2</a:t>
            </a:r>
            <a:r>
              <a:rPr lang="en-GB" dirty="0" smtClean="0">
                <a:solidFill>
                  <a:schemeClr val="bg1"/>
                </a:solidFill>
                <a:latin typeface="Palatino Linotype" pitchFamily="18" charset="0"/>
                <a:cs typeface="Times New Roman" pitchFamily="18" charset="0"/>
              </a:rPr>
              <a:t> </a:t>
            </a:r>
          </a:p>
          <a:p>
            <a:pPr lvl="0" algn="ctr" eaLnBrk="1" hangingPunct="1">
              <a:spcBef>
                <a:spcPts val="0"/>
              </a:spcBef>
              <a:defRPr/>
            </a:pPr>
            <a:r>
              <a:rPr lang="en-GB" dirty="0" smtClean="0">
                <a:solidFill>
                  <a:schemeClr val="bg1"/>
                </a:solidFill>
                <a:latin typeface="Palatino Linotype" pitchFamily="18" charset="0"/>
                <a:cs typeface="Times New Roman" pitchFamily="18" charset="0"/>
              </a:rPr>
              <a:t>Solid solutions with fluorite-type </a:t>
            </a:r>
            <a:r>
              <a:rPr lang="en-GB" dirty="0" smtClean="0">
                <a:solidFill>
                  <a:schemeClr val="bg1"/>
                </a:solidFill>
                <a:latin typeface="Palatino Linotype" pitchFamily="18" charset="0"/>
                <a:cs typeface="Times New Roman" pitchFamily="18" charset="0"/>
              </a:rPr>
              <a:t>structure</a:t>
            </a:r>
          </a:p>
          <a:p>
            <a:pPr lvl="0" algn="ctr" eaLnBrk="1" hangingPunct="1">
              <a:spcBef>
                <a:spcPts val="0"/>
              </a:spcBef>
              <a:defRPr/>
            </a:pPr>
            <a:r>
              <a:rPr lang="en-GB" dirty="0" smtClean="0">
                <a:solidFill>
                  <a:schemeClr val="bg1"/>
                </a:solidFill>
                <a:latin typeface="Palatino Linotype" pitchFamily="18" charset="0"/>
                <a:cs typeface="Times New Roman" pitchFamily="18" charset="0"/>
              </a:rPr>
              <a:t>Well densified pellets</a:t>
            </a:r>
            <a:endParaRPr lang="en-GB" dirty="0" smtClean="0">
              <a:solidFill>
                <a:schemeClr val="bg1"/>
              </a:solidFill>
              <a:latin typeface="Palatino Linotype" pitchFamily="18" charset="0"/>
              <a:cs typeface="Arial" charset="0"/>
            </a:endParaRPr>
          </a:p>
          <a:p>
            <a:pPr lvl="0" algn="ctr" eaLnBrk="1" hangingPunct="1">
              <a:spcBef>
                <a:spcPts val="300"/>
              </a:spcBef>
              <a:spcAft>
                <a:spcPts val="300"/>
              </a:spcAft>
              <a:defRPr/>
            </a:pPr>
            <a:endParaRPr lang="en-GB" dirty="0">
              <a:solidFill>
                <a:schemeClr val="bg1"/>
              </a:solidFill>
              <a:latin typeface="Palatino Linotype" pitchFamily="18" charset="0"/>
              <a:cs typeface="Arial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7881" y="647515"/>
            <a:ext cx="1570474" cy="1393179"/>
          </a:xfrm>
          <a:prstGeom prst="rect">
            <a:avLst/>
          </a:prstGeom>
        </p:spPr>
      </p:pic>
      <p:pic>
        <p:nvPicPr>
          <p:cNvPr id="34" name="Image 2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953"/>
          <a:stretch/>
        </p:blipFill>
        <p:spPr bwMode="auto">
          <a:xfrm>
            <a:off x="243378" y="692083"/>
            <a:ext cx="1574289" cy="1389497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119"/>
          <p:cNvSpPr>
            <a:spLocks noChangeArrowheads="1"/>
          </p:cNvSpPr>
          <p:nvPr/>
        </p:nvSpPr>
        <p:spPr bwMode="auto">
          <a:xfrm>
            <a:off x="174855" y="4324845"/>
            <a:ext cx="3897415" cy="1804749"/>
          </a:xfrm>
          <a:prstGeom prst="roundRect">
            <a:avLst/>
          </a:prstGeom>
          <a:solidFill>
            <a:srgbClr val="CC0000"/>
          </a:solidFill>
          <a:ln>
            <a:noFil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Modification 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of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the </a:t>
            </a:r>
            <a:r>
              <a:rPr lang="en-US" u="sng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preponderant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dissolution mechanism with acid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concentration ( @ 0.5M HNO</a:t>
            </a:r>
            <a:r>
              <a:rPr lang="en-US" baseline="-24000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3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)</a:t>
            </a:r>
            <a:endParaRPr lang="en-US" dirty="0">
              <a:solidFill>
                <a:schemeClr val="bg1"/>
              </a:solidFill>
              <a:latin typeface="Palatino Linotype" pitchFamily="18" charset="0"/>
              <a:cs typeface="Arial" pitchFamily="34" charset="0"/>
            </a:endParaRPr>
          </a:p>
          <a:p>
            <a:pPr lvl="0" algn="ctr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Surface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  <a:sym typeface="Symbol"/>
              </a:rPr>
              <a:t>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Redox</a:t>
            </a:r>
          </a:p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controlling reactions</a:t>
            </a:r>
          </a:p>
        </p:txBody>
      </p:sp>
      <p:sp>
        <p:nvSpPr>
          <p:cNvPr id="40" name="AutoShape 69"/>
          <p:cNvSpPr>
            <a:spLocks noChangeArrowheads="1"/>
          </p:cNvSpPr>
          <p:nvPr/>
        </p:nvSpPr>
        <p:spPr bwMode="auto">
          <a:xfrm>
            <a:off x="4884901" y="4324845"/>
            <a:ext cx="3978710" cy="1804749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spcBef>
                <a:spcPts val="900"/>
              </a:spcBef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Existence of preferential </a:t>
            </a:r>
          </a:p>
          <a:p>
            <a:pPr algn="ctr">
              <a:spcBef>
                <a:spcPts val="0"/>
              </a:spcBef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dissolution zones</a:t>
            </a:r>
          </a:p>
          <a:p>
            <a:pPr algn="ctr">
              <a:spcBef>
                <a:spcPts val="1200"/>
              </a:spcBef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Ln(III) – enrichment in GB</a:t>
            </a:r>
          </a:p>
          <a:p>
            <a:pPr algn="ctr">
              <a:spcBef>
                <a:spcPts val="1200"/>
              </a:spcBef>
              <a:defRPr/>
            </a:pP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  <a:sym typeface="Wingdings" panose="05000000000000000000" pitchFamily="2" charset="2"/>
              </a:rPr>
              <a:t> D</a:t>
            </a:r>
            <a:r>
              <a:rPr lang="en-US" dirty="0" smtClean="0">
                <a:solidFill>
                  <a:schemeClr val="bg1"/>
                </a:solidFill>
                <a:latin typeface="Palatino Linotype" panose="02040502050505030304" pitchFamily="18" charset="0"/>
                <a:cs typeface="Calibri" panose="020F0502020204030204" pitchFamily="34" charset="0"/>
              </a:rPr>
              <a:t>ecrease of energy of cohesion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446562" y="3727985"/>
            <a:ext cx="3278644" cy="483806"/>
            <a:chOff x="446562" y="3777049"/>
            <a:chExt cx="3278644" cy="483806"/>
          </a:xfrm>
        </p:grpSpPr>
        <p:sp>
          <p:nvSpPr>
            <p:cNvPr id="39" name="AutoShape 11"/>
            <p:cNvSpPr>
              <a:spLocks noChangeArrowheads="1"/>
            </p:cNvSpPr>
            <p:nvPr/>
          </p:nvSpPr>
          <p:spPr bwMode="auto">
            <a:xfrm rot="8344722" flipV="1">
              <a:off x="3144692" y="3777049"/>
              <a:ext cx="580514" cy="380258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 sz="2800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  <p:sp>
          <p:nvSpPr>
            <p:cNvPr id="3" name="ZoneTexte 2"/>
            <p:cNvSpPr txBox="1"/>
            <p:nvPr/>
          </p:nvSpPr>
          <p:spPr>
            <a:xfrm>
              <a:off x="446562" y="3891523"/>
              <a:ext cx="27558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>
                  <a:solidFill>
                    <a:srgbClr val="5F5F5F"/>
                  </a:solidFill>
                  <a:latin typeface="Palatino Linotype" panose="02040502050505030304" pitchFamily="18" charset="0"/>
                </a:rPr>
                <a:t>Macroscopic</a:t>
              </a:r>
              <a:r>
                <a:rPr lang="fr-FR" dirty="0" smtClean="0">
                  <a:solidFill>
                    <a:srgbClr val="5F5F5F"/>
                  </a:solidFill>
                  <a:latin typeface="Palatino Linotype" panose="02040502050505030304" pitchFamily="18" charset="0"/>
                </a:rPr>
                <a:t> description</a:t>
              </a:r>
              <a:endParaRPr lang="fr-FR" dirty="0">
                <a:solidFill>
                  <a:srgbClr val="5F5F5F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5444657" y="3638393"/>
            <a:ext cx="3171546" cy="599192"/>
            <a:chOff x="5444657" y="3636390"/>
            <a:chExt cx="3171546" cy="599192"/>
          </a:xfrm>
        </p:grpSpPr>
        <p:sp>
          <p:nvSpPr>
            <p:cNvPr id="41" name="AutoShape 11"/>
            <p:cNvSpPr>
              <a:spLocks noChangeArrowheads="1"/>
            </p:cNvSpPr>
            <p:nvPr/>
          </p:nvSpPr>
          <p:spPr bwMode="auto">
            <a:xfrm rot="2758226" flipV="1">
              <a:off x="5344529" y="3736518"/>
              <a:ext cx="580514" cy="380258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 sz="2800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5898792" y="3866250"/>
              <a:ext cx="27174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>
                  <a:solidFill>
                    <a:srgbClr val="5F5F5F"/>
                  </a:solidFill>
                  <a:latin typeface="Palatino Linotype" panose="02040502050505030304" pitchFamily="18" charset="0"/>
                </a:rPr>
                <a:t>Microscopic</a:t>
              </a:r>
              <a:r>
                <a:rPr lang="fr-FR" dirty="0" smtClean="0">
                  <a:solidFill>
                    <a:srgbClr val="5F5F5F"/>
                  </a:solidFill>
                  <a:latin typeface="Palatino Linotype" panose="02040502050505030304" pitchFamily="18" charset="0"/>
                </a:rPr>
                <a:t> description</a:t>
              </a:r>
              <a:endParaRPr lang="fr-FR" dirty="0">
                <a:solidFill>
                  <a:srgbClr val="5F5F5F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2417142" y="1991792"/>
            <a:ext cx="4335139" cy="1629325"/>
            <a:chOff x="2417142" y="1991792"/>
            <a:chExt cx="4335139" cy="1629325"/>
          </a:xfrm>
        </p:grpSpPr>
        <p:sp>
          <p:nvSpPr>
            <p:cNvPr id="36" name="Rectangle à coins arrondis 35"/>
            <p:cNvSpPr/>
            <p:nvPr/>
          </p:nvSpPr>
          <p:spPr bwMode="auto">
            <a:xfrm>
              <a:off x="2417142" y="2611007"/>
              <a:ext cx="4335139" cy="1010110"/>
            </a:xfrm>
            <a:prstGeom prst="roundRect">
              <a:avLst/>
            </a:prstGeom>
            <a:solidFill>
              <a:srgbClr val="0000CC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lvl="0" algn="ctr" eaLnBrk="1" hangingPunct="1">
                <a:spcBef>
                  <a:spcPct val="50000"/>
                </a:spcBef>
                <a:defRPr/>
              </a:pPr>
              <a:r>
                <a:rPr lang="en-GB" dirty="0" smtClean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Strong impact of lanthanides on the dissolution of UO</a:t>
              </a:r>
              <a:r>
                <a:rPr lang="en-GB" baseline="-24000" dirty="0" smtClean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2</a:t>
              </a:r>
              <a:r>
                <a:rPr lang="en-GB" dirty="0" smtClean="0">
                  <a:solidFill>
                    <a:schemeClr val="bg1"/>
                  </a:solidFill>
                  <a:latin typeface="Palatino Linotype" pitchFamily="18" charset="0"/>
                  <a:cs typeface="Times New Roman" pitchFamily="18" charset="0"/>
                </a:rPr>
                <a:t> in the lower concentrated acid solution</a:t>
              </a:r>
              <a:endParaRPr lang="en-GB" dirty="0" smtClean="0">
                <a:solidFill>
                  <a:schemeClr val="bg1"/>
                </a:solidFill>
                <a:latin typeface="Palatino Linotype" pitchFamily="18" charset="0"/>
                <a:cs typeface="Arial" charset="0"/>
              </a:endParaRPr>
            </a:p>
            <a:p>
              <a:pPr lvl="0" algn="ctr" eaLnBrk="1" hangingPunct="1">
                <a:spcBef>
                  <a:spcPts val="300"/>
                </a:spcBef>
                <a:spcAft>
                  <a:spcPts val="300"/>
                </a:spcAft>
                <a:defRPr/>
              </a:pPr>
              <a:endParaRPr lang="en-GB" dirty="0">
                <a:solidFill>
                  <a:schemeClr val="bg1"/>
                </a:solidFill>
                <a:latin typeface="Palatino Linotype" pitchFamily="18" charset="0"/>
                <a:cs typeface="Arial" charset="0"/>
              </a:endParaRPr>
            </a:p>
          </p:txBody>
        </p:sp>
        <p:sp>
          <p:nvSpPr>
            <p:cNvPr id="48" name="AutoShape 11"/>
            <p:cNvSpPr>
              <a:spLocks noChangeArrowheads="1"/>
            </p:cNvSpPr>
            <p:nvPr/>
          </p:nvSpPr>
          <p:spPr bwMode="auto">
            <a:xfrm rot="5400000" flipV="1">
              <a:off x="4294454" y="2091920"/>
              <a:ext cx="580514" cy="380258"/>
            </a:xfrm>
            <a:prstGeom prst="notchedRightArrow">
              <a:avLst>
                <a:gd name="adj1" fmla="val 50000"/>
                <a:gd name="adj2" fmla="val 41020"/>
              </a:avLst>
            </a:prstGeom>
            <a:solidFill>
              <a:srgbClr val="808080"/>
            </a:solidFill>
            <a:ln w="222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vert="eaVert" wrap="none" anchor="ctr"/>
            <a:lstStyle/>
            <a:p>
              <a:pPr algn="ctr"/>
              <a:endParaRPr lang="fr-FR" sz="2800">
                <a:solidFill>
                  <a:srgbClr val="000000"/>
                </a:solidFill>
                <a:latin typeface="Palatino Linotype" pitchFamily="18" charset="0"/>
                <a:ea typeface="+mn-ea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921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8" grpId="0" animBg="1"/>
      <p:bldP spid="4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Box 5"/>
          <p:cNvSpPr txBox="1">
            <a:spLocks noChangeArrowheads="1"/>
          </p:cNvSpPr>
          <p:nvPr/>
        </p:nvSpPr>
        <p:spPr bwMode="auto">
          <a:xfrm>
            <a:off x="223217" y="5728501"/>
            <a:ext cx="787717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marL="285750" indent="-285750" algn="l" eaLnBrk="1" hangingPunct="1">
              <a:spcAft>
                <a:spcPts val="0"/>
              </a:spcAft>
              <a:buFont typeface="Webdings" panose="05030102010509060703" pitchFamily="18" charset="2"/>
              <a:buChar char="="/>
            </a:pPr>
            <a:r>
              <a:rPr lang="en-US" dirty="0" smtClean="0">
                <a:solidFill>
                  <a:srgbClr val="003399"/>
                </a:solidFill>
                <a:sym typeface="Wingdings" pitchFamily="2" charset="2"/>
              </a:rPr>
              <a:t>CNRS – Univ. Montpellier</a:t>
            </a:r>
          </a:p>
          <a:p>
            <a:pPr marL="285750" indent="-285750" algn="l" eaLnBrk="1" hangingPunct="1">
              <a:spcBef>
                <a:spcPts val="600"/>
              </a:spcBef>
              <a:spcAft>
                <a:spcPts val="0"/>
              </a:spcAft>
              <a:buFont typeface="Webdings" panose="05030102010509060703" pitchFamily="18" charset="2"/>
              <a:buChar char="="/>
            </a:pPr>
            <a:r>
              <a:rPr lang="en-US" dirty="0" smtClean="0">
                <a:solidFill>
                  <a:srgbClr val="003399"/>
                </a:solidFill>
                <a:sym typeface="Wingdings" pitchFamily="2" charset="2"/>
              </a:rPr>
              <a:t>METSA</a:t>
            </a:r>
          </a:p>
          <a:p>
            <a:pPr marL="285750" indent="-285750" algn="l" eaLnBrk="1" hangingPunct="1">
              <a:spcBef>
                <a:spcPts val="600"/>
              </a:spcBef>
              <a:spcAft>
                <a:spcPts val="0"/>
              </a:spcAft>
              <a:buFont typeface="Webdings" panose="05030102010509060703" pitchFamily="18" charset="2"/>
              <a:buChar char="="/>
            </a:pPr>
            <a:r>
              <a:rPr lang="en-US" dirty="0" smtClean="0">
                <a:solidFill>
                  <a:srgbClr val="003399"/>
                </a:solidFill>
                <a:sym typeface="Wingdings" pitchFamily="2" charset="2"/>
              </a:rPr>
              <a:t>EU: TALISMAN, GENIORS</a:t>
            </a:r>
            <a:endParaRPr lang="en-US" dirty="0">
              <a:solidFill>
                <a:srgbClr val="000000"/>
              </a:solidFill>
              <a:sym typeface="Wingdings" pitchFamily="2" charset="2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29758" y="4875304"/>
            <a:ext cx="28712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2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Financial support</a:t>
            </a:r>
            <a:endParaRPr lang="en-US" sz="2200" dirty="0">
              <a:solidFill>
                <a:srgbClr val="006699"/>
              </a:solidFill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081752" y="3903439"/>
            <a:ext cx="2721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www.icsm.fr</a:t>
            </a:r>
            <a:endParaRPr lang="en-US" sz="2400" dirty="0">
              <a:solidFill>
                <a:prstClr val="black"/>
              </a:solidFill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3565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03" y="6178738"/>
            <a:ext cx="1285507" cy="531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e 17"/>
          <p:cNvGrpSpPr/>
          <p:nvPr/>
        </p:nvGrpSpPr>
        <p:grpSpPr>
          <a:xfrm>
            <a:off x="6124207" y="1172215"/>
            <a:ext cx="3200321" cy="4128993"/>
            <a:chOff x="2411760" y="1962617"/>
            <a:chExt cx="3200321" cy="4128993"/>
          </a:xfrm>
        </p:grpSpPr>
        <p:sp>
          <p:nvSpPr>
            <p:cNvPr id="7" name="ZoneTexte 6"/>
            <p:cNvSpPr txBox="1"/>
            <p:nvPr/>
          </p:nvSpPr>
          <p:spPr>
            <a:xfrm>
              <a:off x="2519772" y="1962617"/>
              <a:ext cx="28803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solidFill>
                    <a:srgbClr val="5F5F5F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Laboratory of Matter in Environmental Conditions</a:t>
              </a:r>
              <a:endParaRPr lang="en-US" sz="1400" dirty="0">
                <a:solidFill>
                  <a:srgbClr val="5F5F5F"/>
                </a:solidFill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grpSp>
          <p:nvGrpSpPr>
            <p:cNvPr id="8" name="Groupe 7"/>
            <p:cNvGrpSpPr/>
            <p:nvPr/>
          </p:nvGrpSpPr>
          <p:grpSpPr>
            <a:xfrm>
              <a:off x="2623231" y="2492334"/>
              <a:ext cx="1368153" cy="1584176"/>
              <a:chOff x="2683536" y="2113622"/>
              <a:chExt cx="1368153" cy="1584176"/>
            </a:xfrm>
          </p:grpSpPr>
          <p:pic>
            <p:nvPicPr>
              <p:cNvPr id="23563" name="Picture 11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r="33316" b="56176"/>
              <a:stretch/>
            </p:blipFill>
            <p:spPr bwMode="auto">
              <a:xfrm>
                <a:off x="2904113" y="2113622"/>
                <a:ext cx="931175" cy="1067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ZoneTexte 24"/>
              <p:cNvSpPr txBox="1"/>
              <p:nvPr/>
            </p:nvSpPr>
            <p:spPr>
              <a:xfrm>
                <a:off x="2683536" y="3205355"/>
                <a:ext cx="1368153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H.P </a:t>
                </a:r>
                <a:r>
                  <a:rPr lang="en-US" sz="1300" dirty="0" err="1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Brau</a:t>
                </a:r>
                <a:r>
                  <a:rPr lang="en-US" sz="1300" dirty="0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 (MET)</a:t>
                </a:r>
                <a:endParaRPr lang="en-US" sz="1300" dirty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e 10"/>
            <p:cNvGrpSpPr/>
            <p:nvPr/>
          </p:nvGrpSpPr>
          <p:grpSpPr>
            <a:xfrm>
              <a:off x="3599892" y="2663679"/>
              <a:ext cx="1968463" cy="1627731"/>
              <a:chOff x="3891090" y="2232123"/>
              <a:chExt cx="1968463" cy="1627731"/>
            </a:xfrm>
          </p:grpSpPr>
          <p:pic>
            <p:nvPicPr>
              <p:cNvPr id="23562" name="Picture 10" descr="RAVAUX Johann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16"/>
              <a:stretch/>
            </p:blipFill>
            <p:spPr bwMode="auto">
              <a:xfrm>
                <a:off x="4462014" y="2232123"/>
                <a:ext cx="826615" cy="11144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" name="ZoneTexte 25"/>
              <p:cNvSpPr txBox="1"/>
              <p:nvPr/>
            </p:nvSpPr>
            <p:spPr>
              <a:xfrm>
                <a:off x="3891090" y="3367411"/>
                <a:ext cx="1968463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J. </a:t>
                </a:r>
                <a:r>
                  <a:rPr lang="en-US" sz="1300" dirty="0" err="1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Ravaux</a:t>
                </a:r>
                <a:endParaRPr lang="en-US" sz="1300" dirty="0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(ESEM and X-EDS)</a:t>
                </a:r>
                <a:endParaRPr lang="en-US" sz="1300" dirty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e 12"/>
            <p:cNvGrpSpPr/>
            <p:nvPr/>
          </p:nvGrpSpPr>
          <p:grpSpPr>
            <a:xfrm>
              <a:off x="3563888" y="4486819"/>
              <a:ext cx="2048193" cy="1604791"/>
              <a:chOff x="3711939" y="3907471"/>
              <a:chExt cx="2048193" cy="1604791"/>
            </a:xfrm>
          </p:grpSpPr>
          <p:pic>
            <p:nvPicPr>
              <p:cNvPr id="23564" name="Picture 12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336" t="26051" r="18832" b="34800"/>
              <a:stretch/>
            </p:blipFill>
            <p:spPr bwMode="auto">
              <a:xfrm>
                <a:off x="4339991" y="3907471"/>
                <a:ext cx="792088" cy="12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ZoneTexte 26"/>
              <p:cNvSpPr txBox="1"/>
              <p:nvPr/>
            </p:nvSpPr>
            <p:spPr>
              <a:xfrm>
                <a:off x="3711939" y="5219874"/>
                <a:ext cx="2048193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B. Corso (PXRD)</a:t>
                </a:r>
                <a:endParaRPr lang="en-US" sz="1300" dirty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e 9"/>
            <p:cNvGrpSpPr/>
            <p:nvPr/>
          </p:nvGrpSpPr>
          <p:grpSpPr>
            <a:xfrm>
              <a:off x="2411760" y="4082298"/>
              <a:ext cx="1803312" cy="1750870"/>
              <a:chOff x="2472065" y="3631578"/>
              <a:chExt cx="1803312" cy="1750870"/>
            </a:xfrm>
          </p:grpSpPr>
          <p:pic>
            <p:nvPicPr>
              <p:cNvPr id="23560" name="Picture 8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7213"/>
              <a:stretch/>
            </p:blipFill>
            <p:spPr bwMode="auto">
              <a:xfrm>
                <a:off x="2921690" y="3631578"/>
                <a:ext cx="904063" cy="1277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ZoneTexte 27"/>
              <p:cNvSpPr txBox="1"/>
              <p:nvPr/>
            </p:nvSpPr>
            <p:spPr>
              <a:xfrm>
                <a:off x="2472065" y="4890005"/>
                <a:ext cx="180331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Dr. R. </a:t>
                </a:r>
                <a:r>
                  <a:rPr lang="en-US" sz="1300" dirty="0" err="1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Podor</a:t>
                </a:r>
                <a:endParaRPr lang="en-US" sz="1300" dirty="0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300" dirty="0" smtClean="0">
                    <a:solidFill>
                      <a:srgbClr val="006699"/>
                    </a:solidFill>
                    <a:latin typeface="Palatino Linotype" pitchFamily="18" charset="0"/>
                    <a:ea typeface="+mn-ea"/>
                    <a:cs typeface="Times New Roman" pitchFamily="18" charset="0"/>
                  </a:rPr>
                  <a:t>(ESEM and X-EDS)</a:t>
                </a:r>
                <a:endParaRPr lang="en-US" sz="1300" dirty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sp>
        <p:nvSpPr>
          <p:cNvPr id="31" name="ZoneTexte 30"/>
          <p:cNvSpPr txBox="1"/>
          <p:nvPr/>
        </p:nvSpPr>
        <p:spPr>
          <a:xfrm>
            <a:off x="1293156" y="708933"/>
            <a:ext cx="63818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22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Scientific contribution and technical support</a:t>
            </a:r>
            <a:endParaRPr lang="en-US" sz="2200" dirty="0">
              <a:solidFill>
                <a:srgbClr val="006699"/>
              </a:solidFill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223217" y="5387537"/>
            <a:ext cx="78771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52500" algn="l"/>
                <a:tab pos="1139825" algn="l"/>
                <a:tab pos="3527425" algn="l"/>
              </a:tabLs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marL="285750" indent="-285750" algn="l" eaLnBrk="1" hangingPunct="1">
              <a:spcAft>
                <a:spcPct val="30000"/>
              </a:spcAft>
              <a:buFont typeface="Webdings" panose="05030102010509060703" pitchFamily="18" charset="2"/>
              <a:buChar char="="/>
            </a:pPr>
            <a:r>
              <a:rPr lang="en-US" dirty="0" smtClean="0">
                <a:solidFill>
                  <a:srgbClr val="003399"/>
                </a:solidFill>
                <a:sym typeface="Wingdings" pitchFamily="2" charset="2"/>
              </a:rPr>
              <a:t>CEA &amp; AREVA</a:t>
            </a:r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1128715" y="-17150"/>
            <a:ext cx="7254747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anose="02040502050505030304" pitchFamily="18" charset="0"/>
                <a:cs typeface="Times New Roman" pitchFamily="18" charset="0"/>
              </a:rPr>
              <a:t>Acknowledgements</a:t>
            </a:r>
            <a:endParaRPr kumimoji="0" lang="en-US" sz="2400" b="1" i="0" u="none" strike="noStrike" kern="1200" cap="none" spc="0" normalizeH="0" baseline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50" name="Image 4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1699" y="5701769"/>
            <a:ext cx="1630680" cy="286512"/>
          </a:xfrm>
          <a:prstGeom prst="rect">
            <a:avLst/>
          </a:prstGeom>
        </p:spPr>
      </p:pic>
      <p:sp>
        <p:nvSpPr>
          <p:cNvPr id="34" name="ZoneTexte 33"/>
          <p:cNvSpPr txBox="1"/>
          <p:nvPr/>
        </p:nvSpPr>
        <p:spPr>
          <a:xfrm>
            <a:off x="4607239" y="1738445"/>
            <a:ext cx="1368153" cy="113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00" dirty="0" smtClean="0">
                <a:solidFill>
                  <a:srgbClr val="5F5F5F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IT Department</a:t>
            </a:r>
          </a:p>
          <a:p>
            <a:pPr algn="ctr" eaLnBrk="1" fontAlgn="auto" hangingPunct="1">
              <a:spcBef>
                <a:spcPts val="900"/>
              </a:spcBef>
              <a:spcAft>
                <a:spcPts val="0"/>
              </a:spcAft>
            </a:pPr>
            <a:r>
              <a:rPr lang="en-US" sz="13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J. </a:t>
            </a:r>
            <a:r>
              <a:rPr lang="en-US" sz="1300" dirty="0" err="1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Favrichon</a:t>
            </a:r>
            <a:endParaRPr lang="en-US" sz="1300" dirty="0" smtClean="0">
              <a:solidFill>
                <a:srgbClr val="006699"/>
              </a:solidFill>
              <a:latin typeface="Palatino Linotype" pitchFamily="18" charset="0"/>
              <a:ea typeface="+mn-ea"/>
              <a:cs typeface="Times New Roman" pitchFamily="18" charset="0"/>
            </a:endParaRPr>
          </a:p>
          <a:p>
            <a:pPr algn="ctr" eaLnBrk="1" fontAlgn="auto" hangingPunct="1">
              <a:spcBef>
                <a:spcPts val="100"/>
              </a:spcBef>
              <a:spcAft>
                <a:spcPts val="0"/>
              </a:spcAft>
            </a:pPr>
            <a:r>
              <a:rPr lang="en-US" sz="13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A. </a:t>
            </a:r>
            <a:r>
              <a:rPr lang="en-US" sz="1300" dirty="0" err="1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Delannoy</a:t>
            </a:r>
            <a:endParaRPr lang="en-US" sz="1300" dirty="0" smtClean="0">
              <a:solidFill>
                <a:srgbClr val="006699"/>
              </a:solidFill>
              <a:latin typeface="Palatino Linotype" pitchFamily="18" charset="0"/>
              <a:ea typeface="+mn-ea"/>
              <a:cs typeface="Times New Roman" pitchFamily="18" charset="0"/>
            </a:endParaRPr>
          </a:p>
          <a:p>
            <a:pPr algn="ctr" eaLnBrk="1" fontAlgn="auto" hangingPunct="1">
              <a:spcBef>
                <a:spcPts val="900"/>
              </a:spcBef>
              <a:spcAft>
                <a:spcPts val="0"/>
              </a:spcAft>
            </a:pPr>
            <a:r>
              <a:rPr lang="en-US" sz="13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rPr>
              <a:t>(SIP2D)</a:t>
            </a:r>
            <a:endParaRPr lang="en-US" sz="1300" dirty="0">
              <a:solidFill>
                <a:srgbClr val="006699"/>
              </a:solidFill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4292352" y="3232388"/>
            <a:ext cx="1984255" cy="1240085"/>
            <a:chOff x="4225307" y="4142306"/>
            <a:chExt cx="1984255" cy="1240085"/>
          </a:xfrm>
        </p:grpSpPr>
        <p:pic>
          <p:nvPicPr>
            <p:cNvPr id="46" name="Image 4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7887" y="4142306"/>
              <a:ext cx="544097" cy="443850"/>
            </a:xfrm>
            <a:prstGeom prst="rect">
              <a:avLst/>
            </a:prstGeom>
          </p:spPr>
        </p:pic>
        <p:sp>
          <p:nvSpPr>
            <p:cNvPr id="49" name="ZoneTexte 48"/>
            <p:cNvSpPr txBox="1"/>
            <p:nvPr/>
          </p:nvSpPr>
          <p:spPr>
            <a:xfrm>
              <a:off x="4225307" y="4612950"/>
              <a:ext cx="198425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300" dirty="0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A. </a:t>
              </a:r>
              <a:r>
                <a:rPr lang="en-US" sz="1300" dirty="0" err="1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Salvatores</a:t>
              </a:r>
              <a:endParaRPr lang="en-US" sz="13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endParaRPr>
            </a:p>
            <a:p>
              <a:pPr algn="ctr" eaLnBrk="1" fontAlgn="auto" hangingPunct="1">
                <a:spcBef>
                  <a:spcPts val="300"/>
                </a:spcBef>
                <a:spcAft>
                  <a:spcPts val="0"/>
                </a:spcAft>
              </a:pPr>
              <a:r>
                <a:rPr lang="en-US" sz="1300" dirty="0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X. </a:t>
              </a:r>
              <a:r>
                <a:rPr lang="en-US" sz="1300" dirty="0" err="1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Machuron</a:t>
              </a:r>
              <a:r>
                <a:rPr lang="en-US" sz="1300" dirty="0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 </a:t>
              </a:r>
              <a:r>
                <a:rPr lang="en-US" sz="1300" dirty="0" err="1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Mandard</a:t>
              </a:r>
              <a:endParaRPr lang="en-US" sz="13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endParaRPr>
            </a:p>
            <a:p>
              <a:pPr algn="ctr" eaLnBrk="1" fontAlgn="auto" hangingPunct="1">
                <a:spcBef>
                  <a:spcPts val="300"/>
                </a:spcBef>
                <a:spcAft>
                  <a:spcPts val="0"/>
                </a:spcAft>
              </a:pPr>
              <a:r>
                <a:rPr lang="en-US" sz="1300" dirty="0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S. </a:t>
              </a:r>
              <a:r>
                <a:rPr lang="en-US" sz="1300" dirty="0" err="1" smtClean="0">
                  <a:solidFill>
                    <a:srgbClr val="006699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Grandjean</a:t>
              </a:r>
              <a:endParaRPr lang="en-US" sz="1300" dirty="0" smtClean="0">
                <a:solidFill>
                  <a:srgbClr val="006699"/>
                </a:solidFill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-58057" y="-289294"/>
            <a:ext cx="9216715" cy="987931"/>
            <a:chOff x="-58057" y="-289294"/>
            <a:chExt cx="9216715" cy="987931"/>
          </a:xfrm>
        </p:grpSpPr>
        <p:sp>
          <p:nvSpPr>
            <p:cNvPr id="44" name="Forme libre 43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51" name="Forme libre 50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52" name="Forme libre 51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53" name="Groupe 52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54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5" name="Forme libre 54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56" name="Forme libre 55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pic>
        <p:nvPicPr>
          <p:cNvPr id="57" name="Image 5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grpSp>
        <p:nvGrpSpPr>
          <p:cNvPr id="12" name="Groupe 11"/>
          <p:cNvGrpSpPr/>
          <p:nvPr/>
        </p:nvGrpSpPr>
        <p:grpSpPr>
          <a:xfrm>
            <a:off x="1020573" y="1154896"/>
            <a:ext cx="3108491" cy="2636549"/>
            <a:chOff x="1020573" y="1154896"/>
            <a:chExt cx="3108491" cy="2636549"/>
          </a:xfrm>
        </p:grpSpPr>
        <p:sp>
          <p:nvSpPr>
            <p:cNvPr id="4" name="ZoneTexte 3"/>
            <p:cNvSpPr txBox="1"/>
            <p:nvPr/>
          </p:nvSpPr>
          <p:spPr>
            <a:xfrm>
              <a:off x="1419205" y="1154896"/>
              <a:ext cx="23560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400" dirty="0" smtClean="0">
                  <a:solidFill>
                    <a:srgbClr val="5F5F5F"/>
                  </a:solidFill>
                  <a:latin typeface="Palatino Linotype" pitchFamily="18" charset="0"/>
                  <a:ea typeface="+mn-ea"/>
                  <a:cs typeface="Times New Roman" pitchFamily="18" charset="0"/>
                </a:rPr>
                <a:t>Laboratory of Evolving Interfaces in Materials</a:t>
              </a:r>
              <a:endParaRPr lang="en-US" sz="1400" dirty="0">
                <a:solidFill>
                  <a:srgbClr val="5F5F5F"/>
                </a:solidFill>
                <a:latin typeface="Palatino Linotype" pitchFamily="18" charset="0"/>
                <a:ea typeface="+mn-ea"/>
                <a:cs typeface="Times New Roman" pitchFamily="18" charset="0"/>
              </a:endParaRPr>
            </a:p>
          </p:txBody>
        </p:sp>
        <p:pic>
          <p:nvPicPr>
            <p:cNvPr id="59" name="Image 58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573" y="1719118"/>
              <a:ext cx="3108491" cy="2072327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7677561" y="6259966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GENIORS</a:t>
            </a:r>
            <a:endParaRPr lang="fr-FR" dirty="0"/>
          </a:p>
        </p:txBody>
      </p:sp>
      <p:pic>
        <p:nvPicPr>
          <p:cNvPr id="60" name="Image 5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027" y="6198712"/>
            <a:ext cx="1082050" cy="49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0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17" grpId="0"/>
      <p:bldP spid="9" grpId="0"/>
      <p:bldP spid="31" grpId="0"/>
      <p:bldP spid="42" grpId="0"/>
      <p:bldP spid="34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U-10mol.%Ln dissous dans HNO3 1M à 60°C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5109" t="14013" r="5135" b="4332"/>
          <a:stretch/>
        </p:blipFill>
        <p:spPr>
          <a:xfrm>
            <a:off x="-42532" y="0"/>
            <a:ext cx="9211764" cy="6858001"/>
          </a:xfrm>
          <a:prstGeom prst="rect">
            <a:avLst/>
          </a:prstGeom>
        </p:spPr>
      </p:pic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682625" y="1016732"/>
            <a:ext cx="8210550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endParaRPr lang="en-US" sz="4800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  <a:ea typeface="+mn-ea"/>
              <a:cs typeface="Times New Roman" pitchFamily="18" charset="0"/>
            </a:endParaRPr>
          </a:p>
          <a:p>
            <a:pPr algn="ctr" eaLnBrk="1" hangingPunct="1">
              <a:spcAft>
                <a:spcPts val="1200"/>
              </a:spcAft>
              <a:defRPr/>
            </a:pPr>
            <a:endParaRPr lang="en-US" sz="4800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  <a:ea typeface="+mn-ea"/>
              <a:cs typeface="Times New Roman" pitchFamily="18" charset="0"/>
            </a:endParaRPr>
          </a:p>
          <a:p>
            <a:pPr algn="ctr" eaLnBrk="1" hangingPunct="1">
              <a:spcBef>
                <a:spcPts val="1800"/>
              </a:spcBef>
              <a:spcAft>
                <a:spcPts val="1200"/>
              </a:spcAft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  <a:ea typeface="+mn-ea"/>
                <a:cs typeface="Times New Roman" pitchFamily="18" charset="0"/>
              </a:rPr>
              <a:t>And  you  for  listening…</a:t>
            </a:r>
          </a:p>
          <a:p>
            <a:pPr algn="ctr" eaLnBrk="1" hangingPunct="1">
              <a:spcBef>
                <a:spcPts val="1800"/>
              </a:spcBef>
              <a:spcAft>
                <a:spcPts val="1200"/>
              </a:spcAft>
              <a:defRPr/>
            </a:pPr>
            <a:endParaRPr lang="en-US" sz="4800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9182" y="5316761"/>
            <a:ext cx="1352997" cy="135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4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821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-58057" y="-275646"/>
            <a:ext cx="9216715" cy="987931"/>
            <a:chOff x="-58057" y="-289294"/>
            <a:chExt cx="9216715" cy="987931"/>
          </a:xfrm>
        </p:grpSpPr>
        <p:sp>
          <p:nvSpPr>
            <p:cNvPr id="31" name="Forme libre 30"/>
            <p:cNvSpPr/>
            <p:nvPr/>
          </p:nvSpPr>
          <p:spPr bwMode="auto">
            <a:xfrm>
              <a:off x="-58057" y="145143"/>
              <a:ext cx="2714171" cy="551543"/>
            </a:xfrm>
            <a:custGeom>
              <a:avLst/>
              <a:gdLst>
                <a:gd name="connsiteX0" fmla="*/ 0 w 2714171"/>
                <a:gd name="connsiteY0" fmla="*/ 0 h 551543"/>
                <a:gd name="connsiteX1" fmla="*/ 0 w 2714171"/>
                <a:gd name="connsiteY1" fmla="*/ 0 h 551543"/>
                <a:gd name="connsiteX2" fmla="*/ 159657 w 2714171"/>
                <a:gd name="connsiteY2" fmla="*/ 72571 h 551543"/>
                <a:gd name="connsiteX3" fmla="*/ 217714 w 2714171"/>
                <a:gd name="connsiteY3" fmla="*/ 130628 h 551543"/>
                <a:gd name="connsiteX4" fmla="*/ 261257 w 2714171"/>
                <a:gd name="connsiteY4" fmla="*/ 159657 h 551543"/>
                <a:gd name="connsiteX5" fmla="*/ 304800 w 2714171"/>
                <a:gd name="connsiteY5" fmla="*/ 203200 h 551543"/>
                <a:gd name="connsiteX6" fmla="*/ 362857 w 2714171"/>
                <a:gd name="connsiteY6" fmla="*/ 217714 h 551543"/>
                <a:gd name="connsiteX7" fmla="*/ 435428 w 2714171"/>
                <a:gd name="connsiteY7" fmla="*/ 232228 h 551543"/>
                <a:gd name="connsiteX8" fmla="*/ 478971 w 2714171"/>
                <a:gd name="connsiteY8" fmla="*/ 246743 h 551543"/>
                <a:gd name="connsiteX9" fmla="*/ 609600 w 2714171"/>
                <a:gd name="connsiteY9" fmla="*/ 261257 h 551543"/>
                <a:gd name="connsiteX10" fmla="*/ 841828 w 2714171"/>
                <a:gd name="connsiteY10" fmla="*/ 290286 h 551543"/>
                <a:gd name="connsiteX11" fmla="*/ 1146628 w 2714171"/>
                <a:gd name="connsiteY11" fmla="*/ 304800 h 551543"/>
                <a:gd name="connsiteX12" fmla="*/ 1262743 w 2714171"/>
                <a:gd name="connsiteY12" fmla="*/ 319314 h 551543"/>
                <a:gd name="connsiteX13" fmla="*/ 1393371 w 2714171"/>
                <a:gd name="connsiteY13" fmla="*/ 333828 h 551543"/>
                <a:gd name="connsiteX14" fmla="*/ 1436914 w 2714171"/>
                <a:gd name="connsiteY14" fmla="*/ 348343 h 551543"/>
                <a:gd name="connsiteX15" fmla="*/ 1582057 w 2714171"/>
                <a:gd name="connsiteY15" fmla="*/ 362857 h 551543"/>
                <a:gd name="connsiteX16" fmla="*/ 1640114 w 2714171"/>
                <a:gd name="connsiteY16" fmla="*/ 377371 h 551543"/>
                <a:gd name="connsiteX17" fmla="*/ 1683657 w 2714171"/>
                <a:gd name="connsiteY17" fmla="*/ 391886 h 551543"/>
                <a:gd name="connsiteX18" fmla="*/ 1756228 w 2714171"/>
                <a:gd name="connsiteY18" fmla="*/ 406400 h 551543"/>
                <a:gd name="connsiteX19" fmla="*/ 1799771 w 2714171"/>
                <a:gd name="connsiteY19" fmla="*/ 420914 h 551543"/>
                <a:gd name="connsiteX20" fmla="*/ 1930400 w 2714171"/>
                <a:gd name="connsiteY20" fmla="*/ 449943 h 551543"/>
                <a:gd name="connsiteX21" fmla="*/ 1973943 w 2714171"/>
                <a:gd name="connsiteY21" fmla="*/ 464457 h 551543"/>
                <a:gd name="connsiteX22" fmla="*/ 2032000 w 2714171"/>
                <a:gd name="connsiteY22" fmla="*/ 478971 h 551543"/>
                <a:gd name="connsiteX23" fmla="*/ 2206171 w 2714171"/>
                <a:gd name="connsiteY23" fmla="*/ 522514 h 551543"/>
                <a:gd name="connsiteX24" fmla="*/ 2322286 w 2714171"/>
                <a:gd name="connsiteY24" fmla="*/ 551543 h 551543"/>
                <a:gd name="connsiteX25" fmla="*/ 2714171 w 2714171"/>
                <a:gd name="connsiteY25" fmla="*/ 551543 h 551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14171" h="551543">
                  <a:moveTo>
                    <a:pt x="0" y="0"/>
                  </a:moveTo>
                  <a:lnTo>
                    <a:pt x="0" y="0"/>
                  </a:lnTo>
                  <a:cubicBezTo>
                    <a:pt x="9319" y="3495"/>
                    <a:pt x="133679" y="40099"/>
                    <a:pt x="159657" y="72571"/>
                  </a:cubicBezTo>
                  <a:cubicBezTo>
                    <a:pt x="215955" y="142943"/>
                    <a:pt x="122711" y="98961"/>
                    <a:pt x="217714" y="130628"/>
                  </a:cubicBezTo>
                  <a:cubicBezTo>
                    <a:pt x="232228" y="140304"/>
                    <a:pt x="247856" y="148490"/>
                    <a:pt x="261257" y="159657"/>
                  </a:cubicBezTo>
                  <a:cubicBezTo>
                    <a:pt x="277026" y="172798"/>
                    <a:pt x="286978" y="193016"/>
                    <a:pt x="304800" y="203200"/>
                  </a:cubicBezTo>
                  <a:cubicBezTo>
                    <a:pt x="322120" y="213097"/>
                    <a:pt x="343384" y="213387"/>
                    <a:pt x="362857" y="217714"/>
                  </a:cubicBezTo>
                  <a:cubicBezTo>
                    <a:pt x="386939" y="223065"/>
                    <a:pt x="411495" y="226245"/>
                    <a:pt x="435428" y="232228"/>
                  </a:cubicBezTo>
                  <a:cubicBezTo>
                    <a:pt x="450271" y="235939"/>
                    <a:pt x="463880" y="244228"/>
                    <a:pt x="478971" y="246743"/>
                  </a:cubicBezTo>
                  <a:cubicBezTo>
                    <a:pt x="522186" y="253946"/>
                    <a:pt x="566057" y="256419"/>
                    <a:pt x="609600" y="261257"/>
                  </a:cubicBezTo>
                  <a:cubicBezTo>
                    <a:pt x="709725" y="294631"/>
                    <a:pt x="651338" y="279081"/>
                    <a:pt x="841828" y="290286"/>
                  </a:cubicBezTo>
                  <a:cubicBezTo>
                    <a:pt x="943368" y="296259"/>
                    <a:pt x="1045028" y="299962"/>
                    <a:pt x="1146628" y="304800"/>
                  </a:cubicBezTo>
                  <a:lnTo>
                    <a:pt x="1262743" y="319314"/>
                  </a:lnTo>
                  <a:cubicBezTo>
                    <a:pt x="1306254" y="324433"/>
                    <a:pt x="1350156" y="326625"/>
                    <a:pt x="1393371" y="333828"/>
                  </a:cubicBezTo>
                  <a:cubicBezTo>
                    <a:pt x="1408462" y="336343"/>
                    <a:pt x="1421792" y="346017"/>
                    <a:pt x="1436914" y="348343"/>
                  </a:cubicBezTo>
                  <a:cubicBezTo>
                    <a:pt x="1484971" y="355736"/>
                    <a:pt x="1533676" y="358019"/>
                    <a:pt x="1582057" y="362857"/>
                  </a:cubicBezTo>
                  <a:cubicBezTo>
                    <a:pt x="1601409" y="367695"/>
                    <a:pt x="1620934" y="371891"/>
                    <a:pt x="1640114" y="377371"/>
                  </a:cubicBezTo>
                  <a:cubicBezTo>
                    <a:pt x="1654825" y="381574"/>
                    <a:pt x="1668814" y="388175"/>
                    <a:pt x="1683657" y="391886"/>
                  </a:cubicBezTo>
                  <a:cubicBezTo>
                    <a:pt x="1707590" y="397869"/>
                    <a:pt x="1732295" y="400417"/>
                    <a:pt x="1756228" y="406400"/>
                  </a:cubicBezTo>
                  <a:cubicBezTo>
                    <a:pt x="1771071" y="410111"/>
                    <a:pt x="1785060" y="416711"/>
                    <a:pt x="1799771" y="420914"/>
                  </a:cubicBezTo>
                  <a:cubicBezTo>
                    <a:pt x="1904063" y="450711"/>
                    <a:pt x="1810686" y="420014"/>
                    <a:pt x="1930400" y="449943"/>
                  </a:cubicBezTo>
                  <a:cubicBezTo>
                    <a:pt x="1945243" y="453654"/>
                    <a:pt x="1959232" y="460254"/>
                    <a:pt x="1973943" y="464457"/>
                  </a:cubicBezTo>
                  <a:cubicBezTo>
                    <a:pt x="1993123" y="469937"/>
                    <a:pt x="2012893" y="473239"/>
                    <a:pt x="2032000" y="478971"/>
                  </a:cubicBezTo>
                  <a:cubicBezTo>
                    <a:pt x="2259476" y="547214"/>
                    <a:pt x="1980733" y="474206"/>
                    <a:pt x="2206171" y="522514"/>
                  </a:cubicBezTo>
                  <a:cubicBezTo>
                    <a:pt x="2245182" y="530873"/>
                    <a:pt x="2282390" y="551543"/>
                    <a:pt x="2322286" y="551543"/>
                  </a:cubicBezTo>
                  <a:lnTo>
                    <a:pt x="2714171" y="551543"/>
                  </a:ln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2" name="Forme libre 31"/>
            <p:cNvSpPr/>
            <p:nvPr/>
          </p:nvSpPr>
          <p:spPr bwMode="auto">
            <a:xfrm>
              <a:off x="-25400" y="76200"/>
              <a:ext cx="3594100" cy="579614"/>
            </a:xfrm>
            <a:custGeom>
              <a:avLst/>
              <a:gdLst>
                <a:gd name="connsiteX0" fmla="*/ 0 w 3594100"/>
                <a:gd name="connsiteY0" fmla="*/ 0 h 579614"/>
                <a:gd name="connsiteX1" fmla="*/ 0 w 3594100"/>
                <a:gd name="connsiteY1" fmla="*/ 0 h 579614"/>
                <a:gd name="connsiteX2" fmla="*/ 146050 w 3594100"/>
                <a:gd name="connsiteY2" fmla="*/ 25400 h 579614"/>
                <a:gd name="connsiteX3" fmla="*/ 165100 w 3594100"/>
                <a:gd name="connsiteY3" fmla="*/ 31750 h 579614"/>
                <a:gd name="connsiteX4" fmla="*/ 247650 w 3594100"/>
                <a:gd name="connsiteY4" fmla="*/ 44450 h 579614"/>
                <a:gd name="connsiteX5" fmla="*/ 298450 w 3594100"/>
                <a:gd name="connsiteY5" fmla="*/ 57150 h 579614"/>
                <a:gd name="connsiteX6" fmla="*/ 336550 w 3594100"/>
                <a:gd name="connsiteY6" fmla="*/ 63500 h 579614"/>
                <a:gd name="connsiteX7" fmla="*/ 374650 w 3594100"/>
                <a:gd name="connsiteY7" fmla="*/ 76200 h 579614"/>
                <a:gd name="connsiteX8" fmla="*/ 412750 w 3594100"/>
                <a:gd name="connsiteY8" fmla="*/ 88900 h 579614"/>
                <a:gd name="connsiteX9" fmla="*/ 431800 w 3594100"/>
                <a:gd name="connsiteY9" fmla="*/ 95250 h 579614"/>
                <a:gd name="connsiteX10" fmla="*/ 463550 w 3594100"/>
                <a:gd name="connsiteY10" fmla="*/ 101600 h 579614"/>
                <a:gd name="connsiteX11" fmla="*/ 501650 w 3594100"/>
                <a:gd name="connsiteY11" fmla="*/ 120650 h 579614"/>
                <a:gd name="connsiteX12" fmla="*/ 565150 w 3594100"/>
                <a:gd name="connsiteY12" fmla="*/ 133350 h 579614"/>
                <a:gd name="connsiteX13" fmla="*/ 584200 w 3594100"/>
                <a:gd name="connsiteY13" fmla="*/ 139700 h 579614"/>
                <a:gd name="connsiteX14" fmla="*/ 609600 w 3594100"/>
                <a:gd name="connsiteY14" fmla="*/ 146050 h 579614"/>
                <a:gd name="connsiteX15" fmla="*/ 628650 w 3594100"/>
                <a:gd name="connsiteY15" fmla="*/ 152400 h 579614"/>
                <a:gd name="connsiteX16" fmla="*/ 685800 w 3594100"/>
                <a:gd name="connsiteY16" fmla="*/ 158750 h 579614"/>
                <a:gd name="connsiteX17" fmla="*/ 730250 w 3594100"/>
                <a:gd name="connsiteY17" fmla="*/ 171450 h 579614"/>
                <a:gd name="connsiteX18" fmla="*/ 755650 w 3594100"/>
                <a:gd name="connsiteY18" fmla="*/ 177800 h 579614"/>
                <a:gd name="connsiteX19" fmla="*/ 774700 w 3594100"/>
                <a:gd name="connsiteY19" fmla="*/ 184150 h 579614"/>
                <a:gd name="connsiteX20" fmla="*/ 800100 w 3594100"/>
                <a:gd name="connsiteY20" fmla="*/ 190500 h 579614"/>
                <a:gd name="connsiteX21" fmla="*/ 825500 w 3594100"/>
                <a:gd name="connsiteY21" fmla="*/ 203200 h 579614"/>
                <a:gd name="connsiteX22" fmla="*/ 844550 w 3594100"/>
                <a:gd name="connsiteY22" fmla="*/ 209550 h 579614"/>
                <a:gd name="connsiteX23" fmla="*/ 863600 w 3594100"/>
                <a:gd name="connsiteY23" fmla="*/ 222250 h 579614"/>
                <a:gd name="connsiteX24" fmla="*/ 933450 w 3594100"/>
                <a:gd name="connsiteY24" fmla="*/ 234950 h 579614"/>
                <a:gd name="connsiteX25" fmla="*/ 952500 w 3594100"/>
                <a:gd name="connsiteY25" fmla="*/ 241300 h 579614"/>
                <a:gd name="connsiteX26" fmla="*/ 1060450 w 3594100"/>
                <a:gd name="connsiteY26" fmla="*/ 254000 h 579614"/>
                <a:gd name="connsiteX27" fmla="*/ 1079500 w 3594100"/>
                <a:gd name="connsiteY27" fmla="*/ 260350 h 579614"/>
                <a:gd name="connsiteX28" fmla="*/ 1174750 w 3594100"/>
                <a:gd name="connsiteY28" fmla="*/ 273050 h 579614"/>
                <a:gd name="connsiteX29" fmla="*/ 1200150 w 3594100"/>
                <a:gd name="connsiteY29" fmla="*/ 279400 h 579614"/>
                <a:gd name="connsiteX30" fmla="*/ 1238250 w 3594100"/>
                <a:gd name="connsiteY30" fmla="*/ 285750 h 579614"/>
                <a:gd name="connsiteX31" fmla="*/ 1257300 w 3594100"/>
                <a:gd name="connsiteY31" fmla="*/ 292100 h 579614"/>
                <a:gd name="connsiteX32" fmla="*/ 1282700 w 3594100"/>
                <a:gd name="connsiteY32" fmla="*/ 298450 h 579614"/>
                <a:gd name="connsiteX33" fmla="*/ 1301750 w 3594100"/>
                <a:gd name="connsiteY33" fmla="*/ 304800 h 579614"/>
                <a:gd name="connsiteX34" fmla="*/ 1339850 w 3594100"/>
                <a:gd name="connsiteY34" fmla="*/ 311150 h 579614"/>
                <a:gd name="connsiteX35" fmla="*/ 1371600 w 3594100"/>
                <a:gd name="connsiteY35" fmla="*/ 317500 h 579614"/>
                <a:gd name="connsiteX36" fmla="*/ 1397000 w 3594100"/>
                <a:gd name="connsiteY36" fmla="*/ 323850 h 579614"/>
                <a:gd name="connsiteX37" fmla="*/ 1524000 w 3594100"/>
                <a:gd name="connsiteY37" fmla="*/ 330200 h 579614"/>
                <a:gd name="connsiteX38" fmla="*/ 1543050 w 3594100"/>
                <a:gd name="connsiteY38" fmla="*/ 336550 h 579614"/>
                <a:gd name="connsiteX39" fmla="*/ 1657350 w 3594100"/>
                <a:gd name="connsiteY39" fmla="*/ 349250 h 579614"/>
                <a:gd name="connsiteX40" fmla="*/ 1765300 w 3594100"/>
                <a:gd name="connsiteY40" fmla="*/ 361950 h 579614"/>
                <a:gd name="connsiteX41" fmla="*/ 1784350 w 3594100"/>
                <a:gd name="connsiteY41" fmla="*/ 368300 h 579614"/>
                <a:gd name="connsiteX42" fmla="*/ 1828800 w 3594100"/>
                <a:gd name="connsiteY42" fmla="*/ 374650 h 579614"/>
                <a:gd name="connsiteX43" fmla="*/ 1873250 w 3594100"/>
                <a:gd name="connsiteY43" fmla="*/ 387350 h 579614"/>
                <a:gd name="connsiteX44" fmla="*/ 1892300 w 3594100"/>
                <a:gd name="connsiteY44" fmla="*/ 393700 h 579614"/>
                <a:gd name="connsiteX45" fmla="*/ 1924050 w 3594100"/>
                <a:gd name="connsiteY45" fmla="*/ 400050 h 579614"/>
                <a:gd name="connsiteX46" fmla="*/ 1943100 w 3594100"/>
                <a:gd name="connsiteY46" fmla="*/ 406400 h 579614"/>
                <a:gd name="connsiteX47" fmla="*/ 1993900 w 3594100"/>
                <a:gd name="connsiteY47" fmla="*/ 412750 h 579614"/>
                <a:gd name="connsiteX48" fmla="*/ 2108200 w 3594100"/>
                <a:gd name="connsiteY48" fmla="*/ 431800 h 579614"/>
                <a:gd name="connsiteX49" fmla="*/ 2146300 w 3594100"/>
                <a:gd name="connsiteY49" fmla="*/ 425450 h 579614"/>
                <a:gd name="connsiteX50" fmla="*/ 2165350 w 3594100"/>
                <a:gd name="connsiteY50" fmla="*/ 412750 h 579614"/>
                <a:gd name="connsiteX51" fmla="*/ 2190750 w 3594100"/>
                <a:gd name="connsiteY51" fmla="*/ 400050 h 579614"/>
                <a:gd name="connsiteX52" fmla="*/ 2235200 w 3594100"/>
                <a:gd name="connsiteY52" fmla="*/ 419100 h 579614"/>
                <a:gd name="connsiteX53" fmla="*/ 2279650 w 3594100"/>
                <a:gd name="connsiteY53" fmla="*/ 431800 h 579614"/>
                <a:gd name="connsiteX54" fmla="*/ 2438400 w 3594100"/>
                <a:gd name="connsiteY54" fmla="*/ 438150 h 579614"/>
                <a:gd name="connsiteX55" fmla="*/ 2495550 w 3594100"/>
                <a:gd name="connsiteY55" fmla="*/ 444500 h 579614"/>
                <a:gd name="connsiteX56" fmla="*/ 2584450 w 3594100"/>
                <a:gd name="connsiteY56" fmla="*/ 450850 h 579614"/>
                <a:gd name="connsiteX57" fmla="*/ 2654300 w 3594100"/>
                <a:gd name="connsiteY57" fmla="*/ 469900 h 579614"/>
                <a:gd name="connsiteX58" fmla="*/ 2692400 w 3594100"/>
                <a:gd name="connsiteY58" fmla="*/ 488950 h 579614"/>
                <a:gd name="connsiteX59" fmla="*/ 2711450 w 3594100"/>
                <a:gd name="connsiteY59" fmla="*/ 501650 h 579614"/>
                <a:gd name="connsiteX60" fmla="*/ 2730500 w 3594100"/>
                <a:gd name="connsiteY60" fmla="*/ 508000 h 579614"/>
                <a:gd name="connsiteX61" fmla="*/ 2749550 w 3594100"/>
                <a:gd name="connsiteY61" fmla="*/ 520700 h 579614"/>
                <a:gd name="connsiteX62" fmla="*/ 2787650 w 3594100"/>
                <a:gd name="connsiteY62" fmla="*/ 527050 h 579614"/>
                <a:gd name="connsiteX63" fmla="*/ 2806700 w 3594100"/>
                <a:gd name="connsiteY63" fmla="*/ 533400 h 579614"/>
                <a:gd name="connsiteX64" fmla="*/ 3098800 w 3594100"/>
                <a:gd name="connsiteY64" fmla="*/ 539750 h 579614"/>
                <a:gd name="connsiteX65" fmla="*/ 3143250 w 3594100"/>
                <a:gd name="connsiteY65" fmla="*/ 546100 h 579614"/>
                <a:gd name="connsiteX66" fmla="*/ 3181350 w 3594100"/>
                <a:gd name="connsiteY66" fmla="*/ 558800 h 579614"/>
                <a:gd name="connsiteX67" fmla="*/ 3225800 w 3594100"/>
                <a:gd name="connsiteY67" fmla="*/ 565150 h 579614"/>
                <a:gd name="connsiteX68" fmla="*/ 3244850 w 3594100"/>
                <a:gd name="connsiteY68" fmla="*/ 571500 h 579614"/>
                <a:gd name="connsiteX69" fmla="*/ 3594100 w 3594100"/>
                <a:gd name="connsiteY69" fmla="*/ 577850 h 5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594100" h="579614">
                  <a:moveTo>
                    <a:pt x="0" y="0"/>
                  </a:moveTo>
                  <a:lnTo>
                    <a:pt x="0" y="0"/>
                  </a:lnTo>
                  <a:cubicBezTo>
                    <a:pt x="107642" y="23066"/>
                    <a:pt x="58779" y="15703"/>
                    <a:pt x="146050" y="25400"/>
                  </a:cubicBezTo>
                  <a:cubicBezTo>
                    <a:pt x="152400" y="27517"/>
                    <a:pt x="158566" y="30298"/>
                    <a:pt x="165100" y="31750"/>
                  </a:cubicBezTo>
                  <a:cubicBezTo>
                    <a:pt x="180959" y="35274"/>
                    <a:pt x="233471" y="42424"/>
                    <a:pt x="247650" y="44450"/>
                  </a:cubicBezTo>
                  <a:cubicBezTo>
                    <a:pt x="274088" y="53263"/>
                    <a:pt x="264734" y="51020"/>
                    <a:pt x="298450" y="57150"/>
                  </a:cubicBezTo>
                  <a:cubicBezTo>
                    <a:pt x="311118" y="59453"/>
                    <a:pt x="324059" y="60377"/>
                    <a:pt x="336550" y="63500"/>
                  </a:cubicBezTo>
                  <a:cubicBezTo>
                    <a:pt x="349537" y="66747"/>
                    <a:pt x="361950" y="71967"/>
                    <a:pt x="374650" y="76200"/>
                  </a:cubicBezTo>
                  <a:lnTo>
                    <a:pt x="412750" y="88900"/>
                  </a:lnTo>
                  <a:cubicBezTo>
                    <a:pt x="419100" y="91017"/>
                    <a:pt x="425236" y="93937"/>
                    <a:pt x="431800" y="95250"/>
                  </a:cubicBezTo>
                  <a:cubicBezTo>
                    <a:pt x="442383" y="97367"/>
                    <a:pt x="453079" y="98982"/>
                    <a:pt x="463550" y="101600"/>
                  </a:cubicBezTo>
                  <a:cubicBezTo>
                    <a:pt x="506361" y="112303"/>
                    <a:pt x="458193" y="102026"/>
                    <a:pt x="501650" y="120650"/>
                  </a:cubicBezTo>
                  <a:cubicBezTo>
                    <a:pt x="515275" y="126489"/>
                    <a:pt x="554241" y="130926"/>
                    <a:pt x="565150" y="133350"/>
                  </a:cubicBezTo>
                  <a:cubicBezTo>
                    <a:pt x="571684" y="134802"/>
                    <a:pt x="577764" y="137861"/>
                    <a:pt x="584200" y="139700"/>
                  </a:cubicBezTo>
                  <a:cubicBezTo>
                    <a:pt x="592591" y="142098"/>
                    <a:pt x="601209" y="143652"/>
                    <a:pt x="609600" y="146050"/>
                  </a:cubicBezTo>
                  <a:cubicBezTo>
                    <a:pt x="616036" y="147889"/>
                    <a:pt x="622048" y="151300"/>
                    <a:pt x="628650" y="152400"/>
                  </a:cubicBezTo>
                  <a:cubicBezTo>
                    <a:pt x="647556" y="155551"/>
                    <a:pt x="666750" y="156633"/>
                    <a:pt x="685800" y="158750"/>
                  </a:cubicBezTo>
                  <a:cubicBezTo>
                    <a:pt x="765205" y="178601"/>
                    <a:pt x="666481" y="153230"/>
                    <a:pt x="730250" y="171450"/>
                  </a:cubicBezTo>
                  <a:cubicBezTo>
                    <a:pt x="738641" y="173848"/>
                    <a:pt x="747259" y="175402"/>
                    <a:pt x="755650" y="177800"/>
                  </a:cubicBezTo>
                  <a:cubicBezTo>
                    <a:pt x="762086" y="179639"/>
                    <a:pt x="768264" y="182311"/>
                    <a:pt x="774700" y="184150"/>
                  </a:cubicBezTo>
                  <a:cubicBezTo>
                    <a:pt x="783091" y="186548"/>
                    <a:pt x="791928" y="187436"/>
                    <a:pt x="800100" y="190500"/>
                  </a:cubicBezTo>
                  <a:cubicBezTo>
                    <a:pt x="808963" y="193824"/>
                    <a:pt x="816799" y="199471"/>
                    <a:pt x="825500" y="203200"/>
                  </a:cubicBezTo>
                  <a:cubicBezTo>
                    <a:pt x="831652" y="205837"/>
                    <a:pt x="838563" y="206557"/>
                    <a:pt x="844550" y="209550"/>
                  </a:cubicBezTo>
                  <a:cubicBezTo>
                    <a:pt x="851376" y="212963"/>
                    <a:pt x="856585" y="219244"/>
                    <a:pt x="863600" y="222250"/>
                  </a:cubicBezTo>
                  <a:cubicBezTo>
                    <a:pt x="878570" y="228666"/>
                    <a:pt x="923150" y="233479"/>
                    <a:pt x="933450" y="234950"/>
                  </a:cubicBezTo>
                  <a:cubicBezTo>
                    <a:pt x="939800" y="237067"/>
                    <a:pt x="945936" y="239987"/>
                    <a:pt x="952500" y="241300"/>
                  </a:cubicBezTo>
                  <a:cubicBezTo>
                    <a:pt x="980575" y="246915"/>
                    <a:pt x="1035260" y="251481"/>
                    <a:pt x="1060450" y="254000"/>
                  </a:cubicBezTo>
                  <a:cubicBezTo>
                    <a:pt x="1066800" y="256117"/>
                    <a:pt x="1072936" y="259037"/>
                    <a:pt x="1079500" y="260350"/>
                  </a:cubicBezTo>
                  <a:cubicBezTo>
                    <a:pt x="1107658" y="265982"/>
                    <a:pt x="1146935" y="268414"/>
                    <a:pt x="1174750" y="273050"/>
                  </a:cubicBezTo>
                  <a:cubicBezTo>
                    <a:pt x="1183358" y="274485"/>
                    <a:pt x="1191592" y="277688"/>
                    <a:pt x="1200150" y="279400"/>
                  </a:cubicBezTo>
                  <a:cubicBezTo>
                    <a:pt x="1212775" y="281925"/>
                    <a:pt x="1225681" y="282957"/>
                    <a:pt x="1238250" y="285750"/>
                  </a:cubicBezTo>
                  <a:cubicBezTo>
                    <a:pt x="1244784" y="287202"/>
                    <a:pt x="1250864" y="290261"/>
                    <a:pt x="1257300" y="292100"/>
                  </a:cubicBezTo>
                  <a:cubicBezTo>
                    <a:pt x="1265691" y="294498"/>
                    <a:pt x="1274309" y="296052"/>
                    <a:pt x="1282700" y="298450"/>
                  </a:cubicBezTo>
                  <a:cubicBezTo>
                    <a:pt x="1289136" y="300289"/>
                    <a:pt x="1295216" y="303348"/>
                    <a:pt x="1301750" y="304800"/>
                  </a:cubicBezTo>
                  <a:cubicBezTo>
                    <a:pt x="1314319" y="307593"/>
                    <a:pt x="1327182" y="308847"/>
                    <a:pt x="1339850" y="311150"/>
                  </a:cubicBezTo>
                  <a:cubicBezTo>
                    <a:pt x="1350469" y="313081"/>
                    <a:pt x="1361064" y="315159"/>
                    <a:pt x="1371600" y="317500"/>
                  </a:cubicBezTo>
                  <a:cubicBezTo>
                    <a:pt x="1380119" y="319393"/>
                    <a:pt x="1388303" y="323125"/>
                    <a:pt x="1397000" y="323850"/>
                  </a:cubicBezTo>
                  <a:cubicBezTo>
                    <a:pt x="1439240" y="327370"/>
                    <a:pt x="1481667" y="328083"/>
                    <a:pt x="1524000" y="330200"/>
                  </a:cubicBezTo>
                  <a:cubicBezTo>
                    <a:pt x="1530350" y="332317"/>
                    <a:pt x="1536516" y="335098"/>
                    <a:pt x="1543050" y="336550"/>
                  </a:cubicBezTo>
                  <a:cubicBezTo>
                    <a:pt x="1580995" y="344982"/>
                    <a:pt x="1618397" y="346004"/>
                    <a:pt x="1657350" y="349250"/>
                  </a:cubicBezTo>
                  <a:cubicBezTo>
                    <a:pt x="1741709" y="366122"/>
                    <a:pt x="1613128" y="341660"/>
                    <a:pt x="1765300" y="361950"/>
                  </a:cubicBezTo>
                  <a:cubicBezTo>
                    <a:pt x="1771935" y="362835"/>
                    <a:pt x="1777786" y="366987"/>
                    <a:pt x="1784350" y="368300"/>
                  </a:cubicBezTo>
                  <a:cubicBezTo>
                    <a:pt x="1799026" y="371235"/>
                    <a:pt x="1813983" y="372533"/>
                    <a:pt x="1828800" y="374650"/>
                  </a:cubicBezTo>
                  <a:cubicBezTo>
                    <a:pt x="1874475" y="389875"/>
                    <a:pt x="1817436" y="371403"/>
                    <a:pt x="1873250" y="387350"/>
                  </a:cubicBezTo>
                  <a:cubicBezTo>
                    <a:pt x="1879686" y="389189"/>
                    <a:pt x="1885806" y="392077"/>
                    <a:pt x="1892300" y="393700"/>
                  </a:cubicBezTo>
                  <a:cubicBezTo>
                    <a:pt x="1902771" y="396318"/>
                    <a:pt x="1913579" y="397432"/>
                    <a:pt x="1924050" y="400050"/>
                  </a:cubicBezTo>
                  <a:cubicBezTo>
                    <a:pt x="1930544" y="401673"/>
                    <a:pt x="1936514" y="405203"/>
                    <a:pt x="1943100" y="406400"/>
                  </a:cubicBezTo>
                  <a:cubicBezTo>
                    <a:pt x="1959890" y="409453"/>
                    <a:pt x="1977127" y="409605"/>
                    <a:pt x="1993900" y="412750"/>
                  </a:cubicBezTo>
                  <a:cubicBezTo>
                    <a:pt x="2116364" y="435712"/>
                    <a:pt x="1965145" y="417494"/>
                    <a:pt x="2108200" y="431800"/>
                  </a:cubicBezTo>
                  <a:cubicBezTo>
                    <a:pt x="2120900" y="429683"/>
                    <a:pt x="2134086" y="429521"/>
                    <a:pt x="2146300" y="425450"/>
                  </a:cubicBezTo>
                  <a:cubicBezTo>
                    <a:pt x="2153540" y="423037"/>
                    <a:pt x="2158724" y="416536"/>
                    <a:pt x="2165350" y="412750"/>
                  </a:cubicBezTo>
                  <a:cubicBezTo>
                    <a:pt x="2173569" y="408054"/>
                    <a:pt x="2182283" y="404283"/>
                    <a:pt x="2190750" y="400050"/>
                  </a:cubicBezTo>
                  <a:cubicBezTo>
                    <a:pt x="2219751" y="419384"/>
                    <a:pt x="2199321" y="408849"/>
                    <a:pt x="2235200" y="419100"/>
                  </a:cubicBezTo>
                  <a:cubicBezTo>
                    <a:pt x="2248103" y="422787"/>
                    <a:pt x="2266566" y="430898"/>
                    <a:pt x="2279650" y="431800"/>
                  </a:cubicBezTo>
                  <a:cubicBezTo>
                    <a:pt x="2332483" y="435444"/>
                    <a:pt x="2385483" y="436033"/>
                    <a:pt x="2438400" y="438150"/>
                  </a:cubicBezTo>
                  <a:cubicBezTo>
                    <a:pt x="2457450" y="440267"/>
                    <a:pt x="2476455" y="442840"/>
                    <a:pt x="2495550" y="444500"/>
                  </a:cubicBezTo>
                  <a:cubicBezTo>
                    <a:pt x="2525147" y="447074"/>
                    <a:pt x="2554904" y="447740"/>
                    <a:pt x="2584450" y="450850"/>
                  </a:cubicBezTo>
                  <a:cubicBezTo>
                    <a:pt x="2598614" y="452341"/>
                    <a:pt x="2644055" y="463070"/>
                    <a:pt x="2654300" y="469900"/>
                  </a:cubicBezTo>
                  <a:cubicBezTo>
                    <a:pt x="2708895" y="506296"/>
                    <a:pt x="2639820" y="462660"/>
                    <a:pt x="2692400" y="488950"/>
                  </a:cubicBezTo>
                  <a:cubicBezTo>
                    <a:pt x="2699226" y="492363"/>
                    <a:pt x="2704624" y="498237"/>
                    <a:pt x="2711450" y="501650"/>
                  </a:cubicBezTo>
                  <a:cubicBezTo>
                    <a:pt x="2717437" y="504643"/>
                    <a:pt x="2724513" y="505007"/>
                    <a:pt x="2730500" y="508000"/>
                  </a:cubicBezTo>
                  <a:cubicBezTo>
                    <a:pt x="2737326" y="511413"/>
                    <a:pt x="2742310" y="518287"/>
                    <a:pt x="2749550" y="520700"/>
                  </a:cubicBezTo>
                  <a:cubicBezTo>
                    <a:pt x="2761764" y="524771"/>
                    <a:pt x="2775081" y="524257"/>
                    <a:pt x="2787650" y="527050"/>
                  </a:cubicBezTo>
                  <a:cubicBezTo>
                    <a:pt x="2794184" y="528502"/>
                    <a:pt x="2800012" y="533127"/>
                    <a:pt x="2806700" y="533400"/>
                  </a:cubicBezTo>
                  <a:cubicBezTo>
                    <a:pt x="2904009" y="537372"/>
                    <a:pt x="3001433" y="537633"/>
                    <a:pt x="3098800" y="539750"/>
                  </a:cubicBezTo>
                  <a:cubicBezTo>
                    <a:pt x="3113617" y="541867"/>
                    <a:pt x="3128666" y="542735"/>
                    <a:pt x="3143250" y="546100"/>
                  </a:cubicBezTo>
                  <a:cubicBezTo>
                    <a:pt x="3156294" y="549110"/>
                    <a:pt x="3168098" y="556907"/>
                    <a:pt x="3181350" y="558800"/>
                  </a:cubicBezTo>
                  <a:lnTo>
                    <a:pt x="3225800" y="565150"/>
                  </a:lnTo>
                  <a:cubicBezTo>
                    <a:pt x="3232150" y="567267"/>
                    <a:pt x="3238208" y="570670"/>
                    <a:pt x="3244850" y="571500"/>
                  </a:cubicBezTo>
                  <a:cubicBezTo>
                    <a:pt x="3350197" y="584668"/>
                    <a:pt x="3511894" y="577850"/>
                    <a:pt x="3594100" y="57785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sp>
          <p:nvSpPr>
            <p:cNvPr id="33" name="Forme libre 32"/>
            <p:cNvSpPr/>
            <p:nvPr/>
          </p:nvSpPr>
          <p:spPr bwMode="auto">
            <a:xfrm>
              <a:off x="-25400" y="171450"/>
              <a:ext cx="5461000" cy="527187"/>
            </a:xfrm>
            <a:custGeom>
              <a:avLst/>
              <a:gdLst>
                <a:gd name="connsiteX0" fmla="*/ 0 w 5461000"/>
                <a:gd name="connsiteY0" fmla="*/ 0 h 527187"/>
                <a:gd name="connsiteX1" fmla="*/ 0 w 5461000"/>
                <a:gd name="connsiteY1" fmla="*/ 0 h 527187"/>
                <a:gd name="connsiteX2" fmla="*/ 63500 w 5461000"/>
                <a:gd name="connsiteY2" fmla="*/ 6350 h 527187"/>
                <a:gd name="connsiteX3" fmla="*/ 82550 w 5461000"/>
                <a:gd name="connsiteY3" fmla="*/ 12700 h 527187"/>
                <a:gd name="connsiteX4" fmla="*/ 127000 w 5461000"/>
                <a:gd name="connsiteY4" fmla="*/ 19050 h 527187"/>
                <a:gd name="connsiteX5" fmla="*/ 171450 w 5461000"/>
                <a:gd name="connsiteY5" fmla="*/ 31750 h 527187"/>
                <a:gd name="connsiteX6" fmla="*/ 298450 w 5461000"/>
                <a:gd name="connsiteY6" fmla="*/ 38100 h 527187"/>
                <a:gd name="connsiteX7" fmla="*/ 431800 w 5461000"/>
                <a:gd name="connsiteY7" fmla="*/ 57150 h 527187"/>
                <a:gd name="connsiteX8" fmla="*/ 444500 w 5461000"/>
                <a:gd name="connsiteY8" fmla="*/ 76200 h 527187"/>
                <a:gd name="connsiteX9" fmla="*/ 584200 w 5461000"/>
                <a:gd name="connsiteY9" fmla="*/ 107950 h 527187"/>
                <a:gd name="connsiteX10" fmla="*/ 622300 w 5461000"/>
                <a:gd name="connsiteY10" fmla="*/ 114300 h 527187"/>
                <a:gd name="connsiteX11" fmla="*/ 679450 w 5461000"/>
                <a:gd name="connsiteY11" fmla="*/ 120650 h 527187"/>
                <a:gd name="connsiteX12" fmla="*/ 742950 w 5461000"/>
                <a:gd name="connsiteY12" fmla="*/ 133350 h 527187"/>
                <a:gd name="connsiteX13" fmla="*/ 889000 w 5461000"/>
                <a:gd name="connsiteY13" fmla="*/ 146050 h 527187"/>
                <a:gd name="connsiteX14" fmla="*/ 952500 w 5461000"/>
                <a:gd name="connsiteY14" fmla="*/ 165100 h 527187"/>
                <a:gd name="connsiteX15" fmla="*/ 971550 w 5461000"/>
                <a:gd name="connsiteY15" fmla="*/ 171450 h 527187"/>
                <a:gd name="connsiteX16" fmla="*/ 1028700 w 5461000"/>
                <a:gd name="connsiteY16" fmla="*/ 184150 h 527187"/>
                <a:gd name="connsiteX17" fmla="*/ 1085850 w 5461000"/>
                <a:gd name="connsiteY17" fmla="*/ 190500 h 527187"/>
                <a:gd name="connsiteX18" fmla="*/ 1104900 w 5461000"/>
                <a:gd name="connsiteY18" fmla="*/ 196850 h 527187"/>
                <a:gd name="connsiteX19" fmla="*/ 1206500 w 5461000"/>
                <a:gd name="connsiteY19" fmla="*/ 209550 h 527187"/>
                <a:gd name="connsiteX20" fmla="*/ 1225550 w 5461000"/>
                <a:gd name="connsiteY20" fmla="*/ 215900 h 527187"/>
                <a:gd name="connsiteX21" fmla="*/ 1314450 w 5461000"/>
                <a:gd name="connsiteY21" fmla="*/ 228600 h 527187"/>
                <a:gd name="connsiteX22" fmla="*/ 1397000 w 5461000"/>
                <a:gd name="connsiteY22" fmla="*/ 241300 h 527187"/>
                <a:gd name="connsiteX23" fmla="*/ 1422400 w 5461000"/>
                <a:gd name="connsiteY23" fmla="*/ 247650 h 527187"/>
                <a:gd name="connsiteX24" fmla="*/ 1485900 w 5461000"/>
                <a:gd name="connsiteY24" fmla="*/ 260350 h 527187"/>
                <a:gd name="connsiteX25" fmla="*/ 1555750 w 5461000"/>
                <a:gd name="connsiteY25" fmla="*/ 279400 h 527187"/>
                <a:gd name="connsiteX26" fmla="*/ 1574800 w 5461000"/>
                <a:gd name="connsiteY26" fmla="*/ 285750 h 527187"/>
                <a:gd name="connsiteX27" fmla="*/ 1714500 w 5461000"/>
                <a:gd name="connsiteY27" fmla="*/ 298450 h 527187"/>
                <a:gd name="connsiteX28" fmla="*/ 1835150 w 5461000"/>
                <a:gd name="connsiteY28" fmla="*/ 311150 h 527187"/>
                <a:gd name="connsiteX29" fmla="*/ 1911350 w 5461000"/>
                <a:gd name="connsiteY29" fmla="*/ 317500 h 527187"/>
                <a:gd name="connsiteX30" fmla="*/ 2000250 w 5461000"/>
                <a:gd name="connsiteY30" fmla="*/ 342900 h 527187"/>
                <a:gd name="connsiteX31" fmla="*/ 2139950 w 5461000"/>
                <a:gd name="connsiteY31" fmla="*/ 355600 h 527187"/>
                <a:gd name="connsiteX32" fmla="*/ 2159000 w 5461000"/>
                <a:gd name="connsiteY32" fmla="*/ 361950 h 527187"/>
                <a:gd name="connsiteX33" fmla="*/ 2311400 w 5461000"/>
                <a:gd name="connsiteY33" fmla="*/ 374650 h 527187"/>
                <a:gd name="connsiteX34" fmla="*/ 2565400 w 5461000"/>
                <a:gd name="connsiteY34" fmla="*/ 387350 h 527187"/>
                <a:gd name="connsiteX35" fmla="*/ 2635250 w 5461000"/>
                <a:gd name="connsiteY35" fmla="*/ 393700 h 527187"/>
                <a:gd name="connsiteX36" fmla="*/ 2679700 w 5461000"/>
                <a:gd name="connsiteY36" fmla="*/ 406400 h 527187"/>
                <a:gd name="connsiteX37" fmla="*/ 2724150 w 5461000"/>
                <a:gd name="connsiteY37" fmla="*/ 412750 h 527187"/>
                <a:gd name="connsiteX38" fmla="*/ 2749550 w 5461000"/>
                <a:gd name="connsiteY38" fmla="*/ 419100 h 527187"/>
                <a:gd name="connsiteX39" fmla="*/ 2819400 w 5461000"/>
                <a:gd name="connsiteY39" fmla="*/ 425450 h 527187"/>
                <a:gd name="connsiteX40" fmla="*/ 2870200 w 5461000"/>
                <a:gd name="connsiteY40" fmla="*/ 431800 h 527187"/>
                <a:gd name="connsiteX41" fmla="*/ 3060700 w 5461000"/>
                <a:gd name="connsiteY41" fmla="*/ 444500 h 527187"/>
                <a:gd name="connsiteX42" fmla="*/ 3321050 w 5461000"/>
                <a:gd name="connsiteY42" fmla="*/ 457200 h 527187"/>
                <a:gd name="connsiteX43" fmla="*/ 3467100 w 5461000"/>
                <a:gd name="connsiteY43" fmla="*/ 469900 h 527187"/>
                <a:gd name="connsiteX44" fmla="*/ 3492500 w 5461000"/>
                <a:gd name="connsiteY44" fmla="*/ 476250 h 527187"/>
                <a:gd name="connsiteX45" fmla="*/ 3568700 w 5461000"/>
                <a:gd name="connsiteY45" fmla="*/ 482600 h 527187"/>
                <a:gd name="connsiteX46" fmla="*/ 3606800 w 5461000"/>
                <a:gd name="connsiteY46" fmla="*/ 488950 h 527187"/>
                <a:gd name="connsiteX47" fmla="*/ 3689350 w 5461000"/>
                <a:gd name="connsiteY47" fmla="*/ 495300 h 527187"/>
                <a:gd name="connsiteX48" fmla="*/ 3714750 w 5461000"/>
                <a:gd name="connsiteY48" fmla="*/ 501650 h 527187"/>
                <a:gd name="connsiteX49" fmla="*/ 3733800 w 5461000"/>
                <a:gd name="connsiteY49" fmla="*/ 508000 h 527187"/>
                <a:gd name="connsiteX50" fmla="*/ 3765550 w 5461000"/>
                <a:gd name="connsiteY50" fmla="*/ 514350 h 527187"/>
                <a:gd name="connsiteX51" fmla="*/ 3829050 w 5461000"/>
                <a:gd name="connsiteY51" fmla="*/ 508000 h 527187"/>
                <a:gd name="connsiteX52" fmla="*/ 3848100 w 5461000"/>
                <a:gd name="connsiteY52" fmla="*/ 495300 h 527187"/>
                <a:gd name="connsiteX53" fmla="*/ 3930650 w 5461000"/>
                <a:gd name="connsiteY53" fmla="*/ 482600 h 527187"/>
                <a:gd name="connsiteX54" fmla="*/ 4762500 w 5461000"/>
                <a:gd name="connsiteY54" fmla="*/ 482600 h 527187"/>
                <a:gd name="connsiteX55" fmla="*/ 4781550 w 5461000"/>
                <a:gd name="connsiteY55" fmla="*/ 476250 h 527187"/>
                <a:gd name="connsiteX56" fmla="*/ 5029200 w 5461000"/>
                <a:gd name="connsiteY56" fmla="*/ 482600 h 527187"/>
                <a:gd name="connsiteX57" fmla="*/ 5384800 w 5461000"/>
                <a:gd name="connsiteY57" fmla="*/ 488950 h 527187"/>
                <a:gd name="connsiteX58" fmla="*/ 5403850 w 5461000"/>
                <a:gd name="connsiteY58" fmla="*/ 495300 h 527187"/>
                <a:gd name="connsiteX59" fmla="*/ 5461000 w 5461000"/>
                <a:gd name="connsiteY59" fmla="*/ 508000 h 527187"/>
                <a:gd name="connsiteX60" fmla="*/ 5448300 w 5461000"/>
                <a:gd name="connsiteY60" fmla="*/ 527050 h 527187"/>
                <a:gd name="connsiteX61" fmla="*/ 5429250 w 5461000"/>
                <a:gd name="connsiteY61" fmla="*/ 514350 h 527187"/>
                <a:gd name="connsiteX62" fmla="*/ 5403850 w 5461000"/>
                <a:gd name="connsiteY62" fmla="*/ 508000 h 527187"/>
                <a:gd name="connsiteX63" fmla="*/ 5372100 w 5461000"/>
                <a:gd name="connsiteY63" fmla="*/ 457200 h 527187"/>
                <a:gd name="connsiteX64" fmla="*/ 5372100 w 5461000"/>
                <a:gd name="connsiteY64" fmla="*/ 469900 h 52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461000" h="527187">
                  <a:moveTo>
                    <a:pt x="0" y="0"/>
                  </a:moveTo>
                  <a:lnTo>
                    <a:pt x="0" y="0"/>
                  </a:lnTo>
                  <a:cubicBezTo>
                    <a:pt x="21167" y="2117"/>
                    <a:pt x="42475" y="3115"/>
                    <a:pt x="63500" y="6350"/>
                  </a:cubicBezTo>
                  <a:cubicBezTo>
                    <a:pt x="70116" y="7368"/>
                    <a:pt x="75986" y="11387"/>
                    <a:pt x="82550" y="12700"/>
                  </a:cubicBezTo>
                  <a:cubicBezTo>
                    <a:pt x="97226" y="15635"/>
                    <a:pt x="112183" y="16933"/>
                    <a:pt x="127000" y="19050"/>
                  </a:cubicBezTo>
                  <a:cubicBezTo>
                    <a:pt x="138022" y="22724"/>
                    <a:pt x="160819" y="30864"/>
                    <a:pt x="171450" y="31750"/>
                  </a:cubicBezTo>
                  <a:cubicBezTo>
                    <a:pt x="213690" y="35270"/>
                    <a:pt x="256117" y="35983"/>
                    <a:pt x="298450" y="38100"/>
                  </a:cubicBezTo>
                  <a:cubicBezTo>
                    <a:pt x="366738" y="60863"/>
                    <a:pt x="323193" y="49910"/>
                    <a:pt x="431800" y="57150"/>
                  </a:cubicBezTo>
                  <a:cubicBezTo>
                    <a:pt x="436033" y="63500"/>
                    <a:pt x="438757" y="71174"/>
                    <a:pt x="444500" y="76200"/>
                  </a:cubicBezTo>
                  <a:cubicBezTo>
                    <a:pt x="493825" y="119359"/>
                    <a:pt x="505179" y="103011"/>
                    <a:pt x="584200" y="107950"/>
                  </a:cubicBezTo>
                  <a:cubicBezTo>
                    <a:pt x="596900" y="110067"/>
                    <a:pt x="609538" y="112598"/>
                    <a:pt x="622300" y="114300"/>
                  </a:cubicBezTo>
                  <a:cubicBezTo>
                    <a:pt x="641299" y="116833"/>
                    <a:pt x="660506" y="117735"/>
                    <a:pt x="679450" y="120650"/>
                  </a:cubicBezTo>
                  <a:cubicBezTo>
                    <a:pt x="740919" y="130107"/>
                    <a:pt x="661457" y="125589"/>
                    <a:pt x="742950" y="133350"/>
                  </a:cubicBezTo>
                  <a:cubicBezTo>
                    <a:pt x="963014" y="154308"/>
                    <a:pt x="748820" y="128528"/>
                    <a:pt x="889000" y="146050"/>
                  </a:cubicBezTo>
                  <a:cubicBezTo>
                    <a:pt x="979542" y="176231"/>
                    <a:pt x="885322" y="145906"/>
                    <a:pt x="952500" y="165100"/>
                  </a:cubicBezTo>
                  <a:cubicBezTo>
                    <a:pt x="958936" y="166939"/>
                    <a:pt x="965114" y="169611"/>
                    <a:pt x="971550" y="171450"/>
                  </a:cubicBezTo>
                  <a:cubicBezTo>
                    <a:pt x="985416" y="175412"/>
                    <a:pt x="1015606" y="182279"/>
                    <a:pt x="1028700" y="184150"/>
                  </a:cubicBezTo>
                  <a:cubicBezTo>
                    <a:pt x="1047675" y="186861"/>
                    <a:pt x="1066800" y="188383"/>
                    <a:pt x="1085850" y="190500"/>
                  </a:cubicBezTo>
                  <a:cubicBezTo>
                    <a:pt x="1092200" y="192617"/>
                    <a:pt x="1098406" y="195227"/>
                    <a:pt x="1104900" y="196850"/>
                  </a:cubicBezTo>
                  <a:cubicBezTo>
                    <a:pt x="1142392" y="206223"/>
                    <a:pt x="1163124" y="205607"/>
                    <a:pt x="1206500" y="209550"/>
                  </a:cubicBezTo>
                  <a:cubicBezTo>
                    <a:pt x="1212850" y="211667"/>
                    <a:pt x="1219016" y="214448"/>
                    <a:pt x="1225550" y="215900"/>
                  </a:cubicBezTo>
                  <a:cubicBezTo>
                    <a:pt x="1250647" y="221477"/>
                    <a:pt x="1290420" y="225396"/>
                    <a:pt x="1314450" y="228600"/>
                  </a:cubicBezTo>
                  <a:cubicBezTo>
                    <a:pt x="1332749" y="231040"/>
                    <a:pt x="1377597" y="237419"/>
                    <a:pt x="1397000" y="241300"/>
                  </a:cubicBezTo>
                  <a:cubicBezTo>
                    <a:pt x="1405558" y="243012"/>
                    <a:pt x="1413866" y="245821"/>
                    <a:pt x="1422400" y="247650"/>
                  </a:cubicBezTo>
                  <a:cubicBezTo>
                    <a:pt x="1443507" y="252173"/>
                    <a:pt x="1465422" y="253524"/>
                    <a:pt x="1485900" y="260350"/>
                  </a:cubicBezTo>
                  <a:cubicBezTo>
                    <a:pt x="1567637" y="287596"/>
                    <a:pt x="1483947" y="261449"/>
                    <a:pt x="1555750" y="279400"/>
                  </a:cubicBezTo>
                  <a:cubicBezTo>
                    <a:pt x="1562244" y="281023"/>
                    <a:pt x="1568184" y="284732"/>
                    <a:pt x="1574800" y="285750"/>
                  </a:cubicBezTo>
                  <a:cubicBezTo>
                    <a:pt x="1595804" y="288981"/>
                    <a:pt x="1698407" y="297109"/>
                    <a:pt x="1714500" y="298450"/>
                  </a:cubicBezTo>
                  <a:cubicBezTo>
                    <a:pt x="1766470" y="315773"/>
                    <a:pt x="1723178" y="303152"/>
                    <a:pt x="1835150" y="311150"/>
                  </a:cubicBezTo>
                  <a:cubicBezTo>
                    <a:pt x="1860573" y="312966"/>
                    <a:pt x="1885950" y="315383"/>
                    <a:pt x="1911350" y="317500"/>
                  </a:cubicBezTo>
                  <a:cubicBezTo>
                    <a:pt x="1935432" y="325527"/>
                    <a:pt x="1976330" y="340242"/>
                    <a:pt x="2000250" y="342900"/>
                  </a:cubicBezTo>
                  <a:cubicBezTo>
                    <a:pt x="2084829" y="352298"/>
                    <a:pt x="2038289" y="347780"/>
                    <a:pt x="2139950" y="355600"/>
                  </a:cubicBezTo>
                  <a:cubicBezTo>
                    <a:pt x="2146300" y="357717"/>
                    <a:pt x="2152466" y="360498"/>
                    <a:pt x="2159000" y="361950"/>
                  </a:cubicBezTo>
                  <a:cubicBezTo>
                    <a:pt x="2209493" y="373171"/>
                    <a:pt x="2259069" y="371743"/>
                    <a:pt x="2311400" y="374650"/>
                  </a:cubicBezTo>
                  <a:cubicBezTo>
                    <a:pt x="2412689" y="399972"/>
                    <a:pt x="2311173" y="376532"/>
                    <a:pt x="2565400" y="387350"/>
                  </a:cubicBezTo>
                  <a:cubicBezTo>
                    <a:pt x="2588758" y="388344"/>
                    <a:pt x="2611967" y="391583"/>
                    <a:pt x="2635250" y="393700"/>
                  </a:cubicBezTo>
                  <a:cubicBezTo>
                    <a:pt x="2651572" y="399141"/>
                    <a:pt x="2662158" y="403211"/>
                    <a:pt x="2679700" y="406400"/>
                  </a:cubicBezTo>
                  <a:cubicBezTo>
                    <a:pt x="2694426" y="409077"/>
                    <a:pt x="2709424" y="410073"/>
                    <a:pt x="2724150" y="412750"/>
                  </a:cubicBezTo>
                  <a:cubicBezTo>
                    <a:pt x="2732736" y="414311"/>
                    <a:pt x="2740899" y="417947"/>
                    <a:pt x="2749550" y="419100"/>
                  </a:cubicBezTo>
                  <a:cubicBezTo>
                    <a:pt x="2772724" y="422190"/>
                    <a:pt x="2796149" y="423003"/>
                    <a:pt x="2819400" y="425450"/>
                  </a:cubicBezTo>
                  <a:cubicBezTo>
                    <a:pt x="2836371" y="427236"/>
                    <a:pt x="2853267" y="429683"/>
                    <a:pt x="2870200" y="431800"/>
                  </a:cubicBezTo>
                  <a:cubicBezTo>
                    <a:pt x="2943774" y="456325"/>
                    <a:pt x="2880260" y="437135"/>
                    <a:pt x="3060700" y="444500"/>
                  </a:cubicBezTo>
                  <a:lnTo>
                    <a:pt x="3321050" y="457200"/>
                  </a:lnTo>
                  <a:cubicBezTo>
                    <a:pt x="3444069" y="474774"/>
                    <a:pt x="3248591" y="448049"/>
                    <a:pt x="3467100" y="469900"/>
                  </a:cubicBezTo>
                  <a:cubicBezTo>
                    <a:pt x="3475784" y="470768"/>
                    <a:pt x="3483840" y="475168"/>
                    <a:pt x="3492500" y="476250"/>
                  </a:cubicBezTo>
                  <a:cubicBezTo>
                    <a:pt x="3517791" y="479411"/>
                    <a:pt x="3543368" y="479785"/>
                    <a:pt x="3568700" y="482600"/>
                  </a:cubicBezTo>
                  <a:cubicBezTo>
                    <a:pt x="3581496" y="484022"/>
                    <a:pt x="3593996" y="487602"/>
                    <a:pt x="3606800" y="488950"/>
                  </a:cubicBezTo>
                  <a:cubicBezTo>
                    <a:pt x="3634246" y="491839"/>
                    <a:pt x="3661833" y="493183"/>
                    <a:pt x="3689350" y="495300"/>
                  </a:cubicBezTo>
                  <a:cubicBezTo>
                    <a:pt x="3697817" y="497417"/>
                    <a:pt x="3706359" y="499252"/>
                    <a:pt x="3714750" y="501650"/>
                  </a:cubicBezTo>
                  <a:cubicBezTo>
                    <a:pt x="3721186" y="503489"/>
                    <a:pt x="3727306" y="506377"/>
                    <a:pt x="3733800" y="508000"/>
                  </a:cubicBezTo>
                  <a:cubicBezTo>
                    <a:pt x="3744271" y="510618"/>
                    <a:pt x="3754967" y="512233"/>
                    <a:pt x="3765550" y="514350"/>
                  </a:cubicBezTo>
                  <a:cubicBezTo>
                    <a:pt x="3786717" y="512233"/>
                    <a:pt x="3808323" y="512783"/>
                    <a:pt x="3829050" y="508000"/>
                  </a:cubicBezTo>
                  <a:cubicBezTo>
                    <a:pt x="3836486" y="506284"/>
                    <a:pt x="3841085" y="498306"/>
                    <a:pt x="3848100" y="495300"/>
                  </a:cubicBezTo>
                  <a:cubicBezTo>
                    <a:pt x="3867348" y="487051"/>
                    <a:pt x="3919177" y="483875"/>
                    <a:pt x="3930650" y="482600"/>
                  </a:cubicBezTo>
                  <a:cubicBezTo>
                    <a:pt x="4318675" y="490684"/>
                    <a:pt x="4293644" y="493504"/>
                    <a:pt x="4762500" y="482600"/>
                  </a:cubicBezTo>
                  <a:cubicBezTo>
                    <a:pt x="4769192" y="482444"/>
                    <a:pt x="4775200" y="478367"/>
                    <a:pt x="4781550" y="476250"/>
                  </a:cubicBezTo>
                  <a:lnTo>
                    <a:pt x="5029200" y="482600"/>
                  </a:lnTo>
                  <a:lnTo>
                    <a:pt x="5384800" y="488950"/>
                  </a:lnTo>
                  <a:cubicBezTo>
                    <a:pt x="5391490" y="489177"/>
                    <a:pt x="5397356" y="493677"/>
                    <a:pt x="5403850" y="495300"/>
                  </a:cubicBezTo>
                  <a:cubicBezTo>
                    <a:pt x="5422782" y="500033"/>
                    <a:pt x="5441950" y="503767"/>
                    <a:pt x="5461000" y="508000"/>
                  </a:cubicBezTo>
                  <a:cubicBezTo>
                    <a:pt x="5456767" y="514350"/>
                    <a:pt x="5455784" y="525553"/>
                    <a:pt x="5448300" y="527050"/>
                  </a:cubicBezTo>
                  <a:cubicBezTo>
                    <a:pt x="5440816" y="528547"/>
                    <a:pt x="5436265" y="517356"/>
                    <a:pt x="5429250" y="514350"/>
                  </a:cubicBezTo>
                  <a:cubicBezTo>
                    <a:pt x="5421228" y="510912"/>
                    <a:pt x="5412317" y="510117"/>
                    <a:pt x="5403850" y="508000"/>
                  </a:cubicBezTo>
                  <a:cubicBezTo>
                    <a:pt x="5400504" y="497963"/>
                    <a:pt x="5395580" y="457200"/>
                    <a:pt x="5372100" y="457200"/>
                  </a:cubicBezTo>
                  <a:cubicBezTo>
                    <a:pt x="5367867" y="457200"/>
                    <a:pt x="5372100" y="465667"/>
                    <a:pt x="5372100" y="469900"/>
                  </a:cubicBezTo>
                </a:path>
              </a:pathLst>
            </a:cu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fr-FR" b="0" kern="0" smtClean="0">
                <a:solidFill>
                  <a:prstClr val="black"/>
                </a:solidFill>
                <a:latin typeface="Palatino Linotype" pitchFamily="18" charset="0"/>
                <a:cs typeface="Times New Roman" pitchFamily="18" charset="0"/>
              </a:endParaRPr>
            </a:p>
          </p:txBody>
        </p:sp>
        <p:grpSp>
          <p:nvGrpSpPr>
            <p:cNvPr id="34" name="Groupe 33"/>
            <p:cNvGrpSpPr/>
            <p:nvPr/>
          </p:nvGrpSpPr>
          <p:grpSpPr>
            <a:xfrm>
              <a:off x="-58056" y="-289294"/>
              <a:ext cx="9216714" cy="975094"/>
              <a:chOff x="-58056" y="-327394"/>
              <a:chExt cx="9216714" cy="975094"/>
            </a:xfrm>
          </p:grpSpPr>
          <p:pic>
            <p:nvPicPr>
              <p:cNvPr id="36" name="Picture 7" descr="C:\Users\sp222919\AppData\Local\Microsoft\Windows\Temporary Internet Files\Content.Outlook\MBZNUMYS\IMG_1558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alphaModFix amt="2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" r="532" b="60196"/>
              <a:stretch/>
            </p:blipFill>
            <p:spPr bwMode="auto">
              <a:xfrm>
                <a:off x="-2284" y="-6350"/>
                <a:ext cx="9147294" cy="64316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7" name="Forme libre 36"/>
              <p:cNvSpPr/>
              <p:nvPr/>
            </p:nvSpPr>
            <p:spPr bwMode="auto">
              <a:xfrm>
                <a:off x="-58056" y="0"/>
                <a:ext cx="9196548" cy="647700"/>
              </a:xfrm>
              <a:custGeom>
                <a:avLst/>
                <a:gdLst>
                  <a:gd name="connsiteX0" fmla="*/ 0 w 9151191"/>
                  <a:gd name="connsiteY0" fmla="*/ 0 h 647700"/>
                  <a:gd name="connsiteX1" fmla="*/ 0 w 9151191"/>
                  <a:gd name="connsiteY1" fmla="*/ 0 h 647700"/>
                  <a:gd name="connsiteX2" fmla="*/ 95250 w 9151191"/>
                  <a:gd name="connsiteY2" fmla="*/ 25400 h 647700"/>
                  <a:gd name="connsiteX3" fmla="*/ 184150 w 9151191"/>
                  <a:gd name="connsiteY3" fmla="*/ 31750 h 647700"/>
                  <a:gd name="connsiteX4" fmla="*/ 241300 w 9151191"/>
                  <a:gd name="connsiteY4" fmla="*/ 44450 h 647700"/>
                  <a:gd name="connsiteX5" fmla="*/ 279400 w 9151191"/>
                  <a:gd name="connsiteY5" fmla="*/ 57150 h 647700"/>
                  <a:gd name="connsiteX6" fmla="*/ 317500 w 9151191"/>
                  <a:gd name="connsiteY6" fmla="*/ 63500 h 647700"/>
                  <a:gd name="connsiteX7" fmla="*/ 361950 w 9151191"/>
                  <a:gd name="connsiteY7" fmla="*/ 69850 h 647700"/>
                  <a:gd name="connsiteX8" fmla="*/ 387350 w 9151191"/>
                  <a:gd name="connsiteY8" fmla="*/ 76200 h 647700"/>
                  <a:gd name="connsiteX9" fmla="*/ 457200 w 9151191"/>
                  <a:gd name="connsiteY9" fmla="*/ 88900 h 647700"/>
                  <a:gd name="connsiteX10" fmla="*/ 495300 w 9151191"/>
                  <a:gd name="connsiteY10" fmla="*/ 101600 h 647700"/>
                  <a:gd name="connsiteX11" fmla="*/ 533400 w 9151191"/>
                  <a:gd name="connsiteY11" fmla="*/ 107950 h 647700"/>
                  <a:gd name="connsiteX12" fmla="*/ 552450 w 9151191"/>
                  <a:gd name="connsiteY12" fmla="*/ 114300 h 647700"/>
                  <a:gd name="connsiteX13" fmla="*/ 577850 w 9151191"/>
                  <a:gd name="connsiteY13" fmla="*/ 120650 h 647700"/>
                  <a:gd name="connsiteX14" fmla="*/ 596900 w 9151191"/>
                  <a:gd name="connsiteY14" fmla="*/ 127000 h 647700"/>
                  <a:gd name="connsiteX15" fmla="*/ 660400 w 9151191"/>
                  <a:gd name="connsiteY15" fmla="*/ 139700 h 647700"/>
                  <a:gd name="connsiteX16" fmla="*/ 698500 w 9151191"/>
                  <a:gd name="connsiteY16" fmla="*/ 152400 h 647700"/>
                  <a:gd name="connsiteX17" fmla="*/ 749300 w 9151191"/>
                  <a:gd name="connsiteY17" fmla="*/ 165100 h 647700"/>
                  <a:gd name="connsiteX18" fmla="*/ 774700 w 9151191"/>
                  <a:gd name="connsiteY18" fmla="*/ 171450 h 647700"/>
                  <a:gd name="connsiteX19" fmla="*/ 806450 w 9151191"/>
                  <a:gd name="connsiteY19" fmla="*/ 177800 h 647700"/>
                  <a:gd name="connsiteX20" fmla="*/ 825500 w 9151191"/>
                  <a:gd name="connsiteY20" fmla="*/ 184150 h 647700"/>
                  <a:gd name="connsiteX21" fmla="*/ 952500 w 9151191"/>
                  <a:gd name="connsiteY21" fmla="*/ 190500 h 647700"/>
                  <a:gd name="connsiteX22" fmla="*/ 990600 w 9151191"/>
                  <a:gd name="connsiteY22" fmla="*/ 196850 h 647700"/>
                  <a:gd name="connsiteX23" fmla="*/ 1073150 w 9151191"/>
                  <a:gd name="connsiteY23" fmla="*/ 203200 h 647700"/>
                  <a:gd name="connsiteX24" fmla="*/ 1155700 w 9151191"/>
                  <a:gd name="connsiteY24" fmla="*/ 215900 h 647700"/>
                  <a:gd name="connsiteX25" fmla="*/ 1193800 w 9151191"/>
                  <a:gd name="connsiteY25" fmla="*/ 234950 h 647700"/>
                  <a:gd name="connsiteX26" fmla="*/ 1212850 w 9151191"/>
                  <a:gd name="connsiteY26" fmla="*/ 254000 h 647700"/>
                  <a:gd name="connsiteX27" fmla="*/ 1250950 w 9151191"/>
                  <a:gd name="connsiteY27" fmla="*/ 266700 h 647700"/>
                  <a:gd name="connsiteX28" fmla="*/ 1346200 w 9151191"/>
                  <a:gd name="connsiteY28" fmla="*/ 279400 h 647700"/>
                  <a:gd name="connsiteX29" fmla="*/ 1409700 w 9151191"/>
                  <a:gd name="connsiteY29" fmla="*/ 298450 h 647700"/>
                  <a:gd name="connsiteX30" fmla="*/ 1428750 w 9151191"/>
                  <a:gd name="connsiteY30" fmla="*/ 304800 h 647700"/>
                  <a:gd name="connsiteX31" fmla="*/ 1485900 w 9151191"/>
                  <a:gd name="connsiteY31" fmla="*/ 336550 h 647700"/>
                  <a:gd name="connsiteX32" fmla="*/ 1689100 w 9151191"/>
                  <a:gd name="connsiteY32" fmla="*/ 342900 h 647700"/>
                  <a:gd name="connsiteX33" fmla="*/ 1708150 w 9151191"/>
                  <a:gd name="connsiteY33" fmla="*/ 349250 h 647700"/>
                  <a:gd name="connsiteX34" fmla="*/ 1898650 w 9151191"/>
                  <a:gd name="connsiteY34" fmla="*/ 368300 h 647700"/>
                  <a:gd name="connsiteX35" fmla="*/ 1962150 w 9151191"/>
                  <a:gd name="connsiteY35" fmla="*/ 374650 h 647700"/>
                  <a:gd name="connsiteX36" fmla="*/ 1987550 w 9151191"/>
                  <a:gd name="connsiteY36" fmla="*/ 381000 h 647700"/>
                  <a:gd name="connsiteX37" fmla="*/ 2025650 w 9151191"/>
                  <a:gd name="connsiteY37" fmla="*/ 393700 h 647700"/>
                  <a:gd name="connsiteX38" fmla="*/ 2051050 w 9151191"/>
                  <a:gd name="connsiteY38" fmla="*/ 400050 h 647700"/>
                  <a:gd name="connsiteX39" fmla="*/ 2076450 w 9151191"/>
                  <a:gd name="connsiteY39" fmla="*/ 412750 h 647700"/>
                  <a:gd name="connsiteX40" fmla="*/ 2165350 w 9151191"/>
                  <a:gd name="connsiteY40" fmla="*/ 419100 h 647700"/>
                  <a:gd name="connsiteX41" fmla="*/ 2209800 w 9151191"/>
                  <a:gd name="connsiteY41" fmla="*/ 425450 h 647700"/>
                  <a:gd name="connsiteX42" fmla="*/ 2228850 w 9151191"/>
                  <a:gd name="connsiteY42" fmla="*/ 431800 h 647700"/>
                  <a:gd name="connsiteX43" fmla="*/ 2311400 w 9151191"/>
                  <a:gd name="connsiteY43" fmla="*/ 444500 h 647700"/>
                  <a:gd name="connsiteX44" fmla="*/ 2451100 w 9151191"/>
                  <a:gd name="connsiteY44" fmla="*/ 463550 h 647700"/>
                  <a:gd name="connsiteX45" fmla="*/ 2603500 w 9151191"/>
                  <a:gd name="connsiteY45" fmla="*/ 482600 h 647700"/>
                  <a:gd name="connsiteX46" fmla="*/ 2825750 w 9151191"/>
                  <a:gd name="connsiteY46" fmla="*/ 495300 h 647700"/>
                  <a:gd name="connsiteX47" fmla="*/ 3067050 w 9151191"/>
                  <a:gd name="connsiteY47" fmla="*/ 508000 h 647700"/>
                  <a:gd name="connsiteX48" fmla="*/ 3206750 w 9151191"/>
                  <a:gd name="connsiteY48" fmla="*/ 514350 h 647700"/>
                  <a:gd name="connsiteX49" fmla="*/ 3244850 w 9151191"/>
                  <a:gd name="connsiteY49" fmla="*/ 520700 h 647700"/>
                  <a:gd name="connsiteX50" fmla="*/ 3295650 w 9151191"/>
                  <a:gd name="connsiteY50" fmla="*/ 533400 h 647700"/>
                  <a:gd name="connsiteX51" fmla="*/ 3409950 w 9151191"/>
                  <a:gd name="connsiteY51" fmla="*/ 539750 h 647700"/>
                  <a:gd name="connsiteX52" fmla="*/ 3454400 w 9151191"/>
                  <a:gd name="connsiteY52" fmla="*/ 546100 h 647700"/>
                  <a:gd name="connsiteX53" fmla="*/ 3473450 w 9151191"/>
                  <a:gd name="connsiteY53" fmla="*/ 552450 h 647700"/>
                  <a:gd name="connsiteX54" fmla="*/ 3511550 w 9151191"/>
                  <a:gd name="connsiteY54" fmla="*/ 558800 h 647700"/>
                  <a:gd name="connsiteX55" fmla="*/ 3702050 w 9151191"/>
                  <a:gd name="connsiteY55" fmla="*/ 552450 h 647700"/>
                  <a:gd name="connsiteX56" fmla="*/ 3721100 w 9151191"/>
                  <a:gd name="connsiteY56" fmla="*/ 546100 h 647700"/>
                  <a:gd name="connsiteX57" fmla="*/ 3860800 w 9151191"/>
                  <a:gd name="connsiteY57" fmla="*/ 552450 h 647700"/>
                  <a:gd name="connsiteX58" fmla="*/ 3975100 w 9151191"/>
                  <a:gd name="connsiteY58" fmla="*/ 565150 h 647700"/>
                  <a:gd name="connsiteX59" fmla="*/ 4076700 w 9151191"/>
                  <a:gd name="connsiteY59" fmla="*/ 577850 h 647700"/>
                  <a:gd name="connsiteX60" fmla="*/ 4178300 w 9151191"/>
                  <a:gd name="connsiteY60" fmla="*/ 571500 h 647700"/>
                  <a:gd name="connsiteX61" fmla="*/ 4260850 w 9151191"/>
                  <a:gd name="connsiteY61" fmla="*/ 565150 h 647700"/>
                  <a:gd name="connsiteX62" fmla="*/ 4413250 w 9151191"/>
                  <a:gd name="connsiteY62" fmla="*/ 571500 h 647700"/>
                  <a:gd name="connsiteX63" fmla="*/ 4470400 w 9151191"/>
                  <a:gd name="connsiteY63" fmla="*/ 590550 h 647700"/>
                  <a:gd name="connsiteX64" fmla="*/ 4495800 w 9151191"/>
                  <a:gd name="connsiteY64" fmla="*/ 603250 h 647700"/>
                  <a:gd name="connsiteX65" fmla="*/ 4629150 w 9151191"/>
                  <a:gd name="connsiteY65" fmla="*/ 609600 h 647700"/>
                  <a:gd name="connsiteX66" fmla="*/ 4718050 w 9151191"/>
                  <a:gd name="connsiteY66" fmla="*/ 603250 h 647700"/>
                  <a:gd name="connsiteX67" fmla="*/ 4737100 w 9151191"/>
                  <a:gd name="connsiteY67" fmla="*/ 596900 h 647700"/>
                  <a:gd name="connsiteX68" fmla="*/ 4806950 w 9151191"/>
                  <a:gd name="connsiteY68" fmla="*/ 590550 h 647700"/>
                  <a:gd name="connsiteX69" fmla="*/ 5137150 w 9151191"/>
                  <a:gd name="connsiteY69" fmla="*/ 596900 h 647700"/>
                  <a:gd name="connsiteX70" fmla="*/ 5251450 w 9151191"/>
                  <a:gd name="connsiteY70" fmla="*/ 577850 h 647700"/>
                  <a:gd name="connsiteX71" fmla="*/ 5289550 w 9151191"/>
                  <a:gd name="connsiteY71" fmla="*/ 565150 h 647700"/>
                  <a:gd name="connsiteX72" fmla="*/ 5308600 w 9151191"/>
                  <a:gd name="connsiteY72" fmla="*/ 558800 h 647700"/>
                  <a:gd name="connsiteX73" fmla="*/ 5524500 w 9151191"/>
                  <a:gd name="connsiteY73" fmla="*/ 565150 h 647700"/>
                  <a:gd name="connsiteX74" fmla="*/ 5613400 w 9151191"/>
                  <a:gd name="connsiteY74" fmla="*/ 571500 h 647700"/>
                  <a:gd name="connsiteX75" fmla="*/ 5759450 w 9151191"/>
                  <a:gd name="connsiteY75" fmla="*/ 565150 h 647700"/>
                  <a:gd name="connsiteX76" fmla="*/ 5797550 w 9151191"/>
                  <a:gd name="connsiteY76" fmla="*/ 558800 h 647700"/>
                  <a:gd name="connsiteX77" fmla="*/ 6254750 w 9151191"/>
                  <a:gd name="connsiteY77" fmla="*/ 546100 h 647700"/>
                  <a:gd name="connsiteX78" fmla="*/ 6292850 w 9151191"/>
                  <a:gd name="connsiteY78" fmla="*/ 520700 h 647700"/>
                  <a:gd name="connsiteX79" fmla="*/ 6623050 w 9151191"/>
                  <a:gd name="connsiteY79" fmla="*/ 501650 h 647700"/>
                  <a:gd name="connsiteX80" fmla="*/ 6731000 w 9151191"/>
                  <a:gd name="connsiteY80" fmla="*/ 488950 h 647700"/>
                  <a:gd name="connsiteX81" fmla="*/ 6756400 w 9151191"/>
                  <a:gd name="connsiteY81" fmla="*/ 482600 h 647700"/>
                  <a:gd name="connsiteX82" fmla="*/ 6794500 w 9151191"/>
                  <a:gd name="connsiteY82" fmla="*/ 476250 h 647700"/>
                  <a:gd name="connsiteX83" fmla="*/ 6959600 w 9151191"/>
                  <a:gd name="connsiteY83" fmla="*/ 463550 h 647700"/>
                  <a:gd name="connsiteX84" fmla="*/ 7251700 w 9151191"/>
                  <a:gd name="connsiteY84" fmla="*/ 463550 h 647700"/>
                  <a:gd name="connsiteX85" fmla="*/ 7321550 w 9151191"/>
                  <a:gd name="connsiteY85" fmla="*/ 457200 h 647700"/>
                  <a:gd name="connsiteX86" fmla="*/ 7366000 w 9151191"/>
                  <a:gd name="connsiteY86" fmla="*/ 444500 h 647700"/>
                  <a:gd name="connsiteX87" fmla="*/ 7385050 w 9151191"/>
                  <a:gd name="connsiteY87" fmla="*/ 438150 h 647700"/>
                  <a:gd name="connsiteX88" fmla="*/ 7632700 w 9151191"/>
                  <a:gd name="connsiteY88" fmla="*/ 425450 h 647700"/>
                  <a:gd name="connsiteX89" fmla="*/ 7747000 w 9151191"/>
                  <a:gd name="connsiteY89" fmla="*/ 406400 h 647700"/>
                  <a:gd name="connsiteX90" fmla="*/ 7874000 w 9151191"/>
                  <a:gd name="connsiteY90" fmla="*/ 393700 h 647700"/>
                  <a:gd name="connsiteX91" fmla="*/ 7899400 w 9151191"/>
                  <a:gd name="connsiteY91" fmla="*/ 387350 h 647700"/>
                  <a:gd name="connsiteX92" fmla="*/ 7937500 w 9151191"/>
                  <a:gd name="connsiteY92" fmla="*/ 361950 h 647700"/>
                  <a:gd name="connsiteX93" fmla="*/ 7956550 w 9151191"/>
                  <a:gd name="connsiteY93" fmla="*/ 349250 h 647700"/>
                  <a:gd name="connsiteX94" fmla="*/ 8223250 w 9151191"/>
                  <a:gd name="connsiteY94" fmla="*/ 336550 h 647700"/>
                  <a:gd name="connsiteX95" fmla="*/ 8318500 w 9151191"/>
                  <a:gd name="connsiteY95" fmla="*/ 323850 h 647700"/>
                  <a:gd name="connsiteX96" fmla="*/ 8337550 w 9151191"/>
                  <a:gd name="connsiteY96" fmla="*/ 304800 h 647700"/>
                  <a:gd name="connsiteX97" fmla="*/ 8426450 w 9151191"/>
                  <a:gd name="connsiteY97" fmla="*/ 285750 h 647700"/>
                  <a:gd name="connsiteX98" fmla="*/ 8458200 w 9151191"/>
                  <a:gd name="connsiteY98" fmla="*/ 279400 h 647700"/>
                  <a:gd name="connsiteX99" fmla="*/ 8483600 w 9151191"/>
                  <a:gd name="connsiteY99" fmla="*/ 273050 h 647700"/>
                  <a:gd name="connsiteX100" fmla="*/ 8572500 w 9151191"/>
                  <a:gd name="connsiteY100" fmla="*/ 266700 h 647700"/>
                  <a:gd name="connsiteX101" fmla="*/ 8623300 w 9151191"/>
                  <a:gd name="connsiteY101" fmla="*/ 260350 h 647700"/>
                  <a:gd name="connsiteX102" fmla="*/ 8686800 w 9151191"/>
                  <a:gd name="connsiteY102" fmla="*/ 254000 h 647700"/>
                  <a:gd name="connsiteX103" fmla="*/ 8890000 w 9151191"/>
                  <a:gd name="connsiteY103" fmla="*/ 241300 h 647700"/>
                  <a:gd name="connsiteX104" fmla="*/ 8909050 w 9151191"/>
                  <a:gd name="connsiteY104" fmla="*/ 234950 h 647700"/>
                  <a:gd name="connsiteX105" fmla="*/ 8953500 w 9151191"/>
                  <a:gd name="connsiteY105" fmla="*/ 222250 h 647700"/>
                  <a:gd name="connsiteX106" fmla="*/ 8972550 w 9151191"/>
                  <a:gd name="connsiteY106" fmla="*/ 209550 h 647700"/>
                  <a:gd name="connsiteX107" fmla="*/ 9010650 w 9151191"/>
                  <a:gd name="connsiteY107" fmla="*/ 196850 h 647700"/>
                  <a:gd name="connsiteX108" fmla="*/ 9029700 w 9151191"/>
                  <a:gd name="connsiteY108" fmla="*/ 190500 h 647700"/>
                  <a:gd name="connsiteX109" fmla="*/ 9086850 w 9151191"/>
                  <a:gd name="connsiteY109" fmla="*/ 177800 h 647700"/>
                  <a:gd name="connsiteX110" fmla="*/ 9124950 w 9151191"/>
                  <a:gd name="connsiteY110" fmla="*/ 165100 h 647700"/>
                  <a:gd name="connsiteX111" fmla="*/ 9150350 w 9151191"/>
                  <a:gd name="connsiteY111" fmla="*/ 158750 h 647700"/>
                  <a:gd name="connsiteX112" fmla="*/ 9150350 w 9151191"/>
                  <a:gd name="connsiteY112" fmla="*/ 152400 h 647700"/>
                  <a:gd name="connsiteX113" fmla="*/ 9150350 w 9151191"/>
                  <a:gd name="connsiteY113" fmla="*/ 615950 h 647700"/>
                  <a:gd name="connsiteX114" fmla="*/ 9150350 w 9151191"/>
                  <a:gd name="connsiteY114" fmla="*/ 641350 h 647700"/>
                  <a:gd name="connsiteX115" fmla="*/ 12700 w 9151191"/>
                  <a:gd name="connsiteY115" fmla="*/ 647700 h 647700"/>
                  <a:gd name="connsiteX116" fmla="*/ 0 w 9151191"/>
                  <a:gd name="connsiteY116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9151191" h="647700">
                    <a:moveTo>
                      <a:pt x="0" y="0"/>
                    </a:moveTo>
                    <a:lnTo>
                      <a:pt x="0" y="0"/>
                    </a:lnTo>
                    <a:cubicBezTo>
                      <a:pt x="20627" y="6188"/>
                      <a:pt x="67818" y="22512"/>
                      <a:pt x="95250" y="25400"/>
                    </a:cubicBezTo>
                    <a:cubicBezTo>
                      <a:pt x="124796" y="28510"/>
                      <a:pt x="154517" y="29633"/>
                      <a:pt x="184150" y="31750"/>
                    </a:cubicBezTo>
                    <a:cubicBezTo>
                      <a:pt x="238654" y="49918"/>
                      <a:pt x="151895" y="22099"/>
                      <a:pt x="241300" y="44450"/>
                    </a:cubicBezTo>
                    <a:cubicBezTo>
                      <a:pt x="254287" y="47697"/>
                      <a:pt x="266195" y="54949"/>
                      <a:pt x="279400" y="57150"/>
                    </a:cubicBezTo>
                    <a:lnTo>
                      <a:pt x="317500" y="63500"/>
                    </a:lnTo>
                    <a:cubicBezTo>
                      <a:pt x="332293" y="65776"/>
                      <a:pt x="347224" y="67173"/>
                      <a:pt x="361950" y="69850"/>
                    </a:cubicBezTo>
                    <a:cubicBezTo>
                      <a:pt x="370536" y="71411"/>
                      <a:pt x="378792" y="74488"/>
                      <a:pt x="387350" y="76200"/>
                    </a:cubicBezTo>
                    <a:cubicBezTo>
                      <a:pt x="405502" y="79830"/>
                      <a:pt x="438471" y="83792"/>
                      <a:pt x="457200" y="88900"/>
                    </a:cubicBezTo>
                    <a:cubicBezTo>
                      <a:pt x="470115" y="92422"/>
                      <a:pt x="482095" y="99399"/>
                      <a:pt x="495300" y="101600"/>
                    </a:cubicBezTo>
                    <a:cubicBezTo>
                      <a:pt x="508000" y="103717"/>
                      <a:pt x="520831" y="105157"/>
                      <a:pt x="533400" y="107950"/>
                    </a:cubicBezTo>
                    <a:cubicBezTo>
                      <a:pt x="539934" y="109402"/>
                      <a:pt x="546014" y="112461"/>
                      <a:pt x="552450" y="114300"/>
                    </a:cubicBezTo>
                    <a:cubicBezTo>
                      <a:pt x="560841" y="116698"/>
                      <a:pt x="569459" y="118252"/>
                      <a:pt x="577850" y="120650"/>
                    </a:cubicBezTo>
                    <a:cubicBezTo>
                      <a:pt x="584286" y="122489"/>
                      <a:pt x="590366" y="125548"/>
                      <a:pt x="596900" y="127000"/>
                    </a:cubicBezTo>
                    <a:cubicBezTo>
                      <a:pt x="641036" y="136808"/>
                      <a:pt x="624253" y="128856"/>
                      <a:pt x="660400" y="139700"/>
                    </a:cubicBezTo>
                    <a:cubicBezTo>
                      <a:pt x="673222" y="143547"/>
                      <a:pt x="685513" y="149153"/>
                      <a:pt x="698500" y="152400"/>
                    </a:cubicBezTo>
                    <a:lnTo>
                      <a:pt x="749300" y="165100"/>
                    </a:lnTo>
                    <a:cubicBezTo>
                      <a:pt x="757767" y="167217"/>
                      <a:pt x="766142" y="169738"/>
                      <a:pt x="774700" y="171450"/>
                    </a:cubicBezTo>
                    <a:cubicBezTo>
                      <a:pt x="785283" y="173567"/>
                      <a:pt x="795979" y="175182"/>
                      <a:pt x="806450" y="177800"/>
                    </a:cubicBezTo>
                    <a:cubicBezTo>
                      <a:pt x="812944" y="179423"/>
                      <a:pt x="818832" y="183570"/>
                      <a:pt x="825500" y="184150"/>
                    </a:cubicBezTo>
                    <a:cubicBezTo>
                      <a:pt x="867727" y="187822"/>
                      <a:pt x="910167" y="188383"/>
                      <a:pt x="952500" y="190500"/>
                    </a:cubicBezTo>
                    <a:cubicBezTo>
                      <a:pt x="965200" y="192617"/>
                      <a:pt x="977796" y="195502"/>
                      <a:pt x="990600" y="196850"/>
                    </a:cubicBezTo>
                    <a:cubicBezTo>
                      <a:pt x="1018046" y="199739"/>
                      <a:pt x="1045676" y="200583"/>
                      <a:pt x="1073150" y="203200"/>
                    </a:cubicBezTo>
                    <a:cubicBezTo>
                      <a:pt x="1098064" y="205573"/>
                      <a:pt x="1130361" y="209565"/>
                      <a:pt x="1155700" y="215900"/>
                    </a:cubicBezTo>
                    <a:cubicBezTo>
                      <a:pt x="1172065" y="219991"/>
                      <a:pt x="1180497" y="223864"/>
                      <a:pt x="1193800" y="234950"/>
                    </a:cubicBezTo>
                    <a:cubicBezTo>
                      <a:pt x="1200699" y="240699"/>
                      <a:pt x="1205000" y="249639"/>
                      <a:pt x="1212850" y="254000"/>
                    </a:cubicBezTo>
                    <a:cubicBezTo>
                      <a:pt x="1224552" y="260501"/>
                      <a:pt x="1238250" y="262467"/>
                      <a:pt x="1250950" y="266700"/>
                    </a:cubicBezTo>
                    <a:cubicBezTo>
                      <a:pt x="1294180" y="281110"/>
                      <a:pt x="1263330" y="272494"/>
                      <a:pt x="1346200" y="279400"/>
                    </a:cubicBezTo>
                    <a:cubicBezTo>
                      <a:pt x="1384587" y="288997"/>
                      <a:pt x="1363321" y="282990"/>
                      <a:pt x="1409700" y="298450"/>
                    </a:cubicBezTo>
                    <a:cubicBezTo>
                      <a:pt x="1416050" y="300567"/>
                      <a:pt x="1423181" y="301087"/>
                      <a:pt x="1428750" y="304800"/>
                    </a:cubicBezTo>
                    <a:cubicBezTo>
                      <a:pt x="1437773" y="310815"/>
                      <a:pt x="1467563" y="335502"/>
                      <a:pt x="1485900" y="336550"/>
                    </a:cubicBezTo>
                    <a:cubicBezTo>
                      <a:pt x="1553556" y="340416"/>
                      <a:pt x="1621367" y="340783"/>
                      <a:pt x="1689100" y="342900"/>
                    </a:cubicBezTo>
                    <a:cubicBezTo>
                      <a:pt x="1695450" y="345017"/>
                      <a:pt x="1701586" y="347937"/>
                      <a:pt x="1708150" y="349250"/>
                    </a:cubicBezTo>
                    <a:cubicBezTo>
                      <a:pt x="1804140" y="368448"/>
                      <a:pt x="1785090" y="360189"/>
                      <a:pt x="1898650" y="368300"/>
                    </a:cubicBezTo>
                    <a:cubicBezTo>
                      <a:pt x="1919868" y="369816"/>
                      <a:pt x="1940983" y="372533"/>
                      <a:pt x="1962150" y="374650"/>
                    </a:cubicBezTo>
                    <a:cubicBezTo>
                      <a:pt x="1970617" y="376767"/>
                      <a:pt x="1979191" y="378492"/>
                      <a:pt x="1987550" y="381000"/>
                    </a:cubicBezTo>
                    <a:cubicBezTo>
                      <a:pt x="2000372" y="384847"/>
                      <a:pt x="2012663" y="390453"/>
                      <a:pt x="2025650" y="393700"/>
                    </a:cubicBezTo>
                    <a:cubicBezTo>
                      <a:pt x="2034117" y="395817"/>
                      <a:pt x="2042878" y="396986"/>
                      <a:pt x="2051050" y="400050"/>
                    </a:cubicBezTo>
                    <a:cubicBezTo>
                      <a:pt x="2059913" y="403374"/>
                      <a:pt x="2067113" y="411194"/>
                      <a:pt x="2076450" y="412750"/>
                    </a:cubicBezTo>
                    <a:cubicBezTo>
                      <a:pt x="2105755" y="417634"/>
                      <a:pt x="2135775" y="416283"/>
                      <a:pt x="2165350" y="419100"/>
                    </a:cubicBezTo>
                    <a:cubicBezTo>
                      <a:pt x="2180250" y="420519"/>
                      <a:pt x="2194983" y="423333"/>
                      <a:pt x="2209800" y="425450"/>
                    </a:cubicBezTo>
                    <a:cubicBezTo>
                      <a:pt x="2216150" y="427567"/>
                      <a:pt x="2222356" y="430177"/>
                      <a:pt x="2228850" y="431800"/>
                    </a:cubicBezTo>
                    <a:cubicBezTo>
                      <a:pt x="2259891" y="439560"/>
                      <a:pt x="2277470" y="439873"/>
                      <a:pt x="2311400" y="444500"/>
                    </a:cubicBezTo>
                    <a:cubicBezTo>
                      <a:pt x="2477647" y="467170"/>
                      <a:pt x="2336133" y="449179"/>
                      <a:pt x="2451100" y="463550"/>
                    </a:cubicBezTo>
                    <a:cubicBezTo>
                      <a:pt x="2521505" y="487018"/>
                      <a:pt x="2403481" y="449263"/>
                      <a:pt x="2603500" y="482600"/>
                    </a:cubicBezTo>
                    <a:cubicBezTo>
                      <a:pt x="2702184" y="499047"/>
                      <a:pt x="2628732" y="488506"/>
                      <a:pt x="2825750" y="495300"/>
                    </a:cubicBezTo>
                    <a:cubicBezTo>
                      <a:pt x="2921799" y="519312"/>
                      <a:pt x="2835820" y="499742"/>
                      <a:pt x="3067050" y="508000"/>
                    </a:cubicBezTo>
                    <a:lnTo>
                      <a:pt x="3206750" y="514350"/>
                    </a:lnTo>
                    <a:cubicBezTo>
                      <a:pt x="3219450" y="516467"/>
                      <a:pt x="3232281" y="517907"/>
                      <a:pt x="3244850" y="520700"/>
                    </a:cubicBezTo>
                    <a:cubicBezTo>
                      <a:pt x="3278341" y="528142"/>
                      <a:pt x="3250562" y="529479"/>
                      <a:pt x="3295650" y="533400"/>
                    </a:cubicBezTo>
                    <a:cubicBezTo>
                      <a:pt x="3333665" y="536706"/>
                      <a:pt x="3371850" y="537633"/>
                      <a:pt x="3409950" y="539750"/>
                    </a:cubicBezTo>
                    <a:cubicBezTo>
                      <a:pt x="3424767" y="541867"/>
                      <a:pt x="3439724" y="543165"/>
                      <a:pt x="3454400" y="546100"/>
                    </a:cubicBezTo>
                    <a:cubicBezTo>
                      <a:pt x="3460964" y="547413"/>
                      <a:pt x="3466916" y="550998"/>
                      <a:pt x="3473450" y="552450"/>
                    </a:cubicBezTo>
                    <a:cubicBezTo>
                      <a:pt x="3486019" y="555243"/>
                      <a:pt x="3498850" y="556683"/>
                      <a:pt x="3511550" y="558800"/>
                    </a:cubicBezTo>
                    <a:cubicBezTo>
                      <a:pt x="3575050" y="556683"/>
                      <a:pt x="3638631" y="556294"/>
                      <a:pt x="3702050" y="552450"/>
                    </a:cubicBezTo>
                    <a:cubicBezTo>
                      <a:pt x="3708731" y="552045"/>
                      <a:pt x="3714407" y="546100"/>
                      <a:pt x="3721100" y="546100"/>
                    </a:cubicBezTo>
                    <a:cubicBezTo>
                      <a:pt x="3767715" y="546100"/>
                      <a:pt x="3814271" y="549630"/>
                      <a:pt x="3860800" y="552450"/>
                    </a:cubicBezTo>
                    <a:cubicBezTo>
                      <a:pt x="3927558" y="556496"/>
                      <a:pt x="3919027" y="557836"/>
                      <a:pt x="3975100" y="565150"/>
                    </a:cubicBezTo>
                    <a:lnTo>
                      <a:pt x="4076700" y="577850"/>
                    </a:lnTo>
                    <a:lnTo>
                      <a:pt x="4178300" y="571500"/>
                    </a:lnTo>
                    <a:cubicBezTo>
                      <a:pt x="4205833" y="569601"/>
                      <a:pt x="4233252" y="565150"/>
                      <a:pt x="4260850" y="565150"/>
                    </a:cubicBezTo>
                    <a:cubicBezTo>
                      <a:pt x="4311694" y="565150"/>
                      <a:pt x="4362450" y="569383"/>
                      <a:pt x="4413250" y="571500"/>
                    </a:cubicBezTo>
                    <a:cubicBezTo>
                      <a:pt x="4432300" y="577850"/>
                      <a:pt x="4452439" y="581570"/>
                      <a:pt x="4470400" y="590550"/>
                    </a:cubicBezTo>
                    <a:cubicBezTo>
                      <a:pt x="4478867" y="594783"/>
                      <a:pt x="4486401" y="602122"/>
                      <a:pt x="4495800" y="603250"/>
                    </a:cubicBezTo>
                    <a:cubicBezTo>
                      <a:pt x="4539983" y="608552"/>
                      <a:pt x="4584700" y="607483"/>
                      <a:pt x="4629150" y="609600"/>
                    </a:cubicBezTo>
                    <a:cubicBezTo>
                      <a:pt x="4658783" y="607483"/>
                      <a:pt x="4688545" y="606721"/>
                      <a:pt x="4718050" y="603250"/>
                    </a:cubicBezTo>
                    <a:cubicBezTo>
                      <a:pt x="4724698" y="602468"/>
                      <a:pt x="4730474" y="597847"/>
                      <a:pt x="4737100" y="596900"/>
                    </a:cubicBezTo>
                    <a:cubicBezTo>
                      <a:pt x="4760244" y="593594"/>
                      <a:pt x="4783667" y="592667"/>
                      <a:pt x="4806950" y="590550"/>
                    </a:cubicBezTo>
                    <a:lnTo>
                      <a:pt x="5137150" y="596900"/>
                    </a:lnTo>
                    <a:cubicBezTo>
                      <a:pt x="5204306" y="596900"/>
                      <a:pt x="5200927" y="594691"/>
                      <a:pt x="5251450" y="577850"/>
                    </a:cubicBezTo>
                    <a:lnTo>
                      <a:pt x="5289550" y="565150"/>
                    </a:lnTo>
                    <a:lnTo>
                      <a:pt x="5308600" y="558800"/>
                    </a:lnTo>
                    <a:lnTo>
                      <a:pt x="5524500" y="565150"/>
                    </a:lnTo>
                    <a:cubicBezTo>
                      <a:pt x="5554183" y="566387"/>
                      <a:pt x="5583691" y="571500"/>
                      <a:pt x="5613400" y="571500"/>
                    </a:cubicBezTo>
                    <a:cubicBezTo>
                      <a:pt x="5662129" y="571500"/>
                      <a:pt x="5710767" y="567267"/>
                      <a:pt x="5759450" y="565150"/>
                    </a:cubicBezTo>
                    <a:cubicBezTo>
                      <a:pt x="5772150" y="563033"/>
                      <a:pt x="5784680" y="559148"/>
                      <a:pt x="5797550" y="558800"/>
                    </a:cubicBezTo>
                    <a:cubicBezTo>
                      <a:pt x="6262419" y="546236"/>
                      <a:pt x="6088223" y="587732"/>
                      <a:pt x="6254750" y="546100"/>
                    </a:cubicBezTo>
                    <a:cubicBezTo>
                      <a:pt x="6267450" y="537633"/>
                      <a:pt x="6278370" y="525527"/>
                      <a:pt x="6292850" y="520700"/>
                    </a:cubicBezTo>
                    <a:cubicBezTo>
                      <a:pt x="6423342" y="477203"/>
                      <a:pt x="6317566" y="508291"/>
                      <a:pt x="6623050" y="501650"/>
                    </a:cubicBezTo>
                    <a:cubicBezTo>
                      <a:pt x="6684103" y="486387"/>
                      <a:pt x="6611671" y="502989"/>
                      <a:pt x="6731000" y="488950"/>
                    </a:cubicBezTo>
                    <a:cubicBezTo>
                      <a:pt x="6739667" y="487930"/>
                      <a:pt x="6747842" y="484312"/>
                      <a:pt x="6756400" y="482600"/>
                    </a:cubicBezTo>
                    <a:cubicBezTo>
                      <a:pt x="6769025" y="480075"/>
                      <a:pt x="6781713" y="477754"/>
                      <a:pt x="6794500" y="476250"/>
                    </a:cubicBezTo>
                    <a:cubicBezTo>
                      <a:pt x="6842785" y="470569"/>
                      <a:pt x="6913505" y="466623"/>
                      <a:pt x="6959600" y="463550"/>
                    </a:cubicBezTo>
                    <a:cubicBezTo>
                      <a:pt x="7087326" y="442262"/>
                      <a:pt x="6944798" y="463550"/>
                      <a:pt x="7251700" y="463550"/>
                    </a:cubicBezTo>
                    <a:cubicBezTo>
                      <a:pt x="7275079" y="463550"/>
                      <a:pt x="7298267" y="459317"/>
                      <a:pt x="7321550" y="457200"/>
                    </a:cubicBezTo>
                    <a:cubicBezTo>
                      <a:pt x="7367225" y="441975"/>
                      <a:pt x="7310186" y="460447"/>
                      <a:pt x="7366000" y="444500"/>
                    </a:cubicBezTo>
                    <a:cubicBezTo>
                      <a:pt x="7372436" y="442661"/>
                      <a:pt x="7378397" y="438889"/>
                      <a:pt x="7385050" y="438150"/>
                    </a:cubicBezTo>
                    <a:cubicBezTo>
                      <a:pt x="7437603" y="432311"/>
                      <a:pt x="7597790" y="426905"/>
                      <a:pt x="7632700" y="425450"/>
                    </a:cubicBezTo>
                    <a:cubicBezTo>
                      <a:pt x="7694980" y="404690"/>
                      <a:pt x="7657459" y="413862"/>
                      <a:pt x="7747000" y="406400"/>
                    </a:cubicBezTo>
                    <a:cubicBezTo>
                      <a:pt x="7803501" y="387566"/>
                      <a:pt x="7741836" y="406287"/>
                      <a:pt x="7874000" y="393700"/>
                    </a:cubicBezTo>
                    <a:cubicBezTo>
                      <a:pt x="7882688" y="392873"/>
                      <a:pt x="7890933" y="389467"/>
                      <a:pt x="7899400" y="387350"/>
                    </a:cubicBezTo>
                    <a:lnTo>
                      <a:pt x="7937500" y="361950"/>
                    </a:lnTo>
                    <a:cubicBezTo>
                      <a:pt x="7943850" y="357717"/>
                      <a:pt x="7948931" y="349698"/>
                      <a:pt x="7956550" y="349250"/>
                    </a:cubicBezTo>
                    <a:cubicBezTo>
                      <a:pt x="8117368" y="339790"/>
                      <a:pt x="8028483" y="344341"/>
                      <a:pt x="8223250" y="336550"/>
                    </a:cubicBezTo>
                    <a:cubicBezTo>
                      <a:pt x="8255000" y="332317"/>
                      <a:pt x="8287638" y="332423"/>
                      <a:pt x="8318500" y="323850"/>
                    </a:cubicBezTo>
                    <a:cubicBezTo>
                      <a:pt x="8327153" y="321446"/>
                      <a:pt x="8329700" y="309161"/>
                      <a:pt x="8337550" y="304800"/>
                    </a:cubicBezTo>
                    <a:cubicBezTo>
                      <a:pt x="8365417" y="289318"/>
                      <a:pt x="8396049" y="290427"/>
                      <a:pt x="8426450" y="285750"/>
                    </a:cubicBezTo>
                    <a:cubicBezTo>
                      <a:pt x="8437117" y="284109"/>
                      <a:pt x="8447664" y="281741"/>
                      <a:pt x="8458200" y="279400"/>
                    </a:cubicBezTo>
                    <a:cubicBezTo>
                      <a:pt x="8466719" y="277507"/>
                      <a:pt x="8474926" y="274014"/>
                      <a:pt x="8483600" y="273050"/>
                    </a:cubicBezTo>
                    <a:cubicBezTo>
                      <a:pt x="8513127" y="269769"/>
                      <a:pt x="8542913" y="269390"/>
                      <a:pt x="8572500" y="266700"/>
                    </a:cubicBezTo>
                    <a:cubicBezTo>
                      <a:pt x="8589495" y="265155"/>
                      <a:pt x="8606339" y="262235"/>
                      <a:pt x="8623300" y="260350"/>
                    </a:cubicBezTo>
                    <a:cubicBezTo>
                      <a:pt x="8644442" y="258001"/>
                      <a:pt x="8665608" y="255843"/>
                      <a:pt x="8686800" y="254000"/>
                    </a:cubicBezTo>
                    <a:cubicBezTo>
                      <a:pt x="8773636" y="246449"/>
                      <a:pt x="8794129" y="246346"/>
                      <a:pt x="8890000" y="241300"/>
                    </a:cubicBezTo>
                    <a:cubicBezTo>
                      <a:pt x="8896350" y="239183"/>
                      <a:pt x="8902614" y="236789"/>
                      <a:pt x="8909050" y="234950"/>
                    </a:cubicBezTo>
                    <a:cubicBezTo>
                      <a:pt x="8918545" y="232237"/>
                      <a:pt x="8943350" y="227325"/>
                      <a:pt x="8953500" y="222250"/>
                    </a:cubicBezTo>
                    <a:cubicBezTo>
                      <a:pt x="8960326" y="218837"/>
                      <a:pt x="8965576" y="212650"/>
                      <a:pt x="8972550" y="209550"/>
                    </a:cubicBezTo>
                    <a:cubicBezTo>
                      <a:pt x="8984783" y="204113"/>
                      <a:pt x="8997950" y="201083"/>
                      <a:pt x="9010650" y="196850"/>
                    </a:cubicBezTo>
                    <a:cubicBezTo>
                      <a:pt x="9017000" y="194733"/>
                      <a:pt x="9023136" y="191813"/>
                      <a:pt x="9029700" y="190500"/>
                    </a:cubicBezTo>
                    <a:cubicBezTo>
                      <a:pt x="9047827" y="186875"/>
                      <a:pt x="9068915" y="183181"/>
                      <a:pt x="9086850" y="177800"/>
                    </a:cubicBezTo>
                    <a:cubicBezTo>
                      <a:pt x="9099672" y="173953"/>
                      <a:pt x="9111963" y="168347"/>
                      <a:pt x="9124950" y="165100"/>
                    </a:cubicBezTo>
                    <a:cubicBezTo>
                      <a:pt x="9133417" y="162983"/>
                      <a:pt x="9142544" y="162653"/>
                      <a:pt x="9150350" y="158750"/>
                    </a:cubicBezTo>
                    <a:cubicBezTo>
                      <a:pt x="9152243" y="157803"/>
                      <a:pt x="9150350" y="154517"/>
                      <a:pt x="9150350" y="152400"/>
                    </a:cubicBezTo>
                    <a:lnTo>
                      <a:pt x="9150350" y="615950"/>
                    </a:lnTo>
                    <a:lnTo>
                      <a:pt x="9150350" y="641350"/>
                    </a:lnTo>
                    <a:lnTo>
                      <a:pt x="12700" y="6477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black"/>
                  </a:solidFill>
                  <a:latin typeface="Palatino Linotype" pitchFamily="18" charset="0"/>
                  <a:cs typeface="Times New Roman" pitchFamily="18" charset="0"/>
                </a:endParaRPr>
              </a:p>
            </p:txBody>
          </p:sp>
          <p:sp>
            <p:nvSpPr>
              <p:cNvPr id="38" name="Forme libre 37"/>
              <p:cNvSpPr/>
              <p:nvPr/>
            </p:nvSpPr>
            <p:spPr>
              <a:xfrm rot="21425134">
                <a:off x="-56514" y="-327394"/>
                <a:ext cx="9215172" cy="97255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 w="9525" cap="flat" cmpd="sng" algn="ctr">
                <a:noFill/>
                <a:prstDash val="solid"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fr-FR" b="0" kern="0" smtClean="0">
                  <a:solidFill>
                    <a:prstClr val="white"/>
                  </a:solidFill>
                  <a:latin typeface="Arial"/>
                </a:endParaRPr>
              </a:p>
            </p:txBody>
          </p:sp>
        </p:grpSp>
      </p:grp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1209337" y="-9067"/>
            <a:ext cx="733002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General trend of UO</a:t>
            </a:r>
            <a:r>
              <a:rPr lang="en-US" sz="2400" baseline="-250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rgbClr val="000099"/>
                </a:solidFill>
                <a:latin typeface="Palatino Linotype" pitchFamily="18" charset="0"/>
                <a:cs typeface="Times New Roman" pitchFamily="18" charset="0"/>
              </a:rPr>
              <a:t> dissolution in nitric acid</a:t>
            </a:r>
            <a:endParaRPr lang="en-US" sz="2400" baseline="-25000" dirty="0">
              <a:solidFill>
                <a:srgbClr val="000099"/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46" name="Image 4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8542" y="22946"/>
            <a:ext cx="573564" cy="573564"/>
          </a:xfrm>
          <a:prstGeom prst="rect">
            <a:avLst/>
          </a:prstGeom>
        </p:spPr>
      </p:pic>
      <p:sp>
        <p:nvSpPr>
          <p:cNvPr id="66" name="Text Box 36"/>
          <p:cNvSpPr txBox="1">
            <a:spLocks noChangeArrowheads="1"/>
          </p:cNvSpPr>
          <p:nvPr/>
        </p:nvSpPr>
        <p:spPr bwMode="auto">
          <a:xfrm>
            <a:off x="-18343" y="6268981"/>
            <a:ext cx="3682888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algn="l" eaLnBrk="1" hangingPunct="1"/>
            <a:r>
              <a:rPr lang="fr-FR" sz="1200" dirty="0">
                <a:solidFill>
                  <a:srgbClr val="990099"/>
                </a:solidFill>
                <a:ea typeface="+mn-ea"/>
              </a:rPr>
              <a:t>T</a:t>
            </a:r>
            <a:r>
              <a:rPr lang="fr-FR" sz="1200" dirty="0" smtClean="0">
                <a:solidFill>
                  <a:srgbClr val="990099"/>
                </a:solidFill>
                <a:ea typeface="+mn-ea"/>
              </a:rPr>
              <a:t>. </a:t>
            </a:r>
            <a:r>
              <a:rPr lang="fr-FR" sz="1200" dirty="0" err="1" smtClean="0">
                <a:solidFill>
                  <a:srgbClr val="990099"/>
                </a:solidFill>
                <a:ea typeface="+mn-ea"/>
              </a:rPr>
              <a:t>Cordara</a:t>
            </a:r>
            <a:r>
              <a:rPr lang="fr-FR" sz="1200" dirty="0" smtClean="0">
                <a:solidFill>
                  <a:srgbClr val="990099"/>
                </a:solidFill>
                <a:ea typeface="+mn-ea"/>
              </a:rPr>
              <a:t> </a:t>
            </a:r>
            <a:r>
              <a:rPr lang="fr-FR" sz="1200" i="1" dirty="0">
                <a:solidFill>
                  <a:srgbClr val="990099"/>
                </a:solidFill>
                <a:ea typeface="+mn-ea"/>
              </a:rPr>
              <a:t>et al.</a:t>
            </a:r>
            <a:r>
              <a:rPr lang="fr-FR" sz="1200" dirty="0">
                <a:solidFill>
                  <a:srgbClr val="990099"/>
                </a:solidFill>
                <a:ea typeface="+mn-ea"/>
              </a:rPr>
              <a:t>, </a:t>
            </a:r>
            <a:r>
              <a:rPr lang="fr-FR" sz="1200" i="1" dirty="0" smtClean="0">
                <a:solidFill>
                  <a:srgbClr val="990099"/>
                </a:solidFill>
              </a:rPr>
              <a:t>J</a:t>
            </a:r>
            <a:r>
              <a:rPr lang="fr-FR" sz="1200" i="1" dirty="0">
                <a:solidFill>
                  <a:srgbClr val="990099"/>
                </a:solidFill>
              </a:rPr>
              <a:t>. </a:t>
            </a:r>
            <a:r>
              <a:rPr lang="fr-FR" sz="1200" i="1" dirty="0" err="1">
                <a:solidFill>
                  <a:srgbClr val="990099"/>
                </a:solidFill>
              </a:rPr>
              <a:t>Nucl</a:t>
            </a:r>
            <a:r>
              <a:rPr lang="fr-FR" sz="1200" i="1" dirty="0">
                <a:solidFill>
                  <a:srgbClr val="990099"/>
                </a:solidFill>
              </a:rPr>
              <a:t>. </a:t>
            </a:r>
            <a:r>
              <a:rPr lang="fr-FR" sz="1200" i="1" dirty="0" smtClean="0">
                <a:solidFill>
                  <a:srgbClr val="990099"/>
                </a:solidFill>
              </a:rPr>
              <a:t>Mater.</a:t>
            </a:r>
            <a:r>
              <a:rPr lang="fr-FR" sz="1200" dirty="0">
                <a:solidFill>
                  <a:srgbClr val="990099"/>
                </a:solidFill>
              </a:rPr>
              <a:t> </a:t>
            </a:r>
            <a:r>
              <a:rPr lang="fr-FR" sz="1200" dirty="0" smtClean="0">
                <a:solidFill>
                  <a:srgbClr val="990099"/>
                </a:solidFill>
              </a:rPr>
              <a:t>2017, 496, 251-264</a:t>
            </a:r>
          </a:p>
        </p:txBody>
      </p:sp>
      <p:sp>
        <p:nvSpPr>
          <p:cNvPr id="55" name="Text Box 18"/>
          <p:cNvSpPr txBox="1">
            <a:spLocks noChangeArrowheads="1"/>
          </p:cNvSpPr>
          <p:nvPr/>
        </p:nvSpPr>
        <p:spPr bwMode="auto">
          <a:xfrm>
            <a:off x="1503625" y="6568544"/>
            <a:ext cx="6857968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N. </a:t>
            </a:r>
            <a:r>
              <a:rPr kumimoji="0" lang="fr-FR" altLang="fr-FR" sz="1300" b="1" i="1" u="none" strike="noStrike" kern="1200" cap="small" spc="0" normalizeH="0" baseline="0" noProof="0" dirty="0" err="1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Dacheux</a:t>
            </a:r>
            <a:r>
              <a:rPr kumimoji="0" lang="fr-FR" altLang="fr-FR" sz="1300" b="1" i="1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 et al</a:t>
            </a:r>
            <a:r>
              <a:rPr kumimoji="0" lang="fr-FR" altLang="fr-FR" sz="1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. ,  SBNWM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symposium 2017, Sydney,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October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29 – </a:t>
            </a:r>
            <a:r>
              <a:rPr kumimoji="0" lang="fr-FR" altLang="fr-FR" sz="1300" b="1" i="1" u="none" strike="noStrike" kern="1200" cap="none" spc="0" normalizeH="0" noProof="0" dirty="0" err="1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November</a:t>
            </a:r>
            <a:r>
              <a:rPr kumimoji="0" lang="fr-FR" altLang="fr-FR" sz="1300" b="1" i="1" u="none" strike="noStrike" kern="1200" cap="none" spc="0" normalizeH="0" noProof="0" dirty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Palatino Linotype" pitchFamily="18" charset="0"/>
                <a:ea typeface="ＭＳ Ｐゴシック" pitchFamily="-106" charset="-128"/>
                <a:cs typeface="Times New Roman" pitchFamily="18" charset="0"/>
              </a:rPr>
              <a:t> 03, 2017</a:t>
            </a:r>
            <a:endParaRPr kumimoji="0" lang="fr-FR" altLang="fr-FR" sz="1300" b="1" i="1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Palatino Linotype" pitchFamily="18" charset="0"/>
              <a:ea typeface="ＭＳ Ｐゴシック" pitchFamily="-106" charset="-128"/>
              <a:cs typeface="Times New Roman" pitchFamily="18" charset="0"/>
            </a:endParaRPr>
          </a:p>
        </p:txBody>
      </p:sp>
      <p:sp>
        <p:nvSpPr>
          <p:cNvPr id="57" name="Line 16"/>
          <p:cNvSpPr>
            <a:spLocks noChangeShapeType="1"/>
          </p:cNvSpPr>
          <p:nvPr/>
        </p:nvSpPr>
        <p:spPr bwMode="auto">
          <a:xfrm flipV="1">
            <a:off x="-6019" y="6548334"/>
            <a:ext cx="9144000" cy="7937"/>
          </a:xfrm>
          <a:prstGeom prst="line">
            <a:avLst/>
          </a:prstGeom>
          <a:noFill/>
          <a:ln w="222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latin typeface="Palatino Linotype" panose="02040502050505030304" pitchFamily="18" charset="0"/>
              <a:cs typeface="Times New Roman" pitchFamily="18" charset="0"/>
            </a:endParaRPr>
          </a:p>
        </p:txBody>
      </p:sp>
      <p:pic>
        <p:nvPicPr>
          <p:cNvPr id="60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6562554"/>
            <a:ext cx="1071486" cy="29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195408" y="1758041"/>
            <a:ext cx="1693420" cy="2865733"/>
            <a:chOff x="195408" y="1758041"/>
            <a:chExt cx="1693420" cy="2865733"/>
          </a:xfrm>
        </p:grpSpPr>
        <p:sp>
          <p:nvSpPr>
            <p:cNvPr id="22" name="Rectangle 119"/>
            <p:cNvSpPr>
              <a:spLocks noChangeArrowheads="1"/>
            </p:cNvSpPr>
            <p:nvPr/>
          </p:nvSpPr>
          <p:spPr bwMode="auto">
            <a:xfrm>
              <a:off x="358235" y="1758041"/>
              <a:ext cx="1411843" cy="715089"/>
            </a:xfrm>
            <a:prstGeom prst="roundRect">
              <a:avLst/>
            </a:prstGeom>
            <a:solidFill>
              <a:srgbClr val="0000CC"/>
            </a:solidFill>
            <a:ln>
              <a:noFill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Kinetics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3 domains</a:t>
              </a:r>
            </a:p>
          </p:txBody>
        </p:sp>
        <p:sp>
          <p:nvSpPr>
            <p:cNvPr id="23" name="AutoShape 24"/>
            <p:cNvSpPr>
              <a:spLocks noChangeArrowheads="1"/>
            </p:cNvSpPr>
            <p:nvPr/>
          </p:nvSpPr>
          <p:spPr bwMode="auto">
            <a:xfrm rot="5400000">
              <a:off x="661019" y="2810636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  <p:sp>
          <p:nvSpPr>
            <p:cNvPr id="24" name="Rectangle 119"/>
            <p:cNvSpPr>
              <a:spLocks noChangeArrowheads="1"/>
            </p:cNvSpPr>
            <p:nvPr/>
          </p:nvSpPr>
          <p:spPr bwMode="auto">
            <a:xfrm>
              <a:off x="195408" y="3479631"/>
              <a:ext cx="1693420" cy="1144143"/>
            </a:xfrm>
            <a:prstGeom prst="roundRect">
              <a:avLst/>
            </a:prstGeom>
            <a:solidFill>
              <a:srgbClr val="0000CC"/>
            </a:solidFill>
            <a:ln>
              <a:noFill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en-GB" altLang="fr-FR" dirty="0" err="1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</a:t>
              </a:r>
              <a:r>
                <a:rPr lang="en-GB" altLang="fr-FR" baseline="-25000" dirty="0" err="1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L.pulse</a:t>
              </a:r>
              <a:r>
                <a:rPr lang="en-GB" altLang="fr-FR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GB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(U</a:t>
              </a:r>
              <a:r>
                <a:rPr lang="en-GB" altLang="fr-FR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</a:p>
            <a:p>
              <a: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en-GB" altLang="fr-FR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</a:t>
              </a:r>
              <a:r>
                <a:rPr lang="en-GB" altLang="fr-FR" baseline="-25000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L.0 </a:t>
              </a:r>
              <a:r>
                <a:rPr lang="en-GB" altLang="fr-FR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(U)</a:t>
              </a:r>
            </a:p>
            <a:p>
              <a: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en-GB" altLang="fr-FR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</a:t>
              </a:r>
              <a:r>
                <a:rPr lang="en-GB" altLang="fr-FR" baseline="-25000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L.t</a:t>
              </a:r>
              <a:r>
                <a:rPr lang="en-GB" altLang="fr-FR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 (U</a:t>
              </a:r>
              <a:r>
                <a:rPr lang="en-GB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  <a:endParaRPr lang="en-GB" altLang="fr-FR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2215601" y="1225103"/>
            <a:ext cx="6746869" cy="5128216"/>
            <a:chOff x="363057" y="928228"/>
            <a:chExt cx="6746869" cy="5128216"/>
          </a:xfrm>
        </p:grpSpPr>
        <p:sp>
          <p:nvSpPr>
            <p:cNvPr id="29" name="Rectangle 28"/>
            <p:cNvSpPr/>
            <p:nvPr/>
          </p:nvSpPr>
          <p:spPr>
            <a:xfrm>
              <a:off x="4496722" y="990248"/>
              <a:ext cx="2409125" cy="4422817"/>
            </a:xfrm>
            <a:prstGeom prst="rect">
              <a:avLst/>
            </a:prstGeom>
            <a:solidFill>
              <a:srgbClr val="FFFF66">
                <a:alpha val="4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Palatino Linotype" panose="02040502050505030304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965114" y="989585"/>
              <a:ext cx="2530697" cy="4426467"/>
            </a:xfrm>
            <a:prstGeom prst="rect">
              <a:avLst/>
            </a:prstGeom>
            <a:solidFill>
              <a:srgbClr val="FFFF99">
                <a:alpha val="4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Palatino Linotype" panose="02040502050505030304" pitchFamily="18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410801" y="989638"/>
              <a:ext cx="549061" cy="4425380"/>
            </a:xfrm>
            <a:prstGeom prst="rect">
              <a:avLst/>
            </a:prstGeom>
            <a:solidFill>
              <a:srgbClr val="FFFFCC">
                <a:alpha val="4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atin typeface="Palatino Linotype" panose="02040502050505030304" pitchFamily="18" charset="0"/>
              </a:endParaRPr>
            </a:p>
          </p:txBody>
        </p:sp>
        <p:grpSp>
          <p:nvGrpSpPr>
            <p:cNvPr id="41" name="Groupe 40"/>
            <p:cNvGrpSpPr/>
            <p:nvPr/>
          </p:nvGrpSpPr>
          <p:grpSpPr>
            <a:xfrm>
              <a:off x="1362028" y="928228"/>
              <a:ext cx="5747898" cy="4502806"/>
              <a:chOff x="1539031" y="1052736"/>
              <a:chExt cx="3099006" cy="3384377"/>
            </a:xfrm>
          </p:grpSpPr>
          <p:cxnSp>
            <p:nvCxnSpPr>
              <p:cNvPr id="84" name="Connecteur droit avec flèche 83"/>
              <p:cNvCxnSpPr/>
              <p:nvPr/>
            </p:nvCxnSpPr>
            <p:spPr>
              <a:xfrm flipV="1">
                <a:off x="1547664" y="1052736"/>
                <a:ext cx="0" cy="3384376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Connecteur droit avec flèche 84"/>
              <p:cNvCxnSpPr/>
              <p:nvPr/>
            </p:nvCxnSpPr>
            <p:spPr>
              <a:xfrm flipV="1">
                <a:off x="1539031" y="4430254"/>
                <a:ext cx="3099006" cy="685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ZoneTexte 42"/>
            <p:cNvSpPr txBox="1"/>
            <p:nvPr/>
          </p:nvSpPr>
          <p:spPr>
            <a:xfrm>
              <a:off x="490714" y="4334731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≈ 0.05</a:t>
              </a:r>
              <a:endParaRPr lang="fr-FR" dirty="0">
                <a:solidFill>
                  <a:srgbClr val="C00000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721605" y="3903371"/>
              <a:ext cx="6447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≈ 0.5</a:t>
              </a:r>
              <a:endParaRPr lang="fr-FR" dirty="0">
                <a:solidFill>
                  <a:srgbClr val="C00000"/>
                </a:solidFill>
                <a:latin typeface="Palatino Linotype" panose="02040502050505030304" pitchFamily="18" charset="0"/>
              </a:endParaRPr>
            </a:p>
          </p:txBody>
        </p:sp>
        <p:cxnSp>
          <p:nvCxnSpPr>
            <p:cNvPr id="45" name="Connecteur droit 44"/>
            <p:cNvCxnSpPr/>
            <p:nvPr/>
          </p:nvCxnSpPr>
          <p:spPr>
            <a:xfrm flipV="1">
              <a:off x="1374721" y="4511869"/>
              <a:ext cx="587429" cy="10045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46"/>
            <p:cNvCxnSpPr/>
            <p:nvPr/>
          </p:nvCxnSpPr>
          <p:spPr>
            <a:xfrm>
              <a:off x="1384300" y="4104391"/>
              <a:ext cx="3124041" cy="0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/>
            <p:cNvCxnSpPr/>
            <p:nvPr/>
          </p:nvCxnSpPr>
          <p:spPr>
            <a:xfrm>
              <a:off x="1969193" y="4557713"/>
              <a:ext cx="0" cy="862165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49"/>
            <p:cNvCxnSpPr>
              <a:stCxn id="64" idx="0"/>
            </p:cNvCxnSpPr>
            <p:nvPr/>
          </p:nvCxnSpPr>
          <p:spPr>
            <a:xfrm>
              <a:off x="4508341" y="4123053"/>
              <a:ext cx="0" cy="1282634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/>
            <p:cNvCxnSpPr>
              <a:endCxn id="64" idx="8"/>
            </p:cNvCxnSpPr>
            <p:nvPr/>
          </p:nvCxnSpPr>
          <p:spPr>
            <a:xfrm>
              <a:off x="1399083" y="1185045"/>
              <a:ext cx="5262610" cy="3052"/>
            </a:xfrm>
            <a:prstGeom prst="line">
              <a:avLst/>
            </a:prstGeom>
            <a:ln w="1905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ZoneTexte 51"/>
            <p:cNvSpPr txBox="1"/>
            <p:nvPr/>
          </p:nvSpPr>
          <p:spPr>
            <a:xfrm rot="16200000">
              <a:off x="-991321" y="2377236"/>
              <a:ext cx="30780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err="1" smtClean="0">
                  <a:latin typeface="Palatino Linotype" panose="02040502050505030304" pitchFamily="18" charset="0"/>
                </a:rPr>
                <a:t>Dissolved</a:t>
              </a:r>
              <a:r>
                <a:rPr lang="fr-FR" b="1" dirty="0" smtClean="0">
                  <a:latin typeface="Palatino Linotype" panose="02040502050505030304" pitchFamily="18" charset="0"/>
                </a:rPr>
                <a:t> mass, </a:t>
              </a:r>
              <a:r>
                <a:rPr lang="fr-FR" b="1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</a:t>
              </a:r>
              <a:r>
                <a:rPr lang="fr-FR" b="1" i="1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m/m</a:t>
              </a:r>
              <a:r>
                <a:rPr lang="fr-FR" b="1" i="1" baseline="-24000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0</a:t>
              </a:r>
              <a:r>
                <a:rPr lang="fr-FR" b="1" dirty="0" smtClean="0">
                  <a:latin typeface="Palatino Linotype" panose="02040502050505030304" pitchFamily="18" charset="0"/>
                  <a:sym typeface="Symbol" panose="05050102010706020507" pitchFamily="18" charset="2"/>
                </a:rPr>
                <a:t> </a:t>
              </a:r>
              <a:r>
                <a:rPr lang="fr-FR" b="1" dirty="0" smtClean="0">
                  <a:latin typeface="Palatino Linotype" panose="02040502050505030304" pitchFamily="18" charset="0"/>
                </a:rPr>
                <a:t>(%)</a:t>
              </a:r>
              <a:endParaRPr lang="fr-FR" b="1" dirty="0">
                <a:latin typeface="Palatino Linotype" panose="02040502050505030304" pitchFamily="18" charset="0"/>
              </a:endParaRPr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4577967" y="5687112"/>
              <a:ext cx="23278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err="1" smtClean="0">
                  <a:latin typeface="Palatino Linotype" panose="02040502050505030304" pitchFamily="18" charset="0"/>
                </a:rPr>
                <a:t>Leaching</a:t>
              </a:r>
              <a:r>
                <a:rPr lang="fr-FR" dirty="0" smtClean="0">
                  <a:latin typeface="Palatino Linotype" panose="02040502050505030304" pitchFamily="18" charset="0"/>
                </a:rPr>
                <a:t> time (</a:t>
              </a:r>
              <a:r>
                <a:rPr lang="fr-FR" dirty="0" err="1" smtClean="0">
                  <a:latin typeface="Palatino Linotype" panose="02040502050505030304" pitchFamily="18" charset="0"/>
                </a:rPr>
                <a:t>days</a:t>
              </a:r>
              <a:r>
                <a:rPr lang="fr-FR" dirty="0" smtClean="0">
                  <a:latin typeface="Palatino Linotype" panose="02040502050505030304" pitchFamily="18" charset="0"/>
                </a:rPr>
                <a:t>)</a:t>
              </a:r>
              <a:endParaRPr lang="fr-FR" dirty="0">
                <a:latin typeface="Palatino Linotype" panose="02040502050505030304" pitchFamily="18" charset="0"/>
              </a:endParaRPr>
            </a:p>
          </p:txBody>
        </p:sp>
        <p:sp>
          <p:nvSpPr>
            <p:cNvPr id="54" name="Accolade ouvrante 53"/>
            <p:cNvSpPr/>
            <p:nvPr/>
          </p:nvSpPr>
          <p:spPr>
            <a:xfrm rot="16200000">
              <a:off x="1600272" y="5361301"/>
              <a:ext cx="149072" cy="551449"/>
            </a:xfrm>
            <a:prstGeom prst="leftBrac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latin typeface="Palatino Linotype" panose="02040502050505030304" pitchFamily="18" charset="0"/>
              </a:endParaRPr>
            </a:p>
          </p:txBody>
        </p:sp>
        <p:sp>
          <p:nvSpPr>
            <p:cNvPr id="56" name="Accolade ouvrante 55"/>
            <p:cNvSpPr/>
            <p:nvPr/>
          </p:nvSpPr>
          <p:spPr>
            <a:xfrm rot="16200000">
              <a:off x="3171626" y="4374846"/>
              <a:ext cx="149072" cy="2524362"/>
            </a:xfrm>
            <a:prstGeom prst="leftBrac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>
                <a:latin typeface="Palatino Linotype" panose="02040502050505030304" pitchFamily="18" charset="0"/>
              </a:endParaRP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1317580" y="5641114"/>
              <a:ext cx="7857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i="1" dirty="0" err="1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R</a:t>
              </a:r>
              <a:r>
                <a:rPr lang="fr-FR" i="1" baseline="-25000" dirty="0" err="1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L,pulse</a:t>
              </a:r>
              <a:endParaRPr lang="fr-FR" i="1" baseline="-25000" dirty="0">
                <a:solidFill>
                  <a:srgbClr val="C00000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2979979" y="5643318"/>
              <a:ext cx="53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i="1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R</a:t>
              </a:r>
              <a:r>
                <a:rPr lang="fr-FR" i="1" baseline="-25000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L,0</a:t>
              </a:r>
              <a:endParaRPr lang="fr-FR" i="1" baseline="-25000" dirty="0">
                <a:solidFill>
                  <a:srgbClr val="C00000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323617" y="4043603"/>
              <a:ext cx="2730317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Increase of </a:t>
              </a:r>
              <a:r>
                <a:rPr lang="en-US" sz="1600" b="1" i="1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S</a:t>
              </a:r>
            </a:p>
            <a:p>
              <a:pPr algn="ctr"/>
              <a:r>
                <a:rPr lang="en-US" sz="1600" b="1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Increase of autocatalytic species</a:t>
              </a:r>
            </a:p>
            <a:p>
              <a:pPr algn="ctr"/>
              <a:r>
                <a:rPr lang="en-US" sz="1600" b="1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↗↗ of </a:t>
              </a:r>
              <a:r>
                <a:rPr lang="en-US" sz="1600" b="1" i="1" dirty="0" err="1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R</a:t>
              </a:r>
              <a:r>
                <a:rPr lang="en-US" sz="1600" b="1" i="1" baseline="-25000" dirty="0" err="1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L</a:t>
              </a:r>
              <a:r>
                <a:rPr lang="en-US" sz="1600" b="1" i="1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(t)</a:t>
              </a:r>
            </a:p>
          </p:txBody>
        </p:sp>
        <p:cxnSp>
          <p:nvCxnSpPr>
            <p:cNvPr id="62" name="Connecteur droit 61"/>
            <p:cNvCxnSpPr/>
            <p:nvPr/>
          </p:nvCxnSpPr>
          <p:spPr>
            <a:xfrm flipV="1">
              <a:off x="1962150" y="4123053"/>
              <a:ext cx="2533661" cy="3955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Forme libre 62"/>
            <p:cNvSpPr/>
            <p:nvPr/>
          </p:nvSpPr>
          <p:spPr>
            <a:xfrm>
              <a:off x="1384300" y="4521200"/>
              <a:ext cx="577850" cy="908050"/>
            </a:xfrm>
            <a:custGeom>
              <a:avLst/>
              <a:gdLst>
                <a:gd name="connsiteX0" fmla="*/ 0 w 577850"/>
                <a:gd name="connsiteY0" fmla="*/ 908050 h 908050"/>
                <a:gd name="connsiteX1" fmla="*/ 241300 w 577850"/>
                <a:gd name="connsiteY1" fmla="*/ 196850 h 908050"/>
                <a:gd name="connsiteX2" fmla="*/ 577850 w 577850"/>
                <a:gd name="connsiteY2" fmla="*/ 0 h 908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7850" h="908050">
                  <a:moveTo>
                    <a:pt x="0" y="908050"/>
                  </a:moveTo>
                  <a:cubicBezTo>
                    <a:pt x="72496" y="628121"/>
                    <a:pt x="144992" y="348192"/>
                    <a:pt x="241300" y="196850"/>
                  </a:cubicBezTo>
                  <a:cubicBezTo>
                    <a:pt x="337608" y="45508"/>
                    <a:pt x="457729" y="22754"/>
                    <a:pt x="57785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Palatino Linotype" panose="02040502050505030304" pitchFamily="18" charset="0"/>
              </a:endParaRPr>
            </a:p>
          </p:txBody>
        </p:sp>
        <p:sp>
          <p:nvSpPr>
            <p:cNvPr id="64" name="Forme libre 63"/>
            <p:cNvSpPr/>
            <p:nvPr/>
          </p:nvSpPr>
          <p:spPr>
            <a:xfrm>
              <a:off x="4508341" y="1188097"/>
              <a:ext cx="2153352" cy="2934956"/>
            </a:xfrm>
            <a:custGeom>
              <a:avLst/>
              <a:gdLst>
                <a:gd name="connsiteX0" fmla="*/ 0 w 1485900"/>
                <a:gd name="connsiteY0" fmla="*/ 1900238 h 1900238"/>
                <a:gd name="connsiteX1" fmla="*/ 304800 w 1485900"/>
                <a:gd name="connsiteY1" fmla="*/ 1843088 h 1900238"/>
                <a:gd name="connsiteX2" fmla="*/ 576263 w 1485900"/>
                <a:gd name="connsiteY2" fmla="*/ 1752600 h 1900238"/>
                <a:gd name="connsiteX3" fmla="*/ 795338 w 1485900"/>
                <a:gd name="connsiteY3" fmla="*/ 1609725 h 1900238"/>
                <a:gd name="connsiteX4" fmla="*/ 1000125 w 1485900"/>
                <a:gd name="connsiteY4" fmla="*/ 1366838 h 1900238"/>
                <a:gd name="connsiteX5" fmla="*/ 1128713 w 1485900"/>
                <a:gd name="connsiteY5" fmla="*/ 1171575 h 1900238"/>
                <a:gd name="connsiteX6" fmla="*/ 1252538 w 1485900"/>
                <a:gd name="connsiteY6" fmla="*/ 871538 h 1900238"/>
                <a:gd name="connsiteX7" fmla="*/ 1390650 w 1485900"/>
                <a:gd name="connsiteY7" fmla="*/ 395288 h 1900238"/>
                <a:gd name="connsiteX8" fmla="*/ 1485900 w 1485900"/>
                <a:gd name="connsiteY8" fmla="*/ 0 h 190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5900" h="1900238">
                  <a:moveTo>
                    <a:pt x="0" y="1900238"/>
                  </a:moveTo>
                  <a:cubicBezTo>
                    <a:pt x="104378" y="1883966"/>
                    <a:pt x="208756" y="1867694"/>
                    <a:pt x="304800" y="1843088"/>
                  </a:cubicBezTo>
                  <a:cubicBezTo>
                    <a:pt x="400844" y="1818482"/>
                    <a:pt x="494507" y="1791494"/>
                    <a:pt x="576263" y="1752600"/>
                  </a:cubicBezTo>
                  <a:cubicBezTo>
                    <a:pt x="658019" y="1713706"/>
                    <a:pt x="724694" y="1674019"/>
                    <a:pt x="795338" y="1609725"/>
                  </a:cubicBezTo>
                  <a:cubicBezTo>
                    <a:pt x="865982" y="1545431"/>
                    <a:pt x="944563" y="1439863"/>
                    <a:pt x="1000125" y="1366838"/>
                  </a:cubicBezTo>
                  <a:cubicBezTo>
                    <a:pt x="1055687" y="1293813"/>
                    <a:pt x="1086644" y="1254125"/>
                    <a:pt x="1128713" y="1171575"/>
                  </a:cubicBezTo>
                  <a:cubicBezTo>
                    <a:pt x="1170782" y="1089025"/>
                    <a:pt x="1208882" y="1000919"/>
                    <a:pt x="1252538" y="871538"/>
                  </a:cubicBezTo>
                  <a:cubicBezTo>
                    <a:pt x="1296194" y="742157"/>
                    <a:pt x="1351756" y="540544"/>
                    <a:pt x="1390650" y="395288"/>
                  </a:cubicBezTo>
                  <a:cubicBezTo>
                    <a:pt x="1429544" y="250032"/>
                    <a:pt x="1457722" y="125016"/>
                    <a:pt x="1485900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Palatino Linotype" panose="02040502050505030304" pitchFamily="18" charset="0"/>
              </a:endParaRPr>
            </a:p>
          </p:txBody>
        </p:sp>
        <p:grpSp>
          <p:nvGrpSpPr>
            <p:cNvPr id="65" name="Groupe 64"/>
            <p:cNvGrpSpPr/>
            <p:nvPr/>
          </p:nvGrpSpPr>
          <p:grpSpPr>
            <a:xfrm rot="20924656">
              <a:off x="1205364" y="4189524"/>
              <a:ext cx="334947" cy="256569"/>
              <a:chOff x="4019115" y="2348880"/>
              <a:chExt cx="322067" cy="288032"/>
            </a:xfrm>
          </p:grpSpPr>
          <p:cxnSp>
            <p:nvCxnSpPr>
              <p:cNvPr id="82" name="Connecteur droit 81"/>
              <p:cNvCxnSpPr/>
              <p:nvPr/>
            </p:nvCxnSpPr>
            <p:spPr>
              <a:xfrm>
                <a:off x="4019115" y="2420888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Connecteur droit 82"/>
              <p:cNvCxnSpPr/>
              <p:nvPr/>
            </p:nvCxnSpPr>
            <p:spPr>
              <a:xfrm>
                <a:off x="4067944" y="2348880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e 66"/>
            <p:cNvGrpSpPr/>
            <p:nvPr/>
          </p:nvGrpSpPr>
          <p:grpSpPr>
            <a:xfrm rot="20924656">
              <a:off x="1224006" y="2644055"/>
              <a:ext cx="334947" cy="256569"/>
              <a:chOff x="4019115" y="2348880"/>
              <a:chExt cx="322067" cy="288032"/>
            </a:xfrm>
          </p:grpSpPr>
          <p:cxnSp>
            <p:nvCxnSpPr>
              <p:cNvPr id="80" name="Connecteur droit 79"/>
              <p:cNvCxnSpPr/>
              <p:nvPr/>
            </p:nvCxnSpPr>
            <p:spPr>
              <a:xfrm>
                <a:off x="4019115" y="2420888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Connecteur droit 80"/>
              <p:cNvCxnSpPr/>
              <p:nvPr/>
            </p:nvCxnSpPr>
            <p:spPr>
              <a:xfrm>
                <a:off x="4067944" y="2348880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ZoneTexte 67"/>
            <p:cNvSpPr txBox="1"/>
            <p:nvPr/>
          </p:nvSpPr>
          <p:spPr>
            <a:xfrm>
              <a:off x="2375579" y="2195838"/>
              <a:ext cx="1588898" cy="6463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25400"/>
            </a:sp3d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 err="1" smtClean="0">
                  <a:solidFill>
                    <a:schemeClr val="tx1"/>
                  </a:solidFill>
                  <a:latin typeface="Palatino Linotype" panose="02040502050505030304" pitchFamily="18" charset="0"/>
                </a:rPr>
                <a:t>Steady</a:t>
              </a:r>
              <a:r>
                <a:rPr lang="fr-FR" b="1" dirty="0" smtClean="0">
                  <a:solidFill>
                    <a:schemeClr val="tx1"/>
                  </a:solidFill>
                  <a:latin typeface="Palatino Linotype" panose="02040502050505030304" pitchFamily="18" charset="0"/>
                </a:rPr>
                <a:t> state:</a:t>
              </a:r>
            </a:p>
            <a:p>
              <a:pPr algn="ctr"/>
              <a:r>
                <a:rPr lang="fr-FR" dirty="0">
                  <a:solidFill>
                    <a:schemeClr val="tx1"/>
                  </a:solidFill>
                  <a:latin typeface="Palatino Linotype" panose="02040502050505030304" pitchFamily="18" charset="0"/>
                  <a:sym typeface="Wingdings" panose="05000000000000000000" pitchFamily="2" charset="2"/>
                </a:rPr>
                <a:t>C</a:t>
              </a:r>
              <a:r>
                <a:rPr lang="fr-FR" b="1" dirty="0" smtClean="0">
                  <a:solidFill>
                    <a:schemeClr val="tx1"/>
                  </a:solidFill>
                  <a:latin typeface="Palatino Linotype" panose="02040502050505030304" pitchFamily="18" charset="0"/>
                  <a:sym typeface="Wingdings" panose="05000000000000000000" pitchFamily="2" charset="2"/>
                </a:rPr>
                <a:t>onstant rate</a:t>
              </a:r>
              <a:endParaRPr lang="fr-FR" b="1" dirty="0">
                <a:solidFill>
                  <a:schemeClr val="tx1"/>
                </a:solidFill>
                <a:latin typeface="Palatino Linotype" panose="02040502050505030304" pitchFamily="18" charset="0"/>
              </a:endParaRPr>
            </a:p>
          </p:txBody>
        </p:sp>
        <p:sp>
          <p:nvSpPr>
            <p:cNvPr id="69" name="ZoneTexte 68"/>
            <p:cNvSpPr txBox="1"/>
            <p:nvPr/>
          </p:nvSpPr>
          <p:spPr>
            <a:xfrm>
              <a:off x="729169" y="989585"/>
              <a:ext cx="587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C00000"/>
                  </a:solidFill>
                  <a:latin typeface="Palatino Linotype" panose="02040502050505030304" pitchFamily="18" charset="0"/>
                </a:rPr>
                <a:t>≈ 90</a:t>
              </a:r>
              <a:endParaRPr lang="fr-FR" dirty="0">
                <a:solidFill>
                  <a:srgbClr val="C00000"/>
                </a:solidFill>
                <a:latin typeface="Palatino Linotype" panose="02040502050505030304" pitchFamily="18" charset="0"/>
              </a:endParaRPr>
            </a:p>
          </p:txBody>
        </p:sp>
        <p:grpSp>
          <p:nvGrpSpPr>
            <p:cNvPr id="70" name="Groupe 69"/>
            <p:cNvGrpSpPr/>
            <p:nvPr/>
          </p:nvGrpSpPr>
          <p:grpSpPr>
            <a:xfrm rot="5899228">
              <a:off x="3050073" y="5315023"/>
              <a:ext cx="334947" cy="256569"/>
              <a:chOff x="4019115" y="2348880"/>
              <a:chExt cx="322067" cy="288032"/>
            </a:xfrm>
          </p:grpSpPr>
          <p:cxnSp>
            <p:nvCxnSpPr>
              <p:cNvPr id="78" name="Connecteur droit 77"/>
              <p:cNvCxnSpPr/>
              <p:nvPr/>
            </p:nvCxnSpPr>
            <p:spPr>
              <a:xfrm>
                <a:off x="4019115" y="2420888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onnecteur droit 78"/>
              <p:cNvCxnSpPr/>
              <p:nvPr/>
            </p:nvCxnSpPr>
            <p:spPr>
              <a:xfrm>
                <a:off x="4067944" y="2348880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e 70"/>
            <p:cNvGrpSpPr/>
            <p:nvPr/>
          </p:nvGrpSpPr>
          <p:grpSpPr>
            <a:xfrm rot="5899228">
              <a:off x="5430614" y="5315023"/>
              <a:ext cx="334947" cy="256569"/>
              <a:chOff x="4019115" y="2348880"/>
              <a:chExt cx="322067" cy="288032"/>
            </a:xfrm>
          </p:grpSpPr>
          <p:cxnSp>
            <p:nvCxnSpPr>
              <p:cNvPr id="76" name="Connecteur droit 75"/>
              <p:cNvCxnSpPr/>
              <p:nvPr/>
            </p:nvCxnSpPr>
            <p:spPr>
              <a:xfrm>
                <a:off x="4019115" y="2420888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Connecteur droit 76"/>
              <p:cNvCxnSpPr/>
              <p:nvPr/>
            </p:nvCxnSpPr>
            <p:spPr>
              <a:xfrm>
                <a:off x="4067944" y="2348880"/>
                <a:ext cx="273238" cy="21602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ZoneTexte 71"/>
            <p:cNvSpPr txBox="1"/>
            <p:nvPr/>
          </p:nvSpPr>
          <p:spPr>
            <a:xfrm>
              <a:off x="1272902" y="1417181"/>
              <a:ext cx="76784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600" dirty="0" smtClean="0">
                  <a:latin typeface="Palatino Linotype" panose="02040502050505030304" pitchFamily="18" charset="0"/>
                  <a:sym typeface="Wingdings" panose="05000000000000000000" pitchFamily="2" charset="2"/>
                </a:rPr>
                <a:t></a:t>
              </a:r>
              <a:endParaRPr lang="fr-FR" sz="2600" dirty="0">
                <a:latin typeface="Palatino Linotype" panose="02040502050505030304" pitchFamily="18" charset="0"/>
              </a:endParaRPr>
            </a:p>
          </p:txBody>
        </p:sp>
        <p:pic>
          <p:nvPicPr>
            <p:cNvPr id="73" name="Picture 2" descr="Résultat de recherche d'images pour &quot;image loupe transparente&quot;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385302">
              <a:off x="999169" y="4258197"/>
              <a:ext cx="1965478" cy="1246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ZoneTexte 73"/>
            <p:cNvSpPr txBox="1"/>
            <p:nvPr/>
          </p:nvSpPr>
          <p:spPr>
            <a:xfrm>
              <a:off x="2878318" y="1419269"/>
              <a:ext cx="76784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600" dirty="0">
                  <a:latin typeface="Palatino Linotype" panose="02040502050505030304" pitchFamily="18" charset="0"/>
                  <a:sym typeface="Wingdings" panose="05000000000000000000" pitchFamily="2" charset="2"/>
                </a:rPr>
                <a:t></a:t>
              </a:r>
              <a:endParaRPr lang="fr-FR" sz="2600" dirty="0">
                <a:latin typeface="Palatino Linotype" panose="02040502050505030304" pitchFamily="18" charset="0"/>
              </a:endParaRPr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5126464" y="1420860"/>
              <a:ext cx="76784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600" dirty="0" smtClean="0">
                  <a:latin typeface="Palatino Linotype" panose="02040502050505030304" pitchFamily="18" charset="0"/>
                  <a:sym typeface="Wingdings" panose="05000000000000000000" pitchFamily="2" charset="2"/>
                </a:rPr>
                <a:t></a:t>
              </a:r>
              <a:endParaRPr lang="fr-FR" sz="2600"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4749641" y="896732"/>
            <a:ext cx="3420575" cy="1538882"/>
            <a:chOff x="4749641" y="896732"/>
            <a:chExt cx="3420575" cy="1538882"/>
          </a:xfrm>
        </p:grpSpPr>
        <p:sp>
          <p:nvSpPr>
            <p:cNvPr id="25" name="Rectangle 119"/>
            <p:cNvSpPr>
              <a:spLocks noChangeArrowheads="1"/>
            </p:cNvSpPr>
            <p:nvPr/>
          </p:nvSpPr>
          <p:spPr bwMode="auto">
            <a:xfrm>
              <a:off x="4749641" y="896732"/>
              <a:ext cx="3420575" cy="776383"/>
            </a:xfrm>
            <a:prstGeom prst="roundRect">
              <a:avLst/>
            </a:prstGeom>
            <a:solidFill>
              <a:srgbClr val="006600"/>
            </a:solidFill>
            <a:ln>
              <a:noFill/>
              <a:headEnd/>
              <a:tailEnd/>
            </a:ln>
            <a:scene3d>
              <a:camera prst="orthographicFront"/>
              <a:lightRig rig="threePt" dir="t"/>
            </a:scene3d>
            <a:sp3d>
              <a:bevelT w="63500"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GB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Normalized dissolution rate</a:t>
              </a:r>
            </a:p>
            <a:p>
              <a:pPr>
                <a:spcBef>
                  <a:spcPct val="20000"/>
                </a:spcBef>
              </a:pPr>
              <a:r>
                <a:rPr lang="en-GB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</a:t>
              </a:r>
              <a:r>
                <a:rPr lang="en-GB" altLang="fr-FR" baseline="-250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L.0 </a:t>
              </a:r>
              <a:r>
                <a:rPr lang="en-GB" altLang="fr-FR" dirty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(U</a:t>
              </a:r>
              <a:r>
                <a:rPr lang="en-GB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) expressed in g.m</a:t>
              </a:r>
              <a:r>
                <a:rPr lang="en-GB" altLang="fr-FR" baseline="300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-2</a:t>
              </a:r>
              <a:r>
                <a:rPr lang="en-GB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.d</a:t>
              </a:r>
              <a:r>
                <a:rPr lang="en-GB" altLang="fr-FR" baseline="30000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-1</a:t>
              </a:r>
              <a:endParaRPr lang="en-GB" altLang="fr-FR" baseline="300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7" name="AutoShape 24"/>
            <p:cNvSpPr>
              <a:spLocks noChangeArrowheads="1"/>
            </p:cNvSpPr>
            <p:nvPr/>
          </p:nvSpPr>
          <p:spPr bwMode="auto">
            <a:xfrm rot="18449545" flipV="1">
              <a:off x="5517189" y="1878401"/>
              <a:ext cx="754065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808080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63500"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3845166" y="3256923"/>
            <a:ext cx="2503189" cy="1075246"/>
            <a:chOff x="3845166" y="3256923"/>
            <a:chExt cx="2503189" cy="1075246"/>
          </a:xfrm>
        </p:grpSpPr>
        <p:sp>
          <p:nvSpPr>
            <p:cNvPr id="86" name="Rectangle 119"/>
            <p:cNvSpPr>
              <a:spLocks noChangeArrowheads="1"/>
            </p:cNvSpPr>
            <p:nvPr/>
          </p:nvSpPr>
          <p:spPr bwMode="auto">
            <a:xfrm>
              <a:off x="4035903" y="3256923"/>
              <a:ext cx="2128143" cy="408623"/>
            </a:xfrm>
            <a:prstGeom prst="roundRect">
              <a:avLst/>
            </a:prstGeom>
            <a:solidFill>
              <a:srgbClr val="006600"/>
            </a:solidFill>
            <a:ln>
              <a:noFill/>
              <a:headEnd/>
              <a:tailEnd/>
            </a:ln>
            <a:scene3d>
              <a:camera prst="orthographicFront"/>
              <a:lightRig rig="threePt" dir="t"/>
            </a:scene3d>
            <a:sp3d>
              <a:bevelT w="63500" h="254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GB" altLang="fr-FR" dirty="0" smtClean="0">
                  <a:solidFill>
                    <a:schemeClr val="bg1"/>
                  </a:solidFill>
                  <a:latin typeface="Palatino Linotype" panose="02040502050505030304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Induction period</a:t>
              </a:r>
              <a:endParaRPr lang="en-GB" altLang="fr-FR" baseline="30000" dirty="0">
                <a:solidFill>
                  <a:schemeClr val="bg1"/>
                </a:solidFill>
                <a:latin typeface="Palatino Linotype" panose="02040502050505030304" pitchFamily="18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" name="Flèche à trois pointes 5"/>
            <p:cNvSpPr/>
            <p:nvPr/>
          </p:nvSpPr>
          <p:spPr bwMode="auto">
            <a:xfrm>
              <a:off x="3845166" y="3721540"/>
              <a:ext cx="2503189" cy="610629"/>
            </a:xfrm>
            <a:prstGeom prst="leftRightUpArrow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 w="63500" h="25400"/>
            </a:sp3d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777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"/>
</p:tagLst>
</file>

<file path=ppt/theme/theme1.xml><?xml version="1.0" encoding="utf-8"?>
<a:theme xmlns:a="http://schemas.openxmlformats.org/drawingml/2006/main" name="Modèle par défaut">
  <a:themeElements>
    <a:clrScheme name="Exécutif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Palatino Linotype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Palatino Linotype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Palatino Linotype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Palatino Linotype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Thème Offic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48904</TotalTime>
  <Words>2498</Words>
  <Application>Microsoft Office PowerPoint</Application>
  <PresentationFormat>Affichage à l'écran (4:3)</PresentationFormat>
  <Paragraphs>367</Paragraphs>
  <Slides>21</Slides>
  <Notes>12</Notes>
  <HiddenSlides>0</HiddenSlides>
  <MMClips>3</MMClips>
  <ScaleCrop>false</ScaleCrop>
  <HeadingPairs>
    <vt:vector size="8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5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39" baseType="lpstr">
      <vt:lpstr>ＭＳ Ｐゴシック</vt:lpstr>
      <vt:lpstr>Arial</vt:lpstr>
      <vt:lpstr>Arial Black</vt:lpstr>
      <vt:lpstr>Calibri</vt:lpstr>
      <vt:lpstr>Cambria Math</vt:lpstr>
      <vt:lpstr>Palatino Linotype</vt:lpstr>
      <vt:lpstr>Symbol</vt:lpstr>
      <vt:lpstr>Times New Roman</vt:lpstr>
      <vt:lpstr>Verdana</vt:lpstr>
      <vt:lpstr>Webdings</vt:lpstr>
      <vt:lpstr>Wingdings</vt:lpstr>
      <vt:lpstr>Modèle par défaut</vt:lpstr>
      <vt:lpstr>1_Modèle par défaut</vt:lpstr>
      <vt:lpstr>Thème Office</vt:lpstr>
      <vt:lpstr>7_Modèle par défaut</vt:lpstr>
      <vt:lpstr>3_Thème Office</vt:lpstr>
      <vt:lpstr>Graph</vt:lpstr>
      <vt:lpstr>Équation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Omicron 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Alpha</dc:creator>
  <cp:lastModifiedBy>N.Dacheux</cp:lastModifiedBy>
  <cp:revision>1363</cp:revision>
  <cp:lastPrinted>2017-10-16T09:51:19Z</cp:lastPrinted>
  <dcterms:created xsi:type="dcterms:W3CDTF">2009-03-29T11:27:17Z</dcterms:created>
  <dcterms:modified xsi:type="dcterms:W3CDTF">2017-10-28T12:35:37Z</dcterms:modified>
</cp:coreProperties>
</file>