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4.xml" ContentType="application/vnd.openxmlformats-officedocument.presentationml.notesSlide+xml"/>
  <Override PartName="/ppt/tags/tag1.xml" ContentType="application/vnd.openxmlformats-officedocument.presentationml.tags+xml"/>
  <Override PartName="/ppt/notesSlides/notesSlide5.xml" ContentType="application/vnd.openxmlformats-officedocument.presentationml.notesSlide+xml"/>
  <Override PartName="/ppt/charts/chart3.xml" ContentType="application/vnd.openxmlformats-officedocument.drawingml.chart+xml"/>
  <Override PartName="/ppt/tags/tag2.xml" ContentType="application/vnd.openxmlformats-officedocument.presentationml.tags+xml"/>
  <Override PartName="/ppt/notesSlides/notesSlide6.xml" ContentType="application/vnd.openxmlformats-officedocument.presentationml.notesSlide+xml"/>
  <Override PartName="/ppt/tags/tag3.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handoutMasterIdLst>
    <p:handoutMasterId r:id="rId23"/>
  </p:handoutMasterIdLst>
  <p:sldIdLst>
    <p:sldId id="256" r:id="rId2"/>
    <p:sldId id="257" r:id="rId3"/>
    <p:sldId id="275" r:id="rId4"/>
    <p:sldId id="258" r:id="rId5"/>
    <p:sldId id="259" r:id="rId6"/>
    <p:sldId id="268" r:id="rId7"/>
    <p:sldId id="262" r:id="rId8"/>
    <p:sldId id="260" r:id="rId9"/>
    <p:sldId id="269" r:id="rId10"/>
    <p:sldId id="278" r:id="rId11"/>
    <p:sldId id="263" r:id="rId12"/>
    <p:sldId id="265" r:id="rId13"/>
    <p:sldId id="271" r:id="rId14"/>
    <p:sldId id="273" r:id="rId15"/>
    <p:sldId id="272" r:id="rId16"/>
    <p:sldId id="274" r:id="rId17"/>
    <p:sldId id="266" r:id="rId18"/>
    <p:sldId id="267" r:id="rId19"/>
    <p:sldId id="277" r:id="rId20"/>
    <p:sldId id="261" r:id="rId21"/>
  </p:sldIdLst>
  <p:sldSz cx="9144000" cy="6858000" type="screen4x3"/>
  <p:notesSz cx="6858000" cy="9144000"/>
  <p:defaultTextStyle>
    <a:defPPr>
      <a:defRPr lang="en-GB"/>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521415D9-36F7-43E2-AB2F-B90AF26B5E84}">
      <p14:sectionLst xmlns:p14="http://schemas.microsoft.com/office/powerpoint/2010/main">
        <p14:section name="Default Section" id="{672160CF-58EF-4449-A163-9E16B4D6449C}">
          <p14:sldIdLst>
            <p14:sldId id="256"/>
            <p14:sldId id="257"/>
            <p14:sldId id="275"/>
            <p14:sldId id="258"/>
            <p14:sldId id="259"/>
            <p14:sldId id="268"/>
            <p14:sldId id="262"/>
            <p14:sldId id="260"/>
            <p14:sldId id="269"/>
            <p14:sldId id="278"/>
            <p14:sldId id="263"/>
            <p14:sldId id="265"/>
            <p14:sldId id="271"/>
            <p14:sldId id="273"/>
            <p14:sldId id="272"/>
            <p14:sldId id="274"/>
            <p14:sldId id="266"/>
            <p14:sldId id="267"/>
            <p14:sldId id="277"/>
            <p14:sldId id="261"/>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FF"/>
    <a:srgbClr val="0066CC"/>
    <a:srgbClr val="000000"/>
    <a:srgbClr val="006600"/>
    <a:srgbClr val="003E72"/>
    <a:srgbClr val="6AADE4"/>
    <a:srgbClr val="00305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929F9F4-4A8F-4326-A1B4-22849713DDAB}" styleName="Dark Style 1 - Accent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D03447BB-5D67-496B-8E87-E561075AD55C}" styleName="Dark Style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37CE84F3-28C3-443E-9E96-99CF82512B78}" styleName="Dark Style 1 - Accent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867" autoAdjust="0"/>
    <p:restoredTop sz="88114" autoAdjust="0"/>
  </p:normalViewPr>
  <p:slideViewPr>
    <p:cSldViewPr>
      <p:cViewPr varScale="1">
        <p:scale>
          <a:sx n="55" d="100"/>
          <a:sy n="55" d="100"/>
        </p:scale>
        <p:origin x="19" y="86"/>
      </p:cViewPr>
      <p:guideLst>
        <p:guide orient="horz" pos="2160"/>
        <p:guide pos="2880"/>
      </p:guideLst>
    </p:cSldViewPr>
  </p:slideViewPr>
  <p:notesTextViewPr>
    <p:cViewPr>
      <p:scale>
        <a:sx n="1" d="1"/>
        <a:sy n="1" d="1"/>
      </p:scale>
      <p:origin x="0" y="0"/>
    </p:cViewPr>
  </p:notesTextViewPr>
  <p:notesViewPr>
    <p:cSldViewPr>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28"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oleObject" Target="file:///C:\Users\rg472\Desktop\R.Guo\Leaching\2016-12-02%20solution.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Book1"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Book1"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1"/>
          <c:order val="0"/>
          <c:tx>
            <c:v>B</c:v>
          </c:tx>
          <c:spPr>
            <a:ln>
              <a:solidFill>
                <a:srgbClr val="0066CC"/>
              </a:solidFill>
            </a:ln>
          </c:spPr>
          <c:marker>
            <c:spPr>
              <a:solidFill>
                <a:srgbClr val="0066CC"/>
              </a:solidFill>
              <a:ln>
                <a:solidFill>
                  <a:srgbClr val="0066CC"/>
                </a:solidFill>
              </a:ln>
            </c:spPr>
          </c:marker>
          <c:dLbls>
            <c:delete val="1"/>
          </c:dLbls>
          <c:xVal>
            <c:numLit>
              <c:formatCode>General</c:formatCode>
              <c:ptCount val="2"/>
              <c:pt idx="0">
                <c:v>28</c:v>
              </c:pt>
              <c:pt idx="1">
                <c:v>112</c:v>
              </c:pt>
            </c:numLit>
          </c:xVal>
          <c:yVal>
            <c:numRef>
              <c:f>(samples!$T$17,samples!$T$36)</c:f>
              <c:numCache>
                <c:formatCode>0.00E+00</c:formatCode>
                <c:ptCount val="2"/>
                <c:pt idx="0">
                  <c:v>4.0229512143503703</c:v>
                </c:pt>
                <c:pt idx="1">
                  <c:v>6.6572641142888545</c:v>
                </c:pt>
              </c:numCache>
            </c:numRef>
          </c:yVal>
          <c:smooth val="1"/>
          <c:extLst>
            <c:ext xmlns:c16="http://schemas.microsoft.com/office/drawing/2014/chart" uri="{C3380CC4-5D6E-409C-BE32-E72D297353CC}">
              <c16:uniqueId val="{00000000-FE6F-49DE-830A-0EFBE4C8640D}"/>
            </c:ext>
          </c:extLst>
        </c:ser>
        <c:ser>
          <c:idx val="6"/>
          <c:order val="1"/>
          <c:tx>
            <c:v>Mg</c:v>
          </c:tx>
          <c:spPr>
            <a:ln>
              <a:solidFill>
                <a:srgbClr val="00B050"/>
              </a:solidFill>
            </a:ln>
          </c:spPr>
          <c:marker>
            <c:spPr>
              <a:ln>
                <a:solidFill>
                  <a:srgbClr val="00B050"/>
                </a:solidFill>
              </a:ln>
            </c:spPr>
          </c:marker>
          <c:dLbls>
            <c:delete val="1"/>
          </c:dLbls>
          <c:xVal>
            <c:numLit>
              <c:formatCode>General</c:formatCode>
              <c:ptCount val="2"/>
              <c:pt idx="0">
                <c:v>28</c:v>
              </c:pt>
              <c:pt idx="1">
                <c:v>112</c:v>
              </c:pt>
            </c:numLit>
          </c:xVal>
          <c:yVal>
            <c:numRef>
              <c:f>(samples!$W$17,samples!$W$36)</c:f>
              <c:numCache>
                <c:formatCode>0.00E+00</c:formatCode>
                <c:ptCount val="2"/>
                <c:pt idx="0">
                  <c:v>5.2735379438063557E-2</c:v>
                </c:pt>
                <c:pt idx="1">
                  <c:v>6.1941083930790229E-4</c:v>
                </c:pt>
              </c:numCache>
            </c:numRef>
          </c:yVal>
          <c:smooth val="1"/>
          <c:extLst>
            <c:ext xmlns:c16="http://schemas.microsoft.com/office/drawing/2014/chart" uri="{C3380CC4-5D6E-409C-BE32-E72D297353CC}">
              <c16:uniqueId val="{00000001-FE6F-49DE-830A-0EFBE4C8640D}"/>
            </c:ext>
          </c:extLst>
        </c:ser>
        <c:dLbls>
          <c:dLblPos val="r"/>
          <c:showLegendKey val="0"/>
          <c:showVal val="1"/>
          <c:showCatName val="1"/>
          <c:showSerName val="0"/>
          <c:showPercent val="0"/>
          <c:showBubbleSize val="0"/>
        </c:dLbls>
        <c:axId val="76592192"/>
        <c:axId val="76592768"/>
      </c:scatterChart>
      <c:valAx>
        <c:axId val="76592192"/>
        <c:scaling>
          <c:orientation val="minMax"/>
        </c:scaling>
        <c:delete val="0"/>
        <c:axPos val="b"/>
        <c:title>
          <c:tx>
            <c:rich>
              <a:bodyPr/>
              <a:lstStyle/>
              <a:p>
                <a:pPr>
                  <a:defRPr/>
                </a:pPr>
                <a:r>
                  <a:rPr lang="en-GB" sz="1000" dirty="0"/>
                  <a:t>Leaching time (days)</a:t>
                </a:r>
              </a:p>
            </c:rich>
          </c:tx>
          <c:overlay val="0"/>
        </c:title>
        <c:numFmt formatCode="General" sourceLinked="1"/>
        <c:majorTickMark val="none"/>
        <c:minorTickMark val="none"/>
        <c:tickLblPos val="low"/>
        <c:crossAx val="76592768"/>
        <c:crosses val="autoZero"/>
        <c:crossBetween val="midCat"/>
      </c:valAx>
      <c:valAx>
        <c:axId val="76592768"/>
        <c:scaling>
          <c:logBase val="10"/>
          <c:orientation val="minMax"/>
        </c:scaling>
        <c:delete val="0"/>
        <c:axPos val="l"/>
        <c:majorGridlines/>
        <c:title>
          <c:tx>
            <c:rich>
              <a:bodyPr/>
              <a:lstStyle/>
              <a:p>
                <a:pPr>
                  <a:defRPr/>
                </a:pPr>
                <a:r>
                  <a:rPr lang="en-GB" sz="1000" dirty="0"/>
                  <a:t>NL (g/m^2)</a:t>
                </a:r>
              </a:p>
            </c:rich>
          </c:tx>
          <c:overlay val="0"/>
        </c:title>
        <c:numFmt formatCode="0.00E+00" sourceLinked="1"/>
        <c:majorTickMark val="out"/>
        <c:minorTickMark val="none"/>
        <c:tickLblPos val="nextTo"/>
        <c:crossAx val="76592192"/>
        <c:crosses val="autoZero"/>
        <c:crossBetween val="midCat"/>
      </c:valAx>
    </c:plotArea>
    <c:legend>
      <c:legendPos val="r"/>
      <c:overlay val="0"/>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tx>
            <c:v>B (MgEM)</c:v>
          </c:tx>
          <c:xVal>
            <c:numRef>
              <c:f>Sheet1!$A$2:$A$5</c:f>
              <c:numCache>
                <c:formatCode>General</c:formatCode>
                <c:ptCount val="4"/>
                <c:pt idx="0">
                  <c:v>7</c:v>
                </c:pt>
                <c:pt idx="1">
                  <c:v>14</c:v>
                </c:pt>
                <c:pt idx="2">
                  <c:v>28</c:v>
                </c:pt>
                <c:pt idx="3">
                  <c:v>112</c:v>
                </c:pt>
              </c:numCache>
            </c:numRef>
          </c:xVal>
          <c:yVal>
            <c:numRef>
              <c:f>Sheet1!$B$2:$B$5</c:f>
              <c:numCache>
                <c:formatCode>General</c:formatCode>
                <c:ptCount val="4"/>
                <c:pt idx="0">
                  <c:v>4.84</c:v>
                </c:pt>
                <c:pt idx="1">
                  <c:v>6.59</c:v>
                </c:pt>
                <c:pt idx="2">
                  <c:v>7.63</c:v>
                </c:pt>
                <c:pt idx="3">
                  <c:v>7.96</c:v>
                </c:pt>
              </c:numCache>
            </c:numRef>
          </c:yVal>
          <c:smooth val="1"/>
          <c:extLst>
            <c:ext xmlns:c16="http://schemas.microsoft.com/office/drawing/2014/chart" uri="{C3380CC4-5D6E-409C-BE32-E72D297353CC}">
              <c16:uniqueId val="{00000000-E7DF-4E0D-9140-C43B0AED22F2}"/>
            </c:ext>
          </c:extLst>
        </c:ser>
        <c:ser>
          <c:idx val="1"/>
          <c:order val="1"/>
          <c:tx>
            <c:v>B (CaEM)</c:v>
          </c:tx>
          <c:xVal>
            <c:numRef>
              <c:f>Sheet1!$A$2:$A$5</c:f>
              <c:numCache>
                <c:formatCode>General</c:formatCode>
                <c:ptCount val="4"/>
                <c:pt idx="0">
                  <c:v>7</c:v>
                </c:pt>
                <c:pt idx="1">
                  <c:v>14</c:v>
                </c:pt>
                <c:pt idx="2">
                  <c:v>28</c:v>
                </c:pt>
                <c:pt idx="3">
                  <c:v>112</c:v>
                </c:pt>
              </c:numCache>
            </c:numRef>
          </c:xVal>
          <c:yVal>
            <c:numRef>
              <c:f>Sheet1!$C$2:$C$5</c:f>
              <c:numCache>
                <c:formatCode>General</c:formatCode>
                <c:ptCount val="4"/>
                <c:pt idx="0">
                  <c:v>0.42599999999999999</c:v>
                </c:pt>
                <c:pt idx="1">
                  <c:v>0.60099999999999998</c:v>
                </c:pt>
                <c:pt idx="2">
                  <c:v>0.66700000000000004</c:v>
                </c:pt>
                <c:pt idx="3">
                  <c:v>0.92800000000000005</c:v>
                </c:pt>
              </c:numCache>
            </c:numRef>
          </c:yVal>
          <c:smooth val="1"/>
          <c:extLst>
            <c:ext xmlns:c16="http://schemas.microsoft.com/office/drawing/2014/chart" uri="{C3380CC4-5D6E-409C-BE32-E72D297353CC}">
              <c16:uniqueId val="{00000001-E7DF-4E0D-9140-C43B0AED22F2}"/>
            </c:ext>
          </c:extLst>
        </c:ser>
        <c:ser>
          <c:idx val="2"/>
          <c:order val="2"/>
          <c:tx>
            <c:v>Mg (MgEM)</c:v>
          </c:tx>
          <c:spPr>
            <a:ln>
              <a:solidFill>
                <a:srgbClr val="00B050"/>
              </a:solidFill>
            </a:ln>
          </c:spPr>
          <c:marker>
            <c:spPr>
              <a:solidFill>
                <a:srgbClr val="00B050"/>
              </a:solidFill>
            </c:spPr>
          </c:marker>
          <c:dPt>
            <c:idx val="1"/>
            <c:bubble3D val="0"/>
            <c:extLst>
              <c:ext xmlns:c16="http://schemas.microsoft.com/office/drawing/2014/chart" uri="{C3380CC4-5D6E-409C-BE32-E72D297353CC}">
                <c16:uniqueId val="{00000003-E7DF-4E0D-9140-C43B0AED22F2}"/>
              </c:ext>
            </c:extLst>
          </c:dPt>
          <c:dPt>
            <c:idx val="2"/>
            <c:bubble3D val="0"/>
            <c:extLst>
              <c:ext xmlns:c16="http://schemas.microsoft.com/office/drawing/2014/chart" uri="{C3380CC4-5D6E-409C-BE32-E72D297353CC}">
                <c16:uniqueId val="{00000005-E7DF-4E0D-9140-C43B0AED22F2}"/>
              </c:ext>
            </c:extLst>
          </c:dPt>
          <c:dPt>
            <c:idx val="3"/>
            <c:bubble3D val="0"/>
            <c:extLst>
              <c:ext xmlns:c16="http://schemas.microsoft.com/office/drawing/2014/chart" uri="{C3380CC4-5D6E-409C-BE32-E72D297353CC}">
                <c16:uniqueId val="{00000007-E7DF-4E0D-9140-C43B0AED22F2}"/>
              </c:ext>
            </c:extLst>
          </c:dPt>
          <c:xVal>
            <c:numRef>
              <c:f>Sheet1!$A$2:$A$5</c:f>
              <c:numCache>
                <c:formatCode>General</c:formatCode>
                <c:ptCount val="4"/>
                <c:pt idx="0">
                  <c:v>7</c:v>
                </c:pt>
                <c:pt idx="1">
                  <c:v>14</c:v>
                </c:pt>
                <c:pt idx="2">
                  <c:v>28</c:v>
                </c:pt>
                <c:pt idx="3">
                  <c:v>112</c:v>
                </c:pt>
              </c:numCache>
            </c:numRef>
          </c:xVal>
          <c:yVal>
            <c:numRef>
              <c:f>Sheet1!$D$2:$D$5</c:f>
              <c:numCache>
                <c:formatCode>0.00E+00</c:formatCode>
                <c:ptCount val="4"/>
                <c:pt idx="0">
                  <c:v>5.47E-3</c:v>
                </c:pt>
                <c:pt idx="1">
                  <c:v>5.3600000000000002E-3</c:v>
                </c:pt>
                <c:pt idx="2">
                  <c:v>4.1099999999999999E-3</c:v>
                </c:pt>
                <c:pt idx="3">
                  <c:v>1.9300000000000001E-3</c:v>
                </c:pt>
              </c:numCache>
            </c:numRef>
          </c:yVal>
          <c:smooth val="1"/>
          <c:extLst>
            <c:ext xmlns:c16="http://schemas.microsoft.com/office/drawing/2014/chart" uri="{C3380CC4-5D6E-409C-BE32-E72D297353CC}">
              <c16:uniqueId val="{00000008-E7DF-4E0D-9140-C43B0AED22F2}"/>
            </c:ext>
          </c:extLst>
        </c:ser>
        <c:dLbls>
          <c:showLegendKey val="0"/>
          <c:showVal val="0"/>
          <c:showCatName val="0"/>
          <c:showSerName val="0"/>
          <c:showPercent val="0"/>
          <c:showBubbleSize val="0"/>
        </c:dLbls>
        <c:axId val="76594496"/>
        <c:axId val="86040576"/>
      </c:scatterChart>
      <c:valAx>
        <c:axId val="76594496"/>
        <c:scaling>
          <c:orientation val="minMax"/>
          <c:max val="120"/>
          <c:min val="0"/>
        </c:scaling>
        <c:delete val="0"/>
        <c:axPos val="b"/>
        <c:title>
          <c:tx>
            <c:rich>
              <a:bodyPr/>
              <a:lstStyle/>
              <a:p>
                <a:pPr>
                  <a:defRPr/>
                </a:pPr>
                <a:r>
                  <a:rPr lang="en-GB"/>
                  <a:t>Leaching time (days)</a:t>
                </a:r>
              </a:p>
            </c:rich>
          </c:tx>
          <c:overlay val="0"/>
        </c:title>
        <c:numFmt formatCode="General" sourceLinked="1"/>
        <c:majorTickMark val="none"/>
        <c:minorTickMark val="none"/>
        <c:tickLblPos val="low"/>
        <c:crossAx val="86040576"/>
        <c:crosses val="autoZero"/>
        <c:crossBetween val="midCat"/>
      </c:valAx>
      <c:valAx>
        <c:axId val="86040576"/>
        <c:scaling>
          <c:logBase val="10"/>
          <c:orientation val="minMax"/>
        </c:scaling>
        <c:delete val="0"/>
        <c:axPos val="l"/>
        <c:majorGridlines/>
        <c:title>
          <c:tx>
            <c:rich>
              <a:bodyPr/>
              <a:lstStyle/>
              <a:p>
                <a:pPr>
                  <a:defRPr/>
                </a:pPr>
                <a:r>
                  <a:rPr lang="en-GB" dirty="0"/>
                  <a:t>NL </a:t>
                </a:r>
                <a:r>
                  <a:rPr lang="en-GB" sz="1000" b="1" i="0" u="none" strike="noStrike" baseline="0" dirty="0">
                    <a:effectLst/>
                  </a:rPr>
                  <a:t>(g/m^2)</a:t>
                </a:r>
                <a:endParaRPr lang="en-GB" dirty="0"/>
              </a:p>
            </c:rich>
          </c:tx>
          <c:overlay val="0"/>
        </c:title>
        <c:numFmt formatCode="0.00E+00" sourceLinked="0"/>
        <c:majorTickMark val="none"/>
        <c:minorTickMark val="none"/>
        <c:tickLblPos val="nextTo"/>
        <c:crossAx val="76594496"/>
        <c:crosses val="autoZero"/>
        <c:crossBetween val="midCat"/>
      </c:valAx>
    </c:plotArea>
    <c:legend>
      <c:legendPos val="r"/>
      <c:overlay val="0"/>
    </c:legend>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tx>
            <c:v>B (MgEM)</c:v>
          </c:tx>
          <c:xVal>
            <c:numRef>
              <c:f>Sheet1!$A$2:$A$5</c:f>
              <c:numCache>
                <c:formatCode>General</c:formatCode>
                <c:ptCount val="4"/>
                <c:pt idx="0">
                  <c:v>7</c:v>
                </c:pt>
                <c:pt idx="1">
                  <c:v>14</c:v>
                </c:pt>
                <c:pt idx="2">
                  <c:v>28</c:v>
                </c:pt>
                <c:pt idx="3">
                  <c:v>112</c:v>
                </c:pt>
              </c:numCache>
            </c:numRef>
          </c:xVal>
          <c:yVal>
            <c:numRef>
              <c:f>Sheet1!$B$2:$B$5</c:f>
              <c:numCache>
                <c:formatCode>General</c:formatCode>
                <c:ptCount val="4"/>
                <c:pt idx="0">
                  <c:v>4.84</c:v>
                </c:pt>
                <c:pt idx="1">
                  <c:v>6.59</c:v>
                </c:pt>
                <c:pt idx="2">
                  <c:v>7.63</c:v>
                </c:pt>
                <c:pt idx="3">
                  <c:v>7.96</c:v>
                </c:pt>
              </c:numCache>
            </c:numRef>
          </c:yVal>
          <c:smooth val="1"/>
          <c:extLst>
            <c:ext xmlns:c16="http://schemas.microsoft.com/office/drawing/2014/chart" uri="{C3380CC4-5D6E-409C-BE32-E72D297353CC}">
              <c16:uniqueId val="{00000000-65B5-475E-814F-C9A59FBEE860}"/>
            </c:ext>
          </c:extLst>
        </c:ser>
        <c:ser>
          <c:idx val="2"/>
          <c:order val="1"/>
          <c:tx>
            <c:v>Mg (MgEM)</c:v>
          </c:tx>
          <c:spPr>
            <a:ln>
              <a:solidFill>
                <a:srgbClr val="00B050"/>
              </a:solidFill>
            </a:ln>
          </c:spPr>
          <c:marker>
            <c:spPr>
              <a:solidFill>
                <a:srgbClr val="00B050"/>
              </a:solidFill>
            </c:spPr>
          </c:marker>
          <c:dPt>
            <c:idx val="1"/>
            <c:bubble3D val="0"/>
            <c:extLst>
              <c:ext xmlns:c16="http://schemas.microsoft.com/office/drawing/2014/chart" uri="{C3380CC4-5D6E-409C-BE32-E72D297353CC}">
                <c16:uniqueId val="{00000002-65B5-475E-814F-C9A59FBEE860}"/>
              </c:ext>
            </c:extLst>
          </c:dPt>
          <c:dPt>
            <c:idx val="2"/>
            <c:bubble3D val="0"/>
            <c:extLst>
              <c:ext xmlns:c16="http://schemas.microsoft.com/office/drawing/2014/chart" uri="{C3380CC4-5D6E-409C-BE32-E72D297353CC}">
                <c16:uniqueId val="{00000003-65B5-475E-814F-C9A59FBEE860}"/>
              </c:ext>
            </c:extLst>
          </c:dPt>
          <c:dPt>
            <c:idx val="3"/>
            <c:bubble3D val="0"/>
            <c:extLst>
              <c:ext xmlns:c16="http://schemas.microsoft.com/office/drawing/2014/chart" uri="{C3380CC4-5D6E-409C-BE32-E72D297353CC}">
                <c16:uniqueId val="{00000004-65B5-475E-814F-C9A59FBEE860}"/>
              </c:ext>
            </c:extLst>
          </c:dPt>
          <c:xVal>
            <c:numRef>
              <c:f>Sheet1!$A$2:$A$5</c:f>
              <c:numCache>
                <c:formatCode>General</c:formatCode>
                <c:ptCount val="4"/>
                <c:pt idx="0">
                  <c:v>7</c:v>
                </c:pt>
                <c:pt idx="1">
                  <c:v>14</c:v>
                </c:pt>
                <c:pt idx="2">
                  <c:v>28</c:v>
                </c:pt>
                <c:pt idx="3">
                  <c:v>112</c:v>
                </c:pt>
              </c:numCache>
            </c:numRef>
          </c:xVal>
          <c:yVal>
            <c:numRef>
              <c:f>Sheet1!$D$2:$D$5</c:f>
              <c:numCache>
                <c:formatCode>0.00E+00</c:formatCode>
                <c:ptCount val="4"/>
                <c:pt idx="0">
                  <c:v>5.47E-3</c:v>
                </c:pt>
                <c:pt idx="1">
                  <c:v>5.3600000000000002E-3</c:v>
                </c:pt>
                <c:pt idx="2">
                  <c:v>4.1099999999999999E-3</c:v>
                </c:pt>
                <c:pt idx="3">
                  <c:v>1.9300000000000001E-3</c:v>
                </c:pt>
              </c:numCache>
            </c:numRef>
          </c:yVal>
          <c:smooth val="1"/>
          <c:extLst>
            <c:ext xmlns:c16="http://schemas.microsoft.com/office/drawing/2014/chart" uri="{C3380CC4-5D6E-409C-BE32-E72D297353CC}">
              <c16:uniqueId val="{00000005-65B5-475E-814F-C9A59FBEE860}"/>
            </c:ext>
          </c:extLst>
        </c:ser>
        <c:dLbls>
          <c:showLegendKey val="0"/>
          <c:showVal val="0"/>
          <c:showCatName val="0"/>
          <c:showSerName val="0"/>
          <c:showPercent val="0"/>
          <c:showBubbleSize val="0"/>
        </c:dLbls>
        <c:axId val="76594496"/>
        <c:axId val="86040576"/>
      </c:scatterChart>
      <c:valAx>
        <c:axId val="76594496"/>
        <c:scaling>
          <c:orientation val="minMax"/>
          <c:max val="120"/>
          <c:min val="0"/>
        </c:scaling>
        <c:delete val="0"/>
        <c:axPos val="b"/>
        <c:title>
          <c:tx>
            <c:rich>
              <a:bodyPr/>
              <a:lstStyle/>
              <a:p>
                <a:pPr>
                  <a:defRPr/>
                </a:pPr>
                <a:r>
                  <a:rPr lang="en-GB"/>
                  <a:t>Leaching time (days)</a:t>
                </a:r>
              </a:p>
            </c:rich>
          </c:tx>
          <c:overlay val="0"/>
        </c:title>
        <c:numFmt formatCode="General" sourceLinked="1"/>
        <c:majorTickMark val="none"/>
        <c:minorTickMark val="none"/>
        <c:tickLblPos val="low"/>
        <c:crossAx val="86040576"/>
        <c:crosses val="autoZero"/>
        <c:crossBetween val="midCat"/>
      </c:valAx>
      <c:valAx>
        <c:axId val="86040576"/>
        <c:scaling>
          <c:logBase val="10"/>
          <c:orientation val="minMax"/>
        </c:scaling>
        <c:delete val="0"/>
        <c:axPos val="l"/>
        <c:majorGridlines/>
        <c:title>
          <c:tx>
            <c:rich>
              <a:bodyPr/>
              <a:lstStyle/>
              <a:p>
                <a:pPr>
                  <a:defRPr/>
                </a:pPr>
                <a:r>
                  <a:rPr lang="en-GB" dirty="0"/>
                  <a:t>NL </a:t>
                </a:r>
                <a:r>
                  <a:rPr lang="en-GB" sz="1000" b="1" i="0" u="none" strike="noStrike" baseline="0" dirty="0">
                    <a:effectLst/>
                  </a:rPr>
                  <a:t>(g/m^2)</a:t>
                </a:r>
                <a:endParaRPr lang="en-GB" dirty="0"/>
              </a:p>
            </c:rich>
          </c:tx>
          <c:overlay val="0"/>
        </c:title>
        <c:numFmt formatCode="0.00E+00" sourceLinked="0"/>
        <c:majorTickMark val="none"/>
        <c:minorTickMark val="none"/>
        <c:tickLblPos val="nextTo"/>
        <c:crossAx val="76594496"/>
        <c:crosses val="autoZero"/>
        <c:crossBetween val="midCat"/>
      </c:valAx>
    </c:plotArea>
    <c:legend>
      <c:legendPos val="r"/>
      <c:overlay val="0"/>
    </c:legend>
    <c:plotVisOnly val="1"/>
    <c:dispBlanksAs val="gap"/>
    <c:showDLblsOverMax val="0"/>
  </c:chart>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18"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atin typeface="Arial" charset="0"/>
              </a:defRPr>
            </a:lvl1pPr>
          </a:lstStyle>
          <a:p>
            <a:pPr>
              <a:defRPr/>
            </a:pPr>
            <a:endParaRPr lang="en-GB" altLang="en-US"/>
          </a:p>
        </p:txBody>
      </p:sp>
      <p:sp>
        <p:nvSpPr>
          <p:cNvPr id="9219" name="Rectangle 3"/>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atin typeface="Arial" charset="0"/>
              </a:defRPr>
            </a:lvl1pPr>
          </a:lstStyle>
          <a:p>
            <a:pPr>
              <a:defRPr/>
            </a:pPr>
            <a:endParaRPr lang="en-GB" altLang="en-US"/>
          </a:p>
        </p:txBody>
      </p:sp>
      <p:sp>
        <p:nvSpPr>
          <p:cNvPr id="9220" name="Rectangle 4"/>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atin typeface="Arial" charset="0"/>
              </a:defRPr>
            </a:lvl1pPr>
          </a:lstStyle>
          <a:p>
            <a:pPr>
              <a:defRPr/>
            </a:pPr>
            <a:endParaRPr lang="en-GB" altLang="en-US"/>
          </a:p>
        </p:txBody>
      </p:sp>
      <p:sp>
        <p:nvSpPr>
          <p:cNvPr id="9221" name="Rectangle 5"/>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A996158-3145-43FB-8FFE-225094AEF7E0}" type="slidenum">
              <a:rPr lang="en-GB" altLang="en-US"/>
              <a:pPr/>
              <a:t>‹#›</a:t>
            </a:fld>
            <a:endParaRPr lang="en-GB" altLang="en-US"/>
          </a:p>
        </p:txBody>
      </p:sp>
    </p:spTree>
    <p:extLst>
      <p:ext uri="{BB962C8B-B14F-4D97-AF65-F5344CB8AC3E}">
        <p14:creationId xmlns:p14="http://schemas.microsoft.com/office/powerpoint/2010/main" val="10126521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atin typeface="Arial" charset="0"/>
              </a:defRPr>
            </a:lvl1pPr>
          </a:lstStyle>
          <a:p>
            <a:pPr>
              <a:defRPr/>
            </a:pPr>
            <a:endParaRPr lang="en-GB" altLang="en-US"/>
          </a:p>
        </p:txBody>
      </p:sp>
      <p:sp>
        <p:nvSpPr>
          <p:cNvPr id="8195"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atin typeface="Arial" charset="0"/>
              </a:defRPr>
            </a:lvl1pPr>
          </a:lstStyle>
          <a:p>
            <a:pPr>
              <a:defRPr/>
            </a:pPr>
            <a:endParaRPr lang="en-GB" altLang="en-US"/>
          </a:p>
        </p:txBody>
      </p:sp>
      <p:sp>
        <p:nvSpPr>
          <p:cNvPr id="819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8197" name="Rectangle 5"/>
          <p:cNvSpPr>
            <a:spLocks noGrp="1" noChangeArrowheads="1"/>
          </p:cNvSpPr>
          <p:nvPr>
            <p:ph type="body" sz="quarter" idx="3"/>
          </p:nvPr>
        </p:nvSpPr>
        <p:spPr bwMode="auto">
          <a:xfrm>
            <a:off x="1143000" y="4343400"/>
            <a:ext cx="4556125"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altLang="en-US" noProof="0"/>
              <a:t>Click to edit Master text styles</a:t>
            </a:r>
          </a:p>
          <a:p>
            <a:pPr lvl="1"/>
            <a:r>
              <a:rPr lang="en-GB" altLang="en-US" noProof="0"/>
              <a:t>Second level</a:t>
            </a:r>
          </a:p>
          <a:p>
            <a:pPr lvl="2"/>
            <a:r>
              <a:rPr lang="en-GB" altLang="en-US" noProof="0"/>
              <a:t>Third level</a:t>
            </a:r>
          </a:p>
          <a:p>
            <a:pPr lvl="3"/>
            <a:r>
              <a:rPr lang="en-GB" altLang="en-US" noProof="0"/>
              <a:t>Fourth level</a:t>
            </a:r>
          </a:p>
          <a:p>
            <a:pPr lvl="4"/>
            <a:r>
              <a:rPr lang="en-GB" altLang="en-US" noProof="0"/>
              <a:t>Fifth level</a:t>
            </a:r>
          </a:p>
        </p:txBody>
      </p:sp>
      <p:sp>
        <p:nvSpPr>
          <p:cNvPr id="8198"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atin typeface="Arial" charset="0"/>
              </a:defRPr>
            </a:lvl1pPr>
          </a:lstStyle>
          <a:p>
            <a:pPr>
              <a:defRPr/>
            </a:pPr>
            <a:endParaRPr lang="en-GB" altLang="en-US"/>
          </a:p>
        </p:txBody>
      </p:sp>
      <p:sp>
        <p:nvSpPr>
          <p:cNvPr id="8199"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E9B229F2-C1D9-4CA2-9DE0-E2A5A9554AA9}" type="slidenum">
              <a:rPr lang="en-GB" altLang="en-US"/>
              <a:pPr/>
              <a:t>‹#›</a:t>
            </a:fld>
            <a:endParaRPr lang="en-GB" altLang="en-US"/>
          </a:p>
        </p:txBody>
      </p:sp>
    </p:spTree>
    <p:extLst>
      <p:ext uri="{BB962C8B-B14F-4D97-AF65-F5344CB8AC3E}">
        <p14:creationId xmlns:p14="http://schemas.microsoft.com/office/powerpoint/2010/main" val="309411462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E86D182-78B8-4182-AED2-FE6D03AC91E4}" type="slidenum">
              <a:rPr lang="en-GB" altLang="en-US"/>
              <a:pPr eaLnBrk="1" hangingPunct="1">
                <a:spcBef>
                  <a:spcPct val="0"/>
                </a:spcBef>
              </a:pPr>
              <a:t>1</a:t>
            </a:fld>
            <a:endParaRPr lang="en-GB" altLang="en-US"/>
          </a:p>
        </p:txBody>
      </p:sp>
      <p:sp>
        <p:nvSpPr>
          <p:cNvPr id="9219" name="Rectangle 2"/>
          <p:cNvSpPr>
            <a:spLocks noGrp="1" noRot="1" noChangeAspect="1" noChangeArrowheads="1" noTextEdit="1"/>
          </p:cNvSpPr>
          <p:nvPr>
            <p:ph type="sldImg"/>
          </p:nvPr>
        </p:nvSpPr>
        <p:spPr>
          <a:ln/>
        </p:spPr>
      </p:sp>
      <p:sp>
        <p:nvSpPr>
          <p:cNvPr id="9220" name="Rectangle 3"/>
          <p:cNvSpPr>
            <a:spLocks noGrp="1" noChangeArrowheads="1"/>
          </p:cNvSpPr>
          <p:nvPr>
            <p:ph type="body" idx="1"/>
          </p:nvPr>
        </p:nvSpPr>
        <p:spPr>
          <a:noFill/>
        </p:spPr>
        <p:txBody>
          <a:bodyPr/>
          <a:lstStyle/>
          <a:p>
            <a:pPr eaLnBrk="1" hangingPunct="1"/>
            <a:r>
              <a:rPr lang="en-US" altLang="en-US" dirty="0" err="1">
                <a:latin typeface="Arial" panose="020B0604020202020204" pitchFamily="34" charset="0"/>
              </a:rPr>
              <a:t>MAGnesium</a:t>
            </a:r>
            <a:r>
              <a:rPr lang="en-US" altLang="en-US" dirty="0">
                <a:latin typeface="Arial" panose="020B0604020202020204" pitchFamily="34" charset="0"/>
              </a:rPr>
              <a:t> Non-</a:t>
            </a:r>
            <a:r>
              <a:rPr lang="en-US" altLang="en-US" dirty="0" err="1">
                <a:latin typeface="Arial" panose="020B0604020202020204" pitchFamily="34" charset="0"/>
              </a:rPr>
              <a:t>OXdising</a:t>
            </a:r>
            <a:endParaRPr lang="en-US" altLang="en-US" dirty="0">
              <a:latin typeface="Arial" panose="020B0604020202020204" pitchFamily="34" charset="0"/>
            </a:endParaRPr>
          </a:p>
        </p:txBody>
      </p:sp>
    </p:spTree>
    <p:extLst>
      <p:ext uri="{BB962C8B-B14F-4D97-AF65-F5344CB8AC3E}">
        <p14:creationId xmlns:p14="http://schemas.microsoft.com/office/powerpoint/2010/main" val="37939307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altLang="zh-CN" dirty="0"/>
                  <a:t>Simplified 6-oxide component glasses were made to study the effect of magnesium against calcium</a:t>
                </a:r>
                <a:r>
                  <a:rPr lang="en-US" altLang="zh-CN" baseline="0" dirty="0"/>
                  <a:t> </a:t>
                </a:r>
                <a:r>
                  <a:rPr lang="en-US" altLang="zh-CN" dirty="0"/>
                  <a:t>on dissolution;</a:t>
                </a:r>
                <a:endParaRPr lang="en-GB" dirty="0"/>
              </a:p>
            </p:txBody>
          </p:sp>
        </mc:Choice>
        <mc:Fallback xmlns="">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GB" dirty="0" smtClean="0"/>
                  <a:t>The GLASTAB project (European) in Switzerland: MW and SON68 glasses leached in pure water at 90</a:t>
                </a:r>
                <a:r>
                  <a:rPr lang="en-GB" i="0" smtClean="0">
                    <a:latin typeface="Cambria Math"/>
                    <a:ea typeface="Cambria Math"/>
                  </a:rPr>
                  <a:t>℃</a:t>
                </a:r>
                <a:r>
                  <a:rPr lang="en-GB" b="0" i="0" smtClean="0">
                    <a:latin typeface="Cambria Math"/>
                    <a:ea typeface="Cambria Math"/>
                  </a:rPr>
                  <a:t> </a:t>
                </a:r>
                <a:r>
                  <a:rPr lang="en-GB" dirty="0" smtClean="0"/>
                  <a:t>for</a:t>
                </a:r>
                <a:r>
                  <a:rPr lang="en-GB" baseline="0" dirty="0" smtClean="0"/>
                  <a:t> more than 12 years (1200 m^-1, too).</a:t>
                </a:r>
                <a:endParaRPr lang="en-GB" dirty="0"/>
              </a:p>
              <a:p>
                <a:endParaRPr lang="en-GB" dirty="0"/>
              </a:p>
            </p:txBody>
          </p:sp>
        </mc:Fallback>
      </mc:AlternateContent>
      <p:sp>
        <p:nvSpPr>
          <p:cNvPr id="4" name="Slide Number Placeholder 3"/>
          <p:cNvSpPr>
            <a:spLocks noGrp="1"/>
          </p:cNvSpPr>
          <p:nvPr>
            <p:ph type="sldNum" sz="quarter" idx="10"/>
          </p:nvPr>
        </p:nvSpPr>
        <p:spPr/>
        <p:txBody>
          <a:bodyPr/>
          <a:lstStyle/>
          <a:p>
            <a:fld id="{E9B229F2-C1D9-4CA2-9DE0-E2A5A9554AA9}" type="slidenum">
              <a:rPr lang="en-GB" altLang="en-US" smtClean="0"/>
              <a:pPr/>
              <a:t>2</a:t>
            </a:fld>
            <a:endParaRPr lang="en-GB" altLang="en-US"/>
          </a:p>
        </p:txBody>
      </p:sp>
    </p:spTree>
    <p:extLst>
      <p:ext uri="{BB962C8B-B14F-4D97-AF65-F5344CB8AC3E}">
        <p14:creationId xmlns:p14="http://schemas.microsoft.com/office/powerpoint/2010/main" val="21806318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Would the deposit of magnesium back onto the surface contribute to the drastically different dissolution rates;</a:t>
            </a:r>
          </a:p>
          <a:p>
            <a:r>
              <a:rPr lang="en-GB" dirty="0"/>
              <a:t>It is important to understand in what form they have been incorporated;</a:t>
            </a:r>
          </a:p>
        </p:txBody>
      </p:sp>
      <p:sp>
        <p:nvSpPr>
          <p:cNvPr id="4" name="Slide Number Placeholder 3"/>
          <p:cNvSpPr>
            <a:spLocks noGrp="1"/>
          </p:cNvSpPr>
          <p:nvPr>
            <p:ph type="sldNum" sz="quarter" idx="10"/>
          </p:nvPr>
        </p:nvSpPr>
        <p:spPr/>
        <p:txBody>
          <a:bodyPr/>
          <a:lstStyle/>
          <a:p>
            <a:fld id="{E9B229F2-C1D9-4CA2-9DE0-E2A5A9554AA9}" type="slidenum">
              <a:rPr lang="en-GB" altLang="en-US" smtClean="0"/>
              <a:pPr/>
              <a:t>3</a:t>
            </a:fld>
            <a:endParaRPr lang="en-GB" altLang="en-US"/>
          </a:p>
        </p:txBody>
      </p:sp>
    </p:spTree>
    <p:extLst>
      <p:ext uri="{BB962C8B-B14F-4D97-AF65-F5344CB8AC3E}">
        <p14:creationId xmlns:p14="http://schemas.microsoft.com/office/powerpoint/2010/main" val="16766697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GB" dirty="0"/>
                  <a:t>Any</a:t>
                </a:r>
                <a:r>
                  <a:rPr lang="en-GB" baseline="0" dirty="0"/>
                  <a:t> proto-crystalline or amorphous phase would be difficult to be seen by XRD;</a:t>
                </a:r>
              </a:p>
              <a:p>
                <a:pPr marL="0" marR="0" indent="0" algn="l" defTabSz="914400" rtl="0" eaLnBrk="0" fontAlgn="base" latinLnBrk="0" hangingPunct="0">
                  <a:lnSpc>
                    <a:spcPct val="100000"/>
                  </a:lnSpc>
                  <a:spcBef>
                    <a:spcPct val="30000"/>
                  </a:spcBef>
                  <a:spcAft>
                    <a:spcPct val="0"/>
                  </a:spcAft>
                  <a:buClrTx/>
                  <a:buSzTx/>
                  <a:buFontTx/>
                  <a:buNone/>
                  <a:tabLst/>
                  <a:defRPr/>
                </a:pPr>
                <a:r>
                  <a:rPr lang="en-GB" baseline="0" dirty="0"/>
                  <a:t>NMR does not care long range order, it only uses magnetic nuclei as probe for local chemistry and structural environments, therefore could provide insightful information;</a:t>
                </a:r>
                <a:endParaRPr lang="en-GB" dirty="0"/>
              </a:p>
            </p:txBody>
          </p:sp>
        </mc:Choice>
        <mc:Fallback xmlns="">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GB" dirty="0" smtClean="0"/>
                  <a:t>The GLASTAB project (European) in Switzerland: MW and SON68 glasses leached in pure water at 90</a:t>
                </a:r>
                <a:r>
                  <a:rPr lang="en-GB" i="0" smtClean="0">
                    <a:latin typeface="Cambria Math"/>
                    <a:ea typeface="Cambria Math"/>
                  </a:rPr>
                  <a:t>℃</a:t>
                </a:r>
                <a:r>
                  <a:rPr lang="en-GB" b="0" i="0" smtClean="0">
                    <a:latin typeface="Cambria Math"/>
                    <a:ea typeface="Cambria Math"/>
                  </a:rPr>
                  <a:t> </a:t>
                </a:r>
                <a:r>
                  <a:rPr lang="en-GB" dirty="0" smtClean="0"/>
                  <a:t>for</a:t>
                </a:r>
                <a:r>
                  <a:rPr lang="en-GB" baseline="0" dirty="0" smtClean="0"/>
                  <a:t> more than 12 years (1200 m^-1, too).</a:t>
                </a:r>
                <a:endParaRPr lang="en-GB" dirty="0"/>
              </a:p>
              <a:p>
                <a:endParaRPr lang="en-GB" dirty="0"/>
              </a:p>
            </p:txBody>
          </p:sp>
        </mc:Fallback>
      </mc:AlternateContent>
      <p:sp>
        <p:nvSpPr>
          <p:cNvPr id="4" name="Slide Number Placeholder 3"/>
          <p:cNvSpPr>
            <a:spLocks noGrp="1"/>
          </p:cNvSpPr>
          <p:nvPr>
            <p:ph type="sldNum" sz="quarter" idx="10"/>
          </p:nvPr>
        </p:nvSpPr>
        <p:spPr/>
        <p:txBody>
          <a:bodyPr/>
          <a:lstStyle/>
          <a:p>
            <a:fld id="{E9B229F2-C1D9-4CA2-9DE0-E2A5A9554AA9}" type="slidenum">
              <a:rPr lang="en-GB" altLang="en-US" smtClean="0"/>
              <a:pPr/>
              <a:t>4</a:t>
            </a:fld>
            <a:endParaRPr lang="en-GB" altLang="en-US"/>
          </a:p>
        </p:txBody>
      </p:sp>
    </p:spTree>
    <p:extLst>
      <p:ext uri="{BB962C8B-B14F-4D97-AF65-F5344CB8AC3E}">
        <p14:creationId xmlns:p14="http://schemas.microsoft.com/office/powerpoint/2010/main" val="21806318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GB" dirty="0"/>
                  <a:t>To explain and explore CT later;</a:t>
                </a:r>
              </a:p>
              <a:p>
                <a:pPr marL="0" marR="0" indent="0" algn="l" defTabSz="914400" rtl="0" eaLnBrk="0" fontAlgn="base" latinLnBrk="0" hangingPunct="0">
                  <a:lnSpc>
                    <a:spcPct val="100000"/>
                  </a:lnSpc>
                  <a:spcBef>
                    <a:spcPct val="30000"/>
                  </a:spcBef>
                  <a:spcAft>
                    <a:spcPct val="0"/>
                  </a:spcAft>
                  <a:buClrTx/>
                  <a:buSzTx/>
                  <a:buFontTx/>
                  <a:buNone/>
                  <a:tabLst/>
                  <a:defRPr/>
                </a:pPr>
                <a:r>
                  <a:rPr lang="en-GB" dirty="0"/>
                  <a:t>The diameter of glass particles in question is at the scale of 100 um while the longest leached samples, based on B concentration in solution, only builds up an altered layer with an effective thickness of ~3 um;</a:t>
                </a:r>
              </a:p>
            </p:txBody>
          </p:sp>
        </mc:Choice>
        <mc:Fallback xmlns="">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GB" dirty="0" smtClean="0"/>
                  <a:t>The GLASTAB project (European) in Switzerland: MW and SON68 glasses leached in pure water at 90</a:t>
                </a:r>
                <a:r>
                  <a:rPr lang="en-GB" i="0" smtClean="0">
                    <a:latin typeface="Cambria Math"/>
                    <a:ea typeface="Cambria Math"/>
                  </a:rPr>
                  <a:t>℃</a:t>
                </a:r>
                <a:r>
                  <a:rPr lang="en-GB" b="0" i="0" smtClean="0">
                    <a:latin typeface="Cambria Math"/>
                    <a:ea typeface="Cambria Math"/>
                  </a:rPr>
                  <a:t> </a:t>
                </a:r>
                <a:r>
                  <a:rPr lang="en-GB" dirty="0" smtClean="0"/>
                  <a:t>for</a:t>
                </a:r>
                <a:r>
                  <a:rPr lang="en-GB" baseline="0" dirty="0" smtClean="0"/>
                  <a:t> more than 12 years (1200 m^-1, too).</a:t>
                </a:r>
                <a:endParaRPr lang="en-GB" dirty="0"/>
              </a:p>
              <a:p>
                <a:endParaRPr lang="en-GB" dirty="0"/>
              </a:p>
            </p:txBody>
          </p:sp>
        </mc:Fallback>
      </mc:AlternateContent>
      <p:sp>
        <p:nvSpPr>
          <p:cNvPr id="4" name="Slide Number Placeholder 3"/>
          <p:cNvSpPr>
            <a:spLocks noGrp="1"/>
          </p:cNvSpPr>
          <p:nvPr>
            <p:ph type="sldNum" sz="quarter" idx="10"/>
          </p:nvPr>
        </p:nvSpPr>
        <p:spPr/>
        <p:txBody>
          <a:bodyPr/>
          <a:lstStyle/>
          <a:p>
            <a:fld id="{E9B229F2-C1D9-4CA2-9DE0-E2A5A9554AA9}" type="slidenum">
              <a:rPr lang="en-GB" altLang="en-US" smtClean="0"/>
              <a:pPr/>
              <a:t>5</a:t>
            </a:fld>
            <a:endParaRPr lang="en-GB" altLang="en-US"/>
          </a:p>
        </p:txBody>
      </p:sp>
    </p:spTree>
    <p:extLst>
      <p:ext uri="{BB962C8B-B14F-4D97-AF65-F5344CB8AC3E}">
        <p14:creationId xmlns:p14="http://schemas.microsoft.com/office/powerpoint/2010/main" val="21806318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en-GB" dirty="0"/>
              </a:p>
            </p:txBody>
          </p:sp>
        </mc:Choice>
        <mc:Fallback xmlns="">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GB" dirty="0" smtClean="0"/>
                  <a:t>The GLASTAB project (European) in Switzerland: MW and SON68 glasses leached in pure water at 90</a:t>
                </a:r>
                <a:r>
                  <a:rPr lang="en-GB" i="0" smtClean="0">
                    <a:latin typeface="Cambria Math"/>
                    <a:ea typeface="Cambria Math"/>
                  </a:rPr>
                  <a:t>℃</a:t>
                </a:r>
                <a:r>
                  <a:rPr lang="en-GB" b="0" i="0" smtClean="0">
                    <a:latin typeface="Cambria Math"/>
                    <a:ea typeface="Cambria Math"/>
                  </a:rPr>
                  <a:t> </a:t>
                </a:r>
                <a:r>
                  <a:rPr lang="en-GB" dirty="0" smtClean="0"/>
                  <a:t>for</a:t>
                </a:r>
                <a:r>
                  <a:rPr lang="en-GB" baseline="0" dirty="0" smtClean="0"/>
                  <a:t> more than 12 years (1200 m^-1, too).</a:t>
                </a:r>
                <a:endParaRPr lang="en-GB" dirty="0"/>
              </a:p>
              <a:p>
                <a:endParaRPr lang="en-GB" dirty="0"/>
              </a:p>
            </p:txBody>
          </p:sp>
        </mc:Fallback>
      </mc:AlternateContent>
      <p:sp>
        <p:nvSpPr>
          <p:cNvPr id="4" name="Slide Number Placeholder 3"/>
          <p:cNvSpPr>
            <a:spLocks noGrp="1"/>
          </p:cNvSpPr>
          <p:nvPr>
            <p:ph type="sldNum" sz="quarter" idx="10"/>
          </p:nvPr>
        </p:nvSpPr>
        <p:spPr/>
        <p:txBody>
          <a:bodyPr/>
          <a:lstStyle/>
          <a:p>
            <a:fld id="{E9B229F2-C1D9-4CA2-9DE0-E2A5A9554AA9}" type="slidenum">
              <a:rPr lang="en-GB" altLang="en-US" smtClean="0"/>
              <a:pPr/>
              <a:t>6</a:t>
            </a:fld>
            <a:endParaRPr lang="en-GB" altLang="en-US"/>
          </a:p>
        </p:txBody>
      </p:sp>
    </p:spTree>
    <p:extLst>
      <p:ext uri="{BB962C8B-B14F-4D97-AF65-F5344CB8AC3E}">
        <p14:creationId xmlns:p14="http://schemas.microsoft.com/office/powerpoint/2010/main" val="21806318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GB" dirty="0"/>
                  <a:t>Altered layer</a:t>
                </a:r>
                <a:r>
                  <a:rPr lang="en-GB" baseline="0" dirty="0"/>
                  <a:t> gets depolymerised due to hydration &amp; hydrolysis, which is also illustrated by comparison with s</a:t>
                </a:r>
                <a:r>
                  <a:rPr lang="en-GB" dirty="0"/>
                  <a:t>ingle pulse</a:t>
                </a:r>
                <a:r>
                  <a:rPr lang="en-GB" baseline="0" dirty="0"/>
                  <a:t> spectrum of pristine glass;</a:t>
                </a:r>
                <a:endParaRPr lang="en-GB" dirty="0"/>
              </a:p>
            </p:txBody>
          </p:sp>
        </mc:Choice>
        <mc:Fallback xmlns="">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GB" dirty="0" smtClean="0"/>
                  <a:t>The GLASTAB project (European) in Switzerland: MW and SON68 glasses leached in pure water at 90</a:t>
                </a:r>
                <a:r>
                  <a:rPr lang="en-GB" i="0" smtClean="0">
                    <a:latin typeface="Cambria Math"/>
                    <a:ea typeface="Cambria Math"/>
                  </a:rPr>
                  <a:t>℃</a:t>
                </a:r>
                <a:r>
                  <a:rPr lang="en-GB" b="0" i="0" smtClean="0">
                    <a:latin typeface="Cambria Math"/>
                    <a:ea typeface="Cambria Math"/>
                  </a:rPr>
                  <a:t> </a:t>
                </a:r>
                <a:r>
                  <a:rPr lang="en-GB" dirty="0" smtClean="0"/>
                  <a:t>for</a:t>
                </a:r>
                <a:r>
                  <a:rPr lang="en-GB" baseline="0" dirty="0" smtClean="0"/>
                  <a:t> more than 12 years (1200 m^-1, too).</a:t>
                </a:r>
                <a:endParaRPr lang="en-GB" dirty="0"/>
              </a:p>
              <a:p>
                <a:endParaRPr lang="en-GB" dirty="0"/>
              </a:p>
            </p:txBody>
          </p:sp>
        </mc:Fallback>
      </mc:AlternateContent>
      <p:sp>
        <p:nvSpPr>
          <p:cNvPr id="4" name="Slide Number Placeholder 3"/>
          <p:cNvSpPr>
            <a:spLocks noGrp="1"/>
          </p:cNvSpPr>
          <p:nvPr>
            <p:ph type="sldNum" sz="quarter" idx="10"/>
          </p:nvPr>
        </p:nvSpPr>
        <p:spPr/>
        <p:txBody>
          <a:bodyPr/>
          <a:lstStyle/>
          <a:p>
            <a:fld id="{E9B229F2-C1D9-4CA2-9DE0-E2A5A9554AA9}" type="slidenum">
              <a:rPr lang="en-GB" altLang="en-US" smtClean="0"/>
              <a:pPr/>
              <a:t>7</a:t>
            </a:fld>
            <a:endParaRPr lang="en-GB" altLang="en-US"/>
          </a:p>
        </p:txBody>
      </p:sp>
    </p:spTree>
    <p:extLst>
      <p:ext uri="{BB962C8B-B14F-4D97-AF65-F5344CB8AC3E}">
        <p14:creationId xmlns:p14="http://schemas.microsoft.com/office/powerpoint/2010/main" val="21806318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a:t>If there is any local reorganization that took place with magnesium deposit, what mineral structure would it be similar to;</a:t>
                </a:r>
              </a:p>
              <a:p>
                <a:pPr marL="0" marR="0" indent="0" algn="l" defTabSz="914400" rtl="0" eaLnBrk="0" fontAlgn="base" latinLnBrk="0" hangingPunct="0">
                  <a:lnSpc>
                    <a:spcPct val="100000"/>
                  </a:lnSpc>
                  <a:spcBef>
                    <a:spcPct val="30000"/>
                  </a:spcBef>
                  <a:spcAft>
                    <a:spcPct val="0"/>
                  </a:spcAft>
                  <a:buClrTx/>
                  <a:buSzTx/>
                  <a:buFontTx/>
                  <a:buNone/>
                  <a:tabLst/>
                  <a:defRPr/>
                </a:pPr>
                <a:r>
                  <a:rPr lang="en-US" dirty="0"/>
                  <a:t>The XRD identified aluminous hectorite phase found as a result of AVM-10 glass (~6</a:t>
                </a:r>
                <a:r>
                  <a:rPr lang="en-US" baseline="0" dirty="0"/>
                  <a:t> </a:t>
                </a:r>
                <a:r>
                  <a:rPr lang="en-US" baseline="0" dirty="0" err="1"/>
                  <a:t>wt</a:t>
                </a:r>
                <a:r>
                  <a:rPr lang="en-US" baseline="0" dirty="0"/>
                  <a:t>% </a:t>
                </a:r>
                <a:r>
                  <a:rPr lang="en-US" baseline="0" dirty="0" err="1"/>
                  <a:t>MgO</a:t>
                </a:r>
                <a:r>
                  <a:rPr lang="en-US" baseline="0" dirty="0"/>
                  <a:t>) </a:t>
                </a:r>
                <a:r>
                  <a:rPr lang="en-US" dirty="0"/>
                  <a:t>dissolution after 2500 days by adding MgCl2 after 114 days;</a:t>
                </a:r>
              </a:p>
            </p:txBody>
          </p:sp>
        </mc:Choice>
        <mc:Fallback xmlns="">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GB" dirty="0" smtClean="0"/>
                  <a:t>The GLASTAB project (European) in Switzerland: MW and SON68 glasses leached in pure water at 90</a:t>
                </a:r>
                <a:r>
                  <a:rPr lang="en-GB" i="0" smtClean="0">
                    <a:latin typeface="Cambria Math"/>
                    <a:ea typeface="Cambria Math"/>
                  </a:rPr>
                  <a:t>℃</a:t>
                </a:r>
                <a:r>
                  <a:rPr lang="en-GB" b="0" i="0" smtClean="0">
                    <a:latin typeface="Cambria Math"/>
                    <a:ea typeface="Cambria Math"/>
                  </a:rPr>
                  <a:t> </a:t>
                </a:r>
                <a:r>
                  <a:rPr lang="en-GB" dirty="0" smtClean="0"/>
                  <a:t>for</a:t>
                </a:r>
                <a:r>
                  <a:rPr lang="en-GB" baseline="0" dirty="0" smtClean="0"/>
                  <a:t> more than 12 years (1200 m^-1, too).</a:t>
                </a:r>
                <a:endParaRPr lang="en-GB" dirty="0"/>
              </a:p>
              <a:p>
                <a:endParaRPr lang="en-GB" dirty="0"/>
              </a:p>
            </p:txBody>
          </p:sp>
        </mc:Fallback>
      </mc:AlternateContent>
      <p:sp>
        <p:nvSpPr>
          <p:cNvPr id="4" name="Slide Number Placeholder 3"/>
          <p:cNvSpPr>
            <a:spLocks noGrp="1"/>
          </p:cNvSpPr>
          <p:nvPr>
            <p:ph type="sldNum" sz="quarter" idx="10"/>
          </p:nvPr>
        </p:nvSpPr>
        <p:spPr/>
        <p:txBody>
          <a:bodyPr/>
          <a:lstStyle/>
          <a:p>
            <a:fld id="{E9B229F2-C1D9-4CA2-9DE0-E2A5A9554AA9}" type="slidenum">
              <a:rPr lang="en-GB" altLang="en-US" smtClean="0"/>
              <a:pPr/>
              <a:t>8</a:t>
            </a:fld>
            <a:endParaRPr lang="en-GB" altLang="en-US"/>
          </a:p>
        </p:txBody>
      </p:sp>
    </p:spTree>
    <p:extLst>
      <p:ext uri="{BB962C8B-B14F-4D97-AF65-F5344CB8AC3E}">
        <p14:creationId xmlns:p14="http://schemas.microsoft.com/office/powerpoint/2010/main" val="21806318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en-GB" dirty="0"/>
              </a:p>
            </p:txBody>
          </p:sp>
        </mc:Choice>
        <mc:Fallback xmlns="">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GB" dirty="0" smtClean="0"/>
                  <a:t>The GLASTAB project (European) in Switzerland: MW and SON68 glasses leached in pure water at 90</a:t>
                </a:r>
                <a:r>
                  <a:rPr lang="en-GB" i="0" smtClean="0">
                    <a:latin typeface="Cambria Math"/>
                    <a:ea typeface="Cambria Math"/>
                  </a:rPr>
                  <a:t>℃</a:t>
                </a:r>
                <a:r>
                  <a:rPr lang="en-GB" b="0" i="0" smtClean="0">
                    <a:latin typeface="Cambria Math"/>
                    <a:ea typeface="Cambria Math"/>
                  </a:rPr>
                  <a:t> </a:t>
                </a:r>
                <a:r>
                  <a:rPr lang="en-GB" dirty="0" smtClean="0"/>
                  <a:t>for</a:t>
                </a:r>
                <a:r>
                  <a:rPr lang="en-GB" baseline="0" dirty="0" smtClean="0"/>
                  <a:t> more than 12 years (1200 m^-1, too).</a:t>
                </a:r>
                <a:endParaRPr lang="en-GB" dirty="0"/>
              </a:p>
              <a:p>
                <a:endParaRPr lang="en-GB" dirty="0"/>
              </a:p>
            </p:txBody>
          </p:sp>
        </mc:Fallback>
      </mc:AlternateContent>
      <p:sp>
        <p:nvSpPr>
          <p:cNvPr id="4" name="Slide Number Placeholder 3"/>
          <p:cNvSpPr>
            <a:spLocks noGrp="1"/>
          </p:cNvSpPr>
          <p:nvPr>
            <p:ph type="sldNum" sz="quarter" idx="10"/>
          </p:nvPr>
        </p:nvSpPr>
        <p:spPr/>
        <p:txBody>
          <a:bodyPr/>
          <a:lstStyle/>
          <a:p>
            <a:fld id="{E9B229F2-C1D9-4CA2-9DE0-E2A5A9554AA9}" type="slidenum">
              <a:rPr lang="en-GB" altLang="en-US" smtClean="0"/>
              <a:pPr/>
              <a:t>9</a:t>
            </a:fld>
            <a:endParaRPr lang="en-GB" altLang="en-US"/>
          </a:p>
        </p:txBody>
      </p:sp>
    </p:spTree>
    <p:extLst>
      <p:ext uri="{BB962C8B-B14F-4D97-AF65-F5344CB8AC3E}">
        <p14:creationId xmlns:p14="http://schemas.microsoft.com/office/powerpoint/2010/main" val="21806318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GB" dirty="0"/>
                  <a:t>Static experiment could disperse the resonance frequencies and yield </a:t>
                </a:r>
                <a:r>
                  <a:rPr lang="en-GB"/>
                  <a:t>line features;</a:t>
                </a:r>
              </a:p>
              <a:p>
                <a:pPr marL="0" marR="0" indent="0" algn="l" defTabSz="914400" rtl="0" eaLnBrk="0" fontAlgn="base" latinLnBrk="0" hangingPunct="0">
                  <a:lnSpc>
                    <a:spcPct val="100000"/>
                  </a:lnSpc>
                  <a:spcBef>
                    <a:spcPct val="30000"/>
                  </a:spcBef>
                  <a:spcAft>
                    <a:spcPct val="0"/>
                  </a:spcAft>
                  <a:buClrTx/>
                  <a:buSzTx/>
                  <a:buFontTx/>
                  <a:buNone/>
                  <a:tabLst/>
                  <a:defRPr/>
                </a:pPr>
                <a:r>
                  <a:rPr lang="en-GB" dirty="0"/>
                  <a:t>Without constraints that are available to known samples, it is difficult to fit the experimental spectra</a:t>
                </a:r>
                <a:r>
                  <a:rPr lang="en-GB" baseline="0" dirty="0"/>
                  <a:t> like this;</a:t>
                </a:r>
                <a:endParaRPr lang="en-GB" dirty="0"/>
              </a:p>
              <a:p>
                <a:pPr marL="0" marR="0" indent="0" algn="l" defTabSz="914400" rtl="0" eaLnBrk="0" fontAlgn="base" latinLnBrk="0" hangingPunct="0">
                  <a:lnSpc>
                    <a:spcPct val="100000"/>
                  </a:lnSpc>
                  <a:spcBef>
                    <a:spcPct val="30000"/>
                  </a:spcBef>
                  <a:spcAft>
                    <a:spcPct val="0"/>
                  </a:spcAft>
                  <a:buClrTx/>
                  <a:buSzTx/>
                  <a:buFontTx/>
                  <a:buNone/>
                  <a:tabLst/>
                  <a:defRPr/>
                </a:pPr>
                <a:endParaRPr lang="en-GB" dirty="0"/>
              </a:p>
            </p:txBody>
          </p:sp>
        </mc:Choice>
        <mc:Fallback xmlns="">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GB" dirty="0" smtClean="0"/>
                  <a:t>The GLASTAB project (European) in Switzerland: MW and SON68 glasses leached in pure water at 90</a:t>
                </a:r>
                <a:r>
                  <a:rPr lang="en-GB" i="0" smtClean="0">
                    <a:latin typeface="Cambria Math"/>
                    <a:ea typeface="Cambria Math"/>
                  </a:rPr>
                  <a:t>℃</a:t>
                </a:r>
                <a:r>
                  <a:rPr lang="en-GB" b="0" i="0" smtClean="0">
                    <a:latin typeface="Cambria Math"/>
                    <a:ea typeface="Cambria Math"/>
                  </a:rPr>
                  <a:t> </a:t>
                </a:r>
                <a:r>
                  <a:rPr lang="en-GB" dirty="0" smtClean="0"/>
                  <a:t>for</a:t>
                </a:r>
                <a:r>
                  <a:rPr lang="en-GB" baseline="0" dirty="0" smtClean="0"/>
                  <a:t> more than 12 years (1200 m^-1, too).</a:t>
                </a:r>
                <a:endParaRPr lang="en-GB" dirty="0"/>
              </a:p>
              <a:p>
                <a:endParaRPr lang="en-GB" dirty="0"/>
              </a:p>
            </p:txBody>
          </p:sp>
        </mc:Fallback>
      </mc:AlternateContent>
      <p:sp>
        <p:nvSpPr>
          <p:cNvPr id="4" name="Slide Number Placeholder 3"/>
          <p:cNvSpPr>
            <a:spLocks noGrp="1"/>
          </p:cNvSpPr>
          <p:nvPr>
            <p:ph type="sldNum" sz="quarter" idx="10"/>
          </p:nvPr>
        </p:nvSpPr>
        <p:spPr/>
        <p:txBody>
          <a:bodyPr/>
          <a:lstStyle/>
          <a:p>
            <a:fld id="{E9B229F2-C1D9-4CA2-9DE0-E2A5A9554AA9}" type="slidenum">
              <a:rPr lang="en-GB" altLang="en-US" smtClean="0"/>
              <a:pPr/>
              <a:t>11</a:t>
            </a:fld>
            <a:endParaRPr lang="en-GB" altLang="en-US"/>
          </a:p>
        </p:txBody>
      </p:sp>
    </p:spTree>
    <p:extLst>
      <p:ext uri="{BB962C8B-B14F-4D97-AF65-F5344CB8AC3E}">
        <p14:creationId xmlns:p14="http://schemas.microsoft.com/office/powerpoint/2010/main" val="21806318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GB" baseline="0" dirty="0"/>
                  <a:t>The signals seen in the static echo spectra must contain BOs that are protonated, which is consistent with the decoupling results;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GB" dirty="0"/>
              </a:p>
            </p:txBody>
          </p:sp>
        </mc:Choice>
        <mc:Fallback xmlns="">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GB" dirty="0" smtClean="0"/>
                  <a:t>The GLASTAB project (European) in Switzerland: MW and SON68 glasses leached in pure water at 90</a:t>
                </a:r>
                <a:r>
                  <a:rPr lang="en-GB" i="0" smtClean="0">
                    <a:latin typeface="Cambria Math"/>
                    <a:ea typeface="Cambria Math"/>
                  </a:rPr>
                  <a:t>℃</a:t>
                </a:r>
                <a:r>
                  <a:rPr lang="en-GB" b="0" i="0" smtClean="0">
                    <a:latin typeface="Cambria Math"/>
                    <a:ea typeface="Cambria Math"/>
                  </a:rPr>
                  <a:t> </a:t>
                </a:r>
                <a:r>
                  <a:rPr lang="en-GB" dirty="0" smtClean="0"/>
                  <a:t>for</a:t>
                </a:r>
                <a:r>
                  <a:rPr lang="en-GB" baseline="0" dirty="0" smtClean="0"/>
                  <a:t> more than 12 years (1200 m^-1, too).</a:t>
                </a:r>
                <a:endParaRPr lang="en-GB" dirty="0"/>
              </a:p>
              <a:p>
                <a:endParaRPr lang="en-GB" dirty="0"/>
              </a:p>
            </p:txBody>
          </p:sp>
        </mc:Fallback>
      </mc:AlternateContent>
      <p:sp>
        <p:nvSpPr>
          <p:cNvPr id="4" name="Slide Number Placeholder 3"/>
          <p:cNvSpPr>
            <a:spLocks noGrp="1"/>
          </p:cNvSpPr>
          <p:nvPr>
            <p:ph type="sldNum" sz="quarter" idx="10"/>
          </p:nvPr>
        </p:nvSpPr>
        <p:spPr/>
        <p:txBody>
          <a:bodyPr/>
          <a:lstStyle/>
          <a:p>
            <a:fld id="{E9B229F2-C1D9-4CA2-9DE0-E2A5A9554AA9}" type="slidenum">
              <a:rPr lang="en-GB" altLang="en-US" smtClean="0"/>
              <a:pPr/>
              <a:t>12</a:t>
            </a:fld>
            <a:endParaRPr lang="en-GB" altLang="en-US"/>
          </a:p>
        </p:txBody>
      </p:sp>
    </p:spTree>
    <p:extLst>
      <p:ext uri="{BB962C8B-B14F-4D97-AF65-F5344CB8AC3E}">
        <p14:creationId xmlns:p14="http://schemas.microsoft.com/office/powerpoint/2010/main" val="21806318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GB" dirty="0"/>
              <a:t>CASTEP NMR-</a:t>
            </a:r>
            <a:r>
              <a:rPr lang="en-GB" baseline="0" dirty="0"/>
              <a:t>DFT theory based code for calculating electronic structures. In this case, NMR parameters;</a:t>
            </a:r>
            <a:endParaRPr lang="en-GB" dirty="0"/>
          </a:p>
          <a:p>
            <a:pPr marL="0" marR="0" indent="0" algn="l" defTabSz="914400" rtl="0" eaLnBrk="0" fontAlgn="base" latinLnBrk="0" hangingPunct="0">
              <a:lnSpc>
                <a:spcPct val="100000"/>
              </a:lnSpc>
              <a:spcBef>
                <a:spcPct val="30000"/>
              </a:spcBef>
              <a:spcAft>
                <a:spcPct val="0"/>
              </a:spcAft>
              <a:buClrTx/>
              <a:buSzTx/>
              <a:buFontTx/>
              <a:buNone/>
              <a:tabLst/>
              <a:defRPr/>
            </a:pPr>
            <a:r>
              <a:rPr lang="en-GB" dirty="0"/>
              <a:t>The </a:t>
            </a:r>
            <a:r>
              <a:rPr lang="en-GB" dirty="0" err="1"/>
              <a:t>lineshape</a:t>
            </a:r>
            <a:r>
              <a:rPr lang="en-GB" baseline="0" dirty="0"/>
              <a:t> is far too complicated to categorically assign that fitting to talc but similar local –OH structures must exist;</a:t>
            </a:r>
          </a:p>
          <a:p>
            <a:endParaRPr lang="en-GB" dirty="0"/>
          </a:p>
        </p:txBody>
      </p:sp>
      <p:sp>
        <p:nvSpPr>
          <p:cNvPr id="4" name="Slide Number Placeholder 3"/>
          <p:cNvSpPr>
            <a:spLocks noGrp="1"/>
          </p:cNvSpPr>
          <p:nvPr>
            <p:ph type="sldNum" sz="quarter" idx="10"/>
          </p:nvPr>
        </p:nvSpPr>
        <p:spPr/>
        <p:txBody>
          <a:bodyPr/>
          <a:lstStyle/>
          <a:p>
            <a:fld id="{E9B229F2-C1D9-4CA2-9DE0-E2A5A9554AA9}" type="slidenum">
              <a:rPr lang="en-GB" altLang="en-US" smtClean="0"/>
              <a:pPr/>
              <a:t>13</a:t>
            </a:fld>
            <a:endParaRPr lang="en-GB" altLang="en-US"/>
          </a:p>
        </p:txBody>
      </p:sp>
    </p:spTree>
    <p:extLst>
      <p:ext uri="{BB962C8B-B14F-4D97-AF65-F5344CB8AC3E}">
        <p14:creationId xmlns:p14="http://schemas.microsoft.com/office/powerpoint/2010/main" val="19964134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en-GB" dirty="0"/>
              </a:p>
            </p:txBody>
          </p:sp>
        </mc:Choice>
        <mc:Fallback xmlns="">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GB" dirty="0" smtClean="0"/>
                  <a:t>The GLASTAB project (European) in Switzerland: MW and SON68 glasses leached in pure water at 90</a:t>
                </a:r>
                <a:r>
                  <a:rPr lang="en-GB" i="0" smtClean="0">
                    <a:latin typeface="Cambria Math"/>
                    <a:ea typeface="Cambria Math"/>
                  </a:rPr>
                  <a:t>℃</a:t>
                </a:r>
                <a:r>
                  <a:rPr lang="en-GB" b="0" i="0" smtClean="0">
                    <a:latin typeface="Cambria Math"/>
                    <a:ea typeface="Cambria Math"/>
                  </a:rPr>
                  <a:t> </a:t>
                </a:r>
                <a:r>
                  <a:rPr lang="en-GB" dirty="0" smtClean="0"/>
                  <a:t>for</a:t>
                </a:r>
                <a:r>
                  <a:rPr lang="en-GB" baseline="0" dirty="0" smtClean="0"/>
                  <a:t> more than 12 years (1200 m^-1, too).</a:t>
                </a:r>
                <a:endParaRPr lang="en-GB" dirty="0"/>
              </a:p>
              <a:p>
                <a:endParaRPr lang="en-GB" dirty="0"/>
              </a:p>
            </p:txBody>
          </p:sp>
        </mc:Fallback>
      </mc:AlternateContent>
      <p:sp>
        <p:nvSpPr>
          <p:cNvPr id="4" name="Slide Number Placeholder 3"/>
          <p:cNvSpPr>
            <a:spLocks noGrp="1"/>
          </p:cNvSpPr>
          <p:nvPr>
            <p:ph type="sldNum" sz="quarter" idx="10"/>
          </p:nvPr>
        </p:nvSpPr>
        <p:spPr/>
        <p:txBody>
          <a:bodyPr/>
          <a:lstStyle/>
          <a:p>
            <a:fld id="{E9B229F2-C1D9-4CA2-9DE0-E2A5A9554AA9}" type="slidenum">
              <a:rPr lang="en-GB" altLang="en-US" smtClean="0"/>
              <a:pPr/>
              <a:t>14</a:t>
            </a:fld>
            <a:endParaRPr lang="en-GB" altLang="en-US"/>
          </a:p>
        </p:txBody>
      </p:sp>
    </p:spTree>
    <p:extLst>
      <p:ext uri="{BB962C8B-B14F-4D97-AF65-F5344CB8AC3E}">
        <p14:creationId xmlns:p14="http://schemas.microsoft.com/office/powerpoint/2010/main" val="21806318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Mg </a:t>
            </a:r>
            <a:r>
              <a:rPr lang="en-GB" dirty="0" err="1"/>
              <a:t>speciations</a:t>
            </a:r>
            <a:r>
              <a:rPr lang="en-GB" baseline="0" dirty="0"/>
              <a:t> contribute to the </a:t>
            </a:r>
            <a:r>
              <a:rPr lang="en-GB" baseline="0"/>
              <a:t>peak shift </a:t>
            </a:r>
            <a:r>
              <a:rPr lang="en-GB" baseline="0" dirty="0"/>
              <a:t>although the majority signal is still from the pristine glass;</a:t>
            </a:r>
            <a:endParaRPr lang="en-GB" dirty="0"/>
          </a:p>
        </p:txBody>
      </p:sp>
      <p:sp>
        <p:nvSpPr>
          <p:cNvPr id="4" name="Slide Number Placeholder 3"/>
          <p:cNvSpPr>
            <a:spLocks noGrp="1"/>
          </p:cNvSpPr>
          <p:nvPr>
            <p:ph type="sldNum" sz="quarter" idx="10"/>
          </p:nvPr>
        </p:nvSpPr>
        <p:spPr/>
        <p:txBody>
          <a:bodyPr/>
          <a:lstStyle/>
          <a:p>
            <a:fld id="{E9B229F2-C1D9-4CA2-9DE0-E2A5A9554AA9}" type="slidenum">
              <a:rPr lang="en-GB" altLang="en-US" smtClean="0"/>
              <a:pPr/>
              <a:t>15</a:t>
            </a:fld>
            <a:endParaRPr lang="en-GB" altLang="en-US"/>
          </a:p>
        </p:txBody>
      </p:sp>
    </p:spTree>
    <p:extLst>
      <p:ext uri="{BB962C8B-B14F-4D97-AF65-F5344CB8AC3E}">
        <p14:creationId xmlns:p14="http://schemas.microsoft.com/office/powerpoint/2010/main" val="18228377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aseline="0" dirty="0"/>
              <a:t>Based on CASTEP calculation, two magnesium sites in talc have very similar isotropic chemical shifts; CP at different CT time could result in intensity distortion;</a:t>
            </a:r>
          </a:p>
          <a:p>
            <a:r>
              <a:rPr lang="en-GB" baseline="0" dirty="0"/>
              <a:t>The broadening of Al Hectorite spectrum might be due to paramagnetic effects;</a:t>
            </a:r>
            <a:endParaRPr lang="en-GB" dirty="0"/>
          </a:p>
        </p:txBody>
      </p:sp>
      <p:sp>
        <p:nvSpPr>
          <p:cNvPr id="4" name="Slide Number Placeholder 3"/>
          <p:cNvSpPr>
            <a:spLocks noGrp="1"/>
          </p:cNvSpPr>
          <p:nvPr>
            <p:ph type="sldNum" sz="quarter" idx="10"/>
          </p:nvPr>
        </p:nvSpPr>
        <p:spPr/>
        <p:txBody>
          <a:bodyPr/>
          <a:lstStyle/>
          <a:p>
            <a:fld id="{E9B229F2-C1D9-4CA2-9DE0-E2A5A9554AA9}" type="slidenum">
              <a:rPr lang="en-GB" altLang="en-US" smtClean="0"/>
              <a:pPr/>
              <a:t>16</a:t>
            </a:fld>
            <a:endParaRPr lang="en-GB" altLang="en-US"/>
          </a:p>
        </p:txBody>
      </p:sp>
    </p:spTree>
    <p:extLst>
      <p:ext uri="{BB962C8B-B14F-4D97-AF65-F5344CB8AC3E}">
        <p14:creationId xmlns:p14="http://schemas.microsoft.com/office/powerpoint/2010/main" val="150076470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en-GB" dirty="0"/>
              </a:p>
            </p:txBody>
          </p:sp>
        </mc:Choice>
        <mc:Fallback xmlns="">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GB" dirty="0" smtClean="0"/>
                  <a:t>The GLASTAB project (European) in Switzerland: MW and SON68 glasses leached in pure water at 90</a:t>
                </a:r>
                <a:r>
                  <a:rPr lang="en-GB" i="0" smtClean="0">
                    <a:latin typeface="Cambria Math"/>
                    <a:ea typeface="Cambria Math"/>
                  </a:rPr>
                  <a:t>℃</a:t>
                </a:r>
                <a:r>
                  <a:rPr lang="en-GB" b="0" i="0" smtClean="0">
                    <a:latin typeface="Cambria Math"/>
                    <a:ea typeface="Cambria Math"/>
                  </a:rPr>
                  <a:t> </a:t>
                </a:r>
                <a:r>
                  <a:rPr lang="en-GB" dirty="0" smtClean="0"/>
                  <a:t>for</a:t>
                </a:r>
                <a:r>
                  <a:rPr lang="en-GB" baseline="0" dirty="0" smtClean="0"/>
                  <a:t> more than 12 years (1200 m^-1, too).</a:t>
                </a:r>
                <a:endParaRPr lang="en-GB" dirty="0"/>
              </a:p>
              <a:p>
                <a:endParaRPr lang="en-GB" dirty="0"/>
              </a:p>
            </p:txBody>
          </p:sp>
        </mc:Fallback>
      </mc:AlternateContent>
      <p:sp>
        <p:nvSpPr>
          <p:cNvPr id="4" name="Slide Number Placeholder 3"/>
          <p:cNvSpPr>
            <a:spLocks noGrp="1"/>
          </p:cNvSpPr>
          <p:nvPr>
            <p:ph type="sldNum" sz="quarter" idx="10"/>
          </p:nvPr>
        </p:nvSpPr>
        <p:spPr/>
        <p:txBody>
          <a:bodyPr/>
          <a:lstStyle/>
          <a:p>
            <a:fld id="{E9B229F2-C1D9-4CA2-9DE0-E2A5A9554AA9}" type="slidenum">
              <a:rPr lang="en-GB" altLang="en-US" smtClean="0"/>
              <a:pPr/>
              <a:t>17</a:t>
            </a:fld>
            <a:endParaRPr lang="en-GB" altLang="en-US"/>
          </a:p>
        </p:txBody>
      </p:sp>
    </p:spTree>
    <p:extLst>
      <p:ext uri="{BB962C8B-B14F-4D97-AF65-F5344CB8AC3E}">
        <p14:creationId xmlns:p14="http://schemas.microsoft.com/office/powerpoint/2010/main" val="21806318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en-GB" dirty="0"/>
              </a:p>
            </p:txBody>
          </p:sp>
        </mc:Choice>
        <mc:Fallback xmlns="">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GB" dirty="0" smtClean="0"/>
                  <a:t>The GLASTAB project (European) in Switzerland: MW and SON68 glasses leached in pure water at 90</a:t>
                </a:r>
                <a:r>
                  <a:rPr lang="en-GB" i="0" smtClean="0">
                    <a:latin typeface="Cambria Math"/>
                    <a:ea typeface="Cambria Math"/>
                  </a:rPr>
                  <a:t>℃</a:t>
                </a:r>
                <a:r>
                  <a:rPr lang="en-GB" b="0" i="0" smtClean="0">
                    <a:latin typeface="Cambria Math"/>
                    <a:ea typeface="Cambria Math"/>
                  </a:rPr>
                  <a:t> </a:t>
                </a:r>
                <a:r>
                  <a:rPr lang="en-GB" dirty="0" smtClean="0"/>
                  <a:t>for</a:t>
                </a:r>
                <a:r>
                  <a:rPr lang="en-GB" baseline="0" dirty="0" smtClean="0"/>
                  <a:t> more than 12 years (1200 m^-1, too).</a:t>
                </a:r>
                <a:endParaRPr lang="en-GB" dirty="0"/>
              </a:p>
              <a:p>
                <a:endParaRPr lang="en-GB" dirty="0"/>
              </a:p>
            </p:txBody>
          </p:sp>
        </mc:Fallback>
      </mc:AlternateContent>
      <p:sp>
        <p:nvSpPr>
          <p:cNvPr id="4" name="Slide Number Placeholder 3"/>
          <p:cNvSpPr>
            <a:spLocks noGrp="1"/>
          </p:cNvSpPr>
          <p:nvPr>
            <p:ph type="sldNum" sz="quarter" idx="10"/>
          </p:nvPr>
        </p:nvSpPr>
        <p:spPr/>
        <p:txBody>
          <a:bodyPr/>
          <a:lstStyle/>
          <a:p>
            <a:fld id="{E9B229F2-C1D9-4CA2-9DE0-E2A5A9554AA9}" type="slidenum">
              <a:rPr lang="en-GB" altLang="en-US" smtClean="0"/>
              <a:pPr/>
              <a:t>18</a:t>
            </a:fld>
            <a:endParaRPr lang="en-GB" altLang="en-US"/>
          </a:p>
        </p:txBody>
      </p:sp>
    </p:spTree>
    <p:extLst>
      <p:ext uri="{BB962C8B-B14F-4D97-AF65-F5344CB8AC3E}">
        <p14:creationId xmlns:p14="http://schemas.microsoft.com/office/powerpoint/2010/main" val="218063184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GB" dirty="0"/>
                  <a:t>First of all, CT has a huge impact on the line intensity as the build-up of M transfer is in competition with proton relaxation;</a:t>
                </a:r>
              </a:p>
              <a:p>
                <a:pPr marL="0" marR="0" indent="0" algn="l" defTabSz="914400" rtl="0" eaLnBrk="0" fontAlgn="base" latinLnBrk="0" hangingPunct="0">
                  <a:lnSpc>
                    <a:spcPct val="100000"/>
                  </a:lnSpc>
                  <a:spcBef>
                    <a:spcPct val="30000"/>
                  </a:spcBef>
                  <a:spcAft>
                    <a:spcPct val="0"/>
                  </a:spcAft>
                  <a:buClrTx/>
                  <a:buSzTx/>
                  <a:buFontTx/>
                  <a:buNone/>
                  <a:tabLst/>
                  <a:defRPr/>
                </a:pPr>
                <a:r>
                  <a:rPr lang="en-GB" dirty="0"/>
                  <a:t>The second effect is </a:t>
                </a:r>
                <a:r>
                  <a:rPr lang="en-GB" dirty="0" err="1"/>
                  <a:t>lineshape</a:t>
                </a:r>
                <a:r>
                  <a:rPr lang="en-GB" dirty="0"/>
                  <a:t> as further located nuclei could be excited with increasing CT, which might have different resonance frequency;</a:t>
                </a:r>
              </a:p>
            </p:txBody>
          </p:sp>
        </mc:Choice>
        <mc:Fallback xmlns="">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GB" dirty="0" smtClean="0"/>
                  <a:t>The GLASTAB project (European) in Switzerland: MW and SON68 glasses leached in pure water at 90</a:t>
                </a:r>
                <a:r>
                  <a:rPr lang="en-GB" i="0" smtClean="0">
                    <a:latin typeface="Cambria Math"/>
                    <a:ea typeface="Cambria Math"/>
                  </a:rPr>
                  <a:t>℃</a:t>
                </a:r>
                <a:r>
                  <a:rPr lang="en-GB" b="0" i="0" smtClean="0">
                    <a:latin typeface="Cambria Math"/>
                    <a:ea typeface="Cambria Math"/>
                  </a:rPr>
                  <a:t> </a:t>
                </a:r>
                <a:r>
                  <a:rPr lang="en-GB" dirty="0" smtClean="0"/>
                  <a:t>for</a:t>
                </a:r>
                <a:r>
                  <a:rPr lang="en-GB" baseline="0" dirty="0" smtClean="0"/>
                  <a:t> more than 12 years (1200 m^-1, too).</a:t>
                </a:r>
                <a:endParaRPr lang="en-GB" dirty="0"/>
              </a:p>
              <a:p>
                <a:endParaRPr lang="en-GB" dirty="0"/>
              </a:p>
            </p:txBody>
          </p:sp>
        </mc:Fallback>
      </mc:AlternateContent>
      <p:sp>
        <p:nvSpPr>
          <p:cNvPr id="4" name="Slide Number Placeholder 3"/>
          <p:cNvSpPr>
            <a:spLocks noGrp="1"/>
          </p:cNvSpPr>
          <p:nvPr>
            <p:ph type="sldNum" sz="quarter" idx="10"/>
          </p:nvPr>
        </p:nvSpPr>
        <p:spPr/>
        <p:txBody>
          <a:bodyPr/>
          <a:lstStyle/>
          <a:p>
            <a:fld id="{E9B229F2-C1D9-4CA2-9DE0-E2A5A9554AA9}" type="slidenum">
              <a:rPr lang="en-GB" altLang="en-US" smtClean="0"/>
              <a:pPr/>
              <a:t>20</a:t>
            </a:fld>
            <a:endParaRPr lang="en-GB" altLang="en-US"/>
          </a:p>
        </p:txBody>
      </p:sp>
    </p:spTree>
    <p:extLst>
      <p:ext uri="{BB962C8B-B14F-4D97-AF65-F5344CB8AC3E}">
        <p14:creationId xmlns:p14="http://schemas.microsoft.com/office/powerpoint/2010/main" val="218063184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bwMode="auto">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 name="Rectangle 13"/>
          <p:cNvSpPr>
            <a:spLocks noChangeArrowheads="1"/>
          </p:cNvSpPr>
          <p:nvPr/>
        </p:nvSpPr>
        <p:spPr bwMode="auto">
          <a:xfrm>
            <a:off x="0" y="5365750"/>
            <a:ext cx="9140825" cy="665163"/>
          </a:xfrm>
          <a:prstGeom prst="rect">
            <a:avLst/>
          </a:prstGeom>
          <a:solidFill>
            <a:srgbClr val="003E72"/>
          </a:solidFill>
          <a:ln>
            <a:noFill/>
          </a:ln>
          <a:effectLst/>
          <a:extLst>
            <a:ext uri="{91240B29-F687-4F45-9708-019B960494DF}">
              <a14:hiddenLine xmlns:a14="http://schemas.microsoft.com/office/drawing/2010/main" w="127">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a:p>
        </p:txBody>
      </p:sp>
      <p:sp>
        <p:nvSpPr>
          <p:cNvPr id="5" name="Rectangle 14"/>
          <p:cNvSpPr>
            <a:spLocks noChangeArrowheads="1"/>
          </p:cNvSpPr>
          <p:nvPr/>
        </p:nvSpPr>
        <p:spPr bwMode="auto">
          <a:xfrm>
            <a:off x="0" y="6030913"/>
            <a:ext cx="9140825" cy="173037"/>
          </a:xfrm>
          <a:prstGeom prst="rect">
            <a:avLst/>
          </a:prstGeom>
          <a:solidFill>
            <a:srgbClr val="6AADE4"/>
          </a:solidFill>
          <a:ln>
            <a:noFill/>
          </a:ln>
          <a:effectLst/>
          <a:extLst>
            <a:ext uri="{91240B29-F687-4F45-9708-019B960494DF}">
              <a14:hiddenLine xmlns:a14="http://schemas.microsoft.com/office/drawing/2010/main" w="127">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a:p>
        </p:txBody>
      </p:sp>
      <p:sp>
        <p:nvSpPr>
          <p:cNvPr id="5122" name="Rectangle 2"/>
          <p:cNvSpPr>
            <a:spLocks noGrp="1" noChangeArrowheads="1"/>
          </p:cNvSpPr>
          <p:nvPr>
            <p:ph type="ctrTitle"/>
          </p:nvPr>
        </p:nvSpPr>
        <p:spPr>
          <a:xfrm>
            <a:off x="384175" y="2016125"/>
            <a:ext cx="8374063" cy="576263"/>
          </a:xfrm>
        </p:spPr>
        <p:txBody>
          <a:bodyPr/>
          <a:lstStyle>
            <a:lvl1pPr>
              <a:defRPr sz="3600"/>
            </a:lvl1pPr>
          </a:lstStyle>
          <a:p>
            <a:pPr lvl="0"/>
            <a:r>
              <a:rPr lang="en-GB" altLang="en-US" noProof="0"/>
              <a:t>Click to edit Master title style</a:t>
            </a:r>
          </a:p>
        </p:txBody>
      </p:sp>
      <p:sp>
        <p:nvSpPr>
          <p:cNvPr id="5123" name="Rectangle 3"/>
          <p:cNvSpPr>
            <a:spLocks noGrp="1" noChangeArrowheads="1"/>
          </p:cNvSpPr>
          <p:nvPr>
            <p:ph type="subTitle" idx="1"/>
          </p:nvPr>
        </p:nvSpPr>
        <p:spPr>
          <a:xfrm>
            <a:off x="384175" y="2774950"/>
            <a:ext cx="8374063" cy="539750"/>
          </a:xfrm>
        </p:spPr>
        <p:txBody>
          <a:bodyPr/>
          <a:lstStyle>
            <a:lvl1pPr marL="0" indent="0">
              <a:buFontTx/>
              <a:buNone/>
              <a:defRPr sz="1800" b="1">
                <a:solidFill>
                  <a:schemeClr val="tx2"/>
                </a:solidFill>
              </a:defRPr>
            </a:lvl1pPr>
          </a:lstStyle>
          <a:p>
            <a:pPr lvl="0"/>
            <a:r>
              <a:rPr lang="en-GB" altLang="en-US" noProof="0"/>
              <a:t>Click to edit Master subtitle style</a:t>
            </a:r>
          </a:p>
        </p:txBody>
      </p:sp>
      <p:sp>
        <p:nvSpPr>
          <p:cNvPr id="6" name="Rectangle 10"/>
          <p:cNvSpPr>
            <a:spLocks noGrp="1" noChangeArrowheads="1"/>
          </p:cNvSpPr>
          <p:nvPr>
            <p:ph type="sldNum" sz="quarter" idx="10"/>
          </p:nvPr>
        </p:nvSpPr>
        <p:spPr>
          <a:xfrm>
            <a:off x="7862888" y="6448425"/>
            <a:ext cx="900112" cy="179388"/>
          </a:xfrm>
        </p:spPr>
        <p:txBody>
          <a:bodyPr/>
          <a:lstStyle>
            <a:lvl1pPr>
              <a:defRPr>
                <a:solidFill>
                  <a:schemeClr val="tx1"/>
                </a:solidFill>
              </a:defRPr>
            </a:lvl1pPr>
          </a:lstStyle>
          <a:p>
            <a:fld id="{8D3DAF7C-8ED6-4CD4-B992-7DDDC6053C98}" type="slidenum">
              <a:rPr lang="en-GB" altLang="en-US"/>
              <a:pPr/>
              <a:t>‹#›</a:t>
            </a:fld>
            <a:endParaRPr lang="en-GB" altLang="en-US"/>
          </a:p>
        </p:txBody>
      </p:sp>
    </p:spTree>
    <p:extLst>
      <p:ext uri="{BB962C8B-B14F-4D97-AF65-F5344CB8AC3E}">
        <p14:creationId xmlns:p14="http://schemas.microsoft.com/office/powerpoint/2010/main" val="25544434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6"/>
          <p:cNvSpPr>
            <a:spLocks noGrp="1" noChangeArrowheads="1"/>
          </p:cNvSpPr>
          <p:nvPr>
            <p:ph type="sldNum" sz="quarter" idx="10"/>
          </p:nvPr>
        </p:nvSpPr>
        <p:spPr>
          <a:ln/>
        </p:spPr>
        <p:txBody>
          <a:bodyPr/>
          <a:lstStyle>
            <a:lvl1pPr>
              <a:defRPr/>
            </a:lvl1pPr>
          </a:lstStyle>
          <a:p>
            <a:fld id="{47F00BFC-DFB1-426B-8E82-3862E2C5D315}" type="slidenum">
              <a:rPr lang="en-GB" altLang="en-US"/>
              <a:pPr/>
              <a:t>‹#›</a:t>
            </a:fld>
            <a:endParaRPr lang="en-GB" altLang="en-US"/>
          </a:p>
        </p:txBody>
      </p:sp>
    </p:spTree>
    <p:extLst>
      <p:ext uri="{BB962C8B-B14F-4D97-AF65-F5344CB8AC3E}">
        <p14:creationId xmlns:p14="http://schemas.microsoft.com/office/powerpoint/2010/main" val="34952791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6"/>
          <p:cNvSpPr>
            <a:spLocks noGrp="1" noChangeArrowheads="1"/>
          </p:cNvSpPr>
          <p:nvPr>
            <p:ph type="sldNum" sz="quarter" idx="10"/>
          </p:nvPr>
        </p:nvSpPr>
        <p:spPr>
          <a:ln/>
        </p:spPr>
        <p:txBody>
          <a:bodyPr/>
          <a:lstStyle>
            <a:lvl1pPr>
              <a:defRPr/>
            </a:lvl1pPr>
          </a:lstStyle>
          <a:p>
            <a:fld id="{19D72D7A-54E5-4F46-A2B8-FDBE61B14AA0}" type="slidenum">
              <a:rPr lang="en-GB" altLang="en-US"/>
              <a:pPr/>
              <a:t>‹#›</a:t>
            </a:fld>
            <a:endParaRPr lang="en-GB" altLang="en-US"/>
          </a:p>
        </p:txBody>
      </p:sp>
    </p:spTree>
    <p:extLst>
      <p:ext uri="{BB962C8B-B14F-4D97-AF65-F5344CB8AC3E}">
        <p14:creationId xmlns:p14="http://schemas.microsoft.com/office/powerpoint/2010/main" val="32355109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384175" y="1708150"/>
            <a:ext cx="4110038" cy="40671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6613" y="1708150"/>
            <a:ext cx="4111625" cy="40671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6"/>
          <p:cNvSpPr>
            <a:spLocks noGrp="1" noChangeArrowheads="1"/>
          </p:cNvSpPr>
          <p:nvPr>
            <p:ph type="sldNum" sz="quarter" idx="10"/>
          </p:nvPr>
        </p:nvSpPr>
        <p:spPr>
          <a:ln/>
        </p:spPr>
        <p:txBody>
          <a:bodyPr/>
          <a:lstStyle>
            <a:lvl1pPr>
              <a:defRPr/>
            </a:lvl1pPr>
          </a:lstStyle>
          <a:p>
            <a:fld id="{107E3323-B718-4FC9-923E-290B67020A88}" type="slidenum">
              <a:rPr lang="en-GB" altLang="en-US"/>
              <a:pPr/>
              <a:t>‹#›</a:t>
            </a:fld>
            <a:endParaRPr lang="en-GB" altLang="en-US"/>
          </a:p>
        </p:txBody>
      </p:sp>
    </p:spTree>
    <p:extLst>
      <p:ext uri="{BB962C8B-B14F-4D97-AF65-F5344CB8AC3E}">
        <p14:creationId xmlns:p14="http://schemas.microsoft.com/office/powerpoint/2010/main" val="21461290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Rectangle 6"/>
          <p:cNvSpPr>
            <a:spLocks noGrp="1" noChangeArrowheads="1"/>
          </p:cNvSpPr>
          <p:nvPr>
            <p:ph type="sldNum" sz="quarter" idx="10"/>
          </p:nvPr>
        </p:nvSpPr>
        <p:spPr>
          <a:ln/>
        </p:spPr>
        <p:txBody>
          <a:bodyPr/>
          <a:lstStyle>
            <a:lvl1pPr>
              <a:defRPr/>
            </a:lvl1pPr>
          </a:lstStyle>
          <a:p>
            <a:fld id="{F6CE6231-CFBA-4F27-B04F-54AC0F291F3C}" type="slidenum">
              <a:rPr lang="en-GB" altLang="en-US"/>
              <a:pPr/>
              <a:t>‹#›</a:t>
            </a:fld>
            <a:endParaRPr lang="en-GB" altLang="en-US"/>
          </a:p>
        </p:txBody>
      </p:sp>
    </p:spTree>
    <p:extLst>
      <p:ext uri="{BB962C8B-B14F-4D97-AF65-F5344CB8AC3E}">
        <p14:creationId xmlns:p14="http://schemas.microsoft.com/office/powerpoint/2010/main" val="24980606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Rectangle 6"/>
          <p:cNvSpPr>
            <a:spLocks noGrp="1" noChangeArrowheads="1"/>
          </p:cNvSpPr>
          <p:nvPr>
            <p:ph type="sldNum" sz="quarter" idx="10"/>
          </p:nvPr>
        </p:nvSpPr>
        <p:spPr>
          <a:ln/>
        </p:spPr>
        <p:txBody>
          <a:bodyPr/>
          <a:lstStyle>
            <a:lvl1pPr>
              <a:defRPr/>
            </a:lvl1pPr>
          </a:lstStyle>
          <a:p>
            <a:fld id="{4C4046D1-9F0D-46A8-9A07-B9B394AA5BA3}" type="slidenum">
              <a:rPr lang="en-GB" altLang="en-US"/>
              <a:pPr/>
              <a:t>‹#›</a:t>
            </a:fld>
            <a:endParaRPr lang="en-GB" altLang="en-US"/>
          </a:p>
        </p:txBody>
      </p:sp>
    </p:spTree>
    <p:extLst>
      <p:ext uri="{BB962C8B-B14F-4D97-AF65-F5344CB8AC3E}">
        <p14:creationId xmlns:p14="http://schemas.microsoft.com/office/powerpoint/2010/main" val="23694201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a:ln/>
        </p:spPr>
        <p:txBody>
          <a:bodyPr/>
          <a:lstStyle>
            <a:lvl1pPr>
              <a:defRPr/>
            </a:lvl1pPr>
          </a:lstStyle>
          <a:p>
            <a:fld id="{091A511A-4A9E-4450-ACB1-2729F6691FC0}" type="slidenum">
              <a:rPr lang="en-GB" altLang="en-US"/>
              <a:pPr/>
              <a:t>‹#›</a:t>
            </a:fld>
            <a:endParaRPr lang="en-GB" altLang="en-US"/>
          </a:p>
        </p:txBody>
      </p:sp>
    </p:spTree>
    <p:extLst>
      <p:ext uri="{BB962C8B-B14F-4D97-AF65-F5344CB8AC3E}">
        <p14:creationId xmlns:p14="http://schemas.microsoft.com/office/powerpoint/2010/main" val="17542424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fld id="{D7F99171-88BE-4430-AE42-9A343FD65F4D}" type="slidenum">
              <a:rPr lang="en-GB" altLang="en-US"/>
              <a:pPr/>
              <a:t>‹#›</a:t>
            </a:fld>
            <a:endParaRPr lang="en-GB" altLang="en-US"/>
          </a:p>
        </p:txBody>
      </p:sp>
    </p:spTree>
    <p:extLst>
      <p:ext uri="{BB962C8B-B14F-4D97-AF65-F5344CB8AC3E}">
        <p14:creationId xmlns:p14="http://schemas.microsoft.com/office/powerpoint/2010/main" val="34964923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fld id="{73048C2C-57F1-46BC-AF8C-2E7AC61B424A}" type="slidenum">
              <a:rPr lang="en-GB" altLang="en-US"/>
              <a:pPr/>
              <a:t>‹#›</a:t>
            </a:fld>
            <a:endParaRPr lang="en-GB" altLang="en-US"/>
          </a:p>
        </p:txBody>
      </p:sp>
    </p:spTree>
    <p:extLst>
      <p:ext uri="{BB962C8B-B14F-4D97-AF65-F5344CB8AC3E}">
        <p14:creationId xmlns:p14="http://schemas.microsoft.com/office/powerpoint/2010/main" val="35997702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6"/>
          <p:cNvSpPr>
            <a:spLocks noGrp="1" noChangeArrowheads="1"/>
          </p:cNvSpPr>
          <p:nvPr>
            <p:ph type="sldNum" sz="quarter" idx="10"/>
          </p:nvPr>
        </p:nvSpPr>
        <p:spPr>
          <a:ln/>
        </p:spPr>
        <p:txBody>
          <a:bodyPr/>
          <a:lstStyle>
            <a:lvl1pPr>
              <a:defRPr/>
            </a:lvl1pPr>
          </a:lstStyle>
          <a:p>
            <a:fld id="{999588FD-9566-4288-A27A-07FB9245C570}" type="slidenum">
              <a:rPr lang="en-GB" altLang="en-US"/>
              <a:pPr/>
              <a:t>‹#›</a:t>
            </a:fld>
            <a:endParaRPr lang="en-GB" altLang="en-US"/>
          </a:p>
        </p:txBody>
      </p:sp>
    </p:spTree>
    <p:extLst>
      <p:ext uri="{BB962C8B-B14F-4D97-AF65-F5344CB8AC3E}">
        <p14:creationId xmlns:p14="http://schemas.microsoft.com/office/powerpoint/2010/main" val="13724374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65913" y="398463"/>
            <a:ext cx="2093912" cy="5376862"/>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384175" y="398463"/>
            <a:ext cx="6129338" cy="537686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6"/>
          <p:cNvSpPr>
            <a:spLocks noGrp="1" noChangeArrowheads="1"/>
          </p:cNvSpPr>
          <p:nvPr>
            <p:ph type="sldNum" sz="quarter" idx="10"/>
          </p:nvPr>
        </p:nvSpPr>
        <p:spPr>
          <a:ln/>
        </p:spPr>
        <p:txBody>
          <a:bodyPr/>
          <a:lstStyle>
            <a:lvl1pPr>
              <a:defRPr/>
            </a:lvl1pPr>
          </a:lstStyle>
          <a:p>
            <a:fld id="{A00B8812-F2C5-46AE-B4F1-764839BE3E38}" type="slidenum">
              <a:rPr lang="en-GB" altLang="en-US"/>
              <a:pPr/>
              <a:t>‹#›</a:t>
            </a:fld>
            <a:endParaRPr lang="en-GB" altLang="en-US"/>
          </a:p>
        </p:txBody>
      </p:sp>
    </p:spTree>
    <p:extLst>
      <p:ext uri="{BB962C8B-B14F-4D97-AF65-F5344CB8AC3E}">
        <p14:creationId xmlns:p14="http://schemas.microsoft.com/office/powerpoint/2010/main" val="3879359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84175" y="398463"/>
            <a:ext cx="8375650" cy="423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n-GB" altLang="en-US"/>
              <a:t>Click to edit Master title style</a:t>
            </a:r>
          </a:p>
        </p:txBody>
      </p:sp>
      <p:sp>
        <p:nvSpPr>
          <p:cNvPr id="1027" name="Rectangle 3"/>
          <p:cNvSpPr>
            <a:spLocks noGrp="1" noChangeArrowheads="1"/>
          </p:cNvSpPr>
          <p:nvPr>
            <p:ph type="body" idx="1"/>
          </p:nvPr>
        </p:nvSpPr>
        <p:spPr bwMode="auto">
          <a:xfrm>
            <a:off x="384175" y="1708150"/>
            <a:ext cx="8374063" cy="4067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
        <p:nvSpPr>
          <p:cNvPr id="1030" name="Rectangle 6"/>
          <p:cNvSpPr>
            <a:spLocks noGrp="1" noChangeArrowheads="1"/>
          </p:cNvSpPr>
          <p:nvPr>
            <p:ph type="sldNum" sz="quarter" idx="4"/>
          </p:nvPr>
        </p:nvSpPr>
        <p:spPr bwMode="auto">
          <a:xfrm>
            <a:off x="7862888" y="6451600"/>
            <a:ext cx="900112" cy="179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r">
              <a:defRPr sz="1000">
                <a:solidFill>
                  <a:schemeClr val="tx2"/>
                </a:solidFill>
              </a:defRPr>
            </a:lvl1pPr>
          </a:lstStyle>
          <a:p>
            <a:fld id="{68050E4F-822B-4233-91BF-E0398DD50FF1}" type="slidenum">
              <a:rPr lang="en-GB" altLang="en-US"/>
              <a:pPr/>
              <a:t>‹#›</a:t>
            </a:fld>
            <a:endParaRPr lang="en-GB" altLang="en-US"/>
          </a:p>
        </p:txBody>
      </p:sp>
    </p:spTree>
  </p:cSld>
  <p:clrMap bg1="lt1" tx1="dk1" bg2="lt2" tx2="dk2" accent1="accent1" accent2="accent2" accent3="accent3" accent4="accent4" accent5="accent5" accent6="accent6" hlink="hlink" folHlink="folHlink"/>
  <p:sldLayoutIdLst>
    <p:sldLayoutId id="2147483707"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Lst>
  <p:txStyles>
    <p:titleStyle>
      <a:lvl1pPr algn="l" rtl="0" eaLnBrk="0" fontAlgn="base" hangingPunct="0">
        <a:spcBef>
          <a:spcPct val="0"/>
        </a:spcBef>
        <a:spcAft>
          <a:spcPct val="0"/>
        </a:spcAft>
        <a:defRPr sz="2600" b="1">
          <a:solidFill>
            <a:schemeClr val="tx2"/>
          </a:solidFill>
          <a:latin typeface="+mj-lt"/>
          <a:ea typeface="+mj-ea"/>
          <a:cs typeface="+mj-cs"/>
        </a:defRPr>
      </a:lvl1pPr>
      <a:lvl2pPr algn="l" rtl="0" eaLnBrk="0" fontAlgn="base" hangingPunct="0">
        <a:spcBef>
          <a:spcPct val="0"/>
        </a:spcBef>
        <a:spcAft>
          <a:spcPct val="0"/>
        </a:spcAft>
        <a:defRPr sz="2600" b="1">
          <a:solidFill>
            <a:schemeClr val="tx2"/>
          </a:solidFill>
          <a:latin typeface="Arial" charset="0"/>
        </a:defRPr>
      </a:lvl2pPr>
      <a:lvl3pPr algn="l" rtl="0" eaLnBrk="0" fontAlgn="base" hangingPunct="0">
        <a:spcBef>
          <a:spcPct val="0"/>
        </a:spcBef>
        <a:spcAft>
          <a:spcPct val="0"/>
        </a:spcAft>
        <a:defRPr sz="2600" b="1">
          <a:solidFill>
            <a:schemeClr val="tx2"/>
          </a:solidFill>
          <a:latin typeface="Arial" charset="0"/>
        </a:defRPr>
      </a:lvl3pPr>
      <a:lvl4pPr algn="l" rtl="0" eaLnBrk="0" fontAlgn="base" hangingPunct="0">
        <a:spcBef>
          <a:spcPct val="0"/>
        </a:spcBef>
        <a:spcAft>
          <a:spcPct val="0"/>
        </a:spcAft>
        <a:defRPr sz="2600" b="1">
          <a:solidFill>
            <a:schemeClr val="tx2"/>
          </a:solidFill>
          <a:latin typeface="Arial" charset="0"/>
        </a:defRPr>
      </a:lvl4pPr>
      <a:lvl5pPr algn="l" rtl="0" eaLnBrk="0" fontAlgn="base" hangingPunct="0">
        <a:spcBef>
          <a:spcPct val="0"/>
        </a:spcBef>
        <a:spcAft>
          <a:spcPct val="0"/>
        </a:spcAft>
        <a:defRPr sz="2600" b="1">
          <a:solidFill>
            <a:schemeClr val="tx2"/>
          </a:solidFill>
          <a:latin typeface="Arial" charset="0"/>
        </a:defRPr>
      </a:lvl5pPr>
      <a:lvl6pPr marL="457200" algn="l" rtl="0" fontAlgn="base">
        <a:spcBef>
          <a:spcPct val="0"/>
        </a:spcBef>
        <a:spcAft>
          <a:spcPct val="0"/>
        </a:spcAft>
        <a:defRPr sz="2600" b="1">
          <a:solidFill>
            <a:schemeClr val="tx2"/>
          </a:solidFill>
          <a:latin typeface="Arial" charset="0"/>
        </a:defRPr>
      </a:lvl6pPr>
      <a:lvl7pPr marL="914400" algn="l" rtl="0" fontAlgn="base">
        <a:spcBef>
          <a:spcPct val="0"/>
        </a:spcBef>
        <a:spcAft>
          <a:spcPct val="0"/>
        </a:spcAft>
        <a:defRPr sz="2600" b="1">
          <a:solidFill>
            <a:schemeClr val="tx2"/>
          </a:solidFill>
          <a:latin typeface="Arial" charset="0"/>
        </a:defRPr>
      </a:lvl7pPr>
      <a:lvl8pPr marL="1371600" algn="l" rtl="0" fontAlgn="base">
        <a:spcBef>
          <a:spcPct val="0"/>
        </a:spcBef>
        <a:spcAft>
          <a:spcPct val="0"/>
        </a:spcAft>
        <a:defRPr sz="2600" b="1">
          <a:solidFill>
            <a:schemeClr val="tx2"/>
          </a:solidFill>
          <a:latin typeface="Arial" charset="0"/>
        </a:defRPr>
      </a:lvl8pPr>
      <a:lvl9pPr marL="1828800" algn="l" rtl="0" fontAlgn="base">
        <a:spcBef>
          <a:spcPct val="0"/>
        </a:spcBef>
        <a:spcAft>
          <a:spcPct val="0"/>
        </a:spcAft>
        <a:defRPr sz="2600" b="1">
          <a:solidFill>
            <a:schemeClr val="tx2"/>
          </a:solidFill>
          <a:latin typeface="Arial" charset="0"/>
        </a:defRPr>
      </a:lvl9pPr>
    </p:titleStyle>
    <p:bodyStyle>
      <a:lvl1pPr marL="269875" indent="-269875" algn="l" rtl="0" eaLnBrk="0" fontAlgn="base" hangingPunct="0">
        <a:spcBef>
          <a:spcPct val="0"/>
        </a:spcBef>
        <a:spcAft>
          <a:spcPct val="75000"/>
        </a:spcAft>
        <a:buChar char="•"/>
        <a:defRPr sz="2000">
          <a:solidFill>
            <a:schemeClr val="tx1"/>
          </a:solidFill>
          <a:latin typeface="+mn-lt"/>
          <a:ea typeface="+mn-ea"/>
          <a:cs typeface="+mn-cs"/>
        </a:defRPr>
      </a:lvl1pPr>
      <a:lvl2pPr marL="538163" indent="-266700" algn="l" rtl="0" eaLnBrk="0" fontAlgn="base" hangingPunct="0">
        <a:spcBef>
          <a:spcPct val="0"/>
        </a:spcBef>
        <a:spcAft>
          <a:spcPct val="75000"/>
        </a:spcAft>
        <a:buChar char="•"/>
        <a:defRPr sz="2000">
          <a:solidFill>
            <a:schemeClr val="tx1"/>
          </a:solidFill>
          <a:latin typeface="+mn-lt"/>
        </a:defRPr>
      </a:lvl2pPr>
      <a:lvl3pPr marL="809625" indent="-269875" algn="l" rtl="0" eaLnBrk="0" fontAlgn="base" hangingPunct="0">
        <a:spcBef>
          <a:spcPct val="0"/>
        </a:spcBef>
        <a:spcAft>
          <a:spcPct val="75000"/>
        </a:spcAft>
        <a:buChar char="•"/>
        <a:defRPr sz="2000">
          <a:solidFill>
            <a:schemeClr val="tx1"/>
          </a:solidFill>
          <a:latin typeface="+mn-lt"/>
        </a:defRPr>
      </a:lvl3pPr>
      <a:lvl4pPr marL="1079500" indent="-268288" algn="l" rtl="0" eaLnBrk="0" fontAlgn="base" hangingPunct="0">
        <a:spcBef>
          <a:spcPct val="0"/>
        </a:spcBef>
        <a:spcAft>
          <a:spcPct val="75000"/>
        </a:spcAft>
        <a:buChar char="•"/>
        <a:defRPr sz="2000">
          <a:solidFill>
            <a:schemeClr val="tx1"/>
          </a:solidFill>
          <a:latin typeface="+mn-lt"/>
        </a:defRPr>
      </a:lvl4pPr>
      <a:lvl5pPr marL="1350963" indent="-269875" algn="l" rtl="0" eaLnBrk="0" fontAlgn="base" hangingPunct="0">
        <a:spcBef>
          <a:spcPct val="0"/>
        </a:spcBef>
        <a:spcAft>
          <a:spcPct val="75000"/>
        </a:spcAft>
        <a:buChar char="•"/>
        <a:defRPr sz="2000">
          <a:solidFill>
            <a:schemeClr val="tx1"/>
          </a:solidFill>
          <a:latin typeface="+mn-lt"/>
        </a:defRPr>
      </a:lvl5pPr>
      <a:lvl6pPr marL="1808163" indent="-269875" algn="l" rtl="0" fontAlgn="base">
        <a:spcBef>
          <a:spcPct val="0"/>
        </a:spcBef>
        <a:spcAft>
          <a:spcPct val="75000"/>
        </a:spcAft>
        <a:buChar char="•"/>
        <a:defRPr sz="2000">
          <a:solidFill>
            <a:schemeClr val="tx1"/>
          </a:solidFill>
          <a:latin typeface="+mn-lt"/>
        </a:defRPr>
      </a:lvl6pPr>
      <a:lvl7pPr marL="2265363" indent="-269875" algn="l" rtl="0" fontAlgn="base">
        <a:spcBef>
          <a:spcPct val="0"/>
        </a:spcBef>
        <a:spcAft>
          <a:spcPct val="75000"/>
        </a:spcAft>
        <a:buChar char="•"/>
        <a:defRPr sz="2000">
          <a:solidFill>
            <a:schemeClr val="tx1"/>
          </a:solidFill>
          <a:latin typeface="+mn-lt"/>
        </a:defRPr>
      </a:lvl7pPr>
      <a:lvl8pPr marL="2722563" indent="-269875" algn="l" rtl="0" fontAlgn="base">
        <a:spcBef>
          <a:spcPct val="0"/>
        </a:spcBef>
        <a:spcAft>
          <a:spcPct val="75000"/>
        </a:spcAft>
        <a:buChar char="•"/>
        <a:defRPr sz="2000">
          <a:solidFill>
            <a:schemeClr val="tx1"/>
          </a:solidFill>
          <a:latin typeface="+mn-lt"/>
        </a:defRPr>
      </a:lvl8pPr>
      <a:lvl9pPr marL="3179763" indent="-269875" algn="l" rtl="0" fontAlgn="base">
        <a:spcBef>
          <a:spcPct val="0"/>
        </a:spcBef>
        <a:spcAft>
          <a:spcPct val="7500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chart" Target="../charts/chart2.xml"/></Relationships>
</file>

<file path=ppt/slides/_rels/slide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emf"/></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7" Type="http://schemas.openxmlformats.org/officeDocument/2006/relationships/image" Target="../media/image7.png"/><Relationship Id="rId2" Type="http://schemas.openxmlformats.org/officeDocument/2006/relationships/slideLayout" Target="../slideLayouts/slideLayout2.xml"/><Relationship Id="rId1" Type="http://schemas.openxmlformats.org/officeDocument/2006/relationships/tags" Target="../tags/tag1.xml"/><Relationship Id="rId6" Type="http://schemas.openxmlformats.org/officeDocument/2006/relationships/image" Target="../media/image6.png"/><Relationship Id="rId5" Type="http://schemas.openxmlformats.org/officeDocument/2006/relationships/chart" Target="../charts/chart3.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7.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5.png"/><Relationship Id="rId3" Type="http://schemas.openxmlformats.org/officeDocument/2006/relationships/notesSlide" Target="../notesSlides/notesSlide7.xml"/><Relationship Id="rId7" Type="http://schemas.openxmlformats.org/officeDocument/2006/relationships/image" Target="../media/image10.png"/><Relationship Id="rId12" Type="http://schemas.openxmlformats.org/officeDocument/2006/relationships/image" Target="../media/image13.png"/><Relationship Id="rId2" Type="http://schemas.openxmlformats.org/officeDocument/2006/relationships/slideLayout" Target="../slideLayouts/slideLayout2.xml"/><Relationship Id="rId1" Type="http://schemas.openxmlformats.org/officeDocument/2006/relationships/tags" Target="../tags/tag3.xml"/><Relationship Id="rId6" Type="http://schemas.openxmlformats.org/officeDocument/2006/relationships/image" Target="../media/image9.png"/><Relationship Id="rId11" Type="http://schemas.openxmlformats.org/officeDocument/2006/relationships/image" Target="../media/image14.png"/><Relationship Id="rId5" Type="http://schemas.openxmlformats.org/officeDocument/2006/relationships/image" Target="../media/image80.png"/><Relationship Id="rId10" Type="http://schemas.openxmlformats.org/officeDocument/2006/relationships/image" Target="../media/image8.png"/><Relationship Id="rId4" Type="http://schemas.openxmlformats.org/officeDocument/2006/relationships/image" Target="../media/image5.jpeg"/><Relationship Id="rId9"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7"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0.jpeg"/><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19.png"/><Relationship Id="rId4" Type="http://schemas.openxmlformats.org/officeDocument/2006/relationships/image" Target="../media/image230.png"/></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80.png"/><Relationship Id="rId5" Type="http://schemas.openxmlformats.org/officeDocument/2006/relationships/image" Target="../media/image23.png"/><Relationship Id="rId4" Type="http://schemas.openxmlformats.org/officeDocument/2006/relationships/image" Target="../media/image22.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36.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34.png"/><Relationship Id="rId4" Type="http://schemas.openxmlformats.org/officeDocument/2006/relationships/image" Target="../media/image27.png"/></Relationships>
</file>

<file path=ppt/slides/_rels/slide16.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29.png"/><Relationship Id="rId7" Type="http://schemas.openxmlformats.org/officeDocument/2006/relationships/image" Target="../media/image32.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35.png"/><Relationship Id="rId4" Type="http://schemas.openxmlformats.org/officeDocument/2006/relationships/image" Target="../media/image30.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1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251520" y="2016125"/>
            <a:ext cx="8676579" cy="576263"/>
          </a:xfrm>
        </p:spPr>
        <p:txBody>
          <a:bodyPr/>
          <a:lstStyle/>
          <a:p>
            <a:pPr algn="ctr"/>
            <a:r>
              <a:rPr lang="en-GB" sz="2400" dirty="0"/>
              <a:t>Simplified UK Magnox waste glass alteration layer characterisation using</a:t>
            </a:r>
            <a:br>
              <a:rPr lang="en-GB" sz="2400" dirty="0"/>
            </a:br>
            <a:r>
              <a:rPr lang="en-GB" sz="2400" baseline="30000" dirty="0"/>
              <a:t>29</a:t>
            </a:r>
            <a:r>
              <a:rPr lang="en-GB" sz="2400" dirty="0"/>
              <a:t>Si,</a:t>
            </a:r>
            <a:r>
              <a:rPr lang="en-GB" sz="2400" baseline="30000" dirty="0"/>
              <a:t>17</a:t>
            </a:r>
            <a:r>
              <a:rPr lang="en-GB" sz="2400" dirty="0"/>
              <a:t>O and </a:t>
            </a:r>
            <a:r>
              <a:rPr lang="en-GB" sz="2400" baseline="30000" dirty="0"/>
              <a:t>25</a:t>
            </a:r>
            <a:r>
              <a:rPr lang="en-GB" sz="2400" dirty="0"/>
              <a:t>Mg NMR techniques</a:t>
            </a:r>
            <a:br>
              <a:rPr lang="en-GB" sz="2400" dirty="0"/>
            </a:br>
            <a:endParaRPr lang="en-US" altLang="en-US" sz="2400" dirty="0"/>
          </a:p>
        </p:txBody>
      </p:sp>
      <p:sp>
        <p:nvSpPr>
          <p:cNvPr id="3075" name="Rectangle 3"/>
          <p:cNvSpPr>
            <a:spLocks noGrp="1" noChangeArrowheads="1"/>
          </p:cNvSpPr>
          <p:nvPr>
            <p:ph type="subTitle" idx="1"/>
          </p:nvPr>
        </p:nvSpPr>
        <p:spPr>
          <a:xfrm>
            <a:off x="365125" y="3860800"/>
            <a:ext cx="8374063" cy="539750"/>
          </a:xfrm>
        </p:spPr>
        <p:txBody>
          <a:bodyPr/>
          <a:lstStyle/>
          <a:p>
            <a:pPr algn="ctr" eaLnBrk="1" hangingPunct="1"/>
            <a:r>
              <a:rPr lang="en-US" altLang="zh-CN" b="0" dirty="0" err="1"/>
              <a:t>Rui</a:t>
            </a:r>
            <a:r>
              <a:rPr lang="en-US" altLang="zh-CN" b="0" dirty="0"/>
              <a:t> </a:t>
            </a:r>
            <a:r>
              <a:rPr lang="en-US" altLang="zh-CN" b="0" dirty="0" err="1"/>
              <a:t>Guo</a:t>
            </a:r>
            <a:r>
              <a:rPr lang="en-US" altLang="zh-CN" b="0" dirty="0"/>
              <a:t> &amp; Ian </a:t>
            </a:r>
            <a:r>
              <a:rPr lang="en-US" altLang="zh-CN" b="0" dirty="0" err="1"/>
              <a:t>Farnan</a:t>
            </a:r>
            <a:endParaRPr lang="en-US" altLang="en-US" b="0" dirty="0"/>
          </a:p>
        </p:txBody>
      </p:sp>
      <p:sp>
        <p:nvSpPr>
          <p:cNvPr id="3076" name="Rectangle 4"/>
          <p:cNvSpPr>
            <a:spLocks noChangeArrowheads="1"/>
          </p:cNvSpPr>
          <p:nvPr/>
        </p:nvSpPr>
        <p:spPr bwMode="auto">
          <a:xfrm>
            <a:off x="384175" y="5548313"/>
            <a:ext cx="8374063" cy="261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lstStyle>
            <a:lvl1pPr eaLnBrk="0" hangingPunct="0">
              <a:spcAft>
                <a:spcPct val="75000"/>
              </a:spcAft>
              <a:buChar char="•"/>
              <a:defRPr sz="2000">
                <a:solidFill>
                  <a:schemeClr val="tx1"/>
                </a:solidFill>
                <a:latin typeface="Arial" panose="020B0604020202020204" pitchFamily="34" charset="0"/>
              </a:defRPr>
            </a:lvl1pPr>
            <a:lvl2pPr marL="742950" indent="-285750" eaLnBrk="0" hangingPunct="0">
              <a:spcAft>
                <a:spcPct val="75000"/>
              </a:spcAft>
              <a:buChar char="•"/>
              <a:defRPr sz="2000">
                <a:solidFill>
                  <a:schemeClr val="tx1"/>
                </a:solidFill>
                <a:latin typeface="Arial" panose="020B0604020202020204" pitchFamily="34" charset="0"/>
              </a:defRPr>
            </a:lvl2pPr>
            <a:lvl3pPr marL="1143000" indent="-228600" eaLnBrk="0" hangingPunct="0">
              <a:spcAft>
                <a:spcPct val="75000"/>
              </a:spcAft>
              <a:buChar char="•"/>
              <a:defRPr sz="2000">
                <a:solidFill>
                  <a:schemeClr val="tx1"/>
                </a:solidFill>
                <a:latin typeface="Arial" panose="020B0604020202020204" pitchFamily="34" charset="0"/>
              </a:defRPr>
            </a:lvl3pPr>
            <a:lvl4pPr marL="1600200" indent="-228600" eaLnBrk="0" hangingPunct="0">
              <a:spcAft>
                <a:spcPct val="75000"/>
              </a:spcAft>
              <a:buChar char="•"/>
              <a:defRPr sz="2000">
                <a:solidFill>
                  <a:schemeClr val="tx1"/>
                </a:solidFill>
                <a:latin typeface="Arial" panose="020B0604020202020204" pitchFamily="34" charset="0"/>
              </a:defRPr>
            </a:lvl4pPr>
            <a:lvl5pPr marL="2057400" indent="-228600" eaLnBrk="0" hangingPunct="0">
              <a:spcAft>
                <a:spcPct val="75000"/>
              </a:spcAft>
              <a:buChar char="•"/>
              <a:defRPr sz="2000">
                <a:solidFill>
                  <a:schemeClr val="tx1"/>
                </a:solidFill>
                <a:latin typeface="Arial" panose="020B0604020202020204" pitchFamily="34" charset="0"/>
              </a:defRPr>
            </a:lvl5pPr>
            <a:lvl6pPr marL="2514600" indent="-228600" eaLnBrk="0" fontAlgn="base" hangingPunct="0">
              <a:spcBef>
                <a:spcPct val="0"/>
              </a:spcBef>
              <a:spcAft>
                <a:spcPct val="75000"/>
              </a:spcAft>
              <a:buChar char="•"/>
              <a:defRPr sz="2000">
                <a:solidFill>
                  <a:schemeClr val="tx1"/>
                </a:solidFill>
                <a:latin typeface="Arial" panose="020B0604020202020204" pitchFamily="34" charset="0"/>
              </a:defRPr>
            </a:lvl6pPr>
            <a:lvl7pPr marL="2971800" indent="-228600" eaLnBrk="0" fontAlgn="base" hangingPunct="0">
              <a:spcBef>
                <a:spcPct val="0"/>
              </a:spcBef>
              <a:spcAft>
                <a:spcPct val="75000"/>
              </a:spcAft>
              <a:buChar char="•"/>
              <a:defRPr sz="2000">
                <a:solidFill>
                  <a:schemeClr val="tx1"/>
                </a:solidFill>
                <a:latin typeface="Arial" panose="020B0604020202020204" pitchFamily="34" charset="0"/>
              </a:defRPr>
            </a:lvl7pPr>
            <a:lvl8pPr marL="3429000" indent="-228600" eaLnBrk="0" fontAlgn="base" hangingPunct="0">
              <a:spcBef>
                <a:spcPct val="0"/>
              </a:spcBef>
              <a:spcAft>
                <a:spcPct val="75000"/>
              </a:spcAft>
              <a:buChar char="•"/>
              <a:defRPr sz="2000">
                <a:solidFill>
                  <a:schemeClr val="tx1"/>
                </a:solidFill>
                <a:latin typeface="Arial" panose="020B0604020202020204" pitchFamily="34" charset="0"/>
              </a:defRPr>
            </a:lvl8pPr>
            <a:lvl9pPr marL="3886200" indent="-228600" eaLnBrk="0" fontAlgn="base" hangingPunct="0">
              <a:spcBef>
                <a:spcPct val="0"/>
              </a:spcBef>
              <a:spcAft>
                <a:spcPct val="75000"/>
              </a:spcAft>
              <a:buChar char="•"/>
              <a:defRPr sz="2000">
                <a:solidFill>
                  <a:schemeClr val="tx1"/>
                </a:solidFill>
                <a:latin typeface="Arial" panose="020B0604020202020204" pitchFamily="34" charset="0"/>
              </a:defRPr>
            </a:lvl9pPr>
          </a:lstStyle>
          <a:p>
            <a:pPr eaLnBrk="1" hangingPunct="1">
              <a:spcAft>
                <a:spcPct val="0"/>
              </a:spcAft>
              <a:buFontTx/>
              <a:buNone/>
            </a:pPr>
            <a:endParaRPr lang="en-GB" altLang="en-US" sz="1800" b="1">
              <a:solidFill>
                <a:schemeClr val="tx2"/>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Tm="14719"/>
    </mc:Choice>
    <mc:Fallback xmlns="">
      <p:transition spd="slow" advTm="14719"/>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5"/>
          <p:cNvSpPr>
            <a:spLocks noGrp="1" noChangeArrowheads="1"/>
          </p:cNvSpPr>
          <p:nvPr>
            <p:ph type="body" idx="1"/>
          </p:nvPr>
        </p:nvSpPr>
        <p:spPr/>
        <p:txBody>
          <a:bodyPr/>
          <a:lstStyle/>
          <a:p>
            <a:pPr eaLnBrk="1" hangingPunct="1">
              <a:buFont typeface="Arial" panose="020B0604020202020204" pitchFamily="34" charset="0"/>
              <a:buChar char="•"/>
              <a:defRPr/>
            </a:pPr>
            <a:r>
              <a:rPr lang="en-US" altLang="en-US" sz="1400" dirty="0"/>
              <a:t>Mixture Windscale (MW) 25 </a:t>
            </a:r>
            <a:r>
              <a:rPr lang="en-US" altLang="en-US" sz="1400" dirty="0" err="1"/>
              <a:t>wt</a:t>
            </a:r>
            <a:r>
              <a:rPr lang="en-US" altLang="en-US" sz="1400" dirty="0"/>
              <a:t>% waste load glass: MW25 (borosilicate glass)</a:t>
            </a:r>
          </a:p>
          <a:p>
            <a:pPr eaLnBrk="1" hangingPunct="1">
              <a:buFont typeface="Arial" panose="020B0604020202020204" pitchFamily="34" charset="0"/>
              <a:buChar char="•"/>
              <a:defRPr/>
            </a:pPr>
            <a:r>
              <a:rPr lang="en-US" altLang="en-US" sz="1400" dirty="0"/>
              <a:t>Full-component MW25 simulant glass: 23-oxide components</a:t>
            </a:r>
          </a:p>
          <a:p>
            <a:pPr eaLnBrk="1" hangingPunct="1">
              <a:buFont typeface="Arial" panose="020B0604020202020204" pitchFamily="34" charset="0"/>
              <a:buChar char="•"/>
              <a:defRPr/>
            </a:pPr>
            <a:r>
              <a:rPr lang="en-US" altLang="en-US" sz="1400" dirty="0"/>
              <a:t>Simplified 6-oxide components glass:</a:t>
            </a:r>
          </a:p>
          <a:p>
            <a:pPr marL="0" indent="0" eaLnBrk="1" hangingPunct="1">
              <a:buNone/>
              <a:defRPr/>
            </a:pPr>
            <a:endParaRPr lang="en-US" altLang="en-US" sz="1400" dirty="0"/>
          </a:p>
          <a:p>
            <a:pPr marL="0" indent="0" eaLnBrk="1" hangingPunct="1">
              <a:buNone/>
              <a:defRPr/>
            </a:pPr>
            <a:endParaRPr lang="en-US" altLang="en-US" sz="1400" dirty="0"/>
          </a:p>
          <a:p>
            <a:pPr marL="0" indent="0" eaLnBrk="1" hangingPunct="1">
              <a:buNone/>
              <a:defRPr/>
            </a:pPr>
            <a:endParaRPr lang="en-US" altLang="en-US" sz="1400" dirty="0"/>
          </a:p>
          <a:p>
            <a:pPr marL="0" indent="0" algn="ctr" eaLnBrk="1" hangingPunct="1">
              <a:buNone/>
              <a:defRPr/>
            </a:pPr>
            <a:r>
              <a:rPr lang="en-GB" altLang="en-US" sz="1200" dirty="0"/>
              <a:t>“</a:t>
            </a:r>
            <a:r>
              <a:rPr lang="en-US" altLang="en-US" sz="1200" dirty="0"/>
              <a:t>to study the effect of Mg on glass dissolution as opposed to Ca”</a:t>
            </a:r>
          </a:p>
          <a:p>
            <a:pPr marL="342900" indent="-342900" eaLnBrk="1" hangingPunct="1">
              <a:buAutoNum type="arabicPeriod"/>
              <a:defRPr/>
            </a:pPr>
            <a:r>
              <a:rPr lang="en-US" altLang="en-US" sz="1400" dirty="0"/>
              <a:t>Leached in </a:t>
            </a:r>
            <a:r>
              <a:rPr lang="en-US" altLang="en-US" sz="1400" dirty="0" err="1"/>
              <a:t>deionised</a:t>
            </a:r>
            <a:r>
              <a:rPr lang="en-US" altLang="en-US" sz="1400" dirty="0"/>
              <a:t> water;</a:t>
            </a:r>
          </a:p>
          <a:p>
            <a:pPr marL="342900" indent="-342900" eaLnBrk="1" hangingPunct="1">
              <a:buFontTx/>
              <a:buAutoNum type="arabicPeriod"/>
              <a:defRPr/>
            </a:pPr>
            <a:r>
              <a:rPr lang="en-US" altLang="en-US" sz="1400" dirty="0"/>
              <a:t>Leached in </a:t>
            </a:r>
            <a:r>
              <a:rPr lang="en-GB" sz="1400" baseline="30000" dirty="0"/>
              <a:t>17</a:t>
            </a:r>
            <a:r>
              <a:rPr lang="en-GB" sz="1400" dirty="0"/>
              <a:t>O enriched (45%) water;</a:t>
            </a:r>
          </a:p>
          <a:p>
            <a:pPr marL="342900" indent="-342900" eaLnBrk="1" hangingPunct="1">
              <a:buFontTx/>
              <a:buAutoNum type="arabicPeriod"/>
              <a:defRPr/>
            </a:pPr>
            <a:r>
              <a:rPr lang="en-US" sz="1400" dirty="0" err="1"/>
              <a:t>MgEM</a:t>
            </a:r>
            <a:r>
              <a:rPr lang="en-US" sz="1400" dirty="0"/>
              <a:t> made using </a:t>
            </a:r>
            <a:r>
              <a:rPr lang="en-GB" sz="1400" baseline="30000" dirty="0"/>
              <a:t>25</a:t>
            </a:r>
            <a:r>
              <a:rPr lang="en-GB" sz="1400" dirty="0"/>
              <a:t>Mg</a:t>
            </a:r>
            <a:r>
              <a:rPr lang="en-US" sz="1400" dirty="0"/>
              <a:t> enriched (99.7%) </a:t>
            </a:r>
            <a:r>
              <a:rPr lang="en-US" sz="1400" dirty="0" err="1"/>
              <a:t>MgO</a:t>
            </a:r>
            <a:r>
              <a:rPr lang="en-US" sz="1400" dirty="0"/>
              <a:t> as precursor (leached in </a:t>
            </a:r>
            <a:r>
              <a:rPr lang="en-US" sz="1400" dirty="0" err="1"/>
              <a:t>deionised</a:t>
            </a:r>
            <a:r>
              <a:rPr lang="en-US" sz="1400" dirty="0"/>
              <a:t> water).</a:t>
            </a:r>
            <a:endParaRPr lang="en-GB" sz="1400" dirty="0"/>
          </a:p>
          <a:p>
            <a:pPr marL="342900" indent="-342900" eaLnBrk="1" hangingPunct="1">
              <a:buAutoNum type="arabicPeriod"/>
              <a:defRPr/>
            </a:pPr>
            <a:endParaRPr lang="en-US" altLang="en-US" sz="1400" dirty="0"/>
          </a:p>
        </p:txBody>
      </p:sp>
      <p:sp>
        <p:nvSpPr>
          <p:cNvPr id="2" name="Title 1"/>
          <p:cNvSpPr>
            <a:spLocks noGrp="1"/>
          </p:cNvSpPr>
          <p:nvPr>
            <p:ph type="title"/>
          </p:nvPr>
        </p:nvSpPr>
        <p:spPr/>
        <p:txBody>
          <a:bodyPr/>
          <a:lstStyle/>
          <a:p>
            <a:r>
              <a:rPr lang="en-US" altLang="zh-CN" dirty="0"/>
              <a:t>Background</a:t>
            </a:r>
            <a:endParaRPr lang="en-GB" dirty="0"/>
          </a:p>
        </p:txBody>
      </p:sp>
      <p:graphicFrame>
        <p:nvGraphicFramePr>
          <p:cNvPr id="3" name="Table 2"/>
          <p:cNvGraphicFramePr>
            <a:graphicFrameLocks noGrp="1"/>
          </p:cNvGraphicFramePr>
          <p:nvPr>
            <p:extLst>
              <p:ext uri="{D42A27DB-BD31-4B8C-83A1-F6EECF244321}">
                <p14:modId xmlns:p14="http://schemas.microsoft.com/office/powerpoint/2010/main" val="1119589351"/>
              </p:ext>
            </p:extLst>
          </p:nvPr>
        </p:nvGraphicFramePr>
        <p:xfrm>
          <a:off x="1403648" y="2924944"/>
          <a:ext cx="5868670" cy="822960"/>
        </p:xfrm>
        <a:graphic>
          <a:graphicData uri="http://schemas.openxmlformats.org/drawingml/2006/table">
            <a:tbl>
              <a:tblPr firstRow="1" firstCol="1" bandRow="1">
                <a:tableStyleId>{5C22544A-7EE6-4342-B048-85BDC9FD1C3A}</a:tableStyleId>
              </a:tblPr>
              <a:tblGrid>
                <a:gridCol w="838200">
                  <a:extLst>
                    <a:ext uri="{9D8B030D-6E8A-4147-A177-3AD203B41FA5}">
                      <a16:colId xmlns:a16="http://schemas.microsoft.com/office/drawing/2014/main" val="20000"/>
                    </a:ext>
                  </a:extLst>
                </a:gridCol>
                <a:gridCol w="838200">
                  <a:extLst>
                    <a:ext uri="{9D8B030D-6E8A-4147-A177-3AD203B41FA5}">
                      <a16:colId xmlns:a16="http://schemas.microsoft.com/office/drawing/2014/main" val="20001"/>
                    </a:ext>
                  </a:extLst>
                </a:gridCol>
                <a:gridCol w="838200">
                  <a:extLst>
                    <a:ext uri="{9D8B030D-6E8A-4147-A177-3AD203B41FA5}">
                      <a16:colId xmlns:a16="http://schemas.microsoft.com/office/drawing/2014/main" val="20002"/>
                    </a:ext>
                  </a:extLst>
                </a:gridCol>
                <a:gridCol w="838200">
                  <a:extLst>
                    <a:ext uri="{9D8B030D-6E8A-4147-A177-3AD203B41FA5}">
                      <a16:colId xmlns:a16="http://schemas.microsoft.com/office/drawing/2014/main" val="20003"/>
                    </a:ext>
                  </a:extLst>
                </a:gridCol>
                <a:gridCol w="838200">
                  <a:extLst>
                    <a:ext uri="{9D8B030D-6E8A-4147-A177-3AD203B41FA5}">
                      <a16:colId xmlns:a16="http://schemas.microsoft.com/office/drawing/2014/main" val="20004"/>
                    </a:ext>
                  </a:extLst>
                </a:gridCol>
                <a:gridCol w="838835">
                  <a:extLst>
                    <a:ext uri="{9D8B030D-6E8A-4147-A177-3AD203B41FA5}">
                      <a16:colId xmlns:a16="http://schemas.microsoft.com/office/drawing/2014/main" val="20005"/>
                    </a:ext>
                  </a:extLst>
                </a:gridCol>
                <a:gridCol w="838835">
                  <a:extLst>
                    <a:ext uri="{9D8B030D-6E8A-4147-A177-3AD203B41FA5}">
                      <a16:colId xmlns:a16="http://schemas.microsoft.com/office/drawing/2014/main" val="20006"/>
                    </a:ext>
                  </a:extLst>
                </a:gridCol>
              </a:tblGrid>
              <a:tr h="0">
                <a:tc>
                  <a:txBody>
                    <a:bodyPr/>
                    <a:lstStyle/>
                    <a:p>
                      <a:pPr algn="ctr">
                        <a:lnSpc>
                          <a:spcPct val="150000"/>
                        </a:lnSpc>
                        <a:spcAft>
                          <a:spcPts val="0"/>
                        </a:spcAft>
                      </a:pPr>
                      <a:r>
                        <a:rPr lang="en-GB" sz="1200" dirty="0">
                          <a:effectLst/>
                        </a:rPr>
                        <a:t>Cation</a:t>
                      </a:r>
                      <a:endParaRPr lang="en-GB" sz="1100" dirty="0">
                        <a:effectLst/>
                        <a:latin typeface="Calibri"/>
                        <a:ea typeface="SimSun"/>
                        <a:cs typeface="Times New Roman"/>
                      </a:endParaRPr>
                    </a:p>
                  </a:txBody>
                  <a:tcPr marL="68580" marR="68580" marT="0" marB="0"/>
                </a:tc>
                <a:tc>
                  <a:txBody>
                    <a:bodyPr/>
                    <a:lstStyle/>
                    <a:p>
                      <a:pPr algn="ctr">
                        <a:lnSpc>
                          <a:spcPct val="150000"/>
                        </a:lnSpc>
                        <a:spcAft>
                          <a:spcPts val="0"/>
                        </a:spcAft>
                      </a:pPr>
                      <a:r>
                        <a:rPr lang="en-GB" sz="1200">
                          <a:effectLst/>
                        </a:rPr>
                        <a:t>Al</a:t>
                      </a:r>
                      <a:endParaRPr lang="en-GB" sz="1100">
                        <a:effectLst/>
                        <a:latin typeface="Calibri"/>
                        <a:ea typeface="SimSun"/>
                        <a:cs typeface="Times New Roman"/>
                      </a:endParaRPr>
                    </a:p>
                  </a:txBody>
                  <a:tcPr marL="68580" marR="68580" marT="0" marB="0"/>
                </a:tc>
                <a:tc>
                  <a:txBody>
                    <a:bodyPr/>
                    <a:lstStyle/>
                    <a:p>
                      <a:pPr algn="ctr">
                        <a:lnSpc>
                          <a:spcPct val="150000"/>
                        </a:lnSpc>
                        <a:spcAft>
                          <a:spcPts val="0"/>
                        </a:spcAft>
                      </a:pPr>
                      <a:r>
                        <a:rPr lang="en-GB" sz="1200">
                          <a:effectLst/>
                        </a:rPr>
                        <a:t>B</a:t>
                      </a:r>
                      <a:endParaRPr lang="en-GB" sz="1100">
                        <a:effectLst/>
                        <a:latin typeface="Calibri"/>
                        <a:ea typeface="SimSun"/>
                        <a:cs typeface="Times New Roman"/>
                      </a:endParaRPr>
                    </a:p>
                  </a:txBody>
                  <a:tcPr marL="68580" marR="68580" marT="0" marB="0"/>
                </a:tc>
                <a:tc>
                  <a:txBody>
                    <a:bodyPr/>
                    <a:lstStyle/>
                    <a:p>
                      <a:pPr algn="ctr">
                        <a:lnSpc>
                          <a:spcPct val="150000"/>
                        </a:lnSpc>
                        <a:spcAft>
                          <a:spcPts val="0"/>
                        </a:spcAft>
                      </a:pPr>
                      <a:r>
                        <a:rPr lang="en-GB" sz="1200" dirty="0">
                          <a:effectLst/>
                        </a:rPr>
                        <a:t>La</a:t>
                      </a:r>
                    </a:p>
                    <a:p>
                      <a:pPr algn="ctr">
                        <a:lnSpc>
                          <a:spcPct val="150000"/>
                        </a:lnSpc>
                        <a:spcAft>
                          <a:spcPts val="0"/>
                        </a:spcAft>
                      </a:pPr>
                      <a:r>
                        <a:rPr lang="en-GB" sz="1200" dirty="0">
                          <a:effectLst/>
                          <a:latin typeface="Calibri"/>
                          <a:ea typeface="SimSun"/>
                          <a:cs typeface="Times New Roman"/>
                        </a:rPr>
                        <a:t>(REs)</a:t>
                      </a:r>
                      <a:endParaRPr lang="en-GB" sz="1100" dirty="0">
                        <a:effectLst/>
                        <a:latin typeface="Calibri"/>
                        <a:ea typeface="SimSun"/>
                        <a:cs typeface="Times New Roman"/>
                      </a:endParaRPr>
                    </a:p>
                  </a:txBody>
                  <a:tcPr marL="68580" marR="68580" marT="0" marB="0"/>
                </a:tc>
                <a:tc>
                  <a:txBody>
                    <a:bodyPr/>
                    <a:lstStyle/>
                    <a:p>
                      <a:pPr algn="ctr">
                        <a:lnSpc>
                          <a:spcPct val="150000"/>
                        </a:lnSpc>
                        <a:spcAft>
                          <a:spcPts val="0"/>
                        </a:spcAft>
                      </a:pPr>
                      <a:r>
                        <a:rPr lang="en-GB" sz="1200" dirty="0">
                          <a:solidFill>
                            <a:srgbClr val="FF0000"/>
                          </a:solidFill>
                          <a:effectLst/>
                        </a:rPr>
                        <a:t>Mg</a:t>
                      </a:r>
                      <a:r>
                        <a:rPr lang="en-GB" sz="1200" dirty="0">
                          <a:effectLst/>
                        </a:rPr>
                        <a:t>/</a:t>
                      </a:r>
                      <a:r>
                        <a:rPr lang="en-GB" sz="1200" dirty="0">
                          <a:solidFill>
                            <a:srgbClr val="00B050"/>
                          </a:solidFill>
                          <a:effectLst/>
                        </a:rPr>
                        <a:t>Ca</a:t>
                      </a:r>
                      <a:endParaRPr lang="en-GB" sz="1100" dirty="0">
                        <a:solidFill>
                          <a:srgbClr val="00B050"/>
                        </a:solidFill>
                        <a:effectLst/>
                        <a:latin typeface="Calibri"/>
                        <a:ea typeface="SimSun"/>
                        <a:cs typeface="Times New Roman"/>
                      </a:endParaRPr>
                    </a:p>
                  </a:txBody>
                  <a:tcPr marL="68580" marR="68580" marT="0" marB="0"/>
                </a:tc>
                <a:tc>
                  <a:txBody>
                    <a:bodyPr/>
                    <a:lstStyle/>
                    <a:p>
                      <a:pPr algn="ctr">
                        <a:lnSpc>
                          <a:spcPct val="150000"/>
                        </a:lnSpc>
                        <a:spcAft>
                          <a:spcPts val="0"/>
                        </a:spcAft>
                      </a:pPr>
                      <a:r>
                        <a:rPr lang="en-GB" sz="1200" dirty="0">
                          <a:effectLst/>
                        </a:rPr>
                        <a:t>Na (alkalis)</a:t>
                      </a:r>
                      <a:endParaRPr lang="en-GB" sz="1100" dirty="0">
                        <a:effectLst/>
                        <a:latin typeface="Calibri"/>
                        <a:ea typeface="SimSun"/>
                        <a:cs typeface="Times New Roman"/>
                      </a:endParaRPr>
                    </a:p>
                  </a:txBody>
                  <a:tcPr marL="68580" marR="68580" marT="0" marB="0"/>
                </a:tc>
                <a:tc>
                  <a:txBody>
                    <a:bodyPr/>
                    <a:lstStyle/>
                    <a:p>
                      <a:pPr algn="ctr">
                        <a:lnSpc>
                          <a:spcPct val="150000"/>
                        </a:lnSpc>
                        <a:spcAft>
                          <a:spcPts val="0"/>
                        </a:spcAft>
                      </a:pPr>
                      <a:r>
                        <a:rPr lang="en-GB" sz="1200" dirty="0">
                          <a:effectLst/>
                        </a:rPr>
                        <a:t>Si</a:t>
                      </a:r>
                      <a:endParaRPr lang="en-GB" sz="1100" dirty="0">
                        <a:effectLst/>
                        <a:latin typeface="Calibri"/>
                        <a:ea typeface="SimSun"/>
                        <a:cs typeface="Times New Roman"/>
                      </a:endParaRPr>
                    </a:p>
                  </a:txBody>
                  <a:tcPr marL="68580" marR="68580" marT="0" marB="0"/>
                </a:tc>
                <a:extLst>
                  <a:ext uri="{0D108BD9-81ED-4DB2-BD59-A6C34878D82A}">
                    <a16:rowId xmlns:a16="http://schemas.microsoft.com/office/drawing/2014/main" val="10000"/>
                  </a:ext>
                </a:extLst>
              </a:tr>
              <a:tr h="0">
                <a:tc>
                  <a:txBody>
                    <a:bodyPr/>
                    <a:lstStyle/>
                    <a:p>
                      <a:pPr algn="ctr">
                        <a:lnSpc>
                          <a:spcPct val="150000"/>
                        </a:lnSpc>
                        <a:spcAft>
                          <a:spcPts val="0"/>
                        </a:spcAft>
                      </a:pPr>
                      <a:r>
                        <a:rPr lang="en-GB" sz="1200">
                          <a:effectLst/>
                        </a:rPr>
                        <a:t>mol%</a:t>
                      </a:r>
                      <a:endParaRPr lang="en-GB" sz="1100">
                        <a:effectLst/>
                        <a:latin typeface="Calibri"/>
                        <a:ea typeface="SimSun"/>
                        <a:cs typeface="Times New Roman"/>
                      </a:endParaRPr>
                    </a:p>
                  </a:txBody>
                  <a:tcPr marL="68580" marR="68580" marT="0" marB="0"/>
                </a:tc>
                <a:tc>
                  <a:txBody>
                    <a:bodyPr/>
                    <a:lstStyle/>
                    <a:p>
                      <a:pPr algn="ctr">
                        <a:lnSpc>
                          <a:spcPct val="150000"/>
                        </a:lnSpc>
                        <a:spcAft>
                          <a:spcPts val="0"/>
                        </a:spcAft>
                      </a:pPr>
                      <a:r>
                        <a:rPr lang="en-GB" sz="1200">
                          <a:effectLst/>
                        </a:rPr>
                        <a:t>4.87</a:t>
                      </a:r>
                      <a:endParaRPr lang="en-GB" sz="1100">
                        <a:effectLst/>
                        <a:latin typeface="Calibri"/>
                        <a:ea typeface="SimSun"/>
                        <a:cs typeface="Times New Roman"/>
                      </a:endParaRPr>
                    </a:p>
                  </a:txBody>
                  <a:tcPr marL="68580" marR="68580" marT="0" marB="0"/>
                </a:tc>
                <a:tc>
                  <a:txBody>
                    <a:bodyPr/>
                    <a:lstStyle/>
                    <a:p>
                      <a:pPr algn="ctr">
                        <a:lnSpc>
                          <a:spcPct val="150000"/>
                        </a:lnSpc>
                        <a:spcAft>
                          <a:spcPts val="0"/>
                        </a:spcAft>
                      </a:pPr>
                      <a:r>
                        <a:rPr lang="en-GB" sz="1200">
                          <a:effectLst/>
                        </a:rPr>
                        <a:t>27.58</a:t>
                      </a:r>
                      <a:endParaRPr lang="en-GB" sz="1100">
                        <a:effectLst/>
                        <a:latin typeface="Calibri"/>
                        <a:ea typeface="SimSun"/>
                        <a:cs typeface="Times New Roman"/>
                      </a:endParaRPr>
                    </a:p>
                  </a:txBody>
                  <a:tcPr marL="68580" marR="68580" marT="0" marB="0"/>
                </a:tc>
                <a:tc>
                  <a:txBody>
                    <a:bodyPr/>
                    <a:lstStyle/>
                    <a:p>
                      <a:pPr algn="ctr">
                        <a:lnSpc>
                          <a:spcPct val="150000"/>
                        </a:lnSpc>
                        <a:spcAft>
                          <a:spcPts val="0"/>
                        </a:spcAft>
                      </a:pPr>
                      <a:r>
                        <a:rPr lang="en-GB" sz="1200">
                          <a:effectLst/>
                        </a:rPr>
                        <a:t>1.72</a:t>
                      </a:r>
                      <a:endParaRPr lang="en-GB" sz="1100">
                        <a:effectLst/>
                        <a:latin typeface="Calibri"/>
                        <a:ea typeface="SimSun"/>
                        <a:cs typeface="Times New Roman"/>
                      </a:endParaRPr>
                    </a:p>
                  </a:txBody>
                  <a:tcPr marL="68580" marR="68580" marT="0" marB="0"/>
                </a:tc>
                <a:tc>
                  <a:txBody>
                    <a:bodyPr/>
                    <a:lstStyle/>
                    <a:p>
                      <a:pPr algn="ctr">
                        <a:lnSpc>
                          <a:spcPct val="150000"/>
                        </a:lnSpc>
                        <a:spcAft>
                          <a:spcPts val="0"/>
                        </a:spcAft>
                      </a:pPr>
                      <a:r>
                        <a:rPr lang="en-GB" sz="1200">
                          <a:effectLst/>
                        </a:rPr>
                        <a:t>6.54</a:t>
                      </a:r>
                      <a:endParaRPr lang="en-GB" sz="1100">
                        <a:effectLst/>
                        <a:latin typeface="Calibri"/>
                        <a:ea typeface="SimSun"/>
                        <a:cs typeface="Times New Roman"/>
                      </a:endParaRPr>
                    </a:p>
                  </a:txBody>
                  <a:tcPr marL="68580" marR="68580" marT="0" marB="0"/>
                </a:tc>
                <a:tc>
                  <a:txBody>
                    <a:bodyPr/>
                    <a:lstStyle/>
                    <a:p>
                      <a:pPr algn="ctr">
                        <a:lnSpc>
                          <a:spcPct val="150000"/>
                        </a:lnSpc>
                        <a:spcAft>
                          <a:spcPts val="0"/>
                        </a:spcAft>
                      </a:pPr>
                      <a:r>
                        <a:rPr lang="en-GB" sz="1200">
                          <a:effectLst/>
                        </a:rPr>
                        <a:t>15.38</a:t>
                      </a:r>
                      <a:endParaRPr lang="en-GB" sz="1100">
                        <a:effectLst/>
                        <a:latin typeface="Calibri"/>
                        <a:ea typeface="SimSun"/>
                        <a:cs typeface="Times New Roman"/>
                      </a:endParaRPr>
                    </a:p>
                  </a:txBody>
                  <a:tcPr marL="68580" marR="68580" marT="0" marB="0"/>
                </a:tc>
                <a:tc>
                  <a:txBody>
                    <a:bodyPr/>
                    <a:lstStyle/>
                    <a:p>
                      <a:pPr algn="ctr">
                        <a:lnSpc>
                          <a:spcPct val="150000"/>
                        </a:lnSpc>
                        <a:spcAft>
                          <a:spcPts val="0"/>
                        </a:spcAft>
                      </a:pPr>
                      <a:r>
                        <a:rPr lang="en-GB" sz="1200" dirty="0">
                          <a:effectLst/>
                        </a:rPr>
                        <a:t>43.91</a:t>
                      </a:r>
                      <a:endParaRPr lang="en-GB" sz="1100" dirty="0">
                        <a:effectLst/>
                        <a:latin typeface="Calibri"/>
                        <a:ea typeface="SimSun"/>
                        <a:cs typeface="Times New Roman"/>
                      </a:endParaRPr>
                    </a:p>
                  </a:txBody>
                  <a:tcPr marL="68580" marR="68580" marT="0" marB="0"/>
                </a:tc>
                <a:extLst>
                  <a:ext uri="{0D108BD9-81ED-4DB2-BD59-A6C34878D82A}">
                    <a16:rowId xmlns:a16="http://schemas.microsoft.com/office/drawing/2014/main" val="10001"/>
                  </a:ext>
                </a:extLst>
              </a:tr>
            </a:tbl>
          </a:graphicData>
        </a:graphic>
      </p:graphicFrame>
      <p:cxnSp>
        <p:nvCxnSpPr>
          <p:cNvPr id="5" name="Straight Arrow Connector 4"/>
          <p:cNvCxnSpPr>
            <a:cxnSpLocks/>
          </p:cNvCxnSpPr>
          <p:nvPr/>
        </p:nvCxnSpPr>
        <p:spPr>
          <a:xfrm flipV="1">
            <a:off x="5087267" y="2348880"/>
            <a:ext cx="924893" cy="592969"/>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a:cxnSpLocks/>
          </p:cNvCxnSpPr>
          <p:nvPr/>
        </p:nvCxnSpPr>
        <p:spPr>
          <a:xfrm flipV="1">
            <a:off x="5436096" y="2346131"/>
            <a:ext cx="1763939" cy="581562"/>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217AA982-1086-4844-8D64-0B60B78A7CCF}"/>
              </a:ext>
            </a:extLst>
          </p:cNvPr>
          <p:cNvSpPr txBox="1"/>
          <p:nvPr/>
        </p:nvSpPr>
        <p:spPr>
          <a:xfrm>
            <a:off x="5715484" y="2076055"/>
            <a:ext cx="1833380" cy="307777"/>
          </a:xfrm>
          <a:prstGeom prst="rect">
            <a:avLst/>
          </a:prstGeom>
          <a:noFill/>
        </p:spPr>
        <p:txBody>
          <a:bodyPr wrap="square" rtlCol="0">
            <a:spAutoFit/>
          </a:bodyPr>
          <a:lstStyle/>
          <a:p>
            <a:pPr algn="ctr"/>
            <a:r>
              <a:rPr lang="en-GB" sz="1400" dirty="0" err="1">
                <a:solidFill>
                  <a:srgbClr val="FF0000"/>
                </a:solidFill>
              </a:rPr>
              <a:t>MgEM</a:t>
            </a:r>
            <a:r>
              <a:rPr lang="en-GB" sz="1400" dirty="0"/>
              <a:t>             </a:t>
            </a:r>
            <a:r>
              <a:rPr lang="en-GB" sz="1400" dirty="0" err="1">
                <a:solidFill>
                  <a:srgbClr val="00B050"/>
                </a:solidFill>
              </a:rPr>
              <a:t>CaEM</a:t>
            </a:r>
            <a:endParaRPr lang="en-GB" sz="1400" dirty="0">
              <a:solidFill>
                <a:srgbClr val="00B050"/>
              </a:solidFill>
            </a:endParaRPr>
          </a:p>
        </p:txBody>
      </p:sp>
    </p:spTree>
    <p:extLst>
      <p:ext uri="{BB962C8B-B14F-4D97-AF65-F5344CB8AC3E}">
        <p14:creationId xmlns:p14="http://schemas.microsoft.com/office/powerpoint/2010/main" val="3029953681"/>
      </p:ext>
    </p:extLst>
  </p:cSld>
  <p:clrMapOvr>
    <a:masterClrMapping/>
  </p:clrMapOvr>
  <mc:AlternateContent xmlns:mc="http://schemas.openxmlformats.org/markup-compatibility/2006" xmlns:p14="http://schemas.microsoft.com/office/powerpoint/2010/main">
    <mc:Choice Requires="p14">
      <p:transition spd="slow" p14:dur="2000" advTm="79795"/>
    </mc:Choice>
    <mc:Fallback xmlns="">
      <p:transition spd="slow" advTm="79795"/>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Motivation</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2218870508"/>
              </p:ext>
            </p:extLst>
          </p:nvPr>
        </p:nvGraphicFramePr>
        <p:xfrm>
          <a:off x="0" y="3645024"/>
          <a:ext cx="4572000" cy="249034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Chart 11"/>
          <p:cNvGraphicFramePr>
            <a:graphicFrameLocks/>
          </p:cNvGraphicFramePr>
          <p:nvPr>
            <p:extLst>
              <p:ext uri="{D42A27DB-BD31-4B8C-83A1-F6EECF244321}">
                <p14:modId xmlns:p14="http://schemas.microsoft.com/office/powerpoint/2010/main" val="2931937983"/>
              </p:ext>
            </p:extLst>
          </p:nvPr>
        </p:nvGraphicFramePr>
        <p:xfrm>
          <a:off x="-29516" y="1340768"/>
          <a:ext cx="5105572" cy="2232248"/>
        </p:xfrm>
        <a:graphic>
          <a:graphicData uri="http://schemas.openxmlformats.org/drawingml/2006/chart">
            <c:chart xmlns:c="http://schemas.openxmlformats.org/drawingml/2006/chart" xmlns:r="http://schemas.openxmlformats.org/officeDocument/2006/relationships" r:id="rId4"/>
          </a:graphicData>
        </a:graphic>
      </p:graphicFrame>
      <p:sp>
        <p:nvSpPr>
          <p:cNvPr id="14" name="TextBox 13"/>
          <p:cNvSpPr txBox="1"/>
          <p:nvPr/>
        </p:nvSpPr>
        <p:spPr>
          <a:xfrm>
            <a:off x="5436096" y="2348879"/>
            <a:ext cx="2664296" cy="584775"/>
          </a:xfrm>
          <a:prstGeom prst="rect">
            <a:avLst/>
          </a:prstGeom>
          <a:noFill/>
        </p:spPr>
        <p:txBody>
          <a:bodyPr wrap="square" rtlCol="0">
            <a:spAutoFit/>
          </a:bodyPr>
          <a:lstStyle/>
          <a:p>
            <a:pPr algn="ctr"/>
            <a:r>
              <a:rPr lang="en-US" altLang="en-US" sz="1400" dirty="0"/>
              <a:t>“1. Leached in </a:t>
            </a:r>
            <a:r>
              <a:rPr lang="en-US" altLang="en-US" sz="1400" dirty="0" err="1"/>
              <a:t>deionised</a:t>
            </a:r>
            <a:r>
              <a:rPr lang="en-US" altLang="en-US" sz="1400" dirty="0"/>
              <a:t> water”</a:t>
            </a:r>
          </a:p>
          <a:p>
            <a:endParaRPr lang="en-GB" dirty="0"/>
          </a:p>
        </p:txBody>
      </p:sp>
      <p:sp>
        <p:nvSpPr>
          <p:cNvPr id="15" name="TextBox 14"/>
          <p:cNvSpPr txBox="1"/>
          <p:nvPr/>
        </p:nvSpPr>
        <p:spPr>
          <a:xfrm>
            <a:off x="4788023" y="4437112"/>
            <a:ext cx="3971801" cy="738664"/>
          </a:xfrm>
          <a:prstGeom prst="rect">
            <a:avLst/>
          </a:prstGeom>
          <a:noFill/>
        </p:spPr>
        <p:txBody>
          <a:bodyPr wrap="square" rtlCol="0">
            <a:spAutoFit/>
          </a:bodyPr>
          <a:lstStyle/>
          <a:p>
            <a:pPr algn="ctr"/>
            <a:r>
              <a:rPr lang="en-US" altLang="en-US" sz="1400" dirty="0"/>
              <a:t>“3. </a:t>
            </a:r>
            <a:r>
              <a:rPr lang="en-US" altLang="en-US" sz="1400" dirty="0" err="1"/>
              <a:t>MgEM</a:t>
            </a:r>
            <a:r>
              <a:rPr lang="en-US" altLang="en-US" sz="1400" dirty="0"/>
              <a:t> m</a:t>
            </a:r>
            <a:r>
              <a:rPr lang="en-US" sz="1400" dirty="0"/>
              <a:t>ade using </a:t>
            </a:r>
            <a:r>
              <a:rPr lang="en-GB" sz="1400" baseline="30000" dirty="0"/>
              <a:t>25</a:t>
            </a:r>
            <a:r>
              <a:rPr lang="en-GB" sz="1400" dirty="0"/>
              <a:t>Mg</a:t>
            </a:r>
            <a:r>
              <a:rPr lang="en-US" sz="1400" dirty="0"/>
              <a:t> enriched (99.7%) </a:t>
            </a:r>
            <a:r>
              <a:rPr lang="en-US" sz="1400" dirty="0" err="1"/>
              <a:t>MgO</a:t>
            </a:r>
            <a:r>
              <a:rPr lang="en-US" sz="1400" dirty="0"/>
              <a:t> as precursor (leached in </a:t>
            </a:r>
            <a:r>
              <a:rPr lang="en-US" sz="1400" dirty="0" err="1"/>
              <a:t>deionised</a:t>
            </a:r>
            <a:r>
              <a:rPr lang="en-US" sz="1400" dirty="0"/>
              <a:t> water)”</a:t>
            </a:r>
            <a:endParaRPr lang="en-GB" sz="1400" dirty="0"/>
          </a:p>
          <a:p>
            <a:pPr algn="ctr"/>
            <a:endParaRPr lang="en-GB" sz="1400" dirty="0"/>
          </a:p>
        </p:txBody>
      </p:sp>
      <p:cxnSp>
        <p:nvCxnSpPr>
          <p:cNvPr id="4" name="Straight Connector 3"/>
          <p:cNvCxnSpPr/>
          <p:nvPr/>
        </p:nvCxnSpPr>
        <p:spPr>
          <a:xfrm>
            <a:off x="1619672" y="1484784"/>
            <a:ext cx="0" cy="4104456"/>
          </a:xfrm>
          <a:prstGeom prst="line">
            <a:avLst/>
          </a:prstGeom>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1648628" y="5268108"/>
            <a:ext cx="720080" cy="246221"/>
          </a:xfrm>
          <a:prstGeom prst="rect">
            <a:avLst/>
          </a:prstGeom>
          <a:noFill/>
        </p:spPr>
        <p:txBody>
          <a:bodyPr wrap="square" rtlCol="0">
            <a:spAutoFit/>
          </a:bodyPr>
          <a:lstStyle/>
          <a:p>
            <a:pPr algn="ctr"/>
            <a:r>
              <a:rPr lang="en-GB" sz="1000" dirty="0"/>
              <a:t>4 weeks</a:t>
            </a:r>
          </a:p>
        </p:txBody>
      </p:sp>
    </p:spTree>
    <p:extLst>
      <p:ext uri="{BB962C8B-B14F-4D97-AF65-F5344CB8AC3E}">
        <p14:creationId xmlns:p14="http://schemas.microsoft.com/office/powerpoint/2010/main" val="78146865"/>
      </p:ext>
    </p:extLst>
  </p:cSld>
  <p:clrMapOvr>
    <a:masterClrMapping/>
  </p:clrMapOvr>
  <mc:AlternateContent xmlns:mc="http://schemas.openxmlformats.org/markup-compatibility/2006" xmlns:p14="http://schemas.microsoft.com/office/powerpoint/2010/main">
    <mc:Choice Requires="p14">
      <p:transition spd="slow" p14:dur="2000" advTm="49724"/>
    </mc:Choice>
    <mc:Fallback xmlns="">
      <p:transition spd="slow" advTm="49724"/>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5"/>
          <p:cNvSpPr>
            <a:spLocks noGrp="1" noChangeArrowheads="1"/>
          </p:cNvSpPr>
          <p:nvPr>
            <p:ph type="body" idx="1"/>
          </p:nvPr>
        </p:nvSpPr>
        <p:spPr/>
        <p:txBody>
          <a:bodyPr/>
          <a:lstStyle/>
          <a:p>
            <a:pPr marL="0" indent="0" eaLnBrk="1" hangingPunct="1">
              <a:buNone/>
              <a:defRPr/>
            </a:pPr>
            <a:endParaRPr lang="en-US" altLang="en-US" sz="1400" dirty="0"/>
          </a:p>
        </p:txBody>
      </p:sp>
      <p:sp>
        <p:nvSpPr>
          <p:cNvPr id="2" name="Title 1"/>
          <p:cNvSpPr>
            <a:spLocks noGrp="1"/>
          </p:cNvSpPr>
          <p:nvPr>
            <p:ph type="title"/>
          </p:nvPr>
        </p:nvSpPr>
        <p:spPr/>
        <p:txBody>
          <a:bodyPr/>
          <a:lstStyle/>
          <a:p>
            <a:r>
              <a:rPr lang="en-US" dirty="0"/>
              <a:t>XRD</a:t>
            </a:r>
            <a:endParaRPr lang="en-GB" dirty="0"/>
          </a:p>
        </p:txBody>
      </p:sp>
      <p:pic>
        <p:nvPicPr>
          <p:cNvPr id="11268" name="Picture 4" descr="C:\Users\rg472\Desktop\R.Guo\XRD\2017.02.08\25MgEM16wk.e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44008" y="1804320"/>
            <a:ext cx="4013636" cy="2739200"/>
          </a:xfrm>
          <a:prstGeom prst="rect">
            <a:avLst/>
          </a:prstGeom>
          <a:noFill/>
          <a:extLst>
            <a:ext uri="{909E8E84-426E-40DD-AFC4-6F175D3DCCD1}">
              <a14:hiddenFill xmlns:a14="http://schemas.microsoft.com/office/drawing/2010/main">
                <a:solidFill>
                  <a:srgbClr val="FFFFFF"/>
                </a:solidFill>
              </a14:hiddenFill>
            </a:ext>
          </a:extLst>
        </p:spPr>
      </p:pic>
      <p:pic>
        <p:nvPicPr>
          <p:cNvPr id="11269" name="Picture 5" descr="C:\Users\rg472\Desktop\R.Guo\XRD\2017.02.08\25MgEM4wk.e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3872" y="1804320"/>
            <a:ext cx="4013636" cy="27392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3551404" y="1844824"/>
            <a:ext cx="936104" cy="523220"/>
          </a:xfrm>
          <a:prstGeom prst="rect">
            <a:avLst/>
          </a:prstGeom>
          <a:noFill/>
        </p:spPr>
        <p:txBody>
          <a:bodyPr wrap="square" rtlCol="0">
            <a:spAutoFit/>
          </a:bodyPr>
          <a:lstStyle/>
          <a:p>
            <a:pPr algn="ctr"/>
            <a:r>
              <a:rPr lang="en-GB" sz="1400" dirty="0"/>
              <a:t>4wk leached</a:t>
            </a:r>
          </a:p>
        </p:txBody>
      </p:sp>
      <p:sp>
        <p:nvSpPr>
          <p:cNvPr id="9" name="TextBox 8"/>
          <p:cNvSpPr txBox="1"/>
          <p:nvPr/>
        </p:nvSpPr>
        <p:spPr>
          <a:xfrm>
            <a:off x="7721540" y="1804320"/>
            <a:ext cx="936104" cy="523220"/>
          </a:xfrm>
          <a:prstGeom prst="rect">
            <a:avLst/>
          </a:prstGeom>
          <a:noFill/>
        </p:spPr>
        <p:txBody>
          <a:bodyPr wrap="square" rtlCol="0">
            <a:spAutoFit/>
          </a:bodyPr>
          <a:lstStyle/>
          <a:p>
            <a:pPr algn="ctr"/>
            <a:r>
              <a:rPr lang="en-GB" sz="1400" dirty="0"/>
              <a:t>16wk leached</a:t>
            </a:r>
          </a:p>
        </p:txBody>
      </p:sp>
      <p:sp>
        <p:nvSpPr>
          <p:cNvPr id="12" name="TextBox 11"/>
          <p:cNvSpPr txBox="1"/>
          <p:nvPr/>
        </p:nvSpPr>
        <p:spPr>
          <a:xfrm>
            <a:off x="656970" y="4543763"/>
            <a:ext cx="7974076" cy="803297"/>
          </a:xfrm>
          <a:prstGeom prst="rect">
            <a:avLst/>
          </a:prstGeom>
          <a:noFill/>
        </p:spPr>
        <p:txBody>
          <a:bodyPr wrap="square" rtlCol="0">
            <a:spAutoFit/>
          </a:bodyPr>
          <a:lstStyle/>
          <a:p>
            <a:pPr algn="ctr" eaLnBrk="0" hangingPunct="0">
              <a:spcBef>
                <a:spcPct val="30000"/>
              </a:spcBef>
              <a:defRPr/>
            </a:pPr>
            <a:r>
              <a:rPr lang="en-US" altLang="en-US" sz="1400" dirty="0"/>
              <a:t>To use multinuclear NMR techniques to </a:t>
            </a:r>
            <a:r>
              <a:rPr lang="en-US" altLang="en-US" sz="1400" dirty="0" err="1"/>
              <a:t>characterise</a:t>
            </a:r>
            <a:r>
              <a:rPr lang="en-US" altLang="en-US" sz="1400" dirty="0"/>
              <a:t> the altered layer that results from re-</a:t>
            </a:r>
            <a:r>
              <a:rPr lang="en-US" altLang="en-US" sz="1400" dirty="0" err="1"/>
              <a:t>organisation</a:t>
            </a:r>
            <a:r>
              <a:rPr lang="en-US" altLang="en-US" sz="1400" dirty="0"/>
              <a:t> processes and precipitation reactions</a:t>
            </a:r>
          </a:p>
          <a:p>
            <a:pPr algn="ctr" eaLnBrk="0" hangingPunct="0">
              <a:spcBef>
                <a:spcPct val="30000"/>
              </a:spcBef>
              <a:defRPr/>
            </a:pPr>
            <a:endParaRPr lang="en-GB" sz="1400" dirty="0"/>
          </a:p>
        </p:txBody>
      </p:sp>
    </p:spTree>
    <p:extLst>
      <p:ext uri="{BB962C8B-B14F-4D97-AF65-F5344CB8AC3E}">
        <p14:creationId xmlns:p14="http://schemas.microsoft.com/office/powerpoint/2010/main" val="1979566461"/>
      </p:ext>
    </p:extLst>
  </p:cSld>
  <p:clrMapOvr>
    <a:masterClrMapping/>
  </p:clrMapOvr>
  <mc:AlternateContent xmlns:mc="http://schemas.openxmlformats.org/markup-compatibility/2006" xmlns:p14="http://schemas.microsoft.com/office/powerpoint/2010/main">
    <mc:Choice Requires="p14">
      <p:transition spd="slow" p14:dur="2000" advTm="52918"/>
    </mc:Choice>
    <mc:Fallback xmlns="">
      <p:transition spd="slow" advTm="52918"/>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099" name="Rectangle 5"/>
              <p:cNvSpPr>
                <a:spLocks noGrp="1" noChangeArrowheads="1"/>
              </p:cNvSpPr>
              <p:nvPr>
                <p:ph type="body" idx="1"/>
              </p:nvPr>
            </p:nvSpPr>
            <p:spPr>
              <a:xfrm>
                <a:off x="384175" y="1412776"/>
                <a:ext cx="8374063" cy="4680520"/>
              </a:xfrm>
            </p:spPr>
            <p:txBody>
              <a:bodyPr/>
              <a:lstStyle/>
              <a:p>
                <a:pPr marL="0" indent="0" eaLnBrk="1" hangingPunct="1">
                  <a:buNone/>
                  <a:defRPr/>
                </a:pPr>
                <a:r>
                  <a:rPr lang="en-US" sz="2400" baseline="30000" dirty="0"/>
                  <a:t>Achieved by transferring magnetization (M) from protons</a:t>
                </a:r>
                <a:r>
                  <a:rPr lang="en-US" sz="2400" dirty="0"/>
                  <a:t> </a:t>
                </a:r>
                <a:r>
                  <a:rPr lang="en-US" sz="2400" baseline="30000" dirty="0"/>
                  <a:t>to the nuclei of interests:</a:t>
                </a:r>
                <a:endParaRPr lang="en-GB" sz="2400" baseline="30000" dirty="0"/>
              </a:p>
              <a:p>
                <a:pPr marL="0" indent="0" algn="ctr" eaLnBrk="1" hangingPunct="1">
                  <a:buNone/>
                  <a:defRPr/>
                </a:pPr>
                <a:r>
                  <a:rPr lang="en-US" altLang="en-US" sz="1200" dirty="0"/>
                  <a:t>Contact time (CT): the time during which M is transferred</a:t>
                </a:r>
              </a:p>
              <a:p>
                <a:pPr marL="0" indent="0" algn="ctr" eaLnBrk="1" hangingPunct="1">
                  <a:buNone/>
                  <a:defRPr/>
                </a:pPr>
                <a:r>
                  <a:rPr lang="en-GB" sz="1400" baseline="30000" dirty="0"/>
                  <a:t>1</a:t>
                </a:r>
                <a:r>
                  <a:rPr lang="en-GB" sz="1400" dirty="0"/>
                  <a:t>H </a:t>
                </a:r>
                <a14:m>
                  <m:oMath xmlns:m="http://schemas.openxmlformats.org/officeDocument/2006/math">
                    <m:r>
                      <a:rPr lang="en-GB" sz="1400" i="1">
                        <a:latin typeface="Cambria Math"/>
                        <a:ea typeface="Cambria Math"/>
                      </a:rPr>
                      <m:t>→</m:t>
                    </m:r>
                  </m:oMath>
                </a14:m>
                <a:r>
                  <a:rPr lang="en-GB" sz="1400" baseline="30000" dirty="0"/>
                  <a:t> 29</a:t>
                </a:r>
                <a:r>
                  <a:rPr lang="en-GB" sz="1400" dirty="0"/>
                  <a:t>Si</a:t>
                </a:r>
              </a:p>
              <a:p>
                <a:pPr marL="0" indent="0" algn="ctr" eaLnBrk="1" hangingPunct="1">
                  <a:buNone/>
                  <a:defRPr/>
                </a:pPr>
                <a:r>
                  <a:rPr lang="en-GB" sz="1400" baseline="30000" dirty="0"/>
                  <a:t>1</a:t>
                </a:r>
                <a:r>
                  <a:rPr lang="en-GB" sz="1400" dirty="0"/>
                  <a:t>H </a:t>
                </a:r>
                <a14:m>
                  <m:oMath xmlns:m="http://schemas.openxmlformats.org/officeDocument/2006/math">
                    <m:r>
                      <a:rPr lang="en-GB" sz="1400" i="1">
                        <a:latin typeface="Cambria Math"/>
                        <a:ea typeface="Cambria Math"/>
                      </a:rPr>
                      <m:t>→</m:t>
                    </m:r>
                  </m:oMath>
                </a14:m>
                <a:r>
                  <a:rPr lang="en-GB" sz="1400" baseline="30000" dirty="0"/>
                  <a:t> 17</a:t>
                </a:r>
                <a:r>
                  <a:rPr lang="en-GB" sz="1400" dirty="0"/>
                  <a:t>O</a:t>
                </a:r>
              </a:p>
              <a:p>
                <a:pPr marL="0" indent="0" algn="ctr" eaLnBrk="1" hangingPunct="1">
                  <a:buNone/>
                  <a:defRPr/>
                </a:pPr>
                <a:r>
                  <a:rPr lang="en-GB" sz="1400" baseline="30000" dirty="0"/>
                  <a:t>   1</a:t>
                </a:r>
                <a:r>
                  <a:rPr lang="en-GB" sz="1400" dirty="0"/>
                  <a:t>H </a:t>
                </a:r>
                <a14:m>
                  <m:oMath xmlns:m="http://schemas.openxmlformats.org/officeDocument/2006/math">
                    <m:r>
                      <a:rPr lang="en-GB" sz="1400" i="1">
                        <a:latin typeface="Cambria Math"/>
                        <a:ea typeface="Cambria Math"/>
                      </a:rPr>
                      <m:t>→</m:t>
                    </m:r>
                  </m:oMath>
                </a14:m>
                <a:r>
                  <a:rPr lang="en-GB" sz="1400" baseline="30000" dirty="0"/>
                  <a:t> 25</a:t>
                </a:r>
                <a:r>
                  <a:rPr lang="en-GB" sz="1400" dirty="0"/>
                  <a:t>Mg</a:t>
                </a:r>
              </a:p>
              <a:p>
                <a:pPr marL="0" indent="0" algn="ctr" eaLnBrk="1" hangingPunct="1">
                  <a:buNone/>
                  <a:defRPr/>
                </a:pPr>
                <a:r>
                  <a:rPr lang="en-GB" altLang="en-US" sz="2400" baseline="30000" dirty="0"/>
                  <a:t>Benefits: 1. Signal enhancement; 2. selectivity etc. </a:t>
                </a:r>
                <a:endParaRPr lang="en-US" altLang="en-US" sz="2400" baseline="30000" dirty="0"/>
              </a:p>
              <a:p>
                <a:pPr marL="0" indent="0" eaLnBrk="1" hangingPunct="1">
                  <a:buNone/>
                  <a:defRPr/>
                </a:pPr>
                <a:endParaRPr lang="en-US" altLang="en-US" sz="1400" dirty="0"/>
              </a:p>
              <a:p>
                <a:pPr marL="0" indent="0" eaLnBrk="1" hangingPunct="1">
                  <a:buNone/>
                  <a:defRPr/>
                </a:pPr>
                <a:endParaRPr lang="en-US" altLang="en-US" sz="1400" dirty="0"/>
              </a:p>
            </p:txBody>
          </p:sp>
        </mc:Choice>
        <mc:Fallback xmlns="">
          <p:sp>
            <p:nvSpPr>
              <p:cNvPr id="4099" name="Rectangle 5"/>
              <p:cNvSpPr>
                <a:spLocks noGrp="1" noRot="1" noChangeAspect="1" noMove="1" noResize="1" noEditPoints="1" noAdjustHandles="1" noChangeArrowheads="1" noChangeShapeType="1" noTextEdit="1"/>
              </p:cNvSpPr>
              <p:nvPr>
                <p:ph type="body" idx="1"/>
              </p:nvPr>
            </p:nvSpPr>
            <p:spPr>
              <a:xfrm>
                <a:off x="384175" y="1412776"/>
                <a:ext cx="8374063" cy="4680520"/>
              </a:xfrm>
              <a:blipFill>
                <a:blip r:embed="rId4"/>
                <a:stretch>
                  <a:fillRect l="-1456" t="-1172"/>
                </a:stretch>
              </a:blipFill>
            </p:spPr>
            <p:txBody>
              <a:bodyPr/>
              <a:lstStyle/>
              <a:p>
                <a:r>
                  <a:rPr lang="en-GB">
                    <a:noFill/>
                  </a:rPr>
                  <a:t> </a:t>
                </a:r>
              </a:p>
            </p:txBody>
          </p:sp>
        </mc:Fallback>
      </mc:AlternateContent>
      <p:sp>
        <p:nvSpPr>
          <p:cNvPr id="2" name="Title 1"/>
          <p:cNvSpPr>
            <a:spLocks noGrp="1"/>
          </p:cNvSpPr>
          <p:nvPr>
            <p:ph type="title"/>
          </p:nvPr>
        </p:nvSpPr>
        <p:spPr/>
        <p:txBody>
          <a:bodyPr/>
          <a:lstStyle/>
          <a:p>
            <a:r>
              <a:rPr lang="en-US" dirty="0"/>
              <a:t>Cross </a:t>
            </a:r>
            <a:r>
              <a:rPr lang="en-US" dirty="0" err="1"/>
              <a:t>polarisation</a:t>
            </a:r>
            <a:r>
              <a:rPr lang="en-US" dirty="0"/>
              <a:t> (CP) NMR</a:t>
            </a:r>
            <a:endParaRPr lang="en-GB" dirty="0"/>
          </a:p>
        </p:txBody>
      </p:sp>
      <p:sp>
        <p:nvSpPr>
          <p:cNvPr id="3" name="Oval 2">
            <a:extLst>
              <a:ext uri="{FF2B5EF4-FFF2-40B4-BE49-F238E27FC236}">
                <a16:creationId xmlns:a16="http://schemas.microsoft.com/office/drawing/2014/main" id="{6F0A1E3F-D0D1-4563-96B3-31CA28C5406F}"/>
              </a:ext>
            </a:extLst>
          </p:cNvPr>
          <p:cNvSpPr/>
          <p:nvPr/>
        </p:nvSpPr>
        <p:spPr>
          <a:xfrm>
            <a:off x="4119037" y="4407675"/>
            <a:ext cx="1080000" cy="1080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Oval 3">
            <a:extLst>
              <a:ext uri="{FF2B5EF4-FFF2-40B4-BE49-F238E27FC236}">
                <a16:creationId xmlns:a16="http://schemas.microsoft.com/office/drawing/2014/main" id="{29A1C52F-E455-4C41-AC70-A82EBA96C147}"/>
              </a:ext>
            </a:extLst>
          </p:cNvPr>
          <p:cNvSpPr/>
          <p:nvPr/>
        </p:nvSpPr>
        <p:spPr>
          <a:xfrm>
            <a:off x="4101037" y="4379739"/>
            <a:ext cx="1116000" cy="1116000"/>
          </a:xfrm>
          <a:prstGeom prst="ellipse">
            <a:avLst/>
          </a:prstGeom>
          <a:noFill/>
          <a:ln>
            <a:solidFill>
              <a:srgbClr val="FF0000"/>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a:p>
        </p:txBody>
      </p:sp>
      <p:graphicFrame>
        <p:nvGraphicFramePr>
          <p:cNvPr id="9" name="Chart 8">
            <a:extLst>
              <a:ext uri="{FF2B5EF4-FFF2-40B4-BE49-F238E27FC236}">
                <a16:creationId xmlns:a16="http://schemas.microsoft.com/office/drawing/2014/main" id="{D30A1439-C6F7-4A01-BED6-5129D528EC91}"/>
              </a:ext>
            </a:extLst>
          </p:cNvPr>
          <p:cNvGraphicFramePr>
            <a:graphicFrameLocks/>
          </p:cNvGraphicFramePr>
          <p:nvPr>
            <p:extLst>
              <p:ext uri="{D42A27DB-BD31-4B8C-83A1-F6EECF244321}">
                <p14:modId xmlns:p14="http://schemas.microsoft.com/office/powerpoint/2010/main" val="2120345260"/>
              </p:ext>
            </p:extLst>
          </p:nvPr>
        </p:nvGraphicFramePr>
        <p:xfrm>
          <a:off x="0" y="4005064"/>
          <a:ext cx="4117740" cy="2253533"/>
        </p:xfrm>
        <a:graphic>
          <a:graphicData uri="http://schemas.openxmlformats.org/drawingml/2006/chart">
            <c:chart xmlns:c="http://schemas.openxmlformats.org/drawingml/2006/chart" xmlns:r="http://schemas.openxmlformats.org/officeDocument/2006/relationships" r:id="rId5"/>
          </a:graphicData>
        </a:graphic>
      </p:graphicFrame>
      <p:sp>
        <p:nvSpPr>
          <p:cNvPr id="10" name="Oval 9">
            <a:extLst>
              <a:ext uri="{FF2B5EF4-FFF2-40B4-BE49-F238E27FC236}">
                <a16:creationId xmlns:a16="http://schemas.microsoft.com/office/drawing/2014/main" id="{D2EF6735-BAC5-4136-A94C-1FBE909B10CB}"/>
              </a:ext>
            </a:extLst>
          </p:cNvPr>
          <p:cNvSpPr/>
          <p:nvPr/>
        </p:nvSpPr>
        <p:spPr>
          <a:xfrm>
            <a:off x="2483768" y="4005064"/>
            <a:ext cx="360000" cy="3600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2" name="Straight Arrow Connector 11">
            <a:extLst>
              <a:ext uri="{FF2B5EF4-FFF2-40B4-BE49-F238E27FC236}">
                <a16:creationId xmlns:a16="http://schemas.microsoft.com/office/drawing/2014/main" id="{A2F71BE4-EAFF-4BC2-990E-4C034AE5578E}"/>
              </a:ext>
            </a:extLst>
          </p:cNvPr>
          <p:cNvCxnSpPr>
            <a:stCxn id="10" idx="6"/>
            <a:endCxn id="3" idx="1"/>
          </p:cNvCxnSpPr>
          <p:nvPr/>
        </p:nvCxnSpPr>
        <p:spPr>
          <a:xfrm>
            <a:off x="2843768" y="4185064"/>
            <a:ext cx="1433431" cy="380773"/>
          </a:xfrm>
          <a:prstGeom prst="straightConnector1">
            <a:avLst/>
          </a:prstGeom>
          <a:ln>
            <a:solidFill>
              <a:srgbClr val="000000"/>
            </a:solidFill>
            <a:tailEnd type="triangle"/>
          </a:ln>
        </p:spPr>
        <p:style>
          <a:lnRef idx="2">
            <a:schemeClr val="accent2"/>
          </a:lnRef>
          <a:fillRef idx="0">
            <a:schemeClr val="accent2"/>
          </a:fillRef>
          <a:effectRef idx="1">
            <a:schemeClr val="accent2"/>
          </a:effectRef>
          <a:fontRef idx="minor">
            <a:schemeClr val="tx1"/>
          </a:fontRef>
        </p:style>
      </p:cxnSp>
      <p:cxnSp>
        <p:nvCxnSpPr>
          <p:cNvPr id="18" name="Straight Arrow Connector 17">
            <a:extLst>
              <a:ext uri="{FF2B5EF4-FFF2-40B4-BE49-F238E27FC236}">
                <a16:creationId xmlns:a16="http://schemas.microsoft.com/office/drawing/2014/main" id="{230A7991-FBD2-48A2-872F-1224989A3D2E}"/>
              </a:ext>
            </a:extLst>
          </p:cNvPr>
          <p:cNvCxnSpPr>
            <a:cxnSpLocks/>
            <a:stCxn id="3" idx="2"/>
            <a:endCxn id="3" idx="6"/>
          </p:cNvCxnSpPr>
          <p:nvPr/>
        </p:nvCxnSpPr>
        <p:spPr>
          <a:xfrm>
            <a:off x="4119037" y="4947675"/>
            <a:ext cx="1080000"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D9F568B1-654F-46A9-8F3F-2F224469F9FA}"/>
                  </a:ext>
                </a:extLst>
              </p:cNvPr>
              <p:cNvSpPr txBox="1"/>
              <p:nvPr/>
            </p:nvSpPr>
            <p:spPr>
              <a:xfrm>
                <a:off x="4285141" y="4701454"/>
                <a:ext cx="764494" cy="246221"/>
              </a:xfrm>
              <a:prstGeom prst="rect">
                <a:avLst/>
              </a:prstGeom>
              <a:noFill/>
            </p:spPr>
            <p:txBody>
              <a:bodyPr wrap="square" rtlCol="0">
                <a:spAutoFit/>
              </a:bodyPr>
              <a:lstStyle/>
              <a:p>
                <a:pPr algn="ctr"/>
                <a:r>
                  <a:rPr lang="en-GB" sz="1000" dirty="0"/>
                  <a:t>~100 </a:t>
                </a:r>
                <a14:m>
                  <m:oMath xmlns:m="http://schemas.openxmlformats.org/officeDocument/2006/math">
                    <m:r>
                      <a:rPr lang="en-GB" sz="1000" i="1" smtClean="0">
                        <a:latin typeface="Cambria Math" panose="02040503050406030204" pitchFamily="18" charset="0"/>
                        <a:ea typeface="Cambria Math" panose="02040503050406030204" pitchFamily="18" charset="0"/>
                      </a:rPr>
                      <m:t>𝜇</m:t>
                    </m:r>
                  </m:oMath>
                </a14:m>
                <a:r>
                  <a:rPr lang="en-GB" sz="1000" dirty="0"/>
                  <a:t>m</a:t>
                </a:r>
              </a:p>
            </p:txBody>
          </p:sp>
        </mc:Choice>
        <mc:Fallback xmlns="">
          <p:sp>
            <p:nvSpPr>
              <p:cNvPr id="21" name="TextBox 20">
                <a:extLst>
                  <a:ext uri="{FF2B5EF4-FFF2-40B4-BE49-F238E27FC236}">
                    <a16:creationId xmlns:a16="http://schemas.microsoft.com/office/drawing/2014/main" id="{D9F568B1-654F-46A9-8F3F-2F224469F9FA}"/>
                  </a:ext>
                </a:extLst>
              </p:cNvPr>
              <p:cNvSpPr txBox="1">
                <a:spLocks noRot="1" noChangeAspect="1" noMove="1" noResize="1" noEditPoints="1" noAdjustHandles="1" noChangeArrowheads="1" noChangeShapeType="1" noTextEdit="1"/>
              </p:cNvSpPr>
              <p:nvPr/>
            </p:nvSpPr>
            <p:spPr>
              <a:xfrm>
                <a:off x="4285141" y="4701454"/>
                <a:ext cx="764494" cy="246221"/>
              </a:xfrm>
              <a:prstGeom prst="rect">
                <a:avLst/>
              </a:prstGeom>
              <a:blipFill>
                <a:blip r:embed="rId6"/>
                <a:stretch>
                  <a:fillRect b="-9756"/>
                </a:stretch>
              </a:blipFill>
            </p:spPr>
            <p:txBody>
              <a:bodyPr/>
              <a:lstStyle/>
              <a:p>
                <a:r>
                  <a:rPr lang="en-GB">
                    <a:noFill/>
                  </a:rPr>
                  <a:t> </a:t>
                </a:r>
              </a:p>
            </p:txBody>
          </p:sp>
        </mc:Fallback>
      </mc:AlternateContent>
      <p:sp>
        <p:nvSpPr>
          <p:cNvPr id="22" name="TextBox 21">
            <a:extLst>
              <a:ext uri="{FF2B5EF4-FFF2-40B4-BE49-F238E27FC236}">
                <a16:creationId xmlns:a16="http://schemas.microsoft.com/office/drawing/2014/main" id="{8582572D-A397-4539-A9F6-F8D666988758}"/>
              </a:ext>
            </a:extLst>
          </p:cNvPr>
          <p:cNvSpPr txBox="1"/>
          <p:nvPr/>
        </p:nvSpPr>
        <p:spPr>
          <a:xfrm>
            <a:off x="6012160" y="4783850"/>
            <a:ext cx="2746078" cy="307777"/>
          </a:xfrm>
          <a:prstGeom prst="rect">
            <a:avLst/>
          </a:prstGeom>
          <a:noFill/>
        </p:spPr>
        <p:txBody>
          <a:bodyPr wrap="square" rtlCol="0">
            <a:spAutoFit/>
          </a:bodyPr>
          <a:lstStyle/>
          <a:p>
            <a:pPr algn="ctr"/>
            <a:r>
              <a:rPr lang="en-GB" sz="1400" dirty="0"/>
              <a:t>Experimentally difficult!</a:t>
            </a:r>
          </a:p>
        </p:txBody>
      </p:sp>
      <p:cxnSp>
        <p:nvCxnSpPr>
          <p:cNvPr id="25" name="Straight Connector 24">
            <a:extLst>
              <a:ext uri="{FF2B5EF4-FFF2-40B4-BE49-F238E27FC236}">
                <a16:creationId xmlns:a16="http://schemas.microsoft.com/office/drawing/2014/main" id="{A6C416B4-8675-41E8-98D9-5E3186611109}"/>
              </a:ext>
            </a:extLst>
          </p:cNvPr>
          <p:cNvCxnSpPr/>
          <p:nvPr/>
        </p:nvCxnSpPr>
        <p:spPr>
          <a:xfrm>
            <a:off x="5199037" y="4293096"/>
            <a:ext cx="322518" cy="0"/>
          </a:xfrm>
          <a:prstGeom prst="line">
            <a:avLst/>
          </a:prstGeom>
          <a:ln>
            <a:solidFill>
              <a:srgbClr val="FF0000"/>
            </a:solidFill>
          </a:ln>
        </p:spPr>
        <p:style>
          <a:lnRef idx="2">
            <a:schemeClr val="accent2"/>
          </a:lnRef>
          <a:fillRef idx="0">
            <a:schemeClr val="accent2"/>
          </a:fillRef>
          <a:effectRef idx="1">
            <a:schemeClr val="accent2"/>
          </a:effectRef>
          <a:fontRef idx="minor">
            <a:schemeClr val="tx1"/>
          </a:fontRef>
        </p:style>
      </p:cxnSp>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695D2B64-57FD-42C2-99C0-842A978F17BE}"/>
                  </a:ext>
                </a:extLst>
              </p:cNvPr>
              <p:cNvSpPr txBox="1"/>
              <p:nvPr/>
            </p:nvSpPr>
            <p:spPr>
              <a:xfrm>
                <a:off x="5328133" y="4161454"/>
                <a:ext cx="914400" cy="246221"/>
              </a:xfrm>
              <a:prstGeom prst="rect">
                <a:avLst/>
              </a:prstGeom>
              <a:noFill/>
            </p:spPr>
            <p:txBody>
              <a:bodyPr wrap="square" rtlCol="0">
                <a:spAutoFit/>
              </a:bodyPr>
              <a:lstStyle/>
              <a:p>
                <a:pPr algn="ctr"/>
                <a:r>
                  <a:rPr lang="en-GB" sz="1000" dirty="0"/>
                  <a:t>~3 </a:t>
                </a:r>
                <a14:m>
                  <m:oMath xmlns:m="http://schemas.openxmlformats.org/officeDocument/2006/math">
                    <m:r>
                      <a:rPr lang="en-GB" sz="1000" i="1" smtClean="0">
                        <a:latin typeface="Cambria Math" panose="02040503050406030204" pitchFamily="18" charset="0"/>
                        <a:ea typeface="Cambria Math" panose="02040503050406030204" pitchFamily="18" charset="0"/>
                      </a:rPr>
                      <m:t>𝜇</m:t>
                    </m:r>
                  </m:oMath>
                </a14:m>
                <a:r>
                  <a:rPr lang="en-GB" sz="1000" dirty="0"/>
                  <a:t>m</a:t>
                </a:r>
              </a:p>
            </p:txBody>
          </p:sp>
        </mc:Choice>
        <mc:Fallback xmlns="">
          <p:sp>
            <p:nvSpPr>
              <p:cNvPr id="26" name="TextBox 25">
                <a:extLst>
                  <a:ext uri="{FF2B5EF4-FFF2-40B4-BE49-F238E27FC236}">
                    <a16:creationId xmlns:a16="http://schemas.microsoft.com/office/drawing/2014/main" id="{695D2B64-57FD-42C2-99C0-842A978F17BE}"/>
                  </a:ext>
                </a:extLst>
              </p:cNvPr>
              <p:cNvSpPr txBox="1">
                <a:spLocks noRot="1" noChangeAspect="1" noMove="1" noResize="1" noEditPoints="1" noAdjustHandles="1" noChangeArrowheads="1" noChangeShapeType="1" noTextEdit="1"/>
              </p:cNvSpPr>
              <p:nvPr/>
            </p:nvSpPr>
            <p:spPr>
              <a:xfrm>
                <a:off x="5328133" y="4161454"/>
                <a:ext cx="914400" cy="246221"/>
              </a:xfrm>
              <a:prstGeom prst="rect">
                <a:avLst/>
              </a:prstGeom>
              <a:blipFill>
                <a:blip r:embed="rId7"/>
                <a:stretch>
                  <a:fillRect t="-2500" b="-10000"/>
                </a:stretch>
              </a:blipFill>
            </p:spPr>
            <p:txBody>
              <a:bodyPr/>
              <a:lstStyle/>
              <a:p>
                <a:r>
                  <a:rPr lang="en-GB">
                    <a:noFill/>
                  </a:rPr>
                  <a:t> </a:t>
                </a:r>
              </a:p>
            </p:txBody>
          </p:sp>
        </mc:Fallback>
      </mc:AlternateContent>
    </p:spTree>
    <p:custDataLst>
      <p:tags r:id="rId1"/>
    </p:custDataLst>
    <p:extLst>
      <p:ext uri="{BB962C8B-B14F-4D97-AF65-F5344CB8AC3E}">
        <p14:creationId xmlns:p14="http://schemas.microsoft.com/office/powerpoint/2010/main" val="2991851806"/>
      </p:ext>
    </p:extLst>
  </p:cSld>
  <p:clrMapOvr>
    <a:masterClrMapping/>
  </p:clrMapOvr>
  <mc:AlternateContent xmlns:mc="http://schemas.openxmlformats.org/markup-compatibility/2006" xmlns:p14="http://schemas.microsoft.com/office/powerpoint/2010/main">
    <mc:Choice Requires="p14">
      <p:transition spd="slow" p14:dur="2000" advTm="94811"/>
    </mc:Choice>
    <mc:Fallback xmlns="">
      <p:transition spd="slow" advTm="9481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par>
                                <p:cTn id="13" presetID="10" presetClass="entr" presetSubtype="0"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500"/>
                                        <p:tgtEl>
                                          <p:spTgt spid="3"/>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500"/>
                                        <p:tgtEl>
                                          <p:spTgt spid="4"/>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par>
                                <p:cTn id="25" presetID="10" presetClass="entr" presetSubtype="0" fill="hold" nodeType="with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fade">
                                      <p:cBhvr>
                                        <p:cTn id="27" dur="500"/>
                                        <p:tgtEl>
                                          <p:spTgt spid="18"/>
                                        </p:tgtEl>
                                      </p:cBhvr>
                                    </p:animEffect>
                                  </p:childTnLst>
                                </p:cTn>
                              </p:par>
                              <p:par>
                                <p:cTn id="28" presetID="10" presetClass="entr" presetSubtype="0" fill="hold" nodeType="withEffect">
                                  <p:stCondLst>
                                    <p:cond delay="0"/>
                                  </p:stCondLst>
                                  <p:childTnLst>
                                    <p:set>
                                      <p:cBhvr>
                                        <p:cTn id="29" dur="1" fill="hold">
                                          <p:stCondLst>
                                            <p:cond delay="0"/>
                                          </p:stCondLst>
                                        </p:cTn>
                                        <p:tgtEl>
                                          <p:spTgt spid="25"/>
                                        </p:tgtEl>
                                        <p:attrNameLst>
                                          <p:attrName>style.visibility</p:attrName>
                                        </p:attrNameLst>
                                      </p:cBhvr>
                                      <p:to>
                                        <p:strVal val="visible"/>
                                      </p:to>
                                    </p:set>
                                    <p:animEffect transition="in" filter="fade">
                                      <p:cBhvr>
                                        <p:cTn id="30" dur="500"/>
                                        <p:tgtEl>
                                          <p:spTgt spid="25"/>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6"/>
                                        </p:tgtEl>
                                        <p:attrNameLst>
                                          <p:attrName>style.visibility</p:attrName>
                                        </p:attrNameLst>
                                      </p:cBhvr>
                                      <p:to>
                                        <p:strVal val="visible"/>
                                      </p:to>
                                    </p:set>
                                    <p:animEffect transition="in" filter="fade">
                                      <p:cBhvr>
                                        <p:cTn id="33" dur="500"/>
                                        <p:tgtEl>
                                          <p:spTgt spid="26"/>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22"/>
                                        </p:tgtEl>
                                        <p:attrNameLst>
                                          <p:attrName>style.visibility</p:attrName>
                                        </p:attrNameLst>
                                      </p:cBhvr>
                                      <p:to>
                                        <p:strVal val="visible"/>
                                      </p:to>
                                    </p:set>
                                    <p:animEffect transition="in" filter="fade">
                                      <p:cBhvr>
                                        <p:cTn id="36"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Graphic spid="9" grpId="0">
        <p:bldAsOne/>
      </p:bldGraphic>
      <p:bldP spid="10" grpId="0" animBg="1"/>
      <p:bldP spid="21" grpId="0"/>
      <p:bldP spid="22" grpId="0"/>
      <p:bldP spid="2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5"/>
          <p:cNvSpPr>
            <a:spLocks noGrp="1" noChangeArrowheads="1"/>
          </p:cNvSpPr>
          <p:nvPr>
            <p:ph type="body" idx="1"/>
          </p:nvPr>
        </p:nvSpPr>
        <p:spPr/>
        <p:txBody>
          <a:bodyPr/>
          <a:lstStyle/>
          <a:p>
            <a:pPr marL="0" indent="0" eaLnBrk="1" hangingPunct="1">
              <a:buNone/>
              <a:defRPr/>
            </a:pPr>
            <a:r>
              <a:rPr lang="en-US" altLang="en-US" sz="1400" dirty="0"/>
              <a:t>Mixture </a:t>
            </a:r>
            <a:r>
              <a:rPr lang="en-US" altLang="en-US" sz="1400" dirty="0" err="1"/>
              <a:t>Windscale</a:t>
            </a:r>
            <a:r>
              <a:rPr lang="en-US" altLang="en-US" sz="1400" dirty="0"/>
              <a:t> (MW) 25 </a:t>
            </a:r>
            <a:r>
              <a:rPr lang="en-US" altLang="en-US" sz="1400" dirty="0" err="1"/>
              <a:t>wt</a:t>
            </a:r>
            <a:r>
              <a:rPr lang="en-US" altLang="en-US" sz="1400" dirty="0"/>
              <a:t>% waste load glass: MW25</a:t>
            </a:r>
          </a:p>
          <a:p>
            <a:pPr marL="0" indent="0" eaLnBrk="1" hangingPunct="1">
              <a:buNone/>
              <a:defRPr/>
            </a:pPr>
            <a:r>
              <a:rPr lang="en-US" altLang="en-US" sz="1400" dirty="0"/>
              <a:t>Full-component MW25 simulant glass: 23-oxide  components</a:t>
            </a:r>
          </a:p>
          <a:p>
            <a:pPr marL="0" indent="0" eaLnBrk="1" hangingPunct="1">
              <a:buNone/>
              <a:defRPr/>
            </a:pPr>
            <a:r>
              <a:rPr lang="en-US" altLang="en-US" sz="1400" dirty="0"/>
              <a:t>Simplified 6-oxide components glass:</a:t>
            </a:r>
          </a:p>
          <a:p>
            <a:pPr marL="0" indent="0" eaLnBrk="1" hangingPunct="1">
              <a:buNone/>
              <a:defRPr/>
            </a:pPr>
            <a:endParaRPr lang="en-US" altLang="en-US" sz="1400" dirty="0"/>
          </a:p>
          <a:p>
            <a:pPr marL="0" indent="0" eaLnBrk="1" hangingPunct="1">
              <a:buNone/>
              <a:defRPr/>
            </a:pPr>
            <a:endParaRPr lang="en-US" altLang="en-US" sz="1400" dirty="0"/>
          </a:p>
          <a:p>
            <a:pPr marL="0" indent="0" eaLnBrk="1" hangingPunct="1">
              <a:buNone/>
              <a:defRPr/>
            </a:pPr>
            <a:endParaRPr lang="en-US" altLang="en-US" sz="1400" dirty="0"/>
          </a:p>
          <a:p>
            <a:pPr marL="342900" indent="-342900" eaLnBrk="1" hangingPunct="1">
              <a:buAutoNum type="arabicPeriod"/>
              <a:defRPr/>
            </a:pPr>
            <a:r>
              <a:rPr lang="en-US" altLang="en-US" sz="1400" dirty="0"/>
              <a:t>Leached in </a:t>
            </a:r>
            <a:r>
              <a:rPr lang="en-US" altLang="en-US" sz="1400" dirty="0" err="1"/>
              <a:t>deionised</a:t>
            </a:r>
            <a:r>
              <a:rPr lang="en-US" altLang="en-US" sz="1400" dirty="0"/>
              <a:t> water;</a:t>
            </a:r>
          </a:p>
          <a:p>
            <a:pPr marL="342900" indent="-342900" eaLnBrk="1" hangingPunct="1">
              <a:buFontTx/>
              <a:buAutoNum type="arabicPeriod"/>
              <a:defRPr/>
            </a:pPr>
            <a:r>
              <a:rPr lang="en-US" altLang="en-US" sz="1400" dirty="0"/>
              <a:t>Leached in </a:t>
            </a:r>
            <a:r>
              <a:rPr lang="en-GB" sz="1400" baseline="30000" dirty="0"/>
              <a:t>17</a:t>
            </a:r>
            <a:r>
              <a:rPr lang="en-GB" sz="1400" dirty="0"/>
              <a:t>O enriched (40%) water;</a:t>
            </a:r>
          </a:p>
          <a:p>
            <a:pPr marL="342900" indent="-342900" eaLnBrk="1" hangingPunct="1">
              <a:buFontTx/>
              <a:buAutoNum type="arabicPeriod"/>
              <a:defRPr/>
            </a:pPr>
            <a:r>
              <a:rPr lang="en-US" sz="1400" dirty="0"/>
              <a:t>Made using </a:t>
            </a:r>
            <a:r>
              <a:rPr lang="en-GB" sz="1400" baseline="30000" dirty="0"/>
              <a:t>25</a:t>
            </a:r>
            <a:r>
              <a:rPr lang="en-GB" sz="1400" dirty="0"/>
              <a:t>Mg</a:t>
            </a:r>
            <a:r>
              <a:rPr lang="en-US" sz="1400" dirty="0"/>
              <a:t> enriched (99.7%) </a:t>
            </a:r>
            <a:r>
              <a:rPr lang="en-US" sz="1400" dirty="0" err="1"/>
              <a:t>MgO</a:t>
            </a:r>
            <a:r>
              <a:rPr lang="en-US" sz="1400" dirty="0"/>
              <a:t> as precursor.</a:t>
            </a:r>
            <a:endParaRPr lang="en-GB" sz="1400" dirty="0"/>
          </a:p>
          <a:p>
            <a:pPr marL="342900" indent="-342900" eaLnBrk="1" hangingPunct="1">
              <a:buAutoNum type="arabicPeriod"/>
              <a:defRPr/>
            </a:pPr>
            <a:endParaRPr lang="en-US" altLang="en-US" sz="1400" dirty="0"/>
          </a:p>
        </p:txBody>
      </p:sp>
      <p:sp>
        <p:nvSpPr>
          <p:cNvPr id="2" name="Title 1"/>
          <p:cNvSpPr>
            <a:spLocks noGrp="1"/>
          </p:cNvSpPr>
          <p:nvPr>
            <p:ph type="title"/>
          </p:nvPr>
        </p:nvSpPr>
        <p:spPr/>
        <p:txBody>
          <a:bodyPr/>
          <a:lstStyle/>
          <a:p>
            <a:endParaRPr lang="en-GB" dirty="0"/>
          </a:p>
        </p:txBody>
      </p:sp>
      <p:graphicFrame>
        <p:nvGraphicFramePr>
          <p:cNvPr id="3" name="Table 2"/>
          <p:cNvGraphicFramePr>
            <a:graphicFrameLocks noGrp="1"/>
          </p:cNvGraphicFramePr>
          <p:nvPr>
            <p:extLst>
              <p:ext uri="{D42A27DB-BD31-4B8C-83A1-F6EECF244321}">
                <p14:modId xmlns:p14="http://schemas.microsoft.com/office/powerpoint/2010/main" val="1902636485"/>
              </p:ext>
            </p:extLst>
          </p:nvPr>
        </p:nvGraphicFramePr>
        <p:xfrm>
          <a:off x="1403648" y="2924944"/>
          <a:ext cx="5868670" cy="822960"/>
        </p:xfrm>
        <a:graphic>
          <a:graphicData uri="http://schemas.openxmlformats.org/drawingml/2006/table">
            <a:tbl>
              <a:tblPr firstRow="1" firstCol="1" bandRow="1">
                <a:tableStyleId>{5C22544A-7EE6-4342-B048-85BDC9FD1C3A}</a:tableStyleId>
              </a:tblPr>
              <a:tblGrid>
                <a:gridCol w="838200">
                  <a:extLst>
                    <a:ext uri="{9D8B030D-6E8A-4147-A177-3AD203B41FA5}">
                      <a16:colId xmlns:a16="http://schemas.microsoft.com/office/drawing/2014/main" val="20000"/>
                    </a:ext>
                  </a:extLst>
                </a:gridCol>
                <a:gridCol w="838200">
                  <a:extLst>
                    <a:ext uri="{9D8B030D-6E8A-4147-A177-3AD203B41FA5}">
                      <a16:colId xmlns:a16="http://schemas.microsoft.com/office/drawing/2014/main" val="20001"/>
                    </a:ext>
                  </a:extLst>
                </a:gridCol>
                <a:gridCol w="838200">
                  <a:extLst>
                    <a:ext uri="{9D8B030D-6E8A-4147-A177-3AD203B41FA5}">
                      <a16:colId xmlns:a16="http://schemas.microsoft.com/office/drawing/2014/main" val="20002"/>
                    </a:ext>
                  </a:extLst>
                </a:gridCol>
                <a:gridCol w="838200">
                  <a:extLst>
                    <a:ext uri="{9D8B030D-6E8A-4147-A177-3AD203B41FA5}">
                      <a16:colId xmlns:a16="http://schemas.microsoft.com/office/drawing/2014/main" val="20003"/>
                    </a:ext>
                  </a:extLst>
                </a:gridCol>
                <a:gridCol w="838200">
                  <a:extLst>
                    <a:ext uri="{9D8B030D-6E8A-4147-A177-3AD203B41FA5}">
                      <a16:colId xmlns:a16="http://schemas.microsoft.com/office/drawing/2014/main" val="20004"/>
                    </a:ext>
                  </a:extLst>
                </a:gridCol>
                <a:gridCol w="838835">
                  <a:extLst>
                    <a:ext uri="{9D8B030D-6E8A-4147-A177-3AD203B41FA5}">
                      <a16:colId xmlns:a16="http://schemas.microsoft.com/office/drawing/2014/main" val="20005"/>
                    </a:ext>
                  </a:extLst>
                </a:gridCol>
                <a:gridCol w="838835">
                  <a:extLst>
                    <a:ext uri="{9D8B030D-6E8A-4147-A177-3AD203B41FA5}">
                      <a16:colId xmlns:a16="http://schemas.microsoft.com/office/drawing/2014/main" val="20006"/>
                    </a:ext>
                  </a:extLst>
                </a:gridCol>
              </a:tblGrid>
              <a:tr h="0">
                <a:tc>
                  <a:txBody>
                    <a:bodyPr/>
                    <a:lstStyle/>
                    <a:p>
                      <a:pPr algn="ctr">
                        <a:lnSpc>
                          <a:spcPct val="150000"/>
                        </a:lnSpc>
                        <a:spcAft>
                          <a:spcPts val="0"/>
                        </a:spcAft>
                      </a:pPr>
                      <a:r>
                        <a:rPr lang="en-GB" sz="1200" dirty="0">
                          <a:effectLst/>
                        </a:rPr>
                        <a:t>Cation</a:t>
                      </a:r>
                      <a:endParaRPr lang="en-GB" sz="1100" dirty="0">
                        <a:effectLst/>
                        <a:latin typeface="Calibri"/>
                        <a:ea typeface="SimSun"/>
                        <a:cs typeface="Times New Roman"/>
                      </a:endParaRPr>
                    </a:p>
                  </a:txBody>
                  <a:tcPr marL="68580" marR="68580" marT="0" marB="0"/>
                </a:tc>
                <a:tc>
                  <a:txBody>
                    <a:bodyPr/>
                    <a:lstStyle/>
                    <a:p>
                      <a:pPr algn="ctr">
                        <a:lnSpc>
                          <a:spcPct val="150000"/>
                        </a:lnSpc>
                        <a:spcAft>
                          <a:spcPts val="0"/>
                        </a:spcAft>
                      </a:pPr>
                      <a:r>
                        <a:rPr lang="en-GB" sz="1200">
                          <a:effectLst/>
                        </a:rPr>
                        <a:t>Al</a:t>
                      </a:r>
                      <a:endParaRPr lang="en-GB" sz="1100">
                        <a:effectLst/>
                        <a:latin typeface="Calibri"/>
                        <a:ea typeface="SimSun"/>
                        <a:cs typeface="Times New Roman"/>
                      </a:endParaRPr>
                    </a:p>
                  </a:txBody>
                  <a:tcPr marL="68580" marR="68580" marT="0" marB="0"/>
                </a:tc>
                <a:tc>
                  <a:txBody>
                    <a:bodyPr/>
                    <a:lstStyle/>
                    <a:p>
                      <a:pPr algn="ctr">
                        <a:lnSpc>
                          <a:spcPct val="150000"/>
                        </a:lnSpc>
                        <a:spcAft>
                          <a:spcPts val="0"/>
                        </a:spcAft>
                      </a:pPr>
                      <a:r>
                        <a:rPr lang="en-GB" sz="1200">
                          <a:effectLst/>
                        </a:rPr>
                        <a:t>B</a:t>
                      </a:r>
                      <a:endParaRPr lang="en-GB" sz="1100">
                        <a:effectLst/>
                        <a:latin typeface="Calibri"/>
                        <a:ea typeface="SimSun"/>
                        <a:cs typeface="Times New Roman"/>
                      </a:endParaRPr>
                    </a:p>
                  </a:txBody>
                  <a:tcPr marL="68580" marR="68580" marT="0" marB="0"/>
                </a:tc>
                <a:tc>
                  <a:txBody>
                    <a:bodyPr/>
                    <a:lstStyle/>
                    <a:p>
                      <a:pPr algn="ctr">
                        <a:lnSpc>
                          <a:spcPct val="150000"/>
                        </a:lnSpc>
                        <a:spcAft>
                          <a:spcPts val="0"/>
                        </a:spcAft>
                      </a:pPr>
                      <a:r>
                        <a:rPr lang="en-GB" sz="1200" dirty="0">
                          <a:effectLst/>
                        </a:rPr>
                        <a:t>La</a:t>
                      </a:r>
                    </a:p>
                    <a:p>
                      <a:pPr algn="ctr">
                        <a:lnSpc>
                          <a:spcPct val="150000"/>
                        </a:lnSpc>
                        <a:spcAft>
                          <a:spcPts val="0"/>
                        </a:spcAft>
                      </a:pPr>
                      <a:r>
                        <a:rPr lang="en-GB" sz="1200" dirty="0">
                          <a:effectLst/>
                          <a:latin typeface="Calibri"/>
                          <a:ea typeface="SimSun"/>
                          <a:cs typeface="Times New Roman"/>
                        </a:rPr>
                        <a:t>(REs)</a:t>
                      </a:r>
                      <a:endParaRPr lang="en-GB" sz="1100" dirty="0">
                        <a:effectLst/>
                        <a:latin typeface="Calibri"/>
                        <a:ea typeface="SimSun"/>
                        <a:cs typeface="Times New Roman"/>
                      </a:endParaRPr>
                    </a:p>
                  </a:txBody>
                  <a:tcPr marL="68580" marR="68580" marT="0" marB="0"/>
                </a:tc>
                <a:tc>
                  <a:txBody>
                    <a:bodyPr/>
                    <a:lstStyle/>
                    <a:p>
                      <a:pPr algn="ctr">
                        <a:lnSpc>
                          <a:spcPct val="150000"/>
                        </a:lnSpc>
                        <a:spcAft>
                          <a:spcPts val="0"/>
                        </a:spcAft>
                      </a:pPr>
                      <a:r>
                        <a:rPr lang="en-GB" sz="1200" dirty="0">
                          <a:effectLst/>
                        </a:rPr>
                        <a:t>Mg</a:t>
                      </a:r>
                      <a:endParaRPr lang="en-GB" sz="1100" dirty="0">
                        <a:effectLst/>
                        <a:latin typeface="Calibri"/>
                        <a:ea typeface="SimSun"/>
                        <a:cs typeface="Times New Roman"/>
                      </a:endParaRPr>
                    </a:p>
                  </a:txBody>
                  <a:tcPr marL="68580" marR="68580" marT="0" marB="0"/>
                </a:tc>
                <a:tc>
                  <a:txBody>
                    <a:bodyPr/>
                    <a:lstStyle/>
                    <a:p>
                      <a:pPr algn="ctr">
                        <a:lnSpc>
                          <a:spcPct val="150000"/>
                        </a:lnSpc>
                        <a:spcAft>
                          <a:spcPts val="0"/>
                        </a:spcAft>
                      </a:pPr>
                      <a:r>
                        <a:rPr lang="en-GB" sz="1200" dirty="0">
                          <a:effectLst/>
                        </a:rPr>
                        <a:t>Na (alkalis)</a:t>
                      </a:r>
                      <a:endParaRPr lang="en-GB" sz="1100" dirty="0">
                        <a:effectLst/>
                        <a:latin typeface="Calibri"/>
                        <a:ea typeface="SimSun"/>
                        <a:cs typeface="Times New Roman"/>
                      </a:endParaRPr>
                    </a:p>
                  </a:txBody>
                  <a:tcPr marL="68580" marR="68580" marT="0" marB="0"/>
                </a:tc>
                <a:tc>
                  <a:txBody>
                    <a:bodyPr/>
                    <a:lstStyle/>
                    <a:p>
                      <a:pPr algn="ctr">
                        <a:lnSpc>
                          <a:spcPct val="150000"/>
                        </a:lnSpc>
                        <a:spcAft>
                          <a:spcPts val="0"/>
                        </a:spcAft>
                      </a:pPr>
                      <a:r>
                        <a:rPr lang="en-GB" sz="1200">
                          <a:effectLst/>
                        </a:rPr>
                        <a:t>Si</a:t>
                      </a:r>
                      <a:endParaRPr lang="en-GB" sz="1100">
                        <a:effectLst/>
                        <a:latin typeface="Calibri"/>
                        <a:ea typeface="SimSun"/>
                        <a:cs typeface="Times New Roman"/>
                      </a:endParaRPr>
                    </a:p>
                  </a:txBody>
                  <a:tcPr marL="68580" marR="68580" marT="0" marB="0"/>
                </a:tc>
                <a:extLst>
                  <a:ext uri="{0D108BD9-81ED-4DB2-BD59-A6C34878D82A}">
                    <a16:rowId xmlns:a16="http://schemas.microsoft.com/office/drawing/2014/main" val="10000"/>
                  </a:ext>
                </a:extLst>
              </a:tr>
              <a:tr h="0">
                <a:tc>
                  <a:txBody>
                    <a:bodyPr/>
                    <a:lstStyle/>
                    <a:p>
                      <a:pPr algn="ctr">
                        <a:lnSpc>
                          <a:spcPct val="150000"/>
                        </a:lnSpc>
                        <a:spcAft>
                          <a:spcPts val="0"/>
                        </a:spcAft>
                      </a:pPr>
                      <a:r>
                        <a:rPr lang="en-GB" sz="1200">
                          <a:effectLst/>
                        </a:rPr>
                        <a:t>mol%</a:t>
                      </a:r>
                      <a:endParaRPr lang="en-GB" sz="1100">
                        <a:effectLst/>
                        <a:latin typeface="Calibri"/>
                        <a:ea typeface="SimSun"/>
                        <a:cs typeface="Times New Roman"/>
                      </a:endParaRPr>
                    </a:p>
                  </a:txBody>
                  <a:tcPr marL="68580" marR="68580" marT="0" marB="0"/>
                </a:tc>
                <a:tc>
                  <a:txBody>
                    <a:bodyPr/>
                    <a:lstStyle/>
                    <a:p>
                      <a:pPr algn="ctr">
                        <a:lnSpc>
                          <a:spcPct val="150000"/>
                        </a:lnSpc>
                        <a:spcAft>
                          <a:spcPts val="0"/>
                        </a:spcAft>
                      </a:pPr>
                      <a:r>
                        <a:rPr lang="en-GB" sz="1200">
                          <a:effectLst/>
                        </a:rPr>
                        <a:t>4.87</a:t>
                      </a:r>
                      <a:endParaRPr lang="en-GB" sz="1100">
                        <a:effectLst/>
                        <a:latin typeface="Calibri"/>
                        <a:ea typeface="SimSun"/>
                        <a:cs typeface="Times New Roman"/>
                      </a:endParaRPr>
                    </a:p>
                  </a:txBody>
                  <a:tcPr marL="68580" marR="68580" marT="0" marB="0"/>
                </a:tc>
                <a:tc>
                  <a:txBody>
                    <a:bodyPr/>
                    <a:lstStyle/>
                    <a:p>
                      <a:pPr algn="ctr">
                        <a:lnSpc>
                          <a:spcPct val="150000"/>
                        </a:lnSpc>
                        <a:spcAft>
                          <a:spcPts val="0"/>
                        </a:spcAft>
                      </a:pPr>
                      <a:r>
                        <a:rPr lang="en-GB" sz="1200">
                          <a:effectLst/>
                        </a:rPr>
                        <a:t>27.58</a:t>
                      </a:r>
                      <a:endParaRPr lang="en-GB" sz="1100">
                        <a:effectLst/>
                        <a:latin typeface="Calibri"/>
                        <a:ea typeface="SimSun"/>
                        <a:cs typeface="Times New Roman"/>
                      </a:endParaRPr>
                    </a:p>
                  </a:txBody>
                  <a:tcPr marL="68580" marR="68580" marT="0" marB="0"/>
                </a:tc>
                <a:tc>
                  <a:txBody>
                    <a:bodyPr/>
                    <a:lstStyle/>
                    <a:p>
                      <a:pPr algn="ctr">
                        <a:lnSpc>
                          <a:spcPct val="150000"/>
                        </a:lnSpc>
                        <a:spcAft>
                          <a:spcPts val="0"/>
                        </a:spcAft>
                      </a:pPr>
                      <a:r>
                        <a:rPr lang="en-GB" sz="1200">
                          <a:effectLst/>
                        </a:rPr>
                        <a:t>1.72</a:t>
                      </a:r>
                      <a:endParaRPr lang="en-GB" sz="1100">
                        <a:effectLst/>
                        <a:latin typeface="Calibri"/>
                        <a:ea typeface="SimSun"/>
                        <a:cs typeface="Times New Roman"/>
                      </a:endParaRPr>
                    </a:p>
                  </a:txBody>
                  <a:tcPr marL="68580" marR="68580" marT="0" marB="0"/>
                </a:tc>
                <a:tc>
                  <a:txBody>
                    <a:bodyPr/>
                    <a:lstStyle/>
                    <a:p>
                      <a:pPr algn="ctr">
                        <a:lnSpc>
                          <a:spcPct val="150000"/>
                        </a:lnSpc>
                        <a:spcAft>
                          <a:spcPts val="0"/>
                        </a:spcAft>
                      </a:pPr>
                      <a:r>
                        <a:rPr lang="en-GB" sz="1200">
                          <a:effectLst/>
                        </a:rPr>
                        <a:t>6.54</a:t>
                      </a:r>
                      <a:endParaRPr lang="en-GB" sz="1100">
                        <a:effectLst/>
                        <a:latin typeface="Calibri"/>
                        <a:ea typeface="SimSun"/>
                        <a:cs typeface="Times New Roman"/>
                      </a:endParaRPr>
                    </a:p>
                  </a:txBody>
                  <a:tcPr marL="68580" marR="68580" marT="0" marB="0"/>
                </a:tc>
                <a:tc>
                  <a:txBody>
                    <a:bodyPr/>
                    <a:lstStyle/>
                    <a:p>
                      <a:pPr algn="ctr">
                        <a:lnSpc>
                          <a:spcPct val="150000"/>
                        </a:lnSpc>
                        <a:spcAft>
                          <a:spcPts val="0"/>
                        </a:spcAft>
                      </a:pPr>
                      <a:r>
                        <a:rPr lang="en-GB" sz="1200">
                          <a:effectLst/>
                        </a:rPr>
                        <a:t>15.38</a:t>
                      </a:r>
                      <a:endParaRPr lang="en-GB" sz="1100">
                        <a:effectLst/>
                        <a:latin typeface="Calibri"/>
                        <a:ea typeface="SimSun"/>
                        <a:cs typeface="Times New Roman"/>
                      </a:endParaRPr>
                    </a:p>
                  </a:txBody>
                  <a:tcPr marL="68580" marR="68580" marT="0" marB="0"/>
                </a:tc>
                <a:tc>
                  <a:txBody>
                    <a:bodyPr/>
                    <a:lstStyle/>
                    <a:p>
                      <a:pPr algn="ctr">
                        <a:lnSpc>
                          <a:spcPct val="150000"/>
                        </a:lnSpc>
                        <a:spcAft>
                          <a:spcPts val="0"/>
                        </a:spcAft>
                      </a:pPr>
                      <a:r>
                        <a:rPr lang="en-GB" sz="1200" dirty="0">
                          <a:effectLst/>
                        </a:rPr>
                        <a:t>43.91</a:t>
                      </a:r>
                      <a:endParaRPr lang="en-GB" sz="1100" dirty="0">
                        <a:effectLst/>
                        <a:latin typeface="Calibri"/>
                        <a:ea typeface="SimSun"/>
                        <a:cs typeface="Times New Roman"/>
                      </a:endParaRPr>
                    </a:p>
                  </a:txBody>
                  <a:tcPr marL="68580" marR="68580" marT="0" marB="0"/>
                </a:tc>
                <a:extLst>
                  <a:ext uri="{0D108BD9-81ED-4DB2-BD59-A6C34878D82A}">
                    <a16:rowId xmlns:a16="http://schemas.microsoft.com/office/drawing/2014/main" val="10001"/>
                  </a:ext>
                </a:extLst>
              </a:tr>
            </a:tbl>
          </a:graphicData>
        </a:graphic>
      </p:graphicFrame>
      <p:sp>
        <p:nvSpPr>
          <p:cNvPr id="4" name="Oval 3"/>
          <p:cNvSpPr/>
          <p:nvPr/>
        </p:nvSpPr>
        <p:spPr>
          <a:xfrm>
            <a:off x="251520" y="3861048"/>
            <a:ext cx="3096344" cy="43204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Oval 4">
            <a:extLst>
              <a:ext uri="{FF2B5EF4-FFF2-40B4-BE49-F238E27FC236}">
                <a16:creationId xmlns:a16="http://schemas.microsoft.com/office/drawing/2014/main" id="{9688D201-5462-49A2-97A2-DDF752A5D2BB}"/>
              </a:ext>
            </a:extLst>
          </p:cNvPr>
          <p:cNvSpPr/>
          <p:nvPr/>
        </p:nvSpPr>
        <p:spPr>
          <a:xfrm>
            <a:off x="4932040" y="2852936"/>
            <a:ext cx="432048" cy="43204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ustDataLst>
      <p:tags r:id="rId1"/>
    </p:custDataLst>
    <p:extLst>
      <p:ext uri="{BB962C8B-B14F-4D97-AF65-F5344CB8AC3E}">
        <p14:creationId xmlns:p14="http://schemas.microsoft.com/office/powerpoint/2010/main" val="1449458845"/>
      </p:ext>
    </p:extLst>
  </p:cSld>
  <p:clrMapOvr>
    <a:masterClrMapping/>
  </p:clrMapOvr>
  <mc:AlternateContent xmlns:mc="http://schemas.openxmlformats.org/markup-compatibility/2006" xmlns:p14="http://schemas.microsoft.com/office/powerpoint/2010/main">
    <mc:Choice Requires="p14">
      <p:transition spd="slow" p14:dur="2000" advTm="8523"/>
    </mc:Choice>
    <mc:Fallback xmlns="">
      <p:transition spd="slow" advTm="8523"/>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5"/>
          <p:cNvSpPr>
            <a:spLocks noGrp="1" noChangeArrowheads="1"/>
          </p:cNvSpPr>
          <p:nvPr>
            <p:ph type="body" idx="1"/>
          </p:nvPr>
        </p:nvSpPr>
        <p:spPr>
          <a:xfrm>
            <a:off x="384175" y="1708150"/>
            <a:ext cx="8374063" cy="4313138"/>
          </a:xfrm>
        </p:spPr>
        <p:txBody>
          <a:bodyPr/>
          <a:lstStyle/>
          <a:p>
            <a:pPr marL="0" indent="0" eaLnBrk="1" hangingPunct="1">
              <a:buNone/>
              <a:defRPr/>
            </a:pPr>
            <a:endParaRPr lang="en-US" altLang="en-US" sz="1400" dirty="0"/>
          </a:p>
          <a:p>
            <a:pPr marL="0" indent="0" eaLnBrk="1" hangingPunct="1">
              <a:buNone/>
              <a:defRPr/>
            </a:pPr>
            <a:endParaRPr lang="en-US" altLang="en-US" sz="1400" dirty="0"/>
          </a:p>
          <a:p>
            <a:pPr marL="0" indent="0" eaLnBrk="1" hangingPunct="1">
              <a:buNone/>
              <a:defRPr/>
            </a:pPr>
            <a:endParaRPr lang="en-US" altLang="en-US" sz="1400" dirty="0"/>
          </a:p>
          <a:p>
            <a:pPr marL="0" indent="0" eaLnBrk="1" hangingPunct="1">
              <a:buNone/>
              <a:defRPr/>
            </a:pPr>
            <a:endParaRPr lang="en-US" altLang="en-US" sz="1400" dirty="0"/>
          </a:p>
          <a:p>
            <a:pPr marL="0" indent="0" eaLnBrk="1" hangingPunct="1">
              <a:buNone/>
              <a:defRPr/>
            </a:pPr>
            <a:endParaRPr lang="en-US" altLang="en-US" sz="1400" dirty="0"/>
          </a:p>
          <a:p>
            <a:pPr marL="0" indent="0" eaLnBrk="1" hangingPunct="1">
              <a:buNone/>
              <a:defRPr/>
            </a:pPr>
            <a:endParaRPr lang="en-US" altLang="en-US" sz="1400" dirty="0"/>
          </a:p>
          <a:p>
            <a:pPr marL="0" indent="0" eaLnBrk="1" hangingPunct="1">
              <a:buNone/>
              <a:defRPr/>
            </a:pPr>
            <a:endParaRPr lang="en-US" altLang="en-US" sz="1400" dirty="0"/>
          </a:p>
          <a:p>
            <a:pPr marL="0" indent="0" eaLnBrk="1" hangingPunct="1">
              <a:buNone/>
              <a:defRPr/>
            </a:pPr>
            <a:endParaRPr lang="en-US" altLang="en-US" sz="1400" dirty="0"/>
          </a:p>
          <a:p>
            <a:pPr marL="0" indent="0" eaLnBrk="1" hangingPunct="1">
              <a:buNone/>
              <a:defRPr/>
            </a:pPr>
            <a:endParaRPr lang="en-US" altLang="en-US" sz="1400" dirty="0"/>
          </a:p>
          <a:p>
            <a:pPr marL="0" indent="0" eaLnBrk="1" hangingPunct="1">
              <a:buNone/>
              <a:defRPr/>
            </a:pPr>
            <a:r>
              <a:rPr lang="en-US" altLang="en-US" sz="1400" dirty="0"/>
              <a:t>The position of the primary peak is in the range of -90</a:t>
            </a:r>
            <a:r>
              <a:rPr lang="en-GB" altLang="en-US" sz="1400" dirty="0"/>
              <a:t>~-100 ppm, which mainly corresponds Q3 species i.e. Si connected to 3 bridging oxygens (BOs) and 1 non-bridging oxygen (NBO), in this case, Si-OH. As CT increases, Si species that are more electronically shielded get cross polarised i.e. Q4, which locate further from protons.</a:t>
            </a:r>
            <a:endParaRPr lang="en-US" altLang="en-US" sz="1400" dirty="0"/>
          </a:p>
        </p:txBody>
      </p:sp>
      <p:sp>
        <p:nvSpPr>
          <p:cNvPr id="2" name="Title 1"/>
          <p:cNvSpPr>
            <a:spLocks noGrp="1"/>
          </p:cNvSpPr>
          <p:nvPr>
            <p:ph type="title"/>
          </p:nvPr>
        </p:nvSpPr>
        <p:spPr/>
        <p:txBody>
          <a:bodyPr/>
          <a:lstStyle/>
          <a:p>
            <a:r>
              <a:rPr lang="en-GB" sz="2800" baseline="30000" dirty="0"/>
              <a:t>29</a:t>
            </a:r>
            <a:r>
              <a:rPr lang="en-GB" sz="2800" dirty="0"/>
              <a:t>Si CPMAS: d</a:t>
            </a:r>
            <a:r>
              <a:rPr lang="en-GB" dirty="0"/>
              <a:t>epolymerisation</a:t>
            </a:r>
          </a:p>
        </p:txBody>
      </p:sp>
      <p:pic>
        <p:nvPicPr>
          <p:cNvPr id="3075" name="Picture 3" descr="C:\Users\rg472\Documents\29Si\ct0.5520.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9552" y="1680925"/>
            <a:ext cx="3899916" cy="3369564"/>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graphicFrame>
            <p:nvGraphicFramePr>
              <p:cNvPr id="3" name="Table 2"/>
              <p:cNvGraphicFramePr>
                <a:graphicFrameLocks noGrp="1"/>
              </p:cNvGraphicFramePr>
              <p:nvPr>
                <p:extLst>
                  <p:ext uri="{D42A27DB-BD31-4B8C-83A1-F6EECF244321}">
                    <p14:modId xmlns:p14="http://schemas.microsoft.com/office/powerpoint/2010/main" val="2218620637"/>
                  </p:ext>
                </p:extLst>
              </p:nvPr>
            </p:nvGraphicFramePr>
            <p:xfrm>
              <a:off x="611560" y="2532448"/>
              <a:ext cx="1224136" cy="1112520"/>
            </p:xfrm>
            <a:graphic>
              <a:graphicData uri="http://schemas.openxmlformats.org/drawingml/2006/table">
                <a:tbl>
                  <a:tblPr firstRow="1" bandRow="1">
                    <a:tableStyleId>{5C22544A-7EE6-4342-B048-85BDC9FD1C3A}</a:tableStyleId>
                  </a:tblPr>
                  <a:tblGrid>
                    <a:gridCol w="485665">
                      <a:extLst>
                        <a:ext uri="{9D8B030D-6E8A-4147-A177-3AD203B41FA5}">
                          <a16:colId xmlns:a16="http://schemas.microsoft.com/office/drawing/2014/main" val="20000"/>
                        </a:ext>
                      </a:extLst>
                    </a:gridCol>
                    <a:gridCol w="738471">
                      <a:extLst>
                        <a:ext uri="{9D8B030D-6E8A-4147-A177-3AD203B41FA5}">
                          <a16:colId xmlns:a16="http://schemas.microsoft.com/office/drawing/2014/main" val="20001"/>
                        </a:ext>
                      </a:extLst>
                    </a:gridCol>
                  </a:tblGrid>
                  <a:tr h="370840">
                    <a:tc>
                      <a:txBody>
                        <a:bodyPr/>
                        <a:lstStyle/>
                        <a:p>
                          <a:pPr/>
                          <a14:m>
                            <m:oMathPara xmlns:m="http://schemas.openxmlformats.org/officeDocument/2006/math">
                              <m:oMathParaPr>
                                <m:jc m:val="centerGroup"/>
                              </m:oMathParaPr>
                              <m:oMath xmlns:m="http://schemas.openxmlformats.org/officeDocument/2006/math">
                                <m:r>
                                  <a:rPr lang="en-GB" sz="1800" i="1" smtClean="0">
                                    <a:solidFill>
                                      <a:srgbClr val="000000"/>
                                    </a:solidFill>
                                    <a:latin typeface="Cambria Math"/>
                                    <a:ea typeface="Cambria Math"/>
                                  </a:rPr>
                                  <m:t>−</m:t>
                                </m:r>
                              </m:oMath>
                            </m:oMathPara>
                          </a14:m>
                          <a:endParaRPr lang="en-GB" sz="1800" dirty="0">
                            <a:solidFill>
                              <a:srgbClr val="000000"/>
                            </a:solidFill>
                          </a:endParaRPr>
                        </a:p>
                      </a:txBody>
                      <a:tcPr>
                        <a:solidFill>
                          <a:schemeClr val="bg1"/>
                        </a:solidFill>
                      </a:tcPr>
                    </a:tc>
                    <a:tc>
                      <a:txBody>
                        <a:bodyPr/>
                        <a:lstStyle/>
                        <a:p>
                          <a:pPr marL="0" algn="l" defTabSz="914400" rtl="0" eaLnBrk="1" latinLnBrk="0" hangingPunct="1"/>
                          <a:r>
                            <a:rPr lang="en-GB" sz="1400" b="0" kern="1200" dirty="0">
                              <a:solidFill>
                                <a:srgbClr val="003E72"/>
                              </a:solidFill>
                              <a:latin typeface="+mn-lt"/>
                              <a:ea typeface="+mn-ea"/>
                              <a:cs typeface="+mn-cs"/>
                            </a:rPr>
                            <a:t>0.5 </a:t>
                          </a:r>
                          <a:r>
                            <a:rPr lang="en-GB" sz="1400" b="0" kern="1200" dirty="0" err="1">
                              <a:solidFill>
                                <a:srgbClr val="003E72"/>
                              </a:solidFill>
                              <a:latin typeface="+mn-lt"/>
                              <a:ea typeface="+mn-ea"/>
                              <a:cs typeface="+mn-cs"/>
                            </a:rPr>
                            <a:t>ms</a:t>
                          </a:r>
                          <a:endParaRPr lang="en-GB" sz="1400" b="0" kern="1200" dirty="0">
                            <a:solidFill>
                              <a:srgbClr val="003E72"/>
                            </a:solidFill>
                            <a:latin typeface="+mn-lt"/>
                            <a:ea typeface="+mn-ea"/>
                            <a:cs typeface="+mn-cs"/>
                          </a:endParaRPr>
                        </a:p>
                      </a:txBody>
                      <a:tcPr>
                        <a:solidFill>
                          <a:schemeClr val="bg1"/>
                        </a:solidFill>
                      </a:tcPr>
                    </a:tc>
                    <a:extLst>
                      <a:ext uri="{0D108BD9-81ED-4DB2-BD59-A6C34878D82A}">
                        <a16:rowId xmlns:a16="http://schemas.microsoft.com/office/drawing/2014/main" val="10000"/>
                      </a:ext>
                    </a:extLst>
                  </a:tr>
                  <a:tr h="370840">
                    <a:tc>
                      <a:txBody>
                        <a:bodyPr/>
                        <a:lstStyle/>
                        <a:p>
                          <a:pPr/>
                          <a14:m>
                            <m:oMathPara xmlns:m="http://schemas.openxmlformats.org/officeDocument/2006/math">
                              <m:oMathParaPr>
                                <m:jc m:val="centerGroup"/>
                              </m:oMathParaPr>
                              <m:oMath xmlns:m="http://schemas.openxmlformats.org/officeDocument/2006/math">
                                <m:r>
                                  <a:rPr lang="en-GB" sz="1800" i="1" smtClean="0">
                                    <a:solidFill>
                                      <a:srgbClr val="FF0000"/>
                                    </a:solidFill>
                                    <a:latin typeface="Cambria Math"/>
                                    <a:ea typeface="Cambria Math"/>
                                  </a:rPr>
                                  <m:t>−</m:t>
                                </m:r>
                              </m:oMath>
                            </m:oMathPara>
                          </a14:m>
                          <a:endParaRPr lang="en-GB" sz="1800" dirty="0">
                            <a:solidFill>
                              <a:srgbClr val="FF0000"/>
                            </a:solidFill>
                          </a:endParaRPr>
                        </a:p>
                      </a:txBody>
                      <a:tcPr>
                        <a:solidFill>
                          <a:schemeClr val="bg1"/>
                        </a:solidFill>
                      </a:tcPr>
                    </a:tc>
                    <a:tc>
                      <a:txBody>
                        <a:bodyPr/>
                        <a:lstStyle/>
                        <a:p>
                          <a:r>
                            <a:rPr lang="en-GB" sz="1400" dirty="0">
                              <a:solidFill>
                                <a:srgbClr val="003E72"/>
                              </a:solidFill>
                            </a:rPr>
                            <a:t>5 </a:t>
                          </a:r>
                          <a:r>
                            <a:rPr lang="en-GB" sz="1400" dirty="0" err="1">
                              <a:solidFill>
                                <a:srgbClr val="003E72"/>
                              </a:solidFill>
                            </a:rPr>
                            <a:t>ms</a:t>
                          </a:r>
                          <a:endParaRPr lang="en-GB" sz="1400" dirty="0">
                            <a:solidFill>
                              <a:srgbClr val="003E72"/>
                            </a:solidFill>
                          </a:endParaRPr>
                        </a:p>
                      </a:txBody>
                      <a:tcPr>
                        <a:solidFill>
                          <a:schemeClr val="bg1"/>
                        </a:solidFill>
                      </a:tcPr>
                    </a:tc>
                    <a:extLst>
                      <a:ext uri="{0D108BD9-81ED-4DB2-BD59-A6C34878D82A}">
                        <a16:rowId xmlns:a16="http://schemas.microsoft.com/office/drawing/2014/main" val="10001"/>
                      </a:ext>
                    </a:extLst>
                  </a:tr>
                  <a:tr h="370840">
                    <a:tc>
                      <a:txBody>
                        <a:bodyPr/>
                        <a:lstStyle/>
                        <a:p>
                          <a:pPr/>
                          <a14:m>
                            <m:oMathPara xmlns:m="http://schemas.openxmlformats.org/officeDocument/2006/math">
                              <m:oMathParaPr>
                                <m:jc m:val="centerGroup"/>
                              </m:oMathParaPr>
                              <m:oMath xmlns:m="http://schemas.openxmlformats.org/officeDocument/2006/math">
                                <m:r>
                                  <a:rPr lang="en-GB" sz="1800" i="1" smtClean="0">
                                    <a:solidFill>
                                      <a:srgbClr val="0070C0"/>
                                    </a:solidFill>
                                    <a:latin typeface="Cambria Math"/>
                                    <a:ea typeface="Cambria Math"/>
                                  </a:rPr>
                                  <m:t>−</m:t>
                                </m:r>
                              </m:oMath>
                            </m:oMathPara>
                          </a14:m>
                          <a:endParaRPr lang="en-GB" sz="1800" dirty="0">
                            <a:solidFill>
                              <a:srgbClr val="0070C0"/>
                            </a:solidFill>
                          </a:endParaRPr>
                        </a:p>
                      </a:txBody>
                      <a:tcPr>
                        <a:solidFill>
                          <a:schemeClr val="bg1"/>
                        </a:solidFill>
                      </a:tcPr>
                    </a:tc>
                    <a:tc>
                      <a:txBody>
                        <a:bodyPr/>
                        <a:lstStyle/>
                        <a:p>
                          <a:r>
                            <a:rPr lang="en-GB" sz="1400" dirty="0">
                              <a:solidFill>
                                <a:srgbClr val="003E72"/>
                              </a:solidFill>
                            </a:rPr>
                            <a:t>20 </a:t>
                          </a:r>
                          <a:r>
                            <a:rPr lang="en-GB" sz="1400" dirty="0" err="1">
                              <a:solidFill>
                                <a:srgbClr val="003E72"/>
                              </a:solidFill>
                            </a:rPr>
                            <a:t>ms</a:t>
                          </a:r>
                          <a:endParaRPr lang="en-GB" sz="1400" dirty="0">
                            <a:solidFill>
                              <a:srgbClr val="003E72"/>
                            </a:solidFill>
                          </a:endParaRPr>
                        </a:p>
                      </a:txBody>
                      <a:tcPr>
                        <a:solidFill>
                          <a:schemeClr val="bg1"/>
                        </a:solidFill>
                      </a:tcPr>
                    </a:tc>
                    <a:extLst>
                      <a:ext uri="{0D108BD9-81ED-4DB2-BD59-A6C34878D82A}">
                        <a16:rowId xmlns:a16="http://schemas.microsoft.com/office/drawing/2014/main" val="10002"/>
                      </a:ext>
                    </a:extLst>
                  </a:tr>
                </a:tbl>
              </a:graphicData>
            </a:graphic>
          </p:graphicFrame>
        </mc:Choice>
        <mc:Fallback xmlns="">
          <p:graphicFrame>
            <p:nvGraphicFramePr>
              <p:cNvPr id="3" name="Table 2"/>
              <p:cNvGraphicFramePr>
                <a:graphicFrameLocks noGrp="1"/>
              </p:cNvGraphicFramePr>
              <p:nvPr>
                <p:extLst>
                  <p:ext uri="{D42A27DB-BD31-4B8C-83A1-F6EECF244321}">
                    <p14:modId xmlns:p14="http://schemas.microsoft.com/office/powerpoint/2010/main" val="2218620637"/>
                  </p:ext>
                </p:extLst>
              </p:nvPr>
            </p:nvGraphicFramePr>
            <p:xfrm>
              <a:off x="611560" y="2532448"/>
              <a:ext cx="1224136" cy="1112520"/>
            </p:xfrm>
            <a:graphic>
              <a:graphicData uri="http://schemas.openxmlformats.org/drawingml/2006/table">
                <a:tbl>
                  <a:tblPr firstRow="1" bandRow="1">
                    <a:tableStyleId>{5C22544A-7EE6-4342-B048-85BDC9FD1C3A}</a:tableStyleId>
                  </a:tblPr>
                  <a:tblGrid>
                    <a:gridCol w="485665"/>
                    <a:gridCol w="738471"/>
                  </a:tblGrid>
                  <a:tr h="370840">
                    <a:tc>
                      <a:txBody>
                        <a:bodyPr/>
                        <a:lstStyle/>
                        <a:p>
                          <a:endParaRPr lang="en-US"/>
                        </a:p>
                      </a:txBody>
                      <a:tcPr>
                        <a:blipFill rotWithShape="1">
                          <a:blip r:embed="rId5"/>
                          <a:stretch>
                            <a:fillRect t="-1639" r="-152500" b="-200000"/>
                          </a:stretch>
                        </a:blipFill>
                      </a:tcPr>
                    </a:tc>
                    <a:tc>
                      <a:txBody>
                        <a:bodyPr/>
                        <a:lstStyle/>
                        <a:p>
                          <a:pPr marL="0" algn="l" defTabSz="914400" rtl="0" eaLnBrk="1" latinLnBrk="0" hangingPunct="1"/>
                          <a:r>
                            <a:rPr lang="en-GB" sz="1400" b="0" kern="1200" dirty="0" smtClean="0">
                              <a:solidFill>
                                <a:srgbClr val="003E72"/>
                              </a:solidFill>
                              <a:latin typeface="+mn-lt"/>
                              <a:ea typeface="+mn-ea"/>
                              <a:cs typeface="+mn-cs"/>
                            </a:rPr>
                            <a:t>0.5 </a:t>
                          </a:r>
                          <a:r>
                            <a:rPr lang="en-GB" sz="1400" b="0" kern="1200" dirty="0" err="1" smtClean="0">
                              <a:solidFill>
                                <a:srgbClr val="003E72"/>
                              </a:solidFill>
                              <a:latin typeface="+mn-lt"/>
                              <a:ea typeface="+mn-ea"/>
                              <a:cs typeface="+mn-cs"/>
                            </a:rPr>
                            <a:t>ms</a:t>
                          </a:r>
                          <a:endParaRPr lang="en-GB" sz="1400" b="0" kern="1200" dirty="0">
                            <a:solidFill>
                              <a:srgbClr val="003E72"/>
                            </a:solidFill>
                            <a:latin typeface="+mn-lt"/>
                            <a:ea typeface="+mn-ea"/>
                            <a:cs typeface="+mn-cs"/>
                          </a:endParaRPr>
                        </a:p>
                      </a:txBody>
                      <a:tcPr>
                        <a:solidFill>
                          <a:schemeClr val="bg1"/>
                        </a:solidFill>
                      </a:tcPr>
                    </a:tc>
                  </a:tr>
                  <a:tr h="370840">
                    <a:tc>
                      <a:txBody>
                        <a:bodyPr/>
                        <a:lstStyle/>
                        <a:p>
                          <a:endParaRPr lang="en-US"/>
                        </a:p>
                      </a:txBody>
                      <a:tcPr>
                        <a:blipFill rotWithShape="1">
                          <a:blip r:embed="rId5"/>
                          <a:stretch>
                            <a:fillRect t="-101639" r="-152500" b="-100000"/>
                          </a:stretch>
                        </a:blipFill>
                      </a:tcPr>
                    </a:tc>
                    <a:tc>
                      <a:txBody>
                        <a:bodyPr/>
                        <a:lstStyle/>
                        <a:p>
                          <a:r>
                            <a:rPr lang="en-GB" sz="1400" dirty="0" smtClean="0">
                              <a:solidFill>
                                <a:srgbClr val="003E72"/>
                              </a:solidFill>
                            </a:rPr>
                            <a:t>5 </a:t>
                          </a:r>
                          <a:r>
                            <a:rPr lang="en-GB" sz="1400" dirty="0" err="1" smtClean="0">
                              <a:solidFill>
                                <a:srgbClr val="003E72"/>
                              </a:solidFill>
                            </a:rPr>
                            <a:t>ms</a:t>
                          </a:r>
                          <a:endParaRPr lang="en-GB" sz="1400" dirty="0">
                            <a:solidFill>
                              <a:srgbClr val="003E72"/>
                            </a:solidFill>
                          </a:endParaRPr>
                        </a:p>
                      </a:txBody>
                      <a:tcPr>
                        <a:solidFill>
                          <a:schemeClr val="bg1"/>
                        </a:solidFill>
                      </a:tcPr>
                    </a:tc>
                  </a:tr>
                  <a:tr h="370840">
                    <a:tc>
                      <a:txBody>
                        <a:bodyPr/>
                        <a:lstStyle/>
                        <a:p>
                          <a:endParaRPr lang="en-US"/>
                        </a:p>
                      </a:txBody>
                      <a:tcPr>
                        <a:blipFill rotWithShape="1">
                          <a:blip r:embed="rId5"/>
                          <a:stretch>
                            <a:fillRect t="-201639" r="-152500"/>
                          </a:stretch>
                        </a:blipFill>
                      </a:tcPr>
                    </a:tc>
                    <a:tc>
                      <a:txBody>
                        <a:bodyPr/>
                        <a:lstStyle/>
                        <a:p>
                          <a:r>
                            <a:rPr lang="en-GB" sz="1400" dirty="0" smtClean="0">
                              <a:solidFill>
                                <a:srgbClr val="003E72"/>
                              </a:solidFill>
                            </a:rPr>
                            <a:t>20 </a:t>
                          </a:r>
                          <a:r>
                            <a:rPr lang="en-GB" sz="1400" dirty="0" err="1" smtClean="0">
                              <a:solidFill>
                                <a:srgbClr val="003E72"/>
                              </a:solidFill>
                            </a:rPr>
                            <a:t>ms</a:t>
                          </a:r>
                          <a:endParaRPr lang="en-GB" sz="1400" dirty="0">
                            <a:solidFill>
                              <a:srgbClr val="003E72"/>
                            </a:solidFill>
                          </a:endParaRPr>
                        </a:p>
                      </a:txBody>
                      <a:tcPr>
                        <a:solidFill>
                          <a:schemeClr val="bg1"/>
                        </a:solidFill>
                      </a:tcPr>
                    </a:tc>
                  </a:tr>
                </a:tbl>
              </a:graphicData>
            </a:graphic>
          </p:graphicFrame>
        </mc:Fallback>
      </mc:AlternateContent>
      <mc:AlternateContent xmlns:mc="http://schemas.openxmlformats.org/markup-compatibility/2006" xmlns:a14="http://schemas.microsoft.com/office/drawing/2010/main">
        <mc:Choice Requires="a14">
          <p:sp>
            <p:nvSpPr>
              <p:cNvPr id="4" name="TextBox 3"/>
              <p:cNvSpPr txBox="1"/>
              <p:nvPr/>
            </p:nvSpPr>
            <p:spPr>
              <a:xfrm>
                <a:off x="2688041" y="3175414"/>
                <a:ext cx="421910"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i="1" smtClean="0">
                          <a:latin typeface="Cambria Math"/>
                          <a:ea typeface="Cambria Math"/>
                        </a:rPr>
                        <m:t>−</m:t>
                      </m:r>
                    </m:oMath>
                  </m:oMathPara>
                </a14:m>
                <a:endParaRPr lang="en-GB" dirty="0"/>
              </a:p>
            </p:txBody>
          </p:sp>
        </mc:Choice>
        <mc:Fallback xmlns="">
          <p:sp>
            <p:nvSpPr>
              <p:cNvPr id="4" name="TextBox 3"/>
              <p:cNvSpPr txBox="1">
                <a:spLocks noRot="1" noChangeAspect="1" noMove="1" noResize="1" noEditPoints="1" noAdjustHandles="1" noChangeArrowheads="1" noChangeShapeType="1" noTextEdit="1"/>
              </p:cNvSpPr>
              <p:nvPr/>
            </p:nvSpPr>
            <p:spPr>
              <a:xfrm>
                <a:off x="2688041" y="3175414"/>
                <a:ext cx="421910" cy="369332"/>
              </a:xfrm>
              <a:prstGeom prst="rect">
                <a:avLst/>
              </a:prstGeom>
              <a:blipFill rotWithShape="1">
                <a:blip r:embed="rId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 name="TextBox 4"/>
              <p:cNvSpPr txBox="1"/>
              <p:nvPr/>
            </p:nvSpPr>
            <p:spPr>
              <a:xfrm>
                <a:off x="2720902" y="2996375"/>
                <a:ext cx="356187"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i="1" smtClean="0">
                          <a:latin typeface="Cambria Math"/>
                          <a:ea typeface="Cambria Math"/>
                        </a:rPr>
                        <m:t>↓</m:t>
                      </m:r>
                    </m:oMath>
                  </m:oMathPara>
                </a14:m>
                <a:endParaRPr lang="en-GB" dirty="0"/>
              </a:p>
            </p:txBody>
          </p:sp>
        </mc:Choice>
        <mc:Fallback xmlns="">
          <p:sp>
            <p:nvSpPr>
              <p:cNvPr id="5" name="TextBox 4"/>
              <p:cNvSpPr txBox="1">
                <a:spLocks noRot="1" noChangeAspect="1" noMove="1" noResize="1" noEditPoints="1" noAdjustHandles="1" noChangeArrowheads="1" noChangeShapeType="1" noTextEdit="1"/>
              </p:cNvSpPr>
              <p:nvPr/>
            </p:nvSpPr>
            <p:spPr>
              <a:xfrm>
                <a:off x="2720902" y="2996375"/>
                <a:ext cx="356187" cy="369332"/>
              </a:xfrm>
              <a:prstGeom prst="rect">
                <a:avLst/>
              </a:prstGeom>
              <a:blipFill rotWithShape="1">
                <a:blip r:embed="rId7"/>
                <a:stretch>
                  <a:fillRect/>
                </a:stretch>
              </a:blipFill>
            </p:spPr>
            <p:txBody>
              <a:bodyPr/>
              <a:lstStyle/>
              <a:p>
                <a:r>
                  <a:rPr lang="en-GB">
                    <a:noFill/>
                  </a:rPr>
                  <a:t> </a:t>
                </a:r>
              </a:p>
            </p:txBody>
          </p:sp>
        </mc:Fallback>
      </mc:AlternateContent>
      <p:sp>
        <p:nvSpPr>
          <p:cNvPr id="7" name="TextBox 6"/>
          <p:cNvSpPr txBox="1"/>
          <p:nvPr/>
        </p:nvSpPr>
        <p:spPr>
          <a:xfrm>
            <a:off x="3017772" y="3221580"/>
            <a:ext cx="936103" cy="276999"/>
          </a:xfrm>
          <a:prstGeom prst="rect">
            <a:avLst/>
          </a:prstGeom>
          <a:noFill/>
        </p:spPr>
        <p:txBody>
          <a:bodyPr wrap="square" rtlCol="0">
            <a:spAutoFit/>
          </a:bodyPr>
          <a:lstStyle/>
          <a:p>
            <a:pPr algn="ctr"/>
            <a:r>
              <a:rPr lang="en-GB" sz="1200" dirty="0"/>
              <a:t>~-110 ppm</a:t>
            </a:r>
          </a:p>
        </p:txBody>
      </p:sp>
      <mc:AlternateContent xmlns:mc="http://schemas.openxmlformats.org/markup-compatibility/2006" xmlns:a14="http://schemas.microsoft.com/office/drawing/2010/main">
        <mc:Choice Requires="a14">
          <p:sp>
            <p:nvSpPr>
              <p:cNvPr id="11" name="TextBox 10"/>
              <p:cNvSpPr txBox="1"/>
              <p:nvPr/>
            </p:nvSpPr>
            <p:spPr>
              <a:xfrm>
                <a:off x="2558093" y="1363062"/>
                <a:ext cx="356187"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i="1" smtClean="0">
                          <a:latin typeface="Cambria Math"/>
                          <a:ea typeface="Cambria Math"/>
                        </a:rPr>
                        <m:t>↓</m:t>
                      </m:r>
                    </m:oMath>
                  </m:oMathPara>
                </a14:m>
                <a:endParaRPr lang="en-GB" dirty="0"/>
              </a:p>
            </p:txBody>
          </p:sp>
        </mc:Choice>
        <mc:Fallback xmlns="">
          <p:sp>
            <p:nvSpPr>
              <p:cNvPr id="11" name="TextBox 10"/>
              <p:cNvSpPr txBox="1">
                <a:spLocks noRot="1" noChangeAspect="1" noMove="1" noResize="1" noEditPoints="1" noAdjustHandles="1" noChangeArrowheads="1" noChangeShapeType="1" noTextEdit="1"/>
              </p:cNvSpPr>
              <p:nvPr/>
            </p:nvSpPr>
            <p:spPr>
              <a:xfrm>
                <a:off x="2558093" y="1363062"/>
                <a:ext cx="356187" cy="369332"/>
              </a:xfrm>
              <a:prstGeom prst="rect">
                <a:avLst/>
              </a:prstGeom>
              <a:blipFill rotWithShape="1">
                <a:blip r:embed="rId8"/>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 name="TextBox 7"/>
              <p:cNvSpPr txBox="1"/>
              <p:nvPr/>
            </p:nvSpPr>
            <p:spPr>
              <a:xfrm>
                <a:off x="2525232" y="1478233"/>
                <a:ext cx="421910"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i="1" smtClean="0">
                          <a:latin typeface="Cambria Math"/>
                          <a:ea typeface="Cambria Math"/>
                        </a:rPr>
                        <m:t>−</m:t>
                      </m:r>
                    </m:oMath>
                  </m:oMathPara>
                </a14:m>
                <a:endParaRPr lang="en-GB" dirty="0"/>
              </a:p>
            </p:txBody>
          </p:sp>
        </mc:Choice>
        <mc:Fallback xmlns="">
          <p:sp>
            <p:nvSpPr>
              <p:cNvPr id="8" name="TextBox 7"/>
              <p:cNvSpPr txBox="1">
                <a:spLocks noRot="1" noChangeAspect="1" noMove="1" noResize="1" noEditPoints="1" noAdjustHandles="1" noChangeArrowheads="1" noChangeShapeType="1" noTextEdit="1"/>
              </p:cNvSpPr>
              <p:nvPr/>
            </p:nvSpPr>
            <p:spPr>
              <a:xfrm>
                <a:off x="2525232" y="1478233"/>
                <a:ext cx="421910" cy="369332"/>
              </a:xfrm>
              <a:prstGeom prst="rect">
                <a:avLst/>
              </a:prstGeom>
              <a:blipFill rotWithShape="1">
                <a:blip r:embed="rId9"/>
                <a:stretch>
                  <a:fillRect/>
                </a:stretch>
              </a:blipFill>
            </p:spPr>
            <p:txBody>
              <a:bodyPr/>
              <a:lstStyle/>
              <a:p>
                <a:r>
                  <a:rPr lang="en-GB">
                    <a:noFill/>
                  </a:rPr>
                  <a:t> </a:t>
                </a:r>
              </a:p>
            </p:txBody>
          </p:sp>
        </mc:Fallback>
      </mc:AlternateContent>
      <p:sp>
        <p:nvSpPr>
          <p:cNvPr id="14" name="TextBox 13"/>
          <p:cNvSpPr txBox="1"/>
          <p:nvPr/>
        </p:nvSpPr>
        <p:spPr>
          <a:xfrm>
            <a:off x="2898996" y="1524400"/>
            <a:ext cx="1301213" cy="276999"/>
          </a:xfrm>
          <a:prstGeom prst="rect">
            <a:avLst/>
          </a:prstGeom>
          <a:noFill/>
        </p:spPr>
        <p:txBody>
          <a:bodyPr wrap="square" rtlCol="0">
            <a:spAutoFit/>
          </a:bodyPr>
          <a:lstStyle/>
          <a:p>
            <a:pPr algn="ctr"/>
            <a:r>
              <a:rPr lang="en-GB" sz="1200" dirty="0"/>
              <a:t>-90~-100 ppm</a:t>
            </a:r>
          </a:p>
        </p:txBody>
      </p:sp>
      <p:pic>
        <p:nvPicPr>
          <p:cNvPr id="3078" name="Picture 6" descr="C:\Users\rg472\Desktop\cpvspri.pn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788024" y="1680925"/>
            <a:ext cx="3899924" cy="3369571"/>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graphicFrame>
            <p:nvGraphicFramePr>
              <p:cNvPr id="10" name="Table 9"/>
              <p:cNvGraphicFramePr>
                <a:graphicFrameLocks noGrp="1"/>
              </p:cNvGraphicFramePr>
              <p:nvPr>
                <p:extLst>
                  <p:ext uri="{D42A27DB-BD31-4B8C-83A1-F6EECF244321}">
                    <p14:modId xmlns:p14="http://schemas.microsoft.com/office/powerpoint/2010/main" val="3584168277"/>
                  </p:ext>
                </p:extLst>
              </p:nvPr>
            </p:nvGraphicFramePr>
            <p:xfrm>
              <a:off x="4788024" y="2696230"/>
              <a:ext cx="1949962" cy="828040"/>
            </p:xfrm>
            <a:graphic>
              <a:graphicData uri="http://schemas.openxmlformats.org/drawingml/2006/table">
                <a:tbl>
                  <a:tblPr firstRow="1" bandRow="1">
                    <a:tableStyleId>{F5AB1C69-6EDB-4FF4-983F-18BD219EF322}</a:tableStyleId>
                  </a:tblPr>
                  <a:tblGrid>
                    <a:gridCol w="731844">
                      <a:extLst>
                        <a:ext uri="{9D8B030D-6E8A-4147-A177-3AD203B41FA5}">
                          <a16:colId xmlns:a16="http://schemas.microsoft.com/office/drawing/2014/main" val="20000"/>
                        </a:ext>
                      </a:extLst>
                    </a:gridCol>
                    <a:gridCol w="1218118">
                      <a:extLst>
                        <a:ext uri="{9D8B030D-6E8A-4147-A177-3AD203B41FA5}">
                          <a16:colId xmlns:a16="http://schemas.microsoft.com/office/drawing/2014/main" val="20001"/>
                        </a:ext>
                      </a:extLst>
                    </a:gridCol>
                  </a:tblGrid>
                  <a:tr h="370840">
                    <a:tc>
                      <a:txBody>
                        <a:bodyPr/>
                        <a:lstStyle/>
                        <a:p>
                          <a:pPr/>
                          <a14:m>
                            <m:oMathPara xmlns:m="http://schemas.openxmlformats.org/officeDocument/2006/math">
                              <m:oMathParaPr>
                                <m:jc m:val="centerGroup"/>
                              </m:oMathParaPr>
                              <m:oMath xmlns:m="http://schemas.openxmlformats.org/officeDocument/2006/math">
                                <m:r>
                                  <a:rPr lang="en-GB" smtClean="0">
                                    <a:solidFill>
                                      <a:srgbClr val="FF0000"/>
                                    </a:solidFill>
                                    <a:latin typeface="Cambria Math"/>
                                  </a:rPr>
                                  <m:t>−</m:t>
                                </m:r>
                              </m:oMath>
                            </m:oMathPara>
                          </a14:m>
                          <a:endParaRPr lang="en-GB" dirty="0">
                            <a:solidFill>
                              <a:srgbClr val="FF0000"/>
                            </a:solidFill>
                          </a:endParaRPr>
                        </a:p>
                      </a:txBody>
                      <a:tcPr/>
                    </a:tc>
                    <a:tc>
                      <a:txBody>
                        <a:bodyPr/>
                        <a:lstStyle/>
                        <a:p>
                          <a:r>
                            <a:rPr lang="en-GB" sz="1200" b="0" kern="1200" dirty="0" err="1">
                              <a:solidFill>
                                <a:schemeClr val="dk1"/>
                              </a:solidFill>
                              <a:latin typeface="+mn-lt"/>
                              <a:ea typeface="+mn-ea"/>
                              <a:cs typeface="+mn-cs"/>
                            </a:rPr>
                            <a:t>MgEM</a:t>
                          </a:r>
                          <a:r>
                            <a:rPr lang="en-GB" sz="1200" b="0" kern="1200" dirty="0">
                              <a:solidFill>
                                <a:schemeClr val="dk1"/>
                              </a:solidFill>
                              <a:latin typeface="+mn-lt"/>
                              <a:ea typeface="+mn-ea"/>
                              <a:cs typeface="+mn-cs"/>
                            </a:rPr>
                            <a:t> leached (5ms)</a:t>
                          </a:r>
                        </a:p>
                      </a:txBody>
                      <a:tcPr/>
                    </a:tc>
                    <a:extLst>
                      <a:ext uri="{0D108BD9-81ED-4DB2-BD59-A6C34878D82A}">
                        <a16:rowId xmlns:a16="http://schemas.microsoft.com/office/drawing/2014/main" val="10000"/>
                      </a:ext>
                    </a:extLst>
                  </a:tr>
                  <a:tr h="370840">
                    <a:tc>
                      <a:txBody>
                        <a:bodyPr/>
                        <a:lstStyle/>
                        <a:p>
                          <a:pPr/>
                          <a14:m>
                            <m:oMathPara xmlns:m="http://schemas.openxmlformats.org/officeDocument/2006/math">
                              <m:oMathParaPr>
                                <m:jc m:val="centerGroup"/>
                              </m:oMathParaPr>
                              <m:oMath xmlns:m="http://schemas.openxmlformats.org/officeDocument/2006/math">
                                <m:r>
                                  <a:rPr lang="en-GB" smtClean="0">
                                    <a:solidFill>
                                      <a:srgbClr val="006600"/>
                                    </a:solidFill>
                                    <a:latin typeface="Cambria Math"/>
                                  </a:rPr>
                                  <m:t>−</m:t>
                                </m:r>
                              </m:oMath>
                            </m:oMathPara>
                          </a14:m>
                          <a:endParaRPr lang="en-GB" dirty="0">
                            <a:solidFill>
                              <a:srgbClr val="006600"/>
                            </a:solidFill>
                          </a:endParaRPr>
                        </a:p>
                      </a:txBody>
                      <a:tcPr/>
                    </a:tc>
                    <a:tc>
                      <a:txBody>
                        <a:bodyPr/>
                        <a:lstStyle/>
                        <a:p>
                          <a:r>
                            <a:rPr lang="en-GB" sz="1200" dirty="0" err="1"/>
                            <a:t>MgEM</a:t>
                          </a:r>
                          <a:r>
                            <a:rPr lang="en-GB" sz="1200" dirty="0"/>
                            <a:t> pristine</a:t>
                          </a:r>
                        </a:p>
                      </a:txBody>
                      <a:tcPr/>
                    </a:tc>
                    <a:extLst>
                      <a:ext uri="{0D108BD9-81ED-4DB2-BD59-A6C34878D82A}">
                        <a16:rowId xmlns:a16="http://schemas.microsoft.com/office/drawing/2014/main" val="10001"/>
                      </a:ext>
                    </a:extLst>
                  </a:tr>
                </a:tbl>
              </a:graphicData>
            </a:graphic>
          </p:graphicFrame>
        </mc:Choice>
        <mc:Fallback xmlns="">
          <p:graphicFrame>
            <p:nvGraphicFramePr>
              <p:cNvPr id="10" name="Table 9"/>
              <p:cNvGraphicFramePr>
                <a:graphicFrameLocks noGrp="1"/>
              </p:cNvGraphicFramePr>
              <p:nvPr>
                <p:extLst>
                  <p:ext uri="{D42A27DB-BD31-4B8C-83A1-F6EECF244321}">
                    <p14:modId xmlns:p14="http://schemas.microsoft.com/office/powerpoint/2010/main" val="3584168277"/>
                  </p:ext>
                </p:extLst>
              </p:nvPr>
            </p:nvGraphicFramePr>
            <p:xfrm>
              <a:off x="4788024" y="2696230"/>
              <a:ext cx="1949962" cy="828040"/>
            </p:xfrm>
            <a:graphic>
              <a:graphicData uri="http://schemas.openxmlformats.org/drawingml/2006/table">
                <a:tbl>
                  <a:tblPr firstRow="1" bandRow="1">
                    <a:tableStyleId>{F5AB1C69-6EDB-4FF4-983F-18BD219EF322}</a:tableStyleId>
                  </a:tblPr>
                  <a:tblGrid>
                    <a:gridCol w="731844"/>
                    <a:gridCol w="1218118"/>
                  </a:tblGrid>
                  <a:tr h="457200">
                    <a:tc>
                      <a:txBody>
                        <a:bodyPr/>
                        <a:lstStyle/>
                        <a:p>
                          <a:endParaRPr lang="en-US"/>
                        </a:p>
                      </a:txBody>
                      <a:tcPr>
                        <a:blipFill rotWithShape="1">
                          <a:blip r:embed="rId11"/>
                          <a:stretch>
                            <a:fillRect t="-1333" r="-167500" b="-82667"/>
                          </a:stretch>
                        </a:blipFill>
                      </a:tcPr>
                    </a:tc>
                    <a:tc>
                      <a:txBody>
                        <a:bodyPr/>
                        <a:lstStyle/>
                        <a:p>
                          <a:r>
                            <a:rPr lang="en-GB" sz="1200" b="0" kern="1200" dirty="0" err="1" smtClean="0">
                              <a:solidFill>
                                <a:schemeClr val="dk1"/>
                              </a:solidFill>
                              <a:latin typeface="+mn-lt"/>
                              <a:ea typeface="+mn-ea"/>
                              <a:cs typeface="+mn-cs"/>
                            </a:rPr>
                            <a:t>MgEM</a:t>
                          </a:r>
                          <a:r>
                            <a:rPr lang="en-GB" sz="1200" b="0" kern="1200" dirty="0" smtClean="0">
                              <a:solidFill>
                                <a:schemeClr val="dk1"/>
                              </a:solidFill>
                              <a:latin typeface="+mn-lt"/>
                              <a:ea typeface="+mn-ea"/>
                              <a:cs typeface="+mn-cs"/>
                            </a:rPr>
                            <a:t> leached (5ms)</a:t>
                          </a:r>
                          <a:endParaRPr lang="en-GB" sz="1200" b="0" kern="1200" dirty="0">
                            <a:solidFill>
                              <a:schemeClr val="dk1"/>
                            </a:solidFill>
                            <a:latin typeface="+mn-lt"/>
                            <a:ea typeface="+mn-ea"/>
                            <a:cs typeface="+mn-cs"/>
                          </a:endParaRPr>
                        </a:p>
                      </a:txBody>
                      <a:tcPr/>
                    </a:tc>
                  </a:tr>
                  <a:tr h="370840">
                    <a:tc>
                      <a:txBody>
                        <a:bodyPr/>
                        <a:lstStyle/>
                        <a:p>
                          <a:endParaRPr lang="en-US"/>
                        </a:p>
                      </a:txBody>
                      <a:tcPr>
                        <a:blipFill rotWithShape="1">
                          <a:blip r:embed="rId11"/>
                          <a:stretch>
                            <a:fillRect t="-124590" r="-167500" b="-1639"/>
                          </a:stretch>
                        </a:blipFill>
                      </a:tcPr>
                    </a:tc>
                    <a:tc>
                      <a:txBody>
                        <a:bodyPr/>
                        <a:lstStyle/>
                        <a:p>
                          <a:r>
                            <a:rPr lang="en-GB" sz="1200" dirty="0" err="1" smtClean="0"/>
                            <a:t>MgEM</a:t>
                          </a:r>
                          <a:r>
                            <a:rPr lang="en-GB" sz="1200" dirty="0" smtClean="0"/>
                            <a:t> pristine</a:t>
                          </a:r>
                          <a:endParaRPr lang="en-GB" sz="1200" dirty="0"/>
                        </a:p>
                      </a:txBody>
                      <a:tcPr/>
                    </a:tc>
                  </a:tr>
                </a:tbl>
              </a:graphicData>
            </a:graphic>
          </p:graphicFrame>
        </mc:Fallback>
      </mc:AlternateContent>
      <mc:AlternateContent xmlns:mc="http://schemas.openxmlformats.org/markup-compatibility/2006" xmlns:a14="http://schemas.microsoft.com/office/drawing/2010/main">
        <mc:Choice Requires="a14">
          <p:sp>
            <p:nvSpPr>
              <p:cNvPr id="24" name="TextBox 23"/>
              <p:cNvSpPr txBox="1"/>
              <p:nvPr/>
            </p:nvSpPr>
            <p:spPr>
              <a:xfrm>
                <a:off x="6926979" y="1658674"/>
                <a:ext cx="421910"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i="1" smtClean="0">
                          <a:latin typeface="Cambria Math"/>
                          <a:ea typeface="Cambria Math"/>
                        </a:rPr>
                        <m:t>−</m:t>
                      </m:r>
                    </m:oMath>
                  </m:oMathPara>
                </a14:m>
                <a:endParaRPr lang="en-GB" dirty="0"/>
              </a:p>
            </p:txBody>
          </p:sp>
        </mc:Choice>
        <mc:Fallback xmlns="">
          <p:sp>
            <p:nvSpPr>
              <p:cNvPr id="24" name="TextBox 23"/>
              <p:cNvSpPr txBox="1">
                <a:spLocks noRot="1" noChangeAspect="1" noMove="1" noResize="1" noEditPoints="1" noAdjustHandles="1" noChangeArrowheads="1" noChangeShapeType="1" noTextEdit="1"/>
              </p:cNvSpPr>
              <p:nvPr/>
            </p:nvSpPr>
            <p:spPr>
              <a:xfrm>
                <a:off x="6926979" y="1658674"/>
                <a:ext cx="421910" cy="369332"/>
              </a:xfrm>
              <a:prstGeom prst="rect">
                <a:avLst/>
              </a:prstGeom>
              <a:blipFill>
                <a:blip r:embed="rId12"/>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5" name="TextBox 24"/>
              <p:cNvSpPr txBox="1"/>
              <p:nvPr/>
            </p:nvSpPr>
            <p:spPr>
              <a:xfrm>
                <a:off x="6959840" y="1524400"/>
                <a:ext cx="356187"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i="1" smtClean="0">
                          <a:latin typeface="Cambria Math"/>
                          <a:ea typeface="Cambria Math"/>
                        </a:rPr>
                        <m:t>↓</m:t>
                      </m:r>
                    </m:oMath>
                  </m:oMathPara>
                </a14:m>
                <a:endParaRPr lang="en-GB" dirty="0"/>
              </a:p>
            </p:txBody>
          </p:sp>
        </mc:Choice>
        <mc:Fallback xmlns="">
          <p:sp>
            <p:nvSpPr>
              <p:cNvPr id="25" name="TextBox 24"/>
              <p:cNvSpPr txBox="1">
                <a:spLocks noRot="1" noChangeAspect="1" noMove="1" noResize="1" noEditPoints="1" noAdjustHandles="1" noChangeArrowheads="1" noChangeShapeType="1" noTextEdit="1"/>
              </p:cNvSpPr>
              <p:nvPr/>
            </p:nvSpPr>
            <p:spPr>
              <a:xfrm>
                <a:off x="6959840" y="1524400"/>
                <a:ext cx="356187" cy="369332"/>
              </a:xfrm>
              <a:prstGeom prst="rect">
                <a:avLst/>
              </a:prstGeom>
              <a:blipFill>
                <a:blip r:embed="rId13"/>
                <a:stretch>
                  <a:fillRect/>
                </a:stretch>
              </a:blipFill>
            </p:spPr>
            <p:txBody>
              <a:bodyPr/>
              <a:lstStyle/>
              <a:p>
                <a:r>
                  <a:rPr lang="en-GB">
                    <a:noFill/>
                  </a:rPr>
                  <a:t> </a:t>
                </a:r>
              </a:p>
            </p:txBody>
          </p:sp>
        </mc:Fallback>
      </mc:AlternateContent>
      <p:sp>
        <p:nvSpPr>
          <p:cNvPr id="26" name="TextBox 25"/>
          <p:cNvSpPr txBox="1"/>
          <p:nvPr/>
        </p:nvSpPr>
        <p:spPr>
          <a:xfrm>
            <a:off x="7196531" y="1622172"/>
            <a:ext cx="936103" cy="276999"/>
          </a:xfrm>
          <a:prstGeom prst="rect">
            <a:avLst/>
          </a:prstGeom>
          <a:noFill/>
        </p:spPr>
        <p:txBody>
          <a:bodyPr wrap="square" rtlCol="0">
            <a:spAutoFit/>
          </a:bodyPr>
          <a:lstStyle/>
          <a:p>
            <a:pPr algn="ctr"/>
            <a:r>
              <a:rPr lang="en-GB" sz="1200" dirty="0"/>
              <a:t>~-110 ppm</a:t>
            </a:r>
          </a:p>
        </p:txBody>
      </p:sp>
    </p:spTree>
    <p:custDataLst>
      <p:tags r:id="rId1"/>
    </p:custDataLst>
    <p:extLst>
      <p:ext uri="{BB962C8B-B14F-4D97-AF65-F5344CB8AC3E}">
        <p14:creationId xmlns:p14="http://schemas.microsoft.com/office/powerpoint/2010/main" val="776704479"/>
      </p:ext>
    </p:extLst>
  </p:cSld>
  <p:clrMapOvr>
    <a:masterClrMapping/>
  </p:clrMapOvr>
  <mc:AlternateContent xmlns:mc="http://schemas.openxmlformats.org/markup-compatibility/2006" xmlns:p14="http://schemas.microsoft.com/office/powerpoint/2010/main">
    <mc:Choice Requires="p14">
      <p:transition spd="slow" p14:dur="2000" advTm="84078"/>
    </mc:Choice>
    <mc:Fallback xmlns="">
      <p:transition spd="slow" advTm="84078"/>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500"/>
                                        <p:tgtEl>
                                          <p:spTgt spid="1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099">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3078"/>
                                        </p:tgtEl>
                                        <p:attrNameLst>
                                          <p:attrName>style.visibility</p:attrName>
                                        </p:attrNameLst>
                                      </p:cBhvr>
                                      <p:to>
                                        <p:strVal val="visible"/>
                                      </p:to>
                                    </p:set>
                                    <p:animEffect transition="in" filter="fade">
                                      <p:cBhvr>
                                        <p:cTn id="31" dur="500"/>
                                        <p:tgtEl>
                                          <p:spTgt spid="3078"/>
                                        </p:tgtEl>
                                      </p:cBhvr>
                                    </p:animEffect>
                                  </p:childTnLst>
                                </p:cTn>
                              </p:par>
                              <p:par>
                                <p:cTn id="32" presetID="10" presetClass="entr" presetSubtype="0" fill="hold" nodeType="with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fade">
                                      <p:cBhvr>
                                        <p:cTn id="34" dur="500"/>
                                        <p:tgtEl>
                                          <p:spTgt spid="10"/>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6"/>
                                        </p:tgtEl>
                                        <p:attrNameLst>
                                          <p:attrName>style.visibility</p:attrName>
                                        </p:attrNameLst>
                                      </p:cBhvr>
                                      <p:to>
                                        <p:strVal val="visible"/>
                                      </p:to>
                                    </p:set>
                                    <p:animEffect transition="in" filter="fade">
                                      <p:cBhvr>
                                        <p:cTn id="37" dur="500"/>
                                        <p:tgtEl>
                                          <p:spTgt spid="26"/>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fade">
                                      <p:cBhvr>
                                        <p:cTn id="40" dur="500"/>
                                        <p:tgtEl>
                                          <p:spTgt spid="25"/>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24"/>
                                        </p:tgtEl>
                                        <p:attrNameLst>
                                          <p:attrName>style.visibility</p:attrName>
                                        </p:attrNameLst>
                                      </p:cBhvr>
                                      <p:to>
                                        <p:strVal val="visible"/>
                                      </p:to>
                                    </p:set>
                                    <p:animEffect transition="in" filter="fade">
                                      <p:cBhvr>
                                        <p:cTn id="43"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7" grpId="0"/>
      <p:bldP spid="11" grpId="0"/>
      <p:bldP spid="8" grpId="0"/>
      <p:bldP spid="14" grpId="0"/>
      <p:bldP spid="24" grpId="0"/>
      <p:bldP spid="25" grpId="0"/>
      <p:bldP spid="2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5"/>
          <p:cNvSpPr>
            <a:spLocks noGrp="1" noChangeArrowheads="1"/>
          </p:cNvSpPr>
          <p:nvPr>
            <p:ph type="body" idx="1"/>
          </p:nvPr>
        </p:nvSpPr>
        <p:spPr/>
        <p:txBody>
          <a:bodyPr/>
          <a:lstStyle/>
          <a:p>
            <a:pPr marL="0" indent="0" eaLnBrk="1" hangingPunct="1">
              <a:buNone/>
              <a:defRPr/>
            </a:pPr>
            <a:r>
              <a:rPr lang="en-US" altLang="en-US" sz="1400" dirty="0"/>
              <a:t>Aluminous hectorite  precipitate on AVM-10 French glass</a:t>
            </a:r>
          </a:p>
          <a:p>
            <a:pPr marL="0" indent="0" eaLnBrk="1" hangingPunct="1">
              <a:buNone/>
              <a:defRPr/>
            </a:pPr>
            <a:r>
              <a:rPr lang="en-US" altLang="en-US" sz="1000" dirty="0"/>
              <a:t>(B. </a:t>
            </a:r>
            <a:r>
              <a:rPr lang="en-US" altLang="en-US" sz="1000" dirty="0" err="1"/>
              <a:t>Thien</a:t>
            </a:r>
            <a:r>
              <a:rPr lang="en-US" altLang="en-US" sz="1000" dirty="0"/>
              <a:t> et al. App. </a:t>
            </a:r>
            <a:r>
              <a:rPr lang="en-US" altLang="en-US" sz="1000" dirty="0" err="1"/>
              <a:t>Caly</a:t>
            </a:r>
            <a:r>
              <a:rPr lang="en-US" altLang="en-US" sz="1000" dirty="0"/>
              <a:t> Sci. 49 (2010) 135-141)</a:t>
            </a:r>
          </a:p>
        </p:txBody>
      </p:sp>
      <p:sp>
        <p:nvSpPr>
          <p:cNvPr id="2" name="Title 1"/>
          <p:cNvSpPr>
            <a:spLocks noGrp="1"/>
          </p:cNvSpPr>
          <p:nvPr>
            <p:ph type="title"/>
          </p:nvPr>
        </p:nvSpPr>
        <p:spPr/>
        <p:txBody>
          <a:bodyPr/>
          <a:lstStyle/>
          <a:p>
            <a:r>
              <a:rPr lang="en-GB" sz="2800" baseline="30000" dirty="0"/>
              <a:t>29</a:t>
            </a:r>
            <a:r>
              <a:rPr lang="en-GB" sz="2800" dirty="0"/>
              <a:t>Si CPMAS : other minerals</a:t>
            </a:r>
            <a:br>
              <a:rPr lang="en-GB" sz="2800" dirty="0"/>
            </a:br>
            <a:endParaRPr lang="en-GB" dirty="0"/>
          </a:p>
        </p:txBody>
      </p:sp>
      <p:pic>
        <p:nvPicPr>
          <p:cNvPr id="1028" name="Picture 4" descr="C:\Users\rg472\Documents\29Si\SiMgvsTalc.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32040" y="2460867"/>
            <a:ext cx="3509924" cy="3193085"/>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graphicFrame>
            <p:nvGraphicFramePr>
              <p:cNvPr id="9" name="Table 8"/>
              <p:cNvGraphicFramePr>
                <a:graphicFrameLocks noGrp="1"/>
              </p:cNvGraphicFramePr>
              <p:nvPr>
                <p:extLst>
                  <p:ext uri="{D42A27DB-BD31-4B8C-83A1-F6EECF244321}">
                    <p14:modId xmlns:p14="http://schemas.microsoft.com/office/powerpoint/2010/main" val="2740635751"/>
                  </p:ext>
                </p:extLst>
              </p:nvPr>
            </p:nvGraphicFramePr>
            <p:xfrm>
              <a:off x="3707904" y="2868689"/>
              <a:ext cx="1995070" cy="1188720"/>
            </p:xfrm>
            <a:graphic>
              <a:graphicData uri="http://schemas.openxmlformats.org/drawingml/2006/table">
                <a:tbl>
                  <a:tblPr firstRow="1" bandRow="1">
                    <a:tableStyleId>{F5AB1C69-6EDB-4FF4-983F-18BD219EF322}</a:tableStyleId>
                  </a:tblPr>
                  <a:tblGrid>
                    <a:gridCol w="997535">
                      <a:extLst>
                        <a:ext uri="{9D8B030D-6E8A-4147-A177-3AD203B41FA5}">
                          <a16:colId xmlns:a16="http://schemas.microsoft.com/office/drawing/2014/main" val="20000"/>
                        </a:ext>
                      </a:extLst>
                    </a:gridCol>
                    <a:gridCol w="997535">
                      <a:extLst>
                        <a:ext uri="{9D8B030D-6E8A-4147-A177-3AD203B41FA5}">
                          <a16:colId xmlns:a16="http://schemas.microsoft.com/office/drawing/2014/main" val="20001"/>
                        </a:ext>
                      </a:extLst>
                    </a:gridCol>
                  </a:tblGrid>
                  <a:tr h="271465">
                    <a:tc>
                      <a:txBody>
                        <a:bodyPr/>
                        <a:lstStyle/>
                        <a:p>
                          <a:pPr/>
                          <a14:m>
                            <m:oMathPara xmlns:m="http://schemas.openxmlformats.org/officeDocument/2006/math">
                              <m:oMathParaPr>
                                <m:jc m:val="centerGroup"/>
                              </m:oMathParaPr>
                              <m:oMath xmlns:m="http://schemas.openxmlformats.org/officeDocument/2006/math">
                                <m:r>
                                  <a:rPr lang="en-GB" sz="1800" i="0" u="none" smtClean="0">
                                    <a:solidFill>
                                      <a:srgbClr val="FF0000"/>
                                    </a:solidFill>
                                    <a:effectLst/>
                                    <a:latin typeface="Cambria Math"/>
                                  </a:rPr>
                                  <m:t>−</m:t>
                                </m:r>
                              </m:oMath>
                            </m:oMathPara>
                          </a14:m>
                          <a:endParaRPr lang="en-GB" sz="1800" i="0" u="none" dirty="0">
                            <a:solidFill>
                              <a:srgbClr val="FF0000"/>
                            </a:solidFill>
                            <a:effectLst/>
                          </a:endParaRPr>
                        </a:p>
                      </a:txBody>
                      <a:tcPr/>
                    </a:tc>
                    <a:tc>
                      <a:txBody>
                        <a:bodyPr/>
                        <a:lstStyle/>
                        <a:p>
                          <a:r>
                            <a:rPr lang="en-US" sz="1200" b="0">
                              <a:solidFill>
                                <a:srgbClr val="003E72"/>
                              </a:solidFill>
                            </a:rPr>
                            <a:t>Simplified</a:t>
                          </a:r>
                          <a:r>
                            <a:rPr lang="en-US" sz="1200" b="0" baseline="0">
                              <a:solidFill>
                                <a:srgbClr val="003E72"/>
                              </a:solidFill>
                            </a:rPr>
                            <a:t> MW25</a:t>
                          </a:r>
                          <a:endParaRPr lang="en-GB" sz="1200" b="0" dirty="0">
                            <a:solidFill>
                              <a:srgbClr val="003E72"/>
                            </a:solidFill>
                          </a:endParaRPr>
                        </a:p>
                      </a:txBody>
                      <a:tcPr/>
                    </a:tc>
                    <a:extLst>
                      <a:ext uri="{0D108BD9-81ED-4DB2-BD59-A6C34878D82A}">
                        <a16:rowId xmlns:a16="http://schemas.microsoft.com/office/drawing/2014/main" val="10000"/>
                      </a:ext>
                    </a:extLst>
                  </a:tr>
                  <a:tr h="22018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GB" sz="1800" i="1" smtClean="0">
                                    <a:solidFill>
                                      <a:srgbClr val="0066CC"/>
                                    </a:solidFill>
                                    <a:latin typeface="Cambria Math"/>
                                    <a:ea typeface="Cambria Math"/>
                                  </a:rPr>
                                  <m:t>−</m:t>
                                </m:r>
                              </m:oMath>
                            </m:oMathPara>
                          </a14:m>
                          <a:endParaRPr lang="en-GB" sz="1800" dirty="0">
                            <a:solidFill>
                              <a:srgbClr val="0066CC"/>
                            </a:solidFill>
                          </a:endParaRPr>
                        </a:p>
                      </a:txBody>
                      <a:tcPr/>
                    </a:tc>
                    <a:tc>
                      <a:txBody>
                        <a:bodyPr/>
                        <a:lstStyle/>
                        <a:p>
                          <a:r>
                            <a:rPr lang="en-US" sz="1200" dirty="0"/>
                            <a:t>Al</a:t>
                          </a:r>
                          <a:r>
                            <a:rPr lang="en-US" sz="1200" baseline="0" dirty="0"/>
                            <a:t> </a:t>
                          </a:r>
                          <a:r>
                            <a:rPr lang="en-US" sz="1200" baseline="0" dirty="0" err="1"/>
                            <a:t>Hectorite</a:t>
                          </a:r>
                          <a:endParaRPr lang="en-GB" sz="1200" dirty="0"/>
                        </a:p>
                      </a:txBody>
                      <a:tcPr/>
                    </a:tc>
                    <a:extLst>
                      <a:ext uri="{0D108BD9-81ED-4DB2-BD59-A6C34878D82A}">
                        <a16:rowId xmlns:a16="http://schemas.microsoft.com/office/drawing/2014/main" val="10001"/>
                      </a:ext>
                    </a:extLst>
                  </a:tr>
                  <a:tr h="22018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GB" sz="1800" smtClean="0">
                                    <a:solidFill>
                                      <a:srgbClr val="92D050"/>
                                    </a:solidFill>
                                    <a:latin typeface="Cambria Math"/>
                                  </a:rPr>
                                  <m:t>−</m:t>
                                </m:r>
                              </m:oMath>
                            </m:oMathPara>
                          </a14:m>
                          <a:endParaRPr lang="en-GB" sz="1800" dirty="0">
                            <a:solidFill>
                              <a:srgbClr val="92D050"/>
                            </a:solidFill>
                          </a:endParaRPr>
                        </a:p>
                      </a:txBody>
                      <a:tcPr/>
                    </a:tc>
                    <a:tc>
                      <a:txBody>
                        <a:bodyPr/>
                        <a:lstStyle/>
                        <a:p>
                          <a:r>
                            <a:rPr lang="en-US" sz="1200" dirty="0"/>
                            <a:t>Talc</a:t>
                          </a:r>
                          <a:endParaRPr lang="en-GB" sz="1200" dirty="0"/>
                        </a:p>
                      </a:txBody>
                      <a:tcPr/>
                    </a:tc>
                    <a:extLst>
                      <a:ext uri="{0D108BD9-81ED-4DB2-BD59-A6C34878D82A}">
                        <a16:rowId xmlns:a16="http://schemas.microsoft.com/office/drawing/2014/main" val="10002"/>
                      </a:ext>
                    </a:extLst>
                  </a:tr>
                </a:tbl>
              </a:graphicData>
            </a:graphic>
          </p:graphicFrame>
        </mc:Choice>
        <mc:Fallback xmlns="">
          <p:graphicFrame>
            <p:nvGraphicFramePr>
              <p:cNvPr id="9" name="Table 8"/>
              <p:cNvGraphicFramePr>
                <a:graphicFrameLocks noGrp="1"/>
              </p:cNvGraphicFramePr>
              <p:nvPr>
                <p:extLst>
                  <p:ext uri="{D42A27DB-BD31-4B8C-83A1-F6EECF244321}">
                    <p14:modId xmlns:p14="http://schemas.microsoft.com/office/powerpoint/2010/main" val="2740635751"/>
                  </p:ext>
                </p:extLst>
              </p:nvPr>
            </p:nvGraphicFramePr>
            <p:xfrm>
              <a:off x="3707904" y="2868689"/>
              <a:ext cx="1995070" cy="1188720"/>
            </p:xfrm>
            <a:graphic>
              <a:graphicData uri="http://schemas.openxmlformats.org/drawingml/2006/table">
                <a:tbl>
                  <a:tblPr firstRow="1" bandRow="1">
                    <a:tableStyleId>{F5AB1C69-6EDB-4FF4-983F-18BD219EF322}</a:tableStyleId>
                  </a:tblPr>
                  <a:tblGrid>
                    <a:gridCol w="997535">
                      <a:extLst>
                        <a:ext uri="{9D8B030D-6E8A-4147-A177-3AD203B41FA5}">
                          <a16:colId xmlns:a16="http://schemas.microsoft.com/office/drawing/2014/main" val="20000"/>
                        </a:ext>
                      </a:extLst>
                    </a:gridCol>
                    <a:gridCol w="997535">
                      <a:extLst>
                        <a:ext uri="{9D8B030D-6E8A-4147-A177-3AD203B41FA5}">
                          <a16:colId xmlns:a16="http://schemas.microsoft.com/office/drawing/2014/main" val="20001"/>
                        </a:ext>
                      </a:extLst>
                    </a:gridCol>
                  </a:tblGrid>
                  <a:tr h="457200">
                    <a:tc>
                      <a:txBody>
                        <a:bodyPr/>
                        <a:lstStyle/>
                        <a:p>
                          <a:endParaRPr lang="en-US"/>
                        </a:p>
                      </a:txBody>
                      <a:tcPr>
                        <a:blipFill>
                          <a:blip r:embed="rId4"/>
                          <a:stretch>
                            <a:fillRect l="-610" t="-1333" r="-102439" b="-164000"/>
                          </a:stretch>
                        </a:blipFill>
                      </a:tcPr>
                    </a:tc>
                    <a:tc>
                      <a:txBody>
                        <a:bodyPr/>
                        <a:lstStyle/>
                        <a:p>
                          <a:r>
                            <a:rPr lang="en-US" sz="1200" b="0">
                              <a:solidFill>
                                <a:srgbClr val="003E72"/>
                              </a:solidFill>
                            </a:rPr>
                            <a:t>Simplified</a:t>
                          </a:r>
                          <a:r>
                            <a:rPr lang="en-US" sz="1200" b="0" baseline="0">
                              <a:solidFill>
                                <a:srgbClr val="003E72"/>
                              </a:solidFill>
                            </a:rPr>
                            <a:t> MW25</a:t>
                          </a:r>
                          <a:endParaRPr lang="en-GB" sz="1200" b="0" dirty="0">
                            <a:solidFill>
                              <a:srgbClr val="003E72"/>
                            </a:solidFill>
                          </a:endParaRPr>
                        </a:p>
                      </a:txBody>
                      <a:tcPr/>
                    </a:tc>
                    <a:extLst>
                      <a:ext uri="{0D108BD9-81ED-4DB2-BD59-A6C34878D82A}">
                        <a16:rowId xmlns:a16="http://schemas.microsoft.com/office/drawing/2014/main" val="10000"/>
                      </a:ext>
                    </a:extLst>
                  </a:tr>
                  <a:tr h="365760">
                    <a:tc>
                      <a:txBody>
                        <a:bodyPr/>
                        <a:lstStyle/>
                        <a:p>
                          <a:endParaRPr lang="en-US"/>
                        </a:p>
                      </a:txBody>
                      <a:tcPr>
                        <a:blipFill>
                          <a:blip r:embed="rId4"/>
                          <a:stretch>
                            <a:fillRect l="-610" t="-124590" r="-102439" b="-101639"/>
                          </a:stretch>
                        </a:blipFill>
                      </a:tcPr>
                    </a:tc>
                    <a:tc>
                      <a:txBody>
                        <a:bodyPr/>
                        <a:lstStyle/>
                        <a:p>
                          <a:r>
                            <a:rPr lang="en-US" sz="1200" dirty="0"/>
                            <a:t>Al</a:t>
                          </a:r>
                          <a:r>
                            <a:rPr lang="en-US" sz="1200" baseline="0" dirty="0"/>
                            <a:t> </a:t>
                          </a:r>
                          <a:r>
                            <a:rPr lang="en-US" sz="1200" baseline="0" dirty="0" err="1"/>
                            <a:t>Hectorite</a:t>
                          </a:r>
                          <a:endParaRPr lang="en-GB" sz="1200" dirty="0"/>
                        </a:p>
                      </a:txBody>
                      <a:tcPr/>
                    </a:tc>
                    <a:extLst>
                      <a:ext uri="{0D108BD9-81ED-4DB2-BD59-A6C34878D82A}">
                        <a16:rowId xmlns:a16="http://schemas.microsoft.com/office/drawing/2014/main" val="10001"/>
                      </a:ext>
                    </a:extLst>
                  </a:tr>
                  <a:tr h="365760">
                    <a:tc>
                      <a:txBody>
                        <a:bodyPr/>
                        <a:lstStyle/>
                        <a:p>
                          <a:endParaRPr lang="en-US"/>
                        </a:p>
                      </a:txBody>
                      <a:tcPr>
                        <a:blipFill>
                          <a:blip r:embed="rId4"/>
                          <a:stretch>
                            <a:fillRect l="-610" t="-228333" r="-102439" b="-3333"/>
                          </a:stretch>
                        </a:blipFill>
                      </a:tcPr>
                    </a:tc>
                    <a:tc>
                      <a:txBody>
                        <a:bodyPr/>
                        <a:lstStyle/>
                        <a:p>
                          <a:r>
                            <a:rPr lang="en-US" sz="1200" dirty="0"/>
                            <a:t>Talc</a:t>
                          </a:r>
                          <a:endParaRPr lang="en-GB" sz="1200" dirty="0"/>
                        </a:p>
                      </a:txBody>
                      <a:tcPr/>
                    </a:tc>
                    <a:extLst>
                      <a:ext uri="{0D108BD9-81ED-4DB2-BD59-A6C34878D82A}">
                        <a16:rowId xmlns:a16="http://schemas.microsoft.com/office/drawing/2014/main" val="10002"/>
                      </a:ext>
                    </a:extLst>
                  </a:tr>
                </a:tbl>
              </a:graphicData>
            </a:graphic>
          </p:graphicFrame>
        </mc:Fallback>
      </mc:AlternateContent>
      <p:pic>
        <p:nvPicPr>
          <p:cNvPr id="1029" name="Picture 5" descr="C:\Users\rg472\Documents\29Si\SiMgvsSme.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11560" y="2390916"/>
            <a:ext cx="3509924" cy="3263036"/>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5" name="TextBox 4"/>
              <p:cNvSpPr txBox="1"/>
              <p:nvPr/>
            </p:nvSpPr>
            <p:spPr>
              <a:xfrm>
                <a:off x="2145147" y="2206250"/>
                <a:ext cx="442750"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i="1" smtClean="0">
                          <a:latin typeface="Cambria Math"/>
                          <a:ea typeface="Cambria Math"/>
                        </a:rPr>
                        <m:t>→</m:t>
                      </m:r>
                    </m:oMath>
                  </m:oMathPara>
                </a14:m>
                <a:endParaRPr lang="en-GB" dirty="0"/>
              </a:p>
            </p:txBody>
          </p:sp>
        </mc:Choice>
        <mc:Fallback xmlns="">
          <p:sp>
            <p:nvSpPr>
              <p:cNvPr id="5" name="TextBox 4"/>
              <p:cNvSpPr txBox="1">
                <a:spLocks noRot="1" noChangeAspect="1" noMove="1" noResize="1" noEditPoints="1" noAdjustHandles="1" noChangeArrowheads="1" noChangeShapeType="1" noTextEdit="1"/>
              </p:cNvSpPr>
              <p:nvPr/>
            </p:nvSpPr>
            <p:spPr>
              <a:xfrm>
                <a:off x="2145147" y="2206250"/>
                <a:ext cx="442750" cy="369332"/>
              </a:xfrm>
              <a:prstGeom prst="rect">
                <a:avLst/>
              </a:prstGeom>
              <a:blipFill rotWithShape="1">
                <a:blip r:embed="rId6"/>
                <a:stretch>
                  <a:fillRect/>
                </a:stretch>
              </a:blipFill>
            </p:spPr>
            <p:txBody>
              <a:bodyPr/>
              <a:lstStyle/>
              <a:p>
                <a:r>
                  <a:rPr lang="en-GB">
                    <a:noFill/>
                  </a:rPr>
                  <a:t> </a:t>
                </a:r>
              </a:p>
            </p:txBody>
          </p:sp>
        </mc:Fallback>
      </mc:AlternateContent>
      <p:sp>
        <p:nvSpPr>
          <p:cNvPr id="6" name="TextBox 5"/>
          <p:cNvSpPr txBox="1"/>
          <p:nvPr/>
        </p:nvSpPr>
        <p:spPr>
          <a:xfrm>
            <a:off x="1340567" y="2252416"/>
            <a:ext cx="864096" cy="276999"/>
          </a:xfrm>
          <a:prstGeom prst="rect">
            <a:avLst/>
          </a:prstGeom>
          <a:noFill/>
        </p:spPr>
        <p:txBody>
          <a:bodyPr wrap="square" rtlCol="0">
            <a:spAutoFit/>
          </a:bodyPr>
          <a:lstStyle/>
          <a:p>
            <a:pPr algn="ctr"/>
            <a:r>
              <a:rPr lang="en-GB" sz="1200" dirty="0"/>
              <a:t>~-90 ppm</a:t>
            </a:r>
          </a:p>
        </p:txBody>
      </p:sp>
      <p:sp>
        <p:nvSpPr>
          <p:cNvPr id="13" name="TextBox 12"/>
          <p:cNvSpPr txBox="1"/>
          <p:nvPr/>
        </p:nvSpPr>
        <p:spPr>
          <a:xfrm>
            <a:off x="7266030" y="2322367"/>
            <a:ext cx="864096" cy="276999"/>
          </a:xfrm>
          <a:prstGeom prst="rect">
            <a:avLst/>
          </a:prstGeom>
          <a:noFill/>
        </p:spPr>
        <p:txBody>
          <a:bodyPr wrap="square" rtlCol="0">
            <a:spAutoFit/>
          </a:bodyPr>
          <a:lstStyle/>
          <a:p>
            <a:pPr algn="ctr"/>
            <a:r>
              <a:rPr lang="en-GB" sz="1200" dirty="0"/>
              <a:t>~-96 ppm</a:t>
            </a:r>
          </a:p>
        </p:txBody>
      </p:sp>
      <mc:AlternateContent xmlns:mc="http://schemas.openxmlformats.org/markup-compatibility/2006" xmlns:a14="http://schemas.microsoft.com/office/drawing/2010/main">
        <mc:Choice Requires="a14">
          <p:sp>
            <p:nvSpPr>
              <p:cNvPr id="7" name="TextBox 6"/>
              <p:cNvSpPr txBox="1"/>
              <p:nvPr/>
            </p:nvSpPr>
            <p:spPr>
              <a:xfrm>
                <a:off x="6845417" y="2276201"/>
                <a:ext cx="442750"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i="1" smtClean="0">
                          <a:latin typeface="Cambria Math"/>
                          <a:ea typeface="Cambria Math"/>
                        </a:rPr>
                        <m:t>←</m:t>
                      </m:r>
                    </m:oMath>
                  </m:oMathPara>
                </a14:m>
                <a:endParaRPr lang="en-GB" dirty="0"/>
              </a:p>
            </p:txBody>
          </p:sp>
        </mc:Choice>
        <mc:Fallback xmlns="">
          <p:sp>
            <p:nvSpPr>
              <p:cNvPr id="7" name="TextBox 6"/>
              <p:cNvSpPr txBox="1">
                <a:spLocks noRot="1" noChangeAspect="1" noMove="1" noResize="1" noEditPoints="1" noAdjustHandles="1" noChangeArrowheads="1" noChangeShapeType="1" noTextEdit="1"/>
              </p:cNvSpPr>
              <p:nvPr/>
            </p:nvSpPr>
            <p:spPr>
              <a:xfrm>
                <a:off x="6845417" y="2276201"/>
                <a:ext cx="442750" cy="369332"/>
              </a:xfrm>
              <a:prstGeom prst="rect">
                <a:avLst/>
              </a:prstGeom>
              <a:blipFill rotWithShape="1">
                <a:blip r:embed="rId7"/>
                <a:stretch>
                  <a:fillRect/>
                </a:stretch>
              </a:blipFill>
            </p:spPr>
            <p:txBody>
              <a:bodyPr/>
              <a:lstStyle/>
              <a:p>
                <a:r>
                  <a:rPr lang="en-GB">
                    <a:noFill/>
                  </a:rPr>
                  <a:t> </a:t>
                </a:r>
              </a:p>
            </p:txBody>
          </p:sp>
        </mc:Fallback>
      </mc:AlternateContent>
      <p:sp>
        <p:nvSpPr>
          <p:cNvPr id="3" name="Oval 2">
            <a:extLst>
              <a:ext uri="{FF2B5EF4-FFF2-40B4-BE49-F238E27FC236}">
                <a16:creationId xmlns:a16="http://schemas.microsoft.com/office/drawing/2014/main" id="{92B4B2B5-81B1-4E2D-A4B8-75106C8BF0FE}"/>
              </a:ext>
            </a:extLst>
          </p:cNvPr>
          <p:cNvSpPr/>
          <p:nvPr/>
        </p:nvSpPr>
        <p:spPr>
          <a:xfrm>
            <a:off x="323528" y="1556792"/>
            <a:ext cx="1656184" cy="57425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Oval 11">
            <a:extLst>
              <a:ext uri="{FF2B5EF4-FFF2-40B4-BE49-F238E27FC236}">
                <a16:creationId xmlns:a16="http://schemas.microsoft.com/office/drawing/2014/main" id="{8FF0BE57-5023-49ED-89D8-E80B39398138}"/>
              </a:ext>
            </a:extLst>
          </p:cNvPr>
          <p:cNvSpPr/>
          <p:nvPr/>
        </p:nvSpPr>
        <p:spPr>
          <a:xfrm>
            <a:off x="4026078" y="3330377"/>
            <a:ext cx="1656184" cy="39027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703602713"/>
      </p:ext>
    </p:extLst>
  </p:cSld>
  <p:clrMapOvr>
    <a:masterClrMapping/>
  </p:clrMapOvr>
  <mc:AlternateContent xmlns:mc="http://schemas.openxmlformats.org/markup-compatibility/2006" xmlns:p14="http://schemas.microsoft.com/office/powerpoint/2010/main">
    <mc:Choice Requires="p14">
      <p:transition spd="slow" p14:dur="2000" advTm="64243"/>
    </mc:Choice>
    <mc:Fallback xmlns="">
      <p:transition spd="slow" advTm="64243"/>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5"/>
          <p:cNvSpPr>
            <a:spLocks noGrp="1" noChangeArrowheads="1"/>
          </p:cNvSpPr>
          <p:nvPr>
            <p:ph type="body" idx="1"/>
          </p:nvPr>
        </p:nvSpPr>
        <p:spPr/>
        <p:txBody>
          <a:bodyPr/>
          <a:lstStyle/>
          <a:p>
            <a:pPr marL="0" indent="0" eaLnBrk="1" hangingPunct="1">
              <a:buNone/>
              <a:defRPr/>
            </a:pPr>
            <a:r>
              <a:rPr lang="en-US" altLang="en-US" sz="1400" dirty="0"/>
              <a:t>Mixture </a:t>
            </a:r>
            <a:r>
              <a:rPr lang="en-US" altLang="en-US" sz="1400" dirty="0" err="1"/>
              <a:t>Windscale</a:t>
            </a:r>
            <a:r>
              <a:rPr lang="en-US" altLang="en-US" sz="1400" dirty="0"/>
              <a:t> (MW) 25 </a:t>
            </a:r>
            <a:r>
              <a:rPr lang="en-US" altLang="en-US" sz="1400" dirty="0" err="1"/>
              <a:t>wt</a:t>
            </a:r>
            <a:r>
              <a:rPr lang="en-US" altLang="en-US" sz="1400" dirty="0"/>
              <a:t>% waste load glass: MW25</a:t>
            </a:r>
          </a:p>
          <a:p>
            <a:pPr marL="0" indent="0" eaLnBrk="1" hangingPunct="1">
              <a:buNone/>
              <a:defRPr/>
            </a:pPr>
            <a:r>
              <a:rPr lang="en-US" altLang="en-US" sz="1400" dirty="0"/>
              <a:t>Full-component MW25 simulant glass: 23-oxide  components</a:t>
            </a:r>
          </a:p>
          <a:p>
            <a:pPr marL="0" indent="0" eaLnBrk="1" hangingPunct="1">
              <a:buNone/>
              <a:defRPr/>
            </a:pPr>
            <a:r>
              <a:rPr lang="en-US" altLang="en-US" sz="1400" dirty="0"/>
              <a:t>Simplified 6-oxide components glass:</a:t>
            </a:r>
          </a:p>
          <a:p>
            <a:pPr marL="0" indent="0" eaLnBrk="1" hangingPunct="1">
              <a:buNone/>
              <a:defRPr/>
            </a:pPr>
            <a:endParaRPr lang="en-US" altLang="en-US" sz="1400" dirty="0"/>
          </a:p>
          <a:p>
            <a:pPr marL="0" indent="0" eaLnBrk="1" hangingPunct="1">
              <a:buNone/>
              <a:defRPr/>
            </a:pPr>
            <a:endParaRPr lang="en-US" altLang="en-US" sz="1400" dirty="0"/>
          </a:p>
          <a:p>
            <a:pPr marL="0" indent="0" eaLnBrk="1" hangingPunct="1">
              <a:buNone/>
              <a:defRPr/>
            </a:pPr>
            <a:endParaRPr lang="en-US" altLang="en-US" sz="1400" dirty="0"/>
          </a:p>
          <a:p>
            <a:pPr marL="342900" indent="-342900" eaLnBrk="1" hangingPunct="1">
              <a:buAutoNum type="arabicPeriod"/>
              <a:defRPr/>
            </a:pPr>
            <a:r>
              <a:rPr lang="en-US" altLang="en-US" sz="1400" dirty="0"/>
              <a:t>Leached in </a:t>
            </a:r>
            <a:r>
              <a:rPr lang="en-US" altLang="en-US" sz="1400" dirty="0" err="1"/>
              <a:t>deionised</a:t>
            </a:r>
            <a:r>
              <a:rPr lang="en-US" altLang="en-US" sz="1400" dirty="0"/>
              <a:t> water;</a:t>
            </a:r>
          </a:p>
          <a:p>
            <a:pPr marL="342900" indent="-342900" eaLnBrk="1" hangingPunct="1">
              <a:buFontTx/>
              <a:buAutoNum type="arabicPeriod"/>
              <a:defRPr/>
            </a:pPr>
            <a:r>
              <a:rPr lang="en-US" altLang="en-US" sz="1400" dirty="0"/>
              <a:t>Leached in </a:t>
            </a:r>
            <a:r>
              <a:rPr lang="en-GB" sz="1400" baseline="30000" dirty="0"/>
              <a:t>17</a:t>
            </a:r>
            <a:r>
              <a:rPr lang="en-GB" sz="1400" dirty="0"/>
              <a:t>O enriched (40%) water;</a:t>
            </a:r>
          </a:p>
          <a:p>
            <a:pPr marL="342900" indent="-342900" eaLnBrk="1" hangingPunct="1">
              <a:buFontTx/>
              <a:buAutoNum type="arabicPeriod"/>
              <a:defRPr/>
            </a:pPr>
            <a:r>
              <a:rPr lang="en-US" sz="1400" dirty="0"/>
              <a:t>Made using </a:t>
            </a:r>
            <a:r>
              <a:rPr lang="en-GB" sz="1400" baseline="30000" dirty="0"/>
              <a:t>25</a:t>
            </a:r>
            <a:r>
              <a:rPr lang="en-GB" sz="1400" dirty="0"/>
              <a:t>Mg</a:t>
            </a:r>
            <a:r>
              <a:rPr lang="en-US" sz="1400" dirty="0"/>
              <a:t> enriched (99.7%) </a:t>
            </a:r>
            <a:r>
              <a:rPr lang="en-US" sz="1400" dirty="0" err="1"/>
              <a:t>MgO</a:t>
            </a:r>
            <a:r>
              <a:rPr lang="en-US" sz="1400" dirty="0"/>
              <a:t> as precursor.</a:t>
            </a:r>
            <a:endParaRPr lang="en-GB" sz="1400" dirty="0"/>
          </a:p>
          <a:p>
            <a:pPr marL="342900" indent="-342900" eaLnBrk="1" hangingPunct="1">
              <a:buAutoNum type="arabicPeriod"/>
              <a:defRPr/>
            </a:pPr>
            <a:endParaRPr lang="en-US" altLang="en-US" sz="1400" dirty="0"/>
          </a:p>
        </p:txBody>
      </p:sp>
      <p:sp>
        <p:nvSpPr>
          <p:cNvPr id="2" name="Title 1"/>
          <p:cNvSpPr>
            <a:spLocks noGrp="1"/>
          </p:cNvSpPr>
          <p:nvPr>
            <p:ph type="title"/>
          </p:nvPr>
        </p:nvSpPr>
        <p:spPr/>
        <p:txBody>
          <a:bodyPr/>
          <a:lstStyle/>
          <a:p>
            <a:endParaRPr lang="en-GB" dirty="0"/>
          </a:p>
        </p:txBody>
      </p:sp>
      <p:graphicFrame>
        <p:nvGraphicFramePr>
          <p:cNvPr id="3" name="Table 2"/>
          <p:cNvGraphicFramePr>
            <a:graphicFrameLocks noGrp="1"/>
          </p:cNvGraphicFramePr>
          <p:nvPr>
            <p:extLst>
              <p:ext uri="{D42A27DB-BD31-4B8C-83A1-F6EECF244321}">
                <p14:modId xmlns:p14="http://schemas.microsoft.com/office/powerpoint/2010/main" val="3996564390"/>
              </p:ext>
            </p:extLst>
          </p:nvPr>
        </p:nvGraphicFramePr>
        <p:xfrm>
          <a:off x="1403648" y="2996952"/>
          <a:ext cx="5868670" cy="822960"/>
        </p:xfrm>
        <a:graphic>
          <a:graphicData uri="http://schemas.openxmlformats.org/drawingml/2006/table">
            <a:tbl>
              <a:tblPr firstRow="1" firstCol="1" bandRow="1">
                <a:tableStyleId>{5C22544A-7EE6-4342-B048-85BDC9FD1C3A}</a:tableStyleId>
              </a:tblPr>
              <a:tblGrid>
                <a:gridCol w="838200">
                  <a:extLst>
                    <a:ext uri="{9D8B030D-6E8A-4147-A177-3AD203B41FA5}">
                      <a16:colId xmlns:a16="http://schemas.microsoft.com/office/drawing/2014/main" val="20000"/>
                    </a:ext>
                  </a:extLst>
                </a:gridCol>
                <a:gridCol w="838200">
                  <a:extLst>
                    <a:ext uri="{9D8B030D-6E8A-4147-A177-3AD203B41FA5}">
                      <a16:colId xmlns:a16="http://schemas.microsoft.com/office/drawing/2014/main" val="20001"/>
                    </a:ext>
                  </a:extLst>
                </a:gridCol>
                <a:gridCol w="838200">
                  <a:extLst>
                    <a:ext uri="{9D8B030D-6E8A-4147-A177-3AD203B41FA5}">
                      <a16:colId xmlns:a16="http://schemas.microsoft.com/office/drawing/2014/main" val="20002"/>
                    </a:ext>
                  </a:extLst>
                </a:gridCol>
                <a:gridCol w="838200">
                  <a:extLst>
                    <a:ext uri="{9D8B030D-6E8A-4147-A177-3AD203B41FA5}">
                      <a16:colId xmlns:a16="http://schemas.microsoft.com/office/drawing/2014/main" val="20003"/>
                    </a:ext>
                  </a:extLst>
                </a:gridCol>
                <a:gridCol w="838200">
                  <a:extLst>
                    <a:ext uri="{9D8B030D-6E8A-4147-A177-3AD203B41FA5}">
                      <a16:colId xmlns:a16="http://schemas.microsoft.com/office/drawing/2014/main" val="20004"/>
                    </a:ext>
                  </a:extLst>
                </a:gridCol>
                <a:gridCol w="838835">
                  <a:extLst>
                    <a:ext uri="{9D8B030D-6E8A-4147-A177-3AD203B41FA5}">
                      <a16:colId xmlns:a16="http://schemas.microsoft.com/office/drawing/2014/main" val="20005"/>
                    </a:ext>
                  </a:extLst>
                </a:gridCol>
                <a:gridCol w="838835">
                  <a:extLst>
                    <a:ext uri="{9D8B030D-6E8A-4147-A177-3AD203B41FA5}">
                      <a16:colId xmlns:a16="http://schemas.microsoft.com/office/drawing/2014/main" val="20006"/>
                    </a:ext>
                  </a:extLst>
                </a:gridCol>
              </a:tblGrid>
              <a:tr h="0">
                <a:tc>
                  <a:txBody>
                    <a:bodyPr/>
                    <a:lstStyle/>
                    <a:p>
                      <a:pPr algn="ctr">
                        <a:lnSpc>
                          <a:spcPct val="150000"/>
                        </a:lnSpc>
                        <a:spcAft>
                          <a:spcPts val="0"/>
                        </a:spcAft>
                      </a:pPr>
                      <a:r>
                        <a:rPr lang="en-GB" sz="1200" dirty="0">
                          <a:effectLst/>
                        </a:rPr>
                        <a:t>Cation</a:t>
                      </a:r>
                      <a:endParaRPr lang="en-GB" sz="1100" dirty="0">
                        <a:effectLst/>
                        <a:latin typeface="Calibri"/>
                        <a:ea typeface="SimSun"/>
                        <a:cs typeface="Times New Roman"/>
                      </a:endParaRPr>
                    </a:p>
                  </a:txBody>
                  <a:tcPr marL="68580" marR="68580" marT="0" marB="0"/>
                </a:tc>
                <a:tc>
                  <a:txBody>
                    <a:bodyPr/>
                    <a:lstStyle/>
                    <a:p>
                      <a:pPr algn="ctr">
                        <a:lnSpc>
                          <a:spcPct val="150000"/>
                        </a:lnSpc>
                        <a:spcAft>
                          <a:spcPts val="0"/>
                        </a:spcAft>
                      </a:pPr>
                      <a:r>
                        <a:rPr lang="en-GB" sz="1200">
                          <a:effectLst/>
                        </a:rPr>
                        <a:t>Al</a:t>
                      </a:r>
                      <a:endParaRPr lang="en-GB" sz="1100">
                        <a:effectLst/>
                        <a:latin typeface="Calibri"/>
                        <a:ea typeface="SimSun"/>
                        <a:cs typeface="Times New Roman"/>
                      </a:endParaRPr>
                    </a:p>
                  </a:txBody>
                  <a:tcPr marL="68580" marR="68580" marT="0" marB="0"/>
                </a:tc>
                <a:tc>
                  <a:txBody>
                    <a:bodyPr/>
                    <a:lstStyle/>
                    <a:p>
                      <a:pPr algn="ctr">
                        <a:lnSpc>
                          <a:spcPct val="150000"/>
                        </a:lnSpc>
                        <a:spcAft>
                          <a:spcPts val="0"/>
                        </a:spcAft>
                      </a:pPr>
                      <a:r>
                        <a:rPr lang="en-GB" sz="1200">
                          <a:effectLst/>
                        </a:rPr>
                        <a:t>B</a:t>
                      </a:r>
                      <a:endParaRPr lang="en-GB" sz="1100">
                        <a:effectLst/>
                        <a:latin typeface="Calibri"/>
                        <a:ea typeface="SimSun"/>
                        <a:cs typeface="Times New Roman"/>
                      </a:endParaRPr>
                    </a:p>
                  </a:txBody>
                  <a:tcPr marL="68580" marR="68580" marT="0" marB="0"/>
                </a:tc>
                <a:tc>
                  <a:txBody>
                    <a:bodyPr/>
                    <a:lstStyle/>
                    <a:p>
                      <a:pPr algn="ctr">
                        <a:lnSpc>
                          <a:spcPct val="150000"/>
                        </a:lnSpc>
                        <a:spcAft>
                          <a:spcPts val="0"/>
                        </a:spcAft>
                      </a:pPr>
                      <a:r>
                        <a:rPr lang="en-GB" sz="1200" dirty="0">
                          <a:effectLst/>
                        </a:rPr>
                        <a:t>La</a:t>
                      </a:r>
                    </a:p>
                    <a:p>
                      <a:pPr algn="ctr">
                        <a:lnSpc>
                          <a:spcPct val="150000"/>
                        </a:lnSpc>
                        <a:spcAft>
                          <a:spcPts val="0"/>
                        </a:spcAft>
                      </a:pPr>
                      <a:r>
                        <a:rPr lang="en-GB" sz="1200" dirty="0">
                          <a:effectLst/>
                          <a:latin typeface="Calibri"/>
                          <a:ea typeface="SimSun"/>
                          <a:cs typeface="Times New Roman"/>
                        </a:rPr>
                        <a:t>(REs)</a:t>
                      </a:r>
                      <a:endParaRPr lang="en-GB" sz="1100" dirty="0">
                        <a:effectLst/>
                        <a:latin typeface="Calibri"/>
                        <a:ea typeface="SimSun"/>
                        <a:cs typeface="Times New Roman"/>
                      </a:endParaRPr>
                    </a:p>
                  </a:txBody>
                  <a:tcPr marL="68580" marR="68580" marT="0" marB="0"/>
                </a:tc>
                <a:tc>
                  <a:txBody>
                    <a:bodyPr/>
                    <a:lstStyle/>
                    <a:p>
                      <a:pPr algn="ctr">
                        <a:lnSpc>
                          <a:spcPct val="150000"/>
                        </a:lnSpc>
                        <a:spcAft>
                          <a:spcPts val="0"/>
                        </a:spcAft>
                      </a:pPr>
                      <a:r>
                        <a:rPr lang="en-GB" sz="1200" dirty="0">
                          <a:effectLst/>
                        </a:rPr>
                        <a:t>Mg</a:t>
                      </a:r>
                      <a:endParaRPr lang="en-GB" sz="1100" dirty="0">
                        <a:effectLst/>
                        <a:latin typeface="Calibri"/>
                        <a:ea typeface="SimSun"/>
                        <a:cs typeface="Times New Roman"/>
                      </a:endParaRPr>
                    </a:p>
                  </a:txBody>
                  <a:tcPr marL="68580" marR="68580" marT="0" marB="0"/>
                </a:tc>
                <a:tc>
                  <a:txBody>
                    <a:bodyPr/>
                    <a:lstStyle/>
                    <a:p>
                      <a:pPr algn="ctr">
                        <a:lnSpc>
                          <a:spcPct val="150000"/>
                        </a:lnSpc>
                        <a:spcAft>
                          <a:spcPts val="0"/>
                        </a:spcAft>
                      </a:pPr>
                      <a:r>
                        <a:rPr lang="en-GB" sz="1200" dirty="0">
                          <a:effectLst/>
                        </a:rPr>
                        <a:t>Na (alkalis)</a:t>
                      </a:r>
                      <a:endParaRPr lang="en-GB" sz="1100" dirty="0">
                        <a:effectLst/>
                        <a:latin typeface="Calibri"/>
                        <a:ea typeface="SimSun"/>
                        <a:cs typeface="Times New Roman"/>
                      </a:endParaRPr>
                    </a:p>
                  </a:txBody>
                  <a:tcPr marL="68580" marR="68580" marT="0" marB="0"/>
                </a:tc>
                <a:tc>
                  <a:txBody>
                    <a:bodyPr/>
                    <a:lstStyle/>
                    <a:p>
                      <a:pPr algn="ctr">
                        <a:lnSpc>
                          <a:spcPct val="150000"/>
                        </a:lnSpc>
                        <a:spcAft>
                          <a:spcPts val="0"/>
                        </a:spcAft>
                      </a:pPr>
                      <a:r>
                        <a:rPr lang="en-GB" sz="1200">
                          <a:effectLst/>
                        </a:rPr>
                        <a:t>Si</a:t>
                      </a:r>
                      <a:endParaRPr lang="en-GB" sz="1100">
                        <a:effectLst/>
                        <a:latin typeface="Calibri"/>
                        <a:ea typeface="SimSun"/>
                        <a:cs typeface="Times New Roman"/>
                      </a:endParaRPr>
                    </a:p>
                  </a:txBody>
                  <a:tcPr marL="68580" marR="68580" marT="0" marB="0"/>
                </a:tc>
                <a:extLst>
                  <a:ext uri="{0D108BD9-81ED-4DB2-BD59-A6C34878D82A}">
                    <a16:rowId xmlns:a16="http://schemas.microsoft.com/office/drawing/2014/main" val="10000"/>
                  </a:ext>
                </a:extLst>
              </a:tr>
              <a:tr h="0">
                <a:tc>
                  <a:txBody>
                    <a:bodyPr/>
                    <a:lstStyle/>
                    <a:p>
                      <a:pPr algn="ctr">
                        <a:lnSpc>
                          <a:spcPct val="150000"/>
                        </a:lnSpc>
                        <a:spcAft>
                          <a:spcPts val="0"/>
                        </a:spcAft>
                      </a:pPr>
                      <a:r>
                        <a:rPr lang="en-GB" sz="1200">
                          <a:effectLst/>
                        </a:rPr>
                        <a:t>mol%</a:t>
                      </a:r>
                      <a:endParaRPr lang="en-GB" sz="1100">
                        <a:effectLst/>
                        <a:latin typeface="Calibri"/>
                        <a:ea typeface="SimSun"/>
                        <a:cs typeface="Times New Roman"/>
                      </a:endParaRPr>
                    </a:p>
                  </a:txBody>
                  <a:tcPr marL="68580" marR="68580" marT="0" marB="0"/>
                </a:tc>
                <a:tc>
                  <a:txBody>
                    <a:bodyPr/>
                    <a:lstStyle/>
                    <a:p>
                      <a:pPr algn="ctr">
                        <a:lnSpc>
                          <a:spcPct val="150000"/>
                        </a:lnSpc>
                        <a:spcAft>
                          <a:spcPts val="0"/>
                        </a:spcAft>
                      </a:pPr>
                      <a:r>
                        <a:rPr lang="en-GB" sz="1200">
                          <a:effectLst/>
                        </a:rPr>
                        <a:t>4.87</a:t>
                      </a:r>
                      <a:endParaRPr lang="en-GB" sz="1100">
                        <a:effectLst/>
                        <a:latin typeface="Calibri"/>
                        <a:ea typeface="SimSun"/>
                        <a:cs typeface="Times New Roman"/>
                      </a:endParaRPr>
                    </a:p>
                  </a:txBody>
                  <a:tcPr marL="68580" marR="68580" marT="0" marB="0"/>
                </a:tc>
                <a:tc>
                  <a:txBody>
                    <a:bodyPr/>
                    <a:lstStyle/>
                    <a:p>
                      <a:pPr algn="ctr">
                        <a:lnSpc>
                          <a:spcPct val="150000"/>
                        </a:lnSpc>
                        <a:spcAft>
                          <a:spcPts val="0"/>
                        </a:spcAft>
                      </a:pPr>
                      <a:r>
                        <a:rPr lang="en-GB" sz="1200">
                          <a:effectLst/>
                        </a:rPr>
                        <a:t>27.58</a:t>
                      </a:r>
                      <a:endParaRPr lang="en-GB" sz="1100">
                        <a:effectLst/>
                        <a:latin typeface="Calibri"/>
                        <a:ea typeface="SimSun"/>
                        <a:cs typeface="Times New Roman"/>
                      </a:endParaRPr>
                    </a:p>
                  </a:txBody>
                  <a:tcPr marL="68580" marR="68580" marT="0" marB="0"/>
                </a:tc>
                <a:tc>
                  <a:txBody>
                    <a:bodyPr/>
                    <a:lstStyle/>
                    <a:p>
                      <a:pPr algn="ctr">
                        <a:lnSpc>
                          <a:spcPct val="150000"/>
                        </a:lnSpc>
                        <a:spcAft>
                          <a:spcPts val="0"/>
                        </a:spcAft>
                      </a:pPr>
                      <a:r>
                        <a:rPr lang="en-GB" sz="1200">
                          <a:effectLst/>
                        </a:rPr>
                        <a:t>1.72</a:t>
                      </a:r>
                      <a:endParaRPr lang="en-GB" sz="1100">
                        <a:effectLst/>
                        <a:latin typeface="Calibri"/>
                        <a:ea typeface="SimSun"/>
                        <a:cs typeface="Times New Roman"/>
                      </a:endParaRPr>
                    </a:p>
                  </a:txBody>
                  <a:tcPr marL="68580" marR="68580" marT="0" marB="0"/>
                </a:tc>
                <a:tc>
                  <a:txBody>
                    <a:bodyPr/>
                    <a:lstStyle/>
                    <a:p>
                      <a:pPr algn="ctr">
                        <a:lnSpc>
                          <a:spcPct val="150000"/>
                        </a:lnSpc>
                        <a:spcAft>
                          <a:spcPts val="0"/>
                        </a:spcAft>
                      </a:pPr>
                      <a:r>
                        <a:rPr lang="en-GB" sz="1200">
                          <a:effectLst/>
                        </a:rPr>
                        <a:t>6.54</a:t>
                      </a:r>
                      <a:endParaRPr lang="en-GB" sz="1100">
                        <a:effectLst/>
                        <a:latin typeface="Calibri"/>
                        <a:ea typeface="SimSun"/>
                        <a:cs typeface="Times New Roman"/>
                      </a:endParaRPr>
                    </a:p>
                  </a:txBody>
                  <a:tcPr marL="68580" marR="68580" marT="0" marB="0"/>
                </a:tc>
                <a:tc>
                  <a:txBody>
                    <a:bodyPr/>
                    <a:lstStyle/>
                    <a:p>
                      <a:pPr algn="ctr">
                        <a:lnSpc>
                          <a:spcPct val="150000"/>
                        </a:lnSpc>
                        <a:spcAft>
                          <a:spcPts val="0"/>
                        </a:spcAft>
                      </a:pPr>
                      <a:r>
                        <a:rPr lang="en-GB" sz="1200">
                          <a:effectLst/>
                        </a:rPr>
                        <a:t>15.38</a:t>
                      </a:r>
                      <a:endParaRPr lang="en-GB" sz="1100">
                        <a:effectLst/>
                        <a:latin typeface="Calibri"/>
                        <a:ea typeface="SimSun"/>
                        <a:cs typeface="Times New Roman"/>
                      </a:endParaRPr>
                    </a:p>
                  </a:txBody>
                  <a:tcPr marL="68580" marR="68580" marT="0" marB="0"/>
                </a:tc>
                <a:tc>
                  <a:txBody>
                    <a:bodyPr/>
                    <a:lstStyle/>
                    <a:p>
                      <a:pPr algn="ctr">
                        <a:lnSpc>
                          <a:spcPct val="150000"/>
                        </a:lnSpc>
                        <a:spcAft>
                          <a:spcPts val="0"/>
                        </a:spcAft>
                      </a:pPr>
                      <a:r>
                        <a:rPr lang="en-GB" sz="1200" dirty="0">
                          <a:effectLst/>
                        </a:rPr>
                        <a:t>43.91</a:t>
                      </a:r>
                      <a:endParaRPr lang="en-GB" sz="1100" dirty="0">
                        <a:effectLst/>
                        <a:latin typeface="Calibri"/>
                        <a:ea typeface="SimSun"/>
                        <a:cs typeface="Times New Roman"/>
                      </a:endParaRPr>
                    </a:p>
                  </a:txBody>
                  <a:tcPr marL="68580" marR="68580" marT="0" marB="0"/>
                </a:tc>
                <a:extLst>
                  <a:ext uri="{0D108BD9-81ED-4DB2-BD59-A6C34878D82A}">
                    <a16:rowId xmlns:a16="http://schemas.microsoft.com/office/drawing/2014/main" val="10001"/>
                  </a:ext>
                </a:extLst>
              </a:tr>
            </a:tbl>
          </a:graphicData>
        </a:graphic>
      </p:graphicFrame>
      <p:sp>
        <p:nvSpPr>
          <p:cNvPr id="4" name="Oval 3"/>
          <p:cNvSpPr/>
          <p:nvPr/>
        </p:nvSpPr>
        <p:spPr>
          <a:xfrm>
            <a:off x="251520" y="4211565"/>
            <a:ext cx="3672408" cy="43204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Oval 5">
            <a:extLst>
              <a:ext uri="{FF2B5EF4-FFF2-40B4-BE49-F238E27FC236}">
                <a16:creationId xmlns:a16="http://schemas.microsoft.com/office/drawing/2014/main" id="{BF80E221-5F7B-4687-83E6-922B27CA2188}"/>
              </a:ext>
            </a:extLst>
          </p:cNvPr>
          <p:cNvSpPr/>
          <p:nvPr/>
        </p:nvSpPr>
        <p:spPr>
          <a:xfrm>
            <a:off x="4932040" y="2924944"/>
            <a:ext cx="432048" cy="43204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774802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68E107-BDAD-46A5-B5F8-489C7AE62382}"/>
              </a:ext>
            </a:extLst>
          </p:cNvPr>
          <p:cNvSpPr>
            <a:spLocks noGrp="1"/>
          </p:cNvSpPr>
          <p:nvPr>
            <p:ph type="title"/>
          </p:nvPr>
        </p:nvSpPr>
        <p:spPr/>
        <p:txBody>
          <a:bodyPr/>
          <a:lstStyle/>
          <a:p>
            <a:r>
              <a:rPr lang="en-GB" sz="2800" baseline="30000" dirty="0"/>
              <a:t>17</a:t>
            </a:r>
            <a:r>
              <a:rPr lang="en-GB" sz="2800" dirty="0"/>
              <a:t>O NMR</a:t>
            </a:r>
            <a:endParaRPr lang="en-GB" dirty="0"/>
          </a:p>
        </p:txBody>
      </p:sp>
      <p:sp>
        <p:nvSpPr>
          <p:cNvPr id="3" name="Content Placeholder 2">
            <a:extLst>
              <a:ext uri="{FF2B5EF4-FFF2-40B4-BE49-F238E27FC236}">
                <a16:creationId xmlns:a16="http://schemas.microsoft.com/office/drawing/2014/main" id="{91151681-1CFF-46A7-A29C-44C8F678A13E}"/>
              </a:ext>
            </a:extLst>
          </p:cNvPr>
          <p:cNvSpPr>
            <a:spLocks noGrp="1"/>
          </p:cNvSpPr>
          <p:nvPr>
            <p:ph idx="1"/>
          </p:nvPr>
        </p:nvSpPr>
        <p:spPr>
          <a:xfrm>
            <a:off x="384175" y="1708150"/>
            <a:ext cx="8374063" cy="4067175"/>
          </a:xfrm>
        </p:spPr>
        <p:txBody>
          <a:bodyPr/>
          <a:lstStyle/>
          <a:p>
            <a:pPr marL="0" indent="0" algn="just">
              <a:buNone/>
            </a:pPr>
            <a:r>
              <a:rPr lang="en-US" altLang="en-US" sz="1400" dirty="0"/>
              <a:t>Since the natural abundance of </a:t>
            </a:r>
            <a:r>
              <a:rPr lang="en-GB" sz="1400" baseline="30000" dirty="0"/>
              <a:t>17</a:t>
            </a:r>
            <a:r>
              <a:rPr lang="en-GB" sz="1400" dirty="0"/>
              <a:t>O is ~0.038%, the NMR signal detected must be </a:t>
            </a:r>
            <a:r>
              <a:rPr lang="en-GB" sz="1400" b="1" i="1" dirty="0">
                <a:solidFill>
                  <a:srgbClr val="FF0000"/>
                </a:solidFill>
              </a:rPr>
              <a:t>selectively</a:t>
            </a:r>
            <a:r>
              <a:rPr lang="en-GB" sz="1400" dirty="0"/>
              <a:t> from the </a:t>
            </a:r>
            <a:r>
              <a:rPr lang="en-GB" sz="1400" b="1" i="1" dirty="0">
                <a:solidFill>
                  <a:srgbClr val="FF0000"/>
                </a:solidFill>
              </a:rPr>
              <a:t>altered glass surface</a:t>
            </a:r>
            <a:r>
              <a:rPr lang="en-GB" sz="1400" dirty="0"/>
              <a:t> which “incorporates” the </a:t>
            </a:r>
            <a:r>
              <a:rPr lang="en-GB" sz="1400" baseline="30000" dirty="0"/>
              <a:t>17</a:t>
            </a:r>
            <a:r>
              <a:rPr lang="en-GB" sz="1400" dirty="0"/>
              <a:t>O from the enriched water, even without CP!</a:t>
            </a:r>
          </a:p>
          <a:p>
            <a:endParaRPr lang="en-GB" dirty="0"/>
          </a:p>
        </p:txBody>
      </p:sp>
      <p:pic>
        <p:nvPicPr>
          <p:cNvPr id="1026" name="Picture 2" descr="MgEM16Wk17O">
            <a:extLst>
              <a:ext uri="{FF2B5EF4-FFF2-40B4-BE49-F238E27FC236}">
                <a16:creationId xmlns:a16="http://schemas.microsoft.com/office/drawing/2014/main" id="{E2DB3C5A-19C3-42D9-B059-9EC9E2F7413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4175" y="2492896"/>
            <a:ext cx="4857750" cy="3440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a:extLst>
              <a:ext uri="{FF2B5EF4-FFF2-40B4-BE49-F238E27FC236}">
                <a16:creationId xmlns:a16="http://schemas.microsoft.com/office/drawing/2014/main" id="{AAF9FD62-DC38-459F-9046-E91C1DC9D846}"/>
              </a:ext>
            </a:extLst>
          </p:cNvPr>
          <p:cNvSpPr txBox="1"/>
          <p:nvPr/>
        </p:nvSpPr>
        <p:spPr>
          <a:xfrm>
            <a:off x="5796136" y="3933056"/>
            <a:ext cx="2304256" cy="954107"/>
          </a:xfrm>
          <a:prstGeom prst="rect">
            <a:avLst/>
          </a:prstGeom>
          <a:noFill/>
        </p:spPr>
        <p:txBody>
          <a:bodyPr wrap="square" rtlCol="0">
            <a:spAutoFit/>
          </a:bodyPr>
          <a:lstStyle/>
          <a:p>
            <a:pPr algn="ctr"/>
            <a:r>
              <a:rPr lang="en-GB" sz="1400" dirty="0"/>
              <a:t>Line features indicate multiple oxygen sites in the altered layer but could not be resolved </a:t>
            </a:r>
          </a:p>
        </p:txBody>
      </p:sp>
      <p:sp>
        <p:nvSpPr>
          <p:cNvPr id="6" name="TextBox 5">
            <a:extLst>
              <a:ext uri="{FF2B5EF4-FFF2-40B4-BE49-F238E27FC236}">
                <a16:creationId xmlns:a16="http://schemas.microsoft.com/office/drawing/2014/main" id="{A744F73F-CD07-486C-912B-ED038C2C364C}"/>
              </a:ext>
            </a:extLst>
          </p:cNvPr>
          <p:cNvSpPr txBox="1"/>
          <p:nvPr/>
        </p:nvSpPr>
        <p:spPr>
          <a:xfrm>
            <a:off x="1660922" y="5730756"/>
            <a:ext cx="2551038" cy="276999"/>
          </a:xfrm>
          <a:prstGeom prst="rect">
            <a:avLst/>
          </a:prstGeom>
          <a:noFill/>
        </p:spPr>
        <p:txBody>
          <a:bodyPr wrap="square" rtlCol="0">
            <a:spAutoFit/>
          </a:bodyPr>
          <a:lstStyle/>
          <a:p>
            <a:pPr algn="ctr"/>
            <a:r>
              <a:rPr lang="en-GB" sz="1200" dirty="0"/>
              <a:t>Single-pulse MAS @15 kHz</a:t>
            </a:r>
          </a:p>
        </p:txBody>
      </p:sp>
      <p:cxnSp>
        <p:nvCxnSpPr>
          <p:cNvPr id="7" name="Straight Arrow Connector 6">
            <a:extLst>
              <a:ext uri="{FF2B5EF4-FFF2-40B4-BE49-F238E27FC236}">
                <a16:creationId xmlns:a16="http://schemas.microsoft.com/office/drawing/2014/main" id="{9DCD91A2-E646-4425-AF50-CAC4DFC8D0F4}"/>
              </a:ext>
            </a:extLst>
          </p:cNvPr>
          <p:cNvCxnSpPr/>
          <p:nvPr/>
        </p:nvCxnSpPr>
        <p:spPr>
          <a:xfrm>
            <a:off x="2915816" y="4293096"/>
            <a:ext cx="2736304"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438155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5"/>
          <p:cNvSpPr>
            <a:spLocks noGrp="1" noChangeArrowheads="1"/>
          </p:cNvSpPr>
          <p:nvPr>
            <p:ph type="body" idx="1"/>
          </p:nvPr>
        </p:nvSpPr>
        <p:spPr/>
        <p:txBody>
          <a:bodyPr/>
          <a:lstStyle/>
          <a:p>
            <a:pPr marL="0" indent="0" eaLnBrk="1" hangingPunct="1">
              <a:buNone/>
              <a:defRPr/>
            </a:pPr>
            <a:r>
              <a:rPr lang="en-US" altLang="en-US" sz="1400" dirty="0"/>
              <a:t>Since the natural abundance of </a:t>
            </a:r>
            <a:r>
              <a:rPr lang="en-GB" sz="1400" baseline="30000" dirty="0"/>
              <a:t>17</a:t>
            </a:r>
            <a:r>
              <a:rPr lang="en-GB" sz="1400" dirty="0"/>
              <a:t>O is ~0.038%, the NMR signal detected must be </a:t>
            </a:r>
            <a:r>
              <a:rPr lang="en-GB" sz="1400" b="1" i="1" dirty="0">
                <a:solidFill>
                  <a:srgbClr val="FF0000"/>
                </a:solidFill>
              </a:rPr>
              <a:t>selectively</a:t>
            </a:r>
            <a:r>
              <a:rPr lang="en-GB" sz="1400" dirty="0"/>
              <a:t> from the </a:t>
            </a:r>
            <a:r>
              <a:rPr lang="en-GB" sz="1400" b="1" i="1" dirty="0">
                <a:solidFill>
                  <a:srgbClr val="FF0000"/>
                </a:solidFill>
              </a:rPr>
              <a:t>altered glass surface</a:t>
            </a:r>
            <a:r>
              <a:rPr lang="en-GB" sz="1400" dirty="0"/>
              <a:t> which “incorporates” the </a:t>
            </a:r>
            <a:r>
              <a:rPr lang="en-GB" sz="1400" baseline="30000" dirty="0"/>
              <a:t>17</a:t>
            </a:r>
            <a:r>
              <a:rPr lang="en-GB" sz="1400" dirty="0"/>
              <a:t>O from the enriched water, even without CP!</a:t>
            </a:r>
          </a:p>
          <a:p>
            <a:pPr marL="0" indent="0" eaLnBrk="1" hangingPunct="1">
              <a:buNone/>
              <a:defRPr/>
            </a:pPr>
            <a:endParaRPr lang="en-US" altLang="en-US" sz="1400" dirty="0"/>
          </a:p>
        </p:txBody>
      </p:sp>
      <p:sp>
        <p:nvSpPr>
          <p:cNvPr id="2" name="Title 1"/>
          <p:cNvSpPr>
            <a:spLocks noGrp="1"/>
          </p:cNvSpPr>
          <p:nvPr>
            <p:ph type="title"/>
          </p:nvPr>
        </p:nvSpPr>
        <p:spPr/>
        <p:txBody>
          <a:bodyPr/>
          <a:lstStyle/>
          <a:p>
            <a:r>
              <a:rPr lang="en-GB" dirty="0"/>
              <a:t>Static echo spectra</a:t>
            </a:r>
          </a:p>
        </p:txBody>
      </p:sp>
      <p:pic>
        <p:nvPicPr>
          <p:cNvPr id="9" name="Picture 2" descr="C:\Users\rg472\Desktop\oldvsspinech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520" y="2420888"/>
            <a:ext cx="3918204" cy="3584448"/>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p:cNvSpPr txBox="1"/>
          <p:nvPr/>
        </p:nvSpPr>
        <p:spPr>
          <a:xfrm>
            <a:off x="2586281" y="2564904"/>
            <a:ext cx="961155" cy="461665"/>
          </a:xfrm>
          <a:prstGeom prst="rect">
            <a:avLst/>
          </a:prstGeom>
          <a:noFill/>
        </p:spPr>
        <p:txBody>
          <a:bodyPr wrap="square" rtlCol="0">
            <a:spAutoFit/>
          </a:bodyPr>
          <a:lstStyle/>
          <a:p>
            <a:pPr algn="ctr"/>
            <a:r>
              <a:rPr lang="en-GB" sz="1200" baseline="30000" dirty="0"/>
              <a:t>1</a:t>
            </a:r>
            <a:r>
              <a:rPr lang="en-GB" sz="1200" dirty="0"/>
              <a:t>H decoupled</a:t>
            </a:r>
          </a:p>
        </p:txBody>
      </p:sp>
      <p:cxnSp>
        <p:nvCxnSpPr>
          <p:cNvPr id="13" name="Straight Arrow Connector 12"/>
          <p:cNvCxnSpPr/>
          <p:nvPr/>
        </p:nvCxnSpPr>
        <p:spPr>
          <a:xfrm flipH="1">
            <a:off x="2294461" y="2795736"/>
            <a:ext cx="456022"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0F11127C-ADC9-4363-8B4C-EB9EC253FA9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1206" y="2768353"/>
            <a:ext cx="3918212" cy="3236983"/>
          </a:xfrm>
          <a:prstGeom prst="rect">
            <a:avLst/>
          </a:prstGeom>
        </p:spPr>
      </p:pic>
      <p:sp>
        <p:nvSpPr>
          <p:cNvPr id="16" name="TextBox 15">
            <a:extLst>
              <a:ext uri="{FF2B5EF4-FFF2-40B4-BE49-F238E27FC236}">
                <a16:creationId xmlns:a16="http://schemas.microsoft.com/office/drawing/2014/main" id="{1CBDEBBA-B3B1-46C8-A545-6B8633AAB2B9}"/>
              </a:ext>
            </a:extLst>
          </p:cNvPr>
          <p:cNvSpPr txBox="1"/>
          <p:nvPr/>
        </p:nvSpPr>
        <p:spPr>
          <a:xfrm>
            <a:off x="6876256" y="3778006"/>
            <a:ext cx="576064" cy="276999"/>
          </a:xfrm>
          <a:prstGeom prst="rect">
            <a:avLst/>
          </a:prstGeom>
          <a:noFill/>
        </p:spPr>
        <p:txBody>
          <a:bodyPr wrap="square" rtlCol="0">
            <a:spAutoFit/>
          </a:bodyPr>
          <a:lstStyle/>
          <a:p>
            <a:pPr algn="ctr"/>
            <a:r>
              <a:rPr lang="en-US" sz="1200" dirty="0">
                <a:solidFill>
                  <a:srgbClr val="FF00FF"/>
                </a:solidFill>
              </a:rPr>
              <a:t>SiO</a:t>
            </a:r>
            <a:r>
              <a:rPr lang="en-US" sz="800" dirty="0">
                <a:solidFill>
                  <a:srgbClr val="FF00FF"/>
                </a:solidFill>
              </a:rPr>
              <a:t>2</a:t>
            </a:r>
            <a:endParaRPr lang="en-GB" sz="800" dirty="0">
              <a:solidFill>
                <a:srgbClr val="FF00FF"/>
              </a:solidFill>
            </a:endParaRPr>
          </a:p>
        </p:txBody>
      </p:sp>
      <p:cxnSp>
        <p:nvCxnSpPr>
          <p:cNvPr id="17" name="Straight Arrow Connector 16">
            <a:extLst>
              <a:ext uri="{FF2B5EF4-FFF2-40B4-BE49-F238E27FC236}">
                <a16:creationId xmlns:a16="http://schemas.microsoft.com/office/drawing/2014/main" id="{C51679D0-CDDA-47EB-A3A5-4EF14CD6BFB8}"/>
              </a:ext>
            </a:extLst>
          </p:cNvPr>
          <p:cNvCxnSpPr>
            <a:cxnSpLocks/>
          </p:cNvCxnSpPr>
          <p:nvPr/>
        </p:nvCxnSpPr>
        <p:spPr>
          <a:xfrm flipH="1">
            <a:off x="6588224" y="3916505"/>
            <a:ext cx="380857"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5D84617C-F4F0-466A-BC50-AA962A9D0302}"/>
              </a:ext>
            </a:extLst>
          </p:cNvPr>
          <p:cNvSpPr txBox="1"/>
          <p:nvPr/>
        </p:nvSpPr>
        <p:spPr>
          <a:xfrm>
            <a:off x="3634954" y="3088412"/>
            <a:ext cx="1692188" cy="830997"/>
          </a:xfrm>
          <a:prstGeom prst="rect">
            <a:avLst/>
          </a:prstGeom>
          <a:noFill/>
        </p:spPr>
        <p:txBody>
          <a:bodyPr wrap="square" rtlCol="0">
            <a:spAutoFit/>
          </a:bodyPr>
          <a:lstStyle/>
          <a:p>
            <a:pPr algn="ctr"/>
            <a:r>
              <a:rPr lang="en-GB" sz="1200" b="1" i="1" dirty="0">
                <a:solidFill>
                  <a:srgbClr val="FF0000"/>
                </a:solidFill>
              </a:rPr>
              <a:t>Protonated</a:t>
            </a:r>
            <a:r>
              <a:rPr lang="en-GB" sz="1200" dirty="0"/>
              <a:t> bridging oxygens (BO) as signal pulled up by </a:t>
            </a:r>
            <a:r>
              <a:rPr lang="en-GB" sz="1200" baseline="30000" dirty="0"/>
              <a:t>1</a:t>
            </a:r>
            <a:r>
              <a:rPr lang="en-GB" sz="1200" dirty="0"/>
              <a:t>H decoupling</a:t>
            </a:r>
          </a:p>
        </p:txBody>
      </p:sp>
    </p:spTree>
    <p:extLst>
      <p:ext uri="{BB962C8B-B14F-4D97-AF65-F5344CB8AC3E}">
        <p14:creationId xmlns:p14="http://schemas.microsoft.com/office/powerpoint/2010/main" val="38808024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fade">
                                      <p:cBhvr>
                                        <p:cTn id="18"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5"/>
          <p:cNvSpPr>
            <a:spLocks noGrp="1" noChangeArrowheads="1"/>
          </p:cNvSpPr>
          <p:nvPr>
            <p:ph type="body" idx="1"/>
          </p:nvPr>
        </p:nvSpPr>
        <p:spPr/>
        <p:txBody>
          <a:bodyPr/>
          <a:lstStyle/>
          <a:p>
            <a:pPr marL="0" indent="0" eaLnBrk="1" hangingPunct="1">
              <a:buNone/>
              <a:defRPr/>
            </a:pPr>
            <a:r>
              <a:rPr lang="en-US" altLang="en-US" sz="1400" dirty="0"/>
              <a:t>How about CP?</a:t>
            </a:r>
          </a:p>
        </p:txBody>
      </p:sp>
      <p:sp>
        <p:nvSpPr>
          <p:cNvPr id="2" name="Title 1"/>
          <p:cNvSpPr>
            <a:spLocks noGrp="1"/>
          </p:cNvSpPr>
          <p:nvPr>
            <p:ph type="title"/>
          </p:nvPr>
        </p:nvSpPr>
        <p:spPr/>
        <p:txBody>
          <a:bodyPr/>
          <a:lstStyle/>
          <a:p>
            <a:r>
              <a:rPr lang="en-GB" dirty="0"/>
              <a:t>Static CP</a:t>
            </a:r>
          </a:p>
        </p:txBody>
      </p:sp>
      <p:pic>
        <p:nvPicPr>
          <p:cNvPr id="7171" name="Picture 3" descr="C:\Users\rg472\Desktop\ctarray.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536" y="2287904"/>
            <a:ext cx="3845060" cy="3543308"/>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graphicFrame>
            <p:nvGraphicFramePr>
              <p:cNvPr id="4" name="Table 3"/>
              <p:cNvGraphicFramePr>
                <a:graphicFrameLocks noGrp="1"/>
              </p:cNvGraphicFramePr>
              <p:nvPr>
                <p:extLst>
                  <p:ext uri="{D42A27DB-BD31-4B8C-83A1-F6EECF244321}">
                    <p14:modId xmlns:p14="http://schemas.microsoft.com/office/powerpoint/2010/main" val="1940691548"/>
                  </p:ext>
                </p:extLst>
              </p:nvPr>
            </p:nvGraphicFramePr>
            <p:xfrm>
              <a:off x="395536" y="2343001"/>
              <a:ext cx="1512168" cy="1828800"/>
            </p:xfrm>
            <a:graphic>
              <a:graphicData uri="http://schemas.openxmlformats.org/drawingml/2006/table">
                <a:tbl>
                  <a:tblPr firstRow="1" bandRow="1">
                    <a:tableStyleId>{F5AB1C69-6EDB-4FF4-983F-18BD219EF322}</a:tableStyleId>
                  </a:tblPr>
                  <a:tblGrid>
                    <a:gridCol w="756084">
                      <a:extLst>
                        <a:ext uri="{9D8B030D-6E8A-4147-A177-3AD203B41FA5}">
                          <a16:colId xmlns:a16="http://schemas.microsoft.com/office/drawing/2014/main" val="20000"/>
                        </a:ext>
                      </a:extLst>
                    </a:gridCol>
                    <a:gridCol w="756084">
                      <a:extLst>
                        <a:ext uri="{9D8B030D-6E8A-4147-A177-3AD203B41FA5}">
                          <a16:colId xmlns:a16="http://schemas.microsoft.com/office/drawing/2014/main" val="20001"/>
                        </a:ext>
                      </a:extLst>
                    </a:gridCol>
                  </a:tblGrid>
                  <a:tr h="182415">
                    <a:tc>
                      <a:txBody>
                        <a:bodyPr/>
                        <a:lstStyle/>
                        <a:p>
                          <a:pPr algn="ctr"/>
                          <a:endParaRPr lang="en-GB" dirty="0"/>
                        </a:p>
                      </a:txBody>
                      <a:tcPr/>
                    </a:tc>
                    <a:tc>
                      <a:txBody>
                        <a:bodyPr/>
                        <a:lstStyle/>
                        <a:p>
                          <a:pPr marL="0" algn="ctr" defTabSz="914400" rtl="0" eaLnBrk="1" latinLnBrk="0" hangingPunct="1"/>
                          <a:r>
                            <a:rPr lang="en-GB" sz="1200" kern="1200" dirty="0">
                              <a:solidFill>
                                <a:schemeClr val="dk1"/>
                              </a:solidFill>
                              <a:latin typeface="+mn-lt"/>
                              <a:ea typeface="+mn-ea"/>
                              <a:cs typeface="+mn-cs"/>
                            </a:rPr>
                            <a:t>CT (</a:t>
                          </a:r>
                          <a:r>
                            <a:rPr lang="en-GB" sz="1200" kern="1200" dirty="0" err="1">
                              <a:solidFill>
                                <a:schemeClr val="dk1"/>
                              </a:solidFill>
                              <a:latin typeface="+mn-lt"/>
                              <a:ea typeface="+mn-ea"/>
                              <a:cs typeface="+mn-cs"/>
                            </a:rPr>
                            <a:t>ms</a:t>
                          </a:r>
                          <a:r>
                            <a:rPr lang="en-GB" sz="1200" kern="1200" dirty="0">
                              <a:solidFill>
                                <a:schemeClr val="dk1"/>
                              </a:solidFill>
                              <a:latin typeface="+mn-lt"/>
                              <a:ea typeface="+mn-ea"/>
                              <a:cs typeface="+mn-cs"/>
                            </a:rPr>
                            <a:t>)</a:t>
                          </a:r>
                        </a:p>
                      </a:txBody>
                      <a:tcPr/>
                    </a:tc>
                    <a:extLst>
                      <a:ext uri="{0D108BD9-81ED-4DB2-BD59-A6C34878D82A}">
                        <a16:rowId xmlns:a16="http://schemas.microsoft.com/office/drawing/2014/main" val="10000"/>
                      </a:ext>
                    </a:extLst>
                  </a:tr>
                  <a:tr h="182415">
                    <a:tc>
                      <a:txBody>
                        <a:bodyPr/>
                        <a:lstStyle/>
                        <a:p>
                          <a:pPr algn="ctr"/>
                          <a14:m>
                            <m:oMathPara xmlns:m="http://schemas.openxmlformats.org/officeDocument/2006/math">
                              <m:oMathParaPr>
                                <m:jc m:val="centerGroup"/>
                              </m:oMathParaPr>
                              <m:oMath xmlns:m="http://schemas.openxmlformats.org/officeDocument/2006/math">
                                <m:r>
                                  <a:rPr lang="en-GB" smtClean="0">
                                    <a:solidFill>
                                      <a:srgbClr val="000000"/>
                                    </a:solidFill>
                                    <a:latin typeface="Cambria Math"/>
                                  </a:rPr>
                                  <m:t>−</m:t>
                                </m:r>
                              </m:oMath>
                            </m:oMathPara>
                          </a14:m>
                          <a:endParaRPr lang="en-GB" dirty="0">
                            <a:solidFill>
                              <a:srgbClr val="000000"/>
                            </a:solidFill>
                          </a:endParaRPr>
                        </a:p>
                      </a:txBody>
                      <a:tcPr/>
                    </a:tc>
                    <a:tc>
                      <a:txBody>
                        <a:bodyPr/>
                        <a:lstStyle/>
                        <a:p>
                          <a:pPr algn="ctr"/>
                          <a:r>
                            <a:rPr lang="en-GB" sz="1200" dirty="0"/>
                            <a:t>1</a:t>
                          </a:r>
                        </a:p>
                      </a:txBody>
                      <a:tcPr/>
                    </a:tc>
                    <a:extLst>
                      <a:ext uri="{0D108BD9-81ED-4DB2-BD59-A6C34878D82A}">
                        <a16:rowId xmlns:a16="http://schemas.microsoft.com/office/drawing/2014/main" val="10001"/>
                      </a:ext>
                    </a:extLst>
                  </a:tr>
                  <a:tr h="182415">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GB" smtClean="0">
                                    <a:solidFill>
                                      <a:srgbClr val="FF0000"/>
                                    </a:solidFill>
                                    <a:latin typeface="Cambria Math"/>
                                  </a:rPr>
                                  <m:t>−</m:t>
                                </m:r>
                              </m:oMath>
                            </m:oMathPara>
                          </a14:m>
                          <a:endParaRPr lang="en-GB" dirty="0">
                            <a:solidFill>
                              <a:srgbClr val="FF0000"/>
                            </a:solidFill>
                          </a:endParaRPr>
                        </a:p>
                      </a:txBody>
                      <a:tcPr/>
                    </a:tc>
                    <a:tc>
                      <a:txBody>
                        <a:bodyPr/>
                        <a:lstStyle/>
                        <a:p>
                          <a:pPr algn="ctr"/>
                          <a:r>
                            <a:rPr lang="en-GB" sz="1200" dirty="0"/>
                            <a:t>0.5</a:t>
                          </a:r>
                        </a:p>
                      </a:txBody>
                      <a:tcPr/>
                    </a:tc>
                    <a:extLst>
                      <a:ext uri="{0D108BD9-81ED-4DB2-BD59-A6C34878D82A}">
                        <a16:rowId xmlns:a16="http://schemas.microsoft.com/office/drawing/2014/main" val="10002"/>
                      </a:ext>
                    </a:extLst>
                  </a:tr>
                  <a:tr h="182415">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GB" smtClean="0">
                                    <a:solidFill>
                                      <a:srgbClr val="92D050"/>
                                    </a:solidFill>
                                    <a:latin typeface="Cambria Math"/>
                                  </a:rPr>
                                  <m:t>−</m:t>
                                </m:r>
                              </m:oMath>
                            </m:oMathPara>
                          </a14:m>
                          <a:endParaRPr lang="en-GB" dirty="0">
                            <a:solidFill>
                              <a:srgbClr val="92D050"/>
                            </a:solidFill>
                          </a:endParaRPr>
                        </a:p>
                      </a:txBody>
                      <a:tcPr/>
                    </a:tc>
                    <a:tc>
                      <a:txBody>
                        <a:bodyPr/>
                        <a:lstStyle/>
                        <a:p>
                          <a:pPr algn="ctr"/>
                          <a:r>
                            <a:rPr lang="en-GB" sz="1200" dirty="0"/>
                            <a:t>0.1</a:t>
                          </a:r>
                        </a:p>
                      </a:txBody>
                      <a:tcPr/>
                    </a:tc>
                    <a:extLst>
                      <a:ext uri="{0D108BD9-81ED-4DB2-BD59-A6C34878D82A}">
                        <a16:rowId xmlns:a16="http://schemas.microsoft.com/office/drawing/2014/main" val="10003"/>
                      </a:ext>
                    </a:extLst>
                  </a:tr>
                  <a:tr h="182415">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GB" smtClean="0">
                                    <a:solidFill>
                                      <a:schemeClr val="accent4">
                                        <a:lumMod val="50000"/>
                                        <a:lumOff val="50000"/>
                                      </a:schemeClr>
                                    </a:solidFill>
                                    <a:latin typeface="Cambria Math"/>
                                  </a:rPr>
                                  <m:t>−</m:t>
                                </m:r>
                              </m:oMath>
                            </m:oMathPara>
                          </a14:m>
                          <a:endParaRPr lang="en-GB" dirty="0">
                            <a:solidFill>
                              <a:schemeClr val="accent4">
                                <a:lumMod val="50000"/>
                                <a:lumOff val="50000"/>
                              </a:schemeClr>
                            </a:solidFill>
                          </a:endParaRPr>
                        </a:p>
                      </a:txBody>
                      <a:tcPr/>
                    </a:tc>
                    <a:tc>
                      <a:txBody>
                        <a:bodyPr/>
                        <a:lstStyle/>
                        <a:p>
                          <a:pPr algn="ctr"/>
                          <a:r>
                            <a:rPr lang="en-GB" sz="1200" dirty="0"/>
                            <a:t>0.05</a:t>
                          </a:r>
                        </a:p>
                      </a:txBody>
                      <a:tcPr/>
                    </a:tc>
                    <a:extLst>
                      <a:ext uri="{0D108BD9-81ED-4DB2-BD59-A6C34878D82A}">
                        <a16:rowId xmlns:a16="http://schemas.microsoft.com/office/drawing/2014/main" val="10004"/>
                      </a:ext>
                    </a:extLst>
                  </a:tr>
                </a:tbl>
              </a:graphicData>
            </a:graphic>
          </p:graphicFrame>
        </mc:Choice>
        <mc:Fallback xmlns="">
          <p:graphicFrame>
            <p:nvGraphicFramePr>
              <p:cNvPr id="4" name="Table 3"/>
              <p:cNvGraphicFramePr>
                <a:graphicFrameLocks noGrp="1"/>
              </p:cNvGraphicFramePr>
              <p:nvPr>
                <p:extLst>
                  <p:ext uri="{D42A27DB-BD31-4B8C-83A1-F6EECF244321}">
                    <p14:modId xmlns:p14="http://schemas.microsoft.com/office/powerpoint/2010/main" val="1940691548"/>
                  </p:ext>
                </p:extLst>
              </p:nvPr>
            </p:nvGraphicFramePr>
            <p:xfrm>
              <a:off x="395536" y="2343001"/>
              <a:ext cx="1512168" cy="1828800"/>
            </p:xfrm>
            <a:graphic>
              <a:graphicData uri="http://schemas.openxmlformats.org/drawingml/2006/table">
                <a:tbl>
                  <a:tblPr firstRow="1" bandRow="1">
                    <a:tableStyleId>{F5AB1C69-6EDB-4FF4-983F-18BD219EF322}</a:tableStyleId>
                  </a:tblPr>
                  <a:tblGrid>
                    <a:gridCol w="756084"/>
                    <a:gridCol w="756084"/>
                  </a:tblGrid>
                  <a:tr h="365760">
                    <a:tc>
                      <a:txBody>
                        <a:bodyPr/>
                        <a:lstStyle/>
                        <a:p>
                          <a:pPr algn="ctr"/>
                          <a:endParaRPr lang="en-GB" dirty="0"/>
                        </a:p>
                      </a:txBody>
                      <a:tcPr/>
                    </a:tc>
                    <a:tc>
                      <a:txBody>
                        <a:bodyPr/>
                        <a:lstStyle/>
                        <a:p>
                          <a:pPr marL="0" algn="ctr" defTabSz="914400" rtl="0" eaLnBrk="1" latinLnBrk="0" hangingPunct="1"/>
                          <a:r>
                            <a:rPr lang="en-GB" sz="1200" kern="1200" dirty="0" smtClean="0">
                              <a:solidFill>
                                <a:schemeClr val="dk1"/>
                              </a:solidFill>
                              <a:latin typeface="+mn-lt"/>
                              <a:ea typeface="+mn-ea"/>
                              <a:cs typeface="+mn-cs"/>
                            </a:rPr>
                            <a:t>CT (</a:t>
                          </a:r>
                          <a:r>
                            <a:rPr lang="en-GB" sz="1200" kern="1200" dirty="0" err="1" smtClean="0">
                              <a:solidFill>
                                <a:schemeClr val="dk1"/>
                              </a:solidFill>
                              <a:latin typeface="+mn-lt"/>
                              <a:ea typeface="+mn-ea"/>
                              <a:cs typeface="+mn-cs"/>
                            </a:rPr>
                            <a:t>ms</a:t>
                          </a:r>
                          <a:r>
                            <a:rPr lang="en-GB" sz="1200" kern="1200" dirty="0" smtClean="0">
                              <a:solidFill>
                                <a:schemeClr val="dk1"/>
                              </a:solidFill>
                              <a:latin typeface="+mn-lt"/>
                              <a:ea typeface="+mn-ea"/>
                              <a:cs typeface="+mn-cs"/>
                            </a:rPr>
                            <a:t>)</a:t>
                          </a:r>
                          <a:endParaRPr lang="en-GB" sz="1200" kern="1200" dirty="0">
                            <a:solidFill>
                              <a:schemeClr val="dk1"/>
                            </a:solidFill>
                            <a:latin typeface="+mn-lt"/>
                            <a:ea typeface="+mn-ea"/>
                            <a:cs typeface="+mn-cs"/>
                          </a:endParaRPr>
                        </a:p>
                      </a:txBody>
                      <a:tcPr/>
                    </a:tc>
                  </a:tr>
                  <a:tr h="365760">
                    <a:tc>
                      <a:txBody>
                        <a:bodyPr/>
                        <a:lstStyle/>
                        <a:p>
                          <a:endParaRPr lang="en-US"/>
                        </a:p>
                      </a:txBody>
                      <a:tcPr>
                        <a:blipFill rotWithShape="1">
                          <a:blip r:embed="rId4"/>
                          <a:stretch>
                            <a:fillRect l="-806" t="-101667" r="-100000" b="-301667"/>
                          </a:stretch>
                        </a:blipFill>
                      </a:tcPr>
                    </a:tc>
                    <a:tc>
                      <a:txBody>
                        <a:bodyPr/>
                        <a:lstStyle/>
                        <a:p>
                          <a:pPr algn="ctr"/>
                          <a:r>
                            <a:rPr lang="en-GB" sz="1200" dirty="0" smtClean="0"/>
                            <a:t>1</a:t>
                          </a:r>
                          <a:endParaRPr lang="en-GB" sz="1200" dirty="0"/>
                        </a:p>
                      </a:txBody>
                      <a:tcPr/>
                    </a:tc>
                  </a:tr>
                  <a:tr h="365760">
                    <a:tc>
                      <a:txBody>
                        <a:bodyPr/>
                        <a:lstStyle/>
                        <a:p>
                          <a:endParaRPr lang="en-US"/>
                        </a:p>
                      </a:txBody>
                      <a:tcPr>
                        <a:blipFill rotWithShape="1">
                          <a:blip r:embed="rId4"/>
                          <a:stretch>
                            <a:fillRect l="-806" t="-201667" r="-100000" b="-201667"/>
                          </a:stretch>
                        </a:blipFill>
                      </a:tcPr>
                    </a:tc>
                    <a:tc>
                      <a:txBody>
                        <a:bodyPr/>
                        <a:lstStyle/>
                        <a:p>
                          <a:pPr algn="ctr"/>
                          <a:r>
                            <a:rPr lang="en-GB" sz="1200" dirty="0" smtClean="0"/>
                            <a:t>0.5</a:t>
                          </a:r>
                          <a:endParaRPr lang="en-GB" sz="1200" dirty="0"/>
                        </a:p>
                      </a:txBody>
                      <a:tcPr/>
                    </a:tc>
                  </a:tr>
                  <a:tr h="365760">
                    <a:tc>
                      <a:txBody>
                        <a:bodyPr/>
                        <a:lstStyle/>
                        <a:p>
                          <a:endParaRPr lang="en-US"/>
                        </a:p>
                      </a:txBody>
                      <a:tcPr>
                        <a:blipFill rotWithShape="1">
                          <a:blip r:embed="rId4"/>
                          <a:stretch>
                            <a:fillRect l="-806" t="-301667" r="-100000" b="-101667"/>
                          </a:stretch>
                        </a:blipFill>
                      </a:tcPr>
                    </a:tc>
                    <a:tc>
                      <a:txBody>
                        <a:bodyPr/>
                        <a:lstStyle/>
                        <a:p>
                          <a:pPr algn="ctr"/>
                          <a:r>
                            <a:rPr lang="en-GB" sz="1200" dirty="0" smtClean="0"/>
                            <a:t>0.1</a:t>
                          </a:r>
                          <a:endParaRPr lang="en-GB" sz="1200" dirty="0"/>
                        </a:p>
                      </a:txBody>
                      <a:tcPr/>
                    </a:tc>
                  </a:tr>
                  <a:tr h="365760">
                    <a:tc>
                      <a:txBody>
                        <a:bodyPr/>
                        <a:lstStyle/>
                        <a:p>
                          <a:endParaRPr lang="en-US"/>
                        </a:p>
                      </a:txBody>
                      <a:tcPr>
                        <a:blipFill rotWithShape="1">
                          <a:blip r:embed="rId4"/>
                          <a:stretch>
                            <a:fillRect l="-806" t="-401667" r="-100000" b="-1667"/>
                          </a:stretch>
                        </a:blipFill>
                      </a:tcPr>
                    </a:tc>
                    <a:tc>
                      <a:txBody>
                        <a:bodyPr/>
                        <a:lstStyle/>
                        <a:p>
                          <a:pPr algn="ctr"/>
                          <a:r>
                            <a:rPr lang="en-GB" sz="1200" dirty="0" smtClean="0"/>
                            <a:t>0.05</a:t>
                          </a:r>
                          <a:endParaRPr lang="en-GB" sz="1200" dirty="0"/>
                        </a:p>
                      </a:txBody>
                      <a:tcPr/>
                    </a:tc>
                  </a:tr>
                </a:tbl>
              </a:graphicData>
            </a:graphic>
          </p:graphicFrame>
        </mc:Fallback>
      </mc:AlternateContent>
      <p:cxnSp>
        <p:nvCxnSpPr>
          <p:cNvPr id="13" name="Straight Arrow Connector 12"/>
          <p:cNvCxnSpPr/>
          <p:nvPr/>
        </p:nvCxnSpPr>
        <p:spPr>
          <a:xfrm flipV="1">
            <a:off x="2699792" y="4131378"/>
            <a:ext cx="0" cy="1241838"/>
          </a:xfrm>
          <a:prstGeom prst="straightConnector1">
            <a:avLst/>
          </a:prstGeom>
          <a:ln w="15875">
            <a:solidFill>
              <a:srgbClr val="000000"/>
            </a:solidFill>
            <a:tailEnd type="arrow"/>
          </a:ln>
        </p:spPr>
        <p:style>
          <a:lnRef idx="1">
            <a:schemeClr val="accent1"/>
          </a:lnRef>
          <a:fillRef idx="0">
            <a:schemeClr val="accent1"/>
          </a:fillRef>
          <a:effectRef idx="0">
            <a:schemeClr val="accent1"/>
          </a:effectRef>
          <a:fontRef idx="minor">
            <a:schemeClr val="tx1"/>
          </a:fontRef>
        </p:style>
      </p:cxnSp>
      <p:pic>
        <p:nvPicPr>
          <p:cNvPr id="24" name="Picture 5" descr="C:\Users\rg472\Desktop\spinechovscpct.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88024" y="2207035"/>
            <a:ext cx="3918212" cy="3611888"/>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graphicFrame>
            <p:nvGraphicFramePr>
              <p:cNvPr id="25" name="Table 24"/>
              <p:cNvGraphicFramePr>
                <a:graphicFrameLocks noGrp="1"/>
              </p:cNvGraphicFramePr>
              <p:nvPr>
                <p:extLst>
                  <p:ext uri="{D42A27DB-BD31-4B8C-83A1-F6EECF244321}">
                    <p14:modId xmlns:p14="http://schemas.microsoft.com/office/powerpoint/2010/main" val="1749174977"/>
                  </p:ext>
                </p:extLst>
              </p:nvPr>
            </p:nvGraphicFramePr>
            <p:xfrm>
              <a:off x="4932040" y="3184974"/>
              <a:ext cx="959532" cy="946404"/>
            </p:xfrm>
            <a:graphic>
              <a:graphicData uri="http://schemas.openxmlformats.org/drawingml/2006/table">
                <a:tbl>
                  <a:tblPr firstRow="1" firstCol="1" bandRow="1">
                    <a:tableStyleId>{F5AB1C69-6EDB-4FF4-983F-18BD219EF322}</a:tableStyleId>
                  </a:tblPr>
                  <a:tblGrid>
                    <a:gridCol w="360040">
                      <a:extLst>
                        <a:ext uri="{9D8B030D-6E8A-4147-A177-3AD203B41FA5}">
                          <a16:colId xmlns:a16="http://schemas.microsoft.com/office/drawing/2014/main" val="20000"/>
                        </a:ext>
                      </a:extLst>
                    </a:gridCol>
                    <a:gridCol w="599492">
                      <a:extLst>
                        <a:ext uri="{9D8B030D-6E8A-4147-A177-3AD203B41FA5}">
                          <a16:colId xmlns:a16="http://schemas.microsoft.com/office/drawing/2014/main" val="20001"/>
                        </a:ext>
                      </a:extLst>
                    </a:gridCol>
                  </a:tblGrid>
                  <a:tr h="152826">
                    <a:tc>
                      <a:txBody>
                        <a:bodyPr/>
                        <a:lstStyle/>
                        <a:p>
                          <a:pPr marL="0" algn="ctr" defTabSz="914400" rtl="0" eaLnBrk="1" latinLnBrk="0" hangingPunct="1">
                            <a:lnSpc>
                              <a:spcPct val="115000"/>
                            </a:lnSpc>
                            <a:spcAft>
                              <a:spcPts val="0"/>
                            </a:spcAft>
                          </a:pPr>
                          <a14:m>
                            <m:oMathPara xmlns:m="http://schemas.openxmlformats.org/officeDocument/2006/math">
                              <m:oMathParaPr>
                                <m:jc m:val="centerGroup"/>
                              </m:oMathParaPr>
                              <m:oMath xmlns:m="http://schemas.openxmlformats.org/officeDocument/2006/math">
                                <m:r>
                                  <a:rPr lang="en-GB" sz="1800" i="1" kern="1200" smtClean="0">
                                    <a:solidFill>
                                      <a:srgbClr val="000000"/>
                                    </a:solidFill>
                                    <a:effectLst/>
                                    <a:latin typeface="Cambria Math"/>
                                    <a:ea typeface="Cambria Math"/>
                                    <a:cs typeface="+mn-cs"/>
                                  </a:rPr>
                                  <m:t>−</m:t>
                                </m:r>
                              </m:oMath>
                            </m:oMathPara>
                          </a14:m>
                          <a:endParaRPr lang="en-GB" sz="1800" kern="1200" dirty="0">
                            <a:solidFill>
                              <a:srgbClr val="000000"/>
                            </a:solidFill>
                            <a:effectLst/>
                            <a:latin typeface="+mn-lt"/>
                            <a:ea typeface="+mn-ea"/>
                            <a:cs typeface="+mn-cs"/>
                          </a:endParaRPr>
                        </a:p>
                      </a:txBody>
                      <a:tcPr marL="68580" marR="68580" marT="0" marB="0"/>
                    </a:tc>
                    <a:tc>
                      <a:txBody>
                        <a:bodyPr/>
                        <a:lstStyle/>
                        <a:p>
                          <a:pPr marL="0" algn="ctr" defTabSz="914400" rtl="0" eaLnBrk="1" latinLnBrk="0" hangingPunct="1">
                            <a:lnSpc>
                              <a:spcPct val="115000"/>
                            </a:lnSpc>
                            <a:spcAft>
                              <a:spcPts val="0"/>
                            </a:spcAft>
                          </a:pPr>
                          <a:r>
                            <a:rPr lang="en-GB" sz="1200" b="0" kern="1200" dirty="0" err="1">
                              <a:solidFill>
                                <a:schemeClr val="dk1"/>
                              </a:solidFill>
                              <a:effectLst/>
                              <a:latin typeface="+mn-lt"/>
                              <a:ea typeface="+mn-ea"/>
                              <a:cs typeface="+mn-cs"/>
                            </a:rPr>
                            <a:t>ct</a:t>
                          </a:r>
                          <a:r>
                            <a:rPr lang="en-GB" sz="1200" b="0" kern="1200" dirty="0">
                              <a:solidFill>
                                <a:schemeClr val="dk1"/>
                              </a:solidFill>
                              <a:effectLst/>
                              <a:latin typeface="+mn-lt"/>
                              <a:ea typeface="+mn-ea"/>
                              <a:cs typeface="+mn-cs"/>
                            </a:rPr>
                            <a:t> 1ms</a:t>
                          </a:r>
                        </a:p>
                      </a:txBody>
                      <a:tcPr marL="68580" marR="68580" marT="0" marB="0"/>
                    </a:tc>
                    <a:extLst>
                      <a:ext uri="{0D108BD9-81ED-4DB2-BD59-A6C34878D82A}">
                        <a16:rowId xmlns:a16="http://schemas.microsoft.com/office/drawing/2014/main" val="10000"/>
                      </a:ext>
                    </a:extLst>
                  </a:tr>
                  <a:tr h="194506">
                    <a:tc>
                      <a:txBody>
                        <a:bodyPr/>
                        <a:lstStyle/>
                        <a:p>
                          <a:pPr algn="ctr">
                            <a:lnSpc>
                              <a:spcPct val="115000"/>
                            </a:lnSpc>
                            <a:spcAft>
                              <a:spcPts val="0"/>
                            </a:spcAft>
                          </a:pPr>
                          <a14:m>
                            <m:oMathPara xmlns:m="http://schemas.openxmlformats.org/officeDocument/2006/math">
                              <m:oMathParaPr>
                                <m:jc m:val="centerGroup"/>
                              </m:oMathParaPr>
                              <m:oMath xmlns:m="http://schemas.openxmlformats.org/officeDocument/2006/math">
                                <m:r>
                                  <a:rPr lang="en-GB" sz="1800" i="1" smtClean="0">
                                    <a:solidFill>
                                      <a:schemeClr val="accent1"/>
                                    </a:solidFill>
                                    <a:effectLst/>
                                    <a:latin typeface="Cambria Math"/>
                                    <a:ea typeface="Cambria Math"/>
                                    <a:cs typeface="Times New Roman"/>
                                  </a:rPr>
                                  <m:t>−</m:t>
                                </m:r>
                              </m:oMath>
                            </m:oMathPara>
                          </a14:m>
                          <a:endParaRPr lang="en-GB" sz="1800" dirty="0">
                            <a:solidFill>
                              <a:schemeClr val="accent1"/>
                            </a:solidFill>
                            <a:effectLst/>
                            <a:latin typeface="Calibri"/>
                            <a:ea typeface="SimSun"/>
                            <a:cs typeface="Times New Roman"/>
                          </a:endParaRPr>
                        </a:p>
                      </a:txBody>
                      <a:tcPr marL="68580" marR="68580" marT="0" marB="0"/>
                    </a:tc>
                    <a:tc>
                      <a:txBody>
                        <a:bodyPr/>
                        <a:lstStyle/>
                        <a:p>
                          <a:pPr marL="0" algn="ctr" defTabSz="914400" rtl="0" eaLnBrk="1" latinLnBrk="0" hangingPunct="1">
                            <a:lnSpc>
                              <a:spcPct val="115000"/>
                            </a:lnSpc>
                            <a:spcAft>
                              <a:spcPts val="0"/>
                            </a:spcAft>
                          </a:pPr>
                          <a:r>
                            <a:rPr lang="en-GB" sz="1200" b="0" kern="1200" dirty="0">
                              <a:solidFill>
                                <a:schemeClr val="dk1"/>
                              </a:solidFill>
                              <a:effectLst/>
                              <a:latin typeface="+mn-lt"/>
                              <a:ea typeface="+mn-ea"/>
                              <a:cs typeface="+mn-cs"/>
                            </a:rPr>
                            <a:t>ct 5</a:t>
                          </a:r>
                          <a14:m>
                            <m:oMath xmlns:m="http://schemas.openxmlformats.org/officeDocument/2006/math">
                              <m:r>
                                <a:rPr lang="en-GB" sz="1200" b="0" kern="1200" smtClean="0">
                                  <a:solidFill>
                                    <a:schemeClr val="dk1"/>
                                  </a:solidFill>
                                  <a:effectLst/>
                                  <a:latin typeface="Cambria Math"/>
                                  <a:ea typeface="+mn-ea"/>
                                  <a:cs typeface="+mn-cs"/>
                                </a:rPr>
                                <m:t>𝜇</m:t>
                              </m:r>
                              <m:r>
                                <a:rPr lang="en-GB" sz="1200" b="0" kern="1200" smtClean="0">
                                  <a:solidFill>
                                    <a:schemeClr val="dk1"/>
                                  </a:solidFill>
                                  <a:effectLst/>
                                  <a:latin typeface="Cambria Math"/>
                                  <a:ea typeface="+mn-ea"/>
                                  <a:cs typeface="+mn-cs"/>
                                </a:rPr>
                                <m:t>𝑠</m:t>
                              </m:r>
                            </m:oMath>
                          </a14:m>
                          <a:endParaRPr lang="en-GB" sz="1200" b="0" kern="1200" dirty="0">
                            <a:solidFill>
                              <a:schemeClr val="dk1"/>
                            </a:solidFill>
                            <a:effectLst/>
                            <a:latin typeface="+mn-lt"/>
                            <a:ea typeface="+mn-ea"/>
                            <a:cs typeface="+mn-cs"/>
                          </a:endParaRPr>
                        </a:p>
                      </a:txBody>
                      <a:tcPr marL="68580" marR="68580" marT="0" marB="0"/>
                    </a:tc>
                    <a:extLst>
                      <a:ext uri="{0D108BD9-81ED-4DB2-BD59-A6C34878D82A}">
                        <a16:rowId xmlns:a16="http://schemas.microsoft.com/office/drawing/2014/main" val="10001"/>
                      </a:ext>
                    </a:extLst>
                  </a:tr>
                  <a:tr h="194506">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GB" sz="1800" smtClean="0">
                                    <a:solidFill>
                                      <a:srgbClr val="FF00FF"/>
                                    </a:solidFill>
                                    <a:effectLst/>
                                    <a:latin typeface="Cambria Math"/>
                                  </a:rPr>
                                  <m:t>−</m:t>
                                </m:r>
                              </m:oMath>
                            </m:oMathPara>
                          </a14:m>
                          <a:endParaRPr lang="en-GB" sz="1800" dirty="0">
                            <a:solidFill>
                              <a:srgbClr val="FF00FF"/>
                            </a:solidFill>
                            <a:effectLst/>
                            <a:latin typeface="Calibri"/>
                            <a:ea typeface="SimSun"/>
                            <a:cs typeface="Times New Roman"/>
                          </a:endParaRPr>
                        </a:p>
                      </a:txBody>
                      <a:tcPr marL="68580" marR="68580" marT="0" marB="0"/>
                    </a:tc>
                    <a:tc>
                      <a:txBody>
                        <a:bodyPr/>
                        <a:lstStyle/>
                        <a:p>
                          <a:pPr marL="0" algn="ctr" defTabSz="914400" rtl="0" eaLnBrk="1" latinLnBrk="0" hangingPunct="1">
                            <a:lnSpc>
                              <a:spcPct val="115000"/>
                            </a:lnSpc>
                            <a:spcAft>
                              <a:spcPts val="0"/>
                            </a:spcAft>
                          </a:pPr>
                          <a:r>
                            <a:rPr lang="en-GB" sz="1200" kern="1200" dirty="0">
                              <a:solidFill>
                                <a:schemeClr val="dk1"/>
                              </a:solidFill>
                              <a:effectLst/>
                              <a:latin typeface="+mn-lt"/>
                              <a:ea typeface="+mn-ea"/>
                              <a:cs typeface="+mn-cs"/>
                            </a:rPr>
                            <a:t>echo</a:t>
                          </a:r>
                        </a:p>
                      </a:txBody>
                      <a:tcPr marL="68580" marR="68580" marT="0" marB="0"/>
                    </a:tc>
                    <a:extLst>
                      <a:ext uri="{0D108BD9-81ED-4DB2-BD59-A6C34878D82A}">
                        <a16:rowId xmlns:a16="http://schemas.microsoft.com/office/drawing/2014/main" val="10002"/>
                      </a:ext>
                    </a:extLst>
                  </a:tr>
                </a:tbl>
              </a:graphicData>
            </a:graphic>
          </p:graphicFrame>
        </mc:Choice>
        <mc:Fallback xmlns="">
          <p:graphicFrame>
            <p:nvGraphicFramePr>
              <p:cNvPr id="25" name="Table 24"/>
              <p:cNvGraphicFramePr>
                <a:graphicFrameLocks noGrp="1"/>
              </p:cNvGraphicFramePr>
              <p:nvPr>
                <p:extLst>
                  <p:ext uri="{D42A27DB-BD31-4B8C-83A1-F6EECF244321}">
                    <p14:modId xmlns:p14="http://schemas.microsoft.com/office/powerpoint/2010/main" val="1749174977"/>
                  </p:ext>
                </p:extLst>
              </p:nvPr>
            </p:nvGraphicFramePr>
            <p:xfrm>
              <a:off x="4932040" y="3184974"/>
              <a:ext cx="959532" cy="946404"/>
            </p:xfrm>
            <a:graphic>
              <a:graphicData uri="http://schemas.openxmlformats.org/drawingml/2006/table">
                <a:tbl>
                  <a:tblPr firstRow="1" firstCol="1" bandRow="1">
                    <a:tableStyleId>{F5AB1C69-6EDB-4FF4-983F-18BD219EF322}</a:tableStyleId>
                  </a:tblPr>
                  <a:tblGrid>
                    <a:gridCol w="360040"/>
                    <a:gridCol w="599492"/>
                  </a:tblGrid>
                  <a:tr h="315468">
                    <a:tc>
                      <a:txBody>
                        <a:bodyPr/>
                        <a:lstStyle/>
                        <a:p>
                          <a:endParaRPr lang="en-US"/>
                        </a:p>
                      </a:txBody>
                      <a:tcPr marL="68580" marR="68580" marT="0" marB="0">
                        <a:blipFill rotWithShape="1">
                          <a:blip r:embed="rId6"/>
                          <a:stretch>
                            <a:fillRect t="-11538" r="-167797" b="-200000"/>
                          </a:stretch>
                        </a:blipFill>
                      </a:tcPr>
                    </a:tc>
                    <a:tc>
                      <a:txBody>
                        <a:bodyPr/>
                        <a:lstStyle/>
                        <a:p>
                          <a:pPr marL="0" algn="ctr" defTabSz="914400" rtl="0" eaLnBrk="1" latinLnBrk="0" hangingPunct="1">
                            <a:lnSpc>
                              <a:spcPct val="115000"/>
                            </a:lnSpc>
                            <a:spcAft>
                              <a:spcPts val="0"/>
                            </a:spcAft>
                          </a:pPr>
                          <a:r>
                            <a:rPr lang="en-GB" sz="1200" b="0" kern="1200" dirty="0" err="1" smtClean="0">
                              <a:solidFill>
                                <a:schemeClr val="dk1"/>
                              </a:solidFill>
                              <a:effectLst/>
                              <a:latin typeface="+mn-lt"/>
                              <a:ea typeface="+mn-ea"/>
                              <a:cs typeface="+mn-cs"/>
                            </a:rPr>
                            <a:t>ct</a:t>
                          </a:r>
                          <a:r>
                            <a:rPr lang="en-GB" sz="1200" b="0" kern="1200" dirty="0" smtClean="0">
                              <a:solidFill>
                                <a:schemeClr val="dk1"/>
                              </a:solidFill>
                              <a:effectLst/>
                              <a:latin typeface="+mn-lt"/>
                              <a:ea typeface="+mn-ea"/>
                              <a:cs typeface="+mn-cs"/>
                            </a:rPr>
                            <a:t> 1ms</a:t>
                          </a:r>
                          <a:endParaRPr lang="en-GB" sz="1200" b="0" kern="1200" dirty="0">
                            <a:solidFill>
                              <a:schemeClr val="dk1"/>
                            </a:solidFill>
                            <a:effectLst/>
                            <a:latin typeface="+mn-lt"/>
                            <a:ea typeface="+mn-ea"/>
                            <a:cs typeface="+mn-cs"/>
                          </a:endParaRPr>
                        </a:p>
                      </a:txBody>
                      <a:tcPr marL="68580" marR="68580" marT="0" marB="0"/>
                    </a:tc>
                  </a:tr>
                  <a:tr h="315468">
                    <a:tc>
                      <a:txBody>
                        <a:bodyPr/>
                        <a:lstStyle/>
                        <a:p>
                          <a:endParaRPr lang="en-US"/>
                        </a:p>
                      </a:txBody>
                      <a:tcPr marL="68580" marR="68580" marT="0" marB="0">
                        <a:blipFill rotWithShape="1">
                          <a:blip r:embed="rId6"/>
                          <a:stretch>
                            <a:fillRect t="-111538" r="-167797" b="-100000"/>
                          </a:stretch>
                        </a:blipFill>
                      </a:tcPr>
                    </a:tc>
                    <a:tc>
                      <a:txBody>
                        <a:bodyPr/>
                        <a:lstStyle/>
                        <a:p>
                          <a:endParaRPr lang="en-US"/>
                        </a:p>
                      </a:txBody>
                      <a:tcPr marL="68580" marR="68580" marT="0" marB="0">
                        <a:blipFill rotWithShape="1">
                          <a:blip r:embed="rId6"/>
                          <a:stretch>
                            <a:fillRect l="-60204" t="-111538" r="-1020" b="-100000"/>
                          </a:stretch>
                        </a:blipFill>
                      </a:tcPr>
                    </a:tc>
                  </a:tr>
                  <a:tr h="315468">
                    <a:tc>
                      <a:txBody>
                        <a:bodyPr/>
                        <a:lstStyle/>
                        <a:p>
                          <a:endParaRPr lang="en-US"/>
                        </a:p>
                      </a:txBody>
                      <a:tcPr marL="68580" marR="68580" marT="0" marB="0">
                        <a:blipFill rotWithShape="1">
                          <a:blip r:embed="rId6"/>
                          <a:stretch>
                            <a:fillRect t="-211538" r="-167797"/>
                          </a:stretch>
                        </a:blipFill>
                      </a:tcPr>
                    </a:tc>
                    <a:tc>
                      <a:txBody>
                        <a:bodyPr/>
                        <a:lstStyle/>
                        <a:p>
                          <a:pPr marL="0" algn="ctr" defTabSz="914400" rtl="0" eaLnBrk="1" latinLnBrk="0" hangingPunct="1">
                            <a:lnSpc>
                              <a:spcPct val="115000"/>
                            </a:lnSpc>
                            <a:spcAft>
                              <a:spcPts val="0"/>
                            </a:spcAft>
                          </a:pPr>
                          <a:r>
                            <a:rPr lang="en-GB" sz="1200" kern="1200" dirty="0" smtClean="0">
                              <a:solidFill>
                                <a:schemeClr val="dk1"/>
                              </a:solidFill>
                              <a:effectLst/>
                              <a:latin typeface="+mn-lt"/>
                              <a:ea typeface="+mn-ea"/>
                              <a:cs typeface="+mn-cs"/>
                            </a:rPr>
                            <a:t>echo</a:t>
                          </a:r>
                          <a:endParaRPr lang="en-GB" sz="1200" kern="1200" dirty="0">
                            <a:solidFill>
                              <a:schemeClr val="dk1"/>
                            </a:solidFill>
                            <a:effectLst/>
                            <a:latin typeface="+mn-lt"/>
                            <a:ea typeface="+mn-ea"/>
                            <a:cs typeface="+mn-cs"/>
                          </a:endParaRPr>
                        </a:p>
                      </a:txBody>
                      <a:tcPr marL="68580" marR="68580" marT="0" marB="0"/>
                    </a:tc>
                  </a:tr>
                </a:tbl>
              </a:graphicData>
            </a:graphic>
          </p:graphicFrame>
        </mc:Fallback>
      </mc:AlternateContent>
      <p:sp>
        <p:nvSpPr>
          <p:cNvPr id="27" name="TextBox 26"/>
          <p:cNvSpPr txBox="1"/>
          <p:nvPr/>
        </p:nvSpPr>
        <p:spPr>
          <a:xfrm>
            <a:off x="2795209" y="2207035"/>
            <a:ext cx="3528392" cy="646331"/>
          </a:xfrm>
          <a:prstGeom prst="rect">
            <a:avLst/>
          </a:prstGeom>
          <a:noFill/>
        </p:spPr>
        <p:txBody>
          <a:bodyPr wrap="square" rtlCol="0">
            <a:spAutoFit/>
          </a:bodyPr>
          <a:lstStyle/>
          <a:p>
            <a:pPr algn="ctr"/>
            <a:r>
              <a:rPr lang="en-GB" sz="1200" dirty="0"/>
              <a:t>Hydroxyl oxygen signals get accentuated with shorter CT because of shorter O-H distance, which are </a:t>
            </a:r>
            <a:r>
              <a:rPr lang="en-GB" sz="1200" b="1" i="1" dirty="0">
                <a:solidFill>
                  <a:srgbClr val="FF0000"/>
                </a:solidFill>
              </a:rPr>
              <a:t>absent</a:t>
            </a:r>
            <a:r>
              <a:rPr lang="en-GB" sz="1200" dirty="0"/>
              <a:t> in the echo spectra!</a:t>
            </a:r>
          </a:p>
        </p:txBody>
      </p:sp>
      <p:cxnSp>
        <p:nvCxnSpPr>
          <p:cNvPr id="29" name="Straight Arrow Connector 28"/>
          <p:cNvCxnSpPr/>
          <p:nvPr/>
        </p:nvCxnSpPr>
        <p:spPr>
          <a:xfrm>
            <a:off x="1259632" y="2853366"/>
            <a:ext cx="0" cy="1159613"/>
          </a:xfrm>
          <a:prstGeom prst="straightConnector1">
            <a:avLst/>
          </a:prstGeom>
          <a:ln w="15875">
            <a:solidFill>
              <a:srgbClr val="000000"/>
            </a:solidFill>
            <a:tailEnd type="arrow"/>
          </a:ln>
        </p:spPr>
        <p:style>
          <a:lnRef idx="1">
            <a:schemeClr val="accent1"/>
          </a:lnRef>
          <a:fillRef idx="0">
            <a:schemeClr val="accent1"/>
          </a:fillRef>
          <a:effectRef idx="0">
            <a:schemeClr val="accent1"/>
          </a:effectRef>
          <a:fontRef idx="minor">
            <a:schemeClr val="tx1"/>
          </a:fontRef>
        </p:style>
      </p:cxnSp>
      <p:sp>
        <p:nvSpPr>
          <p:cNvPr id="3" name="Oval 2">
            <a:extLst>
              <a:ext uri="{FF2B5EF4-FFF2-40B4-BE49-F238E27FC236}">
                <a16:creationId xmlns:a16="http://schemas.microsoft.com/office/drawing/2014/main" id="{836AE9E7-8463-40F7-B438-0A1A38E094D3}"/>
              </a:ext>
            </a:extLst>
          </p:cNvPr>
          <p:cNvSpPr/>
          <p:nvPr/>
        </p:nvSpPr>
        <p:spPr>
          <a:xfrm>
            <a:off x="6259051" y="4156995"/>
            <a:ext cx="221251" cy="1216221"/>
          </a:xfrm>
          <a:prstGeom prst="ellipse">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7322114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fade">
                                      <p:cBhvr>
                                        <p:cTn id="12" dur="1000"/>
                                        <p:tgtEl>
                                          <p:spTgt spid="29"/>
                                        </p:tgtEl>
                                      </p:cBhvr>
                                    </p:animEffect>
                                    <p:anim calcmode="lin" valueType="num">
                                      <p:cBhvr>
                                        <p:cTn id="13" dur="1000" fill="hold"/>
                                        <p:tgtEl>
                                          <p:spTgt spid="29"/>
                                        </p:tgtEl>
                                        <p:attrNameLst>
                                          <p:attrName>ppt_x</p:attrName>
                                        </p:attrNameLst>
                                      </p:cBhvr>
                                      <p:tavLst>
                                        <p:tav tm="0">
                                          <p:val>
                                            <p:strVal val="#ppt_x"/>
                                          </p:val>
                                        </p:tav>
                                        <p:tav tm="100000">
                                          <p:val>
                                            <p:strVal val="#ppt_x"/>
                                          </p:val>
                                        </p:tav>
                                      </p:tavLst>
                                    </p:anim>
                                    <p:anim calcmode="lin" valueType="num">
                                      <p:cBhvr>
                                        <p:cTn id="14"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fade">
                                      <p:cBhvr>
                                        <p:cTn id="19" dur="500"/>
                                        <p:tgtEl>
                                          <p:spTgt spid="24"/>
                                        </p:tgtEl>
                                      </p:cBhvr>
                                    </p:animEffect>
                                  </p:childTnLst>
                                </p:cTn>
                              </p:par>
                              <p:par>
                                <p:cTn id="20" presetID="10" presetClass="entr" presetSubtype="0" fill="hold" nodeType="with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fade">
                                      <p:cBhvr>
                                        <p:cTn id="22" dur="500"/>
                                        <p:tgtEl>
                                          <p:spTgt spid="25"/>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fade">
                                      <p:cBhvr>
                                        <p:cTn id="27" dur="500"/>
                                        <p:tgtEl>
                                          <p:spTgt spid="27"/>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gtEl>
                                        <p:attrNameLst>
                                          <p:attrName>style.visibility</p:attrName>
                                        </p:attrNameLst>
                                      </p:cBhvr>
                                      <p:to>
                                        <p:strVal val="visible"/>
                                      </p:to>
                                    </p:set>
                                    <p:animEffect transition="in" filter="fade">
                                      <p:cBhvr>
                                        <p:cTn id="3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Calculation and simulation</a:t>
            </a:r>
          </a:p>
        </p:txBody>
      </p:sp>
      <mc:AlternateContent xmlns:mc="http://schemas.openxmlformats.org/markup-compatibility/2006" xmlns:a14="http://schemas.microsoft.com/office/drawing/2010/main">
        <mc:Choice Requires="a14">
          <p:sp>
            <p:nvSpPr>
              <p:cNvPr id="8" name="TextBox 7"/>
              <p:cNvSpPr txBox="1"/>
              <p:nvPr/>
            </p:nvSpPr>
            <p:spPr>
              <a:xfrm>
                <a:off x="2704559" y="4862787"/>
                <a:ext cx="3979103" cy="954107"/>
              </a:xfrm>
              <a:prstGeom prst="rect">
                <a:avLst/>
              </a:prstGeom>
              <a:noFill/>
            </p:spPr>
            <p:txBody>
              <a:bodyPr wrap="square" rtlCol="0">
                <a:spAutoFit/>
              </a:bodyPr>
              <a:lstStyle/>
              <a:p>
                <a:pPr algn="ctr"/>
                <a:r>
                  <a:rPr lang="en-GB" sz="1400" dirty="0"/>
                  <a:t>CASTEP NMR calculation of the </a:t>
                </a:r>
                <a:r>
                  <a:rPr lang="en-GB" sz="1400" dirty="0">
                    <a:solidFill>
                      <a:srgbClr val="FF0000"/>
                    </a:solidFill>
                  </a:rPr>
                  <a:t>hydroxyl oxygen(s)</a:t>
                </a:r>
                <a:r>
                  <a:rPr lang="en-GB" sz="1400" dirty="0"/>
                  <a:t> in talc yields </a:t>
                </a:r>
              </a:p>
              <a:p>
                <a:pPr algn="ctr"/>
                <a:r>
                  <a:rPr lang="en-GB" sz="1400" dirty="0">
                    <a:latin typeface="Cambria Math"/>
                    <a:ea typeface="Cambria Math"/>
                  </a:rPr>
                  <a:t>Cq~8.1 MHz and eta~0.01 (</a:t>
                </a:r>
                <a14:m>
                  <m:oMath xmlns:m="http://schemas.openxmlformats.org/officeDocument/2006/math">
                    <m:r>
                      <a:rPr lang="en-GB" sz="1400">
                        <a:latin typeface="Cambria Math"/>
                        <a:ea typeface="Cambria Math"/>
                      </a:rPr>
                      <m:t>𝛿</m:t>
                    </m:r>
                    <m:r>
                      <m:rPr>
                        <m:sty m:val="p"/>
                      </m:rPr>
                      <a:rPr lang="en-GB" sz="1400">
                        <a:latin typeface="Cambria Math"/>
                        <a:ea typeface="Cambria Math"/>
                      </a:rPr>
                      <m:t>iso</m:t>
                    </m:r>
                    <m:r>
                      <a:rPr lang="en-GB" sz="1400">
                        <a:latin typeface="Cambria Math"/>
                        <a:ea typeface="Cambria Math"/>
                      </a:rPr>
                      <m:t> </m:t>
                    </m:r>
                    <m:r>
                      <m:rPr>
                        <m:sty m:val="p"/>
                      </m:rPr>
                      <a:rPr lang="en-GB" sz="1400">
                        <a:latin typeface="Cambria Math"/>
                        <a:ea typeface="Cambria Math"/>
                      </a:rPr>
                      <m:t>to</m:t>
                    </m:r>
                    <m:r>
                      <a:rPr lang="en-GB" sz="1400">
                        <a:latin typeface="Cambria Math"/>
                        <a:ea typeface="Cambria Math"/>
                      </a:rPr>
                      <m:t> </m:t>
                    </m:r>
                    <m:r>
                      <m:rPr>
                        <m:sty m:val="p"/>
                      </m:rPr>
                      <a:rPr lang="en-GB" sz="1400">
                        <a:latin typeface="Cambria Math"/>
                        <a:ea typeface="Cambria Math"/>
                      </a:rPr>
                      <m:t>be</m:t>
                    </m:r>
                    <m:r>
                      <a:rPr lang="en-GB" sz="1400">
                        <a:latin typeface="Cambria Math"/>
                        <a:ea typeface="Cambria Math"/>
                      </a:rPr>
                      <m:t> </m:t>
                    </m:r>
                    <m:r>
                      <m:rPr>
                        <m:sty m:val="p"/>
                      </m:rPr>
                      <a:rPr lang="en-GB" sz="1400">
                        <a:latin typeface="Cambria Math"/>
                        <a:ea typeface="Cambria Math"/>
                      </a:rPr>
                      <m:t>determined</m:t>
                    </m:r>
                    <m:r>
                      <a:rPr lang="en-GB" sz="1400">
                        <a:latin typeface="Cambria Math"/>
                        <a:ea typeface="Cambria Math"/>
                      </a:rPr>
                      <m:t> </m:t>
                    </m:r>
                    <m:r>
                      <m:rPr>
                        <m:sty m:val="p"/>
                      </m:rPr>
                      <a:rPr lang="en-GB" sz="1400">
                        <a:latin typeface="Cambria Math"/>
                        <a:ea typeface="Cambria Math"/>
                      </a:rPr>
                      <m:t>by</m:t>
                    </m:r>
                    <m:r>
                      <a:rPr lang="en-GB" sz="1400">
                        <a:latin typeface="Cambria Math"/>
                        <a:ea typeface="Cambria Math"/>
                      </a:rPr>
                      <m:t> </m:t>
                    </m:r>
                    <m:r>
                      <m:rPr>
                        <m:sty m:val="p"/>
                      </m:rPr>
                      <a:rPr lang="en-GB" sz="1400">
                        <a:latin typeface="Cambria Math"/>
                        <a:ea typeface="Cambria Math"/>
                      </a:rPr>
                      <m:t>secondary</m:t>
                    </m:r>
                    <m:r>
                      <a:rPr lang="en-GB" sz="1400">
                        <a:latin typeface="Cambria Math"/>
                        <a:ea typeface="Cambria Math"/>
                      </a:rPr>
                      <m:t> </m:t>
                    </m:r>
                    <m:r>
                      <m:rPr>
                        <m:sty m:val="p"/>
                      </m:rPr>
                      <a:rPr lang="en-GB" sz="1400">
                        <a:latin typeface="Cambria Math"/>
                        <a:ea typeface="Cambria Math"/>
                      </a:rPr>
                      <m:t>reference</m:t>
                    </m:r>
                    <m:r>
                      <a:rPr lang="en-GB" sz="1400">
                        <a:latin typeface="Cambria Math"/>
                        <a:ea typeface="Cambria Math"/>
                      </a:rPr>
                      <m:t>)</m:t>
                    </m:r>
                  </m:oMath>
                </a14:m>
                <a:endParaRPr lang="en-GB" sz="1400" dirty="0">
                  <a:latin typeface="Cambria Math"/>
                  <a:ea typeface="Cambria Math"/>
                </a:endParaRPr>
              </a:p>
            </p:txBody>
          </p:sp>
        </mc:Choice>
        <mc:Fallback xmlns="">
          <p:sp>
            <p:nvSpPr>
              <p:cNvPr id="8" name="TextBox 7"/>
              <p:cNvSpPr txBox="1">
                <a:spLocks noRot="1" noChangeAspect="1" noMove="1" noResize="1" noEditPoints="1" noAdjustHandles="1" noChangeArrowheads="1" noChangeShapeType="1" noTextEdit="1"/>
              </p:cNvSpPr>
              <p:nvPr/>
            </p:nvSpPr>
            <p:spPr>
              <a:xfrm>
                <a:off x="2704559" y="4862787"/>
                <a:ext cx="3979103" cy="954107"/>
              </a:xfrm>
              <a:prstGeom prst="rect">
                <a:avLst/>
              </a:prstGeom>
              <a:blipFill rotWithShape="1">
                <a:blip r:embed="rId3"/>
                <a:stretch>
                  <a:fillRect t="-641" b="-5128"/>
                </a:stretch>
              </a:blipFill>
            </p:spPr>
            <p:txBody>
              <a:bodyPr/>
              <a:lstStyle/>
              <a:p>
                <a:r>
                  <a:rPr lang="en-GB">
                    <a:noFill/>
                  </a:rPr>
                  <a:t> </a:t>
                </a:r>
              </a:p>
            </p:txBody>
          </p:sp>
        </mc:Fallback>
      </mc:AlternateContent>
      <p:pic>
        <p:nvPicPr>
          <p:cNvPr id="2051" name="Picture 3" descr="C:\Users\rg472\Desktop\Talc_Rayner_1980-out Image.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195734" y="1733178"/>
            <a:ext cx="4996751" cy="3161979"/>
          </a:xfrm>
          <a:prstGeom prst="rect">
            <a:avLst/>
          </a:prstGeom>
          <a:noFill/>
          <a:extLst>
            <a:ext uri="{909E8E84-426E-40DD-AFC4-6F175D3DCCD1}">
              <a14:hiddenFill xmlns:a14="http://schemas.microsoft.com/office/drawing/2010/main">
                <a:solidFill>
                  <a:srgbClr val="FFFFFF"/>
                </a:solidFill>
              </a14:hiddenFill>
            </a:ext>
          </a:extLst>
        </p:spPr>
      </p:pic>
      <p:sp>
        <p:nvSpPr>
          <p:cNvPr id="15" name="Oval 14"/>
          <p:cNvSpPr/>
          <p:nvPr/>
        </p:nvSpPr>
        <p:spPr>
          <a:xfrm>
            <a:off x="5220072" y="3281797"/>
            <a:ext cx="504056" cy="36004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Oval 15"/>
          <p:cNvSpPr/>
          <p:nvPr/>
        </p:nvSpPr>
        <p:spPr>
          <a:xfrm>
            <a:off x="3635896" y="2852936"/>
            <a:ext cx="504056" cy="36004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074" name="Picture 2"/>
          <p:cNvPicPr>
            <a:picLocks noGrp="1" noChangeAspect="1" noChangeArrowheads="1"/>
          </p:cNvPicPr>
          <p:nvPr>
            <p:ph idx="1"/>
          </p:nvPr>
        </p:nvPicPr>
        <p:blipFill>
          <a:blip r:embed="rId5">
            <a:extLst>
              <a:ext uri="{28A0092B-C50C-407E-A947-70E740481C1C}">
                <a14:useLocalDpi xmlns:a14="http://schemas.microsoft.com/office/drawing/2010/main" val="0"/>
              </a:ext>
            </a:extLst>
          </a:blip>
          <a:srcRect/>
          <a:stretch>
            <a:fillRect/>
          </a:stretch>
        </p:blipFill>
        <p:spPr bwMode="auto">
          <a:xfrm>
            <a:off x="1476252" y="1733178"/>
            <a:ext cx="6435715" cy="31619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mc:AlternateContent xmlns:mc="http://schemas.openxmlformats.org/markup-compatibility/2006" xmlns:a14="http://schemas.microsoft.com/office/drawing/2010/main">
        <mc:Choice Requires="a14">
          <p:sp>
            <p:nvSpPr>
              <p:cNvPr id="3" name="TextBox 2"/>
              <p:cNvSpPr txBox="1"/>
              <p:nvPr/>
            </p:nvSpPr>
            <p:spPr>
              <a:xfrm>
                <a:off x="6012160" y="1844824"/>
                <a:ext cx="1800200" cy="892552"/>
              </a:xfrm>
              <a:prstGeom prst="rect">
                <a:avLst/>
              </a:prstGeom>
              <a:noFill/>
            </p:spPr>
            <p:txBody>
              <a:bodyPr wrap="square" rtlCol="0">
                <a:spAutoFit/>
              </a:bodyPr>
              <a:lstStyle/>
              <a:p>
                <a:pPr algn="ctr"/>
                <a:r>
                  <a:rPr lang="en-US" sz="1400" dirty="0"/>
                  <a:t>Tentative fitting yields: </a:t>
                </a:r>
                <a:endParaRPr lang="en-GB" sz="1400" i="1" dirty="0">
                  <a:latin typeface="Cambria Math"/>
                  <a:ea typeface="Cambria Math"/>
                </a:endParaRPr>
              </a:p>
              <a:p>
                <a:pPr algn="ctr"/>
                <a14:m>
                  <m:oMath xmlns:m="http://schemas.openxmlformats.org/officeDocument/2006/math">
                    <m:r>
                      <a:rPr lang="en-US" sz="1200" i="1" smtClean="0">
                        <a:latin typeface="Cambria Math"/>
                        <a:ea typeface="Cambria Math"/>
                      </a:rPr>
                      <m:t>𝛿</m:t>
                    </m:r>
                  </m:oMath>
                </a14:m>
                <a:r>
                  <a:rPr lang="en-GB" sz="1200" dirty="0">
                    <a:latin typeface="Cambria Math"/>
                    <a:ea typeface="Cambria Math"/>
                  </a:rPr>
                  <a:t>iso~28 ppm </a:t>
                </a:r>
              </a:p>
              <a:p>
                <a:pPr algn="ctr"/>
                <a:r>
                  <a:rPr lang="en-GB" sz="1200" dirty="0">
                    <a:latin typeface="Cambria Math"/>
                    <a:ea typeface="Cambria Math"/>
                  </a:rPr>
                  <a:t>Cq~7.9 MHz and eta~0 </a:t>
                </a:r>
                <a:endParaRPr lang="en-GB" sz="1200" dirty="0"/>
              </a:p>
            </p:txBody>
          </p:sp>
        </mc:Choice>
        <mc:Fallback xmlns="">
          <p:sp>
            <p:nvSpPr>
              <p:cNvPr id="3" name="TextBox 2"/>
              <p:cNvSpPr txBox="1">
                <a:spLocks noRot="1" noChangeAspect="1" noMove="1" noResize="1" noEditPoints="1" noAdjustHandles="1" noChangeArrowheads="1" noChangeShapeType="1" noTextEdit="1"/>
              </p:cNvSpPr>
              <p:nvPr/>
            </p:nvSpPr>
            <p:spPr>
              <a:xfrm>
                <a:off x="6012160" y="1844824"/>
                <a:ext cx="1800200" cy="892552"/>
              </a:xfrm>
              <a:prstGeom prst="rect">
                <a:avLst/>
              </a:prstGeom>
              <a:blipFill rotWithShape="1">
                <a:blip r:embed="rId6"/>
                <a:stretch>
                  <a:fillRect t="-685" b="-4795"/>
                </a:stretch>
              </a:blipFill>
            </p:spPr>
            <p:txBody>
              <a:bodyPr/>
              <a:lstStyle/>
              <a:p>
                <a:r>
                  <a:rPr lang="en-GB">
                    <a:noFill/>
                  </a:rPr>
                  <a:t> </a:t>
                </a:r>
              </a:p>
            </p:txBody>
          </p:sp>
        </mc:Fallback>
      </mc:AlternateContent>
    </p:spTree>
    <p:extLst>
      <p:ext uri="{BB962C8B-B14F-4D97-AF65-F5344CB8AC3E}">
        <p14:creationId xmlns:p14="http://schemas.microsoft.com/office/powerpoint/2010/main" val="26563186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500"/>
                                        <p:tgtEl>
                                          <p:spTgt spid="1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074"/>
                                        </p:tgtEl>
                                        <p:attrNameLst>
                                          <p:attrName>style.visibility</p:attrName>
                                        </p:attrNameLst>
                                      </p:cBhvr>
                                      <p:to>
                                        <p:strVal val="visible"/>
                                      </p:to>
                                    </p:set>
                                    <p:animEffect transition="in" filter="fade">
                                      <p:cBhvr>
                                        <p:cTn id="15" dur="500"/>
                                        <p:tgtEl>
                                          <p:spTgt spid="3074"/>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fade">
                                      <p:cBhvr>
                                        <p:cTn id="2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5"/>
          <p:cNvSpPr>
            <a:spLocks noGrp="1" noChangeArrowheads="1"/>
          </p:cNvSpPr>
          <p:nvPr>
            <p:ph type="body" idx="1"/>
          </p:nvPr>
        </p:nvSpPr>
        <p:spPr/>
        <p:txBody>
          <a:bodyPr/>
          <a:lstStyle/>
          <a:p>
            <a:pPr marL="0" indent="0" eaLnBrk="1" hangingPunct="1">
              <a:buNone/>
              <a:defRPr/>
            </a:pPr>
            <a:r>
              <a:rPr lang="en-US" altLang="en-US" sz="1400" dirty="0"/>
              <a:t>Mixture </a:t>
            </a:r>
            <a:r>
              <a:rPr lang="en-US" altLang="en-US" sz="1400" dirty="0" err="1"/>
              <a:t>Windscale</a:t>
            </a:r>
            <a:r>
              <a:rPr lang="en-US" altLang="en-US" sz="1400" dirty="0"/>
              <a:t> (MW) 25 </a:t>
            </a:r>
            <a:r>
              <a:rPr lang="en-US" altLang="en-US" sz="1400" dirty="0" err="1"/>
              <a:t>wt</a:t>
            </a:r>
            <a:r>
              <a:rPr lang="en-US" altLang="en-US" sz="1400" dirty="0"/>
              <a:t>% waste load glass: MW25</a:t>
            </a:r>
          </a:p>
          <a:p>
            <a:pPr marL="0" indent="0" eaLnBrk="1" hangingPunct="1">
              <a:buNone/>
              <a:defRPr/>
            </a:pPr>
            <a:r>
              <a:rPr lang="en-US" altLang="en-US" sz="1400" dirty="0"/>
              <a:t>Full-component MW25 simulant glass: 23-oxide  components</a:t>
            </a:r>
          </a:p>
          <a:p>
            <a:pPr marL="0" indent="0" eaLnBrk="1" hangingPunct="1">
              <a:buNone/>
              <a:defRPr/>
            </a:pPr>
            <a:endParaRPr lang="en-US" altLang="en-US" sz="1400" dirty="0"/>
          </a:p>
          <a:p>
            <a:pPr marL="0" indent="0" eaLnBrk="1" hangingPunct="1">
              <a:buNone/>
              <a:defRPr/>
            </a:pPr>
            <a:r>
              <a:rPr lang="en-US" altLang="en-US" sz="1400" dirty="0"/>
              <a:t>Simplified 6-oxide components glass:</a:t>
            </a:r>
          </a:p>
          <a:p>
            <a:pPr marL="0" indent="0" eaLnBrk="1" hangingPunct="1">
              <a:buNone/>
              <a:defRPr/>
            </a:pPr>
            <a:endParaRPr lang="en-US" altLang="en-US" sz="1400" dirty="0"/>
          </a:p>
          <a:p>
            <a:pPr marL="0" indent="0" eaLnBrk="1" hangingPunct="1">
              <a:buNone/>
              <a:defRPr/>
            </a:pPr>
            <a:endParaRPr lang="en-US" altLang="en-US" sz="1400" dirty="0"/>
          </a:p>
          <a:p>
            <a:pPr marL="0" indent="0" eaLnBrk="1" hangingPunct="1">
              <a:buNone/>
              <a:defRPr/>
            </a:pPr>
            <a:endParaRPr lang="en-US" altLang="en-US" sz="1400" dirty="0"/>
          </a:p>
          <a:p>
            <a:pPr marL="342900" indent="-342900" eaLnBrk="1" hangingPunct="1">
              <a:buAutoNum type="arabicPeriod"/>
              <a:defRPr/>
            </a:pPr>
            <a:r>
              <a:rPr lang="en-US" altLang="en-US" sz="1400" dirty="0"/>
              <a:t>Leached in </a:t>
            </a:r>
            <a:r>
              <a:rPr lang="en-US" altLang="en-US" sz="1400" dirty="0" err="1"/>
              <a:t>deionised</a:t>
            </a:r>
            <a:r>
              <a:rPr lang="en-US" altLang="en-US" sz="1400" dirty="0"/>
              <a:t> water;</a:t>
            </a:r>
          </a:p>
          <a:p>
            <a:pPr marL="342900" indent="-342900" eaLnBrk="1" hangingPunct="1">
              <a:buFontTx/>
              <a:buAutoNum type="arabicPeriod"/>
              <a:defRPr/>
            </a:pPr>
            <a:r>
              <a:rPr lang="en-US" altLang="en-US" sz="1400" dirty="0"/>
              <a:t>Leached in </a:t>
            </a:r>
            <a:r>
              <a:rPr lang="en-GB" sz="1400" baseline="30000" dirty="0"/>
              <a:t>17</a:t>
            </a:r>
            <a:r>
              <a:rPr lang="en-GB" sz="1400" dirty="0"/>
              <a:t>O enriched (40%) water;</a:t>
            </a:r>
          </a:p>
          <a:p>
            <a:pPr marL="342900" indent="-342900" eaLnBrk="1" hangingPunct="1">
              <a:buFontTx/>
              <a:buAutoNum type="arabicPeriod"/>
              <a:defRPr/>
            </a:pPr>
            <a:r>
              <a:rPr lang="en-US" sz="1400" dirty="0"/>
              <a:t>Made using </a:t>
            </a:r>
            <a:r>
              <a:rPr lang="en-GB" sz="1400" baseline="30000" dirty="0"/>
              <a:t>25</a:t>
            </a:r>
            <a:r>
              <a:rPr lang="en-GB" sz="1400" dirty="0"/>
              <a:t>Mg</a:t>
            </a:r>
            <a:r>
              <a:rPr lang="en-US" sz="1400" dirty="0"/>
              <a:t> enriched (99.7%) </a:t>
            </a:r>
            <a:r>
              <a:rPr lang="en-US" sz="1400" dirty="0" err="1"/>
              <a:t>MgO</a:t>
            </a:r>
            <a:r>
              <a:rPr lang="en-US" sz="1400" dirty="0"/>
              <a:t> as precursor.</a:t>
            </a:r>
            <a:endParaRPr lang="en-GB" sz="1400" dirty="0"/>
          </a:p>
          <a:p>
            <a:pPr marL="342900" indent="-342900" eaLnBrk="1" hangingPunct="1">
              <a:buAutoNum type="arabicPeriod"/>
              <a:defRPr/>
            </a:pPr>
            <a:endParaRPr lang="en-US" altLang="en-US" sz="1400" dirty="0"/>
          </a:p>
        </p:txBody>
      </p:sp>
      <p:sp>
        <p:nvSpPr>
          <p:cNvPr id="2" name="Title 1"/>
          <p:cNvSpPr>
            <a:spLocks noGrp="1"/>
          </p:cNvSpPr>
          <p:nvPr>
            <p:ph type="title"/>
          </p:nvPr>
        </p:nvSpPr>
        <p:spPr/>
        <p:txBody>
          <a:bodyPr/>
          <a:lstStyle/>
          <a:p>
            <a:endParaRPr lang="en-GB" dirty="0"/>
          </a:p>
        </p:txBody>
      </p:sp>
      <p:graphicFrame>
        <p:nvGraphicFramePr>
          <p:cNvPr id="3" name="Table 2"/>
          <p:cNvGraphicFramePr>
            <a:graphicFrameLocks noGrp="1"/>
          </p:cNvGraphicFramePr>
          <p:nvPr>
            <p:extLst>
              <p:ext uri="{D42A27DB-BD31-4B8C-83A1-F6EECF244321}">
                <p14:modId xmlns:p14="http://schemas.microsoft.com/office/powerpoint/2010/main" val="4051589515"/>
              </p:ext>
            </p:extLst>
          </p:nvPr>
        </p:nvGraphicFramePr>
        <p:xfrm>
          <a:off x="1403648" y="3284984"/>
          <a:ext cx="5868670" cy="822960"/>
        </p:xfrm>
        <a:graphic>
          <a:graphicData uri="http://schemas.openxmlformats.org/drawingml/2006/table">
            <a:tbl>
              <a:tblPr firstRow="1" firstCol="1" bandRow="1">
                <a:tableStyleId>{5C22544A-7EE6-4342-B048-85BDC9FD1C3A}</a:tableStyleId>
              </a:tblPr>
              <a:tblGrid>
                <a:gridCol w="838200">
                  <a:extLst>
                    <a:ext uri="{9D8B030D-6E8A-4147-A177-3AD203B41FA5}">
                      <a16:colId xmlns:a16="http://schemas.microsoft.com/office/drawing/2014/main" val="20000"/>
                    </a:ext>
                  </a:extLst>
                </a:gridCol>
                <a:gridCol w="838200">
                  <a:extLst>
                    <a:ext uri="{9D8B030D-6E8A-4147-A177-3AD203B41FA5}">
                      <a16:colId xmlns:a16="http://schemas.microsoft.com/office/drawing/2014/main" val="20001"/>
                    </a:ext>
                  </a:extLst>
                </a:gridCol>
                <a:gridCol w="838200">
                  <a:extLst>
                    <a:ext uri="{9D8B030D-6E8A-4147-A177-3AD203B41FA5}">
                      <a16:colId xmlns:a16="http://schemas.microsoft.com/office/drawing/2014/main" val="20002"/>
                    </a:ext>
                  </a:extLst>
                </a:gridCol>
                <a:gridCol w="838200">
                  <a:extLst>
                    <a:ext uri="{9D8B030D-6E8A-4147-A177-3AD203B41FA5}">
                      <a16:colId xmlns:a16="http://schemas.microsoft.com/office/drawing/2014/main" val="20003"/>
                    </a:ext>
                  </a:extLst>
                </a:gridCol>
                <a:gridCol w="838200">
                  <a:extLst>
                    <a:ext uri="{9D8B030D-6E8A-4147-A177-3AD203B41FA5}">
                      <a16:colId xmlns:a16="http://schemas.microsoft.com/office/drawing/2014/main" val="20004"/>
                    </a:ext>
                  </a:extLst>
                </a:gridCol>
                <a:gridCol w="838835">
                  <a:extLst>
                    <a:ext uri="{9D8B030D-6E8A-4147-A177-3AD203B41FA5}">
                      <a16:colId xmlns:a16="http://schemas.microsoft.com/office/drawing/2014/main" val="20005"/>
                    </a:ext>
                  </a:extLst>
                </a:gridCol>
                <a:gridCol w="838835">
                  <a:extLst>
                    <a:ext uri="{9D8B030D-6E8A-4147-A177-3AD203B41FA5}">
                      <a16:colId xmlns:a16="http://schemas.microsoft.com/office/drawing/2014/main" val="20006"/>
                    </a:ext>
                  </a:extLst>
                </a:gridCol>
              </a:tblGrid>
              <a:tr h="0">
                <a:tc>
                  <a:txBody>
                    <a:bodyPr/>
                    <a:lstStyle/>
                    <a:p>
                      <a:pPr algn="ctr">
                        <a:lnSpc>
                          <a:spcPct val="150000"/>
                        </a:lnSpc>
                        <a:spcAft>
                          <a:spcPts val="0"/>
                        </a:spcAft>
                      </a:pPr>
                      <a:r>
                        <a:rPr lang="en-GB" sz="1200" dirty="0">
                          <a:effectLst/>
                        </a:rPr>
                        <a:t>Cation</a:t>
                      </a:r>
                      <a:endParaRPr lang="en-GB" sz="1100" dirty="0">
                        <a:effectLst/>
                        <a:latin typeface="Calibri"/>
                        <a:ea typeface="SimSun"/>
                        <a:cs typeface="Times New Roman"/>
                      </a:endParaRPr>
                    </a:p>
                  </a:txBody>
                  <a:tcPr marL="68580" marR="68580" marT="0" marB="0"/>
                </a:tc>
                <a:tc>
                  <a:txBody>
                    <a:bodyPr/>
                    <a:lstStyle/>
                    <a:p>
                      <a:pPr algn="ctr">
                        <a:lnSpc>
                          <a:spcPct val="150000"/>
                        </a:lnSpc>
                        <a:spcAft>
                          <a:spcPts val="0"/>
                        </a:spcAft>
                      </a:pPr>
                      <a:r>
                        <a:rPr lang="en-GB" sz="1200">
                          <a:effectLst/>
                        </a:rPr>
                        <a:t>Al</a:t>
                      </a:r>
                      <a:endParaRPr lang="en-GB" sz="1100">
                        <a:effectLst/>
                        <a:latin typeface="Calibri"/>
                        <a:ea typeface="SimSun"/>
                        <a:cs typeface="Times New Roman"/>
                      </a:endParaRPr>
                    </a:p>
                  </a:txBody>
                  <a:tcPr marL="68580" marR="68580" marT="0" marB="0"/>
                </a:tc>
                <a:tc>
                  <a:txBody>
                    <a:bodyPr/>
                    <a:lstStyle/>
                    <a:p>
                      <a:pPr algn="ctr">
                        <a:lnSpc>
                          <a:spcPct val="150000"/>
                        </a:lnSpc>
                        <a:spcAft>
                          <a:spcPts val="0"/>
                        </a:spcAft>
                      </a:pPr>
                      <a:r>
                        <a:rPr lang="en-GB" sz="1200">
                          <a:effectLst/>
                        </a:rPr>
                        <a:t>B</a:t>
                      </a:r>
                      <a:endParaRPr lang="en-GB" sz="1100">
                        <a:effectLst/>
                        <a:latin typeface="Calibri"/>
                        <a:ea typeface="SimSun"/>
                        <a:cs typeface="Times New Roman"/>
                      </a:endParaRPr>
                    </a:p>
                  </a:txBody>
                  <a:tcPr marL="68580" marR="68580" marT="0" marB="0"/>
                </a:tc>
                <a:tc>
                  <a:txBody>
                    <a:bodyPr/>
                    <a:lstStyle/>
                    <a:p>
                      <a:pPr algn="ctr">
                        <a:lnSpc>
                          <a:spcPct val="150000"/>
                        </a:lnSpc>
                        <a:spcAft>
                          <a:spcPts val="0"/>
                        </a:spcAft>
                      </a:pPr>
                      <a:r>
                        <a:rPr lang="en-GB" sz="1200" dirty="0">
                          <a:effectLst/>
                        </a:rPr>
                        <a:t>La</a:t>
                      </a:r>
                    </a:p>
                    <a:p>
                      <a:pPr algn="ctr">
                        <a:lnSpc>
                          <a:spcPct val="150000"/>
                        </a:lnSpc>
                        <a:spcAft>
                          <a:spcPts val="0"/>
                        </a:spcAft>
                      </a:pPr>
                      <a:r>
                        <a:rPr lang="en-GB" sz="1200" dirty="0">
                          <a:effectLst/>
                          <a:latin typeface="Calibri"/>
                          <a:ea typeface="SimSun"/>
                          <a:cs typeface="Times New Roman"/>
                        </a:rPr>
                        <a:t>(REs)</a:t>
                      </a:r>
                      <a:endParaRPr lang="en-GB" sz="1100" dirty="0">
                        <a:effectLst/>
                        <a:latin typeface="Calibri"/>
                        <a:ea typeface="SimSun"/>
                        <a:cs typeface="Times New Roman"/>
                      </a:endParaRPr>
                    </a:p>
                  </a:txBody>
                  <a:tcPr marL="68580" marR="68580" marT="0" marB="0"/>
                </a:tc>
                <a:tc>
                  <a:txBody>
                    <a:bodyPr/>
                    <a:lstStyle/>
                    <a:p>
                      <a:pPr algn="ctr">
                        <a:lnSpc>
                          <a:spcPct val="150000"/>
                        </a:lnSpc>
                        <a:spcAft>
                          <a:spcPts val="0"/>
                        </a:spcAft>
                      </a:pPr>
                      <a:r>
                        <a:rPr lang="en-GB" sz="1200" dirty="0">
                          <a:effectLst/>
                        </a:rPr>
                        <a:t>Mg</a:t>
                      </a:r>
                      <a:endParaRPr lang="en-GB" sz="1100" dirty="0">
                        <a:effectLst/>
                        <a:latin typeface="Calibri"/>
                        <a:ea typeface="SimSun"/>
                        <a:cs typeface="Times New Roman"/>
                      </a:endParaRPr>
                    </a:p>
                  </a:txBody>
                  <a:tcPr marL="68580" marR="68580" marT="0" marB="0"/>
                </a:tc>
                <a:tc>
                  <a:txBody>
                    <a:bodyPr/>
                    <a:lstStyle/>
                    <a:p>
                      <a:pPr algn="ctr">
                        <a:lnSpc>
                          <a:spcPct val="150000"/>
                        </a:lnSpc>
                        <a:spcAft>
                          <a:spcPts val="0"/>
                        </a:spcAft>
                      </a:pPr>
                      <a:r>
                        <a:rPr lang="en-GB" sz="1200" dirty="0">
                          <a:effectLst/>
                        </a:rPr>
                        <a:t>Na (alkalis)</a:t>
                      </a:r>
                      <a:endParaRPr lang="en-GB" sz="1100" dirty="0">
                        <a:effectLst/>
                        <a:latin typeface="Calibri"/>
                        <a:ea typeface="SimSun"/>
                        <a:cs typeface="Times New Roman"/>
                      </a:endParaRPr>
                    </a:p>
                  </a:txBody>
                  <a:tcPr marL="68580" marR="68580" marT="0" marB="0"/>
                </a:tc>
                <a:tc>
                  <a:txBody>
                    <a:bodyPr/>
                    <a:lstStyle/>
                    <a:p>
                      <a:pPr algn="ctr">
                        <a:lnSpc>
                          <a:spcPct val="150000"/>
                        </a:lnSpc>
                        <a:spcAft>
                          <a:spcPts val="0"/>
                        </a:spcAft>
                      </a:pPr>
                      <a:r>
                        <a:rPr lang="en-GB" sz="1200">
                          <a:effectLst/>
                        </a:rPr>
                        <a:t>Si</a:t>
                      </a:r>
                      <a:endParaRPr lang="en-GB" sz="1100">
                        <a:effectLst/>
                        <a:latin typeface="Calibri"/>
                        <a:ea typeface="SimSun"/>
                        <a:cs typeface="Times New Roman"/>
                      </a:endParaRPr>
                    </a:p>
                  </a:txBody>
                  <a:tcPr marL="68580" marR="68580" marT="0" marB="0"/>
                </a:tc>
                <a:extLst>
                  <a:ext uri="{0D108BD9-81ED-4DB2-BD59-A6C34878D82A}">
                    <a16:rowId xmlns:a16="http://schemas.microsoft.com/office/drawing/2014/main" val="10000"/>
                  </a:ext>
                </a:extLst>
              </a:tr>
              <a:tr h="0">
                <a:tc>
                  <a:txBody>
                    <a:bodyPr/>
                    <a:lstStyle/>
                    <a:p>
                      <a:pPr algn="ctr">
                        <a:lnSpc>
                          <a:spcPct val="150000"/>
                        </a:lnSpc>
                        <a:spcAft>
                          <a:spcPts val="0"/>
                        </a:spcAft>
                      </a:pPr>
                      <a:r>
                        <a:rPr lang="en-GB" sz="1200">
                          <a:effectLst/>
                        </a:rPr>
                        <a:t>mol%</a:t>
                      </a:r>
                      <a:endParaRPr lang="en-GB" sz="1100">
                        <a:effectLst/>
                        <a:latin typeface="Calibri"/>
                        <a:ea typeface="SimSun"/>
                        <a:cs typeface="Times New Roman"/>
                      </a:endParaRPr>
                    </a:p>
                  </a:txBody>
                  <a:tcPr marL="68580" marR="68580" marT="0" marB="0"/>
                </a:tc>
                <a:tc>
                  <a:txBody>
                    <a:bodyPr/>
                    <a:lstStyle/>
                    <a:p>
                      <a:pPr algn="ctr">
                        <a:lnSpc>
                          <a:spcPct val="150000"/>
                        </a:lnSpc>
                        <a:spcAft>
                          <a:spcPts val="0"/>
                        </a:spcAft>
                      </a:pPr>
                      <a:r>
                        <a:rPr lang="en-GB" sz="1200">
                          <a:effectLst/>
                        </a:rPr>
                        <a:t>4.87</a:t>
                      </a:r>
                      <a:endParaRPr lang="en-GB" sz="1100">
                        <a:effectLst/>
                        <a:latin typeface="Calibri"/>
                        <a:ea typeface="SimSun"/>
                        <a:cs typeface="Times New Roman"/>
                      </a:endParaRPr>
                    </a:p>
                  </a:txBody>
                  <a:tcPr marL="68580" marR="68580" marT="0" marB="0"/>
                </a:tc>
                <a:tc>
                  <a:txBody>
                    <a:bodyPr/>
                    <a:lstStyle/>
                    <a:p>
                      <a:pPr algn="ctr">
                        <a:lnSpc>
                          <a:spcPct val="150000"/>
                        </a:lnSpc>
                        <a:spcAft>
                          <a:spcPts val="0"/>
                        </a:spcAft>
                      </a:pPr>
                      <a:r>
                        <a:rPr lang="en-GB" sz="1200">
                          <a:effectLst/>
                        </a:rPr>
                        <a:t>27.58</a:t>
                      </a:r>
                      <a:endParaRPr lang="en-GB" sz="1100">
                        <a:effectLst/>
                        <a:latin typeface="Calibri"/>
                        <a:ea typeface="SimSun"/>
                        <a:cs typeface="Times New Roman"/>
                      </a:endParaRPr>
                    </a:p>
                  </a:txBody>
                  <a:tcPr marL="68580" marR="68580" marT="0" marB="0"/>
                </a:tc>
                <a:tc>
                  <a:txBody>
                    <a:bodyPr/>
                    <a:lstStyle/>
                    <a:p>
                      <a:pPr algn="ctr">
                        <a:lnSpc>
                          <a:spcPct val="150000"/>
                        </a:lnSpc>
                        <a:spcAft>
                          <a:spcPts val="0"/>
                        </a:spcAft>
                      </a:pPr>
                      <a:r>
                        <a:rPr lang="en-GB" sz="1200">
                          <a:effectLst/>
                        </a:rPr>
                        <a:t>1.72</a:t>
                      </a:r>
                      <a:endParaRPr lang="en-GB" sz="1100">
                        <a:effectLst/>
                        <a:latin typeface="Calibri"/>
                        <a:ea typeface="SimSun"/>
                        <a:cs typeface="Times New Roman"/>
                      </a:endParaRPr>
                    </a:p>
                  </a:txBody>
                  <a:tcPr marL="68580" marR="68580" marT="0" marB="0"/>
                </a:tc>
                <a:tc>
                  <a:txBody>
                    <a:bodyPr/>
                    <a:lstStyle/>
                    <a:p>
                      <a:pPr algn="ctr">
                        <a:lnSpc>
                          <a:spcPct val="150000"/>
                        </a:lnSpc>
                        <a:spcAft>
                          <a:spcPts val="0"/>
                        </a:spcAft>
                      </a:pPr>
                      <a:r>
                        <a:rPr lang="en-GB" sz="1200">
                          <a:effectLst/>
                        </a:rPr>
                        <a:t>6.54</a:t>
                      </a:r>
                      <a:endParaRPr lang="en-GB" sz="1100">
                        <a:effectLst/>
                        <a:latin typeface="Calibri"/>
                        <a:ea typeface="SimSun"/>
                        <a:cs typeface="Times New Roman"/>
                      </a:endParaRPr>
                    </a:p>
                  </a:txBody>
                  <a:tcPr marL="68580" marR="68580" marT="0" marB="0"/>
                </a:tc>
                <a:tc>
                  <a:txBody>
                    <a:bodyPr/>
                    <a:lstStyle/>
                    <a:p>
                      <a:pPr algn="ctr">
                        <a:lnSpc>
                          <a:spcPct val="150000"/>
                        </a:lnSpc>
                        <a:spcAft>
                          <a:spcPts val="0"/>
                        </a:spcAft>
                      </a:pPr>
                      <a:r>
                        <a:rPr lang="en-GB" sz="1200">
                          <a:effectLst/>
                        </a:rPr>
                        <a:t>15.38</a:t>
                      </a:r>
                      <a:endParaRPr lang="en-GB" sz="1100">
                        <a:effectLst/>
                        <a:latin typeface="Calibri"/>
                        <a:ea typeface="SimSun"/>
                        <a:cs typeface="Times New Roman"/>
                      </a:endParaRPr>
                    </a:p>
                  </a:txBody>
                  <a:tcPr marL="68580" marR="68580" marT="0" marB="0"/>
                </a:tc>
                <a:tc>
                  <a:txBody>
                    <a:bodyPr/>
                    <a:lstStyle/>
                    <a:p>
                      <a:pPr algn="ctr">
                        <a:lnSpc>
                          <a:spcPct val="150000"/>
                        </a:lnSpc>
                        <a:spcAft>
                          <a:spcPts val="0"/>
                        </a:spcAft>
                      </a:pPr>
                      <a:r>
                        <a:rPr lang="en-GB" sz="1200" dirty="0">
                          <a:effectLst/>
                        </a:rPr>
                        <a:t>43.91</a:t>
                      </a:r>
                      <a:endParaRPr lang="en-GB" sz="1100" dirty="0">
                        <a:effectLst/>
                        <a:latin typeface="Calibri"/>
                        <a:ea typeface="SimSun"/>
                        <a:cs typeface="Times New Roman"/>
                      </a:endParaRPr>
                    </a:p>
                  </a:txBody>
                  <a:tcPr marL="68580" marR="68580" marT="0" marB="0"/>
                </a:tc>
                <a:extLst>
                  <a:ext uri="{0D108BD9-81ED-4DB2-BD59-A6C34878D82A}">
                    <a16:rowId xmlns:a16="http://schemas.microsoft.com/office/drawing/2014/main" val="10001"/>
                  </a:ext>
                </a:extLst>
              </a:tr>
            </a:tbl>
          </a:graphicData>
        </a:graphic>
      </p:graphicFrame>
      <p:sp>
        <p:nvSpPr>
          <p:cNvPr id="4" name="Oval 3"/>
          <p:cNvSpPr/>
          <p:nvPr/>
        </p:nvSpPr>
        <p:spPr>
          <a:xfrm>
            <a:off x="267474" y="4941168"/>
            <a:ext cx="4808582" cy="43204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Oval 4">
            <a:extLst>
              <a:ext uri="{FF2B5EF4-FFF2-40B4-BE49-F238E27FC236}">
                <a16:creationId xmlns:a16="http://schemas.microsoft.com/office/drawing/2014/main" id="{9C846017-DFEB-4C3C-8CFC-2E96836886E1}"/>
              </a:ext>
            </a:extLst>
          </p:cNvPr>
          <p:cNvSpPr/>
          <p:nvPr/>
        </p:nvSpPr>
        <p:spPr>
          <a:xfrm>
            <a:off x="4932040" y="3212976"/>
            <a:ext cx="504056" cy="50405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286290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2800" baseline="30000" dirty="0"/>
              <a:t>25</a:t>
            </a:r>
            <a:r>
              <a:rPr lang="en-GB" sz="2800" dirty="0"/>
              <a:t>Mg NMR</a:t>
            </a:r>
            <a:endParaRPr lang="en-GB" dirty="0"/>
          </a:p>
        </p:txBody>
      </p:sp>
      <p:sp>
        <p:nvSpPr>
          <p:cNvPr id="3" name="Content Placeholder 2"/>
          <p:cNvSpPr>
            <a:spLocks noGrp="1"/>
          </p:cNvSpPr>
          <p:nvPr>
            <p:ph idx="1"/>
          </p:nvPr>
        </p:nvSpPr>
        <p:spPr/>
        <p:txBody>
          <a:bodyPr/>
          <a:lstStyle/>
          <a:p>
            <a:pPr marL="0" indent="0">
              <a:buNone/>
            </a:pPr>
            <a:r>
              <a:rPr lang="en-GB" dirty="0"/>
              <a:t>One of the toughest nuclei to be observed in solid-state NMR:</a:t>
            </a:r>
          </a:p>
          <a:p>
            <a:pPr marL="0" indent="0" algn="ctr">
              <a:buNone/>
            </a:pPr>
            <a:r>
              <a:rPr lang="en-GB" sz="1400" dirty="0"/>
              <a:t>High magnetic field &amp; isotopic enrichment; long acquisition time &amp; poor resolution!</a:t>
            </a:r>
          </a:p>
          <a:p>
            <a:pPr marL="0" indent="0" algn="ctr">
              <a:buNone/>
            </a:pPr>
            <a:endParaRPr lang="en-GB" sz="1400" dirty="0"/>
          </a:p>
        </p:txBody>
      </p:sp>
      <p:pic>
        <p:nvPicPr>
          <p:cNvPr id="9223" name="Picture 7" descr="C:\Users\rg472\Desktop\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7584" y="2580793"/>
            <a:ext cx="7658100" cy="3557588"/>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p:cNvSpPr txBox="1"/>
          <p:nvPr/>
        </p:nvSpPr>
        <p:spPr>
          <a:xfrm>
            <a:off x="1043608" y="2877923"/>
            <a:ext cx="2304256" cy="523220"/>
          </a:xfrm>
          <a:prstGeom prst="rect">
            <a:avLst/>
          </a:prstGeom>
          <a:noFill/>
        </p:spPr>
        <p:txBody>
          <a:bodyPr wrap="square" rtlCol="0">
            <a:spAutoFit/>
          </a:bodyPr>
          <a:lstStyle/>
          <a:p>
            <a:pPr algn="ctr"/>
            <a:r>
              <a:rPr lang="en-GB" sz="1400" dirty="0"/>
              <a:t>UK 850 MHz Solid-state NMR facility</a:t>
            </a:r>
          </a:p>
        </p:txBody>
      </p:sp>
      <p:sp>
        <p:nvSpPr>
          <p:cNvPr id="17" name="TextBox 16"/>
          <p:cNvSpPr txBox="1"/>
          <p:nvPr/>
        </p:nvSpPr>
        <p:spPr>
          <a:xfrm>
            <a:off x="1187624" y="3402516"/>
            <a:ext cx="2016224" cy="276999"/>
          </a:xfrm>
          <a:prstGeom prst="rect">
            <a:avLst/>
          </a:prstGeom>
          <a:noFill/>
        </p:spPr>
        <p:txBody>
          <a:bodyPr wrap="square" rtlCol="0">
            <a:spAutoFit/>
          </a:bodyPr>
          <a:lstStyle/>
          <a:p>
            <a:pPr algn="ctr"/>
            <a:r>
              <a:rPr lang="en-GB" sz="1200" dirty="0"/>
              <a:t>14 kHz MAS </a:t>
            </a:r>
            <a:r>
              <a:rPr lang="en-GB" sz="1200" dirty="0" err="1"/>
              <a:t>dfs_spinecho</a:t>
            </a:r>
            <a:endParaRPr lang="en-GB" sz="1200" dirty="0"/>
          </a:p>
        </p:txBody>
      </p:sp>
      <p:pic>
        <p:nvPicPr>
          <p:cNvPr id="9224" name="Picture 8" descr="C:\Users\rg472\Desktop\2.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1482" y="2582678"/>
            <a:ext cx="7658100" cy="3557588"/>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graphicFrame>
            <p:nvGraphicFramePr>
              <p:cNvPr id="13" name="Table 12"/>
              <p:cNvGraphicFramePr>
                <a:graphicFrameLocks noGrp="1"/>
              </p:cNvGraphicFramePr>
              <p:nvPr>
                <p:extLst>
                  <p:ext uri="{D42A27DB-BD31-4B8C-83A1-F6EECF244321}">
                    <p14:modId xmlns:p14="http://schemas.microsoft.com/office/powerpoint/2010/main" val="1662634056"/>
                  </p:ext>
                </p:extLst>
              </p:nvPr>
            </p:nvGraphicFramePr>
            <p:xfrm>
              <a:off x="6732240" y="2660836"/>
              <a:ext cx="1656184" cy="741680"/>
            </p:xfrm>
            <a:graphic>
              <a:graphicData uri="http://schemas.openxmlformats.org/drawingml/2006/table">
                <a:tbl>
                  <a:tblPr firstRow="1" bandRow="1">
                    <a:tableStyleId>{F5AB1C69-6EDB-4FF4-983F-18BD219EF322}</a:tableStyleId>
                  </a:tblPr>
                  <a:tblGrid>
                    <a:gridCol w="828092">
                      <a:extLst>
                        <a:ext uri="{9D8B030D-6E8A-4147-A177-3AD203B41FA5}">
                          <a16:colId xmlns:a16="http://schemas.microsoft.com/office/drawing/2014/main" val="20000"/>
                        </a:ext>
                      </a:extLst>
                    </a:gridCol>
                    <a:gridCol w="828092">
                      <a:extLst>
                        <a:ext uri="{9D8B030D-6E8A-4147-A177-3AD203B41FA5}">
                          <a16:colId xmlns:a16="http://schemas.microsoft.com/office/drawing/2014/main" val="20001"/>
                        </a:ext>
                      </a:extLst>
                    </a:gridCol>
                  </a:tblGrid>
                  <a:tr h="370840">
                    <a:tc>
                      <a:txBody>
                        <a:bodyPr/>
                        <a:lstStyle/>
                        <a:p>
                          <a:pPr algn="ctr"/>
                          <a14:m>
                            <m:oMathPara xmlns:m="http://schemas.openxmlformats.org/officeDocument/2006/math">
                              <m:oMathParaPr>
                                <m:jc m:val="centerGroup"/>
                              </m:oMathParaPr>
                              <m:oMath xmlns:m="http://schemas.openxmlformats.org/officeDocument/2006/math">
                                <m:r>
                                  <a:rPr lang="en-GB" smtClean="0">
                                    <a:solidFill>
                                      <a:srgbClr val="FF0000"/>
                                    </a:solidFill>
                                    <a:latin typeface="Cambria Math"/>
                                  </a:rPr>
                                  <m:t>−</m:t>
                                </m:r>
                              </m:oMath>
                            </m:oMathPara>
                          </a14:m>
                          <a:endParaRPr lang="en-GB" dirty="0">
                            <a:solidFill>
                              <a:srgbClr val="FF0000"/>
                            </a:solidFill>
                          </a:endParaRPr>
                        </a:p>
                      </a:txBody>
                      <a:tcPr/>
                    </a:tc>
                    <a:tc>
                      <a:txBody>
                        <a:bodyPr/>
                        <a:lstStyle/>
                        <a:p>
                          <a:pPr marL="0" algn="ctr" defTabSz="914400" rtl="0" eaLnBrk="1" latinLnBrk="0" hangingPunct="1"/>
                          <a:r>
                            <a:rPr lang="en-GB" sz="1200" b="0" kern="1200" dirty="0">
                              <a:solidFill>
                                <a:schemeClr val="dk1"/>
                              </a:solidFill>
                              <a:latin typeface="+mn-lt"/>
                              <a:ea typeface="+mn-ea"/>
                              <a:cs typeface="+mn-cs"/>
                            </a:rPr>
                            <a:t>Pristine</a:t>
                          </a:r>
                        </a:p>
                      </a:txBody>
                      <a:tcPr/>
                    </a:tc>
                    <a:extLst>
                      <a:ext uri="{0D108BD9-81ED-4DB2-BD59-A6C34878D82A}">
                        <a16:rowId xmlns:a16="http://schemas.microsoft.com/office/drawing/2014/main" val="10000"/>
                      </a:ext>
                    </a:extLst>
                  </a:tr>
                  <a:tr h="370840">
                    <a:tc>
                      <a:txBody>
                        <a:bodyPr/>
                        <a:lstStyle/>
                        <a:p>
                          <a:pPr algn="ctr"/>
                          <a14:m>
                            <m:oMathPara xmlns:m="http://schemas.openxmlformats.org/officeDocument/2006/math">
                              <m:oMathParaPr>
                                <m:jc m:val="centerGroup"/>
                              </m:oMathParaPr>
                              <m:oMath xmlns:m="http://schemas.openxmlformats.org/officeDocument/2006/math">
                                <m:r>
                                  <a:rPr lang="en-GB" smtClean="0">
                                    <a:latin typeface="Cambria Math"/>
                                  </a:rPr>
                                  <m:t>−</m:t>
                                </m:r>
                              </m:oMath>
                            </m:oMathPara>
                          </a14:m>
                          <a:endParaRPr lang="en-GB" dirty="0">
                            <a:solidFill>
                              <a:srgbClr val="000000"/>
                            </a:solidFill>
                          </a:endParaRPr>
                        </a:p>
                      </a:txBody>
                      <a:tcPr/>
                    </a:tc>
                    <a:tc>
                      <a:txBody>
                        <a:bodyPr/>
                        <a:lstStyle/>
                        <a:p>
                          <a:pPr algn="ctr"/>
                          <a:r>
                            <a:rPr lang="en-GB" sz="1200" dirty="0"/>
                            <a:t>16wk</a:t>
                          </a:r>
                        </a:p>
                      </a:txBody>
                      <a:tcPr/>
                    </a:tc>
                    <a:extLst>
                      <a:ext uri="{0D108BD9-81ED-4DB2-BD59-A6C34878D82A}">
                        <a16:rowId xmlns:a16="http://schemas.microsoft.com/office/drawing/2014/main" val="10001"/>
                      </a:ext>
                    </a:extLst>
                  </a:tr>
                </a:tbl>
              </a:graphicData>
            </a:graphic>
          </p:graphicFrame>
        </mc:Choice>
        <mc:Fallback xmlns="">
          <p:graphicFrame>
            <p:nvGraphicFramePr>
              <p:cNvPr id="13" name="Table 12"/>
              <p:cNvGraphicFramePr>
                <a:graphicFrameLocks noGrp="1"/>
              </p:cNvGraphicFramePr>
              <p:nvPr>
                <p:extLst>
                  <p:ext uri="{D42A27DB-BD31-4B8C-83A1-F6EECF244321}">
                    <p14:modId xmlns:p14="http://schemas.microsoft.com/office/powerpoint/2010/main" val="1662634056"/>
                  </p:ext>
                </p:extLst>
              </p:nvPr>
            </p:nvGraphicFramePr>
            <p:xfrm>
              <a:off x="6732240" y="2660836"/>
              <a:ext cx="1656184" cy="741680"/>
            </p:xfrm>
            <a:graphic>
              <a:graphicData uri="http://schemas.openxmlformats.org/drawingml/2006/table">
                <a:tbl>
                  <a:tblPr firstRow="1" bandRow="1">
                    <a:tableStyleId>{F5AB1C69-6EDB-4FF4-983F-18BD219EF322}</a:tableStyleId>
                  </a:tblPr>
                  <a:tblGrid>
                    <a:gridCol w="828092"/>
                    <a:gridCol w="828092"/>
                  </a:tblGrid>
                  <a:tr h="370840">
                    <a:tc>
                      <a:txBody>
                        <a:bodyPr/>
                        <a:lstStyle/>
                        <a:p>
                          <a:endParaRPr lang="en-US"/>
                        </a:p>
                      </a:txBody>
                      <a:tcPr>
                        <a:blipFill rotWithShape="1">
                          <a:blip r:embed="rId5"/>
                          <a:stretch>
                            <a:fillRect t="-1639" r="-100735" b="-101639"/>
                          </a:stretch>
                        </a:blipFill>
                      </a:tcPr>
                    </a:tc>
                    <a:tc>
                      <a:txBody>
                        <a:bodyPr/>
                        <a:lstStyle/>
                        <a:p>
                          <a:pPr marL="0" algn="ctr" defTabSz="914400" rtl="0" eaLnBrk="1" latinLnBrk="0" hangingPunct="1"/>
                          <a:r>
                            <a:rPr lang="en-GB" sz="1200" b="0" kern="1200" dirty="0" smtClean="0">
                              <a:solidFill>
                                <a:schemeClr val="dk1"/>
                              </a:solidFill>
                              <a:latin typeface="+mn-lt"/>
                              <a:ea typeface="+mn-ea"/>
                              <a:cs typeface="+mn-cs"/>
                            </a:rPr>
                            <a:t>Pristine</a:t>
                          </a:r>
                          <a:endParaRPr lang="en-GB" sz="1200" b="0" kern="1200" dirty="0">
                            <a:solidFill>
                              <a:schemeClr val="dk1"/>
                            </a:solidFill>
                            <a:latin typeface="+mn-lt"/>
                            <a:ea typeface="+mn-ea"/>
                            <a:cs typeface="+mn-cs"/>
                          </a:endParaRPr>
                        </a:p>
                      </a:txBody>
                      <a:tcPr/>
                    </a:tc>
                  </a:tr>
                  <a:tr h="370840">
                    <a:tc>
                      <a:txBody>
                        <a:bodyPr/>
                        <a:lstStyle/>
                        <a:p>
                          <a:endParaRPr lang="en-US"/>
                        </a:p>
                      </a:txBody>
                      <a:tcPr>
                        <a:blipFill rotWithShape="1">
                          <a:blip r:embed="rId5"/>
                          <a:stretch>
                            <a:fillRect t="-101639" r="-100735" b="-1639"/>
                          </a:stretch>
                        </a:blipFill>
                      </a:tcPr>
                    </a:tc>
                    <a:tc>
                      <a:txBody>
                        <a:bodyPr/>
                        <a:lstStyle/>
                        <a:p>
                          <a:pPr algn="ctr"/>
                          <a:r>
                            <a:rPr lang="en-GB" sz="1200" dirty="0" smtClean="0"/>
                            <a:t>16wk</a:t>
                          </a:r>
                          <a:endParaRPr lang="en-GB" sz="1200" dirty="0"/>
                        </a:p>
                      </a:txBody>
                      <a:tcPr/>
                    </a:tc>
                  </a:tr>
                </a:tbl>
              </a:graphicData>
            </a:graphic>
          </p:graphicFrame>
        </mc:Fallback>
      </mc:AlternateContent>
      <p:pic>
        <p:nvPicPr>
          <p:cNvPr id="14" name="Picture 2" descr="C:\Users\rg472\Desktop\1.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30313" y="2580793"/>
            <a:ext cx="7658100" cy="3557588"/>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graphicFrame>
            <p:nvGraphicFramePr>
              <p:cNvPr id="15" name="Table 14"/>
              <p:cNvGraphicFramePr>
                <a:graphicFrameLocks noGrp="1"/>
              </p:cNvGraphicFramePr>
              <p:nvPr>
                <p:extLst>
                  <p:ext uri="{D42A27DB-BD31-4B8C-83A1-F6EECF244321}">
                    <p14:modId xmlns:p14="http://schemas.microsoft.com/office/powerpoint/2010/main" val="299682515"/>
                  </p:ext>
                </p:extLst>
              </p:nvPr>
            </p:nvGraphicFramePr>
            <p:xfrm>
              <a:off x="6588224" y="2718055"/>
              <a:ext cx="1800200" cy="828538"/>
            </p:xfrm>
            <a:graphic>
              <a:graphicData uri="http://schemas.openxmlformats.org/drawingml/2006/table">
                <a:tbl>
                  <a:tblPr firstRow="1" bandRow="1">
                    <a:tableStyleId>{F5AB1C69-6EDB-4FF4-983F-18BD219EF322}</a:tableStyleId>
                  </a:tblPr>
                  <a:tblGrid>
                    <a:gridCol w="900100">
                      <a:extLst>
                        <a:ext uri="{9D8B030D-6E8A-4147-A177-3AD203B41FA5}">
                          <a16:colId xmlns:a16="http://schemas.microsoft.com/office/drawing/2014/main" val="20000"/>
                        </a:ext>
                      </a:extLst>
                    </a:gridCol>
                    <a:gridCol w="900100">
                      <a:extLst>
                        <a:ext uri="{9D8B030D-6E8A-4147-A177-3AD203B41FA5}">
                          <a16:colId xmlns:a16="http://schemas.microsoft.com/office/drawing/2014/main" val="20001"/>
                        </a:ext>
                      </a:extLst>
                    </a:gridCol>
                  </a:tblGrid>
                  <a:tr h="371338">
                    <a:tc>
                      <a:txBody>
                        <a:bodyPr/>
                        <a:lstStyle/>
                        <a:p>
                          <a:pPr algn="ctr"/>
                          <a14:m>
                            <m:oMathPara xmlns:m="http://schemas.openxmlformats.org/officeDocument/2006/math">
                              <m:oMathParaPr>
                                <m:jc m:val="center"/>
                              </m:oMathParaPr>
                              <m:oMath xmlns:m="http://schemas.openxmlformats.org/officeDocument/2006/math">
                                <m:r>
                                  <a:rPr lang="en-GB" b="1" smtClean="0">
                                    <a:solidFill>
                                      <a:srgbClr val="FF00FF"/>
                                    </a:solidFill>
                                    <a:latin typeface="Cambria Math"/>
                                  </a:rPr>
                                  <m:t>−</m:t>
                                </m:r>
                              </m:oMath>
                            </m:oMathPara>
                          </a14:m>
                          <a:endParaRPr lang="en-GB" b="1" dirty="0">
                            <a:solidFill>
                              <a:srgbClr val="FF00FF"/>
                            </a:solidFill>
                          </a:endParaRPr>
                        </a:p>
                      </a:txBody>
                      <a:tcPr/>
                    </a:tc>
                    <a:tc>
                      <a:txBody>
                        <a:bodyPr/>
                        <a:lstStyle/>
                        <a:p>
                          <a:pPr marL="0" algn="ctr" defTabSz="914400" rtl="0" eaLnBrk="1" latinLnBrk="0" hangingPunct="1"/>
                          <a:r>
                            <a:rPr lang="en-GB" sz="1200" b="0" kern="1200" dirty="0">
                              <a:solidFill>
                                <a:schemeClr val="dk1"/>
                              </a:solidFill>
                              <a:latin typeface="+mn-lt"/>
                              <a:ea typeface="+mn-ea"/>
                              <a:cs typeface="+mn-cs"/>
                            </a:rPr>
                            <a:t>Aluminous </a:t>
                          </a:r>
                          <a:r>
                            <a:rPr lang="en-GB" sz="1200" b="0" kern="1200" dirty="0" err="1">
                              <a:solidFill>
                                <a:schemeClr val="dk1"/>
                              </a:solidFill>
                              <a:latin typeface="+mn-lt"/>
                              <a:ea typeface="+mn-ea"/>
                              <a:cs typeface="+mn-cs"/>
                            </a:rPr>
                            <a:t>hectorite</a:t>
                          </a:r>
                          <a:endParaRPr lang="en-GB" sz="1200" b="0" kern="1200" dirty="0">
                            <a:solidFill>
                              <a:schemeClr val="dk1"/>
                            </a:solidFill>
                            <a:latin typeface="+mn-lt"/>
                            <a:ea typeface="+mn-ea"/>
                            <a:cs typeface="+mn-cs"/>
                          </a:endParaRPr>
                        </a:p>
                      </a:txBody>
                      <a:tcPr/>
                    </a:tc>
                    <a:extLst>
                      <a:ext uri="{0D108BD9-81ED-4DB2-BD59-A6C34878D82A}">
                        <a16:rowId xmlns:a16="http://schemas.microsoft.com/office/drawing/2014/main" val="10000"/>
                      </a:ext>
                    </a:extLst>
                  </a:tr>
                  <a:tr h="371338">
                    <a:tc>
                      <a:txBody>
                        <a:bodyPr/>
                        <a:lstStyle/>
                        <a:p>
                          <a:pPr algn="ctr"/>
                          <a14:m>
                            <m:oMathPara xmlns:m="http://schemas.openxmlformats.org/officeDocument/2006/math">
                              <m:oMathParaPr>
                                <m:jc m:val="centerGroup"/>
                              </m:oMathParaPr>
                              <m:oMath xmlns:m="http://schemas.openxmlformats.org/officeDocument/2006/math">
                                <m:r>
                                  <a:rPr lang="en-GB" b="1" smtClean="0">
                                    <a:solidFill>
                                      <a:srgbClr val="92D050"/>
                                    </a:solidFill>
                                    <a:latin typeface="Cambria Math"/>
                                  </a:rPr>
                                  <m:t>−</m:t>
                                </m:r>
                              </m:oMath>
                            </m:oMathPara>
                          </a14:m>
                          <a:endParaRPr lang="en-GB" b="1" dirty="0">
                            <a:solidFill>
                              <a:srgbClr val="92D050"/>
                            </a:solidFill>
                          </a:endParaRPr>
                        </a:p>
                      </a:txBody>
                      <a:tcPr/>
                    </a:tc>
                    <a:tc>
                      <a:txBody>
                        <a:bodyPr/>
                        <a:lstStyle/>
                        <a:p>
                          <a:pPr algn="ctr"/>
                          <a:r>
                            <a:rPr lang="en-GB" sz="1200" b="0" kern="1200" dirty="0">
                              <a:solidFill>
                                <a:schemeClr val="dk1"/>
                              </a:solidFill>
                              <a:latin typeface="+mn-lt"/>
                              <a:ea typeface="+mn-ea"/>
                              <a:cs typeface="+mn-cs"/>
                            </a:rPr>
                            <a:t>Talc</a:t>
                          </a:r>
                        </a:p>
                      </a:txBody>
                      <a:tcPr/>
                    </a:tc>
                    <a:extLst>
                      <a:ext uri="{0D108BD9-81ED-4DB2-BD59-A6C34878D82A}">
                        <a16:rowId xmlns:a16="http://schemas.microsoft.com/office/drawing/2014/main" val="10001"/>
                      </a:ext>
                    </a:extLst>
                  </a:tr>
                </a:tbl>
              </a:graphicData>
            </a:graphic>
          </p:graphicFrame>
        </mc:Choice>
        <mc:Fallback xmlns="">
          <p:graphicFrame>
            <p:nvGraphicFramePr>
              <p:cNvPr id="15" name="Table 14"/>
              <p:cNvGraphicFramePr>
                <a:graphicFrameLocks noGrp="1"/>
              </p:cNvGraphicFramePr>
              <p:nvPr>
                <p:extLst>
                  <p:ext uri="{D42A27DB-BD31-4B8C-83A1-F6EECF244321}">
                    <p14:modId xmlns:p14="http://schemas.microsoft.com/office/powerpoint/2010/main" val="299682515"/>
                  </p:ext>
                </p:extLst>
              </p:nvPr>
            </p:nvGraphicFramePr>
            <p:xfrm>
              <a:off x="6588224" y="2718055"/>
              <a:ext cx="1800200" cy="828538"/>
            </p:xfrm>
            <a:graphic>
              <a:graphicData uri="http://schemas.openxmlformats.org/drawingml/2006/table">
                <a:tbl>
                  <a:tblPr firstRow="1" bandRow="1">
                    <a:tableStyleId>{F5AB1C69-6EDB-4FF4-983F-18BD219EF322}</a:tableStyleId>
                  </a:tblPr>
                  <a:tblGrid>
                    <a:gridCol w="900100"/>
                    <a:gridCol w="900100"/>
                  </a:tblGrid>
                  <a:tr h="457200">
                    <a:tc>
                      <a:txBody>
                        <a:bodyPr/>
                        <a:lstStyle/>
                        <a:p>
                          <a:endParaRPr lang="en-US"/>
                        </a:p>
                      </a:txBody>
                      <a:tcPr>
                        <a:blipFill rotWithShape="1">
                          <a:blip r:embed="rId7"/>
                          <a:stretch>
                            <a:fillRect l="-676" t="-1333" r="-100000" b="-81333"/>
                          </a:stretch>
                        </a:blipFill>
                      </a:tcPr>
                    </a:tc>
                    <a:tc>
                      <a:txBody>
                        <a:bodyPr/>
                        <a:lstStyle/>
                        <a:p>
                          <a:pPr marL="0" algn="ctr" defTabSz="914400" rtl="0" eaLnBrk="1" latinLnBrk="0" hangingPunct="1"/>
                          <a:r>
                            <a:rPr lang="en-GB" sz="1200" b="0" kern="1200" dirty="0" smtClean="0">
                              <a:solidFill>
                                <a:schemeClr val="dk1"/>
                              </a:solidFill>
                              <a:latin typeface="+mn-lt"/>
                              <a:ea typeface="+mn-ea"/>
                              <a:cs typeface="+mn-cs"/>
                            </a:rPr>
                            <a:t>Aluminous </a:t>
                          </a:r>
                          <a:r>
                            <a:rPr lang="en-GB" sz="1200" b="0" kern="1200" dirty="0" err="1" smtClean="0">
                              <a:solidFill>
                                <a:schemeClr val="dk1"/>
                              </a:solidFill>
                              <a:latin typeface="+mn-lt"/>
                              <a:ea typeface="+mn-ea"/>
                              <a:cs typeface="+mn-cs"/>
                            </a:rPr>
                            <a:t>hectorite</a:t>
                          </a:r>
                          <a:endParaRPr lang="en-GB" sz="1200" b="0" kern="1200" dirty="0">
                            <a:solidFill>
                              <a:schemeClr val="dk1"/>
                            </a:solidFill>
                            <a:latin typeface="+mn-lt"/>
                            <a:ea typeface="+mn-ea"/>
                            <a:cs typeface="+mn-cs"/>
                          </a:endParaRPr>
                        </a:p>
                      </a:txBody>
                      <a:tcPr/>
                    </a:tc>
                  </a:tr>
                  <a:tr h="371338">
                    <a:tc>
                      <a:txBody>
                        <a:bodyPr/>
                        <a:lstStyle/>
                        <a:p>
                          <a:endParaRPr lang="en-US"/>
                        </a:p>
                      </a:txBody>
                      <a:tcPr>
                        <a:blipFill rotWithShape="1">
                          <a:blip r:embed="rId7"/>
                          <a:stretch>
                            <a:fillRect l="-676" t="-124590" r="-100000"/>
                          </a:stretch>
                        </a:blipFill>
                      </a:tcPr>
                    </a:tc>
                    <a:tc>
                      <a:txBody>
                        <a:bodyPr/>
                        <a:lstStyle/>
                        <a:p>
                          <a:pPr algn="ctr"/>
                          <a:r>
                            <a:rPr lang="en-GB" sz="1200" b="0" kern="1200" dirty="0" smtClean="0">
                              <a:solidFill>
                                <a:schemeClr val="dk1"/>
                              </a:solidFill>
                              <a:latin typeface="+mn-lt"/>
                              <a:ea typeface="+mn-ea"/>
                              <a:cs typeface="+mn-cs"/>
                            </a:rPr>
                            <a:t>Talc</a:t>
                          </a:r>
                          <a:endParaRPr lang="en-GB" sz="1200" b="0" kern="1200" dirty="0">
                            <a:solidFill>
                              <a:schemeClr val="dk1"/>
                            </a:solidFill>
                            <a:latin typeface="+mn-lt"/>
                            <a:ea typeface="+mn-ea"/>
                            <a:cs typeface="+mn-cs"/>
                          </a:endParaRPr>
                        </a:p>
                      </a:txBody>
                      <a:tcPr/>
                    </a:tc>
                  </a:tr>
                </a:tbl>
              </a:graphicData>
            </a:graphic>
          </p:graphicFrame>
        </mc:Fallback>
      </mc:AlternateContent>
      <p:sp>
        <p:nvSpPr>
          <p:cNvPr id="4" name="Rectangle 3">
            <a:extLst>
              <a:ext uri="{FF2B5EF4-FFF2-40B4-BE49-F238E27FC236}">
                <a16:creationId xmlns:a16="http://schemas.microsoft.com/office/drawing/2014/main" id="{C96A72F8-69A2-4B75-BF7B-62BA41C48F2E}"/>
              </a:ext>
            </a:extLst>
          </p:cNvPr>
          <p:cNvSpPr/>
          <p:nvPr/>
        </p:nvSpPr>
        <p:spPr>
          <a:xfrm>
            <a:off x="4521571" y="3255988"/>
            <a:ext cx="144016" cy="25202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0715530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224"/>
                                        </p:tgtEl>
                                        <p:attrNameLst>
                                          <p:attrName>style.visibility</p:attrName>
                                        </p:attrNameLst>
                                      </p:cBhvr>
                                      <p:to>
                                        <p:strVal val="visible"/>
                                      </p:to>
                                    </p:set>
                                    <p:animEffect transition="in" filter="fade">
                                      <p:cBhvr>
                                        <p:cTn id="7" dur="500"/>
                                        <p:tgtEl>
                                          <p:spTgt spid="922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par>
                                <p:cTn id="13" presetID="10" presetClass="entr" presetSubtype="0" fill="hold" nodeType="with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fade">
                                      <p:cBhvr>
                                        <p:cTn id="15" dur="500"/>
                                        <p:tgtEl>
                                          <p:spTgt spid="15"/>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pPr marL="0" indent="0">
              <a:buNone/>
            </a:pPr>
            <a:r>
              <a:rPr lang="en-GB" sz="1400" dirty="0"/>
              <a:t>How about CP?</a:t>
            </a:r>
          </a:p>
        </p:txBody>
      </p:sp>
      <p:pic>
        <p:nvPicPr>
          <p:cNvPr id="10242" name="Picture 2" descr="C:\Users\rg472\Desktop\stacpMgEM16wk.png"/>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890" y="2060849"/>
            <a:ext cx="4424400" cy="2624400"/>
          </a:xfrm>
          <a:prstGeom prst="rect">
            <a:avLst/>
          </a:prstGeom>
          <a:noFill/>
          <a:extLst>
            <a:ext uri="{909E8E84-426E-40DD-AFC4-6F175D3DCCD1}">
              <a14:hiddenFill xmlns:a14="http://schemas.microsoft.com/office/drawing/2010/main">
                <a:solidFill>
                  <a:srgbClr val="FFFFFF"/>
                </a:solidFill>
              </a14:hiddenFill>
            </a:ext>
          </a:extLst>
        </p:spPr>
      </p:pic>
      <p:pic>
        <p:nvPicPr>
          <p:cNvPr id="10244" name="Picture 4" descr="C:\Users\rg472\Desktop\stacpMgEM16wkvstalc.png"/>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964" y="2062222"/>
            <a:ext cx="4424363" cy="262318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107504" y="2276872"/>
            <a:ext cx="936104" cy="307777"/>
          </a:xfrm>
          <a:prstGeom prst="rect">
            <a:avLst/>
          </a:prstGeom>
          <a:noFill/>
        </p:spPr>
        <p:txBody>
          <a:bodyPr wrap="square" rtlCol="0">
            <a:spAutoFit/>
          </a:bodyPr>
          <a:lstStyle/>
          <a:p>
            <a:pPr algn="ctr"/>
            <a:r>
              <a:rPr lang="en-GB" sz="1400" dirty="0"/>
              <a:t>static </a:t>
            </a:r>
            <a:r>
              <a:rPr lang="en-GB" sz="1400" dirty="0" err="1"/>
              <a:t>cp</a:t>
            </a:r>
            <a:endParaRPr lang="en-GB" sz="1400" dirty="0"/>
          </a:p>
        </p:txBody>
      </p:sp>
      <mc:AlternateContent xmlns:mc="http://schemas.openxmlformats.org/markup-compatibility/2006" xmlns:a14="http://schemas.microsoft.com/office/drawing/2010/main">
        <mc:Choice Requires="a14">
          <p:graphicFrame>
            <p:nvGraphicFramePr>
              <p:cNvPr id="5" name="Table 4"/>
              <p:cNvGraphicFramePr>
                <a:graphicFrameLocks noGrp="1"/>
              </p:cNvGraphicFramePr>
              <p:nvPr>
                <p:extLst>
                  <p:ext uri="{D42A27DB-BD31-4B8C-83A1-F6EECF244321}">
                    <p14:modId xmlns:p14="http://schemas.microsoft.com/office/powerpoint/2010/main" val="345202616"/>
                  </p:ext>
                </p:extLst>
              </p:nvPr>
            </p:nvGraphicFramePr>
            <p:xfrm>
              <a:off x="3059832" y="2218889"/>
              <a:ext cx="1224136" cy="731520"/>
            </p:xfrm>
            <a:graphic>
              <a:graphicData uri="http://schemas.openxmlformats.org/drawingml/2006/table">
                <a:tbl>
                  <a:tblPr firstRow="1" bandRow="1">
                    <a:tableStyleId>{F5AB1C69-6EDB-4FF4-983F-18BD219EF322}</a:tableStyleId>
                  </a:tblPr>
                  <a:tblGrid>
                    <a:gridCol w="612068">
                      <a:extLst>
                        <a:ext uri="{9D8B030D-6E8A-4147-A177-3AD203B41FA5}">
                          <a16:colId xmlns:a16="http://schemas.microsoft.com/office/drawing/2014/main" val="20000"/>
                        </a:ext>
                      </a:extLst>
                    </a:gridCol>
                    <a:gridCol w="612068">
                      <a:extLst>
                        <a:ext uri="{9D8B030D-6E8A-4147-A177-3AD203B41FA5}">
                          <a16:colId xmlns:a16="http://schemas.microsoft.com/office/drawing/2014/main" val="20001"/>
                        </a:ext>
                      </a:extLst>
                    </a:gridCol>
                  </a:tblGrid>
                  <a:tr h="331698">
                    <a:tc>
                      <a:txBody>
                        <a:bodyPr/>
                        <a:lstStyle/>
                        <a:p>
                          <a:pPr algn="ctr"/>
                          <a14:m>
                            <m:oMathPara xmlns:m="http://schemas.openxmlformats.org/officeDocument/2006/math">
                              <m:oMathParaPr>
                                <m:jc m:val="centerGroup"/>
                              </m:oMathParaPr>
                              <m:oMath xmlns:m="http://schemas.openxmlformats.org/officeDocument/2006/math">
                                <m:r>
                                  <a:rPr lang="en-GB" smtClean="0">
                                    <a:solidFill>
                                      <a:srgbClr val="FF0000"/>
                                    </a:solidFill>
                                    <a:latin typeface="Cambria Math"/>
                                  </a:rPr>
                                  <m:t>−</m:t>
                                </m:r>
                              </m:oMath>
                            </m:oMathPara>
                          </a14:m>
                          <a:endParaRPr lang="en-GB" dirty="0">
                            <a:solidFill>
                              <a:srgbClr val="FF0000"/>
                            </a:solidFill>
                          </a:endParaRPr>
                        </a:p>
                      </a:txBody>
                      <a:tcPr/>
                    </a:tc>
                    <a:tc>
                      <a:txBody>
                        <a:bodyPr/>
                        <a:lstStyle/>
                        <a:p>
                          <a:pPr marL="0" algn="ctr" defTabSz="914400" rtl="0" eaLnBrk="1" latinLnBrk="0" hangingPunct="1"/>
                          <a:r>
                            <a:rPr lang="en-GB" sz="1200" b="0" kern="1200" dirty="0">
                              <a:solidFill>
                                <a:schemeClr val="dk1"/>
                              </a:solidFill>
                              <a:latin typeface="+mn-lt"/>
                              <a:ea typeface="+mn-ea"/>
                              <a:cs typeface="+mn-cs"/>
                            </a:rPr>
                            <a:t>Talc</a:t>
                          </a:r>
                        </a:p>
                      </a:txBody>
                      <a:tcPr/>
                    </a:tc>
                    <a:extLst>
                      <a:ext uri="{0D108BD9-81ED-4DB2-BD59-A6C34878D82A}">
                        <a16:rowId xmlns:a16="http://schemas.microsoft.com/office/drawing/2014/main" val="10000"/>
                      </a:ext>
                    </a:extLst>
                  </a:tr>
                  <a:tr h="279435">
                    <a:tc>
                      <a:txBody>
                        <a:bodyPr/>
                        <a:lstStyle/>
                        <a:p>
                          <a:pPr algn="ctr"/>
                          <a14:m>
                            <m:oMathPara xmlns:m="http://schemas.openxmlformats.org/officeDocument/2006/math">
                              <m:oMathParaPr>
                                <m:jc m:val="centerGroup"/>
                              </m:oMathParaPr>
                              <m:oMath xmlns:m="http://schemas.openxmlformats.org/officeDocument/2006/math">
                                <m:r>
                                  <a:rPr lang="en-GB" smtClean="0">
                                    <a:solidFill>
                                      <a:srgbClr val="000000"/>
                                    </a:solidFill>
                                    <a:latin typeface="Cambria Math"/>
                                  </a:rPr>
                                  <m:t>−</m:t>
                                </m:r>
                              </m:oMath>
                            </m:oMathPara>
                          </a14:m>
                          <a:endParaRPr lang="en-GB" dirty="0">
                            <a:solidFill>
                              <a:srgbClr val="000000"/>
                            </a:solidFill>
                          </a:endParaRPr>
                        </a:p>
                      </a:txBody>
                      <a:tcPr/>
                    </a:tc>
                    <a:tc>
                      <a:txBody>
                        <a:bodyPr/>
                        <a:lstStyle/>
                        <a:p>
                          <a:pPr marL="0" algn="ctr" defTabSz="914400" rtl="0" eaLnBrk="1" latinLnBrk="0" hangingPunct="1"/>
                          <a:r>
                            <a:rPr lang="en-GB" sz="1200" b="0" kern="1200" dirty="0">
                              <a:solidFill>
                                <a:schemeClr val="dk1"/>
                              </a:solidFill>
                              <a:latin typeface="+mn-lt"/>
                              <a:ea typeface="+mn-ea"/>
                              <a:cs typeface="+mn-cs"/>
                            </a:rPr>
                            <a:t>16wk</a:t>
                          </a:r>
                        </a:p>
                      </a:txBody>
                      <a:tcPr/>
                    </a:tc>
                    <a:extLst>
                      <a:ext uri="{0D108BD9-81ED-4DB2-BD59-A6C34878D82A}">
                        <a16:rowId xmlns:a16="http://schemas.microsoft.com/office/drawing/2014/main" val="10001"/>
                      </a:ext>
                    </a:extLst>
                  </a:tr>
                </a:tbl>
              </a:graphicData>
            </a:graphic>
          </p:graphicFrame>
        </mc:Choice>
        <mc:Fallback xmlns="">
          <p:graphicFrame>
            <p:nvGraphicFramePr>
              <p:cNvPr id="5" name="Table 4"/>
              <p:cNvGraphicFramePr>
                <a:graphicFrameLocks noGrp="1"/>
              </p:cNvGraphicFramePr>
              <p:nvPr>
                <p:extLst>
                  <p:ext uri="{D42A27DB-BD31-4B8C-83A1-F6EECF244321}">
                    <p14:modId xmlns:p14="http://schemas.microsoft.com/office/powerpoint/2010/main" val="345202616"/>
                  </p:ext>
                </p:extLst>
              </p:nvPr>
            </p:nvGraphicFramePr>
            <p:xfrm>
              <a:off x="3059832" y="2218889"/>
              <a:ext cx="1224136" cy="731520"/>
            </p:xfrm>
            <a:graphic>
              <a:graphicData uri="http://schemas.openxmlformats.org/drawingml/2006/table">
                <a:tbl>
                  <a:tblPr firstRow="1" bandRow="1">
                    <a:tableStyleId>{F5AB1C69-6EDB-4FF4-983F-18BD219EF322}</a:tableStyleId>
                  </a:tblPr>
                  <a:tblGrid>
                    <a:gridCol w="612068">
                      <a:extLst>
                        <a:ext uri="{9D8B030D-6E8A-4147-A177-3AD203B41FA5}">
                          <a16:colId xmlns:a16="http://schemas.microsoft.com/office/drawing/2014/main" val="20000"/>
                        </a:ext>
                      </a:extLst>
                    </a:gridCol>
                    <a:gridCol w="612068">
                      <a:extLst>
                        <a:ext uri="{9D8B030D-6E8A-4147-A177-3AD203B41FA5}">
                          <a16:colId xmlns:a16="http://schemas.microsoft.com/office/drawing/2014/main" val="20001"/>
                        </a:ext>
                      </a:extLst>
                    </a:gridCol>
                  </a:tblGrid>
                  <a:tr h="365760">
                    <a:tc>
                      <a:txBody>
                        <a:bodyPr/>
                        <a:lstStyle/>
                        <a:p>
                          <a:endParaRPr lang="en-US"/>
                        </a:p>
                      </a:txBody>
                      <a:tcPr>
                        <a:blipFill>
                          <a:blip r:embed="rId5"/>
                          <a:stretch>
                            <a:fillRect l="-990" t="-1639" r="-103960" b="-103279"/>
                          </a:stretch>
                        </a:blipFill>
                      </a:tcPr>
                    </a:tc>
                    <a:tc>
                      <a:txBody>
                        <a:bodyPr/>
                        <a:lstStyle/>
                        <a:p>
                          <a:pPr marL="0" algn="ctr" defTabSz="914400" rtl="0" eaLnBrk="1" latinLnBrk="0" hangingPunct="1"/>
                          <a:r>
                            <a:rPr lang="en-GB" sz="1200" b="0" kern="1200" dirty="0">
                              <a:solidFill>
                                <a:schemeClr val="dk1"/>
                              </a:solidFill>
                              <a:latin typeface="+mn-lt"/>
                              <a:ea typeface="+mn-ea"/>
                              <a:cs typeface="+mn-cs"/>
                            </a:rPr>
                            <a:t>Talc</a:t>
                          </a:r>
                        </a:p>
                      </a:txBody>
                      <a:tcPr/>
                    </a:tc>
                    <a:extLst>
                      <a:ext uri="{0D108BD9-81ED-4DB2-BD59-A6C34878D82A}">
                        <a16:rowId xmlns:a16="http://schemas.microsoft.com/office/drawing/2014/main" val="10000"/>
                      </a:ext>
                    </a:extLst>
                  </a:tr>
                  <a:tr h="365760">
                    <a:tc>
                      <a:txBody>
                        <a:bodyPr/>
                        <a:lstStyle/>
                        <a:p>
                          <a:endParaRPr lang="en-US"/>
                        </a:p>
                      </a:txBody>
                      <a:tcPr>
                        <a:blipFill>
                          <a:blip r:embed="rId5"/>
                          <a:stretch>
                            <a:fillRect l="-990" t="-103333" r="-103960" b="-5000"/>
                          </a:stretch>
                        </a:blipFill>
                      </a:tcPr>
                    </a:tc>
                    <a:tc>
                      <a:txBody>
                        <a:bodyPr/>
                        <a:lstStyle/>
                        <a:p>
                          <a:pPr marL="0" algn="ctr" defTabSz="914400" rtl="0" eaLnBrk="1" latinLnBrk="0" hangingPunct="1"/>
                          <a:r>
                            <a:rPr lang="en-GB" sz="1200" b="0" kern="1200" dirty="0">
                              <a:solidFill>
                                <a:schemeClr val="dk1"/>
                              </a:solidFill>
                              <a:latin typeface="+mn-lt"/>
                              <a:ea typeface="+mn-ea"/>
                              <a:cs typeface="+mn-cs"/>
                            </a:rPr>
                            <a:t>16wk</a:t>
                          </a:r>
                        </a:p>
                      </a:txBody>
                      <a:tcPr/>
                    </a:tc>
                    <a:extLst>
                      <a:ext uri="{0D108BD9-81ED-4DB2-BD59-A6C34878D82A}">
                        <a16:rowId xmlns:a16="http://schemas.microsoft.com/office/drawing/2014/main" val="10001"/>
                      </a:ext>
                    </a:extLst>
                  </a:tr>
                </a:tbl>
              </a:graphicData>
            </a:graphic>
          </p:graphicFrame>
        </mc:Fallback>
      </mc:AlternateContent>
      <p:sp>
        <p:nvSpPr>
          <p:cNvPr id="7" name="TextBox 6"/>
          <p:cNvSpPr txBox="1"/>
          <p:nvPr/>
        </p:nvSpPr>
        <p:spPr>
          <a:xfrm>
            <a:off x="251520" y="4869160"/>
            <a:ext cx="3744416" cy="523220"/>
          </a:xfrm>
          <a:prstGeom prst="rect">
            <a:avLst/>
          </a:prstGeom>
          <a:noFill/>
        </p:spPr>
        <p:txBody>
          <a:bodyPr wrap="square" rtlCol="0">
            <a:spAutoFit/>
          </a:bodyPr>
          <a:lstStyle/>
          <a:p>
            <a:pPr algn="ctr"/>
            <a:r>
              <a:rPr lang="en-GB" sz="1400" dirty="0"/>
              <a:t>Mg environment closer to that in talc than Al </a:t>
            </a:r>
            <a:r>
              <a:rPr lang="en-GB" sz="1400" dirty="0" err="1"/>
              <a:t>hectorite</a:t>
            </a:r>
            <a:r>
              <a:rPr lang="en-GB" sz="1400" dirty="0"/>
              <a:t> consistent with </a:t>
            </a:r>
            <a:r>
              <a:rPr lang="en-GB" sz="1400" baseline="30000" dirty="0"/>
              <a:t>29</a:t>
            </a:r>
            <a:r>
              <a:rPr lang="en-GB" sz="1400" dirty="0"/>
              <a:t>Si NMR results</a:t>
            </a:r>
          </a:p>
        </p:txBody>
      </p:sp>
      <p:pic>
        <p:nvPicPr>
          <p:cNvPr id="8" name="Picture 7">
            <a:extLst>
              <a:ext uri="{FF2B5EF4-FFF2-40B4-BE49-F238E27FC236}">
                <a16:creationId xmlns:a16="http://schemas.microsoft.com/office/drawing/2014/main" id="{C451DE73-F2B4-4087-A689-78BDF81C05A3}"/>
              </a:ext>
            </a:extLst>
          </p:cNvPr>
          <p:cNvPicPr>
            <a:picLocks/>
          </p:cNvPicPr>
          <p:nvPr/>
        </p:nvPicPr>
        <p:blipFill>
          <a:blip r:embed="rId6" cstate="print">
            <a:extLst>
              <a:ext uri="{28A0092B-C50C-407E-A947-70E740481C1C}">
                <a14:useLocalDpi xmlns:a14="http://schemas.microsoft.com/office/drawing/2010/main" val="0"/>
              </a:ext>
            </a:extLst>
          </a:blip>
          <a:stretch>
            <a:fillRect/>
          </a:stretch>
        </p:blipFill>
        <p:spPr>
          <a:xfrm>
            <a:off x="4571206" y="3591095"/>
            <a:ext cx="4536000" cy="2595600"/>
          </a:xfrm>
          <a:prstGeom prst="rect">
            <a:avLst/>
          </a:prstGeom>
        </p:spPr>
      </p:pic>
      <p:pic>
        <p:nvPicPr>
          <p:cNvPr id="15" name="Picture 4" descr="C:\Users\rg472\Desktop\qcpmg16wkvshec.png">
            <a:extLst>
              <a:ext uri="{FF2B5EF4-FFF2-40B4-BE49-F238E27FC236}">
                <a16:creationId xmlns:a16="http://schemas.microsoft.com/office/drawing/2014/main" id="{EE7FE9C1-5D0B-4CB4-AF82-7E7CF35AA570}"/>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577945" y="3591095"/>
            <a:ext cx="4536504" cy="2595753"/>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D1201933-36E8-49B2-B29C-0C72C3186A28}"/>
              </a:ext>
            </a:extLst>
          </p:cNvPr>
          <p:cNvSpPr txBox="1"/>
          <p:nvPr/>
        </p:nvSpPr>
        <p:spPr>
          <a:xfrm>
            <a:off x="4598671" y="3645024"/>
            <a:ext cx="720080" cy="307777"/>
          </a:xfrm>
          <a:prstGeom prst="rect">
            <a:avLst/>
          </a:prstGeom>
          <a:noFill/>
        </p:spPr>
        <p:txBody>
          <a:bodyPr wrap="square" rtlCol="0">
            <a:spAutoFit/>
          </a:bodyPr>
          <a:lstStyle/>
          <a:p>
            <a:pPr algn="ctr"/>
            <a:r>
              <a:rPr lang="en-GB" sz="1400" dirty="0" err="1"/>
              <a:t>qcpmg</a:t>
            </a:r>
            <a:endParaRPr lang="en-GB" sz="1400" dirty="0"/>
          </a:p>
        </p:txBody>
      </p:sp>
      <mc:AlternateContent xmlns:mc="http://schemas.openxmlformats.org/markup-compatibility/2006" xmlns:a14="http://schemas.microsoft.com/office/drawing/2010/main">
        <mc:Choice Requires="a14">
          <p:graphicFrame>
            <p:nvGraphicFramePr>
              <p:cNvPr id="17" name="Table 16">
                <a:extLst>
                  <a:ext uri="{FF2B5EF4-FFF2-40B4-BE49-F238E27FC236}">
                    <a16:creationId xmlns:a16="http://schemas.microsoft.com/office/drawing/2014/main" id="{A5ABFF72-AB6A-47F7-AF45-303E2CF706A5}"/>
                  </a:ext>
                </a:extLst>
              </p:cNvPr>
              <p:cNvGraphicFramePr>
                <a:graphicFrameLocks noGrp="1"/>
              </p:cNvGraphicFramePr>
              <p:nvPr>
                <p:extLst>
                  <p:ext uri="{D42A27DB-BD31-4B8C-83A1-F6EECF244321}">
                    <p14:modId xmlns:p14="http://schemas.microsoft.com/office/powerpoint/2010/main" val="3069987752"/>
                  </p:ext>
                </p:extLst>
              </p:nvPr>
            </p:nvGraphicFramePr>
            <p:xfrm>
              <a:off x="7450733" y="3645024"/>
              <a:ext cx="1584176" cy="822960"/>
            </p:xfrm>
            <a:graphic>
              <a:graphicData uri="http://schemas.openxmlformats.org/drawingml/2006/table">
                <a:tbl>
                  <a:tblPr firstRow="1" bandRow="1">
                    <a:tableStyleId>{F5AB1C69-6EDB-4FF4-983F-18BD219EF322}</a:tableStyleId>
                  </a:tblPr>
                  <a:tblGrid>
                    <a:gridCol w="792088">
                      <a:extLst>
                        <a:ext uri="{9D8B030D-6E8A-4147-A177-3AD203B41FA5}">
                          <a16:colId xmlns:a16="http://schemas.microsoft.com/office/drawing/2014/main" val="20000"/>
                        </a:ext>
                      </a:extLst>
                    </a:gridCol>
                    <a:gridCol w="792088">
                      <a:extLst>
                        <a:ext uri="{9D8B030D-6E8A-4147-A177-3AD203B41FA5}">
                          <a16:colId xmlns:a16="http://schemas.microsoft.com/office/drawing/2014/main" val="20001"/>
                        </a:ext>
                      </a:extLst>
                    </a:gridCol>
                  </a:tblGrid>
                  <a:tr h="279435">
                    <a:tc>
                      <a:txBody>
                        <a:bodyPr/>
                        <a:lstStyle/>
                        <a:p>
                          <a:pPr algn="ctr"/>
                          <a14:m>
                            <m:oMathPara xmlns:m="http://schemas.openxmlformats.org/officeDocument/2006/math">
                              <m:oMathParaPr>
                                <m:jc m:val="centerGroup"/>
                              </m:oMathParaPr>
                              <m:oMath xmlns:m="http://schemas.openxmlformats.org/officeDocument/2006/math">
                                <m:r>
                                  <a:rPr lang="en-GB" smtClean="0">
                                    <a:solidFill>
                                      <a:srgbClr val="0066CC"/>
                                    </a:solidFill>
                                    <a:latin typeface="Cambria Math"/>
                                  </a:rPr>
                                  <m:t>−</m:t>
                                </m:r>
                              </m:oMath>
                            </m:oMathPara>
                          </a14:m>
                          <a:endParaRPr lang="en-GB" dirty="0">
                            <a:solidFill>
                              <a:srgbClr val="0066CC"/>
                            </a:solidFill>
                          </a:endParaRPr>
                        </a:p>
                      </a:txBody>
                      <a:tcPr/>
                    </a:tc>
                    <a:tc>
                      <a:txBody>
                        <a:bodyPr/>
                        <a:lstStyle/>
                        <a:p>
                          <a:pPr marL="0" algn="ctr" defTabSz="914400" rtl="0" eaLnBrk="1" latinLnBrk="0" hangingPunct="1"/>
                          <a:r>
                            <a:rPr lang="en-GB" sz="1200" b="0" kern="1200" dirty="0">
                              <a:solidFill>
                                <a:schemeClr val="dk1"/>
                              </a:solidFill>
                              <a:latin typeface="+mn-lt"/>
                              <a:ea typeface="+mn-ea"/>
                              <a:cs typeface="+mn-cs"/>
                            </a:rPr>
                            <a:t>Al</a:t>
                          </a:r>
                          <a:r>
                            <a:rPr lang="en-GB" sz="1200" b="0" kern="1200" baseline="0" dirty="0">
                              <a:solidFill>
                                <a:schemeClr val="dk1"/>
                              </a:solidFill>
                              <a:latin typeface="+mn-lt"/>
                              <a:ea typeface="+mn-ea"/>
                              <a:cs typeface="+mn-cs"/>
                            </a:rPr>
                            <a:t> </a:t>
                          </a:r>
                          <a:r>
                            <a:rPr lang="en-GB" sz="1200" b="0" kern="1200" baseline="0" dirty="0" err="1">
                              <a:solidFill>
                                <a:schemeClr val="dk1"/>
                              </a:solidFill>
                              <a:latin typeface="+mn-lt"/>
                              <a:ea typeface="+mn-ea"/>
                              <a:cs typeface="+mn-cs"/>
                            </a:rPr>
                            <a:t>Hectorite</a:t>
                          </a:r>
                          <a:endParaRPr lang="en-GB" sz="1200" b="0" kern="1200" dirty="0">
                            <a:solidFill>
                              <a:schemeClr val="dk1"/>
                            </a:solidFill>
                            <a:latin typeface="+mn-lt"/>
                            <a:ea typeface="+mn-ea"/>
                            <a:cs typeface="+mn-cs"/>
                          </a:endParaRPr>
                        </a:p>
                      </a:txBody>
                      <a:tcPr/>
                    </a:tc>
                    <a:extLst>
                      <a:ext uri="{0D108BD9-81ED-4DB2-BD59-A6C34878D82A}">
                        <a16:rowId xmlns:a16="http://schemas.microsoft.com/office/drawing/2014/main" val="10000"/>
                      </a:ext>
                    </a:extLst>
                  </a:tr>
                  <a:tr h="279435">
                    <a:tc>
                      <a:txBody>
                        <a:bodyPr/>
                        <a:lstStyle/>
                        <a:p>
                          <a:pPr algn="ctr"/>
                          <a14:m>
                            <m:oMathPara xmlns:m="http://schemas.openxmlformats.org/officeDocument/2006/math">
                              <m:oMathParaPr>
                                <m:jc m:val="centerGroup"/>
                              </m:oMathParaPr>
                              <m:oMath xmlns:m="http://schemas.openxmlformats.org/officeDocument/2006/math">
                                <m:r>
                                  <a:rPr lang="en-GB" smtClean="0">
                                    <a:solidFill>
                                      <a:srgbClr val="000000"/>
                                    </a:solidFill>
                                    <a:latin typeface="Cambria Math"/>
                                  </a:rPr>
                                  <m:t>−</m:t>
                                </m:r>
                              </m:oMath>
                            </m:oMathPara>
                          </a14:m>
                          <a:endParaRPr lang="en-GB" dirty="0">
                            <a:solidFill>
                              <a:srgbClr val="000000"/>
                            </a:solidFill>
                          </a:endParaRPr>
                        </a:p>
                      </a:txBody>
                      <a:tcPr/>
                    </a:tc>
                    <a:tc>
                      <a:txBody>
                        <a:bodyPr/>
                        <a:lstStyle/>
                        <a:p>
                          <a:pPr marL="0" algn="ctr" defTabSz="914400" rtl="0" eaLnBrk="1" latinLnBrk="0" hangingPunct="1"/>
                          <a:r>
                            <a:rPr lang="en-GB" sz="1200" b="0" kern="1200" dirty="0">
                              <a:solidFill>
                                <a:schemeClr val="dk1"/>
                              </a:solidFill>
                              <a:latin typeface="+mn-lt"/>
                              <a:ea typeface="+mn-ea"/>
                              <a:cs typeface="+mn-cs"/>
                            </a:rPr>
                            <a:t>16wk</a:t>
                          </a:r>
                        </a:p>
                      </a:txBody>
                      <a:tcPr/>
                    </a:tc>
                    <a:extLst>
                      <a:ext uri="{0D108BD9-81ED-4DB2-BD59-A6C34878D82A}">
                        <a16:rowId xmlns:a16="http://schemas.microsoft.com/office/drawing/2014/main" val="10001"/>
                      </a:ext>
                    </a:extLst>
                  </a:tr>
                </a:tbl>
              </a:graphicData>
            </a:graphic>
          </p:graphicFrame>
        </mc:Choice>
        <mc:Fallback xmlns="">
          <p:graphicFrame>
            <p:nvGraphicFramePr>
              <p:cNvPr id="17" name="Table 16">
                <a:extLst>
                  <a:ext uri="{FF2B5EF4-FFF2-40B4-BE49-F238E27FC236}">
                    <a16:creationId xmlns:a16="http://schemas.microsoft.com/office/drawing/2014/main" id="{A5ABFF72-AB6A-47F7-AF45-303E2CF706A5}"/>
                  </a:ext>
                </a:extLst>
              </p:cNvPr>
              <p:cNvGraphicFramePr>
                <a:graphicFrameLocks noGrp="1"/>
              </p:cNvGraphicFramePr>
              <p:nvPr>
                <p:extLst>
                  <p:ext uri="{D42A27DB-BD31-4B8C-83A1-F6EECF244321}">
                    <p14:modId xmlns:p14="http://schemas.microsoft.com/office/powerpoint/2010/main" val="3069987752"/>
                  </p:ext>
                </p:extLst>
              </p:nvPr>
            </p:nvGraphicFramePr>
            <p:xfrm>
              <a:off x="7450733" y="3645024"/>
              <a:ext cx="1584176" cy="822960"/>
            </p:xfrm>
            <a:graphic>
              <a:graphicData uri="http://schemas.openxmlformats.org/drawingml/2006/table">
                <a:tbl>
                  <a:tblPr firstRow="1" bandRow="1">
                    <a:tableStyleId>{F5AB1C69-6EDB-4FF4-983F-18BD219EF322}</a:tableStyleId>
                  </a:tblPr>
                  <a:tblGrid>
                    <a:gridCol w="792088">
                      <a:extLst>
                        <a:ext uri="{9D8B030D-6E8A-4147-A177-3AD203B41FA5}">
                          <a16:colId xmlns:a16="http://schemas.microsoft.com/office/drawing/2014/main" val="20000"/>
                        </a:ext>
                      </a:extLst>
                    </a:gridCol>
                    <a:gridCol w="792088">
                      <a:extLst>
                        <a:ext uri="{9D8B030D-6E8A-4147-A177-3AD203B41FA5}">
                          <a16:colId xmlns:a16="http://schemas.microsoft.com/office/drawing/2014/main" val="20001"/>
                        </a:ext>
                      </a:extLst>
                    </a:gridCol>
                  </a:tblGrid>
                  <a:tr h="457200">
                    <a:tc>
                      <a:txBody>
                        <a:bodyPr/>
                        <a:lstStyle/>
                        <a:p>
                          <a:endParaRPr lang="en-US"/>
                        </a:p>
                      </a:txBody>
                      <a:tcPr>
                        <a:blipFill>
                          <a:blip r:embed="rId8"/>
                          <a:stretch>
                            <a:fillRect l="-763" t="-1316" r="-102290" b="-82895"/>
                          </a:stretch>
                        </a:blipFill>
                      </a:tcPr>
                    </a:tc>
                    <a:tc>
                      <a:txBody>
                        <a:bodyPr/>
                        <a:lstStyle/>
                        <a:p>
                          <a:pPr marL="0" algn="ctr" defTabSz="914400" rtl="0" eaLnBrk="1" latinLnBrk="0" hangingPunct="1"/>
                          <a:r>
                            <a:rPr lang="en-GB" sz="1200" b="0" kern="1200" dirty="0">
                              <a:solidFill>
                                <a:schemeClr val="dk1"/>
                              </a:solidFill>
                              <a:latin typeface="+mn-lt"/>
                              <a:ea typeface="+mn-ea"/>
                              <a:cs typeface="+mn-cs"/>
                            </a:rPr>
                            <a:t>Al</a:t>
                          </a:r>
                          <a:r>
                            <a:rPr lang="en-GB" sz="1200" b="0" kern="1200" baseline="0" dirty="0">
                              <a:solidFill>
                                <a:schemeClr val="dk1"/>
                              </a:solidFill>
                              <a:latin typeface="+mn-lt"/>
                              <a:ea typeface="+mn-ea"/>
                              <a:cs typeface="+mn-cs"/>
                            </a:rPr>
                            <a:t> </a:t>
                          </a:r>
                          <a:r>
                            <a:rPr lang="en-GB" sz="1200" b="0" kern="1200" baseline="0" dirty="0" err="1">
                              <a:solidFill>
                                <a:schemeClr val="dk1"/>
                              </a:solidFill>
                              <a:latin typeface="+mn-lt"/>
                              <a:ea typeface="+mn-ea"/>
                              <a:cs typeface="+mn-cs"/>
                            </a:rPr>
                            <a:t>Hectorite</a:t>
                          </a:r>
                          <a:endParaRPr lang="en-GB" sz="1200" b="0" kern="1200" dirty="0">
                            <a:solidFill>
                              <a:schemeClr val="dk1"/>
                            </a:solidFill>
                            <a:latin typeface="+mn-lt"/>
                            <a:ea typeface="+mn-ea"/>
                            <a:cs typeface="+mn-cs"/>
                          </a:endParaRPr>
                        </a:p>
                      </a:txBody>
                      <a:tcPr/>
                    </a:tc>
                    <a:extLst>
                      <a:ext uri="{0D108BD9-81ED-4DB2-BD59-A6C34878D82A}">
                        <a16:rowId xmlns:a16="http://schemas.microsoft.com/office/drawing/2014/main" val="10000"/>
                      </a:ext>
                    </a:extLst>
                  </a:tr>
                  <a:tr h="365760">
                    <a:tc>
                      <a:txBody>
                        <a:bodyPr/>
                        <a:lstStyle/>
                        <a:p>
                          <a:endParaRPr lang="en-US"/>
                        </a:p>
                      </a:txBody>
                      <a:tcPr>
                        <a:blipFill>
                          <a:blip r:embed="rId8"/>
                          <a:stretch>
                            <a:fillRect l="-763" t="-128333" r="-102290" b="-5000"/>
                          </a:stretch>
                        </a:blipFill>
                      </a:tcPr>
                    </a:tc>
                    <a:tc>
                      <a:txBody>
                        <a:bodyPr/>
                        <a:lstStyle/>
                        <a:p>
                          <a:pPr marL="0" algn="ctr" defTabSz="914400" rtl="0" eaLnBrk="1" latinLnBrk="0" hangingPunct="1"/>
                          <a:r>
                            <a:rPr lang="en-GB" sz="1200" b="0" kern="1200" dirty="0">
                              <a:solidFill>
                                <a:schemeClr val="dk1"/>
                              </a:solidFill>
                              <a:latin typeface="+mn-lt"/>
                              <a:ea typeface="+mn-ea"/>
                              <a:cs typeface="+mn-cs"/>
                            </a:rPr>
                            <a:t>16wk</a:t>
                          </a:r>
                        </a:p>
                      </a:txBody>
                      <a:tcPr/>
                    </a:tc>
                    <a:extLst>
                      <a:ext uri="{0D108BD9-81ED-4DB2-BD59-A6C34878D82A}">
                        <a16:rowId xmlns:a16="http://schemas.microsoft.com/office/drawing/2014/main" val="10001"/>
                      </a:ext>
                    </a:extLst>
                  </a:tr>
                </a:tbl>
              </a:graphicData>
            </a:graphic>
          </p:graphicFrame>
        </mc:Fallback>
      </mc:AlternateContent>
    </p:spTree>
    <p:extLst>
      <p:ext uri="{BB962C8B-B14F-4D97-AF65-F5344CB8AC3E}">
        <p14:creationId xmlns:p14="http://schemas.microsoft.com/office/powerpoint/2010/main" val="25328027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44"/>
                                        </p:tgtEl>
                                        <p:attrNameLst>
                                          <p:attrName>style.visibility</p:attrName>
                                        </p:attrNameLst>
                                      </p:cBhvr>
                                      <p:to>
                                        <p:strVal val="visible"/>
                                      </p:to>
                                    </p:set>
                                    <p:animEffect transition="in" filter="fade">
                                      <p:cBhvr>
                                        <p:cTn id="7" dur="500"/>
                                        <p:tgtEl>
                                          <p:spTgt spid="10244"/>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fade">
                                      <p:cBhvr>
                                        <p:cTn id="18" dur="500"/>
                                        <p:tgtEl>
                                          <p:spTgt spid="16"/>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500"/>
                                        <p:tgtEl>
                                          <p:spTgt spid="15"/>
                                        </p:tgtEl>
                                      </p:cBhvr>
                                    </p:animEffect>
                                  </p:childTnLst>
                                </p:cTn>
                              </p:par>
                              <p:par>
                                <p:cTn id="24" presetID="10" presetClass="entr" presetSubtype="0" fill="hold" nodeType="with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fade">
                                      <p:cBhvr>
                                        <p:cTn id="26" dur="500"/>
                                        <p:tgtEl>
                                          <p:spTgt spid="17"/>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5"/>
          <p:cNvSpPr>
            <a:spLocks noGrp="1" noChangeArrowheads="1"/>
          </p:cNvSpPr>
          <p:nvPr>
            <p:ph type="body" idx="1"/>
          </p:nvPr>
        </p:nvSpPr>
        <p:spPr/>
        <p:txBody>
          <a:bodyPr/>
          <a:lstStyle/>
          <a:p>
            <a:pPr marL="0" indent="0" eaLnBrk="1" hangingPunct="1">
              <a:buNone/>
              <a:defRPr/>
            </a:pPr>
            <a:r>
              <a:rPr lang="en-US" altLang="en-US" sz="1600" dirty="0"/>
              <a:t>Alteration layer of </a:t>
            </a:r>
            <a:r>
              <a:rPr lang="en-US" altLang="en-US" sz="1600" dirty="0" err="1"/>
              <a:t>MgEM</a:t>
            </a:r>
            <a:r>
              <a:rPr lang="en-US" altLang="en-US" sz="1600" dirty="0"/>
              <a:t> glass is depolymerized and the local silicon environments similar to that of talc;</a:t>
            </a:r>
          </a:p>
          <a:p>
            <a:pPr marL="0" indent="0" eaLnBrk="1" hangingPunct="1">
              <a:buNone/>
              <a:defRPr/>
            </a:pPr>
            <a:r>
              <a:rPr lang="en-US" altLang="en-US" sz="1600" dirty="0"/>
              <a:t>Bridging oxygens (BOs) are protonated. Hydroxyl oxygens are only seen in CP conditions with short CT with local oxygen environments resemble that of talc;</a:t>
            </a:r>
          </a:p>
          <a:p>
            <a:pPr marL="0" indent="0" eaLnBrk="1" hangingPunct="1">
              <a:buNone/>
              <a:defRPr/>
            </a:pPr>
            <a:r>
              <a:rPr lang="en-US" altLang="en-US" sz="1600" dirty="0"/>
              <a:t>Mg environments are closer to that of talc which is consistent with silicon and oxygen results;</a:t>
            </a:r>
          </a:p>
          <a:p>
            <a:pPr marL="0" indent="0" eaLnBrk="1" hangingPunct="1">
              <a:buNone/>
              <a:defRPr/>
            </a:pPr>
            <a:r>
              <a:rPr lang="en-US" altLang="en-US" sz="1600" dirty="0"/>
              <a:t>Precipitates possess a talc-like structure while other Mg-silicates also need to be “tested”.</a:t>
            </a:r>
          </a:p>
          <a:p>
            <a:pPr marL="0" indent="0" eaLnBrk="1" hangingPunct="1">
              <a:buNone/>
              <a:defRPr/>
            </a:pPr>
            <a:endParaRPr lang="en-US" altLang="en-US" sz="1600" dirty="0"/>
          </a:p>
        </p:txBody>
      </p:sp>
      <p:sp>
        <p:nvSpPr>
          <p:cNvPr id="2" name="Title 1"/>
          <p:cNvSpPr>
            <a:spLocks noGrp="1"/>
          </p:cNvSpPr>
          <p:nvPr>
            <p:ph type="title"/>
          </p:nvPr>
        </p:nvSpPr>
        <p:spPr/>
        <p:txBody>
          <a:bodyPr/>
          <a:lstStyle/>
          <a:p>
            <a:r>
              <a:rPr lang="en-US" altLang="zh-CN" dirty="0"/>
              <a:t>Summary</a:t>
            </a:r>
            <a:endParaRPr lang="en-GB" dirty="0"/>
          </a:p>
        </p:txBody>
      </p:sp>
    </p:spTree>
    <p:extLst>
      <p:ext uri="{BB962C8B-B14F-4D97-AF65-F5344CB8AC3E}">
        <p14:creationId xmlns:p14="http://schemas.microsoft.com/office/powerpoint/2010/main" val="24264852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5"/>
          <p:cNvSpPr>
            <a:spLocks noGrp="1" noChangeArrowheads="1"/>
          </p:cNvSpPr>
          <p:nvPr>
            <p:ph type="body" idx="1"/>
          </p:nvPr>
        </p:nvSpPr>
        <p:spPr/>
        <p:txBody>
          <a:bodyPr/>
          <a:lstStyle/>
          <a:p>
            <a:pPr marL="0" indent="0" eaLnBrk="1" hangingPunct="1">
              <a:buNone/>
              <a:defRPr/>
            </a:pPr>
            <a:r>
              <a:rPr lang="en-US" altLang="en-US" sz="1400" dirty="0"/>
              <a:t>CPMAS experiments to improve oxygen-17 and magnesium-25 static CP spectra resolutions;</a:t>
            </a:r>
          </a:p>
          <a:p>
            <a:pPr marL="0" indent="0" eaLnBrk="1" hangingPunct="1">
              <a:buNone/>
              <a:defRPr/>
            </a:pPr>
            <a:endParaRPr lang="en-US" altLang="en-US" sz="1200" dirty="0">
              <a:solidFill>
                <a:srgbClr val="FF0000"/>
              </a:solidFill>
            </a:endParaRPr>
          </a:p>
          <a:p>
            <a:pPr marL="0" indent="0" eaLnBrk="1" hangingPunct="1">
              <a:buNone/>
              <a:defRPr/>
            </a:pPr>
            <a:endParaRPr lang="en-US" altLang="en-US" sz="1400" dirty="0"/>
          </a:p>
          <a:p>
            <a:pPr marL="0" indent="0" eaLnBrk="1" hangingPunct="1">
              <a:buNone/>
              <a:defRPr/>
            </a:pPr>
            <a:endParaRPr lang="en-US" altLang="en-US" sz="1400" dirty="0"/>
          </a:p>
          <a:p>
            <a:pPr marL="0" indent="0" eaLnBrk="1" hangingPunct="1">
              <a:buNone/>
              <a:defRPr/>
            </a:pPr>
            <a:endParaRPr lang="en-US" altLang="en-US" sz="1400" dirty="0"/>
          </a:p>
          <a:p>
            <a:pPr marL="0" indent="0" eaLnBrk="1" hangingPunct="1">
              <a:buNone/>
              <a:defRPr/>
            </a:pPr>
            <a:endParaRPr lang="en-US" altLang="en-US" sz="1400" dirty="0"/>
          </a:p>
          <a:p>
            <a:pPr marL="0" indent="0" eaLnBrk="1" hangingPunct="1">
              <a:buNone/>
              <a:defRPr/>
            </a:pPr>
            <a:endParaRPr lang="en-US" altLang="en-US" sz="1400" dirty="0"/>
          </a:p>
          <a:p>
            <a:pPr marL="0" indent="0" eaLnBrk="1" hangingPunct="1">
              <a:buNone/>
              <a:defRPr/>
            </a:pPr>
            <a:endParaRPr lang="en-US" altLang="en-US" sz="1400" dirty="0"/>
          </a:p>
          <a:p>
            <a:pPr marL="0" indent="0" eaLnBrk="1" hangingPunct="1">
              <a:buNone/>
              <a:defRPr/>
            </a:pPr>
            <a:endParaRPr lang="en-US" altLang="en-US" sz="1400" dirty="0"/>
          </a:p>
          <a:p>
            <a:pPr marL="0" indent="0" eaLnBrk="1" hangingPunct="1">
              <a:buNone/>
              <a:defRPr/>
            </a:pPr>
            <a:r>
              <a:rPr lang="en-US" altLang="en-US" sz="1400" dirty="0"/>
              <a:t>CASTEP NMR calculations on other magnesium silicates such as hectorite &amp; </a:t>
            </a:r>
            <a:r>
              <a:rPr lang="en-US" altLang="en-US" sz="1400" dirty="0" err="1"/>
              <a:t>sepiolite</a:t>
            </a:r>
            <a:r>
              <a:rPr lang="en-US" altLang="en-US" sz="1400" dirty="0"/>
              <a:t> etc. where isotopic enrichment is not always viable.</a:t>
            </a:r>
            <a:endParaRPr lang="en-US" altLang="en-US" sz="1200" dirty="0">
              <a:solidFill>
                <a:srgbClr val="FF0000"/>
              </a:solidFill>
            </a:endParaRPr>
          </a:p>
        </p:txBody>
      </p:sp>
      <p:sp>
        <p:nvSpPr>
          <p:cNvPr id="2" name="Title 1"/>
          <p:cNvSpPr>
            <a:spLocks noGrp="1"/>
          </p:cNvSpPr>
          <p:nvPr>
            <p:ph type="title"/>
          </p:nvPr>
        </p:nvSpPr>
        <p:spPr/>
        <p:txBody>
          <a:bodyPr/>
          <a:lstStyle/>
          <a:p>
            <a:r>
              <a:rPr lang="en-US" altLang="zh-CN" dirty="0"/>
              <a:t>Future work</a:t>
            </a:r>
            <a:endParaRPr lang="en-GB" dirty="0"/>
          </a:p>
        </p:txBody>
      </p:sp>
      <p:pic>
        <p:nvPicPr>
          <p:cNvPr id="6" name="Picture 2" descr="C:\Users\rg472\Desktop\mascpvssp.png">
            <a:extLst>
              <a:ext uri="{FF2B5EF4-FFF2-40B4-BE49-F238E27FC236}">
                <a16:creationId xmlns:a16="http://schemas.microsoft.com/office/drawing/2014/main" id="{2B77014B-7A47-4BFE-89F6-D4F4162E18F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03921" y="2276872"/>
            <a:ext cx="3134570" cy="265542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mc:AlternateContent xmlns:mc="http://schemas.openxmlformats.org/markup-compatibility/2006" xmlns:a14="http://schemas.microsoft.com/office/drawing/2010/main">
        <mc:Choice Requires="a14">
          <p:graphicFrame>
            <p:nvGraphicFramePr>
              <p:cNvPr id="7" name="Table 6">
                <a:extLst>
                  <a:ext uri="{FF2B5EF4-FFF2-40B4-BE49-F238E27FC236}">
                    <a16:creationId xmlns:a16="http://schemas.microsoft.com/office/drawing/2014/main" id="{DDDFC7C6-F79F-4A20-B96E-9EB8DA845275}"/>
                  </a:ext>
                </a:extLst>
              </p:cNvPr>
              <p:cNvGraphicFramePr>
                <a:graphicFrameLocks noGrp="1"/>
              </p:cNvGraphicFramePr>
              <p:nvPr>
                <p:extLst>
                  <p:ext uri="{D42A27DB-BD31-4B8C-83A1-F6EECF244321}">
                    <p14:modId xmlns:p14="http://schemas.microsoft.com/office/powerpoint/2010/main" val="591355033"/>
                  </p:ext>
                </p:extLst>
              </p:nvPr>
            </p:nvGraphicFramePr>
            <p:xfrm>
              <a:off x="4932040" y="2204864"/>
              <a:ext cx="1584177" cy="792480"/>
            </p:xfrm>
            <a:graphic>
              <a:graphicData uri="http://schemas.openxmlformats.org/drawingml/2006/table">
                <a:tbl>
                  <a:tblPr firstRow="1" bandRow="1">
                    <a:tableStyleId>{F5AB1C69-6EDB-4FF4-983F-18BD219EF322}</a:tableStyleId>
                  </a:tblPr>
                  <a:tblGrid>
                    <a:gridCol w="546200">
                      <a:extLst>
                        <a:ext uri="{9D8B030D-6E8A-4147-A177-3AD203B41FA5}">
                          <a16:colId xmlns:a16="http://schemas.microsoft.com/office/drawing/2014/main" val="20000"/>
                        </a:ext>
                      </a:extLst>
                    </a:gridCol>
                    <a:gridCol w="1037977">
                      <a:extLst>
                        <a:ext uri="{9D8B030D-6E8A-4147-A177-3AD203B41FA5}">
                          <a16:colId xmlns:a16="http://schemas.microsoft.com/office/drawing/2014/main" val="20001"/>
                        </a:ext>
                      </a:extLst>
                    </a:gridCol>
                  </a:tblGrid>
                  <a:tr h="370840">
                    <a:tc>
                      <a:txBody>
                        <a:bodyPr/>
                        <a:lstStyle/>
                        <a:p>
                          <a:pPr/>
                          <a14:m>
                            <m:oMathPara xmlns:m="http://schemas.openxmlformats.org/officeDocument/2006/math">
                              <m:oMathParaPr>
                                <m:jc m:val="centerGroup"/>
                              </m:oMathParaPr>
                              <m:oMath xmlns:m="http://schemas.openxmlformats.org/officeDocument/2006/math">
                                <m:r>
                                  <a:rPr lang="en-GB" smtClean="0">
                                    <a:solidFill>
                                      <a:srgbClr val="FF0000"/>
                                    </a:solidFill>
                                    <a:latin typeface="Cambria Math"/>
                                  </a:rPr>
                                  <m:t>−</m:t>
                                </m:r>
                              </m:oMath>
                            </m:oMathPara>
                          </a14:m>
                          <a:endParaRPr lang="en-GB" dirty="0">
                            <a:solidFill>
                              <a:srgbClr val="FF0000"/>
                            </a:solidFill>
                          </a:endParaRPr>
                        </a:p>
                      </a:txBody>
                      <a:tcPr/>
                    </a:tc>
                    <a:tc>
                      <a:txBody>
                        <a:bodyPr/>
                        <a:lstStyle/>
                        <a:p>
                          <a:pPr marL="0" algn="l" defTabSz="914400" rtl="0" eaLnBrk="1" latinLnBrk="0" hangingPunct="1"/>
                          <a:r>
                            <a:rPr lang="en-GB" sz="1000" b="0" kern="1200" dirty="0">
                              <a:solidFill>
                                <a:schemeClr val="dk1"/>
                              </a:solidFill>
                              <a:latin typeface="+mn-lt"/>
                              <a:ea typeface="+mn-ea"/>
                              <a:cs typeface="+mn-cs"/>
                            </a:rPr>
                            <a:t>CPMAS (20 kHz)</a:t>
                          </a:r>
                        </a:p>
                      </a:txBody>
                      <a:tcPr/>
                    </a:tc>
                    <a:extLst>
                      <a:ext uri="{0D108BD9-81ED-4DB2-BD59-A6C34878D82A}">
                        <a16:rowId xmlns:a16="http://schemas.microsoft.com/office/drawing/2014/main" val="10000"/>
                      </a:ext>
                    </a:extLst>
                  </a:tr>
                  <a:tr h="370840">
                    <a:tc>
                      <a:txBody>
                        <a:bodyPr/>
                        <a:lstStyle/>
                        <a:p>
                          <a:pPr/>
                          <a14:m>
                            <m:oMathPara xmlns:m="http://schemas.openxmlformats.org/officeDocument/2006/math">
                              <m:oMathParaPr>
                                <m:jc m:val="centerGroup"/>
                              </m:oMathParaPr>
                              <m:oMath xmlns:m="http://schemas.openxmlformats.org/officeDocument/2006/math">
                                <m:r>
                                  <a:rPr lang="en-GB" smtClean="0">
                                    <a:solidFill>
                                      <a:srgbClr val="000000"/>
                                    </a:solidFill>
                                    <a:latin typeface="Cambria Math"/>
                                  </a:rPr>
                                  <m:t>−</m:t>
                                </m:r>
                              </m:oMath>
                            </m:oMathPara>
                          </a14:m>
                          <a:endParaRPr lang="en-GB" dirty="0">
                            <a:solidFill>
                              <a:srgbClr val="000000"/>
                            </a:solidFill>
                          </a:endParaRPr>
                        </a:p>
                      </a:txBody>
                      <a:tcPr/>
                    </a:tc>
                    <a:tc>
                      <a:txBody>
                        <a:bodyPr/>
                        <a:lstStyle/>
                        <a:p>
                          <a:r>
                            <a:rPr lang="en-GB" sz="1000" dirty="0"/>
                            <a:t>Single-pulse MAS (20 kHz)</a:t>
                          </a:r>
                        </a:p>
                      </a:txBody>
                      <a:tcPr/>
                    </a:tc>
                    <a:extLst>
                      <a:ext uri="{0D108BD9-81ED-4DB2-BD59-A6C34878D82A}">
                        <a16:rowId xmlns:a16="http://schemas.microsoft.com/office/drawing/2014/main" val="10001"/>
                      </a:ext>
                    </a:extLst>
                  </a:tr>
                </a:tbl>
              </a:graphicData>
            </a:graphic>
          </p:graphicFrame>
        </mc:Choice>
        <mc:Fallback xmlns="">
          <p:graphicFrame>
            <p:nvGraphicFramePr>
              <p:cNvPr id="7" name="Table 6">
                <a:extLst>
                  <a:ext uri="{FF2B5EF4-FFF2-40B4-BE49-F238E27FC236}">
                    <a16:creationId xmlns:a16="http://schemas.microsoft.com/office/drawing/2014/main" id="{DDDFC7C6-F79F-4A20-B96E-9EB8DA845275}"/>
                  </a:ext>
                </a:extLst>
              </p:cNvPr>
              <p:cNvGraphicFramePr>
                <a:graphicFrameLocks noGrp="1"/>
              </p:cNvGraphicFramePr>
              <p:nvPr>
                <p:extLst>
                  <p:ext uri="{D42A27DB-BD31-4B8C-83A1-F6EECF244321}">
                    <p14:modId xmlns:p14="http://schemas.microsoft.com/office/powerpoint/2010/main" val="591355033"/>
                  </p:ext>
                </p:extLst>
              </p:nvPr>
            </p:nvGraphicFramePr>
            <p:xfrm>
              <a:off x="4932040" y="2204864"/>
              <a:ext cx="1584177" cy="792480"/>
            </p:xfrm>
            <a:graphic>
              <a:graphicData uri="http://schemas.openxmlformats.org/drawingml/2006/table">
                <a:tbl>
                  <a:tblPr firstRow="1" bandRow="1">
                    <a:tableStyleId>{F5AB1C69-6EDB-4FF4-983F-18BD219EF322}</a:tableStyleId>
                  </a:tblPr>
                  <a:tblGrid>
                    <a:gridCol w="546200">
                      <a:extLst>
                        <a:ext uri="{9D8B030D-6E8A-4147-A177-3AD203B41FA5}">
                          <a16:colId xmlns:a16="http://schemas.microsoft.com/office/drawing/2014/main" val="20000"/>
                        </a:ext>
                      </a:extLst>
                    </a:gridCol>
                    <a:gridCol w="1037977">
                      <a:extLst>
                        <a:ext uri="{9D8B030D-6E8A-4147-A177-3AD203B41FA5}">
                          <a16:colId xmlns:a16="http://schemas.microsoft.com/office/drawing/2014/main" val="20001"/>
                        </a:ext>
                      </a:extLst>
                    </a:gridCol>
                  </a:tblGrid>
                  <a:tr h="396240">
                    <a:tc>
                      <a:txBody>
                        <a:bodyPr/>
                        <a:lstStyle/>
                        <a:p>
                          <a:endParaRPr lang="en-US"/>
                        </a:p>
                      </a:txBody>
                      <a:tcPr>
                        <a:blipFill>
                          <a:blip r:embed="rId4"/>
                          <a:stretch>
                            <a:fillRect l="-1111" t="-1515" r="-194444" b="-104545"/>
                          </a:stretch>
                        </a:blipFill>
                      </a:tcPr>
                    </a:tc>
                    <a:tc>
                      <a:txBody>
                        <a:bodyPr/>
                        <a:lstStyle/>
                        <a:p>
                          <a:pPr marL="0" algn="l" defTabSz="914400" rtl="0" eaLnBrk="1" latinLnBrk="0" hangingPunct="1"/>
                          <a:r>
                            <a:rPr lang="en-GB" sz="1000" b="0" kern="1200" dirty="0">
                              <a:solidFill>
                                <a:schemeClr val="dk1"/>
                              </a:solidFill>
                              <a:latin typeface="+mn-lt"/>
                              <a:ea typeface="+mn-ea"/>
                              <a:cs typeface="+mn-cs"/>
                            </a:rPr>
                            <a:t>CPMAS (20 kHz)</a:t>
                          </a:r>
                        </a:p>
                      </a:txBody>
                      <a:tcPr/>
                    </a:tc>
                    <a:extLst>
                      <a:ext uri="{0D108BD9-81ED-4DB2-BD59-A6C34878D82A}">
                        <a16:rowId xmlns:a16="http://schemas.microsoft.com/office/drawing/2014/main" val="10000"/>
                      </a:ext>
                    </a:extLst>
                  </a:tr>
                  <a:tr h="396240">
                    <a:tc>
                      <a:txBody>
                        <a:bodyPr/>
                        <a:lstStyle/>
                        <a:p>
                          <a:endParaRPr lang="en-US"/>
                        </a:p>
                      </a:txBody>
                      <a:tcPr>
                        <a:blipFill>
                          <a:blip r:embed="rId4"/>
                          <a:stretch>
                            <a:fillRect l="-1111" t="-103077" r="-194444" b="-6154"/>
                          </a:stretch>
                        </a:blipFill>
                      </a:tcPr>
                    </a:tc>
                    <a:tc>
                      <a:txBody>
                        <a:bodyPr/>
                        <a:lstStyle/>
                        <a:p>
                          <a:r>
                            <a:rPr lang="en-GB" sz="1000" dirty="0"/>
                            <a:t>Single-pulse MAS (20 kHz)</a:t>
                          </a:r>
                        </a:p>
                      </a:txBody>
                      <a:tcPr/>
                    </a:tc>
                    <a:extLst>
                      <a:ext uri="{0D108BD9-81ED-4DB2-BD59-A6C34878D82A}">
                        <a16:rowId xmlns:a16="http://schemas.microsoft.com/office/drawing/2014/main" val="10001"/>
                      </a:ext>
                    </a:extLst>
                  </a:tr>
                </a:tbl>
              </a:graphicData>
            </a:graphic>
          </p:graphicFrame>
        </mc:Fallback>
      </mc:AlternateContent>
      <p:sp>
        <p:nvSpPr>
          <p:cNvPr id="3" name="TextBox 2">
            <a:extLst>
              <a:ext uri="{FF2B5EF4-FFF2-40B4-BE49-F238E27FC236}">
                <a16:creationId xmlns:a16="http://schemas.microsoft.com/office/drawing/2014/main" id="{90CAF073-9C31-4AD2-A558-72F3F9AD65CB}"/>
              </a:ext>
            </a:extLst>
          </p:cNvPr>
          <p:cNvSpPr txBox="1"/>
          <p:nvPr/>
        </p:nvSpPr>
        <p:spPr>
          <a:xfrm>
            <a:off x="6550760" y="3342973"/>
            <a:ext cx="2016224" cy="523220"/>
          </a:xfrm>
          <a:prstGeom prst="rect">
            <a:avLst/>
          </a:prstGeom>
          <a:noFill/>
        </p:spPr>
        <p:txBody>
          <a:bodyPr wrap="square" rtlCol="0">
            <a:spAutoFit/>
          </a:bodyPr>
          <a:lstStyle/>
          <a:p>
            <a:pPr algn="ctr"/>
            <a:r>
              <a:rPr lang="en-GB" sz="1400" dirty="0"/>
              <a:t>Promising results from </a:t>
            </a:r>
            <a:r>
              <a:rPr lang="en-GB" sz="1400" baseline="30000" dirty="0"/>
              <a:t>17</a:t>
            </a:r>
            <a:r>
              <a:rPr lang="en-GB" sz="1400" dirty="0"/>
              <a:t>O CPMAS</a:t>
            </a:r>
          </a:p>
        </p:txBody>
      </p:sp>
    </p:spTree>
    <p:extLst>
      <p:ext uri="{BB962C8B-B14F-4D97-AF65-F5344CB8AC3E}">
        <p14:creationId xmlns:p14="http://schemas.microsoft.com/office/powerpoint/2010/main" val="23638267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4099">
                                            <p:txEl>
                                              <p:pRg st="9" end="9"/>
                                            </p:txEl>
                                          </p:spTgt>
                                        </p:tgtEl>
                                        <p:attrNameLst>
                                          <p:attrName>style.visibility</p:attrName>
                                        </p:attrNameLst>
                                      </p:cBhvr>
                                      <p:to>
                                        <p:strVal val="visible"/>
                                      </p:to>
                                    </p:set>
                                    <p:animEffect transition="in" filter="fade">
                                      <p:cBhvr>
                                        <p:cTn id="18" dur="500"/>
                                        <p:tgtEl>
                                          <p:spTgt spid="4099">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Acknowledgements</a:t>
            </a:r>
          </a:p>
        </p:txBody>
      </p:sp>
      <p:sp>
        <p:nvSpPr>
          <p:cNvPr id="3" name="Content Placeholder 2"/>
          <p:cNvSpPr>
            <a:spLocks noGrp="1"/>
          </p:cNvSpPr>
          <p:nvPr>
            <p:ph idx="1"/>
          </p:nvPr>
        </p:nvSpPr>
        <p:spPr/>
        <p:txBody>
          <a:bodyPr/>
          <a:lstStyle/>
          <a:p>
            <a:pPr marL="0" indent="0" algn="just">
              <a:buNone/>
            </a:pPr>
            <a:r>
              <a:rPr lang="en-GB" sz="1400" dirty="0"/>
              <a:t>The UK 850 MHz solid-state NMR Facility used in this research was funded by EPSRC and BBSRC (contract reference PR140003), as well as the University of Warwick including via part funding through Birmingham Science City Advanced Materials Projects 1 and 2 supported by Advantage West Midlands (AWM) and the European Regional Development Fund (ERDF);</a:t>
            </a:r>
          </a:p>
          <a:p>
            <a:pPr marL="0" indent="0" algn="just">
              <a:buNone/>
            </a:pPr>
            <a:endParaRPr lang="en-GB" sz="1400" dirty="0"/>
          </a:p>
          <a:p>
            <a:pPr marL="0" indent="0" algn="just">
              <a:buNone/>
            </a:pPr>
            <a:endParaRPr lang="en-GB" sz="1400" dirty="0"/>
          </a:p>
        </p:txBody>
      </p:sp>
      <p:pic>
        <p:nvPicPr>
          <p:cNvPr id="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4146911"/>
            <a:ext cx="4529138" cy="1981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descr="C:\Users\rg472\Desktop\logo_850.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96136" y="2636912"/>
            <a:ext cx="2652713" cy="15954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408644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5"/>
          <p:cNvSpPr>
            <a:spLocks noGrp="1" noChangeArrowheads="1"/>
          </p:cNvSpPr>
          <p:nvPr>
            <p:ph type="body" idx="1"/>
          </p:nvPr>
        </p:nvSpPr>
        <p:spPr/>
        <p:txBody>
          <a:bodyPr/>
          <a:lstStyle/>
          <a:p>
            <a:pPr marL="0" indent="0" eaLnBrk="1" hangingPunct="1">
              <a:buNone/>
              <a:defRPr/>
            </a:pPr>
            <a:r>
              <a:rPr lang="en-US" altLang="en-US" sz="1400" dirty="0"/>
              <a:t>Transfer efficiency depends on </a:t>
            </a:r>
            <a:r>
              <a:rPr lang="en-GB" altLang="en-US" sz="1400" baseline="30000" dirty="0"/>
              <a:t>1</a:t>
            </a:r>
            <a:r>
              <a:rPr lang="en-GB" altLang="en-US" sz="1400" dirty="0"/>
              <a:t>H-</a:t>
            </a:r>
            <a:r>
              <a:rPr lang="en-GB" altLang="en-US" sz="1400" baseline="30000" dirty="0"/>
              <a:t>29</a:t>
            </a:r>
            <a:r>
              <a:rPr lang="en-US" altLang="zh-CN" sz="1400" dirty="0"/>
              <a:t>Si spatial distance and i</a:t>
            </a:r>
            <a:r>
              <a:rPr lang="en-US" altLang="en-US" sz="1400" dirty="0"/>
              <a:t>n competition with </a:t>
            </a:r>
            <a:r>
              <a:rPr lang="en-GB" altLang="en-US" sz="1400" baseline="30000" dirty="0"/>
              <a:t>1</a:t>
            </a:r>
            <a:r>
              <a:rPr lang="en-GB" altLang="en-US" sz="1400" dirty="0"/>
              <a:t>H relaxation in RF;</a:t>
            </a:r>
            <a:endParaRPr lang="en-US" altLang="en-US" sz="1400" dirty="0"/>
          </a:p>
        </p:txBody>
      </p:sp>
      <p:sp>
        <p:nvSpPr>
          <p:cNvPr id="2" name="Title 1"/>
          <p:cNvSpPr>
            <a:spLocks noGrp="1"/>
          </p:cNvSpPr>
          <p:nvPr>
            <p:ph type="title"/>
          </p:nvPr>
        </p:nvSpPr>
        <p:spPr/>
        <p:txBody>
          <a:bodyPr/>
          <a:lstStyle/>
          <a:p>
            <a:r>
              <a:rPr lang="en-GB" sz="2400" baseline="30000" dirty="0"/>
              <a:t>29</a:t>
            </a:r>
            <a:r>
              <a:rPr lang="en-GB" sz="2400" dirty="0"/>
              <a:t>Si CPMAS dynamics</a:t>
            </a:r>
            <a:endParaRPr lang="en-GB" dirty="0"/>
          </a:p>
        </p:txBody>
      </p:sp>
      <p:pic>
        <p:nvPicPr>
          <p:cNvPr id="2052" name="Picture 4" descr="C:\Users\rg472\Desktop\MgEM16wkctarrayfull.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7228" y="2734554"/>
            <a:ext cx="4410795" cy="3287732"/>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3" name="Table 2"/>
          <p:cNvGraphicFramePr>
            <a:graphicFrameLocks noGrp="1"/>
          </p:cNvGraphicFramePr>
          <p:nvPr>
            <p:extLst>
              <p:ext uri="{D42A27DB-BD31-4B8C-83A1-F6EECF244321}">
                <p14:modId xmlns:p14="http://schemas.microsoft.com/office/powerpoint/2010/main" val="2382540496"/>
              </p:ext>
            </p:extLst>
          </p:nvPr>
        </p:nvGraphicFramePr>
        <p:xfrm>
          <a:off x="4039766" y="4149820"/>
          <a:ext cx="579187" cy="457200"/>
        </p:xfrm>
        <a:graphic>
          <a:graphicData uri="http://schemas.openxmlformats.org/drawingml/2006/table">
            <a:tbl>
              <a:tblPr firstRow="1" bandRow="1">
                <a:tableStyleId>{2D5ABB26-0587-4C30-8999-92F81FD0307C}</a:tableStyleId>
              </a:tblPr>
              <a:tblGrid>
                <a:gridCol w="579187">
                  <a:extLst>
                    <a:ext uri="{9D8B030D-6E8A-4147-A177-3AD203B41FA5}">
                      <a16:colId xmlns:a16="http://schemas.microsoft.com/office/drawing/2014/main" val="20000"/>
                    </a:ext>
                  </a:extLst>
                </a:gridCol>
              </a:tblGrid>
              <a:tr h="420047">
                <a:tc>
                  <a:txBody>
                    <a:bodyPr/>
                    <a:lstStyle/>
                    <a:p>
                      <a:pPr algn="ctr"/>
                      <a:r>
                        <a:rPr lang="en-US" sz="1200" dirty="0"/>
                        <a:t>CT (</a:t>
                      </a:r>
                      <a:r>
                        <a:rPr lang="en-US" sz="1200" dirty="0" err="1"/>
                        <a:t>ms</a:t>
                      </a:r>
                      <a:r>
                        <a:rPr lang="en-US" sz="1200" dirty="0"/>
                        <a:t>)</a:t>
                      </a:r>
                      <a:endParaRPr lang="en-GB" sz="1200" dirty="0"/>
                    </a:p>
                  </a:txBody>
                  <a:tcPr/>
                </a:tc>
                <a:extLst>
                  <a:ext uri="{0D108BD9-81ED-4DB2-BD59-A6C34878D82A}">
                    <a16:rowId xmlns:a16="http://schemas.microsoft.com/office/drawing/2014/main" val="10000"/>
                  </a:ext>
                </a:extLst>
              </a:tr>
            </a:tbl>
          </a:graphicData>
        </a:graphic>
      </p:graphicFrame>
      <p:sp>
        <p:nvSpPr>
          <p:cNvPr id="4" name="TextBox 3"/>
          <p:cNvSpPr txBox="1"/>
          <p:nvPr/>
        </p:nvSpPr>
        <p:spPr>
          <a:xfrm>
            <a:off x="4860032" y="3450852"/>
            <a:ext cx="3024336" cy="646331"/>
          </a:xfrm>
          <a:prstGeom prst="rect">
            <a:avLst/>
          </a:prstGeom>
          <a:noFill/>
        </p:spPr>
        <p:txBody>
          <a:bodyPr wrap="square" rtlCol="0">
            <a:spAutoFit/>
          </a:bodyPr>
          <a:lstStyle/>
          <a:p>
            <a:pPr algn="ctr"/>
            <a:r>
              <a:rPr lang="en-US" b="1" dirty="0"/>
              <a:t>Overall </a:t>
            </a:r>
            <a:r>
              <a:rPr lang="en-US" b="1" i="1" dirty="0"/>
              <a:t>intensity</a:t>
            </a:r>
            <a:r>
              <a:rPr lang="en-US" b="1" dirty="0"/>
              <a:t> evolves. How about </a:t>
            </a:r>
            <a:r>
              <a:rPr lang="en-US" b="1" i="1" dirty="0" err="1">
                <a:solidFill>
                  <a:srgbClr val="FF0000"/>
                </a:solidFill>
              </a:rPr>
              <a:t>lineshape</a:t>
            </a:r>
            <a:r>
              <a:rPr lang="en-US" b="1" dirty="0"/>
              <a:t>?</a:t>
            </a:r>
            <a:endParaRPr lang="en-GB" b="1" dirty="0"/>
          </a:p>
        </p:txBody>
      </p:sp>
      <p:sp>
        <p:nvSpPr>
          <p:cNvPr id="5" name="Rectangle 4"/>
          <p:cNvSpPr/>
          <p:nvPr/>
        </p:nvSpPr>
        <p:spPr>
          <a:xfrm>
            <a:off x="405014" y="3450852"/>
            <a:ext cx="397865" cy="276999"/>
          </a:xfrm>
          <a:prstGeom prst="rect">
            <a:avLst/>
          </a:prstGeom>
        </p:spPr>
        <p:txBody>
          <a:bodyPr wrap="none">
            <a:spAutoFit/>
          </a:bodyPr>
          <a:lstStyle/>
          <a:p>
            <a:pPr algn="ctr"/>
            <a:r>
              <a:rPr lang="en-US" sz="1200" dirty="0"/>
              <a:t>0.5</a:t>
            </a:r>
            <a:endParaRPr lang="en-GB" sz="1200" dirty="0"/>
          </a:p>
        </p:txBody>
      </p:sp>
      <p:sp>
        <p:nvSpPr>
          <p:cNvPr id="6" name="Rectangle 5"/>
          <p:cNvSpPr/>
          <p:nvPr/>
        </p:nvSpPr>
        <p:spPr>
          <a:xfrm>
            <a:off x="905620" y="2852935"/>
            <a:ext cx="269626" cy="276999"/>
          </a:xfrm>
          <a:prstGeom prst="rect">
            <a:avLst/>
          </a:prstGeom>
        </p:spPr>
        <p:txBody>
          <a:bodyPr wrap="none">
            <a:spAutoFit/>
          </a:bodyPr>
          <a:lstStyle/>
          <a:p>
            <a:pPr algn="ctr"/>
            <a:r>
              <a:rPr lang="en-US" sz="1200" dirty="0"/>
              <a:t>1</a:t>
            </a:r>
            <a:endParaRPr lang="en-GB" sz="1200" dirty="0"/>
          </a:p>
        </p:txBody>
      </p:sp>
      <p:sp>
        <p:nvSpPr>
          <p:cNvPr id="12" name="Rectangle 11"/>
          <p:cNvSpPr/>
          <p:nvPr/>
        </p:nvSpPr>
        <p:spPr>
          <a:xfrm>
            <a:off x="1377855" y="2428052"/>
            <a:ext cx="269626" cy="276999"/>
          </a:xfrm>
          <a:prstGeom prst="rect">
            <a:avLst/>
          </a:prstGeom>
        </p:spPr>
        <p:txBody>
          <a:bodyPr wrap="none">
            <a:spAutoFit/>
          </a:bodyPr>
          <a:lstStyle/>
          <a:p>
            <a:pPr algn="ctr"/>
            <a:r>
              <a:rPr lang="en-US" sz="1200" dirty="0"/>
              <a:t>5</a:t>
            </a:r>
            <a:endParaRPr lang="en-GB" sz="1200" dirty="0"/>
          </a:p>
        </p:txBody>
      </p:sp>
      <p:sp>
        <p:nvSpPr>
          <p:cNvPr id="13" name="Rectangle 12"/>
          <p:cNvSpPr/>
          <p:nvPr/>
        </p:nvSpPr>
        <p:spPr>
          <a:xfrm>
            <a:off x="1744090" y="2596054"/>
            <a:ext cx="354584" cy="276999"/>
          </a:xfrm>
          <a:prstGeom prst="rect">
            <a:avLst/>
          </a:prstGeom>
        </p:spPr>
        <p:txBody>
          <a:bodyPr wrap="none">
            <a:spAutoFit/>
          </a:bodyPr>
          <a:lstStyle/>
          <a:p>
            <a:pPr algn="ctr"/>
            <a:r>
              <a:rPr lang="en-US" sz="1200" dirty="0"/>
              <a:t>10</a:t>
            </a:r>
            <a:endParaRPr lang="en-GB" sz="1200" dirty="0"/>
          </a:p>
        </p:txBody>
      </p:sp>
      <p:sp>
        <p:nvSpPr>
          <p:cNvPr id="14" name="Rectangle 13"/>
          <p:cNvSpPr/>
          <p:nvPr/>
        </p:nvSpPr>
        <p:spPr>
          <a:xfrm>
            <a:off x="2168599" y="2991434"/>
            <a:ext cx="354584" cy="276999"/>
          </a:xfrm>
          <a:prstGeom prst="rect">
            <a:avLst/>
          </a:prstGeom>
        </p:spPr>
        <p:txBody>
          <a:bodyPr wrap="none">
            <a:spAutoFit/>
          </a:bodyPr>
          <a:lstStyle/>
          <a:p>
            <a:pPr algn="ctr"/>
            <a:r>
              <a:rPr lang="en-US" sz="1200" dirty="0"/>
              <a:t>15</a:t>
            </a:r>
            <a:endParaRPr lang="en-GB" sz="1200" dirty="0"/>
          </a:p>
        </p:txBody>
      </p:sp>
      <p:sp>
        <p:nvSpPr>
          <p:cNvPr id="15" name="Rectangle 14"/>
          <p:cNvSpPr/>
          <p:nvPr/>
        </p:nvSpPr>
        <p:spPr>
          <a:xfrm>
            <a:off x="2640438" y="3188778"/>
            <a:ext cx="354584" cy="276999"/>
          </a:xfrm>
          <a:prstGeom prst="rect">
            <a:avLst/>
          </a:prstGeom>
        </p:spPr>
        <p:txBody>
          <a:bodyPr wrap="none">
            <a:spAutoFit/>
          </a:bodyPr>
          <a:lstStyle/>
          <a:p>
            <a:pPr algn="ctr"/>
            <a:r>
              <a:rPr lang="en-US" sz="1200" dirty="0"/>
              <a:t>20</a:t>
            </a:r>
            <a:endParaRPr lang="en-GB" sz="1200" dirty="0"/>
          </a:p>
        </p:txBody>
      </p:sp>
      <p:sp>
        <p:nvSpPr>
          <p:cNvPr id="16" name="Rectangle 15"/>
          <p:cNvSpPr/>
          <p:nvPr/>
        </p:nvSpPr>
        <p:spPr>
          <a:xfrm>
            <a:off x="3114392" y="4239920"/>
            <a:ext cx="354584" cy="276999"/>
          </a:xfrm>
          <a:prstGeom prst="rect">
            <a:avLst/>
          </a:prstGeom>
        </p:spPr>
        <p:txBody>
          <a:bodyPr wrap="none">
            <a:spAutoFit/>
          </a:bodyPr>
          <a:lstStyle/>
          <a:p>
            <a:pPr algn="ctr"/>
            <a:r>
              <a:rPr lang="en-US" sz="1200" dirty="0"/>
              <a:t>30</a:t>
            </a:r>
            <a:endParaRPr lang="en-GB" sz="1200" dirty="0"/>
          </a:p>
        </p:txBody>
      </p:sp>
      <p:sp>
        <p:nvSpPr>
          <p:cNvPr id="17" name="Rectangle 16"/>
          <p:cNvSpPr/>
          <p:nvPr/>
        </p:nvSpPr>
        <p:spPr>
          <a:xfrm>
            <a:off x="3538609" y="4797152"/>
            <a:ext cx="354584" cy="276999"/>
          </a:xfrm>
          <a:prstGeom prst="rect">
            <a:avLst/>
          </a:prstGeom>
        </p:spPr>
        <p:txBody>
          <a:bodyPr wrap="none">
            <a:spAutoFit/>
          </a:bodyPr>
          <a:lstStyle/>
          <a:p>
            <a:pPr algn="ctr"/>
            <a:r>
              <a:rPr lang="en-US" sz="1200" dirty="0"/>
              <a:t>40</a:t>
            </a:r>
            <a:endParaRPr lang="en-GB" sz="1200" dirty="0"/>
          </a:p>
        </p:txBody>
      </p:sp>
      <p:sp>
        <p:nvSpPr>
          <p:cNvPr id="18" name="Rectangle 17"/>
          <p:cNvSpPr/>
          <p:nvPr/>
        </p:nvSpPr>
        <p:spPr>
          <a:xfrm>
            <a:off x="3953951" y="4935651"/>
            <a:ext cx="354584" cy="276999"/>
          </a:xfrm>
          <a:prstGeom prst="rect">
            <a:avLst/>
          </a:prstGeom>
        </p:spPr>
        <p:txBody>
          <a:bodyPr wrap="none">
            <a:spAutoFit/>
          </a:bodyPr>
          <a:lstStyle/>
          <a:p>
            <a:pPr algn="ctr"/>
            <a:r>
              <a:rPr lang="en-US" sz="1200" dirty="0"/>
              <a:t>60</a:t>
            </a:r>
            <a:endParaRPr lang="en-GB" sz="1200" dirty="0"/>
          </a:p>
        </p:txBody>
      </p:sp>
      <p:sp>
        <p:nvSpPr>
          <p:cNvPr id="19" name="Rectangle 18"/>
          <p:cNvSpPr/>
          <p:nvPr/>
        </p:nvSpPr>
        <p:spPr>
          <a:xfrm>
            <a:off x="4390140" y="5054400"/>
            <a:ext cx="354584" cy="276999"/>
          </a:xfrm>
          <a:prstGeom prst="rect">
            <a:avLst/>
          </a:prstGeom>
        </p:spPr>
        <p:txBody>
          <a:bodyPr wrap="none">
            <a:spAutoFit/>
          </a:bodyPr>
          <a:lstStyle/>
          <a:p>
            <a:pPr algn="ctr"/>
            <a:r>
              <a:rPr lang="en-US" sz="1200" dirty="0"/>
              <a:t>80</a:t>
            </a:r>
            <a:endParaRPr lang="en-GB" sz="1200" dirty="0"/>
          </a:p>
        </p:txBody>
      </p:sp>
    </p:spTree>
    <p:extLst>
      <p:ext uri="{BB962C8B-B14F-4D97-AF65-F5344CB8AC3E}">
        <p14:creationId xmlns:p14="http://schemas.microsoft.com/office/powerpoint/2010/main" val="2862993286"/>
      </p:ext>
    </p:extLst>
  </p:cSld>
  <p:clrMapOvr>
    <a:masterClrMapping/>
  </p:clrMapOvr>
  <mc:AlternateContent xmlns:mc="http://schemas.openxmlformats.org/markup-compatibility/2006" xmlns:p14="http://schemas.microsoft.com/office/powerpoint/2010/main">
    <mc:Choice Requires="p14">
      <p:transition spd="slow" p14:dur="2000" advTm="37880"/>
    </mc:Choice>
    <mc:Fallback xmlns="">
      <p:transition spd="slow" advTm="37880"/>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IMING" val="|46.7|7.8|4.6"/>
</p:tagLst>
</file>

<file path=ppt/tags/tag2.xml><?xml version="1.0" encoding="utf-8"?>
<p:tagLst xmlns:a="http://schemas.openxmlformats.org/drawingml/2006/main" xmlns:r="http://schemas.openxmlformats.org/officeDocument/2006/relationships" xmlns:p="http://schemas.openxmlformats.org/presentationml/2006/main">
  <p:tag name="TIMING" val="|2.1"/>
</p:tagLst>
</file>

<file path=ppt/tags/tag3.xml><?xml version="1.0" encoding="utf-8"?>
<p:tagLst xmlns:a="http://schemas.openxmlformats.org/drawingml/2006/main" xmlns:r="http://schemas.openxmlformats.org/officeDocument/2006/relationships" xmlns:p="http://schemas.openxmlformats.org/presentationml/2006/main">
  <p:tag name="TIMING" val="|6.7|17.1|32.6"/>
</p:tagLst>
</file>

<file path=ppt/theme/theme1.xml><?xml version="1.0" encoding="utf-8"?>
<a:theme xmlns:a="http://schemas.openxmlformats.org/drawingml/2006/main" name="blank">
  <a:themeElements>
    <a:clrScheme name="blank 1">
      <a:dk1>
        <a:srgbClr val="003E72"/>
      </a:dk1>
      <a:lt1>
        <a:srgbClr val="FFFFFF"/>
      </a:lt1>
      <a:dk2>
        <a:srgbClr val="FFFFFF"/>
      </a:dk2>
      <a:lt2>
        <a:srgbClr val="00B3BE"/>
      </a:lt2>
      <a:accent1>
        <a:srgbClr val="0073CF"/>
      </a:accent1>
      <a:accent2>
        <a:srgbClr val="E37222"/>
      </a:accent2>
      <a:accent3>
        <a:srgbClr val="FFFFFF"/>
      </a:accent3>
      <a:accent4>
        <a:srgbClr val="003460"/>
      </a:accent4>
      <a:accent5>
        <a:srgbClr val="AABCE4"/>
      </a:accent5>
      <a:accent6>
        <a:srgbClr val="CE671E"/>
      </a:accent6>
      <a:hlink>
        <a:srgbClr val="58A618"/>
      </a:hlink>
      <a:folHlink>
        <a:srgbClr val="8E258D"/>
      </a:folHlink>
    </a:clrScheme>
    <a:fontScheme name="blan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lank 1">
        <a:dk1>
          <a:srgbClr val="003E72"/>
        </a:dk1>
        <a:lt1>
          <a:srgbClr val="FFFFFF"/>
        </a:lt1>
        <a:dk2>
          <a:srgbClr val="FFFFFF"/>
        </a:dk2>
        <a:lt2>
          <a:srgbClr val="00B3BE"/>
        </a:lt2>
        <a:accent1>
          <a:srgbClr val="0073CF"/>
        </a:accent1>
        <a:accent2>
          <a:srgbClr val="E37222"/>
        </a:accent2>
        <a:accent3>
          <a:srgbClr val="FFFFFF"/>
        </a:accent3>
        <a:accent4>
          <a:srgbClr val="003460"/>
        </a:accent4>
        <a:accent5>
          <a:srgbClr val="AABCE4"/>
        </a:accent5>
        <a:accent6>
          <a:srgbClr val="CE671E"/>
        </a:accent6>
        <a:hlink>
          <a:srgbClr val="58A618"/>
        </a:hlink>
        <a:folHlink>
          <a:srgbClr val="8E258D"/>
        </a:folHlink>
      </a:clrScheme>
      <a:clrMap bg1="lt1" tx1="dk1" bg2="lt2" tx2="dk2" accent1="accent1" accent2="accent2" accent3="accent3" accent4="accent4" accent5="accent5" accent6="accent6" hlink="hlink" folHlink="folHlink"/>
    </a:extraClrScheme>
    <a:extraClrScheme>
      <a:clrScheme name="blank 2">
        <a:dk1>
          <a:srgbClr val="003E72"/>
        </a:dk1>
        <a:lt1>
          <a:srgbClr val="FFFFFF"/>
        </a:lt1>
        <a:dk2>
          <a:srgbClr val="FFFFFF"/>
        </a:dk2>
        <a:lt2>
          <a:srgbClr val="83AFB4"/>
        </a:lt2>
        <a:accent1>
          <a:srgbClr val="6AADE4"/>
        </a:accent1>
        <a:accent2>
          <a:srgbClr val="EFBD47"/>
        </a:accent2>
        <a:accent3>
          <a:srgbClr val="FFFFFF"/>
        </a:accent3>
        <a:accent4>
          <a:srgbClr val="003460"/>
        </a:accent4>
        <a:accent5>
          <a:srgbClr val="B9D3EF"/>
        </a:accent5>
        <a:accent6>
          <a:srgbClr val="D9AB3F"/>
        </a:accent6>
        <a:hlink>
          <a:srgbClr val="A8B400"/>
        </a:hlink>
        <a:folHlink>
          <a:srgbClr val="6A4061"/>
        </a:folHlink>
      </a:clrScheme>
      <a:clrMap bg1="lt1" tx1="dk1" bg2="lt2" tx2="dk2" accent1="accent1" accent2="accent2" accent3="accent3" accent4="accent4" accent5="accent5" accent6="accent6" hlink="hlink" folHlink="folHlink"/>
    </a:extraClrScheme>
    <a:extraClrScheme>
      <a:clrScheme name="blank 3">
        <a:dk1>
          <a:srgbClr val="003E72"/>
        </a:dk1>
        <a:lt1>
          <a:srgbClr val="FFFFFF"/>
        </a:lt1>
        <a:dk2>
          <a:srgbClr val="FFFFFF"/>
        </a:dk2>
        <a:lt2>
          <a:srgbClr val="156570"/>
        </a:lt2>
        <a:accent1>
          <a:srgbClr val="003E72"/>
        </a:accent1>
        <a:accent2>
          <a:srgbClr val="C84E00"/>
        </a:accent2>
        <a:accent3>
          <a:srgbClr val="FFFFFF"/>
        </a:accent3>
        <a:accent4>
          <a:srgbClr val="003460"/>
        </a:accent4>
        <a:accent5>
          <a:srgbClr val="AAAFBC"/>
        </a:accent5>
        <a:accent6>
          <a:srgbClr val="B54600"/>
        </a:accent6>
        <a:hlink>
          <a:srgbClr val="435125"/>
        </a:hlink>
        <a:folHlink>
          <a:srgbClr val="412D5D"/>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20007</TotalTime>
  <Words>1614</Words>
  <Application>Microsoft Office PowerPoint</Application>
  <PresentationFormat>On-screen Show (4:3)</PresentationFormat>
  <Paragraphs>303</Paragraphs>
  <Slides>20</Slides>
  <Notes>18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20</vt:i4>
      </vt:variant>
    </vt:vector>
  </HeadingPairs>
  <TitlesOfParts>
    <vt:vector size="27" baseType="lpstr">
      <vt:lpstr>宋体</vt:lpstr>
      <vt:lpstr>宋体</vt:lpstr>
      <vt:lpstr>Arial</vt:lpstr>
      <vt:lpstr>Calibri</vt:lpstr>
      <vt:lpstr>Cambria Math</vt:lpstr>
      <vt:lpstr>Times New Roman</vt:lpstr>
      <vt:lpstr>blank</vt:lpstr>
      <vt:lpstr>Simplified UK Magnox waste glass alteration layer characterisation using 29Si,17O and 25Mg NMR techniques </vt:lpstr>
      <vt:lpstr>Background</vt:lpstr>
      <vt:lpstr>Motivation</vt:lpstr>
      <vt:lpstr>XRD</vt:lpstr>
      <vt:lpstr>Cross polarisation (CP) NMR</vt:lpstr>
      <vt:lpstr>PowerPoint Presentation</vt:lpstr>
      <vt:lpstr>29Si CPMAS: depolymerisation</vt:lpstr>
      <vt:lpstr>29Si CPMAS : other minerals </vt:lpstr>
      <vt:lpstr>PowerPoint Presentation</vt:lpstr>
      <vt:lpstr>17O NMR</vt:lpstr>
      <vt:lpstr>Static echo spectra</vt:lpstr>
      <vt:lpstr>Static CP</vt:lpstr>
      <vt:lpstr>Calculation and simulation</vt:lpstr>
      <vt:lpstr>PowerPoint Presentation</vt:lpstr>
      <vt:lpstr>25Mg NMR</vt:lpstr>
      <vt:lpstr>PowerPoint Presentation</vt:lpstr>
      <vt:lpstr>Summary</vt:lpstr>
      <vt:lpstr>Future work</vt:lpstr>
      <vt:lpstr>Acknowledgements</vt:lpstr>
      <vt:lpstr>29Si CPMAS dynamics</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c:creator>
  <cp:lastModifiedBy>Rui Guo</cp:lastModifiedBy>
  <cp:revision>487</cp:revision>
  <cp:lastPrinted>1601-01-01T00:00:00Z</cp:lastPrinted>
  <dcterms:created xsi:type="dcterms:W3CDTF">2008-03-27T10:29:55Z</dcterms:created>
  <dcterms:modified xsi:type="dcterms:W3CDTF">2017-10-30T23:15:17Z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