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4" r:id="rId5"/>
    <p:sldMasterId id="2147483686" r:id="rId6"/>
    <p:sldMasterId id="2147483705" r:id="rId7"/>
  </p:sldMasterIdLst>
  <p:notesMasterIdLst>
    <p:notesMasterId r:id="rId58"/>
  </p:notesMasterIdLst>
  <p:handoutMasterIdLst>
    <p:handoutMasterId r:id="rId59"/>
  </p:handoutMasterIdLst>
  <p:sldIdLst>
    <p:sldId id="268" r:id="rId8"/>
    <p:sldId id="672" r:id="rId9"/>
    <p:sldId id="673" r:id="rId10"/>
    <p:sldId id="674" r:id="rId11"/>
    <p:sldId id="677" r:id="rId12"/>
    <p:sldId id="704" r:id="rId13"/>
    <p:sldId id="544" r:id="rId14"/>
    <p:sldId id="667" r:id="rId15"/>
    <p:sldId id="669" r:id="rId16"/>
    <p:sldId id="670" r:id="rId17"/>
    <p:sldId id="658" r:id="rId18"/>
    <p:sldId id="657" r:id="rId19"/>
    <p:sldId id="659" r:id="rId20"/>
    <p:sldId id="652" r:id="rId21"/>
    <p:sldId id="653" r:id="rId22"/>
    <p:sldId id="655" r:id="rId23"/>
    <p:sldId id="573" r:id="rId24"/>
    <p:sldId id="694" r:id="rId25"/>
    <p:sldId id="617" r:id="rId26"/>
    <p:sldId id="618" r:id="rId27"/>
    <p:sldId id="671" r:id="rId28"/>
    <p:sldId id="682" r:id="rId29"/>
    <p:sldId id="688" r:id="rId30"/>
    <p:sldId id="683" r:id="rId31"/>
    <p:sldId id="684" r:id="rId32"/>
    <p:sldId id="685" r:id="rId33"/>
    <p:sldId id="686" r:id="rId34"/>
    <p:sldId id="695" r:id="rId35"/>
    <p:sldId id="696" r:id="rId36"/>
    <p:sldId id="698" r:id="rId37"/>
    <p:sldId id="699" r:id="rId38"/>
    <p:sldId id="700" r:id="rId39"/>
    <p:sldId id="701" r:id="rId40"/>
    <p:sldId id="702" r:id="rId41"/>
    <p:sldId id="691" r:id="rId42"/>
    <p:sldId id="676" r:id="rId43"/>
    <p:sldId id="679" r:id="rId44"/>
    <p:sldId id="681" r:id="rId45"/>
    <p:sldId id="664" r:id="rId46"/>
    <p:sldId id="666" r:id="rId47"/>
    <p:sldId id="663" r:id="rId48"/>
    <p:sldId id="654" r:id="rId49"/>
    <p:sldId id="661" r:id="rId50"/>
    <p:sldId id="641" r:id="rId51"/>
    <p:sldId id="645" r:id="rId52"/>
    <p:sldId id="647" r:id="rId53"/>
    <p:sldId id="678" r:id="rId54"/>
    <p:sldId id="680" r:id="rId55"/>
    <p:sldId id="697" r:id="rId56"/>
    <p:sldId id="703" r:id="rId57"/>
  </p:sldIdLst>
  <p:sldSz cx="9144000" cy="6858000" type="screen4x3"/>
  <p:notesSz cx="7023100" cy="9309100"/>
  <p:embeddedFontLst>
    <p:embeddedFont>
      <p:font typeface="Trebuchet MS" panose="020B0603020202020204" pitchFamily="34"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Arial Black" panose="020B0A04020102020204" pitchFamily="34" charset="0"/>
      <p:bold r:id="rId68"/>
    </p:embeddedFont>
    <p:embeddedFont>
      <p:font typeface="Tahoma" panose="020B0604030504040204" pitchFamily="34" charset="0"/>
      <p:regular r:id="rId69"/>
      <p:bold r:id="rId70"/>
    </p:embeddedFont>
    <p:embeddedFont>
      <p:font typeface="Calibri" panose="020F0502020204030204" pitchFamily="34" charset="0"/>
      <p:regular r:id="rId71"/>
      <p:bold r:id="rId72"/>
      <p:italic r:id="rId73"/>
      <p:boldItalic r:id="rId74"/>
    </p:embeddedFont>
    <p:embeddedFont>
      <p:font typeface="Times" panose="02020603050405020304" pitchFamily="18" charset="0"/>
      <p:regular r:id="rId75"/>
      <p:bold r:id="rId76"/>
      <p:italic r:id="rId77"/>
      <p:boldItalic r:id="rId78"/>
    </p:embeddedFont>
    <p:embeddedFont>
      <p:font typeface="Wingdings 3" panose="05040102010807070707" pitchFamily="18" charset="2"/>
      <p:regular r:id="rId79"/>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890">
          <p15:clr>
            <a:srgbClr val="A4A3A4"/>
          </p15:clr>
        </p15:guide>
        <p15:guide id="3" orient="horz" pos="4319">
          <p15:clr>
            <a:srgbClr val="A4A3A4"/>
          </p15:clr>
        </p15:guide>
        <p15:guide id="4" orient="horz" pos="824">
          <p15:clr>
            <a:srgbClr val="A4A3A4"/>
          </p15:clr>
        </p15:guide>
        <p15:guide id="5" orient="horz" pos="3844">
          <p15:clr>
            <a:srgbClr val="A4A3A4"/>
          </p15:clr>
        </p15:guide>
        <p15:guide id="6" pos="2979">
          <p15:clr>
            <a:srgbClr val="A4A3A4"/>
          </p15:clr>
        </p15:guide>
        <p15:guide id="7" pos="357">
          <p15:clr>
            <a:srgbClr val="A4A3A4"/>
          </p15:clr>
        </p15:guide>
        <p15:guide id="8" pos="576">
          <p15:clr>
            <a:srgbClr val="A4A3A4"/>
          </p15:clr>
        </p15:guide>
        <p15:guide id="9" pos="559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35D"/>
    <a:srgbClr val="BED73D"/>
    <a:srgbClr val="007C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9" autoAdjust="0"/>
    <p:restoredTop sz="79971" autoAdjust="0"/>
  </p:normalViewPr>
  <p:slideViewPr>
    <p:cSldViewPr snapToGrid="0">
      <p:cViewPr varScale="1">
        <p:scale>
          <a:sx n="75" d="100"/>
          <a:sy n="75" d="100"/>
        </p:scale>
        <p:origin x="1230" y="60"/>
      </p:cViewPr>
      <p:guideLst>
        <p:guide orient="horz" pos="2160"/>
        <p:guide orient="horz" pos="890"/>
        <p:guide orient="horz" pos="4319"/>
        <p:guide orient="horz" pos="824"/>
        <p:guide orient="horz" pos="3844"/>
        <p:guide pos="2979"/>
        <p:guide pos="357"/>
        <p:guide pos="576"/>
        <p:guide pos="559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
    </p:cViewPr>
  </p:sorterViewPr>
  <p:notesViewPr>
    <p:cSldViewPr snapToGrid="0">
      <p:cViewPr varScale="1">
        <p:scale>
          <a:sx n="70" d="100"/>
          <a:sy n="70" d="100"/>
        </p:scale>
        <p:origin x="2724" y="66"/>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notesMaster" Target="notesMasters/notesMaster1.xml"/><Relationship Id="rId74" Type="http://schemas.openxmlformats.org/officeDocument/2006/relationships/font" Target="fonts/font15.fntdata"/><Relationship Id="rId79" Type="http://schemas.openxmlformats.org/officeDocument/2006/relationships/font" Target="fonts/font20.fntdata"/><Relationship Id="rId5" Type="http://schemas.openxmlformats.org/officeDocument/2006/relationships/slideMaster" Target="slideMasters/slideMaster1.xml"/><Relationship Id="rId61" Type="http://schemas.openxmlformats.org/officeDocument/2006/relationships/font" Target="fonts/font2.fntdata"/><Relationship Id="rId82"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font" Target="fonts/font18.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13.fntdata"/><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font" Target="fonts/font19.fntdata"/><Relationship Id="rId8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font" Target="fonts/font17.fntdata"/><Relationship Id="rId7" Type="http://schemas.openxmlformats.org/officeDocument/2006/relationships/slideMaster" Target="slideMasters/slideMaster3.xml"/><Relationship Id="rId71" Type="http://schemas.openxmlformats.org/officeDocument/2006/relationships/font" Target="fonts/font12.fnt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7A3700-D723-484B-9ACF-6272B2ED44F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CA"/>
        </a:p>
      </dgm:t>
    </dgm:pt>
    <dgm:pt modelId="{F4F87D87-6A64-485E-8823-E1C56CA846A3}">
      <dgm:prSet phldrT="[Text]" custT="1"/>
      <dgm:spPr>
        <a:solidFill>
          <a:srgbClr val="41535D"/>
        </a:solidFill>
      </dgm:spPr>
      <dgm:t>
        <a:bodyPr/>
        <a:lstStyle/>
        <a:p>
          <a:r>
            <a:rPr lang="en-CA" sz="2400" b="1" dirty="0" smtClean="0">
              <a:solidFill>
                <a:schemeClr val="bg1"/>
              </a:solidFill>
            </a:rPr>
            <a:t>Safety</a:t>
          </a:r>
          <a:endParaRPr lang="en-CA" sz="2400" dirty="0">
            <a:solidFill>
              <a:schemeClr val="bg1"/>
            </a:solidFill>
          </a:endParaRPr>
        </a:p>
      </dgm:t>
    </dgm:pt>
    <dgm:pt modelId="{F75FB9D0-8DF6-46D9-A1CE-C3582EF6F344}" type="parTrans" cxnId="{C6A53527-08C5-4B1F-88CA-6267FE708CB6}">
      <dgm:prSet/>
      <dgm:spPr/>
      <dgm:t>
        <a:bodyPr/>
        <a:lstStyle/>
        <a:p>
          <a:endParaRPr lang="en-CA"/>
        </a:p>
      </dgm:t>
    </dgm:pt>
    <dgm:pt modelId="{AC8EE9F5-10B6-4988-A5CA-035480C61FAF}" type="sibTrans" cxnId="{C6A53527-08C5-4B1F-88CA-6267FE708CB6}">
      <dgm:prSet/>
      <dgm:spPr/>
      <dgm:t>
        <a:bodyPr/>
        <a:lstStyle/>
        <a:p>
          <a:endParaRPr lang="en-CA"/>
        </a:p>
      </dgm:t>
    </dgm:pt>
    <dgm:pt modelId="{F43190A3-7527-4B4B-9CAD-870D16086592}">
      <dgm:prSet phldrT="[Text]" custT="1"/>
      <dgm:spPr>
        <a:solidFill>
          <a:srgbClr val="41535D"/>
        </a:solidFill>
      </dgm:spPr>
      <dgm:t>
        <a:bodyPr/>
        <a:lstStyle/>
        <a:p>
          <a:r>
            <a:rPr lang="en-CA" sz="2400" b="1" dirty="0" smtClean="0">
              <a:solidFill>
                <a:schemeClr val="bg1"/>
              </a:solidFill>
            </a:rPr>
            <a:t>Transportation</a:t>
          </a:r>
          <a:endParaRPr lang="en-CA" sz="2400" dirty="0">
            <a:solidFill>
              <a:schemeClr val="bg1"/>
            </a:solidFill>
          </a:endParaRPr>
        </a:p>
      </dgm:t>
    </dgm:pt>
    <dgm:pt modelId="{33573EDD-059B-4416-B7D9-689B203B7769}" type="parTrans" cxnId="{79C26B16-952E-4F19-9B9C-6087B5429079}">
      <dgm:prSet/>
      <dgm:spPr/>
      <dgm:t>
        <a:bodyPr/>
        <a:lstStyle/>
        <a:p>
          <a:endParaRPr lang="en-CA"/>
        </a:p>
      </dgm:t>
    </dgm:pt>
    <dgm:pt modelId="{580CA342-8097-4573-ABF7-694DB289F4D7}" type="sibTrans" cxnId="{79C26B16-952E-4F19-9B9C-6087B5429079}">
      <dgm:prSet/>
      <dgm:spPr/>
      <dgm:t>
        <a:bodyPr/>
        <a:lstStyle/>
        <a:p>
          <a:endParaRPr lang="en-CA"/>
        </a:p>
      </dgm:t>
    </dgm:pt>
    <dgm:pt modelId="{374BD448-5F13-468C-9EBF-0D8AE59AD00F}">
      <dgm:prSet phldrT="[Text]"/>
      <dgm:spPr/>
      <dgm:t>
        <a:bodyPr/>
        <a:lstStyle/>
        <a:p>
          <a:endParaRPr lang="en-CA" dirty="0"/>
        </a:p>
      </dgm:t>
    </dgm:pt>
    <dgm:pt modelId="{CD0E13AC-70A3-47B1-B3CD-7CD2E1D253D9}" type="parTrans" cxnId="{039BC5B0-94AD-4358-8385-7B52A97AD707}">
      <dgm:prSet/>
      <dgm:spPr/>
      <dgm:t>
        <a:bodyPr/>
        <a:lstStyle/>
        <a:p>
          <a:endParaRPr lang="en-CA"/>
        </a:p>
      </dgm:t>
    </dgm:pt>
    <dgm:pt modelId="{3F5BD4D3-0A0D-4CC2-8FC3-49F3C68F91B8}" type="sibTrans" cxnId="{039BC5B0-94AD-4358-8385-7B52A97AD707}">
      <dgm:prSet/>
      <dgm:spPr/>
      <dgm:t>
        <a:bodyPr/>
        <a:lstStyle/>
        <a:p>
          <a:endParaRPr lang="en-CA"/>
        </a:p>
      </dgm:t>
    </dgm:pt>
    <dgm:pt modelId="{E17AA4B8-F938-49F6-8C32-64102D3CCA4A}">
      <dgm:prSet phldrT="[Text]" custT="1"/>
      <dgm:spPr>
        <a:solidFill>
          <a:srgbClr val="41535D"/>
        </a:solidFill>
      </dgm:spPr>
      <dgm:t>
        <a:bodyPr/>
        <a:lstStyle/>
        <a:p>
          <a:r>
            <a:rPr lang="en-CA" sz="2400" b="1" dirty="0" smtClean="0">
              <a:solidFill>
                <a:schemeClr val="bg1"/>
              </a:solidFill>
            </a:rPr>
            <a:t>Partnership</a:t>
          </a:r>
          <a:endParaRPr lang="en-CA" sz="2400" dirty="0">
            <a:solidFill>
              <a:schemeClr val="bg1"/>
            </a:solidFill>
          </a:endParaRPr>
        </a:p>
      </dgm:t>
    </dgm:pt>
    <dgm:pt modelId="{DE8589F3-AAF4-4BCC-9099-49F12BD7A8B2}" type="parTrans" cxnId="{EB710607-3892-4118-94A7-E02BAC245995}">
      <dgm:prSet/>
      <dgm:spPr/>
      <dgm:t>
        <a:bodyPr/>
        <a:lstStyle/>
        <a:p>
          <a:endParaRPr lang="en-CA"/>
        </a:p>
      </dgm:t>
    </dgm:pt>
    <dgm:pt modelId="{DA1E6D02-AAE6-439B-89C4-D872B67236BB}" type="sibTrans" cxnId="{EB710607-3892-4118-94A7-E02BAC245995}">
      <dgm:prSet/>
      <dgm:spPr/>
      <dgm:t>
        <a:bodyPr/>
        <a:lstStyle/>
        <a:p>
          <a:endParaRPr lang="en-CA"/>
        </a:p>
      </dgm:t>
    </dgm:pt>
    <dgm:pt modelId="{D911CE39-5563-46B9-AC06-F9ED1B1E63BB}">
      <dgm:prSet phldrT="[Text]"/>
      <dgm:spPr/>
      <dgm:t>
        <a:bodyPr/>
        <a:lstStyle/>
        <a:p>
          <a:endParaRPr lang="en-CA" dirty="0"/>
        </a:p>
      </dgm:t>
    </dgm:pt>
    <dgm:pt modelId="{E3A4E06C-2E6A-4B96-B805-4B7578B15A29}" type="parTrans" cxnId="{70186D52-1849-4FE2-84D1-E58732E07950}">
      <dgm:prSet/>
      <dgm:spPr/>
      <dgm:t>
        <a:bodyPr/>
        <a:lstStyle/>
        <a:p>
          <a:endParaRPr lang="en-CA"/>
        </a:p>
      </dgm:t>
    </dgm:pt>
    <dgm:pt modelId="{B26875D9-3367-4559-AD46-A4CC63733FD3}" type="sibTrans" cxnId="{70186D52-1849-4FE2-84D1-E58732E07950}">
      <dgm:prSet/>
      <dgm:spPr/>
      <dgm:t>
        <a:bodyPr/>
        <a:lstStyle/>
        <a:p>
          <a:endParaRPr lang="en-CA"/>
        </a:p>
      </dgm:t>
    </dgm:pt>
    <dgm:pt modelId="{4044F2F1-FB20-4A6D-9661-8AD1C454B442}">
      <dgm:prSet phldrT="[Text]"/>
      <dgm:spPr/>
      <dgm:t>
        <a:bodyPr/>
        <a:lstStyle/>
        <a:p>
          <a:endParaRPr lang="en-CA" dirty="0"/>
        </a:p>
      </dgm:t>
    </dgm:pt>
    <dgm:pt modelId="{D286D86D-0399-4541-BFEE-D2E01F0379B2}" type="sibTrans" cxnId="{87451CA9-FA01-429D-BFDC-409F05305B19}">
      <dgm:prSet/>
      <dgm:spPr/>
      <dgm:t>
        <a:bodyPr/>
        <a:lstStyle/>
        <a:p>
          <a:endParaRPr lang="en-CA"/>
        </a:p>
      </dgm:t>
    </dgm:pt>
    <dgm:pt modelId="{8B9EB843-2204-49FC-BAA8-01B91D9918F5}" type="parTrans" cxnId="{87451CA9-FA01-429D-BFDC-409F05305B19}">
      <dgm:prSet/>
      <dgm:spPr/>
      <dgm:t>
        <a:bodyPr/>
        <a:lstStyle/>
        <a:p>
          <a:endParaRPr lang="en-CA"/>
        </a:p>
      </dgm:t>
    </dgm:pt>
    <dgm:pt modelId="{6D1A7FC8-C59F-4973-8E54-E8041863B0C3}" type="pres">
      <dgm:prSet presAssocID="{907A3700-D723-484B-9ACF-6272B2ED44F3}" presName="Name0" presStyleCnt="0">
        <dgm:presLayoutVars>
          <dgm:dir/>
          <dgm:animLvl val="lvl"/>
          <dgm:resizeHandles val="exact"/>
        </dgm:presLayoutVars>
      </dgm:prSet>
      <dgm:spPr/>
      <dgm:t>
        <a:bodyPr/>
        <a:lstStyle/>
        <a:p>
          <a:endParaRPr lang="en-CA"/>
        </a:p>
      </dgm:t>
    </dgm:pt>
    <dgm:pt modelId="{0F2EB623-3176-45F5-8B5F-40E0719F4B7E}" type="pres">
      <dgm:prSet presAssocID="{F4F87D87-6A64-485E-8823-E1C56CA846A3}" presName="linNode" presStyleCnt="0"/>
      <dgm:spPr/>
    </dgm:pt>
    <dgm:pt modelId="{78A5E5C0-CDD6-4E4E-8DD8-9880B374861B}" type="pres">
      <dgm:prSet presAssocID="{F4F87D87-6A64-485E-8823-E1C56CA846A3}" presName="parentText" presStyleLbl="node1" presStyleIdx="0" presStyleCnt="3">
        <dgm:presLayoutVars>
          <dgm:chMax val="1"/>
          <dgm:bulletEnabled val="1"/>
        </dgm:presLayoutVars>
      </dgm:prSet>
      <dgm:spPr/>
      <dgm:t>
        <a:bodyPr/>
        <a:lstStyle/>
        <a:p>
          <a:endParaRPr lang="en-CA"/>
        </a:p>
      </dgm:t>
    </dgm:pt>
    <dgm:pt modelId="{4C8E0111-1926-45FE-B85D-B8E913CA1D66}" type="pres">
      <dgm:prSet presAssocID="{F4F87D87-6A64-485E-8823-E1C56CA846A3}" presName="descendantText" presStyleLbl="alignAccFollowNode1" presStyleIdx="0" presStyleCnt="3" custScaleY="126180">
        <dgm:presLayoutVars>
          <dgm:bulletEnabled val="1"/>
        </dgm:presLayoutVars>
      </dgm:prSet>
      <dgm:spPr/>
      <dgm:t>
        <a:bodyPr/>
        <a:lstStyle/>
        <a:p>
          <a:endParaRPr lang="en-CA"/>
        </a:p>
      </dgm:t>
    </dgm:pt>
    <dgm:pt modelId="{461BAD42-7B97-4421-A719-1ED5AEBB9B97}" type="pres">
      <dgm:prSet presAssocID="{AC8EE9F5-10B6-4988-A5CA-035480C61FAF}" presName="sp" presStyleCnt="0"/>
      <dgm:spPr/>
    </dgm:pt>
    <dgm:pt modelId="{C882E6B2-0DC0-4E03-AEF9-1E083B3232A1}" type="pres">
      <dgm:prSet presAssocID="{F43190A3-7527-4B4B-9CAD-870D16086592}" presName="linNode" presStyleCnt="0"/>
      <dgm:spPr/>
    </dgm:pt>
    <dgm:pt modelId="{3765ECFB-DC10-4A8F-9524-311ED8F4A6B6}" type="pres">
      <dgm:prSet presAssocID="{F43190A3-7527-4B4B-9CAD-870D16086592}" presName="parentText" presStyleLbl="node1" presStyleIdx="1" presStyleCnt="3">
        <dgm:presLayoutVars>
          <dgm:chMax val="1"/>
          <dgm:bulletEnabled val="1"/>
        </dgm:presLayoutVars>
      </dgm:prSet>
      <dgm:spPr/>
      <dgm:t>
        <a:bodyPr/>
        <a:lstStyle/>
        <a:p>
          <a:endParaRPr lang="en-CA"/>
        </a:p>
      </dgm:t>
    </dgm:pt>
    <dgm:pt modelId="{847D6649-8D48-4AF5-9D41-A3AB14E33CB8}" type="pres">
      <dgm:prSet presAssocID="{F43190A3-7527-4B4B-9CAD-870D16086592}" presName="descendantText" presStyleLbl="alignAccFollowNode1" presStyleIdx="1" presStyleCnt="3" custScaleY="118920">
        <dgm:presLayoutVars>
          <dgm:bulletEnabled val="1"/>
        </dgm:presLayoutVars>
      </dgm:prSet>
      <dgm:spPr/>
      <dgm:t>
        <a:bodyPr/>
        <a:lstStyle/>
        <a:p>
          <a:endParaRPr lang="en-CA"/>
        </a:p>
      </dgm:t>
    </dgm:pt>
    <dgm:pt modelId="{12911FE4-7BAD-42D8-8FED-E84085AC2842}" type="pres">
      <dgm:prSet presAssocID="{580CA342-8097-4573-ABF7-694DB289F4D7}" presName="sp" presStyleCnt="0"/>
      <dgm:spPr/>
    </dgm:pt>
    <dgm:pt modelId="{1AEAC39D-0DF3-4C72-BD5C-667AB7D03958}" type="pres">
      <dgm:prSet presAssocID="{E17AA4B8-F938-49F6-8C32-64102D3CCA4A}" presName="linNode" presStyleCnt="0"/>
      <dgm:spPr/>
    </dgm:pt>
    <dgm:pt modelId="{3B142012-1B2F-47CC-AA13-2C1F5AFCAC8D}" type="pres">
      <dgm:prSet presAssocID="{E17AA4B8-F938-49F6-8C32-64102D3CCA4A}" presName="parentText" presStyleLbl="node1" presStyleIdx="2" presStyleCnt="3">
        <dgm:presLayoutVars>
          <dgm:chMax val="1"/>
          <dgm:bulletEnabled val="1"/>
        </dgm:presLayoutVars>
      </dgm:prSet>
      <dgm:spPr/>
      <dgm:t>
        <a:bodyPr/>
        <a:lstStyle/>
        <a:p>
          <a:endParaRPr lang="en-CA"/>
        </a:p>
      </dgm:t>
    </dgm:pt>
    <dgm:pt modelId="{02FC275F-4954-47EA-B84B-D77196406D7A}" type="pres">
      <dgm:prSet presAssocID="{E17AA4B8-F938-49F6-8C32-64102D3CCA4A}" presName="descendantText" presStyleLbl="alignAccFollowNode1" presStyleIdx="2" presStyleCnt="3" custScaleY="123575">
        <dgm:presLayoutVars>
          <dgm:bulletEnabled val="1"/>
        </dgm:presLayoutVars>
      </dgm:prSet>
      <dgm:spPr/>
      <dgm:t>
        <a:bodyPr/>
        <a:lstStyle/>
        <a:p>
          <a:endParaRPr lang="en-CA"/>
        </a:p>
      </dgm:t>
    </dgm:pt>
  </dgm:ptLst>
  <dgm:cxnLst>
    <dgm:cxn modelId="{79C26B16-952E-4F19-9B9C-6087B5429079}" srcId="{907A3700-D723-484B-9ACF-6272B2ED44F3}" destId="{F43190A3-7527-4B4B-9CAD-870D16086592}" srcOrd="1" destOrd="0" parTransId="{33573EDD-059B-4416-B7D9-689B203B7769}" sibTransId="{580CA342-8097-4573-ABF7-694DB289F4D7}"/>
    <dgm:cxn modelId="{9E7655EB-156E-4B4D-97A9-4801C98F3767}" type="presOf" srcId="{F43190A3-7527-4B4B-9CAD-870D16086592}" destId="{3765ECFB-DC10-4A8F-9524-311ED8F4A6B6}" srcOrd="0" destOrd="0" presId="urn:microsoft.com/office/officeart/2005/8/layout/vList5"/>
    <dgm:cxn modelId="{D2F8A5CE-3B83-4556-80D9-866055693DF9}" type="presOf" srcId="{374BD448-5F13-468C-9EBF-0D8AE59AD00F}" destId="{847D6649-8D48-4AF5-9D41-A3AB14E33CB8}" srcOrd="0" destOrd="0" presId="urn:microsoft.com/office/officeart/2005/8/layout/vList5"/>
    <dgm:cxn modelId="{19F3F2C3-0407-478A-A71B-3F439284E257}" type="presOf" srcId="{907A3700-D723-484B-9ACF-6272B2ED44F3}" destId="{6D1A7FC8-C59F-4973-8E54-E8041863B0C3}" srcOrd="0" destOrd="0" presId="urn:microsoft.com/office/officeart/2005/8/layout/vList5"/>
    <dgm:cxn modelId="{70186D52-1849-4FE2-84D1-E58732E07950}" srcId="{E17AA4B8-F938-49F6-8C32-64102D3CCA4A}" destId="{D911CE39-5563-46B9-AC06-F9ED1B1E63BB}" srcOrd="0" destOrd="0" parTransId="{E3A4E06C-2E6A-4B96-B805-4B7578B15A29}" sibTransId="{B26875D9-3367-4559-AD46-A4CC63733FD3}"/>
    <dgm:cxn modelId="{C58BCFA9-BB23-4F4C-A3C0-876F367D9800}" type="presOf" srcId="{F4F87D87-6A64-485E-8823-E1C56CA846A3}" destId="{78A5E5C0-CDD6-4E4E-8DD8-9880B374861B}" srcOrd="0" destOrd="0" presId="urn:microsoft.com/office/officeart/2005/8/layout/vList5"/>
    <dgm:cxn modelId="{4C7E08EA-F139-4F68-B169-620A6F8A8FB4}" type="presOf" srcId="{D911CE39-5563-46B9-AC06-F9ED1B1E63BB}" destId="{02FC275F-4954-47EA-B84B-D77196406D7A}" srcOrd="0" destOrd="0" presId="urn:microsoft.com/office/officeart/2005/8/layout/vList5"/>
    <dgm:cxn modelId="{EB710607-3892-4118-94A7-E02BAC245995}" srcId="{907A3700-D723-484B-9ACF-6272B2ED44F3}" destId="{E17AA4B8-F938-49F6-8C32-64102D3CCA4A}" srcOrd="2" destOrd="0" parTransId="{DE8589F3-AAF4-4BCC-9099-49F12BD7A8B2}" sibTransId="{DA1E6D02-AAE6-439B-89C4-D872B67236BB}"/>
    <dgm:cxn modelId="{039BC5B0-94AD-4358-8385-7B52A97AD707}" srcId="{F43190A3-7527-4B4B-9CAD-870D16086592}" destId="{374BD448-5F13-468C-9EBF-0D8AE59AD00F}" srcOrd="0" destOrd="0" parTransId="{CD0E13AC-70A3-47B1-B3CD-7CD2E1D253D9}" sibTransId="{3F5BD4D3-0A0D-4CC2-8FC3-49F3C68F91B8}"/>
    <dgm:cxn modelId="{AD66EAE8-357E-4815-A2A6-A60E20A588E0}" type="presOf" srcId="{E17AA4B8-F938-49F6-8C32-64102D3CCA4A}" destId="{3B142012-1B2F-47CC-AA13-2C1F5AFCAC8D}" srcOrd="0" destOrd="0" presId="urn:microsoft.com/office/officeart/2005/8/layout/vList5"/>
    <dgm:cxn modelId="{E029AAF2-7706-4DDE-AEF7-101188D8C297}" type="presOf" srcId="{4044F2F1-FB20-4A6D-9661-8AD1C454B442}" destId="{4C8E0111-1926-45FE-B85D-B8E913CA1D66}" srcOrd="0" destOrd="0" presId="urn:microsoft.com/office/officeart/2005/8/layout/vList5"/>
    <dgm:cxn modelId="{87451CA9-FA01-429D-BFDC-409F05305B19}" srcId="{F4F87D87-6A64-485E-8823-E1C56CA846A3}" destId="{4044F2F1-FB20-4A6D-9661-8AD1C454B442}" srcOrd="0" destOrd="0" parTransId="{8B9EB843-2204-49FC-BAA8-01B91D9918F5}" sibTransId="{D286D86D-0399-4541-BFEE-D2E01F0379B2}"/>
    <dgm:cxn modelId="{C6A53527-08C5-4B1F-88CA-6267FE708CB6}" srcId="{907A3700-D723-484B-9ACF-6272B2ED44F3}" destId="{F4F87D87-6A64-485E-8823-E1C56CA846A3}" srcOrd="0" destOrd="0" parTransId="{F75FB9D0-8DF6-46D9-A1CE-C3582EF6F344}" sibTransId="{AC8EE9F5-10B6-4988-A5CA-035480C61FAF}"/>
    <dgm:cxn modelId="{7CD28B47-F0C3-4119-A9DE-0940E8C9D0FA}" type="presParOf" srcId="{6D1A7FC8-C59F-4973-8E54-E8041863B0C3}" destId="{0F2EB623-3176-45F5-8B5F-40E0719F4B7E}" srcOrd="0" destOrd="0" presId="urn:microsoft.com/office/officeart/2005/8/layout/vList5"/>
    <dgm:cxn modelId="{5F58D171-1AAA-4ED4-BA3C-102EC48C64CB}" type="presParOf" srcId="{0F2EB623-3176-45F5-8B5F-40E0719F4B7E}" destId="{78A5E5C0-CDD6-4E4E-8DD8-9880B374861B}" srcOrd="0" destOrd="0" presId="urn:microsoft.com/office/officeart/2005/8/layout/vList5"/>
    <dgm:cxn modelId="{CE58A4F5-FCB0-4D74-8878-92F450C9C781}" type="presParOf" srcId="{0F2EB623-3176-45F5-8B5F-40E0719F4B7E}" destId="{4C8E0111-1926-45FE-B85D-B8E913CA1D66}" srcOrd="1" destOrd="0" presId="urn:microsoft.com/office/officeart/2005/8/layout/vList5"/>
    <dgm:cxn modelId="{304BB6FA-95A7-41F2-ABC2-7328D68AF029}" type="presParOf" srcId="{6D1A7FC8-C59F-4973-8E54-E8041863B0C3}" destId="{461BAD42-7B97-4421-A719-1ED5AEBB9B97}" srcOrd="1" destOrd="0" presId="urn:microsoft.com/office/officeart/2005/8/layout/vList5"/>
    <dgm:cxn modelId="{3EEABD5D-7E5A-4F30-BEEA-6B42C88E43B5}" type="presParOf" srcId="{6D1A7FC8-C59F-4973-8E54-E8041863B0C3}" destId="{C882E6B2-0DC0-4E03-AEF9-1E083B3232A1}" srcOrd="2" destOrd="0" presId="urn:microsoft.com/office/officeart/2005/8/layout/vList5"/>
    <dgm:cxn modelId="{1F2D0DD3-2C69-4AE9-BD69-7AA959EA7B0B}" type="presParOf" srcId="{C882E6B2-0DC0-4E03-AEF9-1E083B3232A1}" destId="{3765ECFB-DC10-4A8F-9524-311ED8F4A6B6}" srcOrd="0" destOrd="0" presId="urn:microsoft.com/office/officeart/2005/8/layout/vList5"/>
    <dgm:cxn modelId="{E2627053-6C3E-4206-A24C-DC513675EC3F}" type="presParOf" srcId="{C882E6B2-0DC0-4E03-AEF9-1E083B3232A1}" destId="{847D6649-8D48-4AF5-9D41-A3AB14E33CB8}" srcOrd="1" destOrd="0" presId="urn:microsoft.com/office/officeart/2005/8/layout/vList5"/>
    <dgm:cxn modelId="{9FDFE521-389E-485F-99DD-EFFB7B3C38FB}" type="presParOf" srcId="{6D1A7FC8-C59F-4973-8E54-E8041863B0C3}" destId="{12911FE4-7BAD-42D8-8FED-E84085AC2842}" srcOrd="3" destOrd="0" presId="urn:microsoft.com/office/officeart/2005/8/layout/vList5"/>
    <dgm:cxn modelId="{971A7EEE-C377-49FC-999B-74BEBC9E860F}" type="presParOf" srcId="{6D1A7FC8-C59F-4973-8E54-E8041863B0C3}" destId="{1AEAC39D-0DF3-4C72-BD5C-667AB7D03958}" srcOrd="4" destOrd="0" presId="urn:microsoft.com/office/officeart/2005/8/layout/vList5"/>
    <dgm:cxn modelId="{F90D7749-4846-4DF5-B23C-A05189AE553B}" type="presParOf" srcId="{1AEAC39D-0DF3-4C72-BD5C-667AB7D03958}" destId="{3B142012-1B2F-47CC-AA13-2C1F5AFCAC8D}" srcOrd="0" destOrd="0" presId="urn:microsoft.com/office/officeart/2005/8/layout/vList5"/>
    <dgm:cxn modelId="{4B07F5CF-97AF-4FA2-B824-866AA14D3CC8}" type="presParOf" srcId="{1AEAC39D-0DF3-4C72-BD5C-667AB7D03958}" destId="{02FC275F-4954-47EA-B84B-D77196406D7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E0111-1926-45FE-B85D-B8E913CA1D66}">
      <dsp:nvSpPr>
        <dsp:cNvPr id="0" name=""/>
        <dsp:cNvSpPr/>
      </dsp:nvSpPr>
      <dsp:spPr>
        <a:xfrm rot="5400000">
          <a:off x="4692611" y="-1803113"/>
          <a:ext cx="1522050" cy="513283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lang="en-CA" sz="6500" kern="1200" dirty="0"/>
        </a:p>
      </dsp:txBody>
      <dsp:txXfrm rot="-5400000">
        <a:off x="2887219" y="76579"/>
        <a:ext cx="5058534" cy="1373450"/>
      </dsp:txXfrm>
    </dsp:sp>
    <dsp:sp modelId="{78A5E5C0-CDD6-4E4E-8DD8-9880B374861B}">
      <dsp:nvSpPr>
        <dsp:cNvPr id="0" name=""/>
        <dsp:cNvSpPr/>
      </dsp:nvSpPr>
      <dsp:spPr>
        <a:xfrm>
          <a:off x="0" y="9395"/>
          <a:ext cx="2887219" cy="1507816"/>
        </a:xfrm>
        <a:prstGeom prst="roundRect">
          <a:avLst/>
        </a:prstGeom>
        <a:solidFill>
          <a:srgbClr val="41535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CA" sz="2400" b="1" kern="1200" dirty="0" smtClean="0">
              <a:solidFill>
                <a:schemeClr val="bg1"/>
              </a:solidFill>
            </a:rPr>
            <a:t>Safety</a:t>
          </a:r>
          <a:endParaRPr lang="en-CA" sz="2400" kern="1200" dirty="0">
            <a:solidFill>
              <a:schemeClr val="bg1"/>
            </a:solidFill>
          </a:endParaRPr>
        </a:p>
      </dsp:txBody>
      <dsp:txXfrm>
        <a:off x="73606" y="83001"/>
        <a:ext cx="2740007" cy="1360604"/>
      </dsp:txXfrm>
    </dsp:sp>
    <dsp:sp modelId="{847D6649-8D48-4AF5-9D41-A3AB14E33CB8}">
      <dsp:nvSpPr>
        <dsp:cNvPr id="0" name=""/>
        <dsp:cNvSpPr/>
      </dsp:nvSpPr>
      <dsp:spPr>
        <a:xfrm rot="5400000">
          <a:off x="4741729" y="-215297"/>
          <a:ext cx="1434476" cy="51378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lang="en-CA" sz="6500" kern="1200" dirty="0"/>
        </a:p>
      </dsp:txBody>
      <dsp:txXfrm rot="-5400000">
        <a:off x="2890042" y="1706415"/>
        <a:ext cx="5067827" cy="1294426"/>
      </dsp:txXfrm>
    </dsp:sp>
    <dsp:sp modelId="{3765ECFB-DC10-4A8F-9524-311ED8F4A6B6}">
      <dsp:nvSpPr>
        <dsp:cNvPr id="0" name=""/>
        <dsp:cNvSpPr/>
      </dsp:nvSpPr>
      <dsp:spPr>
        <a:xfrm>
          <a:off x="0" y="1599719"/>
          <a:ext cx="2890041" cy="1507816"/>
        </a:xfrm>
        <a:prstGeom prst="roundRect">
          <a:avLst/>
        </a:prstGeom>
        <a:solidFill>
          <a:srgbClr val="41535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CA" sz="2400" b="1" kern="1200" dirty="0" smtClean="0">
              <a:solidFill>
                <a:schemeClr val="bg1"/>
              </a:solidFill>
            </a:rPr>
            <a:t>Transportation</a:t>
          </a:r>
          <a:endParaRPr lang="en-CA" sz="2400" kern="1200" dirty="0">
            <a:solidFill>
              <a:schemeClr val="bg1"/>
            </a:solidFill>
          </a:endParaRPr>
        </a:p>
      </dsp:txBody>
      <dsp:txXfrm>
        <a:off x="73606" y="1673325"/>
        <a:ext cx="2742829" cy="1360604"/>
      </dsp:txXfrm>
    </dsp:sp>
    <dsp:sp modelId="{02FC275F-4954-47EA-B84B-D77196406D7A}">
      <dsp:nvSpPr>
        <dsp:cNvPr id="0" name=""/>
        <dsp:cNvSpPr/>
      </dsp:nvSpPr>
      <dsp:spPr>
        <a:xfrm rot="5400000">
          <a:off x="4713653" y="1367910"/>
          <a:ext cx="1490627" cy="513785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lang="en-CA" sz="6500" kern="1200" dirty="0"/>
        </a:p>
      </dsp:txBody>
      <dsp:txXfrm rot="-5400000">
        <a:off x="2890041" y="3264288"/>
        <a:ext cx="5065086" cy="1345095"/>
      </dsp:txXfrm>
    </dsp:sp>
    <dsp:sp modelId="{3B142012-1B2F-47CC-AA13-2C1F5AFCAC8D}">
      <dsp:nvSpPr>
        <dsp:cNvPr id="0" name=""/>
        <dsp:cNvSpPr/>
      </dsp:nvSpPr>
      <dsp:spPr>
        <a:xfrm>
          <a:off x="0" y="3182927"/>
          <a:ext cx="2890041" cy="1507816"/>
        </a:xfrm>
        <a:prstGeom prst="roundRect">
          <a:avLst/>
        </a:prstGeom>
        <a:solidFill>
          <a:srgbClr val="41535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CA" sz="2400" b="1" kern="1200" dirty="0" smtClean="0">
              <a:solidFill>
                <a:schemeClr val="bg1"/>
              </a:solidFill>
            </a:rPr>
            <a:t>Partnership</a:t>
          </a:r>
          <a:endParaRPr lang="en-CA" sz="2400" kern="1200" dirty="0">
            <a:solidFill>
              <a:schemeClr val="bg1"/>
            </a:solidFill>
          </a:endParaRPr>
        </a:p>
      </dsp:txBody>
      <dsp:txXfrm>
        <a:off x="73606" y="3256533"/>
        <a:ext cx="2742829" cy="136060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238" cy="465138"/>
          </a:xfrm>
          <a:prstGeom prst="rect">
            <a:avLst/>
          </a:prstGeom>
        </p:spPr>
        <p:txBody>
          <a:bodyPr vert="horz" lIns="93312" tIns="46657" rIns="93312" bIns="46657" rtlCol="0"/>
          <a:lstStyle>
            <a:lvl1pPr algn="l">
              <a:defRPr sz="1200"/>
            </a:lvl1pPr>
          </a:lstStyle>
          <a:p>
            <a:pPr>
              <a:defRPr/>
            </a:pPr>
            <a:r>
              <a:rPr lang="en-CA" dirty="0" smtClean="0"/>
              <a:t>SBNWM Sydney</a:t>
            </a:r>
            <a:endParaRPr lang="en-US" dirty="0"/>
          </a:p>
        </p:txBody>
      </p:sp>
      <p:sp>
        <p:nvSpPr>
          <p:cNvPr id="3" name="Date Placeholder 2"/>
          <p:cNvSpPr>
            <a:spLocks noGrp="1"/>
          </p:cNvSpPr>
          <p:nvPr>
            <p:ph type="dt" sz="quarter" idx="1"/>
          </p:nvPr>
        </p:nvSpPr>
        <p:spPr>
          <a:xfrm>
            <a:off x="3978276" y="0"/>
            <a:ext cx="3043238" cy="465138"/>
          </a:xfrm>
          <a:prstGeom prst="rect">
            <a:avLst/>
          </a:prstGeom>
        </p:spPr>
        <p:txBody>
          <a:bodyPr vert="horz" lIns="93312" tIns="46657" rIns="93312" bIns="46657" rtlCol="0"/>
          <a:lstStyle>
            <a:lvl1pPr algn="r">
              <a:defRPr sz="1200"/>
            </a:lvl1pPr>
          </a:lstStyle>
          <a:p>
            <a:pPr>
              <a:defRPr/>
            </a:pPr>
            <a:r>
              <a:rPr lang="en-US" smtClean="0"/>
              <a:t>2017-10-30</a:t>
            </a:r>
            <a:endParaRPr lang="en-US"/>
          </a:p>
        </p:txBody>
      </p:sp>
      <p:sp>
        <p:nvSpPr>
          <p:cNvPr id="4" name="Footer Placeholder 3"/>
          <p:cNvSpPr>
            <a:spLocks noGrp="1"/>
          </p:cNvSpPr>
          <p:nvPr>
            <p:ph type="ftr" sz="quarter" idx="2"/>
          </p:nvPr>
        </p:nvSpPr>
        <p:spPr>
          <a:xfrm>
            <a:off x="1" y="8842375"/>
            <a:ext cx="3043238" cy="465138"/>
          </a:xfrm>
          <a:prstGeom prst="rect">
            <a:avLst/>
          </a:prstGeom>
        </p:spPr>
        <p:txBody>
          <a:bodyPr vert="horz" lIns="93312" tIns="46657" rIns="93312" bIns="46657"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8276" y="8842375"/>
            <a:ext cx="3043238" cy="465138"/>
          </a:xfrm>
          <a:prstGeom prst="rect">
            <a:avLst/>
          </a:prstGeom>
        </p:spPr>
        <p:txBody>
          <a:bodyPr vert="horz" lIns="93312" tIns="46657" rIns="93312" bIns="46657" rtlCol="0" anchor="b"/>
          <a:lstStyle>
            <a:lvl1pPr algn="r">
              <a:defRPr sz="1200"/>
            </a:lvl1pPr>
          </a:lstStyle>
          <a:p>
            <a:pPr>
              <a:defRPr/>
            </a:pPr>
            <a:fld id="{8C5C9314-3816-41D0-9822-B6AE4E61D1B2}" type="slidenum">
              <a:rPr lang="en-US"/>
              <a:pPr>
                <a:defRPr/>
              </a:pPr>
              <a:t>‹#›</a:t>
            </a:fld>
            <a:endParaRPr lang="en-US"/>
          </a:p>
        </p:txBody>
      </p:sp>
    </p:spTree>
    <p:extLst>
      <p:ext uri="{BB962C8B-B14F-4D97-AF65-F5344CB8AC3E}">
        <p14:creationId xmlns:p14="http://schemas.microsoft.com/office/powerpoint/2010/main" val="10315641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238" cy="465138"/>
          </a:xfrm>
          <a:prstGeom prst="rect">
            <a:avLst/>
          </a:prstGeom>
        </p:spPr>
        <p:txBody>
          <a:bodyPr vert="horz" lIns="93312" tIns="46657" rIns="93312" bIns="46657" rtlCol="0"/>
          <a:lstStyle>
            <a:lvl1pPr algn="l" fontAlgn="auto">
              <a:spcBef>
                <a:spcPts val="0"/>
              </a:spcBef>
              <a:spcAft>
                <a:spcPts val="0"/>
              </a:spcAft>
              <a:defRPr sz="1200">
                <a:latin typeface="Arial" pitchFamily="34" charset="0"/>
              </a:defRPr>
            </a:lvl1pPr>
          </a:lstStyle>
          <a:p>
            <a:pPr>
              <a:defRPr/>
            </a:pPr>
            <a:r>
              <a:rPr lang="en-CA" dirty="0" smtClean="0"/>
              <a:t>SBNWM Sydney</a:t>
            </a:r>
            <a:endParaRPr lang="en-US" dirty="0"/>
          </a:p>
        </p:txBody>
      </p:sp>
      <p:sp>
        <p:nvSpPr>
          <p:cNvPr id="3" name="Date Placeholder 2"/>
          <p:cNvSpPr>
            <a:spLocks noGrp="1"/>
          </p:cNvSpPr>
          <p:nvPr>
            <p:ph type="dt" idx="1"/>
          </p:nvPr>
        </p:nvSpPr>
        <p:spPr>
          <a:xfrm>
            <a:off x="3978276" y="0"/>
            <a:ext cx="3043238" cy="465138"/>
          </a:xfrm>
          <a:prstGeom prst="rect">
            <a:avLst/>
          </a:prstGeom>
        </p:spPr>
        <p:txBody>
          <a:bodyPr vert="horz" lIns="93312" tIns="46657" rIns="93312" bIns="46657" rtlCol="0"/>
          <a:lstStyle>
            <a:lvl1pPr algn="r" fontAlgn="auto">
              <a:spcBef>
                <a:spcPts val="0"/>
              </a:spcBef>
              <a:spcAft>
                <a:spcPts val="0"/>
              </a:spcAft>
              <a:defRPr sz="1200">
                <a:latin typeface="Arial" pitchFamily="34" charset="0"/>
              </a:defRPr>
            </a:lvl1pPr>
          </a:lstStyle>
          <a:p>
            <a:pPr>
              <a:defRPr/>
            </a:pPr>
            <a:r>
              <a:rPr lang="en-US" smtClean="0"/>
              <a:t>2017-10-30</a:t>
            </a:r>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7" rIns="93312" bIns="46657" rtlCol="0" anchor="ctr"/>
          <a:lstStyle/>
          <a:p>
            <a:pPr lvl="0"/>
            <a:endParaRPr lang="en-US" noProof="0" dirty="0"/>
          </a:p>
        </p:txBody>
      </p:sp>
      <p:sp>
        <p:nvSpPr>
          <p:cNvPr id="5" name="Notes Placeholder 4"/>
          <p:cNvSpPr>
            <a:spLocks noGrp="1"/>
          </p:cNvSpPr>
          <p:nvPr>
            <p:ph type="body" sz="quarter" idx="3"/>
          </p:nvPr>
        </p:nvSpPr>
        <p:spPr>
          <a:xfrm>
            <a:off x="701676" y="4421188"/>
            <a:ext cx="5619750" cy="4189412"/>
          </a:xfrm>
          <a:prstGeom prst="rect">
            <a:avLst/>
          </a:prstGeom>
        </p:spPr>
        <p:txBody>
          <a:bodyPr vert="horz" lIns="93312" tIns="46657" rIns="93312" bIns="46657"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1" y="8842375"/>
            <a:ext cx="3043238" cy="465138"/>
          </a:xfrm>
          <a:prstGeom prst="rect">
            <a:avLst/>
          </a:prstGeom>
        </p:spPr>
        <p:txBody>
          <a:bodyPr vert="horz" lIns="93312" tIns="46657" rIns="93312" bIns="46657" rtlCol="0" anchor="b"/>
          <a:lstStyle>
            <a:lvl1pPr algn="l" fontAlgn="auto">
              <a:spcBef>
                <a:spcPts val="0"/>
              </a:spcBef>
              <a:spcAft>
                <a:spcPts val="0"/>
              </a:spcAft>
              <a:defRPr sz="1200">
                <a:latin typeface="Arial" pitchFamily="34" charset="0"/>
              </a:defRPr>
            </a:lvl1pPr>
          </a:lstStyle>
          <a:p>
            <a:pPr>
              <a:defRPr/>
            </a:pPr>
            <a:endParaRPr lang="en-US"/>
          </a:p>
        </p:txBody>
      </p:sp>
      <p:sp>
        <p:nvSpPr>
          <p:cNvPr id="7" name="Slide Number Placeholder 6"/>
          <p:cNvSpPr>
            <a:spLocks noGrp="1"/>
          </p:cNvSpPr>
          <p:nvPr>
            <p:ph type="sldNum" sz="quarter" idx="5"/>
          </p:nvPr>
        </p:nvSpPr>
        <p:spPr>
          <a:xfrm>
            <a:off x="3978276" y="8842375"/>
            <a:ext cx="3043238" cy="465138"/>
          </a:xfrm>
          <a:prstGeom prst="rect">
            <a:avLst/>
          </a:prstGeom>
        </p:spPr>
        <p:txBody>
          <a:bodyPr vert="horz" lIns="93312" tIns="46657" rIns="93312" bIns="46657" rtlCol="0" anchor="b"/>
          <a:lstStyle>
            <a:lvl1pPr algn="r" fontAlgn="auto">
              <a:spcBef>
                <a:spcPts val="0"/>
              </a:spcBef>
              <a:spcAft>
                <a:spcPts val="0"/>
              </a:spcAft>
              <a:defRPr sz="1200">
                <a:latin typeface="Arial" pitchFamily="34" charset="0"/>
              </a:defRPr>
            </a:lvl1pPr>
          </a:lstStyle>
          <a:p>
            <a:pPr>
              <a:defRPr/>
            </a:pPr>
            <a:fld id="{8331CC3F-5F60-49CD-A541-60167753D741}" type="slidenum">
              <a:rPr lang="en-US"/>
              <a:pPr>
                <a:defRPr/>
              </a:pPr>
              <a:t>‹#›</a:t>
            </a:fld>
            <a:endParaRPr lang="en-US" dirty="0"/>
          </a:p>
        </p:txBody>
      </p:sp>
    </p:spTree>
    <p:extLst>
      <p:ext uri="{BB962C8B-B14F-4D97-AF65-F5344CB8AC3E}">
        <p14:creationId xmlns:p14="http://schemas.microsoft.com/office/powerpoint/2010/main" val="2751124307"/>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1</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8803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600" dirty="0" smtClean="0"/>
              <a:t>Nuclear history goes</a:t>
            </a:r>
            <a:r>
              <a:rPr lang="en-CA" sz="1600" baseline="0" dirty="0" smtClean="0"/>
              <a:t> back to 1920’s in Canada with the mining of radium &amp; uranium in NWT</a:t>
            </a:r>
            <a:endParaRPr lang="en-CA" sz="1600" dirty="0" smtClean="0"/>
          </a:p>
          <a:p>
            <a:pPr marL="171450" indent="-171450">
              <a:buFontTx/>
              <a:buChar char="-"/>
            </a:pPr>
            <a:r>
              <a:rPr lang="en-CA" sz="1600" dirty="0" smtClean="0"/>
              <a:t>Currently </a:t>
            </a:r>
            <a:r>
              <a:rPr lang="en-CA" sz="1600" dirty="0" smtClean="0"/>
              <a:t>19 reactors operational, all are CANDU pressurized heavy water reactors fuel by natural (unenriched) uranium</a:t>
            </a:r>
          </a:p>
          <a:p>
            <a:pPr marL="171450" indent="-171450">
              <a:buFontTx/>
              <a:buChar char="-"/>
            </a:pPr>
            <a:r>
              <a:rPr lang="en-CA" sz="1600" dirty="0" smtClean="0"/>
              <a:t>3 have undergone refurbishment</a:t>
            </a:r>
            <a:r>
              <a:rPr lang="en-CA" sz="1600" baseline="0" dirty="0" smtClean="0"/>
              <a:t> and life extension, 10 more will be refurbished and life extended over the next 15 or so </a:t>
            </a:r>
            <a:r>
              <a:rPr lang="en-CA" sz="1600" baseline="0" dirty="0" err="1" smtClean="0"/>
              <a:t>yrs</a:t>
            </a:r>
            <a:endParaRPr lang="en-CA" sz="1600" baseline="0" dirty="0" smtClean="0"/>
          </a:p>
          <a:p>
            <a:pPr marL="171450" indent="-171450">
              <a:buFontTx/>
              <a:buChar char="-"/>
            </a:pPr>
            <a:r>
              <a:rPr lang="en-CA" sz="1600" baseline="0" dirty="0" smtClean="0"/>
              <a:t>7 research reactors of various sizes and types currently in operation at AECL CRL and various universities</a:t>
            </a:r>
          </a:p>
          <a:p>
            <a:pPr marL="171450" indent="-171450">
              <a:buFontTx/>
              <a:buChar char="-"/>
            </a:pPr>
            <a:r>
              <a:rPr lang="en-CA" sz="1600" baseline="0" dirty="0" smtClean="0"/>
              <a:t>Several shut down power and research reactors undergoing decommissioning</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2</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16843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smtClean="0"/>
              <a:t> Policy framework put in place in 1996</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184758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4285851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600" baseline="0" dirty="0" smtClean="0"/>
              <a:t>Area of Canada is ~10 million km2</a:t>
            </a:r>
          </a:p>
          <a:p>
            <a:pPr marL="171450" indent="-171450">
              <a:buFontTx/>
              <a:buChar char="-"/>
            </a:pPr>
            <a:r>
              <a:rPr lang="en-CA" sz="1600" baseline="0" dirty="0" smtClean="0"/>
              <a:t>Australia is ~7.7 million km2</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5</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427743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600" dirty="0" smtClean="0"/>
              <a:t>VLLW is</a:t>
            </a:r>
            <a:r>
              <a:rPr lang="en-CA" sz="1600" baseline="0" dirty="0" smtClean="0"/>
              <a:t> included as part of LLW, </a:t>
            </a:r>
          </a:p>
          <a:p>
            <a:pPr marL="171450" indent="-171450">
              <a:buFontTx/>
              <a:buChar char="-"/>
            </a:pPr>
            <a:r>
              <a:rPr lang="en-CA" sz="1600" baseline="0" dirty="0" smtClean="0"/>
              <a:t>Historic VLLW/LLW is mostly contaminated soils from past activities (e.g. uranium &amp; radium processing &amp; usage)</a:t>
            </a:r>
          </a:p>
          <a:p>
            <a:pPr marL="171450" indent="-171450">
              <a:buFontTx/>
              <a:buChar char="-"/>
            </a:pPr>
            <a:r>
              <a:rPr lang="en-CA" sz="1600" baseline="0" dirty="0" smtClean="0"/>
              <a:t>UMM excludes 170 million MT of waste rock (overburden)</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6</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688527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 </a:t>
            </a:r>
            <a:r>
              <a:rPr lang="en-CA" sz="1600" dirty="0" smtClean="0"/>
              <a:t>NWMO also provides engineering and licensing </a:t>
            </a:r>
            <a:r>
              <a:rPr lang="en-CA" sz="1600" dirty="0" smtClean="0"/>
              <a:t>support services </a:t>
            </a:r>
            <a:r>
              <a:rPr lang="en-CA" sz="1600" dirty="0" smtClean="0"/>
              <a:t>to OPG for the development of their LILW repository</a:t>
            </a:r>
            <a:endParaRPr lang="en-CA"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7</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30417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8</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010247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600" dirty="0" smtClean="0"/>
              <a:t>About 55% of UF in wet storage, 45% in dry storage</a:t>
            </a:r>
          </a:p>
          <a:p>
            <a:pPr marL="171450" indent="-171450">
              <a:buFontTx/>
              <a:buChar char="-"/>
            </a:pPr>
            <a:r>
              <a:rPr lang="en-CA" sz="1600" dirty="0" smtClean="0"/>
              <a:t>Fuel moved from wet to dry after 6-10 </a:t>
            </a:r>
            <a:r>
              <a:rPr lang="en-CA" sz="1600" dirty="0" err="1" smtClean="0"/>
              <a:t>yrs</a:t>
            </a:r>
            <a:endParaRPr lang="en-CA" sz="1600" dirty="0" smtClean="0"/>
          </a:p>
          <a:p>
            <a:pPr marL="171450" indent="-171450">
              <a:buFontTx/>
              <a:buChar char="-"/>
            </a:pPr>
            <a:r>
              <a:rPr lang="en-CA" sz="1600" dirty="0" smtClean="0"/>
              <a:t>Variety</a:t>
            </a:r>
            <a:r>
              <a:rPr lang="en-CA" sz="1600" baseline="0" dirty="0" smtClean="0"/>
              <a:t> of CDN designed dry storage facilities used – concrete casks, steel &amp; concrete, modular vaults, depending on waste owner</a:t>
            </a:r>
          </a:p>
          <a:p>
            <a:pPr marL="171450" indent="-171450">
              <a:buFontTx/>
              <a:buChar char="-"/>
            </a:pPr>
            <a:r>
              <a:rPr lang="en-CA" sz="1600" baseline="0" dirty="0" smtClean="0"/>
              <a:t>Largest waste owner (OPG) uses steel-concrete-steel casks, each holding 384 bundles ~7.5 MTHM of fuel</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9</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883577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latin typeface="Tahoma"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10</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645809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marL="171450" marR="0" indent="-171450" algn="l" defTabSz="914400" rtl="0" eaLnBrk="0" fontAlgn="base" latinLnBrk="0" hangingPunct="0">
              <a:lnSpc>
                <a:spcPct val="100000"/>
              </a:lnSpc>
              <a:spcBef>
                <a:spcPts val="0"/>
              </a:spcBef>
              <a:spcAft>
                <a:spcPct val="0"/>
              </a:spcAft>
              <a:buClrTx/>
              <a:buSzTx/>
              <a:buFontTx/>
              <a:buChar char="-"/>
              <a:tabLst/>
              <a:defRPr/>
            </a:pPr>
            <a:r>
              <a:rPr lang="en-CA" sz="1600" b="0" i="0" u="none" strike="noStrike" kern="1200" baseline="0" dirty="0" smtClean="0">
                <a:solidFill>
                  <a:schemeClr val="tx1"/>
                </a:solidFill>
                <a:latin typeface="Arial" pitchFamily="34" charset="0"/>
                <a:ea typeface="+mn-ea"/>
                <a:cs typeface="+mn-cs"/>
              </a:rPr>
              <a:t>Crystalline (granite) and sedimentary (limestone) host rocks are being investigated</a:t>
            </a:r>
          </a:p>
          <a:p>
            <a:pPr marL="171450" marR="0" indent="-171450" algn="l" defTabSz="914400" rtl="0" eaLnBrk="0" fontAlgn="base" latinLnBrk="0" hangingPunct="0">
              <a:lnSpc>
                <a:spcPct val="100000"/>
              </a:lnSpc>
              <a:spcBef>
                <a:spcPts val="0"/>
              </a:spcBef>
              <a:spcAft>
                <a:spcPct val="0"/>
              </a:spcAft>
              <a:buClrTx/>
              <a:buSzTx/>
              <a:buFontTx/>
              <a:buChar char="-"/>
              <a:tabLst/>
              <a:defRPr/>
            </a:pPr>
            <a:r>
              <a:rPr lang="en-CA" sz="1600" b="0" i="0" u="none" strike="noStrike" kern="1200" baseline="0" dirty="0" smtClean="0">
                <a:solidFill>
                  <a:schemeClr val="tx1"/>
                </a:solidFill>
                <a:latin typeface="Arial" pitchFamily="34" charset="0"/>
                <a:ea typeface="+mn-ea"/>
                <a:cs typeface="+mn-cs"/>
              </a:rPr>
              <a:t>Reference depth is 500 m</a:t>
            </a:r>
          </a:p>
          <a:p>
            <a:pPr marL="171450" marR="0" indent="-171450" algn="l" defTabSz="914400" rtl="0" eaLnBrk="0" fontAlgn="base" latinLnBrk="0" hangingPunct="0">
              <a:lnSpc>
                <a:spcPct val="100000"/>
              </a:lnSpc>
              <a:spcBef>
                <a:spcPts val="0"/>
              </a:spcBef>
              <a:spcAft>
                <a:spcPct val="0"/>
              </a:spcAft>
              <a:buClrTx/>
              <a:buSzTx/>
              <a:buFontTx/>
              <a:buChar char="-"/>
              <a:tabLst/>
              <a:defRPr/>
            </a:pPr>
            <a:r>
              <a:rPr lang="en-CA" sz="1600" b="0" i="0" u="none" strike="noStrike" kern="1200" baseline="0" dirty="0" smtClean="0">
                <a:solidFill>
                  <a:schemeClr val="tx1"/>
                </a:solidFill>
                <a:latin typeface="Arial" pitchFamily="34" charset="0"/>
                <a:ea typeface="+mn-ea"/>
                <a:cs typeface="+mn-cs"/>
              </a:rPr>
              <a:t>Underground footprint is ~6 km2</a:t>
            </a:r>
          </a:p>
          <a:p>
            <a:pPr marL="171450" marR="0" indent="-171450" algn="l" defTabSz="914400" rtl="0" eaLnBrk="0" fontAlgn="base" latinLnBrk="0" hangingPunct="0">
              <a:lnSpc>
                <a:spcPct val="100000"/>
              </a:lnSpc>
              <a:spcBef>
                <a:spcPts val="0"/>
              </a:spcBef>
              <a:spcAft>
                <a:spcPct val="0"/>
              </a:spcAft>
              <a:buClrTx/>
              <a:buSzTx/>
              <a:buFontTx/>
              <a:buChar char="-"/>
              <a:tabLst/>
              <a:defRPr/>
            </a:pPr>
            <a:r>
              <a:rPr lang="en-CA" sz="1600" b="0" i="0" u="none" strike="noStrike" kern="1200" baseline="0" dirty="0" smtClean="0">
                <a:solidFill>
                  <a:schemeClr val="tx1"/>
                </a:solidFill>
                <a:latin typeface="Arial" pitchFamily="34" charset="0"/>
                <a:ea typeface="+mn-ea"/>
                <a:cs typeface="+mn-cs"/>
              </a:rPr>
              <a:t>Surface footprint is &lt;1 km2</a:t>
            </a:r>
          </a:p>
          <a:p>
            <a:pPr marL="175343" indent="-175343">
              <a:buClr>
                <a:schemeClr val="accent1"/>
              </a:buClr>
            </a:pPr>
            <a:endParaRPr lang="en-CA" sz="1600" dirty="0" smtClean="0">
              <a:latin typeface="Arial" charset="0"/>
              <a:cs typeface="Arial" charset="0"/>
            </a:endParaRPr>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D35AC65-C30A-4AF9-A2DC-95A4B7E18C59}" type="slidenum">
              <a:rPr lang="en-CA" smtClean="0">
                <a:latin typeface="Arial" charset="0"/>
              </a:rPr>
              <a:pPr fontAlgn="base">
                <a:spcBef>
                  <a:spcPct val="0"/>
                </a:spcBef>
                <a:spcAft>
                  <a:spcPct val="0"/>
                </a:spcAft>
              </a:pPr>
              <a:t>11</a:t>
            </a:fld>
            <a:endParaRPr lang="en-CA" dirty="0" smtClean="0">
              <a:latin typeface="Arial" charset="0"/>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890581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400" kern="1200" dirty="0" smtClean="0">
                <a:solidFill>
                  <a:schemeClr val="tx1"/>
                </a:solidFill>
                <a:effectLst/>
                <a:latin typeface="Arial" pitchFamily="34" charset="0"/>
                <a:ea typeface="+mn-ea"/>
                <a:cs typeface="+mn-cs"/>
              </a:rPr>
              <a:t>In 2014 the NWMO refined its container design to one that is optimized for the used CANDU fuel produced by Canadian nuclear power reactors. This made in Canada approach can be manufactured entirely in Canadian manufacturing facilities and provides another example of economic opportunity for the siting area. </a:t>
            </a:r>
            <a:endParaRPr lang="en-CA" sz="1400" kern="1200" dirty="0" smtClean="0">
              <a:solidFill>
                <a:schemeClr val="tx1"/>
              </a:solidFill>
              <a:effectLst/>
              <a:latin typeface="Arial" pitchFamily="34" charset="0"/>
              <a:ea typeface="+mn-ea"/>
              <a:cs typeface="+mn-cs"/>
            </a:endParaRPr>
          </a:p>
          <a:p>
            <a:endParaRPr lang="en-CA" sz="1400" b="0" i="0" u="none" strike="noStrike" kern="1200" baseline="0" dirty="0" smtClean="0">
              <a:solidFill>
                <a:schemeClr val="tx1"/>
              </a:solidFill>
              <a:latin typeface="Arial" pitchFamily="34" charset="0"/>
              <a:ea typeface="+mn-ea"/>
              <a:cs typeface="+mn-cs"/>
            </a:endParaRPr>
          </a:p>
          <a:p>
            <a:r>
              <a:rPr lang="en-CA" sz="1400" b="0" i="0" u="none" strike="noStrike" kern="1200" baseline="0" dirty="0" smtClean="0">
                <a:solidFill>
                  <a:schemeClr val="tx1"/>
                </a:solidFill>
                <a:latin typeface="Arial" pitchFamily="34" charset="0"/>
                <a:ea typeface="+mn-ea"/>
                <a:cs typeface="+mn-cs"/>
              </a:rPr>
              <a:t>Pressure vessel grade steel provides the strength to resist extreme loading on top of the repository, including the massive buildup of ice that will occur during future ice ages, while the copper exterior provides a corrosion-resistant barrier.</a:t>
            </a:r>
          </a:p>
          <a:p>
            <a:endParaRPr lang="en-CA" sz="1400" b="0" i="0" u="none" strike="noStrike" kern="1200" baseline="0" dirty="0" smtClean="0">
              <a:solidFill>
                <a:schemeClr val="tx1"/>
              </a:solidFill>
              <a:latin typeface="Arial" pitchFamily="34" charset="0"/>
              <a:ea typeface="+mn-ea"/>
              <a:cs typeface="+mn-cs"/>
            </a:endParaRPr>
          </a:p>
          <a:p>
            <a:r>
              <a:rPr lang="en-CA" sz="1400" b="0" i="0" u="none" strike="noStrike" kern="1200" baseline="0" dirty="0" smtClean="0">
                <a:solidFill>
                  <a:schemeClr val="tx1"/>
                </a:solidFill>
                <a:latin typeface="Arial" pitchFamily="34" charset="0"/>
                <a:ea typeface="+mn-ea"/>
                <a:cs typeface="+mn-cs"/>
              </a:rPr>
              <a:t>A unique feature of the NWMO’s UFC design is that it involves directly applying the copper coating onto the steel container.</a:t>
            </a:r>
          </a:p>
          <a:p>
            <a:endParaRPr lang="en-CA" sz="1400" b="0" i="0" u="none" strike="noStrike" kern="1200" baseline="0" dirty="0" smtClean="0">
              <a:solidFill>
                <a:schemeClr val="tx1"/>
              </a:solidFill>
              <a:latin typeface="Arial" pitchFamily="34" charset="0"/>
              <a:ea typeface="+mn-ea"/>
              <a:cs typeface="+mn-cs"/>
            </a:endParaRPr>
          </a:p>
          <a:p>
            <a:r>
              <a:rPr lang="en-CA" sz="1400" b="0" i="0" u="none" strike="noStrike" kern="1200" baseline="0" dirty="0" smtClean="0">
                <a:solidFill>
                  <a:schemeClr val="tx1"/>
                </a:solidFill>
                <a:latin typeface="Arial" pitchFamily="34" charset="0"/>
                <a:ea typeface="+mn-ea"/>
                <a:cs typeface="+mn-cs"/>
              </a:rPr>
              <a:t>The design uses standard nuclear grade materials and proven manufacturing processes to simplify fabrication. Machining, welding, non-destructive examination, and the copper coating of prototypes are all currently being completed at centres of excellence across Canada.</a:t>
            </a:r>
          </a:p>
          <a:p>
            <a:endParaRPr lang="en-CA" sz="1400" b="0" i="0" u="none" strike="noStrike" kern="1200" baseline="0" dirty="0" smtClean="0">
              <a:solidFill>
                <a:schemeClr val="tx1"/>
              </a:solidFill>
              <a:latin typeface="Arial" pitchFamily="34" charset="0"/>
              <a:ea typeface="+mn-ea"/>
              <a:cs typeface="+mn-cs"/>
            </a:endParaRPr>
          </a:p>
          <a:p>
            <a:r>
              <a:rPr lang="en-CA" sz="1400" b="0" i="0" kern="1200" dirty="0" smtClean="0">
                <a:solidFill>
                  <a:schemeClr val="tx1"/>
                </a:solidFill>
                <a:effectLst/>
                <a:latin typeface="Arial" pitchFamily="34" charset="0"/>
                <a:ea typeface="+mn-ea"/>
                <a:cs typeface="+mn-cs"/>
              </a:rPr>
              <a:t>The American Society for Testing and Materials (</a:t>
            </a:r>
            <a:r>
              <a:rPr lang="en-CA" sz="1400" b="1" i="0" kern="1200" dirty="0" smtClean="0">
                <a:solidFill>
                  <a:schemeClr val="tx1"/>
                </a:solidFill>
                <a:effectLst/>
                <a:latin typeface="Arial" pitchFamily="34" charset="0"/>
                <a:ea typeface="+mn-ea"/>
                <a:cs typeface="+mn-cs"/>
              </a:rPr>
              <a:t>ASTM</a:t>
            </a:r>
            <a:r>
              <a:rPr lang="en-CA" sz="1400" b="0" i="0" kern="1200" dirty="0" smtClean="0">
                <a:solidFill>
                  <a:schemeClr val="tx1"/>
                </a:solidFill>
                <a:effectLst/>
                <a:latin typeface="Arial" pitchFamily="34" charset="0"/>
                <a:ea typeface="+mn-ea"/>
                <a:cs typeface="+mn-cs"/>
              </a:rPr>
              <a:t>) issues standards on material </a:t>
            </a:r>
          </a:p>
          <a:p>
            <a:r>
              <a:rPr lang="en-CA" sz="1400" b="0" i="0" kern="1200" dirty="0" smtClean="0">
                <a:solidFill>
                  <a:schemeClr val="tx1"/>
                </a:solidFill>
                <a:effectLst/>
                <a:latin typeface="Arial" pitchFamily="34" charset="0"/>
                <a:ea typeface="+mn-ea"/>
                <a:cs typeface="+mn-cs"/>
              </a:rPr>
              <a:t>The American Society of Mechanical Engineers (</a:t>
            </a:r>
            <a:r>
              <a:rPr lang="en-CA" sz="1400" b="1" i="0" kern="1200" dirty="0" smtClean="0">
                <a:solidFill>
                  <a:schemeClr val="tx1"/>
                </a:solidFill>
                <a:effectLst/>
                <a:latin typeface="Arial" pitchFamily="34" charset="0"/>
                <a:ea typeface="+mn-ea"/>
                <a:cs typeface="+mn-cs"/>
              </a:rPr>
              <a:t>ASME</a:t>
            </a:r>
            <a:r>
              <a:rPr lang="en-CA" sz="1400" b="0" i="0" kern="1200" dirty="0" smtClean="0">
                <a:solidFill>
                  <a:schemeClr val="tx1"/>
                </a:solidFill>
                <a:effectLst/>
                <a:latin typeface="Arial" pitchFamily="34" charset="0"/>
                <a:ea typeface="+mn-ea"/>
                <a:cs typeface="+mn-cs"/>
              </a:rPr>
              <a:t>), specifies standards for materials to be used in construction and infrastructure</a:t>
            </a:r>
            <a:endParaRPr lang="en-CA" sz="1400" b="0" i="0" u="none" strike="noStrike" kern="1200" baseline="0" dirty="0" smtClean="0">
              <a:solidFill>
                <a:schemeClr val="tx1"/>
              </a:solidFill>
              <a:latin typeface="Arial" pitchFamily="34" charset="0"/>
              <a:ea typeface="+mn-ea"/>
              <a:cs typeface="+mn-cs"/>
            </a:endParaRPr>
          </a:p>
          <a:p>
            <a:endParaRPr lang="en-CA" dirty="0"/>
          </a:p>
        </p:txBody>
      </p:sp>
      <p:sp>
        <p:nvSpPr>
          <p:cNvPr id="4" name="Slide Number Placeholder 3"/>
          <p:cNvSpPr>
            <a:spLocks noGrp="1"/>
          </p:cNvSpPr>
          <p:nvPr>
            <p:ph type="sldNum" sz="quarter" idx="10"/>
          </p:nvPr>
        </p:nvSpPr>
        <p:spPr/>
        <p:txBody>
          <a:bodyPr/>
          <a:lstStyle/>
          <a:p>
            <a:pPr>
              <a:defRPr/>
            </a:pPr>
            <a:fld id="{E5A591E4-3878-4EF1-B2D4-753A9D9AA4F0}" type="slidenum">
              <a:rPr lang="en-US" smtClean="0">
                <a:solidFill>
                  <a:prstClr val="black"/>
                </a:solidFill>
              </a:rPr>
              <a:pPr>
                <a:defRPr/>
              </a:pPr>
              <a:t>12</a:t>
            </a:fld>
            <a:endParaRPr lang="en-US" dirty="0">
              <a:solidFill>
                <a:prstClr val="black"/>
              </a:solidFill>
            </a:endParaRPr>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585901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13</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715134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600" dirty="0" smtClean="0"/>
              <a:t>Currently 7 communities still in the process: Huron/</a:t>
            </a:r>
            <a:r>
              <a:rPr lang="en-CA" sz="1600" dirty="0" err="1" smtClean="0"/>
              <a:t>Kinloss</a:t>
            </a:r>
            <a:r>
              <a:rPr lang="en-CA" sz="1600" dirty="0" smtClean="0"/>
              <a:t>, South Bruce, Ignace, Elliot Lake, Blind River, </a:t>
            </a:r>
            <a:r>
              <a:rPr lang="en-CA" sz="1600" dirty="0" err="1" smtClean="0"/>
              <a:t>Manitouwadge</a:t>
            </a:r>
            <a:r>
              <a:rPr lang="en-CA" sz="1600" dirty="0" smtClean="0"/>
              <a:t>, and </a:t>
            </a:r>
            <a:r>
              <a:rPr lang="en-CA" sz="1600" dirty="0" err="1" smtClean="0"/>
              <a:t>Hornpayne</a:t>
            </a:r>
            <a:r>
              <a:rPr lang="en-CA" sz="1600" dirty="0" smtClean="0"/>
              <a:t> </a:t>
            </a:r>
          </a:p>
          <a:p>
            <a:pPr marL="171450" indent="-171450">
              <a:buFontTx/>
              <a:buChar char="-"/>
            </a:pPr>
            <a:r>
              <a:rPr lang="en-CA" sz="1600" dirty="0" smtClean="0"/>
              <a:t>None have “backed out”.  Some have been eliminated</a:t>
            </a:r>
            <a:r>
              <a:rPr lang="en-CA" sz="1600" baseline="0" dirty="0" smtClean="0"/>
              <a:t> for a variety of reasons after initial screening.</a:t>
            </a:r>
          </a:p>
          <a:p>
            <a:pPr marL="171450" indent="-171450">
              <a:buFontTx/>
              <a:buChar char="-"/>
            </a:pPr>
            <a:r>
              <a:rPr lang="en-CA" sz="1600" baseline="0" dirty="0" smtClean="0"/>
              <a:t>Process will continue until one or two preferred sites have been selected for detailed characterization</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14</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4002131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xfrm>
            <a:off x="265114" y="4316414"/>
            <a:ext cx="6465887" cy="4741862"/>
          </a:xfrm>
          <a:noFill/>
        </p:spPr>
        <p:txBody>
          <a:bodyPr wrap="square" numCol="1" anchor="t" anchorCtr="0" compatLnSpc="1">
            <a:prstTxWarp prst="textNoShape">
              <a:avLst/>
            </a:prstTxWarp>
          </a:bodyPr>
          <a:lstStyle/>
          <a:p>
            <a:pPr marL="171450" indent="-171450">
              <a:buFontTx/>
              <a:buChar char="-"/>
            </a:pPr>
            <a:r>
              <a:rPr lang="en-CA" sz="1600" dirty="0" smtClean="0">
                <a:latin typeface="Arial" charset="0"/>
                <a:cs typeface="Arial" charset="0"/>
              </a:rPr>
              <a:t>Project is not schedule driven</a:t>
            </a:r>
          </a:p>
          <a:p>
            <a:pPr marL="171450" indent="-171450">
              <a:buFontTx/>
              <a:buChar char="-"/>
            </a:pPr>
            <a:r>
              <a:rPr lang="en-CA" sz="1600" dirty="0" smtClean="0">
                <a:latin typeface="Arial" charset="0"/>
                <a:cs typeface="Arial" charset="0"/>
              </a:rPr>
              <a:t>Timelines will be adapted to a pace acceptable to the community</a:t>
            </a:r>
          </a:p>
          <a:p>
            <a:pPr marL="171450" indent="-171450">
              <a:buFontTx/>
              <a:buChar char="-"/>
            </a:pPr>
            <a:r>
              <a:rPr lang="en-CA" sz="1600" dirty="0" smtClean="0">
                <a:latin typeface="Arial" charset="0"/>
                <a:cs typeface="Arial" charset="0"/>
              </a:rPr>
              <a:t>Different communities will advance at different paces</a:t>
            </a:r>
          </a:p>
          <a:p>
            <a:pPr marL="171450" indent="-171450">
              <a:buFontTx/>
              <a:buChar char="-"/>
            </a:pPr>
            <a:endParaRPr lang="en-CA" sz="1600" dirty="0">
              <a:latin typeface="Arial" charset="0"/>
              <a:cs typeface="Arial" charset="0"/>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384001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CA" sz="1600" dirty="0" smtClean="0"/>
              <a:t>Drilling </a:t>
            </a:r>
            <a:r>
              <a:rPr lang="en-CA" sz="1600" dirty="0" smtClean="0"/>
              <a:t>expected to start in one</a:t>
            </a:r>
            <a:r>
              <a:rPr lang="en-CA" sz="1600" baseline="0" dirty="0" smtClean="0"/>
              <a:t> community (Ignace) this </a:t>
            </a:r>
            <a:r>
              <a:rPr lang="en-CA" sz="1600" baseline="0" dirty="0" smtClean="0"/>
              <a:t>month</a:t>
            </a:r>
          </a:p>
          <a:p>
            <a:pPr marL="285750" indent="-285750">
              <a:buFontTx/>
              <a:buChar char="-"/>
            </a:pPr>
            <a:r>
              <a:rPr lang="en-CA" sz="1600" baseline="0" dirty="0" smtClean="0"/>
              <a:t>further drilling planned for 2018.</a:t>
            </a:r>
            <a:endParaRPr lang="en-US"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16</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82657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p:txBody>
          <a:bodyPr wrap="square" numCol="1" anchor="t" anchorCtr="0" compatLnSpc="1">
            <a:prstTxWarp prst="textNoShape">
              <a:avLst/>
            </a:prstTxWarp>
            <a:normAutofit/>
          </a:bodyPr>
          <a:lstStyle/>
          <a:p>
            <a:pPr>
              <a:defRPr/>
            </a:pPr>
            <a:r>
              <a:rPr lang="en-CA" altLang="en-US" sz="1600" dirty="0" smtClean="0">
                <a:latin typeface="Arial" panose="020B0604020202020204" pitchFamily="34" charset="0"/>
                <a:cs typeface="Arial" panose="020B0604020202020204" pitchFamily="34" charset="0"/>
              </a:rPr>
              <a:t>- Facility operation is expected to start in mid-2040s</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49B178-DF3E-4DC0-85FC-90A300F1C965}" type="slidenum">
              <a:rPr lang="en-CA" altLang="en-US">
                <a:solidFill>
                  <a:srgbClr val="000000"/>
                </a:solidFill>
              </a:rPr>
              <a:pPr/>
              <a:t>17</a:t>
            </a:fld>
            <a:endParaRPr lang="en-CA" altLang="en-US">
              <a:solidFill>
                <a:srgbClr val="000000"/>
              </a:solidFill>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428691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p:txBody>
          <a:bodyPr wrap="square" numCol="1" anchor="t" anchorCtr="0" compatLnSpc="1">
            <a:prstTxWarp prst="textNoShape">
              <a:avLst/>
            </a:prstTxWarp>
            <a:normAutofit fontScale="62500" lnSpcReduction="20000"/>
          </a:bodyPr>
          <a:lstStyle/>
          <a:p>
            <a:pPr>
              <a:defRPr/>
            </a:pPr>
            <a:r>
              <a:rPr lang="en-US" sz="1400" b="1" dirty="0" smtClean="0"/>
              <a:t>Advisory council</a:t>
            </a:r>
            <a:r>
              <a:rPr lang="en-US" sz="1400" dirty="0" smtClean="0"/>
              <a:t> a body </a:t>
            </a:r>
            <a:r>
              <a:rPr lang="en-US" sz="1400" u="sng" dirty="0" smtClean="0"/>
              <a:t>required by legislation . </a:t>
            </a:r>
          </a:p>
          <a:p>
            <a:pPr>
              <a:defRPr/>
            </a:pPr>
            <a:r>
              <a:rPr lang="en-US" sz="1400" dirty="0" smtClean="0"/>
              <a:t>Act requires Board to establish this Council and lists some required areas of experience that must be reflected in membership. Members must bring expertise in technical and social areas, as well as ATK.  Review and input into our </a:t>
            </a:r>
            <a:r>
              <a:rPr lang="en-US" sz="1400" dirty="0" err="1" smtClean="0"/>
              <a:t>workplans</a:t>
            </a:r>
            <a:r>
              <a:rPr lang="en-US" sz="1400" dirty="0" smtClean="0"/>
              <a:t> quarterly basis, ensure we leading extensive engagement and technical programs.</a:t>
            </a:r>
          </a:p>
          <a:p>
            <a:pPr>
              <a:defRPr/>
            </a:pPr>
            <a:endParaRPr lang="en-US" sz="1400" b="1" dirty="0" smtClean="0"/>
          </a:p>
          <a:p>
            <a:pPr>
              <a:defRPr/>
            </a:pPr>
            <a:r>
              <a:rPr lang="en-US" sz="1400" b="1" dirty="0" smtClean="0"/>
              <a:t>As we assumed our mandate for delivering APM program, identified a number of other more specific areas </a:t>
            </a:r>
          </a:p>
          <a:p>
            <a:pPr>
              <a:defRPr/>
            </a:pPr>
            <a:endParaRPr lang="en-US" sz="1400" b="1" dirty="0" smtClean="0"/>
          </a:p>
          <a:p>
            <a:pPr>
              <a:defRPr/>
            </a:pPr>
            <a:r>
              <a:rPr lang="en-US" sz="1400" b="1" dirty="0" smtClean="0"/>
              <a:t>Council of Elders</a:t>
            </a:r>
            <a:r>
              <a:rPr lang="en-US" sz="1400" dirty="0" smtClean="0"/>
              <a:t>  plays an important role in advising NWMO.  Not a body required by legislation, NWMO seeks to be guided by Elders in our work.  </a:t>
            </a:r>
          </a:p>
          <a:p>
            <a:pPr>
              <a:defRPr/>
            </a:pPr>
            <a:endParaRPr lang="en-US" sz="1400" dirty="0" smtClean="0"/>
          </a:p>
          <a:p>
            <a:pPr>
              <a:defRPr/>
            </a:pPr>
            <a:r>
              <a:rPr lang="en-US" sz="1400" dirty="0" smtClean="0"/>
              <a:t>Municipal Forum provides advice on our engagement with municipal communities and organizations. Advising on best practices on engagement and community capacity building.  </a:t>
            </a:r>
          </a:p>
          <a:p>
            <a:pPr>
              <a:defRPr/>
            </a:pPr>
            <a:r>
              <a:rPr lang="en-US" sz="1400" dirty="0" smtClean="0"/>
              <a:t> </a:t>
            </a:r>
          </a:p>
          <a:p>
            <a:pPr>
              <a:defRPr/>
            </a:pPr>
            <a:r>
              <a:rPr lang="en-US" sz="1400" b="1" dirty="0" smtClean="0"/>
              <a:t>Geoscientific Review Group</a:t>
            </a:r>
            <a:r>
              <a:rPr lang="en-US" sz="1400" dirty="0" smtClean="0"/>
              <a:t>- established when we started siting process.</a:t>
            </a:r>
          </a:p>
          <a:p>
            <a:pPr>
              <a:defRPr/>
            </a:pPr>
            <a:r>
              <a:rPr lang="en-US" sz="1400" dirty="0" smtClean="0"/>
              <a:t> integral role in reviewing geoscience </a:t>
            </a:r>
            <a:r>
              <a:rPr lang="en-US" sz="1400" dirty="0" err="1" smtClean="0"/>
              <a:t>workplans</a:t>
            </a:r>
            <a:r>
              <a:rPr lang="en-US" sz="1400" dirty="0" smtClean="0"/>
              <a:t> before conducting surveys or field work. They review our findings and interpretations.  Small group of national and international experts who bring specific expertise in geophysics, geological investigations and experience in siting assessments in Australia (Sandy </a:t>
            </a:r>
            <a:r>
              <a:rPr lang="en-US" sz="1400" dirty="0" err="1" smtClean="0"/>
              <a:t>Cruden</a:t>
            </a:r>
            <a:r>
              <a:rPr lang="en-US" sz="1400" dirty="0" smtClean="0"/>
              <a:t> from Monash), Canada, Switzerland, and Sweden.. Membership will evolve over time as our site investigations require more specific areas of expertise</a:t>
            </a:r>
          </a:p>
          <a:p>
            <a:pPr>
              <a:defRPr/>
            </a:pPr>
            <a:r>
              <a:rPr lang="en-US" sz="1400" dirty="0" smtClean="0"/>
              <a:t> </a:t>
            </a:r>
          </a:p>
          <a:p>
            <a:pPr>
              <a:defRPr/>
            </a:pPr>
            <a:r>
              <a:rPr lang="en-US" sz="1400" dirty="0" smtClean="0"/>
              <a:t>Will likely be other groups as we move forward. </a:t>
            </a:r>
          </a:p>
          <a:p>
            <a:pPr>
              <a:defRPr/>
            </a:pPr>
            <a:endParaRPr lang="en-US" sz="1400" dirty="0" smtClean="0"/>
          </a:p>
          <a:p>
            <a:pPr>
              <a:defRPr/>
            </a:pPr>
            <a:r>
              <a:rPr lang="en-US" sz="1400" dirty="0" smtClean="0"/>
              <a:t>This </a:t>
            </a:r>
            <a:r>
              <a:rPr lang="en-US" sz="1400" dirty="0" err="1" smtClean="0"/>
              <a:t>rigour</a:t>
            </a:r>
            <a:r>
              <a:rPr lang="en-US" sz="1400" dirty="0" smtClean="0"/>
              <a:t> in external review not only builds external trust and credibility for public, but also builds confidence of our own Board of Directors., to know our work is being guided by many experts.</a:t>
            </a:r>
          </a:p>
          <a:p>
            <a:pPr>
              <a:defRPr/>
            </a:pPr>
            <a:endParaRPr lang="en-US" sz="1600" dirty="0" smtClean="0"/>
          </a:p>
          <a:p>
            <a:pPr>
              <a:defRPr/>
            </a:pPr>
            <a:r>
              <a:rPr lang="en-US" sz="1600" dirty="0" smtClean="0"/>
              <a:t/>
            </a:r>
            <a:br>
              <a:rPr lang="en-US" sz="1600" dirty="0" smtClean="0"/>
            </a:br>
            <a:r>
              <a:rPr lang="en-US" sz="1600" dirty="0" smtClean="0"/>
              <a:t> </a:t>
            </a:r>
          </a:p>
          <a:p>
            <a:pPr>
              <a:defRPr/>
            </a:pPr>
            <a:endParaRPr lang="en-CA" altLang="en-US" dirty="0" smtClean="0">
              <a:latin typeface="Times" pitchFamily="18"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49B178-DF3E-4DC0-85FC-90A300F1C965}" type="slidenum">
              <a:rPr lang="en-CA" altLang="en-US">
                <a:solidFill>
                  <a:srgbClr val="000000"/>
                </a:solidFill>
              </a:rPr>
              <a:pPr/>
              <a:t>18</a:t>
            </a:fld>
            <a:endParaRPr lang="en-CA" altLang="en-US">
              <a:solidFill>
                <a:srgbClr val="000000"/>
              </a:solidFill>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342812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normAutofit fontScale="62500" lnSpcReduction="20000"/>
          </a:bodyPr>
          <a:lstStyle/>
          <a:p>
            <a:r>
              <a:rPr lang="en-CA" sz="1400" kern="1200" dirty="0" smtClean="0">
                <a:solidFill>
                  <a:schemeClr val="tx1"/>
                </a:solidFill>
                <a:effectLst/>
                <a:latin typeface="Arial" pitchFamily="34" charset="0"/>
                <a:ea typeface="+mn-ea"/>
                <a:cs typeface="+mn-cs"/>
              </a:rPr>
              <a:t>You will be hearing from about</a:t>
            </a:r>
            <a:r>
              <a:rPr lang="en-CA" sz="1400" kern="1200" baseline="0" dirty="0" smtClean="0">
                <a:solidFill>
                  <a:schemeClr val="tx1"/>
                </a:solidFill>
                <a:effectLst/>
                <a:latin typeface="Arial" pitchFamily="34" charset="0"/>
                <a:ea typeface="+mn-ea"/>
                <a:cs typeface="+mn-cs"/>
              </a:rPr>
              <a:t> some of our sponsored research during this conference</a:t>
            </a:r>
          </a:p>
          <a:p>
            <a:endParaRPr lang="en-CA" sz="1400" kern="1200" dirty="0" smtClean="0">
              <a:solidFill>
                <a:schemeClr val="tx1"/>
              </a:solidFill>
              <a:effectLst/>
              <a:latin typeface="Arial" pitchFamily="34" charset="0"/>
              <a:ea typeface="+mn-ea"/>
              <a:cs typeface="+mn-cs"/>
            </a:endParaRPr>
          </a:p>
          <a:p>
            <a:r>
              <a:rPr lang="en-CA" sz="1400" kern="1200" dirty="0" smtClean="0">
                <a:solidFill>
                  <a:schemeClr val="tx1"/>
                </a:solidFill>
                <a:effectLst/>
                <a:latin typeface="Arial" pitchFamily="34" charset="0"/>
                <a:ea typeface="+mn-ea"/>
                <a:cs typeface="+mn-cs"/>
              </a:rPr>
              <a:t>Since 2010, the NWMO has funded 85 agreements with 21 institutions for an approximate total of $15 million. Institutions include:</a:t>
            </a:r>
          </a:p>
          <a:p>
            <a:pPr lvl="0"/>
            <a:endParaRPr lang="en-CA" sz="1400" kern="1200" dirty="0" smtClean="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Carleton University</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Conestoga College and </a:t>
            </a:r>
            <a:r>
              <a:rPr lang="en-CA" sz="1400" kern="1200" dirty="0" err="1" smtClean="0">
                <a:solidFill>
                  <a:schemeClr val="tx1"/>
                </a:solidFill>
                <a:effectLst/>
                <a:latin typeface="Arial" pitchFamily="34" charset="0"/>
                <a:ea typeface="+mn-ea"/>
                <a:cs typeface="+mn-cs"/>
              </a:rPr>
              <a:t>Instuture</a:t>
            </a:r>
            <a:r>
              <a:rPr lang="en-CA" sz="1400" kern="1200" dirty="0" smtClean="0">
                <a:solidFill>
                  <a:schemeClr val="tx1"/>
                </a:solidFill>
                <a:effectLst/>
                <a:latin typeface="Arial" pitchFamily="34" charset="0"/>
                <a:ea typeface="+mn-ea"/>
                <a:cs typeface="+mn-cs"/>
              </a:rPr>
              <a:t> of Technology and Advanced Learning</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McMaster University</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Royal Military College of Canada</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Ryerson University</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Trent University</a:t>
            </a:r>
          </a:p>
          <a:p>
            <a:pPr marL="171450" lvl="0" indent="-171450">
              <a:buFont typeface="Arial" panose="020B0604020202020204" pitchFamily="34" charset="0"/>
              <a:buChar char="•"/>
            </a:pPr>
            <a:r>
              <a:rPr lang="en-CA" sz="1400" kern="1200" dirty="0" err="1" smtClean="0">
                <a:solidFill>
                  <a:schemeClr val="tx1"/>
                </a:solidFill>
                <a:effectLst/>
                <a:latin typeface="Arial" pitchFamily="34" charset="0"/>
                <a:ea typeface="+mn-ea"/>
                <a:cs typeface="+mn-cs"/>
              </a:rPr>
              <a:t>Université</a:t>
            </a:r>
            <a:r>
              <a:rPr lang="en-CA" sz="1400" kern="1200" dirty="0" smtClean="0">
                <a:solidFill>
                  <a:schemeClr val="tx1"/>
                </a:solidFill>
                <a:effectLst/>
                <a:latin typeface="Arial" pitchFamily="34" charset="0"/>
                <a:ea typeface="+mn-ea"/>
                <a:cs typeface="+mn-cs"/>
              </a:rPr>
              <a:t> Laval</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Alberta</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British Columbia</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Manitoba</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New Brunswick</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Ontario Institute of Technology</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Ottawa</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Saskatchewan</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Toronto</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Western Ontario</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University of Windsor</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Wilfred Laurier University</a:t>
            </a:r>
          </a:p>
          <a:p>
            <a:pPr marL="171450" lvl="0" indent="-171450">
              <a:buFont typeface="Arial" panose="020B0604020202020204" pitchFamily="34" charset="0"/>
              <a:buChar char="•"/>
            </a:pPr>
            <a:r>
              <a:rPr lang="en-CA" sz="1400" kern="1200" dirty="0" smtClean="0">
                <a:solidFill>
                  <a:schemeClr val="tx1"/>
                </a:solidFill>
                <a:effectLst/>
                <a:latin typeface="Arial" pitchFamily="34" charset="0"/>
                <a:ea typeface="+mn-ea"/>
                <a:cs typeface="+mn-cs"/>
              </a:rPr>
              <a:t>York University</a:t>
            </a:r>
          </a:p>
          <a:p>
            <a:endParaRPr lang="en-CA" sz="1400" kern="1200" dirty="0" smtClean="0">
              <a:solidFill>
                <a:schemeClr val="tx1"/>
              </a:solidFill>
              <a:effectLst/>
              <a:latin typeface="Arial" pitchFamily="34" charset="0"/>
              <a:ea typeface="+mn-ea"/>
              <a:cs typeface="+mn-cs"/>
            </a:endParaRPr>
          </a:p>
          <a:p>
            <a:r>
              <a:rPr lang="en-CA" sz="1400" kern="1200" dirty="0" smtClean="0">
                <a:solidFill>
                  <a:schemeClr val="tx1"/>
                </a:solidFill>
                <a:effectLst/>
                <a:latin typeface="Arial" pitchFamily="34" charset="0"/>
                <a:ea typeface="+mn-ea"/>
                <a:cs typeface="+mn-cs"/>
              </a:rPr>
              <a:t>As well, the NWMO has invested approximately $1.3 million to the National Research Council for research into cold spray copper coating for the nuclear fuel container.</a:t>
            </a:r>
          </a:p>
          <a:p>
            <a:endParaRPr lang="en-US" dirty="0" smtClean="0">
              <a:latin typeface="Arial" charset="0"/>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61FA21E2-B39B-4845-9EC0-F20EB94FEC79}" type="slidenum">
              <a:rPr lang="en-CA" smtClean="0">
                <a:solidFill>
                  <a:prstClr val="black"/>
                </a:solidFill>
              </a:rPr>
              <a:pPr/>
              <a:t>19</a:t>
            </a:fld>
            <a:endParaRPr lang="en-CA" smtClean="0">
              <a:solidFill>
                <a:prstClr val="black"/>
              </a:solidFill>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76729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477838" y="4424363"/>
            <a:ext cx="6305550" cy="4400660"/>
          </a:xfrm>
        </p:spPr>
        <p:txBody>
          <a:bodyPr>
            <a:normAutofit fontScale="92500" lnSpcReduction="20000"/>
          </a:bodyPr>
          <a:lstStyle/>
          <a:p>
            <a:pPr>
              <a:defRPr/>
            </a:pPr>
            <a:r>
              <a:rPr lang="en-CA" sz="1400" dirty="0" smtClean="0">
                <a:latin typeface="Arial" pitchFamily="34" charset="0"/>
                <a:cs typeface="Arial" pitchFamily="34" charset="0"/>
              </a:rPr>
              <a:t>There are many ways that NWMO is active in the international community</a:t>
            </a:r>
          </a:p>
          <a:p>
            <a:pPr>
              <a:defRPr/>
            </a:pPr>
            <a:endParaRPr lang="en-CA" sz="1400" dirty="0" smtClean="0">
              <a:latin typeface="Arial" pitchFamily="34" charset="0"/>
              <a:cs typeface="Arial" pitchFamily="34" charset="0"/>
            </a:endParaRPr>
          </a:p>
          <a:p>
            <a:pPr>
              <a:buFont typeface="Arial" pitchFamily="34" charset="0"/>
              <a:buChar char="•"/>
              <a:defRPr/>
            </a:pPr>
            <a:r>
              <a:rPr lang="en-CA" sz="1400" b="1" dirty="0" smtClean="0">
                <a:latin typeface="Arial" pitchFamily="34" charset="0"/>
                <a:cs typeface="Arial" pitchFamily="34" charset="0"/>
              </a:rPr>
              <a:t> One way we do this is via agreements signed </a:t>
            </a:r>
            <a:r>
              <a:rPr lang="en-CA" sz="1400" dirty="0" smtClean="0">
                <a:latin typeface="Arial" pitchFamily="34" charset="0"/>
                <a:cs typeface="Arial" pitchFamily="34" charset="0"/>
              </a:rPr>
              <a:t>with another country. NWMO currently has signed cooperation agreements with 7 countries:</a:t>
            </a:r>
          </a:p>
          <a:p>
            <a:pPr lvl="1">
              <a:defRPr/>
            </a:pPr>
            <a:r>
              <a:rPr lang="en-CA" sz="1400" dirty="0" smtClean="0">
                <a:latin typeface="Arial" pitchFamily="34" charset="0"/>
                <a:cs typeface="Arial" pitchFamily="34" charset="0"/>
              </a:rPr>
              <a:t>Through these agreements we undertake to work on </a:t>
            </a:r>
            <a:r>
              <a:rPr lang="en-CA" sz="1400" u="sng" dirty="0" smtClean="0">
                <a:latin typeface="Arial" pitchFamily="34" charset="0"/>
                <a:cs typeface="Arial" pitchFamily="34" charset="0"/>
              </a:rPr>
              <a:t>demonstration and research </a:t>
            </a:r>
            <a:r>
              <a:rPr lang="en-CA" sz="1400" dirty="0" smtClean="0">
                <a:latin typeface="Arial" pitchFamily="34" charset="0"/>
                <a:cs typeface="Arial" pitchFamily="34" charset="0"/>
              </a:rPr>
              <a:t>projects together, advance </a:t>
            </a:r>
            <a:r>
              <a:rPr lang="en-CA" sz="1400" u="sng" dirty="0" smtClean="0">
                <a:latin typeface="Arial" pitchFamily="34" charset="0"/>
                <a:cs typeface="Arial" pitchFamily="34" charset="0"/>
              </a:rPr>
              <a:t>technical and engineering designs</a:t>
            </a:r>
            <a:r>
              <a:rPr lang="en-CA" sz="1400" dirty="0" smtClean="0">
                <a:latin typeface="Arial" pitchFamily="34" charset="0"/>
                <a:cs typeface="Arial" pitchFamily="34" charset="0"/>
              </a:rPr>
              <a:t>, and  share experiences and learning on siting processes</a:t>
            </a:r>
          </a:p>
          <a:p>
            <a:pPr lvl="1">
              <a:defRPr/>
            </a:pPr>
            <a:endParaRPr lang="en-CA" sz="1400" dirty="0" smtClean="0">
              <a:latin typeface="Arial" pitchFamily="34" charset="0"/>
              <a:cs typeface="Arial" pitchFamily="34" charset="0"/>
            </a:endParaRPr>
          </a:p>
          <a:p>
            <a:pPr>
              <a:buFont typeface="Arial" pitchFamily="34" charset="0"/>
              <a:buChar char="•"/>
              <a:defRPr/>
            </a:pPr>
            <a:r>
              <a:rPr lang="en-CA" sz="1400" dirty="0" smtClean="0">
                <a:latin typeface="Arial" pitchFamily="34" charset="0"/>
                <a:cs typeface="Arial" pitchFamily="34" charset="0"/>
              </a:rPr>
              <a:t>Another way we contribute is through work with</a:t>
            </a:r>
            <a:r>
              <a:rPr lang="en-CA" sz="1400" b="1" dirty="0" smtClean="0">
                <a:latin typeface="Arial" pitchFamily="34" charset="0"/>
                <a:cs typeface="Arial" pitchFamily="34" charset="0"/>
              </a:rPr>
              <a:t> international organizations</a:t>
            </a:r>
            <a:r>
              <a:rPr lang="en-CA" sz="1400" dirty="0" smtClean="0">
                <a:latin typeface="Arial" pitchFamily="34" charset="0"/>
                <a:cs typeface="Arial" pitchFamily="34" charset="0"/>
              </a:rPr>
              <a:t>:</a:t>
            </a:r>
          </a:p>
          <a:p>
            <a:pPr lvl="1">
              <a:defRPr/>
            </a:pPr>
            <a:r>
              <a:rPr lang="en-CA" sz="1400" dirty="0" smtClean="0">
                <a:latin typeface="Arial" pitchFamily="34" charset="0"/>
                <a:cs typeface="Arial" pitchFamily="34" charset="0"/>
              </a:rPr>
              <a:t>NWMO staff participate in </a:t>
            </a:r>
            <a:r>
              <a:rPr lang="en-CA" sz="1400" u="sng" dirty="0" smtClean="0">
                <a:latin typeface="Arial" pitchFamily="34" charset="0"/>
                <a:cs typeface="Arial" pitchFamily="34" charset="0"/>
              </a:rPr>
              <a:t>committees of the NEA of OECD</a:t>
            </a:r>
            <a:r>
              <a:rPr lang="en-CA" sz="1400" dirty="0" smtClean="0">
                <a:latin typeface="Arial" pitchFamily="34" charset="0"/>
                <a:cs typeface="Arial" pitchFamily="34" charset="0"/>
              </a:rPr>
              <a:t>: multinational committees of specialists that address key elements of  sustainable waste management planning. </a:t>
            </a:r>
          </a:p>
          <a:p>
            <a:pPr lvl="1">
              <a:defRPr/>
            </a:pPr>
            <a:r>
              <a:rPr lang="en-CA" sz="1400" dirty="0" smtClean="0">
                <a:latin typeface="Arial" pitchFamily="34" charset="0"/>
                <a:cs typeface="Arial" pitchFamily="34" charset="0"/>
              </a:rPr>
              <a:t>Staff also participate in </a:t>
            </a:r>
            <a:r>
              <a:rPr lang="en-CA" sz="1400" u="sng" dirty="0" smtClean="0">
                <a:latin typeface="Arial" pitchFamily="34" charset="0"/>
                <a:cs typeface="Arial" pitchFamily="34" charset="0"/>
              </a:rPr>
              <a:t>workshops and expert groups at IAEA </a:t>
            </a:r>
            <a:r>
              <a:rPr lang="en-CA" sz="1400" dirty="0" smtClean="0">
                <a:latin typeface="Arial" pitchFamily="34" charset="0"/>
                <a:cs typeface="Arial" pitchFamily="34" charset="0"/>
              </a:rPr>
              <a:t> located in Vienna.</a:t>
            </a:r>
          </a:p>
          <a:p>
            <a:pPr>
              <a:defRPr/>
            </a:pPr>
            <a:endParaRPr lang="en-CA" sz="1400" dirty="0" smtClean="0">
              <a:latin typeface="Arial" pitchFamily="34" charset="0"/>
              <a:cs typeface="Arial" pitchFamily="34" charset="0"/>
            </a:endParaRPr>
          </a:p>
          <a:p>
            <a:pPr>
              <a:buFont typeface="Arial" pitchFamily="34" charset="0"/>
              <a:buChar char="•"/>
              <a:defRPr/>
            </a:pPr>
            <a:r>
              <a:rPr lang="en-CA" sz="1400" dirty="0" smtClean="0">
                <a:latin typeface="Arial" pitchFamily="34" charset="0"/>
                <a:cs typeface="Arial" pitchFamily="34" charset="0"/>
              </a:rPr>
              <a:t> As well, NWMO’s President and CEOs of our sister organizations in other countries meet annually for exchanges of progress with implementing national radioactive waste management programs. (~ </a:t>
            </a:r>
            <a:r>
              <a:rPr lang="en-CA" sz="1400" b="1" dirty="0" smtClean="0">
                <a:latin typeface="Arial" pitchFamily="34" charset="0"/>
                <a:cs typeface="Arial" pitchFamily="34" charset="0"/>
              </a:rPr>
              <a:t>EDRAM</a:t>
            </a:r>
            <a:r>
              <a:rPr lang="en-CA" sz="1400" dirty="0" smtClean="0">
                <a:latin typeface="Arial" pitchFamily="34" charset="0"/>
                <a:cs typeface="Arial" pitchFamily="34" charset="0"/>
              </a:rPr>
              <a:t>).</a:t>
            </a:r>
          </a:p>
          <a:p>
            <a:pPr>
              <a:buFont typeface="Arial" pitchFamily="34" charset="0"/>
              <a:buChar char="•"/>
              <a:defRPr/>
            </a:pPr>
            <a:r>
              <a:rPr lang="en-CA" sz="1400" dirty="0" smtClean="0">
                <a:latin typeface="Arial" pitchFamily="34" charset="0"/>
                <a:cs typeface="Arial" pitchFamily="34" charset="0"/>
              </a:rPr>
              <a:t> We have also set up </a:t>
            </a:r>
            <a:r>
              <a:rPr lang="en-CA" sz="1400" b="1" dirty="0" smtClean="0">
                <a:latin typeface="Arial" pitchFamily="34" charset="0"/>
                <a:cs typeface="Arial" pitchFamily="34" charset="0"/>
              </a:rPr>
              <a:t>international expert groups </a:t>
            </a:r>
            <a:r>
              <a:rPr lang="en-CA" sz="1400" dirty="0" smtClean="0">
                <a:latin typeface="Arial" pitchFamily="34" charset="0"/>
                <a:cs typeface="Arial" pitchFamily="34" charset="0"/>
              </a:rPr>
              <a:t>to provide advice and </a:t>
            </a:r>
            <a:r>
              <a:rPr lang="en-CA" sz="1400" b="1" dirty="0" smtClean="0">
                <a:latin typeface="Arial" pitchFamily="34" charset="0"/>
                <a:cs typeface="Arial" pitchFamily="34" charset="0"/>
              </a:rPr>
              <a:t>peer review </a:t>
            </a:r>
            <a:r>
              <a:rPr lang="en-CA" sz="1400" dirty="0" smtClean="0">
                <a:latin typeface="Arial" pitchFamily="34" charset="0"/>
                <a:cs typeface="Arial" pitchFamily="34" charset="0"/>
              </a:rPr>
              <a:t>our work.</a:t>
            </a:r>
          </a:p>
          <a:p>
            <a:pPr>
              <a:defRPr/>
            </a:pPr>
            <a:r>
              <a:rPr lang="en-CA" sz="1400" dirty="0" smtClean="0">
                <a:latin typeface="Arial" pitchFamily="34" charset="0"/>
                <a:cs typeface="Arial" pitchFamily="34" charset="0"/>
              </a:rPr>
              <a:t>These </a:t>
            </a:r>
            <a:r>
              <a:rPr lang="en-CA" sz="1400" b="1" dirty="0" smtClean="0">
                <a:latin typeface="Arial" pitchFamily="34" charset="0"/>
                <a:cs typeface="Arial" pitchFamily="34" charset="0"/>
              </a:rPr>
              <a:t>partnerships </a:t>
            </a:r>
            <a:r>
              <a:rPr lang="en-CA" sz="1400" dirty="0" smtClean="0">
                <a:latin typeface="Arial" pitchFamily="34" charset="0"/>
                <a:cs typeface="Arial" pitchFamily="34" charset="0"/>
              </a:rPr>
              <a:t>with a strong history of cooperation and sharing, are </a:t>
            </a:r>
            <a:r>
              <a:rPr lang="en-CA" sz="1400" b="1" dirty="0" smtClean="0">
                <a:latin typeface="Arial" pitchFamily="34" charset="0"/>
                <a:cs typeface="Arial" pitchFamily="34" charset="0"/>
              </a:rPr>
              <a:t>very valuable</a:t>
            </a:r>
            <a:r>
              <a:rPr lang="en-CA" sz="1400" dirty="0" smtClean="0">
                <a:latin typeface="Arial" pitchFamily="34" charset="0"/>
                <a:cs typeface="Arial" pitchFamily="34" charset="0"/>
              </a:rPr>
              <a:t>.  They allow collaboration with others to test and demonstrate different components of deep geological repositories.</a:t>
            </a:r>
            <a:endParaRPr lang="en-CA" sz="1400" dirty="0"/>
          </a:p>
        </p:txBody>
      </p:sp>
      <p:sp>
        <p:nvSpPr>
          <p:cNvPr id="4" name="Slide Number Placeholder 3"/>
          <p:cNvSpPr>
            <a:spLocks noGrp="1"/>
          </p:cNvSpPr>
          <p:nvPr>
            <p:ph type="sldNum" sz="quarter" idx="5"/>
          </p:nvPr>
        </p:nvSpPr>
        <p:spPr/>
        <p:txBody>
          <a:bodyPr/>
          <a:lstStyle/>
          <a:p>
            <a:pPr>
              <a:defRPr/>
            </a:pPr>
            <a:fld id="{A618AD50-52EF-467B-B35F-9C070FA25FDE}" type="slidenum">
              <a:rPr lang="en-CA" smtClean="0"/>
              <a:pPr>
                <a:defRPr/>
              </a:pPr>
              <a:t>20</a:t>
            </a:fld>
            <a:endParaRPr lang="en-CA" dirty="0"/>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5" name="Header Placeholder 4"/>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92080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21</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394230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smtClean="0"/>
              <a:t>- In Canada, VLLW is currently included in the LLW category and is not</a:t>
            </a:r>
            <a:r>
              <a:rPr lang="en-CA" sz="1400" baseline="0" dirty="0" smtClean="0"/>
              <a:t> managed separately</a:t>
            </a:r>
            <a:endParaRPr lang="en-US" sz="1400"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22</a:t>
            </a:fld>
            <a:endParaRPr lang="en-CA"/>
          </a:p>
        </p:txBody>
      </p:sp>
      <p:sp>
        <p:nvSpPr>
          <p:cNvPr id="6" name="Header Placeholder 5"/>
          <p:cNvSpPr>
            <a:spLocks noGrp="1"/>
          </p:cNvSpPr>
          <p:nvPr>
            <p:ph type="hdr" sz="quarter" idx="12"/>
          </p:nvPr>
        </p:nvSpPr>
        <p:spPr/>
        <p:txBody>
          <a:bodyPr/>
          <a:lstStyle/>
          <a:p>
            <a:pPr>
              <a:defRPr/>
            </a:pPr>
            <a:r>
              <a:rPr lang="en-CA" dirty="0" smtClean="0"/>
              <a:t>SBNWM Sydney</a:t>
            </a:r>
            <a:endParaRPr lang="en-CA" dirty="0"/>
          </a:p>
        </p:txBody>
      </p:sp>
      <p:sp>
        <p:nvSpPr>
          <p:cNvPr id="7" name="Date Placeholder 6"/>
          <p:cNvSpPr>
            <a:spLocks noGrp="1"/>
          </p:cNvSpPr>
          <p:nvPr>
            <p:ph type="dt" idx="13"/>
          </p:nvPr>
        </p:nvSpPr>
        <p:spPr/>
        <p:txBody>
          <a:bodyPr/>
          <a:lstStyle/>
          <a:p>
            <a:pPr>
              <a:defRPr/>
            </a:pPr>
            <a:r>
              <a:rPr lang="en-US" smtClean="0"/>
              <a:t>2017-10-30</a:t>
            </a:r>
            <a:endParaRPr lang="en-US" dirty="0"/>
          </a:p>
        </p:txBody>
      </p:sp>
    </p:spTree>
    <p:extLst>
      <p:ext uri="{BB962C8B-B14F-4D97-AF65-F5344CB8AC3E}">
        <p14:creationId xmlns:p14="http://schemas.microsoft.com/office/powerpoint/2010/main" val="1596760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CA" sz="1400" dirty="0" smtClean="0"/>
              <a:t>Project</a:t>
            </a:r>
            <a:r>
              <a:rPr lang="en-CA" sz="1400" baseline="0" dirty="0" smtClean="0"/>
              <a:t> was initiated by request from local community to address long-term management issues</a:t>
            </a:r>
            <a:endParaRPr lang="en-CA" sz="1400" dirty="0" smtClean="0"/>
          </a:p>
          <a:p>
            <a:pPr marL="171450" indent="-171450">
              <a:buFontTx/>
              <a:buChar char="-"/>
            </a:pPr>
            <a:r>
              <a:rPr lang="en-CA" sz="1400" dirty="0" smtClean="0"/>
              <a:t>Other options examined at time of original decision included near surface vaults, shallow caverns and enhanced</a:t>
            </a:r>
            <a:r>
              <a:rPr lang="en-CA" sz="1400" baseline="0" dirty="0" smtClean="0"/>
              <a:t> storage</a:t>
            </a:r>
          </a:p>
          <a:p>
            <a:pPr marL="171450" indent="-171450">
              <a:buFontTx/>
              <a:buChar char="-"/>
            </a:pPr>
            <a:r>
              <a:rPr lang="en-CA" sz="1400" baseline="0" dirty="0" smtClean="0"/>
              <a:t>These other options were rejected because they did not provide total or long-term solution for both LLW and ILW</a:t>
            </a:r>
            <a:endParaRPr lang="en-US" sz="1400"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23</a:t>
            </a:fld>
            <a:endParaRPr lang="en-CA"/>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1798668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24</a:t>
            </a:fld>
            <a:endParaRPr lang="en-CA"/>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1319202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a:t>
            </a:r>
            <a:r>
              <a:rPr lang="en-CA" sz="1400" dirty="0" smtClean="0"/>
              <a:t>Original schedule was very optimistic, but doable based on info available at the time</a:t>
            </a:r>
            <a:endParaRPr lang="en-US" sz="1400"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25</a:t>
            </a:fld>
            <a:endParaRPr lang="en-CA"/>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3178577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26</a:t>
            </a:fld>
            <a:endParaRPr lang="en-CA"/>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4142235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a:t>
            </a:r>
            <a:r>
              <a:rPr lang="en-CA" sz="1400" dirty="0" smtClean="0"/>
              <a:t>Further delay likely to be at least 2 </a:t>
            </a:r>
            <a:r>
              <a:rPr lang="en-CA" sz="1400" dirty="0" err="1" smtClean="0"/>
              <a:t>yrs</a:t>
            </a:r>
            <a:endParaRPr lang="en-CA" sz="1400" dirty="0" smtClean="0"/>
          </a:p>
          <a:p>
            <a:r>
              <a:rPr lang="en-CA" sz="1400" dirty="0" smtClean="0"/>
              <a:t>- New federal</a:t>
            </a:r>
            <a:r>
              <a:rPr lang="en-CA" sz="1400" baseline="0" dirty="0" smtClean="0"/>
              <a:t> </a:t>
            </a:r>
            <a:r>
              <a:rPr lang="en-CA" sz="1400" baseline="0" dirty="0" err="1" smtClean="0"/>
              <a:t>govt</a:t>
            </a:r>
            <a:r>
              <a:rPr lang="en-CA" sz="1400" baseline="0" dirty="0" smtClean="0"/>
              <a:t> has big agenda for “reconciliation” – addressing past injustices to aboriginal peoples.</a:t>
            </a:r>
            <a:endParaRPr lang="en-US" sz="1400"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pPr>
                <a:defRPr/>
              </a:pPr>
              <a:t>27</a:t>
            </a:fld>
            <a:endParaRPr lang="en-CA"/>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2869141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28</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2056191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29</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2642410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30</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4053977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31</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39365895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32</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2035444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33</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1503069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34</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410664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a:t>
            </a:r>
            <a:r>
              <a:rPr lang="en-CA" sz="1400" dirty="0" smtClean="0"/>
              <a:t>Detailed documentation for all proposed facilities is publicly available via the</a:t>
            </a:r>
            <a:r>
              <a:rPr lang="en-CA" sz="1400" baseline="0" dirty="0" smtClean="0"/>
              <a:t> internet</a:t>
            </a:r>
            <a:endParaRPr lang="en-US" sz="14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35</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730039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36</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583262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37</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972533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38</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9103219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Tx/>
              <a:buChar char="-"/>
            </a:pPr>
            <a:r>
              <a:rPr lang="en-CA" sz="1600" dirty="0" smtClean="0"/>
              <a:t>Typical pool capacity is ~400,000 bundles at a multi reactor site (Bruce, Pickering Darlington)</a:t>
            </a:r>
          </a:p>
          <a:p>
            <a:pPr marL="171450" indent="-171450">
              <a:buFontTx/>
              <a:buChar char="-"/>
            </a:pPr>
            <a:r>
              <a:rPr lang="en-CA" sz="1600" dirty="0" smtClean="0"/>
              <a:t>~ 50,000 bundles at single reactor site (Pt </a:t>
            </a:r>
            <a:r>
              <a:rPr lang="en-CA" sz="1600" dirty="0" err="1" smtClean="0"/>
              <a:t>Lepreau</a:t>
            </a:r>
            <a:r>
              <a:rPr lang="en-CA" sz="1600" dirty="0" smtClean="0"/>
              <a:t>, </a:t>
            </a:r>
            <a:r>
              <a:rPr lang="en-CA" sz="1600" dirty="0" err="1" smtClean="0"/>
              <a:t>Gentilly</a:t>
            </a:r>
            <a:r>
              <a:rPr lang="en-CA" sz="1600" dirty="0" smtClean="0"/>
              <a:t>)</a:t>
            </a:r>
          </a:p>
          <a:p>
            <a:pPr marL="171450" indent="-171450">
              <a:buFontTx/>
              <a:buChar char="-"/>
            </a:pPr>
            <a:r>
              <a:rPr lang="en-CA" sz="1600" dirty="0" smtClean="0"/>
              <a:t>Typical CANDU produces 4000 to 6000 bundles per year</a:t>
            </a:r>
          </a:p>
          <a:p>
            <a:pPr marL="171450" indent="-171450">
              <a:buFontTx/>
              <a:buChar char="-"/>
            </a:pPr>
            <a:r>
              <a:rPr lang="en-CA" sz="1600" dirty="0" smtClean="0"/>
              <a:t>CANDU</a:t>
            </a:r>
            <a:r>
              <a:rPr lang="en-CA" sz="1600" baseline="0" dirty="0" smtClean="0"/>
              <a:t> reactors feature online, on power refuelling</a:t>
            </a:r>
            <a:endParaRPr lang="en-CA" sz="1600"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39</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487620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pPr defTabSz="914400"/>
            <a:fld id="{A65C2DCD-A922-4746-A4F3-77DAFF843738}" type="slidenum">
              <a:rPr lang="en-CA" smtClean="0">
                <a:latin typeface="Times" pitchFamily="18" charset="0"/>
                <a:cs typeface="Arial" pitchFamily="34" charset="0"/>
              </a:rPr>
              <a:pPr defTabSz="914400"/>
              <a:t>40</a:t>
            </a:fld>
            <a:endParaRPr lang="en-CA" smtClean="0">
              <a:latin typeface="Times" pitchFamily="18" charset="0"/>
              <a:cs typeface="Arial" pitchFamily="34" charset="0"/>
            </a:endParaRPr>
          </a:p>
        </p:txBody>
      </p:sp>
      <p:sp>
        <p:nvSpPr>
          <p:cNvPr id="110595" name="Rectangle 2"/>
          <p:cNvSpPr>
            <a:spLocks noGrp="1" noRot="1" noChangeAspect="1" noChangeArrowheads="1" noTextEdit="1"/>
          </p:cNvSpPr>
          <p:nvPr>
            <p:ph type="sldImg"/>
          </p:nvPr>
        </p:nvSpPr>
        <p:spPr>
          <a:xfrm>
            <a:off x="1184275" y="765175"/>
            <a:ext cx="4656138" cy="3492500"/>
          </a:xfrm>
          <a:ln/>
        </p:spPr>
      </p:sp>
      <p:sp>
        <p:nvSpPr>
          <p:cNvPr id="35844" name="Rectangle 3"/>
          <p:cNvSpPr>
            <a:spLocks noGrp="1" noChangeArrowheads="1"/>
          </p:cNvSpPr>
          <p:nvPr>
            <p:ph type="body" idx="1"/>
          </p:nvPr>
        </p:nvSpPr>
        <p:spPr>
          <a:xfrm>
            <a:off x="701675" y="4324350"/>
            <a:ext cx="5619750" cy="4286250"/>
          </a:xfrm>
          <a:ln/>
        </p:spPr>
        <p:txBody>
          <a:bodyPr/>
          <a:lstStyle/>
          <a:p>
            <a:pPr marL="171450" indent="-171450">
              <a:lnSpc>
                <a:spcPct val="150000"/>
              </a:lnSpc>
              <a:spcBef>
                <a:spcPct val="0"/>
              </a:spcBef>
              <a:buClr>
                <a:schemeClr val="accent1"/>
              </a:buClr>
              <a:buFontTx/>
              <a:buChar char="-"/>
              <a:defRPr/>
            </a:pPr>
            <a:r>
              <a:rPr lang="en-CA" sz="1400" dirty="0" smtClean="0"/>
              <a:t>Currently about 45% of the UF is dry stored</a:t>
            </a:r>
          </a:p>
          <a:p>
            <a:pPr marL="171450" indent="-171450">
              <a:lnSpc>
                <a:spcPct val="150000"/>
              </a:lnSpc>
              <a:spcBef>
                <a:spcPct val="0"/>
              </a:spcBef>
              <a:buClr>
                <a:schemeClr val="accent1"/>
              </a:buClr>
              <a:buFontTx/>
              <a:buChar char="-"/>
              <a:defRPr/>
            </a:pPr>
            <a:r>
              <a:rPr lang="en-CA" sz="1400" dirty="0" smtClean="0"/>
              <a:t>This</a:t>
            </a:r>
            <a:r>
              <a:rPr lang="en-CA" sz="1400" baseline="0" dirty="0" smtClean="0"/>
              <a:t> will rise to about 65% by 2030</a:t>
            </a:r>
          </a:p>
          <a:p>
            <a:pPr marL="171450" indent="-171450">
              <a:lnSpc>
                <a:spcPct val="150000"/>
              </a:lnSpc>
              <a:spcBef>
                <a:spcPct val="0"/>
              </a:spcBef>
              <a:buClr>
                <a:schemeClr val="accent1"/>
              </a:buClr>
              <a:buFontTx/>
              <a:buChar char="-"/>
              <a:defRPr/>
            </a:pPr>
            <a:r>
              <a:rPr lang="en-CA" sz="1400" dirty="0" smtClean="0"/>
              <a:t>A variety of dry storage designs are used</a:t>
            </a:r>
          </a:p>
          <a:p>
            <a:pPr marL="171450" indent="-171450">
              <a:lnSpc>
                <a:spcPct val="150000"/>
              </a:lnSpc>
              <a:spcBef>
                <a:spcPct val="0"/>
              </a:spcBef>
              <a:buClr>
                <a:schemeClr val="accent1"/>
              </a:buClr>
              <a:buFontTx/>
              <a:buChar char="-"/>
              <a:defRPr/>
            </a:pPr>
            <a:r>
              <a:rPr lang="en-CA" sz="1400" dirty="0" smtClean="0"/>
              <a:t>Most</a:t>
            </a:r>
            <a:r>
              <a:rPr lang="en-CA" sz="1400" baseline="0" dirty="0" smtClean="0"/>
              <a:t> common type is OPG Dry Storage Container (DSC) used at its 3 nuclear sites, accounting for ~80% of current total</a:t>
            </a:r>
          </a:p>
          <a:p>
            <a:pPr marL="171450" indent="-171450">
              <a:lnSpc>
                <a:spcPct val="150000"/>
              </a:lnSpc>
              <a:spcBef>
                <a:spcPct val="0"/>
              </a:spcBef>
              <a:buClr>
                <a:schemeClr val="accent1"/>
              </a:buClr>
              <a:buFontTx/>
              <a:buChar char="-"/>
              <a:defRPr/>
            </a:pPr>
            <a:r>
              <a:rPr lang="en-CA" sz="1400" baseline="0" dirty="0" smtClean="0"/>
              <a:t>Steel-concrete-steel construction, holding 384 bundles, ~70 tonnes when loaded</a:t>
            </a:r>
            <a:endParaRPr lang="en-CA" sz="1400" dirty="0" smtClean="0"/>
          </a:p>
          <a:p>
            <a:pPr marL="171450" indent="-171450">
              <a:lnSpc>
                <a:spcPct val="150000"/>
              </a:lnSpc>
              <a:spcBef>
                <a:spcPct val="0"/>
              </a:spcBef>
              <a:buClr>
                <a:schemeClr val="accent1"/>
              </a:buClr>
              <a:buFontTx/>
              <a:buChar char="-"/>
              <a:defRPr/>
            </a:pPr>
            <a:endParaRPr lang="en-CA" dirty="0" smtClean="0"/>
          </a:p>
          <a:p>
            <a:pPr>
              <a:lnSpc>
                <a:spcPct val="150000"/>
              </a:lnSpc>
              <a:spcBef>
                <a:spcPct val="0"/>
              </a:spcBef>
              <a:buClr>
                <a:schemeClr val="accent1"/>
              </a:buClr>
              <a:defRPr/>
            </a:pPr>
            <a:endParaRPr lang="en-CA" dirty="0" smtClean="0">
              <a:latin typeface="+mn-lt"/>
            </a:endParaRPr>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606722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41</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1488230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latin typeface="Arial" charset="0"/>
            </a:endParaRPr>
          </a:p>
        </p:txBody>
      </p:sp>
      <p:sp>
        <p:nvSpPr>
          <p:cNvPr id="26628" name="Slide Number Placeholder 3"/>
          <p:cNvSpPr>
            <a:spLocks noGrp="1"/>
          </p:cNvSpPr>
          <p:nvPr>
            <p:ph type="sldNum" sz="quarter" idx="5"/>
          </p:nvPr>
        </p:nvSpPr>
        <p:spPr bwMode="auto">
          <a:noFill/>
          <a:ln>
            <a:miter lim="800000"/>
            <a:headEnd/>
            <a:tailEnd/>
          </a:ln>
        </p:spPr>
        <p:txBody>
          <a:bodyPr/>
          <a:lstStyle/>
          <a:p>
            <a:fld id="{AF43175D-DDCE-4390-B94E-52A6840764A6}" type="slidenum">
              <a:rPr lang="en-US" smtClean="0"/>
              <a:pPr/>
              <a:t>42</a:t>
            </a:fld>
            <a:endParaRPr lang="en-US" smtClean="0"/>
          </a:p>
        </p:txBody>
      </p:sp>
      <p:sp>
        <p:nvSpPr>
          <p:cNvPr id="2" name="Date Placeholder 1"/>
          <p:cNvSpPr>
            <a:spLocks noGrp="1"/>
          </p:cNvSpPr>
          <p:nvPr>
            <p:ph type="dt" idx="10"/>
          </p:nvPr>
        </p:nvSpPr>
        <p:spPr/>
        <p:txBody>
          <a:bodyPr/>
          <a:lstStyle/>
          <a:p>
            <a:pPr>
              <a:defRPr/>
            </a:pPr>
            <a:r>
              <a:rPr lang="en-US" smtClean="0"/>
              <a:t>2017-10-30</a:t>
            </a:r>
            <a:endParaRPr lang="en-US" dirty="0"/>
          </a:p>
        </p:txBody>
      </p:sp>
      <p:sp>
        <p:nvSpPr>
          <p:cNvPr id="3" name="Header Placeholder 2"/>
          <p:cNvSpPr>
            <a:spLocks noGrp="1"/>
          </p:cNvSpPr>
          <p:nvPr>
            <p:ph type="hdr" sz="quarter" idx="11"/>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575286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43</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993065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44</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1699584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45</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8304263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46</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3535945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47</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24545193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48</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smtClean="0"/>
              <a:t>SBNWM Sydney</a:t>
            </a:r>
            <a:endParaRPr lang="en-US" dirty="0"/>
          </a:p>
        </p:txBody>
      </p:sp>
    </p:spTree>
    <p:extLst>
      <p:ext uri="{BB962C8B-B14F-4D97-AF65-F5344CB8AC3E}">
        <p14:creationId xmlns:p14="http://schemas.microsoft.com/office/powerpoint/2010/main" val="33014562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7C2A97C8-4839-4D84-A5B4-72FEEF276B5A}" type="slidenum">
              <a:rPr lang="en-CA" smtClean="0">
                <a:solidFill>
                  <a:prstClr val="black"/>
                </a:solidFill>
              </a:rPr>
              <a:pPr>
                <a:defRPr/>
              </a:pPr>
              <a:t>49</a:t>
            </a:fld>
            <a:endParaRPr lang="en-CA">
              <a:solidFill>
                <a:prstClr val="black"/>
              </a:solidFill>
            </a:endParaRPr>
          </a:p>
        </p:txBody>
      </p:sp>
      <p:sp>
        <p:nvSpPr>
          <p:cNvPr id="7" name="Date Placeholder 6"/>
          <p:cNvSpPr>
            <a:spLocks noGrp="1"/>
          </p:cNvSpPr>
          <p:nvPr>
            <p:ph type="dt" idx="13"/>
          </p:nvPr>
        </p:nvSpPr>
        <p:spPr/>
        <p:txBody>
          <a:bodyPr/>
          <a:lstStyle/>
          <a:p>
            <a:pPr>
              <a:defRPr/>
            </a:pPr>
            <a:r>
              <a:rPr lang="en-US" smtClean="0"/>
              <a:t>2017-10-30</a:t>
            </a:r>
            <a:endParaRPr lang="en-US" dirty="0"/>
          </a:p>
        </p:txBody>
      </p:sp>
      <p:sp>
        <p:nvSpPr>
          <p:cNvPr id="8" name="Header Placeholder 5"/>
          <p:cNvSpPr>
            <a:spLocks noGrp="1"/>
          </p:cNvSpPr>
          <p:nvPr>
            <p:ph type="hdr" sz="quarter"/>
          </p:nvPr>
        </p:nvSpPr>
        <p:spPr>
          <a:xfrm>
            <a:off x="1" y="0"/>
            <a:ext cx="3043238" cy="465138"/>
          </a:xfrm>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31071832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31CC3F-5F60-49CD-A541-60167753D741}" type="slidenum">
              <a:rPr lang="en-US" smtClean="0"/>
              <a:pPr>
                <a:defRPr/>
              </a:pPr>
              <a:t>50</a:t>
            </a:fld>
            <a:endParaRPr lang="en-US" dirty="0"/>
          </a:p>
        </p:txBody>
      </p:sp>
      <p:sp>
        <p:nvSpPr>
          <p:cNvPr id="5" name="Date Placeholder 4"/>
          <p:cNvSpPr>
            <a:spLocks noGrp="1"/>
          </p:cNvSpPr>
          <p:nvPr>
            <p:ph type="dt" idx="11"/>
          </p:nvPr>
        </p:nvSpPr>
        <p:spPr/>
        <p:txBody>
          <a:bodyPr/>
          <a:lstStyle/>
          <a:p>
            <a:pPr>
              <a:defRPr/>
            </a:pPr>
            <a:r>
              <a:rPr lang="en-US" smtClean="0"/>
              <a:t>2017-10-30</a:t>
            </a:r>
            <a:endParaRPr lang="en-US" dirty="0"/>
          </a:p>
        </p:txBody>
      </p:sp>
      <p:sp>
        <p:nvSpPr>
          <p:cNvPr id="6" name="Header Placeholder 5"/>
          <p:cNvSpPr>
            <a:spLocks noGrp="1"/>
          </p:cNvSpPr>
          <p:nvPr>
            <p:ph type="hdr" sz="quarter" idx="12"/>
          </p:nvPr>
        </p:nvSpPr>
        <p:spPr/>
        <p:txBody>
          <a:bodyPr/>
          <a:lstStyle/>
          <a:p>
            <a:pPr>
              <a:defRPr/>
            </a:pPr>
            <a:r>
              <a:rPr lang="en-CA" dirty="0" smtClean="0"/>
              <a:t>SBNWM Sydney</a:t>
            </a:r>
            <a:endParaRPr lang="en-US" dirty="0"/>
          </a:p>
        </p:txBody>
      </p:sp>
    </p:spTree>
    <p:extLst>
      <p:ext uri="{BB962C8B-B14F-4D97-AF65-F5344CB8AC3E}">
        <p14:creationId xmlns:p14="http://schemas.microsoft.com/office/powerpoint/2010/main" val="14044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14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63"/>
            <a:ext cx="8424863" cy="838200"/>
          </a:xfrm>
          <a:prstGeom prst="rect">
            <a:avLst/>
          </a:prstGeom>
        </p:spPr>
        <p:txBody>
          <a:bodyPr/>
          <a:lstStyle/>
          <a:p>
            <a:r>
              <a:rPr lang="en-US" smtClean="0"/>
              <a:t>Click to edit Master title style</a:t>
            </a:r>
            <a:endParaRPr lang="en-US"/>
          </a:p>
        </p:txBody>
      </p:sp>
      <p:sp>
        <p:nvSpPr>
          <p:cNvPr id="5" name="Text Placeholder 4"/>
          <p:cNvSpPr>
            <a:spLocks noGrp="1"/>
          </p:cNvSpPr>
          <p:nvPr>
            <p:ph type="body" sz="quarter" idx="11"/>
          </p:nvPr>
        </p:nvSpPr>
        <p:spPr>
          <a:xfrm>
            <a:off x="467583" y="1821502"/>
            <a:ext cx="8425592" cy="4214172"/>
          </a:xfrm>
          <a:prstGeom prst="rect">
            <a:avLst/>
          </a:prstGeom>
        </p:spPr>
        <p:txBody>
          <a:bodyPr/>
          <a:lstStyle>
            <a:lvl1pPr>
              <a:spcBef>
                <a:spcPts val="1000"/>
              </a:spcBef>
              <a:defRPr/>
            </a:lvl1pPr>
            <a:lvl2pPr>
              <a:spcBef>
                <a:spcPts val="0"/>
              </a:spcBef>
              <a:defRPr/>
            </a:lvl2pPr>
            <a:lvl3pPr>
              <a:spcBef>
                <a:spcPts val="350"/>
              </a:spcBef>
              <a:defRPr/>
            </a:lvl3pPr>
            <a:lvl4pPr marL="911225" indent="-222250">
              <a:spcBef>
                <a:spcPts val="350"/>
              </a:spcBef>
              <a:defRPr/>
            </a:lvl4pPr>
            <a:lvl5pPr>
              <a:spcBef>
                <a:spcPts val="35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00E9227D-54C3-4B06-941A-2AA0486A2E47}"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14 One Column Lef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63"/>
            <a:ext cx="8424863" cy="838200"/>
          </a:xfrm>
          <a:prstGeom prst="rect">
            <a:avLst/>
          </a:prstGeom>
        </p:spPr>
        <p:txBody>
          <a:bodyPr/>
          <a:lstStyle/>
          <a:p>
            <a:r>
              <a:rPr lang="en-US" smtClean="0"/>
              <a:t>Click to edit Master title style</a:t>
            </a:r>
            <a:endParaRPr lang="en-US"/>
          </a:p>
        </p:txBody>
      </p:sp>
      <p:sp>
        <p:nvSpPr>
          <p:cNvPr id="7" name="Text Placeholder 5"/>
          <p:cNvSpPr>
            <a:spLocks noGrp="1"/>
          </p:cNvSpPr>
          <p:nvPr>
            <p:ph type="body" sz="quarter" idx="11"/>
          </p:nvPr>
        </p:nvSpPr>
        <p:spPr>
          <a:xfrm>
            <a:off x="479771" y="1840675"/>
            <a:ext cx="4019550" cy="4261674"/>
          </a:xfrm>
          <a:prstGeom prst="rect">
            <a:avLst/>
          </a:prstGeom>
        </p:spPr>
        <p:txBody>
          <a:bodyPr>
            <a:normAutofit/>
          </a:bodyPr>
          <a:lstStyle>
            <a:lvl1pPr>
              <a:spcBef>
                <a:spcPts val="1000"/>
              </a:spcBef>
              <a:defRPr sz="2000"/>
            </a:lvl1pPr>
            <a:lvl2pPr marL="463550" indent="-242888">
              <a:spcBef>
                <a:spcPts val="0"/>
              </a:spcBef>
              <a:defRPr sz="2000"/>
            </a:lvl2pPr>
            <a:lvl3pPr>
              <a:spcBef>
                <a:spcPts val="350"/>
              </a:spcBef>
              <a:defRPr sz="2000"/>
            </a:lvl3pPr>
            <a:lvl4pPr marL="911225" indent="-222250">
              <a:spcBef>
                <a:spcPts val="350"/>
              </a:spcBef>
              <a:defRPr sz="2000"/>
            </a:lvl4pPr>
            <a:lvl5pPr>
              <a:spcBef>
                <a:spcPts val="350"/>
              </a:spcBef>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AF3ADB94-BC16-4032-8308-4E849AF17FA4}"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4 One Column Righ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63"/>
            <a:ext cx="8424863" cy="838200"/>
          </a:xfrm>
          <a:prstGeom prst="rect">
            <a:avLst/>
          </a:prstGeom>
        </p:spPr>
        <p:txBody>
          <a:bodyPr/>
          <a:lstStyle/>
          <a:p>
            <a:r>
              <a:rPr lang="en-US" smtClean="0"/>
              <a:t>Click to edit Master title style</a:t>
            </a:r>
            <a:endParaRPr lang="en-US"/>
          </a:p>
        </p:txBody>
      </p:sp>
      <p:sp>
        <p:nvSpPr>
          <p:cNvPr id="5" name="Text Placeholder 4"/>
          <p:cNvSpPr>
            <a:spLocks noGrp="1"/>
          </p:cNvSpPr>
          <p:nvPr>
            <p:ph type="body" sz="quarter" idx="11"/>
          </p:nvPr>
        </p:nvSpPr>
        <p:spPr>
          <a:xfrm>
            <a:off x="4713894" y="1816925"/>
            <a:ext cx="4225925" cy="4380424"/>
          </a:xfrm>
          <a:prstGeom prst="rect">
            <a:avLst/>
          </a:prstGeom>
        </p:spPr>
        <p:txBody>
          <a:bodyPr rtlCol="0">
            <a:normAutofit/>
          </a:bodyPr>
          <a:lstStyle>
            <a:lvl1pPr algn="l" defTabSz="914400" rtl="0" eaLnBrk="1" latinLnBrk="0" hangingPunct="1">
              <a:spcBef>
                <a:spcPts val="1000"/>
              </a:spcBef>
              <a:buFont typeface="Arial" pitchFamily="34" charset="0"/>
              <a:defRPr lang="en-US" sz="2000" kern="1200" smtClean="0">
                <a:solidFill>
                  <a:schemeClr val="tx1"/>
                </a:solidFill>
                <a:latin typeface="+mn-lt"/>
                <a:ea typeface="+mn-ea"/>
                <a:cs typeface="+mn-cs"/>
              </a:defRPr>
            </a:lvl1pPr>
            <a:lvl2pPr marL="463550" indent="-242888" algn="l" defTabSz="914400" rtl="0" eaLnBrk="1" latinLnBrk="0" hangingPunct="1">
              <a:spcBef>
                <a:spcPts val="0"/>
              </a:spcBef>
              <a:buFont typeface="Arial" pitchFamily="34" charset="0"/>
              <a:defRPr lang="en-US" sz="2000" kern="1200" smtClean="0">
                <a:solidFill>
                  <a:schemeClr val="tx1"/>
                </a:solidFill>
                <a:latin typeface="+mn-lt"/>
                <a:ea typeface="+mn-ea"/>
                <a:cs typeface="+mn-cs"/>
              </a:defRPr>
            </a:lvl2pPr>
            <a:lvl3pPr algn="l" defTabSz="914400" rtl="0" eaLnBrk="1" latinLnBrk="0" hangingPunct="1">
              <a:spcBef>
                <a:spcPts val="350"/>
              </a:spcBef>
              <a:buFont typeface="Arial" pitchFamily="34" charset="0"/>
              <a:defRPr lang="en-US" sz="2000" kern="1200" smtClean="0">
                <a:solidFill>
                  <a:schemeClr val="tx1"/>
                </a:solidFill>
                <a:latin typeface="+mn-lt"/>
                <a:ea typeface="+mn-ea"/>
                <a:cs typeface="+mn-cs"/>
              </a:defRPr>
            </a:lvl3pPr>
            <a:lvl4pPr algn="l" defTabSz="914400" rtl="0" eaLnBrk="1" latinLnBrk="0" hangingPunct="1">
              <a:spcBef>
                <a:spcPts val="350"/>
              </a:spcBef>
              <a:buFont typeface="Arial" pitchFamily="34" charset="0"/>
              <a:defRPr lang="en-US" sz="2000" kern="1200" smtClean="0">
                <a:solidFill>
                  <a:schemeClr val="tx1"/>
                </a:solidFill>
                <a:latin typeface="+mn-lt"/>
                <a:ea typeface="+mn-ea"/>
                <a:cs typeface="+mn-cs"/>
              </a:defRPr>
            </a:lvl4pPr>
            <a:lvl5pPr algn="l" defTabSz="914400" rtl="0" eaLnBrk="1" latinLnBrk="0" hangingPunct="1">
              <a:spcBef>
                <a:spcPts val="350"/>
              </a:spcBef>
              <a:buFont typeface="Arial" pitchFamily="34" charset="0"/>
              <a:defRPr lang="en-US" sz="2000" kern="1200" dirty="0" smtClean="0">
                <a:solidFill>
                  <a:schemeClr val="tx1"/>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A65BC687-9717-470E-986C-766BFF585EE7}"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4 Two Column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63"/>
            <a:ext cx="8424863" cy="838200"/>
          </a:xfrm>
          <a:prstGeom prst="rect">
            <a:avLst/>
          </a:prstGeom>
        </p:spPr>
        <p:txBody>
          <a:bodyPr/>
          <a:lstStyle>
            <a:lvl1pPr>
              <a:defRPr/>
            </a:lvl1pPr>
          </a:lstStyle>
          <a:p>
            <a:r>
              <a:rPr lang="en-US" smtClean="0"/>
              <a:t>Click to edit Master title style</a:t>
            </a:r>
            <a:endParaRPr lang="en-US"/>
          </a:p>
        </p:txBody>
      </p:sp>
      <p:sp>
        <p:nvSpPr>
          <p:cNvPr id="4" name="Content Placeholder 3"/>
          <p:cNvSpPr>
            <a:spLocks noGrp="1"/>
          </p:cNvSpPr>
          <p:nvPr>
            <p:ph sz="half" idx="2"/>
          </p:nvPr>
        </p:nvSpPr>
        <p:spPr>
          <a:xfrm>
            <a:off x="467833" y="1828800"/>
            <a:ext cx="4040188" cy="4273549"/>
          </a:xfrm>
          <a:prstGeom prst="rect">
            <a:avLst/>
          </a:prstGeom>
        </p:spPr>
        <p:txBody>
          <a:bodyPr>
            <a:normAutofit/>
          </a:bodyPr>
          <a:lstStyle>
            <a:lvl1pPr>
              <a:spcBef>
                <a:spcPts val="1000"/>
              </a:spcBef>
              <a:defRPr sz="2000"/>
            </a:lvl1pPr>
            <a:lvl2pPr marL="463550" indent="-242888">
              <a:spcBef>
                <a:spcPts val="0"/>
              </a:spcBef>
              <a:defRPr sz="2000"/>
            </a:lvl2pPr>
            <a:lvl3pPr>
              <a:spcBef>
                <a:spcPts val="350"/>
              </a:spcBef>
              <a:defRPr sz="2000"/>
            </a:lvl3pPr>
            <a:lvl4pPr>
              <a:spcBef>
                <a:spcPts val="350"/>
              </a:spcBef>
              <a:defRPr sz="2000"/>
            </a:lvl4pPr>
            <a:lvl5pPr>
              <a:spcBef>
                <a:spcPts val="350"/>
              </a:spcBef>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721225" y="1828800"/>
            <a:ext cx="4152900" cy="4273549"/>
          </a:xfrm>
          <a:prstGeom prst="rect">
            <a:avLst/>
          </a:prstGeom>
        </p:spPr>
        <p:txBody>
          <a:bodyPr>
            <a:normAutofit/>
          </a:bodyPr>
          <a:lstStyle>
            <a:lvl1pPr>
              <a:spcBef>
                <a:spcPts val="1000"/>
              </a:spcBef>
              <a:defRPr sz="2000"/>
            </a:lvl1pPr>
            <a:lvl2pPr marL="463550" indent="-242888">
              <a:spcBef>
                <a:spcPts val="0"/>
              </a:spcBef>
              <a:defRPr sz="2000"/>
            </a:lvl2pPr>
            <a:lvl3pPr>
              <a:spcBef>
                <a:spcPts val="350"/>
              </a:spcBef>
              <a:defRPr sz="2000"/>
            </a:lvl3pPr>
            <a:lvl4pPr>
              <a:spcBef>
                <a:spcPts val="350"/>
              </a:spcBef>
              <a:defRPr sz="2000"/>
            </a:lvl4pPr>
            <a:lvl5pPr>
              <a:spcBef>
                <a:spcPts val="350"/>
              </a:spcBef>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8"/>
          <p:cNvSpPr>
            <a:spLocks noGrp="1"/>
          </p:cNvSpPr>
          <p:nvPr>
            <p:ph type="sldNum" sz="quarter" idx="10"/>
          </p:nvPr>
        </p:nvSpPr>
        <p:spPr/>
        <p:txBody>
          <a:bodyPr/>
          <a:lstStyle>
            <a:lvl1pPr>
              <a:defRPr/>
            </a:lvl1pPr>
          </a:lstStyle>
          <a:p>
            <a:pPr>
              <a:defRPr/>
            </a:pPr>
            <a:fld id="{8E772995-109F-4583-A284-2D27BD257F63}"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14 Title only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63"/>
            <a:ext cx="8424863" cy="838200"/>
          </a:xfrm>
          <a:prstGeom prst="rect">
            <a:avLst/>
          </a:prstGeom>
        </p:spPr>
        <p:txBody>
          <a:bodyPr/>
          <a:lstStyle/>
          <a:p>
            <a:r>
              <a:rPr lang="en-US" smtClean="0"/>
              <a:t>Click to edit Master title style</a:t>
            </a:r>
            <a:endParaRPr lang="en-US"/>
          </a:p>
        </p:txBody>
      </p:sp>
      <p:sp>
        <p:nvSpPr>
          <p:cNvPr id="3" name="Slide Number Placeholder 8"/>
          <p:cNvSpPr>
            <a:spLocks noGrp="1"/>
          </p:cNvSpPr>
          <p:nvPr>
            <p:ph type="sldNum" sz="quarter" idx="10"/>
          </p:nvPr>
        </p:nvSpPr>
        <p:spPr/>
        <p:txBody>
          <a:bodyPr/>
          <a:lstStyle>
            <a:lvl1pPr>
              <a:defRPr/>
            </a:lvl1pPr>
          </a:lstStyle>
          <a:p>
            <a:pPr>
              <a:defRPr/>
            </a:pPr>
            <a:fld id="{94DA9CCD-76A1-401A-83AD-882B64757001}"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2743200" y="2786063"/>
            <a:ext cx="6007396" cy="1509490"/>
          </a:xfrm>
          <a:prstGeom prst="rect">
            <a:avLst/>
          </a:prstGeom>
        </p:spPr>
        <p:txBody>
          <a:bodyPr/>
          <a:lstStyle>
            <a:lvl1pPr algn="l">
              <a:buFont typeface="Arial" pitchFamily="34" charset="0"/>
              <a:buNone/>
              <a:defRPr sz="3600" b="1" baseline="0">
                <a:solidFill>
                  <a:srgbClr val="41535D"/>
                </a:solidFill>
                <a:latin typeface="Arial" pitchFamily="34" charset="0"/>
                <a:cs typeface="Arial" pitchFamily="34" charset="0"/>
              </a:defRPr>
            </a:lvl1pPr>
          </a:lstStyle>
          <a:p>
            <a:pPr lvl="0"/>
            <a:r>
              <a:rPr lang="en-US" smtClean="0"/>
              <a:t>Click to edit Master text styles</a:t>
            </a:r>
          </a:p>
          <a:p>
            <a:pPr lvl="1"/>
            <a:r>
              <a:rPr lang="en-US" smtClean="0"/>
              <a:t>Second level</a:t>
            </a:r>
          </a:p>
        </p:txBody>
      </p:sp>
      <p:sp>
        <p:nvSpPr>
          <p:cNvPr id="3" name="Slide Number Placeholder 8"/>
          <p:cNvSpPr>
            <a:spLocks noGrp="1"/>
          </p:cNvSpPr>
          <p:nvPr>
            <p:ph type="sldNum" sz="quarter" idx="12"/>
          </p:nvPr>
        </p:nvSpPr>
        <p:spPr/>
        <p:txBody>
          <a:bodyPr/>
          <a:lstStyle>
            <a:lvl1pPr>
              <a:defRPr/>
            </a:lvl1pPr>
          </a:lstStyle>
          <a:p>
            <a:pPr>
              <a:defRPr/>
            </a:pPr>
            <a:fld id="{2E2217A7-6374-4AD1-AEA1-503834F162FA}" type="slidenum">
              <a:rPr lang="en-US"/>
              <a:pPr>
                <a:defRPr/>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008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p>
            <a:r>
              <a:rPr lang="en-US" smtClean="0"/>
              <a:t>Click to edit Master title style</a:t>
            </a:r>
            <a:endParaRPr lang="en-US"/>
          </a:p>
        </p:txBody>
      </p:sp>
      <p:sp>
        <p:nvSpPr>
          <p:cNvPr id="5" name="Text Placeholder 4"/>
          <p:cNvSpPr>
            <a:spLocks noGrp="1"/>
          </p:cNvSpPr>
          <p:nvPr>
            <p:ph type="body" sz="quarter" idx="11"/>
          </p:nvPr>
        </p:nvSpPr>
        <p:spPr>
          <a:xfrm>
            <a:off x="460408" y="1205562"/>
            <a:ext cx="8315457" cy="5076485"/>
          </a:xfrm>
          <a:prstGeom prst="rect">
            <a:avLst/>
          </a:prstGeom>
        </p:spPr>
        <p:txBody>
          <a:bodyPr/>
          <a:lstStyle>
            <a:lvl1pPr marL="225425" indent="-225425">
              <a:spcBef>
                <a:spcPts val="1000"/>
              </a:spcBef>
              <a:defRPr/>
            </a:lvl1pPr>
            <a:lvl2pPr marL="463550" indent="-242888">
              <a:spcBef>
                <a:spcPts val="0"/>
              </a:spcBef>
              <a:defRPr/>
            </a:lvl2pPr>
            <a:lvl3pPr marL="692150" indent="-228600">
              <a:spcBef>
                <a:spcPts val="600"/>
              </a:spcBef>
              <a:defRPr/>
            </a:lvl3pPr>
            <a:lvl4pPr marL="911225" indent="-228600">
              <a:spcBef>
                <a:spcPts val="600"/>
              </a:spcBef>
              <a:defRPr/>
            </a:lvl4pPr>
            <a:lvl5pPr marL="1084263" indent="-228600">
              <a:spcBef>
                <a:spcPts val="6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8"/>
          <p:cNvSpPr>
            <a:spLocks noGrp="1"/>
          </p:cNvSpPr>
          <p:nvPr>
            <p:ph type="sldNum" sz="quarter" idx="12"/>
          </p:nvPr>
        </p:nvSpPr>
        <p:spPr/>
        <p:txBody>
          <a:bodyPr/>
          <a:lstStyle>
            <a:lvl1pPr fontAlgn="auto">
              <a:spcBef>
                <a:spcPts val="0"/>
              </a:spcBef>
              <a:spcAft>
                <a:spcPts val="0"/>
              </a:spcAft>
              <a:defRPr>
                <a:latin typeface="+mn-lt"/>
                <a:cs typeface="+mn-cs"/>
              </a:defRPr>
            </a:lvl1pPr>
          </a:lstStyle>
          <a:p>
            <a:pPr>
              <a:defRPr/>
            </a:pPr>
            <a:fld id="{BA19DC87-8259-4CEC-B34E-2AAD93FF405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482572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p>
            <a:r>
              <a:rPr lang="en-US" smtClean="0"/>
              <a:t>Click to edit Master title style</a:t>
            </a:r>
            <a:endParaRPr lang="en-US"/>
          </a:p>
        </p:txBody>
      </p:sp>
      <p:sp>
        <p:nvSpPr>
          <p:cNvPr id="5" name="Text Placeholder 4"/>
          <p:cNvSpPr>
            <a:spLocks noGrp="1"/>
          </p:cNvSpPr>
          <p:nvPr>
            <p:ph type="body" sz="quarter" idx="11"/>
          </p:nvPr>
        </p:nvSpPr>
        <p:spPr>
          <a:xfrm>
            <a:off x="500063" y="1142984"/>
            <a:ext cx="8429625" cy="50720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2"/>
          </p:nvPr>
        </p:nvSpPr>
        <p:spPr>
          <a:xfrm>
            <a:off x="457200" y="6245225"/>
            <a:ext cx="2133600" cy="476250"/>
          </a:xfrm>
          <a:prstGeom prst="rect">
            <a:avLst/>
          </a:prstGeom>
        </p:spPr>
        <p:txBody>
          <a:bodyPr/>
          <a:lstStyle>
            <a:lvl1pPr>
              <a:defRPr>
                <a:latin typeface="Arial" charset="0"/>
                <a:cs typeface="+mn-cs"/>
              </a:defRPr>
            </a:lvl1pPr>
          </a:lstStyle>
          <a:p>
            <a:pPr>
              <a:defRPr/>
            </a:pPr>
            <a:endParaRPr lang="en-CA"/>
          </a:p>
        </p:txBody>
      </p:sp>
      <p:sp>
        <p:nvSpPr>
          <p:cNvPr id="6" name="Footer Placeholder 5"/>
          <p:cNvSpPr>
            <a:spLocks noGrp="1" noChangeArrowheads="1"/>
          </p:cNvSpPr>
          <p:nvPr>
            <p:ph type="ftr" sz="quarter" idx="13"/>
          </p:nvPr>
        </p:nvSpPr>
        <p:spPr>
          <a:xfrm>
            <a:off x="3124200" y="6245225"/>
            <a:ext cx="2895600" cy="476250"/>
          </a:xfrm>
          <a:prstGeom prst="rect">
            <a:avLst/>
          </a:prstGeom>
        </p:spPr>
        <p:txBody>
          <a:bodyPr/>
          <a:lstStyle>
            <a:lvl1pPr>
              <a:defRPr>
                <a:latin typeface="Arial" charset="0"/>
                <a:cs typeface="+mn-cs"/>
              </a:defRPr>
            </a:lvl1pPr>
          </a:lstStyle>
          <a:p>
            <a:pPr>
              <a:defRPr/>
            </a:pPr>
            <a:endParaRPr lang="en-CA"/>
          </a:p>
        </p:txBody>
      </p:sp>
      <p:sp>
        <p:nvSpPr>
          <p:cNvPr id="7" name="Rectangle 6"/>
          <p:cNvSpPr>
            <a:spLocks noGrp="1" noChangeArrowheads="1"/>
          </p:cNvSpPr>
          <p:nvPr>
            <p:ph type="sldNum" sz="quarter" idx="14"/>
          </p:nvPr>
        </p:nvSpPr>
        <p:spPr/>
        <p:txBody>
          <a:bodyPr/>
          <a:lstStyle>
            <a:lvl1pPr>
              <a:defRPr/>
            </a:lvl1pPr>
          </a:lstStyle>
          <a:p>
            <a:r>
              <a:rPr lang="en-CA" altLang="en-US"/>
              <a:t>Page </a:t>
            </a:r>
            <a:fld id="{D4333E2D-61EB-4E54-B804-78A1D6D7DCB7}" type="slidenum">
              <a:rPr lang="en-CA" altLang="en-US"/>
              <a:pPr/>
              <a:t>‹#›</a:t>
            </a:fld>
            <a:endParaRPr lang="en-CA" altLang="en-US"/>
          </a:p>
        </p:txBody>
      </p:sp>
    </p:spTree>
    <p:extLst>
      <p:ext uri="{BB962C8B-B14F-4D97-AF65-F5344CB8AC3E}">
        <p14:creationId xmlns:p14="http://schemas.microsoft.com/office/powerpoint/2010/main" val="960644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a:defRPr sz="2800">
                <a:solidFill>
                  <a:srgbClr val="000000"/>
                </a:solidFill>
                <a:latin typeface="Tahoma" pitchFamily="34" charset="0"/>
                <a:cs typeface="Arial" pitchFamily="34" charset="0"/>
              </a:defRPr>
            </a:lvl1pPr>
          </a:lstStyle>
          <a:p>
            <a:pPr>
              <a:defRPr/>
            </a:pPr>
            <a:endParaRPr lang="en-CA"/>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a:defRPr sz="2800">
                <a:solidFill>
                  <a:srgbClr val="000000"/>
                </a:solidFill>
                <a:latin typeface="Tahoma" pitchFamily="34" charset="0"/>
                <a:cs typeface="Arial" pitchFamily="34" charset="0"/>
              </a:defRPr>
            </a:lvl1pPr>
          </a:lstStyle>
          <a:p>
            <a:pPr>
              <a:defRPr/>
            </a:pPr>
            <a:endParaRPr lang="en-CA"/>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atin typeface="+mn-lt"/>
                <a:cs typeface="+mn-cs"/>
              </a:defRPr>
            </a:lvl1pPr>
          </a:lstStyle>
          <a:p>
            <a:pPr>
              <a:defRPr/>
            </a:pPr>
            <a:fld id="{E33BC781-CDE4-4142-8904-7FD191668BF4}" type="slidenum">
              <a:rPr lang="en-CA"/>
              <a:pPr>
                <a:defRPr/>
              </a:pPr>
              <a:t>‹#›</a:t>
            </a:fld>
            <a:endParaRPr lang="en-CA" dirty="0"/>
          </a:p>
        </p:txBody>
      </p:sp>
    </p:spTree>
    <p:extLst>
      <p:ext uri="{BB962C8B-B14F-4D97-AF65-F5344CB8AC3E}">
        <p14:creationId xmlns:p14="http://schemas.microsoft.com/office/powerpoint/2010/main" val="146317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014 Subtitle Page">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bwMode="auto">
          <a:xfrm>
            <a:off x="2725162" y="3015466"/>
            <a:ext cx="6015202" cy="1140031"/>
          </a:xfrm>
          <a:prstGeom prst="rect">
            <a:avLst/>
          </a:prstGeom>
          <a:noFill/>
          <a:ln w="9525">
            <a:noFill/>
            <a:miter lim="800000"/>
            <a:headEnd/>
            <a:tailEnd/>
          </a:ln>
        </p:spPr>
        <p:txBody>
          <a:bodyPr/>
          <a:lstStyle>
            <a:lvl1pPr>
              <a:defRPr/>
            </a:lvl1pPr>
          </a:lstStyle>
          <a:p>
            <a:pPr lvl="0"/>
            <a:r>
              <a:rPr lang="en-US" dirty="0" smtClean="0"/>
              <a:t>Click to edit subtitle style</a:t>
            </a:r>
          </a:p>
        </p:txBody>
      </p:sp>
    </p:spTree>
    <p:extLst>
      <p:ext uri="{BB962C8B-B14F-4D97-AF65-F5344CB8AC3E}">
        <p14:creationId xmlns:p14="http://schemas.microsoft.com/office/powerpoint/2010/main" val="2546626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2013 Two Column Slide">
    <p:spTree>
      <p:nvGrpSpPr>
        <p:cNvPr id="1" name=""/>
        <p:cNvGrpSpPr/>
        <p:nvPr/>
      </p:nvGrpSpPr>
      <p:grpSpPr>
        <a:xfrm>
          <a:off x="0" y="0"/>
          <a:ext cx="0" cy="0"/>
          <a:chOff x="0" y="0"/>
          <a:chExt cx="0" cy="0"/>
        </a:xfrm>
      </p:grpSpPr>
      <p:sp>
        <p:nvSpPr>
          <p:cNvPr id="2" name="Title 1"/>
          <p:cNvSpPr>
            <a:spLocks noGrp="1"/>
          </p:cNvSpPr>
          <p:nvPr>
            <p:ph type="title"/>
          </p:nvPr>
        </p:nvSpPr>
        <p:spPr>
          <a:xfrm>
            <a:off x="468005" y="612000"/>
            <a:ext cx="8424863" cy="838200"/>
          </a:xfrm>
          <a:prstGeom prst="rect">
            <a:avLst/>
          </a:prstGeom>
        </p:spPr>
        <p:txBody>
          <a:bodyPr/>
          <a:lstStyle>
            <a:lvl1pPr>
              <a:defRPr/>
            </a:lvl1pPr>
          </a:lstStyle>
          <a:p>
            <a:r>
              <a:rPr lang="en-US" smtClean="0"/>
              <a:t>Click to edit Master title style</a:t>
            </a:r>
            <a:endParaRPr lang="en-US"/>
          </a:p>
        </p:txBody>
      </p:sp>
      <p:sp>
        <p:nvSpPr>
          <p:cNvPr id="4" name="Content Placeholder 3"/>
          <p:cNvSpPr>
            <a:spLocks noGrp="1"/>
          </p:cNvSpPr>
          <p:nvPr>
            <p:ph sz="half" idx="2"/>
          </p:nvPr>
        </p:nvSpPr>
        <p:spPr>
          <a:xfrm>
            <a:off x="467835" y="1800008"/>
            <a:ext cx="4040188" cy="4273549"/>
          </a:xfrm>
          <a:prstGeom prst="rect">
            <a:avLst/>
          </a:prstGeom>
        </p:spPr>
        <p:txBody>
          <a:bodyPr>
            <a:normAutofit/>
          </a:bodyPr>
          <a:lstStyle>
            <a:lvl1pPr>
              <a:spcBef>
                <a:spcPts val="1001"/>
              </a:spcBef>
              <a:defRPr sz="2000"/>
            </a:lvl1pPr>
            <a:lvl2pPr marL="463504" indent="-242865">
              <a:spcBef>
                <a:spcPts val="1001"/>
              </a:spcBef>
              <a:defRPr sz="2000"/>
            </a:lvl2pPr>
            <a:lvl3pPr>
              <a:spcBef>
                <a:spcPts val="1001"/>
              </a:spcBef>
              <a:defRPr sz="2000"/>
            </a:lvl3pPr>
            <a:lvl4pPr>
              <a:spcBef>
                <a:spcPts val="1001"/>
              </a:spcBef>
              <a:defRPr sz="2000"/>
            </a:lvl4pPr>
            <a:lvl5pPr>
              <a:spcBef>
                <a:spcPts val="1001"/>
              </a:spcBef>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680002" y="1800008"/>
            <a:ext cx="4152900" cy="4273549"/>
          </a:xfrm>
          <a:prstGeom prst="rect">
            <a:avLst/>
          </a:prstGeom>
        </p:spPr>
        <p:txBody>
          <a:bodyPr>
            <a:normAutofit/>
          </a:bodyPr>
          <a:lstStyle>
            <a:lvl1pPr>
              <a:spcBef>
                <a:spcPts val="1001"/>
              </a:spcBef>
              <a:defRPr sz="2000"/>
            </a:lvl1pPr>
            <a:lvl2pPr marL="463504" indent="-242865">
              <a:spcBef>
                <a:spcPts val="1001"/>
              </a:spcBef>
              <a:defRPr sz="2000"/>
            </a:lvl2pPr>
            <a:lvl3pPr>
              <a:spcBef>
                <a:spcPts val="1001"/>
              </a:spcBef>
              <a:defRPr sz="2000"/>
            </a:lvl3pPr>
            <a:lvl4pPr>
              <a:spcBef>
                <a:spcPts val="1001"/>
              </a:spcBef>
              <a:defRPr sz="2000"/>
            </a:lvl4pPr>
            <a:lvl5pPr>
              <a:spcBef>
                <a:spcPts val="1001"/>
              </a:spcBef>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8"/>
          <p:cNvSpPr>
            <a:spLocks noGrp="1"/>
          </p:cNvSpPr>
          <p:nvPr>
            <p:ph type="sldNum" sz="quarter" idx="10"/>
          </p:nvPr>
        </p:nvSpPr>
        <p:spPr/>
        <p:txBody>
          <a:bodyPr/>
          <a:lstStyle>
            <a:lvl1pPr>
              <a:defRPr/>
            </a:lvl1pPr>
          </a:lstStyle>
          <a:p>
            <a:pPr>
              <a:defRPr/>
            </a:pPr>
            <a:fld id="{E986552B-3471-42F7-A0CC-7EACC44FDC8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98223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1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68000" y="612000"/>
            <a:ext cx="8424863" cy="838200"/>
          </a:xfrm>
          <a:prstGeom prst="rect">
            <a:avLst/>
          </a:prstGeom>
        </p:spPr>
        <p:txBody>
          <a:bodyPr/>
          <a:lstStyle/>
          <a:p>
            <a:r>
              <a:rPr lang="en-US" dirty="0" smtClean="0"/>
              <a:t>Click to edit Master title style</a:t>
            </a:r>
            <a:endParaRPr lang="en-US" dirty="0"/>
          </a:p>
        </p:txBody>
      </p:sp>
      <p:sp>
        <p:nvSpPr>
          <p:cNvPr id="5" name="Text Placeholder 4"/>
          <p:cNvSpPr>
            <a:spLocks noGrp="1"/>
          </p:cNvSpPr>
          <p:nvPr>
            <p:ph type="body" sz="quarter" idx="11"/>
          </p:nvPr>
        </p:nvSpPr>
        <p:spPr>
          <a:xfrm>
            <a:off x="468000" y="1800000"/>
            <a:ext cx="8425592" cy="4214172"/>
          </a:xfrm>
          <a:prstGeom prst="rect">
            <a:avLst/>
          </a:prstGeom>
        </p:spPr>
        <p:txBody>
          <a:bodyPr/>
          <a:lstStyle>
            <a:lvl1pPr>
              <a:spcBef>
                <a:spcPts val="1000"/>
              </a:spcBef>
              <a:defRPr/>
            </a:lvl1pPr>
            <a:lvl2pPr>
              <a:spcBef>
                <a:spcPts val="1000"/>
              </a:spcBef>
              <a:defRPr/>
            </a:lvl2pPr>
            <a:lvl3pPr>
              <a:spcBef>
                <a:spcPts val="1000"/>
              </a:spcBef>
              <a:defRPr/>
            </a:lvl3pPr>
            <a:lvl4pPr marL="911225" indent="-222250">
              <a:spcBef>
                <a:spcPts val="1000"/>
              </a:spcBef>
              <a:defRPr/>
            </a:lvl4pPr>
            <a:lvl5pPr>
              <a:spcBef>
                <a:spcPts val="10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8"/>
          <p:cNvSpPr>
            <a:spLocks noGrp="1"/>
          </p:cNvSpPr>
          <p:nvPr>
            <p:ph type="sldNum" sz="quarter" idx="12"/>
          </p:nvPr>
        </p:nvSpPr>
        <p:spPr/>
        <p:txBody>
          <a:bodyPr/>
          <a:lstStyle>
            <a:lvl1pPr>
              <a:defRPr/>
            </a:lvl1pPr>
          </a:lstStyle>
          <a:p>
            <a:pPr>
              <a:defRPr/>
            </a:pPr>
            <a:fld id="{508F7147-6D02-4736-B768-667D1D4267E0}" type="slidenum">
              <a:rPr lang="en-US"/>
              <a:pPr>
                <a:defRPr/>
              </a:pPr>
              <a:t>‹#›</a:t>
            </a:fld>
            <a:endParaRPr lang="en-US" dirty="0"/>
          </a:p>
        </p:txBody>
      </p:sp>
    </p:spTree>
    <p:extLst>
      <p:ext uri="{BB962C8B-B14F-4D97-AF65-F5344CB8AC3E}">
        <p14:creationId xmlns:p14="http://schemas.microsoft.com/office/powerpoint/2010/main" val="979532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008 Two Column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lvl1pPr>
              <a:defRPr/>
            </a:lvl1pPr>
          </a:lstStyle>
          <a:p>
            <a:r>
              <a:rPr lang="en-US" smtClean="0"/>
              <a:t>Click to edit Master title style</a:t>
            </a:r>
            <a:endParaRPr lang="en-US"/>
          </a:p>
        </p:txBody>
      </p:sp>
      <p:sp>
        <p:nvSpPr>
          <p:cNvPr id="4" name="Content Placeholder 3"/>
          <p:cNvSpPr>
            <a:spLocks noGrp="1"/>
          </p:cNvSpPr>
          <p:nvPr>
            <p:ph sz="half" idx="2"/>
          </p:nvPr>
        </p:nvSpPr>
        <p:spPr>
          <a:xfrm>
            <a:off x="467833" y="1249365"/>
            <a:ext cx="4040188" cy="5056431"/>
          </a:xfrm>
          <a:prstGeom prst="rect">
            <a:avLst/>
          </a:prstGeom>
        </p:spPr>
        <p:txBody>
          <a:bodyPr>
            <a:normAutofit/>
          </a:bodyPr>
          <a:lstStyle>
            <a:lvl1pPr>
              <a:spcBef>
                <a:spcPts val="1000"/>
              </a:spcBef>
              <a:defRPr sz="2000"/>
            </a:lvl1pPr>
            <a:lvl2pPr>
              <a:spcBef>
                <a:spcPts val="0"/>
              </a:spcBef>
              <a:defRPr sz="2000"/>
            </a:lvl2pPr>
            <a:lvl3pPr>
              <a:spcBef>
                <a:spcPts val="350"/>
              </a:spcBef>
              <a:defRPr sz="2000"/>
            </a:lvl3pPr>
            <a:lvl4pPr>
              <a:spcBef>
                <a:spcPts val="350"/>
              </a:spcBef>
              <a:defRPr sz="2000"/>
            </a:lvl4pPr>
            <a:lvl5pPr>
              <a:spcBef>
                <a:spcPts val="350"/>
              </a:spcBef>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721225" y="1249366"/>
            <a:ext cx="4041775" cy="5044556"/>
          </a:xfrm>
          <a:prstGeom prst="rect">
            <a:avLst/>
          </a:prstGeom>
        </p:spPr>
        <p:txBody>
          <a:bodyPr>
            <a:normAutofit/>
          </a:bodyPr>
          <a:lstStyle>
            <a:lvl1pPr>
              <a:spcBef>
                <a:spcPts val="350"/>
              </a:spcBef>
              <a:defRPr sz="2000"/>
            </a:lvl1pPr>
            <a:lvl2pPr>
              <a:spcBef>
                <a:spcPts val="0"/>
              </a:spcBef>
              <a:defRPr sz="2000"/>
            </a:lvl2pPr>
            <a:lvl3pPr>
              <a:spcBef>
                <a:spcPts val="350"/>
              </a:spcBef>
              <a:defRPr sz="2000"/>
            </a:lvl3pPr>
            <a:lvl4pPr>
              <a:spcBef>
                <a:spcPts val="350"/>
              </a:spcBef>
              <a:defRPr sz="2000"/>
            </a:lvl4pPr>
            <a:lvl5pPr>
              <a:spcBef>
                <a:spcPts val="350"/>
              </a:spcBef>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10"/>
          <p:cNvSpPr>
            <a:spLocks noGrp="1"/>
          </p:cNvSpPr>
          <p:nvPr>
            <p:ph type="sldNum" sz="quarter" idx="10"/>
          </p:nvPr>
        </p:nvSpPr>
        <p:spPr>
          <a:xfrm>
            <a:off x="6754813" y="6467475"/>
            <a:ext cx="2133600" cy="365125"/>
          </a:xfrm>
        </p:spPr>
        <p:txBody>
          <a:bodyPr/>
          <a:lstStyle>
            <a:lvl1pPr fontAlgn="auto">
              <a:spcBef>
                <a:spcPts val="0"/>
              </a:spcBef>
              <a:spcAft>
                <a:spcPts val="0"/>
              </a:spcAft>
              <a:defRPr>
                <a:latin typeface="+mn-lt"/>
                <a:cs typeface="+mn-cs"/>
              </a:defRPr>
            </a:lvl1pPr>
          </a:lstStyle>
          <a:p>
            <a:pPr>
              <a:defRPr/>
            </a:pPr>
            <a:fld id="{B70C9D5D-889D-4DB1-80D4-71FFAECCBD32}" type="slidenum">
              <a:rPr lang="en-US"/>
              <a:pPr>
                <a:defRPr/>
              </a:pPr>
              <a:t>‹#›</a:t>
            </a:fld>
            <a:endParaRPr lang="en-US" dirty="0"/>
          </a:p>
        </p:txBody>
      </p:sp>
    </p:spTree>
    <p:extLst>
      <p:ext uri="{BB962C8B-B14F-4D97-AF65-F5344CB8AC3E}">
        <p14:creationId xmlns:p14="http://schemas.microsoft.com/office/powerpoint/2010/main" val="2812691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138"/>
            <a:ext cx="8229600" cy="4525962"/>
          </a:xfrm>
          <a:prstGeom prst="rect">
            <a:avLst/>
          </a:prstGeo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457200" y="274638"/>
            <a:ext cx="8229600" cy="1143000"/>
          </a:xfrm>
          <a:prstGeom prst="rect">
            <a:avLst/>
          </a:prstGeom>
        </p:spPr>
        <p:txBody>
          <a:bodyPr rtlCol="0"/>
          <a:lstStyle>
            <a:lvl1pPr>
              <a:defRPr sz="3600">
                <a:latin typeface="Calibri" pitchFamily="34" charset="0"/>
              </a:defRPr>
            </a:lvl1pPr>
            <a:extLst/>
          </a:lstStyle>
          <a:p>
            <a:r>
              <a:rPr lang="en-US" dirty="0" smtClean="0"/>
              <a:t>Click to edit Master title style</a:t>
            </a:r>
            <a:endParaRPr lang="en-US" dirty="0"/>
          </a:p>
        </p:txBody>
      </p:sp>
      <p:sp>
        <p:nvSpPr>
          <p:cNvPr id="4" name="Slide Number Placeholder 5"/>
          <p:cNvSpPr>
            <a:spLocks noGrp="1"/>
          </p:cNvSpPr>
          <p:nvPr>
            <p:ph type="sldNum" sz="quarter" idx="10"/>
          </p:nvPr>
        </p:nvSpPr>
        <p:spPr/>
        <p:txBody>
          <a:bodyPr/>
          <a:lstStyle>
            <a:lvl1pPr>
              <a:defRPr baseline="0">
                <a:latin typeface="Calibri" pitchFamily="34" charset="0"/>
              </a:defRPr>
            </a:lvl1pPr>
            <a:extLst/>
          </a:lstStyle>
          <a:p>
            <a:pPr>
              <a:defRPr/>
            </a:pPr>
            <a:fld id="{DE568246-3AF8-4043-83CE-3E21B27020D9}" type="slidenum">
              <a:rPr lang="en-CA"/>
              <a:pPr>
                <a:defRPr/>
              </a:pPr>
              <a:t>‹#›</a:t>
            </a:fld>
            <a:endParaRPr lang="en-CA" dirty="0"/>
          </a:p>
        </p:txBody>
      </p:sp>
    </p:spTree>
    <p:extLst>
      <p:ext uri="{BB962C8B-B14F-4D97-AF65-F5344CB8AC3E}">
        <p14:creationId xmlns:p14="http://schemas.microsoft.com/office/powerpoint/2010/main" val="3738595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14 Title Pa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59743" y="5478995"/>
            <a:ext cx="6608600" cy="914383"/>
          </a:xfrm>
          <a:prstGeom prst="rect">
            <a:avLst/>
          </a:prstGeom>
        </p:spPr>
        <p:txBody>
          <a:bodyPr/>
          <a:lstStyle>
            <a:lvl1pPr marL="0" indent="0" algn="l">
              <a:spcBef>
                <a:spcPts val="0"/>
              </a:spcBef>
              <a:buNone/>
              <a:defRPr sz="20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Title Placeholder 7"/>
          <p:cNvSpPr>
            <a:spLocks noGrp="1"/>
          </p:cNvSpPr>
          <p:nvPr>
            <p:ph type="title"/>
          </p:nvPr>
        </p:nvSpPr>
        <p:spPr bwMode="auto">
          <a:xfrm>
            <a:off x="2677537" y="2758291"/>
            <a:ext cx="6015202" cy="1140031"/>
          </a:xfrm>
          <a:prstGeom prst="rect">
            <a:avLst/>
          </a:prstGeom>
          <a:noFill/>
          <a:ln w="9525">
            <a:noFill/>
            <a:miter lim="800000"/>
            <a:headEnd/>
            <a:tailEnd/>
          </a:ln>
        </p:spPr>
        <p:txBody>
          <a:bodyPr/>
          <a:lstStyle/>
          <a:p>
            <a:pPr lvl="0"/>
            <a:r>
              <a:rPr lang="en-US" dirty="0" smtClean="0"/>
              <a:t>Click to edit Master title style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14 Subtitle Page">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bwMode="auto">
          <a:xfrm>
            <a:off x="2725162" y="3015466"/>
            <a:ext cx="6015202" cy="1140031"/>
          </a:xfrm>
          <a:prstGeom prst="rect">
            <a:avLst/>
          </a:prstGeom>
          <a:noFill/>
          <a:ln w="9525">
            <a:noFill/>
            <a:miter lim="800000"/>
            <a:headEnd/>
            <a:tailEnd/>
          </a:ln>
        </p:spPr>
        <p:txBody>
          <a:bodyPr/>
          <a:lstStyle>
            <a:lvl1pPr>
              <a:defRPr/>
            </a:lvl1pPr>
          </a:lstStyle>
          <a:p>
            <a:pPr lvl="0"/>
            <a:r>
              <a:rPr lang="en-US" dirty="0" smtClean="0"/>
              <a:t>Click to edit subtitle style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6.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template-01.jpg"/>
          <p:cNvPicPr>
            <a:picLocks noChangeAspect="1"/>
          </p:cNvPicPr>
          <p:nvPr/>
        </p:nvPicPr>
        <p:blipFill>
          <a:blip r:embed="rId16" cstate="email"/>
          <a:stretch>
            <a:fillRect/>
          </a:stretch>
        </p:blipFill>
        <p:spPr>
          <a:xfrm>
            <a:off x="0" y="6367272"/>
            <a:ext cx="9144000" cy="490728"/>
          </a:xfrm>
          <a:prstGeom prst="rect">
            <a:avLst/>
          </a:prstGeom>
        </p:spPr>
      </p:pic>
      <p:sp>
        <p:nvSpPr>
          <p:cNvPr id="9" name="Slide Number Placeholder 8"/>
          <p:cNvSpPr>
            <a:spLocks noGrp="1"/>
          </p:cNvSpPr>
          <p:nvPr>
            <p:ph type="sldNum" sz="quarter" idx="4"/>
          </p:nvPr>
        </p:nvSpPr>
        <p:spPr>
          <a:xfrm>
            <a:off x="60325" y="6443663"/>
            <a:ext cx="647700" cy="365125"/>
          </a:xfrm>
          <a:prstGeom prst="rect">
            <a:avLst/>
          </a:prstGeom>
        </p:spPr>
        <p:txBody>
          <a:bodyPr vert="horz" lIns="91440" tIns="45720" rIns="91440" bIns="45720" rtlCol="0" anchor="ctr"/>
          <a:lstStyle>
            <a:lvl1pPr algn="ctr" fontAlgn="auto">
              <a:spcBef>
                <a:spcPts val="0"/>
              </a:spcBef>
              <a:spcAft>
                <a:spcPts val="0"/>
              </a:spcAft>
              <a:defRPr sz="1000">
                <a:solidFill>
                  <a:schemeClr val="bg1"/>
                </a:solidFill>
                <a:latin typeface="+mn-lt"/>
              </a:defRPr>
            </a:lvl1pPr>
          </a:lstStyle>
          <a:p>
            <a:pPr>
              <a:defRPr/>
            </a:pPr>
            <a:fld id="{F676FC81-F70A-48D8-AC41-CBEE9159732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7" r:id="rId1"/>
    <p:sldLayoutId id="2147483689" r:id="rId2"/>
    <p:sldLayoutId id="2147483690" r:id="rId3"/>
    <p:sldLayoutId id="2147483691" r:id="rId4"/>
    <p:sldLayoutId id="2147483688" r:id="rId5"/>
    <p:sldLayoutId id="2147483714" r:id="rId6"/>
    <p:sldLayoutId id="2147483721" r:id="rId7"/>
    <p:sldLayoutId id="2147483722" r:id="rId8"/>
    <p:sldLayoutId id="2147483728" r:id="rId9"/>
    <p:sldLayoutId id="2147483729" r:id="rId10"/>
    <p:sldLayoutId id="2147483730" r:id="rId11"/>
    <p:sldLayoutId id="2147483731" r:id="rId12"/>
    <p:sldLayoutId id="2147483732" r:id="rId13"/>
    <p:sldLayoutId id="2147483733" r:id="rId14"/>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rtl="0" eaLnBrk="1" fontAlgn="base" hangingPunct="1">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1" fontAlgn="base" hangingPunct="1">
        <a:spcBef>
          <a:spcPct val="0"/>
        </a:spcBef>
        <a:spcAft>
          <a:spcPct val="0"/>
        </a:spcAft>
        <a:defRPr sz="3200" b="1">
          <a:solidFill>
            <a:srgbClr val="41535D"/>
          </a:solidFill>
          <a:latin typeface="Arial" charset="0"/>
          <a:cs typeface="Arial" charset="0"/>
        </a:defRPr>
      </a:lvl2pPr>
      <a:lvl3pPr algn="l" rtl="0" eaLnBrk="1" fontAlgn="base" hangingPunct="1">
        <a:spcBef>
          <a:spcPct val="0"/>
        </a:spcBef>
        <a:spcAft>
          <a:spcPct val="0"/>
        </a:spcAft>
        <a:defRPr sz="3200" b="1">
          <a:solidFill>
            <a:srgbClr val="41535D"/>
          </a:solidFill>
          <a:latin typeface="Arial" charset="0"/>
          <a:cs typeface="Arial" charset="0"/>
        </a:defRPr>
      </a:lvl3pPr>
      <a:lvl4pPr algn="l" rtl="0" eaLnBrk="1" fontAlgn="base" hangingPunct="1">
        <a:spcBef>
          <a:spcPct val="0"/>
        </a:spcBef>
        <a:spcAft>
          <a:spcPct val="0"/>
        </a:spcAft>
        <a:defRPr sz="3200" b="1">
          <a:solidFill>
            <a:srgbClr val="41535D"/>
          </a:solidFill>
          <a:latin typeface="Arial" charset="0"/>
          <a:cs typeface="Arial" charset="0"/>
        </a:defRPr>
      </a:lvl4pPr>
      <a:lvl5pPr algn="l" rtl="0" eaLnBrk="1" fontAlgn="base" hangingPunct="1">
        <a:spcBef>
          <a:spcPct val="0"/>
        </a:spcBef>
        <a:spcAft>
          <a:spcPct val="0"/>
        </a:spcAft>
        <a:defRPr sz="3200" b="1">
          <a:solidFill>
            <a:srgbClr val="41535D"/>
          </a:solidFill>
          <a:latin typeface="Arial" charset="0"/>
          <a:cs typeface="Arial" charset="0"/>
        </a:defRPr>
      </a:lvl5pPr>
      <a:lvl6pPr marL="457200" algn="l" rtl="0" eaLnBrk="1" fontAlgn="base" hangingPunct="1">
        <a:spcBef>
          <a:spcPct val="0"/>
        </a:spcBef>
        <a:spcAft>
          <a:spcPct val="0"/>
        </a:spcAft>
        <a:defRPr sz="2800" b="1">
          <a:solidFill>
            <a:srgbClr val="FFC000"/>
          </a:solidFill>
          <a:latin typeface="Arial" charset="0"/>
          <a:cs typeface="Arial" charset="0"/>
        </a:defRPr>
      </a:lvl6pPr>
      <a:lvl7pPr marL="914400" algn="l" rtl="0" eaLnBrk="1" fontAlgn="base" hangingPunct="1">
        <a:spcBef>
          <a:spcPct val="0"/>
        </a:spcBef>
        <a:spcAft>
          <a:spcPct val="0"/>
        </a:spcAft>
        <a:defRPr sz="2800" b="1">
          <a:solidFill>
            <a:srgbClr val="FFC000"/>
          </a:solidFill>
          <a:latin typeface="Arial" charset="0"/>
          <a:cs typeface="Arial" charset="0"/>
        </a:defRPr>
      </a:lvl7pPr>
      <a:lvl8pPr marL="1371600" algn="l" rtl="0" eaLnBrk="1" fontAlgn="base" hangingPunct="1">
        <a:spcBef>
          <a:spcPct val="0"/>
        </a:spcBef>
        <a:spcAft>
          <a:spcPct val="0"/>
        </a:spcAft>
        <a:defRPr sz="2800" b="1">
          <a:solidFill>
            <a:srgbClr val="FFC000"/>
          </a:solidFill>
          <a:latin typeface="Arial" charset="0"/>
          <a:cs typeface="Arial" charset="0"/>
        </a:defRPr>
      </a:lvl8pPr>
      <a:lvl9pPr marL="1828800" algn="l" rtl="0" eaLnBrk="1" fontAlgn="base" hangingPunct="1">
        <a:spcBef>
          <a:spcPct val="0"/>
        </a:spcBef>
        <a:spcAft>
          <a:spcPct val="0"/>
        </a:spcAft>
        <a:defRPr sz="2800" b="1">
          <a:solidFill>
            <a:srgbClr val="FFC000"/>
          </a:solidFill>
          <a:latin typeface="Arial" charset="0"/>
          <a:cs typeface="Arial" charset="0"/>
        </a:defRPr>
      </a:lvl9pPr>
    </p:titleStyle>
    <p:bodyStyle>
      <a:lvl1pPr marL="225425" indent="-225425" algn="l" rtl="0" eaLnBrk="1" fontAlgn="base" hangingPunct="1">
        <a:spcBef>
          <a:spcPts val="1000"/>
        </a:spcBef>
        <a:spcAft>
          <a:spcPct val="0"/>
        </a:spcAft>
        <a:buFont typeface="Arial" charset="0"/>
        <a:buChar char="•"/>
        <a:defRPr sz="2200" kern="1200">
          <a:solidFill>
            <a:schemeClr val="tx1"/>
          </a:solidFill>
          <a:latin typeface="+mn-lt"/>
          <a:ea typeface="+mn-ea"/>
          <a:cs typeface="+mn-cs"/>
        </a:defRPr>
      </a:lvl1pPr>
      <a:lvl2pPr marL="506413" indent="-285750" algn="l" rtl="0" eaLnBrk="1" fontAlgn="base" hangingPunct="1">
        <a:spcBef>
          <a:spcPct val="0"/>
        </a:spcBef>
        <a:spcAft>
          <a:spcPct val="0"/>
        </a:spcAft>
        <a:buFont typeface="Arial" charset="0"/>
        <a:buChar char="–"/>
        <a:defRPr sz="2000" kern="1200">
          <a:solidFill>
            <a:schemeClr val="tx1"/>
          </a:solidFill>
          <a:latin typeface="+mn-lt"/>
          <a:ea typeface="+mn-ea"/>
          <a:cs typeface="+mn-cs"/>
        </a:defRPr>
      </a:lvl2pPr>
      <a:lvl3pPr marL="692150" indent="-228600" algn="l" rtl="0" eaLnBrk="1" fontAlgn="base" hangingPunct="1">
        <a:spcBef>
          <a:spcPts val="400"/>
        </a:spcBef>
        <a:spcAft>
          <a:spcPct val="0"/>
        </a:spcAft>
        <a:buFont typeface="Arial" charset="0"/>
        <a:buChar char="•"/>
        <a:defRPr sz="2000" kern="1200">
          <a:solidFill>
            <a:schemeClr val="tx1"/>
          </a:solidFill>
          <a:latin typeface="+mn-lt"/>
          <a:ea typeface="+mn-ea"/>
          <a:cs typeface="+mn-cs"/>
        </a:defRPr>
      </a:lvl3pPr>
      <a:lvl4pPr marL="911225" indent="-228600" algn="l" rtl="0" eaLnBrk="1" fontAlgn="base" hangingPunct="1">
        <a:spcBef>
          <a:spcPts val="400"/>
        </a:spcBef>
        <a:spcAft>
          <a:spcPct val="0"/>
        </a:spcAft>
        <a:buFont typeface="Arial" charset="0"/>
        <a:buChar char="–"/>
        <a:defRPr sz="2000" kern="1200">
          <a:solidFill>
            <a:schemeClr val="tx1"/>
          </a:solidFill>
          <a:latin typeface="+mn-lt"/>
          <a:ea typeface="+mn-ea"/>
          <a:cs typeface="+mn-cs"/>
        </a:defRPr>
      </a:lvl4pPr>
      <a:lvl5pPr marL="1143000" indent="-228600" algn="l" rtl="0" eaLnBrk="1" fontAlgn="base" hangingPunct="1">
        <a:spcBef>
          <a:spcPts val="4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cover final TEMPLATE-08.jpg"/>
          <p:cNvPicPr>
            <a:picLocks noChangeAspect="1"/>
          </p:cNvPicPr>
          <p:nvPr/>
        </p:nvPicPr>
        <p:blipFill>
          <a:blip r:embed="rId3" cstate="email"/>
          <a:srcRect/>
          <a:stretch>
            <a:fillRect/>
          </a:stretch>
        </p:blipFill>
        <p:spPr>
          <a:xfrm>
            <a:off x="0" y="5067300"/>
            <a:ext cx="9144000" cy="1790700"/>
          </a:xfrm>
          <a:prstGeom prst="rect">
            <a:avLst/>
          </a:prstGeom>
        </p:spPr>
      </p:pic>
      <p:pic>
        <p:nvPicPr>
          <p:cNvPr id="4" name="Picture 3" descr="logo-03.jpg"/>
          <p:cNvPicPr>
            <a:picLocks noChangeAspect="1"/>
          </p:cNvPicPr>
          <p:nvPr/>
        </p:nvPicPr>
        <p:blipFill>
          <a:blip r:embed="rId4" cstate="email"/>
          <a:stretch>
            <a:fillRect/>
          </a:stretch>
        </p:blipFill>
        <p:spPr>
          <a:xfrm>
            <a:off x="5638799" y="589055"/>
            <a:ext cx="2880741" cy="741778"/>
          </a:xfrm>
          <a:prstGeom prst="rect">
            <a:avLst/>
          </a:prstGeom>
        </p:spPr>
      </p:pic>
      <p:pic>
        <p:nvPicPr>
          <p:cNvPr id="5" name="Picture 2"/>
          <p:cNvPicPr>
            <a:picLocks noChangeAspect="1" noChangeArrowheads="1"/>
          </p:cNvPicPr>
          <p:nvPr/>
        </p:nvPicPr>
        <p:blipFill>
          <a:blip r:embed="rId5" cstate="email"/>
          <a:srcRect/>
          <a:stretch>
            <a:fillRect/>
          </a:stretch>
        </p:blipFill>
        <p:spPr bwMode="auto">
          <a:xfrm>
            <a:off x="1613552" y="2729152"/>
            <a:ext cx="1143000" cy="12096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2" r:id="rId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rtl="0" eaLnBrk="0" fontAlgn="base" hangingPunct="0">
        <a:spcBef>
          <a:spcPct val="0"/>
        </a:spcBef>
        <a:spcAft>
          <a:spcPct val="0"/>
        </a:spcAft>
        <a:defRPr lang="en-US" sz="3600" b="1" kern="1200" dirty="0">
          <a:solidFill>
            <a:srgbClr val="41535D"/>
          </a:solidFill>
          <a:latin typeface="Arial" pitchFamily="34" charset="0"/>
          <a:ea typeface="+mn-ea"/>
          <a:cs typeface="Arial" pitchFamily="34" charset="0"/>
        </a:defRPr>
      </a:lvl1pPr>
      <a:lvl2pPr algn="l" rtl="0" eaLnBrk="0" fontAlgn="base" hangingPunct="0">
        <a:spcBef>
          <a:spcPct val="0"/>
        </a:spcBef>
        <a:spcAft>
          <a:spcPct val="0"/>
        </a:spcAft>
        <a:defRPr sz="3600" b="1">
          <a:solidFill>
            <a:srgbClr val="41535D"/>
          </a:solidFill>
          <a:latin typeface="Arial" charset="0"/>
          <a:cs typeface="Arial" charset="0"/>
        </a:defRPr>
      </a:lvl2pPr>
      <a:lvl3pPr algn="l" rtl="0" eaLnBrk="0" fontAlgn="base" hangingPunct="0">
        <a:spcBef>
          <a:spcPct val="0"/>
        </a:spcBef>
        <a:spcAft>
          <a:spcPct val="0"/>
        </a:spcAft>
        <a:defRPr sz="3600" b="1">
          <a:solidFill>
            <a:srgbClr val="41535D"/>
          </a:solidFill>
          <a:latin typeface="Arial" charset="0"/>
          <a:cs typeface="Arial" charset="0"/>
        </a:defRPr>
      </a:lvl3pPr>
      <a:lvl4pPr algn="l" rtl="0" eaLnBrk="0" fontAlgn="base" hangingPunct="0">
        <a:spcBef>
          <a:spcPct val="0"/>
        </a:spcBef>
        <a:spcAft>
          <a:spcPct val="0"/>
        </a:spcAft>
        <a:defRPr sz="3600" b="1">
          <a:solidFill>
            <a:srgbClr val="41535D"/>
          </a:solidFill>
          <a:latin typeface="Arial" charset="0"/>
          <a:cs typeface="Arial" charset="0"/>
        </a:defRPr>
      </a:lvl4pPr>
      <a:lvl5pPr algn="l" rtl="0" eaLnBrk="0" fontAlgn="base" hangingPunct="0">
        <a:spcBef>
          <a:spcPct val="0"/>
        </a:spcBef>
        <a:spcAft>
          <a:spcPct val="0"/>
        </a:spcAft>
        <a:defRPr sz="3600" b="1">
          <a:solidFill>
            <a:srgbClr val="41535D"/>
          </a:solidFill>
          <a:latin typeface="Arial" charset="0"/>
          <a:cs typeface="Arial" charset="0"/>
        </a:defRPr>
      </a:lvl5pPr>
      <a:lvl6pPr marL="457200" algn="l" rtl="0" fontAlgn="base">
        <a:spcBef>
          <a:spcPct val="0"/>
        </a:spcBef>
        <a:spcAft>
          <a:spcPct val="0"/>
        </a:spcAft>
        <a:defRPr sz="3200">
          <a:solidFill>
            <a:srgbClr val="45545F"/>
          </a:solidFill>
          <a:latin typeface="Arial Black" pitchFamily="34" charset="0"/>
          <a:cs typeface="Arial" charset="0"/>
        </a:defRPr>
      </a:lvl6pPr>
      <a:lvl7pPr marL="914400" algn="l" rtl="0" fontAlgn="base">
        <a:spcBef>
          <a:spcPct val="0"/>
        </a:spcBef>
        <a:spcAft>
          <a:spcPct val="0"/>
        </a:spcAft>
        <a:defRPr sz="3200">
          <a:solidFill>
            <a:srgbClr val="45545F"/>
          </a:solidFill>
          <a:latin typeface="Arial Black" pitchFamily="34" charset="0"/>
          <a:cs typeface="Arial" charset="0"/>
        </a:defRPr>
      </a:lvl7pPr>
      <a:lvl8pPr marL="1371600" algn="l" rtl="0" fontAlgn="base">
        <a:spcBef>
          <a:spcPct val="0"/>
        </a:spcBef>
        <a:spcAft>
          <a:spcPct val="0"/>
        </a:spcAft>
        <a:defRPr sz="3200">
          <a:solidFill>
            <a:srgbClr val="45545F"/>
          </a:solidFill>
          <a:latin typeface="Arial Black" pitchFamily="34" charset="0"/>
          <a:cs typeface="Arial" charset="0"/>
        </a:defRPr>
      </a:lvl8pPr>
      <a:lvl9pPr marL="1828800" algn="l" rtl="0" fontAlgn="base">
        <a:spcBef>
          <a:spcPct val="0"/>
        </a:spcBef>
        <a:spcAft>
          <a:spcPct val="0"/>
        </a:spcAft>
        <a:defRPr sz="3200">
          <a:solidFill>
            <a:srgbClr val="45545F"/>
          </a:solidFill>
          <a:latin typeface="Arial Black" pitchFamily="34" charset="0"/>
          <a:cs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template-01.jpg"/>
          <p:cNvPicPr>
            <a:picLocks noChangeAspect="1"/>
          </p:cNvPicPr>
          <p:nvPr/>
        </p:nvPicPr>
        <p:blipFill>
          <a:blip r:embed="rId3" cstate="email"/>
          <a:stretch>
            <a:fillRect/>
          </a:stretch>
        </p:blipFill>
        <p:spPr>
          <a:xfrm>
            <a:off x="0" y="6367272"/>
            <a:ext cx="9144000" cy="490728"/>
          </a:xfrm>
          <a:prstGeom prst="rect">
            <a:avLst/>
          </a:prstGeom>
        </p:spPr>
      </p:pic>
      <p:pic>
        <p:nvPicPr>
          <p:cNvPr id="6" name="Picture 2"/>
          <p:cNvPicPr>
            <a:picLocks noChangeAspect="1" noChangeArrowheads="1"/>
          </p:cNvPicPr>
          <p:nvPr/>
        </p:nvPicPr>
        <p:blipFill>
          <a:blip r:embed="rId4" cstate="email"/>
          <a:srcRect/>
          <a:stretch>
            <a:fillRect/>
          </a:stretch>
        </p:blipFill>
        <p:spPr bwMode="auto">
          <a:xfrm>
            <a:off x="1613552" y="2729152"/>
            <a:ext cx="1143000" cy="12096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6" r:id="rId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rtl="0" eaLnBrk="0" fontAlgn="base" hangingPunct="0">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0" fontAlgn="base" hangingPunct="0">
        <a:spcBef>
          <a:spcPct val="0"/>
        </a:spcBef>
        <a:spcAft>
          <a:spcPct val="0"/>
        </a:spcAft>
        <a:defRPr sz="3200" b="1">
          <a:solidFill>
            <a:srgbClr val="41535D"/>
          </a:solidFill>
          <a:latin typeface="Arial" charset="0"/>
          <a:cs typeface="Arial" charset="0"/>
        </a:defRPr>
      </a:lvl2pPr>
      <a:lvl3pPr algn="l" rtl="0" eaLnBrk="0" fontAlgn="base" hangingPunct="0">
        <a:spcBef>
          <a:spcPct val="0"/>
        </a:spcBef>
        <a:spcAft>
          <a:spcPct val="0"/>
        </a:spcAft>
        <a:defRPr sz="3200" b="1">
          <a:solidFill>
            <a:srgbClr val="41535D"/>
          </a:solidFill>
          <a:latin typeface="Arial" charset="0"/>
          <a:cs typeface="Arial" charset="0"/>
        </a:defRPr>
      </a:lvl3pPr>
      <a:lvl4pPr algn="l" rtl="0" eaLnBrk="0" fontAlgn="base" hangingPunct="0">
        <a:spcBef>
          <a:spcPct val="0"/>
        </a:spcBef>
        <a:spcAft>
          <a:spcPct val="0"/>
        </a:spcAft>
        <a:defRPr sz="3200" b="1">
          <a:solidFill>
            <a:srgbClr val="41535D"/>
          </a:solidFill>
          <a:latin typeface="Arial" charset="0"/>
          <a:cs typeface="Arial" charset="0"/>
        </a:defRPr>
      </a:lvl4pPr>
      <a:lvl5pPr algn="l" rtl="0" eaLnBrk="0" fontAlgn="base" hangingPunct="0">
        <a:spcBef>
          <a:spcPct val="0"/>
        </a:spcBef>
        <a:spcAft>
          <a:spcPct val="0"/>
        </a:spcAft>
        <a:defRPr sz="3200" b="1">
          <a:solidFill>
            <a:srgbClr val="41535D"/>
          </a:solidFill>
          <a:latin typeface="Arial" charset="0"/>
          <a:cs typeface="Arial" charset="0"/>
        </a:defRPr>
      </a:lvl5pPr>
      <a:lvl6pPr marL="457200" algn="l" rtl="0" fontAlgn="base">
        <a:spcBef>
          <a:spcPct val="0"/>
        </a:spcBef>
        <a:spcAft>
          <a:spcPct val="0"/>
        </a:spcAft>
        <a:defRPr sz="2800" b="1">
          <a:solidFill>
            <a:srgbClr val="FFC000"/>
          </a:solidFill>
          <a:latin typeface="Arial" charset="0"/>
          <a:cs typeface="Arial" charset="0"/>
        </a:defRPr>
      </a:lvl6pPr>
      <a:lvl7pPr marL="914400" algn="l" rtl="0" fontAlgn="base">
        <a:spcBef>
          <a:spcPct val="0"/>
        </a:spcBef>
        <a:spcAft>
          <a:spcPct val="0"/>
        </a:spcAft>
        <a:defRPr sz="2800" b="1">
          <a:solidFill>
            <a:srgbClr val="FFC000"/>
          </a:solidFill>
          <a:latin typeface="Arial" charset="0"/>
          <a:cs typeface="Arial" charset="0"/>
        </a:defRPr>
      </a:lvl7pPr>
      <a:lvl8pPr marL="1371600" algn="l" rtl="0" fontAlgn="base">
        <a:spcBef>
          <a:spcPct val="0"/>
        </a:spcBef>
        <a:spcAft>
          <a:spcPct val="0"/>
        </a:spcAft>
        <a:defRPr sz="2800" b="1">
          <a:solidFill>
            <a:srgbClr val="FFC000"/>
          </a:solidFill>
          <a:latin typeface="Arial" charset="0"/>
          <a:cs typeface="Arial" charset="0"/>
        </a:defRPr>
      </a:lvl8pPr>
      <a:lvl9pPr marL="1828800" algn="l" rtl="0" fontAlgn="base">
        <a:spcBef>
          <a:spcPct val="0"/>
        </a:spcBef>
        <a:spcAft>
          <a:spcPct val="0"/>
        </a:spcAft>
        <a:defRPr sz="2800" b="1">
          <a:solidFill>
            <a:srgbClr val="FFC000"/>
          </a:solidFill>
          <a:latin typeface="Arial" charset="0"/>
          <a:cs typeface="Arial" charset="0"/>
        </a:defRPr>
      </a:lvl9pPr>
    </p:titleStyle>
    <p:bodyStyle>
      <a:lvl1pPr marL="225425" indent="-225425" algn="l" rtl="0" eaLnBrk="0" fontAlgn="base" hangingPunct="0">
        <a:spcBef>
          <a:spcPts val="1000"/>
        </a:spcBef>
        <a:spcAft>
          <a:spcPct val="0"/>
        </a:spcAft>
        <a:buFont typeface="Arial" charset="0"/>
        <a:buChar char="•"/>
        <a:defRPr sz="2200" kern="1200">
          <a:solidFill>
            <a:schemeClr val="tx1"/>
          </a:solidFill>
          <a:latin typeface="+mn-lt"/>
          <a:ea typeface="+mn-ea"/>
          <a:cs typeface="+mn-cs"/>
        </a:defRPr>
      </a:lvl1pPr>
      <a:lvl2pPr marL="506413" indent="-285750" algn="l" rtl="0" eaLnBrk="0" fontAlgn="base" hangingPunct="0">
        <a:spcBef>
          <a:spcPct val="0"/>
        </a:spcBef>
        <a:spcAft>
          <a:spcPct val="0"/>
        </a:spcAft>
        <a:buFont typeface="Arial" charset="0"/>
        <a:buChar char="–"/>
        <a:defRPr sz="2000" kern="1200">
          <a:solidFill>
            <a:schemeClr val="tx1"/>
          </a:solidFill>
          <a:latin typeface="+mn-lt"/>
          <a:ea typeface="+mn-ea"/>
          <a:cs typeface="+mn-cs"/>
        </a:defRPr>
      </a:lvl2pPr>
      <a:lvl3pPr marL="692150" indent="-228600" algn="l" rtl="0" eaLnBrk="0" fontAlgn="base" hangingPunct="0">
        <a:spcBef>
          <a:spcPts val="400"/>
        </a:spcBef>
        <a:spcAft>
          <a:spcPct val="0"/>
        </a:spcAft>
        <a:buFont typeface="Arial" charset="0"/>
        <a:buChar char="•"/>
        <a:defRPr sz="2000" kern="1200">
          <a:solidFill>
            <a:schemeClr val="tx1"/>
          </a:solidFill>
          <a:latin typeface="+mn-lt"/>
          <a:ea typeface="+mn-ea"/>
          <a:cs typeface="+mn-cs"/>
        </a:defRPr>
      </a:lvl3pPr>
      <a:lvl4pPr marL="911225" indent="-228600" algn="l" rtl="0" eaLnBrk="0" fontAlgn="base" hangingPunct="0">
        <a:spcBef>
          <a:spcPts val="400"/>
        </a:spcBef>
        <a:spcAft>
          <a:spcPct val="0"/>
        </a:spcAft>
        <a:buFont typeface="Arial" charset="0"/>
        <a:buChar char="–"/>
        <a:defRPr sz="2000" kern="1200">
          <a:solidFill>
            <a:schemeClr val="tx1"/>
          </a:solidFill>
          <a:latin typeface="+mn-lt"/>
          <a:ea typeface="+mn-ea"/>
          <a:cs typeface="+mn-cs"/>
        </a:defRPr>
      </a:lvl4pPr>
      <a:lvl5pPr marL="1143000" indent="-228600" algn="l" rtl="0" eaLnBrk="0" fontAlgn="base" hangingPunct="0">
        <a:spcBef>
          <a:spcPts val="4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28.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www.nwmo.ca/" TargetMode="Externa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hyperlink" Target="http://www.nuclearsafety.gc.ca/eng/" TargetMode="External"/><Relationship Id="rId5" Type="http://schemas.openxmlformats.org/officeDocument/2006/relationships/hyperlink" Target="http://www.cnl.ca/" TargetMode="External"/><Relationship Id="rId4" Type="http://schemas.openxmlformats.org/officeDocument/2006/relationships/hyperlink" Target="http://www.opgdgr.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37.jpeg"/><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txBox="1">
            <a:spLocks/>
          </p:cNvSpPr>
          <p:nvPr/>
        </p:nvSpPr>
        <p:spPr bwMode="auto">
          <a:xfrm>
            <a:off x="242674" y="5007305"/>
            <a:ext cx="8552447" cy="1221509"/>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eaLnBrk="0" hangingPunct="0">
              <a:defRPr/>
            </a:pPr>
            <a:endParaRPr lang="en-US" sz="1600" dirty="0" smtClean="0">
              <a:solidFill>
                <a:schemeClr val="bg1"/>
              </a:solidFill>
              <a:latin typeface="Calibri" panose="020F0502020204030204" pitchFamily="34" charset="0"/>
              <a:cs typeface="Arial" charset="0"/>
            </a:endParaRPr>
          </a:p>
          <a:p>
            <a:pPr eaLnBrk="0" hangingPunct="0">
              <a:defRPr/>
            </a:pPr>
            <a:r>
              <a:rPr lang="en-US" sz="2000" dirty="0">
                <a:solidFill>
                  <a:schemeClr val="bg1"/>
                </a:solidFill>
                <a:latin typeface="Calibri" panose="020F0502020204030204" pitchFamily="34" charset="0"/>
                <a:cs typeface="Arial" charset="0"/>
              </a:rPr>
              <a:t>M. Garamszeghy, Manager, Technology Assessment &amp; Planning </a:t>
            </a:r>
            <a:endParaRPr lang="en-US" sz="2000" dirty="0" smtClean="0">
              <a:solidFill>
                <a:schemeClr val="bg1"/>
              </a:solidFill>
              <a:latin typeface="Calibri" panose="020F0502020204030204" pitchFamily="34" charset="0"/>
              <a:cs typeface="Arial" charset="0"/>
            </a:endParaRPr>
          </a:p>
          <a:p>
            <a:pPr eaLnBrk="0" hangingPunct="0">
              <a:defRPr/>
            </a:pPr>
            <a:endParaRPr lang="en-US" dirty="0" smtClean="0">
              <a:solidFill>
                <a:schemeClr val="bg1"/>
              </a:solidFill>
              <a:latin typeface="Calibri" panose="020F0502020204030204" pitchFamily="34" charset="0"/>
              <a:cs typeface="Arial" charset="0"/>
            </a:endParaRPr>
          </a:p>
          <a:p>
            <a:pPr eaLnBrk="0" hangingPunct="0">
              <a:defRPr/>
            </a:pPr>
            <a:r>
              <a:rPr lang="en-US" dirty="0" smtClean="0">
                <a:solidFill>
                  <a:schemeClr val="bg1"/>
                </a:solidFill>
                <a:latin typeface="Calibri" panose="020F0502020204030204" pitchFamily="34" charset="0"/>
                <a:cs typeface="Arial" charset="0"/>
              </a:rPr>
              <a:t>Scientific Basis for Nuclear Waste Management Symposium, Sydney, </a:t>
            </a:r>
            <a:r>
              <a:rPr lang="en-US" baseline="0" dirty="0" smtClean="0">
                <a:solidFill>
                  <a:schemeClr val="bg1"/>
                </a:solidFill>
                <a:latin typeface="Calibri" panose="020F0502020204030204" pitchFamily="34" charset="0"/>
                <a:cs typeface="Arial" pitchFamily="34" charset="0"/>
              </a:rPr>
              <a:t>October, 2017</a:t>
            </a:r>
            <a:endParaRPr kumimoji="0" lang="en-US" b="0" i="0" u="none" strike="noStrike" kern="1200" cap="none" spc="0" normalizeH="0" baseline="0" noProof="0" dirty="0" smtClean="0">
              <a:ln>
                <a:noFill/>
              </a:ln>
              <a:solidFill>
                <a:schemeClr val="bg1"/>
              </a:solidFill>
              <a:effectLst/>
              <a:uLnTx/>
              <a:uFillTx/>
              <a:latin typeface="Calibri" panose="020F0502020204030204"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charset="0"/>
              <a:buNone/>
              <a:tabLst/>
              <a:defRPr/>
            </a:pPr>
            <a:endParaRPr kumimoji="0" lang="en-CA" sz="1800" b="0" i="0" u="none" strike="noStrike" kern="1200" cap="none" spc="0" normalizeH="0" baseline="0" noProof="0" dirty="0" smtClean="0">
              <a:ln>
                <a:noFill/>
              </a:ln>
              <a:solidFill>
                <a:schemeClr val="bg1"/>
              </a:solidFill>
              <a:effectLst/>
              <a:uLnTx/>
              <a:uFillTx/>
              <a:latin typeface="Calibri" panose="020F0502020204030204" pitchFamily="34" charset="0"/>
              <a:cs typeface="Arial" charset="0"/>
            </a:endParaRPr>
          </a:p>
        </p:txBody>
      </p:sp>
      <p:sp>
        <p:nvSpPr>
          <p:cNvPr id="2" name="Title 1"/>
          <p:cNvSpPr>
            <a:spLocks noGrp="1"/>
          </p:cNvSpPr>
          <p:nvPr>
            <p:ph type="title"/>
          </p:nvPr>
        </p:nvSpPr>
        <p:spPr>
          <a:xfrm>
            <a:off x="2779919" y="2151530"/>
            <a:ext cx="6015202" cy="2302136"/>
          </a:xfrm>
        </p:spPr>
        <p:txBody>
          <a:bodyPr/>
          <a:lstStyle/>
          <a:p>
            <a:pPr>
              <a:spcAft>
                <a:spcPts val="600"/>
              </a:spcAft>
            </a:pPr>
            <a:r>
              <a:rPr lang="en-CA" dirty="0">
                <a:latin typeface="Calibri" panose="020F0502020204030204" pitchFamily="34" charset="0"/>
              </a:rPr>
              <a:t>Status of Used Nuclear Fuel and Radioactive Waste Long-term Management Programs in Canada</a:t>
            </a:r>
            <a:r>
              <a:rPr lang="en-CA" sz="4800" dirty="0">
                <a:latin typeface="Calibri" panose="020F0502020204030204" pitchFamily="34" charset="0"/>
              </a:rPr>
              <a:t/>
            </a:r>
            <a:br>
              <a:rPr lang="en-CA" sz="4800" dirty="0">
                <a:latin typeface="Calibri" panose="020F0502020204030204" pitchFamily="34" charset="0"/>
              </a:rPr>
            </a:br>
            <a:endParaRPr lang="en-CA"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1054249"/>
            <a:ext cx="8305800" cy="5270351"/>
          </a:xfrm>
        </p:spPr>
        <p:txBody>
          <a:bodyPr/>
          <a:lstStyle/>
          <a:p>
            <a:pPr eaLnBrk="1" hangingPunct="1">
              <a:buFont typeface="Wingdings" panose="05000000000000000000" pitchFamily="2" charset="2"/>
              <a:buChar char="§"/>
            </a:pPr>
            <a:r>
              <a:rPr lang="en-CA" sz="2800" dirty="0" smtClean="0"/>
              <a:t>Canada has a wide range of nuclear activities that produce radioactive wastes and used nuclear fuel, including:</a:t>
            </a:r>
          </a:p>
          <a:p>
            <a:pPr lvl="1" eaLnBrk="1" hangingPunct="1">
              <a:spcBef>
                <a:spcPts val="100"/>
              </a:spcBef>
            </a:pPr>
            <a:r>
              <a:rPr lang="en-CA" sz="2800" dirty="0"/>
              <a:t>Uranium mining and milling</a:t>
            </a:r>
          </a:p>
          <a:p>
            <a:pPr lvl="1" eaLnBrk="1" hangingPunct="1">
              <a:spcBef>
                <a:spcPts val="100"/>
              </a:spcBef>
            </a:pPr>
            <a:r>
              <a:rPr lang="en-CA" sz="2800" dirty="0"/>
              <a:t>Nuclear fuel fabrication </a:t>
            </a:r>
            <a:endParaRPr lang="en-CA" sz="2800" dirty="0" smtClean="0"/>
          </a:p>
          <a:p>
            <a:pPr lvl="1" eaLnBrk="1" hangingPunct="1">
              <a:spcBef>
                <a:spcPts val="100"/>
              </a:spcBef>
            </a:pPr>
            <a:r>
              <a:rPr lang="en-CA" sz="2800" dirty="0" smtClean="0"/>
              <a:t>Nuclear </a:t>
            </a:r>
            <a:r>
              <a:rPr lang="en-CA" sz="2800" dirty="0"/>
              <a:t>r</a:t>
            </a:r>
            <a:r>
              <a:rPr lang="en-CA" sz="2800" dirty="0" smtClean="0"/>
              <a:t>esearch </a:t>
            </a:r>
            <a:r>
              <a:rPr lang="en-CA" sz="2800" dirty="0"/>
              <a:t>r</a:t>
            </a:r>
            <a:r>
              <a:rPr lang="en-CA" sz="2800" dirty="0" smtClean="0"/>
              <a:t>eactors</a:t>
            </a:r>
          </a:p>
          <a:p>
            <a:pPr lvl="1" eaLnBrk="1" hangingPunct="1">
              <a:spcBef>
                <a:spcPts val="100"/>
              </a:spcBef>
            </a:pPr>
            <a:r>
              <a:rPr lang="en-CA" sz="2800" dirty="0" smtClean="0"/>
              <a:t>Nuclear power reactors</a:t>
            </a:r>
          </a:p>
          <a:p>
            <a:pPr lvl="1" eaLnBrk="1" hangingPunct="1">
              <a:spcBef>
                <a:spcPts val="100"/>
              </a:spcBef>
            </a:pPr>
            <a:r>
              <a:rPr lang="en-CA" sz="2800" dirty="0"/>
              <a:t>R</a:t>
            </a:r>
            <a:r>
              <a:rPr lang="en-CA" sz="2800" dirty="0" smtClean="0"/>
              <a:t>adio-isotope production &amp; use </a:t>
            </a:r>
          </a:p>
          <a:p>
            <a:pPr lvl="1" eaLnBrk="1" hangingPunct="1">
              <a:spcBef>
                <a:spcPts val="100"/>
              </a:spcBef>
            </a:pPr>
            <a:r>
              <a:rPr lang="en-CA" sz="2800" dirty="0" smtClean="0"/>
              <a:t>Nuclear research </a:t>
            </a:r>
          </a:p>
          <a:p>
            <a:pPr lvl="1" eaLnBrk="1" hangingPunct="1">
              <a:spcBef>
                <a:spcPts val="100"/>
              </a:spcBef>
            </a:pPr>
            <a:r>
              <a:rPr lang="en-CA" sz="2800" dirty="0" smtClean="0"/>
              <a:t>Decommissioning and cleanup of historic facilities</a:t>
            </a:r>
          </a:p>
          <a:p>
            <a:pPr lvl="1" eaLnBrk="1" hangingPunct="1">
              <a:spcBef>
                <a:spcPts val="100"/>
              </a:spcBef>
            </a:pPr>
            <a:r>
              <a:rPr lang="en-CA" sz="2800" dirty="0" smtClean="0"/>
              <a:t>Medical and industrial applications, etc.</a:t>
            </a:r>
          </a:p>
          <a:p>
            <a:pPr eaLnBrk="1" hangingPunct="1">
              <a:spcBef>
                <a:spcPts val="200"/>
              </a:spcBef>
              <a:buFont typeface="Wingdings" panose="05000000000000000000" pitchFamily="2" charset="2"/>
              <a:buChar char="§"/>
            </a:pPr>
            <a:endParaRPr lang="en-CA" sz="2400" dirty="0" smtClean="0"/>
          </a:p>
          <a:p>
            <a:pPr eaLnBrk="1" hangingPunct="1">
              <a:spcBef>
                <a:spcPts val="200"/>
              </a:spcBef>
            </a:pPr>
            <a:endParaRPr lang="en-CA" sz="1800" dirty="0" smtClean="0"/>
          </a:p>
        </p:txBody>
      </p:sp>
      <p:sp>
        <p:nvSpPr>
          <p:cNvPr id="2" name="Title 1"/>
          <p:cNvSpPr>
            <a:spLocks noGrp="1"/>
          </p:cNvSpPr>
          <p:nvPr>
            <p:ph type="title"/>
          </p:nvPr>
        </p:nvSpPr>
        <p:spPr>
          <a:xfrm>
            <a:off x="457200" y="274638"/>
            <a:ext cx="8229600" cy="779611"/>
          </a:xfrm>
        </p:spPr>
        <p:txBody>
          <a:bodyPr/>
          <a:lstStyle/>
          <a:p>
            <a:pPr eaLnBrk="1" fontAlgn="auto" hangingPunct="1">
              <a:spcAft>
                <a:spcPts val="0"/>
              </a:spcAft>
              <a:defRPr/>
            </a:pPr>
            <a:r>
              <a:rPr lang="en-CA" dirty="0" smtClean="0"/>
              <a:t>Background</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a:t>
            </a:fld>
            <a:endParaRPr lang="en-CA"/>
          </a:p>
        </p:txBody>
      </p:sp>
    </p:spTree>
    <p:extLst>
      <p:ext uri="{BB962C8B-B14F-4D97-AF65-F5344CB8AC3E}">
        <p14:creationId xmlns:p14="http://schemas.microsoft.com/office/powerpoint/2010/main" val="69608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1086523"/>
            <a:ext cx="8229600" cy="5357140"/>
          </a:xfrm>
        </p:spPr>
        <p:txBody>
          <a:bodyPr/>
          <a:lstStyle/>
          <a:p>
            <a:pPr eaLnBrk="1" hangingPunct="1">
              <a:buFont typeface="Wingdings" panose="05000000000000000000" pitchFamily="2" charset="2"/>
              <a:buChar char="§"/>
            </a:pPr>
            <a:r>
              <a:rPr lang="en-CA" sz="2400" dirty="0" smtClean="0"/>
              <a:t>The Government of Canada Policy Framework for Radioactive Waste specifies that:</a:t>
            </a:r>
          </a:p>
          <a:p>
            <a:pPr lvl="1" eaLnBrk="1" hangingPunct="1"/>
            <a:r>
              <a:rPr lang="en-CA" sz="1800" dirty="0" smtClean="0"/>
              <a:t>The Government of Canada is responsible for developing policy and regulating and overseeing radioactive waste producers and owners to ensure that they comply with legal requirements and that they meet their operational and funding responsibilities in accordance with approved long-term waste management (disposal) plans.</a:t>
            </a:r>
          </a:p>
          <a:p>
            <a:pPr lvl="1" eaLnBrk="1" hangingPunct="1"/>
            <a:r>
              <a:rPr lang="en-CA" sz="1800" dirty="0" smtClean="0"/>
              <a:t>Waste producers and owners are responsible, in accordance with the “polluter pays principle”, for funding, organizing, managing and operating long-term waste management facilities and other facilities required for their waste.</a:t>
            </a:r>
          </a:p>
          <a:p>
            <a:pPr eaLnBrk="1" hangingPunct="1">
              <a:buFont typeface="Wingdings" panose="05000000000000000000" pitchFamily="2" charset="2"/>
              <a:buChar char="§"/>
            </a:pPr>
            <a:r>
              <a:rPr lang="en-CA" sz="2400" dirty="0" smtClean="0"/>
              <a:t>The policy framework recognizes that arrangements may be different for the broad categories of radioactive waste found in Canada, namely nuclear fuel waste, low- and intermediate-level radioactive waste and uranium-mine waste rock and mill tailings.</a:t>
            </a:r>
          </a:p>
        </p:txBody>
      </p:sp>
      <p:sp>
        <p:nvSpPr>
          <p:cNvPr id="2" name="Title 1"/>
          <p:cNvSpPr>
            <a:spLocks noGrp="1"/>
          </p:cNvSpPr>
          <p:nvPr>
            <p:ph type="title"/>
          </p:nvPr>
        </p:nvSpPr>
        <p:spPr/>
        <p:txBody>
          <a:bodyPr/>
          <a:lstStyle/>
          <a:p>
            <a:pPr eaLnBrk="1" fontAlgn="auto" hangingPunct="1">
              <a:spcAft>
                <a:spcPts val="0"/>
              </a:spcAft>
              <a:defRPr/>
            </a:pPr>
            <a:r>
              <a:rPr lang="en-CA" dirty="0" smtClean="0"/>
              <a:t>Responsibilities</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3</a:t>
            </a:fld>
            <a:endParaRPr lang="en-CA"/>
          </a:p>
        </p:txBody>
      </p:sp>
    </p:spTree>
    <p:extLst>
      <p:ext uri="{BB962C8B-B14F-4D97-AF65-F5344CB8AC3E}">
        <p14:creationId xmlns:p14="http://schemas.microsoft.com/office/powerpoint/2010/main" val="1841462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t>Responsibilities </a:t>
            </a:r>
            <a:r>
              <a:rPr lang="en-CA" dirty="0"/>
              <a:t>(</a:t>
            </a:r>
            <a:r>
              <a:rPr lang="en-CA" dirty="0" smtClean="0"/>
              <a:t>2)</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4</a:t>
            </a:fld>
            <a:endParaRPr lang="en-CA"/>
          </a:p>
        </p:txBody>
      </p:sp>
      <p:grpSp>
        <p:nvGrpSpPr>
          <p:cNvPr id="4" name="Group 4"/>
          <p:cNvGrpSpPr>
            <a:grpSpLocks noChangeAspect="1"/>
          </p:cNvGrpSpPr>
          <p:nvPr/>
        </p:nvGrpSpPr>
        <p:grpSpPr bwMode="auto">
          <a:xfrm>
            <a:off x="103188" y="1439069"/>
            <a:ext cx="8940800" cy="4438650"/>
            <a:chOff x="65" y="852"/>
            <a:chExt cx="5632" cy="2796"/>
          </a:xfrm>
        </p:grpSpPr>
        <p:sp>
          <p:nvSpPr>
            <p:cNvPr id="5" name="AutoShape 3"/>
            <p:cNvSpPr>
              <a:spLocks noChangeAspect="1" noChangeArrowheads="1" noTextEdit="1"/>
            </p:cNvSpPr>
            <p:nvPr/>
          </p:nvSpPr>
          <p:spPr bwMode="auto">
            <a:xfrm>
              <a:off x="65" y="852"/>
              <a:ext cx="5630" cy="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6" name="Rectangle 5"/>
            <p:cNvSpPr>
              <a:spLocks noChangeArrowheads="1"/>
            </p:cNvSpPr>
            <p:nvPr/>
          </p:nvSpPr>
          <p:spPr bwMode="auto">
            <a:xfrm>
              <a:off x="3831" y="883"/>
              <a:ext cx="1455" cy="377"/>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7" name="Rectangle 6"/>
            <p:cNvSpPr>
              <a:spLocks noChangeArrowheads="1"/>
            </p:cNvSpPr>
            <p:nvPr/>
          </p:nvSpPr>
          <p:spPr bwMode="auto">
            <a:xfrm>
              <a:off x="4173" y="875"/>
              <a:ext cx="76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FFFFFF"/>
                  </a:solidFill>
                  <a:effectLst/>
                  <a:latin typeface="Calibri" panose="020F0502020204030204" pitchFamily="34" charset="0"/>
                </a:rPr>
                <a:t>Regulatory Framework</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sp>
          <p:nvSpPr>
            <p:cNvPr id="8" name="Rectangle 7"/>
            <p:cNvSpPr>
              <a:spLocks noChangeArrowheads="1"/>
            </p:cNvSpPr>
            <p:nvPr/>
          </p:nvSpPr>
          <p:spPr bwMode="auto">
            <a:xfrm>
              <a:off x="3939" y="971"/>
              <a:ext cx="126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FFFFFF"/>
                  </a:solidFill>
                  <a:effectLst/>
                  <a:latin typeface="Calibri" panose="020F0502020204030204" pitchFamily="34" charset="0"/>
                </a:rPr>
                <a:t>Canadian Nuclear Safety Commission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9" name="Rectangle 8"/>
            <p:cNvSpPr>
              <a:spLocks noChangeArrowheads="1"/>
            </p:cNvSpPr>
            <p:nvPr/>
          </p:nvSpPr>
          <p:spPr bwMode="auto">
            <a:xfrm>
              <a:off x="4441" y="1067"/>
              <a:ext cx="2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FFFFFF"/>
                  </a:solidFill>
                  <a:effectLst/>
                  <a:latin typeface="Calibri" panose="020F0502020204030204" pitchFamily="34" charset="0"/>
                </a:rPr>
                <a:t>(CNSC)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0" name="Rectangle 9"/>
            <p:cNvSpPr>
              <a:spLocks noChangeArrowheads="1"/>
            </p:cNvSpPr>
            <p:nvPr/>
          </p:nvSpPr>
          <p:spPr bwMode="auto">
            <a:xfrm>
              <a:off x="4169" y="1164"/>
              <a:ext cx="81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FFFFFF"/>
                  </a:solidFill>
                  <a:effectLst/>
                  <a:latin typeface="Calibri" panose="020F0502020204030204" pitchFamily="34" charset="0"/>
                </a:rPr>
                <a:t>Independent Regulator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1" name="Rectangle 10"/>
            <p:cNvSpPr>
              <a:spLocks noChangeArrowheads="1"/>
            </p:cNvSpPr>
            <p:nvPr/>
          </p:nvSpPr>
          <p:spPr bwMode="auto">
            <a:xfrm>
              <a:off x="204" y="2229"/>
              <a:ext cx="3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Nuclear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 name="Rectangle 11"/>
            <p:cNvSpPr>
              <a:spLocks noChangeArrowheads="1"/>
            </p:cNvSpPr>
            <p:nvPr/>
          </p:nvSpPr>
          <p:spPr bwMode="auto">
            <a:xfrm>
              <a:off x="520" y="2229"/>
              <a:ext cx="27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Waste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3" name="Rectangle 12"/>
            <p:cNvSpPr>
              <a:spLocks noChangeArrowheads="1"/>
            </p:cNvSpPr>
            <p:nvPr/>
          </p:nvSpPr>
          <p:spPr bwMode="auto">
            <a:xfrm>
              <a:off x="227" y="2325"/>
              <a:ext cx="5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Management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4" name="Rectangle 13"/>
            <p:cNvSpPr>
              <a:spLocks noChangeArrowheads="1"/>
            </p:cNvSpPr>
            <p:nvPr/>
          </p:nvSpPr>
          <p:spPr bwMode="auto">
            <a:xfrm>
              <a:off x="236" y="2422"/>
              <a:ext cx="53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Organization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5" name="Rectangle 14"/>
            <p:cNvSpPr>
              <a:spLocks noChangeArrowheads="1"/>
            </p:cNvSpPr>
            <p:nvPr/>
          </p:nvSpPr>
          <p:spPr bwMode="auto">
            <a:xfrm>
              <a:off x="311" y="2518"/>
              <a:ext cx="41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000000"/>
                  </a:solidFill>
                  <a:effectLst/>
                  <a:latin typeface="Calibri" panose="020F0502020204030204" pitchFamily="34" charset="0"/>
                </a:rPr>
                <a:t>(NWMO) -</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sp>
          <p:nvSpPr>
            <p:cNvPr id="16" name="Rectangle 15"/>
            <p:cNvSpPr>
              <a:spLocks noChangeArrowheads="1"/>
            </p:cNvSpPr>
            <p:nvPr/>
          </p:nvSpPr>
          <p:spPr bwMode="auto">
            <a:xfrm>
              <a:off x="244" y="2662"/>
              <a:ext cx="50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APM project</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7" name="Rectangle 16"/>
            <p:cNvSpPr>
              <a:spLocks noChangeArrowheads="1"/>
            </p:cNvSpPr>
            <p:nvPr/>
          </p:nvSpPr>
          <p:spPr bwMode="auto">
            <a:xfrm>
              <a:off x="118" y="1464"/>
              <a:ext cx="727" cy="296"/>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8" name="Rectangle 17"/>
            <p:cNvSpPr>
              <a:spLocks noChangeArrowheads="1"/>
            </p:cNvSpPr>
            <p:nvPr/>
          </p:nvSpPr>
          <p:spPr bwMode="auto">
            <a:xfrm>
              <a:off x="234" y="1483"/>
              <a:ext cx="52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Nuclear Fuel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9" name="Rectangle 18"/>
            <p:cNvSpPr>
              <a:spLocks noChangeArrowheads="1"/>
            </p:cNvSpPr>
            <p:nvPr/>
          </p:nvSpPr>
          <p:spPr bwMode="auto">
            <a:xfrm>
              <a:off x="359" y="1600"/>
              <a:ext cx="2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Waste</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0" name="Rectangle 19"/>
            <p:cNvSpPr>
              <a:spLocks noChangeArrowheads="1"/>
            </p:cNvSpPr>
            <p:nvPr/>
          </p:nvSpPr>
          <p:spPr bwMode="auto">
            <a:xfrm>
              <a:off x="1729" y="2211"/>
              <a:ext cx="68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Atomic Energy of</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1" name="Rectangle 20"/>
            <p:cNvSpPr>
              <a:spLocks noChangeArrowheads="1"/>
            </p:cNvSpPr>
            <p:nvPr/>
          </p:nvSpPr>
          <p:spPr bwMode="auto">
            <a:xfrm>
              <a:off x="1760" y="2307"/>
              <a:ext cx="6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000000"/>
                  </a:solidFill>
                  <a:effectLst/>
                  <a:latin typeface="Calibri" panose="020F0502020204030204" pitchFamily="34" charset="0"/>
                </a:rPr>
                <a:t>Canada Limited </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sp>
          <p:nvSpPr>
            <p:cNvPr id="22" name="Rectangle 21"/>
            <p:cNvSpPr>
              <a:spLocks noChangeArrowheads="1"/>
            </p:cNvSpPr>
            <p:nvPr/>
          </p:nvSpPr>
          <p:spPr bwMode="auto">
            <a:xfrm>
              <a:off x="1933" y="2403"/>
              <a:ext cx="25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(AECL)</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6" name="Rectangle 25"/>
            <p:cNvSpPr>
              <a:spLocks noChangeArrowheads="1"/>
            </p:cNvSpPr>
            <p:nvPr/>
          </p:nvSpPr>
          <p:spPr bwMode="auto">
            <a:xfrm>
              <a:off x="1076" y="2219"/>
              <a:ext cx="61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Ontario Power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7" name="Rectangle 26"/>
            <p:cNvSpPr>
              <a:spLocks noChangeArrowheads="1"/>
            </p:cNvSpPr>
            <p:nvPr/>
          </p:nvSpPr>
          <p:spPr bwMode="auto">
            <a:xfrm>
              <a:off x="1141" y="2315"/>
              <a:ext cx="47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Generation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8" name="Rectangle 27"/>
            <p:cNvSpPr>
              <a:spLocks noChangeArrowheads="1"/>
            </p:cNvSpPr>
            <p:nvPr/>
          </p:nvSpPr>
          <p:spPr bwMode="auto">
            <a:xfrm>
              <a:off x="1244" y="2411"/>
              <a:ext cx="23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(OPG)</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29" name="Rectangle 28"/>
            <p:cNvSpPr>
              <a:spLocks noChangeArrowheads="1"/>
            </p:cNvSpPr>
            <p:nvPr/>
          </p:nvSpPr>
          <p:spPr bwMode="auto">
            <a:xfrm>
              <a:off x="1079" y="2553"/>
              <a:ext cx="2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Hydro</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30" name="Rectangle 29"/>
            <p:cNvSpPr>
              <a:spLocks noChangeArrowheads="1"/>
            </p:cNvSpPr>
            <p:nvPr/>
          </p:nvSpPr>
          <p:spPr bwMode="auto">
            <a:xfrm>
              <a:off x="1314" y="2553"/>
              <a:ext cx="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31" name="Rectangle 30"/>
            <p:cNvSpPr>
              <a:spLocks noChangeArrowheads="1"/>
            </p:cNvSpPr>
            <p:nvPr/>
          </p:nvSpPr>
          <p:spPr bwMode="auto">
            <a:xfrm>
              <a:off x="1342" y="2553"/>
              <a:ext cx="33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Québec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88" name="Rectangle 31"/>
            <p:cNvSpPr>
              <a:spLocks noChangeArrowheads="1"/>
            </p:cNvSpPr>
            <p:nvPr/>
          </p:nvSpPr>
          <p:spPr bwMode="auto">
            <a:xfrm>
              <a:off x="1268" y="2650"/>
              <a:ext cx="19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(HQ)</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89" name="Rectangle 32"/>
            <p:cNvSpPr>
              <a:spLocks noChangeArrowheads="1"/>
            </p:cNvSpPr>
            <p:nvPr/>
          </p:nvSpPr>
          <p:spPr bwMode="auto">
            <a:xfrm>
              <a:off x="1061" y="2794"/>
              <a:ext cx="6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New Brunswick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90" name="Rectangle 33"/>
            <p:cNvSpPr>
              <a:spLocks noChangeArrowheads="1"/>
            </p:cNvSpPr>
            <p:nvPr/>
          </p:nvSpPr>
          <p:spPr bwMode="auto">
            <a:xfrm>
              <a:off x="1234" y="2890"/>
              <a:ext cx="2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Power</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91" name="Rectangle 34"/>
            <p:cNvSpPr>
              <a:spLocks noChangeArrowheads="1"/>
            </p:cNvSpPr>
            <p:nvPr/>
          </p:nvSpPr>
          <p:spPr bwMode="auto">
            <a:xfrm>
              <a:off x="1138" y="2986"/>
              <a:ext cx="45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(NB Power)</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93" name="Rectangle 35"/>
            <p:cNvSpPr>
              <a:spLocks noChangeArrowheads="1"/>
            </p:cNvSpPr>
            <p:nvPr/>
          </p:nvSpPr>
          <p:spPr bwMode="auto">
            <a:xfrm>
              <a:off x="1159" y="1462"/>
              <a:ext cx="1086" cy="298"/>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294" name="Rectangle 36"/>
            <p:cNvSpPr>
              <a:spLocks noChangeArrowheads="1"/>
            </p:cNvSpPr>
            <p:nvPr/>
          </p:nvSpPr>
          <p:spPr bwMode="auto">
            <a:xfrm>
              <a:off x="1324" y="1498"/>
              <a:ext cx="5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FFFFFF"/>
                  </a:solidFill>
                  <a:effectLst/>
                  <a:latin typeface="Calibri" panose="020F0502020204030204" pitchFamily="34" charset="0"/>
                </a:rPr>
                <a:t>Intermediate</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sp>
          <p:nvSpPr>
            <p:cNvPr id="12295" name="Rectangle 37"/>
            <p:cNvSpPr>
              <a:spLocks noChangeArrowheads="1"/>
            </p:cNvSpPr>
            <p:nvPr/>
          </p:nvSpPr>
          <p:spPr bwMode="auto">
            <a:xfrm>
              <a:off x="1845" y="1498"/>
              <a:ext cx="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96" name="Rectangle 38"/>
            <p:cNvSpPr>
              <a:spLocks noChangeArrowheads="1"/>
            </p:cNvSpPr>
            <p:nvPr/>
          </p:nvSpPr>
          <p:spPr bwMode="auto">
            <a:xfrm>
              <a:off x="1875" y="1498"/>
              <a:ext cx="20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Level</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297" name="Rectangle 39"/>
            <p:cNvSpPr>
              <a:spLocks noChangeArrowheads="1"/>
            </p:cNvSpPr>
            <p:nvPr/>
          </p:nvSpPr>
          <p:spPr bwMode="auto">
            <a:xfrm>
              <a:off x="1334" y="1594"/>
              <a:ext cx="7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rgbClr val="FFFFFF"/>
                  </a:solidFill>
                  <a:effectLst/>
                  <a:latin typeface="Calibri" panose="020F0502020204030204" pitchFamily="34" charset="0"/>
                </a:rPr>
                <a:t>Radioactive Waste</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sp>
          <p:nvSpPr>
            <p:cNvPr id="12298" name="Rectangle 40"/>
            <p:cNvSpPr>
              <a:spLocks noChangeArrowheads="1"/>
            </p:cNvSpPr>
            <p:nvPr/>
          </p:nvSpPr>
          <p:spPr bwMode="auto">
            <a:xfrm>
              <a:off x="1097" y="1923"/>
              <a:ext cx="520" cy="274"/>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299" name="Rectangle 41"/>
            <p:cNvSpPr>
              <a:spLocks noChangeArrowheads="1"/>
            </p:cNvSpPr>
            <p:nvPr/>
          </p:nvSpPr>
          <p:spPr bwMode="auto">
            <a:xfrm>
              <a:off x="1707" y="1923"/>
              <a:ext cx="633" cy="274"/>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00" name="Rectangle 42"/>
            <p:cNvSpPr>
              <a:spLocks noChangeArrowheads="1"/>
            </p:cNvSpPr>
            <p:nvPr/>
          </p:nvSpPr>
          <p:spPr bwMode="auto">
            <a:xfrm>
              <a:off x="1123" y="1937"/>
              <a:ext cx="48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Utilities and</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1" name="Rectangle 43"/>
            <p:cNvSpPr>
              <a:spLocks noChangeArrowheads="1"/>
            </p:cNvSpPr>
            <p:nvPr/>
          </p:nvSpPr>
          <p:spPr bwMode="auto">
            <a:xfrm>
              <a:off x="1207" y="2047"/>
              <a:ext cx="3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Industry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2" name="Rectangle 44"/>
            <p:cNvSpPr>
              <a:spLocks noChangeArrowheads="1"/>
            </p:cNvSpPr>
            <p:nvPr/>
          </p:nvSpPr>
          <p:spPr bwMode="auto">
            <a:xfrm>
              <a:off x="1869" y="1937"/>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Federal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3" name="Rectangle 45"/>
            <p:cNvSpPr>
              <a:spLocks noChangeArrowheads="1"/>
            </p:cNvSpPr>
            <p:nvPr/>
          </p:nvSpPr>
          <p:spPr bwMode="auto">
            <a:xfrm>
              <a:off x="1752" y="2047"/>
              <a:ext cx="56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Responsibility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4" name="Freeform 46"/>
            <p:cNvSpPr>
              <a:spLocks/>
            </p:cNvSpPr>
            <p:nvPr/>
          </p:nvSpPr>
          <p:spPr bwMode="auto">
            <a:xfrm>
              <a:off x="1357" y="1775"/>
              <a:ext cx="351" cy="162"/>
            </a:xfrm>
            <a:custGeom>
              <a:avLst/>
              <a:gdLst>
                <a:gd name="T0" fmla="*/ 351 w 351"/>
                <a:gd name="T1" fmla="*/ 0 h 162"/>
                <a:gd name="T2" fmla="*/ 351 w 351"/>
                <a:gd name="T3" fmla="*/ 81 h 162"/>
                <a:gd name="T4" fmla="*/ 0 w 351"/>
                <a:gd name="T5" fmla="*/ 81 h 162"/>
                <a:gd name="T6" fmla="*/ 0 w 351"/>
                <a:gd name="T7" fmla="*/ 162 h 162"/>
              </a:gdLst>
              <a:ahLst/>
              <a:cxnLst>
                <a:cxn ang="0">
                  <a:pos x="T0" y="T1"/>
                </a:cxn>
                <a:cxn ang="0">
                  <a:pos x="T2" y="T3"/>
                </a:cxn>
                <a:cxn ang="0">
                  <a:pos x="T4" y="T5"/>
                </a:cxn>
                <a:cxn ang="0">
                  <a:pos x="T6" y="T7"/>
                </a:cxn>
              </a:cxnLst>
              <a:rect l="0" t="0" r="r" b="b"/>
              <a:pathLst>
                <a:path w="351" h="162">
                  <a:moveTo>
                    <a:pt x="351" y="0"/>
                  </a:moveTo>
                  <a:lnTo>
                    <a:pt x="351" y="81"/>
                  </a:lnTo>
                  <a:lnTo>
                    <a:pt x="0" y="81"/>
                  </a:lnTo>
                  <a:lnTo>
                    <a:pt x="0" y="162"/>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05" name="Freeform 47"/>
            <p:cNvSpPr>
              <a:spLocks/>
            </p:cNvSpPr>
            <p:nvPr/>
          </p:nvSpPr>
          <p:spPr bwMode="auto">
            <a:xfrm>
              <a:off x="1708" y="1773"/>
              <a:ext cx="316" cy="165"/>
            </a:xfrm>
            <a:custGeom>
              <a:avLst/>
              <a:gdLst>
                <a:gd name="T0" fmla="*/ 316 w 316"/>
                <a:gd name="T1" fmla="*/ 165 h 165"/>
                <a:gd name="T2" fmla="*/ 316 w 316"/>
                <a:gd name="T3" fmla="*/ 83 h 165"/>
                <a:gd name="T4" fmla="*/ 0 w 316"/>
                <a:gd name="T5" fmla="*/ 83 h 165"/>
                <a:gd name="T6" fmla="*/ 0 w 316"/>
                <a:gd name="T7" fmla="*/ 0 h 165"/>
              </a:gdLst>
              <a:ahLst/>
              <a:cxnLst>
                <a:cxn ang="0">
                  <a:pos x="T0" y="T1"/>
                </a:cxn>
                <a:cxn ang="0">
                  <a:pos x="T2" y="T3"/>
                </a:cxn>
                <a:cxn ang="0">
                  <a:pos x="T4" y="T5"/>
                </a:cxn>
                <a:cxn ang="0">
                  <a:pos x="T6" y="T7"/>
                </a:cxn>
              </a:cxnLst>
              <a:rect l="0" t="0" r="r" b="b"/>
              <a:pathLst>
                <a:path w="316" h="165">
                  <a:moveTo>
                    <a:pt x="316" y="165"/>
                  </a:moveTo>
                  <a:lnTo>
                    <a:pt x="316" y="83"/>
                  </a:lnTo>
                  <a:lnTo>
                    <a:pt x="0" y="83"/>
                  </a:lnTo>
                  <a:lnTo>
                    <a:pt x="0" y="0"/>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06" name="Rectangle 48"/>
            <p:cNvSpPr>
              <a:spLocks noChangeArrowheads="1"/>
            </p:cNvSpPr>
            <p:nvPr/>
          </p:nvSpPr>
          <p:spPr bwMode="auto">
            <a:xfrm>
              <a:off x="5142" y="2219"/>
              <a:ext cx="38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Provinces</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7" name="Rectangle 49"/>
            <p:cNvSpPr>
              <a:spLocks noChangeArrowheads="1"/>
            </p:cNvSpPr>
            <p:nvPr/>
          </p:nvSpPr>
          <p:spPr bwMode="auto">
            <a:xfrm>
              <a:off x="5187" y="2363"/>
              <a:ext cx="31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Former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8" name="Rectangle 50"/>
            <p:cNvSpPr>
              <a:spLocks noChangeArrowheads="1"/>
            </p:cNvSpPr>
            <p:nvPr/>
          </p:nvSpPr>
          <p:spPr bwMode="auto">
            <a:xfrm>
              <a:off x="5139" y="2459"/>
              <a:ext cx="38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operators</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09" name="Rectangle 51"/>
            <p:cNvSpPr>
              <a:spLocks noChangeArrowheads="1"/>
            </p:cNvSpPr>
            <p:nvPr/>
          </p:nvSpPr>
          <p:spPr bwMode="auto">
            <a:xfrm>
              <a:off x="4486" y="2219"/>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Cameco</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0" name="Rectangle 52"/>
            <p:cNvSpPr>
              <a:spLocks noChangeArrowheads="1"/>
            </p:cNvSpPr>
            <p:nvPr/>
          </p:nvSpPr>
          <p:spPr bwMode="auto">
            <a:xfrm>
              <a:off x="4507" y="2363"/>
              <a:ext cx="27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AREVA</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1" name="Rectangle 53"/>
            <p:cNvSpPr>
              <a:spLocks noChangeArrowheads="1"/>
            </p:cNvSpPr>
            <p:nvPr/>
          </p:nvSpPr>
          <p:spPr bwMode="auto">
            <a:xfrm>
              <a:off x="4414" y="1462"/>
              <a:ext cx="1096" cy="275"/>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12" name="Rectangle 54"/>
            <p:cNvSpPr>
              <a:spLocks noChangeArrowheads="1"/>
            </p:cNvSpPr>
            <p:nvPr/>
          </p:nvSpPr>
          <p:spPr bwMode="auto">
            <a:xfrm>
              <a:off x="4581" y="1497"/>
              <a:ext cx="75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Uranium Mine and</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3" name="Rectangle 55"/>
            <p:cNvSpPr>
              <a:spLocks noChangeArrowheads="1"/>
            </p:cNvSpPr>
            <p:nvPr/>
          </p:nvSpPr>
          <p:spPr bwMode="auto">
            <a:xfrm>
              <a:off x="4720" y="1593"/>
              <a:ext cx="47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Mill Tailings</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4" name="Rectangle 56"/>
            <p:cNvSpPr>
              <a:spLocks noChangeArrowheads="1"/>
            </p:cNvSpPr>
            <p:nvPr/>
          </p:nvSpPr>
          <p:spPr bwMode="auto">
            <a:xfrm>
              <a:off x="4373" y="1937"/>
              <a:ext cx="519" cy="26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15" name="Rectangle 57"/>
            <p:cNvSpPr>
              <a:spLocks noChangeArrowheads="1"/>
            </p:cNvSpPr>
            <p:nvPr/>
          </p:nvSpPr>
          <p:spPr bwMode="auto">
            <a:xfrm>
              <a:off x="5051" y="1937"/>
              <a:ext cx="519" cy="26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16" name="Rectangle 58"/>
            <p:cNvSpPr>
              <a:spLocks noChangeArrowheads="1"/>
            </p:cNvSpPr>
            <p:nvPr/>
          </p:nvSpPr>
          <p:spPr bwMode="auto">
            <a:xfrm>
              <a:off x="4440" y="2016"/>
              <a:ext cx="40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Operating</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7" name="Rectangle 59"/>
            <p:cNvSpPr>
              <a:spLocks noChangeArrowheads="1"/>
            </p:cNvSpPr>
            <p:nvPr/>
          </p:nvSpPr>
          <p:spPr bwMode="auto">
            <a:xfrm>
              <a:off x="5159" y="2016"/>
              <a:ext cx="3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Inactive</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18" name="Freeform 60"/>
            <p:cNvSpPr>
              <a:spLocks/>
            </p:cNvSpPr>
            <p:nvPr/>
          </p:nvSpPr>
          <p:spPr bwMode="auto">
            <a:xfrm>
              <a:off x="4634" y="1738"/>
              <a:ext cx="329" cy="200"/>
            </a:xfrm>
            <a:custGeom>
              <a:avLst/>
              <a:gdLst>
                <a:gd name="T0" fmla="*/ 329 w 329"/>
                <a:gd name="T1" fmla="*/ 0 h 200"/>
                <a:gd name="T2" fmla="*/ 329 w 329"/>
                <a:gd name="T3" fmla="*/ 100 h 200"/>
                <a:gd name="T4" fmla="*/ 0 w 329"/>
                <a:gd name="T5" fmla="*/ 100 h 200"/>
                <a:gd name="T6" fmla="*/ 0 w 329"/>
                <a:gd name="T7" fmla="*/ 200 h 200"/>
              </a:gdLst>
              <a:ahLst/>
              <a:cxnLst>
                <a:cxn ang="0">
                  <a:pos x="T0" y="T1"/>
                </a:cxn>
                <a:cxn ang="0">
                  <a:pos x="T2" y="T3"/>
                </a:cxn>
                <a:cxn ang="0">
                  <a:pos x="T4" y="T5"/>
                </a:cxn>
                <a:cxn ang="0">
                  <a:pos x="T6" y="T7"/>
                </a:cxn>
              </a:cxnLst>
              <a:rect l="0" t="0" r="r" b="b"/>
              <a:pathLst>
                <a:path w="329" h="200">
                  <a:moveTo>
                    <a:pt x="329" y="0"/>
                  </a:moveTo>
                  <a:lnTo>
                    <a:pt x="329" y="100"/>
                  </a:lnTo>
                  <a:lnTo>
                    <a:pt x="0" y="100"/>
                  </a:lnTo>
                  <a:lnTo>
                    <a:pt x="0" y="200"/>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19" name="Freeform 61"/>
            <p:cNvSpPr>
              <a:spLocks/>
            </p:cNvSpPr>
            <p:nvPr/>
          </p:nvSpPr>
          <p:spPr bwMode="auto">
            <a:xfrm>
              <a:off x="4950" y="1836"/>
              <a:ext cx="361" cy="102"/>
            </a:xfrm>
            <a:custGeom>
              <a:avLst/>
              <a:gdLst>
                <a:gd name="T0" fmla="*/ 361 w 361"/>
                <a:gd name="T1" fmla="*/ 102 h 102"/>
                <a:gd name="T2" fmla="*/ 361 w 361"/>
                <a:gd name="T3" fmla="*/ 0 h 102"/>
                <a:gd name="T4" fmla="*/ 0 w 361"/>
                <a:gd name="T5" fmla="*/ 0 h 102"/>
              </a:gdLst>
              <a:ahLst/>
              <a:cxnLst>
                <a:cxn ang="0">
                  <a:pos x="T0" y="T1"/>
                </a:cxn>
                <a:cxn ang="0">
                  <a:pos x="T2" y="T3"/>
                </a:cxn>
                <a:cxn ang="0">
                  <a:pos x="T4" y="T5"/>
                </a:cxn>
              </a:cxnLst>
              <a:rect l="0" t="0" r="r" b="b"/>
              <a:pathLst>
                <a:path w="361" h="102">
                  <a:moveTo>
                    <a:pt x="361" y="102"/>
                  </a:moveTo>
                  <a:lnTo>
                    <a:pt x="361" y="0"/>
                  </a:lnTo>
                  <a:lnTo>
                    <a:pt x="0" y="0"/>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20" name="Rectangle 62"/>
            <p:cNvSpPr>
              <a:spLocks noChangeArrowheads="1"/>
            </p:cNvSpPr>
            <p:nvPr/>
          </p:nvSpPr>
          <p:spPr bwMode="auto">
            <a:xfrm>
              <a:off x="3625" y="2233"/>
              <a:ext cx="19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AECL</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2" name="Rectangle 64"/>
            <p:cNvSpPr>
              <a:spLocks noChangeArrowheads="1"/>
            </p:cNvSpPr>
            <p:nvPr/>
          </p:nvSpPr>
          <p:spPr bwMode="auto">
            <a:xfrm>
              <a:off x="2867" y="2229"/>
              <a:ext cx="17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OPG</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3" name="Rectangle 65"/>
            <p:cNvSpPr>
              <a:spLocks noChangeArrowheads="1"/>
            </p:cNvSpPr>
            <p:nvPr/>
          </p:nvSpPr>
          <p:spPr bwMode="auto">
            <a:xfrm>
              <a:off x="2891" y="2373"/>
              <a:ext cx="12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HQ</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4" name="Rectangle 66"/>
            <p:cNvSpPr>
              <a:spLocks noChangeArrowheads="1"/>
            </p:cNvSpPr>
            <p:nvPr/>
          </p:nvSpPr>
          <p:spPr bwMode="auto">
            <a:xfrm>
              <a:off x="2761" y="2515"/>
              <a:ext cx="39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NB Power</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5" name="Rectangle 67"/>
            <p:cNvSpPr>
              <a:spLocks noChangeArrowheads="1"/>
            </p:cNvSpPr>
            <p:nvPr/>
          </p:nvSpPr>
          <p:spPr bwMode="auto">
            <a:xfrm>
              <a:off x="2799" y="2660"/>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Calibri" panose="020F0502020204030204" pitchFamily="34" charset="0"/>
                </a:rPr>
                <a:t>Cameco</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6" name="Rectangle 68"/>
            <p:cNvSpPr>
              <a:spLocks noChangeArrowheads="1"/>
            </p:cNvSpPr>
            <p:nvPr/>
          </p:nvSpPr>
          <p:spPr bwMode="auto">
            <a:xfrm>
              <a:off x="2814" y="1462"/>
              <a:ext cx="1083" cy="314"/>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27" name="Rectangle 69"/>
            <p:cNvSpPr>
              <a:spLocks noChangeArrowheads="1"/>
            </p:cNvSpPr>
            <p:nvPr/>
          </p:nvSpPr>
          <p:spPr bwMode="auto">
            <a:xfrm>
              <a:off x="3157" y="1504"/>
              <a:ext cx="1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Low</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8" name="Rectangle 70"/>
            <p:cNvSpPr>
              <a:spLocks noChangeArrowheads="1"/>
            </p:cNvSpPr>
            <p:nvPr/>
          </p:nvSpPr>
          <p:spPr bwMode="auto">
            <a:xfrm>
              <a:off x="3321" y="1504"/>
              <a:ext cx="2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29" name="Rectangle 71"/>
            <p:cNvSpPr>
              <a:spLocks noChangeArrowheads="1"/>
            </p:cNvSpPr>
            <p:nvPr/>
          </p:nvSpPr>
          <p:spPr bwMode="auto">
            <a:xfrm>
              <a:off x="3351" y="1504"/>
              <a:ext cx="20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Level</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30" name="Rectangle 72"/>
            <p:cNvSpPr>
              <a:spLocks noChangeArrowheads="1"/>
            </p:cNvSpPr>
            <p:nvPr/>
          </p:nvSpPr>
          <p:spPr bwMode="auto">
            <a:xfrm>
              <a:off x="2988" y="1600"/>
              <a:ext cx="74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Radioactive Waste</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31" name="Rectangle 73"/>
            <p:cNvSpPr>
              <a:spLocks noChangeArrowheads="1"/>
            </p:cNvSpPr>
            <p:nvPr/>
          </p:nvSpPr>
          <p:spPr bwMode="auto">
            <a:xfrm>
              <a:off x="2717" y="1939"/>
              <a:ext cx="519" cy="26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32" name="Rectangle 74"/>
            <p:cNvSpPr>
              <a:spLocks noChangeArrowheads="1"/>
            </p:cNvSpPr>
            <p:nvPr/>
          </p:nvSpPr>
          <p:spPr bwMode="auto">
            <a:xfrm>
              <a:off x="3320" y="1937"/>
              <a:ext cx="658" cy="26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34" name="Rectangle 76"/>
            <p:cNvSpPr>
              <a:spLocks noChangeArrowheads="1"/>
            </p:cNvSpPr>
            <p:nvPr/>
          </p:nvSpPr>
          <p:spPr bwMode="auto">
            <a:xfrm>
              <a:off x="1236" y="889"/>
              <a:ext cx="1456" cy="371"/>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35" name="Rectangle 77"/>
            <p:cNvSpPr>
              <a:spLocks noChangeArrowheads="1"/>
            </p:cNvSpPr>
            <p:nvPr/>
          </p:nvSpPr>
          <p:spPr bwMode="auto">
            <a:xfrm>
              <a:off x="1616" y="921"/>
              <a:ext cx="73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FFFFFF"/>
                  </a:solidFill>
                  <a:effectLst/>
                  <a:latin typeface="Calibri" panose="020F0502020204030204" pitchFamily="34" charset="0"/>
                </a:rPr>
                <a:t>Legislative and  Policy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36" name="Rectangle 78"/>
            <p:cNvSpPr>
              <a:spLocks noChangeArrowheads="1"/>
            </p:cNvSpPr>
            <p:nvPr/>
          </p:nvSpPr>
          <p:spPr bwMode="auto">
            <a:xfrm>
              <a:off x="1787" y="1017"/>
              <a:ext cx="38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FFFFFF"/>
                  </a:solidFill>
                  <a:effectLst/>
                  <a:latin typeface="Calibri" panose="020F0502020204030204" pitchFamily="34" charset="0"/>
                </a:rPr>
                <a:t>Framework</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37" name="Rectangle 79"/>
            <p:cNvSpPr>
              <a:spLocks noChangeArrowheads="1"/>
            </p:cNvSpPr>
            <p:nvPr/>
          </p:nvSpPr>
          <p:spPr bwMode="auto">
            <a:xfrm>
              <a:off x="1398" y="1114"/>
              <a:ext cx="120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FFFFFF"/>
                  </a:solidFill>
                  <a:effectLst/>
                  <a:latin typeface="Calibri" panose="020F0502020204030204" pitchFamily="34" charset="0"/>
                </a:rPr>
                <a:t>Natural Resources Canada (NRCan)  </a:t>
              </a:r>
              <a:endParaRPr kumimoji="0" lang="en-US" altLang="en-US" sz="1800" b="0" i="0" u="none" strike="noStrike" cap="none" normalizeH="0" baseline="0" dirty="0" smtClean="0">
                <a:ln>
                  <a:noFill/>
                </a:ln>
                <a:solidFill>
                  <a:schemeClr val="tx1"/>
                </a:solidFill>
                <a:effectLst/>
                <a:latin typeface="Calibri" panose="020F0502020204030204" pitchFamily="34" charset="0"/>
              </a:endParaRPr>
            </a:p>
          </p:txBody>
        </p:sp>
        <p:pic>
          <p:nvPicPr>
            <p:cNvPr id="1104" name="Picture 8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4" y="3052"/>
              <a:ext cx="4833"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39" name="Rectangle 83"/>
            <p:cNvSpPr>
              <a:spLocks noChangeArrowheads="1"/>
            </p:cNvSpPr>
            <p:nvPr/>
          </p:nvSpPr>
          <p:spPr bwMode="auto">
            <a:xfrm>
              <a:off x="2744" y="1949"/>
              <a:ext cx="48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Utilities and</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40" name="Rectangle 84"/>
            <p:cNvSpPr>
              <a:spLocks noChangeArrowheads="1"/>
            </p:cNvSpPr>
            <p:nvPr/>
          </p:nvSpPr>
          <p:spPr bwMode="auto">
            <a:xfrm>
              <a:off x="2828" y="2059"/>
              <a:ext cx="3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Industry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41" name="Rectangle 85"/>
            <p:cNvSpPr>
              <a:spLocks noChangeArrowheads="1"/>
            </p:cNvSpPr>
            <p:nvPr/>
          </p:nvSpPr>
          <p:spPr bwMode="auto">
            <a:xfrm>
              <a:off x="3508" y="1944"/>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Federal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42" name="Rectangle 86"/>
            <p:cNvSpPr>
              <a:spLocks noChangeArrowheads="1"/>
            </p:cNvSpPr>
            <p:nvPr/>
          </p:nvSpPr>
          <p:spPr bwMode="auto">
            <a:xfrm>
              <a:off x="3391" y="2054"/>
              <a:ext cx="56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Responsibility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43" name="Freeform 87"/>
            <p:cNvSpPr>
              <a:spLocks/>
            </p:cNvSpPr>
            <p:nvPr/>
          </p:nvSpPr>
          <p:spPr bwMode="auto">
            <a:xfrm>
              <a:off x="2961" y="1776"/>
              <a:ext cx="351" cy="162"/>
            </a:xfrm>
            <a:custGeom>
              <a:avLst/>
              <a:gdLst>
                <a:gd name="T0" fmla="*/ 351 w 351"/>
                <a:gd name="T1" fmla="*/ 0 h 162"/>
                <a:gd name="T2" fmla="*/ 351 w 351"/>
                <a:gd name="T3" fmla="*/ 81 h 162"/>
                <a:gd name="T4" fmla="*/ 0 w 351"/>
                <a:gd name="T5" fmla="*/ 81 h 162"/>
                <a:gd name="T6" fmla="*/ 0 w 351"/>
                <a:gd name="T7" fmla="*/ 162 h 162"/>
              </a:gdLst>
              <a:ahLst/>
              <a:cxnLst>
                <a:cxn ang="0">
                  <a:pos x="T0" y="T1"/>
                </a:cxn>
                <a:cxn ang="0">
                  <a:pos x="T2" y="T3"/>
                </a:cxn>
                <a:cxn ang="0">
                  <a:pos x="T4" y="T5"/>
                </a:cxn>
                <a:cxn ang="0">
                  <a:pos x="T6" y="T7"/>
                </a:cxn>
              </a:cxnLst>
              <a:rect l="0" t="0" r="r" b="b"/>
              <a:pathLst>
                <a:path w="351" h="162">
                  <a:moveTo>
                    <a:pt x="351" y="0"/>
                  </a:moveTo>
                  <a:lnTo>
                    <a:pt x="351" y="81"/>
                  </a:lnTo>
                  <a:lnTo>
                    <a:pt x="0" y="81"/>
                  </a:lnTo>
                  <a:lnTo>
                    <a:pt x="0" y="162"/>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44" name="Freeform 88"/>
            <p:cNvSpPr>
              <a:spLocks/>
            </p:cNvSpPr>
            <p:nvPr/>
          </p:nvSpPr>
          <p:spPr bwMode="auto">
            <a:xfrm>
              <a:off x="3313" y="1774"/>
              <a:ext cx="315" cy="165"/>
            </a:xfrm>
            <a:custGeom>
              <a:avLst/>
              <a:gdLst>
                <a:gd name="T0" fmla="*/ 315 w 315"/>
                <a:gd name="T1" fmla="*/ 165 h 165"/>
                <a:gd name="T2" fmla="*/ 315 w 315"/>
                <a:gd name="T3" fmla="*/ 83 h 165"/>
                <a:gd name="T4" fmla="*/ 0 w 315"/>
                <a:gd name="T5" fmla="*/ 83 h 165"/>
                <a:gd name="T6" fmla="*/ 0 w 315"/>
                <a:gd name="T7" fmla="*/ 0 h 165"/>
              </a:gdLst>
              <a:ahLst/>
              <a:cxnLst>
                <a:cxn ang="0">
                  <a:pos x="T0" y="T1"/>
                </a:cxn>
                <a:cxn ang="0">
                  <a:pos x="T2" y="T3"/>
                </a:cxn>
                <a:cxn ang="0">
                  <a:pos x="T4" y="T5"/>
                </a:cxn>
                <a:cxn ang="0">
                  <a:pos x="T6" y="T7"/>
                </a:cxn>
              </a:cxnLst>
              <a:rect l="0" t="0" r="r" b="b"/>
              <a:pathLst>
                <a:path w="315" h="165">
                  <a:moveTo>
                    <a:pt x="315" y="165"/>
                  </a:moveTo>
                  <a:lnTo>
                    <a:pt x="315" y="83"/>
                  </a:lnTo>
                  <a:lnTo>
                    <a:pt x="0" y="83"/>
                  </a:lnTo>
                  <a:lnTo>
                    <a:pt x="0" y="0"/>
                  </a:lnTo>
                </a:path>
              </a:pathLst>
            </a:custGeom>
            <a:noFill/>
            <a:ln w="25400" cap="flat">
              <a:solidFill>
                <a:srgbClr val="00206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pic>
          <p:nvPicPr>
            <p:cNvPr id="1115" name="Picture 9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 y="3052"/>
              <a:ext cx="812"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48" name="Rectangle 94"/>
            <p:cNvSpPr>
              <a:spLocks noChangeArrowheads="1"/>
            </p:cNvSpPr>
            <p:nvPr/>
          </p:nvSpPr>
          <p:spPr bwMode="auto">
            <a:xfrm>
              <a:off x="1602" y="3267"/>
              <a:ext cx="48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Utilities and</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49" name="Rectangle 95"/>
            <p:cNvSpPr>
              <a:spLocks noChangeArrowheads="1"/>
            </p:cNvSpPr>
            <p:nvPr/>
          </p:nvSpPr>
          <p:spPr bwMode="auto">
            <a:xfrm>
              <a:off x="1686" y="3378"/>
              <a:ext cx="3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Industry</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2350" name="Rectangle 96"/>
            <p:cNvSpPr>
              <a:spLocks noChangeArrowheads="1"/>
            </p:cNvSpPr>
            <p:nvPr/>
          </p:nvSpPr>
          <p:spPr bwMode="auto">
            <a:xfrm>
              <a:off x="162" y="1923"/>
              <a:ext cx="657" cy="275"/>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sp>
          <p:nvSpPr>
            <p:cNvPr id="12351" name="Rectangle 97"/>
            <p:cNvSpPr>
              <a:spLocks noChangeArrowheads="1"/>
            </p:cNvSpPr>
            <p:nvPr/>
          </p:nvSpPr>
          <p:spPr bwMode="auto">
            <a:xfrm>
              <a:off x="189" y="1941"/>
              <a:ext cx="31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FFFFFF"/>
                  </a:solidFill>
                  <a:effectLst/>
                  <a:latin typeface="Calibri" panose="020F0502020204030204" pitchFamily="34" charset="0"/>
                </a:rPr>
                <a:t>Federal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088" name="Rectangle 98"/>
            <p:cNvSpPr>
              <a:spLocks noChangeArrowheads="1"/>
            </p:cNvSpPr>
            <p:nvPr/>
          </p:nvSpPr>
          <p:spPr bwMode="auto">
            <a:xfrm>
              <a:off x="494" y="1941"/>
              <a:ext cx="3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1" u="none" strike="noStrike" cap="none" normalizeH="0" baseline="0" smtClean="0">
                  <a:ln>
                    <a:noFill/>
                  </a:ln>
                  <a:solidFill>
                    <a:srgbClr val="FFFFFF"/>
                  </a:solidFill>
                  <a:effectLst/>
                  <a:latin typeface="Calibri" panose="020F0502020204030204" pitchFamily="34" charset="0"/>
                </a:rPr>
                <a:t>Nuclear </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sp>
          <p:nvSpPr>
            <p:cNvPr id="1089" name="Rectangle 99"/>
            <p:cNvSpPr>
              <a:spLocks noChangeArrowheads="1"/>
            </p:cNvSpPr>
            <p:nvPr/>
          </p:nvSpPr>
          <p:spPr bwMode="auto">
            <a:xfrm>
              <a:off x="204" y="2053"/>
              <a:ext cx="59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1" u="none" strike="noStrike" cap="none" normalizeH="0" baseline="0" smtClean="0">
                  <a:ln>
                    <a:noFill/>
                  </a:ln>
                  <a:solidFill>
                    <a:srgbClr val="FFFFFF"/>
                  </a:solidFill>
                  <a:effectLst/>
                  <a:latin typeface="Calibri" panose="020F0502020204030204" pitchFamily="34" charset="0"/>
                </a:rPr>
                <a:t>Fuel Waste Act</a:t>
              </a:r>
              <a:endParaRPr kumimoji="0" lang="en-US" altLang="en-US" sz="1800" b="0" i="0" u="none" strike="noStrike" cap="none" normalizeH="0" baseline="0" smtClean="0">
                <a:ln>
                  <a:noFill/>
                </a:ln>
                <a:solidFill>
                  <a:schemeClr val="tx1"/>
                </a:solidFill>
                <a:effectLst/>
                <a:latin typeface="Calibri" panose="020F0502020204030204" pitchFamily="34" charset="0"/>
              </a:endParaRPr>
            </a:p>
          </p:txBody>
        </p:sp>
        <p:pic>
          <p:nvPicPr>
            <p:cNvPr id="1124" name="Picture 10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9" y="1747"/>
              <a:ext cx="7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5" name="Picture 10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9" y="1747"/>
              <a:ext cx="70"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0" name="Line 102"/>
            <p:cNvSpPr>
              <a:spLocks noChangeShapeType="1"/>
            </p:cNvSpPr>
            <p:nvPr/>
          </p:nvSpPr>
          <p:spPr bwMode="auto">
            <a:xfrm>
              <a:off x="484" y="1760"/>
              <a:ext cx="0" cy="142"/>
            </a:xfrm>
            <a:prstGeom prst="line">
              <a:avLst/>
            </a:prstGeom>
            <a:noFill/>
            <a:ln w="25400" cap="flat">
              <a:solidFill>
                <a:srgbClr val="25406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latin typeface="Calibri" panose="020F0502020204030204" pitchFamily="34" charset="0"/>
              </a:endParaRPr>
            </a:p>
          </p:txBody>
        </p:sp>
      </p:grpSp>
    </p:spTree>
    <p:extLst>
      <p:ext uri="{BB962C8B-B14F-4D97-AF65-F5344CB8AC3E}">
        <p14:creationId xmlns:p14="http://schemas.microsoft.com/office/powerpoint/2010/main" val="1157991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7965" t="263" r="2440"/>
          <a:stretch/>
        </p:blipFill>
        <p:spPr>
          <a:xfrm>
            <a:off x="2133600" y="1155700"/>
            <a:ext cx="6527800" cy="4818062"/>
          </a:xfrm>
          <a:prstGeom prst="rect">
            <a:avLst/>
          </a:prstGeom>
        </p:spPr>
      </p:pic>
      <p:sp>
        <p:nvSpPr>
          <p:cNvPr id="2" name="Title 1"/>
          <p:cNvSpPr>
            <a:spLocks noGrp="1"/>
          </p:cNvSpPr>
          <p:nvPr>
            <p:ph type="title"/>
          </p:nvPr>
        </p:nvSpPr>
        <p:spPr/>
        <p:txBody>
          <a:bodyPr>
            <a:normAutofit fontScale="90000"/>
          </a:bodyPr>
          <a:lstStyle/>
          <a:p>
            <a:pPr eaLnBrk="1" fontAlgn="auto" hangingPunct="1">
              <a:spcAft>
                <a:spcPts val="0"/>
              </a:spcAft>
              <a:defRPr/>
            </a:pPr>
            <a:r>
              <a:rPr lang="en-CA" dirty="0" smtClean="0"/>
              <a:t>Major Radioactive Waste Management Sites</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5</a:t>
            </a:fld>
            <a:endParaRPr lang="en-CA"/>
          </a:p>
        </p:txBody>
      </p:sp>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t="5427" r="2937" b="6965"/>
          <a:stretch/>
        </p:blipFill>
        <p:spPr>
          <a:xfrm>
            <a:off x="152401" y="4457700"/>
            <a:ext cx="2857500" cy="1435100"/>
          </a:xfrm>
          <a:prstGeom prst="rect">
            <a:avLst/>
          </a:prstGeom>
        </p:spPr>
      </p:pic>
    </p:spTree>
    <p:extLst>
      <p:ext uri="{BB962C8B-B14F-4D97-AF65-F5344CB8AC3E}">
        <p14:creationId xmlns:p14="http://schemas.microsoft.com/office/powerpoint/2010/main" val="4179649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CA" dirty="0" smtClean="0"/>
              <a:t>Inventory of wastes in Canada</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6</a:t>
            </a:fld>
            <a:endParaRPr lang="en-CA"/>
          </a:p>
        </p:txBody>
      </p:sp>
      <p:graphicFrame>
        <p:nvGraphicFramePr>
          <p:cNvPr id="3" name="Table 2"/>
          <p:cNvGraphicFramePr>
            <a:graphicFrameLocks noGrp="1"/>
          </p:cNvGraphicFramePr>
          <p:nvPr>
            <p:extLst>
              <p:ext uri="{D42A27DB-BD31-4B8C-83A1-F6EECF244321}">
                <p14:modId xmlns:p14="http://schemas.microsoft.com/office/powerpoint/2010/main" val="2617652329"/>
              </p:ext>
            </p:extLst>
          </p:nvPr>
        </p:nvGraphicFramePr>
        <p:xfrm>
          <a:off x="584200" y="1397000"/>
          <a:ext cx="7874000" cy="2743200"/>
        </p:xfrm>
        <a:graphic>
          <a:graphicData uri="http://schemas.openxmlformats.org/drawingml/2006/table">
            <a:tbl>
              <a:tblPr firstRow="1" bandRow="1">
                <a:tableStyleId>{5C22544A-7EE6-4342-B048-85BDC9FD1C3A}</a:tableStyleId>
              </a:tblPr>
              <a:tblGrid>
                <a:gridCol w="4584700"/>
                <a:gridCol w="3289300"/>
              </a:tblGrid>
              <a:tr h="370840">
                <a:tc>
                  <a:txBody>
                    <a:bodyPr/>
                    <a:lstStyle/>
                    <a:p>
                      <a:r>
                        <a:rPr lang="en-CA" sz="2400" dirty="0" smtClean="0">
                          <a:latin typeface="Calibri" panose="020F0502020204030204" pitchFamily="34" charset="0"/>
                        </a:rPr>
                        <a:t>Waste Type</a:t>
                      </a:r>
                      <a:endParaRPr lang="en-US" sz="2400" dirty="0">
                        <a:latin typeface="Calibri" panose="020F0502020204030204" pitchFamily="34" charset="0"/>
                      </a:endParaRPr>
                    </a:p>
                  </a:txBody>
                  <a:tcPr/>
                </a:tc>
                <a:tc>
                  <a:txBody>
                    <a:bodyPr/>
                    <a:lstStyle/>
                    <a:p>
                      <a:pPr algn="ctr"/>
                      <a:r>
                        <a:rPr lang="en-CA" sz="2400" dirty="0" smtClean="0">
                          <a:latin typeface="Calibri" panose="020F0502020204030204" pitchFamily="34" charset="0"/>
                        </a:rPr>
                        <a:t>Total Amount</a:t>
                      </a:r>
                      <a:endParaRPr lang="en-US" sz="2400" dirty="0">
                        <a:latin typeface="Calibri" panose="020F0502020204030204" pitchFamily="34" charset="0"/>
                      </a:endParaRPr>
                    </a:p>
                  </a:txBody>
                  <a:tcPr/>
                </a:tc>
              </a:tr>
              <a:tr h="370840">
                <a:tc>
                  <a:txBody>
                    <a:bodyPr/>
                    <a:lstStyle/>
                    <a:p>
                      <a:r>
                        <a:rPr lang="en-CA" sz="2400" dirty="0" smtClean="0">
                          <a:latin typeface="Calibri" panose="020F0502020204030204" pitchFamily="34" charset="0"/>
                        </a:rPr>
                        <a:t>“On-going” VLLW/LLW</a:t>
                      </a:r>
                      <a:endParaRPr lang="en-US" sz="2400" dirty="0">
                        <a:latin typeface="Calibri" panose="020F0502020204030204" pitchFamily="34" charset="0"/>
                      </a:endParaRPr>
                    </a:p>
                  </a:txBody>
                  <a:tcPr/>
                </a:tc>
                <a:tc>
                  <a:txBody>
                    <a:bodyPr/>
                    <a:lstStyle/>
                    <a:p>
                      <a:pPr lvl="2" algn="r"/>
                      <a:r>
                        <a:rPr lang="en-CA" sz="2400" dirty="0" smtClean="0">
                          <a:latin typeface="Calibri" panose="020F0502020204030204" pitchFamily="34" charset="0"/>
                        </a:rPr>
                        <a:t>259,000 m</a:t>
                      </a:r>
                      <a:r>
                        <a:rPr lang="en-CA" sz="2400" baseline="30000" dirty="0" smtClean="0">
                          <a:latin typeface="Calibri" panose="020F0502020204030204" pitchFamily="34" charset="0"/>
                        </a:rPr>
                        <a:t>3</a:t>
                      </a:r>
                      <a:endParaRPr lang="en-US" sz="2400" baseline="30000" dirty="0">
                        <a:latin typeface="Calibri" panose="020F0502020204030204" pitchFamily="34" charset="0"/>
                      </a:endParaRPr>
                    </a:p>
                  </a:txBody>
                  <a:tcPr/>
                </a:tc>
              </a:tr>
              <a:tr h="370840">
                <a:tc>
                  <a:txBody>
                    <a:bodyPr/>
                    <a:lstStyle/>
                    <a:p>
                      <a:pPr lvl="0"/>
                      <a:r>
                        <a:rPr lang="en-CA" sz="2400" dirty="0" smtClean="0">
                          <a:latin typeface="Calibri" panose="020F0502020204030204" pitchFamily="34" charset="0"/>
                        </a:rPr>
                        <a:t>Historic VLLW/LLW</a:t>
                      </a:r>
                    </a:p>
                  </a:txBody>
                  <a:tcPr/>
                </a:tc>
                <a:tc>
                  <a:txBody>
                    <a:bodyPr/>
                    <a:lstStyle/>
                    <a:p>
                      <a:pPr lvl="2" algn="r"/>
                      <a:r>
                        <a:rPr lang="en-CA" sz="2400" dirty="0" smtClean="0">
                          <a:latin typeface="Calibri" panose="020F0502020204030204" pitchFamily="34" charset="0"/>
                        </a:rPr>
                        <a:t>2,100,000 m</a:t>
                      </a:r>
                      <a:r>
                        <a:rPr lang="en-CA" sz="2400" baseline="30000" dirty="0" smtClean="0">
                          <a:latin typeface="Calibri" panose="020F0502020204030204" pitchFamily="34" charset="0"/>
                        </a:rPr>
                        <a:t>3</a:t>
                      </a:r>
                      <a:endParaRPr lang="en-US" sz="2400" baseline="30000" dirty="0">
                        <a:latin typeface="Calibri" panose="020F0502020204030204" pitchFamily="34" charset="0"/>
                      </a:endParaRPr>
                    </a:p>
                  </a:txBody>
                  <a:tcPr/>
                </a:tc>
              </a:tr>
              <a:tr h="370840">
                <a:tc>
                  <a:txBody>
                    <a:bodyPr/>
                    <a:lstStyle/>
                    <a:p>
                      <a:r>
                        <a:rPr lang="en-CA" sz="2400" dirty="0" smtClean="0">
                          <a:latin typeface="Calibri" panose="020F0502020204030204" pitchFamily="34" charset="0"/>
                        </a:rPr>
                        <a:t>ILW</a:t>
                      </a:r>
                      <a:endParaRPr lang="en-US" sz="2400" dirty="0">
                        <a:latin typeface="Calibri" panose="020F0502020204030204" pitchFamily="34" charset="0"/>
                      </a:endParaRPr>
                    </a:p>
                  </a:txBody>
                  <a:tcPr/>
                </a:tc>
                <a:tc>
                  <a:txBody>
                    <a:bodyPr/>
                    <a:lstStyle/>
                    <a:p>
                      <a:pPr lvl="2" algn="r"/>
                      <a:r>
                        <a:rPr lang="en-CA" sz="2400" dirty="0" smtClean="0">
                          <a:latin typeface="Calibri" panose="020F0502020204030204" pitchFamily="34" charset="0"/>
                        </a:rPr>
                        <a:t>33,000 m</a:t>
                      </a:r>
                      <a:r>
                        <a:rPr lang="en-CA" sz="2400" baseline="30000" dirty="0" smtClean="0">
                          <a:latin typeface="Calibri" panose="020F0502020204030204" pitchFamily="34" charset="0"/>
                        </a:rPr>
                        <a:t>3</a:t>
                      </a:r>
                      <a:endParaRPr lang="en-US" sz="2400" baseline="30000" dirty="0">
                        <a:latin typeface="Calibri" panose="020F0502020204030204" pitchFamily="34" charset="0"/>
                      </a:endParaRPr>
                    </a:p>
                  </a:txBody>
                  <a:tcPr/>
                </a:tc>
              </a:tr>
              <a:tr h="370840">
                <a:tc>
                  <a:txBody>
                    <a:bodyPr/>
                    <a:lstStyle/>
                    <a:p>
                      <a:r>
                        <a:rPr lang="en-CA" sz="2400" dirty="0" smtClean="0">
                          <a:latin typeface="Calibri" panose="020F0502020204030204" pitchFamily="34" charset="0"/>
                        </a:rPr>
                        <a:t>Used fuel</a:t>
                      </a:r>
                      <a:endParaRPr lang="en-US" sz="2400" dirty="0">
                        <a:latin typeface="Calibri" panose="020F0502020204030204" pitchFamily="34" charset="0"/>
                      </a:endParaRPr>
                    </a:p>
                  </a:txBody>
                  <a:tcPr/>
                </a:tc>
                <a:tc>
                  <a:txBody>
                    <a:bodyPr/>
                    <a:lstStyle/>
                    <a:p>
                      <a:pPr lvl="2" algn="r"/>
                      <a:r>
                        <a:rPr lang="en-CA" sz="2400" dirty="0" smtClean="0">
                          <a:latin typeface="Calibri" panose="020F0502020204030204" pitchFamily="34" charset="0"/>
                        </a:rPr>
                        <a:t>53,000 MT</a:t>
                      </a:r>
                      <a:endParaRPr lang="en-US" sz="2400" dirty="0">
                        <a:latin typeface="Calibri" panose="020F0502020204030204" pitchFamily="34" charset="0"/>
                      </a:endParaRPr>
                    </a:p>
                  </a:txBody>
                  <a:tcPr/>
                </a:tc>
              </a:tr>
              <a:tr h="370840">
                <a:tc>
                  <a:txBody>
                    <a:bodyPr/>
                    <a:lstStyle/>
                    <a:p>
                      <a:r>
                        <a:rPr lang="en-CA" sz="2400" dirty="0" smtClean="0">
                          <a:latin typeface="Calibri" panose="020F0502020204030204" pitchFamily="34" charset="0"/>
                        </a:rPr>
                        <a:t>Uranium Mine &amp; Mill Tailings</a:t>
                      </a:r>
                      <a:endParaRPr lang="en-US" sz="2400" dirty="0">
                        <a:latin typeface="Calibri" panose="020F0502020204030204" pitchFamily="34" charset="0"/>
                      </a:endParaRPr>
                    </a:p>
                  </a:txBody>
                  <a:tcPr/>
                </a:tc>
                <a:tc>
                  <a:txBody>
                    <a:bodyPr/>
                    <a:lstStyle/>
                    <a:p>
                      <a:pPr lvl="2" algn="r"/>
                      <a:r>
                        <a:rPr lang="en-CA" sz="2400" dirty="0" smtClean="0">
                          <a:latin typeface="Calibri" panose="020F0502020204030204" pitchFamily="34" charset="0"/>
                        </a:rPr>
                        <a:t>218 million MT</a:t>
                      </a:r>
                      <a:endParaRPr lang="en-US" sz="2400" dirty="0">
                        <a:latin typeface="Calibri" panose="020F0502020204030204" pitchFamily="34" charset="0"/>
                      </a:endParaRPr>
                    </a:p>
                  </a:txBody>
                  <a:tcPr/>
                </a:tc>
              </a:tr>
            </a:tbl>
          </a:graphicData>
        </a:graphic>
      </p:graphicFrame>
      <p:sp>
        <p:nvSpPr>
          <p:cNvPr id="6" name="TextBox 5"/>
          <p:cNvSpPr txBox="1"/>
          <p:nvPr/>
        </p:nvSpPr>
        <p:spPr>
          <a:xfrm>
            <a:off x="584200" y="4432300"/>
            <a:ext cx="4711700" cy="1200329"/>
          </a:xfrm>
          <a:prstGeom prst="rect">
            <a:avLst/>
          </a:prstGeom>
          <a:noFill/>
        </p:spPr>
        <p:txBody>
          <a:bodyPr wrap="square" rtlCol="0">
            <a:spAutoFit/>
          </a:bodyPr>
          <a:lstStyle/>
          <a:p>
            <a:endParaRPr lang="en-CA" dirty="0" smtClean="0">
              <a:latin typeface="Calibri" panose="020F0502020204030204" pitchFamily="34" charset="0"/>
            </a:endParaRPr>
          </a:p>
          <a:p>
            <a:r>
              <a:rPr lang="en-CA" dirty="0" smtClean="0">
                <a:latin typeface="Calibri" panose="020F0502020204030204" pitchFamily="34" charset="0"/>
              </a:rPr>
              <a:t>Inventory data as of Dec 31, 2016</a:t>
            </a:r>
          </a:p>
          <a:p>
            <a:r>
              <a:rPr lang="en-CA" dirty="0" smtClean="0">
                <a:latin typeface="Calibri" panose="020F0502020204030204" pitchFamily="34" charset="0"/>
              </a:rPr>
              <a:t>Numbers are rounded</a:t>
            </a:r>
          </a:p>
          <a:p>
            <a:r>
              <a:rPr lang="en-CA" dirty="0" smtClean="0">
                <a:latin typeface="Calibri" panose="020F0502020204030204" pitchFamily="34" charset="0"/>
              </a:rPr>
              <a:t>MT = Metric tonne</a:t>
            </a:r>
            <a:endParaRPr lang="en-US" dirty="0">
              <a:latin typeface="Calibri" panose="020F0502020204030204" pitchFamily="34" charset="0"/>
            </a:endParaRPr>
          </a:p>
        </p:txBody>
      </p:sp>
    </p:spTree>
    <p:extLst>
      <p:ext uri="{BB962C8B-B14F-4D97-AF65-F5344CB8AC3E}">
        <p14:creationId xmlns:p14="http://schemas.microsoft.com/office/powerpoint/2010/main" val="2701577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2000" y="576000"/>
            <a:ext cx="8424863" cy="838200"/>
          </a:xfrm>
        </p:spPr>
        <p:txBody>
          <a:bodyPr/>
          <a:lstStyle/>
          <a:p>
            <a:r>
              <a:rPr lang="en-CA" dirty="0" smtClean="0">
                <a:latin typeface="Calibri" panose="020F0502020204030204" pitchFamily="34" charset="0"/>
              </a:rPr>
              <a:t>NWMO: Who We Are</a:t>
            </a:r>
            <a:endParaRPr lang="en-CA" dirty="0">
              <a:latin typeface="Calibri" panose="020F0502020204030204" pitchFamily="34" charset="0"/>
            </a:endParaRPr>
          </a:p>
        </p:txBody>
      </p:sp>
      <p:sp>
        <p:nvSpPr>
          <p:cNvPr id="5" name="Text Placeholder 4"/>
          <p:cNvSpPr>
            <a:spLocks noGrp="1"/>
          </p:cNvSpPr>
          <p:nvPr>
            <p:ph type="body" sz="quarter" idx="11"/>
          </p:nvPr>
        </p:nvSpPr>
        <p:spPr>
          <a:xfrm>
            <a:off x="432000" y="1270000"/>
            <a:ext cx="8510119" cy="4492172"/>
          </a:xfrm>
        </p:spPr>
        <p:txBody>
          <a:bodyPr/>
          <a:lstStyle/>
          <a:p>
            <a:pPr eaLnBrk="0" hangingPunct="0">
              <a:spcBef>
                <a:spcPts val="600"/>
              </a:spcBef>
              <a:buClr>
                <a:srgbClr val="41535D"/>
              </a:buClr>
              <a:buSzPct val="120000"/>
              <a:buFont typeface="Wingdings" panose="05000000000000000000" pitchFamily="2" charset="2"/>
              <a:buChar char="§"/>
              <a:tabLst>
                <a:tab pos="3432175" algn="l"/>
              </a:tabLst>
              <a:defRPr/>
            </a:pPr>
            <a:r>
              <a:rPr lang="en-US" sz="2800" dirty="0" smtClean="0">
                <a:latin typeface="Calibri" panose="020F0502020204030204" pitchFamily="34" charset="0"/>
              </a:rPr>
              <a:t>Formed in 2002 as required by the Federal </a:t>
            </a:r>
            <a:r>
              <a:rPr lang="en-US" sz="2800" i="1" dirty="0" smtClean="0">
                <a:latin typeface="Calibri" panose="020F0502020204030204" pitchFamily="34" charset="0"/>
              </a:rPr>
              <a:t>Nuclear Fuel Waste Act (NFWA)</a:t>
            </a:r>
          </a:p>
          <a:p>
            <a:pPr eaLnBrk="0" hangingPunct="0">
              <a:spcBef>
                <a:spcPts val="600"/>
              </a:spcBef>
              <a:buClr>
                <a:srgbClr val="41535D"/>
              </a:buClr>
              <a:buSzPct val="120000"/>
              <a:buFont typeface="Wingdings" panose="05000000000000000000" pitchFamily="2" charset="2"/>
              <a:buChar char="§"/>
              <a:tabLst>
                <a:tab pos="3432175" algn="l"/>
              </a:tabLst>
              <a:defRPr/>
            </a:pPr>
            <a:r>
              <a:rPr lang="en-US" sz="2800" dirty="0" smtClean="0">
                <a:latin typeface="Calibri" panose="020F0502020204030204" pitchFamily="34" charset="0"/>
              </a:rPr>
              <a:t>Owned and funded by Canada’s nuclear energy corporations as required by the </a:t>
            </a:r>
            <a:r>
              <a:rPr lang="en-US" sz="2800" i="1" dirty="0" smtClean="0">
                <a:latin typeface="Calibri" panose="020F0502020204030204" pitchFamily="34" charset="0"/>
              </a:rPr>
              <a:t>NFWA</a:t>
            </a:r>
          </a:p>
          <a:p>
            <a:pPr eaLnBrk="0" hangingPunct="0">
              <a:spcBef>
                <a:spcPts val="600"/>
              </a:spcBef>
              <a:buClr>
                <a:srgbClr val="41535D"/>
              </a:buClr>
              <a:buSzPct val="120000"/>
              <a:buFont typeface="Wingdings" panose="05000000000000000000" pitchFamily="2" charset="2"/>
              <a:buChar char="§"/>
              <a:tabLst>
                <a:tab pos="3432175" algn="l"/>
              </a:tabLst>
              <a:defRPr/>
            </a:pPr>
            <a:r>
              <a:rPr lang="en-US" sz="2800" dirty="0" smtClean="0">
                <a:latin typeface="Calibri" panose="020F0502020204030204" pitchFamily="34" charset="0"/>
              </a:rPr>
              <a:t>Operates on a not-for-profit basis</a:t>
            </a:r>
          </a:p>
          <a:p>
            <a:pPr algn="ctr">
              <a:spcAft>
                <a:spcPts val="600"/>
              </a:spcAft>
              <a:buNone/>
            </a:pPr>
            <a:endParaRPr lang="en-US" sz="2000" b="1" dirty="0" smtClean="0">
              <a:latin typeface="Calibri" panose="020F0502020204030204" pitchFamily="34" charset="0"/>
            </a:endParaRPr>
          </a:p>
          <a:p>
            <a:pPr algn="ctr">
              <a:spcAft>
                <a:spcPts val="600"/>
              </a:spcAft>
              <a:buNone/>
            </a:pPr>
            <a:endParaRPr lang="en-US" sz="2000" b="1" dirty="0" smtClean="0">
              <a:latin typeface="Calibri" panose="020F0502020204030204" pitchFamily="34" charset="0"/>
            </a:endParaRPr>
          </a:p>
        </p:txBody>
      </p:sp>
      <p:sp>
        <p:nvSpPr>
          <p:cNvPr id="3" name="Slide Number Placeholder 2"/>
          <p:cNvSpPr>
            <a:spLocks noGrp="1"/>
          </p:cNvSpPr>
          <p:nvPr>
            <p:ph type="sldNum" sz="quarter" idx="12"/>
          </p:nvPr>
        </p:nvSpPr>
        <p:spPr/>
        <p:txBody>
          <a:bodyPr/>
          <a:lstStyle/>
          <a:p>
            <a:pPr>
              <a:defRPr/>
            </a:pPr>
            <a:fld id="{94DA9CCD-76A1-401A-83AD-882B64757001}" type="slidenum">
              <a:rPr lang="en-US" smtClean="0">
                <a:latin typeface="Calibri" panose="020F0502020204030204" pitchFamily="34" charset="0"/>
              </a:rPr>
              <a:pPr>
                <a:defRPr/>
              </a:pPr>
              <a:t>7</a:t>
            </a:fld>
            <a:endParaRPr lang="en-US" dirty="0">
              <a:latin typeface="Calibri" panose="020F0502020204030204" pitchFamily="34" charset="0"/>
            </a:endParaRPr>
          </a:p>
        </p:txBody>
      </p:sp>
      <p:sp>
        <p:nvSpPr>
          <p:cNvPr id="7" name="Rectangle 6"/>
          <p:cNvSpPr/>
          <p:nvPr/>
        </p:nvSpPr>
        <p:spPr>
          <a:xfrm>
            <a:off x="0" y="3727606"/>
            <a:ext cx="9144000" cy="2241372"/>
          </a:xfrm>
          <a:prstGeom prst="rect">
            <a:avLst/>
          </a:prstGeom>
          <a:solidFill>
            <a:srgbClr val="BED7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tIns="360000" rIns="720000" bIns="360000" anchor="ctr"/>
          <a:lstStyle/>
          <a:p>
            <a:pPr algn="ctr">
              <a:spcAft>
                <a:spcPts val="600"/>
              </a:spcAft>
              <a:buNone/>
            </a:pPr>
            <a:r>
              <a:rPr lang="en-US" sz="2400" i="1" dirty="0" smtClean="0">
                <a:solidFill>
                  <a:srgbClr val="41535D"/>
                </a:solidFill>
                <a:latin typeface="Calibri" panose="020F0502020204030204" pitchFamily="34" charset="0"/>
              </a:rPr>
              <a:t>Our mission is to develop and implement collaboratively with Canadians, a management approach for the long-term care of Canada’s used nuclear fuel that is socially acceptable, technically sound, environmentally responsible, and economically feasible.</a:t>
            </a:r>
          </a:p>
        </p:txBody>
      </p:sp>
    </p:spTree>
    <p:extLst>
      <p:ext uri="{BB962C8B-B14F-4D97-AF65-F5344CB8AC3E}">
        <p14:creationId xmlns:p14="http://schemas.microsoft.com/office/powerpoint/2010/main" val="1860665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800" dirty="0" smtClean="0">
                <a:latin typeface="Calibri" panose="020F0502020204030204" pitchFamily="34" charset="0"/>
              </a:rPr>
              <a:t>Used Nuclear Fuel</a:t>
            </a:r>
            <a:endParaRPr lang="en-CA" sz="4800" dirty="0">
              <a:latin typeface="Calibri" panose="020F0502020204030204" pitchFamily="34" charset="0"/>
            </a:endParaRPr>
          </a:p>
        </p:txBody>
      </p:sp>
    </p:spTree>
    <p:extLst>
      <p:ext uri="{BB962C8B-B14F-4D97-AF65-F5344CB8AC3E}">
        <p14:creationId xmlns:p14="http://schemas.microsoft.com/office/powerpoint/2010/main" val="2690492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latin typeface="Calibri" panose="020F0502020204030204" pitchFamily="34" charset="0"/>
              </a:rPr>
              <a:t>Current UF Inventory</a:t>
            </a:r>
            <a:endParaRPr lang="en-CA" dirty="0">
              <a:latin typeface="Calibri" panose="020F0502020204030204" pitchFamily="34" charset="0"/>
            </a:endParaRPr>
          </a:p>
        </p:txBody>
      </p:sp>
      <p:sp>
        <p:nvSpPr>
          <p:cNvPr id="6" name="Rectangle 5"/>
          <p:cNvSpPr/>
          <p:nvPr/>
        </p:nvSpPr>
        <p:spPr>
          <a:xfrm>
            <a:off x="-14516" y="5386605"/>
            <a:ext cx="9144000" cy="986973"/>
          </a:xfrm>
          <a:prstGeom prst="rect">
            <a:avLst/>
          </a:prstGeom>
          <a:solidFill>
            <a:srgbClr val="BED7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tIns="360000" rIns="720000" bIns="360000" anchor="ctr"/>
          <a:lstStyle/>
          <a:p>
            <a:pPr marL="0" indent="0" algn="ctr">
              <a:buNone/>
            </a:pPr>
            <a:r>
              <a:rPr lang="en-CA" i="1" dirty="0">
                <a:solidFill>
                  <a:srgbClr val="41535D"/>
                </a:solidFill>
                <a:latin typeface="Calibri" panose="020F0502020204030204" pitchFamily="34" charset="0"/>
              </a:rPr>
              <a:t>At the end of the planned operation of Canada’s existing nuclear reactors, the number of used nuclear fuel bundles could total up to about 5.2 </a:t>
            </a:r>
            <a:r>
              <a:rPr lang="en-CA" i="1" dirty="0" smtClean="0">
                <a:solidFill>
                  <a:srgbClr val="41535D"/>
                </a:solidFill>
                <a:latin typeface="Calibri" panose="020F0502020204030204" pitchFamily="34" charset="0"/>
              </a:rPr>
              <a:t>million (104,000 MTHM).</a:t>
            </a:r>
            <a:endParaRPr lang="en-CA" i="1" dirty="0">
              <a:solidFill>
                <a:srgbClr val="41535D"/>
              </a:solidFill>
              <a:latin typeface="Calibri" panose="020F0502020204030204" pitchFamily="34" charset="0"/>
            </a:endParaRPr>
          </a:p>
        </p:txBody>
      </p:sp>
      <p:sp>
        <p:nvSpPr>
          <p:cNvPr id="2" name="Rectangle 1"/>
          <p:cNvSpPr/>
          <p:nvPr/>
        </p:nvSpPr>
        <p:spPr>
          <a:xfrm>
            <a:off x="634701" y="1338263"/>
            <a:ext cx="4916246" cy="4154984"/>
          </a:xfrm>
          <a:prstGeom prst="rect">
            <a:avLst/>
          </a:prstGeom>
        </p:spPr>
        <p:txBody>
          <a:bodyPr wrap="square">
            <a:spAutoFit/>
          </a:bodyPr>
          <a:lstStyle/>
          <a:p>
            <a:pPr marL="342900" indent="-342900">
              <a:buFont typeface="Wingdings" panose="05000000000000000000" pitchFamily="2" charset="2"/>
              <a:buChar char="§"/>
            </a:pPr>
            <a:r>
              <a:rPr lang="en-US" sz="2400" dirty="0" smtClean="0">
                <a:latin typeface="Calibri" panose="020F0502020204030204" pitchFamily="34" charset="0"/>
              </a:rPr>
              <a:t>“Standard” CANDU fuel bundle is ~100 mm OD x ~500 mm long</a:t>
            </a:r>
          </a:p>
          <a:p>
            <a:pPr marL="342900" indent="-342900">
              <a:buFont typeface="Wingdings" panose="05000000000000000000" pitchFamily="2" charset="2"/>
              <a:buChar char="§"/>
            </a:pPr>
            <a:r>
              <a:rPr lang="en-CA" sz="2400" dirty="0" smtClean="0">
                <a:latin typeface="Calibri" panose="020F0502020204030204" pitchFamily="34" charset="0"/>
              </a:rPr>
              <a:t>Several variations (number of fuel elements, end plate configuration, </a:t>
            </a:r>
            <a:r>
              <a:rPr lang="en-CA" sz="2400" dirty="0" err="1" smtClean="0">
                <a:latin typeface="Calibri" panose="020F0502020204030204" pitchFamily="34" charset="0"/>
              </a:rPr>
              <a:t>etc</a:t>
            </a:r>
            <a:r>
              <a:rPr lang="en-CA" sz="2400" dirty="0" smtClean="0">
                <a:latin typeface="Calibri" panose="020F0502020204030204" pitchFamily="34" charset="0"/>
              </a:rPr>
              <a:t>)</a:t>
            </a:r>
            <a:endParaRPr lang="en-US" sz="2400" dirty="0" smtClean="0">
              <a:latin typeface="Calibri" panose="020F0502020204030204" pitchFamily="34" charset="0"/>
            </a:endParaRPr>
          </a:p>
          <a:p>
            <a:pPr marL="342900" indent="-342900">
              <a:buFont typeface="Wingdings" panose="05000000000000000000" pitchFamily="2" charset="2"/>
              <a:buChar char="§"/>
            </a:pPr>
            <a:r>
              <a:rPr lang="en-CA" sz="2400" dirty="0" smtClean="0">
                <a:latin typeface="Calibri" panose="020F0502020204030204" pitchFamily="34" charset="0"/>
              </a:rPr>
              <a:t>Un-enriched, Uranium oxide with </a:t>
            </a:r>
            <a:r>
              <a:rPr lang="en-CA" sz="2400" dirty="0" err="1" smtClean="0">
                <a:latin typeface="Calibri" panose="020F0502020204030204" pitchFamily="34" charset="0"/>
              </a:rPr>
              <a:t>zircalloy</a:t>
            </a:r>
            <a:r>
              <a:rPr lang="en-CA" sz="2400" dirty="0" smtClean="0">
                <a:latin typeface="Calibri" panose="020F0502020204030204" pitchFamily="34" charset="0"/>
              </a:rPr>
              <a:t> cladding</a:t>
            </a:r>
            <a:endParaRPr lang="en-US" sz="2400" dirty="0" smtClean="0">
              <a:latin typeface="Calibri" panose="020F0502020204030204" pitchFamily="34" charset="0"/>
            </a:endParaRPr>
          </a:p>
          <a:p>
            <a:pPr marL="342900" indent="-342900">
              <a:buFont typeface="Wingdings" panose="05000000000000000000" pitchFamily="2" charset="2"/>
              <a:buChar char="§"/>
            </a:pPr>
            <a:r>
              <a:rPr lang="en-US" sz="2400" dirty="0" smtClean="0">
                <a:latin typeface="Calibri" panose="020F0502020204030204" pitchFamily="34" charset="0"/>
              </a:rPr>
              <a:t>Contains ~20 kg U</a:t>
            </a:r>
          </a:p>
          <a:p>
            <a:pPr marL="342900" indent="-342900">
              <a:buFont typeface="Wingdings" panose="05000000000000000000" pitchFamily="2" charset="2"/>
              <a:buChar char="§"/>
            </a:pPr>
            <a:r>
              <a:rPr lang="en-US" sz="2400" dirty="0" smtClean="0">
                <a:latin typeface="Calibri" panose="020F0502020204030204" pitchFamily="34" charset="0"/>
              </a:rPr>
              <a:t>To end of Dec 2016, total of 2.75 million bundles (~53,000 MTHM) in interim storage </a:t>
            </a:r>
            <a:endParaRPr lang="en-US" sz="2400" dirty="0">
              <a:latin typeface="Calibri" panose="020F0502020204030204" pitchFamily="34" charset="0"/>
            </a:endParaRPr>
          </a:p>
        </p:txBody>
      </p:sp>
      <p:pic>
        <p:nvPicPr>
          <p:cNvPr id="7" name="Picture 6" descr="ACR fuel small"/>
          <p:cNvPicPr/>
          <p:nvPr/>
        </p:nvPicPr>
        <p:blipFill rotWithShape="1">
          <a:blip r:embed="rId3" cstate="screen">
            <a:extLst>
              <a:ext uri="{28A0092B-C50C-407E-A947-70E740481C1C}">
                <a14:useLocalDpi xmlns:a14="http://schemas.microsoft.com/office/drawing/2010/main"/>
              </a:ext>
            </a:extLst>
          </a:blip>
          <a:srcRect/>
          <a:stretch/>
        </p:blipFill>
        <p:spPr bwMode="auto">
          <a:xfrm>
            <a:off x="5550947" y="1651000"/>
            <a:ext cx="3059653" cy="2286000"/>
          </a:xfrm>
          <a:prstGeom prst="rect">
            <a:avLst/>
          </a:prstGeom>
          <a:noFill/>
          <a:ln w="9525">
            <a:noFill/>
            <a:miter lim="800000"/>
            <a:headEnd/>
            <a:tailEnd/>
          </a:ln>
        </p:spPr>
      </p:pic>
    </p:spTree>
    <p:extLst>
      <p:ext uri="{BB962C8B-B14F-4D97-AF65-F5344CB8AC3E}">
        <p14:creationId xmlns:p14="http://schemas.microsoft.com/office/powerpoint/2010/main" val="230783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10800000">
            <a:off x="3838575" y="2190748"/>
            <a:ext cx="5029200" cy="3514725"/>
          </a:xfrm>
          <a:prstGeom prst="homePlate">
            <a:avLst>
              <a:gd name="adj" fmla="val 25563"/>
            </a:avLst>
          </a:prstGeom>
          <a:solidFill>
            <a:srgbClr val="BED73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Calibri" panose="020F0502020204030204" pitchFamily="34" charset="0"/>
            </a:endParaRPr>
          </a:p>
        </p:txBody>
      </p:sp>
      <p:sp>
        <p:nvSpPr>
          <p:cNvPr id="17" name="Pentagon 16"/>
          <p:cNvSpPr/>
          <p:nvPr/>
        </p:nvSpPr>
        <p:spPr>
          <a:xfrm>
            <a:off x="342900" y="2181225"/>
            <a:ext cx="4505325" cy="3514725"/>
          </a:xfrm>
          <a:prstGeom prst="homePlate">
            <a:avLst>
              <a:gd name="adj" fmla="val 25563"/>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Calibri" panose="020F0502020204030204" pitchFamily="34" charset="0"/>
            </a:endParaRPr>
          </a:p>
        </p:txBody>
      </p:sp>
      <p:sp>
        <p:nvSpPr>
          <p:cNvPr id="9" name="Text Box 2"/>
          <p:cNvSpPr txBox="1">
            <a:spLocks noChangeArrowheads="1"/>
          </p:cNvSpPr>
          <p:nvPr/>
        </p:nvSpPr>
        <p:spPr bwMode="auto">
          <a:xfrm>
            <a:off x="317500" y="1085850"/>
            <a:ext cx="8537575" cy="1250950"/>
          </a:xfrm>
          <a:prstGeom prst="rect">
            <a:avLst/>
          </a:prstGeom>
          <a:noFill/>
          <a:ln w="9525">
            <a:noFill/>
            <a:miter lim="800000"/>
            <a:headEnd/>
            <a:tailEnd/>
          </a:ln>
        </p:spPr>
        <p:txBody>
          <a:bodyPr>
            <a:spAutoFit/>
          </a:bodyPr>
          <a:lstStyle/>
          <a:p>
            <a:pPr marL="457200" indent="-457200" eaLnBrk="0" hangingPunct="0">
              <a:spcBef>
                <a:spcPct val="50000"/>
              </a:spcBef>
              <a:buClr>
                <a:srgbClr val="0066CC"/>
              </a:buClr>
              <a:buFont typeface="Wingdings" pitchFamily="2" charset="2"/>
              <a:buChar char="Ø"/>
              <a:defRPr/>
            </a:pPr>
            <a:endParaRPr lang="en-US" sz="1600" dirty="0">
              <a:latin typeface="Calibri" panose="020F0502020204030204" pitchFamily="34" charset="0"/>
            </a:endParaRPr>
          </a:p>
          <a:p>
            <a:pPr marL="914400" lvl="1" indent="-457200" eaLnBrk="0" hangingPunct="0">
              <a:spcBef>
                <a:spcPct val="50000"/>
              </a:spcBef>
              <a:buClr>
                <a:srgbClr val="0066CC"/>
              </a:buClr>
              <a:buFont typeface="Courier New" pitchFamily="49" charset="0"/>
              <a:buChar char="o"/>
              <a:defRPr/>
            </a:pPr>
            <a:endParaRPr lang="en-US" sz="2000" dirty="0">
              <a:latin typeface="Calibri" panose="020F0502020204030204" pitchFamily="34" charset="0"/>
            </a:endParaRPr>
          </a:p>
          <a:p>
            <a:pPr marL="914400" lvl="1" indent="-457200" eaLnBrk="0" hangingPunct="0">
              <a:spcBef>
                <a:spcPct val="50000"/>
              </a:spcBef>
              <a:buClr>
                <a:srgbClr val="0066CC"/>
              </a:buClr>
              <a:buFont typeface="Courier New" pitchFamily="49" charset="0"/>
              <a:buChar char="o"/>
              <a:defRPr/>
            </a:pPr>
            <a:endParaRPr lang="en-US" sz="2000" dirty="0">
              <a:solidFill>
                <a:srgbClr val="333333"/>
              </a:solidFill>
              <a:latin typeface="Calibri" panose="020F0502020204030204" pitchFamily="34" charset="0"/>
            </a:endParaRPr>
          </a:p>
        </p:txBody>
      </p:sp>
      <p:sp>
        <p:nvSpPr>
          <p:cNvPr id="10" name="Text Box 10"/>
          <p:cNvSpPr txBox="1">
            <a:spLocks noChangeArrowheads="1"/>
          </p:cNvSpPr>
          <p:nvPr/>
        </p:nvSpPr>
        <p:spPr bwMode="auto">
          <a:xfrm>
            <a:off x="903288" y="1811338"/>
            <a:ext cx="2663825" cy="369332"/>
          </a:xfrm>
          <a:prstGeom prst="rect">
            <a:avLst/>
          </a:prstGeom>
          <a:noFill/>
          <a:ln w="9525">
            <a:noFill/>
            <a:miter lim="800000"/>
            <a:headEnd/>
            <a:tailEnd/>
          </a:ln>
        </p:spPr>
        <p:txBody>
          <a:bodyPr>
            <a:spAutoFit/>
          </a:bodyPr>
          <a:lstStyle/>
          <a:p>
            <a:pPr eaLnBrk="0" hangingPunct="0">
              <a:spcBef>
                <a:spcPct val="50000"/>
              </a:spcBef>
              <a:defRPr/>
            </a:pPr>
            <a:r>
              <a:rPr lang="en-CA" b="1" dirty="0">
                <a:latin typeface="Calibri" panose="020F0502020204030204" pitchFamily="34" charset="0"/>
              </a:rPr>
              <a:t>A Technical Method</a:t>
            </a:r>
          </a:p>
        </p:txBody>
      </p:sp>
      <p:sp>
        <p:nvSpPr>
          <p:cNvPr id="11" name="Text Box 11"/>
          <p:cNvSpPr txBox="1">
            <a:spLocks noChangeArrowheads="1"/>
          </p:cNvSpPr>
          <p:nvPr/>
        </p:nvSpPr>
        <p:spPr bwMode="auto">
          <a:xfrm>
            <a:off x="5227638" y="1811338"/>
            <a:ext cx="3024187" cy="369332"/>
          </a:xfrm>
          <a:prstGeom prst="rect">
            <a:avLst/>
          </a:prstGeom>
          <a:noFill/>
          <a:ln w="9525">
            <a:noFill/>
            <a:miter lim="800000"/>
            <a:headEnd/>
            <a:tailEnd/>
          </a:ln>
        </p:spPr>
        <p:txBody>
          <a:bodyPr>
            <a:spAutoFit/>
          </a:bodyPr>
          <a:lstStyle/>
          <a:p>
            <a:pPr eaLnBrk="0" hangingPunct="0">
              <a:spcBef>
                <a:spcPct val="50000"/>
              </a:spcBef>
            </a:pPr>
            <a:r>
              <a:rPr lang="en-CA" b="1" dirty="0">
                <a:latin typeface="Calibri" panose="020F0502020204030204" pitchFamily="34" charset="0"/>
              </a:rPr>
              <a:t>A Management System</a:t>
            </a:r>
          </a:p>
        </p:txBody>
      </p:sp>
      <p:sp>
        <p:nvSpPr>
          <p:cNvPr id="12" name="Text Box 12"/>
          <p:cNvSpPr txBox="1">
            <a:spLocks noChangeArrowheads="1"/>
          </p:cNvSpPr>
          <p:nvPr/>
        </p:nvSpPr>
        <p:spPr bwMode="auto">
          <a:xfrm>
            <a:off x="655638" y="2367137"/>
            <a:ext cx="3335337" cy="3293209"/>
          </a:xfrm>
          <a:prstGeom prst="rect">
            <a:avLst/>
          </a:prstGeom>
          <a:noFill/>
          <a:ln w="9525">
            <a:noFill/>
            <a:miter lim="800000"/>
            <a:headEnd/>
            <a:tailEnd/>
          </a:ln>
        </p:spPr>
        <p:txBody>
          <a:bodyPr wrap="square">
            <a:spAutoFit/>
          </a:bodyPr>
          <a:lstStyle/>
          <a:p>
            <a:pPr marL="266700" indent="-266700" eaLnBrk="0" hangingPunct="0">
              <a:spcBef>
                <a:spcPts val="1800"/>
              </a:spcBef>
              <a:buClr>
                <a:srgbClr val="41535D"/>
              </a:buClr>
              <a:buSzPct val="100000"/>
              <a:buFont typeface="Arial Black" pitchFamily="34" charset="0"/>
              <a:buChar char="»"/>
            </a:pPr>
            <a:r>
              <a:rPr lang="en-CA" sz="1600" dirty="0" smtClean="0">
                <a:latin typeface="Calibri" panose="020F0502020204030204" pitchFamily="34" charset="0"/>
              </a:rPr>
              <a:t>Centralized </a:t>
            </a:r>
            <a:r>
              <a:rPr lang="en-CA" sz="1600" dirty="0">
                <a:latin typeface="Calibri" panose="020F0502020204030204" pitchFamily="34" charset="0"/>
              </a:rPr>
              <a:t>containment and isolation of used nuclear fuel in deep geological repository</a:t>
            </a:r>
          </a:p>
          <a:p>
            <a:pPr marL="266700" indent="-266700" eaLnBrk="0" hangingPunct="0">
              <a:spcBef>
                <a:spcPts val="1800"/>
              </a:spcBef>
              <a:buClr>
                <a:srgbClr val="41535D"/>
              </a:buClr>
              <a:buSzPct val="100000"/>
              <a:buFont typeface="Arial Black" pitchFamily="34" charset="0"/>
              <a:buChar char="»"/>
            </a:pPr>
            <a:r>
              <a:rPr lang="en-CA" sz="1600" dirty="0">
                <a:latin typeface="Calibri" panose="020F0502020204030204" pitchFamily="34" charset="0"/>
              </a:rPr>
              <a:t>Continuous monitoring</a:t>
            </a:r>
          </a:p>
          <a:p>
            <a:pPr marL="266700" indent="-266700" eaLnBrk="0" hangingPunct="0">
              <a:spcBef>
                <a:spcPts val="1800"/>
              </a:spcBef>
              <a:buClr>
                <a:srgbClr val="41535D"/>
              </a:buClr>
              <a:buSzPct val="100000"/>
              <a:buFont typeface="Arial Black" pitchFamily="34" charset="0"/>
              <a:buChar char="»"/>
            </a:pPr>
            <a:r>
              <a:rPr lang="en-CA" sz="1600" dirty="0">
                <a:latin typeface="Calibri" panose="020F0502020204030204" pitchFamily="34" charset="0"/>
              </a:rPr>
              <a:t>Potential for </a:t>
            </a:r>
            <a:r>
              <a:rPr lang="en-CA" sz="1600" dirty="0" err="1">
                <a:latin typeface="Calibri" panose="020F0502020204030204" pitchFamily="34" charset="0"/>
              </a:rPr>
              <a:t>retrievability</a:t>
            </a:r>
            <a:endParaRPr lang="en-CA" sz="1600" dirty="0">
              <a:latin typeface="Calibri" panose="020F0502020204030204" pitchFamily="34" charset="0"/>
            </a:endParaRPr>
          </a:p>
          <a:p>
            <a:pPr marL="266700" indent="-266700" eaLnBrk="0" hangingPunct="0">
              <a:spcBef>
                <a:spcPts val="1800"/>
              </a:spcBef>
              <a:buClr>
                <a:srgbClr val="41535D"/>
              </a:buClr>
              <a:buSzPct val="100000"/>
              <a:buFont typeface="Arial Black" pitchFamily="34" charset="0"/>
              <a:buChar char="»"/>
            </a:pPr>
            <a:r>
              <a:rPr lang="en-CA" sz="1600" dirty="0">
                <a:latin typeface="Calibri" panose="020F0502020204030204" pitchFamily="34" charset="0"/>
              </a:rPr>
              <a:t>Optional step of</a:t>
            </a:r>
            <a:r>
              <a:rPr lang="en-CA" sz="1600" dirty="0">
                <a:solidFill>
                  <a:srgbClr val="CC3300"/>
                </a:solidFill>
                <a:latin typeface="Calibri" panose="020F0502020204030204" pitchFamily="34" charset="0"/>
              </a:rPr>
              <a:t> </a:t>
            </a:r>
            <a:r>
              <a:rPr lang="en-CA" sz="1600" dirty="0">
                <a:latin typeface="Calibri" panose="020F0502020204030204" pitchFamily="34" charset="0"/>
              </a:rPr>
              <a:t>shallow underground </a:t>
            </a:r>
            <a:r>
              <a:rPr lang="en-CA" sz="1600" dirty="0" smtClean="0">
                <a:latin typeface="Calibri" panose="020F0502020204030204" pitchFamily="34" charset="0"/>
              </a:rPr>
              <a:t>storage*</a:t>
            </a:r>
          </a:p>
          <a:p>
            <a:pPr marL="58738" indent="-58738" eaLnBrk="0" hangingPunct="0">
              <a:spcBef>
                <a:spcPts val="1800"/>
              </a:spcBef>
              <a:buClr>
                <a:srgbClr val="41535D"/>
              </a:buClr>
              <a:buSzPct val="100000"/>
            </a:pPr>
            <a:r>
              <a:rPr lang="en-CA" sz="1200" dirty="0" smtClean="0">
                <a:latin typeface="Calibri" panose="020F0502020204030204" pitchFamily="34" charset="0"/>
              </a:rPr>
              <a:t>* Temporary shallow storage at the deep geological repository is optional and not currently included in the NWMO’s implementation plan</a:t>
            </a:r>
            <a:endParaRPr lang="en-CA" sz="1200" dirty="0">
              <a:latin typeface="Calibri" panose="020F0502020204030204" pitchFamily="34" charset="0"/>
            </a:endParaRPr>
          </a:p>
        </p:txBody>
      </p:sp>
      <p:sp>
        <p:nvSpPr>
          <p:cNvPr id="13" name="TextBox 12"/>
          <p:cNvSpPr txBox="1"/>
          <p:nvPr/>
        </p:nvSpPr>
        <p:spPr>
          <a:xfrm>
            <a:off x="361950" y="1397000"/>
            <a:ext cx="8448675" cy="338554"/>
          </a:xfrm>
          <a:prstGeom prst="rect">
            <a:avLst/>
          </a:prstGeom>
          <a:solidFill>
            <a:srgbClr val="41535D">
              <a:alpha val="75000"/>
            </a:srgbClr>
          </a:solidFill>
        </p:spPr>
        <p:txBody>
          <a:bodyPr wrap="square">
            <a:spAutoFit/>
          </a:bodyPr>
          <a:lstStyle/>
          <a:p>
            <a:pPr algn="ctr">
              <a:defRPr/>
            </a:pPr>
            <a:r>
              <a:rPr lang="en-CA" sz="1600" b="1" dirty="0">
                <a:solidFill>
                  <a:schemeClr val="bg1"/>
                </a:solidFill>
                <a:latin typeface="Calibri" panose="020F0502020204030204" pitchFamily="34" charset="0"/>
              </a:rPr>
              <a:t>APM emerged from dialogue with citizens and experts – best met key priorities</a:t>
            </a:r>
            <a:endParaRPr lang="en-US" sz="1600" b="1" dirty="0">
              <a:solidFill>
                <a:schemeClr val="bg1"/>
              </a:solidFill>
              <a:latin typeface="Calibri" panose="020F0502020204030204" pitchFamily="34" charset="0"/>
            </a:endParaRPr>
          </a:p>
        </p:txBody>
      </p:sp>
      <p:sp>
        <p:nvSpPr>
          <p:cNvPr id="15" name="Text Box 14"/>
          <p:cNvSpPr txBox="1">
            <a:spLocks noChangeArrowheads="1"/>
          </p:cNvSpPr>
          <p:nvPr/>
        </p:nvSpPr>
        <p:spPr bwMode="auto">
          <a:xfrm>
            <a:off x="4914899" y="2352851"/>
            <a:ext cx="3935590" cy="3293209"/>
          </a:xfrm>
          <a:prstGeom prst="rect">
            <a:avLst/>
          </a:prstGeom>
          <a:noFill/>
          <a:ln w="9525">
            <a:noFill/>
            <a:miter lim="800000"/>
            <a:headEnd/>
            <a:tailEnd/>
          </a:ln>
        </p:spPr>
        <p:txBody>
          <a:bodyPr wrap="square">
            <a:spAutoFit/>
          </a:bodyPr>
          <a:lstStyle/>
          <a:p>
            <a:pPr marL="266700" indent="-266700" eaLnBrk="0" hangingPunct="0">
              <a:spcBef>
                <a:spcPct val="50000"/>
              </a:spcBef>
              <a:buClr>
                <a:srgbClr val="41535D"/>
              </a:buClr>
              <a:buSzPct val="100000"/>
              <a:buFont typeface="Arial Black" pitchFamily="34" charset="0"/>
              <a:buChar char="»"/>
            </a:pPr>
            <a:r>
              <a:rPr lang="en-CA" sz="1600" dirty="0">
                <a:latin typeface="Calibri" panose="020F0502020204030204" pitchFamily="34" charset="0"/>
              </a:rPr>
              <a:t>Flexibility in pace and manner of implementation</a:t>
            </a:r>
          </a:p>
          <a:p>
            <a:pPr marL="266700" indent="-266700" eaLnBrk="0" hangingPunct="0">
              <a:spcBef>
                <a:spcPct val="50000"/>
              </a:spcBef>
              <a:buClr>
                <a:srgbClr val="41535D"/>
              </a:buClr>
              <a:buSzPct val="100000"/>
              <a:buFont typeface="Arial Black" pitchFamily="34" charset="0"/>
              <a:buChar char="»"/>
            </a:pPr>
            <a:r>
              <a:rPr lang="en-CA" sz="1600" dirty="0">
                <a:latin typeface="Calibri" panose="020F0502020204030204" pitchFamily="34" charset="0"/>
              </a:rPr>
              <a:t>Phased and adaptive decision-making</a:t>
            </a:r>
          </a:p>
          <a:p>
            <a:pPr marL="266700" indent="-266700" eaLnBrk="0" hangingPunct="0">
              <a:spcBef>
                <a:spcPct val="50000"/>
              </a:spcBef>
              <a:buClr>
                <a:srgbClr val="41535D"/>
              </a:buClr>
              <a:buSzPct val="100000"/>
              <a:buFont typeface="Arial Black" pitchFamily="34" charset="0"/>
              <a:buChar char="»"/>
            </a:pPr>
            <a:r>
              <a:rPr lang="en-CA" sz="1600" dirty="0">
                <a:latin typeface="Calibri" panose="020F0502020204030204" pitchFamily="34" charset="0"/>
              </a:rPr>
              <a:t>Responsive to advances </a:t>
            </a:r>
            <a:r>
              <a:rPr lang="en-CA" sz="1600" dirty="0" smtClean="0">
                <a:latin typeface="Calibri" panose="020F0502020204030204" pitchFamily="34" charset="0"/>
              </a:rPr>
              <a:t>in technology, </a:t>
            </a:r>
            <a:r>
              <a:rPr lang="en-CA" sz="1600" dirty="0">
                <a:latin typeface="Calibri" panose="020F0502020204030204" pitchFamily="34" charset="0"/>
              </a:rPr>
              <a:t>research, Aboriginal Traditional Knowledge, societal values</a:t>
            </a:r>
          </a:p>
          <a:p>
            <a:pPr marL="266700" indent="-266700" eaLnBrk="0" hangingPunct="0">
              <a:spcBef>
                <a:spcPct val="50000"/>
              </a:spcBef>
              <a:buClr>
                <a:srgbClr val="41535D"/>
              </a:buClr>
              <a:buSzPct val="100000"/>
              <a:buFont typeface="Arial Black" pitchFamily="34" charset="0"/>
              <a:buChar char="»"/>
            </a:pPr>
            <a:r>
              <a:rPr lang="en-CA" sz="1600" dirty="0">
                <a:latin typeface="Calibri" panose="020F0502020204030204" pitchFamily="34" charset="0"/>
              </a:rPr>
              <a:t>Open, inclusive, fair </a:t>
            </a:r>
            <a:r>
              <a:rPr lang="en-CA" sz="1600" dirty="0" err="1">
                <a:latin typeface="Calibri" panose="020F0502020204030204" pitchFamily="34" charset="0"/>
              </a:rPr>
              <a:t>siting</a:t>
            </a:r>
            <a:r>
              <a:rPr lang="en-CA" sz="1600" dirty="0">
                <a:latin typeface="Calibri" panose="020F0502020204030204" pitchFamily="34" charset="0"/>
              </a:rPr>
              <a:t> process - seek informed, willing host community</a:t>
            </a:r>
          </a:p>
          <a:p>
            <a:pPr marL="266700" indent="-266700" eaLnBrk="0" hangingPunct="0">
              <a:spcBef>
                <a:spcPct val="50000"/>
              </a:spcBef>
              <a:buClr>
                <a:srgbClr val="41535D"/>
              </a:buClr>
              <a:buSzPct val="100000"/>
              <a:buFont typeface="Arial Black" pitchFamily="34" charset="0"/>
              <a:buChar char="»"/>
            </a:pPr>
            <a:r>
              <a:rPr lang="en-CA" sz="1600" dirty="0">
                <a:latin typeface="Calibri" panose="020F0502020204030204" pitchFamily="34" charset="0"/>
              </a:rPr>
              <a:t>Sustained engagement of people </a:t>
            </a:r>
            <a:r>
              <a:rPr lang="en-CA" sz="1600" dirty="0" smtClean="0">
                <a:latin typeface="Calibri" panose="020F0502020204030204" pitchFamily="34" charset="0"/>
              </a:rPr>
              <a:t/>
            </a:r>
            <a:br>
              <a:rPr lang="en-CA" sz="1600" dirty="0" smtClean="0">
                <a:latin typeface="Calibri" panose="020F0502020204030204" pitchFamily="34" charset="0"/>
              </a:rPr>
            </a:br>
            <a:r>
              <a:rPr lang="en-CA" sz="1600" dirty="0" smtClean="0">
                <a:latin typeface="Calibri" panose="020F0502020204030204" pitchFamily="34" charset="0"/>
              </a:rPr>
              <a:t>and </a:t>
            </a:r>
            <a:r>
              <a:rPr lang="en-CA" sz="1600" dirty="0">
                <a:latin typeface="Calibri" panose="020F0502020204030204" pitchFamily="34" charset="0"/>
              </a:rPr>
              <a:t>communities throughout implementation</a:t>
            </a:r>
          </a:p>
        </p:txBody>
      </p:sp>
      <p:sp>
        <p:nvSpPr>
          <p:cNvPr id="16" name="TextBox 15"/>
          <p:cNvSpPr txBox="1"/>
          <p:nvPr/>
        </p:nvSpPr>
        <p:spPr>
          <a:xfrm>
            <a:off x="352425" y="5857874"/>
            <a:ext cx="8524876" cy="338554"/>
          </a:xfrm>
          <a:prstGeom prst="rect">
            <a:avLst/>
          </a:prstGeom>
          <a:solidFill>
            <a:srgbClr val="41535D">
              <a:alpha val="75000"/>
            </a:srgbClr>
          </a:solidFill>
        </p:spPr>
        <p:txBody>
          <a:bodyPr wrap="square">
            <a:spAutoFit/>
          </a:bodyPr>
          <a:lstStyle/>
          <a:p>
            <a:pPr algn="ctr">
              <a:defRPr/>
            </a:pPr>
            <a:r>
              <a:rPr lang="en-US" sz="1600" b="1" dirty="0">
                <a:solidFill>
                  <a:schemeClr val="bg1"/>
                </a:solidFill>
                <a:latin typeface="Calibri" panose="020F0502020204030204" pitchFamily="34" charset="0"/>
              </a:rPr>
              <a:t>APM </a:t>
            </a:r>
            <a:r>
              <a:rPr lang="en-US" sz="1600" b="1" dirty="0" smtClean="0">
                <a:solidFill>
                  <a:schemeClr val="bg1"/>
                </a:solidFill>
                <a:latin typeface="Calibri" panose="020F0502020204030204" pitchFamily="34" charset="0"/>
              </a:rPr>
              <a:t>selected </a:t>
            </a:r>
            <a:r>
              <a:rPr lang="en-US" sz="1600" b="1" dirty="0">
                <a:solidFill>
                  <a:schemeClr val="bg1"/>
                </a:solidFill>
                <a:latin typeface="Calibri" panose="020F0502020204030204" pitchFamily="34" charset="0"/>
              </a:rPr>
              <a:t>by Federal government June 2007</a:t>
            </a:r>
            <a:endParaRPr lang="en-CA" sz="1600" b="1" dirty="0">
              <a:solidFill>
                <a:schemeClr val="bg1"/>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CEB2D702-840C-4C81-8792-F15F7BF3BBAC}"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
        <p:nvSpPr>
          <p:cNvPr id="14" name="Title 1"/>
          <p:cNvSpPr txBox="1">
            <a:spLocks/>
          </p:cNvSpPr>
          <p:nvPr/>
        </p:nvSpPr>
        <p:spPr>
          <a:xfrm>
            <a:off x="468000" y="540000"/>
            <a:ext cx="8424863" cy="838200"/>
          </a:xfrm>
          <a:prstGeom prst="rect">
            <a:avLst/>
          </a:prstGeom>
        </p:spPr>
        <p:txBody>
          <a:bodyPr/>
          <a:lstStyle>
            <a:lvl1pPr algn="l" rtl="0" eaLnBrk="0" fontAlgn="base" hangingPunct="0">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0" fontAlgn="base" hangingPunct="0">
              <a:spcBef>
                <a:spcPct val="0"/>
              </a:spcBef>
              <a:spcAft>
                <a:spcPct val="0"/>
              </a:spcAft>
              <a:defRPr sz="3200" b="1">
                <a:solidFill>
                  <a:srgbClr val="41535D"/>
                </a:solidFill>
                <a:latin typeface="Arial" charset="0"/>
                <a:cs typeface="Arial" charset="0"/>
              </a:defRPr>
            </a:lvl2pPr>
            <a:lvl3pPr algn="l" rtl="0" eaLnBrk="0" fontAlgn="base" hangingPunct="0">
              <a:spcBef>
                <a:spcPct val="0"/>
              </a:spcBef>
              <a:spcAft>
                <a:spcPct val="0"/>
              </a:spcAft>
              <a:defRPr sz="3200" b="1">
                <a:solidFill>
                  <a:srgbClr val="41535D"/>
                </a:solidFill>
                <a:latin typeface="Arial" charset="0"/>
                <a:cs typeface="Arial" charset="0"/>
              </a:defRPr>
            </a:lvl3pPr>
            <a:lvl4pPr algn="l" rtl="0" eaLnBrk="0" fontAlgn="base" hangingPunct="0">
              <a:spcBef>
                <a:spcPct val="0"/>
              </a:spcBef>
              <a:spcAft>
                <a:spcPct val="0"/>
              </a:spcAft>
              <a:defRPr sz="3200" b="1">
                <a:solidFill>
                  <a:srgbClr val="41535D"/>
                </a:solidFill>
                <a:latin typeface="Arial" charset="0"/>
                <a:cs typeface="Arial" charset="0"/>
              </a:defRPr>
            </a:lvl4pPr>
            <a:lvl5pPr algn="l" rtl="0" eaLnBrk="0" fontAlgn="base" hangingPunct="0">
              <a:spcBef>
                <a:spcPct val="0"/>
              </a:spcBef>
              <a:spcAft>
                <a:spcPct val="0"/>
              </a:spcAft>
              <a:defRPr sz="3200" b="1">
                <a:solidFill>
                  <a:srgbClr val="41535D"/>
                </a:solidFill>
                <a:latin typeface="Arial" charset="0"/>
                <a:cs typeface="Arial" charset="0"/>
              </a:defRPr>
            </a:lvl5pPr>
            <a:lvl6pPr marL="457200" algn="l" rtl="0" fontAlgn="base">
              <a:spcBef>
                <a:spcPct val="0"/>
              </a:spcBef>
              <a:spcAft>
                <a:spcPct val="0"/>
              </a:spcAft>
              <a:defRPr sz="2800" b="1">
                <a:solidFill>
                  <a:srgbClr val="FFC000"/>
                </a:solidFill>
                <a:latin typeface="Arial" charset="0"/>
                <a:cs typeface="Arial" charset="0"/>
              </a:defRPr>
            </a:lvl6pPr>
            <a:lvl7pPr marL="914400" algn="l" rtl="0" fontAlgn="base">
              <a:spcBef>
                <a:spcPct val="0"/>
              </a:spcBef>
              <a:spcAft>
                <a:spcPct val="0"/>
              </a:spcAft>
              <a:defRPr sz="2800" b="1">
                <a:solidFill>
                  <a:srgbClr val="FFC000"/>
                </a:solidFill>
                <a:latin typeface="Arial" charset="0"/>
                <a:cs typeface="Arial" charset="0"/>
              </a:defRPr>
            </a:lvl7pPr>
            <a:lvl8pPr marL="1371600" algn="l" rtl="0" fontAlgn="base">
              <a:spcBef>
                <a:spcPct val="0"/>
              </a:spcBef>
              <a:spcAft>
                <a:spcPct val="0"/>
              </a:spcAft>
              <a:defRPr sz="2800" b="1">
                <a:solidFill>
                  <a:srgbClr val="FFC000"/>
                </a:solidFill>
                <a:latin typeface="Arial" charset="0"/>
                <a:cs typeface="Arial" charset="0"/>
              </a:defRPr>
            </a:lvl8pPr>
            <a:lvl9pPr marL="1828800" algn="l" rtl="0" fontAlgn="base">
              <a:spcBef>
                <a:spcPct val="0"/>
              </a:spcBef>
              <a:spcAft>
                <a:spcPct val="0"/>
              </a:spcAft>
              <a:defRPr sz="2800" b="1">
                <a:solidFill>
                  <a:srgbClr val="FFC000"/>
                </a:solidFill>
                <a:latin typeface="Arial" charset="0"/>
                <a:cs typeface="Arial" charset="0"/>
              </a:defRPr>
            </a:lvl9pPr>
          </a:lstStyle>
          <a:p>
            <a:r>
              <a:rPr lang="en-CA" dirty="0">
                <a:latin typeface="Calibri" panose="020F0502020204030204" pitchFamily="34" charset="0"/>
                <a:cs typeface="Arial" charset="0"/>
              </a:rPr>
              <a:t>Adaptive Phased Management (APM)</a:t>
            </a:r>
            <a:endParaRPr lang="en-CA" dirty="0" smtClean="0">
              <a:latin typeface="Calibri" panose="020F0502020204030204" pitchFamily="34" charset="0"/>
              <a:cs typeface="Arial" charset="0"/>
            </a:endParaRPr>
          </a:p>
        </p:txBody>
      </p:sp>
    </p:spTree>
    <p:extLst>
      <p:ext uri="{BB962C8B-B14F-4D97-AF65-F5344CB8AC3E}">
        <p14:creationId xmlns:p14="http://schemas.microsoft.com/office/powerpoint/2010/main" val="736239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CA" altLang="en-US" dirty="0">
                <a:latin typeface="Calibri" panose="020F0502020204030204" pitchFamily="34" charset="0"/>
              </a:rPr>
              <a:t>National Infrastructure Project</a:t>
            </a:r>
          </a:p>
        </p:txBody>
      </p:sp>
      <p:sp>
        <p:nvSpPr>
          <p:cNvPr id="7" name="Slide Number Placeholder 3"/>
          <p:cNvSpPr>
            <a:spLocks noGrp="1"/>
          </p:cNvSpPr>
          <p:nvPr>
            <p:ph type="sldNum" sz="quarter" idx="10"/>
          </p:nvPr>
        </p:nvSpPr>
        <p:spPr bwMode="auto">
          <a:ln>
            <a:miter lim="800000"/>
            <a:headEnd/>
            <a:tailEnd/>
          </a:ln>
        </p:spPr>
        <p:txBody>
          <a:bodyPr wrap="square" numCol="1" anchorCtr="0" compatLnSpc="1">
            <a:prstTxWarp prst="textNoShape">
              <a:avLst/>
            </a:prstTxWarp>
          </a:bodyPr>
          <a:lstStyle/>
          <a:p>
            <a:pPr algn="l">
              <a:defRPr/>
            </a:pPr>
            <a:fld id="{5F5E085A-2AF9-417A-AD73-6855D5C7EEB9}" type="slidenum">
              <a:rPr lang="en-US">
                <a:latin typeface="Calibri" panose="020F0502020204030204" pitchFamily="34" charset="0"/>
              </a:rPr>
              <a:pPr algn="l">
                <a:defRPr/>
              </a:pPr>
              <a:t>11</a:t>
            </a:fld>
            <a:endParaRPr lang="en-US" dirty="0">
              <a:latin typeface="Calibri" panose="020F0502020204030204" pitchFamily="34" charset="0"/>
            </a:endParaRPr>
          </a:p>
        </p:txBody>
      </p:sp>
      <p:sp>
        <p:nvSpPr>
          <p:cNvPr id="9" name="Text Placeholder 17"/>
          <p:cNvSpPr txBox="1">
            <a:spLocks/>
          </p:cNvSpPr>
          <p:nvPr/>
        </p:nvSpPr>
        <p:spPr>
          <a:xfrm>
            <a:off x="4606566" y="1251956"/>
            <a:ext cx="4351707" cy="2243148"/>
          </a:xfrm>
          <a:prstGeom prst="rect">
            <a:avLst/>
          </a:prstGeom>
        </p:spPr>
        <p:txBody>
          <a:bodyPr/>
          <a:lstStyle/>
          <a:p>
            <a:pPr marL="342900" indent="-342900" eaLnBrk="0" hangingPunct="0">
              <a:spcBef>
                <a:spcPts val="10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Long-term partnership between NWMO and community, decades of sustainable operations </a:t>
            </a:r>
          </a:p>
          <a:p>
            <a:pPr marL="342900" indent="-342900" eaLnBrk="0" hangingPunct="0">
              <a:spcBef>
                <a:spcPts val="1000"/>
              </a:spcBef>
              <a:buClr>
                <a:srgbClr val="41535D"/>
              </a:buClr>
              <a:buSzPct val="120000"/>
              <a:buFont typeface="Wingdings" panose="05000000000000000000" pitchFamily="2" charset="2"/>
              <a:buChar char="§"/>
              <a:tabLst>
                <a:tab pos="3432175" algn="l"/>
              </a:tabLst>
              <a:defRPr/>
            </a:pPr>
            <a:r>
              <a:rPr lang="en-CA" sz="2000" dirty="0">
                <a:latin typeface="Calibri" panose="020F0502020204030204" pitchFamily="34" charset="0"/>
              </a:rPr>
              <a:t>Robust technology</a:t>
            </a:r>
          </a:p>
          <a:p>
            <a:pPr marL="342900" indent="-342900" eaLnBrk="0" hangingPunct="0">
              <a:spcBef>
                <a:spcPts val="10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Strongly regulated by Canadian Nuclear Safety Commission</a:t>
            </a:r>
          </a:p>
        </p:txBody>
      </p:sp>
      <p:sp>
        <p:nvSpPr>
          <p:cNvPr id="10" name="Text Placeholder 17"/>
          <p:cNvSpPr txBox="1">
            <a:spLocks/>
          </p:cNvSpPr>
          <p:nvPr/>
        </p:nvSpPr>
        <p:spPr>
          <a:xfrm>
            <a:off x="220169" y="1248527"/>
            <a:ext cx="4099583" cy="2639388"/>
          </a:xfrm>
          <a:prstGeom prst="rect">
            <a:avLst/>
          </a:prstGeom>
        </p:spPr>
        <p:txBody>
          <a:bodyPr/>
          <a:lstStyle/>
          <a:p>
            <a:pPr marL="342900" indent="-342900" eaLnBrk="0" hangingPunct="0">
              <a:spcBef>
                <a:spcPts val="10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Protection of health, safety and environment </a:t>
            </a:r>
          </a:p>
          <a:p>
            <a:pPr marL="342900" indent="-342900" eaLnBrk="0" hangingPunct="0">
              <a:spcBef>
                <a:spcPts val="6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Multi-barrier system</a:t>
            </a:r>
          </a:p>
          <a:p>
            <a:pPr marL="576000" lvl="1" indent="-342000" eaLnBrk="0" hangingPunct="0">
              <a:spcBef>
                <a:spcPts val="600"/>
              </a:spcBef>
              <a:buClr>
                <a:srgbClr val="41535D"/>
              </a:buClr>
              <a:buSzPct val="100000"/>
              <a:buFont typeface="Arial" panose="020B0604020202020204" pitchFamily="34" charset="0"/>
              <a:buChar char="–"/>
              <a:tabLst>
                <a:tab pos="3432175" algn="l"/>
              </a:tabLst>
              <a:defRPr/>
            </a:pPr>
            <a:r>
              <a:rPr lang="en-CA" dirty="0" smtClean="0">
                <a:latin typeface="Calibri" panose="020F0502020204030204" pitchFamily="34" charset="0"/>
              </a:rPr>
              <a:t>Engineered barriers (Optimized for CANDU fuel)</a:t>
            </a:r>
          </a:p>
          <a:p>
            <a:pPr marL="576000" lvl="1" indent="-342000" eaLnBrk="0" hangingPunct="0">
              <a:spcBef>
                <a:spcPts val="600"/>
              </a:spcBef>
              <a:buClr>
                <a:srgbClr val="41535D"/>
              </a:buClr>
              <a:buSzPct val="100000"/>
              <a:buFont typeface="Arial" panose="020B0604020202020204" pitchFamily="34" charset="0"/>
              <a:buChar char="–"/>
              <a:tabLst>
                <a:tab pos="3432175" algn="l"/>
              </a:tabLst>
              <a:defRPr/>
            </a:pPr>
            <a:r>
              <a:rPr lang="en-CA" dirty="0" smtClean="0">
                <a:latin typeface="Calibri" panose="020F0502020204030204" pitchFamily="34" charset="0"/>
              </a:rPr>
              <a:t>Geological isolation</a:t>
            </a:r>
          </a:p>
        </p:txBody>
      </p:sp>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7100" y="3543300"/>
            <a:ext cx="7073900" cy="2730500"/>
          </a:xfrm>
          <a:prstGeom prst="rect">
            <a:avLst/>
          </a:prstGeom>
        </p:spPr>
      </p:pic>
    </p:spTree>
    <p:extLst>
      <p:ext uri="{BB962C8B-B14F-4D97-AF65-F5344CB8AC3E}">
        <p14:creationId xmlns:p14="http://schemas.microsoft.com/office/powerpoint/2010/main" val="2855268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nwmofs01\userdata\cboyle\My Documents\My Pictures\UFC_Render_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6100" y="1460500"/>
            <a:ext cx="8051800" cy="4610100"/>
          </a:xfrm>
          <a:prstGeom prst="rect">
            <a:avLst/>
          </a:prstGeom>
          <a:noFill/>
        </p:spPr>
      </p:pic>
      <p:cxnSp>
        <p:nvCxnSpPr>
          <p:cNvPr id="52228" name="AutoShape 4"/>
          <p:cNvCxnSpPr>
            <a:cxnSpLocks noChangeShapeType="1"/>
          </p:cNvCxnSpPr>
          <p:nvPr/>
        </p:nvCxnSpPr>
        <p:spPr bwMode="auto">
          <a:xfrm flipH="1" flipV="1">
            <a:off x="1956619" y="5357194"/>
            <a:ext cx="1022556" cy="245806"/>
          </a:xfrm>
          <a:prstGeom prst="straightConnector1">
            <a:avLst/>
          </a:prstGeom>
          <a:noFill/>
          <a:ln w="25400">
            <a:solidFill>
              <a:srgbClr val="41535D"/>
            </a:solidFill>
            <a:round/>
            <a:headEnd/>
            <a:tailEnd type="oval" w="lg" len="lg"/>
          </a:ln>
        </p:spPr>
      </p:cxnSp>
      <p:sp>
        <p:nvSpPr>
          <p:cNvPr id="52231" name="Rectangle 7"/>
          <p:cNvSpPr>
            <a:spLocks noChangeArrowheads="1"/>
          </p:cNvSpPr>
          <p:nvPr/>
        </p:nvSpPr>
        <p:spPr bwMode="auto">
          <a:xfrm>
            <a:off x="2805421" y="5426021"/>
            <a:ext cx="2543327" cy="383458"/>
          </a:xfrm>
          <a:prstGeom prst="rect">
            <a:avLst/>
          </a:prstGeom>
          <a:solidFill>
            <a:srgbClr val="41535D"/>
          </a:solidFill>
          <a:ln>
            <a:noFill/>
            <a:headEnd/>
            <a:tailEnd/>
          </a:ln>
          <a:effectLst/>
        </p:spPr>
        <p:style>
          <a:lnRef idx="1">
            <a:schemeClr val="accent2"/>
          </a:lnRef>
          <a:fillRef idx="2">
            <a:schemeClr val="accent2"/>
          </a:fillRef>
          <a:effectRef idx="1">
            <a:schemeClr val="accent2"/>
          </a:effectRef>
          <a:fontRef idx="minor">
            <a:schemeClr val="dk1"/>
          </a:fontRef>
        </p:style>
        <p:txBody>
          <a:bodyPr vert="horz" wrap="square" lIns="0" tIns="36000" rIns="0" bIns="36000" numCol="1" anchor="ctr" anchorCtr="0" compatLnSpc="1">
            <a:prstTxWarp prst="textNoShape">
              <a:avLst/>
            </a:prstTxWarp>
          </a:bodyPr>
          <a:lstStyle/>
          <a:p>
            <a:pPr algn="ctr">
              <a:spcAft>
                <a:spcPts val="1000"/>
              </a:spcAft>
            </a:pPr>
            <a:r>
              <a:rPr lang="en-US" dirty="0" smtClean="0">
                <a:solidFill>
                  <a:srgbClr val="FFFFFF"/>
                </a:solidFill>
                <a:latin typeface="Calibri" panose="020F0502020204030204" pitchFamily="34" charset="0"/>
                <a:cs typeface="Arial" pitchFamily="34" charset="0"/>
              </a:rPr>
              <a:t>Hemispherical Heads</a:t>
            </a:r>
          </a:p>
        </p:txBody>
      </p:sp>
      <p:cxnSp>
        <p:nvCxnSpPr>
          <p:cNvPr id="23" name="AutoShape 4"/>
          <p:cNvCxnSpPr>
            <a:cxnSpLocks noChangeShapeType="1"/>
          </p:cNvCxnSpPr>
          <p:nvPr/>
        </p:nvCxnSpPr>
        <p:spPr bwMode="auto">
          <a:xfrm flipH="1" flipV="1">
            <a:off x="5294662" y="3720130"/>
            <a:ext cx="1022556" cy="245806"/>
          </a:xfrm>
          <a:prstGeom prst="straightConnector1">
            <a:avLst/>
          </a:prstGeom>
          <a:noFill/>
          <a:ln w="25400">
            <a:solidFill>
              <a:srgbClr val="41535D"/>
            </a:solidFill>
            <a:round/>
            <a:headEnd/>
            <a:tailEnd type="oval" w="lg" len="lg"/>
          </a:ln>
        </p:spPr>
      </p:cxnSp>
      <p:sp>
        <p:nvSpPr>
          <p:cNvPr id="24" name="Rectangle 7"/>
          <p:cNvSpPr>
            <a:spLocks noChangeArrowheads="1"/>
          </p:cNvSpPr>
          <p:nvPr/>
        </p:nvSpPr>
        <p:spPr bwMode="auto">
          <a:xfrm>
            <a:off x="6143464" y="3788957"/>
            <a:ext cx="2803882" cy="383458"/>
          </a:xfrm>
          <a:prstGeom prst="rect">
            <a:avLst/>
          </a:prstGeom>
          <a:solidFill>
            <a:srgbClr val="41535D"/>
          </a:solidFill>
          <a:ln>
            <a:noFill/>
            <a:headEnd/>
            <a:tailEnd/>
          </a:ln>
          <a:effectLst/>
        </p:spPr>
        <p:style>
          <a:lnRef idx="1">
            <a:schemeClr val="accent2"/>
          </a:lnRef>
          <a:fillRef idx="2">
            <a:schemeClr val="accent2"/>
          </a:fillRef>
          <a:effectRef idx="1">
            <a:schemeClr val="accent2"/>
          </a:effectRef>
          <a:fontRef idx="minor">
            <a:schemeClr val="dk1"/>
          </a:fontRef>
        </p:style>
        <p:txBody>
          <a:bodyPr vert="horz" wrap="square" lIns="0" tIns="36000" rIns="0" bIns="36000" numCol="1" anchor="ctr" anchorCtr="0" compatLnSpc="1">
            <a:prstTxWarp prst="textNoShape">
              <a:avLst/>
            </a:prstTxWarp>
          </a:bodyPr>
          <a:lstStyle/>
          <a:p>
            <a:pPr algn="ctr">
              <a:spcAft>
                <a:spcPts val="1000"/>
              </a:spcAft>
            </a:pPr>
            <a:r>
              <a:rPr lang="en-US" dirty="0" smtClean="0">
                <a:solidFill>
                  <a:srgbClr val="FFFFFF"/>
                </a:solidFill>
                <a:latin typeface="Calibri" panose="020F0502020204030204" pitchFamily="34" charset="0"/>
                <a:cs typeface="Arial" pitchFamily="34" charset="0"/>
              </a:rPr>
              <a:t>Integral Copper Coating</a:t>
            </a:r>
          </a:p>
        </p:txBody>
      </p:sp>
      <p:cxnSp>
        <p:nvCxnSpPr>
          <p:cNvPr id="26" name="AutoShape 4"/>
          <p:cNvCxnSpPr>
            <a:cxnSpLocks noChangeShapeType="1"/>
          </p:cNvCxnSpPr>
          <p:nvPr/>
        </p:nvCxnSpPr>
        <p:spPr bwMode="auto">
          <a:xfrm flipH="1" flipV="1">
            <a:off x="3883739" y="4501790"/>
            <a:ext cx="1022556" cy="245806"/>
          </a:xfrm>
          <a:prstGeom prst="straightConnector1">
            <a:avLst/>
          </a:prstGeom>
          <a:noFill/>
          <a:ln w="25400">
            <a:solidFill>
              <a:srgbClr val="41535D"/>
            </a:solidFill>
            <a:round/>
            <a:headEnd/>
            <a:tailEnd type="oval" w="lg" len="lg"/>
          </a:ln>
        </p:spPr>
      </p:cxnSp>
      <p:sp>
        <p:nvSpPr>
          <p:cNvPr id="27" name="Rectangle 7"/>
          <p:cNvSpPr>
            <a:spLocks noChangeArrowheads="1"/>
          </p:cNvSpPr>
          <p:nvPr/>
        </p:nvSpPr>
        <p:spPr bwMode="auto">
          <a:xfrm>
            <a:off x="4514850" y="4590282"/>
            <a:ext cx="4505325" cy="383458"/>
          </a:xfrm>
          <a:prstGeom prst="rect">
            <a:avLst/>
          </a:prstGeom>
          <a:solidFill>
            <a:srgbClr val="41535D"/>
          </a:solidFill>
          <a:ln>
            <a:noFill/>
            <a:headEnd/>
            <a:tailEnd/>
          </a:ln>
          <a:effectLst/>
        </p:spPr>
        <p:style>
          <a:lnRef idx="1">
            <a:schemeClr val="accent2"/>
          </a:lnRef>
          <a:fillRef idx="2">
            <a:schemeClr val="accent2"/>
          </a:fillRef>
          <a:effectRef idx="1">
            <a:schemeClr val="accent2"/>
          </a:effectRef>
          <a:fontRef idx="minor">
            <a:schemeClr val="dk1"/>
          </a:fontRef>
        </p:style>
        <p:txBody>
          <a:bodyPr vert="horz" wrap="square" lIns="0" tIns="36000" rIns="0" bIns="36000" numCol="1" anchor="ctr" anchorCtr="0" compatLnSpc="1">
            <a:prstTxWarp prst="textNoShape">
              <a:avLst/>
            </a:prstTxWarp>
          </a:bodyPr>
          <a:lstStyle/>
          <a:p>
            <a:pPr algn="ctr">
              <a:spcAft>
                <a:spcPts val="1000"/>
              </a:spcAft>
            </a:pPr>
            <a:r>
              <a:rPr lang="en-US" dirty="0" smtClean="0">
                <a:solidFill>
                  <a:srgbClr val="FFFFFF"/>
                </a:solidFill>
                <a:latin typeface="Calibri" panose="020F0502020204030204" pitchFamily="34" charset="0"/>
                <a:cs typeface="Arial" pitchFamily="34" charset="0"/>
              </a:rPr>
              <a:t>Standard ASME/ASTM Materials and Sizes</a:t>
            </a:r>
          </a:p>
        </p:txBody>
      </p:sp>
      <p:sp>
        <p:nvSpPr>
          <p:cNvPr id="29" name="Rectangle 7"/>
          <p:cNvSpPr>
            <a:spLocks noChangeArrowheads="1"/>
          </p:cNvSpPr>
          <p:nvPr/>
        </p:nvSpPr>
        <p:spPr bwMode="auto">
          <a:xfrm>
            <a:off x="4139952" y="1556792"/>
            <a:ext cx="2240280" cy="432048"/>
          </a:xfrm>
          <a:prstGeom prst="rect">
            <a:avLst/>
          </a:prstGeom>
          <a:solidFill>
            <a:srgbClr val="41535D"/>
          </a:solidFill>
          <a:ln>
            <a:noFill/>
            <a:headEnd/>
            <a:tailEnd/>
          </a:ln>
          <a:effectLst/>
        </p:spPr>
        <p:style>
          <a:lnRef idx="1">
            <a:schemeClr val="accent2"/>
          </a:lnRef>
          <a:fillRef idx="2">
            <a:schemeClr val="accent2"/>
          </a:fillRef>
          <a:effectRef idx="1">
            <a:schemeClr val="accent2"/>
          </a:effectRef>
          <a:fontRef idx="minor">
            <a:schemeClr val="dk1"/>
          </a:fontRef>
        </p:style>
        <p:txBody>
          <a:bodyPr vert="horz" wrap="square" lIns="0" tIns="36000" rIns="0" bIns="36000" numCol="1" anchor="ctr" anchorCtr="0" compatLnSpc="1">
            <a:prstTxWarp prst="textNoShape">
              <a:avLst/>
            </a:prstTxWarp>
          </a:bodyPr>
          <a:lstStyle/>
          <a:p>
            <a:pPr algn="ctr">
              <a:spcAft>
                <a:spcPts val="1000"/>
              </a:spcAft>
            </a:pPr>
            <a:r>
              <a:rPr lang="en-US" dirty="0" smtClean="0">
                <a:solidFill>
                  <a:srgbClr val="FFFFFF"/>
                </a:solidFill>
                <a:latin typeface="Calibri" panose="020F0502020204030204" pitchFamily="34" charset="0"/>
                <a:cs typeface="Arial" pitchFamily="34" charset="0"/>
              </a:rPr>
              <a:t>Manageable weight </a:t>
            </a:r>
          </a:p>
        </p:txBody>
      </p:sp>
      <p:cxnSp>
        <p:nvCxnSpPr>
          <p:cNvPr id="15" name="AutoShape 4"/>
          <p:cNvCxnSpPr>
            <a:cxnSpLocks noChangeShapeType="1"/>
          </p:cNvCxnSpPr>
          <p:nvPr/>
        </p:nvCxnSpPr>
        <p:spPr bwMode="auto">
          <a:xfrm>
            <a:off x="2381647" y="2790035"/>
            <a:ext cx="387683" cy="710973"/>
          </a:xfrm>
          <a:prstGeom prst="straightConnector1">
            <a:avLst/>
          </a:prstGeom>
          <a:noFill/>
          <a:ln w="25400">
            <a:solidFill>
              <a:srgbClr val="41535D"/>
            </a:solidFill>
            <a:round/>
            <a:headEnd/>
            <a:tailEnd type="oval" w="lg" len="lg"/>
          </a:ln>
        </p:spPr>
      </p:cxnSp>
      <p:sp>
        <p:nvSpPr>
          <p:cNvPr id="31" name="Rectangle 7"/>
          <p:cNvSpPr>
            <a:spLocks noChangeArrowheads="1"/>
          </p:cNvSpPr>
          <p:nvPr/>
        </p:nvSpPr>
        <p:spPr bwMode="auto">
          <a:xfrm>
            <a:off x="254502" y="2241395"/>
            <a:ext cx="3165370" cy="724028"/>
          </a:xfrm>
          <a:prstGeom prst="rect">
            <a:avLst/>
          </a:prstGeom>
          <a:solidFill>
            <a:srgbClr val="41535D"/>
          </a:solidFill>
          <a:ln>
            <a:noFill/>
            <a:headEnd/>
            <a:tailEnd/>
          </a:ln>
          <a:effectLst/>
        </p:spPr>
        <p:style>
          <a:lnRef idx="1">
            <a:schemeClr val="accent2"/>
          </a:lnRef>
          <a:fillRef idx="2">
            <a:schemeClr val="accent2"/>
          </a:fillRef>
          <a:effectRef idx="1">
            <a:schemeClr val="accent2"/>
          </a:effectRef>
          <a:fontRef idx="minor">
            <a:schemeClr val="dk1"/>
          </a:fontRef>
        </p:style>
        <p:txBody>
          <a:bodyPr vert="horz" wrap="square" lIns="0" tIns="36000" rIns="0" bIns="36000" numCol="1" anchor="ctr" anchorCtr="0" compatLnSpc="1">
            <a:prstTxWarp prst="textNoShape">
              <a:avLst/>
            </a:prstTxWarp>
          </a:bodyPr>
          <a:lstStyle/>
          <a:p>
            <a:pPr algn="ctr">
              <a:spcAft>
                <a:spcPts val="1000"/>
              </a:spcAft>
            </a:pPr>
            <a:r>
              <a:rPr lang="en-US" dirty="0" smtClean="0">
                <a:solidFill>
                  <a:srgbClr val="FFFFFF"/>
                </a:solidFill>
                <a:latin typeface="Calibri" panose="020F0502020204030204" pitchFamily="34" charset="0"/>
                <a:cs typeface="Arial" pitchFamily="34" charset="0"/>
              </a:rPr>
              <a:t>Integral backing with partial penetration seal weld</a:t>
            </a:r>
          </a:p>
        </p:txBody>
      </p:sp>
      <p:sp>
        <p:nvSpPr>
          <p:cNvPr id="14" name="Title 1"/>
          <p:cNvSpPr txBox="1">
            <a:spLocks/>
          </p:cNvSpPr>
          <p:nvPr/>
        </p:nvSpPr>
        <p:spPr>
          <a:xfrm>
            <a:off x="60325" y="290759"/>
            <a:ext cx="9442483" cy="838200"/>
          </a:xfrm>
          <a:prstGeom prst="rect">
            <a:avLst/>
          </a:prstGeom>
        </p:spPr>
        <p:txBody>
          <a:bodyPr/>
          <a:lstStyle/>
          <a:p>
            <a:pPr eaLnBrk="0" hangingPunct="0"/>
            <a:r>
              <a:rPr lang="en-CA" sz="3000" b="1" dirty="0" smtClean="0">
                <a:solidFill>
                  <a:srgbClr val="41535D"/>
                </a:solidFill>
                <a:latin typeface="Calibri" panose="020F0502020204030204" pitchFamily="34" charset="0"/>
                <a:cs typeface="Arial" charset="0"/>
              </a:rPr>
              <a:t>Safe Containment: A Made-in-Canada Approach</a:t>
            </a:r>
          </a:p>
        </p:txBody>
      </p:sp>
      <p:sp>
        <p:nvSpPr>
          <p:cNvPr id="2" name="Slide Number Placeholder 1"/>
          <p:cNvSpPr>
            <a:spLocks noGrp="1"/>
          </p:cNvSpPr>
          <p:nvPr>
            <p:ph type="sldNum" sz="quarter" idx="12"/>
          </p:nvPr>
        </p:nvSpPr>
        <p:spPr/>
        <p:txBody>
          <a:bodyPr/>
          <a:lstStyle/>
          <a:p>
            <a:pPr>
              <a:defRPr/>
            </a:pPr>
            <a:fld id="{CBA718B2-A9B2-4541-94F3-6A60BA61C584}" type="slidenum">
              <a:rPr lang="en-CA" smtClean="0">
                <a:solidFill>
                  <a:srgbClr val="FFFFFF"/>
                </a:solidFill>
                <a:latin typeface="Calibri" panose="020F0502020204030204" pitchFamily="34" charset="0"/>
              </a:rPr>
              <a:pPr>
                <a:defRPr/>
              </a:pPr>
              <a:t>12</a:t>
            </a:fld>
            <a:endParaRPr lang="en-CA" dirty="0">
              <a:solidFill>
                <a:srgbClr val="FFFFFF"/>
              </a:solidFill>
              <a:latin typeface="Calibri" panose="020F0502020204030204" pitchFamily="34" charset="0"/>
            </a:endParaRPr>
          </a:p>
        </p:txBody>
      </p:sp>
    </p:spTree>
    <p:extLst>
      <p:ext uri="{BB962C8B-B14F-4D97-AF65-F5344CB8AC3E}">
        <p14:creationId xmlns:p14="http://schemas.microsoft.com/office/powerpoint/2010/main" val="1004181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000" y="143370"/>
            <a:ext cx="8424863" cy="838200"/>
          </a:xfrm>
        </p:spPr>
        <p:txBody>
          <a:bodyPr/>
          <a:lstStyle/>
          <a:p>
            <a:r>
              <a:rPr lang="en-CA" dirty="0" smtClean="0">
                <a:latin typeface="Calibri" panose="020F0502020204030204" pitchFamily="34" charset="0"/>
              </a:rPr>
              <a:t>Project Features</a:t>
            </a:r>
            <a:endParaRPr lang="en-CA" dirty="0">
              <a:latin typeface="Calibri" panose="020F0502020204030204" pitchFamily="34" charset="0"/>
            </a:endParaRPr>
          </a:p>
        </p:txBody>
      </p:sp>
      <p:sp>
        <p:nvSpPr>
          <p:cNvPr id="3" name="Text Placeholder 2"/>
          <p:cNvSpPr>
            <a:spLocks noGrp="1"/>
          </p:cNvSpPr>
          <p:nvPr>
            <p:ph type="body" sz="quarter" idx="11"/>
          </p:nvPr>
        </p:nvSpPr>
        <p:spPr>
          <a:xfrm>
            <a:off x="105694" y="863600"/>
            <a:ext cx="5082191" cy="5799210"/>
          </a:xfrm>
        </p:spPr>
        <p:txBody>
          <a:bodyPr/>
          <a:lstStyle/>
          <a:p>
            <a:pPr>
              <a:spcBef>
                <a:spcPts val="600"/>
              </a:spcBef>
              <a:buClr>
                <a:srgbClr val="41535D"/>
              </a:buClr>
              <a:buSzPct val="120000"/>
              <a:buFont typeface="Wingdings" panose="05000000000000000000" pitchFamily="2" charset="2"/>
              <a:buChar char="§"/>
              <a:defRPr/>
            </a:pPr>
            <a:r>
              <a:rPr lang="en-CA" dirty="0" smtClean="0">
                <a:latin typeface="Calibri" panose="020F0502020204030204" pitchFamily="34" charset="0"/>
              </a:rPr>
              <a:t>Key APM facilities include:</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National Centre of Expertise;</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Used fuel container manufacturing plant</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Used </a:t>
            </a:r>
            <a:r>
              <a:rPr lang="en-CA" sz="1600" dirty="0">
                <a:latin typeface="Calibri" panose="020F0502020204030204" pitchFamily="34" charset="0"/>
              </a:rPr>
              <a:t>f</a:t>
            </a:r>
            <a:r>
              <a:rPr lang="en-CA" sz="1600" dirty="0" smtClean="0">
                <a:latin typeface="Calibri" panose="020F0502020204030204" pitchFamily="34" charset="0"/>
              </a:rPr>
              <a:t>uel </a:t>
            </a:r>
            <a:r>
              <a:rPr lang="en-CA" sz="1600" dirty="0">
                <a:latin typeface="Calibri" panose="020F0502020204030204" pitchFamily="34" charset="0"/>
              </a:rPr>
              <a:t>p</a:t>
            </a:r>
            <a:r>
              <a:rPr lang="en-CA" sz="1600" dirty="0" smtClean="0">
                <a:latin typeface="Calibri" panose="020F0502020204030204" pitchFamily="34" charset="0"/>
              </a:rPr>
              <a:t>ackaging plant;</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Sealing material </a:t>
            </a:r>
            <a:r>
              <a:rPr lang="en-CA" sz="1600" dirty="0">
                <a:latin typeface="Calibri" panose="020F0502020204030204" pitchFamily="34" charset="0"/>
              </a:rPr>
              <a:t>c</a:t>
            </a:r>
            <a:r>
              <a:rPr lang="en-CA" sz="1600" dirty="0" smtClean="0">
                <a:latin typeface="Calibri" panose="020F0502020204030204" pitchFamily="34" charset="0"/>
              </a:rPr>
              <a:t>ompaction plant;</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Deep geological repository (DGR);</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Used fuel transport package manufacturing plant; </a:t>
            </a:r>
          </a:p>
          <a:p>
            <a:pPr marL="698499" indent="-285750">
              <a:spcBef>
                <a:spcPts val="0"/>
              </a:spcBef>
              <a:buClr>
                <a:srgbClr val="41535D"/>
              </a:buClr>
              <a:buSzPct val="100000"/>
              <a:buFont typeface="Arial" panose="020B0604020202020204" pitchFamily="34" charset="0"/>
              <a:buChar char="–"/>
              <a:defRPr/>
            </a:pPr>
            <a:r>
              <a:rPr lang="en-CA" sz="1600" dirty="0" smtClean="0">
                <a:latin typeface="Calibri" panose="020F0502020204030204" pitchFamily="34" charset="0"/>
              </a:rPr>
              <a:t>Used fuel transportation system, including vehicle maintenance and ancillary facilities.</a:t>
            </a:r>
          </a:p>
          <a:p>
            <a:pPr marL="285750" lvl="1">
              <a:spcBef>
                <a:spcPts val="600"/>
              </a:spcBef>
              <a:buClr>
                <a:srgbClr val="41535D"/>
              </a:buClr>
              <a:buSzPct val="120000"/>
              <a:buFont typeface="Wingdings" panose="05000000000000000000" pitchFamily="2" charset="2"/>
              <a:buChar char="§"/>
              <a:defRPr/>
            </a:pPr>
            <a:r>
              <a:rPr lang="en-CA" sz="2200" dirty="0" smtClean="0">
                <a:latin typeface="Calibri" panose="020F0502020204030204" pitchFamily="34" charset="0"/>
              </a:rPr>
              <a:t>The Centre of Expertise will be home to technical &amp; social research and technology demonstration programs involving scientists and other experts in a wide variety of disciplines</a:t>
            </a:r>
          </a:p>
          <a:p>
            <a:pPr marL="742950" lvl="1" eaLnBrk="0" hangingPunct="0">
              <a:spcBef>
                <a:spcPts val="0"/>
              </a:spcBef>
              <a:buClr>
                <a:srgbClr val="41535D"/>
              </a:buClr>
              <a:buFont typeface="Arial" panose="020B0604020202020204" pitchFamily="34" charset="0"/>
              <a:buChar char="–"/>
            </a:pPr>
            <a:r>
              <a:rPr lang="en-CA" sz="1600" dirty="0" smtClean="0">
                <a:latin typeface="Calibri" panose="020F0502020204030204" pitchFamily="34" charset="0"/>
              </a:rPr>
              <a:t>Environmental monitoring and laboratory</a:t>
            </a:r>
          </a:p>
          <a:p>
            <a:pPr marL="742950" lvl="1" eaLnBrk="0" hangingPunct="0">
              <a:spcBef>
                <a:spcPts val="0"/>
              </a:spcBef>
              <a:buClr>
                <a:srgbClr val="41535D"/>
              </a:buClr>
              <a:buFont typeface="Arial" panose="020B0604020202020204" pitchFamily="34" charset="0"/>
              <a:buChar char="–"/>
            </a:pPr>
            <a:r>
              <a:rPr lang="en-CA" sz="1600" dirty="0" smtClean="0">
                <a:latin typeface="Calibri" panose="020F0502020204030204" pitchFamily="34" charset="0"/>
              </a:rPr>
              <a:t>Hub for national and international knowledge sharing (similar to centres in Sweden and Finland)</a:t>
            </a:r>
          </a:p>
          <a:p>
            <a:pPr marL="742950" lvl="1" eaLnBrk="0" hangingPunct="0">
              <a:spcBef>
                <a:spcPts val="0"/>
              </a:spcBef>
              <a:buClr>
                <a:srgbClr val="41535D"/>
              </a:buClr>
              <a:buFont typeface="Arial" panose="020B0604020202020204" pitchFamily="34" charset="0"/>
              <a:buChar char="–"/>
            </a:pPr>
            <a:r>
              <a:rPr lang="en-CA" sz="1600" dirty="0" smtClean="0">
                <a:latin typeface="Calibri" panose="020F0502020204030204" pitchFamily="34" charset="0"/>
              </a:rPr>
              <a:t>Hub for detailed site characterization at site (core storage and logging, materials laboratory)</a:t>
            </a:r>
          </a:p>
          <a:p>
            <a:pPr marL="738188" lvl="1" indent="-280988" eaLnBrk="0" hangingPunct="0">
              <a:spcBef>
                <a:spcPts val="0"/>
              </a:spcBef>
              <a:buClr>
                <a:srgbClr val="41535D"/>
              </a:buClr>
              <a:buNone/>
            </a:pPr>
            <a:endParaRPr lang="en-CA" sz="1400" dirty="0" smtClean="0">
              <a:latin typeface="Calibri" panose="020F0502020204030204" pitchFamily="34" charset="0"/>
            </a:endParaRPr>
          </a:p>
          <a:p>
            <a:pPr marL="738188" lvl="1" indent="-280988" eaLnBrk="0" hangingPunct="0">
              <a:spcBef>
                <a:spcPts val="0"/>
              </a:spcBef>
              <a:buClr>
                <a:srgbClr val="41535D"/>
              </a:buClr>
              <a:buFont typeface="Arial" pitchFamily="34" charset="0"/>
              <a:buChar char="•"/>
            </a:pPr>
            <a:endParaRPr lang="en-CA" sz="1400" dirty="0" smtClean="0">
              <a:latin typeface="Calibri" panose="020F0502020204030204" pitchFamily="34" charset="0"/>
            </a:endParaRPr>
          </a:p>
          <a:p>
            <a:pPr marL="285750" lvl="1">
              <a:spcBef>
                <a:spcPts val="0"/>
              </a:spcBef>
              <a:buClr>
                <a:srgbClr val="41535D"/>
              </a:buClr>
              <a:buSzPct val="120000"/>
              <a:buFont typeface="Arial" pitchFamily="34" charset="0"/>
              <a:buChar char="•"/>
              <a:defRPr/>
            </a:pPr>
            <a:endParaRPr lang="en-CA" sz="1400" dirty="0" smtClean="0">
              <a:latin typeface="Calibri" panose="020F0502020204030204" pitchFamily="34" charset="0"/>
            </a:endParaRPr>
          </a:p>
          <a:p>
            <a:endParaRPr lang="en-CA" sz="1600"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D549D35E-EF44-45D6-A169-0458A12B2497}" type="slidenum">
              <a:rPr lang="en-US" smtClean="0">
                <a:latin typeface="Calibri" panose="020F0502020204030204" pitchFamily="34" charset="0"/>
              </a:rPr>
              <a:pPr>
                <a:defRPr/>
              </a:pPr>
              <a:t>13</a:t>
            </a:fld>
            <a:endParaRPr lang="en-US" dirty="0">
              <a:latin typeface="Calibri" panose="020F0502020204030204" pitchFamily="34" charset="0"/>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72522" y="1034980"/>
            <a:ext cx="3664290" cy="3845630"/>
          </a:xfrm>
          <a:prstGeom prst="rect">
            <a:avLst/>
          </a:prstGeom>
        </p:spPr>
      </p:pic>
      <p:sp>
        <p:nvSpPr>
          <p:cNvPr id="7" name="TextBox 6"/>
          <p:cNvSpPr txBox="1"/>
          <p:nvPr/>
        </p:nvSpPr>
        <p:spPr>
          <a:xfrm>
            <a:off x="5441795" y="4880610"/>
            <a:ext cx="3702205" cy="261610"/>
          </a:xfrm>
          <a:prstGeom prst="rect">
            <a:avLst/>
          </a:prstGeom>
          <a:noFill/>
        </p:spPr>
        <p:txBody>
          <a:bodyPr wrap="square" rtlCol="0">
            <a:spAutoFit/>
          </a:bodyPr>
          <a:lstStyle/>
          <a:p>
            <a:r>
              <a:rPr lang="en-CA" sz="1100" dirty="0" err="1">
                <a:latin typeface="Calibri" panose="020F0502020204030204" pitchFamily="34" charset="0"/>
              </a:rPr>
              <a:t>Äspö</a:t>
            </a:r>
            <a:r>
              <a:rPr lang="en-CA" sz="1100" dirty="0">
                <a:latin typeface="Calibri" panose="020F0502020204030204" pitchFamily="34" charset="0"/>
              </a:rPr>
              <a:t> </a:t>
            </a:r>
            <a:r>
              <a:rPr lang="en-CA" sz="1100" dirty="0" smtClean="0">
                <a:latin typeface="Calibri" panose="020F0502020204030204" pitchFamily="34" charset="0"/>
              </a:rPr>
              <a:t>Hard Rock Laboratory </a:t>
            </a:r>
            <a:r>
              <a:rPr lang="en-CA" sz="1100" dirty="0">
                <a:latin typeface="Calibri" panose="020F0502020204030204" pitchFamily="34" charset="0"/>
              </a:rPr>
              <a:t>outside </a:t>
            </a:r>
            <a:r>
              <a:rPr lang="en-CA" sz="1100" dirty="0" err="1" smtClean="0">
                <a:latin typeface="Calibri" panose="020F0502020204030204" pitchFamily="34" charset="0"/>
              </a:rPr>
              <a:t>Oskarshamn</a:t>
            </a:r>
            <a:r>
              <a:rPr lang="en-CA" sz="1100" dirty="0" smtClean="0">
                <a:latin typeface="Calibri" panose="020F0502020204030204" pitchFamily="34" charset="0"/>
              </a:rPr>
              <a:t>, Sweden</a:t>
            </a:r>
            <a:r>
              <a:rPr lang="en-CA" sz="1050" dirty="0" smtClean="0">
                <a:latin typeface="Calibri" panose="020F0502020204030204" pitchFamily="34" charset="0"/>
              </a:rPr>
              <a:t> </a:t>
            </a:r>
            <a:endParaRPr lang="en-CA" sz="1050" dirty="0">
              <a:latin typeface="Calibri" panose="020F0502020204030204" pitchFamily="34" charset="0"/>
            </a:endParaRPr>
          </a:p>
        </p:txBody>
      </p:sp>
    </p:spTree>
    <p:extLst>
      <p:ext uri="{BB962C8B-B14F-4D97-AF65-F5344CB8AC3E}">
        <p14:creationId xmlns:p14="http://schemas.microsoft.com/office/powerpoint/2010/main" val="3739606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94DA9CCD-76A1-401A-83AD-882B64757001}" type="slidenum">
              <a:rPr lang="en-US" smtClean="0">
                <a:latin typeface="Calibri" panose="020F0502020204030204" pitchFamily="34" charset="0"/>
              </a:rPr>
              <a:pPr>
                <a:defRPr/>
              </a:pPr>
              <a:t>14</a:t>
            </a:fld>
            <a:endParaRPr lang="en-US" dirty="0">
              <a:latin typeface="Calibri" panose="020F0502020204030204" pitchFamily="34" charset="0"/>
            </a:endParaRPr>
          </a:p>
        </p:txBody>
      </p:sp>
      <p:sp>
        <p:nvSpPr>
          <p:cNvPr id="5" name="Title 4"/>
          <p:cNvSpPr txBox="1">
            <a:spLocks/>
          </p:cNvSpPr>
          <p:nvPr/>
        </p:nvSpPr>
        <p:spPr bwMode="auto">
          <a:xfrm>
            <a:off x="342898" y="231775"/>
            <a:ext cx="8863445" cy="83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1" fontAlgn="base" hangingPunct="1">
              <a:spcBef>
                <a:spcPct val="0"/>
              </a:spcBef>
              <a:spcAft>
                <a:spcPct val="0"/>
              </a:spcAft>
              <a:defRPr sz="3200" b="1">
                <a:solidFill>
                  <a:srgbClr val="41535D"/>
                </a:solidFill>
                <a:latin typeface="Arial" charset="0"/>
                <a:cs typeface="Arial" charset="0"/>
              </a:defRPr>
            </a:lvl2pPr>
            <a:lvl3pPr algn="l" rtl="0" eaLnBrk="1" fontAlgn="base" hangingPunct="1">
              <a:spcBef>
                <a:spcPct val="0"/>
              </a:spcBef>
              <a:spcAft>
                <a:spcPct val="0"/>
              </a:spcAft>
              <a:defRPr sz="3200" b="1">
                <a:solidFill>
                  <a:srgbClr val="41535D"/>
                </a:solidFill>
                <a:latin typeface="Arial" charset="0"/>
                <a:cs typeface="Arial" charset="0"/>
              </a:defRPr>
            </a:lvl3pPr>
            <a:lvl4pPr algn="l" rtl="0" eaLnBrk="1" fontAlgn="base" hangingPunct="1">
              <a:spcBef>
                <a:spcPct val="0"/>
              </a:spcBef>
              <a:spcAft>
                <a:spcPct val="0"/>
              </a:spcAft>
              <a:defRPr sz="3200" b="1">
                <a:solidFill>
                  <a:srgbClr val="41535D"/>
                </a:solidFill>
                <a:latin typeface="Arial" charset="0"/>
                <a:cs typeface="Arial" charset="0"/>
              </a:defRPr>
            </a:lvl4pPr>
            <a:lvl5pPr algn="l" rtl="0" eaLnBrk="1" fontAlgn="base" hangingPunct="1">
              <a:spcBef>
                <a:spcPct val="0"/>
              </a:spcBef>
              <a:spcAft>
                <a:spcPct val="0"/>
              </a:spcAft>
              <a:defRPr sz="3200" b="1">
                <a:solidFill>
                  <a:srgbClr val="41535D"/>
                </a:solidFill>
                <a:latin typeface="Arial" charset="0"/>
                <a:cs typeface="Arial" charset="0"/>
              </a:defRPr>
            </a:lvl5pPr>
            <a:lvl6pPr marL="457200" algn="l" rtl="0" eaLnBrk="1" fontAlgn="base" hangingPunct="1">
              <a:spcBef>
                <a:spcPct val="0"/>
              </a:spcBef>
              <a:spcAft>
                <a:spcPct val="0"/>
              </a:spcAft>
              <a:defRPr sz="2800" b="1">
                <a:solidFill>
                  <a:srgbClr val="FFC000"/>
                </a:solidFill>
                <a:latin typeface="Arial" charset="0"/>
                <a:cs typeface="Arial" charset="0"/>
              </a:defRPr>
            </a:lvl6pPr>
            <a:lvl7pPr marL="914400" algn="l" rtl="0" eaLnBrk="1" fontAlgn="base" hangingPunct="1">
              <a:spcBef>
                <a:spcPct val="0"/>
              </a:spcBef>
              <a:spcAft>
                <a:spcPct val="0"/>
              </a:spcAft>
              <a:defRPr sz="2800" b="1">
                <a:solidFill>
                  <a:srgbClr val="FFC000"/>
                </a:solidFill>
                <a:latin typeface="Arial" charset="0"/>
                <a:cs typeface="Arial" charset="0"/>
              </a:defRPr>
            </a:lvl7pPr>
            <a:lvl8pPr marL="1371600" algn="l" rtl="0" eaLnBrk="1" fontAlgn="base" hangingPunct="1">
              <a:spcBef>
                <a:spcPct val="0"/>
              </a:spcBef>
              <a:spcAft>
                <a:spcPct val="0"/>
              </a:spcAft>
              <a:defRPr sz="2800" b="1">
                <a:solidFill>
                  <a:srgbClr val="FFC000"/>
                </a:solidFill>
                <a:latin typeface="Arial" charset="0"/>
                <a:cs typeface="Arial" charset="0"/>
              </a:defRPr>
            </a:lvl8pPr>
            <a:lvl9pPr marL="1828800" algn="l" rtl="0" eaLnBrk="1" fontAlgn="base" hangingPunct="1">
              <a:spcBef>
                <a:spcPct val="0"/>
              </a:spcBef>
              <a:spcAft>
                <a:spcPct val="0"/>
              </a:spcAft>
              <a:defRPr sz="2800" b="1">
                <a:solidFill>
                  <a:srgbClr val="FFC000"/>
                </a:solidFill>
                <a:latin typeface="Arial" charset="0"/>
                <a:cs typeface="Arial" charset="0"/>
              </a:defRPr>
            </a:lvl9pPr>
          </a:lstStyle>
          <a:p>
            <a:r>
              <a:rPr lang="en-CA" dirty="0" smtClean="0">
                <a:latin typeface="Calibri" panose="020F0502020204030204" pitchFamily="34" charset="0"/>
                <a:cs typeface="Arial" charset="0"/>
              </a:rPr>
              <a:t>Site Selection</a:t>
            </a:r>
          </a:p>
        </p:txBody>
      </p:sp>
      <p:pic>
        <p:nvPicPr>
          <p:cNvPr id="2" name="Picture 1"/>
          <p:cNvPicPr>
            <a:picLocks noChangeAspect="1"/>
          </p:cNvPicPr>
          <p:nvPr/>
        </p:nvPicPr>
        <p:blipFill>
          <a:blip r:embed="rId3"/>
          <a:stretch>
            <a:fillRect/>
          </a:stretch>
        </p:blipFill>
        <p:spPr>
          <a:xfrm>
            <a:off x="527980" y="853203"/>
            <a:ext cx="7834039" cy="5456393"/>
          </a:xfrm>
          <a:prstGeom prst="rect">
            <a:avLst/>
          </a:prstGeom>
        </p:spPr>
      </p:pic>
    </p:spTree>
    <p:extLst>
      <p:ext uri="{BB962C8B-B14F-4D97-AF65-F5344CB8AC3E}">
        <p14:creationId xmlns:p14="http://schemas.microsoft.com/office/powerpoint/2010/main" val="2620224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42"/>
          <p:cNvCxnSpPr/>
          <p:nvPr/>
        </p:nvCxnSpPr>
        <p:spPr>
          <a:xfrm>
            <a:off x="4530085" y="5248790"/>
            <a:ext cx="864694" cy="0"/>
          </a:xfrm>
          <a:prstGeom prst="line">
            <a:avLst/>
          </a:prstGeom>
          <a:ln>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530085" y="3984587"/>
            <a:ext cx="864694" cy="0"/>
          </a:xfrm>
          <a:prstGeom prst="line">
            <a:avLst/>
          </a:prstGeom>
          <a:ln>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530085" y="2718953"/>
            <a:ext cx="864694" cy="0"/>
          </a:xfrm>
          <a:prstGeom prst="line">
            <a:avLst/>
          </a:prstGeom>
          <a:ln>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530085" y="1454749"/>
            <a:ext cx="864694" cy="0"/>
          </a:xfrm>
          <a:prstGeom prst="line">
            <a:avLst/>
          </a:prstGeom>
          <a:ln>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36538" y="983716"/>
            <a:ext cx="4328198" cy="940635"/>
          </a:xfrm>
          <a:prstGeom prst="rect">
            <a:avLst/>
          </a:prstGeom>
          <a:solidFill>
            <a:schemeClr val="accent2">
              <a:alpha val="65000"/>
            </a:schemeClr>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CA" sz="1600" b="1" dirty="0" smtClean="0">
                <a:solidFill>
                  <a:srgbClr val="3366FF"/>
                </a:solidFill>
                <a:latin typeface="Calibri" panose="020F0502020204030204" pitchFamily="34" charset="0"/>
              </a:rPr>
              <a:t>Initial </a:t>
            </a:r>
            <a:r>
              <a:rPr lang="en-CA" sz="1600" b="1" dirty="0">
                <a:solidFill>
                  <a:srgbClr val="3366FF"/>
                </a:solidFill>
                <a:latin typeface="Calibri" panose="020F0502020204030204" pitchFamily="34" charset="0"/>
              </a:rPr>
              <a:t>Screening</a:t>
            </a:r>
          </a:p>
          <a:p>
            <a:pPr algn="ctr" eaLnBrk="0" hangingPunct="0">
              <a:defRPr/>
            </a:pPr>
            <a:r>
              <a:rPr lang="en-CA" sz="1600" dirty="0">
                <a:solidFill>
                  <a:schemeClr val="accent1">
                    <a:lumMod val="50000"/>
                  </a:schemeClr>
                </a:solidFill>
                <a:latin typeface="Calibri" panose="020F0502020204030204" pitchFamily="34" charset="0"/>
              </a:rPr>
              <a:t>(few months) </a:t>
            </a:r>
            <a:r>
              <a:rPr lang="en-CA" sz="1600" b="1" dirty="0">
                <a:solidFill>
                  <a:srgbClr val="FF0000"/>
                </a:solidFill>
                <a:latin typeface="Calibri" panose="020F0502020204030204" pitchFamily="34" charset="0"/>
              </a:rPr>
              <a:t>COMPLETE</a:t>
            </a:r>
          </a:p>
        </p:txBody>
      </p:sp>
      <p:sp>
        <p:nvSpPr>
          <p:cNvPr id="6" name="Rectangle 5"/>
          <p:cNvSpPr/>
          <p:nvPr/>
        </p:nvSpPr>
        <p:spPr>
          <a:xfrm>
            <a:off x="236538" y="2249351"/>
            <a:ext cx="4328198" cy="939204"/>
          </a:xfrm>
          <a:prstGeom prst="rect">
            <a:avLst/>
          </a:prstGeom>
          <a:solidFill>
            <a:schemeClr val="accent2">
              <a:lumMod val="90000"/>
              <a:alpha val="65000"/>
            </a:schemeClr>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CA" sz="1600" b="1" dirty="0" smtClean="0">
                <a:solidFill>
                  <a:srgbClr val="3366FF"/>
                </a:solidFill>
                <a:latin typeface="Calibri" panose="020F0502020204030204" pitchFamily="34" charset="0"/>
              </a:rPr>
              <a:t>Preliminary </a:t>
            </a:r>
            <a:r>
              <a:rPr lang="en-CA" sz="1600" b="1" dirty="0">
                <a:solidFill>
                  <a:srgbClr val="3366FF"/>
                </a:solidFill>
                <a:latin typeface="Calibri" panose="020F0502020204030204" pitchFamily="34" charset="0"/>
              </a:rPr>
              <a:t>Assessment (Desktop</a:t>
            </a:r>
            <a:r>
              <a:rPr lang="en-CA" sz="1600" b="1" dirty="0">
                <a:solidFill>
                  <a:schemeClr val="accent1">
                    <a:lumMod val="75000"/>
                  </a:schemeClr>
                </a:solidFill>
                <a:latin typeface="Calibri" panose="020F0502020204030204" pitchFamily="34" charset="0"/>
              </a:rPr>
              <a:t>)</a:t>
            </a:r>
          </a:p>
          <a:p>
            <a:pPr algn="ctr" eaLnBrk="0" hangingPunct="0">
              <a:defRPr/>
            </a:pPr>
            <a:r>
              <a:rPr lang="en-CA" sz="1600" dirty="0">
                <a:solidFill>
                  <a:schemeClr val="accent1">
                    <a:lumMod val="50000"/>
                  </a:schemeClr>
                </a:solidFill>
                <a:latin typeface="Calibri" panose="020F0502020204030204" pitchFamily="34" charset="0"/>
              </a:rPr>
              <a:t>(~18 months) </a:t>
            </a:r>
            <a:r>
              <a:rPr lang="en-CA" sz="1600" b="1" dirty="0" smtClean="0">
                <a:solidFill>
                  <a:srgbClr val="FF0000"/>
                </a:solidFill>
                <a:latin typeface="Calibri" panose="020F0502020204030204" pitchFamily="34" charset="0"/>
              </a:rPr>
              <a:t>COMPLETE</a:t>
            </a:r>
            <a:endParaRPr lang="en-CA" sz="1600" b="1" dirty="0">
              <a:solidFill>
                <a:srgbClr val="FF0000"/>
              </a:solidFill>
              <a:latin typeface="Calibri" panose="020F0502020204030204" pitchFamily="34" charset="0"/>
            </a:endParaRPr>
          </a:p>
        </p:txBody>
      </p:sp>
      <p:sp>
        <p:nvSpPr>
          <p:cNvPr id="7" name="Rectangle 6"/>
          <p:cNvSpPr/>
          <p:nvPr/>
        </p:nvSpPr>
        <p:spPr>
          <a:xfrm>
            <a:off x="236538" y="4779188"/>
            <a:ext cx="4325048" cy="937773"/>
          </a:xfrm>
          <a:prstGeom prst="rect">
            <a:avLst/>
          </a:prstGeom>
          <a:solidFill>
            <a:schemeClr val="accent2">
              <a:lumMod val="50000"/>
              <a:alpha val="65000"/>
            </a:schemeClr>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CA" sz="1600" b="1" dirty="0" smtClean="0">
                <a:solidFill>
                  <a:srgbClr val="3366FF"/>
                </a:solidFill>
                <a:latin typeface="Calibri" panose="020F0502020204030204" pitchFamily="34" charset="0"/>
              </a:rPr>
              <a:t>Detailed </a:t>
            </a:r>
            <a:r>
              <a:rPr lang="en-CA" sz="1600" b="1" dirty="0">
                <a:solidFill>
                  <a:srgbClr val="3366FF"/>
                </a:solidFill>
                <a:latin typeface="Calibri" panose="020F0502020204030204" pitchFamily="34" charset="0"/>
              </a:rPr>
              <a:t>Site Characterization</a:t>
            </a:r>
          </a:p>
          <a:p>
            <a:pPr algn="ctr" eaLnBrk="0" hangingPunct="0">
              <a:defRPr/>
            </a:pPr>
            <a:r>
              <a:rPr lang="en-CA" sz="1600" dirty="0" smtClean="0">
                <a:solidFill>
                  <a:schemeClr val="accent1">
                    <a:lumMod val="50000"/>
                  </a:schemeClr>
                </a:solidFill>
                <a:latin typeface="Calibri" panose="020F0502020204030204" pitchFamily="34" charset="0"/>
              </a:rPr>
              <a:t>(~ 2023- 2028)</a:t>
            </a:r>
            <a:endParaRPr lang="en-CA" sz="1600" dirty="0">
              <a:solidFill>
                <a:schemeClr val="accent1">
                  <a:lumMod val="50000"/>
                </a:schemeClr>
              </a:solidFill>
              <a:latin typeface="Calibri" panose="020F0502020204030204" pitchFamily="34" charset="0"/>
            </a:endParaRPr>
          </a:p>
          <a:p>
            <a:pPr algn="ctr" eaLnBrk="0" hangingPunct="0">
              <a:defRPr/>
            </a:pPr>
            <a:r>
              <a:rPr lang="en-CA" sz="1600" dirty="0">
                <a:solidFill>
                  <a:schemeClr val="accent1">
                    <a:lumMod val="50000"/>
                  </a:schemeClr>
                </a:solidFill>
                <a:latin typeface="Calibri" panose="020F0502020204030204" pitchFamily="34" charset="0"/>
              </a:rPr>
              <a:t>(initiate licensing process)</a:t>
            </a:r>
          </a:p>
        </p:txBody>
      </p:sp>
      <p:sp>
        <p:nvSpPr>
          <p:cNvPr id="8" name="Rectangle 7"/>
          <p:cNvSpPr/>
          <p:nvPr/>
        </p:nvSpPr>
        <p:spPr>
          <a:xfrm>
            <a:off x="236538" y="3513553"/>
            <a:ext cx="4328198" cy="940636"/>
          </a:xfrm>
          <a:prstGeom prst="rect">
            <a:avLst/>
          </a:prstGeom>
          <a:solidFill>
            <a:schemeClr val="accent2">
              <a:lumMod val="75000"/>
              <a:alpha val="65000"/>
            </a:schemeClr>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CA" sz="1600" b="1" dirty="0" smtClean="0">
                <a:solidFill>
                  <a:srgbClr val="3366FF"/>
                </a:solidFill>
                <a:latin typeface="Calibri" panose="020F0502020204030204" pitchFamily="34" charset="0"/>
              </a:rPr>
              <a:t>Preliminary </a:t>
            </a:r>
            <a:r>
              <a:rPr lang="en-CA" sz="1600" b="1" dirty="0">
                <a:solidFill>
                  <a:srgbClr val="3366FF"/>
                </a:solidFill>
                <a:latin typeface="Calibri" panose="020F0502020204030204" pitchFamily="34" charset="0"/>
              </a:rPr>
              <a:t>Assessment (Field Work)</a:t>
            </a:r>
          </a:p>
          <a:p>
            <a:pPr algn="ctr" eaLnBrk="0" hangingPunct="0">
              <a:defRPr/>
            </a:pPr>
            <a:r>
              <a:rPr lang="en-CA" sz="1600" dirty="0" smtClean="0">
                <a:solidFill>
                  <a:schemeClr val="accent1">
                    <a:lumMod val="50000"/>
                  </a:schemeClr>
                </a:solidFill>
                <a:latin typeface="Calibri" panose="020F0502020204030204" pitchFamily="34" charset="0"/>
              </a:rPr>
              <a:t>(~2014-2023)</a:t>
            </a:r>
            <a:r>
              <a:rPr lang="en-CA" sz="1600" b="1" dirty="0" smtClean="0">
                <a:solidFill>
                  <a:schemeClr val="accent1">
                    <a:lumMod val="50000"/>
                  </a:schemeClr>
                </a:solidFill>
                <a:latin typeface="Calibri" panose="020F0502020204030204" pitchFamily="34" charset="0"/>
              </a:rPr>
              <a:t> </a:t>
            </a:r>
            <a:r>
              <a:rPr lang="en-CA" sz="1600" b="1" dirty="0" smtClean="0">
                <a:solidFill>
                  <a:srgbClr val="FF0000"/>
                </a:solidFill>
                <a:latin typeface="Calibri" panose="020F0502020204030204" pitchFamily="34" charset="0"/>
              </a:rPr>
              <a:t>IN PROGRESS </a:t>
            </a:r>
            <a:endParaRPr lang="en-CA" sz="1600" dirty="0">
              <a:solidFill>
                <a:schemeClr val="accent1">
                  <a:lumMod val="50000"/>
                </a:schemeClr>
              </a:solidFill>
              <a:latin typeface="Calibri" panose="020F0502020204030204" pitchFamily="34" charset="0"/>
            </a:endParaRPr>
          </a:p>
        </p:txBody>
      </p:sp>
      <p:sp>
        <p:nvSpPr>
          <p:cNvPr id="9" name="Down Arrow 8"/>
          <p:cNvSpPr/>
          <p:nvPr/>
        </p:nvSpPr>
        <p:spPr>
          <a:xfrm>
            <a:off x="2285659" y="1994506"/>
            <a:ext cx="157504" cy="186123"/>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CA">
              <a:latin typeface="Calibri" panose="020F0502020204030204" pitchFamily="34" charset="0"/>
            </a:endParaRPr>
          </a:p>
        </p:txBody>
      </p:sp>
      <p:sp>
        <p:nvSpPr>
          <p:cNvPr id="10" name="Down Arrow 9"/>
          <p:cNvSpPr/>
          <p:nvPr/>
        </p:nvSpPr>
        <p:spPr>
          <a:xfrm>
            <a:off x="2271484" y="3265867"/>
            <a:ext cx="157504" cy="188986"/>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CA">
              <a:latin typeface="Calibri" panose="020F0502020204030204" pitchFamily="34" charset="0"/>
            </a:endParaRPr>
          </a:p>
        </p:txBody>
      </p:sp>
      <p:sp>
        <p:nvSpPr>
          <p:cNvPr id="11" name="Down Arrow 10"/>
          <p:cNvSpPr/>
          <p:nvPr/>
        </p:nvSpPr>
        <p:spPr>
          <a:xfrm>
            <a:off x="2271484" y="4540092"/>
            <a:ext cx="157504" cy="186123"/>
          </a:xfrm>
          <a:prstGeom prst="down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CA">
              <a:latin typeface="Calibri" panose="020F0502020204030204" pitchFamily="34" charset="0"/>
            </a:endParaRPr>
          </a:p>
        </p:txBody>
      </p:sp>
      <p:sp>
        <p:nvSpPr>
          <p:cNvPr id="12" name="Rectangle 11"/>
          <p:cNvSpPr/>
          <p:nvPr/>
        </p:nvSpPr>
        <p:spPr>
          <a:xfrm>
            <a:off x="5380605" y="935038"/>
            <a:ext cx="3520204" cy="103942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85738" indent="-185738" eaLnBrk="0" hangingPunct="0">
              <a:buFont typeface="Arial" pitchFamily="34" charset="0"/>
              <a:buChar char="•"/>
              <a:defRPr/>
            </a:pPr>
            <a:r>
              <a:rPr lang="en-CA" sz="1600" dirty="0">
                <a:solidFill>
                  <a:schemeClr val="tx1"/>
                </a:solidFill>
                <a:latin typeface="Calibri" panose="020F0502020204030204" pitchFamily="34" charset="0"/>
              </a:rPr>
              <a:t>For all requesting </a:t>
            </a:r>
            <a:r>
              <a:rPr lang="en-CA" sz="1600" dirty="0" smtClean="0">
                <a:solidFill>
                  <a:schemeClr val="tx1"/>
                </a:solidFill>
                <a:latin typeface="Calibri" panose="020F0502020204030204" pitchFamily="34" charset="0"/>
              </a:rPr>
              <a:t>communities (22)</a:t>
            </a:r>
            <a:endParaRPr lang="en-CA" sz="1600" dirty="0">
              <a:solidFill>
                <a:schemeClr val="tx1"/>
              </a:solidFill>
              <a:latin typeface="Calibri" panose="020F0502020204030204" pitchFamily="34" charset="0"/>
            </a:endParaRPr>
          </a:p>
        </p:txBody>
      </p:sp>
      <p:sp>
        <p:nvSpPr>
          <p:cNvPr id="17" name="Rectangle 16"/>
          <p:cNvSpPr/>
          <p:nvPr/>
        </p:nvSpPr>
        <p:spPr>
          <a:xfrm>
            <a:off x="5380605" y="3341192"/>
            <a:ext cx="3520204" cy="1243155"/>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85738" indent="-185738" eaLnBrk="0" hangingPunct="0">
              <a:spcBef>
                <a:spcPts val="0"/>
              </a:spcBef>
              <a:spcAft>
                <a:spcPts val="1200"/>
              </a:spcAft>
              <a:buFont typeface="Arial" pitchFamily="34" charset="0"/>
              <a:buChar char="•"/>
              <a:defRPr/>
            </a:pPr>
            <a:r>
              <a:rPr lang="en-CA" sz="1600" dirty="0" smtClean="0">
                <a:solidFill>
                  <a:schemeClr val="tx1"/>
                </a:solidFill>
                <a:latin typeface="Calibri" panose="020F0502020204030204" pitchFamily="34" charset="0"/>
              </a:rPr>
              <a:t>For small number of communities with high potential to meet siting requirements (7 still in progress)</a:t>
            </a:r>
          </a:p>
        </p:txBody>
      </p:sp>
      <p:sp>
        <p:nvSpPr>
          <p:cNvPr id="18" name="Rectangle 17"/>
          <p:cNvSpPr/>
          <p:nvPr/>
        </p:nvSpPr>
        <p:spPr>
          <a:xfrm>
            <a:off x="5380605" y="2200673"/>
            <a:ext cx="3517054" cy="103656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85738" indent="-185738" eaLnBrk="0" hangingPunct="0">
              <a:buFont typeface="Arial" pitchFamily="34" charset="0"/>
              <a:buChar char="•"/>
              <a:defRPr/>
            </a:pPr>
            <a:r>
              <a:rPr lang="en-CA" sz="1600" dirty="0">
                <a:solidFill>
                  <a:schemeClr val="tx1"/>
                </a:solidFill>
                <a:latin typeface="Calibri" panose="020F0502020204030204" pitchFamily="34" charset="0"/>
              </a:rPr>
              <a:t>For all requesting communities that </a:t>
            </a:r>
            <a:r>
              <a:rPr lang="en-CA" sz="1600" dirty="0" smtClean="0">
                <a:solidFill>
                  <a:schemeClr val="tx1"/>
                </a:solidFill>
                <a:latin typeface="Calibri" panose="020F0502020204030204" pitchFamily="34" charset="0"/>
              </a:rPr>
              <a:t>passed </a:t>
            </a:r>
            <a:r>
              <a:rPr lang="en-CA" sz="1600" dirty="0">
                <a:solidFill>
                  <a:schemeClr val="tx1"/>
                </a:solidFill>
                <a:latin typeface="Calibri" panose="020F0502020204030204" pitchFamily="34" charset="0"/>
              </a:rPr>
              <a:t>Initial Screenings (</a:t>
            </a:r>
            <a:r>
              <a:rPr lang="en-CA" sz="1600" dirty="0" smtClean="0">
                <a:solidFill>
                  <a:schemeClr val="tx1"/>
                </a:solidFill>
                <a:latin typeface="Calibri" panose="020F0502020204030204" pitchFamily="34" charset="0"/>
              </a:rPr>
              <a:t>21)</a:t>
            </a:r>
            <a:endParaRPr lang="en-CA" sz="1600" dirty="0">
              <a:solidFill>
                <a:schemeClr val="tx1"/>
              </a:solidFill>
              <a:latin typeface="Calibri" panose="020F0502020204030204" pitchFamily="34" charset="0"/>
            </a:endParaRPr>
          </a:p>
          <a:p>
            <a:pPr eaLnBrk="0" hangingPunct="0">
              <a:defRPr/>
            </a:pPr>
            <a:endParaRPr lang="en-CA" sz="800" dirty="0">
              <a:solidFill>
                <a:schemeClr val="tx1"/>
              </a:solidFill>
              <a:latin typeface="Calibri" panose="020F0502020204030204" pitchFamily="34" charset="0"/>
            </a:endParaRPr>
          </a:p>
          <a:p>
            <a:pPr eaLnBrk="0" hangingPunct="0">
              <a:defRPr/>
            </a:pPr>
            <a:endParaRPr lang="en-CA" sz="1600" dirty="0">
              <a:solidFill>
                <a:schemeClr val="tx1"/>
              </a:solidFill>
              <a:latin typeface="Calibri" panose="020F0502020204030204" pitchFamily="34" charset="0"/>
            </a:endParaRPr>
          </a:p>
        </p:txBody>
      </p:sp>
      <p:sp>
        <p:nvSpPr>
          <p:cNvPr id="19" name="Rectangle 18"/>
          <p:cNvSpPr/>
          <p:nvPr/>
        </p:nvSpPr>
        <p:spPr>
          <a:xfrm>
            <a:off x="5380605" y="4729078"/>
            <a:ext cx="3520204" cy="103942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CA" sz="1600" dirty="0">
                <a:solidFill>
                  <a:schemeClr val="tx1"/>
                </a:solidFill>
                <a:latin typeface="Calibri" panose="020F0502020204030204" pitchFamily="34" charset="0"/>
              </a:rPr>
              <a:t> </a:t>
            </a:r>
          </a:p>
          <a:p>
            <a:pPr marL="185738" lvl="1" indent="-185738" eaLnBrk="0" hangingPunct="0">
              <a:buFont typeface="Arial" pitchFamily="34" charset="0"/>
              <a:buChar char="•"/>
              <a:defRPr/>
            </a:pPr>
            <a:r>
              <a:rPr lang="en-CA" sz="1600" dirty="0" smtClean="0">
                <a:solidFill>
                  <a:schemeClr val="tx1"/>
                </a:solidFill>
                <a:latin typeface="Calibri" panose="020F0502020204030204" pitchFamily="34" charset="0"/>
              </a:rPr>
              <a:t>Initiate activities at preferred candidate site, including building of Centre of Expertise</a:t>
            </a:r>
            <a:endParaRPr lang="en-CA" sz="1600" dirty="0">
              <a:solidFill>
                <a:schemeClr val="tx1"/>
              </a:solidFill>
              <a:latin typeface="Calibri" panose="020F0502020204030204" pitchFamily="34" charset="0"/>
            </a:endParaRPr>
          </a:p>
          <a:p>
            <a:pPr eaLnBrk="0" hangingPunct="0">
              <a:defRPr/>
            </a:pPr>
            <a:endParaRPr lang="en-CA" sz="1600" dirty="0">
              <a:solidFill>
                <a:schemeClr val="tx1"/>
              </a:solidFill>
              <a:latin typeface="Calibri" panose="020F0502020204030204" pitchFamily="34" charset="0"/>
            </a:endParaRPr>
          </a:p>
        </p:txBody>
      </p:sp>
      <p:sp>
        <p:nvSpPr>
          <p:cNvPr id="22" name="Slide Number Placeholder 3"/>
          <p:cNvSpPr txBox="1">
            <a:spLocks/>
          </p:cNvSpPr>
          <p:nvPr/>
        </p:nvSpPr>
        <p:spPr bwMode="auto">
          <a:xfrm>
            <a:off x="60325" y="6443663"/>
            <a:ext cx="647700" cy="365125"/>
          </a:xfrm>
          <a:prstGeom prst="rect">
            <a:avLst/>
          </a:prstGeom>
          <a:noFill/>
          <a:ln>
            <a:miter lim="800000"/>
            <a:headEnd/>
            <a:tailEnd/>
          </a:ln>
        </p:spPr>
        <p:txBody>
          <a:bodyPr anchor="ctr"/>
          <a:lstStyle/>
          <a:p>
            <a:pPr algn="ctr" fontAlgn="auto">
              <a:spcBef>
                <a:spcPts val="0"/>
              </a:spcBef>
              <a:spcAft>
                <a:spcPts val="0"/>
              </a:spcAft>
              <a:defRPr/>
            </a:pPr>
            <a:fld id="{16C41723-8A7A-485F-B5EB-5A39594F455E}" type="slidenum">
              <a:rPr lang="en-US" sz="1000">
                <a:solidFill>
                  <a:schemeClr val="bg1"/>
                </a:solidFill>
                <a:latin typeface="Calibri" panose="020F0502020204030204" pitchFamily="34" charset="0"/>
              </a:rPr>
              <a:pPr algn="ctr" fontAlgn="auto">
                <a:spcBef>
                  <a:spcPts val="0"/>
                </a:spcBef>
                <a:spcAft>
                  <a:spcPts val="0"/>
                </a:spcAft>
                <a:defRPr/>
              </a:pPr>
              <a:t>15</a:t>
            </a:fld>
            <a:endParaRPr lang="en-US" sz="1000" dirty="0">
              <a:solidFill>
                <a:schemeClr val="bg1"/>
              </a:solidFill>
              <a:latin typeface="Calibri" panose="020F0502020204030204" pitchFamily="34" charset="0"/>
            </a:endParaRPr>
          </a:p>
        </p:txBody>
      </p:sp>
      <p:sp>
        <p:nvSpPr>
          <p:cNvPr id="20" name="Title 4"/>
          <p:cNvSpPr txBox="1">
            <a:spLocks/>
          </p:cNvSpPr>
          <p:nvPr/>
        </p:nvSpPr>
        <p:spPr bwMode="auto">
          <a:xfrm>
            <a:off x="342898" y="231775"/>
            <a:ext cx="8863445" cy="83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1" fontAlgn="base" hangingPunct="1">
              <a:spcBef>
                <a:spcPct val="0"/>
              </a:spcBef>
              <a:spcAft>
                <a:spcPct val="0"/>
              </a:spcAft>
              <a:defRPr sz="3200" b="1">
                <a:solidFill>
                  <a:srgbClr val="41535D"/>
                </a:solidFill>
                <a:latin typeface="Arial" charset="0"/>
                <a:cs typeface="Arial" charset="0"/>
              </a:defRPr>
            </a:lvl2pPr>
            <a:lvl3pPr algn="l" rtl="0" eaLnBrk="1" fontAlgn="base" hangingPunct="1">
              <a:spcBef>
                <a:spcPct val="0"/>
              </a:spcBef>
              <a:spcAft>
                <a:spcPct val="0"/>
              </a:spcAft>
              <a:defRPr sz="3200" b="1">
                <a:solidFill>
                  <a:srgbClr val="41535D"/>
                </a:solidFill>
                <a:latin typeface="Arial" charset="0"/>
                <a:cs typeface="Arial" charset="0"/>
              </a:defRPr>
            </a:lvl3pPr>
            <a:lvl4pPr algn="l" rtl="0" eaLnBrk="1" fontAlgn="base" hangingPunct="1">
              <a:spcBef>
                <a:spcPct val="0"/>
              </a:spcBef>
              <a:spcAft>
                <a:spcPct val="0"/>
              </a:spcAft>
              <a:defRPr sz="3200" b="1">
                <a:solidFill>
                  <a:srgbClr val="41535D"/>
                </a:solidFill>
                <a:latin typeface="Arial" charset="0"/>
                <a:cs typeface="Arial" charset="0"/>
              </a:defRPr>
            </a:lvl4pPr>
            <a:lvl5pPr algn="l" rtl="0" eaLnBrk="1" fontAlgn="base" hangingPunct="1">
              <a:spcBef>
                <a:spcPct val="0"/>
              </a:spcBef>
              <a:spcAft>
                <a:spcPct val="0"/>
              </a:spcAft>
              <a:defRPr sz="3200" b="1">
                <a:solidFill>
                  <a:srgbClr val="41535D"/>
                </a:solidFill>
                <a:latin typeface="Arial" charset="0"/>
                <a:cs typeface="Arial" charset="0"/>
              </a:defRPr>
            </a:lvl5pPr>
            <a:lvl6pPr marL="457200" algn="l" rtl="0" eaLnBrk="1" fontAlgn="base" hangingPunct="1">
              <a:spcBef>
                <a:spcPct val="0"/>
              </a:spcBef>
              <a:spcAft>
                <a:spcPct val="0"/>
              </a:spcAft>
              <a:defRPr sz="2800" b="1">
                <a:solidFill>
                  <a:srgbClr val="FFC000"/>
                </a:solidFill>
                <a:latin typeface="Arial" charset="0"/>
                <a:cs typeface="Arial" charset="0"/>
              </a:defRPr>
            </a:lvl6pPr>
            <a:lvl7pPr marL="914400" algn="l" rtl="0" eaLnBrk="1" fontAlgn="base" hangingPunct="1">
              <a:spcBef>
                <a:spcPct val="0"/>
              </a:spcBef>
              <a:spcAft>
                <a:spcPct val="0"/>
              </a:spcAft>
              <a:defRPr sz="2800" b="1">
                <a:solidFill>
                  <a:srgbClr val="FFC000"/>
                </a:solidFill>
                <a:latin typeface="Arial" charset="0"/>
                <a:cs typeface="Arial" charset="0"/>
              </a:defRPr>
            </a:lvl7pPr>
            <a:lvl8pPr marL="1371600" algn="l" rtl="0" eaLnBrk="1" fontAlgn="base" hangingPunct="1">
              <a:spcBef>
                <a:spcPct val="0"/>
              </a:spcBef>
              <a:spcAft>
                <a:spcPct val="0"/>
              </a:spcAft>
              <a:defRPr sz="2800" b="1">
                <a:solidFill>
                  <a:srgbClr val="FFC000"/>
                </a:solidFill>
                <a:latin typeface="Arial" charset="0"/>
                <a:cs typeface="Arial" charset="0"/>
              </a:defRPr>
            </a:lvl8pPr>
            <a:lvl9pPr marL="1828800" algn="l" rtl="0" eaLnBrk="1" fontAlgn="base" hangingPunct="1">
              <a:spcBef>
                <a:spcPct val="0"/>
              </a:spcBef>
              <a:spcAft>
                <a:spcPct val="0"/>
              </a:spcAft>
              <a:defRPr sz="2800" b="1">
                <a:solidFill>
                  <a:srgbClr val="FFC000"/>
                </a:solidFill>
                <a:latin typeface="Arial" charset="0"/>
                <a:cs typeface="Arial" charset="0"/>
              </a:defRPr>
            </a:lvl9pPr>
          </a:lstStyle>
          <a:p>
            <a:r>
              <a:rPr lang="en-CA" dirty="0">
                <a:latin typeface="Calibri" panose="020F0502020204030204" pitchFamily="34" charset="0"/>
                <a:cs typeface="Arial" charset="0"/>
              </a:rPr>
              <a:t>Multiple Stages of Assessment and Dialogue</a:t>
            </a:r>
            <a:endParaRPr lang="en-CA" dirty="0" smtClean="0">
              <a:latin typeface="Calibri" panose="020F0502020204030204" pitchFamily="34" charset="0"/>
              <a:cs typeface="Arial" charset="0"/>
            </a:endParaRPr>
          </a:p>
        </p:txBody>
      </p:sp>
      <p:sp>
        <p:nvSpPr>
          <p:cNvPr id="23" name="TextBox 22"/>
          <p:cNvSpPr txBox="1"/>
          <p:nvPr/>
        </p:nvSpPr>
        <p:spPr>
          <a:xfrm>
            <a:off x="184826" y="5856051"/>
            <a:ext cx="8618706" cy="461665"/>
          </a:xfrm>
          <a:prstGeom prst="rect">
            <a:avLst/>
          </a:prstGeom>
          <a:noFill/>
        </p:spPr>
        <p:txBody>
          <a:bodyPr wrap="square" rtlCol="0">
            <a:spAutoFit/>
          </a:bodyPr>
          <a:lstStyle/>
          <a:p>
            <a:pPr marL="0" lvl="2">
              <a:buClr>
                <a:srgbClr val="41535D"/>
              </a:buClr>
            </a:pPr>
            <a:r>
              <a:rPr lang="en-US" sz="1200" b="1" i="1" dirty="0" smtClean="0">
                <a:latin typeface="Calibri" panose="020F0502020204030204" pitchFamily="34" charset="0"/>
              </a:rPr>
              <a:t>Timelines are illustrative, to guide planning. Actual timelines may vary.</a:t>
            </a:r>
            <a:r>
              <a:rPr lang="en-US" sz="1200" dirty="0" smtClean="0">
                <a:latin typeface="Calibri" panose="020F0502020204030204" pitchFamily="34" charset="0"/>
              </a:rPr>
              <a:t> Selection of site assumes sufficient technical and social assessment completed to support confidence around safety case, transportation and potential for partnership</a:t>
            </a:r>
            <a:endParaRPr lang="en-CA" sz="1200" dirty="0">
              <a:latin typeface="Calibri" panose="020F0502020204030204" pitchFamily="34" charset="0"/>
            </a:endParaRPr>
          </a:p>
        </p:txBody>
      </p:sp>
    </p:spTree>
    <p:extLst>
      <p:ext uri="{BB962C8B-B14F-4D97-AF65-F5344CB8AC3E}">
        <p14:creationId xmlns:p14="http://schemas.microsoft.com/office/powerpoint/2010/main" val="995731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alibri" panose="020F0502020204030204" pitchFamily="34" charset="0"/>
              </a:rPr>
              <a:t>Preliminary Field Investigations</a:t>
            </a:r>
            <a:endParaRPr lang="en-CA" dirty="0">
              <a:latin typeface="Calibri" panose="020F0502020204030204" pitchFamily="34" charset="0"/>
            </a:endParaRPr>
          </a:p>
        </p:txBody>
      </p:sp>
      <p:sp>
        <p:nvSpPr>
          <p:cNvPr id="5" name="Slide Number Placeholder 4"/>
          <p:cNvSpPr>
            <a:spLocks noGrp="1"/>
          </p:cNvSpPr>
          <p:nvPr>
            <p:ph type="sldNum" sz="quarter" idx="10"/>
          </p:nvPr>
        </p:nvSpPr>
        <p:spPr/>
        <p:txBody>
          <a:bodyPr/>
          <a:lstStyle/>
          <a:p>
            <a:pPr>
              <a:defRPr/>
            </a:pPr>
            <a:fld id="{E986552B-3471-42F7-A0CC-7EACC44FDC8B}" type="slidenum">
              <a:rPr lang="en-US" smtClean="0">
                <a:latin typeface="Calibri" panose="020F0502020204030204" pitchFamily="34" charset="0"/>
              </a:rPr>
              <a:pPr>
                <a:defRPr/>
              </a:pPr>
              <a:t>16</a:t>
            </a:fld>
            <a:endParaRPr lang="en-US" dirty="0">
              <a:latin typeface="Calibri" panose="020F0502020204030204" pitchFamily="34" charset="0"/>
            </a:endParaRPr>
          </a:p>
        </p:txBody>
      </p:sp>
      <p:pic>
        <p:nvPicPr>
          <p:cNvPr id="8" name="Picture 2" descr="http://www.gsi.ie/NR/rdonlyres/4CFCD58B-E511-4CC9-A506-006F809341FF/0/image004.gif"/>
          <p:cNvPicPr>
            <a:picLocks noChangeAspect="1" noChangeArrowheads="1"/>
          </p:cNvPicPr>
          <p:nvPr/>
        </p:nvPicPr>
        <p:blipFill>
          <a:blip r:embed="rId3" cstate="screen">
            <a:extLst>
              <a:ext uri="{28A0092B-C50C-407E-A947-70E740481C1C}">
                <a14:useLocalDpi xmlns:a14="http://schemas.microsoft.com/office/drawing/2010/main"/>
              </a:ext>
            </a:extLst>
          </a:blip>
          <a:srcRect l="2426" t="3343" r="9655" b="5927"/>
          <a:stretch>
            <a:fillRect/>
          </a:stretch>
        </p:blipFill>
        <p:spPr bwMode="auto">
          <a:xfrm>
            <a:off x="333159" y="1957155"/>
            <a:ext cx="2838895" cy="1892596"/>
          </a:xfrm>
          <a:prstGeom prst="rect">
            <a:avLst/>
          </a:prstGeom>
          <a:noFill/>
          <a:ln>
            <a:noFill/>
          </a:ln>
        </p:spPr>
      </p:pic>
      <p:sp>
        <p:nvSpPr>
          <p:cNvPr id="9" name="TextBox 8"/>
          <p:cNvSpPr txBox="1"/>
          <p:nvPr/>
        </p:nvSpPr>
        <p:spPr>
          <a:xfrm>
            <a:off x="228601" y="4002972"/>
            <a:ext cx="3048000" cy="646587"/>
          </a:xfrm>
          <a:prstGeom prst="rect">
            <a:avLst/>
          </a:prstGeom>
          <a:noFill/>
        </p:spPr>
        <p:txBody>
          <a:bodyPr wrap="square" rtlCol="0">
            <a:spAutoFit/>
          </a:bodyPr>
          <a:lstStyle/>
          <a:p>
            <a:pPr algn="ctr" eaLnBrk="0" hangingPunct="0">
              <a:spcBef>
                <a:spcPts val="1001"/>
              </a:spcBef>
              <a:buClr>
                <a:srgbClr val="41535D"/>
              </a:buClr>
            </a:pPr>
            <a:r>
              <a:rPr lang="en-US" sz="1801" dirty="0">
                <a:latin typeface="Calibri" panose="020F0502020204030204" pitchFamily="34" charset="0"/>
              </a:rPr>
              <a:t>High resolution airborne geophysical surveys</a:t>
            </a:r>
          </a:p>
        </p:txBody>
      </p:sp>
      <p:sp>
        <p:nvSpPr>
          <p:cNvPr id="11" name="TextBox 10"/>
          <p:cNvSpPr txBox="1"/>
          <p:nvPr/>
        </p:nvSpPr>
        <p:spPr>
          <a:xfrm>
            <a:off x="3636898" y="4079171"/>
            <a:ext cx="2601860" cy="923714"/>
          </a:xfrm>
          <a:prstGeom prst="rect">
            <a:avLst/>
          </a:prstGeom>
          <a:noFill/>
        </p:spPr>
        <p:txBody>
          <a:bodyPr wrap="square" rtlCol="0">
            <a:spAutoFit/>
          </a:bodyPr>
          <a:lstStyle/>
          <a:p>
            <a:pPr algn="ctr" eaLnBrk="0" hangingPunct="0">
              <a:spcBef>
                <a:spcPts val="1001"/>
              </a:spcBef>
              <a:buClr>
                <a:srgbClr val="41535D"/>
              </a:buClr>
            </a:pPr>
            <a:r>
              <a:rPr lang="en-US" sz="1801" dirty="0">
                <a:latin typeface="Calibri" panose="020F0502020204030204" pitchFamily="34" charset="0"/>
              </a:rPr>
              <a:t>Observing geological features and detailed mapping</a:t>
            </a:r>
          </a:p>
        </p:txBody>
      </p:sp>
      <p:sp>
        <p:nvSpPr>
          <p:cNvPr id="12" name="Up Arrow 11"/>
          <p:cNvSpPr/>
          <p:nvPr/>
        </p:nvSpPr>
        <p:spPr bwMode="auto">
          <a:xfrm rot="5400000">
            <a:off x="3386257" y="2947158"/>
            <a:ext cx="438912" cy="399289"/>
          </a:xfrm>
          <a:prstGeom prst="upArrow">
            <a:avLst/>
          </a:prstGeom>
          <a:solidFill>
            <a:srgbClr val="0070C0"/>
          </a:solidFill>
          <a:ln w="9525" cap="flat" cmpd="sng" algn="ctr">
            <a:noFill/>
            <a:prstDash val="solid"/>
            <a:round/>
            <a:headEnd type="none" w="med" len="med"/>
            <a:tailEnd type="none" w="med" len="med"/>
          </a:ln>
          <a:effectLst/>
        </p:spPr>
        <p:txBody>
          <a:bodyPr vert="horz" wrap="square" lIns="91440" tIns="45721" rIns="91440" bIns="45721" numCol="1" rtlCol="0" anchor="t" anchorCtr="0" compatLnSpc="1">
            <a:prstTxWarp prst="textNoShape">
              <a:avLst/>
            </a:prstTxWarp>
          </a:bodyPr>
          <a:lstStyle/>
          <a:p>
            <a:pPr eaLnBrk="0" fontAlgn="base" hangingPunct="0">
              <a:spcBef>
                <a:spcPct val="0"/>
              </a:spcBef>
              <a:spcAft>
                <a:spcPct val="0"/>
              </a:spcAft>
            </a:pPr>
            <a:endParaRPr lang="en-CA" sz="1600">
              <a:latin typeface="Calibri" panose="020F0502020204030204" pitchFamily="34" charset="0"/>
              <a:ea typeface="ヒラギノ角ゴ Pro W3" pitchFamily="-32" charset="-128"/>
            </a:endParaRPr>
          </a:p>
        </p:txBody>
      </p:sp>
      <p:sp>
        <p:nvSpPr>
          <p:cNvPr id="15" name="TextBox 14"/>
          <p:cNvSpPr txBox="1"/>
          <p:nvPr/>
        </p:nvSpPr>
        <p:spPr>
          <a:xfrm>
            <a:off x="6579417" y="4095752"/>
            <a:ext cx="2423061" cy="646587"/>
          </a:xfrm>
          <a:prstGeom prst="rect">
            <a:avLst/>
          </a:prstGeom>
          <a:noFill/>
        </p:spPr>
        <p:txBody>
          <a:bodyPr wrap="square" rtlCol="0">
            <a:spAutoFit/>
          </a:bodyPr>
          <a:lstStyle/>
          <a:p>
            <a:pPr algn="ctr" eaLnBrk="0" hangingPunct="0">
              <a:spcBef>
                <a:spcPts val="1001"/>
              </a:spcBef>
              <a:buClr>
                <a:srgbClr val="41535D"/>
              </a:buClr>
            </a:pPr>
            <a:r>
              <a:rPr lang="en-US" sz="1801" dirty="0">
                <a:latin typeface="Calibri" panose="020F0502020204030204" pitchFamily="34" charset="0"/>
              </a:rPr>
              <a:t>Borehole Drilling &amp;Testing</a:t>
            </a:r>
          </a:p>
        </p:txBody>
      </p:sp>
      <p:sp>
        <p:nvSpPr>
          <p:cNvPr id="17" name="TextBox 16"/>
          <p:cNvSpPr txBox="1"/>
          <p:nvPr/>
        </p:nvSpPr>
        <p:spPr>
          <a:xfrm>
            <a:off x="392578" y="5708872"/>
            <a:ext cx="8458201" cy="369460"/>
          </a:xfrm>
          <a:prstGeom prst="rect">
            <a:avLst/>
          </a:prstGeom>
          <a:solidFill>
            <a:srgbClr val="0070C0"/>
          </a:solidFill>
          <a:ln>
            <a:noFill/>
          </a:ln>
        </p:spPr>
        <p:txBody>
          <a:bodyPr wrap="square" rtlCol="0">
            <a:spAutoFit/>
          </a:bodyPr>
          <a:lstStyle/>
          <a:p>
            <a:pPr algn="ctr"/>
            <a:r>
              <a:rPr lang="en-CA" sz="1801" b="1" dirty="0">
                <a:solidFill>
                  <a:schemeClr val="bg1"/>
                </a:solidFill>
                <a:latin typeface="Calibri" panose="020F0502020204030204" pitchFamily="34" charset="0"/>
              </a:rPr>
              <a:t>In Collaboration with Communities</a:t>
            </a:r>
          </a:p>
        </p:txBody>
      </p:sp>
      <p:sp>
        <p:nvSpPr>
          <p:cNvPr id="22" name="TextBox 21"/>
          <p:cNvSpPr txBox="1"/>
          <p:nvPr/>
        </p:nvSpPr>
        <p:spPr>
          <a:xfrm>
            <a:off x="333161" y="1570527"/>
            <a:ext cx="5477337" cy="369460"/>
          </a:xfrm>
          <a:prstGeom prst="rect">
            <a:avLst/>
          </a:prstGeom>
          <a:solidFill>
            <a:srgbClr val="0070C0"/>
          </a:solidFill>
          <a:ln>
            <a:noFill/>
          </a:ln>
        </p:spPr>
        <p:txBody>
          <a:bodyPr wrap="square" rtlCol="0">
            <a:spAutoFit/>
          </a:bodyPr>
          <a:lstStyle/>
          <a:p>
            <a:pPr algn="ctr"/>
            <a:r>
              <a:rPr lang="en-CA" sz="1801" b="1" dirty="0">
                <a:solidFill>
                  <a:schemeClr val="bg1"/>
                </a:solidFill>
                <a:latin typeface="Calibri" panose="020F0502020204030204" pitchFamily="34" charset="0"/>
              </a:rPr>
              <a:t>Initial Studies</a:t>
            </a:r>
          </a:p>
        </p:txBody>
      </p:sp>
      <p:sp>
        <p:nvSpPr>
          <p:cNvPr id="23" name="TextBox 22"/>
          <p:cNvSpPr txBox="1"/>
          <p:nvPr/>
        </p:nvSpPr>
        <p:spPr>
          <a:xfrm>
            <a:off x="6525214" y="1570527"/>
            <a:ext cx="2531473" cy="369460"/>
          </a:xfrm>
          <a:prstGeom prst="rect">
            <a:avLst/>
          </a:prstGeom>
          <a:solidFill>
            <a:srgbClr val="0070C0"/>
          </a:solidFill>
          <a:ln>
            <a:noFill/>
          </a:ln>
        </p:spPr>
        <p:txBody>
          <a:bodyPr wrap="square" rtlCol="0">
            <a:spAutoFit/>
          </a:bodyPr>
          <a:lstStyle/>
          <a:p>
            <a:pPr algn="ctr"/>
            <a:r>
              <a:rPr lang="en-CA" sz="1801" b="1" dirty="0">
                <a:solidFill>
                  <a:schemeClr val="bg1"/>
                </a:solidFill>
                <a:latin typeface="Calibri" panose="020F0502020204030204" pitchFamily="34" charset="0"/>
              </a:rPr>
              <a:t>Intensive Field Work</a:t>
            </a:r>
          </a:p>
        </p:txBody>
      </p:sp>
      <p:sp>
        <p:nvSpPr>
          <p:cNvPr id="25" name="Up-Down Arrow 24"/>
          <p:cNvSpPr/>
          <p:nvPr/>
        </p:nvSpPr>
        <p:spPr>
          <a:xfrm>
            <a:off x="1604687" y="5157578"/>
            <a:ext cx="318976" cy="495717"/>
          </a:xfrm>
          <a:prstGeom prst="upDownArrow">
            <a:avLst/>
          </a:prstGeom>
          <a:solidFill>
            <a:srgbClr val="0070C0"/>
          </a:solidFill>
          <a:ln>
            <a:noFill/>
          </a:ln>
        </p:spPr>
        <p:txBody>
          <a:bodyPr wrap="square" rtlCol="0">
            <a:spAutoFit/>
          </a:bodyPr>
          <a:lstStyle/>
          <a:p>
            <a:pPr algn="ctr"/>
            <a:endParaRPr lang="en-CA" sz="1600" dirty="0">
              <a:solidFill>
                <a:schemeClr val="bg1"/>
              </a:solidFill>
              <a:latin typeface="Calibri" panose="020F0502020204030204" pitchFamily="34" charset="0"/>
              <a:cs typeface="Arial" charset="0"/>
            </a:endParaRPr>
          </a:p>
        </p:txBody>
      </p:sp>
      <p:sp>
        <p:nvSpPr>
          <p:cNvPr id="28" name="Up-Down Arrow 27"/>
          <p:cNvSpPr/>
          <p:nvPr/>
        </p:nvSpPr>
        <p:spPr>
          <a:xfrm>
            <a:off x="7597961" y="5180728"/>
            <a:ext cx="318976" cy="495717"/>
          </a:xfrm>
          <a:prstGeom prst="upDownArrow">
            <a:avLst/>
          </a:prstGeom>
          <a:solidFill>
            <a:srgbClr val="0070C0"/>
          </a:solidFill>
          <a:ln>
            <a:noFill/>
          </a:ln>
        </p:spPr>
        <p:txBody>
          <a:bodyPr wrap="square" rtlCol="0">
            <a:spAutoFit/>
          </a:bodyPr>
          <a:lstStyle/>
          <a:p>
            <a:pPr algn="ctr"/>
            <a:endParaRPr lang="en-CA" sz="1600" dirty="0">
              <a:solidFill>
                <a:schemeClr val="bg1"/>
              </a:solidFill>
              <a:latin typeface="Calibri" panose="020F0502020204030204" pitchFamily="34" charset="0"/>
              <a:cs typeface="Arial" charset="0"/>
            </a:endParaRPr>
          </a:p>
        </p:txBody>
      </p:sp>
      <p:sp>
        <p:nvSpPr>
          <p:cNvPr id="29" name="Up-Down Arrow 28"/>
          <p:cNvSpPr/>
          <p:nvPr/>
        </p:nvSpPr>
        <p:spPr>
          <a:xfrm>
            <a:off x="4708181" y="5180726"/>
            <a:ext cx="318976" cy="495717"/>
          </a:xfrm>
          <a:prstGeom prst="upDownArrow">
            <a:avLst/>
          </a:prstGeom>
          <a:solidFill>
            <a:srgbClr val="0070C0"/>
          </a:solidFill>
          <a:ln>
            <a:noFill/>
          </a:ln>
        </p:spPr>
        <p:txBody>
          <a:bodyPr wrap="square" rtlCol="0">
            <a:spAutoFit/>
          </a:bodyPr>
          <a:lstStyle/>
          <a:p>
            <a:pPr algn="ctr"/>
            <a:endParaRPr lang="en-CA" sz="1600" dirty="0">
              <a:solidFill>
                <a:schemeClr val="bg1"/>
              </a:solidFill>
              <a:latin typeface="Calibri" panose="020F0502020204030204" pitchFamily="34" charset="0"/>
              <a:cs typeface="Arial" charset="0"/>
            </a:endParaRPr>
          </a:p>
        </p:txBody>
      </p:sp>
      <p:sp>
        <p:nvSpPr>
          <p:cNvPr id="30" name="Up Arrow 29"/>
          <p:cNvSpPr/>
          <p:nvPr/>
        </p:nvSpPr>
        <p:spPr bwMode="auto">
          <a:xfrm rot="5400000">
            <a:off x="5920128" y="2947158"/>
            <a:ext cx="438912" cy="399289"/>
          </a:xfrm>
          <a:prstGeom prst="upArrow">
            <a:avLst/>
          </a:prstGeom>
          <a:noFill/>
          <a:ln w="9525" cap="flat" cmpd="sng" algn="ctr">
            <a:solidFill>
              <a:srgbClr val="0070C0"/>
            </a:solidFill>
            <a:prstDash val="solid"/>
            <a:round/>
            <a:headEnd type="none" w="med" len="med"/>
            <a:tailEnd type="none" w="med" len="med"/>
          </a:ln>
          <a:effectLst/>
        </p:spPr>
        <p:txBody>
          <a:bodyPr vert="horz" wrap="square" lIns="91440" tIns="45721" rIns="91440" bIns="45721" numCol="1" rtlCol="0" anchor="t" anchorCtr="0" compatLnSpc="1">
            <a:prstTxWarp prst="textNoShape">
              <a:avLst/>
            </a:prstTxWarp>
          </a:bodyPr>
          <a:lstStyle/>
          <a:p>
            <a:pPr eaLnBrk="0" fontAlgn="base" hangingPunct="0">
              <a:spcBef>
                <a:spcPct val="0"/>
              </a:spcBef>
              <a:spcAft>
                <a:spcPct val="0"/>
              </a:spcAft>
            </a:pPr>
            <a:endParaRPr lang="en-CA" sz="1600">
              <a:latin typeface="Calibri" panose="020F0502020204030204" pitchFamily="34" charset="0"/>
              <a:ea typeface="ヒラギノ角ゴ Pro W3" pitchFamily="-32" charset="-128"/>
            </a:endParaRPr>
          </a:p>
        </p:txBody>
      </p:sp>
      <p:pic>
        <p:nvPicPr>
          <p:cNvPr id="18" name="Picture 4" descr="8 DGR1 drill b mar 0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a:xfrm>
            <a:off x="6712799" y="1996619"/>
            <a:ext cx="2156303" cy="1828788"/>
          </a:xfrm>
          <a:prstGeom prst="rect">
            <a:avLst/>
          </a:prstGeom>
          <a:noFill/>
          <a:ln/>
        </p:spPr>
      </p:pic>
      <p:pic>
        <p:nvPicPr>
          <p:cNvPr id="19" name="Picture 4" descr="\\nwmofs01\userdata\aparmenter\My Documents\For Ben\IMG_4074.jpg"/>
          <p:cNvPicPr>
            <a:picLocks noChangeAspect="1" noChangeArrowheads="1"/>
          </p:cNvPicPr>
          <p:nvPr/>
        </p:nvPicPr>
        <p:blipFill>
          <a:blip r:embed="rId5" cstate="screen"/>
          <a:srcRect/>
          <a:stretch>
            <a:fillRect/>
          </a:stretch>
        </p:blipFill>
        <p:spPr bwMode="auto">
          <a:xfrm>
            <a:off x="4012507" y="1973991"/>
            <a:ext cx="1784471" cy="1871087"/>
          </a:xfrm>
          <a:prstGeom prst="rect">
            <a:avLst/>
          </a:prstGeom>
          <a:noFill/>
          <a:ln>
            <a:noFill/>
          </a:ln>
        </p:spPr>
      </p:pic>
    </p:spTree>
    <p:extLst>
      <p:ext uri="{BB962C8B-B14F-4D97-AF65-F5344CB8AC3E}">
        <p14:creationId xmlns:p14="http://schemas.microsoft.com/office/powerpoint/2010/main" val="1792634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575596-E488-4319-9356-062378707FA6}" type="slidenum">
              <a:rPr lang="en-CA" altLang="en-US">
                <a:solidFill>
                  <a:srgbClr val="FFFFFF"/>
                </a:solidFill>
                <a:latin typeface="Calibri" panose="020F0502020204030204" pitchFamily="34" charset="0"/>
              </a:rPr>
              <a:pPr/>
              <a:t>17</a:t>
            </a:fld>
            <a:endParaRPr lang="en-CA" altLang="en-US" dirty="0">
              <a:solidFill>
                <a:srgbClr val="FFFFFF"/>
              </a:solidFill>
              <a:latin typeface="Calibri" panose="020F0502020204030204" pitchFamily="34" charset="0"/>
            </a:endParaRPr>
          </a:p>
        </p:txBody>
      </p:sp>
      <p:sp>
        <p:nvSpPr>
          <p:cNvPr id="7" name="Title 1"/>
          <p:cNvSpPr txBox="1">
            <a:spLocks/>
          </p:cNvSpPr>
          <p:nvPr/>
        </p:nvSpPr>
        <p:spPr>
          <a:xfrm>
            <a:off x="309563" y="349250"/>
            <a:ext cx="5835650" cy="701675"/>
          </a:xfrm>
          <a:prstGeom prst="rect">
            <a:avLst/>
          </a:prstGeom>
        </p:spPr>
        <p:txBody>
          <a:bodyPr/>
          <a:lstStyle/>
          <a:p>
            <a:pPr>
              <a:defRPr/>
            </a:pPr>
            <a:r>
              <a:rPr lang="en-CA" sz="3200" b="1" dirty="0" smtClean="0">
                <a:solidFill>
                  <a:srgbClr val="41535D"/>
                </a:solidFill>
                <a:latin typeface="Calibri" panose="020F0502020204030204" pitchFamily="34" charset="0"/>
                <a:ea typeface="+mj-ea"/>
                <a:cs typeface="Arial" charset="0"/>
              </a:rPr>
              <a:t>Future Steps</a:t>
            </a:r>
            <a:endParaRPr lang="en-CA" sz="3200" b="1" dirty="0">
              <a:solidFill>
                <a:srgbClr val="41535D"/>
              </a:solidFill>
              <a:latin typeface="Calibri" panose="020F0502020204030204" pitchFamily="34" charset="0"/>
              <a:ea typeface="+mj-ea"/>
              <a:cs typeface="Arial" charset="0"/>
            </a:endParaRPr>
          </a:p>
        </p:txBody>
      </p:sp>
      <p:sp>
        <p:nvSpPr>
          <p:cNvPr id="17412" name="Text Placeholder 17"/>
          <p:cNvSpPr txBox="1">
            <a:spLocks/>
          </p:cNvSpPr>
          <p:nvPr/>
        </p:nvSpPr>
        <p:spPr bwMode="auto">
          <a:xfrm>
            <a:off x="117474" y="1255713"/>
            <a:ext cx="8505826" cy="4983162"/>
          </a:xfrm>
          <a:prstGeom prst="rect">
            <a:avLst/>
          </a:prstGeom>
          <a:noFill/>
          <a:ln w="9525">
            <a:noFill/>
            <a:miter lim="800000"/>
            <a:headEnd/>
            <a:tailEnd/>
          </a:ln>
        </p:spPr>
        <p:txBody>
          <a:bodyPr/>
          <a:lstStyle/>
          <a:p>
            <a:pPr marL="742950" lvl="1" indent="-285750" eaLnBrk="1" hangingPunct="1">
              <a:buClr>
                <a:srgbClr val="41535D"/>
              </a:buClr>
              <a:buFont typeface="Wingdings" panose="05000000000000000000" pitchFamily="2" charset="2"/>
              <a:buChar char="§"/>
              <a:tabLst>
                <a:tab pos="363538" algn="l"/>
              </a:tabLst>
              <a:defRPr/>
            </a:pPr>
            <a:r>
              <a:rPr lang="en-CA" sz="2200" dirty="0" smtClean="0">
                <a:latin typeface="Calibri" panose="020F0502020204030204" pitchFamily="34" charset="0"/>
                <a:cs typeface="Arial" charset="0"/>
              </a:rPr>
              <a:t>Acceptance </a:t>
            </a:r>
            <a:r>
              <a:rPr lang="en-CA" sz="2200" dirty="0">
                <a:latin typeface="Calibri" panose="020F0502020204030204" pitchFamily="34" charset="0"/>
                <a:cs typeface="Arial" charset="0"/>
              </a:rPr>
              <a:t>to host the repository is confirmed. </a:t>
            </a:r>
          </a:p>
          <a:p>
            <a:pPr marL="742950" lvl="1" indent="-285750" eaLnBrk="1" hangingPunct="1">
              <a:buClr>
                <a:srgbClr val="41535D"/>
              </a:buClr>
              <a:buFont typeface="Wingdings" panose="05000000000000000000" pitchFamily="2" charset="2"/>
              <a:buChar char="§"/>
              <a:tabLst>
                <a:tab pos="363538" algn="l"/>
              </a:tabLst>
              <a:defRPr/>
            </a:pPr>
            <a:r>
              <a:rPr lang="en-CA" sz="2200" dirty="0" smtClean="0">
                <a:latin typeface="Calibri" panose="020F0502020204030204" pitchFamily="34" charset="0"/>
                <a:cs typeface="Arial" charset="0"/>
              </a:rPr>
              <a:t>Formal </a:t>
            </a:r>
            <a:r>
              <a:rPr lang="en-CA" sz="2200" dirty="0">
                <a:latin typeface="Calibri" panose="020F0502020204030204" pitchFamily="34" charset="0"/>
                <a:cs typeface="Arial" charset="0"/>
              </a:rPr>
              <a:t>agreement to host the repository is ratified, subject to all regulatory requirements being met and regulatory approval received. </a:t>
            </a:r>
          </a:p>
          <a:p>
            <a:pPr marL="742950" lvl="1" indent="-285750" eaLnBrk="1" hangingPunct="1">
              <a:buClr>
                <a:srgbClr val="41535D"/>
              </a:buClr>
              <a:buFont typeface="Wingdings" panose="05000000000000000000" pitchFamily="2" charset="2"/>
              <a:buChar char="§"/>
              <a:tabLst>
                <a:tab pos="363538" algn="l"/>
              </a:tabLst>
              <a:defRPr/>
            </a:pPr>
            <a:r>
              <a:rPr lang="en-CA" sz="2200" dirty="0" smtClean="0">
                <a:latin typeface="Calibri" panose="020F0502020204030204" pitchFamily="34" charset="0"/>
                <a:cs typeface="Arial" charset="0"/>
              </a:rPr>
              <a:t>An </a:t>
            </a:r>
            <a:r>
              <a:rPr lang="en-CA" sz="2200" dirty="0">
                <a:latin typeface="Calibri" panose="020F0502020204030204" pitchFamily="34" charset="0"/>
                <a:cs typeface="Arial" charset="0"/>
              </a:rPr>
              <a:t>independent, formal and public process is conducted by regulatory authorities to ensure all requirements are satisfied. </a:t>
            </a:r>
          </a:p>
          <a:p>
            <a:pPr marL="742950" lvl="1" indent="-285750" eaLnBrk="1" hangingPunct="1">
              <a:buClr>
                <a:srgbClr val="41535D"/>
              </a:buClr>
              <a:buFont typeface="Wingdings" panose="05000000000000000000" pitchFamily="2" charset="2"/>
              <a:buChar char="§"/>
              <a:tabLst>
                <a:tab pos="363538" algn="l"/>
              </a:tabLst>
              <a:defRPr/>
            </a:pPr>
            <a:r>
              <a:rPr lang="en-CA" sz="2200" dirty="0" smtClean="0">
                <a:latin typeface="Calibri" panose="020F0502020204030204" pitchFamily="34" charset="0"/>
                <a:cs typeface="Arial" charset="0"/>
              </a:rPr>
              <a:t>Construction </a:t>
            </a:r>
            <a:r>
              <a:rPr lang="en-CA" sz="2200" dirty="0">
                <a:latin typeface="Calibri" panose="020F0502020204030204" pitchFamily="34" charset="0"/>
                <a:cs typeface="Arial" charset="0"/>
              </a:rPr>
              <a:t>and operation of an underground demonstration facility proceeds. </a:t>
            </a:r>
          </a:p>
          <a:p>
            <a:pPr marL="742950" lvl="1" indent="-285750" eaLnBrk="1" hangingPunct="1">
              <a:buClr>
                <a:srgbClr val="41535D"/>
              </a:buClr>
              <a:buFont typeface="Wingdings" panose="05000000000000000000" pitchFamily="2" charset="2"/>
              <a:buChar char="§"/>
              <a:tabLst>
                <a:tab pos="363538" algn="l"/>
              </a:tabLst>
              <a:defRPr/>
            </a:pPr>
            <a:r>
              <a:rPr lang="en-CA" sz="2200" dirty="0" smtClean="0">
                <a:latin typeface="Calibri" panose="020F0502020204030204" pitchFamily="34" charset="0"/>
                <a:cs typeface="Arial" charset="0"/>
              </a:rPr>
              <a:t>Construction </a:t>
            </a:r>
            <a:r>
              <a:rPr lang="en-CA" sz="2200" dirty="0">
                <a:latin typeface="Calibri" panose="020F0502020204030204" pitchFamily="34" charset="0"/>
                <a:cs typeface="Arial" charset="0"/>
              </a:rPr>
              <a:t>and operation of the </a:t>
            </a:r>
            <a:r>
              <a:rPr lang="en-CA" sz="2200" dirty="0" smtClean="0">
                <a:latin typeface="Calibri" panose="020F0502020204030204" pitchFamily="34" charset="0"/>
                <a:cs typeface="Arial" charset="0"/>
              </a:rPr>
              <a:t>repository </a:t>
            </a:r>
            <a:r>
              <a:rPr lang="en-CA" sz="2200" dirty="0">
                <a:latin typeface="Calibri" panose="020F0502020204030204" pitchFamily="34" charset="0"/>
                <a:cs typeface="Arial" charset="0"/>
              </a:rPr>
              <a:t>proceeds. </a:t>
            </a:r>
          </a:p>
          <a:p>
            <a:pPr marL="742950" lvl="1" indent="-285750" eaLnBrk="1" hangingPunct="1">
              <a:buClr>
                <a:srgbClr val="41535D"/>
              </a:buClr>
              <a:buFont typeface="Wingdings" panose="05000000000000000000" pitchFamily="2" charset="2"/>
              <a:buChar char="§"/>
              <a:tabLst>
                <a:tab pos="363538" algn="l"/>
              </a:tabLst>
              <a:defRPr/>
            </a:pPr>
            <a:endParaRPr lang="en-CA" sz="1600" dirty="0">
              <a:latin typeface="Calibri" panose="020F0502020204030204" pitchFamily="34" charset="0"/>
              <a:cs typeface="Arial" charset="0"/>
            </a:endParaRPr>
          </a:p>
          <a:p>
            <a:pPr marL="820738" lvl="1" indent="-363538" eaLnBrk="1" hangingPunct="1">
              <a:buClr>
                <a:srgbClr val="41535D"/>
              </a:buClr>
              <a:buFont typeface="Symbol" pitchFamily="18" charset="2"/>
              <a:buChar char="¨"/>
              <a:tabLst>
                <a:tab pos="363538" algn="l"/>
              </a:tabLst>
              <a:defRPr/>
            </a:pPr>
            <a:endParaRPr lang="en-CA" sz="1600" dirty="0">
              <a:latin typeface="Calibri" panose="020F0502020204030204" pitchFamily="34" charset="0"/>
              <a:cs typeface="Arial" charset="0"/>
            </a:endParaRPr>
          </a:p>
        </p:txBody>
      </p:sp>
      <p:sp>
        <p:nvSpPr>
          <p:cNvPr id="2" name="Striped Right Arrow 1"/>
          <p:cNvSpPr/>
          <p:nvPr/>
        </p:nvSpPr>
        <p:spPr>
          <a:xfrm>
            <a:off x="1132285" y="4406105"/>
            <a:ext cx="7554515" cy="159305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ndParaRPr>
          </a:p>
        </p:txBody>
      </p:sp>
    </p:spTree>
    <p:extLst>
      <p:ext uri="{BB962C8B-B14F-4D97-AF65-F5344CB8AC3E}">
        <p14:creationId xmlns:p14="http://schemas.microsoft.com/office/powerpoint/2010/main" val="152280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575596-E488-4319-9356-062378707FA6}" type="slidenum">
              <a:rPr lang="en-CA" altLang="en-US">
                <a:solidFill>
                  <a:srgbClr val="FFFFFF"/>
                </a:solidFill>
                <a:latin typeface="Calibri" panose="020F0502020204030204" pitchFamily="34" charset="0"/>
              </a:rPr>
              <a:pPr/>
              <a:t>18</a:t>
            </a:fld>
            <a:endParaRPr lang="en-CA" altLang="en-US" dirty="0">
              <a:solidFill>
                <a:srgbClr val="FFFFFF"/>
              </a:solidFill>
              <a:latin typeface="Calibri" panose="020F0502020204030204" pitchFamily="34" charset="0"/>
            </a:endParaRPr>
          </a:p>
        </p:txBody>
      </p:sp>
      <p:sp>
        <p:nvSpPr>
          <p:cNvPr id="7" name="Title 1"/>
          <p:cNvSpPr txBox="1">
            <a:spLocks/>
          </p:cNvSpPr>
          <p:nvPr/>
        </p:nvSpPr>
        <p:spPr>
          <a:xfrm>
            <a:off x="309563" y="349250"/>
            <a:ext cx="5835650" cy="1062038"/>
          </a:xfrm>
          <a:prstGeom prst="rect">
            <a:avLst/>
          </a:prstGeom>
        </p:spPr>
        <p:txBody>
          <a:bodyPr/>
          <a:lstStyle/>
          <a:p>
            <a:pPr>
              <a:defRPr/>
            </a:pPr>
            <a:r>
              <a:rPr lang="en-CA" sz="3200" b="1" dirty="0">
                <a:solidFill>
                  <a:srgbClr val="41535D"/>
                </a:solidFill>
                <a:latin typeface="Calibri" panose="020F0502020204030204" pitchFamily="34" charset="0"/>
                <a:ea typeface="+mj-ea"/>
                <a:cs typeface="Arial" charset="0"/>
              </a:rPr>
              <a:t>Advice and Peer Reviews</a:t>
            </a:r>
          </a:p>
        </p:txBody>
      </p:sp>
      <p:sp>
        <p:nvSpPr>
          <p:cNvPr id="17412" name="Text Placeholder 17"/>
          <p:cNvSpPr txBox="1">
            <a:spLocks/>
          </p:cNvSpPr>
          <p:nvPr/>
        </p:nvSpPr>
        <p:spPr bwMode="auto">
          <a:xfrm>
            <a:off x="117474" y="1255713"/>
            <a:ext cx="5864225" cy="4983162"/>
          </a:xfrm>
          <a:prstGeom prst="rect">
            <a:avLst/>
          </a:prstGeom>
          <a:noFill/>
          <a:ln w="9525">
            <a:noFill/>
            <a:miter lim="800000"/>
            <a:headEnd/>
            <a:tailEnd/>
          </a:ln>
        </p:spPr>
        <p:txBody>
          <a:bodyPr/>
          <a:lstStyle/>
          <a:p>
            <a:pPr eaLnBrk="1" hangingPunct="1">
              <a:buClr>
                <a:srgbClr val="41535D"/>
              </a:buClr>
              <a:tabLst>
                <a:tab pos="363538" algn="l"/>
              </a:tabLst>
              <a:defRPr/>
            </a:pPr>
            <a:r>
              <a:rPr lang="en-CA" sz="2000" b="1" dirty="0">
                <a:latin typeface="Calibri" panose="020F0502020204030204" pitchFamily="34" charset="0"/>
                <a:cs typeface="Arial" charset="0"/>
              </a:rPr>
              <a:t>Advisory Council </a:t>
            </a:r>
            <a:r>
              <a:rPr lang="en-CA" sz="1600" dirty="0">
                <a:latin typeface="Calibri" panose="020F0502020204030204" pitchFamily="34" charset="0"/>
                <a:cs typeface="Arial" charset="0"/>
              </a:rPr>
              <a:t>(</a:t>
            </a:r>
            <a:r>
              <a:rPr lang="en-CA" sz="1600" i="1" dirty="0">
                <a:latin typeface="Calibri" panose="020F0502020204030204" pitchFamily="34" charset="0"/>
                <a:cs typeface="Arial" charset="0"/>
              </a:rPr>
              <a:t>NFWA requirement)</a:t>
            </a:r>
          </a:p>
          <a:p>
            <a:pPr marL="742950" lvl="1" indent="-285750" eaLnBrk="1" hangingPunct="1">
              <a:buClr>
                <a:srgbClr val="41535D"/>
              </a:buClr>
              <a:buFont typeface="Wingdings" panose="05000000000000000000" pitchFamily="2" charset="2"/>
              <a:buChar char="§"/>
              <a:tabLst>
                <a:tab pos="363538" algn="l"/>
              </a:tabLst>
              <a:defRPr/>
            </a:pPr>
            <a:r>
              <a:rPr lang="en-CA" dirty="0">
                <a:latin typeface="Calibri" panose="020F0502020204030204" pitchFamily="34" charset="0"/>
                <a:cs typeface="Arial" charset="0"/>
              </a:rPr>
              <a:t>Examine and comment on NWMO’s triennial reports</a:t>
            </a:r>
          </a:p>
          <a:p>
            <a:pPr marL="742950" lvl="1" indent="-285750" eaLnBrk="1" hangingPunct="1">
              <a:buClr>
                <a:srgbClr val="41535D"/>
              </a:buClr>
              <a:buFont typeface="Wingdings" panose="05000000000000000000" pitchFamily="2" charset="2"/>
              <a:buChar char="§"/>
              <a:tabLst>
                <a:tab pos="363538" algn="l"/>
              </a:tabLst>
              <a:defRPr/>
            </a:pPr>
            <a:r>
              <a:rPr lang="en-CA" dirty="0">
                <a:latin typeface="Calibri" panose="020F0502020204030204" pitchFamily="34" charset="0"/>
                <a:cs typeface="Arial" charset="0"/>
              </a:rPr>
              <a:t>Meet quarterly to provide counsel and </a:t>
            </a:r>
            <a:r>
              <a:rPr lang="en-CA" dirty="0" smtClean="0">
                <a:latin typeface="Calibri" panose="020F0502020204030204" pitchFamily="34" charset="0"/>
                <a:cs typeface="Arial" charset="0"/>
              </a:rPr>
              <a:t>guidance</a:t>
            </a:r>
          </a:p>
          <a:p>
            <a:pPr lvl="1" eaLnBrk="1" hangingPunct="1">
              <a:buClr>
                <a:srgbClr val="41535D"/>
              </a:buClr>
              <a:tabLst>
                <a:tab pos="363538" algn="l"/>
              </a:tabLst>
              <a:defRPr/>
            </a:pPr>
            <a:r>
              <a:rPr lang="en-CA" sz="1200" dirty="0" smtClean="0">
                <a:latin typeface="Calibri" panose="020F0502020204030204" pitchFamily="34" charset="0"/>
                <a:cs typeface="Arial" charset="0"/>
              </a:rPr>
              <a:t> </a:t>
            </a:r>
            <a:endParaRPr lang="en-CA" sz="1200" dirty="0">
              <a:latin typeface="Calibri" panose="020F0502020204030204" pitchFamily="34" charset="0"/>
              <a:cs typeface="Arial" charset="0"/>
            </a:endParaRPr>
          </a:p>
          <a:p>
            <a:pPr eaLnBrk="1" hangingPunct="1">
              <a:buClr>
                <a:srgbClr val="41535D"/>
              </a:buClr>
              <a:tabLst>
                <a:tab pos="363538" algn="l"/>
              </a:tabLst>
              <a:defRPr/>
            </a:pPr>
            <a:r>
              <a:rPr lang="en-CA" sz="2000" b="1" dirty="0">
                <a:latin typeface="Calibri" panose="020F0502020204030204" pitchFamily="34" charset="0"/>
                <a:cs typeface="Arial" charset="0"/>
              </a:rPr>
              <a:t>Council of Elders</a:t>
            </a:r>
          </a:p>
          <a:p>
            <a:pPr marL="742950" lvl="1" indent="-285750" eaLnBrk="1" hangingPunct="1">
              <a:buClr>
                <a:srgbClr val="41535D"/>
              </a:buClr>
              <a:buFont typeface="Wingdings" panose="05000000000000000000" pitchFamily="2" charset="2"/>
              <a:buChar char="§"/>
              <a:tabLst>
                <a:tab pos="363538" algn="l"/>
              </a:tabLst>
              <a:defRPr/>
            </a:pPr>
            <a:r>
              <a:rPr lang="en-CA" dirty="0">
                <a:latin typeface="Calibri" panose="020F0502020204030204" pitchFamily="34" charset="0"/>
                <a:cs typeface="Arial" charset="0"/>
              </a:rPr>
              <a:t>Advise on respectful engagement, Aboriginal rights, policies, indigenous </a:t>
            </a:r>
            <a:r>
              <a:rPr lang="en-CA" dirty="0" smtClean="0">
                <a:latin typeface="Calibri" panose="020F0502020204030204" pitchFamily="34" charset="0"/>
                <a:cs typeface="Arial" charset="0"/>
              </a:rPr>
              <a:t>knowledge</a:t>
            </a:r>
          </a:p>
          <a:p>
            <a:pPr lvl="1" eaLnBrk="1" hangingPunct="1">
              <a:buClr>
                <a:srgbClr val="41535D"/>
              </a:buClr>
              <a:tabLst>
                <a:tab pos="363538" algn="l"/>
              </a:tabLst>
              <a:defRPr/>
            </a:pPr>
            <a:endParaRPr lang="en-CA" sz="1200" dirty="0">
              <a:latin typeface="Calibri" panose="020F0502020204030204" pitchFamily="34" charset="0"/>
              <a:cs typeface="Arial" charset="0"/>
            </a:endParaRPr>
          </a:p>
          <a:p>
            <a:pPr eaLnBrk="1" hangingPunct="1">
              <a:buClr>
                <a:srgbClr val="41535D"/>
              </a:buClr>
              <a:tabLst>
                <a:tab pos="363538" algn="l"/>
              </a:tabLst>
              <a:defRPr/>
            </a:pPr>
            <a:r>
              <a:rPr lang="en-CA" sz="2000" b="1" dirty="0">
                <a:latin typeface="Calibri" panose="020F0502020204030204" pitchFamily="34" charset="0"/>
                <a:cs typeface="Arial" charset="0"/>
              </a:rPr>
              <a:t>Municipal Forum</a:t>
            </a:r>
          </a:p>
          <a:p>
            <a:pPr marL="742950" lvl="1" indent="-285750" eaLnBrk="1" hangingPunct="1">
              <a:buClr>
                <a:srgbClr val="41535D"/>
              </a:buClr>
              <a:buFont typeface="Wingdings" panose="05000000000000000000" pitchFamily="2" charset="2"/>
              <a:buChar char="§"/>
              <a:tabLst>
                <a:tab pos="363538" algn="l"/>
              </a:tabLst>
              <a:defRPr/>
            </a:pPr>
            <a:r>
              <a:rPr lang="en-CA" dirty="0">
                <a:latin typeface="Calibri" panose="020F0502020204030204" pitchFamily="34" charset="0"/>
                <a:cs typeface="Arial" charset="0"/>
              </a:rPr>
              <a:t>Share best practices in local government </a:t>
            </a:r>
            <a:r>
              <a:rPr lang="en-CA" dirty="0" smtClean="0">
                <a:latin typeface="Calibri" panose="020F0502020204030204" pitchFamily="34" charset="0"/>
                <a:cs typeface="Arial" charset="0"/>
              </a:rPr>
              <a:t>engagement</a:t>
            </a:r>
          </a:p>
          <a:p>
            <a:pPr lvl="1" eaLnBrk="1" hangingPunct="1">
              <a:buClr>
                <a:srgbClr val="41535D"/>
              </a:buClr>
              <a:tabLst>
                <a:tab pos="363538" algn="l"/>
              </a:tabLst>
              <a:defRPr/>
            </a:pPr>
            <a:endParaRPr lang="en-CA" sz="1200" b="1" dirty="0">
              <a:latin typeface="Calibri" panose="020F0502020204030204" pitchFamily="34" charset="0"/>
              <a:cs typeface="Arial" charset="0"/>
            </a:endParaRPr>
          </a:p>
          <a:p>
            <a:pPr eaLnBrk="1" hangingPunct="1">
              <a:buClr>
                <a:srgbClr val="41535D"/>
              </a:buClr>
              <a:tabLst>
                <a:tab pos="363538" algn="l"/>
              </a:tabLst>
              <a:defRPr/>
            </a:pPr>
            <a:r>
              <a:rPr lang="en-CA" sz="2000" b="1" dirty="0" err="1">
                <a:latin typeface="Calibri" panose="020F0502020204030204" pitchFamily="34" charset="0"/>
                <a:cs typeface="Arial" charset="0"/>
              </a:rPr>
              <a:t>Geoscientific</a:t>
            </a:r>
            <a:r>
              <a:rPr lang="en-CA" sz="2000" b="1" dirty="0">
                <a:latin typeface="Calibri" panose="020F0502020204030204" pitchFamily="34" charset="0"/>
                <a:cs typeface="Arial" charset="0"/>
              </a:rPr>
              <a:t> Review Group</a:t>
            </a:r>
          </a:p>
          <a:p>
            <a:pPr marL="742950" lvl="1" indent="-285750" eaLnBrk="1" hangingPunct="1">
              <a:buClr>
                <a:srgbClr val="41535D"/>
              </a:buClr>
              <a:buFont typeface="Wingdings" panose="05000000000000000000" pitchFamily="2" charset="2"/>
              <a:buChar char="§"/>
              <a:tabLst>
                <a:tab pos="363538" algn="l"/>
              </a:tabLst>
              <a:defRPr/>
            </a:pPr>
            <a:r>
              <a:rPr lang="en-CA" dirty="0">
                <a:latin typeface="Calibri" panose="020F0502020204030204" pitchFamily="34" charset="0"/>
                <a:cs typeface="Arial" charset="0"/>
              </a:rPr>
              <a:t>Reviews plans, methods, findings for site evaluations against international best </a:t>
            </a:r>
            <a:r>
              <a:rPr lang="en-CA" dirty="0" smtClean="0">
                <a:latin typeface="Calibri" panose="020F0502020204030204" pitchFamily="34" charset="0"/>
                <a:cs typeface="Arial" charset="0"/>
              </a:rPr>
              <a:t>practice</a:t>
            </a:r>
          </a:p>
          <a:p>
            <a:pPr lvl="1" eaLnBrk="1" hangingPunct="1">
              <a:buClr>
                <a:srgbClr val="41535D"/>
              </a:buClr>
              <a:tabLst>
                <a:tab pos="363538" algn="l"/>
              </a:tabLst>
              <a:defRPr/>
            </a:pPr>
            <a:endParaRPr lang="en-CA" sz="1200" b="1" dirty="0">
              <a:latin typeface="Calibri" panose="020F0502020204030204" pitchFamily="34" charset="0"/>
              <a:cs typeface="Arial" charset="0"/>
            </a:endParaRPr>
          </a:p>
          <a:p>
            <a:pPr eaLnBrk="1" hangingPunct="1">
              <a:buClr>
                <a:srgbClr val="41535D"/>
              </a:buClr>
              <a:tabLst>
                <a:tab pos="363538" algn="l"/>
              </a:tabLst>
              <a:defRPr/>
            </a:pPr>
            <a:r>
              <a:rPr lang="en-CA" sz="2000" b="1" dirty="0">
                <a:latin typeface="Calibri" panose="020F0502020204030204" pitchFamily="34" charset="0"/>
                <a:cs typeface="Arial" charset="0"/>
              </a:rPr>
              <a:t>Technical peer reviews/advisory groups</a:t>
            </a:r>
          </a:p>
          <a:p>
            <a:pPr marL="742950" lvl="1" indent="-285750" eaLnBrk="1" hangingPunct="1">
              <a:buClr>
                <a:srgbClr val="41535D"/>
              </a:buClr>
              <a:buFont typeface="Wingdings" panose="05000000000000000000" pitchFamily="2" charset="2"/>
              <a:buChar char="§"/>
              <a:tabLst>
                <a:tab pos="363538" algn="l"/>
              </a:tabLst>
              <a:defRPr/>
            </a:pPr>
            <a:r>
              <a:rPr lang="en-CA" dirty="0" smtClean="0">
                <a:latin typeface="Calibri" panose="020F0502020204030204" pitchFamily="34" charset="0"/>
                <a:cs typeface="Arial" charset="0"/>
              </a:rPr>
              <a:t>As </a:t>
            </a:r>
            <a:r>
              <a:rPr lang="en-CA" dirty="0">
                <a:latin typeface="Calibri" panose="020F0502020204030204" pitchFamily="34" charset="0"/>
                <a:cs typeface="Arial" charset="0"/>
              </a:rPr>
              <a:t>needed to support technical program</a:t>
            </a:r>
          </a:p>
          <a:p>
            <a:pPr marL="820738" lvl="1" indent="-363538" eaLnBrk="1" hangingPunct="1">
              <a:buClr>
                <a:srgbClr val="41535D"/>
              </a:buClr>
              <a:buFont typeface="Symbol" pitchFamily="18" charset="2"/>
              <a:buChar char="¨"/>
              <a:tabLst>
                <a:tab pos="363538" algn="l"/>
              </a:tabLst>
              <a:defRPr/>
            </a:pPr>
            <a:endParaRPr lang="en-CA" sz="1600" dirty="0">
              <a:latin typeface="Calibri" panose="020F0502020204030204" pitchFamily="34" charset="0"/>
              <a:cs typeface="Arial" charset="0"/>
            </a:endParaRPr>
          </a:p>
        </p:txBody>
      </p:sp>
      <p:pic>
        <p:nvPicPr>
          <p:cNvPr id="17414"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65813" y="4491038"/>
            <a:ext cx="3278187"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nwmo.ca\dfs\Shared Documents\Communications\Photos - Council of Elders April 2014\DSC_1916.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31781" y="1905001"/>
            <a:ext cx="1746250"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1956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p:cNvSpPr>
            <a:spLocks noGrp="1"/>
          </p:cNvSpPr>
          <p:nvPr/>
        </p:nvSpPr>
        <p:spPr>
          <a:xfrm>
            <a:off x="469114" y="1389148"/>
            <a:ext cx="8029427" cy="4592551"/>
          </a:xfrm>
          <a:prstGeom prst="rect">
            <a:avLst/>
          </a:prstGeom>
        </p:spPr>
        <p:txBody>
          <a:bodyPr/>
          <a:lstStyle>
            <a:lvl1pPr marL="225425" indent="-225425" algn="l" rtl="0" eaLnBrk="1" fontAlgn="base" hangingPunct="1">
              <a:spcBef>
                <a:spcPts val="1000"/>
              </a:spcBef>
              <a:spcAft>
                <a:spcPct val="0"/>
              </a:spcAft>
              <a:buFont typeface="Arial" charset="0"/>
              <a:buChar char="•"/>
              <a:defRPr sz="2200" kern="1200">
                <a:solidFill>
                  <a:schemeClr val="tx1"/>
                </a:solidFill>
                <a:latin typeface="+mn-lt"/>
                <a:ea typeface="+mn-ea"/>
                <a:cs typeface="+mn-cs"/>
              </a:defRPr>
            </a:lvl1pPr>
            <a:lvl2pPr marL="506413" indent="-285750" algn="l" rtl="0" eaLnBrk="1" fontAlgn="base" hangingPunct="1">
              <a:spcBef>
                <a:spcPts val="0"/>
              </a:spcBef>
              <a:spcAft>
                <a:spcPct val="0"/>
              </a:spcAft>
              <a:buFont typeface="Arial" charset="0"/>
              <a:buChar char="–"/>
              <a:defRPr sz="2000" kern="1200">
                <a:solidFill>
                  <a:schemeClr val="tx1"/>
                </a:solidFill>
                <a:latin typeface="+mn-lt"/>
                <a:ea typeface="+mn-ea"/>
                <a:cs typeface="+mn-cs"/>
              </a:defRPr>
            </a:lvl2pPr>
            <a:lvl3pPr marL="692150" indent="-228600" algn="l" rtl="0" eaLnBrk="1" fontAlgn="base" hangingPunct="1">
              <a:spcBef>
                <a:spcPts val="350"/>
              </a:spcBef>
              <a:spcAft>
                <a:spcPct val="0"/>
              </a:spcAft>
              <a:buFont typeface="Arial" charset="0"/>
              <a:buChar char="•"/>
              <a:defRPr sz="2000" kern="1200">
                <a:solidFill>
                  <a:schemeClr val="tx1"/>
                </a:solidFill>
                <a:latin typeface="+mn-lt"/>
                <a:ea typeface="+mn-ea"/>
                <a:cs typeface="+mn-cs"/>
              </a:defRPr>
            </a:lvl3pPr>
            <a:lvl4pPr marL="911225" indent="-222250" algn="l" rtl="0" eaLnBrk="1" fontAlgn="base" hangingPunct="1">
              <a:spcBef>
                <a:spcPts val="350"/>
              </a:spcBef>
              <a:spcAft>
                <a:spcPct val="0"/>
              </a:spcAft>
              <a:buFont typeface="Arial" charset="0"/>
              <a:buChar char="–"/>
              <a:defRPr sz="2000" kern="1200">
                <a:solidFill>
                  <a:schemeClr val="tx1"/>
                </a:solidFill>
                <a:latin typeface="+mn-lt"/>
                <a:ea typeface="+mn-ea"/>
                <a:cs typeface="+mn-cs"/>
              </a:defRPr>
            </a:lvl4pPr>
            <a:lvl5pPr marL="1143000" indent="-228600" algn="l" rtl="0" eaLnBrk="1" fontAlgn="base" hangingPunct="1">
              <a:spcBef>
                <a:spcPts val="35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eaLnBrk="0" hangingPunct="0">
              <a:spcBef>
                <a:spcPts val="600"/>
              </a:spcBef>
              <a:buClr>
                <a:srgbClr val="41535D"/>
              </a:buClr>
              <a:buSzPct val="120000"/>
              <a:buFont typeface="Wingdings" panose="05000000000000000000" pitchFamily="2" charset="2"/>
              <a:buChar char="§"/>
              <a:tabLst>
                <a:tab pos="3432175" algn="l"/>
              </a:tabLst>
              <a:defRPr/>
            </a:pPr>
            <a:r>
              <a:rPr lang="en-CA" sz="2200" dirty="0" smtClean="0">
                <a:solidFill>
                  <a:prstClr val="black"/>
                </a:solidFill>
                <a:latin typeface="Calibri" panose="020F0502020204030204" pitchFamily="34" charset="0"/>
              </a:rPr>
              <a:t>Broad based research program to investigate aspects relevant to Canadian repository, in order to build confidence and reduce uncertainties.</a:t>
            </a:r>
          </a:p>
          <a:p>
            <a:pPr marL="342900" lvl="1" indent="-342900" eaLnBrk="0" hangingPunct="0">
              <a:spcBef>
                <a:spcPts val="600"/>
              </a:spcBef>
              <a:buClr>
                <a:srgbClr val="41535D"/>
              </a:buClr>
              <a:buSzPct val="120000"/>
              <a:buFont typeface="Wingdings" panose="05000000000000000000" pitchFamily="2" charset="2"/>
              <a:buChar char="§"/>
              <a:tabLst>
                <a:tab pos="3432175" algn="l"/>
              </a:tabLst>
              <a:defRPr/>
            </a:pPr>
            <a:r>
              <a:rPr lang="en-CA" sz="2200" dirty="0" smtClean="0">
                <a:solidFill>
                  <a:prstClr val="black"/>
                </a:solidFill>
                <a:latin typeface="Calibri" panose="020F0502020204030204" pitchFamily="34" charset="0"/>
              </a:rPr>
              <a:t>NWMO maintains watching brief on alternative technologies.</a:t>
            </a:r>
          </a:p>
          <a:p>
            <a:pPr marL="342900" lvl="1" indent="-342900" eaLnBrk="0" hangingPunct="0">
              <a:spcBef>
                <a:spcPts val="600"/>
              </a:spcBef>
              <a:buClr>
                <a:srgbClr val="41535D"/>
              </a:buClr>
              <a:buSzPct val="120000"/>
              <a:buFont typeface="Wingdings" panose="05000000000000000000" pitchFamily="2" charset="2"/>
              <a:buChar char="§"/>
              <a:tabLst>
                <a:tab pos="3432175" algn="l"/>
              </a:tabLst>
              <a:defRPr/>
            </a:pPr>
            <a:r>
              <a:rPr lang="en-CA" sz="2200" dirty="0">
                <a:solidFill>
                  <a:prstClr val="black"/>
                </a:solidFill>
                <a:latin typeface="Calibri" panose="020F0502020204030204" pitchFamily="34" charset="0"/>
              </a:rPr>
              <a:t>Since 2010 the NWMO has funded over 85 research contracts at 21 Canadian universities and colleges, as well as several more at international </a:t>
            </a:r>
            <a:r>
              <a:rPr lang="en-CA" sz="2200" dirty="0" smtClean="0">
                <a:solidFill>
                  <a:prstClr val="black"/>
                </a:solidFill>
                <a:latin typeface="Calibri" panose="020F0502020204030204" pitchFamily="34" charset="0"/>
              </a:rPr>
              <a:t>universities:</a:t>
            </a:r>
          </a:p>
          <a:p>
            <a:pPr marL="901700" lvl="2" indent="-342900" eaLnBrk="0" hangingPunct="0">
              <a:spcBef>
                <a:spcPts val="0"/>
              </a:spcBef>
              <a:buClr>
                <a:srgbClr val="41535D"/>
              </a:buClr>
              <a:buSzPct val="120000"/>
              <a:buFont typeface="Arial" panose="020B0604020202020204" pitchFamily="34" charset="0"/>
              <a:buChar char="̶"/>
              <a:tabLst>
                <a:tab pos="3432175" algn="l"/>
              </a:tabLst>
              <a:defRPr/>
            </a:pPr>
            <a:r>
              <a:rPr lang="en-CA" dirty="0" smtClean="0">
                <a:solidFill>
                  <a:prstClr val="black"/>
                </a:solidFill>
                <a:latin typeface="Calibri" panose="020F0502020204030204" pitchFamily="34" charset="0"/>
              </a:rPr>
              <a:t>Engineered Barrier System (e.g., corrosion, bentonite, </a:t>
            </a:r>
            <a:r>
              <a:rPr lang="en-CA" dirty="0">
                <a:latin typeface="Calibri" panose="020F0502020204030204" pitchFamily="34" charset="0"/>
              </a:rPr>
              <a:t>f</a:t>
            </a:r>
            <a:r>
              <a:rPr lang="en-CA" dirty="0" smtClean="0">
                <a:latin typeface="Calibri" panose="020F0502020204030204" pitchFamily="34" charset="0"/>
              </a:rPr>
              <a:t>ailure </a:t>
            </a:r>
            <a:r>
              <a:rPr lang="en-CA" dirty="0">
                <a:latin typeface="Calibri" panose="020F0502020204030204" pitchFamily="34" charset="0"/>
              </a:rPr>
              <a:t>m</a:t>
            </a:r>
            <a:r>
              <a:rPr lang="en-CA" dirty="0" smtClean="0">
                <a:latin typeface="Calibri" panose="020F0502020204030204" pitchFamily="34" charset="0"/>
              </a:rPr>
              <a:t>ode </a:t>
            </a:r>
            <a:r>
              <a:rPr lang="en-CA" dirty="0">
                <a:latin typeface="Calibri" panose="020F0502020204030204" pitchFamily="34" charset="0"/>
              </a:rPr>
              <a:t>e</a:t>
            </a:r>
            <a:r>
              <a:rPr lang="en-CA" dirty="0" smtClean="0">
                <a:latin typeface="Calibri" panose="020F0502020204030204" pitchFamily="34" charset="0"/>
              </a:rPr>
              <a:t>ffect analysis </a:t>
            </a:r>
            <a:r>
              <a:rPr lang="en-CA" dirty="0" smtClean="0">
                <a:solidFill>
                  <a:prstClr val="black"/>
                </a:solidFill>
                <a:latin typeface="Calibri" panose="020F0502020204030204" pitchFamily="34" charset="0"/>
              </a:rPr>
              <a:t>simulation) </a:t>
            </a:r>
          </a:p>
          <a:p>
            <a:pPr marL="901700" lvl="2" indent="-342900" eaLnBrk="0" hangingPunct="0">
              <a:spcBef>
                <a:spcPts val="0"/>
              </a:spcBef>
              <a:buClr>
                <a:srgbClr val="41535D"/>
              </a:buClr>
              <a:buSzPct val="120000"/>
              <a:buFont typeface="Arial" panose="020B0604020202020204" pitchFamily="34" charset="0"/>
              <a:buChar char="̶"/>
              <a:tabLst>
                <a:tab pos="3432175" algn="l"/>
              </a:tabLst>
              <a:defRPr/>
            </a:pPr>
            <a:r>
              <a:rPr lang="en-CA" dirty="0" smtClean="0">
                <a:solidFill>
                  <a:prstClr val="black"/>
                </a:solidFill>
                <a:latin typeface="Calibri" panose="020F0502020204030204" pitchFamily="34" charset="0"/>
              </a:rPr>
              <a:t>Geosciences (e.g., hydro geochemistry, seismicity, groundwater systems)</a:t>
            </a:r>
          </a:p>
          <a:p>
            <a:pPr marL="901700" lvl="2" indent="-342900" eaLnBrk="0" hangingPunct="0">
              <a:spcBef>
                <a:spcPts val="0"/>
              </a:spcBef>
              <a:buClr>
                <a:srgbClr val="41535D"/>
              </a:buClr>
              <a:buSzPct val="120000"/>
              <a:buFont typeface="Arial" panose="020B0604020202020204" pitchFamily="34" charset="0"/>
              <a:buChar char="̶"/>
              <a:tabLst>
                <a:tab pos="3432175" algn="l"/>
              </a:tabLst>
              <a:defRPr/>
            </a:pPr>
            <a:r>
              <a:rPr lang="en-CA" dirty="0" smtClean="0">
                <a:solidFill>
                  <a:prstClr val="black"/>
                </a:solidFill>
                <a:latin typeface="Calibri" panose="020F0502020204030204" pitchFamily="34" charset="0"/>
              </a:rPr>
              <a:t>Transportation Assessments (e.g., time-distance studies)</a:t>
            </a:r>
          </a:p>
          <a:p>
            <a:pPr marL="1120775" lvl="3" indent="-342900" eaLnBrk="0" hangingPunct="0">
              <a:lnSpc>
                <a:spcPct val="114000"/>
              </a:lnSpc>
              <a:spcBef>
                <a:spcPts val="1000"/>
              </a:spcBef>
              <a:buClr>
                <a:srgbClr val="41535D"/>
              </a:buClr>
              <a:buSzPct val="120000"/>
              <a:buFont typeface="Arial" panose="020B0604020202020204" pitchFamily="34" charset="0"/>
              <a:buChar char="̶"/>
              <a:tabLst>
                <a:tab pos="3432175" algn="l"/>
              </a:tabLst>
              <a:defRPr/>
            </a:pPr>
            <a:endParaRPr lang="en-CA" dirty="0">
              <a:solidFill>
                <a:prstClr val="black"/>
              </a:solidFill>
              <a:latin typeface="Calibri" panose="020F0502020204030204" pitchFamily="34" charset="0"/>
            </a:endParaRPr>
          </a:p>
          <a:p>
            <a:pPr marL="225425" lvl="1" indent="-225425" eaLnBrk="0" hangingPunct="0">
              <a:lnSpc>
                <a:spcPct val="114000"/>
              </a:lnSpc>
              <a:spcBef>
                <a:spcPts val="1000"/>
              </a:spcBef>
              <a:buClr>
                <a:srgbClr val="41535D"/>
              </a:buClr>
              <a:buSzPct val="120000"/>
              <a:buFont typeface="Arial" charset="0"/>
              <a:buChar char="•"/>
              <a:tabLst>
                <a:tab pos="3432175" algn="l"/>
              </a:tabLst>
              <a:defRPr/>
            </a:pPr>
            <a:endParaRPr lang="en-CA" dirty="0" smtClean="0">
              <a:solidFill>
                <a:prstClr val="black"/>
              </a:solidFill>
              <a:latin typeface="Calibri" panose="020F0502020204030204" pitchFamily="34" charset="0"/>
            </a:endParaRPr>
          </a:p>
        </p:txBody>
      </p:sp>
      <p:sp>
        <p:nvSpPr>
          <p:cNvPr id="2" name="Slide Number Placeholder 1"/>
          <p:cNvSpPr>
            <a:spLocks noGrp="1"/>
          </p:cNvSpPr>
          <p:nvPr>
            <p:ph type="sldNum" sz="quarter" idx="12"/>
          </p:nvPr>
        </p:nvSpPr>
        <p:spPr/>
        <p:txBody>
          <a:bodyPr/>
          <a:lstStyle/>
          <a:p>
            <a:pPr>
              <a:defRPr/>
            </a:pPr>
            <a:fld id="{BA19DC87-8259-4CEC-B34E-2AAD93FF405C}" type="slidenum">
              <a:rPr lang="en-US" smtClean="0">
                <a:solidFill>
                  <a:srgbClr val="FFFFFF"/>
                </a:solidFill>
                <a:latin typeface="Calibri" panose="020F0502020204030204" pitchFamily="34" charset="0"/>
              </a:rPr>
              <a:pPr>
                <a:defRPr/>
              </a:pPr>
              <a:t>19</a:t>
            </a:fld>
            <a:endParaRPr lang="en-US" dirty="0">
              <a:solidFill>
                <a:srgbClr val="FFFFFF"/>
              </a:solidFill>
              <a:latin typeface="Calibri" panose="020F0502020204030204" pitchFamily="34" charset="0"/>
            </a:endParaRPr>
          </a:p>
        </p:txBody>
      </p:sp>
      <p:sp>
        <p:nvSpPr>
          <p:cNvPr id="5" name="Title 1"/>
          <p:cNvSpPr txBox="1">
            <a:spLocks/>
          </p:cNvSpPr>
          <p:nvPr/>
        </p:nvSpPr>
        <p:spPr>
          <a:xfrm>
            <a:off x="467999" y="540000"/>
            <a:ext cx="7830181" cy="838200"/>
          </a:xfrm>
          <a:prstGeom prst="rect">
            <a:avLst/>
          </a:prstGeom>
        </p:spPr>
        <p:txBody>
          <a:bodyPr/>
          <a:lstStyle/>
          <a:p>
            <a:pPr eaLnBrk="0" hangingPunct="0"/>
            <a:r>
              <a:rPr lang="en-CA" sz="3200" b="1" dirty="0">
                <a:solidFill>
                  <a:srgbClr val="41535D"/>
                </a:solidFill>
                <a:latin typeface="Calibri" panose="020F0502020204030204" pitchFamily="34" charset="0"/>
                <a:cs typeface="Arial" charset="0"/>
              </a:rPr>
              <a:t>Technical Research &amp; Collaboration</a:t>
            </a:r>
          </a:p>
        </p:txBody>
      </p:sp>
    </p:spTree>
    <p:extLst>
      <p:ext uri="{BB962C8B-B14F-4D97-AF65-F5344CB8AC3E}">
        <p14:creationId xmlns:p14="http://schemas.microsoft.com/office/powerpoint/2010/main" val="3098688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430615"/>
            <a:ext cx="7552481" cy="680555"/>
          </a:xfrm>
        </p:spPr>
        <p:txBody>
          <a:bodyPr/>
          <a:lstStyle/>
          <a:p>
            <a:r>
              <a:rPr dirty="0" smtClean="0">
                <a:latin typeface="Calibri" panose="020F0502020204030204" pitchFamily="34" charset="0"/>
                <a:cs typeface="Arial" charset="0"/>
              </a:rPr>
              <a:t>NWMO’s International Co-operation</a:t>
            </a:r>
            <a:r>
              <a:rPr sz="2800" dirty="0" smtClean="0">
                <a:latin typeface="Calibri" panose="020F0502020204030204" pitchFamily="34" charset="0"/>
                <a:cs typeface="Arial" charset="0"/>
              </a:rPr>
              <a:t> </a:t>
            </a:r>
          </a:p>
        </p:txBody>
      </p:sp>
      <p:sp>
        <p:nvSpPr>
          <p:cNvPr id="10244"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A1AC911-C0D3-413E-A6BD-3C1B0C217D92}" type="slidenum">
              <a:rPr lang="en-US" smtClean="0">
                <a:latin typeface="Calibri" panose="020F0502020204030204" pitchFamily="34" charset="0"/>
                <a:cs typeface="Arial" charset="0"/>
              </a:rPr>
              <a:pPr/>
              <a:t>20</a:t>
            </a:fld>
            <a:endParaRPr lang="en-US" smtClean="0">
              <a:latin typeface="Calibri" panose="020F0502020204030204" pitchFamily="34" charset="0"/>
              <a:cs typeface="Arial" charset="0"/>
            </a:endParaRPr>
          </a:p>
        </p:txBody>
      </p:sp>
      <p:sp>
        <p:nvSpPr>
          <p:cNvPr id="6" name="Text Placeholder 17"/>
          <p:cNvSpPr txBox="1">
            <a:spLocks/>
          </p:cNvSpPr>
          <p:nvPr/>
        </p:nvSpPr>
        <p:spPr>
          <a:xfrm>
            <a:off x="376943" y="1010239"/>
            <a:ext cx="5931524" cy="4916488"/>
          </a:xfrm>
          <a:prstGeom prst="rect">
            <a:avLst/>
          </a:prstGeom>
        </p:spPr>
        <p:txBody>
          <a:bodyPr/>
          <a:lstStyle/>
          <a:p>
            <a:pPr marL="285750" indent="-285750" eaLnBrk="0" hangingPunct="0">
              <a:spcBef>
                <a:spcPts val="10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Partnerships:</a:t>
            </a:r>
            <a:endParaRPr lang="en-US" sz="2000" dirty="0" smtClean="0">
              <a:latin typeface="Calibri" panose="020F0502020204030204" pitchFamily="34" charset="0"/>
            </a:endParaRP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Let us share in research of mutual interest</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Allow us to collaborate in technical development and demonstration</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Encourage us to share learning and experiences</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Ensure NWMO stays abreast of best international practice</a:t>
            </a:r>
            <a:endParaRPr lang="en-CA" b="1" dirty="0" smtClean="0">
              <a:latin typeface="Calibri" panose="020F0502020204030204" pitchFamily="34" charset="0"/>
            </a:endParaRPr>
          </a:p>
          <a:p>
            <a:pPr marL="285750" indent="-285750" eaLnBrk="0" hangingPunct="0">
              <a:spcBef>
                <a:spcPts val="6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NWMO has signed co-operation agreements with:</a:t>
            </a:r>
            <a:endParaRPr lang="en-US" sz="2000" dirty="0" smtClean="0">
              <a:latin typeface="Calibri" panose="020F0502020204030204" pitchFamily="34" charset="0"/>
            </a:endParaRP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Finland</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Sweden</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France</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Japan</a:t>
            </a:r>
            <a:endParaRPr lang="en-CA" b="1" dirty="0" smtClean="0">
              <a:latin typeface="Calibri" panose="020F0502020204030204" pitchFamily="34" charset="0"/>
            </a:endParaRPr>
          </a:p>
          <a:p>
            <a:pPr marL="285750" indent="-285750" eaLnBrk="0" hangingPunct="0">
              <a:spcBef>
                <a:spcPts val="600"/>
              </a:spcBef>
              <a:buClr>
                <a:srgbClr val="41535D"/>
              </a:buClr>
              <a:buSzPct val="120000"/>
              <a:buFont typeface="Wingdings" panose="05000000000000000000" pitchFamily="2" charset="2"/>
              <a:buChar char="§"/>
              <a:tabLst>
                <a:tab pos="3432175" algn="l"/>
              </a:tabLst>
              <a:defRPr/>
            </a:pPr>
            <a:r>
              <a:rPr lang="en-CA" sz="2000" dirty="0" smtClean="0">
                <a:latin typeface="Calibri" panose="020F0502020204030204" pitchFamily="34" charset="0"/>
              </a:rPr>
              <a:t>NWMO is active in international organizations:</a:t>
            </a:r>
            <a:endParaRPr lang="en-US" sz="2000" dirty="0" smtClean="0">
              <a:latin typeface="Calibri" panose="020F0502020204030204" pitchFamily="34" charset="0"/>
            </a:endParaRP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EDRAM (Canada, U.S, UK, France, Sweden, Switzerland, Finland, Spain, Belgium)</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Nuclear Energy Agency (NEA) of OECD</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International Atomic Energy Agency (IAEA)</a:t>
            </a:r>
            <a:endParaRPr lang="en-US" dirty="0">
              <a:latin typeface="Calibri" panose="020F0502020204030204" pitchFamily="34" charset="0"/>
            </a:endParaRPr>
          </a:p>
        </p:txBody>
      </p:sp>
      <p:sp>
        <p:nvSpPr>
          <p:cNvPr id="7" name="Text Placeholder 17"/>
          <p:cNvSpPr txBox="1">
            <a:spLocks/>
          </p:cNvSpPr>
          <p:nvPr/>
        </p:nvSpPr>
        <p:spPr>
          <a:xfrm>
            <a:off x="2235819" y="3334422"/>
            <a:ext cx="2966475" cy="1660874"/>
          </a:xfrm>
          <a:prstGeom prst="rect">
            <a:avLst/>
          </a:prstGeom>
        </p:spPr>
        <p:txBody>
          <a:bodyPr/>
          <a:lstStyle/>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United Kingdom</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Switzerland</a:t>
            </a:r>
          </a:p>
          <a:p>
            <a:pPr marL="742950" lvl="1" indent="-285750" eaLnBrk="0" hangingPunct="0">
              <a:spcBef>
                <a:spcPts val="0"/>
              </a:spcBef>
              <a:buClr>
                <a:srgbClr val="41535D"/>
              </a:buClr>
              <a:buSzPct val="120000"/>
              <a:buFont typeface="Arial" panose="020B0604020202020204" pitchFamily="34" charset="0"/>
              <a:buChar char="–"/>
              <a:tabLst>
                <a:tab pos="3432175" algn="l"/>
              </a:tabLst>
              <a:defRPr/>
            </a:pPr>
            <a:r>
              <a:rPr lang="en-CA" dirty="0" smtClean="0">
                <a:latin typeface="Calibri" panose="020F0502020204030204" pitchFamily="34" charset="0"/>
              </a:rPr>
              <a:t>South Korea</a:t>
            </a:r>
            <a:endParaRPr lang="en-US" dirty="0">
              <a:latin typeface="Calibri" panose="020F0502020204030204" pitchFamily="34" charset="0"/>
            </a:endParaRPr>
          </a:p>
          <a:p>
            <a:pPr marL="225425" indent="-225425">
              <a:spcBef>
                <a:spcPts val="0"/>
              </a:spcBef>
              <a:buClr>
                <a:srgbClr val="41535D"/>
              </a:buClr>
              <a:buFont typeface="Arial" charset="0"/>
              <a:buChar char="•"/>
              <a:defRPr/>
            </a:pPr>
            <a:endParaRPr lang="en-US" sz="2400" dirty="0">
              <a:latin typeface="Calibri" panose="020F0502020204030204" pitchFamily="34" charset="0"/>
            </a:endParaRPr>
          </a:p>
        </p:txBody>
      </p:sp>
      <p:pic>
        <p:nvPicPr>
          <p:cNvPr id="1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29064" y="381965"/>
            <a:ext cx="2314936" cy="1736202"/>
          </a:xfrm>
          <a:prstGeom prst="rect">
            <a:avLst/>
          </a:prstGeom>
          <a:noFill/>
          <a:ln w="9525">
            <a:noFill/>
            <a:miter lim="800000"/>
            <a:headEnd/>
            <a:tailEnd/>
          </a:ln>
        </p:spPr>
      </p:pic>
      <p:pic>
        <p:nvPicPr>
          <p:cNvPr id="9" name="Picture 6" descr="IMG_3052.jpg"/>
          <p:cNvPicPr>
            <a:picLocks noChangeAspect="1"/>
          </p:cNvPicPr>
          <p:nvPr/>
        </p:nvPicPr>
        <p:blipFill>
          <a:blip r:embed="rId4" cstate="print"/>
          <a:stretch>
            <a:fillRect/>
          </a:stretch>
        </p:blipFill>
        <p:spPr bwMode="auto">
          <a:xfrm>
            <a:off x="6829062" y="2303362"/>
            <a:ext cx="2314937" cy="1780720"/>
          </a:xfrm>
          <a:prstGeom prst="rect">
            <a:avLst/>
          </a:prstGeom>
          <a:noFill/>
          <a:ln w="9525">
            <a:noFill/>
            <a:miter lim="800000"/>
            <a:headEnd/>
            <a:tailEnd/>
          </a:ln>
        </p:spPr>
      </p:pic>
      <p:pic>
        <p:nvPicPr>
          <p:cNvPr id="11" name="Picture 8" descr="IMG_1478.jpg"/>
          <p:cNvPicPr>
            <a:picLocks noChangeAspect="1"/>
          </p:cNvPicPr>
          <p:nvPr/>
        </p:nvPicPr>
        <p:blipFill>
          <a:blip r:embed="rId5" cstate="print"/>
          <a:stretch>
            <a:fillRect/>
          </a:stretch>
        </p:blipFill>
        <p:spPr bwMode="auto">
          <a:xfrm>
            <a:off x="6840638" y="4251212"/>
            <a:ext cx="2303362" cy="1804476"/>
          </a:xfrm>
          <a:prstGeom prst="rect">
            <a:avLst/>
          </a:prstGeom>
          <a:noFill/>
          <a:ln w="9525">
            <a:noFill/>
            <a:miter lim="800000"/>
            <a:headEnd/>
            <a:tailEnd/>
          </a:ln>
        </p:spPr>
      </p:pic>
    </p:spTree>
    <p:extLst>
      <p:ext uri="{BB962C8B-B14F-4D97-AF65-F5344CB8AC3E}">
        <p14:creationId xmlns:p14="http://schemas.microsoft.com/office/powerpoint/2010/main" val="22612653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678" y="2554083"/>
            <a:ext cx="6015202" cy="1433717"/>
          </a:xfrm>
        </p:spPr>
        <p:txBody>
          <a:bodyPr/>
          <a:lstStyle/>
          <a:p>
            <a:r>
              <a:rPr lang="en-CA" sz="4400" dirty="0" smtClean="0">
                <a:latin typeface="Calibri" panose="020F0502020204030204" pitchFamily="34" charset="0"/>
              </a:rPr>
              <a:t>Low- &amp; Intermediate-Level Radioactive Wastes</a:t>
            </a:r>
            <a:endParaRPr lang="en-CA" sz="4400" dirty="0">
              <a:latin typeface="Calibri" panose="020F0502020204030204" pitchFamily="34" charset="0"/>
            </a:endParaRPr>
          </a:p>
        </p:txBody>
      </p:sp>
    </p:spTree>
    <p:extLst>
      <p:ext uri="{BB962C8B-B14F-4D97-AF65-F5344CB8AC3E}">
        <p14:creationId xmlns:p14="http://schemas.microsoft.com/office/powerpoint/2010/main" val="2143485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219200"/>
            <a:ext cx="8229600" cy="4279900"/>
          </a:xfrm>
        </p:spPr>
        <p:txBody>
          <a:bodyPr/>
          <a:lstStyle/>
          <a:p>
            <a:pPr eaLnBrk="1" hangingPunct="1">
              <a:buFont typeface="Wingdings" panose="05000000000000000000" pitchFamily="2" charset="2"/>
              <a:buChar char="§"/>
            </a:pPr>
            <a:r>
              <a:rPr lang="en-CA" sz="2400" dirty="0" smtClean="0"/>
              <a:t>Each waste owner is responsible for life-cycle management of their </a:t>
            </a:r>
            <a:r>
              <a:rPr lang="en-CA" sz="2400" dirty="0"/>
              <a:t>o</a:t>
            </a:r>
            <a:r>
              <a:rPr lang="en-CA" sz="2400" dirty="0" smtClean="0"/>
              <a:t>wn wastes (including disposal)</a:t>
            </a:r>
          </a:p>
          <a:p>
            <a:pPr eaLnBrk="1" hangingPunct="1">
              <a:buFont typeface="Wingdings" panose="05000000000000000000" pitchFamily="2" charset="2"/>
              <a:buChar char="§"/>
            </a:pPr>
            <a:r>
              <a:rPr lang="en-CA" sz="2400" dirty="0" smtClean="0"/>
              <a:t>Major waste owners are: </a:t>
            </a:r>
          </a:p>
          <a:p>
            <a:pPr lvl="1"/>
            <a:r>
              <a:rPr lang="en-CA" dirty="0" smtClean="0"/>
              <a:t>Ontario Power Generation (operator/owner of all but two nuclear power plants in Canada)</a:t>
            </a:r>
          </a:p>
          <a:p>
            <a:pPr lvl="1"/>
            <a:r>
              <a:rPr lang="en-CA" dirty="0" smtClean="0"/>
              <a:t>Federal Government (AECL), nuclear research activities, legacy and historic wastes</a:t>
            </a:r>
          </a:p>
          <a:p>
            <a:pPr lvl="1"/>
            <a:r>
              <a:rPr lang="en-CA" dirty="0" smtClean="0"/>
              <a:t>Mining companies (uranium mining &amp; milling wastes)</a:t>
            </a:r>
          </a:p>
          <a:p>
            <a:pPr eaLnBrk="1" hangingPunct="1">
              <a:buFont typeface="Wingdings" panose="05000000000000000000" pitchFamily="2" charset="2"/>
              <a:buChar char="§"/>
            </a:pPr>
            <a:r>
              <a:rPr lang="en-CA" sz="2400" dirty="0" smtClean="0"/>
              <a:t>Major waste owners are all developing their own solutions for LILW long-term management</a:t>
            </a:r>
          </a:p>
          <a:p>
            <a:pPr lvl="1" eaLnBrk="1" hangingPunct="1"/>
            <a:endParaRPr lang="en-CA" sz="1600" dirty="0" smtClean="0"/>
          </a:p>
          <a:p>
            <a:pPr marL="220663" lvl="1" indent="0" eaLnBrk="1" hangingPunct="1">
              <a:buNone/>
            </a:pPr>
            <a:r>
              <a:rPr lang="en-CA" sz="1600" dirty="0" smtClean="0"/>
              <a:t> </a:t>
            </a:r>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L&amp;ILW Background</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22</a:t>
            </a:fld>
            <a:endParaRPr lang="en-CA"/>
          </a:p>
        </p:txBody>
      </p:sp>
    </p:spTree>
    <p:extLst>
      <p:ext uri="{BB962C8B-B14F-4D97-AF65-F5344CB8AC3E}">
        <p14:creationId xmlns:p14="http://schemas.microsoft.com/office/powerpoint/2010/main" val="1574509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266700" y="1219200"/>
            <a:ext cx="8229600" cy="1524000"/>
          </a:xfrm>
        </p:spPr>
        <p:txBody>
          <a:bodyPr/>
          <a:lstStyle/>
          <a:p>
            <a:pPr eaLnBrk="1" hangingPunct="1">
              <a:buFont typeface="Wingdings" panose="05000000000000000000" pitchFamily="2" charset="2"/>
              <a:buChar char="§"/>
            </a:pPr>
            <a:r>
              <a:rPr lang="en-CA" sz="2000" dirty="0" smtClean="0"/>
              <a:t>For OPG-owned wastes: Deep Geological Disposal in sedimentary rock</a:t>
            </a:r>
          </a:p>
          <a:p>
            <a:pPr lvl="1" eaLnBrk="1" hangingPunct="1"/>
            <a:r>
              <a:rPr lang="en-CA" sz="1800" dirty="0" smtClean="0"/>
              <a:t>Currently under regulatory review</a:t>
            </a:r>
          </a:p>
          <a:p>
            <a:pPr lvl="1" eaLnBrk="1" hangingPunct="1"/>
            <a:r>
              <a:rPr lang="en-CA" sz="1800" dirty="0" smtClean="0"/>
              <a:t>EA &amp; construction licence decision expected in ??</a:t>
            </a:r>
          </a:p>
          <a:p>
            <a:pPr lvl="1" eaLnBrk="1" hangingPunct="1"/>
            <a:r>
              <a:rPr lang="en-CA" sz="1800" dirty="0" smtClean="0"/>
              <a:t>Designed for co-disposal of LLW and ILW (community preference &amp; less costly than 2 separate facilities)</a:t>
            </a:r>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OPG DGR for L&amp;ILW</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23</a:t>
            </a:fld>
            <a:endParaRPr lang="en-CA"/>
          </a:p>
        </p:txBody>
      </p:sp>
      <p:sp>
        <p:nvSpPr>
          <p:cNvPr id="6" name="Content Placeholder 2"/>
          <p:cNvSpPr txBox="1">
            <a:spLocks/>
          </p:cNvSpPr>
          <p:nvPr/>
        </p:nvSpPr>
        <p:spPr bwMode="auto">
          <a:xfrm>
            <a:off x="266700" y="2656093"/>
            <a:ext cx="3670298" cy="34272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Calibri" pitchFamily="34" charset="0"/>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Calibri" pitchFamily="34" charset="0"/>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Calibri" pitchFamily="34" charset="0"/>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Calibri" pitchFamily="34" charset="0"/>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Calibri" pitchFamily="34"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228600" indent="-228600" eaLnBrk="1" hangingPunct="1">
              <a:spcBef>
                <a:spcPts val="100"/>
              </a:spcBef>
              <a:buClr>
                <a:schemeClr val="tx1"/>
              </a:buClr>
              <a:buSzPct val="100000"/>
              <a:buFont typeface="Wingdings" panose="05000000000000000000" pitchFamily="2" charset="2"/>
              <a:buChar char="§"/>
            </a:pPr>
            <a:r>
              <a:rPr lang="en-CA" sz="2000" dirty="0" smtClean="0"/>
              <a:t>Reference depth of 680 m, 400 million </a:t>
            </a:r>
            <a:r>
              <a:rPr lang="en-CA" sz="2000" dirty="0" err="1" smtClean="0"/>
              <a:t>yr</a:t>
            </a:r>
            <a:r>
              <a:rPr lang="en-CA" sz="2000" dirty="0" smtClean="0"/>
              <a:t> old limestone rock</a:t>
            </a:r>
          </a:p>
          <a:p>
            <a:pPr marL="228600" indent="-228600" eaLnBrk="1" hangingPunct="1">
              <a:spcBef>
                <a:spcPts val="100"/>
              </a:spcBef>
              <a:buClr>
                <a:schemeClr val="tx1"/>
              </a:buClr>
              <a:buSzPct val="100000"/>
              <a:buFont typeface="Wingdings" panose="05000000000000000000" pitchFamily="2" charset="2"/>
              <a:buChar char="§"/>
            </a:pPr>
            <a:r>
              <a:rPr lang="en-CA" sz="2000" dirty="0" smtClean="0"/>
              <a:t>Capacity of 200,000 m</a:t>
            </a:r>
            <a:r>
              <a:rPr lang="en-CA" sz="2000" baseline="30000" dirty="0" smtClean="0"/>
              <a:t>3</a:t>
            </a:r>
            <a:r>
              <a:rPr lang="en-CA" sz="2000" dirty="0" smtClean="0"/>
              <a:t>  (as packaged) LLW and ILW</a:t>
            </a:r>
          </a:p>
          <a:p>
            <a:pPr marL="228600" indent="-228600" eaLnBrk="1" hangingPunct="1">
              <a:spcBef>
                <a:spcPts val="100"/>
              </a:spcBef>
              <a:buClr>
                <a:schemeClr val="tx1"/>
              </a:buClr>
              <a:buSzPct val="100000"/>
              <a:buFont typeface="Wingdings" panose="05000000000000000000" pitchFamily="2" charset="2"/>
              <a:buChar char="§"/>
            </a:pPr>
            <a:r>
              <a:rPr lang="en-CA" sz="2000" dirty="0" smtClean="0"/>
              <a:t>Volunteer host community</a:t>
            </a:r>
          </a:p>
          <a:p>
            <a:pPr marL="228600" indent="-228600" eaLnBrk="1" hangingPunct="1">
              <a:spcBef>
                <a:spcPts val="100"/>
              </a:spcBef>
              <a:buClr>
                <a:schemeClr val="tx1"/>
              </a:buClr>
              <a:buSzPct val="100000"/>
              <a:buFont typeface="Wingdings" panose="05000000000000000000" pitchFamily="2" charset="2"/>
              <a:buChar char="§"/>
            </a:pPr>
            <a:r>
              <a:rPr lang="en-CA" sz="2000" dirty="0" smtClean="0"/>
              <a:t>Located on existing Bruce nuclear site, adjacent to OPG’s waste management facility</a:t>
            </a:r>
          </a:p>
          <a:p>
            <a:pPr marL="228600" indent="-228600" eaLnBrk="1" hangingPunct="1">
              <a:spcBef>
                <a:spcPts val="100"/>
              </a:spcBef>
              <a:buClr>
                <a:schemeClr val="tx1"/>
              </a:buClr>
              <a:buSzPct val="100000"/>
              <a:buFont typeface="Wingdings" panose="05000000000000000000" pitchFamily="2" charset="2"/>
              <a:buChar char="§"/>
            </a:pPr>
            <a:r>
              <a:rPr lang="en-CA" sz="2000" dirty="0" smtClean="0"/>
              <a:t>Expected operation in mid to late 2020s</a:t>
            </a:r>
          </a:p>
          <a:p>
            <a:pPr lvl="1" eaLnBrk="1" hangingPunct="1">
              <a:spcBef>
                <a:spcPts val="100"/>
              </a:spcBef>
            </a:pPr>
            <a:endParaRPr lang="en-CA" sz="1600" dirty="0" smtClean="0"/>
          </a:p>
          <a:p>
            <a:pPr lvl="1" eaLnBrk="1" hangingPunct="1">
              <a:spcBef>
                <a:spcPts val="100"/>
              </a:spcBef>
            </a:pPr>
            <a:endParaRPr lang="en-CA" sz="1600" dirty="0" smtClean="0"/>
          </a:p>
          <a:p>
            <a:pPr lvl="1" eaLnBrk="1" hangingPunct="1">
              <a:spcBef>
                <a:spcPts val="100"/>
              </a:spcBef>
            </a:pPr>
            <a:endParaRPr lang="en-CA" sz="1600" dirty="0" smtClean="0"/>
          </a:p>
          <a:p>
            <a:pPr eaLnBrk="1" hangingPunct="1">
              <a:spcBef>
                <a:spcPts val="100"/>
              </a:spcBef>
            </a:pPr>
            <a:endParaRPr lang="en-CA" sz="2000" dirty="0" smtClean="0"/>
          </a:p>
          <a:p>
            <a:pPr eaLnBrk="1" hangingPunct="1">
              <a:spcBef>
                <a:spcPts val="100"/>
              </a:spcBef>
            </a:pPr>
            <a:endParaRPr lang="en-CA" sz="1600" dirty="0" smtClean="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9344" t="4049" r="2896" b="1625"/>
          <a:stretch/>
        </p:blipFill>
        <p:spPr>
          <a:xfrm rot="5400000">
            <a:off x="4806945" y="2038350"/>
            <a:ext cx="3340103" cy="5003803"/>
          </a:xfrm>
          <a:prstGeom prst="rect">
            <a:avLst/>
          </a:prstGeom>
        </p:spPr>
      </p:pic>
    </p:spTree>
    <p:extLst>
      <p:ext uri="{BB962C8B-B14F-4D97-AF65-F5344CB8AC3E}">
        <p14:creationId xmlns:p14="http://schemas.microsoft.com/office/powerpoint/2010/main" val="2960871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143000"/>
            <a:ext cx="8229600" cy="4953000"/>
          </a:xfrm>
        </p:spPr>
        <p:txBody>
          <a:bodyPr/>
          <a:lstStyle/>
          <a:p>
            <a:pPr eaLnBrk="1" hangingPunct="1">
              <a:spcBef>
                <a:spcPts val="200"/>
              </a:spcBef>
              <a:buFont typeface="Wingdings" panose="05000000000000000000" pitchFamily="2" charset="2"/>
              <a:buChar char="§"/>
            </a:pPr>
            <a:r>
              <a:rPr lang="en-CA" sz="2000" dirty="0"/>
              <a:t>Only waste from operation &amp; maintenance of OPG owned facilities </a:t>
            </a:r>
            <a:endParaRPr lang="en-CA" sz="2000" dirty="0" smtClean="0"/>
          </a:p>
          <a:p>
            <a:pPr eaLnBrk="1" hangingPunct="1">
              <a:spcBef>
                <a:spcPts val="200"/>
              </a:spcBef>
              <a:buFont typeface="Wingdings" panose="05000000000000000000" pitchFamily="2" charset="2"/>
              <a:buChar char="§"/>
            </a:pPr>
            <a:r>
              <a:rPr lang="en-CA" sz="2000" dirty="0" smtClean="0"/>
              <a:t>Waste is typical CANDU NPP L&amp;ILW in non-combustible containers of various configurations (compacted and non-compacted DAW, incinerator ash, IX resins, filters, replaced components, etc.)</a:t>
            </a:r>
          </a:p>
          <a:p>
            <a:pPr eaLnBrk="1" hangingPunct="1">
              <a:spcBef>
                <a:spcPts val="200"/>
              </a:spcBef>
              <a:buFont typeface="Wingdings" panose="05000000000000000000" pitchFamily="2" charset="2"/>
              <a:buChar char="§"/>
            </a:pPr>
            <a:r>
              <a:rPr lang="en-CA" sz="2000" dirty="0" smtClean="0"/>
              <a:t>Facility is sited in a willing host community (community approached OPG to jointly develop a long-term plan for the waste)</a:t>
            </a:r>
          </a:p>
          <a:p>
            <a:pPr eaLnBrk="1" hangingPunct="1">
              <a:spcBef>
                <a:spcPts val="200"/>
              </a:spcBef>
              <a:buFont typeface="Wingdings" panose="05000000000000000000" pitchFamily="2" charset="2"/>
              <a:buChar char="§"/>
            </a:pPr>
            <a:r>
              <a:rPr lang="en-CA" sz="2000" dirty="0" smtClean="0"/>
              <a:t>Community is also currently host to 8 operating NPPs (one of the largest nuclear power sites in the world), one shutdown demonstration reactor, two LILW storage facilities and two used fuel dry storage facilities </a:t>
            </a:r>
          </a:p>
          <a:p>
            <a:pPr eaLnBrk="1" hangingPunct="1">
              <a:spcBef>
                <a:spcPts val="200"/>
              </a:spcBef>
              <a:buFont typeface="Wingdings" panose="05000000000000000000" pitchFamily="2" charset="2"/>
              <a:buChar char="§"/>
            </a:pPr>
            <a:r>
              <a:rPr lang="en-CA" sz="2000" dirty="0" smtClean="0"/>
              <a:t>High degree of nuclear knowledge and acceptance in the area</a:t>
            </a:r>
          </a:p>
          <a:p>
            <a:pPr eaLnBrk="1" hangingPunct="1">
              <a:spcBef>
                <a:spcPts val="200"/>
              </a:spcBef>
              <a:buFont typeface="Wingdings" panose="05000000000000000000" pitchFamily="2" charset="2"/>
              <a:buChar char="§"/>
            </a:pPr>
            <a:r>
              <a:rPr lang="en-CA" sz="2000" dirty="0" smtClean="0"/>
              <a:t>Official hosting agreement was signed in 2004.  Provides for total of about $30 million compensation to Kincardine and surrounding municipalities over life of project</a:t>
            </a:r>
          </a:p>
          <a:p>
            <a:pPr eaLnBrk="1" hangingPunct="1">
              <a:spcBef>
                <a:spcPts val="200"/>
              </a:spcBef>
              <a:buFont typeface="Wingdings" panose="05000000000000000000" pitchFamily="2" charset="2"/>
              <a:buChar char="§"/>
            </a:pPr>
            <a:r>
              <a:rPr lang="en-CA" sz="2000" dirty="0" smtClean="0"/>
              <a:t>Independently conducted community poll in 2005 was overwhelmingly supportive (60% yes, 22% no, 13% neutral, 5% don’t know/refused)</a:t>
            </a:r>
          </a:p>
          <a:p>
            <a:pPr eaLnBrk="1" hangingPunct="1"/>
            <a:endParaRPr lang="en-CA" sz="2000" dirty="0"/>
          </a:p>
          <a:p>
            <a:pPr lvl="1" eaLnBrk="1" hangingPunct="1"/>
            <a:endParaRPr lang="en-CA" sz="1800" dirty="0" smtClean="0"/>
          </a:p>
          <a:p>
            <a:pPr lvl="1" eaLnBrk="1" hangingPunct="1"/>
            <a:endParaRPr lang="en-CA" sz="1200" dirty="0" smtClean="0"/>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OPG DGR for L&amp;ILW (2)</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24</a:t>
            </a:fld>
            <a:endParaRPr lang="en-CA"/>
          </a:p>
        </p:txBody>
      </p:sp>
    </p:spTree>
    <p:extLst>
      <p:ext uri="{BB962C8B-B14F-4D97-AF65-F5344CB8AC3E}">
        <p14:creationId xmlns:p14="http://schemas.microsoft.com/office/powerpoint/2010/main" val="178125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219200"/>
            <a:ext cx="8229600" cy="4495800"/>
          </a:xfrm>
        </p:spPr>
        <p:txBody>
          <a:bodyPr/>
          <a:lstStyle/>
          <a:p>
            <a:pPr eaLnBrk="1" hangingPunct="1">
              <a:buFont typeface="Wingdings" panose="05000000000000000000" pitchFamily="2" charset="2"/>
              <a:buChar char="§"/>
            </a:pPr>
            <a:r>
              <a:rPr lang="en-CA" sz="2000" dirty="0" smtClean="0"/>
              <a:t>Original schedule (circa 2010)</a:t>
            </a:r>
            <a:endParaRPr lang="en-CA" sz="1200" dirty="0" smtClean="0"/>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OPG DGR for L&amp;ILW (2010 Schedule)</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25</a:t>
            </a:fld>
            <a:endParaRPr lang="en-CA"/>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r="7556"/>
          <a:stretch/>
        </p:blipFill>
        <p:spPr>
          <a:xfrm>
            <a:off x="886961" y="1411147"/>
            <a:ext cx="7609339" cy="4532453"/>
          </a:xfrm>
          <a:prstGeom prst="rect">
            <a:avLst/>
          </a:prstGeom>
        </p:spPr>
      </p:pic>
    </p:spTree>
    <p:extLst>
      <p:ext uri="{BB962C8B-B14F-4D97-AF65-F5344CB8AC3E}">
        <p14:creationId xmlns:p14="http://schemas.microsoft.com/office/powerpoint/2010/main" val="3286002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219200"/>
            <a:ext cx="8229600" cy="4876800"/>
          </a:xfrm>
        </p:spPr>
        <p:txBody>
          <a:bodyPr/>
          <a:lstStyle/>
          <a:p>
            <a:pPr eaLnBrk="1" hangingPunct="1">
              <a:buFont typeface="Wingdings" panose="05000000000000000000" pitchFamily="2" charset="2"/>
              <a:buChar char="§"/>
            </a:pPr>
            <a:r>
              <a:rPr lang="en-CA" sz="2000" dirty="0" smtClean="0"/>
              <a:t>So what happened after the EA and licensing documentation was submitted in April 2011?</a:t>
            </a:r>
            <a:endParaRPr lang="en-CA" sz="2000" dirty="0"/>
          </a:p>
          <a:p>
            <a:pPr lvl="1" eaLnBrk="1" hangingPunct="1"/>
            <a:r>
              <a:rPr lang="en-CA" sz="1800" dirty="0" smtClean="0"/>
              <a:t>A federal election delayed the appointment of the Joint Review Panel (JRP) to Jan 2012</a:t>
            </a:r>
          </a:p>
          <a:p>
            <a:pPr lvl="1" eaLnBrk="1" hangingPunct="1"/>
            <a:r>
              <a:rPr lang="en-CA" sz="1800" dirty="0" smtClean="0"/>
              <a:t>Public comment period from Feb 2012 to May 2013, during which JRP issued a total of ~575 information requests (IRs) for more details or explanations</a:t>
            </a:r>
          </a:p>
          <a:p>
            <a:pPr lvl="1" eaLnBrk="1" hangingPunct="1"/>
            <a:r>
              <a:rPr lang="en-CA" sz="1800" dirty="0" smtClean="0"/>
              <a:t>31 </a:t>
            </a:r>
            <a:r>
              <a:rPr lang="en-CA" sz="1800" dirty="0"/>
              <a:t>days of </a:t>
            </a:r>
            <a:r>
              <a:rPr lang="en-CA" sz="1800" dirty="0" smtClean="0"/>
              <a:t>hearings held in fall 2013 and fall 2014, </a:t>
            </a:r>
            <a:r>
              <a:rPr lang="en-CA" sz="1800" dirty="0"/>
              <a:t>246 participants, 20,000 pages of information </a:t>
            </a:r>
            <a:r>
              <a:rPr lang="en-CA" sz="1800" dirty="0" smtClean="0"/>
              <a:t>reviewed. ~10 additional IRs issued.</a:t>
            </a:r>
            <a:endParaRPr lang="en-CA" sz="1800" dirty="0"/>
          </a:p>
          <a:p>
            <a:pPr lvl="1" eaLnBrk="1" hangingPunct="1"/>
            <a:r>
              <a:rPr lang="en-CA" sz="1800" dirty="0" smtClean="0"/>
              <a:t>JRP </a:t>
            </a:r>
            <a:r>
              <a:rPr lang="en-CA" sz="1800" dirty="0"/>
              <a:t>report submitted May </a:t>
            </a:r>
            <a:r>
              <a:rPr lang="en-CA" sz="1800" dirty="0" smtClean="0"/>
              <a:t>2015</a:t>
            </a:r>
            <a:r>
              <a:rPr lang="en-CA" sz="1800" dirty="0"/>
              <a:t>, recommending the </a:t>
            </a:r>
            <a:r>
              <a:rPr lang="en-CA" sz="1800" dirty="0" smtClean="0"/>
              <a:t>EA approval </a:t>
            </a:r>
            <a:r>
              <a:rPr lang="en-CA" sz="1800" dirty="0"/>
              <a:t>of the DGR </a:t>
            </a:r>
            <a:r>
              <a:rPr lang="en-CA" sz="1800" dirty="0" smtClean="0"/>
              <a:t>to </a:t>
            </a:r>
            <a:r>
              <a:rPr lang="en-CA" sz="1800" dirty="0"/>
              <a:t>the federal government</a:t>
            </a:r>
            <a:endParaRPr lang="en-CA" sz="1800" dirty="0" smtClean="0"/>
          </a:p>
          <a:p>
            <a:pPr lvl="1" eaLnBrk="1" hangingPunct="1"/>
            <a:r>
              <a:rPr lang="en-CA" sz="1800" dirty="0" smtClean="0"/>
              <a:t>CEAA held 90 day public comment period </a:t>
            </a:r>
            <a:r>
              <a:rPr lang="en-CA" sz="1800" dirty="0"/>
              <a:t>on </a:t>
            </a:r>
            <a:r>
              <a:rPr lang="en-CA" sz="1800" dirty="0" smtClean="0"/>
              <a:t>potential </a:t>
            </a:r>
            <a:r>
              <a:rPr lang="en-CA" sz="1800" dirty="0"/>
              <a:t>conditions related to possible mitigation measures and follow-up programs that may be required if the project is approved to </a:t>
            </a:r>
            <a:r>
              <a:rPr lang="en-CA" sz="1800" dirty="0" smtClean="0"/>
              <a:t>proceed. (Decision </a:t>
            </a:r>
            <a:r>
              <a:rPr lang="en-CA" sz="1800" dirty="0"/>
              <a:t>was expected in Sept but extended to December</a:t>
            </a:r>
            <a:r>
              <a:rPr lang="en-CA" sz="1800" dirty="0" smtClean="0"/>
              <a:t>.) </a:t>
            </a:r>
          </a:p>
          <a:p>
            <a:pPr lvl="1" eaLnBrk="1" hangingPunct="1"/>
            <a:r>
              <a:rPr lang="en-CA" sz="1800" dirty="0" smtClean="0"/>
              <a:t>Minister was supposed to respond by Dec 2015.  However, another federal election in fall 2015 resulted in a change of government</a:t>
            </a:r>
          </a:p>
          <a:p>
            <a:pPr lvl="1" eaLnBrk="1" hangingPunct="1"/>
            <a:endParaRPr lang="en-CA" sz="1200" dirty="0" smtClean="0"/>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OPG DGR for L&amp;ILW (Current Status)</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26</a:t>
            </a:fld>
            <a:endParaRPr lang="en-CA"/>
          </a:p>
        </p:txBody>
      </p:sp>
    </p:spTree>
    <p:extLst>
      <p:ext uri="{BB962C8B-B14F-4D97-AF65-F5344CB8AC3E}">
        <p14:creationId xmlns:p14="http://schemas.microsoft.com/office/powerpoint/2010/main" val="3835871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219200"/>
            <a:ext cx="8229600" cy="4724400"/>
          </a:xfrm>
        </p:spPr>
        <p:txBody>
          <a:bodyPr/>
          <a:lstStyle/>
          <a:p>
            <a:pPr eaLnBrk="1" hangingPunct="1">
              <a:buFont typeface="Wingdings" panose="05000000000000000000" pitchFamily="2" charset="2"/>
              <a:buChar char="§"/>
            </a:pPr>
            <a:r>
              <a:rPr lang="en-CA" sz="2000" dirty="0"/>
              <a:t>So what happened after the EA and licensing documentation was </a:t>
            </a:r>
            <a:r>
              <a:rPr lang="en-CA" sz="2000" dirty="0" smtClean="0"/>
              <a:t>submitted in April 2011 (continued)?</a:t>
            </a:r>
            <a:endParaRPr lang="en-CA" sz="2000" dirty="0"/>
          </a:p>
          <a:p>
            <a:pPr lvl="1" eaLnBrk="1" hangingPunct="1"/>
            <a:r>
              <a:rPr lang="en-CA" sz="1800" dirty="0" smtClean="0"/>
              <a:t>New Minister of Environment requested an extension to March 2016</a:t>
            </a:r>
          </a:p>
          <a:p>
            <a:pPr lvl="1" eaLnBrk="1" hangingPunct="1"/>
            <a:r>
              <a:rPr lang="en-CA" sz="1800" dirty="0" smtClean="0"/>
              <a:t>Subsequently requested 3 </a:t>
            </a:r>
            <a:r>
              <a:rPr lang="en-CA" sz="1800" dirty="0"/>
              <a:t>more technical </a:t>
            </a:r>
            <a:r>
              <a:rPr lang="en-CA" sz="1800" dirty="0" smtClean="0"/>
              <a:t>studies:</a:t>
            </a:r>
          </a:p>
          <a:p>
            <a:pPr lvl="2" eaLnBrk="1" hangingPunct="1"/>
            <a:r>
              <a:rPr lang="en-CA" sz="1800" dirty="0"/>
              <a:t>Environmental effects of alternate locations; </a:t>
            </a:r>
          </a:p>
          <a:p>
            <a:pPr lvl="2" eaLnBrk="1" hangingPunct="1"/>
            <a:r>
              <a:rPr lang="en-CA" sz="1800" dirty="0"/>
              <a:t>An updated analysis of potential combined environmental effects of the DGR site and a potential NWMO used fuel site located close to the proposed site; and </a:t>
            </a:r>
          </a:p>
          <a:p>
            <a:pPr lvl="2" eaLnBrk="1" hangingPunct="1"/>
            <a:r>
              <a:rPr lang="en-CA" sz="1800" dirty="0"/>
              <a:t>an updated list of OPG’s commitments to mitigate any identified </a:t>
            </a:r>
            <a:r>
              <a:rPr lang="en-CA" sz="1800" dirty="0" smtClean="0"/>
              <a:t>adverse effects </a:t>
            </a:r>
            <a:r>
              <a:rPr lang="en-CA" sz="1800" dirty="0"/>
              <a:t>from the project</a:t>
            </a:r>
            <a:endParaRPr lang="en-CA" sz="1800" dirty="0" smtClean="0"/>
          </a:p>
          <a:p>
            <a:pPr lvl="1" eaLnBrk="1" hangingPunct="1"/>
            <a:r>
              <a:rPr lang="en-CA" sz="1800" dirty="0"/>
              <a:t>OPG </a:t>
            </a:r>
            <a:r>
              <a:rPr lang="en-CA" sz="1800" dirty="0" smtClean="0"/>
              <a:t>submitted </a:t>
            </a:r>
            <a:r>
              <a:rPr lang="en-CA" sz="1800" dirty="0"/>
              <a:t>their responses </a:t>
            </a:r>
            <a:r>
              <a:rPr lang="en-CA" sz="1800" dirty="0" smtClean="0"/>
              <a:t>at </a:t>
            </a:r>
            <a:r>
              <a:rPr lang="en-CA" sz="1800" dirty="0"/>
              <a:t>end of </a:t>
            </a:r>
            <a:r>
              <a:rPr lang="en-CA" sz="1800" dirty="0" smtClean="0"/>
              <a:t>2016</a:t>
            </a:r>
          </a:p>
          <a:p>
            <a:pPr lvl="1" eaLnBrk="1" hangingPunct="1"/>
            <a:r>
              <a:rPr lang="en-CA" sz="1800" dirty="0" smtClean="0"/>
              <a:t>Another request for additional info received in August 2017, related to Aboriginal impacts</a:t>
            </a:r>
          </a:p>
          <a:p>
            <a:pPr lvl="1" eaLnBrk="1" hangingPunct="1"/>
            <a:r>
              <a:rPr lang="en-CA" sz="1800" dirty="0" smtClean="0"/>
              <a:t>Minister’s EA decision originally expected in late 2017.  Now ??</a:t>
            </a:r>
          </a:p>
          <a:p>
            <a:pPr lvl="1" eaLnBrk="1" hangingPunct="1"/>
            <a:r>
              <a:rPr lang="en-CA" sz="1800" dirty="0" smtClean="0"/>
              <a:t>If positive, project moves forward to the </a:t>
            </a:r>
            <a:r>
              <a:rPr lang="en-CA" sz="1800" dirty="0"/>
              <a:t>licensing </a:t>
            </a:r>
            <a:r>
              <a:rPr lang="en-CA" sz="1800" dirty="0" smtClean="0"/>
              <a:t>decision phase</a:t>
            </a:r>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OPG DGR for L&amp;ILW (Current Status - 2)</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27</a:t>
            </a:fld>
            <a:endParaRPr lang="en-CA"/>
          </a:p>
        </p:txBody>
      </p:sp>
    </p:spTree>
    <p:extLst>
      <p:ext uri="{BB962C8B-B14F-4D97-AF65-F5344CB8AC3E}">
        <p14:creationId xmlns:p14="http://schemas.microsoft.com/office/powerpoint/2010/main" val="238078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2035"/>
          </a:xfrm>
        </p:spPr>
        <p:txBody>
          <a:bodyPr/>
          <a:lstStyle/>
          <a:p>
            <a:pPr fontAlgn="auto">
              <a:spcAft>
                <a:spcPts val="0"/>
              </a:spcAft>
              <a:defRPr/>
            </a:pPr>
            <a:r>
              <a:rPr lang="en-CA" dirty="0" smtClean="0"/>
              <a:t>Long-term Management of Historic LLW</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28</a:t>
            </a:fld>
            <a:endParaRPr lang="en-CA">
              <a:solidFill>
                <a:srgbClr val="FFFFFF"/>
              </a:solidFill>
            </a:endParaRPr>
          </a:p>
        </p:txBody>
      </p:sp>
      <p:sp>
        <p:nvSpPr>
          <p:cNvPr id="4" name="Content Placeholder 3"/>
          <p:cNvSpPr>
            <a:spLocks noGrp="1"/>
          </p:cNvSpPr>
          <p:nvPr>
            <p:ph idx="1"/>
          </p:nvPr>
        </p:nvSpPr>
        <p:spPr>
          <a:xfrm>
            <a:off x="457200" y="946673"/>
            <a:ext cx="8515350" cy="3179557"/>
          </a:xfrm>
        </p:spPr>
        <p:txBody>
          <a:bodyPr/>
          <a:lstStyle/>
          <a:p>
            <a:pPr>
              <a:buFont typeface="Wingdings" panose="05000000000000000000" pitchFamily="2" charset="2"/>
              <a:buChar char="§"/>
            </a:pPr>
            <a:r>
              <a:rPr lang="en-US" dirty="0"/>
              <a:t>Port Hope Area Initiative represents Canada’s commitment to clean up and safely manage historic low‐level radioactive </a:t>
            </a:r>
            <a:r>
              <a:rPr lang="en-US" dirty="0" smtClean="0"/>
              <a:t>waste from </a:t>
            </a:r>
            <a:r>
              <a:rPr lang="en-US" dirty="0"/>
              <a:t>former Canadian Crown Corporation, Eldorado Nuclear Limited (1933‐88)</a:t>
            </a:r>
          </a:p>
          <a:p>
            <a:pPr>
              <a:buFont typeface="Wingdings" panose="05000000000000000000" pitchFamily="2" charset="2"/>
              <a:buChar char="§"/>
            </a:pPr>
            <a:r>
              <a:rPr lang="en-US" dirty="0" smtClean="0"/>
              <a:t>Federal </a:t>
            </a:r>
            <a:r>
              <a:rPr lang="en-US" dirty="0"/>
              <a:t>funding of $1.28 Billion</a:t>
            </a:r>
          </a:p>
          <a:p>
            <a:pPr>
              <a:buFont typeface="Wingdings" panose="05000000000000000000" pitchFamily="2" charset="2"/>
              <a:buChar char="§"/>
            </a:pPr>
            <a:r>
              <a:rPr lang="en-US" dirty="0" smtClean="0"/>
              <a:t>One </a:t>
            </a:r>
            <a:r>
              <a:rPr lang="en-US" dirty="0"/>
              <a:t>initiative, two projects – Port Hope Project and Port Granby </a:t>
            </a:r>
            <a:r>
              <a:rPr lang="en-US" dirty="0" smtClean="0"/>
              <a:t>Project</a:t>
            </a:r>
          </a:p>
          <a:p>
            <a:pPr>
              <a:buFont typeface="Wingdings" panose="05000000000000000000" pitchFamily="2" charset="2"/>
              <a:buChar char="§"/>
            </a:pPr>
            <a:r>
              <a:rPr lang="en-US" dirty="0" smtClean="0"/>
              <a:t>Volume of LLW represents </a:t>
            </a:r>
            <a:r>
              <a:rPr lang="en-US" dirty="0"/>
              <a:t>approximately 60% of the total volume (across all locations) of LLW AECL is managing</a:t>
            </a:r>
          </a:p>
          <a:p>
            <a:endParaRPr lang="en-US"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t="10900" b="-2282"/>
          <a:stretch/>
        </p:blipFill>
        <p:spPr>
          <a:xfrm>
            <a:off x="1235261" y="4318000"/>
            <a:ext cx="6285679" cy="2033481"/>
          </a:xfrm>
          <a:prstGeom prst="rect">
            <a:avLst/>
          </a:prstGeom>
        </p:spPr>
      </p:pic>
      <p:sp>
        <p:nvSpPr>
          <p:cNvPr id="6" name="Rectangle 5"/>
          <p:cNvSpPr/>
          <p:nvPr/>
        </p:nvSpPr>
        <p:spPr>
          <a:xfrm>
            <a:off x="1427889" y="4726000"/>
            <a:ext cx="1130118" cy="307777"/>
          </a:xfrm>
          <a:prstGeom prst="rect">
            <a:avLst/>
          </a:prstGeom>
        </p:spPr>
        <p:txBody>
          <a:bodyPr wrap="none">
            <a:spAutoFit/>
          </a:bodyPr>
          <a:lstStyle/>
          <a:p>
            <a:r>
              <a:rPr lang="en-US" sz="1400" b="1" dirty="0">
                <a:solidFill>
                  <a:srgbClr val="FFFFFF"/>
                </a:solidFill>
                <a:latin typeface="Calibri" panose="020F0502020204030204" pitchFamily="34" charset="0"/>
              </a:rPr>
              <a:t>Lake Ontario</a:t>
            </a:r>
            <a:endParaRPr lang="en-US" sz="1400" dirty="0">
              <a:solidFill>
                <a:prstClr val="black"/>
              </a:solidFill>
              <a:latin typeface="Calibri" panose="020F0502020204030204" pitchFamily="34" charset="0"/>
            </a:endParaRPr>
          </a:p>
        </p:txBody>
      </p:sp>
      <p:sp>
        <p:nvSpPr>
          <p:cNvPr id="7" name="Rectangle 6"/>
          <p:cNvSpPr/>
          <p:nvPr/>
        </p:nvSpPr>
        <p:spPr>
          <a:xfrm>
            <a:off x="4183790" y="4607837"/>
            <a:ext cx="1079334" cy="307777"/>
          </a:xfrm>
          <a:prstGeom prst="rect">
            <a:avLst/>
          </a:prstGeom>
        </p:spPr>
        <p:txBody>
          <a:bodyPr wrap="none">
            <a:spAutoFit/>
          </a:bodyPr>
          <a:lstStyle/>
          <a:p>
            <a:r>
              <a:rPr lang="en-US" sz="1400" b="1" dirty="0">
                <a:solidFill>
                  <a:srgbClr val="FFFFFF"/>
                </a:solidFill>
                <a:latin typeface="Calibri" panose="020F0502020204030204" pitchFamily="34" charset="0"/>
              </a:rPr>
              <a:t>Port Granby</a:t>
            </a:r>
            <a:endParaRPr lang="en-US" sz="1400" dirty="0">
              <a:solidFill>
                <a:prstClr val="black"/>
              </a:solidFill>
              <a:latin typeface="Calibri" panose="020F0502020204030204" pitchFamily="34" charset="0"/>
            </a:endParaRPr>
          </a:p>
        </p:txBody>
      </p:sp>
      <p:sp>
        <p:nvSpPr>
          <p:cNvPr id="8" name="Rectangle 7"/>
          <p:cNvSpPr/>
          <p:nvPr/>
        </p:nvSpPr>
        <p:spPr>
          <a:xfrm>
            <a:off x="2933824" y="5633547"/>
            <a:ext cx="936795" cy="307777"/>
          </a:xfrm>
          <a:prstGeom prst="rect">
            <a:avLst/>
          </a:prstGeom>
        </p:spPr>
        <p:txBody>
          <a:bodyPr wrap="none">
            <a:spAutoFit/>
          </a:bodyPr>
          <a:lstStyle/>
          <a:p>
            <a:r>
              <a:rPr lang="en-US" sz="1400" b="1" dirty="0">
                <a:solidFill>
                  <a:srgbClr val="FFFFFF"/>
                </a:solidFill>
                <a:latin typeface="Calibri" panose="020F0502020204030204" pitchFamily="34" charset="0"/>
              </a:rPr>
              <a:t>Port Hope</a:t>
            </a:r>
            <a:endParaRPr lang="en-US" sz="14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981338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464" y="202836"/>
            <a:ext cx="8229600" cy="672035"/>
          </a:xfrm>
        </p:spPr>
        <p:txBody>
          <a:bodyPr/>
          <a:lstStyle/>
          <a:p>
            <a:pPr fontAlgn="auto">
              <a:spcAft>
                <a:spcPts val="0"/>
              </a:spcAft>
              <a:defRPr/>
            </a:pPr>
            <a:r>
              <a:rPr lang="en-CA" sz="2800" dirty="0" smtClean="0"/>
              <a:t>Port Hope Long-term Waste Management Facility</a:t>
            </a:r>
            <a:endParaRPr lang="en-CA" sz="2800"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29</a:t>
            </a:fld>
            <a:endParaRPr lang="en-CA">
              <a:solidFill>
                <a:srgbClr val="FFFFFF"/>
              </a:solidFill>
            </a:endParaRPr>
          </a:p>
        </p:txBody>
      </p:sp>
      <p:sp>
        <p:nvSpPr>
          <p:cNvPr id="6" name="Rectangle 5"/>
          <p:cNvSpPr/>
          <p:nvPr/>
        </p:nvSpPr>
        <p:spPr>
          <a:xfrm>
            <a:off x="1427889" y="4726000"/>
            <a:ext cx="1130118" cy="307777"/>
          </a:xfrm>
          <a:prstGeom prst="rect">
            <a:avLst/>
          </a:prstGeom>
        </p:spPr>
        <p:txBody>
          <a:bodyPr wrap="none">
            <a:spAutoFit/>
          </a:bodyPr>
          <a:lstStyle/>
          <a:p>
            <a:r>
              <a:rPr lang="en-US" sz="1400" b="1" dirty="0">
                <a:solidFill>
                  <a:srgbClr val="FFFFFF"/>
                </a:solidFill>
                <a:latin typeface="Calibri" panose="020F0502020204030204" pitchFamily="34" charset="0"/>
              </a:rPr>
              <a:t>Lake Ontario</a:t>
            </a:r>
            <a:endParaRPr lang="en-US" sz="1400" dirty="0">
              <a:solidFill>
                <a:prstClr val="black"/>
              </a:solidFill>
              <a:latin typeface="Calibri" panose="020F0502020204030204" pitchFamily="34" charset="0"/>
            </a:endParaRPr>
          </a:p>
        </p:txBody>
      </p:sp>
      <p:sp>
        <p:nvSpPr>
          <p:cNvPr id="7" name="Rectangle 6"/>
          <p:cNvSpPr/>
          <p:nvPr/>
        </p:nvSpPr>
        <p:spPr>
          <a:xfrm>
            <a:off x="4183790" y="4607837"/>
            <a:ext cx="1079334" cy="307777"/>
          </a:xfrm>
          <a:prstGeom prst="rect">
            <a:avLst/>
          </a:prstGeom>
        </p:spPr>
        <p:txBody>
          <a:bodyPr wrap="none">
            <a:spAutoFit/>
          </a:bodyPr>
          <a:lstStyle/>
          <a:p>
            <a:r>
              <a:rPr lang="en-US" sz="1400" b="1" dirty="0">
                <a:solidFill>
                  <a:srgbClr val="FFFFFF"/>
                </a:solidFill>
                <a:latin typeface="Calibri" panose="020F0502020204030204" pitchFamily="34" charset="0"/>
              </a:rPr>
              <a:t>Port Granby</a:t>
            </a:r>
            <a:endParaRPr lang="en-US" sz="1400" dirty="0">
              <a:solidFill>
                <a:prstClr val="black"/>
              </a:solidFill>
              <a:latin typeface="Calibri" panose="020F0502020204030204" pitchFamily="34" charset="0"/>
            </a:endParaRPr>
          </a:p>
        </p:txBody>
      </p:sp>
      <p:sp>
        <p:nvSpPr>
          <p:cNvPr id="8" name="Rectangle 7"/>
          <p:cNvSpPr/>
          <p:nvPr/>
        </p:nvSpPr>
        <p:spPr>
          <a:xfrm>
            <a:off x="2933824" y="5633547"/>
            <a:ext cx="936795" cy="307777"/>
          </a:xfrm>
          <a:prstGeom prst="rect">
            <a:avLst/>
          </a:prstGeom>
        </p:spPr>
        <p:txBody>
          <a:bodyPr wrap="none">
            <a:spAutoFit/>
          </a:bodyPr>
          <a:lstStyle/>
          <a:p>
            <a:r>
              <a:rPr lang="en-US" sz="1400" b="1" dirty="0">
                <a:solidFill>
                  <a:srgbClr val="FFFFFF"/>
                </a:solidFill>
                <a:latin typeface="Calibri" panose="020F0502020204030204" pitchFamily="34" charset="0"/>
              </a:rPr>
              <a:t>Port Hope</a:t>
            </a:r>
            <a:endParaRPr lang="en-US" sz="1400" dirty="0">
              <a:solidFill>
                <a:prstClr val="black"/>
              </a:solidFill>
              <a:latin typeface="Calibri" panose="020F0502020204030204" pitchFamily="34" charset="0"/>
            </a:endParaRP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l="6176" b="1241"/>
          <a:stretch/>
        </p:blipFill>
        <p:spPr>
          <a:xfrm>
            <a:off x="1193800" y="1225631"/>
            <a:ext cx="7379586" cy="4806870"/>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7701" y="1225630"/>
            <a:ext cx="2845686" cy="2180945"/>
          </a:xfrm>
          <a:prstGeom prst="rect">
            <a:avLst/>
          </a:prstGeom>
        </p:spPr>
      </p:pic>
    </p:spTree>
    <p:extLst>
      <p:ext uri="{BB962C8B-B14F-4D97-AF65-F5344CB8AC3E}">
        <p14:creationId xmlns:p14="http://schemas.microsoft.com/office/powerpoint/2010/main" val="3043629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78190" cy="672035"/>
          </a:xfrm>
        </p:spPr>
        <p:txBody>
          <a:bodyPr/>
          <a:lstStyle/>
          <a:p>
            <a:pPr fontAlgn="auto">
              <a:spcAft>
                <a:spcPts val="0"/>
              </a:spcAft>
              <a:defRPr/>
            </a:pPr>
            <a:r>
              <a:rPr lang="en-CA" dirty="0" smtClean="0"/>
              <a:t>Status of Port Hope Area Initiative Projects</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30</a:t>
            </a:fld>
            <a:endParaRPr lang="en-CA">
              <a:solidFill>
                <a:srgbClr val="FFFFFF"/>
              </a:solidFill>
            </a:endParaRPr>
          </a:p>
        </p:txBody>
      </p:sp>
      <p:sp>
        <p:nvSpPr>
          <p:cNvPr id="4" name="Content Placeholder 3"/>
          <p:cNvSpPr>
            <a:spLocks noGrp="1"/>
          </p:cNvSpPr>
          <p:nvPr>
            <p:ph idx="1"/>
          </p:nvPr>
        </p:nvSpPr>
        <p:spPr>
          <a:xfrm>
            <a:off x="457200" y="946673"/>
            <a:ext cx="8492490" cy="5496990"/>
          </a:xfrm>
        </p:spPr>
        <p:txBody>
          <a:bodyPr/>
          <a:lstStyle/>
          <a:p>
            <a:pPr>
              <a:buFont typeface="Wingdings" panose="05000000000000000000" pitchFamily="2" charset="2"/>
              <a:buChar char="§"/>
            </a:pPr>
            <a:r>
              <a:rPr lang="en-US" sz="2400" dirty="0" smtClean="0"/>
              <a:t>Port Hope engineered containment mound to house 1.2 million m</a:t>
            </a:r>
            <a:r>
              <a:rPr lang="en-US" sz="2400" baseline="30000" dirty="0" smtClean="0"/>
              <a:t>3</a:t>
            </a:r>
            <a:r>
              <a:rPr lang="en-US" sz="2400" dirty="0" smtClean="0"/>
              <a:t> of historic LLW located in the Port Hope community (existing waste management sites and contaminated sites)</a:t>
            </a:r>
          </a:p>
          <a:p>
            <a:pPr lvl="1"/>
            <a:r>
              <a:rPr lang="en-US" dirty="0" smtClean="0"/>
              <a:t>Water treatment plant constructed and operational</a:t>
            </a:r>
          </a:p>
          <a:p>
            <a:pPr lvl="1"/>
            <a:r>
              <a:rPr lang="en-US" dirty="0" smtClean="0"/>
              <a:t>Waste </a:t>
            </a:r>
            <a:r>
              <a:rPr lang="en-US" dirty="0"/>
              <a:t>c</a:t>
            </a:r>
            <a:r>
              <a:rPr lang="en-US" dirty="0" smtClean="0"/>
              <a:t>ell </a:t>
            </a:r>
            <a:r>
              <a:rPr lang="en-US" dirty="0"/>
              <a:t>under construction.  Expected complete by Mar </a:t>
            </a:r>
            <a:r>
              <a:rPr lang="en-US" dirty="0" smtClean="0"/>
              <a:t>2018.</a:t>
            </a:r>
          </a:p>
          <a:p>
            <a:pPr lvl="1"/>
            <a:r>
              <a:rPr lang="en-CA" smtClean="0"/>
              <a:t>Waste </a:t>
            </a:r>
            <a:r>
              <a:rPr lang="en-CA" dirty="0" smtClean="0"/>
              <a:t>transfers to start in 2018</a:t>
            </a:r>
            <a:endParaRPr lang="en-US" dirty="0" smtClean="0"/>
          </a:p>
          <a:p>
            <a:pPr lvl="1"/>
            <a:r>
              <a:rPr lang="en-US" dirty="0" smtClean="0"/>
              <a:t>Port Hope Project completion anticipated 2022</a:t>
            </a:r>
          </a:p>
          <a:p>
            <a:pPr>
              <a:buFont typeface="Wingdings" panose="05000000000000000000" pitchFamily="2" charset="2"/>
              <a:buChar char="§"/>
            </a:pPr>
            <a:r>
              <a:rPr lang="en-US" sz="2400" dirty="0" smtClean="0"/>
              <a:t>Port Granby engineered containment mound to house approximately 450,000 </a:t>
            </a:r>
            <a:r>
              <a:rPr lang="en-US" sz="2400" dirty="0"/>
              <a:t>m</a:t>
            </a:r>
            <a:r>
              <a:rPr lang="en-US" sz="2400" baseline="30000" dirty="0"/>
              <a:t>3</a:t>
            </a:r>
            <a:r>
              <a:rPr lang="en-US" sz="2400" dirty="0"/>
              <a:t> of historic LLW </a:t>
            </a:r>
            <a:r>
              <a:rPr lang="en-US" sz="2400" dirty="0" smtClean="0"/>
              <a:t>located in Clarington (existing waste management sites)</a:t>
            </a:r>
          </a:p>
          <a:p>
            <a:pPr lvl="1"/>
            <a:r>
              <a:rPr lang="en-US" dirty="0"/>
              <a:t>Waste </a:t>
            </a:r>
            <a:r>
              <a:rPr lang="en-US" dirty="0" smtClean="0"/>
              <a:t>cell </a:t>
            </a:r>
            <a:r>
              <a:rPr lang="en-US" dirty="0"/>
              <a:t>constructed</a:t>
            </a:r>
          </a:p>
          <a:p>
            <a:pPr lvl="1"/>
            <a:r>
              <a:rPr lang="en-US" dirty="0"/>
              <a:t>~50% of the waste emplaced</a:t>
            </a:r>
          </a:p>
          <a:p>
            <a:pPr lvl="1"/>
            <a:r>
              <a:rPr lang="en-US" dirty="0"/>
              <a:t>Project </a:t>
            </a:r>
            <a:r>
              <a:rPr lang="en-US" dirty="0" smtClean="0"/>
              <a:t>capped </a:t>
            </a:r>
            <a:r>
              <a:rPr lang="en-US" dirty="0"/>
              <a:t>and closed </a:t>
            </a:r>
            <a:r>
              <a:rPr lang="en-US" dirty="0" smtClean="0"/>
              <a:t>milestone 2018</a:t>
            </a:r>
            <a:endParaRPr lang="en-US" dirty="0"/>
          </a:p>
        </p:txBody>
      </p:sp>
    </p:spTree>
    <p:extLst>
      <p:ext uri="{BB962C8B-B14F-4D97-AF65-F5344CB8AC3E}">
        <p14:creationId xmlns:p14="http://schemas.microsoft.com/office/powerpoint/2010/main" val="2358241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086522"/>
            <a:ext cx="4170381" cy="5009477"/>
          </a:xfrm>
        </p:spPr>
        <p:txBody>
          <a:bodyPr/>
          <a:lstStyle/>
          <a:p>
            <a:pPr eaLnBrk="1" hangingPunct="1">
              <a:spcBef>
                <a:spcPts val="600"/>
              </a:spcBef>
              <a:buFont typeface="Wingdings" panose="05000000000000000000" pitchFamily="2" charset="2"/>
              <a:buChar char="§"/>
            </a:pPr>
            <a:r>
              <a:rPr lang="en-CA" dirty="0" smtClean="0"/>
              <a:t>Near-surface, engineered mound for AECL’s legacy, on-going and decommissioning wastes</a:t>
            </a:r>
          </a:p>
          <a:p>
            <a:pPr lvl="1">
              <a:spcBef>
                <a:spcPts val="600"/>
              </a:spcBef>
              <a:buFont typeface="Wingdings" panose="05000000000000000000" pitchFamily="2" charset="2"/>
              <a:buChar char="§"/>
            </a:pPr>
            <a:r>
              <a:rPr lang="en-CA" dirty="0" smtClean="0"/>
              <a:t>&gt;90% of wastes will originate at Chalk River Laboratories site</a:t>
            </a:r>
          </a:p>
          <a:p>
            <a:pPr eaLnBrk="1" hangingPunct="1">
              <a:spcBef>
                <a:spcPts val="600"/>
              </a:spcBef>
              <a:buFont typeface="Wingdings" panose="05000000000000000000" pitchFamily="2" charset="2"/>
              <a:buChar char="§"/>
            </a:pPr>
            <a:r>
              <a:rPr lang="en-CA" dirty="0" smtClean="0"/>
              <a:t>To be located on the existing Chalk River site (~34 ha area </a:t>
            </a:r>
            <a:r>
              <a:rPr lang="en-CA" dirty="0" err="1" smtClean="0"/>
              <a:t>req’d</a:t>
            </a:r>
            <a:r>
              <a:rPr lang="en-CA" dirty="0" smtClean="0"/>
              <a:t> on a ~4000 ha site)</a:t>
            </a:r>
          </a:p>
          <a:p>
            <a:pPr eaLnBrk="1" hangingPunct="1">
              <a:spcBef>
                <a:spcPts val="600"/>
              </a:spcBef>
              <a:buFont typeface="Wingdings" panose="05000000000000000000" pitchFamily="2" charset="2"/>
              <a:buChar char="§"/>
            </a:pPr>
            <a:r>
              <a:rPr lang="en-CA" dirty="0" smtClean="0"/>
              <a:t>1 million m</a:t>
            </a:r>
            <a:r>
              <a:rPr lang="en-CA" baseline="30000" dirty="0" smtClean="0"/>
              <a:t>3</a:t>
            </a:r>
            <a:r>
              <a:rPr lang="en-CA" dirty="0" smtClean="0"/>
              <a:t> total capacity, mainly LLW, with small amount of short-lived ILW</a:t>
            </a:r>
          </a:p>
          <a:p>
            <a:pPr eaLnBrk="1" hangingPunct="1">
              <a:spcBef>
                <a:spcPts val="600"/>
              </a:spcBef>
              <a:buFont typeface="Wingdings" panose="05000000000000000000" pitchFamily="2" charset="2"/>
              <a:buChar char="§"/>
            </a:pPr>
            <a:r>
              <a:rPr lang="en-CA" dirty="0" smtClean="0"/>
              <a:t>Constructed in 2 phases: </a:t>
            </a:r>
          </a:p>
          <a:p>
            <a:pPr marL="220663" lvl="1" indent="0">
              <a:spcBef>
                <a:spcPts val="200"/>
              </a:spcBef>
              <a:buNone/>
            </a:pPr>
            <a:r>
              <a:rPr lang="en-CA" dirty="0" smtClean="0"/>
              <a:t>- 525,000 m</a:t>
            </a:r>
            <a:r>
              <a:rPr lang="en-CA" baseline="30000" dirty="0" smtClean="0"/>
              <a:t>3</a:t>
            </a:r>
          </a:p>
          <a:p>
            <a:pPr marL="220663" lvl="1" indent="0">
              <a:spcBef>
                <a:spcPts val="200"/>
              </a:spcBef>
              <a:buNone/>
            </a:pPr>
            <a:r>
              <a:rPr lang="en-CA" dirty="0" smtClean="0"/>
              <a:t>- 475,000 m</a:t>
            </a:r>
            <a:r>
              <a:rPr lang="en-CA" baseline="30000" dirty="0" smtClean="0"/>
              <a:t>3</a:t>
            </a:r>
            <a:r>
              <a:rPr lang="en-CA" dirty="0" smtClean="0"/>
              <a:t> (~2040 timeframe)</a:t>
            </a:r>
          </a:p>
          <a:p>
            <a:pPr eaLnBrk="1" hangingPunct="1">
              <a:spcBef>
                <a:spcPts val="600"/>
              </a:spcBef>
              <a:buFont typeface="Wingdings" panose="05000000000000000000" pitchFamily="2" charset="2"/>
              <a:buChar char="§"/>
            </a:pPr>
            <a:endParaRPr lang="en-CA" dirty="0" smtClean="0"/>
          </a:p>
          <a:p>
            <a:pPr lvl="1" eaLnBrk="1" hangingPunct="1"/>
            <a:endParaRPr lang="en-CA" sz="1600" dirty="0" smtClean="0"/>
          </a:p>
          <a:p>
            <a:pPr lvl="1" eaLnBrk="1" hangingPunct="1"/>
            <a:endParaRPr lang="en-CA" sz="1200" dirty="0" smtClean="0"/>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a:xfrm>
            <a:off x="304800" y="196785"/>
            <a:ext cx="8229600" cy="672035"/>
          </a:xfrm>
        </p:spPr>
        <p:txBody>
          <a:bodyPr/>
          <a:lstStyle/>
          <a:p>
            <a:pPr fontAlgn="auto">
              <a:spcAft>
                <a:spcPts val="0"/>
              </a:spcAft>
              <a:defRPr/>
            </a:pPr>
            <a:r>
              <a:rPr lang="en-CA" sz="2800" dirty="0" smtClean="0"/>
              <a:t>Disposal of other AECL LLW: Proposed Near-Surface Disposal </a:t>
            </a:r>
            <a:r>
              <a:rPr lang="en-CA" sz="2800" dirty="0"/>
              <a:t>Facility at Chalk </a:t>
            </a:r>
            <a:r>
              <a:rPr lang="en-CA" sz="2800" dirty="0" smtClean="0"/>
              <a:t>River</a:t>
            </a:r>
            <a:endParaRPr lang="en-CA" sz="2800"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31</a:t>
            </a:fld>
            <a:endParaRPr lang="en-CA">
              <a:solidFill>
                <a:srgbClr val="FFFFFF"/>
              </a:solidFill>
            </a:endParaRPr>
          </a:p>
        </p:txBody>
      </p:sp>
      <p:pic>
        <p:nvPicPr>
          <p:cNvPr id="3" name="Picture 2"/>
          <p:cNvPicPr>
            <a:picLocks noChangeAspect="1"/>
          </p:cNvPicPr>
          <p:nvPr/>
        </p:nvPicPr>
        <p:blipFill>
          <a:blip r:embed="rId3"/>
          <a:stretch>
            <a:fillRect/>
          </a:stretch>
        </p:blipFill>
        <p:spPr>
          <a:xfrm>
            <a:off x="4475182" y="1188888"/>
            <a:ext cx="4572596" cy="4587043"/>
          </a:xfrm>
          <a:prstGeom prst="rect">
            <a:avLst/>
          </a:prstGeom>
        </p:spPr>
      </p:pic>
    </p:spTree>
    <p:extLst>
      <p:ext uri="{BB962C8B-B14F-4D97-AF65-F5344CB8AC3E}">
        <p14:creationId xmlns:p14="http://schemas.microsoft.com/office/powerpoint/2010/main" val="243030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304800" y="1086522"/>
            <a:ext cx="2152650" cy="5009477"/>
          </a:xfrm>
        </p:spPr>
        <p:txBody>
          <a:bodyPr/>
          <a:lstStyle/>
          <a:p>
            <a:pPr eaLnBrk="1" hangingPunct="1">
              <a:spcBef>
                <a:spcPts val="600"/>
              </a:spcBef>
              <a:buFont typeface="Wingdings" panose="05000000000000000000" pitchFamily="2" charset="2"/>
              <a:buChar char="§"/>
            </a:pPr>
            <a:r>
              <a:rPr lang="en-CA" dirty="0" smtClean="0"/>
              <a:t>Multi-layered engineered liner and cap systems</a:t>
            </a:r>
          </a:p>
          <a:p>
            <a:pPr eaLnBrk="1" hangingPunct="1">
              <a:spcBef>
                <a:spcPts val="600"/>
              </a:spcBef>
              <a:buFont typeface="Wingdings" panose="05000000000000000000" pitchFamily="2" charset="2"/>
              <a:buChar char="§"/>
            </a:pPr>
            <a:r>
              <a:rPr lang="en-CA" dirty="0" smtClean="0"/>
              <a:t>Integral leachate collection system</a:t>
            </a:r>
          </a:p>
          <a:p>
            <a:pPr eaLnBrk="1" hangingPunct="1">
              <a:spcBef>
                <a:spcPts val="600"/>
              </a:spcBef>
              <a:buFont typeface="Wingdings" panose="05000000000000000000" pitchFamily="2" charset="2"/>
              <a:buChar char="§"/>
            </a:pPr>
            <a:r>
              <a:rPr lang="en-CA" dirty="0" smtClean="0"/>
              <a:t>Wastes include packaged, and bulk unpackaged solids (e.g. soils, debris) </a:t>
            </a:r>
          </a:p>
          <a:p>
            <a:pPr lvl="1"/>
            <a:endParaRPr lang="en-CA" dirty="0" smtClean="0"/>
          </a:p>
          <a:p>
            <a:pPr eaLnBrk="1" hangingPunct="1">
              <a:spcBef>
                <a:spcPts val="600"/>
              </a:spcBef>
              <a:buFont typeface="Wingdings" panose="05000000000000000000" pitchFamily="2" charset="2"/>
              <a:buChar char="§"/>
            </a:pPr>
            <a:endParaRPr lang="en-CA" dirty="0" smtClean="0"/>
          </a:p>
          <a:p>
            <a:pPr lvl="1" eaLnBrk="1" hangingPunct="1"/>
            <a:endParaRPr lang="en-CA" sz="1600" dirty="0" smtClean="0"/>
          </a:p>
          <a:p>
            <a:pPr lvl="1" eaLnBrk="1" hangingPunct="1"/>
            <a:endParaRPr lang="en-CA" sz="1200" dirty="0" smtClean="0"/>
          </a:p>
          <a:p>
            <a:pPr lvl="1" eaLnBrk="1" hangingPunct="1"/>
            <a:endParaRPr lang="en-CA" sz="1600" dirty="0" smtClean="0"/>
          </a:p>
          <a:p>
            <a:pPr lvl="1" eaLnBrk="1" hangingPunct="1"/>
            <a:endParaRPr lang="en-CA" sz="1600" dirty="0" smtClean="0"/>
          </a:p>
          <a:p>
            <a:pPr eaLnBrk="1" hangingPunct="1"/>
            <a:endParaRPr lang="en-CA" sz="2000" dirty="0" smtClean="0"/>
          </a:p>
          <a:p>
            <a:pPr eaLnBrk="1" hangingPunct="1"/>
            <a:endParaRPr lang="en-CA" sz="1600" dirty="0" smtClean="0"/>
          </a:p>
        </p:txBody>
      </p:sp>
      <p:sp>
        <p:nvSpPr>
          <p:cNvPr id="2" name="Title 1"/>
          <p:cNvSpPr>
            <a:spLocks noGrp="1"/>
          </p:cNvSpPr>
          <p:nvPr>
            <p:ph type="title"/>
          </p:nvPr>
        </p:nvSpPr>
        <p:spPr>
          <a:xfrm>
            <a:off x="304800" y="274638"/>
            <a:ext cx="8617972" cy="672035"/>
          </a:xfrm>
        </p:spPr>
        <p:txBody>
          <a:bodyPr/>
          <a:lstStyle/>
          <a:p>
            <a:pPr fontAlgn="auto">
              <a:spcAft>
                <a:spcPts val="0"/>
              </a:spcAft>
              <a:defRPr/>
            </a:pPr>
            <a:r>
              <a:rPr lang="en-CA" sz="2800" dirty="0" smtClean="0"/>
              <a:t>Proposed Near Surface Disposal </a:t>
            </a:r>
            <a:r>
              <a:rPr lang="en-CA" sz="2800" dirty="0"/>
              <a:t>Facility at Chalk </a:t>
            </a:r>
            <a:r>
              <a:rPr lang="en-CA" sz="2800" dirty="0" smtClean="0"/>
              <a:t>River (2)</a:t>
            </a:r>
            <a:endParaRPr lang="en-CA" sz="2800"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32</a:t>
            </a:fld>
            <a:endParaRPr lang="en-CA">
              <a:solidFill>
                <a:srgbClr val="FFFFFF"/>
              </a:solidFill>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r="-1034"/>
          <a:stretch/>
        </p:blipFill>
        <p:spPr>
          <a:xfrm>
            <a:off x="4903470" y="946673"/>
            <a:ext cx="4019302" cy="2919558"/>
          </a:xfrm>
          <a:prstGeom prst="rect">
            <a:avLst/>
          </a:prstGeom>
        </p:spPr>
      </p:pic>
      <p:sp>
        <p:nvSpPr>
          <p:cNvPr id="7" name="TextBox 6"/>
          <p:cNvSpPr txBox="1"/>
          <p:nvPr/>
        </p:nvSpPr>
        <p:spPr>
          <a:xfrm>
            <a:off x="3840481" y="4848254"/>
            <a:ext cx="4720590" cy="1015663"/>
          </a:xfrm>
          <a:prstGeom prst="rect">
            <a:avLst/>
          </a:prstGeom>
          <a:noFill/>
          <a:ln>
            <a:solidFill>
              <a:srgbClr val="0C5A9C"/>
            </a:solidFill>
          </a:ln>
        </p:spPr>
        <p:txBody>
          <a:bodyPr wrap="square" rtlCol="0">
            <a:spAutoFit/>
          </a:bodyPr>
          <a:lstStyle/>
          <a:p>
            <a:pPr algn="ctr"/>
            <a:r>
              <a:rPr lang="en-CA" sz="2000" b="1" dirty="0" smtClean="0">
                <a:solidFill>
                  <a:prstClr val="black"/>
                </a:solidFill>
                <a:latin typeface="Calibri" panose="020F0502020204030204" pitchFamily="34" charset="0"/>
              </a:rPr>
              <a:t>Design Improvements for “Defence in Depth” via construction materials,  specifications and analysis </a:t>
            </a:r>
            <a:endParaRPr lang="en-CA" sz="2000" b="1" dirty="0">
              <a:solidFill>
                <a:prstClr val="black"/>
              </a:solidFill>
              <a:latin typeface="Calibri" panose="020F0502020204030204" pitchFamily="34" charset="0"/>
            </a:endParaRPr>
          </a:p>
        </p:txBody>
      </p:sp>
      <p:sp>
        <p:nvSpPr>
          <p:cNvPr id="8" name="TextBox 7"/>
          <p:cNvSpPr txBox="1"/>
          <p:nvPr/>
        </p:nvSpPr>
        <p:spPr>
          <a:xfrm>
            <a:off x="5999181" y="3639053"/>
            <a:ext cx="3067050" cy="646331"/>
          </a:xfrm>
          <a:prstGeom prst="rect">
            <a:avLst/>
          </a:prstGeom>
          <a:noFill/>
        </p:spPr>
        <p:txBody>
          <a:bodyPr wrap="square" rtlCol="0">
            <a:spAutoFit/>
          </a:bodyPr>
          <a:lstStyle/>
          <a:p>
            <a:r>
              <a:rPr lang="en-CA" b="1" dirty="0" smtClean="0">
                <a:solidFill>
                  <a:prstClr val="black"/>
                </a:solidFill>
                <a:latin typeface="Calibri" panose="020F0502020204030204" pitchFamily="34" charset="0"/>
                <a:cs typeface="Trebuchet MS"/>
              </a:rPr>
              <a:t>                                                 Base </a:t>
            </a:r>
            <a:r>
              <a:rPr lang="en-CA" b="1" dirty="0">
                <a:solidFill>
                  <a:prstClr val="black"/>
                </a:solidFill>
                <a:latin typeface="Calibri" panose="020F0502020204030204" pitchFamily="34" charset="0"/>
                <a:cs typeface="Trebuchet MS"/>
              </a:rPr>
              <a:t>Liner System </a:t>
            </a: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r="-1321"/>
          <a:stretch/>
        </p:blipFill>
        <p:spPr bwMode="auto">
          <a:xfrm>
            <a:off x="2641599" y="1485900"/>
            <a:ext cx="3289301" cy="2882294"/>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2457450" y="906050"/>
            <a:ext cx="2930979" cy="369332"/>
          </a:xfrm>
          <a:prstGeom prst="rect">
            <a:avLst/>
          </a:prstGeom>
          <a:noFill/>
        </p:spPr>
        <p:txBody>
          <a:bodyPr wrap="square" rtlCol="0">
            <a:spAutoFit/>
          </a:bodyPr>
          <a:lstStyle/>
          <a:p>
            <a:r>
              <a:rPr lang="en-CA" b="1" dirty="0" smtClean="0">
                <a:solidFill>
                  <a:prstClr val="black"/>
                </a:solidFill>
                <a:latin typeface="Calibri" panose="020F0502020204030204" pitchFamily="34" charset="0"/>
              </a:rPr>
              <a:t>Final cap &amp; cover system </a:t>
            </a:r>
            <a:endParaRPr lang="en-CA" b="1" dirty="0">
              <a:solidFill>
                <a:prstClr val="black"/>
              </a:solidFill>
              <a:latin typeface="Calibri" panose="020F0502020204030204" pitchFamily="34" charset="0"/>
            </a:endParaRPr>
          </a:p>
        </p:txBody>
      </p:sp>
    </p:spTree>
    <p:extLst>
      <p:ext uri="{BB962C8B-B14F-4D97-AF65-F5344CB8AC3E}">
        <p14:creationId xmlns:p14="http://schemas.microsoft.com/office/powerpoint/2010/main" val="3309402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236220" y="1799311"/>
            <a:ext cx="4610099" cy="3909889"/>
          </a:xfrm>
        </p:spPr>
        <p:txBody>
          <a:bodyPr/>
          <a:lstStyle/>
          <a:p>
            <a:pPr eaLnBrk="1" hangingPunct="1">
              <a:spcBef>
                <a:spcPts val="600"/>
              </a:spcBef>
              <a:buFont typeface="Wingdings" panose="05000000000000000000" pitchFamily="2" charset="2"/>
              <a:buChar char="§"/>
            </a:pPr>
            <a:r>
              <a:rPr lang="en-CA" sz="2400" dirty="0" smtClean="0"/>
              <a:t>Federal regulatory review under way</a:t>
            </a:r>
          </a:p>
          <a:p>
            <a:pPr eaLnBrk="1" hangingPunct="1">
              <a:spcBef>
                <a:spcPts val="600"/>
              </a:spcBef>
              <a:buFont typeface="Wingdings" panose="05000000000000000000" pitchFamily="2" charset="2"/>
              <a:buChar char="§"/>
            </a:pPr>
            <a:r>
              <a:rPr lang="en-CA" sz="2400" dirty="0" smtClean="0"/>
              <a:t>EA and licensing decisions expected in 2018</a:t>
            </a:r>
          </a:p>
          <a:p>
            <a:pPr eaLnBrk="1" hangingPunct="1">
              <a:spcBef>
                <a:spcPts val="600"/>
              </a:spcBef>
              <a:buFont typeface="Wingdings" panose="05000000000000000000" pitchFamily="2" charset="2"/>
              <a:buChar char="§"/>
            </a:pPr>
            <a:r>
              <a:rPr lang="en-CA" sz="2400" dirty="0" smtClean="0"/>
              <a:t>First phase of construction expected to be completed by 2020</a:t>
            </a:r>
          </a:p>
          <a:p>
            <a:pPr marL="220663" lvl="1" indent="0" eaLnBrk="1" hangingPunct="1">
              <a:buNone/>
            </a:pPr>
            <a:endParaRPr lang="en-CA" sz="2400" dirty="0" smtClean="0"/>
          </a:p>
          <a:p>
            <a:pPr lvl="1" eaLnBrk="1" hangingPunct="1"/>
            <a:endParaRPr lang="en-CA" sz="2400" dirty="0" smtClean="0"/>
          </a:p>
          <a:p>
            <a:pPr eaLnBrk="1" hangingPunct="1"/>
            <a:endParaRPr lang="en-CA" sz="2400" dirty="0" smtClean="0"/>
          </a:p>
          <a:p>
            <a:pPr eaLnBrk="1" hangingPunct="1"/>
            <a:endParaRPr lang="en-CA" sz="2400" dirty="0" smtClean="0"/>
          </a:p>
        </p:txBody>
      </p:sp>
      <p:sp>
        <p:nvSpPr>
          <p:cNvPr id="2" name="Title 1"/>
          <p:cNvSpPr>
            <a:spLocks noGrp="1"/>
          </p:cNvSpPr>
          <p:nvPr>
            <p:ph type="title"/>
          </p:nvPr>
        </p:nvSpPr>
        <p:spPr>
          <a:xfrm>
            <a:off x="342900" y="274638"/>
            <a:ext cx="8663864" cy="672035"/>
          </a:xfrm>
        </p:spPr>
        <p:txBody>
          <a:bodyPr/>
          <a:lstStyle/>
          <a:p>
            <a:pPr fontAlgn="auto">
              <a:spcAft>
                <a:spcPts val="0"/>
              </a:spcAft>
              <a:defRPr/>
            </a:pPr>
            <a:r>
              <a:rPr lang="en-CA" sz="2800" dirty="0" smtClean="0"/>
              <a:t>Proposed Near Surface Disposal </a:t>
            </a:r>
            <a:r>
              <a:rPr lang="en-CA" sz="2800" dirty="0"/>
              <a:t>Facility at Chalk </a:t>
            </a:r>
            <a:r>
              <a:rPr lang="en-CA" sz="2800" dirty="0" smtClean="0"/>
              <a:t>River (3)</a:t>
            </a:r>
            <a:endParaRPr lang="en-CA" sz="2800"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33</a:t>
            </a:fld>
            <a:endParaRPr lang="en-CA">
              <a:solidFill>
                <a:srgbClr val="FFFFFF"/>
              </a:solidFill>
            </a:endParaRPr>
          </a:p>
        </p:txBody>
      </p:sp>
      <p:pic>
        <p:nvPicPr>
          <p:cNvPr id="4" name="Picture 3"/>
          <p:cNvPicPr>
            <a:picLocks noChangeAspect="1"/>
          </p:cNvPicPr>
          <p:nvPr/>
        </p:nvPicPr>
        <p:blipFill>
          <a:blip r:embed="rId3"/>
          <a:stretch>
            <a:fillRect/>
          </a:stretch>
        </p:blipFill>
        <p:spPr>
          <a:xfrm>
            <a:off x="5077609" y="1184039"/>
            <a:ext cx="3929155" cy="4525161"/>
          </a:xfrm>
          <a:prstGeom prst="rect">
            <a:avLst/>
          </a:prstGeom>
        </p:spPr>
      </p:pic>
    </p:spTree>
    <p:extLst>
      <p:ext uri="{BB962C8B-B14F-4D97-AF65-F5344CB8AC3E}">
        <p14:creationId xmlns:p14="http://schemas.microsoft.com/office/powerpoint/2010/main" val="2171334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825500"/>
            <a:ext cx="8496300" cy="5618163"/>
          </a:xfrm>
        </p:spPr>
        <p:txBody>
          <a:bodyPr/>
          <a:lstStyle/>
          <a:p>
            <a:pPr eaLnBrk="1" hangingPunct="1">
              <a:spcBef>
                <a:spcPts val="0"/>
              </a:spcBef>
              <a:buFont typeface="Wingdings" panose="05000000000000000000" pitchFamily="2" charset="2"/>
              <a:buChar char="§"/>
            </a:pPr>
            <a:r>
              <a:rPr lang="en-CA" dirty="0" smtClean="0"/>
              <a:t>All radioactive waste in Canada is safely managed.</a:t>
            </a:r>
          </a:p>
          <a:p>
            <a:pPr eaLnBrk="1" hangingPunct="1">
              <a:spcBef>
                <a:spcPts val="0"/>
              </a:spcBef>
              <a:buFont typeface="Wingdings" panose="05000000000000000000" pitchFamily="2" charset="2"/>
              <a:buChar char="§"/>
            </a:pPr>
            <a:r>
              <a:rPr lang="en-CA" dirty="0" smtClean="0"/>
              <a:t>Progress is being made towards long-term waste management solutions:</a:t>
            </a:r>
          </a:p>
          <a:p>
            <a:pPr lvl="1" eaLnBrk="1" hangingPunct="1">
              <a:spcBef>
                <a:spcPts val="0"/>
              </a:spcBef>
            </a:pPr>
            <a:r>
              <a:rPr lang="en-CA" dirty="0" smtClean="0"/>
              <a:t>OPG is currently well advanced in the EA for a DGR for all of its operational L&amp;ILW.  Ministerial decision-making continues…</a:t>
            </a:r>
          </a:p>
          <a:p>
            <a:pPr lvl="1" eaLnBrk="1" hangingPunct="1">
              <a:spcBef>
                <a:spcPts val="0"/>
              </a:spcBef>
            </a:pPr>
            <a:r>
              <a:rPr lang="en-CA" dirty="0" smtClean="0"/>
              <a:t>AECL’s Port Hope Area Initiative facilities licensed and being implemented.</a:t>
            </a:r>
          </a:p>
          <a:p>
            <a:pPr lvl="1" eaLnBrk="1" hangingPunct="1">
              <a:spcBef>
                <a:spcPts val="0"/>
              </a:spcBef>
            </a:pPr>
            <a:r>
              <a:rPr lang="en-CA" dirty="0" smtClean="0"/>
              <a:t>AECL’s proposed </a:t>
            </a:r>
            <a:r>
              <a:rPr lang="en-CA" dirty="0"/>
              <a:t>near-surface disposal facility </a:t>
            </a:r>
            <a:r>
              <a:rPr lang="en-CA" dirty="0" smtClean="0"/>
              <a:t>in the environmental assessment stage.</a:t>
            </a:r>
          </a:p>
          <a:p>
            <a:pPr lvl="1" eaLnBrk="1" hangingPunct="1">
              <a:spcBef>
                <a:spcPts val="0"/>
              </a:spcBef>
            </a:pPr>
            <a:r>
              <a:rPr lang="en-CA" dirty="0" smtClean="0"/>
              <a:t>NWMO is in the </a:t>
            </a:r>
            <a:r>
              <a:rPr lang="en-CA" dirty="0" err="1" smtClean="0"/>
              <a:t>siting</a:t>
            </a:r>
            <a:r>
              <a:rPr lang="en-CA" dirty="0" smtClean="0"/>
              <a:t> process for a used fuel DGR (based on a well-informed, voluntary host community).</a:t>
            </a:r>
          </a:p>
          <a:p>
            <a:pPr eaLnBrk="1" hangingPunct="1">
              <a:spcBef>
                <a:spcPts val="0"/>
              </a:spcBef>
              <a:buFont typeface="Wingdings" panose="05000000000000000000" pitchFamily="2" charset="2"/>
              <a:buChar char="§"/>
            </a:pPr>
            <a:r>
              <a:rPr lang="en-CA" dirty="0" smtClean="0"/>
              <a:t>There is a single organization (NWMO) with the legislated mandate for long-term management of used (spent) nuclear fuel. </a:t>
            </a:r>
          </a:p>
          <a:p>
            <a:pPr eaLnBrk="1" hangingPunct="1">
              <a:spcBef>
                <a:spcPts val="0"/>
              </a:spcBef>
              <a:buFont typeface="Wingdings" panose="05000000000000000000" pitchFamily="2" charset="2"/>
              <a:buChar char="§"/>
            </a:pPr>
            <a:r>
              <a:rPr lang="en-CA" dirty="0" smtClean="0"/>
              <a:t>Each waste owner is responsible for the funding and long-term management of their L&amp;ILW.</a:t>
            </a:r>
          </a:p>
          <a:p>
            <a:pPr eaLnBrk="1" hangingPunct="1">
              <a:spcBef>
                <a:spcPts val="0"/>
              </a:spcBef>
              <a:buFont typeface="Wingdings" panose="05000000000000000000" pitchFamily="2" charset="2"/>
              <a:buChar char="§"/>
            </a:pPr>
            <a:r>
              <a:rPr lang="en-CA" dirty="0" smtClean="0"/>
              <a:t>All wastes are currently stored by their owners in facilities of various designs (both above-ground buildings and other structures at or just below ground surface).</a:t>
            </a:r>
          </a:p>
          <a:p>
            <a:pPr marL="109537" indent="0" eaLnBrk="1" hangingPunct="1">
              <a:buNone/>
            </a:pPr>
            <a:endParaRPr lang="en-CA" sz="20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Waste Management Status Summary</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34</a:t>
            </a:fld>
            <a:endParaRPr lang="en-CA">
              <a:solidFill>
                <a:srgbClr val="FFFFFF"/>
              </a:solidFill>
            </a:endParaRPr>
          </a:p>
        </p:txBody>
      </p:sp>
    </p:spTree>
    <p:extLst>
      <p:ext uri="{BB962C8B-B14F-4D97-AF65-F5344CB8AC3E}">
        <p14:creationId xmlns:p14="http://schemas.microsoft.com/office/powerpoint/2010/main" val="736696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989703"/>
            <a:ext cx="8458200" cy="5453959"/>
          </a:xfrm>
        </p:spPr>
        <p:txBody>
          <a:bodyPr/>
          <a:lstStyle/>
          <a:p>
            <a:pPr eaLnBrk="1" hangingPunct="1">
              <a:spcBef>
                <a:spcPts val="200"/>
              </a:spcBef>
              <a:buFont typeface="Wingdings" panose="05000000000000000000" pitchFamily="2" charset="2"/>
              <a:buChar char="§"/>
            </a:pPr>
            <a:r>
              <a:rPr lang="en-CA" sz="2400" dirty="0" smtClean="0">
                <a:hlinkClick r:id="rId3"/>
              </a:rPr>
              <a:t>www.nwmo.ca</a:t>
            </a:r>
            <a:endParaRPr lang="en-CA" sz="2400" dirty="0" smtClean="0"/>
          </a:p>
          <a:p>
            <a:pPr eaLnBrk="1" hangingPunct="1">
              <a:spcBef>
                <a:spcPts val="200"/>
              </a:spcBef>
              <a:buFont typeface="Wingdings" panose="05000000000000000000" pitchFamily="2" charset="2"/>
              <a:buChar char="§"/>
            </a:pPr>
            <a:r>
              <a:rPr lang="en-CA" sz="2400" dirty="0" smtClean="0">
                <a:hlinkClick r:id="rId4"/>
              </a:rPr>
              <a:t>www.opgdgr.com</a:t>
            </a:r>
            <a:r>
              <a:rPr lang="en-CA" sz="2400" dirty="0" smtClean="0"/>
              <a:t> </a:t>
            </a:r>
          </a:p>
          <a:p>
            <a:pPr eaLnBrk="1" hangingPunct="1">
              <a:spcBef>
                <a:spcPts val="200"/>
              </a:spcBef>
              <a:buFont typeface="Wingdings" panose="05000000000000000000" pitchFamily="2" charset="2"/>
              <a:buChar char="§"/>
            </a:pPr>
            <a:r>
              <a:rPr lang="en-CA" sz="2400" dirty="0" smtClean="0">
                <a:hlinkClick r:id="rId5"/>
              </a:rPr>
              <a:t>www.cnl.ca</a:t>
            </a:r>
            <a:endParaRPr lang="en-CA" sz="2400" dirty="0" smtClean="0"/>
          </a:p>
          <a:p>
            <a:pPr>
              <a:spcBef>
                <a:spcPts val="200"/>
              </a:spcBef>
              <a:buFont typeface="Wingdings" panose="05000000000000000000" pitchFamily="2" charset="2"/>
              <a:buChar char="§"/>
            </a:pPr>
            <a:r>
              <a:rPr lang="en-CA" sz="2400" dirty="0" smtClean="0">
                <a:hlinkClick r:id="rId6"/>
              </a:rPr>
              <a:t>www.nuclearsafety.gc.ca/eng/</a:t>
            </a:r>
            <a:r>
              <a:rPr lang="en-CA" sz="2400" dirty="0" smtClean="0"/>
              <a:t> </a:t>
            </a:r>
          </a:p>
          <a:p>
            <a:pPr eaLnBrk="1" hangingPunct="1">
              <a:spcBef>
                <a:spcPts val="200"/>
              </a:spcBef>
              <a:buFont typeface="Wingdings" panose="05000000000000000000" pitchFamily="2" charset="2"/>
              <a:buChar char="§"/>
            </a:pPr>
            <a:endParaRPr lang="en-CA" dirty="0" smtClean="0"/>
          </a:p>
          <a:p>
            <a:pPr marL="109537" indent="0" eaLnBrk="1" hangingPunct="1">
              <a:buNone/>
            </a:pPr>
            <a:endParaRPr lang="en-CA" sz="2000" dirty="0" smtClean="0"/>
          </a:p>
        </p:txBody>
      </p:sp>
      <p:sp>
        <p:nvSpPr>
          <p:cNvPr id="2" name="Title 1"/>
          <p:cNvSpPr>
            <a:spLocks noGrp="1"/>
          </p:cNvSpPr>
          <p:nvPr>
            <p:ph type="title"/>
          </p:nvPr>
        </p:nvSpPr>
        <p:spPr>
          <a:xfrm>
            <a:off x="457200" y="274638"/>
            <a:ext cx="8229600" cy="715064"/>
          </a:xfrm>
        </p:spPr>
        <p:txBody>
          <a:bodyPr/>
          <a:lstStyle/>
          <a:p>
            <a:pPr eaLnBrk="1" fontAlgn="auto" hangingPunct="1">
              <a:spcAft>
                <a:spcPts val="0"/>
              </a:spcAft>
              <a:defRPr/>
            </a:pPr>
            <a:r>
              <a:rPr lang="en-CA" dirty="0" smtClean="0"/>
              <a:t>Further Reading</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35</a:t>
            </a:fld>
            <a:endParaRPr lang="en-CA"/>
          </a:p>
        </p:txBody>
      </p:sp>
    </p:spTree>
    <p:extLst>
      <p:ext uri="{BB962C8B-B14F-4D97-AF65-F5344CB8AC3E}">
        <p14:creationId xmlns:p14="http://schemas.microsoft.com/office/powerpoint/2010/main" val="40605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p:txBody>
          <a:bodyPr/>
          <a:lstStyle/>
          <a:p>
            <a:pPr eaLnBrk="1" hangingPunct="1"/>
            <a:endParaRPr lang="en-CA" smtClean="0"/>
          </a:p>
          <a:p>
            <a:pPr lvl="1" eaLnBrk="1" hangingPunct="1"/>
            <a:endParaRPr lang="en-CA" smtClean="0"/>
          </a:p>
          <a:p>
            <a:pPr lvl="1" eaLnBrk="1" hangingPunct="1"/>
            <a:endParaRPr lang="en-CA" smtClean="0"/>
          </a:p>
          <a:p>
            <a:pPr lvl="1" eaLnBrk="1" hangingPunct="1">
              <a:buFont typeface="Verdana" pitchFamily="34" charset="0"/>
              <a:buNone/>
            </a:pPr>
            <a:endParaRPr lang="en-CA"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Questions?</a:t>
            </a:r>
            <a:endParaRPr lang="en-CA" dirty="0"/>
          </a:p>
        </p:txBody>
      </p:sp>
      <p:sp>
        <p:nvSpPr>
          <p:cNvPr id="1741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5A503EB-B328-4E94-B4BB-D1CB5C4F247D}" type="slidenum">
              <a:rPr lang="en-CA"/>
              <a:pPr fontAlgn="base">
                <a:spcBef>
                  <a:spcPct val="0"/>
                </a:spcBef>
                <a:spcAft>
                  <a:spcPct val="0"/>
                </a:spcAft>
                <a:defRPr/>
              </a:pPr>
              <a:t>36</a:t>
            </a:fld>
            <a:endParaRPr lang="en-CA"/>
          </a:p>
        </p:txBody>
      </p:sp>
      <p:pic>
        <p:nvPicPr>
          <p:cNvPr id="36869"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21000" y="1396999"/>
            <a:ext cx="3454400" cy="4394201"/>
          </a:xfrm>
          <a:prstGeom prst="rect">
            <a:avLst/>
          </a:prstGeom>
          <a:noFill/>
          <a:ln w="9525">
            <a:noFill/>
            <a:miter lim="800000"/>
            <a:headEnd/>
            <a:tailEnd/>
          </a:ln>
        </p:spPr>
      </p:pic>
    </p:spTree>
    <p:extLst>
      <p:ext uri="{BB962C8B-B14F-4D97-AF65-F5344CB8AC3E}">
        <p14:creationId xmlns:p14="http://schemas.microsoft.com/office/powerpoint/2010/main" val="2061439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678" y="2757283"/>
            <a:ext cx="6015202" cy="1140031"/>
          </a:xfrm>
        </p:spPr>
        <p:txBody>
          <a:bodyPr/>
          <a:lstStyle/>
          <a:p>
            <a:r>
              <a:rPr lang="en-CA" dirty="0" smtClean="0">
                <a:latin typeface="Calibri" panose="020F0502020204030204" pitchFamily="34" charset="0"/>
              </a:rPr>
              <a:t>Backup slides</a:t>
            </a:r>
            <a:endParaRPr lang="en-CA" dirty="0">
              <a:latin typeface="Calibri" panose="020F0502020204030204" pitchFamily="34" charset="0"/>
            </a:endParaRPr>
          </a:p>
        </p:txBody>
      </p:sp>
    </p:spTree>
    <p:extLst>
      <p:ext uri="{BB962C8B-B14F-4D97-AF65-F5344CB8AC3E}">
        <p14:creationId xmlns:p14="http://schemas.microsoft.com/office/powerpoint/2010/main" val="1879537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1295400"/>
            <a:ext cx="8229600" cy="4876800"/>
          </a:xfrm>
        </p:spPr>
        <p:txBody>
          <a:bodyPr/>
          <a:lstStyle/>
          <a:p>
            <a:pPr eaLnBrk="1" hangingPunct="1">
              <a:buFont typeface="Wingdings" panose="05000000000000000000" pitchFamily="2" charset="2"/>
              <a:buChar char="§"/>
            </a:pPr>
            <a:r>
              <a:rPr lang="en-CA" sz="2000" b="1" dirty="0" smtClean="0"/>
              <a:t>Canadian Nuclear Safety Commission </a:t>
            </a:r>
            <a:r>
              <a:rPr lang="en-CA" sz="2000" dirty="0" smtClean="0"/>
              <a:t>(CNSC) – the federal nuclear regulator </a:t>
            </a:r>
            <a:r>
              <a:rPr lang="en-CA" sz="2000" dirty="0"/>
              <a:t>under the Nuclear and Safety Control Act and </a:t>
            </a:r>
            <a:r>
              <a:rPr lang="en-CA" sz="2000" dirty="0" smtClean="0"/>
              <a:t>the “responsible authority” for nuclear projects under the Canadian Environmental Assessment Act.  Consists of two parts: the “Commission” (tribunal) and staff.</a:t>
            </a:r>
          </a:p>
          <a:p>
            <a:pPr eaLnBrk="1" hangingPunct="1">
              <a:buFont typeface="Wingdings" panose="05000000000000000000" pitchFamily="2" charset="2"/>
              <a:buChar char="§"/>
            </a:pPr>
            <a:r>
              <a:rPr lang="en-CA" sz="2000" b="1" dirty="0" smtClean="0"/>
              <a:t>Canadian Environmental Assessment Agency </a:t>
            </a:r>
            <a:r>
              <a:rPr lang="en-CA" sz="2000" dirty="0" smtClean="0"/>
              <a:t>(CEEA) – the federal agency responsible for administering the environmental assessment process.</a:t>
            </a:r>
          </a:p>
          <a:p>
            <a:pPr eaLnBrk="1" hangingPunct="1">
              <a:buFont typeface="Wingdings" panose="05000000000000000000" pitchFamily="2" charset="2"/>
              <a:buChar char="§"/>
            </a:pPr>
            <a:r>
              <a:rPr lang="en-CA" sz="2000" b="1" dirty="0" smtClean="0"/>
              <a:t>Joint Review Panel </a:t>
            </a:r>
            <a:r>
              <a:rPr lang="en-CA" sz="2000" dirty="0" smtClean="0"/>
              <a:t>(JRP) – joint panel set up by CNSC and CEAA to review </a:t>
            </a:r>
            <a:r>
              <a:rPr lang="en-CA" sz="2000" dirty="0"/>
              <a:t>the EA and a </a:t>
            </a:r>
            <a:r>
              <a:rPr lang="en-CA" sz="2000" dirty="0" smtClean="0"/>
              <a:t>specific licence application </a:t>
            </a:r>
            <a:r>
              <a:rPr lang="en-CA" sz="2000" dirty="0"/>
              <a:t>of a nuclear project, as referred to by the Minister of </a:t>
            </a:r>
            <a:r>
              <a:rPr lang="en-CA" sz="2000" dirty="0" smtClean="0"/>
              <a:t>Environment (Note that this is no longer </a:t>
            </a:r>
            <a:r>
              <a:rPr lang="en-CA" sz="2000" dirty="0"/>
              <a:t>used for nuclear projects.  </a:t>
            </a:r>
            <a:r>
              <a:rPr lang="en-CA" sz="2000" dirty="0" smtClean="0"/>
              <a:t>The OPG DGR was the last nuclear project to undergo this process).</a:t>
            </a:r>
          </a:p>
          <a:p>
            <a:pPr eaLnBrk="1" hangingPunct="1">
              <a:buFont typeface="Wingdings" panose="05000000000000000000" pitchFamily="2" charset="2"/>
              <a:buChar char="§"/>
            </a:pPr>
            <a:r>
              <a:rPr lang="en-CA" sz="2000" b="1" dirty="0" smtClean="0"/>
              <a:t>Proponent </a:t>
            </a:r>
            <a:r>
              <a:rPr lang="en-CA" sz="2000" dirty="0" smtClean="0"/>
              <a:t>(project owner / operator) – the eventual licence holder.  Prepares the EA, safety report and supporting documentation</a:t>
            </a:r>
            <a:endParaRPr lang="en-CA" sz="1800" dirty="0" smtClean="0"/>
          </a:p>
          <a:p>
            <a:pPr eaLnBrk="1" hangingPunct="1"/>
            <a:endParaRPr lang="en-CA" sz="20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Responsibilities </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38</a:t>
            </a:fld>
            <a:endParaRPr lang="en-CA"/>
          </a:p>
        </p:txBody>
      </p:sp>
    </p:spTree>
    <p:extLst>
      <p:ext uri="{BB962C8B-B14F-4D97-AF65-F5344CB8AC3E}">
        <p14:creationId xmlns:p14="http://schemas.microsoft.com/office/powerpoint/2010/main" val="3740699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2655" y="500063"/>
            <a:ext cx="4148698" cy="838200"/>
          </a:xfrm>
        </p:spPr>
        <p:txBody>
          <a:bodyPr/>
          <a:lstStyle/>
          <a:p>
            <a:r>
              <a:rPr lang="en-CA" dirty="0" smtClean="0">
                <a:latin typeface="Calibri" panose="020F0502020204030204" pitchFamily="34" charset="0"/>
              </a:rPr>
              <a:t>Wet Storage</a:t>
            </a:r>
            <a:endParaRPr lang="en-CA" dirty="0">
              <a:latin typeface="Calibri" panose="020F0502020204030204" pitchFamily="34" charset="0"/>
            </a:endParaRPr>
          </a:p>
        </p:txBody>
      </p:sp>
      <p:sp>
        <p:nvSpPr>
          <p:cNvPr id="6" name="Text Placeholder 5"/>
          <p:cNvSpPr>
            <a:spLocks noGrp="1"/>
          </p:cNvSpPr>
          <p:nvPr>
            <p:ph type="body" sz="quarter" idx="11"/>
          </p:nvPr>
        </p:nvSpPr>
        <p:spPr>
          <a:xfrm>
            <a:off x="4893184" y="1512132"/>
            <a:ext cx="4225925" cy="4380424"/>
          </a:xfrm>
        </p:spPr>
        <p:txBody>
          <a:bodyPr>
            <a:normAutofit/>
          </a:bodyPr>
          <a:lstStyle/>
          <a:p>
            <a:pPr eaLnBrk="0" hangingPunct="0">
              <a:buClr>
                <a:srgbClr val="41535D"/>
              </a:buClr>
              <a:buFont typeface="Wingdings" panose="05000000000000000000" pitchFamily="2" charset="2"/>
              <a:buChar char="§"/>
            </a:pPr>
            <a:r>
              <a:rPr lang="en-US" sz="2400" dirty="0">
                <a:latin typeface="Calibri" panose="020F0502020204030204" pitchFamily="34" charset="0"/>
              </a:rPr>
              <a:t>Used nuclear fuel initially very hot </a:t>
            </a:r>
            <a:r>
              <a:rPr lang="en-US" sz="2400" dirty="0" smtClean="0">
                <a:latin typeface="Calibri" panose="020F0502020204030204" pitchFamily="34" charset="0"/>
              </a:rPr>
              <a:t>thermally and </a:t>
            </a:r>
            <a:r>
              <a:rPr lang="en-US" sz="2400" dirty="0">
                <a:latin typeface="Calibri" panose="020F0502020204030204" pitchFamily="34" charset="0"/>
              </a:rPr>
              <a:t>highly radioactive</a:t>
            </a:r>
          </a:p>
          <a:p>
            <a:pPr eaLnBrk="0" hangingPunct="0">
              <a:buClr>
                <a:srgbClr val="41535D"/>
              </a:buClr>
              <a:buFont typeface="Wingdings" panose="05000000000000000000" pitchFamily="2" charset="2"/>
              <a:buChar char="§"/>
            </a:pPr>
            <a:r>
              <a:rPr lang="en-US" sz="2400" dirty="0">
                <a:latin typeface="Calibri" panose="020F0502020204030204" pitchFamily="34" charset="0"/>
              </a:rPr>
              <a:t>Stored in water </a:t>
            </a:r>
            <a:r>
              <a:rPr lang="en-US" sz="2400" dirty="0" smtClean="0">
                <a:latin typeface="Calibri" panose="020F0502020204030204" pitchFamily="34" charset="0"/>
              </a:rPr>
              <a:t>pools at each reactor site </a:t>
            </a:r>
            <a:r>
              <a:rPr lang="en-US" sz="2400" dirty="0">
                <a:latin typeface="Calibri" panose="020F0502020204030204" pitchFamily="34" charset="0"/>
              </a:rPr>
              <a:t>for cooling and </a:t>
            </a:r>
            <a:r>
              <a:rPr lang="en-US" sz="2400" dirty="0" smtClean="0">
                <a:latin typeface="Calibri" panose="020F0502020204030204" pitchFamily="34" charset="0"/>
              </a:rPr>
              <a:t>shielding</a:t>
            </a:r>
          </a:p>
          <a:p>
            <a:pPr eaLnBrk="0" hangingPunct="0">
              <a:buClr>
                <a:srgbClr val="41535D"/>
              </a:buClr>
              <a:buFont typeface="Wingdings" panose="05000000000000000000" pitchFamily="2" charset="2"/>
              <a:buChar char="§"/>
            </a:pPr>
            <a:r>
              <a:rPr lang="en-US" sz="2400" dirty="0">
                <a:latin typeface="Calibri" panose="020F0502020204030204" pitchFamily="34" charset="0"/>
              </a:rPr>
              <a:t>Pool water </a:t>
            </a:r>
            <a:r>
              <a:rPr lang="en-US" sz="2400" dirty="0" smtClean="0">
                <a:latin typeface="Calibri" panose="020F0502020204030204" pitchFamily="34" charset="0"/>
              </a:rPr>
              <a:t>(light water) kept </a:t>
            </a:r>
            <a:r>
              <a:rPr lang="en-US" sz="2400" dirty="0">
                <a:latin typeface="Calibri" panose="020F0502020204030204" pitchFamily="34" charset="0"/>
              </a:rPr>
              <a:t>separate from other </a:t>
            </a:r>
            <a:r>
              <a:rPr lang="en-US" sz="2400" dirty="0" smtClean="0">
                <a:latin typeface="Calibri" panose="020F0502020204030204" pitchFamily="34" charset="0"/>
              </a:rPr>
              <a:t>water circuits (mostly heavy water)</a:t>
            </a:r>
            <a:endParaRPr lang="en-US" sz="2400" dirty="0">
              <a:latin typeface="Calibri" panose="020F0502020204030204" pitchFamily="34" charset="0"/>
            </a:endParaRPr>
          </a:p>
          <a:p>
            <a:pPr eaLnBrk="0" hangingPunct="0">
              <a:buClr>
                <a:srgbClr val="41535D"/>
              </a:buClr>
              <a:buFont typeface="Arial" charset="0"/>
              <a:buChar char="•"/>
            </a:pPr>
            <a:endParaRPr lang="en-US" sz="2200" dirty="0">
              <a:latin typeface="Calibri" panose="020F0502020204030204" pitchFamily="34" charset="0"/>
            </a:endParaRPr>
          </a:p>
          <a:p>
            <a:endParaRPr lang="en-CA"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F3ADB94-BC16-4032-8308-4E849AF17FA4}" type="slidenum">
              <a:rPr lang="en-US" smtClean="0">
                <a:latin typeface="Calibri" panose="020F0502020204030204" pitchFamily="34" charset="0"/>
              </a:rPr>
              <a:pPr>
                <a:defRPr/>
              </a:pPr>
              <a:t>39</a:t>
            </a:fld>
            <a:endParaRPr lang="en-US" dirty="0">
              <a:latin typeface="Calibri" panose="020F0502020204030204" pitchFamily="34" charset="0"/>
            </a:endParaRPr>
          </a:p>
        </p:txBody>
      </p:sp>
      <p:pic>
        <p:nvPicPr>
          <p:cNvPr id="5" name="Picture 8" descr="WET"/>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2349"/>
          <a:stretch/>
        </p:blipFill>
        <p:spPr bwMode="auto">
          <a:xfrm>
            <a:off x="190500" y="0"/>
            <a:ext cx="4560794" cy="6083300"/>
          </a:xfrm>
          <a:prstGeom prst="rect">
            <a:avLst/>
          </a:prstGeom>
          <a:noFill/>
          <a:ln w="9525">
            <a:noFill/>
            <a:miter lim="800000"/>
            <a:headEnd/>
            <a:tailEnd/>
          </a:ln>
        </p:spPr>
      </p:pic>
    </p:spTree>
    <p:extLst>
      <p:ext uri="{BB962C8B-B14F-4D97-AF65-F5344CB8AC3E}">
        <p14:creationId xmlns:p14="http://schemas.microsoft.com/office/powerpoint/2010/main" val="2343216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4" descr="WUFDSF"/>
          <p:cNvPicPr>
            <a:picLocks noChangeAspect="1" noChangeArrowheads="1"/>
          </p:cNvPicPr>
          <p:nvPr/>
        </p:nvPicPr>
        <p:blipFill rotWithShape="1">
          <a:blip r:embed="rId3" cstate="screen">
            <a:lum bright="-10000" contrast="26000"/>
            <a:extLst>
              <a:ext uri="{28A0092B-C50C-407E-A947-70E740481C1C}">
                <a14:useLocalDpi xmlns:a14="http://schemas.microsoft.com/office/drawing/2010/main"/>
              </a:ext>
            </a:extLst>
          </a:blip>
          <a:srcRect/>
          <a:stretch/>
        </p:blipFill>
        <p:spPr bwMode="auto">
          <a:xfrm>
            <a:off x="5219700" y="3365500"/>
            <a:ext cx="3642210" cy="2168109"/>
          </a:xfrm>
          <a:prstGeom prst="rect">
            <a:avLst/>
          </a:prstGeom>
          <a:noFill/>
          <a:ln w="9525">
            <a:noFill/>
            <a:miter lim="800000"/>
            <a:headEnd/>
            <a:tailEnd/>
          </a:ln>
          <a:effectLst/>
        </p:spPr>
      </p:pic>
      <p:sp>
        <p:nvSpPr>
          <p:cNvPr id="7" name="Slide Number Placeholder 6"/>
          <p:cNvSpPr>
            <a:spLocks noGrp="1"/>
          </p:cNvSpPr>
          <p:nvPr>
            <p:ph type="sldNum" sz="quarter" idx="10"/>
          </p:nvPr>
        </p:nvSpPr>
        <p:spPr>
          <a:xfrm>
            <a:off x="225631" y="6492875"/>
            <a:ext cx="2133600" cy="365125"/>
          </a:xfrm>
        </p:spPr>
        <p:txBody>
          <a:bodyPr/>
          <a:lstStyle/>
          <a:p>
            <a:pPr algn="l">
              <a:defRPr/>
            </a:pPr>
            <a:fld id="{F54747CE-773B-4421-8AB8-0016111053F3}" type="slidenum">
              <a:rPr lang="en-US" smtClean="0">
                <a:latin typeface="Calibri" panose="020F0502020204030204" pitchFamily="34" charset="0"/>
              </a:rPr>
              <a:pPr algn="l">
                <a:defRPr/>
              </a:pPr>
              <a:t>40</a:t>
            </a:fld>
            <a:endParaRPr lang="en-US" dirty="0">
              <a:latin typeface="Calibri" panose="020F0502020204030204" pitchFamily="34" charset="0"/>
            </a:endParaRPr>
          </a:p>
        </p:txBody>
      </p:sp>
      <p:sp>
        <p:nvSpPr>
          <p:cNvPr id="6" name="Rectangle 5"/>
          <p:cNvSpPr>
            <a:spLocks noChangeArrowheads="1"/>
          </p:cNvSpPr>
          <p:nvPr/>
        </p:nvSpPr>
        <p:spPr bwMode="auto">
          <a:xfrm>
            <a:off x="5139392" y="5732552"/>
            <a:ext cx="3557891" cy="523220"/>
          </a:xfrm>
          <a:prstGeom prst="rect">
            <a:avLst/>
          </a:prstGeom>
          <a:solidFill>
            <a:schemeClr val="bg2"/>
          </a:solidFill>
          <a:ln w="9525">
            <a:noFill/>
            <a:miter lim="800000"/>
            <a:headEnd/>
            <a:tailEnd/>
          </a:ln>
        </p:spPr>
        <p:txBody>
          <a:bodyPr wrap="square">
            <a:spAutoFit/>
          </a:bodyPr>
          <a:lstStyle/>
          <a:p>
            <a:pPr eaLnBrk="0" hangingPunct="0">
              <a:defRPr/>
            </a:pPr>
            <a:r>
              <a:rPr lang="en-US" sz="1400" dirty="0">
                <a:latin typeface="Calibri" panose="020F0502020204030204" pitchFamily="34" charset="0"/>
                <a:cs typeface="Arial" charset="0"/>
              </a:rPr>
              <a:t>Used Fuel Storage at OPG </a:t>
            </a:r>
            <a:r>
              <a:rPr lang="en-US" sz="1400" dirty="0" smtClean="0">
                <a:latin typeface="Calibri" panose="020F0502020204030204" pitchFamily="34" charset="0"/>
                <a:cs typeface="Arial" charset="0"/>
              </a:rPr>
              <a:t>Western Waste </a:t>
            </a:r>
            <a:r>
              <a:rPr lang="en-US" sz="1400" dirty="0">
                <a:latin typeface="Calibri" panose="020F0502020204030204" pitchFamily="34" charset="0"/>
                <a:cs typeface="Arial" charset="0"/>
              </a:rPr>
              <a:t>Management Facility </a:t>
            </a:r>
            <a:r>
              <a:rPr lang="en-US" sz="1400" dirty="0" smtClean="0">
                <a:latin typeface="Calibri" panose="020F0502020204030204" pitchFamily="34" charset="0"/>
                <a:cs typeface="Arial" charset="0"/>
              </a:rPr>
              <a:t>(Ontario)</a:t>
            </a:r>
            <a:endParaRPr lang="en-US" sz="1400" dirty="0">
              <a:latin typeface="Calibri" panose="020F0502020204030204" pitchFamily="34" charset="0"/>
              <a:cs typeface="Arial" charset="0"/>
            </a:endParaRPr>
          </a:p>
        </p:txBody>
      </p:sp>
      <p:sp>
        <p:nvSpPr>
          <p:cNvPr id="8" name="Title 1"/>
          <p:cNvSpPr txBox="1">
            <a:spLocks/>
          </p:cNvSpPr>
          <p:nvPr/>
        </p:nvSpPr>
        <p:spPr>
          <a:xfrm>
            <a:off x="489192" y="238126"/>
            <a:ext cx="8424863" cy="8382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sz="3200" b="1" i="0" u="none" strike="noStrike" kern="1200" cap="none" spc="0" normalizeH="0" baseline="0" noProof="0" dirty="0" smtClean="0">
                <a:ln>
                  <a:noFill/>
                </a:ln>
                <a:solidFill>
                  <a:srgbClr val="41535D"/>
                </a:solidFill>
                <a:effectLst/>
                <a:uLnTx/>
                <a:uFillTx/>
                <a:latin typeface="Calibri" panose="020F0502020204030204" pitchFamily="34" charset="0"/>
                <a:ea typeface="+mj-ea"/>
                <a:cs typeface="Arial" charset="0"/>
              </a:rPr>
              <a:t>Dry Storage</a:t>
            </a:r>
          </a:p>
        </p:txBody>
      </p:sp>
      <p:sp>
        <p:nvSpPr>
          <p:cNvPr id="11" name="Text Placeholder 5"/>
          <p:cNvSpPr txBox="1">
            <a:spLocks/>
          </p:cNvSpPr>
          <p:nvPr/>
        </p:nvSpPr>
        <p:spPr>
          <a:xfrm>
            <a:off x="436468" y="878843"/>
            <a:ext cx="3621974" cy="4615535"/>
          </a:xfrm>
          <a:prstGeom prst="rect">
            <a:avLst/>
          </a:prstGeom>
        </p:spPr>
        <p:txBody>
          <a:bodyPr/>
          <a:lstStyle/>
          <a:p>
            <a:pPr marL="342900" marR="0" lvl="0" indent="-342900" algn="l" defTabSz="914400" rtl="0" eaLnBrk="0" fontAlgn="base" latinLnBrk="0" hangingPunct="0">
              <a:lnSpc>
                <a:spcPct val="100000"/>
              </a:lnSpc>
              <a:spcBef>
                <a:spcPts val="1000"/>
              </a:spcBef>
              <a:spcAft>
                <a:spcPct val="0"/>
              </a:spcAft>
              <a:buClr>
                <a:srgbClr val="41535D"/>
              </a:buClr>
              <a:buSzTx/>
              <a:buFont typeface="Wingdings" panose="05000000000000000000" pitchFamily="2" charset="2"/>
              <a:buChar char="§"/>
              <a:tabLst/>
              <a:defRPr/>
            </a:pPr>
            <a:r>
              <a:rPr kumimoji="0" lang="en-US" sz="2400" b="0" i="0" u="none" strike="noStrike" kern="1200" cap="none" spc="0" normalizeH="0" baseline="0" noProof="0" dirty="0" smtClean="0">
                <a:ln>
                  <a:noFill/>
                </a:ln>
                <a:solidFill>
                  <a:schemeClr val="tx1"/>
                </a:solidFill>
                <a:effectLst/>
                <a:uLnTx/>
                <a:uFillTx/>
                <a:latin typeface="Calibri" panose="020F0502020204030204" pitchFamily="34" charset="0"/>
              </a:rPr>
              <a:t>After</a:t>
            </a:r>
            <a:r>
              <a:rPr kumimoji="0" lang="en-US" sz="2400" b="0" i="0" u="none" strike="noStrike" kern="1200" cap="none" spc="0" normalizeH="0" noProof="0" dirty="0" smtClean="0">
                <a:ln>
                  <a:noFill/>
                </a:ln>
                <a:solidFill>
                  <a:schemeClr val="tx1"/>
                </a:solidFill>
                <a:effectLst/>
                <a:uLnTx/>
                <a:uFillTx/>
                <a:latin typeface="Calibri" panose="020F0502020204030204" pitchFamily="34" charset="0"/>
              </a:rPr>
              <a:t> about 7 to 10 years, used fuel is cool enough to move to dry storage</a:t>
            </a:r>
          </a:p>
          <a:p>
            <a:pPr marL="342900" marR="0" lvl="0" indent="-342900" algn="l" defTabSz="914400" rtl="0" eaLnBrk="0" fontAlgn="base" latinLnBrk="0" hangingPunct="0">
              <a:lnSpc>
                <a:spcPct val="100000"/>
              </a:lnSpc>
              <a:spcBef>
                <a:spcPts val="1000"/>
              </a:spcBef>
              <a:spcAft>
                <a:spcPct val="0"/>
              </a:spcAft>
              <a:buClr>
                <a:srgbClr val="41535D"/>
              </a:buClr>
              <a:buSzTx/>
              <a:buFont typeface="Wingdings" panose="05000000000000000000" pitchFamily="2" charset="2"/>
              <a:buChar char="§"/>
              <a:tabLst/>
              <a:defRPr/>
            </a:pPr>
            <a:r>
              <a:rPr lang="en-US" sz="2400" baseline="0" dirty="0" smtClean="0">
                <a:latin typeface="Calibri" panose="020F0502020204030204" pitchFamily="34" charset="0"/>
              </a:rPr>
              <a:t>Excellent</a:t>
            </a:r>
            <a:r>
              <a:rPr lang="en-US" sz="2400" dirty="0" smtClean="0">
                <a:latin typeface="Calibri" panose="020F0502020204030204" pitchFamily="34" charset="0"/>
              </a:rPr>
              <a:t> storage safety record</a:t>
            </a:r>
          </a:p>
        </p:txBody>
      </p:sp>
      <p:pic>
        <p:nvPicPr>
          <p:cNvPr id="9" name="Picture 2" descr="Y:\Photographs\Storage\Dry storage at Gentilly-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194299" y="123590"/>
            <a:ext cx="3516555" cy="2487613"/>
          </a:xfrm>
          <a:prstGeom prst="rect">
            <a:avLst/>
          </a:prstGeom>
          <a:noFill/>
          <a:ln w="9525">
            <a:noFill/>
            <a:miter lim="800000"/>
            <a:headEnd/>
            <a:tailEnd/>
          </a:ln>
        </p:spPr>
      </p:pic>
      <p:pic>
        <p:nvPicPr>
          <p:cNvPr id="10" name="Picture 2" descr="K:\Desktop AC\Elena - Science North\April 20\2A-2-Pt-Lepreau-Storage-low.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50900" y="3361559"/>
            <a:ext cx="3571385" cy="2340742"/>
          </a:xfrm>
          <a:prstGeom prst="rect">
            <a:avLst/>
          </a:prstGeom>
          <a:noFill/>
          <a:ln w="9525">
            <a:noFill/>
            <a:miter lim="800000"/>
            <a:headEnd/>
            <a:tailEnd/>
          </a:ln>
        </p:spPr>
      </p:pic>
      <p:sp>
        <p:nvSpPr>
          <p:cNvPr id="12" name="TextBox 11"/>
          <p:cNvSpPr txBox="1"/>
          <p:nvPr/>
        </p:nvSpPr>
        <p:spPr>
          <a:xfrm>
            <a:off x="5139392" y="2611203"/>
            <a:ext cx="1462195" cy="307777"/>
          </a:xfrm>
          <a:prstGeom prst="rect">
            <a:avLst/>
          </a:prstGeom>
          <a:noFill/>
        </p:spPr>
        <p:txBody>
          <a:bodyPr wrap="none">
            <a:spAutoFit/>
          </a:bodyPr>
          <a:lstStyle/>
          <a:p>
            <a:pPr>
              <a:defRPr/>
            </a:pPr>
            <a:r>
              <a:rPr lang="fr-CA" sz="1400" dirty="0">
                <a:latin typeface="Calibri" panose="020F0502020204030204" pitchFamily="34" charset="0"/>
                <a:cs typeface="Arial" charset="0"/>
              </a:rPr>
              <a:t>Gentilly (Québec)</a:t>
            </a:r>
            <a:endParaRPr lang="en-US" sz="1400" dirty="0">
              <a:latin typeface="Calibri" panose="020F0502020204030204" pitchFamily="34" charset="0"/>
              <a:cs typeface="Arial" charset="0"/>
            </a:endParaRPr>
          </a:p>
        </p:txBody>
      </p:sp>
      <p:sp>
        <p:nvSpPr>
          <p:cNvPr id="13" name="TextBox 12"/>
          <p:cNvSpPr txBox="1"/>
          <p:nvPr/>
        </p:nvSpPr>
        <p:spPr>
          <a:xfrm>
            <a:off x="1072660" y="5836997"/>
            <a:ext cx="2462725" cy="307777"/>
          </a:xfrm>
          <a:prstGeom prst="rect">
            <a:avLst/>
          </a:prstGeom>
          <a:noFill/>
        </p:spPr>
        <p:txBody>
          <a:bodyPr wrap="none">
            <a:spAutoFit/>
          </a:bodyPr>
          <a:lstStyle/>
          <a:p>
            <a:pPr>
              <a:defRPr/>
            </a:pPr>
            <a:r>
              <a:rPr lang="fr-CA" sz="1400" dirty="0">
                <a:latin typeface="Calibri" panose="020F0502020204030204" pitchFamily="34" charset="0"/>
                <a:cs typeface="Arial" charset="0"/>
              </a:rPr>
              <a:t>Point </a:t>
            </a:r>
            <a:r>
              <a:rPr lang="fr-CA" sz="1400" dirty="0" err="1">
                <a:latin typeface="Calibri" panose="020F0502020204030204" pitchFamily="34" charset="0"/>
                <a:cs typeface="Arial" charset="0"/>
              </a:rPr>
              <a:t>Lepreau</a:t>
            </a:r>
            <a:r>
              <a:rPr lang="fr-CA" sz="1400" dirty="0">
                <a:latin typeface="Calibri" panose="020F0502020204030204" pitchFamily="34" charset="0"/>
                <a:cs typeface="Arial" charset="0"/>
              </a:rPr>
              <a:t> </a:t>
            </a:r>
            <a:r>
              <a:rPr lang="fr-CA" sz="1400" dirty="0" smtClean="0">
                <a:latin typeface="Calibri" panose="020F0502020204030204" pitchFamily="34" charset="0"/>
                <a:cs typeface="Arial" charset="0"/>
              </a:rPr>
              <a:t>(New Brunswick</a:t>
            </a:r>
            <a:r>
              <a:rPr lang="fr-CA" sz="1400" dirty="0">
                <a:latin typeface="Calibri" panose="020F0502020204030204" pitchFamily="34" charset="0"/>
                <a:cs typeface="Arial" charset="0"/>
              </a:rPr>
              <a:t>)</a:t>
            </a:r>
            <a:endParaRPr lang="en-US" sz="1400" dirty="0">
              <a:latin typeface="Calibri" panose="020F0502020204030204" pitchFamily="34" charset="0"/>
              <a:cs typeface="Arial" charset="0"/>
            </a:endParaRPr>
          </a:p>
        </p:txBody>
      </p:sp>
    </p:spTree>
    <p:extLst>
      <p:ext uri="{BB962C8B-B14F-4D97-AF65-F5344CB8AC3E}">
        <p14:creationId xmlns:p14="http://schemas.microsoft.com/office/powerpoint/2010/main" val="1624761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DD6C025F-CEC0-47E4-BF82-DEACD47BE567}" type="slidenum">
              <a:rPr lang="en-US">
                <a:latin typeface="Calibri" panose="020F0502020204030204" pitchFamily="34" charset="0"/>
              </a:rPr>
              <a:pPr>
                <a:defRPr/>
              </a:pPr>
              <a:t>41</a:t>
            </a:fld>
            <a:endParaRPr lang="en-US" dirty="0">
              <a:latin typeface="Calibri" panose="020F0502020204030204" pitchFamily="34"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700" y="224046"/>
            <a:ext cx="8442830" cy="5884653"/>
          </a:xfrm>
          <a:prstGeom prst="rect">
            <a:avLst/>
          </a:prstGeom>
        </p:spPr>
      </p:pic>
    </p:spTree>
    <p:extLst>
      <p:ext uri="{BB962C8B-B14F-4D97-AF65-F5344CB8AC3E}">
        <p14:creationId xmlns:p14="http://schemas.microsoft.com/office/powerpoint/2010/main" val="4151699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5"/>
          <p:cNvSpPr>
            <a:spLocks noGrp="1"/>
          </p:cNvSpPr>
          <p:nvPr>
            <p:ph type="title"/>
          </p:nvPr>
        </p:nvSpPr>
        <p:spPr bwMode="auto">
          <a:xfrm>
            <a:off x="384175" y="104940"/>
            <a:ext cx="8759825" cy="838200"/>
          </a:xfrm>
          <a:noFill/>
          <a:ln>
            <a:miter lim="800000"/>
            <a:headEnd/>
            <a:tailEnd/>
          </a:ln>
        </p:spPr>
        <p:txBody>
          <a:bodyPr vert="horz" wrap="square" lIns="91440" tIns="45720" rIns="91440" bIns="45720" numCol="1" anchor="t" anchorCtr="0" compatLnSpc="1">
            <a:prstTxWarp prst="textNoShape">
              <a:avLst/>
            </a:prstTxWarp>
          </a:bodyPr>
          <a:lstStyle/>
          <a:p>
            <a:r>
              <a:rPr lang="en-CA" dirty="0" smtClean="0">
                <a:latin typeface="Calibri" panose="020F0502020204030204" pitchFamily="34" charset="0"/>
                <a:cs typeface="Arial" charset="0"/>
              </a:rPr>
              <a:t>Objective of Assessments of Sites:</a:t>
            </a:r>
            <a:br>
              <a:rPr lang="en-CA" dirty="0" smtClean="0">
                <a:latin typeface="Calibri" panose="020F0502020204030204" pitchFamily="34" charset="0"/>
                <a:cs typeface="Arial" charset="0"/>
              </a:rPr>
            </a:br>
            <a:endParaRPr lang="en-CA" dirty="0" smtClean="0">
              <a:latin typeface="Calibri" panose="020F0502020204030204" pitchFamily="34" charset="0"/>
              <a:cs typeface="Arial" charset="0"/>
            </a:endParaRPr>
          </a:p>
        </p:txBody>
      </p:sp>
      <p:sp>
        <p:nvSpPr>
          <p:cNvPr id="14339" name="Slide Number Placeholder 4"/>
          <p:cNvSpPr>
            <a:spLocks noGrp="1"/>
          </p:cNvSpPr>
          <p:nvPr>
            <p:ph type="sldNum" sz="quarter" idx="10"/>
          </p:nvPr>
        </p:nvSpPr>
        <p:spPr bwMode="auto">
          <a:noFill/>
          <a:ln>
            <a:miter lim="800000"/>
            <a:headEnd/>
            <a:tailEnd/>
          </a:ln>
        </p:spPr>
        <p:txBody>
          <a:bodyPr/>
          <a:lstStyle/>
          <a:p>
            <a:fld id="{68CBDBF9-D757-44FE-96E5-0616B58BE8A5}" type="slidenum">
              <a:rPr lang="en-US" smtClean="0">
                <a:latin typeface="Calibri" panose="020F0502020204030204" pitchFamily="34" charset="0"/>
              </a:rPr>
              <a:pPr/>
              <a:t>42</a:t>
            </a:fld>
            <a:endParaRPr lang="en-US" smtClean="0">
              <a:latin typeface="Calibri" panose="020F0502020204030204" pitchFamily="34" charset="0"/>
            </a:endParaRPr>
          </a:p>
        </p:txBody>
      </p:sp>
      <p:graphicFrame>
        <p:nvGraphicFramePr>
          <p:cNvPr id="9" name="Diagram 8"/>
          <p:cNvGraphicFramePr/>
          <p:nvPr>
            <p:extLst>
              <p:ext uri="{D42A27DB-BD31-4B8C-83A1-F6EECF244321}">
                <p14:modId xmlns:p14="http://schemas.microsoft.com/office/powerpoint/2010/main" val="3427040081"/>
              </p:ext>
            </p:extLst>
          </p:nvPr>
        </p:nvGraphicFramePr>
        <p:xfrm>
          <a:off x="528731" y="1534603"/>
          <a:ext cx="8027894" cy="4693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341" name="Rectangle 16"/>
          <p:cNvSpPr>
            <a:spLocks noChangeArrowheads="1"/>
          </p:cNvSpPr>
          <p:nvPr/>
        </p:nvSpPr>
        <p:spPr bwMode="auto">
          <a:xfrm>
            <a:off x="3203372" y="1460399"/>
            <a:ext cx="5311775" cy="1323975"/>
          </a:xfrm>
          <a:prstGeom prst="rect">
            <a:avLst/>
          </a:prstGeom>
          <a:noFill/>
          <a:ln w="9525">
            <a:noFill/>
            <a:miter lim="800000"/>
            <a:headEnd/>
            <a:tailEnd/>
          </a:ln>
        </p:spPr>
        <p:txBody>
          <a:bodyPr>
            <a:spAutoFit/>
          </a:bodyPr>
          <a:lstStyle/>
          <a:p>
            <a:pPr lvl="1">
              <a:buClr>
                <a:srgbClr val="41535D"/>
              </a:buClr>
            </a:pPr>
            <a:endParaRPr lang="en-CA" sz="2000" dirty="0">
              <a:latin typeface="Calibri" panose="020F0502020204030204" pitchFamily="34" charset="0"/>
            </a:endParaRPr>
          </a:p>
          <a:p>
            <a:pPr lvl="1">
              <a:buClr>
                <a:srgbClr val="41535D"/>
              </a:buClr>
            </a:pPr>
            <a:r>
              <a:rPr lang="en-CA" sz="2000" dirty="0">
                <a:latin typeface="Calibri" panose="020F0502020204030204" pitchFamily="34" charset="0"/>
              </a:rPr>
              <a:t>Confidence a deep geological repository can be developed with strong safety case at that location</a:t>
            </a:r>
          </a:p>
        </p:txBody>
      </p:sp>
      <p:sp>
        <p:nvSpPr>
          <p:cNvPr id="14342" name="Rectangle 16"/>
          <p:cNvSpPr>
            <a:spLocks noChangeArrowheads="1"/>
          </p:cNvSpPr>
          <p:nvPr/>
        </p:nvSpPr>
        <p:spPr bwMode="auto">
          <a:xfrm>
            <a:off x="3244850" y="3080257"/>
            <a:ext cx="5311775" cy="1323975"/>
          </a:xfrm>
          <a:prstGeom prst="rect">
            <a:avLst/>
          </a:prstGeom>
          <a:noFill/>
          <a:ln w="9525">
            <a:noFill/>
            <a:miter lim="800000"/>
            <a:headEnd/>
            <a:tailEnd/>
          </a:ln>
        </p:spPr>
        <p:txBody>
          <a:bodyPr>
            <a:spAutoFit/>
          </a:bodyPr>
          <a:lstStyle/>
          <a:p>
            <a:pPr lvl="1">
              <a:buClr>
                <a:srgbClr val="41535D"/>
              </a:buClr>
            </a:pPr>
            <a:endParaRPr lang="en-CA" sz="2000" dirty="0">
              <a:latin typeface="Calibri" panose="020F0502020204030204" pitchFamily="34" charset="0"/>
            </a:endParaRPr>
          </a:p>
          <a:p>
            <a:pPr lvl="1">
              <a:buClr>
                <a:srgbClr val="41535D"/>
              </a:buClr>
            </a:pPr>
            <a:r>
              <a:rPr lang="en-CA" sz="2000" dirty="0">
                <a:latin typeface="Calibri" panose="020F0502020204030204" pitchFamily="34" charset="0"/>
              </a:rPr>
              <a:t>Confidence a safe, secure and socially acceptable transportation plan can be developed </a:t>
            </a:r>
          </a:p>
        </p:txBody>
      </p:sp>
      <p:sp>
        <p:nvSpPr>
          <p:cNvPr id="14343" name="Rectangle 16"/>
          <p:cNvSpPr>
            <a:spLocks noChangeArrowheads="1"/>
          </p:cNvSpPr>
          <p:nvPr/>
        </p:nvSpPr>
        <p:spPr bwMode="auto">
          <a:xfrm>
            <a:off x="3249613" y="4579938"/>
            <a:ext cx="5311775" cy="1631216"/>
          </a:xfrm>
          <a:prstGeom prst="rect">
            <a:avLst/>
          </a:prstGeom>
          <a:noFill/>
          <a:ln w="9525">
            <a:noFill/>
            <a:miter lim="800000"/>
            <a:headEnd/>
            <a:tailEnd/>
          </a:ln>
        </p:spPr>
        <p:txBody>
          <a:bodyPr>
            <a:spAutoFit/>
          </a:bodyPr>
          <a:lstStyle/>
          <a:p>
            <a:pPr lvl="1">
              <a:buClr>
                <a:srgbClr val="41535D"/>
              </a:buClr>
            </a:pPr>
            <a:endParaRPr lang="en-CA" sz="2000" dirty="0" smtClean="0">
              <a:latin typeface="Calibri" panose="020F0502020204030204" pitchFamily="34" charset="0"/>
            </a:endParaRPr>
          </a:p>
          <a:p>
            <a:pPr lvl="1">
              <a:buClr>
                <a:srgbClr val="41535D"/>
              </a:buClr>
            </a:pPr>
            <a:r>
              <a:rPr lang="en-CA" sz="2000" dirty="0" smtClean="0">
                <a:latin typeface="Calibri" panose="020F0502020204030204" pitchFamily="34" charset="0"/>
              </a:rPr>
              <a:t>Confidence </a:t>
            </a:r>
            <a:r>
              <a:rPr lang="en-CA" sz="2000" dirty="0">
                <a:latin typeface="Calibri" panose="020F0502020204030204" pitchFamily="34" charset="0"/>
              </a:rPr>
              <a:t>a strong partnership can be developed – with interested community, </a:t>
            </a:r>
            <a:r>
              <a:rPr lang="en-CA" sz="2000" dirty="0" smtClean="0">
                <a:latin typeface="Calibri" panose="020F0502020204030204" pitchFamily="34" charset="0"/>
              </a:rPr>
              <a:t>First </a:t>
            </a:r>
            <a:r>
              <a:rPr lang="en-CA" sz="2000" dirty="0">
                <a:latin typeface="Calibri" panose="020F0502020204030204" pitchFamily="34" charset="0"/>
              </a:rPr>
              <a:t>Nation and Métis </a:t>
            </a:r>
            <a:r>
              <a:rPr lang="en-CA" sz="2000" dirty="0" smtClean="0">
                <a:latin typeface="Calibri" panose="020F0502020204030204" pitchFamily="34" charset="0"/>
              </a:rPr>
              <a:t>communities in the area, and </a:t>
            </a:r>
            <a:r>
              <a:rPr lang="en-CA" sz="2000" dirty="0">
                <a:latin typeface="Calibri" panose="020F0502020204030204" pitchFamily="34" charset="0"/>
              </a:rPr>
              <a:t>surrounding communities </a:t>
            </a:r>
          </a:p>
        </p:txBody>
      </p:sp>
      <p:sp>
        <p:nvSpPr>
          <p:cNvPr id="8" name="Title 5"/>
          <p:cNvSpPr txBox="1">
            <a:spLocks/>
          </p:cNvSpPr>
          <p:nvPr/>
        </p:nvSpPr>
        <p:spPr bwMode="auto">
          <a:xfrm>
            <a:off x="448138" y="751025"/>
            <a:ext cx="8369767" cy="62074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lang="en-US" sz="3200" b="1" kern="1200" dirty="0">
                <a:solidFill>
                  <a:srgbClr val="41535D"/>
                </a:solidFill>
                <a:latin typeface="Arial" pitchFamily="34" charset="0"/>
                <a:ea typeface="+mj-ea"/>
                <a:cs typeface="Arial" pitchFamily="34" charset="0"/>
              </a:defRPr>
            </a:lvl1pPr>
            <a:lvl2pPr algn="l" rtl="0" eaLnBrk="1" fontAlgn="base" hangingPunct="1">
              <a:spcBef>
                <a:spcPct val="0"/>
              </a:spcBef>
              <a:spcAft>
                <a:spcPct val="0"/>
              </a:spcAft>
              <a:defRPr sz="3200" b="1">
                <a:solidFill>
                  <a:srgbClr val="41535D"/>
                </a:solidFill>
                <a:latin typeface="Arial" charset="0"/>
                <a:cs typeface="Arial" charset="0"/>
              </a:defRPr>
            </a:lvl2pPr>
            <a:lvl3pPr algn="l" rtl="0" eaLnBrk="1" fontAlgn="base" hangingPunct="1">
              <a:spcBef>
                <a:spcPct val="0"/>
              </a:spcBef>
              <a:spcAft>
                <a:spcPct val="0"/>
              </a:spcAft>
              <a:defRPr sz="3200" b="1">
                <a:solidFill>
                  <a:srgbClr val="41535D"/>
                </a:solidFill>
                <a:latin typeface="Arial" charset="0"/>
                <a:cs typeface="Arial" charset="0"/>
              </a:defRPr>
            </a:lvl3pPr>
            <a:lvl4pPr algn="l" rtl="0" eaLnBrk="1" fontAlgn="base" hangingPunct="1">
              <a:spcBef>
                <a:spcPct val="0"/>
              </a:spcBef>
              <a:spcAft>
                <a:spcPct val="0"/>
              </a:spcAft>
              <a:defRPr sz="3200" b="1">
                <a:solidFill>
                  <a:srgbClr val="41535D"/>
                </a:solidFill>
                <a:latin typeface="Arial" charset="0"/>
                <a:cs typeface="Arial" charset="0"/>
              </a:defRPr>
            </a:lvl4pPr>
            <a:lvl5pPr algn="l" rtl="0" eaLnBrk="1" fontAlgn="base" hangingPunct="1">
              <a:spcBef>
                <a:spcPct val="0"/>
              </a:spcBef>
              <a:spcAft>
                <a:spcPct val="0"/>
              </a:spcAft>
              <a:defRPr sz="3200" b="1">
                <a:solidFill>
                  <a:srgbClr val="41535D"/>
                </a:solidFill>
                <a:latin typeface="Arial" charset="0"/>
                <a:cs typeface="Arial" charset="0"/>
              </a:defRPr>
            </a:lvl5pPr>
            <a:lvl6pPr marL="457200" algn="l" rtl="0" eaLnBrk="1" fontAlgn="base" hangingPunct="1">
              <a:spcBef>
                <a:spcPct val="0"/>
              </a:spcBef>
              <a:spcAft>
                <a:spcPct val="0"/>
              </a:spcAft>
              <a:defRPr sz="2800" b="1">
                <a:solidFill>
                  <a:srgbClr val="FFC000"/>
                </a:solidFill>
                <a:latin typeface="Arial" charset="0"/>
                <a:cs typeface="Arial" charset="0"/>
              </a:defRPr>
            </a:lvl6pPr>
            <a:lvl7pPr marL="914400" algn="l" rtl="0" eaLnBrk="1" fontAlgn="base" hangingPunct="1">
              <a:spcBef>
                <a:spcPct val="0"/>
              </a:spcBef>
              <a:spcAft>
                <a:spcPct val="0"/>
              </a:spcAft>
              <a:defRPr sz="2800" b="1">
                <a:solidFill>
                  <a:srgbClr val="FFC000"/>
                </a:solidFill>
                <a:latin typeface="Arial" charset="0"/>
                <a:cs typeface="Arial" charset="0"/>
              </a:defRPr>
            </a:lvl7pPr>
            <a:lvl8pPr marL="1371600" algn="l" rtl="0" eaLnBrk="1" fontAlgn="base" hangingPunct="1">
              <a:spcBef>
                <a:spcPct val="0"/>
              </a:spcBef>
              <a:spcAft>
                <a:spcPct val="0"/>
              </a:spcAft>
              <a:defRPr sz="2800" b="1">
                <a:solidFill>
                  <a:srgbClr val="FFC000"/>
                </a:solidFill>
                <a:latin typeface="Arial" charset="0"/>
                <a:cs typeface="Arial" charset="0"/>
              </a:defRPr>
            </a:lvl8pPr>
            <a:lvl9pPr marL="1828800" algn="l" rtl="0" eaLnBrk="1" fontAlgn="base" hangingPunct="1">
              <a:spcBef>
                <a:spcPct val="0"/>
              </a:spcBef>
              <a:spcAft>
                <a:spcPct val="0"/>
              </a:spcAft>
              <a:defRPr sz="2800" b="1">
                <a:solidFill>
                  <a:srgbClr val="FFC000"/>
                </a:solidFill>
                <a:latin typeface="Arial" charset="0"/>
                <a:cs typeface="Arial" charset="0"/>
              </a:defRPr>
            </a:lvl9pPr>
          </a:lstStyle>
          <a:p>
            <a:r>
              <a:rPr lang="en-CA" sz="2000" dirty="0" smtClean="0">
                <a:latin typeface="Calibri" panose="020F0502020204030204" pitchFamily="34" charset="0"/>
              </a:rPr>
              <a:t>To develop confidence on selection of a preferred location to take into detailed site characterization</a:t>
            </a:r>
          </a:p>
          <a:p>
            <a:endParaRPr lang="en-CA" sz="2000" dirty="0" smtClean="0">
              <a:latin typeface="Calibri" panose="020F0502020204030204" pitchFamily="34" charset="0"/>
            </a:endParaRPr>
          </a:p>
          <a:p>
            <a:endParaRPr lang="en-CA" sz="2000" dirty="0">
              <a:latin typeface="Calibri" panose="020F0502020204030204" pitchFamily="34" charset="0"/>
            </a:endParaRPr>
          </a:p>
          <a:p>
            <a:r>
              <a:rPr lang="en-CA" sz="2000" dirty="0" smtClean="0">
                <a:latin typeface="Calibri" panose="020F0502020204030204" pitchFamily="34" charset="0"/>
              </a:rPr>
              <a:t/>
            </a:r>
            <a:br>
              <a:rPr lang="en-CA" sz="2000" dirty="0" smtClean="0">
                <a:latin typeface="Calibri" panose="020F0502020204030204" pitchFamily="34" charset="0"/>
              </a:rPr>
            </a:br>
            <a:endParaRPr lang="en-CA" sz="2000" dirty="0" smtClean="0">
              <a:latin typeface="Calibri" panose="020F0502020204030204" pitchFamily="34" charset="0"/>
              <a:cs typeface="Arial" charset="0"/>
            </a:endParaRPr>
          </a:p>
        </p:txBody>
      </p:sp>
    </p:spTree>
    <p:extLst>
      <p:ext uri="{BB962C8B-B14F-4D97-AF65-F5344CB8AC3E}">
        <p14:creationId xmlns:p14="http://schemas.microsoft.com/office/powerpoint/2010/main" val="3479178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021"/>
            <a:ext cx="8424863" cy="838200"/>
          </a:xfrm>
        </p:spPr>
        <p:txBody>
          <a:bodyPr/>
          <a:lstStyle/>
          <a:p>
            <a:r>
              <a:rPr lang="en-CA" dirty="0" smtClean="0">
                <a:latin typeface="Calibri" panose="020F0502020204030204" pitchFamily="34" charset="0"/>
              </a:rPr>
              <a:t>Engagement</a:t>
            </a:r>
            <a:endParaRPr lang="en-CA" dirty="0">
              <a:latin typeface="Calibri" panose="020F0502020204030204" pitchFamily="34" charset="0"/>
            </a:endParaRPr>
          </a:p>
        </p:txBody>
      </p:sp>
      <p:sp>
        <p:nvSpPr>
          <p:cNvPr id="3" name="Text Placeholder 2"/>
          <p:cNvSpPr>
            <a:spLocks noGrp="1"/>
          </p:cNvSpPr>
          <p:nvPr>
            <p:ph type="body" sz="quarter" idx="11"/>
          </p:nvPr>
        </p:nvSpPr>
        <p:spPr>
          <a:xfrm>
            <a:off x="457199" y="1142221"/>
            <a:ext cx="8424863" cy="4762286"/>
          </a:xfrm>
        </p:spPr>
        <p:txBody>
          <a:bodyPr>
            <a:noAutofit/>
          </a:bodyPr>
          <a:lstStyle/>
          <a:p>
            <a:pPr>
              <a:spcBef>
                <a:spcPts val="600"/>
              </a:spcBef>
              <a:buClr>
                <a:srgbClr val="41535D"/>
              </a:buClr>
              <a:buFont typeface="Wingdings" panose="05000000000000000000" pitchFamily="2" charset="2"/>
              <a:buChar char="§"/>
            </a:pPr>
            <a:r>
              <a:rPr lang="en-CA" dirty="0" smtClean="0">
                <a:latin typeface="Calibri" panose="020F0502020204030204" pitchFamily="34" charset="0"/>
              </a:rPr>
              <a:t>NWMO engagement is:</a:t>
            </a:r>
          </a:p>
          <a:p>
            <a:pPr lvl="1">
              <a:spcBef>
                <a:spcPts val="600"/>
              </a:spcBef>
              <a:buClr>
                <a:srgbClr val="41535D"/>
              </a:buClr>
            </a:pPr>
            <a:r>
              <a:rPr lang="en-CA" sz="1800" dirty="0" smtClean="0">
                <a:latin typeface="Calibri" panose="020F0502020204030204" pitchFamily="34" charset="0"/>
              </a:rPr>
              <a:t>Community driven to explore learning and partnership</a:t>
            </a:r>
          </a:p>
          <a:p>
            <a:pPr lvl="1">
              <a:spcBef>
                <a:spcPts val="600"/>
              </a:spcBef>
              <a:buClr>
                <a:srgbClr val="41535D"/>
              </a:buClr>
            </a:pPr>
            <a:r>
              <a:rPr lang="en-CA" sz="1800" dirty="0">
                <a:latin typeface="Calibri" panose="020F0502020204030204" pitchFamily="34" charset="0"/>
              </a:rPr>
              <a:t>Guided by </a:t>
            </a:r>
            <a:r>
              <a:rPr lang="en-CA" sz="1800" i="1" dirty="0" smtClean="0">
                <a:latin typeface="Calibri" panose="020F0502020204030204" pitchFamily="34" charset="0"/>
              </a:rPr>
              <a:t>NWMO Aboriginal Policy </a:t>
            </a:r>
            <a:r>
              <a:rPr lang="en-CA" sz="1800" dirty="0" smtClean="0">
                <a:latin typeface="Calibri" panose="020F0502020204030204" pitchFamily="34" charset="0"/>
              </a:rPr>
              <a:t>and </a:t>
            </a:r>
            <a:r>
              <a:rPr lang="en-CA" sz="1800" i="1" dirty="0" smtClean="0">
                <a:latin typeface="Calibri" panose="020F0502020204030204" pitchFamily="34" charset="0"/>
              </a:rPr>
              <a:t>Indigenous </a:t>
            </a:r>
            <a:r>
              <a:rPr lang="en-CA" sz="1800" i="1" dirty="0">
                <a:latin typeface="Calibri" panose="020F0502020204030204" pitchFamily="34" charset="0"/>
              </a:rPr>
              <a:t>Knowledge </a:t>
            </a:r>
            <a:r>
              <a:rPr lang="en-CA" sz="1800" i="1" dirty="0" smtClean="0">
                <a:latin typeface="Calibri" panose="020F0502020204030204" pitchFamily="34" charset="0"/>
              </a:rPr>
              <a:t>Policy</a:t>
            </a:r>
          </a:p>
          <a:p>
            <a:pPr>
              <a:spcBef>
                <a:spcPts val="600"/>
              </a:spcBef>
              <a:buClr>
                <a:srgbClr val="41535D"/>
              </a:buClr>
              <a:buFont typeface="Wingdings" panose="05000000000000000000" pitchFamily="2" charset="2"/>
              <a:buChar char="§"/>
            </a:pPr>
            <a:r>
              <a:rPr lang="en-CA" dirty="0" smtClean="0">
                <a:latin typeface="Calibri" panose="020F0502020204030204" pitchFamily="34" charset="0"/>
              </a:rPr>
              <a:t>Ongoing engagement with municipalities and Aboriginal communities in potential siting areas</a:t>
            </a:r>
          </a:p>
          <a:p>
            <a:pPr lvl="1">
              <a:spcBef>
                <a:spcPts val="600"/>
              </a:spcBef>
              <a:buClr>
                <a:srgbClr val="41535D"/>
              </a:buClr>
            </a:pPr>
            <a:r>
              <a:rPr lang="en-CA" sz="1800" dirty="0">
                <a:latin typeface="Calibri" panose="020F0502020204030204" pitchFamily="34" charset="0"/>
              </a:rPr>
              <a:t>e</a:t>
            </a:r>
            <a:r>
              <a:rPr lang="en-CA" sz="1800" dirty="0" smtClean="0">
                <a:latin typeface="Calibri" panose="020F0502020204030204" pitchFamily="34" charset="0"/>
              </a:rPr>
              <a:t>.g., Resource programs to </a:t>
            </a:r>
            <a:r>
              <a:rPr lang="en-CA" sz="1800" dirty="0">
                <a:latin typeface="Calibri" panose="020F0502020204030204" pitchFamily="34" charset="0"/>
              </a:rPr>
              <a:t>support </a:t>
            </a:r>
            <a:r>
              <a:rPr lang="en-CA" sz="1800" dirty="0" smtClean="0">
                <a:latin typeface="Calibri" panose="020F0502020204030204" pitchFamily="34" charset="0"/>
              </a:rPr>
              <a:t>learning, </a:t>
            </a:r>
            <a:r>
              <a:rPr lang="en-CA" sz="1800" dirty="0">
                <a:latin typeface="Calibri" panose="020F0502020204030204" pitchFamily="34" charset="0"/>
              </a:rPr>
              <a:t>s</a:t>
            </a:r>
            <a:r>
              <a:rPr lang="en-CA" sz="1800" dirty="0" smtClean="0">
                <a:latin typeface="Calibri" panose="020F0502020204030204" pitchFamily="34" charset="0"/>
              </a:rPr>
              <a:t>ite tours, monthly meetings of Community Liaison Committees, open houses, participation at community events, attendance at municipal association conferences, and community attendance at industry conferences</a:t>
            </a:r>
          </a:p>
          <a:p>
            <a:pPr>
              <a:spcBef>
                <a:spcPts val="600"/>
              </a:spcBef>
              <a:buClr>
                <a:srgbClr val="41535D"/>
              </a:buClr>
              <a:buFont typeface="Wingdings" panose="05000000000000000000" pitchFamily="2" charset="2"/>
              <a:buChar char="§"/>
            </a:pPr>
            <a:r>
              <a:rPr lang="en-CA" dirty="0" smtClean="0">
                <a:latin typeface="Calibri" panose="020F0502020204030204" pitchFamily="34" charset="0"/>
              </a:rPr>
              <a:t>Expanded regional engagement </a:t>
            </a:r>
          </a:p>
          <a:p>
            <a:pPr>
              <a:spcBef>
                <a:spcPts val="600"/>
              </a:spcBef>
              <a:buClr>
                <a:srgbClr val="41535D"/>
              </a:buClr>
              <a:buFont typeface="Wingdings" panose="05000000000000000000" pitchFamily="2" charset="2"/>
              <a:buChar char="§"/>
            </a:pPr>
            <a:r>
              <a:rPr lang="en-CA" dirty="0" smtClean="0">
                <a:latin typeface="Calibri" panose="020F0502020204030204" pitchFamily="34" charset="0"/>
              </a:rPr>
              <a:t>Phased engagement on transportation with siting areas, hub communities, municipal associations, first responder associations, etc.</a:t>
            </a:r>
          </a:p>
          <a:p>
            <a:pPr>
              <a:spcBef>
                <a:spcPts val="600"/>
              </a:spcBef>
              <a:buClr>
                <a:srgbClr val="41535D"/>
              </a:buClr>
              <a:buFont typeface="Wingdings" panose="05000000000000000000" pitchFamily="2" charset="2"/>
              <a:buChar char="§"/>
            </a:pPr>
            <a:r>
              <a:rPr lang="en-CA" dirty="0" smtClean="0">
                <a:latin typeface="Calibri" panose="020F0502020204030204" pitchFamily="34" charset="0"/>
              </a:rPr>
              <a:t>Several bodies advise on engagement approach, including:</a:t>
            </a:r>
          </a:p>
          <a:p>
            <a:pPr lvl="1">
              <a:spcBef>
                <a:spcPts val="600"/>
              </a:spcBef>
              <a:buClr>
                <a:srgbClr val="41535D"/>
              </a:buClr>
            </a:pPr>
            <a:r>
              <a:rPr lang="en-CA" sz="1800" dirty="0" smtClean="0">
                <a:latin typeface="Calibri" panose="020F0502020204030204" pitchFamily="34" charset="0"/>
              </a:rPr>
              <a:t>Municipal Forum, Council of Elders and Youth, </a:t>
            </a:r>
            <a:r>
              <a:rPr lang="en-US" sz="1800" dirty="0" smtClean="0">
                <a:latin typeface="Calibri" panose="020F0502020204030204" pitchFamily="34" charset="0"/>
              </a:rPr>
              <a:t>Interjurisdictional Transportation Planning Group</a:t>
            </a:r>
            <a:endParaRPr lang="en-CA" sz="1800" dirty="0" smtClean="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F3ADB94-BC16-4032-8308-4E849AF17FA4}" type="slidenum">
              <a:rPr lang="en-US" smtClean="0">
                <a:latin typeface="Calibri" panose="020F0502020204030204" pitchFamily="34" charset="0"/>
              </a:rPr>
              <a:pPr>
                <a:defRPr/>
              </a:pPr>
              <a:t>43</a:t>
            </a:fld>
            <a:endParaRPr lang="en-US" dirty="0">
              <a:latin typeface="Calibri" panose="020F0502020204030204" pitchFamily="34" charset="0"/>
            </a:endParaRPr>
          </a:p>
        </p:txBody>
      </p:sp>
    </p:spTree>
    <p:extLst>
      <p:ext uri="{BB962C8B-B14F-4D97-AF65-F5344CB8AC3E}">
        <p14:creationId xmlns:p14="http://schemas.microsoft.com/office/powerpoint/2010/main" val="2786459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808" y="259584"/>
            <a:ext cx="8424863" cy="838200"/>
          </a:xfrm>
        </p:spPr>
        <p:txBody>
          <a:bodyPr/>
          <a:lstStyle/>
          <a:p>
            <a:r>
              <a:rPr lang="en-CA" dirty="0" smtClean="0">
                <a:latin typeface="Calibri" panose="020F0502020204030204" pitchFamily="34" charset="0"/>
              </a:rPr>
              <a:t>Used Nuclear Fuel Transportation</a:t>
            </a:r>
            <a:endParaRPr lang="en-CA" dirty="0">
              <a:latin typeface="Calibri" panose="020F0502020204030204" pitchFamily="34" charset="0"/>
            </a:endParaRPr>
          </a:p>
        </p:txBody>
      </p:sp>
      <p:sp>
        <p:nvSpPr>
          <p:cNvPr id="6" name="Content Placeholder 5"/>
          <p:cNvSpPr>
            <a:spLocks noGrp="1"/>
          </p:cNvSpPr>
          <p:nvPr>
            <p:ph sz="half" idx="2"/>
          </p:nvPr>
        </p:nvSpPr>
        <p:spPr>
          <a:xfrm>
            <a:off x="223993" y="990601"/>
            <a:ext cx="4040188" cy="5453062"/>
          </a:xfrm>
        </p:spPr>
        <p:txBody>
          <a:bodyPr>
            <a:normAutofit/>
          </a:bodyPr>
          <a:lstStyle/>
          <a:p>
            <a:pPr>
              <a:spcBef>
                <a:spcPts val="300"/>
              </a:spcBef>
              <a:buClr>
                <a:srgbClr val="41535D"/>
              </a:buClr>
              <a:buFont typeface="Wingdings" panose="05000000000000000000" pitchFamily="2" charset="2"/>
              <a:buChar char="§"/>
            </a:pPr>
            <a:r>
              <a:rPr lang="en-CA" sz="2200" dirty="0" smtClean="0">
                <a:latin typeface="Calibri" panose="020F0502020204030204" pitchFamily="34" charset="0"/>
                <a:cs typeface="Arial" charset="0"/>
              </a:rPr>
              <a:t>Highly regulated with an excellent safety record</a:t>
            </a:r>
            <a:endParaRPr lang="en-CA" sz="2200" dirty="0" smtClean="0">
              <a:latin typeface="Calibri" panose="020F0502020204030204" pitchFamily="34" charset="0"/>
            </a:endParaRPr>
          </a:p>
          <a:p>
            <a:pPr>
              <a:spcBef>
                <a:spcPts val="300"/>
              </a:spcBef>
              <a:buClr>
                <a:srgbClr val="41535D"/>
              </a:buClr>
              <a:buFont typeface="Wingdings" panose="05000000000000000000" pitchFamily="2" charset="2"/>
              <a:buChar char="§"/>
            </a:pPr>
            <a:r>
              <a:rPr lang="en-US" sz="2200" dirty="0" smtClean="0">
                <a:latin typeface="Calibri" panose="020F0502020204030204" pitchFamily="34" charset="0"/>
                <a:cs typeface="Arial" charset="0"/>
              </a:rPr>
              <a:t>Robust package designs based on international standards &amp; testing</a:t>
            </a:r>
          </a:p>
          <a:p>
            <a:pPr>
              <a:spcBef>
                <a:spcPts val="300"/>
              </a:spcBef>
              <a:buClr>
                <a:srgbClr val="41535D"/>
              </a:buClr>
              <a:buFont typeface="Wingdings" panose="05000000000000000000" pitchFamily="2" charset="2"/>
              <a:buChar char="§"/>
              <a:defRPr/>
            </a:pPr>
            <a:r>
              <a:rPr lang="en-CA" sz="2200" dirty="0" smtClean="0">
                <a:latin typeface="Calibri" panose="020F0502020204030204" pitchFamily="34" charset="0"/>
                <a:cs typeface="Arial" charset="0"/>
              </a:rPr>
              <a:t>Road and rail are currently being studied as possible modes</a:t>
            </a:r>
          </a:p>
          <a:p>
            <a:pPr>
              <a:spcBef>
                <a:spcPts val="300"/>
              </a:spcBef>
              <a:buClr>
                <a:srgbClr val="41535D"/>
              </a:buClr>
              <a:buFont typeface="Wingdings" panose="05000000000000000000" pitchFamily="2" charset="2"/>
              <a:buChar char="§"/>
              <a:defRPr/>
            </a:pPr>
            <a:r>
              <a:rPr lang="en-CA" sz="2200" dirty="0" smtClean="0">
                <a:latin typeface="Calibri" panose="020F0502020204030204" pitchFamily="34" charset="0"/>
                <a:cs typeface="Arial" charset="0"/>
              </a:rPr>
              <a:t>APM </a:t>
            </a:r>
            <a:r>
              <a:rPr lang="en-CA" sz="2200" dirty="0">
                <a:latin typeface="Calibri" panose="020F0502020204030204" pitchFamily="34" charset="0"/>
                <a:cs typeface="Arial" charset="0"/>
              </a:rPr>
              <a:t>repository operations assumed to start </a:t>
            </a:r>
            <a:r>
              <a:rPr lang="en-CA" sz="2200" dirty="0" smtClean="0">
                <a:latin typeface="Calibri" panose="020F0502020204030204" pitchFamily="34" charset="0"/>
                <a:cs typeface="Arial" charset="0"/>
              </a:rPr>
              <a:t>2040-2045</a:t>
            </a:r>
          </a:p>
          <a:p>
            <a:pPr>
              <a:spcBef>
                <a:spcPts val="300"/>
              </a:spcBef>
              <a:buClr>
                <a:srgbClr val="41535D"/>
              </a:buClr>
              <a:buFont typeface="Wingdings" panose="05000000000000000000" pitchFamily="2" charset="2"/>
              <a:buChar char="§"/>
              <a:defRPr/>
            </a:pPr>
            <a:r>
              <a:rPr lang="en-CA" sz="2200" dirty="0" smtClean="0">
                <a:latin typeface="Calibri" panose="020F0502020204030204" pitchFamily="34" charset="0"/>
                <a:cs typeface="Arial" charset="0"/>
              </a:rPr>
              <a:t>Transportation </a:t>
            </a:r>
            <a:r>
              <a:rPr lang="en-CA" sz="2200" dirty="0">
                <a:latin typeface="Calibri" panose="020F0502020204030204" pitchFamily="34" charset="0"/>
                <a:cs typeface="Arial" charset="0"/>
              </a:rPr>
              <a:t>timeframe approximately </a:t>
            </a:r>
            <a:r>
              <a:rPr lang="en-CA" sz="2200" dirty="0" smtClean="0">
                <a:latin typeface="Calibri" panose="020F0502020204030204" pitchFamily="34" charset="0"/>
                <a:cs typeface="Arial" charset="0"/>
              </a:rPr>
              <a:t>38 </a:t>
            </a:r>
            <a:r>
              <a:rPr lang="en-CA" sz="2200" dirty="0">
                <a:latin typeface="Calibri" panose="020F0502020204030204" pitchFamily="34" charset="0"/>
                <a:cs typeface="Arial" charset="0"/>
              </a:rPr>
              <a:t>years</a:t>
            </a:r>
          </a:p>
          <a:p>
            <a:pPr lvl="1">
              <a:buClr>
                <a:srgbClr val="41535D"/>
              </a:buClr>
              <a:defRPr/>
            </a:pPr>
            <a:r>
              <a:rPr lang="en-CA" dirty="0">
                <a:latin typeface="Calibri" panose="020F0502020204030204" pitchFamily="34" charset="0"/>
                <a:cs typeface="Arial" charset="0"/>
              </a:rPr>
              <a:t>Average of 2 trucks per day; or</a:t>
            </a:r>
          </a:p>
          <a:p>
            <a:pPr lvl="1">
              <a:buClr>
                <a:srgbClr val="41535D"/>
              </a:buClr>
              <a:defRPr/>
            </a:pPr>
            <a:r>
              <a:rPr lang="en-CA" dirty="0">
                <a:latin typeface="Calibri" panose="020F0502020204030204" pitchFamily="34" charset="0"/>
                <a:cs typeface="Arial" charset="0"/>
              </a:rPr>
              <a:t>Average of 5 rail shipments per month</a:t>
            </a:r>
          </a:p>
          <a:p>
            <a:pPr>
              <a:spcBef>
                <a:spcPts val="600"/>
              </a:spcBef>
              <a:buClr>
                <a:srgbClr val="41535D"/>
              </a:buClr>
            </a:pPr>
            <a:endParaRPr lang="en-CA" dirty="0" smtClean="0">
              <a:latin typeface="Calibri" panose="020F0502020204030204" pitchFamily="34" charset="0"/>
              <a:cs typeface="Arial" charset="0"/>
            </a:endParaRPr>
          </a:p>
          <a:p>
            <a:pPr>
              <a:buClr>
                <a:srgbClr val="41535D"/>
              </a:buClr>
            </a:pPr>
            <a:endParaRPr lang="en-US" dirty="0" smtClean="0">
              <a:latin typeface="Calibri" panose="020F0502020204030204" pitchFamily="34" charset="0"/>
              <a:cs typeface="Arial" charset="0"/>
            </a:endParaRPr>
          </a:p>
          <a:p>
            <a:pPr>
              <a:buClr>
                <a:srgbClr val="41535D"/>
              </a:buClr>
            </a:pPr>
            <a:endParaRPr lang="en-CA" dirty="0" smtClean="0">
              <a:latin typeface="Calibri" panose="020F0502020204030204" pitchFamily="34" charset="0"/>
              <a:cs typeface="Arial" charset="0"/>
            </a:endParaRPr>
          </a:p>
        </p:txBody>
      </p:sp>
      <p:sp>
        <p:nvSpPr>
          <p:cNvPr id="4" name="Slide Number Placeholder 3"/>
          <p:cNvSpPr>
            <a:spLocks noGrp="1"/>
          </p:cNvSpPr>
          <p:nvPr>
            <p:ph type="sldNum" sz="quarter" idx="10"/>
          </p:nvPr>
        </p:nvSpPr>
        <p:spPr/>
        <p:txBody>
          <a:bodyPr/>
          <a:lstStyle/>
          <a:p>
            <a:pPr>
              <a:defRPr/>
            </a:pPr>
            <a:fld id="{AF3ADB94-BC16-4032-8308-4E849AF17FA4}" type="slidenum">
              <a:rPr lang="en-US" smtClean="0">
                <a:solidFill>
                  <a:srgbClr val="FFFFFF"/>
                </a:solidFill>
                <a:latin typeface="Calibri" panose="020F0502020204030204" pitchFamily="34" charset="0"/>
              </a:rPr>
              <a:pPr>
                <a:defRPr/>
              </a:pPr>
              <a:t>44</a:t>
            </a:fld>
            <a:endParaRPr lang="en-US" dirty="0">
              <a:solidFill>
                <a:srgbClr val="FFFFFF"/>
              </a:solidFill>
              <a:latin typeface="Calibri" panose="020F0502020204030204" pitchFamily="34" charset="0"/>
            </a:endParaRP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12305" y="1131337"/>
            <a:ext cx="4831695" cy="4684672"/>
          </a:xfrm>
          <a:prstGeom prst="rect">
            <a:avLst/>
          </a:prstGeom>
        </p:spPr>
      </p:pic>
    </p:spTree>
    <p:extLst>
      <p:ext uri="{BB962C8B-B14F-4D97-AF65-F5344CB8AC3E}">
        <p14:creationId xmlns:p14="http://schemas.microsoft.com/office/powerpoint/2010/main" val="1383883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bwMode="auto">
          <a:xfrm>
            <a:off x="384175" y="401499"/>
            <a:ext cx="8424863"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CA" altLang="en-US" dirty="0" smtClean="0">
                <a:latin typeface="Calibri" panose="020F0502020204030204" pitchFamily="34" charset="0"/>
              </a:rPr>
              <a:t>Transportation Package Options</a:t>
            </a:r>
          </a:p>
        </p:txBody>
      </p:sp>
      <p:sp>
        <p:nvSpPr>
          <p:cNvPr id="143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A52A63-35EE-4622-8835-A6D61A26770D}" type="slidenum">
              <a:rPr lang="en-US" altLang="en-US" smtClean="0">
                <a:solidFill>
                  <a:schemeClr val="bg1"/>
                </a:solidFill>
                <a:latin typeface="Calibri" panose="020F0502020204030204" pitchFamily="34" charset="0"/>
              </a:rPr>
              <a:pPr/>
              <a:t>45</a:t>
            </a:fld>
            <a:endParaRPr lang="en-US" altLang="en-US" smtClean="0">
              <a:solidFill>
                <a:schemeClr val="bg1"/>
              </a:solidFill>
              <a:latin typeface="Calibri" panose="020F0502020204030204" pitchFamily="34" charset="0"/>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l="20867" t="26527" r="12105" b="8006"/>
          <a:stretch/>
        </p:blipFill>
        <p:spPr>
          <a:xfrm>
            <a:off x="1219200" y="1333500"/>
            <a:ext cx="6502400" cy="4102100"/>
          </a:xfrm>
          <a:prstGeom prst="rect">
            <a:avLst/>
          </a:prstGeom>
        </p:spPr>
      </p:pic>
      <p:sp>
        <p:nvSpPr>
          <p:cNvPr id="14352" name="TextBox 11"/>
          <p:cNvSpPr txBox="1">
            <a:spLocks noChangeArrowheads="1"/>
          </p:cNvSpPr>
          <p:nvPr/>
        </p:nvSpPr>
        <p:spPr bwMode="auto">
          <a:xfrm>
            <a:off x="188820" y="5325326"/>
            <a:ext cx="22894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1600" dirty="0">
                <a:latin typeface="Calibri" panose="020F0502020204030204" pitchFamily="34" charset="0"/>
              </a:rPr>
              <a:t>Under development for AECL style </a:t>
            </a:r>
            <a:r>
              <a:rPr lang="en-CA" altLang="en-US" sz="1600" dirty="0" smtClean="0">
                <a:latin typeface="Calibri" panose="020F0502020204030204" pitchFamily="34" charset="0"/>
              </a:rPr>
              <a:t>baskets (non-</a:t>
            </a:r>
            <a:r>
              <a:rPr lang="en-CA" altLang="en-US" sz="1600" dirty="0" err="1" smtClean="0">
                <a:latin typeface="Calibri" panose="020F0502020204030204" pitchFamily="34" charset="0"/>
              </a:rPr>
              <a:t>OPG</a:t>
            </a:r>
            <a:r>
              <a:rPr lang="en-CA" altLang="en-US" sz="1600" dirty="0" smtClean="0">
                <a:latin typeface="Calibri" panose="020F0502020204030204" pitchFamily="34" charset="0"/>
              </a:rPr>
              <a:t> used fuel)</a:t>
            </a:r>
            <a:endParaRPr lang="en-CA" altLang="en-US" sz="1600" dirty="0">
              <a:latin typeface="Calibri" panose="020F0502020204030204" pitchFamily="34" charset="0"/>
            </a:endParaRPr>
          </a:p>
        </p:txBody>
      </p:sp>
      <p:sp>
        <p:nvSpPr>
          <p:cNvPr id="14343" name="TextBox 9"/>
          <p:cNvSpPr txBox="1">
            <a:spLocks noChangeArrowheads="1"/>
          </p:cNvSpPr>
          <p:nvPr/>
        </p:nvSpPr>
        <p:spPr bwMode="auto">
          <a:xfrm>
            <a:off x="5988975" y="940107"/>
            <a:ext cx="2893088"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41535D"/>
              </a:buClr>
            </a:pPr>
            <a:r>
              <a:rPr lang="en-CA" altLang="en-US" sz="1600" b="1" dirty="0" smtClean="0">
                <a:latin typeface="Calibri" panose="020F0502020204030204" pitchFamily="34" charset="0"/>
              </a:rPr>
              <a:t>Dry Storage Container –Transportation Package (DSC-TP): </a:t>
            </a:r>
          </a:p>
          <a:p>
            <a:pPr marL="285750" indent="-285750" eaLnBrk="1" hangingPunct="1">
              <a:buClr>
                <a:srgbClr val="41535D"/>
              </a:buClr>
              <a:buFont typeface="Arial" panose="020B0604020202020204" pitchFamily="34" charset="0"/>
              <a:buChar char="•"/>
            </a:pPr>
            <a:r>
              <a:rPr lang="en-CA" altLang="en-US" sz="1400" dirty="0" smtClean="0">
                <a:latin typeface="Calibri" panose="020F0502020204030204" pitchFamily="34" charset="0"/>
              </a:rPr>
              <a:t>100 tonnes</a:t>
            </a:r>
          </a:p>
          <a:p>
            <a:pPr marL="285750" indent="-285750" eaLnBrk="1" hangingPunct="1">
              <a:buClr>
                <a:srgbClr val="41535D"/>
              </a:buClr>
              <a:buFont typeface="Arial" panose="020B0604020202020204" pitchFamily="34" charset="0"/>
              <a:buChar char="•"/>
            </a:pPr>
            <a:r>
              <a:rPr lang="en-CA" sz="1400" dirty="0">
                <a:latin typeface="Calibri" panose="020F0502020204030204" pitchFamily="34" charset="0"/>
              </a:rPr>
              <a:t>384 fuel bundles in 4 modules</a:t>
            </a:r>
            <a:endParaRPr lang="en-CA" altLang="en-US" sz="1400" dirty="0">
              <a:latin typeface="Calibri" panose="020F0502020204030204" pitchFamily="34" charset="0"/>
            </a:endParaRPr>
          </a:p>
        </p:txBody>
      </p:sp>
      <p:sp>
        <p:nvSpPr>
          <p:cNvPr id="14342" name="TextBox 7"/>
          <p:cNvSpPr txBox="1">
            <a:spLocks noChangeArrowheads="1"/>
          </p:cNvSpPr>
          <p:nvPr/>
        </p:nvSpPr>
        <p:spPr bwMode="auto">
          <a:xfrm>
            <a:off x="5993653" y="2523881"/>
            <a:ext cx="32813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1600" b="1" dirty="0" smtClean="0">
                <a:latin typeface="Calibri" panose="020F0502020204030204" pitchFamily="34" charset="0"/>
              </a:rPr>
              <a:t>Used Fuel Transportation Package (UFTP):</a:t>
            </a:r>
            <a:endParaRPr lang="en-CA" altLang="en-US" sz="1600" dirty="0" smtClean="0">
              <a:latin typeface="Calibri" panose="020F0502020204030204" pitchFamily="34" charset="0"/>
            </a:endParaRPr>
          </a:p>
          <a:p>
            <a:pPr marL="285750" indent="-285750" eaLnBrk="1" hangingPunct="1">
              <a:buClr>
                <a:srgbClr val="41535D"/>
              </a:buClr>
              <a:buFont typeface="Arial" panose="020B0604020202020204" pitchFamily="34" charset="0"/>
              <a:buChar char="•"/>
            </a:pPr>
            <a:r>
              <a:rPr lang="en-CA" altLang="en-US" sz="1400" dirty="0" smtClean="0">
                <a:latin typeface="Calibri" panose="020F0502020204030204" pitchFamily="34" charset="0"/>
              </a:rPr>
              <a:t>35 tonnes</a:t>
            </a:r>
            <a:r>
              <a:rPr lang="en-CA" sz="1400" dirty="0" smtClean="0">
                <a:latin typeface="Calibri" panose="020F0502020204030204" pitchFamily="34" charset="0"/>
              </a:rPr>
              <a:t> </a:t>
            </a:r>
          </a:p>
          <a:p>
            <a:pPr marL="285750" indent="-285750" eaLnBrk="1" hangingPunct="1">
              <a:buClr>
                <a:srgbClr val="41535D"/>
              </a:buClr>
              <a:buFont typeface="Arial" panose="020B0604020202020204" pitchFamily="34" charset="0"/>
              <a:buChar char="•"/>
            </a:pPr>
            <a:r>
              <a:rPr lang="en-CA" sz="1400" dirty="0" smtClean="0">
                <a:latin typeface="Calibri" panose="020F0502020204030204" pitchFamily="34" charset="0"/>
              </a:rPr>
              <a:t>192 </a:t>
            </a:r>
            <a:r>
              <a:rPr lang="en-CA" sz="1400" dirty="0">
                <a:latin typeface="Calibri" panose="020F0502020204030204" pitchFamily="34" charset="0"/>
              </a:rPr>
              <a:t>fuel bundles in 2 modules</a:t>
            </a:r>
            <a:endParaRPr lang="en-CA" altLang="en-US" sz="1400" dirty="0">
              <a:latin typeface="Calibri" panose="020F0502020204030204" pitchFamily="34" charset="0"/>
            </a:endParaRPr>
          </a:p>
        </p:txBody>
      </p:sp>
      <p:sp>
        <p:nvSpPr>
          <p:cNvPr id="14" name="TextBox 13"/>
          <p:cNvSpPr txBox="1">
            <a:spLocks noChangeArrowheads="1"/>
          </p:cNvSpPr>
          <p:nvPr/>
        </p:nvSpPr>
        <p:spPr bwMode="auto">
          <a:xfrm>
            <a:off x="6299036" y="5459929"/>
            <a:ext cx="25830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CA" altLang="en-US" sz="1600" dirty="0" smtClean="0">
                <a:latin typeface="Calibri" panose="020F0502020204030204" pitchFamily="34" charset="0"/>
              </a:rPr>
              <a:t>Certified </a:t>
            </a:r>
            <a:r>
              <a:rPr lang="en-CA" altLang="en-US" sz="1600" dirty="0">
                <a:latin typeface="Calibri" panose="020F0502020204030204" pitchFamily="34" charset="0"/>
              </a:rPr>
              <a:t>to transport </a:t>
            </a:r>
            <a:r>
              <a:rPr lang="en-CA" altLang="en-US" sz="1600" dirty="0" err="1">
                <a:latin typeface="Calibri" panose="020F0502020204030204" pitchFamily="34" charset="0"/>
              </a:rPr>
              <a:t>OPG</a:t>
            </a:r>
            <a:r>
              <a:rPr lang="en-CA" altLang="en-US" sz="1600" dirty="0">
                <a:latin typeface="Calibri" panose="020F0502020204030204" pitchFamily="34" charset="0"/>
              </a:rPr>
              <a:t> </a:t>
            </a:r>
            <a:r>
              <a:rPr lang="en-CA" altLang="en-US" sz="1600" dirty="0" smtClean="0">
                <a:latin typeface="Calibri" panose="020F0502020204030204" pitchFamily="34" charset="0"/>
              </a:rPr>
              <a:t>used fuel in </a:t>
            </a:r>
            <a:r>
              <a:rPr lang="en-CA" altLang="en-US" sz="1600" dirty="0">
                <a:latin typeface="Calibri" panose="020F0502020204030204" pitchFamily="34" charset="0"/>
              </a:rPr>
              <a:t>modules</a:t>
            </a:r>
          </a:p>
        </p:txBody>
      </p:sp>
      <p:sp>
        <p:nvSpPr>
          <p:cNvPr id="17" name="TextBox 10"/>
          <p:cNvSpPr txBox="1">
            <a:spLocks noChangeArrowheads="1"/>
          </p:cNvSpPr>
          <p:nvPr/>
        </p:nvSpPr>
        <p:spPr bwMode="auto">
          <a:xfrm>
            <a:off x="60325" y="2745014"/>
            <a:ext cx="291349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Clr>
                <a:srgbClr val="41535D"/>
              </a:buClr>
            </a:pPr>
            <a:r>
              <a:rPr lang="en-CA" altLang="en-US" sz="1600" b="1" dirty="0" smtClean="0">
                <a:latin typeface="Calibri" panose="020F0502020204030204" pitchFamily="34" charset="0"/>
              </a:rPr>
              <a:t>Basket Transportation Package (BTP):</a:t>
            </a:r>
            <a:endParaRPr lang="en-CA" altLang="en-US" sz="1600" dirty="0" smtClean="0">
              <a:latin typeface="Calibri" panose="020F0502020204030204" pitchFamily="34" charset="0"/>
            </a:endParaRPr>
          </a:p>
          <a:p>
            <a:pPr marL="285750" indent="-285750" eaLnBrk="1" hangingPunct="1">
              <a:buClr>
                <a:srgbClr val="41535D"/>
              </a:buClr>
              <a:buFont typeface="Arial" panose="020B0604020202020204" pitchFamily="34" charset="0"/>
              <a:buChar char="•"/>
            </a:pPr>
            <a:r>
              <a:rPr lang="en-CA" altLang="en-US" sz="1400" dirty="0" smtClean="0">
                <a:latin typeface="Calibri" panose="020F0502020204030204" pitchFamily="34" charset="0"/>
              </a:rPr>
              <a:t>25 tonnes</a:t>
            </a:r>
          </a:p>
          <a:p>
            <a:pPr marL="285750" lvl="1">
              <a:buClr>
                <a:srgbClr val="41535D"/>
              </a:buClr>
              <a:buFont typeface="Arial" panose="020B0604020202020204" pitchFamily="34" charset="0"/>
              <a:buChar char="•"/>
            </a:pPr>
            <a:r>
              <a:rPr lang="en-CA" sz="1400" dirty="0">
                <a:latin typeface="Calibri" panose="020F0502020204030204" pitchFamily="34" charset="0"/>
              </a:rPr>
              <a:t>180 fuel bundles in 3 baskets</a:t>
            </a:r>
          </a:p>
          <a:p>
            <a:pPr marL="285750" indent="-285750" eaLnBrk="1" hangingPunct="1">
              <a:buClr>
                <a:srgbClr val="41535D"/>
              </a:buClr>
              <a:buFont typeface="Arial" panose="020B0604020202020204" pitchFamily="34" charset="0"/>
              <a:buChar char="•"/>
            </a:pPr>
            <a:endParaRPr lang="en-CA" altLang="en-US" sz="1600" dirty="0">
              <a:latin typeface="Calibri" panose="020F0502020204030204" pitchFamily="34" charset="0"/>
            </a:endParaRPr>
          </a:p>
        </p:txBody>
      </p:sp>
    </p:spTree>
    <p:extLst>
      <p:ext uri="{BB962C8B-B14F-4D97-AF65-F5344CB8AC3E}">
        <p14:creationId xmlns:p14="http://schemas.microsoft.com/office/powerpoint/2010/main" val="369999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599"/>
            <a:ext cx="8424863" cy="838200"/>
          </a:xfrm>
        </p:spPr>
        <p:txBody>
          <a:bodyPr/>
          <a:lstStyle/>
          <a:p>
            <a:r>
              <a:rPr lang="en-CA" dirty="0" smtClean="0">
                <a:latin typeface="Calibri" panose="020F0502020204030204" pitchFamily="34" charset="0"/>
              </a:rPr>
              <a:t>Engagement on Transportation</a:t>
            </a:r>
            <a:endParaRPr lang="en-CA" dirty="0">
              <a:latin typeface="Calibri" panose="020F0502020204030204" pitchFamily="34" charset="0"/>
            </a:endParaRPr>
          </a:p>
        </p:txBody>
      </p:sp>
      <p:sp>
        <p:nvSpPr>
          <p:cNvPr id="3" name="Text Placeholder 2"/>
          <p:cNvSpPr>
            <a:spLocks noGrp="1"/>
          </p:cNvSpPr>
          <p:nvPr>
            <p:ph type="body" sz="quarter" idx="11"/>
          </p:nvPr>
        </p:nvSpPr>
        <p:spPr>
          <a:xfrm>
            <a:off x="384175" y="952399"/>
            <a:ext cx="8164283" cy="5087566"/>
          </a:xfrm>
        </p:spPr>
        <p:txBody>
          <a:bodyPr>
            <a:noAutofit/>
          </a:bodyPr>
          <a:lstStyle/>
          <a:p>
            <a:pPr>
              <a:lnSpc>
                <a:spcPct val="114000"/>
              </a:lnSpc>
              <a:spcBef>
                <a:spcPts val="300"/>
              </a:spcBef>
              <a:buClr>
                <a:srgbClr val="41535D"/>
              </a:buClr>
              <a:buFont typeface="Wingdings" panose="05000000000000000000" pitchFamily="2" charset="2"/>
              <a:buChar char="§"/>
            </a:pPr>
            <a:r>
              <a:rPr lang="en-US" sz="1800" dirty="0" smtClean="0">
                <a:latin typeface="Calibri" panose="020F0502020204030204" pitchFamily="34" charset="0"/>
              </a:rPr>
              <a:t>The </a:t>
            </a:r>
            <a:r>
              <a:rPr lang="en-US" sz="1800" dirty="0">
                <a:latin typeface="Calibri" panose="020F0502020204030204" pitchFamily="34" charset="0"/>
              </a:rPr>
              <a:t>transportation engagement plan is intended </a:t>
            </a:r>
            <a:r>
              <a:rPr lang="en-US" sz="1800" dirty="0" smtClean="0">
                <a:latin typeface="Calibri" panose="020F0502020204030204" pitchFamily="34" charset="0"/>
              </a:rPr>
              <a:t>to:</a:t>
            </a:r>
          </a:p>
          <a:p>
            <a:pPr lvl="1">
              <a:lnSpc>
                <a:spcPct val="114000"/>
              </a:lnSpc>
              <a:spcBef>
                <a:spcPts val="300"/>
              </a:spcBef>
              <a:buClr>
                <a:srgbClr val="41535D"/>
              </a:buClr>
            </a:pPr>
            <a:r>
              <a:rPr lang="en-US" sz="1800" dirty="0" smtClean="0">
                <a:latin typeface="Calibri" panose="020F0502020204030204" pitchFamily="34" charset="0"/>
              </a:rPr>
              <a:t>have </a:t>
            </a:r>
            <a:r>
              <a:rPr lang="en-US" sz="1800" dirty="0">
                <a:latin typeface="Calibri" panose="020F0502020204030204" pitchFamily="34" charset="0"/>
              </a:rPr>
              <a:t>a phased evolution of focus and </a:t>
            </a:r>
            <a:r>
              <a:rPr lang="en-US" sz="1800" dirty="0" smtClean="0">
                <a:latin typeface="Calibri" panose="020F0502020204030204" pitchFamily="34" charset="0"/>
              </a:rPr>
              <a:t>dialogue</a:t>
            </a:r>
          </a:p>
          <a:p>
            <a:pPr lvl="1">
              <a:lnSpc>
                <a:spcPct val="114000"/>
              </a:lnSpc>
              <a:spcBef>
                <a:spcPts val="300"/>
              </a:spcBef>
              <a:buClr>
                <a:srgbClr val="41535D"/>
              </a:buClr>
              <a:buFont typeface="Arial" panose="020B0604020202020204" pitchFamily="34" charset="0"/>
              <a:buChar char="–"/>
            </a:pPr>
            <a:r>
              <a:rPr lang="en-US" sz="1800" dirty="0" smtClean="0">
                <a:latin typeface="Calibri" panose="020F0502020204030204" pitchFamily="34" charset="0"/>
              </a:rPr>
              <a:t>identify social considerations that inform the development of </a:t>
            </a:r>
            <a:r>
              <a:rPr lang="en-US" sz="1800" dirty="0">
                <a:latin typeface="Calibri" panose="020F0502020204030204" pitchFamily="34" charset="0"/>
              </a:rPr>
              <a:t>a </a:t>
            </a:r>
            <a:r>
              <a:rPr lang="en-US" sz="1800" dirty="0" smtClean="0">
                <a:latin typeface="Calibri" panose="020F0502020204030204" pitchFamily="34" charset="0"/>
              </a:rPr>
              <a:t>framework </a:t>
            </a:r>
            <a:r>
              <a:rPr lang="en-US" sz="1800" dirty="0">
                <a:latin typeface="Calibri" panose="020F0502020204030204" pitchFamily="34" charset="0"/>
              </a:rPr>
              <a:t>for transportation planning that is responsive to what is learned each </a:t>
            </a:r>
            <a:r>
              <a:rPr lang="en-US" sz="1800" dirty="0" smtClean="0">
                <a:latin typeface="Calibri" panose="020F0502020204030204" pitchFamily="34" charset="0"/>
              </a:rPr>
              <a:t>year</a:t>
            </a:r>
          </a:p>
          <a:p>
            <a:pPr lvl="1">
              <a:lnSpc>
                <a:spcPct val="114000"/>
              </a:lnSpc>
              <a:spcBef>
                <a:spcPts val="300"/>
              </a:spcBef>
              <a:buClr>
                <a:srgbClr val="41535D"/>
              </a:buClr>
              <a:buFont typeface="Arial" panose="020B0604020202020204" pitchFamily="34" charset="0"/>
              <a:buChar char="–"/>
            </a:pPr>
            <a:r>
              <a:rPr lang="en-US" sz="1800" dirty="0" smtClean="0">
                <a:latin typeface="Calibri" panose="020F0502020204030204" pitchFamily="34" charset="0"/>
              </a:rPr>
              <a:t>inform technical work plans, </a:t>
            </a:r>
            <a:r>
              <a:rPr lang="en-US" sz="1800" dirty="0">
                <a:latin typeface="Calibri" panose="020F0502020204030204" pitchFamily="34" charset="0"/>
              </a:rPr>
              <a:t>as required.  </a:t>
            </a:r>
            <a:endParaRPr lang="en-US" sz="1800" dirty="0" smtClean="0">
              <a:latin typeface="Calibri" panose="020F0502020204030204" pitchFamily="34" charset="0"/>
            </a:endParaRPr>
          </a:p>
          <a:p>
            <a:pPr>
              <a:lnSpc>
                <a:spcPct val="114000"/>
              </a:lnSpc>
              <a:spcBef>
                <a:spcPts val="300"/>
              </a:spcBef>
              <a:buClr>
                <a:srgbClr val="41535D"/>
              </a:buClr>
              <a:buFont typeface="Wingdings" panose="05000000000000000000" pitchFamily="2" charset="2"/>
              <a:buChar char="§"/>
            </a:pPr>
            <a:r>
              <a:rPr lang="en-CA" sz="1800" dirty="0">
                <a:latin typeface="Calibri" panose="020F0502020204030204" pitchFamily="34" charset="0"/>
              </a:rPr>
              <a:t>In September 2016, NWMO published the transportation discussion document – entitled </a:t>
            </a:r>
            <a:r>
              <a:rPr lang="en-CA" sz="1800" i="1" dirty="0">
                <a:latin typeface="Calibri" panose="020F0502020204030204" pitchFamily="34" charset="0"/>
              </a:rPr>
              <a:t>Planning Transportation for APM</a:t>
            </a:r>
            <a:r>
              <a:rPr lang="en-CA" sz="1800" dirty="0">
                <a:latin typeface="Calibri" panose="020F0502020204030204" pitchFamily="34" charset="0"/>
              </a:rPr>
              <a:t> - to support transportation engagement activities. </a:t>
            </a:r>
          </a:p>
          <a:p>
            <a:pPr lvl="1">
              <a:lnSpc>
                <a:spcPct val="114000"/>
              </a:lnSpc>
              <a:spcBef>
                <a:spcPts val="300"/>
              </a:spcBef>
              <a:buClr>
                <a:srgbClr val="41535D"/>
              </a:buClr>
            </a:pPr>
            <a:r>
              <a:rPr lang="en-US" sz="1800" dirty="0">
                <a:latin typeface="Calibri" panose="020F0502020204030204" pitchFamily="34" charset="0"/>
              </a:rPr>
              <a:t>P</a:t>
            </a:r>
            <a:r>
              <a:rPr lang="en-US" sz="1800" dirty="0" smtClean="0">
                <a:latin typeface="Calibri" panose="020F0502020204030204" pitchFamily="34" charset="0"/>
              </a:rPr>
              <a:t>ublic attitude research on the questions posed in this discussion document is being undertaken in 2017</a:t>
            </a:r>
          </a:p>
          <a:p>
            <a:pPr>
              <a:lnSpc>
                <a:spcPct val="114000"/>
              </a:lnSpc>
              <a:spcBef>
                <a:spcPts val="300"/>
              </a:spcBef>
              <a:buClr>
                <a:srgbClr val="41535D"/>
              </a:buClr>
              <a:buFont typeface="Wingdings" panose="05000000000000000000" pitchFamily="2" charset="2"/>
              <a:buChar char="§"/>
            </a:pPr>
            <a:r>
              <a:rPr lang="en-US" sz="1800" dirty="0" smtClean="0">
                <a:latin typeface="Calibri" panose="020F0502020204030204" pitchFamily="34" charset="0"/>
              </a:rPr>
              <a:t>At the local and regional level, the NWMO will use a variety of engagement methodologies and materials in a phased manner to identify questions and priorities of Canadians</a:t>
            </a:r>
          </a:p>
          <a:p>
            <a:pPr>
              <a:lnSpc>
                <a:spcPct val="114000"/>
              </a:lnSpc>
              <a:spcBef>
                <a:spcPts val="300"/>
              </a:spcBef>
              <a:buClr>
                <a:srgbClr val="41535D"/>
              </a:buClr>
              <a:buFont typeface="Wingdings" panose="05000000000000000000" pitchFamily="2" charset="2"/>
              <a:buChar char="§"/>
            </a:pPr>
            <a:r>
              <a:rPr lang="en-US" sz="1800" dirty="0" smtClean="0">
                <a:latin typeface="Calibri" panose="020F0502020204030204" pitchFamily="34" charset="0"/>
              </a:rPr>
              <a:t>NWMO </a:t>
            </a:r>
            <a:r>
              <a:rPr lang="en-US" sz="1800" dirty="0">
                <a:latin typeface="Calibri" panose="020F0502020204030204" pitchFamily="34" charset="0"/>
              </a:rPr>
              <a:t>will prepare a report on </a:t>
            </a:r>
            <a:r>
              <a:rPr lang="en-US" sz="1800" i="1" dirty="0">
                <a:latin typeface="Calibri" panose="020F0502020204030204" pitchFamily="34" charset="0"/>
              </a:rPr>
              <a:t>What We Heard, </a:t>
            </a:r>
            <a:r>
              <a:rPr lang="en-US" sz="1800" dirty="0">
                <a:latin typeface="Calibri" panose="020F0502020204030204" pitchFamily="34" charset="0"/>
              </a:rPr>
              <a:t>and a </a:t>
            </a:r>
            <a:r>
              <a:rPr lang="en-US" sz="1800" i="1" dirty="0">
                <a:latin typeface="Calibri" panose="020F0502020204030204" pitchFamily="34" charset="0"/>
              </a:rPr>
              <a:t>draft framework emerging from the dialogue </a:t>
            </a:r>
            <a:r>
              <a:rPr lang="en-US" sz="1800" dirty="0">
                <a:latin typeface="Calibri" panose="020F0502020204030204" pitchFamily="34" charset="0"/>
              </a:rPr>
              <a:t>in </a:t>
            </a:r>
            <a:r>
              <a:rPr lang="en-US" sz="1800" dirty="0" smtClean="0">
                <a:latin typeface="Calibri" panose="020F0502020204030204" pitchFamily="34" charset="0"/>
              </a:rPr>
              <a:t>2018/2019</a:t>
            </a:r>
            <a:endParaRPr lang="en-US" sz="1800" dirty="0">
              <a:latin typeface="Calibri" panose="020F0502020204030204" pitchFamily="34" charset="0"/>
            </a:endParaRPr>
          </a:p>
          <a:p>
            <a:pPr>
              <a:lnSpc>
                <a:spcPct val="114000"/>
              </a:lnSpc>
              <a:spcBef>
                <a:spcPts val="300"/>
              </a:spcBef>
              <a:buClr>
                <a:srgbClr val="41535D"/>
              </a:buClr>
            </a:pPr>
            <a:endParaRPr lang="en-CA" sz="1800" dirty="0" smtClean="0">
              <a:latin typeface="Calibri" panose="020F0502020204030204" pitchFamily="34" charset="0"/>
            </a:endParaRPr>
          </a:p>
          <a:p>
            <a:pPr>
              <a:lnSpc>
                <a:spcPct val="114000"/>
              </a:lnSpc>
              <a:spcBef>
                <a:spcPts val="300"/>
              </a:spcBef>
              <a:buClr>
                <a:srgbClr val="41535D"/>
              </a:buClr>
            </a:pPr>
            <a:endParaRPr lang="en-CA" sz="1800"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AF3ADB94-BC16-4032-8308-4E849AF17FA4}" type="slidenum">
              <a:rPr lang="en-US" smtClean="0">
                <a:latin typeface="Calibri" panose="020F0502020204030204" pitchFamily="34" charset="0"/>
              </a:rPr>
              <a:pPr>
                <a:defRPr/>
              </a:pPr>
              <a:t>46</a:t>
            </a:fld>
            <a:endParaRPr lang="en-US" dirty="0">
              <a:latin typeface="Calibri" panose="020F0502020204030204" pitchFamily="34" charset="0"/>
            </a:endParaRPr>
          </a:p>
        </p:txBody>
      </p:sp>
    </p:spTree>
    <p:extLst>
      <p:ext uri="{BB962C8B-B14F-4D97-AF65-F5344CB8AC3E}">
        <p14:creationId xmlns:p14="http://schemas.microsoft.com/office/powerpoint/2010/main" val="3155075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2528" r="2528"/>
          <a:stretch/>
        </p:blipFill>
        <p:spPr>
          <a:xfrm>
            <a:off x="1600200" y="4079380"/>
            <a:ext cx="7239000" cy="2092820"/>
          </a:xfrm>
          <a:prstGeom prst="rect">
            <a:avLst/>
          </a:prstGeom>
        </p:spPr>
      </p:pic>
      <p:sp>
        <p:nvSpPr>
          <p:cNvPr id="12290" name="Content Placeholder 2"/>
          <p:cNvSpPr>
            <a:spLocks noGrp="1"/>
          </p:cNvSpPr>
          <p:nvPr>
            <p:ph idx="1"/>
          </p:nvPr>
        </p:nvSpPr>
        <p:spPr>
          <a:xfrm>
            <a:off x="457200" y="1143000"/>
            <a:ext cx="8077200" cy="5181600"/>
          </a:xfrm>
        </p:spPr>
        <p:txBody>
          <a:bodyPr/>
          <a:lstStyle/>
          <a:p>
            <a:pPr eaLnBrk="1" hangingPunct="1">
              <a:buFont typeface="Wingdings" panose="05000000000000000000" pitchFamily="2" charset="2"/>
              <a:buChar char="§"/>
            </a:pPr>
            <a:r>
              <a:rPr lang="en-CA" sz="2000" dirty="0" smtClean="0"/>
              <a:t>A series of licences are required from the CNSC over the lifecycle of a nuclear project</a:t>
            </a:r>
          </a:p>
          <a:p>
            <a:pPr eaLnBrk="1" hangingPunct="1">
              <a:buFont typeface="Wingdings" panose="05000000000000000000" pitchFamily="2" charset="2"/>
              <a:buChar char="§"/>
            </a:pPr>
            <a:r>
              <a:rPr lang="en-CA" sz="2000" dirty="0" smtClean="0"/>
              <a:t>Site preparation and construction licences </a:t>
            </a:r>
            <a:r>
              <a:rPr lang="en-CA" sz="2000" dirty="0"/>
              <a:t>can be combined</a:t>
            </a:r>
            <a:endParaRPr lang="en-CA" sz="2000" dirty="0" smtClean="0"/>
          </a:p>
          <a:p>
            <a:pPr eaLnBrk="1" hangingPunct="1">
              <a:buFont typeface="Wingdings" panose="05000000000000000000" pitchFamily="2" charset="2"/>
              <a:buChar char="§"/>
            </a:pPr>
            <a:r>
              <a:rPr lang="en-CA" sz="2000" dirty="0" smtClean="0"/>
              <a:t>Site preparation/construction and decommissioning licence applications generally trigger an Environmental Assessment as well</a:t>
            </a:r>
          </a:p>
          <a:p>
            <a:pPr lvl="1" eaLnBrk="1" hangingPunct="1"/>
            <a:r>
              <a:rPr lang="en-CA" sz="1600" dirty="0" smtClean="0"/>
              <a:t>Two step process:  EA approval, followed by licensing decision</a:t>
            </a:r>
          </a:p>
          <a:p>
            <a:pPr eaLnBrk="1" hangingPunct="1">
              <a:buFont typeface="Wingdings" panose="05000000000000000000" pitchFamily="2" charset="2"/>
              <a:buChar char="§"/>
            </a:pPr>
            <a:r>
              <a:rPr lang="en-CA" sz="2000" dirty="0" smtClean="0"/>
              <a:t>Waste management facilities have separate licences from NPPs  </a:t>
            </a:r>
          </a:p>
          <a:p>
            <a:pPr eaLnBrk="1" hangingPunct="1">
              <a:buFont typeface="Wingdings" panose="05000000000000000000" pitchFamily="2" charset="2"/>
              <a:buChar char="§"/>
            </a:pPr>
            <a:r>
              <a:rPr lang="en-CA" sz="2000" dirty="0" smtClean="0"/>
              <a:t>Licence conditions and waste acceptance criteria (WAC) are facility-specific</a:t>
            </a:r>
          </a:p>
          <a:p>
            <a:pPr eaLnBrk="1" hangingPunct="1"/>
            <a:endParaRPr lang="en-CA" sz="2000" dirty="0" smtClean="0"/>
          </a:p>
          <a:p>
            <a:pPr eaLnBrk="1" hangingPunct="1"/>
            <a:endParaRPr lang="en-CA" sz="20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Licensing Process in Canada</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47</a:t>
            </a:fld>
            <a:endParaRPr lang="en-CA"/>
          </a:p>
        </p:txBody>
      </p:sp>
    </p:spTree>
    <p:extLst>
      <p:ext uri="{BB962C8B-B14F-4D97-AF65-F5344CB8AC3E}">
        <p14:creationId xmlns:p14="http://schemas.microsoft.com/office/powerpoint/2010/main" val="2887244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l="3952" t="551" b="2895"/>
          <a:stretch/>
        </p:blipFill>
        <p:spPr>
          <a:xfrm>
            <a:off x="1892300" y="3632200"/>
            <a:ext cx="7099300" cy="2540000"/>
          </a:xfrm>
          <a:prstGeom prst="rect">
            <a:avLst/>
          </a:prstGeom>
        </p:spPr>
      </p:pic>
      <p:sp>
        <p:nvSpPr>
          <p:cNvPr id="12290" name="Content Placeholder 2"/>
          <p:cNvSpPr>
            <a:spLocks noGrp="1"/>
          </p:cNvSpPr>
          <p:nvPr>
            <p:ph idx="1"/>
          </p:nvPr>
        </p:nvSpPr>
        <p:spPr>
          <a:xfrm>
            <a:off x="457200" y="1143000"/>
            <a:ext cx="8077200" cy="3022600"/>
          </a:xfrm>
        </p:spPr>
        <p:txBody>
          <a:bodyPr/>
          <a:lstStyle/>
          <a:p>
            <a:pPr eaLnBrk="1" hangingPunct="1">
              <a:buFont typeface="Wingdings" panose="05000000000000000000" pitchFamily="2" charset="2"/>
              <a:buChar char="§"/>
            </a:pPr>
            <a:r>
              <a:rPr lang="en-CA" sz="2000" dirty="0" smtClean="0"/>
              <a:t>Entire process typically takes several years or more to complete for the first licence (Site Prep/Construction), including EA</a:t>
            </a:r>
          </a:p>
          <a:p>
            <a:pPr eaLnBrk="1" hangingPunct="1">
              <a:buFont typeface="Wingdings" panose="05000000000000000000" pitchFamily="2" charset="2"/>
              <a:buChar char="§"/>
            </a:pPr>
            <a:r>
              <a:rPr lang="en-CA" sz="2000" dirty="0" smtClean="0"/>
              <a:t>Performance-based </a:t>
            </a:r>
            <a:r>
              <a:rPr lang="en-CA" sz="2000" dirty="0"/>
              <a:t>and prescriptive </a:t>
            </a:r>
            <a:r>
              <a:rPr lang="en-CA" sz="2000" dirty="0" smtClean="0"/>
              <a:t>regulations</a:t>
            </a:r>
          </a:p>
          <a:p>
            <a:pPr eaLnBrk="1" hangingPunct="1">
              <a:buFont typeface="Wingdings" panose="05000000000000000000" pitchFamily="2" charset="2"/>
              <a:buChar char="§"/>
            </a:pPr>
            <a:r>
              <a:rPr lang="en-CA" sz="2000" dirty="0" smtClean="0"/>
              <a:t>Waste disposal projects will trigger an Environmental Assessment</a:t>
            </a:r>
          </a:p>
          <a:p>
            <a:pPr eaLnBrk="1" hangingPunct="1">
              <a:buFont typeface="Wingdings" panose="05000000000000000000" pitchFamily="2" charset="2"/>
              <a:buChar char="§"/>
            </a:pPr>
            <a:r>
              <a:rPr lang="en-CA" sz="2000" dirty="0"/>
              <a:t>Ongoing Aboriginal and public </a:t>
            </a:r>
            <a:r>
              <a:rPr lang="en-CA" sz="2000" dirty="0" smtClean="0"/>
              <a:t>involvement</a:t>
            </a:r>
          </a:p>
          <a:p>
            <a:pPr lvl="1" eaLnBrk="1" hangingPunct="1"/>
            <a:r>
              <a:rPr lang="en-CA" sz="1600" dirty="0" smtClean="0"/>
              <a:t>The </a:t>
            </a:r>
            <a:r>
              <a:rPr lang="en-CA" sz="1600" dirty="0"/>
              <a:t>CNSC and licensees are responsible for regular, clear communications and information to stakeholders and the public</a:t>
            </a:r>
            <a:r>
              <a:rPr lang="en-CA" sz="1600" dirty="0" smtClean="0"/>
              <a:t>  </a:t>
            </a:r>
          </a:p>
          <a:p>
            <a:pPr lvl="1" eaLnBrk="1" hangingPunct="1"/>
            <a:r>
              <a:rPr lang="en-CA" sz="1600" dirty="0" smtClean="0"/>
              <a:t>Crown (i.e. Federal Government) “duty to consult” with </a:t>
            </a:r>
            <a:r>
              <a:rPr lang="en-CA" sz="1600" dirty="0"/>
              <a:t>A</a:t>
            </a:r>
            <a:r>
              <a:rPr lang="en-CA" sz="1600" dirty="0" smtClean="0"/>
              <a:t>boriginal groups</a:t>
            </a:r>
          </a:p>
          <a:p>
            <a:pPr eaLnBrk="1" hangingPunct="1"/>
            <a:endParaRPr lang="en-CA" sz="2000" dirty="0" smtClean="0"/>
          </a:p>
          <a:p>
            <a:pPr eaLnBrk="1" hangingPunct="1"/>
            <a:endParaRPr lang="en-CA" sz="2000" dirty="0" smtClean="0"/>
          </a:p>
          <a:p>
            <a:pPr eaLnBrk="1" hangingPunct="1"/>
            <a:endParaRPr lang="en-CA" sz="2000" dirty="0"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t>Licensing Process in Canada (2)</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pPr fontAlgn="base">
                <a:spcBef>
                  <a:spcPct val="0"/>
                </a:spcBef>
                <a:spcAft>
                  <a:spcPct val="0"/>
                </a:spcAft>
                <a:defRPr/>
              </a:pPr>
              <a:t>48</a:t>
            </a:fld>
            <a:endParaRPr lang="en-CA"/>
          </a:p>
        </p:txBody>
      </p:sp>
    </p:spTree>
    <p:extLst>
      <p:ext uri="{BB962C8B-B14F-4D97-AF65-F5344CB8AC3E}">
        <p14:creationId xmlns:p14="http://schemas.microsoft.com/office/powerpoint/2010/main" val="1679802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464" y="202836"/>
            <a:ext cx="8229600" cy="672035"/>
          </a:xfrm>
        </p:spPr>
        <p:txBody>
          <a:bodyPr/>
          <a:lstStyle/>
          <a:p>
            <a:pPr fontAlgn="auto">
              <a:spcAft>
                <a:spcPts val="0"/>
              </a:spcAft>
              <a:defRPr/>
            </a:pPr>
            <a:r>
              <a:rPr lang="en-CA" sz="2800" dirty="0" smtClean="0"/>
              <a:t>Port Granby Long-term Waste Management Facility</a:t>
            </a:r>
            <a:endParaRPr lang="en-CA" sz="2800"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49</a:t>
            </a:fld>
            <a:endParaRPr lang="en-CA">
              <a:solidFill>
                <a:srgbClr val="FFFFFF"/>
              </a:solidFill>
            </a:endParaRPr>
          </a:p>
        </p:txBody>
      </p:sp>
      <p:sp>
        <p:nvSpPr>
          <p:cNvPr id="6" name="Rectangle 5"/>
          <p:cNvSpPr/>
          <p:nvPr/>
        </p:nvSpPr>
        <p:spPr>
          <a:xfrm>
            <a:off x="1427889" y="4726000"/>
            <a:ext cx="1130118" cy="307777"/>
          </a:xfrm>
          <a:prstGeom prst="rect">
            <a:avLst/>
          </a:prstGeom>
        </p:spPr>
        <p:txBody>
          <a:bodyPr wrap="none">
            <a:spAutoFit/>
          </a:bodyPr>
          <a:lstStyle/>
          <a:p>
            <a:r>
              <a:rPr lang="en-US" sz="1400" b="1" dirty="0">
                <a:solidFill>
                  <a:srgbClr val="FFFFFF"/>
                </a:solidFill>
                <a:latin typeface="Calibri" panose="020F0502020204030204" pitchFamily="34" charset="0"/>
              </a:rPr>
              <a:t>Lake Ontario</a:t>
            </a:r>
            <a:endParaRPr lang="en-US" sz="1400" dirty="0">
              <a:solidFill>
                <a:prstClr val="black"/>
              </a:solidFill>
              <a:latin typeface="Calibri" panose="020F0502020204030204" pitchFamily="34" charset="0"/>
            </a:endParaRPr>
          </a:p>
        </p:txBody>
      </p:sp>
      <p:sp>
        <p:nvSpPr>
          <p:cNvPr id="7" name="Rectangle 6"/>
          <p:cNvSpPr/>
          <p:nvPr/>
        </p:nvSpPr>
        <p:spPr>
          <a:xfrm>
            <a:off x="4183790" y="4607837"/>
            <a:ext cx="1079334" cy="307777"/>
          </a:xfrm>
          <a:prstGeom prst="rect">
            <a:avLst/>
          </a:prstGeom>
        </p:spPr>
        <p:txBody>
          <a:bodyPr wrap="none">
            <a:spAutoFit/>
          </a:bodyPr>
          <a:lstStyle/>
          <a:p>
            <a:r>
              <a:rPr lang="en-US" sz="1400" b="1" dirty="0">
                <a:solidFill>
                  <a:srgbClr val="FFFFFF"/>
                </a:solidFill>
                <a:latin typeface="Calibri" panose="020F0502020204030204" pitchFamily="34" charset="0"/>
              </a:rPr>
              <a:t>Port Granby</a:t>
            </a:r>
            <a:endParaRPr lang="en-US" sz="1400" dirty="0">
              <a:solidFill>
                <a:prstClr val="black"/>
              </a:solidFill>
              <a:latin typeface="Calibri" panose="020F0502020204030204" pitchFamily="34" charset="0"/>
            </a:endParaRPr>
          </a:p>
        </p:txBody>
      </p:sp>
      <p:sp>
        <p:nvSpPr>
          <p:cNvPr id="8" name="Rectangle 7"/>
          <p:cNvSpPr/>
          <p:nvPr/>
        </p:nvSpPr>
        <p:spPr>
          <a:xfrm>
            <a:off x="2933824" y="5633547"/>
            <a:ext cx="936795" cy="307777"/>
          </a:xfrm>
          <a:prstGeom prst="rect">
            <a:avLst/>
          </a:prstGeom>
        </p:spPr>
        <p:txBody>
          <a:bodyPr wrap="none">
            <a:spAutoFit/>
          </a:bodyPr>
          <a:lstStyle/>
          <a:p>
            <a:r>
              <a:rPr lang="en-US" sz="1400" b="1" dirty="0">
                <a:solidFill>
                  <a:srgbClr val="FFFFFF"/>
                </a:solidFill>
                <a:latin typeface="Calibri" panose="020F0502020204030204" pitchFamily="34" charset="0"/>
              </a:rPr>
              <a:t>Port Hope</a:t>
            </a:r>
            <a:endParaRPr lang="en-US" sz="1400" dirty="0">
              <a:solidFill>
                <a:prstClr val="black"/>
              </a:solidFill>
              <a:latin typeface="Calibri" panose="020F0502020204030204" pitchFamily="34" charset="0"/>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3091" t="2621" r="2418" b="2427"/>
          <a:stretch/>
        </p:blipFill>
        <p:spPr>
          <a:xfrm>
            <a:off x="558800" y="1371599"/>
            <a:ext cx="8242300" cy="4584701"/>
          </a:xfrm>
          <a:prstGeom prst="rect">
            <a:avLst/>
          </a:prstGeom>
        </p:spPr>
      </p:pic>
    </p:spTree>
    <p:extLst>
      <p:ext uri="{BB962C8B-B14F-4D97-AF65-F5344CB8AC3E}">
        <p14:creationId xmlns:p14="http://schemas.microsoft.com/office/powerpoint/2010/main" val="2397497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823633"/>
            <a:ext cx="8012430" cy="5291417"/>
          </a:xfrm>
        </p:spPr>
        <p:txBody>
          <a:bodyPr/>
          <a:lstStyle/>
          <a:p>
            <a:pPr eaLnBrk="1" hangingPunct="1">
              <a:buFont typeface="Wingdings" panose="05000000000000000000" pitchFamily="2" charset="2"/>
              <a:buChar char="§"/>
            </a:pPr>
            <a:r>
              <a:rPr lang="en-CA" sz="2400" dirty="0" smtClean="0"/>
              <a:t>APM facility for UF: ~$18.3 billion (2015) total</a:t>
            </a:r>
          </a:p>
          <a:p>
            <a:pPr lvl="1">
              <a:buFont typeface="Calibri" panose="020F0502020204030204" pitchFamily="34" charset="0"/>
              <a:buChar char="–"/>
            </a:pPr>
            <a:r>
              <a:rPr lang="en-CA" dirty="0" smtClean="0"/>
              <a:t>$2.1 billion Siting &amp; Licensing</a:t>
            </a:r>
          </a:p>
          <a:p>
            <a:pPr lvl="1">
              <a:buFont typeface="Calibri" panose="020F0502020204030204" pitchFamily="34" charset="0"/>
              <a:buChar char="–"/>
            </a:pPr>
            <a:r>
              <a:rPr lang="en-CA" dirty="0" smtClean="0"/>
              <a:t>$3.8 billion Construction</a:t>
            </a:r>
          </a:p>
          <a:p>
            <a:pPr lvl="1">
              <a:buFont typeface="Calibri" panose="020F0502020204030204" pitchFamily="34" charset="0"/>
              <a:buChar char="–"/>
            </a:pPr>
            <a:r>
              <a:rPr lang="en-CA" dirty="0" smtClean="0"/>
              <a:t>$9.4 billion Operations (including UF transportation)</a:t>
            </a:r>
          </a:p>
          <a:p>
            <a:pPr lvl="1">
              <a:buFont typeface="Calibri" panose="020F0502020204030204" pitchFamily="34" charset="0"/>
              <a:buChar char="–"/>
            </a:pPr>
            <a:r>
              <a:rPr lang="en-CA" dirty="0" smtClean="0"/>
              <a:t>$3 billion Long-term monitoring &amp; closure</a:t>
            </a:r>
          </a:p>
          <a:p>
            <a:pPr eaLnBrk="1" hangingPunct="1">
              <a:buFont typeface="Wingdings" panose="05000000000000000000" pitchFamily="2" charset="2"/>
              <a:buChar char="§"/>
            </a:pPr>
            <a:r>
              <a:rPr lang="en-CA" sz="2400" dirty="0" smtClean="0"/>
              <a:t>OPG DGR: ~$2 billion total</a:t>
            </a:r>
          </a:p>
          <a:p>
            <a:pPr lvl="1">
              <a:buFont typeface="Calibri" panose="020F0502020204030204" pitchFamily="34" charset="0"/>
              <a:buChar char="–"/>
            </a:pPr>
            <a:r>
              <a:rPr lang="en-CA" dirty="0" smtClean="0"/>
              <a:t>$0.9 billion Construction </a:t>
            </a:r>
          </a:p>
          <a:p>
            <a:pPr lvl="1">
              <a:buFont typeface="Calibri" panose="020F0502020204030204" pitchFamily="34" charset="0"/>
              <a:buChar char="–"/>
            </a:pPr>
            <a:r>
              <a:rPr lang="en-CA" dirty="0" smtClean="0"/>
              <a:t>$0.8 billion Operations</a:t>
            </a:r>
          </a:p>
          <a:p>
            <a:pPr lvl="1">
              <a:buFont typeface="Calibri" panose="020F0502020204030204" pitchFamily="34" charset="0"/>
              <a:buChar char="–"/>
            </a:pPr>
            <a:r>
              <a:rPr lang="en-CA" dirty="0" smtClean="0"/>
              <a:t>$0.3 billion Closure &amp; decommissioning</a:t>
            </a:r>
          </a:p>
          <a:p>
            <a:pPr eaLnBrk="1" hangingPunct="1">
              <a:buFont typeface="Wingdings" panose="05000000000000000000" pitchFamily="2" charset="2"/>
              <a:buChar char="§"/>
            </a:pPr>
            <a:r>
              <a:rPr lang="en-CA" sz="2400" dirty="0" smtClean="0"/>
              <a:t>AECL NSDF: ~$600 million (2016) total</a:t>
            </a:r>
          </a:p>
          <a:p>
            <a:pPr lvl="1">
              <a:buFont typeface="Calibri" panose="020F0502020204030204" pitchFamily="34" charset="0"/>
              <a:buChar char="–"/>
            </a:pPr>
            <a:r>
              <a:rPr lang="en-CA" dirty="0" smtClean="0"/>
              <a:t>$215 million Phase 1 construction</a:t>
            </a:r>
          </a:p>
          <a:p>
            <a:pPr lvl="1">
              <a:buFont typeface="Calibri" panose="020F0502020204030204" pitchFamily="34" charset="0"/>
              <a:buChar char="–"/>
            </a:pPr>
            <a:r>
              <a:rPr lang="en-CA" dirty="0" smtClean="0"/>
              <a:t>$110 million Phase 2 construction</a:t>
            </a:r>
          </a:p>
          <a:p>
            <a:pPr lvl="1">
              <a:buFont typeface="Calibri" panose="020F0502020204030204" pitchFamily="34" charset="0"/>
              <a:buChar char="–"/>
            </a:pPr>
            <a:r>
              <a:rPr lang="en-CA" dirty="0" smtClean="0"/>
              <a:t>$240 million for 50 </a:t>
            </a:r>
            <a:r>
              <a:rPr lang="en-CA" dirty="0" err="1" smtClean="0"/>
              <a:t>yrs</a:t>
            </a:r>
            <a:r>
              <a:rPr lang="en-CA" dirty="0" smtClean="0"/>
              <a:t> of operation</a:t>
            </a:r>
          </a:p>
          <a:p>
            <a:pPr lvl="1">
              <a:buFont typeface="Calibri" panose="020F0502020204030204" pitchFamily="34" charset="0"/>
              <a:buChar char="–"/>
            </a:pPr>
            <a:r>
              <a:rPr lang="en-CA" dirty="0" smtClean="0"/>
              <a:t>$5 million long-term surveillance &amp; maintenance</a:t>
            </a:r>
          </a:p>
          <a:p>
            <a:pPr lvl="1">
              <a:buFont typeface="Calibri" panose="020F0502020204030204" pitchFamily="34" charset="0"/>
              <a:buChar char="–"/>
            </a:pPr>
            <a:r>
              <a:rPr lang="en-CA" dirty="0" smtClean="0"/>
              <a:t>$30 million for final disposition</a:t>
            </a:r>
          </a:p>
          <a:p>
            <a:pPr>
              <a:buFont typeface="Wingdings" panose="05000000000000000000" pitchFamily="2" charset="2"/>
              <a:buChar char="§"/>
            </a:pPr>
            <a:r>
              <a:rPr lang="en-CA" sz="2400" dirty="0"/>
              <a:t>AECL </a:t>
            </a:r>
            <a:r>
              <a:rPr lang="en-CA" sz="2400" dirty="0" smtClean="0"/>
              <a:t>PHAI: ~$1.28 billion total</a:t>
            </a:r>
            <a:endParaRPr lang="en-CA" sz="2400" dirty="0"/>
          </a:p>
          <a:p>
            <a:pPr eaLnBrk="1" hangingPunct="1"/>
            <a:endParaRPr lang="en-CA" sz="2000" dirty="0" smtClean="0"/>
          </a:p>
          <a:p>
            <a:pPr eaLnBrk="1" hangingPunct="1"/>
            <a:endParaRPr lang="en-CA" sz="2000" dirty="0" smtClean="0"/>
          </a:p>
          <a:p>
            <a:pPr eaLnBrk="1" hangingPunct="1"/>
            <a:endParaRPr lang="en-CA" sz="2000" dirty="0" smtClean="0"/>
          </a:p>
        </p:txBody>
      </p:sp>
      <p:sp>
        <p:nvSpPr>
          <p:cNvPr id="2" name="Title 1"/>
          <p:cNvSpPr>
            <a:spLocks noGrp="1"/>
          </p:cNvSpPr>
          <p:nvPr>
            <p:ph type="title"/>
          </p:nvPr>
        </p:nvSpPr>
        <p:spPr>
          <a:xfrm>
            <a:off x="457200" y="274638"/>
            <a:ext cx="8229600" cy="790369"/>
          </a:xfrm>
        </p:spPr>
        <p:txBody>
          <a:bodyPr/>
          <a:lstStyle/>
          <a:p>
            <a:pPr eaLnBrk="1" fontAlgn="auto" hangingPunct="1">
              <a:spcAft>
                <a:spcPts val="0"/>
              </a:spcAft>
              <a:defRPr/>
            </a:pPr>
            <a:r>
              <a:rPr lang="en-CA" dirty="0" smtClean="0"/>
              <a:t>Costs</a:t>
            </a:r>
            <a:endParaRPr lang="en-CA" dirty="0"/>
          </a:p>
        </p:txBody>
      </p:sp>
      <p:sp>
        <p:nvSpPr>
          <p:cNvPr id="12292" name="Slide Number Placeholder 3"/>
          <p:cNvSpPr>
            <a:spLocks noGrp="1"/>
          </p:cNvSpPr>
          <p:nvPr>
            <p:ph type="sldNum" sz="quarter" idx="10"/>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46EB58B1-02CC-4E93-B178-46F2998B77A5}" type="slidenum">
              <a:rPr lang="en-CA">
                <a:solidFill>
                  <a:srgbClr val="FFFFFF"/>
                </a:solidFill>
              </a:rPr>
              <a:pPr fontAlgn="base">
                <a:spcBef>
                  <a:spcPct val="0"/>
                </a:spcBef>
                <a:spcAft>
                  <a:spcPct val="0"/>
                </a:spcAft>
                <a:defRPr/>
              </a:pPr>
              <a:t>50</a:t>
            </a:fld>
            <a:endParaRPr lang="en-CA">
              <a:solidFill>
                <a:srgbClr val="FFFFFF"/>
              </a:solidFill>
            </a:endParaRPr>
          </a:p>
        </p:txBody>
      </p:sp>
    </p:spTree>
    <p:extLst>
      <p:ext uri="{BB962C8B-B14F-4D97-AF65-F5344CB8AC3E}">
        <p14:creationId xmlns:p14="http://schemas.microsoft.com/office/powerpoint/2010/main" val="3011984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NWMO PowerPoint template">
  <a:themeElements>
    <a:clrScheme name="Custom 1">
      <a:dk1>
        <a:sysClr val="windowText" lastClr="000000"/>
      </a:dk1>
      <a:lt1>
        <a:srgbClr val="FFFFFF"/>
      </a:lt1>
      <a:dk2>
        <a:srgbClr val="000000"/>
      </a:dk2>
      <a:lt2>
        <a:srgbClr val="FFFFFF"/>
      </a:lt2>
      <a:accent1>
        <a:srgbClr val="4F81BD"/>
      </a:accent1>
      <a:accent2>
        <a:srgbClr val="B8CCE4"/>
      </a:accent2>
      <a:accent3>
        <a:srgbClr val="FFC000"/>
      </a:accent3>
      <a:accent4>
        <a:srgbClr val="FFE599"/>
      </a:accent4>
      <a:accent5>
        <a:srgbClr val="9BBB59"/>
      </a:accent5>
      <a:accent6>
        <a:srgbClr val="D7E3BC"/>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4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014 Subtitle Page">
  <a:themeElements>
    <a:clrScheme name="Custom 1">
      <a:dk1>
        <a:sysClr val="windowText" lastClr="000000"/>
      </a:dk1>
      <a:lt1>
        <a:srgbClr val="FFFFFF"/>
      </a:lt1>
      <a:dk2>
        <a:srgbClr val="000000"/>
      </a:dk2>
      <a:lt2>
        <a:srgbClr val="FFFFFF"/>
      </a:lt2>
      <a:accent1>
        <a:srgbClr val="4F81BD"/>
      </a:accent1>
      <a:accent2>
        <a:srgbClr val="B8CCE4"/>
      </a:accent2>
      <a:accent3>
        <a:srgbClr val="FFC000"/>
      </a:accent3>
      <a:accent4>
        <a:srgbClr val="FFE599"/>
      </a:accent4>
      <a:accent5>
        <a:srgbClr val="9BBB59"/>
      </a:accent5>
      <a:accent6>
        <a:srgbClr val="D7E3BC"/>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A60DDA70ABF4409BF8E3B1DA02490C" ma:contentTypeVersion="0" ma:contentTypeDescription="Create a new document." ma:contentTypeScope="" ma:versionID="e3c9f696f83bb6140bfc2b6d475c64f2">
  <xsd:schema xmlns:xsd="http://www.w3.org/2001/XMLSchema" xmlns:p="http://schemas.microsoft.com/office/2006/metadata/properties" xmlns:ns1="http://schemas.microsoft.com/sharepoint/v3" targetNamespace="http://schemas.microsoft.com/office/2006/metadata/properties" ma:root="true" ma:fieldsID="f08a5826197152f2ea17090b0a2363f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F517BA34-AC24-437E-B07B-39EEF6683B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774690B-FA0B-42A7-A109-3560959EC5BD}">
  <ds:schemaRefs>
    <ds:schemaRef ds:uri="http://schemas.microsoft.com/sharepoint/v3"/>
    <ds:schemaRef ds:uri="http://purl.org/dc/dcmitype/"/>
    <ds:schemaRef ds:uri="http://schemas.openxmlformats.org/package/2006/metadata/core-properties"/>
    <ds:schemaRef ds:uri="http://purl.org/dc/elements/1.1/"/>
    <ds:schemaRef ds:uri="http://purl.org/dc/terms/"/>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7EC1659-06A2-48C4-93B4-6733DA95DBC7}">
  <ds:schemaRefs>
    <ds:schemaRef ds:uri="http://schemas.microsoft.com/sharepoint/v3/contenttype/forms"/>
  </ds:schemaRefs>
</ds:datastoreItem>
</file>

<file path=customXml/itemProps4.xml><?xml version="1.0" encoding="utf-8"?>
<ds:datastoreItem xmlns:ds="http://schemas.openxmlformats.org/officeDocument/2006/customXml" ds:itemID="{B1855AD9-8146-486D-9740-3CF84F67581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NWMO PowerPoint template</Template>
  <TotalTime>15609</TotalTime>
  <Words>4928</Words>
  <Application>Microsoft Office PowerPoint</Application>
  <PresentationFormat>On-screen Show (4:3)</PresentationFormat>
  <Paragraphs>782</Paragraphs>
  <Slides>50</Slides>
  <Notes>50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50</vt:i4>
      </vt:variant>
    </vt:vector>
  </HeadingPairs>
  <TitlesOfParts>
    <vt:vector size="65" baseType="lpstr">
      <vt:lpstr>Symbol</vt:lpstr>
      <vt:lpstr>Trebuchet MS</vt:lpstr>
      <vt:lpstr>ヒラギノ角ゴ Pro W3</vt:lpstr>
      <vt:lpstr>Arial</vt:lpstr>
      <vt:lpstr>Verdana</vt:lpstr>
      <vt:lpstr>Arial Black</vt:lpstr>
      <vt:lpstr>Tahoma</vt:lpstr>
      <vt:lpstr>Calibri</vt:lpstr>
      <vt:lpstr>Times</vt:lpstr>
      <vt:lpstr>Wingdings</vt:lpstr>
      <vt:lpstr>Courier New</vt:lpstr>
      <vt:lpstr>Wingdings 3</vt:lpstr>
      <vt:lpstr>NWMO PowerPoint template</vt:lpstr>
      <vt:lpstr>2014 Title Page</vt:lpstr>
      <vt:lpstr>2014 Subtitle Page</vt:lpstr>
      <vt:lpstr>Status of Used Nuclear Fuel and Radioactive Waste Long-term Management Programs in Canada </vt:lpstr>
      <vt:lpstr>Background</vt:lpstr>
      <vt:lpstr>Responsibilities</vt:lpstr>
      <vt:lpstr>Responsibilities (2)</vt:lpstr>
      <vt:lpstr>Major Radioactive Waste Management Sites</vt:lpstr>
      <vt:lpstr>Inventory of wastes in Canada</vt:lpstr>
      <vt:lpstr>NWMO: Who We Are</vt:lpstr>
      <vt:lpstr>Used Nuclear Fuel</vt:lpstr>
      <vt:lpstr>Current UF Inventory</vt:lpstr>
      <vt:lpstr>PowerPoint Presentation</vt:lpstr>
      <vt:lpstr>National Infrastructure Project</vt:lpstr>
      <vt:lpstr>PowerPoint Presentation</vt:lpstr>
      <vt:lpstr>Project Features</vt:lpstr>
      <vt:lpstr>PowerPoint Presentation</vt:lpstr>
      <vt:lpstr>PowerPoint Presentation</vt:lpstr>
      <vt:lpstr>Preliminary Field Investigations</vt:lpstr>
      <vt:lpstr>PowerPoint Presentation</vt:lpstr>
      <vt:lpstr>PowerPoint Presentation</vt:lpstr>
      <vt:lpstr>PowerPoint Presentation</vt:lpstr>
      <vt:lpstr>NWMO’s International Co-operation </vt:lpstr>
      <vt:lpstr>Low- &amp; Intermediate-Level Radioactive Wastes</vt:lpstr>
      <vt:lpstr>L&amp;ILW Background</vt:lpstr>
      <vt:lpstr>OPG DGR for L&amp;ILW</vt:lpstr>
      <vt:lpstr>OPG DGR for L&amp;ILW (2)</vt:lpstr>
      <vt:lpstr>OPG DGR for L&amp;ILW (2010 Schedule)</vt:lpstr>
      <vt:lpstr>OPG DGR for L&amp;ILW (Current Status)</vt:lpstr>
      <vt:lpstr>OPG DGR for L&amp;ILW (Current Status - 2)</vt:lpstr>
      <vt:lpstr>Long-term Management of Historic LLW</vt:lpstr>
      <vt:lpstr>Port Hope Long-term Waste Management Facility</vt:lpstr>
      <vt:lpstr>Status of Port Hope Area Initiative Projects</vt:lpstr>
      <vt:lpstr>Disposal of other AECL LLW: Proposed Near-Surface Disposal Facility at Chalk River</vt:lpstr>
      <vt:lpstr>Proposed Near Surface Disposal Facility at Chalk River (2)</vt:lpstr>
      <vt:lpstr>Proposed Near Surface Disposal Facility at Chalk River (3)</vt:lpstr>
      <vt:lpstr>Waste Management Status Summary</vt:lpstr>
      <vt:lpstr>Further Reading</vt:lpstr>
      <vt:lpstr>Questions?</vt:lpstr>
      <vt:lpstr>Backup slides</vt:lpstr>
      <vt:lpstr>Responsibilities </vt:lpstr>
      <vt:lpstr>Wet Storage</vt:lpstr>
      <vt:lpstr>PowerPoint Presentation</vt:lpstr>
      <vt:lpstr>PowerPoint Presentation</vt:lpstr>
      <vt:lpstr>Objective of Assessments of Sites: </vt:lpstr>
      <vt:lpstr>Engagement</vt:lpstr>
      <vt:lpstr>Used Nuclear Fuel Transportation</vt:lpstr>
      <vt:lpstr>Transportation Package Options</vt:lpstr>
      <vt:lpstr>Engagement on Transportation</vt:lpstr>
      <vt:lpstr>Licensing Process in Canada</vt:lpstr>
      <vt:lpstr>Licensing Process in Canada (2)</vt:lpstr>
      <vt:lpstr>Port Granby Long-term Waste Management Facility</vt:lpstr>
      <vt:lpstr>Costs</vt:lpstr>
    </vt:vector>
  </TitlesOfParts>
  <Company>NWMO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of UF &amp; RW in Canada</dc:title>
  <dc:creator>lfrizzell</dc:creator>
  <cp:lastModifiedBy>Garamszeghy, Mike</cp:lastModifiedBy>
  <cp:revision>438</cp:revision>
  <cp:lastPrinted>2017-10-12T15:24:53Z</cp:lastPrinted>
  <dcterms:created xsi:type="dcterms:W3CDTF">2015-05-04T20:23:57Z</dcterms:created>
  <dcterms:modified xsi:type="dcterms:W3CDTF">2017-10-25T11:09:07Z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0x010100B4A60DDA70ABF4409BF8E3B1DA02490C</vt:lpwstr>
  </property>
</Properties>
</file>