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01" r:id="rId2"/>
    <p:sldMasterId id="2147484465" r:id="rId3"/>
  </p:sldMasterIdLst>
  <p:notesMasterIdLst>
    <p:notesMasterId r:id="rId14"/>
  </p:notesMasterIdLst>
  <p:handoutMasterIdLst>
    <p:handoutMasterId r:id="rId15"/>
  </p:handoutMasterIdLst>
  <p:sldIdLst>
    <p:sldId id="258" r:id="rId4"/>
    <p:sldId id="260" r:id="rId5"/>
    <p:sldId id="287" r:id="rId6"/>
    <p:sldId id="293" r:id="rId7"/>
    <p:sldId id="295" r:id="rId8"/>
    <p:sldId id="296" r:id="rId9"/>
    <p:sldId id="282" r:id="rId10"/>
    <p:sldId id="299" r:id="rId11"/>
    <p:sldId id="300" r:id="rId12"/>
    <p:sldId id="291" r:id="rId13"/>
  </p:sldIdLst>
  <p:sldSz cx="9906000" cy="6858000" type="A4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05A9B"/>
    <a:srgbClr val="447825"/>
    <a:srgbClr val="64A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9915" autoAdjust="0"/>
  </p:normalViewPr>
  <p:slideViewPr>
    <p:cSldViewPr snapToObjects="1">
      <p:cViewPr>
        <p:scale>
          <a:sx n="200" d="100"/>
          <a:sy n="200" d="100"/>
        </p:scale>
        <p:origin x="-264" y="-2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51165-258F-4045-8565-9F4894C1ED29}" type="datetimeFigureOut">
              <a:rPr lang="en-AU" smtClean="0"/>
              <a:t>31/10/17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76603-0469-4DCB-8D19-5442B7CAAE4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797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B7B2A-669D-4763-A978-EC9BDF5DFA7F}" type="datetimeFigureOut">
              <a:rPr lang="en-AU" smtClean="0"/>
              <a:t>31/10/17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BB6C8-DADE-45CA-BB9F-9378CC6C2C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071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356992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1873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 smtClean="0"/>
              <a:t>IME Presentation to the GIF Policy Group</a:t>
            </a:r>
          </a:p>
          <a:p>
            <a:pPr>
              <a:defRPr/>
            </a:pPr>
            <a:r>
              <a:rPr lang="en-US" dirty="0" smtClean="0"/>
              <a:t>3 February 2016, Lucas Heights NSW, Australia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DCE6F2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9C352051-8E78-4E2E-B64F-EDEFB9CC9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DCE6F2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48823171-36FE-4BA4-AB64-3EB682A4A65B}" type="datetimeFigureOut">
              <a:rPr lang="en-US"/>
              <a:pPr>
                <a:defRPr/>
              </a:pPr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22276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7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OPAL-Bld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906000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7366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20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0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eceptionIma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4700"/>
            <a:ext cx="99060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333375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48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7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0A422B68-30A4-4E78-BEAB-940791876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EA7A9BE3-C4E7-4F16-B605-52EBBC41B9B6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63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1144158"/>
            <a:ext cx="9649072" cy="4761034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93339" y="6376243"/>
            <a:ext cx="3463517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 smtClean="0"/>
              <a:t>Presentation to the GIF Policy Group</a:t>
            </a:r>
          </a:p>
          <a:p>
            <a:pPr>
              <a:defRPr/>
            </a:pPr>
            <a:r>
              <a:rPr lang="en-US" dirty="0" smtClean="0"/>
              <a:t>3 February 2016, Lucas Heights NSW, Australia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57456" y="6376243"/>
            <a:ext cx="577923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7762" name="Picture 2" descr="\\fianna\coh\My Documents\ANSTO-Logo_No-CoA_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088" y="6366025"/>
            <a:ext cx="1224137" cy="32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754640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3913737C-9AC0-485B-8D4E-51F7214BE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7DDA08C4-98A6-4812-B484-F3E8617B6CA0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24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543FA59E-A978-4787-92F1-E78561529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A2D18885-D147-40CF-9A9C-88AAE31F406A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7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A53064CE-6B48-4FC6-A4BC-8C705D938B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13387915-96D7-48C3-833F-2C5243ACD212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9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56DEFA41-E28D-4BCE-89F5-B8E5644DB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938E132A-F683-4AD0-9CE9-4EBEF64C72F1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026E4FA2-A7F2-4503-9582-F0FBBD77B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565120D7-3D95-4045-9506-E4FF6B9450FA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87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2C2DA35A-D547-4DE7-A844-7CFEE4BE0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0D11DFD5-39AE-4D14-BEDE-E717C7A4F30B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2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66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3189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26DD97EB-7255-479F-8D69-7069E881C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ea typeface="ＭＳ Ｐゴシック" charset="-128"/>
              </a:defRPr>
            </a:lvl1pPr>
          </a:lstStyle>
          <a:p>
            <a:pPr>
              <a:defRPr/>
            </a:pPr>
            <a:fld id="{A43F8736-57F6-4BE5-AC89-E1248B4C66CB}" type="datetime1">
              <a:rPr lang="en-US" smtClean="0"/>
              <a:t>31/10/17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30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44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0959520-195E-4960-9779-69693AF41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51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D6E725D-F128-4F0A-99C0-750CB9C8F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04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05336A5-B610-4D8B-AE2D-BD26E85C8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72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0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2FB5DBD-BE7F-43A8-A975-19524DFFF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55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6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3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3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F46C9DB-090F-479A-9D8E-3B1CAC34C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07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25B9136-BC99-44DC-A148-54A8A8BEF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835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2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B078C29-4D92-45C5-9512-F8A1B89BE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0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3B0970D-3FD1-48EF-91C1-A0FB4FE8C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294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65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454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2882196-27CD-4616-91FD-E1DDDEC82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2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40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14" Type="http://schemas.openxmlformats.org/officeDocument/2006/relationships/image" Target="../media/image7.jpeg"/><Relationship Id="rId15" Type="http://schemas.openxmlformats.org/officeDocument/2006/relationships/image" Target="../media/image8.emf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3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491" y="-34290"/>
            <a:ext cx="9997044" cy="6926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78936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7" r:id="rId1"/>
    <p:sldLayoutId id="2147484438" r:id="rId2"/>
    <p:sldLayoutId id="2147484439" r:id="rId3"/>
    <p:sldLayoutId id="2147484440" r:id="rId4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Inner-Slid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23" y="-34290"/>
            <a:ext cx="9998647" cy="6926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0472" y="1192396"/>
            <a:ext cx="9505056" cy="458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7516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26" r:id="rId9"/>
    <p:sldLayoutId id="2147484427" r:id="rId10"/>
    <p:sldLayoutId id="214748446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pitchFamily="34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pitchFamily="34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pitchFamily="34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pitchFamily="34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pitchFamily="34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pic>
        <p:nvPicPr>
          <p:cNvPr id="3077" name="Picture 1" descr="ANSTO-logo-Inline_CMYK.eps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6237288"/>
            <a:ext cx="2600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04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  <p:sldLayoutId id="214748447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microsoft.com/office/2007/relationships/hdphoto" Target="../media/hdphoto1.wdp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tiff"/><Relationship Id="rId3" Type="http://schemas.openxmlformats.org/officeDocument/2006/relationships/image" Target="../media/image2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jpeg"/><Relationship Id="rId12" Type="http://schemas.microsoft.com/office/2007/relationships/hdphoto" Target="../media/hdphoto6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jpeg"/><Relationship Id="rId3" Type="http://schemas.microsoft.com/office/2007/relationships/hdphoto" Target="../media/hdphoto2.wdp"/><Relationship Id="rId4" Type="http://schemas.microsoft.com/office/2007/relationships/hdphoto" Target="../media/hdphoto3.wdp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jpeg"/><Relationship Id="rId8" Type="http://schemas.microsoft.com/office/2007/relationships/hdphoto" Target="../media/hdphoto4.wdp"/><Relationship Id="rId9" Type="http://schemas.openxmlformats.org/officeDocument/2006/relationships/image" Target="../media/image33.jpeg"/><Relationship Id="rId10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3200" dirty="0" smtClean="0"/>
              <a:t>Synthesis and Structure of Novel Oxide Compounds Containing RE = Y, </a:t>
            </a:r>
            <a:r>
              <a:rPr lang="en-AU" sz="3200" dirty="0" err="1" smtClean="0"/>
              <a:t>Yb</a:t>
            </a:r>
            <a:r>
              <a:rPr lang="en-AU" sz="3200" dirty="0" smtClean="0"/>
              <a:t>, </a:t>
            </a:r>
            <a:r>
              <a:rPr lang="en-AU" sz="3200" dirty="0" err="1" smtClean="0"/>
              <a:t>Gd</a:t>
            </a:r>
            <a:r>
              <a:rPr lang="en-AU" sz="3200" dirty="0" smtClean="0"/>
              <a:t>, </a:t>
            </a:r>
            <a:r>
              <a:rPr lang="en-AU" sz="3200" dirty="0" err="1" smtClean="0"/>
              <a:t>Sm</a:t>
            </a:r>
            <a:r>
              <a:rPr lang="en-AU" sz="3200" dirty="0" smtClean="0"/>
              <a:t>, and La and M = </a:t>
            </a:r>
            <a:r>
              <a:rPr lang="en-AU" sz="3200" dirty="0" err="1" smtClean="0"/>
              <a:t>Zr</a:t>
            </a:r>
            <a:r>
              <a:rPr lang="en-AU" sz="3200" dirty="0" smtClean="0"/>
              <a:t>, Ti, and </a:t>
            </a:r>
            <a:r>
              <a:rPr lang="en-AU" sz="3200" dirty="0" err="1" smtClean="0"/>
              <a:t>Sn</a:t>
            </a:r>
            <a:endParaRPr lang="en-AU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236840"/>
            <a:ext cx="7124700" cy="568424"/>
          </a:xfrm>
        </p:spPr>
        <p:txBody>
          <a:bodyPr/>
          <a:lstStyle/>
          <a:p>
            <a:r>
              <a:rPr lang="en-AU" sz="2400" dirty="0" smtClean="0">
                <a:solidFill>
                  <a:schemeClr val="bg1"/>
                </a:solidFill>
              </a:rPr>
              <a:t>R. Newman,</a:t>
            </a:r>
            <a:r>
              <a:rPr lang="en-AU" sz="2400" baseline="30000" dirty="0" smtClean="0">
                <a:solidFill>
                  <a:schemeClr val="bg1"/>
                </a:solidFill>
              </a:rPr>
              <a:t>1</a:t>
            </a:r>
            <a:r>
              <a:rPr lang="en-AU" sz="2400" dirty="0" smtClean="0">
                <a:solidFill>
                  <a:schemeClr val="bg1"/>
                </a:solidFill>
              </a:rPr>
              <a:t> R.D., Aughterson,</a:t>
            </a:r>
            <a:r>
              <a:rPr lang="en-AU" sz="2400" baseline="30000" dirty="0" smtClean="0">
                <a:solidFill>
                  <a:schemeClr val="bg1"/>
                </a:solidFill>
              </a:rPr>
              <a:t>2</a:t>
            </a:r>
            <a:r>
              <a:rPr lang="en-AU" sz="2400" dirty="0" smtClean="0">
                <a:solidFill>
                  <a:schemeClr val="bg1"/>
                </a:solidFill>
              </a:rPr>
              <a:t> G.R. Lumpkin</a:t>
            </a:r>
            <a:r>
              <a:rPr lang="en-AU" sz="2400" baseline="30000" dirty="0" smtClean="0">
                <a:solidFill>
                  <a:schemeClr val="bg1"/>
                </a:solidFill>
              </a:rPr>
              <a:t>3</a:t>
            </a:r>
            <a:r>
              <a:rPr lang="en-AU" sz="2400" dirty="0" smtClean="0">
                <a:solidFill>
                  <a:schemeClr val="bg1"/>
                </a:solidFill>
              </a:rPr>
              <a:t>*</a:t>
            </a:r>
            <a:endParaRPr lang="en-AU" sz="2400" dirty="0">
              <a:solidFill>
                <a:schemeClr val="bg1"/>
              </a:solidFill>
            </a:endParaRPr>
          </a:p>
          <a:p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45308" y="260648"/>
            <a:ext cx="5688012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MRS Scientific Basis for Nuclear Waste Management, Sydney,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2680" y="6048870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aseline="30000" dirty="0" smtClean="0">
                <a:solidFill>
                  <a:schemeClr val="bg1"/>
                </a:solidFill>
              </a:rPr>
              <a:t>1</a:t>
            </a:r>
            <a:r>
              <a:rPr lang="en-US" sz="1200" dirty="0" smtClean="0">
                <a:solidFill>
                  <a:schemeClr val="bg1"/>
                </a:solidFill>
              </a:rPr>
              <a:t>Imperial College, London, UK; </a:t>
            </a:r>
            <a:r>
              <a:rPr lang="en-US" sz="1200" baseline="30000" dirty="0" smtClean="0">
                <a:solidFill>
                  <a:schemeClr val="bg1"/>
                </a:solidFill>
              </a:rPr>
              <a:t>2</a:t>
            </a:r>
            <a:r>
              <a:rPr lang="en-US" sz="1200" dirty="0" smtClean="0">
                <a:solidFill>
                  <a:schemeClr val="bg1"/>
                </a:solidFill>
              </a:rPr>
              <a:t>Nuclear Materials Development and </a:t>
            </a:r>
            <a:r>
              <a:rPr lang="en-US" sz="1200" dirty="0" err="1" smtClean="0">
                <a:solidFill>
                  <a:schemeClr val="bg1"/>
                </a:solidFill>
              </a:rPr>
              <a:t>Characterisation</a:t>
            </a:r>
            <a:r>
              <a:rPr lang="en-US" sz="1200" dirty="0" smtClean="0">
                <a:solidFill>
                  <a:schemeClr val="bg1"/>
                </a:solidFill>
              </a:rPr>
              <a:t>, ANSTO-NSTLI; </a:t>
            </a:r>
            <a:r>
              <a:rPr lang="en-US" sz="1200" baseline="300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Nuclear Fuel Cycle Research, </a:t>
            </a:r>
            <a:r>
              <a:rPr lang="en-US" sz="1200" dirty="0">
                <a:solidFill>
                  <a:schemeClr val="bg1"/>
                </a:solidFill>
              </a:rPr>
              <a:t>ANSTO-NSTLI</a:t>
            </a:r>
          </a:p>
        </p:txBody>
      </p:sp>
    </p:spTree>
    <p:extLst>
      <p:ext uri="{BB962C8B-B14F-4D97-AF65-F5344CB8AC3E}">
        <p14:creationId xmlns:p14="http://schemas.microsoft.com/office/powerpoint/2010/main" val="2717282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Introduction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908720"/>
            <a:ext cx="5976664" cy="525658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chemeClr val="tx1"/>
                </a:solidFill>
              </a:rPr>
              <a:t>Developmental work following earlier period of research by Russian workers, e.g., </a:t>
            </a:r>
            <a:r>
              <a:rPr lang="en-AU" sz="2000" dirty="0" err="1" smtClean="0">
                <a:solidFill>
                  <a:schemeClr val="tx1"/>
                </a:solidFill>
              </a:rPr>
              <a:t>Shepelev</a:t>
            </a:r>
            <a:r>
              <a:rPr lang="en-AU" sz="2000" dirty="0" smtClean="0">
                <a:solidFill>
                  <a:schemeClr val="tx1"/>
                </a:solidFill>
              </a:rPr>
              <a:t> and </a:t>
            </a:r>
            <a:r>
              <a:rPr lang="en-AU" sz="2000" dirty="0" err="1" smtClean="0">
                <a:solidFill>
                  <a:schemeClr val="tx1"/>
                </a:solidFill>
              </a:rPr>
              <a:t>Petrova</a:t>
            </a:r>
            <a:r>
              <a:rPr lang="en-AU" sz="2000" dirty="0" smtClean="0">
                <a:solidFill>
                  <a:schemeClr val="tx1"/>
                </a:solidFill>
              </a:rPr>
              <a:t> (2008)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chemeClr val="tx1"/>
                </a:solidFill>
              </a:rPr>
              <a:t>Lau et al. (2007, 2008) and Whittle et al. (2011) studied structure of Ho</a:t>
            </a:r>
            <a:r>
              <a:rPr lang="en-AU" sz="2000" baseline="-25000" dirty="0" smtClean="0">
                <a:solidFill>
                  <a:schemeClr val="tx1"/>
                </a:solidFill>
              </a:rPr>
              <a:t>2</a:t>
            </a:r>
            <a:r>
              <a:rPr lang="en-AU" sz="2000" dirty="0" smtClean="0">
                <a:solidFill>
                  <a:schemeClr val="tx1"/>
                </a:solidFill>
              </a:rPr>
              <a:t>TiO</a:t>
            </a:r>
            <a:r>
              <a:rPr lang="en-AU" sz="2000" baseline="-25000" dirty="0" smtClean="0">
                <a:solidFill>
                  <a:schemeClr val="tx1"/>
                </a:solidFill>
              </a:rPr>
              <a:t>5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>
                <a:solidFill>
                  <a:schemeClr val="tx1"/>
                </a:solidFill>
              </a:rPr>
              <a:t>and </a:t>
            </a:r>
            <a:r>
              <a:rPr lang="en-AU" sz="2000" dirty="0" smtClean="0">
                <a:solidFill>
                  <a:schemeClr val="tx1"/>
                </a:solidFill>
              </a:rPr>
              <a:t>Y</a:t>
            </a:r>
            <a:r>
              <a:rPr lang="en-AU" sz="2000" baseline="-25000" dirty="0" smtClean="0">
                <a:solidFill>
                  <a:schemeClr val="tx1"/>
                </a:solidFill>
              </a:rPr>
              <a:t>2</a:t>
            </a:r>
            <a:r>
              <a:rPr lang="en-AU" sz="2000" dirty="0" smtClean="0">
                <a:solidFill>
                  <a:schemeClr val="tx1"/>
                </a:solidFill>
              </a:rPr>
              <a:t>TiO</a:t>
            </a:r>
            <a:r>
              <a:rPr lang="en-AU" sz="2000" baseline="-25000" dirty="0" smtClean="0">
                <a:solidFill>
                  <a:schemeClr val="tx1"/>
                </a:solidFill>
              </a:rPr>
              <a:t>5</a:t>
            </a:r>
            <a:r>
              <a:rPr lang="en-AU" sz="2000" dirty="0" smtClean="0">
                <a:solidFill>
                  <a:schemeClr val="tx1"/>
                </a:solidFill>
              </a:rPr>
              <a:t> in some detail (radiation effects from Whittle et al.)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err="1" smtClean="0">
                <a:solidFill>
                  <a:schemeClr val="tx1"/>
                </a:solidFill>
              </a:rPr>
              <a:t>Aughterson</a:t>
            </a:r>
            <a:r>
              <a:rPr lang="en-AU" sz="2000" dirty="0" smtClean="0">
                <a:solidFill>
                  <a:schemeClr val="tx1"/>
                </a:solidFill>
              </a:rPr>
              <a:t> et al. (2014-2017) focussed on synthesis, structure, radiation effects, and some properties</a:t>
            </a:r>
            <a:r>
              <a:rPr lang="en-AU" sz="2000" dirty="0">
                <a:solidFill>
                  <a:schemeClr val="tx1"/>
                </a:solidFill>
              </a:rPr>
              <a:t> </a:t>
            </a:r>
            <a:r>
              <a:rPr lang="en-AU" sz="2000" dirty="0" smtClean="0">
                <a:solidFill>
                  <a:schemeClr val="tx1"/>
                </a:solidFill>
              </a:rPr>
              <a:t>for the RE</a:t>
            </a:r>
            <a:r>
              <a:rPr lang="en-AU" sz="2000" baseline="-25000" dirty="0" smtClean="0">
                <a:solidFill>
                  <a:schemeClr val="tx1"/>
                </a:solidFill>
              </a:rPr>
              <a:t>2</a:t>
            </a:r>
            <a:r>
              <a:rPr lang="en-AU" sz="2000" dirty="0" smtClean="0">
                <a:solidFill>
                  <a:schemeClr val="tx1"/>
                </a:solidFill>
              </a:rPr>
              <a:t>TiO</a:t>
            </a:r>
            <a:r>
              <a:rPr lang="en-AU" sz="2000" baseline="-25000" dirty="0" smtClean="0">
                <a:solidFill>
                  <a:schemeClr val="tx1"/>
                </a:solidFill>
              </a:rPr>
              <a:t>5</a:t>
            </a:r>
            <a:r>
              <a:rPr lang="en-AU" sz="2000" dirty="0" smtClean="0">
                <a:solidFill>
                  <a:schemeClr val="tx1"/>
                </a:solidFill>
              </a:rPr>
              <a:t> series and certain solid-solutions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chemeClr val="tx1"/>
                </a:solidFill>
              </a:rPr>
              <a:t>Tracy et al. (2012), Zhang et al. (2013), swift heavy ions, tracks, etc.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chemeClr val="tx1"/>
                </a:solidFill>
              </a:rPr>
              <a:t>Our interest is mainly in finding new candidate materials for IMFs and waste forms, with REE flexibility and radiation tolerance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000" dirty="0" smtClean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053" t="8152" r="36258" b="7822"/>
          <a:stretch/>
        </p:blipFill>
        <p:spPr bwMode="auto">
          <a:xfrm>
            <a:off x="6393160" y="1161092"/>
            <a:ext cx="3239999" cy="35136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53200" y="4902259"/>
            <a:ext cx="2843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90"/>
                </a:solidFill>
              </a:rPr>
              <a:t>Possible phase relations in the RE</a:t>
            </a:r>
            <a:r>
              <a:rPr lang="en-US" sz="1200" baseline="-25000" dirty="0" smtClean="0">
                <a:solidFill>
                  <a:srgbClr val="000090"/>
                </a:solidFill>
              </a:rPr>
              <a:t>2</a:t>
            </a:r>
            <a:r>
              <a:rPr lang="en-US" sz="1200" dirty="0" smtClean="0">
                <a:solidFill>
                  <a:srgbClr val="000090"/>
                </a:solidFill>
              </a:rPr>
              <a:t>TiO</a:t>
            </a:r>
            <a:r>
              <a:rPr lang="en-US" sz="1200" baseline="-25000" dirty="0" smtClean="0">
                <a:solidFill>
                  <a:srgbClr val="000090"/>
                </a:solidFill>
              </a:rPr>
              <a:t>5</a:t>
            </a:r>
            <a:r>
              <a:rPr lang="en-US" sz="1200" dirty="0" smtClean="0">
                <a:solidFill>
                  <a:srgbClr val="000090"/>
                </a:solidFill>
              </a:rPr>
              <a:t> system after </a:t>
            </a:r>
            <a:r>
              <a:rPr lang="en-US" sz="1200" dirty="0" err="1" smtClean="0">
                <a:solidFill>
                  <a:srgbClr val="000090"/>
                </a:solidFill>
              </a:rPr>
              <a:t>Shepelev</a:t>
            </a:r>
            <a:r>
              <a:rPr lang="en-US" sz="1200" dirty="0" smtClean="0">
                <a:solidFill>
                  <a:srgbClr val="000090"/>
                </a:solidFill>
              </a:rPr>
              <a:t> and </a:t>
            </a:r>
            <a:r>
              <a:rPr lang="en-US" sz="1200" dirty="0" err="1" smtClean="0">
                <a:solidFill>
                  <a:srgbClr val="000090"/>
                </a:solidFill>
              </a:rPr>
              <a:t>Petrova</a:t>
            </a:r>
            <a:r>
              <a:rPr lang="en-US" sz="1200" dirty="0" smtClean="0">
                <a:solidFill>
                  <a:srgbClr val="000090"/>
                </a:solidFill>
              </a:rPr>
              <a:t> (2008). O = orthorhombic, H = hexagonal, and C = cubic structures</a:t>
            </a:r>
            <a:endParaRPr lang="en-US" sz="1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1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Summary of Structure Types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11" name="Group 17"/>
          <p:cNvGrpSpPr>
            <a:grpSpLocks noChangeAspect="1"/>
          </p:cNvGrpSpPr>
          <p:nvPr/>
        </p:nvGrpSpPr>
        <p:grpSpPr bwMode="auto">
          <a:xfrm>
            <a:off x="381000" y="908720"/>
            <a:ext cx="9178925" cy="4896544"/>
            <a:chOff x="361950" y="1336866"/>
            <a:chExt cx="8362950" cy="4460726"/>
          </a:xfrm>
        </p:grpSpPr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2"/>
            <a:srcRect l="12206" t="9760" r="10088" b="6477"/>
            <a:stretch>
              <a:fillRect/>
            </a:stretch>
          </p:blipFill>
          <p:spPr bwMode="auto">
            <a:xfrm>
              <a:off x="499744" y="1336866"/>
              <a:ext cx="1910081" cy="1658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9744" y="2995296"/>
              <a:ext cx="1910081" cy="1442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4"/>
            <a:srcRect l="11626" t="9760" r="9700" b="6477"/>
            <a:stretch>
              <a:fillRect/>
            </a:stretch>
          </p:blipFill>
          <p:spPr bwMode="auto">
            <a:xfrm>
              <a:off x="2552383" y="1336866"/>
              <a:ext cx="1933892" cy="1658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52383" y="2886075"/>
              <a:ext cx="1933892" cy="1551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2"/>
            <p:cNvPicPr>
              <a:picLocks noChangeAspect="1" noChangeArrowheads="1"/>
            </p:cNvPicPr>
            <p:nvPr/>
          </p:nvPicPr>
          <p:blipFill>
            <a:blip r:embed="rId6"/>
            <a:srcRect l="7375" t="9126" r="6599" b="7112"/>
            <a:stretch>
              <a:fillRect/>
            </a:stretch>
          </p:blipFill>
          <p:spPr bwMode="auto">
            <a:xfrm>
              <a:off x="4572001" y="1336866"/>
              <a:ext cx="2114550" cy="1658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572001" y="2886075"/>
              <a:ext cx="2114550" cy="1551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4"/>
            <p:cNvPicPr>
              <a:picLocks noChangeAspect="1" noChangeArrowheads="1"/>
            </p:cNvPicPr>
            <p:nvPr/>
          </p:nvPicPr>
          <p:blipFill>
            <a:blip r:embed="rId8"/>
            <a:srcRect l="11250" t="9126" r="12038" b="7112"/>
            <a:stretch>
              <a:fillRect/>
            </a:stretch>
          </p:blipFill>
          <p:spPr bwMode="auto">
            <a:xfrm>
              <a:off x="6839267" y="1336866"/>
              <a:ext cx="1885633" cy="1658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5"/>
            <p:cNvPicPr>
              <a:picLocks noChangeAspect="1" noChangeArrowheads="1"/>
            </p:cNvPicPr>
            <p:nvPr/>
          </p:nvPicPr>
          <p:blipFill>
            <a:blip r:embed="rId9"/>
            <a:srcRect r="8517"/>
            <a:stretch>
              <a:fillRect/>
            </a:stretch>
          </p:blipFill>
          <p:spPr bwMode="auto">
            <a:xfrm>
              <a:off x="6839267" y="2900045"/>
              <a:ext cx="1885632" cy="1532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61950" y="4438015"/>
              <a:ext cx="8362950" cy="1359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872480" y="5949280"/>
            <a:ext cx="81129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Aughterson</a:t>
            </a:r>
            <a:r>
              <a:rPr lang="en-US" sz="1200" dirty="0">
                <a:solidFill>
                  <a:srgbClr val="000000"/>
                </a:solidFill>
              </a:rPr>
              <a:t> et al. (</a:t>
            </a:r>
            <a:r>
              <a:rPr lang="en-US" sz="1200" dirty="0" smtClean="0">
                <a:solidFill>
                  <a:srgbClr val="000000"/>
                </a:solidFill>
              </a:rPr>
              <a:t>2014) </a:t>
            </a:r>
            <a:r>
              <a:rPr lang="en-US" sz="1200" i="1" dirty="0">
                <a:solidFill>
                  <a:srgbClr val="000000"/>
                </a:solidFill>
              </a:rPr>
              <a:t>J. Solid State Chem.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000000"/>
                </a:solidFill>
              </a:rPr>
              <a:t>213</a:t>
            </a:r>
            <a:r>
              <a:rPr lang="en-US" sz="1200" dirty="0">
                <a:solidFill>
                  <a:srgbClr val="000000"/>
                </a:solidFill>
              </a:rPr>
              <a:t>, 182-</a:t>
            </a:r>
            <a:r>
              <a:rPr lang="en-US" sz="1200" dirty="0" smtClean="0">
                <a:solidFill>
                  <a:srgbClr val="000000"/>
                </a:solidFill>
              </a:rPr>
              <a:t>192; </a:t>
            </a:r>
            <a:r>
              <a:rPr lang="en-US" sz="1200" dirty="0" err="1" smtClean="0">
                <a:solidFill>
                  <a:srgbClr val="000000"/>
                </a:solidFill>
              </a:rPr>
              <a:t>Aughterson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et al. (2015) </a:t>
            </a:r>
            <a:r>
              <a:rPr lang="en-US" sz="1200" i="1" dirty="0">
                <a:solidFill>
                  <a:srgbClr val="000000"/>
                </a:solidFill>
              </a:rPr>
              <a:t>J. Solid State Chem.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000000"/>
                </a:solidFill>
              </a:rPr>
              <a:t>227</a:t>
            </a:r>
            <a:r>
              <a:rPr lang="en-US" sz="1200" dirty="0">
                <a:solidFill>
                  <a:srgbClr val="000000"/>
                </a:solidFill>
              </a:rPr>
              <a:t>, 60-</a:t>
            </a:r>
            <a:r>
              <a:rPr lang="en-US" sz="1200" dirty="0" smtClean="0">
                <a:solidFill>
                  <a:srgbClr val="000000"/>
                </a:solidFill>
              </a:rPr>
              <a:t>67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00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Order-Disorder Observed by TEM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5334000" y="1124744"/>
            <a:ext cx="42672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</a:rPr>
              <a:t>Hexagonal Sm</a:t>
            </a:r>
            <a:r>
              <a:rPr lang="en-US" sz="2000" b="1" baseline="-25000" dirty="0">
                <a:solidFill>
                  <a:srgbClr val="000090"/>
                </a:solidFill>
              </a:rPr>
              <a:t>1.6</a:t>
            </a:r>
            <a:r>
              <a:rPr lang="en-US" sz="2000" b="1" dirty="0">
                <a:solidFill>
                  <a:srgbClr val="000090"/>
                </a:solidFill>
              </a:rPr>
              <a:t>Yb</a:t>
            </a:r>
            <a:r>
              <a:rPr lang="en-US" sz="2000" b="1" baseline="-25000" dirty="0">
                <a:solidFill>
                  <a:srgbClr val="000090"/>
                </a:solidFill>
              </a:rPr>
              <a:t>0.4</a:t>
            </a:r>
            <a:r>
              <a:rPr lang="en-US" sz="2000" b="1" dirty="0">
                <a:solidFill>
                  <a:srgbClr val="000090"/>
                </a:solidFill>
              </a:rPr>
              <a:t>TiO</a:t>
            </a:r>
            <a:r>
              <a:rPr lang="en-US" sz="2000" b="1" baseline="-25000" dirty="0">
                <a:solidFill>
                  <a:srgbClr val="000090"/>
                </a:solidFill>
              </a:rPr>
              <a:t>5</a:t>
            </a:r>
          </a:p>
          <a:p>
            <a:endParaRPr lang="en-US" sz="2000" dirty="0">
              <a:solidFill>
                <a:srgbClr val="000090"/>
              </a:solidFill>
            </a:endParaRPr>
          </a:p>
          <a:p>
            <a:r>
              <a:rPr lang="en-US" sz="2000" dirty="0" err="1">
                <a:solidFill>
                  <a:srgbClr val="000090"/>
                </a:solidFill>
              </a:rPr>
              <a:t>Trigonal</a:t>
            </a:r>
            <a:r>
              <a:rPr lang="en-US" sz="2000" dirty="0">
                <a:solidFill>
                  <a:srgbClr val="000090"/>
                </a:solidFill>
              </a:rPr>
              <a:t> </a:t>
            </a:r>
            <a:r>
              <a:rPr lang="en-US" sz="2000" dirty="0" err="1">
                <a:solidFill>
                  <a:srgbClr val="000090"/>
                </a:solidFill>
              </a:rPr>
              <a:t>bipyramid</a:t>
            </a:r>
            <a:r>
              <a:rPr lang="en-US" sz="2000" dirty="0">
                <a:solidFill>
                  <a:srgbClr val="000090"/>
                </a:solidFill>
              </a:rPr>
              <a:t>: 60% Ti, 20% Ln, and 20% vacancies</a:t>
            </a:r>
          </a:p>
          <a:p>
            <a:r>
              <a:rPr lang="en-US" sz="2000" dirty="0">
                <a:solidFill>
                  <a:srgbClr val="000090"/>
                </a:solidFill>
              </a:rPr>
              <a:t> </a:t>
            </a:r>
          </a:p>
          <a:p>
            <a:r>
              <a:rPr lang="en-US" sz="2000" dirty="0">
                <a:solidFill>
                  <a:srgbClr val="000090"/>
                </a:solidFill>
              </a:rPr>
              <a:t>Disorder (dynamic?)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3048000" y="3367773"/>
            <a:ext cx="6589713" cy="2514600"/>
            <a:chOff x="3352800" y="1476375"/>
            <a:chExt cx="6589200" cy="2513366"/>
          </a:xfrm>
        </p:grpSpPr>
        <p:pic>
          <p:nvPicPr>
            <p:cNvPr id="22" name="Picture 19"/>
            <p:cNvPicPr>
              <a:picLocks noChangeAspect="1"/>
            </p:cNvPicPr>
            <p:nvPr/>
          </p:nvPicPr>
          <p:blipFill>
            <a:blip r:embed="rId2"/>
            <a:srcRect l="26247" t="19881" r="26622" b="19644"/>
            <a:stretch>
              <a:fillRect/>
            </a:stretch>
          </p:blipFill>
          <p:spPr bwMode="auto">
            <a:xfrm>
              <a:off x="5619190" y="1492249"/>
              <a:ext cx="2113087" cy="2107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1"/>
            <p:cNvPicPr>
              <a:picLocks noChangeAspect="1"/>
            </p:cNvPicPr>
            <p:nvPr/>
          </p:nvPicPr>
          <p:blipFill>
            <a:blip r:embed="rId3">
              <a:lum bright="-4000"/>
            </a:blip>
            <a:srcRect l="27921" t="19958" r="26744" b="22176"/>
            <a:stretch>
              <a:fillRect/>
            </a:stretch>
          </p:blipFill>
          <p:spPr bwMode="auto">
            <a:xfrm>
              <a:off x="7843216" y="1476375"/>
              <a:ext cx="2098784" cy="2124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945" t="1418" r="67999" b="1418"/>
            <a:stretch>
              <a:fillRect/>
            </a:stretch>
          </p:blipFill>
          <p:spPr bwMode="auto">
            <a:xfrm>
              <a:off x="3352800" y="1476375"/>
              <a:ext cx="2134138" cy="2160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3428988" y="3620587"/>
              <a:ext cx="6248400" cy="369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Times" charset="0"/>
                  <a:ea typeface="Times" charset="0"/>
                  <a:cs typeface="Times" charset="0"/>
                </a:rPr>
                <a:t>3{111}* &amp; 7{662}*          </a:t>
              </a:r>
              <a:r>
                <a:rPr lang="en-US" dirty="0" smtClean="0">
                  <a:latin typeface="Times" charset="0"/>
                  <a:ea typeface="Times" charset="0"/>
                  <a:cs typeface="Times" charset="0"/>
                </a:rPr>
                <a:t>  G</a:t>
              </a:r>
              <a:r>
                <a:rPr lang="en-US" baseline="-25000" dirty="0" smtClean="0">
                  <a:latin typeface="Times" charset="0"/>
                  <a:ea typeface="Times" charset="0"/>
                  <a:cs typeface="Times" charset="0"/>
                </a:rPr>
                <a:t>F</a:t>
              </a:r>
              <a:r>
                <a:rPr lang="en-US" dirty="0" smtClean="0">
                  <a:latin typeface="Times" charset="0"/>
                  <a:ea typeface="Times" charset="0"/>
                  <a:cs typeface="Times" charset="0"/>
                </a:rPr>
                <a:t> </a:t>
              </a:r>
              <a:r>
                <a:rPr lang="en-US" dirty="0">
                  <a:latin typeface="Times" charset="0"/>
                  <a:ea typeface="Times" charset="0"/>
                  <a:cs typeface="Times" charset="0"/>
                </a:rPr>
                <a:t>± ½{111}*               More diffuse</a:t>
              </a:r>
            </a:p>
          </p:txBody>
        </p:sp>
      </p:grpSp>
      <p:grpSp>
        <p:nvGrpSpPr>
          <p:cNvPr id="26" name="Group 15"/>
          <p:cNvGrpSpPr>
            <a:grpSpLocks/>
          </p:cNvGrpSpPr>
          <p:nvPr/>
        </p:nvGrpSpPr>
        <p:grpSpPr bwMode="auto">
          <a:xfrm>
            <a:off x="381001" y="980728"/>
            <a:ext cx="4576182" cy="2171040"/>
            <a:chOff x="385473" y="4093563"/>
            <a:chExt cx="4576182" cy="2171565"/>
          </a:xfrm>
        </p:grpSpPr>
        <p:pic>
          <p:nvPicPr>
            <p:cNvPr id="27" name="Picture 8" descr="C:\Documents and Settings\roa\Desktop\PhD_new\Sm1.4Yb0.6TiO5_Rietveld\TEM\120711003_150cm_angle3_L100385.tif"/>
            <p:cNvPicPr>
              <a:picLocks noChangeAspect="1" noChangeArrowheads="1"/>
            </p:cNvPicPr>
            <p:nvPr/>
          </p:nvPicPr>
          <p:blipFill>
            <a:blip r:embed="rId6"/>
            <a:srcRect l="28329" t="16266" r="22549" b="20013"/>
            <a:stretch>
              <a:fillRect/>
            </a:stretch>
          </p:blipFill>
          <p:spPr bwMode="auto">
            <a:xfrm>
              <a:off x="385473" y="4106400"/>
              <a:ext cx="2158728" cy="2158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>
              <a:lum bright="2000"/>
            </a:blip>
            <a:srcRect/>
            <a:stretch>
              <a:fillRect/>
            </a:stretch>
          </p:blipFill>
          <p:spPr bwMode="auto">
            <a:xfrm>
              <a:off x="2790092" y="4093563"/>
              <a:ext cx="2171563" cy="2171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389535" y="4116578"/>
              <a:ext cx="698500" cy="36997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</a:rPr>
                <a:t>[001]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97232" y="4093563"/>
              <a:ext cx="774700" cy="36838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</a:rPr>
                <a:t>[-120]</a:t>
              </a:r>
            </a:p>
          </p:txBody>
        </p:sp>
      </p:grpSp>
      <p:sp>
        <p:nvSpPr>
          <p:cNvPr id="31" name="TextBox 10"/>
          <p:cNvSpPr txBox="1">
            <a:spLocks noChangeArrowheads="1"/>
          </p:cNvSpPr>
          <p:nvPr/>
        </p:nvSpPr>
        <p:spPr bwMode="auto">
          <a:xfrm>
            <a:off x="304800" y="3640823"/>
            <a:ext cx="26225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660066"/>
                </a:solidFill>
              </a:rPr>
              <a:t>Cubic Phases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>
                <a:solidFill>
                  <a:srgbClr val="660066"/>
                </a:solidFill>
              </a:rPr>
              <a:t>From Y/Ho to </a:t>
            </a:r>
            <a:r>
              <a:rPr lang="en-US" sz="2000" dirty="0" err="1">
                <a:solidFill>
                  <a:srgbClr val="660066"/>
                </a:solidFill>
              </a:rPr>
              <a:t>Yb</a:t>
            </a:r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 err="1">
                <a:solidFill>
                  <a:srgbClr val="660066"/>
                </a:solidFill>
              </a:rPr>
              <a:t>Cation</a:t>
            </a:r>
            <a:r>
              <a:rPr lang="en-US" sz="2000" dirty="0">
                <a:solidFill>
                  <a:srgbClr val="660066"/>
                </a:solidFill>
              </a:rPr>
              <a:t>/anion disorder</a:t>
            </a:r>
          </a:p>
          <a:p>
            <a:r>
              <a:rPr lang="en-US" sz="2000" dirty="0">
                <a:solidFill>
                  <a:srgbClr val="660066"/>
                </a:solidFill>
              </a:rPr>
              <a:t>Modulated structure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28600" y="3291573"/>
            <a:ext cx="94488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9"/>
          <p:cNvSpPr txBox="1">
            <a:spLocks noChangeArrowheads="1"/>
          </p:cNvSpPr>
          <p:nvPr/>
        </p:nvSpPr>
        <p:spPr bwMode="auto">
          <a:xfrm>
            <a:off x="305544" y="5958573"/>
            <a:ext cx="42874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Aughterson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et al. (2014) </a:t>
            </a:r>
            <a:r>
              <a:rPr lang="en-US" sz="1200" i="1" dirty="0">
                <a:solidFill>
                  <a:srgbClr val="000000"/>
                </a:solidFill>
              </a:rPr>
              <a:t>J. Solid State Chem.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000000"/>
                </a:solidFill>
              </a:rPr>
              <a:t>213</a:t>
            </a:r>
            <a:r>
              <a:rPr lang="en-US" sz="1200" dirty="0">
                <a:solidFill>
                  <a:srgbClr val="000000"/>
                </a:solidFill>
              </a:rPr>
              <a:t>, 182-192</a:t>
            </a:r>
          </a:p>
        </p:txBody>
      </p:sp>
    </p:spTree>
    <p:extLst>
      <p:ext uri="{BB962C8B-B14F-4D97-AF65-F5344CB8AC3E}">
        <p14:creationId xmlns:p14="http://schemas.microsoft.com/office/powerpoint/2010/main" val="802349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Synthesis of Materials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44488" y="908720"/>
            <a:ext cx="9218883" cy="194421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>
                <a:solidFill>
                  <a:srgbClr val="000000"/>
                </a:solidFill>
              </a:rPr>
              <a:t>Bulk polycrystalline samples were synthesized in the conventional oxide </a:t>
            </a:r>
            <a:r>
              <a:rPr lang="en-AU" sz="2000" dirty="0" smtClean="0">
                <a:solidFill>
                  <a:srgbClr val="000000"/>
                </a:solidFill>
              </a:rPr>
              <a:t>route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rgbClr val="000000"/>
                </a:solidFill>
              </a:rPr>
              <a:t>Milled </a:t>
            </a:r>
            <a:r>
              <a:rPr lang="en-AU" sz="2000" dirty="0">
                <a:solidFill>
                  <a:srgbClr val="000000"/>
                </a:solidFill>
              </a:rPr>
              <a:t>with 12 mm ZrO</a:t>
            </a:r>
            <a:r>
              <a:rPr lang="en-AU" sz="2000" baseline="-25000" dirty="0">
                <a:solidFill>
                  <a:srgbClr val="000000"/>
                </a:solidFill>
              </a:rPr>
              <a:t>2</a:t>
            </a:r>
            <a:r>
              <a:rPr lang="en-AU" sz="2000" dirty="0">
                <a:solidFill>
                  <a:srgbClr val="000000"/>
                </a:solidFill>
              </a:rPr>
              <a:t> balls </a:t>
            </a:r>
            <a:r>
              <a:rPr lang="en-AU" sz="2000" dirty="0" smtClean="0">
                <a:solidFill>
                  <a:srgbClr val="000000"/>
                </a:solidFill>
              </a:rPr>
              <a:t>using </a:t>
            </a:r>
            <a:r>
              <a:rPr lang="en-AU" sz="2000" dirty="0">
                <a:solidFill>
                  <a:srgbClr val="000000"/>
                </a:solidFill>
              </a:rPr>
              <a:t>organic </a:t>
            </a:r>
            <a:r>
              <a:rPr lang="en-AU" sz="2000" dirty="0" smtClean="0">
                <a:solidFill>
                  <a:srgbClr val="000000"/>
                </a:solidFill>
              </a:rPr>
              <a:t>solvents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rgbClr val="000000"/>
                </a:solidFill>
              </a:rPr>
              <a:t>Pellets </a:t>
            </a:r>
            <a:r>
              <a:rPr lang="en-AU" sz="2000" dirty="0">
                <a:solidFill>
                  <a:srgbClr val="000000"/>
                </a:solidFill>
              </a:rPr>
              <a:t>were consolidated by 20 </a:t>
            </a:r>
            <a:r>
              <a:rPr lang="en-AU" sz="2000" dirty="0" err="1">
                <a:solidFill>
                  <a:srgbClr val="000000"/>
                </a:solidFill>
              </a:rPr>
              <a:t>MPa</a:t>
            </a:r>
            <a:r>
              <a:rPr lang="en-AU" sz="2000" dirty="0">
                <a:solidFill>
                  <a:srgbClr val="000000"/>
                </a:solidFill>
              </a:rPr>
              <a:t> uniaxial pressing followed by cold </a:t>
            </a:r>
            <a:r>
              <a:rPr lang="en-AU" sz="2000" dirty="0" err="1">
                <a:solidFill>
                  <a:srgbClr val="000000"/>
                </a:solidFill>
              </a:rPr>
              <a:t>isostatic</a:t>
            </a:r>
            <a:r>
              <a:rPr lang="en-AU" sz="2000" dirty="0">
                <a:solidFill>
                  <a:srgbClr val="000000"/>
                </a:solidFill>
              </a:rPr>
              <a:t> pressing at 250 </a:t>
            </a:r>
            <a:r>
              <a:rPr lang="en-AU" sz="2000" dirty="0" err="1" smtClean="0">
                <a:solidFill>
                  <a:srgbClr val="000000"/>
                </a:solidFill>
              </a:rPr>
              <a:t>MPa</a:t>
            </a:r>
            <a:endParaRPr lang="en-AU" sz="2000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err="1" smtClean="0">
                <a:solidFill>
                  <a:srgbClr val="000000"/>
                </a:solidFill>
              </a:rPr>
              <a:t>Calcined</a:t>
            </a:r>
            <a:r>
              <a:rPr lang="en-AU" sz="2000" dirty="0" smtClean="0">
                <a:solidFill>
                  <a:srgbClr val="000000"/>
                </a:solidFill>
              </a:rPr>
              <a:t> and then sintered </a:t>
            </a:r>
            <a:r>
              <a:rPr lang="en-AU" sz="2000" dirty="0">
                <a:solidFill>
                  <a:srgbClr val="000000"/>
                </a:solidFill>
              </a:rPr>
              <a:t>at </a:t>
            </a:r>
            <a:r>
              <a:rPr lang="en-AU" sz="2000" dirty="0" smtClean="0">
                <a:solidFill>
                  <a:srgbClr val="000000"/>
                </a:solidFill>
              </a:rPr>
              <a:t>1500 °</a:t>
            </a:r>
            <a:r>
              <a:rPr lang="en-AU" sz="2000" dirty="0">
                <a:solidFill>
                  <a:srgbClr val="000000"/>
                </a:solidFill>
              </a:rPr>
              <a:t>C for 48 </a:t>
            </a:r>
            <a:r>
              <a:rPr lang="en-AU" sz="2000" dirty="0" smtClean="0">
                <a:solidFill>
                  <a:srgbClr val="000000"/>
                </a:solidFill>
              </a:rPr>
              <a:t>hours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657601" y="2996952"/>
            <a:ext cx="3935359" cy="2880000"/>
            <a:chOff x="416496" y="3140968"/>
            <a:chExt cx="3443440" cy="2520000"/>
          </a:xfrm>
        </p:grpSpPr>
        <p:pic>
          <p:nvPicPr>
            <p:cNvPr id="6" name="Picture 5" descr="\\fianna\robinaln\My Documents\Batches\Batch 1\SEM Batch 1\L150213_02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12"/>
            <a:stretch/>
          </p:blipFill>
          <p:spPr bwMode="auto">
            <a:xfrm>
              <a:off x="416496" y="3140968"/>
              <a:ext cx="3443440" cy="252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416496" y="3140968"/>
              <a:ext cx="1027031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Gd</a:t>
              </a:r>
              <a:r>
                <a:rPr lang="en-US" baseline="-25000" dirty="0" smtClean="0"/>
                <a:t>2</a:t>
              </a:r>
              <a:r>
                <a:rPr lang="en-US" dirty="0" smtClean="0"/>
                <a:t>TiO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07132" y="2996952"/>
            <a:ext cx="3966348" cy="2880000"/>
            <a:chOff x="5235124" y="2996952"/>
            <a:chExt cx="3966348" cy="2880000"/>
          </a:xfrm>
        </p:grpSpPr>
        <p:pic>
          <p:nvPicPr>
            <p:cNvPr id="7" name="Picture 6" descr="\\fianna\robinaln\My Documents\Batches\Batch 2\SEM Batch 2\L15024_02.ti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0"/>
            <a:stretch/>
          </p:blipFill>
          <p:spPr bwMode="auto">
            <a:xfrm>
              <a:off x="5235124" y="2996952"/>
              <a:ext cx="3966348" cy="28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5235124" y="2996952"/>
              <a:ext cx="1257220" cy="422094"/>
            </a:xfrm>
            <a:prstGeom prst="rect">
              <a:avLst/>
            </a:prstGeom>
            <a:solidFill>
              <a:srgbClr val="D9D9D9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Yb</a:t>
              </a:r>
              <a:r>
                <a:rPr lang="en-US" baseline="-25000" dirty="0" smtClean="0"/>
                <a:t>2</a:t>
              </a:r>
              <a:r>
                <a:rPr lang="en-US" dirty="0" smtClean="0"/>
                <a:t>SnO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44444" y="3867646"/>
              <a:ext cx="360040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436193" y="3707740"/>
              <a:ext cx="677047" cy="307777"/>
            </a:xfrm>
            <a:prstGeom prst="rect">
              <a:avLst/>
            </a:prstGeom>
            <a:solidFill>
              <a:srgbClr val="D9D9D9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Yb</a:t>
              </a:r>
              <a:r>
                <a:rPr lang="en-US" sz="1400" baseline="-25000" dirty="0" smtClean="0"/>
                <a:t>2</a:t>
              </a:r>
              <a:r>
                <a:rPr lang="en-US" sz="1400" dirty="0" smtClean="0"/>
                <a:t>O</a:t>
              </a:r>
              <a:r>
                <a:rPr lang="en-US" sz="1400" baseline="-25000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042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XRD Results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"/>
          <a:stretch/>
        </p:blipFill>
        <p:spPr bwMode="auto">
          <a:xfrm>
            <a:off x="5021312" y="908718"/>
            <a:ext cx="4463999" cy="3208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82" y="692696"/>
            <a:ext cx="4463994" cy="33318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27799" y="4221088"/>
            <a:ext cx="3865161" cy="20467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Target </a:t>
            </a:r>
            <a:r>
              <a:rPr lang="en-US" dirty="0" err="1" smtClean="0"/>
              <a:t>pyrochlore</a:t>
            </a:r>
            <a:r>
              <a:rPr lang="en-US" dirty="0" smtClean="0"/>
              <a:t> Gd</a:t>
            </a:r>
            <a:r>
              <a:rPr lang="en-US" baseline="-25000" dirty="0" smtClean="0"/>
              <a:t>2</a:t>
            </a:r>
            <a:r>
              <a:rPr lang="en-US" dirty="0" smtClean="0"/>
              <a:t>Sn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7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baseline="-25000" dirty="0" smtClean="0">
              <a:solidFill>
                <a:srgbClr val="00800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/>
              <a:t>Target </a:t>
            </a:r>
            <a:r>
              <a:rPr lang="en-US" dirty="0" smtClean="0"/>
              <a:t>(unknown) Gd</a:t>
            </a:r>
            <a:r>
              <a:rPr lang="en-US" baseline="-25000" dirty="0" smtClean="0"/>
              <a:t>2</a:t>
            </a:r>
            <a:r>
              <a:rPr lang="en-US" dirty="0" smtClean="0"/>
              <a:t>SnO</a:t>
            </a:r>
            <a:r>
              <a:rPr lang="en-US" baseline="-25000" dirty="0" smtClean="0"/>
              <a:t>5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/>
              <a:t>Target (unknown) </a:t>
            </a:r>
            <a:r>
              <a:rPr lang="en-US" dirty="0" smtClean="0"/>
              <a:t>Gd</a:t>
            </a:r>
            <a:r>
              <a:rPr lang="en-US" baseline="-25000" dirty="0" smtClean="0"/>
              <a:t>2</a:t>
            </a:r>
            <a:r>
              <a:rPr lang="en-US" dirty="0" smtClean="0"/>
              <a:t>(Sn</a:t>
            </a:r>
            <a:r>
              <a:rPr lang="en-US" baseline="-25000" dirty="0" smtClean="0"/>
              <a:t>x</a:t>
            </a:r>
            <a:r>
              <a:rPr lang="en-US" dirty="0" smtClean="0"/>
              <a:t>Ti</a:t>
            </a:r>
            <a:r>
              <a:rPr lang="en-US" baseline="-25000" dirty="0" smtClean="0"/>
              <a:t>1-x</a:t>
            </a:r>
            <a:r>
              <a:rPr lang="en-US" dirty="0" smtClean="0"/>
              <a:t>)O</a:t>
            </a:r>
            <a:r>
              <a:rPr lang="en-US" baseline="-25000" dirty="0" smtClean="0"/>
              <a:t>5 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/>
              <a:t>Target </a:t>
            </a:r>
            <a:r>
              <a:rPr lang="en-US" dirty="0" smtClean="0"/>
              <a:t>orthorhombic Gd</a:t>
            </a:r>
            <a:r>
              <a:rPr lang="en-US" baseline="-25000" dirty="0" smtClean="0"/>
              <a:t>2</a:t>
            </a:r>
            <a:r>
              <a:rPr lang="en-US" dirty="0"/>
              <a:t>T</a:t>
            </a:r>
            <a:r>
              <a:rPr lang="en-US" dirty="0" smtClean="0"/>
              <a:t>iO</a:t>
            </a:r>
            <a:r>
              <a:rPr lang="en-US" baseline="-25000" dirty="0" smtClean="0"/>
              <a:t>5 </a:t>
            </a:r>
            <a:r>
              <a:rPr lang="en-US" dirty="0" smtClean="0"/>
              <a:t> </a:t>
            </a:r>
            <a:r>
              <a:rPr lang="en-US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/>
              <a:t>Target </a:t>
            </a:r>
            <a:r>
              <a:rPr lang="en-US" dirty="0" smtClean="0"/>
              <a:t>defect fluorite Sm</a:t>
            </a:r>
            <a:r>
              <a:rPr lang="en-US" baseline="-25000" dirty="0" smtClean="0"/>
              <a:t>2</a:t>
            </a:r>
            <a:r>
              <a:rPr lang="en-US" dirty="0" smtClean="0"/>
              <a:t>ZrO</a:t>
            </a:r>
            <a:r>
              <a:rPr lang="en-US" baseline="-25000" dirty="0" smtClean="0"/>
              <a:t>5 </a:t>
            </a:r>
            <a:r>
              <a:rPr lang="en-US" dirty="0" smtClean="0"/>
              <a:t> </a:t>
            </a:r>
            <a:r>
              <a:rPr lang="en-US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5515336" y="4221088"/>
            <a:ext cx="3567616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Target </a:t>
            </a:r>
            <a:r>
              <a:rPr lang="en-US" dirty="0"/>
              <a:t>(unknown) </a:t>
            </a:r>
            <a:r>
              <a:rPr lang="en-US" dirty="0" smtClean="0"/>
              <a:t>Yb</a:t>
            </a:r>
            <a:r>
              <a:rPr lang="en-US" baseline="-25000" dirty="0" smtClean="0"/>
              <a:t>2</a:t>
            </a:r>
            <a:r>
              <a:rPr lang="en-US" dirty="0" smtClean="0"/>
              <a:t>Sn</a:t>
            </a:r>
            <a:r>
              <a:rPr lang="en-US" baseline="-25000" dirty="0" smtClean="0"/>
              <a:t>1+x</a:t>
            </a:r>
            <a:r>
              <a:rPr lang="en-US" dirty="0" smtClean="0"/>
              <a:t>O</a:t>
            </a:r>
            <a:r>
              <a:rPr lang="en-US" baseline="-25000" dirty="0" smtClean="0"/>
              <a:t>5+2x 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 smtClean="0"/>
              <a:t>	</a:t>
            </a:r>
            <a:r>
              <a:rPr lang="en-US" sz="1600" dirty="0"/>
              <a:t>Defect </a:t>
            </a:r>
            <a:r>
              <a:rPr lang="en-US" sz="1600" dirty="0" err="1"/>
              <a:t>flourite</a:t>
            </a:r>
            <a:r>
              <a:rPr lang="en-US" sz="1600" dirty="0"/>
              <a:t> </a:t>
            </a:r>
            <a:r>
              <a:rPr lang="en-US" sz="1600" dirty="0" smtClean="0"/>
              <a:t>Yb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SnO</a:t>
            </a:r>
            <a:r>
              <a:rPr lang="en-US" sz="1600" baseline="-25000" dirty="0" smtClean="0"/>
              <a:t>5 </a:t>
            </a:r>
            <a:r>
              <a:rPr lang="en-US" sz="1600" dirty="0" smtClean="0"/>
              <a:t> </a:t>
            </a:r>
            <a:r>
              <a:rPr lang="en-US" sz="16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dirty="0" smtClean="0"/>
              <a:t>	Defect </a:t>
            </a:r>
            <a:r>
              <a:rPr lang="en-US" sz="1600" dirty="0" err="1" smtClean="0"/>
              <a:t>flourite</a:t>
            </a:r>
            <a:r>
              <a:rPr lang="en-US" sz="1600" dirty="0" smtClean="0"/>
              <a:t> Yb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Sn</a:t>
            </a:r>
            <a:r>
              <a:rPr lang="en-US" sz="1600" baseline="-25000" dirty="0" smtClean="0"/>
              <a:t>1.125</a:t>
            </a:r>
            <a:r>
              <a:rPr lang="en-US" sz="1600" dirty="0" smtClean="0"/>
              <a:t>O</a:t>
            </a:r>
            <a:r>
              <a:rPr lang="en-US" sz="1600" baseline="-25000" dirty="0" smtClean="0"/>
              <a:t>5.25 </a:t>
            </a:r>
            <a:r>
              <a:rPr lang="en-US" sz="1600" dirty="0" smtClean="0"/>
              <a:t> </a:t>
            </a:r>
            <a:r>
              <a:rPr lang="en-US" sz="16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baseline="-25000" dirty="0" smtClean="0"/>
              <a:t>	</a:t>
            </a:r>
            <a:r>
              <a:rPr lang="en-US" sz="1600" dirty="0"/>
              <a:t>Defect </a:t>
            </a:r>
            <a:r>
              <a:rPr lang="en-US" sz="1600" dirty="0" err="1"/>
              <a:t>flourite</a:t>
            </a:r>
            <a:r>
              <a:rPr lang="en-US" sz="1600" dirty="0"/>
              <a:t> </a:t>
            </a:r>
            <a:r>
              <a:rPr lang="en-US" sz="1600" dirty="0" smtClean="0"/>
              <a:t>Yb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Sn</a:t>
            </a:r>
            <a:r>
              <a:rPr lang="en-US" sz="1600" baseline="-25000" dirty="0" smtClean="0"/>
              <a:t>1.25</a:t>
            </a:r>
            <a:r>
              <a:rPr lang="en-US" sz="1600" dirty="0" smtClean="0"/>
              <a:t>O</a:t>
            </a:r>
            <a:r>
              <a:rPr lang="en-US" sz="1600" baseline="-25000" dirty="0" smtClean="0"/>
              <a:t>5.5 </a:t>
            </a:r>
            <a:r>
              <a:rPr lang="en-US" sz="1600" dirty="0" smtClean="0"/>
              <a:t> </a:t>
            </a:r>
            <a:r>
              <a:rPr lang="en-US" sz="16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baseline="-25000" dirty="0" smtClean="0"/>
              <a:t>	</a:t>
            </a:r>
            <a:r>
              <a:rPr lang="en-US" sz="1600" dirty="0"/>
              <a:t>Defect </a:t>
            </a:r>
            <a:r>
              <a:rPr lang="en-US" sz="1600" dirty="0" err="1"/>
              <a:t>flourite</a:t>
            </a:r>
            <a:r>
              <a:rPr lang="en-US" sz="1600" dirty="0"/>
              <a:t> </a:t>
            </a:r>
            <a:r>
              <a:rPr lang="en-US" sz="1600" dirty="0" smtClean="0"/>
              <a:t>Yb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Sn</a:t>
            </a:r>
            <a:r>
              <a:rPr lang="en-US" sz="1600" baseline="-25000" dirty="0" smtClean="0"/>
              <a:t>1.375</a:t>
            </a:r>
            <a:r>
              <a:rPr lang="en-US" sz="1600" dirty="0" smtClean="0"/>
              <a:t>O</a:t>
            </a:r>
            <a:r>
              <a:rPr lang="en-US" sz="1600" baseline="-25000" dirty="0" smtClean="0"/>
              <a:t>5.75 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3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TEM Analysis - Nanostructure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46" name="Picture 34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"/>
          <a:stretch/>
        </p:blipFill>
        <p:spPr>
          <a:xfrm>
            <a:off x="336550" y="966559"/>
            <a:ext cx="5210240" cy="5198745"/>
          </a:xfrm>
          <a:prstGeom prst="rect">
            <a:avLst/>
          </a:prstGeom>
        </p:spPr>
      </p:pic>
      <p:sp>
        <p:nvSpPr>
          <p:cNvPr id="347" name="Content Placeholder 2"/>
          <p:cNvSpPr>
            <a:spLocks noGrp="1"/>
          </p:cNvSpPr>
          <p:nvPr>
            <p:ph idx="1"/>
          </p:nvPr>
        </p:nvSpPr>
        <p:spPr>
          <a:xfrm>
            <a:off x="5673080" y="1268760"/>
            <a:ext cx="3962299" cy="4608512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AU" sz="2000" dirty="0" smtClean="0">
                <a:solidFill>
                  <a:srgbClr val="000000"/>
                </a:solidFill>
              </a:rPr>
              <a:t>HRTEM image of Sm</a:t>
            </a:r>
            <a:r>
              <a:rPr lang="en-AU" sz="2000" baseline="-25000" dirty="0" smtClean="0">
                <a:solidFill>
                  <a:srgbClr val="000000"/>
                </a:solidFill>
              </a:rPr>
              <a:t>2</a:t>
            </a:r>
            <a:r>
              <a:rPr lang="en-AU" sz="2000" dirty="0" smtClean="0">
                <a:solidFill>
                  <a:srgbClr val="000000"/>
                </a:solidFill>
              </a:rPr>
              <a:t>ZrO</a:t>
            </a:r>
            <a:r>
              <a:rPr lang="en-AU" sz="2000" baseline="-25000" dirty="0" smtClean="0">
                <a:solidFill>
                  <a:srgbClr val="000000"/>
                </a:solidFill>
              </a:rPr>
              <a:t>5</a:t>
            </a:r>
            <a:r>
              <a:rPr lang="en-AU" sz="2000" dirty="0" smtClean="0">
                <a:solidFill>
                  <a:srgbClr val="000000"/>
                </a:solidFill>
              </a:rPr>
              <a:t> taken with the JEOL </a:t>
            </a:r>
            <a:r>
              <a:rPr lang="en-AU" sz="2000" dirty="0" smtClean="0">
                <a:solidFill>
                  <a:srgbClr val="000000"/>
                </a:solidFill>
              </a:rPr>
              <a:t>2200 </a:t>
            </a:r>
            <a:r>
              <a:rPr lang="en-AU" sz="2000" dirty="0" err="1" smtClean="0">
                <a:solidFill>
                  <a:srgbClr val="000000"/>
                </a:solidFill>
              </a:rPr>
              <a:t>fs</a:t>
            </a:r>
            <a:r>
              <a:rPr lang="en-AU" sz="2000" dirty="0" smtClean="0">
                <a:solidFill>
                  <a:srgbClr val="000000"/>
                </a:solidFill>
              </a:rPr>
              <a:t> </a:t>
            </a:r>
            <a:r>
              <a:rPr lang="en-AU" sz="2000" dirty="0" smtClean="0">
                <a:solidFill>
                  <a:srgbClr val="000000"/>
                </a:solidFill>
              </a:rPr>
              <a:t>in NMDC at ANSTO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AU" sz="2000" dirty="0" smtClean="0">
                <a:solidFill>
                  <a:srgbClr val="000000"/>
                </a:solidFill>
              </a:rPr>
              <a:t>FFT obtained from (a) showing a [110] type zone axis orientation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AU" sz="2000" dirty="0" smtClean="0">
                <a:solidFill>
                  <a:srgbClr val="000000"/>
                </a:solidFill>
              </a:rPr>
              <a:t>Inverse FFT obtained from a fluorite (F) </a:t>
            </a:r>
            <a:r>
              <a:rPr lang="en-AU" sz="2000" dirty="0" err="1" smtClean="0">
                <a:solidFill>
                  <a:srgbClr val="000000"/>
                </a:solidFill>
              </a:rPr>
              <a:t>subcell</a:t>
            </a:r>
            <a:r>
              <a:rPr lang="en-AU" sz="2000" dirty="0" smtClean="0">
                <a:solidFill>
                  <a:srgbClr val="000000"/>
                </a:solidFill>
              </a:rPr>
              <a:t> diffracted beam in (b).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en-AU" sz="2000" dirty="0" smtClean="0">
                <a:solidFill>
                  <a:srgbClr val="000000"/>
                </a:solidFill>
              </a:rPr>
              <a:t>Inverse </a:t>
            </a:r>
            <a:r>
              <a:rPr lang="en-AU" sz="2000" dirty="0">
                <a:solidFill>
                  <a:srgbClr val="000000"/>
                </a:solidFill>
              </a:rPr>
              <a:t>FFT obtained from a </a:t>
            </a:r>
            <a:r>
              <a:rPr lang="en-AU" sz="2000" dirty="0" err="1" smtClean="0">
                <a:solidFill>
                  <a:srgbClr val="000000"/>
                </a:solidFill>
              </a:rPr>
              <a:t>pyrochlore</a:t>
            </a:r>
            <a:r>
              <a:rPr lang="en-AU" sz="2000" dirty="0" smtClean="0">
                <a:solidFill>
                  <a:srgbClr val="000000"/>
                </a:solidFill>
              </a:rPr>
              <a:t> (P) </a:t>
            </a:r>
            <a:r>
              <a:rPr lang="en-AU" sz="2000" dirty="0" smtClean="0">
                <a:solidFill>
                  <a:srgbClr val="000000"/>
                </a:solidFill>
              </a:rPr>
              <a:t>type modulated </a:t>
            </a:r>
            <a:r>
              <a:rPr lang="en-AU" sz="2000" dirty="0">
                <a:solidFill>
                  <a:srgbClr val="000000"/>
                </a:solidFill>
              </a:rPr>
              <a:t>beam in (b</a:t>
            </a:r>
            <a:r>
              <a:rPr lang="en-AU" sz="2000" dirty="0" smtClean="0">
                <a:solidFill>
                  <a:srgbClr val="000000"/>
                </a:solidFill>
              </a:rPr>
              <a:t>),  showing a  “domain” </a:t>
            </a:r>
            <a:r>
              <a:rPr lang="en-AU" sz="2000" dirty="0" smtClean="0">
                <a:solidFill>
                  <a:srgbClr val="000000"/>
                </a:solidFill>
              </a:rPr>
              <a:t>structure on the scale of 2-5 nm. </a:t>
            </a:r>
            <a:endParaRPr lang="en-AU" sz="2000" dirty="0">
              <a:solidFill>
                <a:srgbClr val="000000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</a:pPr>
            <a:endParaRPr lang="en-AU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3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Electron Diffraction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356" name="Group 355"/>
          <p:cNvGrpSpPr/>
          <p:nvPr/>
        </p:nvGrpSpPr>
        <p:grpSpPr>
          <a:xfrm>
            <a:off x="308683" y="1331476"/>
            <a:ext cx="4572309" cy="2375216"/>
            <a:chOff x="380691" y="1076089"/>
            <a:chExt cx="4572309" cy="237521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26445" t="27254" r="46758" b="25379"/>
            <a:stretch/>
          </p:blipFill>
          <p:spPr bwMode="auto">
            <a:xfrm>
              <a:off x="380691" y="1076089"/>
              <a:ext cx="2374199" cy="237521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>
              <a:off x="2921501" y="1212381"/>
              <a:ext cx="1832942" cy="2087999"/>
              <a:chOff x="2520223" y="1094657"/>
              <a:chExt cx="4126727" cy="4700937"/>
            </a:xfrm>
          </p:grpSpPr>
          <p:sp>
            <p:nvSpPr>
              <p:cNvPr id="11" name="Oval 10"/>
              <p:cNvSpPr/>
              <p:nvPr/>
            </p:nvSpPr>
            <p:spPr>
              <a:xfrm rot="19800000">
                <a:off x="6281316" y="455384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 rot="19800000">
                <a:off x="6275581" y="4512399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21480000">
                <a:off x="6323053" y="4410143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6293581" y="4507376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/>
              <p:cNvSpPr/>
              <p:nvPr/>
            </p:nvSpPr>
            <p:spPr>
              <a:xfrm rot="19800000">
                <a:off x="6280967" y="4386019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" name="Oval 16"/>
              <p:cNvSpPr/>
              <p:nvPr/>
            </p:nvSpPr>
            <p:spPr>
              <a:xfrm rot="19800000">
                <a:off x="6419789" y="430937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Oval 17"/>
              <p:cNvSpPr/>
              <p:nvPr/>
            </p:nvSpPr>
            <p:spPr>
              <a:xfrm rot="19800000">
                <a:off x="6571152" y="438602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Oval 18"/>
              <p:cNvSpPr/>
              <p:nvPr/>
            </p:nvSpPr>
            <p:spPr>
              <a:xfrm rot="19800000">
                <a:off x="6566571" y="454497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" name="Oval 19"/>
              <p:cNvSpPr/>
              <p:nvPr/>
            </p:nvSpPr>
            <p:spPr>
              <a:xfrm rot="19800000">
                <a:off x="6424100" y="463727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Oval 20"/>
              <p:cNvSpPr/>
              <p:nvPr/>
            </p:nvSpPr>
            <p:spPr>
              <a:xfrm rot="19800000">
                <a:off x="5326284" y="5087088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19800000">
                <a:off x="5320549" y="5045643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21480000">
                <a:off x="5368021" y="4943387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5338549" y="5040620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 rot="19800000">
                <a:off x="5325935" y="491926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6" name="Oval 25"/>
              <p:cNvSpPr/>
              <p:nvPr/>
            </p:nvSpPr>
            <p:spPr>
              <a:xfrm rot="19800000">
                <a:off x="5464757" y="4842616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7" name="Oval 26"/>
              <p:cNvSpPr/>
              <p:nvPr/>
            </p:nvSpPr>
            <p:spPr>
              <a:xfrm rot="19800000">
                <a:off x="5616120" y="491926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8" name="Oval 27"/>
              <p:cNvSpPr/>
              <p:nvPr/>
            </p:nvSpPr>
            <p:spPr>
              <a:xfrm rot="19800000">
                <a:off x="5611539" y="507821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9" name="Oval 28"/>
              <p:cNvSpPr/>
              <p:nvPr/>
            </p:nvSpPr>
            <p:spPr>
              <a:xfrm rot="19800000">
                <a:off x="5469068" y="5170521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0" name="Oval 29"/>
              <p:cNvSpPr/>
              <p:nvPr/>
            </p:nvSpPr>
            <p:spPr>
              <a:xfrm rot="19800000">
                <a:off x="6280326" y="241455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 rot="19800000">
                <a:off x="6274591" y="2373112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21480000">
                <a:off x="6322063" y="2270856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5400000">
                <a:off x="6292591" y="2368089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/>
              <p:cNvSpPr/>
              <p:nvPr/>
            </p:nvSpPr>
            <p:spPr>
              <a:xfrm rot="19800000">
                <a:off x="6279977" y="224673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5" name="Oval 34"/>
              <p:cNvSpPr/>
              <p:nvPr/>
            </p:nvSpPr>
            <p:spPr>
              <a:xfrm rot="19800000">
                <a:off x="6418799" y="217008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6" name="Oval 35"/>
              <p:cNvSpPr/>
              <p:nvPr/>
            </p:nvSpPr>
            <p:spPr>
              <a:xfrm rot="19800000">
                <a:off x="6570162" y="224673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7" name="Oval 36"/>
              <p:cNvSpPr/>
              <p:nvPr/>
            </p:nvSpPr>
            <p:spPr>
              <a:xfrm rot="19800000">
                <a:off x="6565581" y="2405686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8" name="Oval 37"/>
              <p:cNvSpPr/>
              <p:nvPr/>
            </p:nvSpPr>
            <p:spPr>
              <a:xfrm rot="19800000">
                <a:off x="6423110" y="249799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9" name="Oval 38"/>
              <p:cNvSpPr/>
              <p:nvPr/>
            </p:nvSpPr>
            <p:spPr>
              <a:xfrm rot="19800000">
                <a:off x="6285106" y="3468711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 rot="19800000">
                <a:off x="6279371" y="3427266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21480000">
                <a:off x="6326843" y="3325010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6297371" y="3422243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/>
              <p:cNvSpPr/>
              <p:nvPr/>
            </p:nvSpPr>
            <p:spPr>
              <a:xfrm rot="19800000">
                <a:off x="6284757" y="3300886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4" name="Oval 43"/>
              <p:cNvSpPr/>
              <p:nvPr/>
            </p:nvSpPr>
            <p:spPr>
              <a:xfrm rot="19800000">
                <a:off x="6423579" y="3224239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5" name="Oval 44"/>
              <p:cNvSpPr/>
              <p:nvPr/>
            </p:nvSpPr>
            <p:spPr>
              <a:xfrm rot="19800000">
                <a:off x="6574942" y="330088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6" name="Oval 45"/>
              <p:cNvSpPr/>
              <p:nvPr/>
            </p:nvSpPr>
            <p:spPr>
              <a:xfrm rot="19800000">
                <a:off x="6570361" y="345984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7" name="Oval 46"/>
              <p:cNvSpPr/>
              <p:nvPr/>
            </p:nvSpPr>
            <p:spPr>
              <a:xfrm rot="19800000">
                <a:off x="6427890" y="355214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8" name="Oval 47"/>
              <p:cNvSpPr/>
              <p:nvPr/>
            </p:nvSpPr>
            <p:spPr>
              <a:xfrm rot="19800000">
                <a:off x="5338887" y="187145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 rot="19800000">
                <a:off x="5333152" y="1830012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rot="21480000">
                <a:off x="5380624" y="1727756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>
                <a:off x="5351152" y="1824989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Oval 51"/>
              <p:cNvSpPr/>
              <p:nvPr/>
            </p:nvSpPr>
            <p:spPr>
              <a:xfrm rot="19800000">
                <a:off x="5338538" y="170363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3" name="Oval 52"/>
              <p:cNvSpPr/>
              <p:nvPr/>
            </p:nvSpPr>
            <p:spPr>
              <a:xfrm rot="19800000">
                <a:off x="5477360" y="162698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4" name="Oval 53"/>
              <p:cNvSpPr/>
              <p:nvPr/>
            </p:nvSpPr>
            <p:spPr>
              <a:xfrm rot="19800000">
                <a:off x="5628723" y="170363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5" name="Oval 54"/>
              <p:cNvSpPr/>
              <p:nvPr/>
            </p:nvSpPr>
            <p:spPr>
              <a:xfrm rot="19800000">
                <a:off x="5624142" y="1862586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6" name="Oval 55"/>
              <p:cNvSpPr/>
              <p:nvPr/>
            </p:nvSpPr>
            <p:spPr>
              <a:xfrm rot="19800000">
                <a:off x="5481671" y="195489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7" name="Oval 56"/>
              <p:cNvSpPr/>
              <p:nvPr/>
            </p:nvSpPr>
            <p:spPr>
              <a:xfrm rot="19800000">
                <a:off x="4393945" y="564015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58" name="Straight Connector 57"/>
              <p:cNvCxnSpPr/>
              <p:nvPr/>
            </p:nvCxnSpPr>
            <p:spPr>
              <a:xfrm rot="19800000">
                <a:off x="4388210" y="5598708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rot="21480000">
                <a:off x="4435682" y="5496452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5400000">
                <a:off x="4406210" y="5593685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/>
              <p:cNvSpPr/>
              <p:nvPr/>
            </p:nvSpPr>
            <p:spPr>
              <a:xfrm rot="19800000">
                <a:off x="4393596" y="5472328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2" name="Oval 61"/>
              <p:cNvSpPr/>
              <p:nvPr/>
            </p:nvSpPr>
            <p:spPr>
              <a:xfrm rot="19800000">
                <a:off x="4532418" y="5395681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3" name="Oval 62"/>
              <p:cNvSpPr/>
              <p:nvPr/>
            </p:nvSpPr>
            <p:spPr>
              <a:xfrm rot="19800000">
                <a:off x="4683781" y="5472329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4" name="Oval 63"/>
              <p:cNvSpPr/>
              <p:nvPr/>
            </p:nvSpPr>
            <p:spPr>
              <a:xfrm rot="19800000">
                <a:off x="4679200" y="563128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5" name="Oval 64"/>
              <p:cNvSpPr/>
              <p:nvPr/>
            </p:nvSpPr>
            <p:spPr>
              <a:xfrm rot="19800000">
                <a:off x="4536729" y="5723586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6" name="Oval 65"/>
              <p:cNvSpPr/>
              <p:nvPr/>
            </p:nvSpPr>
            <p:spPr>
              <a:xfrm rot="19800000">
                <a:off x="3477717" y="509331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rot="19800000">
                <a:off x="3471982" y="5051872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rot="21480000">
                <a:off x="3519454" y="4949616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5400000">
                <a:off x="3489982" y="5046849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Oval 69"/>
              <p:cNvSpPr/>
              <p:nvPr/>
            </p:nvSpPr>
            <p:spPr>
              <a:xfrm rot="19800000">
                <a:off x="3477368" y="492549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1" name="Oval 70"/>
              <p:cNvSpPr/>
              <p:nvPr/>
            </p:nvSpPr>
            <p:spPr>
              <a:xfrm rot="19800000">
                <a:off x="3616190" y="484884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2" name="Oval 71"/>
              <p:cNvSpPr/>
              <p:nvPr/>
            </p:nvSpPr>
            <p:spPr>
              <a:xfrm rot="19800000">
                <a:off x="3767553" y="492549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3" name="Oval 72"/>
              <p:cNvSpPr/>
              <p:nvPr/>
            </p:nvSpPr>
            <p:spPr>
              <a:xfrm rot="19800000">
                <a:off x="3762972" y="5084446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4" name="Oval 73"/>
              <p:cNvSpPr/>
              <p:nvPr/>
            </p:nvSpPr>
            <p:spPr>
              <a:xfrm rot="19800000">
                <a:off x="3620501" y="517675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5" name="Oval 74"/>
              <p:cNvSpPr/>
              <p:nvPr/>
            </p:nvSpPr>
            <p:spPr>
              <a:xfrm rot="19800000">
                <a:off x="2539133" y="455363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76" name="Straight Connector 75"/>
              <p:cNvCxnSpPr/>
              <p:nvPr/>
            </p:nvCxnSpPr>
            <p:spPr>
              <a:xfrm rot="19800000">
                <a:off x="2533398" y="4512190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rot="21480000">
                <a:off x="2580870" y="4409934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rot="5400000">
                <a:off x="2551398" y="4507167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Oval 78"/>
              <p:cNvSpPr/>
              <p:nvPr/>
            </p:nvSpPr>
            <p:spPr>
              <a:xfrm rot="19800000">
                <a:off x="2538784" y="438581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0" name="Oval 79"/>
              <p:cNvSpPr/>
              <p:nvPr/>
            </p:nvSpPr>
            <p:spPr>
              <a:xfrm rot="19800000">
                <a:off x="2677606" y="430916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1" name="Oval 80"/>
              <p:cNvSpPr/>
              <p:nvPr/>
            </p:nvSpPr>
            <p:spPr>
              <a:xfrm rot="19800000">
                <a:off x="2828969" y="4385811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2" name="Oval 81"/>
              <p:cNvSpPr/>
              <p:nvPr/>
            </p:nvSpPr>
            <p:spPr>
              <a:xfrm rot="19800000">
                <a:off x="2824388" y="454476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3" name="Oval 82"/>
              <p:cNvSpPr/>
              <p:nvPr/>
            </p:nvSpPr>
            <p:spPr>
              <a:xfrm rot="19800000">
                <a:off x="2681917" y="4637068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4" name="Oval 83"/>
              <p:cNvSpPr/>
              <p:nvPr/>
            </p:nvSpPr>
            <p:spPr>
              <a:xfrm rot="19800000">
                <a:off x="2525958" y="347351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 rot="19800000">
                <a:off x="2520223" y="3432070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rot="21480000">
                <a:off x="2567695" y="3329814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rot="5400000">
                <a:off x="2538223" y="3427047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Oval 87"/>
              <p:cNvSpPr/>
              <p:nvPr/>
            </p:nvSpPr>
            <p:spPr>
              <a:xfrm rot="19800000">
                <a:off x="2525609" y="330569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9" name="Oval 88"/>
              <p:cNvSpPr/>
              <p:nvPr/>
            </p:nvSpPr>
            <p:spPr>
              <a:xfrm rot="19800000">
                <a:off x="2664431" y="322904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0" name="Oval 89"/>
              <p:cNvSpPr/>
              <p:nvPr/>
            </p:nvSpPr>
            <p:spPr>
              <a:xfrm rot="19800000">
                <a:off x="2815794" y="3305691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1" name="Oval 90"/>
              <p:cNvSpPr/>
              <p:nvPr/>
            </p:nvSpPr>
            <p:spPr>
              <a:xfrm rot="19800000">
                <a:off x="2811213" y="346464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2" name="Oval 91"/>
              <p:cNvSpPr/>
              <p:nvPr/>
            </p:nvSpPr>
            <p:spPr>
              <a:xfrm rot="19800000">
                <a:off x="2668742" y="3556948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3" name="Oval 92"/>
              <p:cNvSpPr/>
              <p:nvPr/>
            </p:nvSpPr>
            <p:spPr>
              <a:xfrm rot="19800000">
                <a:off x="3471022" y="187327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 rot="19800000">
                <a:off x="3465287" y="1831827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rot="21480000">
                <a:off x="3512759" y="1729571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rot="5400000">
                <a:off x="3483287" y="1826804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/>
              <p:cNvSpPr/>
              <p:nvPr/>
            </p:nvSpPr>
            <p:spPr>
              <a:xfrm rot="19800000">
                <a:off x="3470673" y="170544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8" name="Oval 97"/>
              <p:cNvSpPr/>
              <p:nvPr/>
            </p:nvSpPr>
            <p:spPr>
              <a:xfrm rot="19800000">
                <a:off x="3609495" y="162880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9" name="Oval 98"/>
              <p:cNvSpPr/>
              <p:nvPr/>
            </p:nvSpPr>
            <p:spPr>
              <a:xfrm rot="19800000">
                <a:off x="3760858" y="1705448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0" name="Oval 99"/>
              <p:cNvSpPr/>
              <p:nvPr/>
            </p:nvSpPr>
            <p:spPr>
              <a:xfrm rot="19800000">
                <a:off x="3756277" y="1864401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1" name="Oval 100"/>
              <p:cNvSpPr/>
              <p:nvPr/>
            </p:nvSpPr>
            <p:spPr>
              <a:xfrm rot="19800000">
                <a:off x="3613806" y="195670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2" name="Oval 101"/>
              <p:cNvSpPr/>
              <p:nvPr/>
            </p:nvSpPr>
            <p:spPr>
              <a:xfrm rot="19800000">
                <a:off x="4386227" y="1339129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 rot="19800000">
                <a:off x="4380492" y="1297684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 rot="21480000">
                <a:off x="4427964" y="1195428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 rot="5400000">
                <a:off x="4398492" y="1292661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Oval 105"/>
              <p:cNvSpPr/>
              <p:nvPr/>
            </p:nvSpPr>
            <p:spPr>
              <a:xfrm rot="19800000">
                <a:off x="4385878" y="117130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7" name="Oval 106"/>
              <p:cNvSpPr/>
              <p:nvPr/>
            </p:nvSpPr>
            <p:spPr>
              <a:xfrm rot="19800000">
                <a:off x="4524700" y="109465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8" name="Oval 107"/>
              <p:cNvSpPr/>
              <p:nvPr/>
            </p:nvSpPr>
            <p:spPr>
              <a:xfrm rot="19800000">
                <a:off x="4676063" y="1171305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9" name="Oval 108"/>
              <p:cNvSpPr/>
              <p:nvPr/>
            </p:nvSpPr>
            <p:spPr>
              <a:xfrm rot="19800000">
                <a:off x="4671482" y="1330258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0" name="Oval 109"/>
              <p:cNvSpPr/>
              <p:nvPr/>
            </p:nvSpPr>
            <p:spPr>
              <a:xfrm rot="19800000">
                <a:off x="4529011" y="142256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1" name="Oval 110"/>
              <p:cNvSpPr/>
              <p:nvPr/>
            </p:nvSpPr>
            <p:spPr>
              <a:xfrm rot="19800000">
                <a:off x="2535875" y="2408664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 rot="19800000">
                <a:off x="2530140" y="2367219"/>
                <a:ext cx="360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rot="21480000">
                <a:off x="2577612" y="2264963"/>
                <a:ext cx="288000" cy="189086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 rot="5400000">
                <a:off x="2548140" y="2362196"/>
                <a:ext cx="324000" cy="0"/>
              </a:xfrm>
              <a:prstGeom prst="lin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Oval 114"/>
              <p:cNvSpPr/>
              <p:nvPr/>
            </p:nvSpPr>
            <p:spPr>
              <a:xfrm rot="19800000">
                <a:off x="2535526" y="2240839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6" name="Oval 115"/>
              <p:cNvSpPr/>
              <p:nvPr/>
            </p:nvSpPr>
            <p:spPr>
              <a:xfrm rot="19800000">
                <a:off x="2674348" y="2164192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7" name="Oval 116"/>
              <p:cNvSpPr/>
              <p:nvPr/>
            </p:nvSpPr>
            <p:spPr>
              <a:xfrm rot="19800000">
                <a:off x="2825711" y="2240840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8" name="Oval 117"/>
              <p:cNvSpPr/>
              <p:nvPr/>
            </p:nvSpPr>
            <p:spPr>
              <a:xfrm rot="19800000">
                <a:off x="2821130" y="2399793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19" name="Oval 118"/>
              <p:cNvSpPr/>
              <p:nvPr/>
            </p:nvSpPr>
            <p:spPr>
              <a:xfrm rot="19800000">
                <a:off x="2678659" y="2492097"/>
                <a:ext cx="72008" cy="720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0" name="Oval 119"/>
              <p:cNvSpPr/>
              <p:nvPr/>
            </p:nvSpPr>
            <p:spPr>
              <a:xfrm rot="19800000">
                <a:off x="5346701" y="2939912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21" name="Straight Connector 120"/>
              <p:cNvCxnSpPr/>
              <p:nvPr/>
            </p:nvCxnSpPr>
            <p:spPr>
              <a:xfrm rot="19800000">
                <a:off x="5340966" y="2898467"/>
                <a:ext cx="360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21480000">
                <a:off x="5388438" y="2796211"/>
                <a:ext cx="288000" cy="189086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rot="5400000">
                <a:off x="5358966" y="2893444"/>
                <a:ext cx="324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Oval 123"/>
              <p:cNvSpPr/>
              <p:nvPr/>
            </p:nvSpPr>
            <p:spPr>
              <a:xfrm rot="19800000">
                <a:off x="5346352" y="2772087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5" name="Oval 124"/>
              <p:cNvSpPr/>
              <p:nvPr/>
            </p:nvSpPr>
            <p:spPr>
              <a:xfrm rot="19800000">
                <a:off x="5485174" y="2695440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6" name="Oval 125"/>
              <p:cNvSpPr/>
              <p:nvPr/>
            </p:nvSpPr>
            <p:spPr>
              <a:xfrm rot="19800000">
                <a:off x="5636537" y="2772088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7" name="Oval 126"/>
              <p:cNvSpPr/>
              <p:nvPr/>
            </p:nvSpPr>
            <p:spPr>
              <a:xfrm rot="19800000">
                <a:off x="5631956" y="2931041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8" name="Oval 127"/>
              <p:cNvSpPr/>
              <p:nvPr/>
            </p:nvSpPr>
            <p:spPr>
              <a:xfrm rot="19800000">
                <a:off x="5489485" y="3023345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29" name="Oval 128"/>
              <p:cNvSpPr/>
              <p:nvPr/>
            </p:nvSpPr>
            <p:spPr>
              <a:xfrm rot="19800000">
                <a:off x="3481507" y="2930945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 rot="19800000">
                <a:off x="3475772" y="2889500"/>
                <a:ext cx="360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rot="21480000">
                <a:off x="3523244" y="2787244"/>
                <a:ext cx="288000" cy="189086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3493772" y="2884477"/>
                <a:ext cx="324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Oval 132"/>
              <p:cNvSpPr/>
              <p:nvPr/>
            </p:nvSpPr>
            <p:spPr>
              <a:xfrm rot="19800000">
                <a:off x="3481158" y="2763120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4" name="Oval 133"/>
              <p:cNvSpPr/>
              <p:nvPr/>
            </p:nvSpPr>
            <p:spPr>
              <a:xfrm rot="19800000">
                <a:off x="3619980" y="2686473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5" name="Oval 134"/>
              <p:cNvSpPr/>
              <p:nvPr/>
            </p:nvSpPr>
            <p:spPr>
              <a:xfrm rot="19800000">
                <a:off x="3771343" y="2763121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6" name="Oval 135"/>
              <p:cNvSpPr/>
              <p:nvPr/>
            </p:nvSpPr>
            <p:spPr>
              <a:xfrm rot="19800000">
                <a:off x="3766762" y="2922074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7" name="Oval 136"/>
              <p:cNvSpPr/>
              <p:nvPr/>
            </p:nvSpPr>
            <p:spPr>
              <a:xfrm rot="19800000">
                <a:off x="3624291" y="3014378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8" name="Oval 137"/>
              <p:cNvSpPr/>
              <p:nvPr/>
            </p:nvSpPr>
            <p:spPr>
              <a:xfrm rot="19800000">
                <a:off x="4411290" y="2401378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39" name="Straight Connector 138"/>
              <p:cNvCxnSpPr/>
              <p:nvPr/>
            </p:nvCxnSpPr>
            <p:spPr>
              <a:xfrm rot="19800000">
                <a:off x="4405555" y="2359933"/>
                <a:ext cx="360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rot="21480000">
                <a:off x="4453027" y="2257677"/>
                <a:ext cx="288000" cy="189086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rot="5400000">
                <a:off x="4423555" y="2354910"/>
                <a:ext cx="324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Oval 141"/>
              <p:cNvSpPr/>
              <p:nvPr/>
            </p:nvSpPr>
            <p:spPr>
              <a:xfrm rot="19800000">
                <a:off x="4410941" y="2233553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3" name="Oval 142"/>
              <p:cNvSpPr/>
              <p:nvPr/>
            </p:nvSpPr>
            <p:spPr>
              <a:xfrm rot="19800000">
                <a:off x="4549763" y="2156906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4" name="Oval 143"/>
              <p:cNvSpPr/>
              <p:nvPr/>
            </p:nvSpPr>
            <p:spPr>
              <a:xfrm rot="19800000">
                <a:off x="4701126" y="2233554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5" name="Oval 144"/>
              <p:cNvSpPr/>
              <p:nvPr/>
            </p:nvSpPr>
            <p:spPr>
              <a:xfrm rot="19800000">
                <a:off x="4696545" y="2392507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6" name="Oval 145"/>
              <p:cNvSpPr/>
              <p:nvPr/>
            </p:nvSpPr>
            <p:spPr>
              <a:xfrm rot="19800000">
                <a:off x="4554074" y="2484811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7" name="Oval 146"/>
              <p:cNvSpPr/>
              <p:nvPr/>
            </p:nvSpPr>
            <p:spPr>
              <a:xfrm rot="19800000">
                <a:off x="5347434" y="4008069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48" name="Straight Connector 147"/>
              <p:cNvCxnSpPr/>
              <p:nvPr/>
            </p:nvCxnSpPr>
            <p:spPr>
              <a:xfrm rot="19800000">
                <a:off x="5341699" y="3966624"/>
                <a:ext cx="360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rot="21480000">
                <a:off x="5389171" y="3864368"/>
                <a:ext cx="288000" cy="189086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rot="5400000">
                <a:off x="5359699" y="3961601"/>
                <a:ext cx="324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Oval 150"/>
              <p:cNvSpPr/>
              <p:nvPr/>
            </p:nvSpPr>
            <p:spPr>
              <a:xfrm rot="19800000">
                <a:off x="5347085" y="3840244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2" name="Oval 151"/>
              <p:cNvSpPr/>
              <p:nvPr/>
            </p:nvSpPr>
            <p:spPr>
              <a:xfrm rot="19800000">
                <a:off x="5485907" y="3763597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3" name="Oval 152"/>
              <p:cNvSpPr/>
              <p:nvPr/>
            </p:nvSpPr>
            <p:spPr>
              <a:xfrm rot="19800000">
                <a:off x="5637270" y="3840245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4" name="Oval 153"/>
              <p:cNvSpPr/>
              <p:nvPr/>
            </p:nvSpPr>
            <p:spPr>
              <a:xfrm rot="19800000">
                <a:off x="5632689" y="3999198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5" name="Oval 154"/>
              <p:cNvSpPr/>
              <p:nvPr/>
            </p:nvSpPr>
            <p:spPr>
              <a:xfrm rot="19800000">
                <a:off x="5490218" y="4091502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56" name="Oval 155"/>
              <p:cNvSpPr/>
              <p:nvPr/>
            </p:nvSpPr>
            <p:spPr>
              <a:xfrm rot="19800000">
                <a:off x="4412023" y="4566092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57" name="Straight Connector 156"/>
              <p:cNvCxnSpPr/>
              <p:nvPr/>
            </p:nvCxnSpPr>
            <p:spPr>
              <a:xfrm rot="19800000">
                <a:off x="4406288" y="4524647"/>
                <a:ext cx="360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 rot="21480000">
                <a:off x="4453760" y="4422391"/>
                <a:ext cx="288000" cy="189086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rot="5400000">
                <a:off x="4424288" y="4519624"/>
                <a:ext cx="324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Oval 159"/>
              <p:cNvSpPr/>
              <p:nvPr/>
            </p:nvSpPr>
            <p:spPr>
              <a:xfrm rot="19800000">
                <a:off x="4411674" y="4398267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1" name="Oval 160"/>
              <p:cNvSpPr/>
              <p:nvPr/>
            </p:nvSpPr>
            <p:spPr>
              <a:xfrm rot="19800000">
                <a:off x="4550496" y="4321620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2" name="Oval 161"/>
              <p:cNvSpPr/>
              <p:nvPr/>
            </p:nvSpPr>
            <p:spPr>
              <a:xfrm rot="19800000">
                <a:off x="4701859" y="4398268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3" name="Oval 162"/>
              <p:cNvSpPr/>
              <p:nvPr/>
            </p:nvSpPr>
            <p:spPr>
              <a:xfrm rot="19800000">
                <a:off x="4697278" y="4557221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4" name="Oval 163"/>
              <p:cNvSpPr/>
              <p:nvPr/>
            </p:nvSpPr>
            <p:spPr>
              <a:xfrm rot="19800000">
                <a:off x="4554807" y="4649525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65" name="Oval 164"/>
              <p:cNvSpPr/>
              <p:nvPr/>
            </p:nvSpPr>
            <p:spPr>
              <a:xfrm rot="19800000">
                <a:off x="3475186" y="4021248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166" name="Straight Connector 165"/>
              <p:cNvCxnSpPr/>
              <p:nvPr/>
            </p:nvCxnSpPr>
            <p:spPr>
              <a:xfrm rot="19800000">
                <a:off x="3469451" y="3979803"/>
                <a:ext cx="360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 rot="21480000">
                <a:off x="3516923" y="3877547"/>
                <a:ext cx="288000" cy="189086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rot="5400000">
                <a:off x="3487451" y="3974780"/>
                <a:ext cx="324000" cy="0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Oval 168"/>
              <p:cNvSpPr/>
              <p:nvPr/>
            </p:nvSpPr>
            <p:spPr>
              <a:xfrm rot="19800000">
                <a:off x="3474837" y="3853423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0" name="Oval 169"/>
              <p:cNvSpPr/>
              <p:nvPr/>
            </p:nvSpPr>
            <p:spPr>
              <a:xfrm rot="19800000">
                <a:off x="3613659" y="3776776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1" name="Oval 170"/>
              <p:cNvSpPr/>
              <p:nvPr/>
            </p:nvSpPr>
            <p:spPr>
              <a:xfrm rot="19800000">
                <a:off x="3765022" y="3853424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2" name="Oval 171"/>
              <p:cNvSpPr/>
              <p:nvPr/>
            </p:nvSpPr>
            <p:spPr>
              <a:xfrm rot="19800000">
                <a:off x="3760441" y="4012377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3" name="Oval 172"/>
              <p:cNvSpPr/>
              <p:nvPr/>
            </p:nvSpPr>
            <p:spPr>
              <a:xfrm rot="19800000">
                <a:off x="3617970" y="4104681"/>
                <a:ext cx="72008" cy="7200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4" name="Oval 173"/>
              <p:cNvSpPr/>
              <p:nvPr/>
            </p:nvSpPr>
            <p:spPr>
              <a:xfrm rot="1800000">
                <a:off x="5161221" y="227144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5" name="Oval 174"/>
              <p:cNvSpPr/>
              <p:nvPr/>
            </p:nvSpPr>
            <p:spPr>
              <a:xfrm rot="1800000">
                <a:off x="3890005" y="444715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6" name="Oval 175"/>
              <p:cNvSpPr/>
              <p:nvPr/>
            </p:nvSpPr>
            <p:spPr>
              <a:xfrm rot="1800000">
                <a:off x="3862203" y="225407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7" name="Oval 176"/>
              <p:cNvSpPr/>
              <p:nvPr/>
            </p:nvSpPr>
            <p:spPr>
              <a:xfrm rot="1800000">
                <a:off x="5148499" y="442340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8" name="Oval 177"/>
              <p:cNvSpPr/>
              <p:nvPr/>
            </p:nvSpPr>
            <p:spPr>
              <a:xfrm rot="19800000">
                <a:off x="4189245" y="386917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9" name="Oval 178"/>
              <p:cNvSpPr/>
              <p:nvPr/>
            </p:nvSpPr>
            <p:spPr>
              <a:xfrm rot="19800000">
                <a:off x="4815407" y="387160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0" name="Oval 179"/>
              <p:cNvSpPr/>
              <p:nvPr/>
            </p:nvSpPr>
            <p:spPr>
              <a:xfrm rot="19800000">
                <a:off x="4480986" y="3319077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1" name="Oval 180"/>
              <p:cNvSpPr/>
              <p:nvPr/>
            </p:nvSpPr>
            <p:spPr>
              <a:xfrm rot="19800000">
                <a:off x="3581233" y="2814422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2" name="Oval 181"/>
              <p:cNvSpPr/>
              <p:nvPr/>
            </p:nvSpPr>
            <p:spPr>
              <a:xfrm rot="19800000">
                <a:off x="5452402" y="2815021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3" name="Oval 182"/>
              <p:cNvSpPr/>
              <p:nvPr/>
            </p:nvSpPr>
            <p:spPr>
              <a:xfrm rot="19800000">
                <a:off x="3581579" y="3895141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4" name="Oval 183"/>
              <p:cNvSpPr/>
              <p:nvPr/>
            </p:nvSpPr>
            <p:spPr>
              <a:xfrm rot="19800000">
                <a:off x="4517337" y="4435801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5" name="Oval 184"/>
              <p:cNvSpPr/>
              <p:nvPr/>
            </p:nvSpPr>
            <p:spPr>
              <a:xfrm rot="19800000">
                <a:off x="5452748" y="3895741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6" name="Oval 185"/>
              <p:cNvSpPr/>
              <p:nvPr/>
            </p:nvSpPr>
            <p:spPr>
              <a:xfrm rot="19800000">
                <a:off x="4508051" y="2279323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7" name="Oval 186"/>
              <p:cNvSpPr>
                <a:spLocks noChangeAspect="1"/>
              </p:cNvSpPr>
              <p:nvPr/>
            </p:nvSpPr>
            <p:spPr>
              <a:xfrm rot="19800000">
                <a:off x="3596797" y="1766321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8" name="Oval 187"/>
              <p:cNvSpPr>
                <a:spLocks noChangeAspect="1"/>
              </p:cNvSpPr>
              <p:nvPr/>
            </p:nvSpPr>
            <p:spPr>
              <a:xfrm rot="19800000">
                <a:off x="5461329" y="1766921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9" name="Oval 188"/>
              <p:cNvSpPr>
                <a:spLocks noChangeAspect="1"/>
              </p:cNvSpPr>
              <p:nvPr/>
            </p:nvSpPr>
            <p:spPr>
              <a:xfrm rot="19800000">
                <a:off x="5455496" y="4997179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0" name="Oval 189"/>
              <p:cNvSpPr>
                <a:spLocks noChangeAspect="1"/>
              </p:cNvSpPr>
              <p:nvPr/>
            </p:nvSpPr>
            <p:spPr>
              <a:xfrm rot="19800000">
                <a:off x="3596827" y="5005231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1" name="Oval 190"/>
              <p:cNvSpPr>
                <a:spLocks noChangeAspect="1"/>
              </p:cNvSpPr>
              <p:nvPr/>
            </p:nvSpPr>
            <p:spPr>
              <a:xfrm rot="19800000">
                <a:off x="2647551" y="3374995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2" name="Oval 191"/>
              <p:cNvSpPr>
                <a:spLocks noChangeAspect="1"/>
              </p:cNvSpPr>
              <p:nvPr/>
            </p:nvSpPr>
            <p:spPr>
              <a:xfrm rot="19800000">
                <a:off x="6408215" y="3375879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ln>
                    <a:solidFill>
                      <a:schemeClr val="bg1">
                        <a:lumMod val="65000"/>
                      </a:schemeClr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193" name="Oval 192"/>
              <p:cNvSpPr>
                <a:spLocks noChangeAspect="1"/>
              </p:cNvSpPr>
              <p:nvPr/>
            </p:nvSpPr>
            <p:spPr>
              <a:xfrm rot="19800000">
                <a:off x="2663800" y="4467819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4" name="Oval 193"/>
              <p:cNvSpPr/>
              <p:nvPr/>
            </p:nvSpPr>
            <p:spPr>
              <a:xfrm rot="19800000">
                <a:off x="2663801" y="2312596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195" name="Oval 194"/>
              <p:cNvSpPr>
                <a:spLocks noChangeAspect="1"/>
              </p:cNvSpPr>
              <p:nvPr/>
            </p:nvSpPr>
            <p:spPr>
              <a:xfrm rot="19800000">
                <a:off x="4516012" y="1231780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6" name="Oval 195"/>
              <p:cNvSpPr>
                <a:spLocks noChangeAspect="1"/>
              </p:cNvSpPr>
              <p:nvPr/>
            </p:nvSpPr>
            <p:spPr>
              <a:xfrm rot="19800000">
                <a:off x="6397086" y="2307580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7" name="Oval 196"/>
              <p:cNvSpPr>
                <a:spLocks noChangeAspect="1"/>
              </p:cNvSpPr>
              <p:nvPr/>
            </p:nvSpPr>
            <p:spPr>
              <a:xfrm rot="19800000">
                <a:off x="6399132" y="4451942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8" name="Oval 197"/>
              <p:cNvSpPr>
                <a:spLocks noChangeAspect="1"/>
              </p:cNvSpPr>
              <p:nvPr/>
            </p:nvSpPr>
            <p:spPr>
              <a:xfrm rot="19800000">
                <a:off x="4519760" y="5536998"/>
                <a:ext cx="108008" cy="108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9" name="Oval 198"/>
              <p:cNvSpPr/>
              <p:nvPr/>
            </p:nvSpPr>
            <p:spPr>
              <a:xfrm rot="19800000">
                <a:off x="3246492" y="334796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0" name="Oval 199"/>
              <p:cNvSpPr/>
              <p:nvPr/>
            </p:nvSpPr>
            <p:spPr>
              <a:xfrm rot="19800000">
                <a:off x="3878571" y="334395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1" name="Oval 200"/>
              <p:cNvSpPr/>
              <p:nvPr/>
            </p:nvSpPr>
            <p:spPr>
              <a:xfrm rot="19800000">
                <a:off x="5120209" y="3325267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2" name="Oval 201"/>
              <p:cNvSpPr/>
              <p:nvPr/>
            </p:nvSpPr>
            <p:spPr>
              <a:xfrm rot="19800000">
                <a:off x="4157827" y="280270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3" name="Oval 202"/>
              <p:cNvSpPr/>
              <p:nvPr/>
            </p:nvSpPr>
            <p:spPr>
              <a:xfrm rot="19800000">
                <a:off x="4798404" y="279905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4" name="Oval 203"/>
              <p:cNvSpPr/>
              <p:nvPr/>
            </p:nvSpPr>
            <p:spPr>
              <a:xfrm rot="19800000">
                <a:off x="5740355" y="333185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5" name="Oval 204"/>
              <p:cNvSpPr/>
              <p:nvPr/>
            </p:nvSpPr>
            <p:spPr>
              <a:xfrm rot="19800000">
                <a:off x="2948759" y="279722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6" name="Oval 205"/>
              <p:cNvSpPr/>
              <p:nvPr/>
            </p:nvSpPr>
            <p:spPr>
              <a:xfrm rot="19800000">
                <a:off x="3259670" y="226697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7" name="Oval 206"/>
              <p:cNvSpPr/>
              <p:nvPr/>
            </p:nvSpPr>
            <p:spPr>
              <a:xfrm rot="19800000">
                <a:off x="5762795" y="44299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8" name="Oval 207"/>
              <p:cNvSpPr/>
              <p:nvPr/>
            </p:nvSpPr>
            <p:spPr>
              <a:xfrm rot="19800000">
                <a:off x="6018286" y="388172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09" name="Oval 208"/>
              <p:cNvSpPr/>
              <p:nvPr/>
            </p:nvSpPr>
            <p:spPr>
              <a:xfrm rot="19800000">
                <a:off x="4180614" y="495461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0" name="Oval 209"/>
              <p:cNvSpPr/>
              <p:nvPr/>
            </p:nvSpPr>
            <p:spPr>
              <a:xfrm rot="19800000">
                <a:off x="4819989" y="495561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1" name="Oval 210"/>
              <p:cNvSpPr/>
              <p:nvPr/>
            </p:nvSpPr>
            <p:spPr>
              <a:xfrm rot="19800000">
                <a:off x="6018452" y="2797224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2" name="Oval 211"/>
              <p:cNvSpPr/>
              <p:nvPr/>
            </p:nvSpPr>
            <p:spPr>
              <a:xfrm rot="19800000">
                <a:off x="5762795" y="22743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3" name="Oval 212"/>
              <p:cNvSpPr/>
              <p:nvPr/>
            </p:nvSpPr>
            <p:spPr>
              <a:xfrm rot="19800000">
                <a:off x="4189244" y="172389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4" name="Oval 213"/>
              <p:cNvSpPr/>
              <p:nvPr/>
            </p:nvSpPr>
            <p:spPr>
              <a:xfrm rot="19800000">
                <a:off x="4799843" y="172389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5" name="Oval 214"/>
              <p:cNvSpPr/>
              <p:nvPr/>
            </p:nvSpPr>
            <p:spPr>
              <a:xfrm rot="19800000">
                <a:off x="3259669" y="4426908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6" name="Oval 215"/>
              <p:cNvSpPr/>
              <p:nvPr/>
            </p:nvSpPr>
            <p:spPr>
              <a:xfrm rot="19800000">
                <a:off x="2948758" y="3875275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353" name="Rectangle 352"/>
            <p:cNvSpPr/>
            <p:nvPr/>
          </p:nvSpPr>
          <p:spPr>
            <a:xfrm>
              <a:off x="380691" y="1076089"/>
              <a:ext cx="4572309" cy="2375216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5059157" y="1331476"/>
            <a:ext cx="4574363" cy="2375216"/>
            <a:chOff x="5097016" y="1076089"/>
            <a:chExt cx="4574363" cy="237521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63303" t="26220" r="10049" b="26424"/>
            <a:stretch/>
          </p:blipFill>
          <p:spPr bwMode="auto">
            <a:xfrm>
              <a:off x="5097016" y="1076089"/>
              <a:ext cx="2376000" cy="237521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223" name="Group 222"/>
            <p:cNvGrpSpPr>
              <a:grpSpLocks noChangeAspect="1"/>
            </p:cNvGrpSpPr>
            <p:nvPr/>
          </p:nvGrpSpPr>
          <p:grpSpPr>
            <a:xfrm>
              <a:off x="7622326" y="1272566"/>
              <a:ext cx="1874631" cy="1946380"/>
              <a:chOff x="2462874" y="1253648"/>
              <a:chExt cx="4220038" cy="4381563"/>
            </a:xfrm>
          </p:grpSpPr>
          <p:sp>
            <p:nvSpPr>
              <p:cNvPr id="224" name="Oval 223"/>
              <p:cNvSpPr/>
              <p:nvPr/>
            </p:nvSpPr>
            <p:spPr>
              <a:xfrm rot="19800000">
                <a:off x="4474727" y="3315368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 rot="19800000">
                <a:off x="3840087" y="1253650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26" name="Oval 225"/>
              <p:cNvSpPr/>
              <p:nvPr/>
            </p:nvSpPr>
            <p:spPr>
              <a:xfrm rot="19800000">
                <a:off x="5217643" y="1257985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>
              <a:xfrm rot="19800000">
                <a:off x="3156088" y="1253649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>
                  <a:noFill/>
                </a:endParaRPr>
              </a:p>
            </p:txBody>
          </p:sp>
          <p:sp>
            <p:nvSpPr>
              <p:cNvPr id="228" name="Oval 227"/>
              <p:cNvSpPr/>
              <p:nvPr/>
            </p:nvSpPr>
            <p:spPr>
              <a:xfrm rot="19800000">
                <a:off x="4536483" y="1253651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29" name="Oval 228"/>
              <p:cNvSpPr/>
              <p:nvPr/>
            </p:nvSpPr>
            <p:spPr>
              <a:xfrm rot="19800000">
                <a:off x="5912620" y="1253648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>
              <a:xfrm rot="19800000">
                <a:off x="6605928" y="3391160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97465" y="3369379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204465" y="3364163"/>
                <a:ext cx="126000" cy="12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 rot="3600000">
                <a:off x="2465621" y="3391161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6" name="Oval 235"/>
              <p:cNvSpPr/>
              <p:nvPr/>
            </p:nvSpPr>
            <p:spPr>
              <a:xfrm rot="5400000">
                <a:off x="3138092" y="3369380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>
              <a:xfrm rot="5400000">
                <a:off x="3813092" y="3364164"/>
                <a:ext cx="126000" cy="12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8" name="Oval 237"/>
              <p:cNvSpPr/>
              <p:nvPr/>
            </p:nvSpPr>
            <p:spPr>
              <a:xfrm rot="19800000">
                <a:off x="6603387" y="2348286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5894924" y="2326505"/>
                <a:ext cx="90000" cy="90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0" name="Oval 239"/>
              <p:cNvSpPr/>
              <p:nvPr/>
            </p:nvSpPr>
            <p:spPr>
              <a:xfrm>
                <a:off x="5201924" y="2321289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1" name="Oval 240"/>
              <p:cNvSpPr/>
              <p:nvPr/>
            </p:nvSpPr>
            <p:spPr>
              <a:xfrm rot="3600000">
                <a:off x="2465622" y="2344502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2" name="Oval 241"/>
              <p:cNvSpPr/>
              <p:nvPr/>
            </p:nvSpPr>
            <p:spPr>
              <a:xfrm rot="5400000">
                <a:off x="3156093" y="2322721"/>
                <a:ext cx="90000" cy="90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 rot="5400000">
                <a:off x="3831093" y="231750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 rot="3600000">
                <a:off x="2462874" y="4465428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 rot="5400000">
                <a:off x="3153345" y="4443647"/>
                <a:ext cx="90000" cy="90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6" name="Oval 245"/>
              <p:cNvSpPr/>
              <p:nvPr/>
            </p:nvSpPr>
            <p:spPr>
              <a:xfrm rot="5400000">
                <a:off x="3828345" y="4438431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7" name="Oval 246"/>
              <p:cNvSpPr/>
              <p:nvPr/>
            </p:nvSpPr>
            <p:spPr>
              <a:xfrm rot="19800000">
                <a:off x="6610904" y="4461644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5902441" y="4439863"/>
                <a:ext cx="90000" cy="90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5209441" y="4434647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 rot="19800000">
                <a:off x="3842822" y="555886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51" name="Oval 250"/>
              <p:cNvSpPr/>
              <p:nvPr/>
            </p:nvSpPr>
            <p:spPr>
              <a:xfrm rot="19800000">
                <a:off x="5220378" y="5563203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52" name="Oval 251"/>
              <p:cNvSpPr/>
              <p:nvPr/>
            </p:nvSpPr>
            <p:spPr>
              <a:xfrm rot="19800000">
                <a:off x="3158823" y="5558867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>
                  <a:noFill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 rot="19800000">
                <a:off x="4539218" y="5558869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 rot="19800000">
                <a:off x="5915355" y="5558866"/>
                <a:ext cx="72008" cy="7200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 rot="5400000">
                <a:off x="4519739" y="2321289"/>
                <a:ext cx="126000" cy="12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sp>
            <p:nvSpPr>
              <p:cNvPr id="256" name="Oval 255"/>
              <p:cNvSpPr/>
              <p:nvPr/>
            </p:nvSpPr>
            <p:spPr>
              <a:xfrm rot="5400000">
                <a:off x="4519739" y="4429431"/>
                <a:ext cx="126000" cy="12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noFill/>
                </a:endParaRPr>
              </a:p>
            </p:txBody>
          </p:sp>
          <p:grpSp>
            <p:nvGrpSpPr>
              <p:cNvPr id="257" name="Group 256"/>
              <p:cNvGrpSpPr/>
              <p:nvPr/>
            </p:nvGrpSpPr>
            <p:grpSpPr>
              <a:xfrm>
                <a:off x="2833364" y="3336178"/>
                <a:ext cx="3496794" cy="181201"/>
                <a:chOff x="3191263" y="2639967"/>
                <a:chExt cx="3496794" cy="181201"/>
              </a:xfrm>
            </p:grpSpPr>
            <p:grpSp>
              <p:nvGrpSpPr>
                <p:cNvPr id="328" name="Group 327"/>
                <p:cNvGrpSpPr/>
                <p:nvPr/>
              </p:nvGrpSpPr>
              <p:grpSpPr>
                <a:xfrm>
                  <a:off x="3191263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44" name="Oval 343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45" name="Oval 344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29" name="Group 328"/>
                <p:cNvGrpSpPr/>
                <p:nvPr/>
              </p:nvGrpSpPr>
              <p:grpSpPr>
                <a:xfrm>
                  <a:off x="5938794" y="2645097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42" name="Oval 341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43" name="Oval 342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30" name="Group 329"/>
                <p:cNvGrpSpPr/>
                <p:nvPr/>
              </p:nvGrpSpPr>
              <p:grpSpPr>
                <a:xfrm>
                  <a:off x="6632102" y="264122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40" name="Oval 339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41" name="Oval 340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31" name="Group 330"/>
                <p:cNvGrpSpPr/>
                <p:nvPr/>
              </p:nvGrpSpPr>
              <p:grpSpPr>
                <a:xfrm>
                  <a:off x="5246552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38" name="Oval 337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39" name="Oval 338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32" name="Group 331"/>
                <p:cNvGrpSpPr/>
                <p:nvPr/>
              </p:nvGrpSpPr>
              <p:grpSpPr>
                <a:xfrm>
                  <a:off x="4572909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36" name="Oval 335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37" name="Oval 336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33" name="Group 332"/>
                <p:cNvGrpSpPr/>
                <p:nvPr/>
              </p:nvGrpSpPr>
              <p:grpSpPr>
                <a:xfrm>
                  <a:off x="3875263" y="2639967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34" name="Oval 333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35" name="Oval 334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</p:grpSp>
          <p:grpSp>
            <p:nvGrpSpPr>
              <p:cNvPr id="258" name="Group 257"/>
              <p:cNvGrpSpPr/>
              <p:nvPr/>
            </p:nvGrpSpPr>
            <p:grpSpPr>
              <a:xfrm>
                <a:off x="2834342" y="4402027"/>
                <a:ext cx="3496794" cy="181201"/>
                <a:chOff x="3191263" y="2639967"/>
                <a:chExt cx="3496794" cy="181201"/>
              </a:xfrm>
            </p:grpSpPr>
            <p:grpSp>
              <p:nvGrpSpPr>
                <p:cNvPr id="310" name="Group 309"/>
                <p:cNvGrpSpPr/>
                <p:nvPr/>
              </p:nvGrpSpPr>
              <p:grpSpPr>
                <a:xfrm>
                  <a:off x="3191263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26" name="Oval 325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27" name="Oval 326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11" name="Group 310"/>
                <p:cNvGrpSpPr/>
                <p:nvPr/>
              </p:nvGrpSpPr>
              <p:grpSpPr>
                <a:xfrm>
                  <a:off x="5938794" y="2645097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24" name="Oval 323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25" name="Oval 324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12" name="Group 311"/>
                <p:cNvGrpSpPr/>
                <p:nvPr/>
              </p:nvGrpSpPr>
              <p:grpSpPr>
                <a:xfrm>
                  <a:off x="6632102" y="264122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22" name="Oval 321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23" name="Oval 322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5246552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20" name="Oval 319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21" name="Oval 320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14" name="Group 313"/>
                <p:cNvGrpSpPr/>
                <p:nvPr/>
              </p:nvGrpSpPr>
              <p:grpSpPr>
                <a:xfrm>
                  <a:off x="4572909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18" name="Oval 317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19" name="Oval 318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315" name="Group 314"/>
                <p:cNvGrpSpPr/>
                <p:nvPr/>
              </p:nvGrpSpPr>
              <p:grpSpPr>
                <a:xfrm>
                  <a:off x="3875263" y="2639967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16" name="Oval 315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17" name="Oval 316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</p:grpSp>
          <p:grpSp>
            <p:nvGrpSpPr>
              <p:cNvPr id="259" name="Group 258"/>
              <p:cNvGrpSpPr/>
              <p:nvPr/>
            </p:nvGrpSpPr>
            <p:grpSpPr>
              <a:xfrm>
                <a:off x="2826825" y="2289905"/>
                <a:ext cx="3496794" cy="181201"/>
                <a:chOff x="3191263" y="2639967"/>
                <a:chExt cx="3496794" cy="181201"/>
              </a:xfrm>
            </p:grpSpPr>
            <p:grpSp>
              <p:nvGrpSpPr>
                <p:cNvPr id="292" name="Group 291"/>
                <p:cNvGrpSpPr/>
                <p:nvPr/>
              </p:nvGrpSpPr>
              <p:grpSpPr>
                <a:xfrm>
                  <a:off x="3191263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08" name="Oval 307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09" name="Oval 308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293" name="Group 292"/>
                <p:cNvGrpSpPr/>
                <p:nvPr/>
              </p:nvGrpSpPr>
              <p:grpSpPr>
                <a:xfrm>
                  <a:off x="5938794" y="2645097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06" name="Oval 305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07" name="Oval 306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294" name="Group 293"/>
                <p:cNvGrpSpPr/>
                <p:nvPr/>
              </p:nvGrpSpPr>
              <p:grpSpPr>
                <a:xfrm>
                  <a:off x="6632102" y="264122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04" name="Oval 303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5246552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02" name="Oval 301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03" name="Oval 302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296" name="Group 295"/>
                <p:cNvGrpSpPr/>
                <p:nvPr/>
              </p:nvGrpSpPr>
              <p:grpSpPr>
                <a:xfrm>
                  <a:off x="4572909" y="2643772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300" name="Oval 299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301" name="Oval 300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  <p:grpSp>
              <p:nvGrpSpPr>
                <p:cNvPr id="297" name="Group 296"/>
                <p:cNvGrpSpPr/>
                <p:nvPr/>
              </p:nvGrpSpPr>
              <p:grpSpPr>
                <a:xfrm>
                  <a:off x="3875263" y="2639967"/>
                  <a:ext cx="55955" cy="176071"/>
                  <a:chOff x="4235941" y="3329992"/>
                  <a:chExt cx="55955" cy="176071"/>
                </a:xfrm>
              </p:grpSpPr>
              <p:sp>
                <p:nvSpPr>
                  <p:cNvPr id="298" name="Oval 297"/>
                  <p:cNvSpPr/>
                  <p:nvPr/>
                </p:nvSpPr>
                <p:spPr>
                  <a:xfrm rot="19800000">
                    <a:off x="4235941" y="3329992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  <p:sp>
                <p:nvSpPr>
                  <p:cNvPr id="299" name="Oval 298"/>
                  <p:cNvSpPr/>
                  <p:nvPr/>
                </p:nvSpPr>
                <p:spPr>
                  <a:xfrm rot="19800000">
                    <a:off x="4237896" y="3452063"/>
                    <a:ext cx="54000" cy="5400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noFill/>
                    </a:endParaRPr>
                  </a:p>
                </p:txBody>
              </p:sp>
            </p:grpSp>
          </p:grpSp>
          <p:grpSp>
            <p:nvGrpSpPr>
              <p:cNvPr id="260" name="Group 259"/>
              <p:cNvGrpSpPr/>
              <p:nvPr/>
            </p:nvGrpSpPr>
            <p:grpSpPr>
              <a:xfrm>
                <a:off x="2774780" y="2815778"/>
                <a:ext cx="3610356" cy="162105"/>
                <a:chOff x="2792928" y="2810471"/>
                <a:chExt cx="3610356" cy="162105"/>
              </a:xfrm>
            </p:grpSpPr>
            <p:sp>
              <p:nvSpPr>
                <p:cNvPr id="286" name="Oval 285"/>
                <p:cNvSpPr/>
                <p:nvPr/>
              </p:nvSpPr>
              <p:spPr>
                <a:xfrm rot="19800000">
                  <a:off x="4855734" y="2810576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7" name="Oval 286"/>
                <p:cNvSpPr/>
                <p:nvPr/>
              </p:nvSpPr>
              <p:spPr>
                <a:xfrm rot="19800000">
                  <a:off x="5540458" y="2810471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8" name="Oval 287"/>
                <p:cNvSpPr/>
                <p:nvPr/>
              </p:nvSpPr>
              <p:spPr>
                <a:xfrm rot="19800000">
                  <a:off x="6241284" y="2810472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9" name="Oval 288"/>
                <p:cNvSpPr/>
                <p:nvPr/>
              </p:nvSpPr>
              <p:spPr>
                <a:xfrm rot="19800000">
                  <a:off x="2792928" y="2810473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90" name="Oval 289"/>
                <p:cNvSpPr/>
                <p:nvPr/>
              </p:nvSpPr>
              <p:spPr>
                <a:xfrm rot="19800000">
                  <a:off x="3484445" y="2810574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91" name="Oval 290"/>
                <p:cNvSpPr/>
                <p:nvPr/>
              </p:nvSpPr>
              <p:spPr>
                <a:xfrm rot="19800000">
                  <a:off x="4182090" y="2810575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</p:grpSp>
          <p:grpSp>
            <p:nvGrpSpPr>
              <p:cNvPr id="261" name="Group 260"/>
              <p:cNvGrpSpPr/>
              <p:nvPr/>
            </p:nvGrpSpPr>
            <p:grpSpPr>
              <a:xfrm>
                <a:off x="2777561" y="3874074"/>
                <a:ext cx="3610356" cy="162105"/>
                <a:chOff x="2792928" y="2810471"/>
                <a:chExt cx="3610356" cy="162105"/>
              </a:xfrm>
            </p:grpSpPr>
            <p:sp>
              <p:nvSpPr>
                <p:cNvPr id="280" name="Oval 279"/>
                <p:cNvSpPr/>
                <p:nvPr/>
              </p:nvSpPr>
              <p:spPr>
                <a:xfrm rot="19800000">
                  <a:off x="4855734" y="2810576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1" name="Oval 280"/>
                <p:cNvSpPr/>
                <p:nvPr/>
              </p:nvSpPr>
              <p:spPr>
                <a:xfrm rot="19800000">
                  <a:off x="5540458" y="2810471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2" name="Oval 281"/>
                <p:cNvSpPr/>
                <p:nvPr/>
              </p:nvSpPr>
              <p:spPr>
                <a:xfrm rot="19800000">
                  <a:off x="6241284" y="2810472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3" name="Oval 282"/>
                <p:cNvSpPr/>
                <p:nvPr/>
              </p:nvSpPr>
              <p:spPr>
                <a:xfrm rot="19800000">
                  <a:off x="2792928" y="2810473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4" name="Oval 283"/>
                <p:cNvSpPr/>
                <p:nvPr/>
              </p:nvSpPr>
              <p:spPr>
                <a:xfrm rot="19800000">
                  <a:off x="3484445" y="2810574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85" name="Oval 284"/>
                <p:cNvSpPr/>
                <p:nvPr/>
              </p:nvSpPr>
              <p:spPr>
                <a:xfrm rot="19800000">
                  <a:off x="4182090" y="2810575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</p:grpSp>
          <p:grpSp>
            <p:nvGrpSpPr>
              <p:cNvPr id="262" name="Group 261"/>
              <p:cNvGrpSpPr/>
              <p:nvPr/>
            </p:nvGrpSpPr>
            <p:grpSpPr>
              <a:xfrm>
                <a:off x="2777561" y="4976019"/>
                <a:ext cx="3610356" cy="162105"/>
                <a:chOff x="2792928" y="2810471"/>
                <a:chExt cx="3610356" cy="162105"/>
              </a:xfrm>
            </p:grpSpPr>
            <p:sp>
              <p:nvSpPr>
                <p:cNvPr id="274" name="Oval 273"/>
                <p:cNvSpPr/>
                <p:nvPr/>
              </p:nvSpPr>
              <p:spPr>
                <a:xfrm rot="19800000">
                  <a:off x="4855734" y="2810576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5" name="Oval 274"/>
                <p:cNvSpPr/>
                <p:nvPr/>
              </p:nvSpPr>
              <p:spPr>
                <a:xfrm rot="19800000">
                  <a:off x="5540458" y="2810471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6" name="Oval 275"/>
                <p:cNvSpPr/>
                <p:nvPr/>
              </p:nvSpPr>
              <p:spPr>
                <a:xfrm rot="19800000">
                  <a:off x="6241284" y="2810472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7" name="Oval 276"/>
                <p:cNvSpPr/>
                <p:nvPr/>
              </p:nvSpPr>
              <p:spPr>
                <a:xfrm rot="19800000">
                  <a:off x="2792928" y="2810473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8" name="Oval 277"/>
                <p:cNvSpPr/>
                <p:nvPr/>
              </p:nvSpPr>
              <p:spPr>
                <a:xfrm rot="19800000">
                  <a:off x="3484445" y="2810574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9" name="Oval 278"/>
                <p:cNvSpPr/>
                <p:nvPr/>
              </p:nvSpPr>
              <p:spPr>
                <a:xfrm rot="19800000">
                  <a:off x="4182090" y="2810575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</p:grpSp>
          <p:grpSp>
            <p:nvGrpSpPr>
              <p:cNvPr id="263" name="Group 262"/>
              <p:cNvGrpSpPr/>
              <p:nvPr/>
            </p:nvGrpSpPr>
            <p:grpSpPr>
              <a:xfrm>
                <a:off x="2767309" y="1717620"/>
                <a:ext cx="3610356" cy="162105"/>
                <a:chOff x="2792928" y="2810471"/>
                <a:chExt cx="3610356" cy="162105"/>
              </a:xfrm>
            </p:grpSpPr>
            <p:sp>
              <p:nvSpPr>
                <p:cNvPr id="268" name="Oval 267"/>
                <p:cNvSpPr/>
                <p:nvPr/>
              </p:nvSpPr>
              <p:spPr>
                <a:xfrm rot="19800000">
                  <a:off x="4855734" y="2810576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 rot="19800000">
                  <a:off x="5540458" y="2810471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0" name="Oval 269"/>
                <p:cNvSpPr/>
                <p:nvPr/>
              </p:nvSpPr>
              <p:spPr>
                <a:xfrm rot="19800000">
                  <a:off x="6241284" y="2810472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1" name="Oval 270"/>
                <p:cNvSpPr/>
                <p:nvPr/>
              </p:nvSpPr>
              <p:spPr>
                <a:xfrm rot="19800000">
                  <a:off x="2792928" y="2810473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2" name="Oval 271"/>
                <p:cNvSpPr/>
                <p:nvPr/>
              </p:nvSpPr>
              <p:spPr>
                <a:xfrm rot="19800000">
                  <a:off x="3484445" y="2810574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  <p:sp>
              <p:nvSpPr>
                <p:cNvPr id="273" name="Oval 272"/>
                <p:cNvSpPr/>
                <p:nvPr/>
              </p:nvSpPr>
              <p:spPr>
                <a:xfrm rot="19800000">
                  <a:off x="4182090" y="2810575"/>
                  <a:ext cx="162000" cy="162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noFill/>
                  </a:endParaRPr>
                </a:p>
              </p:txBody>
            </p:sp>
          </p:grpSp>
        </p:grpSp>
        <p:sp>
          <p:nvSpPr>
            <p:cNvPr id="354" name="Rectangle 353"/>
            <p:cNvSpPr/>
            <p:nvPr/>
          </p:nvSpPr>
          <p:spPr>
            <a:xfrm>
              <a:off x="5097016" y="1076089"/>
              <a:ext cx="4574363" cy="2375216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308683" y="899428"/>
            <a:ext cx="9324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[111] Zone                         Defect </a:t>
            </a:r>
            <a:r>
              <a:rPr lang="en-US" dirty="0" err="1"/>
              <a:t>flourite</a:t>
            </a:r>
            <a:r>
              <a:rPr lang="en-US" dirty="0"/>
              <a:t> </a:t>
            </a:r>
            <a:r>
              <a:rPr lang="en-US" dirty="0" smtClean="0"/>
              <a:t>Yb</a:t>
            </a:r>
            <a:r>
              <a:rPr lang="en-US" baseline="-25000" dirty="0" smtClean="0"/>
              <a:t>2</a:t>
            </a:r>
            <a:r>
              <a:rPr lang="en-US" dirty="0" smtClean="0"/>
              <a:t>Sn</a:t>
            </a:r>
            <a:r>
              <a:rPr lang="en-US" baseline="-25000" dirty="0" smtClean="0"/>
              <a:t>1.125</a:t>
            </a:r>
            <a:r>
              <a:rPr lang="en-US" dirty="0" smtClean="0"/>
              <a:t>O</a:t>
            </a:r>
            <a:r>
              <a:rPr lang="en-US" baseline="-25000" dirty="0" smtClean="0"/>
              <a:t>5.25</a:t>
            </a:r>
            <a:r>
              <a:rPr lang="en-US" dirty="0" smtClean="0"/>
              <a:t>                     [131] Zone</a:t>
            </a:r>
            <a:r>
              <a:rPr lang="en-US" baseline="-25000" dirty="0" smtClean="0"/>
              <a:t> </a:t>
            </a:r>
            <a:endParaRPr lang="en-US" dirty="0"/>
          </a:p>
        </p:txBody>
      </p:sp>
      <p:pic>
        <p:nvPicPr>
          <p:cNvPr id="13" name="Picture 12" descr="Comp mod eq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146" y="3969106"/>
            <a:ext cx="2915220" cy="395998"/>
          </a:xfrm>
          <a:prstGeom prst="rect">
            <a:avLst/>
          </a:prstGeom>
        </p:spPr>
      </p:pic>
      <p:pic>
        <p:nvPicPr>
          <p:cNvPr id="230" name="Picture 229" descr="Disp mod eq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386" y="4571836"/>
            <a:ext cx="2951993" cy="1031133"/>
          </a:xfrm>
          <a:prstGeom prst="rect">
            <a:avLst/>
          </a:prstGeom>
        </p:spPr>
      </p:pic>
      <p:sp>
        <p:nvSpPr>
          <p:cNvPr id="349" name="Rectangle 348"/>
          <p:cNvSpPr/>
          <p:nvPr/>
        </p:nvSpPr>
        <p:spPr>
          <a:xfrm>
            <a:off x="2144688" y="5867980"/>
            <a:ext cx="2481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Defect </a:t>
            </a:r>
            <a:r>
              <a:rPr lang="en-US" dirty="0" err="1"/>
              <a:t>flourite</a:t>
            </a:r>
            <a:r>
              <a:rPr lang="en-US" dirty="0"/>
              <a:t> </a:t>
            </a:r>
            <a:r>
              <a:rPr lang="en-US" dirty="0" smtClean="0"/>
              <a:t>Yb</a:t>
            </a:r>
            <a:r>
              <a:rPr lang="en-US" baseline="-25000" dirty="0" smtClean="0"/>
              <a:t>2</a:t>
            </a:r>
            <a:r>
              <a:rPr lang="en-US" dirty="0" smtClean="0"/>
              <a:t>TO</a:t>
            </a:r>
            <a:r>
              <a:rPr lang="en-US" baseline="-25000" dirty="0" smtClean="0"/>
              <a:t>5</a:t>
            </a:r>
            <a:endParaRPr lang="en-US" dirty="0"/>
          </a:p>
        </p:txBody>
      </p:sp>
      <p:grpSp>
        <p:nvGrpSpPr>
          <p:cNvPr id="357" name="Group 356"/>
          <p:cNvGrpSpPr/>
          <p:nvPr/>
        </p:nvGrpSpPr>
        <p:grpSpPr>
          <a:xfrm>
            <a:off x="308899" y="3923764"/>
            <a:ext cx="6084261" cy="1946687"/>
            <a:chOff x="344488" y="3861048"/>
            <a:chExt cx="6084261" cy="1946687"/>
          </a:xfrm>
        </p:grpSpPr>
        <p:grpSp>
          <p:nvGrpSpPr>
            <p:cNvPr id="348" name="Group 347"/>
            <p:cNvGrpSpPr/>
            <p:nvPr/>
          </p:nvGrpSpPr>
          <p:grpSpPr>
            <a:xfrm>
              <a:off x="344488" y="3861048"/>
              <a:ext cx="6084261" cy="1946687"/>
              <a:chOff x="308683" y="3933272"/>
              <a:chExt cx="6084261" cy="1946687"/>
            </a:xfrm>
          </p:grpSpPr>
          <p:pic>
            <p:nvPicPr>
              <p:cNvPr id="264" name="Picture 263"/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360712" y="3935961"/>
                <a:ext cx="1943998" cy="1943998"/>
              </a:xfrm>
              <a:prstGeom prst="rect">
                <a:avLst/>
              </a:prstGeom>
            </p:spPr>
          </p:pic>
          <p:pic>
            <p:nvPicPr>
              <p:cNvPr id="346" name="Picture 345"/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448944" y="3935959"/>
                <a:ext cx="1944000" cy="1944000"/>
              </a:xfrm>
              <a:prstGeom prst="rect">
                <a:avLst/>
              </a:prstGeom>
            </p:spPr>
          </p:pic>
          <p:pic>
            <p:nvPicPr>
              <p:cNvPr id="347" name="Picture 346"/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08683" y="3933272"/>
                <a:ext cx="1944000" cy="1944000"/>
              </a:xfrm>
              <a:prstGeom prst="rect">
                <a:avLst/>
              </a:prstGeom>
            </p:spPr>
          </p:pic>
        </p:grpSp>
        <p:sp>
          <p:nvSpPr>
            <p:cNvPr id="350" name="TextBox 349"/>
            <p:cNvSpPr txBox="1"/>
            <p:nvPr/>
          </p:nvSpPr>
          <p:spPr>
            <a:xfrm>
              <a:off x="344488" y="3875991"/>
              <a:ext cx="557327" cy="30777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[111]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1" name="TextBox 350"/>
            <p:cNvSpPr txBox="1"/>
            <p:nvPr/>
          </p:nvSpPr>
          <p:spPr>
            <a:xfrm>
              <a:off x="2415254" y="3879216"/>
              <a:ext cx="570651" cy="30777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[110]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2" name="TextBox 351"/>
            <p:cNvSpPr txBox="1"/>
            <p:nvPr/>
          </p:nvSpPr>
          <p:spPr>
            <a:xfrm>
              <a:off x="4485374" y="3875991"/>
              <a:ext cx="583976" cy="30777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[131]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993514" y="5723964"/>
            <a:ext cx="2279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90"/>
                </a:solidFill>
              </a:rPr>
              <a:t>Withers (2015) </a:t>
            </a:r>
            <a:r>
              <a:rPr lang="en-US" sz="1200" dirty="0" err="1" smtClean="0">
                <a:solidFill>
                  <a:srgbClr val="000090"/>
                </a:solidFill>
              </a:rPr>
              <a:t>IUCrJ</a:t>
            </a:r>
            <a:r>
              <a:rPr lang="en-US" sz="1200" dirty="0" smtClean="0">
                <a:solidFill>
                  <a:srgbClr val="000090"/>
                </a:solidFill>
              </a:rPr>
              <a:t> </a:t>
            </a:r>
            <a:r>
              <a:rPr lang="en-US" sz="1200" b="1" dirty="0" smtClean="0">
                <a:solidFill>
                  <a:srgbClr val="000090"/>
                </a:solidFill>
              </a:rPr>
              <a:t>2</a:t>
            </a:r>
            <a:r>
              <a:rPr lang="en-US" sz="1200" dirty="0" smtClean="0">
                <a:solidFill>
                  <a:srgbClr val="000090"/>
                </a:solidFill>
              </a:rPr>
              <a:t>, 74-84. </a:t>
            </a:r>
            <a:endParaRPr lang="en-US" sz="1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3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Radiation Damage Effects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704528" y="908720"/>
            <a:ext cx="8496944" cy="158417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rgbClr val="000000"/>
                </a:solidFill>
              </a:rPr>
              <a:t>Pellets irradiated at CAS at ANSTO using ANTARES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rgbClr val="000000"/>
                </a:solidFill>
              </a:rPr>
              <a:t>15 MeV Au ions @ </a:t>
            </a:r>
            <a:r>
              <a:rPr lang="en-AU" sz="2000" dirty="0" err="1" smtClean="0">
                <a:solidFill>
                  <a:srgbClr val="000000"/>
                </a:solidFill>
              </a:rPr>
              <a:t>fluences</a:t>
            </a:r>
            <a:r>
              <a:rPr lang="en-AU" sz="2000" dirty="0" smtClean="0">
                <a:solidFill>
                  <a:srgbClr val="000000"/>
                </a:solidFill>
              </a:rPr>
              <a:t> of 1, 2, 5, and 7.5 × 10</a:t>
            </a:r>
            <a:r>
              <a:rPr lang="en-AU" sz="2000" baseline="30000" dirty="0" smtClean="0">
                <a:solidFill>
                  <a:srgbClr val="000000"/>
                </a:solidFill>
              </a:rPr>
              <a:t>14</a:t>
            </a:r>
            <a:r>
              <a:rPr lang="en-AU" sz="2000" dirty="0" smtClean="0">
                <a:solidFill>
                  <a:srgbClr val="000000"/>
                </a:solidFill>
              </a:rPr>
              <a:t> ions cm</a:t>
            </a:r>
            <a:r>
              <a:rPr lang="en-AU" sz="2000" baseline="30000" dirty="0" smtClean="0">
                <a:solidFill>
                  <a:srgbClr val="000000"/>
                </a:solidFill>
              </a:rPr>
              <a:t>-2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rgbClr val="000000"/>
                </a:solidFill>
              </a:rPr>
              <a:t>Previous unpublished work from the IVEM-Tandem at ANL (1 MeV Kr)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sz="2000" dirty="0" smtClean="0">
                <a:solidFill>
                  <a:srgbClr val="000000"/>
                </a:solidFill>
              </a:rPr>
              <a:t>GIXRD conducted at NMDC at ANSTO with incident angles of 3 and 5°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AU" sz="2000" dirty="0" smtClean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0335" y="5013176"/>
            <a:ext cx="2702850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90"/>
                </a:solidFill>
              </a:rPr>
              <a:t>Remains crystalline to</a:t>
            </a:r>
          </a:p>
          <a:p>
            <a:pPr algn="ctr"/>
            <a:r>
              <a:rPr lang="en-AU" dirty="0">
                <a:solidFill>
                  <a:srgbClr val="000090"/>
                </a:solidFill>
              </a:rPr>
              <a:t>7.5 × 10</a:t>
            </a:r>
            <a:r>
              <a:rPr lang="en-AU" baseline="30000" dirty="0">
                <a:solidFill>
                  <a:srgbClr val="000090"/>
                </a:solidFill>
              </a:rPr>
              <a:t>14</a:t>
            </a:r>
            <a:r>
              <a:rPr lang="en-AU" dirty="0">
                <a:solidFill>
                  <a:srgbClr val="000090"/>
                </a:solidFill>
              </a:rPr>
              <a:t> ions cm</a:t>
            </a:r>
            <a:r>
              <a:rPr lang="en-AU" baseline="30000" dirty="0">
                <a:solidFill>
                  <a:srgbClr val="000090"/>
                </a:solidFill>
              </a:rPr>
              <a:t>-</a:t>
            </a:r>
            <a:r>
              <a:rPr lang="en-AU" baseline="30000" dirty="0" smtClean="0">
                <a:solidFill>
                  <a:srgbClr val="000090"/>
                </a:solidFill>
              </a:rPr>
              <a:t>2</a:t>
            </a:r>
            <a:endParaRPr lang="en-AU" dirty="0" smtClean="0">
              <a:solidFill>
                <a:srgbClr val="000090"/>
              </a:solidFill>
            </a:endParaRPr>
          </a:p>
          <a:p>
            <a:pPr algn="ctr"/>
            <a:endParaRPr lang="en-AU" baseline="30000" dirty="0">
              <a:solidFill>
                <a:srgbClr val="000090"/>
              </a:solidFill>
            </a:endParaRPr>
          </a:p>
          <a:p>
            <a:pPr algn="ctr"/>
            <a:r>
              <a:rPr lang="en-AU" sz="1400" dirty="0" smtClean="0"/>
              <a:t>IVEM, no</a:t>
            </a:r>
            <a:r>
              <a:rPr lang="en-AU" sz="1400" baseline="30000" dirty="0" smtClean="0"/>
              <a:t> </a:t>
            </a:r>
            <a:r>
              <a:rPr lang="en-AU" sz="1400" dirty="0" err="1" smtClean="0"/>
              <a:t>amorphization</a:t>
            </a:r>
            <a:r>
              <a:rPr lang="en-AU" sz="1400" dirty="0" smtClean="0"/>
              <a:t> at 50 K</a:t>
            </a:r>
            <a:endParaRPr lang="en-AU" sz="1400" dirty="0"/>
          </a:p>
        </p:txBody>
      </p:sp>
      <p:grpSp>
        <p:nvGrpSpPr>
          <p:cNvPr id="6" name="Group 5"/>
          <p:cNvGrpSpPr/>
          <p:nvPr/>
        </p:nvGrpSpPr>
        <p:grpSpPr>
          <a:xfrm>
            <a:off x="123652" y="2564904"/>
            <a:ext cx="9650164" cy="2356222"/>
            <a:chOff x="123652" y="2636912"/>
            <a:chExt cx="9650164" cy="235622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7" t="5380" r="1404" b="1890"/>
            <a:stretch/>
          </p:blipFill>
          <p:spPr>
            <a:xfrm>
              <a:off x="123652" y="2636912"/>
              <a:ext cx="3245172" cy="23368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3" t="6439" r="1451" b="2091"/>
            <a:stretch/>
          </p:blipFill>
          <p:spPr>
            <a:xfrm>
              <a:off x="3296816" y="2668662"/>
              <a:ext cx="3232150" cy="230505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70" t="6602" r="1673" b="1928"/>
            <a:stretch/>
          </p:blipFill>
          <p:spPr>
            <a:xfrm>
              <a:off x="6528966" y="2688084"/>
              <a:ext cx="3244850" cy="23050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352600" y="2691358"/>
              <a:ext cx="9978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90"/>
                  </a:solidFill>
                </a:rPr>
                <a:t>Sm</a:t>
              </a:r>
              <a:r>
                <a:rPr lang="en-US" sz="1600" baseline="-25000" dirty="0">
                  <a:solidFill>
                    <a:srgbClr val="000090"/>
                  </a:solidFill>
                </a:rPr>
                <a:t>2</a:t>
              </a:r>
              <a:r>
                <a:rPr lang="en-US" sz="1600" dirty="0">
                  <a:solidFill>
                    <a:srgbClr val="000090"/>
                  </a:solidFill>
                </a:rPr>
                <a:t>ZrO</a:t>
              </a:r>
              <a:r>
                <a:rPr lang="en-US" sz="1600" baseline="-25000" dirty="0">
                  <a:solidFill>
                    <a:srgbClr val="000090"/>
                  </a:solidFill>
                </a:rPr>
                <a:t>5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66420" y="2708920"/>
              <a:ext cx="13786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90"/>
                  </a:solidFill>
                </a:rPr>
                <a:t>Yb</a:t>
              </a:r>
              <a:r>
                <a:rPr lang="en-US" sz="1600" baseline="-25000" dirty="0" smtClean="0">
                  <a:solidFill>
                    <a:srgbClr val="000090"/>
                  </a:solidFill>
                </a:rPr>
                <a:t>2</a:t>
              </a:r>
              <a:r>
                <a:rPr lang="en-US" sz="1600" dirty="0" smtClean="0">
                  <a:solidFill>
                    <a:srgbClr val="000090"/>
                  </a:solidFill>
                </a:rPr>
                <a:t>Sn</a:t>
              </a:r>
              <a:r>
                <a:rPr lang="en-US" sz="1600" baseline="-25000" dirty="0" smtClean="0">
                  <a:solidFill>
                    <a:srgbClr val="000090"/>
                  </a:solidFill>
                </a:rPr>
                <a:t>1.25</a:t>
              </a:r>
              <a:r>
                <a:rPr lang="en-US" sz="1600" dirty="0" smtClean="0">
                  <a:solidFill>
                    <a:srgbClr val="000090"/>
                  </a:solidFill>
                </a:rPr>
                <a:t>O</a:t>
              </a:r>
              <a:r>
                <a:rPr lang="en-US" sz="1600" baseline="-25000" dirty="0" smtClean="0">
                  <a:solidFill>
                    <a:srgbClr val="000090"/>
                  </a:solidFill>
                </a:rPr>
                <a:t>5.5</a:t>
              </a:r>
              <a:endParaRPr lang="en-US" sz="1600" baseline="-25000" dirty="0">
                <a:solidFill>
                  <a:srgbClr val="00009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761312" y="2691358"/>
              <a:ext cx="9106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90"/>
                  </a:solidFill>
                </a:rPr>
                <a:t>Yb</a:t>
              </a:r>
              <a:r>
                <a:rPr lang="en-US" sz="1600" baseline="-25000" dirty="0" smtClean="0">
                  <a:solidFill>
                    <a:srgbClr val="000090"/>
                  </a:solidFill>
                </a:rPr>
                <a:t>2</a:t>
              </a:r>
              <a:r>
                <a:rPr lang="en-US" sz="1600" dirty="0" smtClean="0">
                  <a:solidFill>
                    <a:srgbClr val="000090"/>
                  </a:solidFill>
                </a:rPr>
                <a:t>TiO</a:t>
              </a:r>
              <a:r>
                <a:rPr lang="en-US" sz="1600" baseline="-25000" dirty="0" smtClean="0">
                  <a:solidFill>
                    <a:srgbClr val="000090"/>
                  </a:solidFill>
                </a:rPr>
                <a:t>5</a:t>
              </a:r>
              <a:endParaRPr lang="en-US" sz="1600" baseline="-25000" dirty="0">
                <a:solidFill>
                  <a:srgbClr val="00009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3800872" y="5013176"/>
            <a:ext cx="244249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90"/>
                </a:solidFill>
              </a:rPr>
              <a:t>Remains crystalline to</a:t>
            </a:r>
          </a:p>
          <a:p>
            <a:pPr algn="ctr"/>
            <a:r>
              <a:rPr lang="en-AU" dirty="0">
                <a:solidFill>
                  <a:srgbClr val="000090"/>
                </a:solidFill>
              </a:rPr>
              <a:t>7.5 × 10</a:t>
            </a:r>
            <a:r>
              <a:rPr lang="en-AU" baseline="30000" dirty="0">
                <a:solidFill>
                  <a:srgbClr val="000090"/>
                </a:solidFill>
              </a:rPr>
              <a:t>14</a:t>
            </a:r>
            <a:r>
              <a:rPr lang="en-AU" dirty="0">
                <a:solidFill>
                  <a:srgbClr val="000090"/>
                </a:solidFill>
              </a:rPr>
              <a:t> ions cm</a:t>
            </a:r>
            <a:r>
              <a:rPr lang="en-AU" baseline="30000" dirty="0">
                <a:solidFill>
                  <a:srgbClr val="000090"/>
                </a:solidFill>
              </a:rPr>
              <a:t>-</a:t>
            </a:r>
            <a:r>
              <a:rPr lang="en-AU" baseline="30000" dirty="0" smtClean="0">
                <a:solidFill>
                  <a:srgbClr val="000090"/>
                </a:solidFill>
              </a:rPr>
              <a:t>2</a:t>
            </a:r>
            <a:endParaRPr lang="en-AU" dirty="0" smtClean="0">
              <a:solidFill>
                <a:srgbClr val="000090"/>
              </a:solidFill>
            </a:endParaRPr>
          </a:p>
          <a:p>
            <a:pPr algn="ctr"/>
            <a:endParaRPr lang="en-AU" baseline="30000" dirty="0">
              <a:solidFill>
                <a:srgbClr val="000090"/>
              </a:solidFill>
            </a:endParaRPr>
          </a:p>
          <a:p>
            <a:pPr algn="ctr"/>
            <a:r>
              <a:rPr lang="en-AU" sz="1400" dirty="0" smtClean="0"/>
              <a:t>No</a:t>
            </a:r>
            <a:r>
              <a:rPr lang="en-AU" sz="1400" baseline="30000" dirty="0" smtClean="0"/>
              <a:t> </a:t>
            </a:r>
            <a:r>
              <a:rPr lang="en-AU" sz="1400" dirty="0" smtClean="0"/>
              <a:t>IVEM data are available</a:t>
            </a:r>
            <a:endParaRPr lang="en-AU" sz="1400" dirty="0"/>
          </a:p>
          <a:p>
            <a:pPr algn="ctr"/>
            <a:endParaRPr lang="en-AU" baseline="30000" dirty="0">
              <a:solidFill>
                <a:srgbClr val="00009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85978" y="5013176"/>
            <a:ext cx="235300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Possibly amorphous*</a:t>
            </a:r>
          </a:p>
          <a:p>
            <a:pPr algn="ctr"/>
            <a:r>
              <a:rPr lang="en-AU" dirty="0" smtClean="0">
                <a:solidFill>
                  <a:srgbClr val="FF0000"/>
                </a:solidFill>
              </a:rPr>
              <a:t>2 </a:t>
            </a:r>
            <a:r>
              <a:rPr lang="en-AU" dirty="0">
                <a:solidFill>
                  <a:srgbClr val="FF0000"/>
                </a:solidFill>
              </a:rPr>
              <a:t>× 10</a:t>
            </a:r>
            <a:r>
              <a:rPr lang="en-AU" baseline="30000" dirty="0">
                <a:solidFill>
                  <a:srgbClr val="FF0000"/>
                </a:solidFill>
              </a:rPr>
              <a:t>14</a:t>
            </a:r>
            <a:r>
              <a:rPr lang="en-AU" dirty="0">
                <a:solidFill>
                  <a:srgbClr val="FF0000"/>
                </a:solidFill>
              </a:rPr>
              <a:t> ions cm</a:t>
            </a:r>
            <a:r>
              <a:rPr lang="en-AU" baseline="30000" dirty="0">
                <a:solidFill>
                  <a:srgbClr val="FF0000"/>
                </a:solidFill>
              </a:rPr>
              <a:t>-</a:t>
            </a:r>
            <a:r>
              <a:rPr lang="en-AU" baseline="30000" dirty="0" smtClean="0">
                <a:solidFill>
                  <a:srgbClr val="FF0000"/>
                </a:solidFill>
              </a:rPr>
              <a:t>2</a:t>
            </a:r>
            <a:endParaRPr lang="en-AU" dirty="0" smtClean="0">
              <a:solidFill>
                <a:srgbClr val="FF0000"/>
              </a:solidFill>
            </a:endParaRPr>
          </a:p>
          <a:p>
            <a:pPr algn="ctr"/>
            <a:endParaRPr lang="en-AU" baseline="30000" dirty="0">
              <a:solidFill>
                <a:srgbClr val="FF0000"/>
              </a:solidFill>
            </a:endParaRPr>
          </a:p>
          <a:p>
            <a:pPr algn="ctr"/>
            <a:r>
              <a:rPr lang="en-AU" sz="1400" dirty="0" smtClean="0">
                <a:solidFill>
                  <a:srgbClr val="000000"/>
                </a:solidFill>
              </a:rPr>
              <a:t>IVEM, </a:t>
            </a:r>
            <a:r>
              <a:rPr lang="en-AU" sz="1400" dirty="0" err="1" smtClean="0">
                <a:solidFill>
                  <a:srgbClr val="000000"/>
                </a:solidFill>
              </a:rPr>
              <a:t>T</a:t>
            </a:r>
            <a:r>
              <a:rPr lang="en-AU" sz="1400" baseline="-25000" dirty="0" err="1" smtClean="0">
                <a:solidFill>
                  <a:srgbClr val="000000"/>
                </a:solidFill>
              </a:rPr>
              <a:t>c</a:t>
            </a:r>
            <a:r>
              <a:rPr lang="en-AU" sz="1400" dirty="0" smtClean="0">
                <a:solidFill>
                  <a:srgbClr val="000000"/>
                </a:solidFill>
              </a:rPr>
              <a:t> = 479 </a:t>
            </a:r>
            <a:r>
              <a:rPr lang="en-AU" sz="1400" dirty="0">
                <a:solidFill>
                  <a:srgbClr val="000000"/>
                </a:solidFill>
              </a:rPr>
              <a:t>K</a:t>
            </a:r>
          </a:p>
          <a:p>
            <a:pPr algn="ctr"/>
            <a:endParaRPr lang="en-AU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3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2"/>
            <a:ext cx="9906000" cy="978376"/>
          </a:xfrm>
        </p:spPr>
        <p:txBody>
          <a:bodyPr/>
          <a:lstStyle/>
          <a:p>
            <a:r>
              <a:rPr lang="en-AU" dirty="0" smtClean="0"/>
              <a:t>Summary &amp; Conclusions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D99E97E-DA0A-4500-83D4-1AEFA0DCFFE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88504" y="1052736"/>
            <a:ext cx="8856984" cy="3960440"/>
          </a:xfrm>
        </p:spPr>
        <p:txBody>
          <a:bodyPr/>
          <a:lstStyle/>
          <a:p>
            <a:r>
              <a:rPr lang="en-AU" sz="2400" dirty="0" smtClean="0">
                <a:solidFill>
                  <a:srgbClr val="000000"/>
                </a:solidFill>
              </a:rPr>
              <a:t>We conducted an exploratory study of RE</a:t>
            </a:r>
            <a:r>
              <a:rPr lang="en-AU" sz="2400" baseline="-25000" dirty="0" smtClean="0">
                <a:solidFill>
                  <a:srgbClr val="000000"/>
                </a:solidFill>
              </a:rPr>
              <a:t>2</a:t>
            </a:r>
            <a:r>
              <a:rPr lang="en-AU" sz="2400" dirty="0" smtClean="0">
                <a:solidFill>
                  <a:srgbClr val="000000"/>
                </a:solidFill>
              </a:rPr>
              <a:t>M</a:t>
            </a:r>
            <a:r>
              <a:rPr lang="en-AU" sz="2400" baseline="-25000" dirty="0" smtClean="0">
                <a:solidFill>
                  <a:srgbClr val="000000"/>
                </a:solidFill>
              </a:rPr>
              <a:t>1+x</a:t>
            </a:r>
            <a:r>
              <a:rPr lang="en-AU" sz="2400" dirty="0" smtClean="0">
                <a:solidFill>
                  <a:srgbClr val="000000"/>
                </a:solidFill>
              </a:rPr>
              <a:t>O</a:t>
            </a:r>
            <a:r>
              <a:rPr lang="en-AU" sz="2400" baseline="-25000" dirty="0" smtClean="0">
                <a:solidFill>
                  <a:srgbClr val="000000"/>
                </a:solidFill>
              </a:rPr>
              <a:t>5+2x</a:t>
            </a:r>
            <a:r>
              <a:rPr lang="en-AU" sz="2400" dirty="0" smtClean="0">
                <a:solidFill>
                  <a:srgbClr val="000000"/>
                </a:solidFill>
              </a:rPr>
              <a:t> compounds with RE = La, </a:t>
            </a:r>
            <a:r>
              <a:rPr lang="en-AU" sz="2400" dirty="0" err="1" smtClean="0">
                <a:solidFill>
                  <a:srgbClr val="000000"/>
                </a:solidFill>
              </a:rPr>
              <a:t>Gd</a:t>
            </a:r>
            <a:r>
              <a:rPr lang="en-AU" sz="2400" dirty="0" smtClean="0">
                <a:solidFill>
                  <a:srgbClr val="000000"/>
                </a:solidFill>
              </a:rPr>
              <a:t>, </a:t>
            </a:r>
            <a:r>
              <a:rPr lang="en-AU" sz="2400" dirty="0" err="1" smtClean="0">
                <a:solidFill>
                  <a:srgbClr val="000000"/>
                </a:solidFill>
              </a:rPr>
              <a:t>Sm</a:t>
            </a:r>
            <a:r>
              <a:rPr lang="en-AU" sz="2400" dirty="0" smtClean="0">
                <a:solidFill>
                  <a:srgbClr val="000000"/>
                </a:solidFill>
              </a:rPr>
              <a:t>, and </a:t>
            </a:r>
            <a:r>
              <a:rPr lang="en-AU" sz="2400" dirty="0" err="1" smtClean="0">
                <a:solidFill>
                  <a:srgbClr val="000000"/>
                </a:solidFill>
              </a:rPr>
              <a:t>Yb</a:t>
            </a:r>
            <a:r>
              <a:rPr lang="en-AU" sz="2400" dirty="0" smtClean="0">
                <a:solidFill>
                  <a:srgbClr val="000000"/>
                </a:solidFill>
              </a:rPr>
              <a:t> and M = Ti, </a:t>
            </a:r>
            <a:r>
              <a:rPr lang="en-AU" sz="2400" dirty="0" err="1" smtClean="0">
                <a:solidFill>
                  <a:srgbClr val="000000"/>
                </a:solidFill>
              </a:rPr>
              <a:t>Zr</a:t>
            </a:r>
            <a:r>
              <a:rPr lang="en-AU" sz="2400" dirty="0" smtClean="0">
                <a:solidFill>
                  <a:srgbClr val="000000"/>
                </a:solidFill>
              </a:rPr>
              <a:t>, and </a:t>
            </a:r>
            <a:r>
              <a:rPr lang="en-AU" sz="2400" dirty="0" err="1" smtClean="0">
                <a:solidFill>
                  <a:srgbClr val="000000"/>
                </a:solidFill>
              </a:rPr>
              <a:t>Sn</a:t>
            </a:r>
            <a:r>
              <a:rPr lang="en-AU" sz="2400" dirty="0" smtClean="0">
                <a:solidFill>
                  <a:srgbClr val="000000"/>
                </a:solidFill>
              </a:rPr>
              <a:t> with partial success</a:t>
            </a:r>
            <a:endParaRPr lang="en-AU" sz="2400" baseline="-25000" dirty="0" smtClean="0">
              <a:solidFill>
                <a:srgbClr val="000000"/>
              </a:solidFill>
            </a:endParaRPr>
          </a:p>
          <a:p>
            <a:r>
              <a:rPr lang="en-AU" sz="2400" dirty="0" smtClean="0">
                <a:solidFill>
                  <a:srgbClr val="000000"/>
                </a:solidFill>
              </a:rPr>
              <a:t>New single phase samples were obtained for </a:t>
            </a:r>
            <a:r>
              <a:rPr lang="en-AU" sz="2400" dirty="0">
                <a:solidFill>
                  <a:srgbClr val="000000"/>
                </a:solidFill>
              </a:rPr>
              <a:t>Sm</a:t>
            </a:r>
            <a:r>
              <a:rPr lang="en-AU" sz="2400" baseline="-25000" dirty="0">
                <a:solidFill>
                  <a:srgbClr val="000000"/>
                </a:solidFill>
              </a:rPr>
              <a:t>2</a:t>
            </a:r>
            <a:r>
              <a:rPr lang="en-AU" sz="2400" dirty="0">
                <a:solidFill>
                  <a:srgbClr val="000000"/>
                </a:solidFill>
              </a:rPr>
              <a:t>ZrO</a:t>
            </a:r>
            <a:r>
              <a:rPr lang="en-AU" sz="2400" baseline="-25000" dirty="0">
                <a:solidFill>
                  <a:srgbClr val="000000"/>
                </a:solidFill>
              </a:rPr>
              <a:t>5</a:t>
            </a:r>
            <a:r>
              <a:rPr lang="en-AU" sz="2400" dirty="0">
                <a:solidFill>
                  <a:srgbClr val="000000"/>
                </a:solidFill>
              </a:rPr>
              <a:t> and </a:t>
            </a:r>
            <a:r>
              <a:rPr lang="en-US" sz="2400" dirty="0">
                <a:solidFill>
                  <a:srgbClr val="000000"/>
                </a:solidFill>
              </a:rPr>
              <a:t>Yb</a:t>
            </a:r>
            <a:r>
              <a:rPr lang="en-US" sz="2400" baseline="-25000" dirty="0">
                <a:solidFill>
                  <a:srgbClr val="000000"/>
                </a:solidFill>
              </a:rPr>
              <a:t>2</a:t>
            </a:r>
            <a:r>
              <a:rPr lang="en-US" sz="2400" dirty="0">
                <a:solidFill>
                  <a:srgbClr val="000000"/>
                </a:solidFill>
              </a:rPr>
              <a:t>Sn</a:t>
            </a:r>
            <a:r>
              <a:rPr lang="en-US" sz="2400" baseline="-25000" dirty="0">
                <a:solidFill>
                  <a:srgbClr val="000000"/>
                </a:solidFill>
              </a:rPr>
              <a:t>1+x</a:t>
            </a:r>
            <a:r>
              <a:rPr lang="en-US" sz="2400" dirty="0">
                <a:solidFill>
                  <a:srgbClr val="000000"/>
                </a:solidFill>
              </a:rPr>
              <a:t>O</a:t>
            </a:r>
            <a:r>
              <a:rPr lang="en-US" sz="2400" baseline="-25000" dirty="0">
                <a:solidFill>
                  <a:srgbClr val="000000"/>
                </a:solidFill>
              </a:rPr>
              <a:t>5+2x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compositions, b</a:t>
            </a:r>
            <a:r>
              <a:rPr lang="en-AU" sz="2400" dirty="0" err="1" smtClean="0">
                <a:solidFill>
                  <a:srgbClr val="000000"/>
                </a:solidFill>
              </a:rPr>
              <a:t>asic</a:t>
            </a:r>
            <a:r>
              <a:rPr lang="en-AU" sz="2400" dirty="0" smtClean="0">
                <a:solidFill>
                  <a:srgbClr val="000000"/>
                </a:solidFill>
              </a:rPr>
              <a:t> structures determined by XRD, and complex scattering effects studied by TEM</a:t>
            </a:r>
          </a:p>
          <a:p>
            <a:r>
              <a:rPr lang="en-AU" sz="2400" dirty="0" smtClean="0">
                <a:solidFill>
                  <a:srgbClr val="000000"/>
                </a:solidFill>
              </a:rPr>
              <a:t>Initial ion irradiations indicate that Sm</a:t>
            </a:r>
            <a:r>
              <a:rPr lang="en-AU" sz="2400" baseline="-25000" dirty="0" smtClean="0">
                <a:solidFill>
                  <a:srgbClr val="000000"/>
                </a:solidFill>
              </a:rPr>
              <a:t>2</a:t>
            </a:r>
            <a:r>
              <a:rPr lang="en-AU" sz="2400" dirty="0" smtClean="0">
                <a:solidFill>
                  <a:srgbClr val="000000"/>
                </a:solidFill>
              </a:rPr>
              <a:t>ZrO</a:t>
            </a:r>
            <a:r>
              <a:rPr lang="en-AU" sz="2400" baseline="-25000" dirty="0" smtClean="0">
                <a:solidFill>
                  <a:srgbClr val="000000"/>
                </a:solidFill>
              </a:rPr>
              <a:t>5</a:t>
            </a:r>
            <a:r>
              <a:rPr lang="en-AU" sz="2400" dirty="0" smtClean="0">
                <a:solidFill>
                  <a:srgbClr val="000000"/>
                </a:solidFill>
              </a:rPr>
              <a:t> and </a:t>
            </a:r>
            <a:r>
              <a:rPr lang="en-US" sz="2400" dirty="0" smtClean="0">
                <a:solidFill>
                  <a:srgbClr val="000000"/>
                </a:solidFill>
              </a:rPr>
              <a:t>Yb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Sn</a:t>
            </a:r>
            <a:r>
              <a:rPr lang="en-US" sz="2400" baseline="-25000" dirty="0" smtClean="0">
                <a:solidFill>
                  <a:srgbClr val="000000"/>
                </a:solidFill>
              </a:rPr>
              <a:t>1.25</a:t>
            </a:r>
            <a:r>
              <a:rPr lang="en-US" sz="2400" dirty="0" smtClean="0">
                <a:solidFill>
                  <a:srgbClr val="000000"/>
                </a:solidFill>
              </a:rPr>
              <a:t>O</a:t>
            </a:r>
            <a:r>
              <a:rPr lang="en-US" sz="2400" baseline="-25000" dirty="0" smtClean="0">
                <a:solidFill>
                  <a:srgbClr val="000000"/>
                </a:solidFill>
              </a:rPr>
              <a:t>5.5</a:t>
            </a:r>
            <a:r>
              <a:rPr lang="en-AU" sz="2400" dirty="0" smtClean="0">
                <a:solidFill>
                  <a:srgbClr val="000000"/>
                </a:solidFill>
              </a:rPr>
              <a:t> (and possibly other </a:t>
            </a:r>
            <a:r>
              <a:rPr lang="en-US" sz="2400" dirty="0" smtClean="0">
                <a:solidFill>
                  <a:srgbClr val="000000"/>
                </a:solidFill>
              </a:rPr>
              <a:t>Yb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Sn</a:t>
            </a:r>
            <a:r>
              <a:rPr lang="en-US" sz="2400" baseline="-25000" dirty="0" smtClean="0">
                <a:solidFill>
                  <a:srgbClr val="000000"/>
                </a:solidFill>
              </a:rPr>
              <a:t>1+x</a:t>
            </a:r>
            <a:r>
              <a:rPr lang="en-US" sz="2400" dirty="0" smtClean="0">
                <a:solidFill>
                  <a:srgbClr val="000000"/>
                </a:solidFill>
              </a:rPr>
              <a:t>O</a:t>
            </a:r>
            <a:r>
              <a:rPr lang="en-US" sz="2400" baseline="-25000" dirty="0" smtClean="0">
                <a:solidFill>
                  <a:srgbClr val="000000"/>
                </a:solidFill>
              </a:rPr>
              <a:t>5+2x</a:t>
            </a:r>
            <a:r>
              <a:rPr lang="en-US" sz="2400" dirty="0" smtClean="0">
                <a:solidFill>
                  <a:srgbClr val="000000"/>
                </a:solidFill>
              </a:rPr>
              <a:t> compositions</a:t>
            </a:r>
            <a:r>
              <a:rPr lang="en-AU" sz="2400" dirty="0" smtClean="0">
                <a:solidFill>
                  <a:srgbClr val="000000"/>
                </a:solidFill>
              </a:rPr>
              <a:t>) are radiation tolerant, unlike Yb</a:t>
            </a:r>
            <a:r>
              <a:rPr lang="en-AU" sz="2400" baseline="-25000" dirty="0" smtClean="0">
                <a:solidFill>
                  <a:srgbClr val="000000"/>
                </a:solidFill>
              </a:rPr>
              <a:t>2</a:t>
            </a:r>
            <a:r>
              <a:rPr lang="en-AU" sz="2400" dirty="0" smtClean="0">
                <a:solidFill>
                  <a:srgbClr val="000000"/>
                </a:solidFill>
              </a:rPr>
              <a:t>TiO</a:t>
            </a:r>
            <a:r>
              <a:rPr lang="en-AU" sz="2400" baseline="-25000" dirty="0" smtClean="0">
                <a:solidFill>
                  <a:srgbClr val="000000"/>
                </a:solidFill>
              </a:rPr>
              <a:t>5</a:t>
            </a:r>
            <a:r>
              <a:rPr lang="en-AU" sz="2400" dirty="0" smtClean="0">
                <a:solidFill>
                  <a:srgbClr val="000000"/>
                </a:solidFill>
              </a:rPr>
              <a:t> and other cubic, defect fluorite type Re</a:t>
            </a:r>
            <a:r>
              <a:rPr lang="en-AU" sz="2400" baseline="-25000" dirty="0" smtClean="0">
                <a:solidFill>
                  <a:srgbClr val="000000"/>
                </a:solidFill>
              </a:rPr>
              <a:t>2</a:t>
            </a:r>
            <a:r>
              <a:rPr lang="en-AU" sz="2400" dirty="0" smtClean="0">
                <a:solidFill>
                  <a:srgbClr val="000000"/>
                </a:solidFill>
              </a:rPr>
              <a:t>TiO</a:t>
            </a:r>
            <a:r>
              <a:rPr lang="en-AU" sz="2400" baseline="-25000" dirty="0" smtClean="0">
                <a:solidFill>
                  <a:srgbClr val="000000"/>
                </a:solidFill>
              </a:rPr>
              <a:t>5</a:t>
            </a:r>
            <a:r>
              <a:rPr lang="en-AU" sz="2400" dirty="0" smtClean="0">
                <a:solidFill>
                  <a:srgbClr val="000000"/>
                </a:solidFill>
              </a:rPr>
              <a:t> compounds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8545" y="5229200"/>
            <a:ext cx="81369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0090"/>
                </a:solidFill>
              </a:rPr>
              <a:t>Thanks to </a:t>
            </a:r>
            <a:r>
              <a:rPr lang="en-AU" sz="1200" dirty="0" err="1">
                <a:solidFill>
                  <a:srgbClr val="000090"/>
                </a:solidFill>
              </a:rPr>
              <a:t>Mihail</a:t>
            </a:r>
            <a:r>
              <a:rPr lang="en-AU" sz="1200" dirty="0">
                <a:solidFill>
                  <a:srgbClr val="000090"/>
                </a:solidFill>
              </a:rPr>
              <a:t> </a:t>
            </a:r>
            <a:r>
              <a:rPr lang="en-AU" sz="1200" dirty="0" err="1">
                <a:solidFill>
                  <a:srgbClr val="000090"/>
                </a:solidFill>
              </a:rPr>
              <a:t>Ionescu</a:t>
            </a:r>
            <a:r>
              <a:rPr lang="en-AU" sz="1200" dirty="0">
                <a:solidFill>
                  <a:srgbClr val="000090"/>
                </a:solidFill>
              </a:rPr>
              <a:t> for arranging the ion irradiations in the CAS at ANSTO. We acknowledge Pete </a:t>
            </a:r>
            <a:r>
              <a:rPr lang="en-AU" sz="1200" dirty="0" err="1">
                <a:solidFill>
                  <a:srgbClr val="000090"/>
                </a:solidFill>
              </a:rPr>
              <a:t>Baldo</a:t>
            </a:r>
            <a:r>
              <a:rPr lang="en-AU" sz="1200" dirty="0">
                <a:solidFill>
                  <a:srgbClr val="000090"/>
                </a:solidFill>
              </a:rPr>
              <a:t> and Ed Ryan for assistance on the IVEM-Tandem at </a:t>
            </a:r>
            <a:r>
              <a:rPr lang="en-AU" sz="1200" dirty="0" smtClean="0">
                <a:solidFill>
                  <a:srgbClr val="000090"/>
                </a:solidFill>
              </a:rPr>
              <a:t>ANL.  </a:t>
            </a:r>
            <a:endParaRPr lang="en-AU" sz="1200" dirty="0">
              <a:solidFill>
                <a:srgbClr val="000090"/>
              </a:solidFill>
            </a:endParaRP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8628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itle -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av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13955</TotalTime>
  <Words>835</Words>
  <Application>Microsoft Macintosh PowerPoint</Application>
  <PresentationFormat>A4 Paper (210x297 mm)</PresentationFormat>
  <Paragraphs>93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Title - Dark</vt:lpstr>
      <vt:lpstr>Wave bottom</vt:lpstr>
      <vt:lpstr>Wave Top</vt:lpstr>
      <vt:lpstr>Synthesis and Structure of Novel Oxide Compounds Containing RE = Y, Yb, Gd, Sm, and La and M = Zr, Ti, and Sn</vt:lpstr>
      <vt:lpstr>Introduction</vt:lpstr>
      <vt:lpstr>Summary of Structure Types</vt:lpstr>
      <vt:lpstr>Order-Disorder Observed by TEM</vt:lpstr>
      <vt:lpstr>Synthesis of Materials</vt:lpstr>
      <vt:lpstr>XRD Results</vt:lpstr>
      <vt:lpstr>TEM Analysis - Nanostructure</vt:lpstr>
      <vt:lpstr>Electron Diffraction</vt:lpstr>
      <vt:lpstr>Radiation Damage Effects</vt:lpstr>
      <vt:lpstr>Summary &amp; Conclusions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 Mutimer</dc:creator>
  <cp:lastModifiedBy>Greg Lumpkin</cp:lastModifiedBy>
  <cp:revision>375</cp:revision>
  <cp:lastPrinted>2012-08-08T01:47:49Z</cp:lastPrinted>
  <dcterms:created xsi:type="dcterms:W3CDTF">2011-09-12T23:14:44Z</dcterms:created>
  <dcterms:modified xsi:type="dcterms:W3CDTF">2017-10-31T10:34:48Z</dcterms:modified>
</cp:coreProperties>
</file>