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tif" ContentType="image/tiff"/>
  <Default Extension="gif" ContentType="image/gif"/>
  <Default Extension="png" ContentType="image/png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comments/comment2.xml" ContentType="application/vnd.openxmlformats-officedocument.presentationml.comments+xml"/>
  <Override PartName="/ppt/tags/tag15.xml" ContentType="application/vnd.openxmlformats-officedocument.presentationml.tags+xml"/>
  <Override PartName="/ppt/notesSlides/notesSlide9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comments/comment3.xml" ContentType="application/vnd.openxmlformats-officedocument.presentationml.comment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335" r:id="rId4"/>
    <p:sldId id="334" r:id="rId5"/>
    <p:sldId id="259" r:id="rId6"/>
    <p:sldId id="320" r:id="rId7"/>
    <p:sldId id="336" r:id="rId8"/>
    <p:sldId id="329" r:id="rId9"/>
    <p:sldId id="270" r:id="rId10"/>
    <p:sldId id="351" r:id="rId11"/>
    <p:sldId id="342" r:id="rId12"/>
    <p:sldId id="344" r:id="rId13"/>
    <p:sldId id="350" r:id="rId14"/>
    <p:sldId id="345" r:id="rId15"/>
    <p:sldId id="333" r:id="rId16"/>
    <p:sldId id="349" r:id="rId17"/>
    <p:sldId id="347" r:id="rId18"/>
    <p:sldId id="348" r:id="rId19"/>
    <p:sldId id="352" r:id="rId20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SHY" initials="K" lastIdx="23" clrIdx="0"/>
  <p:cmAuthor id="7" name="Ampaiphan Atthapreyangkul" initials="AA" lastIdx="6" clrIdx="7">
    <p:extLst/>
  </p:cmAuthor>
  <p:cmAuthor id="1" name="Gems" initials="G" lastIdx="0" clrIdx="1"/>
  <p:cmAuthor id="2" name="Koshy" initials="K" lastIdx="18" clrIdx="2"/>
  <p:cmAuthor id="3" name="VAIO" initials="V" lastIdx="1" clrIdx="3"/>
  <p:cmAuthor id="4" name="Isadora De Borba Busch" initials="IDBB" lastIdx="1" clrIdx="4">
    <p:extLst/>
  </p:cmAuthor>
  <p:cmAuthor id="5" name="Isadora De Borba Busch" initials="IDBB [2]" lastIdx="1" clrIdx="5">
    <p:extLst/>
  </p:cmAuthor>
  <p:cmAuthor id="6" name="Isadora De Borba Busch" initials="IDBB [3]" lastIdx="1" clrIdx="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59" autoAdjust="0"/>
    <p:restoredTop sz="84725" autoAdjust="0"/>
  </p:normalViewPr>
  <p:slideViewPr>
    <p:cSldViewPr>
      <p:cViewPr>
        <p:scale>
          <a:sx n="100" d="100"/>
          <a:sy n="100" d="100"/>
        </p:scale>
        <p:origin x="-10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8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68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tags" Target="tags/tag1.xml"/><Relationship Id="rId24" Type="http://schemas.openxmlformats.org/officeDocument/2006/relationships/commentAuthors" Target="commentAuthor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29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4" Type="http://schemas.openxmlformats.org/officeDocument/2006/relationships/chartUserShapes" Target="../drawings/drawing1.xm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5FD-44C3-AA15-F085F1FB554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5FD-44C3-AA15-F085F1FB5549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5FD-44C3-AA15-F085F1FB5549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5FD-44C3-AA15-F085F1FB5549}"/>
              </c:ext>
            </c:extLst>
          </c:dPt>
          <c:cat>
            <c:strRef>
              <c:f>Sheet1!$A$2:$A$5</c:f>
              <c:strCache>
                <c:ptCount val="4"/>
                <c:pt idx="0">
                  <c:v>UNSW - GP</c:v>
                </c:pt>
                <c:pt idx="1">
                  <c:v>UNSW - GM</c:v>
                </c:pt>
                <c:pt idx="2">
                  <c:v>ANSTO - GP</c:v>
                </c:pt>
                <c:pt idx="3">
                  <c:v>Rocla - GC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104.1</c:v>
                </c:pt>
                <c:pt idx="1">
                  <c:v>104.8</c:v>
                </c:pt>
                <c:pt idx="2">
                  <c:v>56.9</c:v>
                </c:pt>
                <c:pt idx="3">
                  <c:v>49.6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5FD-44C3-AA15-F085F1FB5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02534976"/>
        <c:axId val="-502532928"/>
      </c:barChart>
      <c:catAx>
        <c:axId val="-50253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502532928"/>
        <c:crosses val="autoZero"/>
        <c:auto val="1"/>
        <c:lblAlgn val="ctr"/>
        <c:lblOffset val="100"/>
        <c:noMultiLvlLbl val="0"/>
      </c:catAx>
      <c:valAx>
        <c:axId val="-50253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600" b="1">
                    <a:solidFill>
                      <a:sysClr val="windowText" lastClr="000000"/>
                    </a:solidFill>
                  </a:rPr>
                  <a:t>Compressive Strength (MPa)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502534976"/>
        <c:crosses val="autoZero"/>
        <c:crossBetween val="between"/>
        <c:majorUnit val="20.0"/>
      </c:valAx>
      <c:spPr>
        <a:noFill/>
        <a:ln w="28575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7" dt="2017-10-29T11:12:02.062" idx="5">
    <p:pos x="10" y="10"/>
    <p:text>Reference</p:text>
    <p:extLst>
      <p:ext uri="{C676402C-5697-4E1C-873F-D02D1690AC5C}">
        <p15:threadingInfo xmlns:p15="http://schemas.microsoft.com/office/powerpoint/2012/main" timeZoneBias="-6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7" dt="2017-10-27T11:44:29.190" idx="2">
    <p:pos x="10" y="10"/>
    <p:text>1. Center location of amorphous hump: It gives details about the sturcutre of geopolymer network whether is a highr or low calcium based geopolymers</p:text>
    <p:extLst>
      <p:ext uri="{C676402C-5697-4E1C-873F-D02D1690AC5C}">
        <p15:threadingInfo xmlns:p15="http://schemas.microsoft.com/office/powerpoint/2012/main" timeZoneBias="-660"/>
      </p:ext>
    </p:extLst>
  </p:cm>
  <p:cm authorId="7" dt="2017-10-27T11:45:51.238" idx="3">
    <p:pos x="5596" y="2553"/>
    <p:text>XRd shows that there is no zeolitic phase in UNSW-Gp, which is a desirable outcome becuase zeolite has proven to degrade compressive strength of the geopolymer</p:text>
    <p:extLst>
      <p:ext uri="{C676402C-5697-4E1C-873F-D02D1690AC5C}">
        <p15:threadingInfo xmlns:p15="http://schemas.microsoft.com/office/powerpoint/2012/main" timeZoneBias="-66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7-10-26T14:30:34.570" idx="18">
    <p:pos x="10" y="10"/>
    <p:text>talk about the data on the sample
then talk about the 15 day samples appeared to have no visible damage
</p:tex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0.67488</cdr:x>
      <cdr:y>0.36721</cdr:y>
    </cdr:from>
    <cdr:to>
      <cdr:x>0.86972</cdr:x>
      <cdr:y>0.44828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xmlns="" id="{98A1B4F6-1BA8-40DB-AB89-12F4BC855C1D}"/>
            </a:ext>
          </a:extLst>
        </cdr:cNvPr>
        <cdr:cNvSpPr txBox="1"/>
      </cdr:nvSpPr>
      <cdr:spPr>
        <a:xfrm xmlns:a="http://schemas.openxmlformats.org/drawingml/2006/main">
          <a:off x="4665316" y="1533653"/>
          <a:ext cx="134684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pitchFamily="34" charset="0"/>
              <a:ea typeface="+mn-ea"/>
              <a:cs typeface="+mn-cs"/>
            </a:defRPr>
          </a:lvl9pPr>
        </a:lstStyle>
        <a:p xmlns:a="http://schemas.openxmlformats.org/drawingml/2006/main">
          <a:pPr marL="342900" marR="0" indent="-342900" algn="l" defTabSz="914400" rtl="0" eaLnBrk="1" fontAlgn="auto" latinLnBrk="0" hangingPunct="1">
            <a:lnSpc>
              <a:spcPct val="100000"/>
            </a:lnSpc>
            <a:spcBef>
              <a:spcPct val="20000"/>
            </a:spcBef>
            <a:spcAft>
              <a:spcPts val="0"/>
            </a:spcAft>
            <a:buClrTx/>
            <a:buSzTx/>
            <a:buFont typeface="Arial" pitchFamily="34" charset="0"/>
            <a:buNone/>
            <a:tabLst/>
          </a:pPr>
          <a:r>
            <a: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rPr>
            <a:t>Heat Curing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3631B-DF71-48F6-92D5-66879230D826}" type="datetimeFigureOut">
              <a:rPr lang="en-AU" smtClean="0"/>
              <a:t>31/10/17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091C71-3F27-4703-97B7-185074C13E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77573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C6FC1CC-967F-44A5-B9A2-3DB8437F456A}" type="datetimeFigureOut">
              <a:rPr lang="en-US"/>
              <a:pPr>
                <a:defRPr/>
              </a:pPr>
              <a:t>10/31/17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ED23D58-D6CF-40C5-BCED-EBCD1C9F0A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133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D23D58-D6CF-40C5-BCED-EBCD1C9F0AD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28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D23D58-D6CF-40C5-BCED-EBCD1C9F0AD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Co2 emission from cement production incurred through the consumption</a:t>
            </a:r>
            <a:r>
              <a:rPr lang="en-AU" baseline="0" dirty="0"/>
              <a:t> of fossil fuel, use of electricity and chemical decomposition of lime stone during </a:t>
            </a:r>
            <a:r>
              <a:rPr lang="en-AU" baseline="0" dirty="0" err="1"/>
              <a:t>clinkerisation</a:t>
            </a:r>
            <a:endParaRPr lang="en-AU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6400-E2AE-4E31-83AC-AF8D74C0BE4D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3285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Co2 emission from cement production incurred through the consumption</a:t>
            </a:r>
            <a:r>
              <a:rPr lang="en-AU" baseline="0" dirty="0"/>
              <a:t> of fossil fuel, use of electricity and chemical decomposition of lime stone during </a:t>
            </a:r>
            <a:r>
              <a:rPr lang="en-AU" baseline="0" dirty="0" err="1"/>
              <a:t>clinkerisation</a:t>
            </a:r>
            <a:endParaRPr lang="en-AU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136400-E2AE-4E31-83AC-AF8D74C0BE4D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7977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D23D58-D6CF-40C5-BCED-EBCD1C9F0AD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2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D23D58-D6CF-40C5-BCED-EBCD1C9F0AD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20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D23D58-D6CF-40C5-BCED-EBCD1C9F0AD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04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D23D58-D6CF-40C5-BCED-EBCD1C9F0AD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6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D23D58-D6CF-40C5-BCED-EBCD1C9F0AD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04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D23D58-D6CF-40C5-BCED-EBCD1C9F0AD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307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z3349205\Desktop\UNSWAUST_header 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00" y="1412776"/>
            <a:ext cx="9147600" cy="2154862"/>
          </a:xfrm>
          <a:prstGeom prst="rect">
            <a:avLst/>
          </a:prstGeom>
          <a:noFill/>
        </p:spPr>
      </p:pic>
      <p:sp>
        <p:nvSpPr>
          <p:cNvPr id="10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92000" y="1717200"/>
            <a:ext cx="5688012" cy="576411"/>
          </a:xfrm>
          <a:prstGeom prst="rect">
            <a:avLst/>
          </a:prstGeom>
        </p:spPr>
        <p:txBody>
          <a:bodyPr/>
          <a:lstStyle>
            <a:lvl1pPr>
              <a:buNone/>
              <a:defRPr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592000" y="2257200"/>
            <a:ext cx="5689600" cy="431800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592000" y="3284662"/>
            <a:ext cx="5689600" cy="360362"/>
          </a:xfrm>
          <a:prstGeom prst="rect">
            <a:avLst/>
          </a:prstGeom>
        </p:spPr>
        <p:txBody>
          <a:bodyPr/>
          <a:lstStyle>
            <a:lvl1pPr>
              <a:buNone/>
              <a:defRPr sz="1200" b="1" baseline="0">
                <a:latin typeface="Sommet Bold" pitchFamily="50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z3349205\Desktop\UNSWAUST_footer 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29145"/>
            <a:ext cx="9147600" cy="62885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  <a:prstGeom prst="rect">
            <a:avLst/>
          </a:prstGeom>
        </p:spPr>
        <p:txBody>
          <a:bodyPr/>
          <a:lstStyle>
            <a:lvl1pPr algn="l">
              <a:defRPr sz="3000" baseline="0">
                <a:latin typeface="Sommet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320480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1400" baseline="0">
                <a:latin typeface="Arial" pitchFamily="34" charset="0"/>
                <a:cs typeface="Arial" pitchFamily="34" charset="0"/>
              </a:defRPr>
            </a:lvl1pPr>
            <a:lvl2pPr>
              <a:defRPr sz="1400">
                <a:latin typeface="Arial" pitchFamily="34" charset="0"/>
                <a:cs typeface="Arial" pitchFamily="34" charset="0"/>
              </a:defRPr>
            </a:lvl2pPr>
            <a:lvl3pPr>
              <a:buFont typeface="Courier New" pitchFamily="49" charset="0"/>
              <a:buChar char="o"/>
              <a:defRPr sz="1400">
                <a:latin typeface="Arial" pitchFamily="34" charset="0"/>
                <a:cs typeface="Arial" pitchFamily="34" charset="0"/>
              </a:defRPr>
            </a:lvl3pPr>
            <a:lvl4pP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z3349205\Desktop\UNSWAUST_header 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68960"/>
            <a:ext cx="9147600" cy="2154862"/>
          </a:xfrm>
          <a:prstGeom prst="rect">
            <a:avLst/>
          </a:prstGeom>
          <a:noFill/>
        </p:spPr>
      </p:pic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92000" y="3355200"/>
            <a:ext cx="5688012" cy="576411"/>
          </a:xfrm>
          <a:prstGeom prst="rect">
            <a:avLst/>
          </a:prstGeom>
        </p:spPr>
        <p:txBody>
          <a:bodyPr/>
          <a:lstStyle>
            <a:lvl1pPr>
              <a:buNone/>
              <a:defRPr baseline="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592000" y="3895200"/>
            <a:ext cx="5689600" cy="431800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592000" y="4924800"/>
            <a:ext cx="5689600" cy="360362"/>
          </a:xfrm>
          <a:prstGeom prst="rect">
            <a:avLst/>
          </a:prstGeom>
        </p:spPr>
        <p:txBody>
          <a:bodyPr/>
          <a:lstStyle>
            <a:lvl1pPr>
              <a:buNone/>
              <a:defRPr sz="1200" b="1" baseline="0">
                <a:latin typeface="Sommet Bold" pitchFamily="50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30389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cs typeface="Arial" pitchFamily="34" charset="0"/>
              </a:defRPr>
            </a:lvl1pPr>
            <a:lvl2pPr>
              <a:defRPr sz="1400">
                <a:latin typeface="+mn-lt"/>
              </a:defRPr>
            </a:lvl2pPr>
            <a:lvl3pPr>
              <a:buFont typeface="Courier New" pitchFamily="49" charset="0"/>
              <a:buChar char="o"/>
              <a:defRPr sz="1400">
                <a:latin typeface="+mn-lt"/>
              </a:defRPr>
            </a:lvl3pPr>
            <a:lvl4pPr>
              <a:buFont typeface="Wingdings" pitchFamily="2" charset="2"/>
              <a:buChar char="§"/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30389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  <a:cs typeface="Arial" pitchFamily="34" charset="0"/>
              </a:defRPr>
            </a:lvl1pPr>
            <a:lvl2pPr>
              <a:defRPr sz="1400">
                <a:latin typeface="+mn-lt"/>
              </a:defRPr>
            </a:lvl2pPr>
            <a:lvl3pPr>
              <a:buFont typeface="Courier New" pitchFamily="49" charset="0"/>
              <a:buChar char="o"/>
              <a:defRPr sz="1400">
                <a:latin typeface="+mn-lt"/>
              </a:defRPr>
            </a:lvl3pPr>
            <a:lvl4pPr>
              <a:buFont typeface="Wingdings" pitchFamily="2" charset="2"/>
              <a:buChar char="§"/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  <a:prstGeom prst="rect">
            <a:avLst/>
          </a:prstGeom>
        </p:spPr>
        <p:txBody>
          <a:bodyPr/>
          <a:lstStyle>
            <a:lvl1pPr algn="l">
              <a:defRPr sz="3000" baseline="0">
                <a:latin typeface="Sommet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10" name="Picture 2" descr="C:\Documents and Settings\z3349205\Desktop\UNSWAUST_footer 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29145"/>
            <a:ext cx="9147600" cy="62885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95325"/>
            <a:ext cx="4038600" cy="4309939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  <a:lvl2pPr>
              <a:defRPr sz="1400">
                <a:latin typeface="Arial" pitchFamily="34" charset="0"/>
                <a:cs typeface="Arial" pitchFamily="34" charset="0"/>
              </a:defRPr>
            </a:lvl2pPr>
            <a:lvl3pPr>
              <a:buFont typeface="Courier New" pitchFamily="49" charset="0"/>
              <a:buChar char="o"/>
              <a:defRPr sz="1400">
                <a:latin typeface="Arial" pitchFamily="34" charset="0"/>
                <a:cs typeface="Arial" pitchFamily="34" charset="0"/>
              </a:defRPr>
            </a:lvl3pPr>
            <a:lvl4pP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784"/>
            <a:ext cx="4038600" cy="4320480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  <a:lvl2pPr>
              <a:defRPr sz="1400">
                <a:latin typeface="Arial" pitchFamily="34" charset="0"/>
                <a:cs typeface="Arial" pitchFamily="34" charset="0"/>
              </a:defRPr>
            </a:lvl2pPr>
            <a:lvl3pPr>
              <a:buFont typeface="Courier New" pitchFamily="49" charset="0"/>
              <a:buChar char="o"/>
              <a:defRPr sz="1400">
                <a:latin typeface="Arial" pitchFamily="34" charset="0"/>
                <a:cs typeface="Arial" pitchFamily="34" charset="0"/>
              </a:defRPr>
            </a:lvl3pPr>
            <a:lvl4pPr>
              <a:buFont typeface="Wingdings" pitchFamily="2" charset="2"/>
              <a:buChar char="§"/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  <a:prstGeom prst="rect">
            <a:avLst/>
          </a:prstGeom>
        </p:spPr>
        <p:txBody>
          <a:bodyPr/>
          <a:lstStyle>
            <a:lvl1pPr algn="l">
              <a:defRPr sz="3000" baseline="0">
                <a:latin typeface="Sommet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pic>
        <p:nvPicPr>
          <p:cNvPr id="6" name="Picture 2" descr="C:\Documents and Settings\z3349205\Desktop\UNSWAUST_footer 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29145"/>
            <a:ext cx="9147600" cy="62885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latin typeface="Sommet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A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4379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Microsoft Sans Serif" pitchFamily="34" charset="0"/>
                <a:cs typeface="Microsoft Sans Serif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2" descr="C:\Documents and Settings\z3349205\Desktop\UNSWAUST_footer RGB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29145"/>
            <a:ext cx="9147600" cy="62885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4" r:id="rId4"/>
    <p:sldLayoutId id="2147483763" r:id="rId5"/>
    <p:sldLayoutId id="2147483768" r:id="rId6"/>
  </p:sldLayoutIdLst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Sommet" pitchFamily="50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3.tiff"/><Relationship Id="rId5" Type="http://schemas.openxmlformats.org/officeDocument/2006/relationships/image" Target="../media/image4.tiff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comments" Target="../comments/comment1.xml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7.tif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chart" Target="../charts/chart1.xml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tif"/><Relationship Id="rId5" Type="http://schemas.openxmlformats.org/officeDocument/2006/relationships/comments" Target="../comments/comment2.xml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microsoft.com/office/2007/relationships/hdphoto" Target="../media/hdphoto1.wdp"/><Relationship Id="rId5" Type="http://schemas.openxmlformats.org/officeDocument/2006/relationships/image" Target="../media/image11.png"/><Relationship Id="rId6" Type="http://schemas.microsoft.com/office/2007/relationships/hdphoto" Target="../media/hdphoto2.wdp"/><Relationship Id="rId7" Type="http://schemas.openxmlformats.org/officeDocument/2006/relationships/image" Target="../media/image12.png"/><Relationship Id="rId8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comments" Target="../comments/comment3.xml"/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108338" y="1717200"/>
            <a:ext cx="7035694" cy="1351760"/>
          </a:xfrm>
        </p:spPr>
        <p:txBody>
          <a:bodyPr/>
          <a:lstStyle/>
          <a:p>
            <a:pPr marL="0" indent="0"/>
            <a:r>
              <a:rPr lang="en-A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Ambient-Cured </a:t>
            </a:r>
            <a:r>
              <a:rPr lang="en-A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Geopolymers</a:t>
            </a:r>
            <a:r>
              <a:rPr lang="en-A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for Nuclear Waste Storage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79512" y="3861048"/>
            <a:ext cx="8712968" cy="2448272"/>
          </a:xfrm>
        </p:spPr>
        <p:txBody>
          <a:bodyPr/>
          <a:lstStyle/>
          <a:p>
            <a:pPr algn="ctr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Isadora de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Borba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Busch</a:t>
            </a:r>
          </a:p>
          <a:p>
            <a:pPr algn="ctr"/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algn="ctr"/>
            <a:r>
              <a:rPr lang="en-US" sz="2000" dirty="0">
                <a:solidFill>
                  <a:srgbClr val="002060"/>
                </a:solidFill>
                <a:latin typeface="+mn-lt"/>
              </a:rPr>
              <a:t>Supphatuch Ukritnukun, Pramod Koshy, Charles C. Sorrell</a:t>
            </a:r>
          </a:p>
          <a:p>
            <a:pPr algn="ctr">
              <a:spcAft>
                <a:spcPts val="400"/>
              </a:spcAft>
            </a:pPr>
            <a:r>
              <a:rPr lang="en-US" sz="1600" dirty="0">
                <a:solidFill>
                  <a:srgbClr val="C00000"/>
                </a:solidFill>
                <a:latin typeface="+mn-lt"/>
              </a:rPr>
              <a:t>School of Materials Science and Engineering, UNSW Sydney</a:t>
            </a:r>
          </a:p>
          <a:p>
            <a:pPr algn="ctr"/>
            <a:r>
              <a:rPr lang="en-US" sz="2000" dirty="0">
                <a:solidFill>
                  <a:srgbClr val="002060"/>
                </a:solidFill>
                <a:latin typeface="+mn-lt"/>
              </a:rPr>
              <a:t>Daniel </a:t>
            </a:r>
            <a:r>
              <a:rPr lang="en-US" sz="2000" dirty="0" smtClean="0">
                <a:solidFill>
                  <a:srgbClr val="002060"/>
                </a:solidFill>
                <a:latin typeface="+mn-lt"/>
              </a:rPr>
              <a:t>Gregg, </a:t>
            </a:r>
            <a:r>
              <a:rPr lang="en-US" sz="2000" dirty="0">
                <a:solidFill>
                  <a:srgbClr val="002060"/>
                </a:solidFill>
                <a:latin typeface="+mn-lt"/>
              </a:rPr>
              <a:t>Eric Lou </a:t>
            </a:r>
            <a:r>
              <a:rPr lang="en-US" sz="2000" dirty="0" smtClean="0">
                <a:solidFill>
                  <a:srgbClr val="002060"/>
                </a:solidFill>
                <a:latin typeface="+mn-lt"/>
              </a:rPr>
              <a:t>Vance, Gerry </a:t>
            </a:r>
            <a:r>
              <a:rPr lang="en-US" sz="2000" dirty="0" err="1" smtClean="0">
                <a:solidFill>
                  <a:srgbClr val="002060"/>
                </a:solidFill>
                <a:latin typeface="+mn-lt"/>
              </a:rPr>
              <a:t>Triani</a:t>
            </a:r>
            <a:endParaRPr lang="en-US" sz="2000" dirty="0">
              <a:solidFill>
                <a:srgbClr val="002060"/>
              </a:solidFill>
              <a:latin typeface="+mn-lt"/>
            </a:endParaRPr>
          </a:p>
          <a:p>
            <a:pPr algn="ctr"/>
            <a:r>
              <a:rPr lang="en-US" sz="1600" dirty="0">
                <a:solidFill>
                  <a:srgbClr val="00B050"/>
                </a:solidFill>
                <a:latin typeface="+mn-lt"/>
              </a:rPr>
              <a:t>ANSTO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792088"/>
          </a:xfrm>
        </p:spPr>
        <p:txBody>
          <a:bodyPr/>
          <a:lstStyle/>
          <a:p>
            <a:r>
              <a:rPr lang="en-A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56" y="1268760"/>
            <a:ext cx="8229600" cy="4320480"/>
          </a:xfrm>
        </p:spPr>
        <p:txBody>
          <a:bodyPr/>
          <a:lstStyle/>
          <a:p>
            <a:pPr algn="thaiDist">
              <a:lnSpc>
                <a:spcPct val="150000"/>
              </a:lnSpc>
              <a:spcBef>
                <a:spcPts val="0"/>
              </a:spcBef>
            </a:pPr>
            <a:r>
              <a:rPr lang="en-AU" sz="24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Introduction and Background</a:t>
            </a:r>
          </a:p>
          <a:p>
            <a:pPr lvl="1" indent="-342900" algn="thaiDist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rgbClr val="C0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Nuclear Waste Categories</a:t>
            </a:r>
          </a:p>
          <a:p>
            <a:pPr lvl="1" indent="-342900" algn="thaiDist">
              <a:lnSpc>
                <a:spcPct val="150000"/>
              </a:lnSpc>
              <a:spcBef>
                <a:spcPts val="0"/>
              </a:spcBef>
            </a:pPr>
            <a:r>
              <a:rPr lang="en-AU" sz="2400" dirty="0">
                <a:solidFill>
                  <a:srgbClr val="C0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Geopolymers</a:t>
            </a:r>
          </a:p>
          <a:p>
            <a:pPr lvl="1" indent="-342900" algn="thaiDist">
              <a:lnSpc>
                <a:spcPct val="150000"/>
              </a:lnSpc>
              <a:spcBef>
                <a:spcPts val="0"/>
              </a:spcBef>
            </a:pPr>
            <a:r>
              <a:rPr lang="en-AU" sz="2400" dirty="0">
                <a:solidFill>
                  <a:srgbClr val="C0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Current Technologies</a:t>
            </a:r>
          </a:p>
          <a:p>
            <a:pPr algn="thaiDist">
              <a:lnSpc>
                <a:spcPct val="150000"/>
              </a:lnSpc>
              <a:spcBef>
                <a:spcPts val="0"/>
              </a:spcBef>
            </a:pPr>
            <a:r>
              <a:rPr lang="en-AU" sz="24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Experimental Plan</a:t>
            </a:r>
          </a:p>
          <a:p>
            <a:pPr algn="thaiDist">
              <a:lnSpc>
                <a:spcPct val="150000"/>
              </a:lnSpc>
              <a:spcBef>
                <a:spcPts val="0"/>
              </a:spcBef>
              <a:tabLst>
                <a:tab pos="446088" algn="l"/>
              </a:tabLst>
            </a:pPr>
            <a:r>
              <a:rPr lang="en-AU" sz="24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Results and Discussion</a:t>
            </a:r>
          </a:p>
          <a:p>
            <a:pPr algn="thaiDist">
              <a:lnSpc>
                <a:spcPct val="150000"/>
              </a:lnSpc>
              <a:spcBef>
                <a:spcPts val="0"/>
              </a:spcBef>
              <a:tabLst>
                <a:tab pos="446088" algn="l"/>
              </a:tabLst>
            </a:pPr>
            <a:r>
              <a:rPr lang="en-AU" sz="24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Conclusions and Future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20" y="6429396"/>
            <a:ext cx="298480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1600" dirty="0">
                <a:latin typeface="+mn-lt"/>
              </a:rPr>
              <a:t>2</a:t>
            </a:r>
            <a:endParaRPr kumimoji="0" lang="th-TH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68960"/>
            <a:ext cx="9144000" cy="1080120"/>
          </a:xfrm>
        </p:spPr>
        <p:txBody>
          <a:bodyPr/>
          <a:lstStyle/>
          <a:p>
            <a:pPr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&amp; Background</a:t>
            </a:r>
            <a:endParaRPr lang="en-A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171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9324528" y="0"/>
            <a:ext cx="8280920" cy="15121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828600" y="3789040"/>
            <a:ext cx="184731" cy="26930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AU" sz="11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mmet bold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6429396"/>
            <a:ext cx="298480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1600" dirty="0">
                <a:latin typeface="+mn-lt"/>
              </a:rPr>
              <a:t>4</a:t>
            </a:r>
            <a:endParaRPr kumimoji="0" lang="th-TH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804" y="2291751"/>
            <a:ext cx="2578588" cy="568932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9525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OPC is currently being used for LLW storage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58824" y="116632"/>
            <a:ext cx="8229600" cy="792088"/>
          </a:xfrm>
        </p:spPr>
        <p:txBody>
          <a:bodyPr/>
          <a:lstStyle/>
          <a:p>
            <a:r>
              <a:rPr lang="en-A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Nuclear Waste Categories - 1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DD39F020-C11F-4DB2-9900-040DFC58A3CA}"/>
              </a:ext>
            </a:extLst>
          </p:cNvPr>
          <p:cNvSpPr txBox="1">
            <a:spLocks/>
          </p:cNvSpPr>
          <p:nvPr/>
        </p:nvSpPr>
        <p:spPr>
          <a:xfrm>
            <a:off x="5526384" y="1512168"/>
            <a:ext cx="2862040" cy="177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400" kern="1200" baseline="0">
                <a:solidFill>
                  <a:schemeClr val="lt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400" kern="1200">
                <a:solidFill>
                  <a:schemeClr val="lt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sz="1400" kern="1200">
                <a:solidFill>
                  <a:schemeClr val="lt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400" kern="1200">
                <a:solidFill>
                  <a:schemeClr val="lt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400" kern="1200">
                <a:solidFill>
                  <a:schemeClr val="lt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lvl="1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Geopolymers is the potential candidate for ILW storage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1580" y="6470005"/>
            <a:ext cx="6480720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</a:pPr>
            <a:r>
              <a:rPr lang="en-US" sz="1000" dirty="0">
                <a:latin typeface="Sommet bold"/>
              </a:rPr>
              <a:t>Image reference: IAEA, Classification of Radioactive Waste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mmet 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64161E6-FBB8-416D-80DC-C12E1349BE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17" y="764704"/>
            <a:ext cx="4585087" cy="3384376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0AAB84F3-6400-49CE-AD25-48D9DAAEE4A3}"/>
              </a:ext>
            </a:extLst>
          </p:cNvPr>
          <p:cNvCxnSpPr>
            <a:cxnSpLocks/>
          </p:cNvCxnSpPr>
          <p:nvPr/>
        </p:nvCxnSpPr>
        <p:spPr>
          <a:xfrm flipH="1">
            <a:off x="5275830" y="1673719"/>
            <a:ext cx="263084" cy="0"/>
          </a:xfrm>
          <a:prstGeom prst="straightConnector1">
            <a:avLst/>
          </a:prstGeom>
          <a:ln w="1905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7F1E658A-B54E-48AB-9668-CF8B98CA2218}"/>
              </a:ext>
            </a:extLst>
          </p:cNvPr>
          <p:cNvCxnSpPr>
            <a:cxnSpLocks/>
          </p:cNvCxnSpPr>
          <p:nvPr/>
        </p:nvCxnSpPr>
        <p:spPr>
          <a:xfrm flipH="1">
            <a:off x="5271250" y="2454495"/>
            <a:ext cx="263084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338BB387-E136-4A74-9077-BE0F807E16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102606"/>
            <a:ext cx="6340743" cy="206269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B06AEE87-837E-4026-85E2-26C5BC5DA345}"/>
              </a:ext>
            </a:extLst>
          </p:cNvPr>
          <p:cNvSpPr/>
          <p:nvPr/>
        </p:nvSpPr>
        <p:spPr>
          <a:xfrm>
            <a:off x="107230" y="4472236"/>
            <a:ext cx="20885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600" b="1" dirty="0"/>
              <a:t>Schematic of super-compaction process for LLW/ILW immobilisation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412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631" y="1412776"/>
            <a:ext cx="8229600" cy="1579735"/>
          </a:xfrm>
        </p:spPr>
        <p:txBody>
          <a:bodyPr>
            <a:noAutofit/>
          </a:bodyPr>
          <a:lstStyle/>
          <a:p>
            <a:pPr lvl="1" algn="thaiDist">
              <a:lnSpc>
                <a:spcPct val="150000"/>
              </a:lnSpc>
              <a:buFont typeface="Wingdings" pitchFamily="2" charset="2"/>
              <a:buChar char="§"/>
            </a:pPr>
            <a:endParaRPr lang="en-US" sz="2000" dirty="0"/>
          </a:p>
          <a:p>
            <a:pPr marL="342900" lvl="1" indent="-342900" algn="thaiDist">
              <a:lnSpc>
                <a:spcPct val="150000"/>
              </a:lnSpc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324528" y="0"/>
            <a:ext cx="8280920" cy="15121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828600" y="3570893"/>
            <a:ext cx="184731" cy="26930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AU" sz="11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mmet bold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8480" y="1575027"/>
            <a:ext cx="802356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000" dirty="0"/>
              <a:t>2(3CaO</a:t>
            </a:r>
            <a:r>
              <a:rPr lang="en-US" sz="1400" dirty="0">
                <a:latin typeface="Calibri"/>
                <a:sym typeface="Wingdings" pitchFamily="2" charset="2"/>
              </a:rPr>
              <a:t>•</a:t>
            </a:r>
            <a:r>
              <a:rPr lang="en-US" sz="2000" dirty="0"/>
              <a:t>SiO</a:t>
            </a:r>
            <a:r>
              <a:rPr lang="en-US" sz="2000" baseline="-25000" dirty="0"/>
              <a:t>2</a:t>
            </a:r>
            <a:r>
              <a:rPr lang="en-US" sz="2000" dirty="0"/>
              <a:t>) + 6H</a:t>
            </a:r>
            <a:r>
              <a:rPr lang="en-US" sz="2000" baseline="-25000" dirty="0"/>
              <a:t>2</a:t>
            </a:r>
            <a:r>
              <a:rPr lang="en-US" sz="2000" dirty="0"/>
              <a:t>O </a:t>
            </a:r>
            <a:r>
              <a:rPr lang="en-US" sz="2000" baseline="-25000" dirty="0"/>
              <a:t>  </a:t>
            </a:r>
            <a:r>
              <a:rPr lang="en-US" sz="2000" dirty="0">
                <a:sym typeface="Wingdings" pitchFamily="2" charset="2"/>
              </a:rPr>
              <a:t>              3CaO</a:t>
            </a:r>
            <a:r>
              <a:rPr lang="en-US" sz="1400" dirty="0">
                <a:latin typeface="Calibri"/>
                <a:sym typeface="Wingdings" pitchFamily="2" charset="2"/>
              </a:rPr>
              <a:t>•</a:t>
            </a:r>
            <a:r>
              <a:rPr lang="en-US" sz="2000" dirty="0">
                <a:sym typeface="Wingdings" pitchFamily="2" charset="2"/>
              </a:rPr>
              <a:t>2SiO</a:t>
            </a:r>
            <a:r>
              <a:rPr lang="en-US" sz="2000" baseline="-25000" dirty="0">
                <a:sym typeface="Wingdings" pitchFamily="2" charset="2"/>
              </a:rPr>
              <a:t>2</a:t>
            </a:r>
            <a:r>
              <a:rPr lang="en-US" sz="1400" dirty="0">
                <a:latin typeface="Calibri"/>
                <a:sym typeface="Wingdings" pitchFamily="2" charset="2"/>
              </a:rPr>
              <a:t>•</a:t>
            </a:r>
            <a:r>
              <a:rPr lang="en-US" sz="2000" dirty="0">
                <a:sym typeface="Wingdings" pitchFamily="2" charset="2"/>
              </a:rPr>
              <a:t>3H</a:t>
            </a:r>
            <a:r>
              <a:rPr lang="en-US" sz="2000" baseline="-25000" dirty="0"/>
              <a:t>2</a:t>
            </a:r>
            <a:r>
              <a:rPr lang="en-US" sz="2000" dirty="0">
                <a:sym typeface="Wingdings" pitchFamily="2" charset="2"/>
              </a:rPr>
              <a:t>O + 3Ca(OH)</a:t>
            </a:r>
            <a:r>
              <a:rPr lang="en-US" sz="2000" baseline="-25000" dirty="0">
                <a:sym typeface="Wingdings" pitchFamily="2" charset="2"/>
              </a:rPr>
              <a:t>2</a:t>
            </a:r>
            <a:endParaRPr lang="en-US" sz="2000" dirty="0">
              <a:sym typeface="Wingdings" pitchFamily="2" charset="2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000" dirty="0"/>
              <a:t>C-S-H is contributed for compressive strength </a:t>
            </a:r>
          </a:p>
          <a:p>
            <a:pPr marL="342900" lvl="0" indent="-342900" algn="ctr">
              <a:lnSpc>
                <a:spcPct val="200000"/>
              </a:lnSpc>
              <a:defRPr/>
            </a:pPr>
            <a:r>
              <a:rPr lang="en-US" sz="2000" b="1" dirty="0"/>
              <a:t>IRRADIATION  </a:t>
            </a:r>
            <a:r>
              <a:rPr lang="en-US" sz="2000" b="1" dirty="0">
                <a:sym typeface="Wingdings" panose="05000000000000000000" pitchFamily="2" charset="2"/>
              </a:rPr>
              <a:t> </a:t>
            </a:r>
            <a:r>
              <a:rPr lang="en-US" sz="2000" b="1" dirty="0"/>
              <a:t>  WATER DISSOCIATION  </a:t>
            </a:r>
            <a:r>
              <a:rPr lang="en-US" sz="2000" b="1" dirty="0">
                <a:sym typeface="Wingdings" panose="05000000000000000000" pitchFamily="2" charset="2"/>
              </a:rPr>
              <a:t> </a:t>
            </a:r>
            <a:r>
              <a:rPr lang="en-US" sz="2000" b="1" dirty="0"/>
              <a:t> H</a:t>
            </a:r>
            <a:r>
              <a:rPr lang="en-US" sz="2000" b="1" baseline="-25000" dirty="0"/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720" y="6429396"/>
            <a:ext cx="298480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1600" dirty="0">
                <a:latin typeface="+mn-lt"/>
              </a:rPr>
              <a:t>5</a:t>
            </a:r>
            <a:endParaRPr kumimoji="0" lang="th-TH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666164" y="1886780"/>
            <a:ext cx="86409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08104" y="1124744"/>
            <a:ext cx="3321743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Calcium</a:t>
            </a:r>
            <a:r>
              <a:rPr kumimoji="0" lang="en-AU" sz="1600" b="1" i="0" u="none" strike="noStrike" kern="1200" cap="none" spc="0" normalizeH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Silicate Hydrate (C-S-H)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243843" y="1394814"/>
            <a:ext cx="299581" cy="2863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5997548" y="1689042"/>
            <a:ext cx="722524" cy="373319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5D9EA01-5A68-4BC4-9E88-8D1880B10005}"/>
              </a:ext>
            </a:extLst>
          </p:cNvPr>
          <p:cNvSpPr txBox="1"/>
          <p:nvPr/>
        </p:nvSpPr>
        <p:spPr>
          <a:xfrm>
            <a:off x="961501" y="3815915"/>
            <a:ext cx="3491661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</a:pPr>
            <a:r>
              <a:rPr kumimoji="0" lang="en-AU" sz="20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M</a:t>
            </a:r>
            <a:r>
              <a:rPr kumimoji="0" lang="en-AU" sz="2000" i="1" u="none" strike="noStrike" kern="1200" cap="none" spc="0" normalizeH="0" baseline="-2500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n</a:t>
            </a:r>
            <a:r>
              <a:rPr kumimoji="0" lang="en-AU" sz="2000" i="1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</a:t>
            </a:r>
            <a:r>
              <a:rPr lang="en-AU" sz="2000" dirty="0"/>
              <a:t>–</a:t>
            </a: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lang="en-AU" sz="2000" dirty="0">
                <a:latin typeface="+mn-lt"/>
              </a:rPr>
              <a:t>(</a:t>
            </a: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SiO</a:t>
            </a:r>
            <a:r>
              <a:rPr kumimoji="0" lang="en-AU" sz="200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)</a:t>
            </a:r>
            <a:r>
              <a:rPr kumimoji="0" lang="en-AU" sz="2000" i="1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z</a:t>
            </a:r>
            <a:r>
              <a:rPr lang="en-AU" sz="2000" dirty="0">
                <a:latin typeface="+mn-lt"/>
              </a:rPr>
              <a:t> – </a:t>
            </a: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AlO</a:t>
            </a:r>
            <a:r>
              <a:rPr kumimoji="0" lang="en-AU" sz="200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)</a:t>
            </a:r>
            <a:r>
              <a:rPr kumimoji="0" lang="en-AU" sz="2000" i="1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n</a:t>
            </a: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, </a:t>
            </a:r>
            <a:r>
              <a:rPr kumimoji="0" lang="en-AU" sz="200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w</a:t>
            </a: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H</a:t>
            </a:r>
            <a:r>
              <a:rPr kumimoji="0" lang="en-AU" sz="2000" i="0" u="none" strike="noStrike" kern="1200" cap="none" spc="0" normalizeH="0" baseline="-25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O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EE685FD6-92C4-41C6-8FD7-8920E1C0F9B0}"/>
              </a:ext>
            </a:extLst>
          </p:cNvPr>
          <p:cNvSpPr txBox="1">
            <a:spLocks/>
          </p:cNvSpPr>
          <p:nvPr/>
        </p:nvSpPr>
        <p:spPr>
          <a:xfrm>
            <a:off x="179512" y="116632"/>
            <a:ext cx="8229600" cy="7920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kern="1200" baseline="0">
                <a:solidFill>
                  <a:schemeClr val="tx1"/>
                </a:solidFill>
                <a:latin typeface="Sommet" pitchFamily="50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9pPr>
          </a:lstStyle>
          <a:p>
            <a:r>
              <a:rPr lang="en-A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Nuclear Waste Categories - 2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3994A69-06BD-4E7A-A669-9EA983100F93}"/>
              </a:ext>
            </a:extLst>
          </p:cNvPr>
          <p:cNvSpPr txBox="1"/>
          <p:nvPr/>
        </p:nvSpPr>
        <p:spPr>
          <a:xfrm>
            <a:off x="173153" y="965221"/>
            <a:ext cx="4213013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Ordinary Portland cement (OPC):</a:t>
            </a:r>
            <a:endParaRPr kumimoji="0" lang="en-AU" sz="115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3994A69-06BD-4E7A-A669-9EA983100F93}"/>
              </a:ext>
            </a:extLst>
          </p:cNvPr>
          <p:cNvSpPr txBox="1"/>
          <p:nvPr/>
        </p:nvSpPr>
        <p:spPr>
          <a:xfrm>
            <a:off x="172663" y="3284984"/>
            <a:ext cx="1978427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Geopolymers :</a:t>
            </a:r>
            <a:endParaRPr kumimoji="0" lang="en-AU" sz="115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Left Brace 4"/>
          <p:cNvSpPr/>
          <p:nvPr/>
        </p:nvSpPr>
        <p:spPr>
          <a:xfrm flipH="1">
            <a:off x="5940152" y="3761070"/>
            <a:ext cx="300200" cy="2153593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3994A69-06BD-4E7A-A669-9EA983100F93}"/>
              </a:ext>
            </a:extLst>
          </p:cNvPr>
          <p:cNvSpPr txBox="1"/>
          <p:nvPr/>
        </p:nvSpPr>
        <p:spPr>
          <a:xfrm>
            <a:off x="6188438" y="4062136"/>
            <a:ext cx="2789546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Lower water content than OPC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73994A69-06BD-4E7A-A669-9EA983100F93}"/>
              </a:ext>
            </a:extLst>
          </p:cNvPr>
          <p:cNvSpPr txBox="1"/>
          <p:nvPr/>
        </p:nvSpPr>
        <p:spPr>
          <a:xfrm>
            <a:off x="6188438" y="4456352"/>
            <a:ext cx="1951175" cy="56630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2 types of water:</a:t>
            </a:r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AU" sz="1400" b="1" dirty="0" smtClean="0">
                <a:latin typeface="Arial" charset="0"/>
                <a:ea typeface="Arial" charset="0"/>
                <a:cs typeface="Arial" charset="0"/>
              </a:rPr>
              <a:t>Bound </a:t>
            </a:r>
            <a:r>
              <a:rPr lang="en-AU" sz="1400" b="1" dirty="0">
                <a:latin typeface="Arial" charset="0"/>
                <a:ea typeface="Arial" charset="0"/>
                <a:cs typeface="Arial" charset="0"/>
              </a:rPr>
              <a:t>and </a:t>
            </a:r>
            <a:r>
              <a:rPr lang="en-AU" sz="1400" b="1" dirty="0" smtClean="0">
                <a:latin typeface="Arial" charset="0"/>
                <a:ea typeface="Arial" charset="0"/>
                <a:cs typeface="Arial" charset="0"/>
              </a:rPr>
              <a:t>Unbound</a:t>
            </a:r>
            <a:endParaRPr kumimoji="0" lang="en-AU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3994A69-06BD-4E7A-A669-9EA983100F93}"/>
              </a:ext>
            </a:extLst>
          </p:cNvPr>
          <p:cNvSpPr txBox="1"/>
          <p:nvPr/>
        </p:nvSpPr>
        <p:spPr>
          <a:xfrm>
            <a:off x="6188438" y="5109100"/>
            <a:ext cx="295236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R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Can be dehydrated without </a:t>
            </a:r>
            <a:r>
              <a:rPr kumimoji="0" lang="en-A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losing </a:t>
            </a: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its</a:t>
            </a:r>
            <a:r>
              <a:rPr kumimoji="0" lang="en-AU" sz="1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properties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B5B490B-00CC-477A-A5E6-58751212313E}"/>
              </a:ext>
            </a:extLst>
          </p:cNvPr>
          <p:cNvSpPr txBox="1"/>
          <p:nvPr/>
        </p:nvSpPr>
        <p:spPr>
          <a:xfrm>
            <a:off x="285720" y="4345885"/>
            <a:ext cx="4472699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</a:pP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Na</a:t>
            </a:r>
            <a:r>
              <a:rPr lang="en-AU" sz="2000" baseline="-25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2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O – 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Al</a:t>
            </a:r>
            <a:r>
              <a:rPr kumimoji="0" lang="en-AU" sz="2000" u="none" strike="noStrike" kern="1200" cap="none" spc="0" normalizeH="0" baseline="-2500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O</a:t>
            </a:r>
            <a:r>
              <a:rPr lang="en-AU" sz="2000" baseline="-25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3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 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– SiO</a:t>
            </a:r>
            <a:r>
              <a:rPr lang="en-AU" sz="2000" baseline="-25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2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</a:rPr>
              <a:t>–</a:t>
            </a:r>
            <a:r>
              <a:rPr lang="en-AU" sz="2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H</a:t>
            </a:r>
            <a:r>
              <a:rPr kumimoji="0" lang="en-AU" sz="2000" u="none" strike="noStrike" kern="1200" cap="none" spc="0" normalizeH="0" baseline="-2500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O : </a:t>
            </a:r>
            <a:r>
              <a:rPr kumimoji="0" lang="en-AU" sz="2000" b="1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N-A-S-H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72B50CE-4212-4369-A073-BC9D219A35B6}"/>
              </a:ext>
            </a:extLst>
          </p:cNvPr>
          <p:cNvSpPr txBox="1"/>
          <p:nvPr/>
        </p:nvSpPr>
        <p:spPr>
          <a:xfrm>
            <a:off x="285719" y="4930219"/>
            <a:ext cx="4378122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</a:pPr>
            <a:r>
              <a:rPr lang="en-AU" sz="200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CaO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– 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Al</a:t>
            </a:r>
            <a:r>
              <a:rPr kumimoji="0" lang="en-AU" sz="2000" u="none" strike="noStrike" kern="1200" cap="none" spc="0" normalizeH="0" baseline="-2500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O</a:t>
            </a:r>
            <a:r>
              <a:rPr lang="en-AU" sz="2000" baseline="-25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3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 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– SiO</a:t>
            </a:r>
            <a:r>
              <a:rPr lang="en-AU" sz="2000" baseline="-25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2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</a:rPr>
              <a:t>–</a:t>
            </a:r>
            <a:r>
              <a:rPr lang="en-AU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H</a:t>
            </a:r>
            <a:r>
              <a:rPr kumimoji="0" lang="en-AU" sz="2000" u="none" strike="noStrike" kern="1200" cap="none" spc="0" normalizeH="0" baseline="-2500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O : </a:t>
            </a:r>
            <a:r>
              <a:rPr kumimoji="0" lang="en-AU" sz="2000" b="1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</a:rPr>
              <a:t>C-A-S-H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4942728-A9AC-4A1E-B953-EDCED307933D}"/>
              </a:ext>
            </a:extLst>
          </p:cNvPr>
          <p:cNvSpPr txBox="1"/>
          <p:nvPr/>
        </p:nvSpPr>
        <p:spPr>
          <a:xfrm>
            <a:off x="261444" y="5514554"/>
            <a:ext cx="5772734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</a:pPr>
            <a:r>
              <a:rPr lang="en-AU" sz="2000" dirty="0">
                <a:solidFill>
                  <a:srgbClr val="00B050"/>
                </a:solidFill>
                <a:latin typeface="+mn-lt"/>
              </a:rPr>
              <a:t>Na</a:t>
            </a:r>
            <a:r>
              <a:rPr lang="en-AU" sz="2000" baseline="-25000" dirty="0">
                <a:solidFill>
                  <a:srgbClr val="00B050"/>
                </a:solidFill>
                <a:latin typeface="+mn-lt"/>
              </a:rPr>
              <a:t>2</a:t>
            </a:r>
            <a:r>
              <a:rPr lang="en-AU" sz="2000" dirty="0">
                <a:solidFill>
                  <a:srgbClr val="00B050"/>
                </a:solidFill>
                <a:latin typeface="+mn-lt"/>
              </a:rPr>
              <a:t>O </a:t>
            </a:r>
            <a:r>
              <a:rPr lang="en-AU" sz="2000" dirty="0">
                <a:solidFill>
                  <a:srgbClr val="00B050"/>
                </a:solidFill>
              </a:rPr>
              <a:t>–</a:t>
            </a:r>
            <a:r>
              <a:rPr lang="en-AU" sz="2000" dirty="0">
                <a:solidFill>
                  <a:srgbClr val="00B050"/>
                </a:solidFill>
                <a:latin typeface="+mn-lt"/>
              </a:rPr>
              <a:t> </a:t>
            </a:r>
            <a:r>
              <a:rPr lang="en-AU" sz="2000" dirty="0" err="1">
                <a:solidFill>
                  <a:srgbClr val="00B050"/>
                </a:solidFill>
                <a:latin typeface="+mn-lt"/>
              </a:rPr>
              <a:t>CaO</a:t>
            </a:r>
            <a:r>
              <a:rPr lang="en-AU" sz="2000" dirty="0">
                <a:solidFill>
                  <a:srgbClr val="00B050"/>
                </a:solidFill>
                <a:latin typeface="+mn-lt"/>
              </a:rPr>
              <a:t> – 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</a:rPr>
              <a:t>Al</a:t>
            </a:r>
            <a:r>
              <a:rPr kumimoji="0" lang="en-AU" sz="2000" u="none" strike="noStrike" kern="1200" cap="none" spc="0" normalizeH="0" baseline="-2500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</a:rPr>
              <a:t>O</a:t>
            </a:r>
            <a:r>
              <a:rPr lang="en-AU" sz="2000" baseline="-25000" dirty="0">
                <a:solidFill>
                  <a:srgbClr val="00B050"/>
                </a:solidFill>
                <a:latin typeface="+mn-lt"/>
              </a:rPr>
              <a:t>3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</a:rPr>
              <a:t> </a:t>
            </a:r>
            <a:r>
              <a:rPr lang="en-AU" sz="2000" dirty="0">
                <a:solidFill>
                  <a:srgbClr val="00B050"/>
                </a:solidFill>
                <a:latin typeface="+mn-lt"/>
              </a:rPr>
              <a:t>– SiO</a:t>
            </a:r>
            <a:r>
              <a:rPr lang="en-AU" sz="2000" baseline="-25000" dirty="0">
                <a:solidFill>
                  <a:srgbClr val="00B050"/>
                </a:solidFill>
                <a:latin typeface="+mn-lt"/>
              </a:rPr>
              <a:t>2</a:t>
            </a:r>
            <a:r>
              <a:rPr lang="en-AU" sz="2000" dirty="0">
                <a:solidFill>
                  <a:srgbClr val="00B050"/>
                </a:solidFill>
                <a:latin typeface="+mn-lt"/>
              </a:rPr>
              <a:t> </a:t>
            </a:r>
            <a:r>
              <a:rPr lang="en-AU" sz="2000" dirty="0">
                <a:solidFill>
                  <a:srgbClr val="00B050"/>
                </a:solidFill>
              </a:rPr>
              <a:t>–</a:t>
            </a:r>
            <a:r>
              <a:rPr lang="en-AU" sz="2000" dirty="0">
                <a:solidFill>
                  <a:srgbClr val="00B050"/>
                </a:solidFill>
                <a:latin typeface="+mn-lt"/>
              </a:rPr>
              <a:t> 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</a:rPr>
              <a:t>H</a:t>
            </a:r>
            <a:r>
              <a:rPr kumimoji="0" lang="en-AU" sz="2000" u="none" strike="noStrike" kern="1200" cap="none" spc="0" normalizeH="0" baseline="-2500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</a:rPr>
              <a:t>2</a:t>
            </a:r>
            <a:r>
              <a:rPr kumimoji="0" lang="en-AU" sz="200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</a:rPr>
              <a:t>O : </a:t>
            </a:r>
            <a:r>
              <a:rPr kumimoji="0" lang="en-AU" sz="2000" b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</a:rPr>
              <a:t>N-(C)-A-S-H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3305" y="6398299"/>
            <a:ext cx="6480720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</a:pPr>
            <a:r>
              <a:rPr lang="en-US" sz="1000" dirty="0" smtClean="0">
                <a:latin typeface="Sommet bold"/>
              </a:rPr>
              <a:t>Source</a:t>
            </a:r>
            <a:r>
              <a:rPr lang="en-US" sz="1000" dirty="0">
                <a:latin typeface="Sommet bold"/>
              </a:rPr>
              <a:t>: Development of </a:t>
            </a:r>
            <a:r>
              <a:rPr lang="en-US" sz="1000" dirty="0" err="1">
                <a:latin typeface="Sommet bold"/>
              </a:rPr>
              <a:t>Geopolymers</a:t>
            </a:r>
            <a:r>
              <a:rPr lang="en-US" sz="1000" dirty="0">
                <a:latin typeface="Sommet bold"/>
              </a:rPr>
              <a:t> for Nuclear Waste </a:t>
            </a:r>
            <a:r>
              <a:rPr lang="en-US" sz="1000" dirty="0" err="1" smtClean="0">
                <a:latin typeface="Sommet bold"/>
              </a:rPr>
              <a:t>Immobilisation</a:t>
            </a:r>
            <a:r>
              <a:rPr lang="en-US" sz="1000" dirty="0" smtClean="0">
                <a:latin typeface="Sommet bold"/>
              </a:rPr>
              <a:t> - ANSTO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mmet bold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860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5" grpId="0" animBg="1"/>
      <p:bldP spid="4" grpId="0"/>
      <p:bldP spid="20" grpId="0"/>
      <p:bldP spid="22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85720" y="6429396"/>
            <a:ext cx="298480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1600" noProof="0" dirty="0">
                <a:latin typeface="+mn-lt"/>
              </a:rPr>
              <a:t>6</a:t>
            </a:r>
            <a:endParaRPr kumimoji="0" lang="th-TH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96" y="692696"/>
            <a:ext cx="4286762" cy="258532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 err="1"/>
              <a:t>Utilisation</a:t>
            </a:r>
            <a:r>
              <a:rPr lang="en-US" dirty="0"/>
              <a:t> of industrial by-product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40-90% reduction in CO</a:t>
            </a:r>
            <a:r>
              <a:rPr lang="en-US" baseline="-25000" dirty="0"/>
              <a:t>2 </a:t>
            </a:r>
            <a:r>
              <a:rPr lang="en-US" dirty="0"/>
              <a:t> emission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Improved compressive and tensile strength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Improved resistance to fire and aggressive acids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55201" y="692696"/>
            <a:ext cx="4925311" cy="258532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Aluminosilicate Materials </a:t>
            </a:r>
            <a:r>
              <a:rPr lang="en-US" dirty="0">
                <a:solidFill>
                  <a:schemeClr val="tx2"/>
                </a:solidFill>
              </a:rPr>
              <a:t>(FA, GGBFS, MK)</a:t>
            </a:r>
          </a:p>
          <a:p>
            <a:pPr algn="ctr"/>
            <a:r>
              <a:rPr lang="en-US" dirty="0"/>
              <a:t>+</a:t>
            </a:r>
          </a:p>
          <a:p>
            <a:pPr algn="ctr"/>
            <a:r>
              <a:rPr lang="en-US" b="1" dirty="0">
                <a:solidFill>
                  <a:srgbClr val="7030A0"/>
                </a:solidFill>
              </a:rPr>
              <a:t>Alkaline Activators </a:t>
            </a:r>
            <a:r>
              <a:rPr lang="en-US" dirty="0">
                <a:solidFill>
                  <a:srgbClr val="7030A0"/>
                </a:solidFill>
              </a:rPr>
              <a:t>(</a:t>
            </a:r>
            <a:r>
              <a:rPr lang="en-US" dirty="0" err="1">
                <a:solidFill>
                  <a:srgbClr val="7030A0"/>
                </a:solidFill>
              </a:rPr>
              <a:t>NaOH</a:t>
            </a:r>
            <a:r>
              <a:rPr lang="en-US" dirty="0">
                <a:solidFill>
                  <a:srgbClr val="7030A0"/>
                </a:solidFill>
              </a:rPr>
              <a:t>, Na</a:t>
            </a:r>
            <a:r>
              <a:rPr lang="en-US" baseline="-25000" dirty="0">
                <a:solidFill>
                  <a:srgbClr val="7030A0"/>
                </a:solidFill>
              </a:rPr>
              <a:t>2</a:t>
            </a:r>
            <a:r>
              <a:rPr lang="en-US" dirty="0">
                <a:solidFill>
                  <a:srgbClr val="7030A0"/>
                </a:solidFill>
              </a:rPr>
              <a:t>SiO</a:t>
            </a:r>
            <a:r>
              <a:rPr lang="en-US" baseline="-25000" dirty="0">
                <a:solidFill>
                  <a:srgbClr val="7030A0"/>
                </a:solidFill>
              </a:rPr>
              <a:t>3</a:t>
            </a:r>
            <a:r>
              <a:rPr lang="en-US" dirty="0">
                <a:solidFill>
                  <a:srgbClr val="7030A0"/>
                </a:solidFill>
              </a:rPr>
              <a:t>)</a:t>
            </a:r>
          </a:p>
          <a:p>
            <a:pPr algn="ctr"/>
            <a:r>
              <a:rPr lang="en-US" dirty="0"/>
              <a:t>+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Aggregates</a:t>
            </a:r>
          </a:p>
          <a:p>
            <a:pPr algn="ctr"/>
            <a:r>
              <a:rPr lang="en-US" dirty="0"/>
              <a:t>+ 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H</a:t>
            </a:r>
            <a:r>
              <a:rPr lang="en-US" b="1" baseline="-25000" dirty="0">
                <a:solidFill>
                  <a:srgbClr val="00B050"/>
                </a:solidFill>
              </a:rPr>
              <a:t>2</a:t>
            </a:r>
            <a:r>
              <a:rPr lang="en-US" b="1" dirty="0">
                <a:solidFill>
                  <a:srgbClr val="00B050"/>
                </a:solidFill>
              </a:rPr>
              <a:t>O</a:t>
            </a:r>
          </a:p>
          <a:p>
            <a:pPr algn="ctr"/>
            <a:endParaRPr lang="en-US" dirty="0"/>
          </a:p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Curing at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25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C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or (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40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– 80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C)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79512" y="116632"/>
            <a:ext cx="8229600" cy="7920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kern="1200" baseline="0">
                <a:solidFill>
                  <a:schemeClr val="tx1"/>
                </a:solidFill>
                <a:latin typeface="Sommet" pitchFamily="50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9pPr>
          </a:lstStyle>
          <a:p>
            <a:r>
              <a:rPr lang="en-A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Geopolymers – General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BFF00BA-5C8C-483A-A9F5-BA44D96697C0}"/>
              </a:ext>
            </a:extLst>
          </p:cNvPr>
          <p:cNvGrpSpPr/>
          <p:nvPr/>
        </p:nvGrpSpPr>
        <p:grpSpPr>
          <a:xfrm>
            <a:off x="1331640" y="3284984"/>
            <a:ext cx="6497166" cy="2888697"/>
            <a:chOff x="1331640" y="3186250"/>
            <a:chExt cx="6497166" cy="288869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60"/>
            <a:stretch/>
          </p:blipFill>
          <p:spPr>
            <a:xfrm>
              <a:off x="1331640" y="3186250"/>
              <a:ext cx="6497166" cy="282707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C03C30D8-4E1E-49A0-BB5B-AC5EF23BFDE7}"/>
                </a:ext>
              </a:extLst>
            </p:cNvPr>
            <p:cNvSpPr txBox="1"/>
            <p:nvPr/>
          </p:nvSpPr>
          <p:spPr>
            <a:xfrm>
              <a:off x="3779912" y="5614806"/>
              <a:ext cx="121575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342900" marR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en-A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GGBFS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31E34F96-F4EC-477D-90D9-9B25DD233004}"/>
                </a:ext>
              </a:extLst>
            </p:cNvPr>
            <p:cNvSpPr txBox="1"/>
            <p:nvPr/>
          </p:nvSpPr>
          <p:spPr>
            <a:xfrm>
              <a:off x="5940152" y="5373216"/>
              <a:ext cx="1888654" cy="7017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342900" marR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en-AU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Geopolymer</a:t>
              </a:r>
            </a:p>
            <a:p>
              <a:pPr marL="342900" marR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en-AU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Mortar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1449CAAD-458F-46FC-A014-69B47B4176FA}"/>
                </a:ext>
              </a:extLst>
            </p:cNvPr>
            <p:cNvSpPr txBox="1"/>
            <p:nvPr/>
          </p:nvSpPr>
          <p:spPr>
            <a:xfrm>
              <a:off x="5148064" y="5614806"/>
              <a:ext cx="585547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342900" marR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en-A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FA</a:t>
              </a:r>
              <a:endPara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C03C30D8-4E1E-49A0-BB5B-AC5EF23BFDE7}"/>
                </a:ext>
              </a:extLst>
            </p:cNvPr>
            <p:cNvSpPr txBox="1"/>
            <p:nvPr/>
          </p:nvSpPr>
          <p:spPr>
            <a:xfrm>
              <a:off x="1985299" y="5614806"/>
              <a:ext cx="172260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342900" marR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en-A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Aggregates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C03C30D8-4E1E-49A0-BB5B-AC5EF23BFDE7}"/>
                </a:ext>
              </a:extLst>
            </p:cNvPr>
            <p:cNvSpPr txBox="1"/>
            <p:nvPr/>
          </p:nvSpPr>
          <p:spPr>
            <a:xfrm>
              <a:off x="3739682" y="4257973"/>
              <a:ext cx="1224136" cy="6340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342900" marR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en-A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Alkaline</a:t>
              </a:r>
            </a:p>
            <a:p>
              <a:pPr marL="342900" marR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en-A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Activators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C03C30D8-4E1E-49A0-BB5B-AC5EF23BFDE7}"/>
                </a:ext>
              </a:extLst>
            </p:cNvPr>
            <p:cNvSpPr txBox="1"/>
            <p:nvPr/>
          </p:nvSpPr>
          <p:spPr>
            <a:xfrm>
              <a:off x="2411437" y="4291696"/>
              <a:ext cx="99373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342900" marR="0" indent="-34290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en-AU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</a:t>
              </a:r>
              <a:r>
                <a:rPr kumimoji="0" lang="en-AU" b="1" i="0" u="none" strike="noStrike" kern="1200" cap="none" spc="0" normalizeH="0" baseline="-2500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2</a:t>
              </a:r>
              <a:r>
                <a:rPr kumimoji="0" lang="en-AU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O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01316" y="6345309"/>
            <a:ext cx="6480720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</a:pPr>
            <a:r>
              <a:rPr lang="en-US" sz="1000" dirty="0">
                <a:latin typeface="Sommet bold"/>
              </a:rPr>
              <a:t>Image source accessed on 27/10/2017: https://</a:t>
            </a:r>
            <a:r>
              <a:rPr lang="en-US" sz="1000" dirty="0" err="1">
                <a:latin typeface="Sommet bold"/>
              </a:rPr>
              <a:t>theconstructor.org</a:t>
            </a:r>
            <a:r>
              <a:rPr lang="en-US" sz="1000" dirty="0">
                <a:latin typeface="Sommet bold"/>
              </a:rPr>
              <a:t>/concrete/</a:t>
            </a:r>
            <a:r>
              <a:rPr lang="en-US" sz="1000" dirty="0" err="1">
                <a:latin typeface="Sommet bold"/>
              </a:rPr>
              <a:t>geopolymer</a:t>
            </a:r>
            <a:r>
              <a:rPr lang="en-US" sz="1000" dirty="0">
                <a:latin typeface="Sommet bold"/>
              </a:rPr>
              <a:t>-concrete-ecofriendly-construction-material/9430/</a:t>
            </a:r>
            <a:endParaRPr kumimoji="0" lang="en-US" sz="1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mmet bold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522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85720" y="6429396"/>
            <a:ext cx="298480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1600" dirty="0">
                <a:latin typeface="+mn-lt"/>
              </a:rPr>
              <a:t>7</a:t>
            </a:r>
            <a:endParaRPr kumimoji="0" lang="th-TH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 descr="C:\Users\z3250871\Desktop\image\Combined compressive strength.gif">
            <a:extLst>
              <a:ext uri="{FF2B5EF4-FFF2-40B4-BE49-F238E27FC236}">
                <a16:creationId xmlns:a16="http://schemas.microsoft.com/office/drawing/2014/main" xmlns="" id="{ECF0D26C-DA15-4106-A800-49E9201EAC53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4" t="4402" r="8727"/>
          <a:stretch/>
        </p:blipFill>
        <p:spPr bwMode="auto">
          <a:xfrm>
            <a:off x="-36512" y="908720"/>
            <a:ext cx="5903936" cy="4591950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7493FF1-ADAE-4893-BF36-3B864580AF88}"/>
              </a:ext>
            </a:extLst>
          </p:cNvPr>
          <p:cNvSpPr txBox="1"/>
          <p:nvPr/>
        </p:nvSpPr>
        <p:spPr>
          <a:xfrm>
            <a:off x="285720" y="5315143"/>
            <a:ext cx="8858280" cy="135421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87313" marR="0" indent="-87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Compilation of &gt;20 studies (Na-based system)</a:t>
            </a:r>
          </a:p>
          <a:p>
            <a:pPr marL="87313" marR="0" indent="-87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Majority of the work u</a:t>
            </a:r>
            <a:r>
              <a:rPr lang="en-AU" sz="1600" b="1" dirty="0" err="1">
                <a:latin typeface="+mn-lt"/>
              </a:rPr>
              <a:t>tilised</a:t>
            </a:r>
            <a:r>
              <a:rPr lang="en-AU" sz="1600" b="1" dirty="0">
                <a:latin typeface="+mn-lt"/>
              </a:rPr>
              <a:t> high temperature curing in order to achieve &gt; 35 </a:t>
            </a:r>
            <a:r>
              <a:rPr lang="en-AU" sz="1600" b="1" dirty="0" err="1">
                <a:latin typeface="+mn-lt"/>
              </a:rPr>
              <a:t>MPa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7313" marR="0" indent="-87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sz="1600" b="1" dirty="0">
                <a:latin typeface="+mn-lt"/>
              </a:rPr>
              <a:t>Fly ash and </a:t>
            </a:r>
            <a:r>
              <a:rPr lang="en-AU" sz="1600" b="1" dirty="0" err="1" smtClean="0">
                <a:latin typeface="+mn-lt"/>
              </a:rPr>
              <a:t>metakaolin</a:t>
            </a:r>
            <a:r>
              <a:rPr lang="en-AU" sz="1600" b="1" dirty="0" smtClean="0">
                <a:latin typeface="+mn-lt"/>
              </a:rPr>
              <a:t> </a:t>
            </a:r>
            <a:r>
              <a:rPr lang="en-AU" sz="1600" b="1" dirty="0">
                <a:latin typeface="+mn-lt"/>
              </a:rPr>
              <a:t>based geopolymer generally requires high temperature curing</a:t>
            </a:r>
          </a:p>
          <a:p>
            <a:pPr marL="87313" marR="0" indent="-873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AU" sz="11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mmet bold"/>
              <a:ea typeface="+mn-ea"/>
              <a:cs typeface="+mn-cs"/>
            </a:endParaRPr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en-AU" sz="11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mmet bold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9512" y="116632"/>
            <a:ext cx="8229600" cy="7920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kern="1200" baseline="0">
                <a:solidFill>
                  <a:schemeClr val="tx1"/>
                </a:solidFill>
                <a:latin typeface="Sommet" pitchFamily="50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9pPr>
          </a:lstStyle>
          <a:p>
            <a:r>
              <a:rPr lang="en-A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Geopolymers – Current Technologies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D1B41DE9-FE1A-45D1-A136-6B99F76301B8}"/>
              </a:ext>
            </a:extLst>
          </p:cNvPr>
          <p:cNvSpPr/>
          <p:nvPr/>
        </p:nvSpPr>
        <p:spPr>
          <a:xfrm>
            <a:off x="1403288" y="1103423"/>
            <a:ext cx="432048" cy="38136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1270D982-1E2E-442F-93E1-4C9E8041B786}"/>
              </a:ext>
            </a:extLst>
          </p:cNvPr>
          <p:cNvCxnSpPr>
            <a:endCxn id="9" idx="7"/>
          </p:cNvCxnSpPr>
          <p:nvPr/>
        </p:nvCxnSpPr>
        <p:spPr>
          <a:xfrm flipH="1">
            <a:off x="1772064" y="908720"/>
            <a:ext cx="567328" cy="250552"/>
          </a:xfrm>
          <a:prstGeom prst="straightConnector1">
            <a:avLst/>
          </a:prstGeom>
          <a:ln w="28575">
            <a:solidFill>
              <a:srgbClr val="3333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90CBD18-A867-4128-A8F6-C88F6E851125}"/>
              </a:ext>
            </a:extLst>
          </p:cNvPr>
          <p:cNvSpPr txBox="1"/>
          <p:nvPr/>
        </p:nvSpPr>
        <p:spPr>
          <a:xfrm>
            <a:off x="2339392" y="732922"/>
            <a:ext cx="2122697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UNSW – Mix Design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7BCB7BF-C70E-4865-84CC-3B240BFA2ACB}"/>
              </a:ext>
            </a:extLst>
          </p:cNvPr>
          <p:cNvSpPr txBox="1"/>
          <p:nvPr/>
        </p:nvSpPr>
        <p:spPr>
          <a:xfrm>
            <a:off x="5580112" y="1248689"/>
            <a:ext cx="3563887" cy="35394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74625" marR="0" indent="-174625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Increase applicability for industry (cured at 25°C)</a:t>
            </a:r>
          </a:p>
          <a:p>
            <a:pPr marL="174625" marR="0" indent="-174625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sz="1600" b="1" dirty="0">
                <a:latin typeface="+mn-lt"/>
              </a:rPr>
              <a:t>Reproducible mix design</a:t>
            </a:r>
          </a:p>
          <a:p>
            <a:pPr marL="174625" marR="0" indent="-174625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 </a:t>
            </a:r>
            <a:r>
              <a:rPr kumimoji="0" lang="en-A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compressive </a:t>
            </a:r>
            <a:r>
              <a:rPr lang="en-AU" sz="1600" b="1" dirty="0">
                <a:latin typeface="+mn-lt"/>
              </a:rPr>
              <a:t>s</a:t>
            </a:r>
            <a:r>
              <a:rPr kumimoji="0" lang="en-AU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trength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4625" marR="0" indent="-174625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AU" sz="1600" b="1" dirty="0">
                <a:latin typeface="+mn-lt"/>
              </a:rPr>
              <a:t>Appropriate setting time</a:t>
            </a:r>
          </a:p>
          <a:p>
            <a:pPr marL="174625" marR="0" indent="-174625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Appropriate workability</a:t>
            </a:r>
          </a:p>
          <a:p>
            <a:pPr marL="174625" marR="0" indent="-174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186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12" y="2708920"/>
            <a:ext cx="9144000" cy="1512168"/>
          </a:xfrm>
        </p:spPr>
        <p:txBody>
          <a:bodyPr/>
          <a:lstStyle/>
          <a:p>
            <a:pPr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UNSW – ANSTO Joint Project</a:t>
            </a:r>
          </a:p>
          <a:p>
            <a:pPr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Experimental Plan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637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792088"/>
          </a:xfrm>
        </p:spPr>
        <p:txBody>
          <a:bodyPr/>
          <a:lstStyle/>
          <a:p>
            <a:r>
              <a:rPr lang="en-A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Experimental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20" y="6429396"/>
            <a:ext cx="298480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1600" dirty="0">
                <a:latin typeface="+mn-lt"/>
              </a:rPr>
              <a:t>9</a:t>
            </a:r>
            <a:endParaRPr kumimoji="0" lang="th-TH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1100"/>
            <a:ext cx="9144000" cy="44788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390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BD3BD3B5-B6F9-4E7B-BA7D-EF149C5F70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092696"/>
              </p:ext>
            </p:extLst>
          </p:nvPr>
        </p:nvGraphicFramePr>
        <p:xfrm>
          <a:off x="191926" y="1988840"/>
          <a:ext cx="8700552" cy="2438400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1450092">
                  <a:extLst>
                    <a:ext uri="{9D8B030D-6E8A-4147-A177-3AD203B41FA5}">
                      <a16:colId xmlns:a16="http://schemas.microsoft.com/office/drawing/2014/main" xmlns="" val="2315392492"/>
                    </a:ext>
                  </a:extLst>
                </a:gridCol>
                <a:gridCol w="1450092">
                  <a:extLst>
                    <a:ext uri="{9D8B030D-6E8A-4147-A177-3AD203B41FA5}">
                      <a16:colId xmlns:a16="http://schemas.microsoft.com/office/drawing/2014/main" xmlns="" val="3813782310"/>
                    </a:ext>
                  </a:extLst>
                </a:gridCol>
                <a:gridCol w="1450092">
                  <a:extLst>
                    <a:ext uri="{9D8B030D-6E8A-4147-A177-3AD203B41FA5}">
                      <a16:colId xmlns:a16="http://schemas.microsoft.com/office/drawing/2014/main" xmlns="" val="1210292197"/>
                    </a:ext>
                  </a:extLst>
                </a:gridCol>
                <a:gridCol w="1450092">
                  <a:extLst>
                    <a:ext uri="{9D8B030D-6E8A-4147-A177-3AD203B41FA5}">
                      <a16:colId xmlns:a16="http://schemas.microsoft.com/office/drawing/2014/main" xmlns="" val="501416109"/>
                    </a:ext>
                  </a:extLst>
                </a:gridCol>
                <a:gridCol w="1450092">
                  <a:extLst>
                    <a:ext uri="{9D8B030D-6E8A-4147-A177-3AD203B41FA5}">
                      <a16:colId xmlns:a16="http://schemas.microsoft.com/office/drawing/2014/main" xmlns="" val="837257663"/>
                    </a:ext>
                  </a:extLst>
                </a:gridCol>
                <a:gridCol w="1450092">
                  <a:extLst>
                    <a:ext uri="{9D8B030D-6E8A-4147-A177-3AD203B41FA5}">
                      <a16:colId xmlns:a16="http://schemas.microsoft.com/office/drawing/2014/main" xmlns="" val="3449506516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A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Materials</a:t>
                      </a: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ID</a:t>
                      </a: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AU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Binder</a:t>
                      </a:r>
                      <a:endParaRPr lang="en-A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AU" sz="1600" b="1" u="none" strike="noStrike" dirty="0">
                          <a:effectLst/>
                        </a:rPr>
                        <a:t>Alkaline Activator</a:t>
                      </a:r>
                      <a:endParaRPr lang="en-A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AU" sz="1600" b="1" u="none" strike="noStrike" dirty="0">
                          <a:effectLst/>
                        </a:rPr>
                        <a:t>Aggregates</a:t>
                      </a:r>
                      <a:endParaRPr lang="en-A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AU" sz="1600" b="1" u="none" strike="noStrike" dirty="0">
                          <a:effectLst/>
                        </a:rPr>
                        <a:t>Curing Condition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en-AU" sz="1600" b="1" u="none" strike="noStrike" dirty="0">
                          <a:effectLst/>
                        </a:rPr>
                        <a:t>(Temp / Time)</a:t>
                      </a:r>
                      <a:endParaRPr lang="en-AU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402975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UNSW – Paste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UNSW – GP 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FA + GGBFS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 err="1">
                          <a:effectLst/>
                        </a:rPr>
                        <a:t>NaOH</a:t>
                      </a:r>
                      <a:r>
                        <a:rPr lang="en-AU" sz="1400" u="none" strike="noStrike" dirty="0">
                          <a:effectLst/>
                        </a:rPr>
                        <a:t> + Na</a:t>
                      </a:r>
                      <a:r>
                        <a:rPr lang="en-AU" sz="1400" u="none" strike="noStrike" baseline="-25000" dirty="0">
                          <a:effectLst/>
                        </a:rPr>
                        <a:t>2</a:t>
                      </a:r>
                      <a:r>
                        <a:rPr lang="en-AU" sz="1400" u="none" strike="noStrike" dirty="0">
                          <a:effectLst/>
                        </a:rPr>
                        <a:t>SiO</a:t>
                      </a:r>
                      <a:r>
                        <a:rPr lang="en-AU" sz="1400" u="none" strike="noStrike" baseline="-25000" dirty="0">
                          <a:effectLst/>
                        </a:rPr>
                        <a:t>3</a:t>
                      </a:r>
                      <a:endParaRPr lang="en-AU" sz="14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-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25°C / 50d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942903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UNSW – Mortar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UNSW – GM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FA + GGBFS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 err="1">
                          <a:effectLst/>
                        </a:rPr>
                        <a:t>NaOH</a:t>
                      </a:r>
                      <a:r>
                        <a:rPr lang="en-AU" sz="1400" u="none" strike="noStrike" dirty="0">
                          <a:effectLst/>
                        </a:rPr>
                        <a:t> + Na</a:t>
                      </a:r>
                      <a:r>
                        <a:rPr lang="en-AU" sz="1400" u="none" strike="noStrike" baseline="-25000" dirty="0">
                          <a:effectLst/>
                        </a:rPr>
                        <a:t>2</a:t>
                      </a:r>
                      <a:r>
                        <a:rPr lang="en-AU" sz="1400" u="none" strike="noStrike" dirty="0">
                          <a:effectLst/>
                        </a:rPr>
                        <a:t>SiO</a:t>
                      </a:r>
                      <a:r>
                        <a:rPr lang="en-AU" sz="1400" u="none" strike="noStrike" baseline="-25000" dirty="0">
                          <a:effectLst/>
                        </a:rPr>
                        <a:t>3</a:t>
                      </a:r>
                      <a:endParaRPr lang="en-AU" sz="14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Fine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25°C / 28d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96950346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ANSTO – Paste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ANSTO – GP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MK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Not Provided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-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u="none" strike="noStrike" dirty="0">
                          <a:effectLst/>
                        </a:rPr>
                        <a:t>60°C / 48h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25128793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Rocla – Concrete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Rocla – GC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>
                          <a:effectLst/>
                        </a:rPr>
                        <a:t>FA + GGBFS</a:t>
                      </a:r>
                      <a:endParaRPr lang="en-A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 err="1">
                          <a:effectLst/>
                        </a:rPr>
                        <a:t>NaOH</a:t>
                      </a:r>
                      <a:r>
                        <a:rPr lang="en-AU" sz="1400" u="none" strike="noStrike" dirty="0">
                          <a:effectLst/>
                        </a:rPr>
                        <a:t> + Na</a:t>
                      </a:r>
                      <a:r>
                        <a:rPr lang="en-AU" sz="1400" u="none" strike="noStrike" baseline="-25000" dirty="0">
                          <a:effectLst/>
                        </a:rPr>
                        <a:t>2</a:t>
                      </a:r>
                      <a:r>
                        <a:rPr lang="en-AU" sz="1400" u="none" strike="noStrike" dirty="0">
                          <a:effectLst/>
                        </a:rPr>
                        <a:t>SiO</a:t>
                      </a:r>
                      <a:r>
                        <a:rPr lang="en-AU" sz="1400" u="none" strike="noStrike" baseline="-25000" dirty="0">
                          <a:effectLst/>
                        </a:rPr>
                        <a:t>3</a:t>
                      </a:r>
                      <a:endParaRPr lang="en-AU" sz="14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Fine + Coarse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AU" sz="1400" u="none" strike="noStrike" dirty="0">
                          <a:effectLst/>
                        </a:rPr>
                        <a:t>80°C / N/A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439191140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xmlns="" id="{6C183D19-33A5-4AF0-BD0C-32458B56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792088"/>
          </a:xfrm>
        </p:spPr>
        <p:txBody>
          <a:bodyPr/>
          <a:lstStyle/>
          <a:p>
            <a:r>
              <a:rPr lang="en-A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Experimental Plan</a:t>
            </a:r>
          </a:p>
        </p:txBody>
      </p:sp>
    </p:spTree>
    <p:extLst>
      <p:ext uri="{BB962C8B-B14F-4D97-AF65-F5344CB8AC3E}">
        <p14:creationId xmlns:p14="http://schemas.microsoft.com/office/powerpoint/2010/main" val="93494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708920"/>
            <a:ext cx="9144000" cy="1512168"/>
          </a:xfrm>
        </p:spPr>
        <p:txBody>
          <a:bodyPr/>
          <a:lstStyle/>
          <a:p>
            <a:pPr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&amp; </a:t>
            </a:r>
          </a:p>
          <a:p>
            <a:pPr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</a:t>
            </a:r>
            <a:endParaRPr lang="en-A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92088"/>
          </a:xfrm>
        </p:spPr>
        <p:txBody>
          <a:bodyPr/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XRF - Chemical Analysis</a:t>
            </a:r>
            <a:endParaRPr lang="en-A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5720" y="6429396"/>
            <a:ext cx="412292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1600" dirty="0">
                <a:latin typeface="+mn-lt"/>
              </a:rPr>
              <a:t>13</a:t>
            </a:r>
            <a:endParaRPr kumimoji="0" lang="th-TH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272949"/>
              </p:ext>
            </p:extLst>
          </p:nvPr>
        </p:nvGraphicFramePr>
        <p:xfrm>
          <a:off x="0" y="1052736"/>
          <a:ext cx="9144002" cy="5068468"/>
        </p:xfrm>
        <a:graphic>
          <a:graphicData uri="http://schemas.openxmlformats.org/drawingml/2006/table">
            <a:tbl>
              <a:tblPr>
                <a:tableStyleId>{EB9631B5-78F2-41C9-869B-9F39066F8104}</a:tableStyleId>
              </a:tblPr>
              <a:tblGrid>
                <a:gridCol w="12240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799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799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799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7997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88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dirty="0">
                          <a:effectLst/>
                        </a:rPr>
                        <a:t>Oxide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UNSW – GP</a:t>
                      </a:r>
                    </a:p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(</a:t>
                      </a:r>
                      <a:r>
                        <a:rPr lang="en-US" sz="1600" b="1" dirty="0" err="1">
                          <a:effectLst/>
                        </a:rPr>
                        <a:t>wt</a:t>
                      </a:r>
                      <a:r>
                        <a:rPr lang="en-US" sz="1600" b="1" dirty="0">
                          <a:effectLst/>
                        </a:rPr>
                        <a:t>%)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UNSW – GM</a:t>
                      </a:r>
                    </a:p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(</a:t>
                      </a:r>
                      <a:r>
                        <a:rPr lang="en-US" sz="1600" b="1" dirty="0" err="1">
                          <a:effectLst/>
                        </a:rPr>
                        <a:t>wt</a:t>
                      </a:r>
                      <a:r>
                        <a:rPr lang="en-US" sz="1600" b="1" dirty="0">
                          <a:effectLst/>
                        </a:rPr>
                        <a:t>%)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ANSTO – GP</a:t>
                      </a:r>
                    </a:p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(</a:t>
                      </a:r>
                      <a:r>
                        <a:rPr lang="en-US" sz="1600" b="1" dirty="0" err="1">
                          <a:effectLst/>
                        </a:rPr>
                        <a:t>wt</a:t>
                      </a:r>
                      <a:r>
                        <a:rPr lang="en-US" sz="1600" b="1" dirty="0">
                          <a:effectLst/>
                        </a:rPr>
                        <a:t>%)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Rocla – GC</a:t>
                      </a:r>
                    </a:p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(</a:t>
                      </a:r>
                      <a:r>
                        <a:rPr lang="en-US" sz="1600" b="1" dirty="0" err="1">
                          <a:effectLst/>
                        </a:rPr>
                        <a:t>wt</a:t>
                      </a:r>
                      <a:r>
                        <a:rPr lang="en-US" sz="1600" b="1" dirty="0">
                          <a:effectLst/>
                        </a:rPr>
                        <a:t>%)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SiO</a:t>
                      </a:r>
                      <a:r>
                        <a:rPr lang="en-US" sz="1600" b="1" baseline="-25000" dirty="0">
                          <a:effectLst/>
                        </a:rPr>
                        <a:t>2</a:t>
                      </a:r>
                      <a:endParaRPr lang="en-US" sz="1600" b="1" baseline="-25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b="1" dirty="0">
                          <a:effectLst/>
                        </a:rPr>
                        <a:t>42.72</a:t>
                      </a:r>
                      <a:endParaRPr lang="fi-FI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s-IS" sz="1600" b="1" dirty="0">
                          <a:effectLst/>
                        </a:rPr>
                        <a:t>65.04</a:t>
                      </a:r>
                      <a:endParaRPr lang="is-IS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s-IS" sz="1600" b="1" dirty="0">
                          <a:effectLst/>
                        </a:rPr>
                        <a:t>47.49</a:t>
                      </a:r>
                      <a:endParaRPr lang="is-IS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s-IS" sz="1600" b="1" dirty="0">
                          <a:effectLst/>
                        </a:rPr>
                        <a:t>69.80</a:t>
                      </a:r>
                      <a:endParaRPr lang="is-IS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4170789619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is-IS" sz="1600" b="1" dirty="0">
                          <a:effectLst/>
                        </a:rPr>
                        <a:t>Al</a:t>
                      </a:r>
                      <a:r>
                        <a:rPr lang="is-IS" sz="1600" b="1" baseline="-25000" dirty="0">
                          <a:effectLst/>
                        </a:rPr>
                        <a:t>2</a:t>
                      </a:r>
                      <a:r>
                        <a:rPr lang="is-IS" sz="1600" b="1" dirty="0">
                          <a:effectLst/>
                        </a:rPr>
                        <a:t>O</a:t>
                      </a:r>
                      <a:r>
                        <a:rPr lang="is-IS" sz="1600" b="1" baseline="-25000" dirty="0">
                          <a:effectLst/>
                        </a:rPr>
                        <a:t>3</a:t>
                      </a:r>
                      <a:endParaRPr lang="is-IS" sz="1600" b="1" baseline="-25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b="1" dirty="0">
                          <a:effectLst/>
                        </a:rPr>
                        <a:t>12.91</a:t>
                      </a:r>
                      <a:endParaRPr lang="fi-FI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b="1" dirty="0">
                          <a:effectLst/>
                        </a:rPr>
                        <a:t> 6.94</a:t>
                      </a:r>
                      <a:endParaRPr lang="fi-FI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b="1" dirty="0">
                          <a:effectLst/>
                        </a:rPr>
                        <a:t>18.79</a:t>
                      </a:r>
                      <a:endParaRPr lang="fi-FI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b="1" dirty="0">
                          <a:effectLst/>
                        </a:rPr>
                        <a:t>12.10</a:t>
                      </a:r>
                      <a:endParaRPr lang="fi-FI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868517800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 err="1">
                          <a:effectLst/>
                        </a:rPr>
                        <a:t>CaO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cs-CZ" sz="1600" b="1" dirty="0">
                          <a:effectLst/>
                        </a:rPr>
                        <a:t>11</a:t>
                      </a:r>
                      <a:r>
                        <a:rPr lang="en-AU" sz="1600" b="1" dirty="0">
                          <a:effectLst/>
                        </a:rPr>
                        <a:t>.</a:t>
                      </a:r>
                      <a:r>
                        <a:rPr lang="cs-CZ" sz="1600" b="1" dirty="0">
                          <a:effectLst/>
                        </a:rPr>
                        <a:t>16</a:t>
                      </a:r>
                      <a:endParaRPr lang="cs-CZ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b="1" dirty="0">
                          <a:effectLst/>
                        </a:rPr>
                        <a:t> </a:t>
                      </a:r>
                      <a:r>
                        <a:rPr lang="uk-UA" sz="1600" b="1" dirty="0">
                          <a:effectLst/>
                        </a:rPr>
                        <a:t>7</a:t>
                      </a:r>
                      <a:r>
                        <a:rPr lang="en-AU" sz="1600" b="1" dirty="0">
                          <a:effectLst/>
                        </a:rPr>
                        <a:t>.</a:t>
                      </a:r>
                      <a:r>
                        <a:rPr lang="uk-UA" sz="1600" b="1" dirty="0">
                          <a:effectLst/>
                        </a:rPr>
                        <a:t>16</a:t>
                      </a:r>
                      <a:endParaRPr lang="uk-UA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  0.02</a:t>
                      </a:r>
                      <a:endParaRPr lang="uk-UA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b="1" dirty="0">
                          <a:effectLst/>
                        </a:rPr>
                        <a:t> </a:t>
                      </a:r>
                      <a:r>
                        <a:rPr lang="en-US" sz="1600" b="1" dirty="0">
                          <a:effectLst/>
                        </a:rPr>
                        <a:t>4.90</a:t>
                      </a:r>
                      <a:endParaRPr lang="uk-UA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2521272631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is-IS" sz="1600" b="1" dirty="0">
                          <a:effectLst/>
                        </a:rPr>
                        <a:t>Fe</a:t>
                      </a:r>
                      <a:r>
                        <a:rPr lang="is-IS" sz="1600" b="1" baseline="-25000" dirty="0">
                          <a:effectLst/>
                        </a:rPr>
                        <a:t>2</a:t>
                      </a:r>
                      <a:r>
                        <a:rPr lang="is-IS" sz="1600" b="1" dirty="0">
                          <a:effectLst/>
                        </a:rPr>
                        <a:t>O</a:t>
                      </a:r>
                      <a:r>
                        <a:rPr lang="is-IS" sz="1600" b="1" baseline="-25000" dirty="0">
                          <a:effectLst/>
                        </a:rPr>
                        <a:t>3</a:t>
                      </a:r>
                      <a:endParaRPr lang="is-IS" sz="1600" b="1" baseline="-25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b="1" dirty="0">
                          <a:effectLst/>
                        </a:rPr>
                        <a:t> </a:t>
                      </a:r>
                      <a:r>
                        <a:rPr lang="en-US" sz="1600" b="1" dirty="0">
                          <a:effectLst/>
                        </a:rPr>
                        <a:t>0.00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b="1" dirty="0">
                          <a:effectLst/>
                        </a:rPr>
                        <a:t> 0.76</a:t>
                      </a:r>
                      <a:endParaRPr lang="fi-FI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b="1" dirty="0">
                          <a:effectLst/>
                        </a:rPr>
                        <a:t>  0.32</a:t>
                      </a:r>
                      <a:endParaRPr lang="fi-FI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b="1" dirty="0">
                          <a:effectLst/>
                        </a:rPr>
                        <a:t> 2.80</a:t>
                      </a:r>
                      <a:endParaRPr lang="fi-FI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2983001663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</a:rPr>
                        <a:t>Na</a:t>
                      </a:r>
                      <a:r>
                        <a:rPr lang="en-US" sz="1600" b="1" baseline="-25000" dirty="0">
                          <a:effectLst/>
                        </a:rPr>
                        <a:t>2</a:t>
                      </a:r>
                      <a:r>
                        <a:rPr lang="en-US" sz="1600" b="1" dirty="0">
                          <a:effectLst/>
                        </a:rPr>
                        <a:t>O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b="1" dirty="0">
                          <a:effectLst/>
                        </a:rPr>
                        <a:t> </a:t>
                      </a:r>
                      <a:r>
                        <a:rPr lang="uk-UA" sz="1600" b="1" dirty="0">
                          <a:effectLst/>
                        </a:rPr>
                        <a:t>6</a:t>
                      </a:r>
                      <a:r>
                        <a:rPr lang="en-AU" sz="1600" b="1" dirty="0">
                          <a:effectLst/>
                        </a:rPr>
                        <a:t>.</a:t>
                      </a:r>
                      <a:r>
                        <a:rPr lang="uk-UA" sz="1600" b="1" dirty="0">
                          <a:effectLst/>
                        </a:rPr>
                        <a:t>46</a:t>
                      </a:r>
                      <a:endParaRPr lang="uk-UA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b="1" dirty="0">
                          <a:effectLst/>
                        </a:rPr>
                        <a:t> </a:t>
                      </a:r>
                      <a:r>
                        <a:rPr lang="is-IS" sz="1600" b="1" dirty="0">
                          <a:effectLst/>
                        </a:rPr>
                        <a:t>3.13</a:t>
                      </a:r>
                      <a:endParaRPr lang="is-IS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is-IS" sz="1600" b="1" dirty="0">
                          <a:effectLst/>
                        </a:rPr>
                        <a:t>12.67</a:t>
                      </a:r>
                      <a:endParaRPr lang="is-IS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b="1" dirty="0">
                          <a:effectLst/>
                        </a:rPr>
                        <a:t> </a:t>
                      </a:r>
                      <a:r>
                        <a:rPr lang="is-IS" sz="1600" b="1" dirty="0">
                          <a:effectLst/>
                        </a:rPr>
                        <a:t>5.70</a:t>
                      </a:r>
                      <a:endParaRPr lang="is-IS" sz="16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408275869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is-IS" sz="1600" dirty="0">
                          <a:effectLst/>
                        </a:rPr>
                        <a:t>K</a:t>
                      </a:r>
                      <a:r>
                        <a:rPr lang="is-IS" sz="1600" baseline="-25000" dirty="0">
                          <a:effectLst/>
                        </a:rPr>
                        <a:t>2</a:t>
                      </a:r>
                      <a:r>
                        <a:rPr lang="is-IS" sz="1600" dirty="0">
                          <a:effectLst/>
                        </a:rPr>
                        <a:t>O</a:t>
                      </a:r>
                      <a:endParaRPr lang="is-IS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0.97</a:t>
                      </a:r>
                      <a:endParaRPr lang="fi-FI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uk-UA" sz="1600" dirty="0">
                          <a:effectLst/>
                        </a:rPr>
                        <a:t>0</a:t>
                      </a:r>
                      <a:r>
                        <a:rPr lang="en-AU" sz="1600" dirty="0">
                          <a:effectLst/>
                        </a:rPr>
                        <a:t>.</a:t>
                      </a:r>
                      <a:r>
                        <a:rPr lang="uk-UA" sz="1600" dirty="0">
                          <a:effectLst/>
                        </a:rPr>
                        <a:t>64</a:t>
                      </a:r>
                      <a:endParaRPr lang="uk-UA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0.14</a:t>
                      </a:r>
                      <a:endParaRPr lang="uk-UA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2.60</a:t>
                      </a:r>
                      <a:endParaRPr lang="uk-UA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2466301782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dirty="0" err="1">
                          <a:effectLst/>
                        </a:rPr>
                        <a:t>MgO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1.67</a:t>
                      </a:r>
                      <a:endParaRPr lang="fi-FI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0.93</a:t>
                      </a:r>
                      <a:endParaRPr lang="fi-FI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0.03</a:t>
                      </a:r>
                      <a:endParaRPr lang="fi-FI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0.70</a:t>
                      </a:r>
                      <a:endParaRPr lang="fi-FI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4097237423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dirty="0">
                          <a:effectLst/>
                        </a:rPr>
                        <a:t>TiO</a:t>
                      </a:r>
                      <a:r>
                        <a:rPr lang="en-US" sz="1600" baseline="-25000" dirty="0">
                          <a:effectLst/>
                        </a:rPr>
                        <a:t>2</a:t>
                      </a:r>
                      <a:endParaRPr lang="en-US" sz="1600" b="0" baseline="-25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0</a:t>
                      </a:r>
                      <a:r>
                        <a:rPr lang="en-AU" sz="1600" dirty="0">
                          <a:effectLst/>
                        </a:rPr>
                        <a:t>.</a:t>
                      </a:r>
                      <a:r>
                        <a:rPr lang="ru-RU" sz="1600" dirty="0">
                          <a:effectLst/>
                        </a:rPr>
                        <a:t>55</a:t>
                      </a:r>
                      <a:endParaRPr lang="ru-RU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uk-UA" sz="1600" dirty="0">
                          <a:effectLst/>
                        </a:rPr>
                        <a:t>0</a:t>
                      </a:r>
                      <a:r>
                        <a:rPr lang="en-AU" sz="1600" dirty="0">
                          <a:effectLst/>
                        </a:rPr>
                        <a:t>.</a:t>
                      </a:r>
                      <a:r>
                        <a:rPr lang="uk-UA" sz="1600" dirty="0">
                          <a:effectLst/>
                        </a:rPr>
                        <a:t>32</a:t>
                      </a:r>
                      <a:endParaRPr lang="uk-UA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0.34</a:t>
                      </a:r>
                      <a:endParaRPr lang="uk-UA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0.60</a:t>
                      </a:r>
                      <a:endParaRPr lang="uk-UA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1374285247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is-IS" sz="1600" dirty="0">
                          <a:effectLst/>
                        </a:rPr>
                        <a:t>P</a:t>
                      </a:r>
                      <a:r>
                        <a:rPr lang="is-IS" sz="1600" baseline="-25000" dirty="0">
                          <a:effectLst/>
                        </a:rPr>
                        <a:t>2</a:t>
                      </a:r>
                      <a:r>
                        <a:rPr lang="is-IS" sz="1600" dirty="0">
                          <a:effectLst/>
                        </a:rPr>
                        <a:t>O</a:t>
                      </a:r>
                      <a:r>
                        <a:rPr lang="is-IS" sz="1600" baseline="-25000" dirty="0">
                          <a:effectLst/>
                        </a:rPr>
                        <a:t>5</a:t>
                      </a:r>
                      <a:endParaRPr lang="is-IS" sz="1600" b="0" baseline="-25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is-IS" sz="1600" dirty="0">
                          <a:effectLst/>
                        </a:rPr>
                        <a:t>0.05</a:t>
                      </a:r>
                      <a:endParaRPr lang="is-IS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0.03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0.00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0.00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6676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dirty="0">
                          <a:effectLst/>
                        </a:rPr>
                        <a:t>SO</a:t>
                      </a:r>
                      <a:r>
                        <a:rPr lang="en-US" sz="1600" baseline="-25000" dirty="0">
                          <a:effectLst/>
                        </a:rPr>
                        <a:t>3</a:t>
                      </a:r>
                      <a:endParaRPr lang="en-US" sz="1600" b="0" baseline="-25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uk-UA" sz="1600" dirty="0">
                          <a:effectLst/>
                        </a:rPr>
                        <a:t>0</a:t>
                      </a:r>
                      <a:r>
                        <a:rPr lang="en-AU" sz="1600" dirty="0">
                          <a:effectLst/>
                        </a:rPr>
                        <a:t>.</a:t>
                      </a:r>
                      <a:r>
                        <a:rPr lang="uk-UA" sz="1600" dirty="0">
                          <a:effectLst/>
                        </a:rPr>
                        <a:t>33</a:t>
                      </a:r>
                      <a:endParaRPr lang="uk-UA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uk-UA" sz="1600" dirty="0">
                          <a:effectLst/>
                        </a:rPr>
                        <a:t>0</a:t>
                      </a:r>
                      <a:r>
                        <a:rPr lang="en-AU" sz="1600" dirty="0">
                          <a:effectLst/>
                        </a:rPr>
                        <a:t>.</a:t>
                      </a:r>
                      <a:r>
                        <a:rPr lang="uk-UA" sz="1600" dirty="0">
                          <a:effectLst/>
                        </a:rPr>
                        <a:t>17</a:t>
                      </a:r>
                      <a:endParaRPr lang="uk-UA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0.00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0.40</a:t>
                      </a:r>
                      <a:endParaRPr lang="uk-UA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hr-HR" sz="1600" dirty="0">
                          <a:effectLst/>
                        </a:rPr>
                        <a:t>Mn</a:t>
                      </a:r>
                      <a:r>
                        <a:rPr lang="hr-HR" sz="1600" baseline="-25000" dirty="0">
                          <a:effectLst/>
                        </a:rPr>
                        <a:t>3</a:t>
                      </a:r>
                      <a:r>
                        <a:rPr lang="hr-HR" sz="1600" dirty="0">
                          <a:effectLst/>
                        </a:rPr>
                        <a:t>O</a:t>
                      </a:r>
                      <a:r>
                        <a:rPr lang="hr-HR" sz="1600" baseline="-25000" dirty="0">
                          <a:effectLst/>
                        </a:rPr>
                        <a:t>4</a:t>
                      </a:r>
                      <a:endParaRPr lang="hr-HR" sz="1600" b="0" baseline="-25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cs-CZ" sz="1600" dirty="0">
                          <a:effectLst/>
                        </a:rPr>
                        <a:t>1</a:t>
                      </a:r>
                      <a:r>
                        <a:rPr lang="en-AU" sz="1600" dirty="0">
                          <a:effectLst/>
                        </a:rPr>
                        <a:t>.</a:t>
                      </a:r>
                      <a:r>
                        <a:rPr lang="cs-CZ" sz="1600" dirty="0">
                          <a:effectLst/>
                        </a:rPr>
                        <a:t>22</a:t>
                      </a:r>
                      <a:endParaRPr lang="cs-CZ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is-IS" sz="1600" dirty="0">
                          <a:effectLst/>
                        </a:rPr>
                        <a:t>0.09</a:t>
                      </a:r>
                      <a:endParaRPr lang="is-IS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0.00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is-IS" sz="1600" dirty="0">
                          <a:effectLst/>
                        </a:rPr>
                        <a:t>0.10</a:t>
                      </a:r>
                      <a:endParaRPr lang="is-IS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dirty="0" err="1">
                          <a:effectLst/>
                        </a:rPr>
                        <a:t>SrO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is-IS" sz="1600" dirty="0">
                          <a:effectLst/>
                        </a:rPr>
                        <a:t>0.04</a:t>
                      </a:r>
                      <a:endParaRPr lang="is-IS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0.03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0.00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0.00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dirty="0">
                          <a:effectLst/>
                        </a:rPr>
                        <a:t>ZrO</a:t>
                      </a:r>
                      <a:r>
                        <a:rPr lang="en-US" sz="1600" baseline="-25000" dirty="0">
                          <a:effectLst/>
                        </a:rPr>
                        <a:t>2</a:t>
                      </a:r>
                      <a:endParaRPr lang="en-US" sz="1600" b="0" baseline="-2500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0.03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lang="is-IS" sz="1600" dirty="0">
                          <a:effectLst/>
                        </a:rPr>
                        <a:t>0.04</a:t>
                      </a:r>
                      <a:endParaRPr lang="is-IS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0.00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dirty="0">
                          <a:effectLst/>
                        </a:rPr>
                        <a:t> </a:t>
                      </a:r>
                      <a:r>
                        <a:rPr kumimoji="0" lang="en-US" sz="1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0.00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dirty="0">
                          <a:effectLst/>
                        </a:rPr>
                        <a:t>LOI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r-HR" sz="1600" dirty="0">
                          <a:effectLst/>
                        </a:rPr>
                        <a:t>22.26</a:t>
                      </a:r>
                      <a:endParaRPr lang="hr-H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r-HR" sz="1600" dirty="0">
                          <a:effectLst/>
                        </a:rPr>
                        <a:t>14.31</a:t>
                      </a:r>
                      <a:endParaRPr lang="hr-HR" sz="1600" b="0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A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20.20</a:t>
                      </a:r>
                      <a:endParaRPr lang="hr-HR" sz="16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AU" sz="1600" dirty="0">
                          <a:solidFill>
                            <a:schemeClr val="tx1"/>
                          </a:solidFill>
                          <a:effectLst/>
                        </a:rPr>
                        <a:t> 0.30</a:t>
                      </a:r>
                      <a:endParaRPr lang="hr-HR" sz="1600" b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  <a:latin typeface="+mn-lt"/>
                        </a:rPr>
                        <a:t>Molar Si/Al</a:t>
                      </a:r>
                      <a:endParaRPr lang="en-US" sz="1600" b="1" baseline="-2500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A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2.84</a:t>
                      </a:r>
                      <a:endParaRPr lang="hr-HR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r-H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7.71</a:t>
                      </a: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2.14</a:t>
                      </a: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4.90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3086635933"/>
                  </a:ext>
                </a:extLst>
              </a:tr>
              <a:tr h="20885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dirty="0">
                          <a:effectLst/>
                          <a:latin typeface="+mn-lt"/>
                        </a:rPr>
                        <a:t>Molar Na/Al</a:t>
                      </a:r>
                      <a:endParaRPr lang="en-US" sz="1600" b="1" baseline="-25000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AU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0.83</a:t>
                      </a:r>
                      <a:endParaRPr lang="hr-HR" sz="16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r-HR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0.72</a:t>
                      </a: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1.11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0.77</a:t>
                      </a:r>
                      <a:endParaRPr lang="hr-HR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9836" marR="29836" marT="19891" marB="19891" anchor="b"/>
                </a:tc>
                <a:extLst>
                  <a:ext uri="{0D108BD9-81ED-4DB2-BD59-A6C34878D82A}">
                    <a16:rowId xmlns:a16="http://schemas.microsoft.com/office/drawing/2014/main" xmlns="" val="133961619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977B4F3-B195-4D7F-94AB-AE7F703852BD}"/>
              </a:ext>
            </a:extLst>
          </p:cNvPr>
          <p:cNvSpPr/>
          <p:nvPr/>
        </p:nvSpPr>
        <p:spPr>
          <a:xfrm>
            <a:off x="323526" y="1556792"/>
            <a:ext cx="8424936" cy="5940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6E0A579-475B-4713-A1B5-8D6C69D35A1F}"/>
              </a:ext>
            </a:extLst>
          </p:cNvPr>
          <p:cNvSpPr/>
          <p:nvPr/>
        </p:nvSpPr>
        <p:spPr>
          <a:xfrm>
            <a:off x="323526" y="2708920"/>
            <a:ext cx="8424936" cy="2880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0442F5D-C428-4AF2-A586-5AFDCBE3350D}"/>
              </a:ext>
            </a:extLst>
          </p:cNvPr>
          <p:cNvSpPr/>
          <p:nvPr/>
        </p:nvSpPr>
        <p:spPr>
          <a:xfrm>
            <a:off x="323526" y="2150792"/>
            <a:ext cx="8424936" cy="288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46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229600" cy="792088"/>
          </a:xfrm>
        </p:spPr>
        <p:txBody>
          <a:bodyPr/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Compressive Strength</a:t>
            </a:r>
            <a:endParaRPr lang="en-A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5720" y="6429396"/>
            <a:ext cx="412292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1600" dirty="0">
                <a:latin typeface="+mn-lt"/>
              </a:rPr>
              <a:t>14</a:t>
            </a:r>
            <a:endParaRPr kumimoji="0" lang="th-TH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58F9E5A1-A083-4435-A4C9-4B6E7153E8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1685105"/>
              </p:ext>
            </p:extLst>
          </p:nvPr>
        </p:nvGraphicFramePr>
        <p:xfrm>
          <a:off x="837928" y="1340768"/>
          <a:ext cx="691276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976C356A-5BA4-4B56-A5C3-26963378B674}"/>
              </a:ext>
            </a:extLst>
          </p:cNvPr>
          <p:cNvCxnSpPr>
            <a:cxnSpLocks/>
          </p:cNvCxnSpPr>
          <p:nvPr/>
        </p:nvCxnSpPr>
        <p:spPr>
          <a:xfrm>
            <a:off x="1763688" y="4077072"/>
            <a:ext cx="5832648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Bracket 3">
            <a:extLst>
              <a:ext uri="{FF2B5EF4-FFF2-40B4-BE49-F238E27FC236}">
                <a16:creationId xmlns:a16="http://schemas.microsoft.com/office/drawing/2014/main" xmlns="" id="{4BBA0060-354F-4B74-BE7D-23AD68F81F3C}"/>
              </a:ext>
            </a:extLst>
          </p:cNvPr>
          <p:cNvSpPr/>
          <p:nvPr/>
        </p:nvSpPr>
        <p:spPr>
          <a:xfrm rot="16200000">
            <a:off x="3142184" y="978619"/>
            <a:ext cx="144016" cy="1728192"/>
          </a:xfrm>
          <a:prstGeom prst="righ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xmlns="" id="{7F2AEED1-B3CA-4992-94EC-5469AC673313}"/>
              </a:ext>
            </a:extLst>
          </p:cNvPr>
          <p:cNvSpPr/>
          <p:nvPr/>
        </p:nvSpPr>
        <p:spPr>
          <a:xfrm rot="16200000">
            <a:off x="6084168" y="2420888"/>
            <a:ext cx="144016" cy="1728192"/>
          </a:xfrm>
          <a:prstGeom prst="righ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8A1B4F6-1BA8-40DB-AB89-12F4BC855C1D}"/>
              </a:ext>
            </a:extLst>
          </p:cNvPr>
          <p:cNvSpPr txBox="1"/>
          <p:nvPr/>
        </p:nvSpPr>
        <p:spPr>
          <a:xfrm>
            <a:off x="2350096" y="1484784"/>
            <a:ext cx="1723549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Ambient Curing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870DDA9-579E-41B8-80B0-87A577200A56}"/>
              </a:ext>
            </a:extLst>
          </p:cNvPr>
          <p:cNvSpPr txBox="1"/>
          <p:nvPr/>
        </p:nvSpPr>
        <p:spPr>
          <a:xfrm>
            <a:off x="7578735" y="3944089"/>
            <a:ext cx="1577676" cy="498598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2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 3972 - 2010</a:t>
            </a:r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28 days (minimum)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142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6410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703" y="-264738"/>
            <a:ext cx="8229600" cy="792088"/>
          </a:xfrm>
        </p:spPr>
        <p:txBody>
          <a:bodyPr/>
          <a:lstStyle/>
          <a:p>
            <a:pPr marL="27305" lvl="0" indent="-27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Mineralogy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5720" y="6429396"/>
            <a:ext cx="412292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1600" dirty="0">
                <a:latin typeface="+mn-lt"/>
              </a:rPr>
              <a:t>15</a:t>
            </a:r>
            <a:endParaRPr kumimoji="0" lang="th-TH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Oval 2"/>
          <p:cNvSpPr/>
          <p:nvPr/>
        </p:nvSpPr>
        <p:spPr>
          <a:xfrm>
            <a:off x="2609904" y="4426454"/>
            <a:ext cx="1008112" cy="432048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A4B9C715-EE96-4F6E-8D33-13886EDA7715}"/>
              </a:ext>
            </a:extLst>
          </p:cNvPr>
          <p:cNvCxnSpPr>
            <a:cxnSpLocks/>
          </p:cNvCxnSpPr>
          <p:nvPr/>
        </p:nvCxnSpPr>
        <p:spPr>
          <a:xfrm flipV="1">
            <a:off x="1593858" y="4858502"/>
            <a:ext cx="886761" cy="295400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1290F43-0017-4F3B-B264-4DC58BE74609}"/>
              </a:ext>
            </a:extLst>
          </p:cNvPr>
          <p:cNvSpPr txBox="1"/>
          <p:nvPr/>
        </p:nvSpPr>
        <p:spPr>
          <a:xfrm>
            <a:off x="213044" y="5124899"/>
            <a:ext cx="1382110" cy="63402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pPr marL="342900" marR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AU" sz="1600" b="1" dirty="0" err="1" smtClean="0">
                <a:solidFill>
                  <a:srgbClr val="7030A0"/>
                </a:solidFill>
                <a:latin typeface="+mn-lt"/>
              </a:rPr>
              <a:t>Geopolymer</a:t>
            </a:r>
            <a:endParaRPr lang="en-AU" sz="1600" b="1" dirty="0" smtClean="0">
              <a:solidFill>
                <a:srgbClr val="7030A0"/>
              </a:solidFill>
              <a:latin typeface="+mn-lt"/>
            </a:endParaRPr>
          </a:p>
          <a:p>
            <a:pPr marL="342900" marR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</a:rPr>
              <a:t>network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1290F43-0017-4F3B-B264-4DC58BE74609}"/>
              </a:ext>
            </a:extLst>
          </p:cNvPr>
          <p:cNvSpPr txBox="1"/>
          <p:nvPr/>
        </p:nvSpPr>
        <p:spPr>
          <a:xfrm>
            <a:off x="3630096" y="961055"/>
            <a:ext cx="684803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AU" sz="1600" b="1" smtClean="0">
                <a:solidFill>
                  <a:srgbClr val="00B050"/>
                </a:solidFill>
                <a:latin typeface="+mn-lt"/>
              </a:rPr>
              <a:t>Sand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A4B9C715-EE96-4F6E-8D33-13886EDA7715}"/>
              </a:ext>
            </a:extLst>
          </p:cNvPr>
          <p:cNvCxnSpPr>
            <a:cxnSpLocks/>
          </p:cNvCxnSpPr>
          <p:nvPr/>
        </p:nvCxnSpPr>
        <p:spPr>
          <a:xfrm>
            <a:off x="3109142" y="4368528"/>
            <a:ext cx="588089" cy="26639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A4B9C715-EE96-4F6E-8D33-13886EDA7715}"/>
              </a:ext>
            </a:extLst>
          </p:cNvPr>
          <p:cNvCxnSpPr>
            <a:cxnSpLocks/>
          </p:cNvCxnSpPr>
          <p:nvPr/>
        </p:nvCxnSpPr>
        <p:spPr>
          <a:xfrm flipH="1" flipV="1">
            <a:off x="2480619" y="4368528"/>
            <a:ext cx="597343" cy="2525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098976" y="4468733"/>
            <a:ext cx="9635" cy="37014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01290F43-0017-4F3B-B264-4DC58BE74609}"/>
              </a:ext>
            </a:extLst>
          </p:cNvPr>
          <p:cNvSpPr txBox="1"/>
          <p:nvPr/>
        </p:nvSpPr>
        <p:spPr>
          <a:xfrm>
            <a:off x="3932322" y="4211921"/>
            <a:ext cx="56618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342900" marR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AU" sz="16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+Ca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01290F43-0017-4F3B-B264-4DC58BE74609}"/>
              </a:ext>
            </a:extLst>
          </p:cNvPr>
          <p:cNvSpPr txBox="1"/>
          <p:nvPr/>
        </p:nvSpPr>
        <p:spPr>
          <a:xfrm>
            <a:off x="1708719" y="4211921"/>
            <a:ext cx="51488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342900" marR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AU" sz="16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-</a:t>
            </a:r>
            <a:r>
              <a:rPr lang="en-AU" sz="16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Ca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A4B9C715-EE96-4F6E-8D33-13886EDA7715}"/>
              </a:ext>
            </a:extLst>
          </p:cNvPr>
          <p:cNvCxnSpPr>
            <a:cxnSpLocks/>
          </p:cNvCxnSpPr>
          <p:nvPr/>
        </p:nvCxnSpPr>
        <p:spPr>
          <a:xfrm flipV="1">
            <a:off x="3077962" y="1249474"/>
            <a:ext cx="532075" cy="199691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53545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281" y="918652"/>
            <a:ext cx="3240000" cy="2430000"/>
          </a:xfrm>
          <a:prstGeom prst="rect">
            <a:avLst/>
          </a:prstGeom>
        </p:spPr>
      </p:pic>
      <p:pic>
        <p:nvPicPr>
          <p:cNvPr id="29" name="Picture 28" descr="C:\Users\z3250871\Desktop\image\Ambient Cured\Paper 1\Part 2 NMR\SEM_EDS\6040 28 days_1.7 250x_2.tif">
            <a:extLst>
              <a:ext uri="{FF2B5EF4-FFF2-40B4-BE49-F238E27FC236}">
                <a16:creationId xmlns:a16="http://schemas.microsoft.com/office/drawing/2014/main" xmlns="" id="{866A39CF-7498-496F-8E11-C82314C2A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18652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50D970DA-88DD-43B9-8F33-116591F7B240}"/>
              </a:ext>
            </a:extLst>
          </p:cNvPr>
          <p:cNvSpPr txBox="1"/>
          <p:nvPr/>
        </p:nvSpPr>
        <p:spPr>
          <a:xfrm>
            <a:off x="2085564" y="3348652"/>
            <a:ext cx="1152880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UNSW - GP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50D970DA-88DD-43B9-8F33-116591F7B240}"/>
              </a:ext>
            </a:extLst>
          </p:cNvPr>
          <p:cNvSpPr txBox="1"/>
          <p:nvPr/>
        </p:nvSpPr>
        <p:spPr>
          <a:xfrm>
            <a:off x="6326117" y="3348652"/>
            <a:ext cx="1221809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UNSW – GM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5720" y="6429396"/>
            <a:ext cx="412292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1600" dirty="0">
                <a:latin typeface="+mn-lt"/>
              </a:rPr>
              <a:t>16</a:t>
            </a:r>
            <a:endParaRPr kumimoji="0" lang="th-TH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792088"/>
          </a:xfrm>
        </p:spPr>
        <p:txBody>
          <a:bodyPr/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Microstructural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Analysis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691B603-EF97-4C64-B6E8-75D1B6ABCCEE}"/>
              </a:ext>
            </a:extLst>
          </p:cNvPr>
          <p:cNvSpPr txBox="1"/>
          <p:nvPr/>
        </p:nvSpPr>
        <p:spPr>
          <a:xfrm>
            <a:off x="1979712" y="6237312"/>
            <a:ext cx="1268232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ANSTO – </a:t>
            </a:r>
            <a:r>
              <a:rPr lang="en-AU" sz="1400" b="1" dirty="0">
                <a:latin typeface="+mn-lt"/>
              </a:rPr>
              <a:t>GP</a:t>
            </a:r>
            <a:endParaRPr kumimoji="0" lang="en-AU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847337D-F09C-4625-8723-EBE6EDE1C0B5}"/>
              </a:ext>
            </a:extLst>
          </p:cNvPr>
          <p:cNvSpPr txBox="1"/>
          <p:nvPr/>
        </p:nvSpPr>
        <p:spPr>
          <a:xfrm>
            <a:off x="6407870" y="6237312"/>
            <a:ext cx="1140056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Rocla – GC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688531"/>
            <a:ext cx="3240000" cy="243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281" y="3688531"/>
            <a:ext cx="3240000" cy="243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BA8E1A8-F92E-48BB-8237-A329B3519495}"/>
              </a:ext>
            </a:extLst>
          </p:cNvPr>
          <p:cNvSpPr txBox="1"/>
          <p:nvPr/>
        </p:nvSpPr>
        <p:spPr>
          <a:xfrm>
            <a:off x="6557879" y="1648539"/>
            <a:ext cx="684803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Sand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97F2C74-ECD3-462D-BA4C-3191F41CC77E}"/>
              </a:ext>
            </a:extLst>
          </p:cNvPr>
          <p:cNvSpPr txBox="1"/>
          <p:nvPr/>
        </p:nvSpPr>
        <p:spPr>
          <a:xfrm>
            <a:off x="899592" y="570166"/>
            <a:ext cx="1324402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AU" sz="1600" b="1" dirty="0">
                <a:solidFill>
                  <a:srgbClr val="00B050"/>
                </a:solidFill>
                <a:latin typeface="+mn-lt"/>
              </a:rPr>
              <a:t>N-(C)-A-S-H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976C03F-1FF4-45EC-B44D-B176A1CBCCC2}"/>
              </a:ext>
            </a:extLst>
          </p:cNvPr>
          <p:cNvSpPr txBox="1"/>
          <p:nvPr/>
        </p:nvSpPr>
        <p:spPr>
          <a:xfrm>
            <a:off x="6215477" y="4564977"/>
            <a:ext cx="684803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8436407-1BD4-4BBB-B1A0-6316699295C4}"/>
              </a:ext>
            </a:extLst>
          </p:cNvPr>
          <p:cNvSpPr txBox="1"/>
          <p:nvPr/>
        </p:nvSpPr>
        <p:spPr>
          <a:xfrm>
            <a:off x="7782533" y="4818638"/>
            <a:ext cx="684803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Sand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1290F43-0017-4F3B-B264-4DC58BE74609}"/>
              </a:ext>
            </a:extLst>
          </p:cNvPr>
          <p:cNvSpPr txBox="1"/>
          <p:nvPr/>
        </p:nvSpPr>
        <p:spPr>
          <a:xfrm>
            <a:off x="6797" y="3594502"/>
            <a:ext cx="970137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AU" sz="1600" b="1" dirty="0">
                <a:solidFill>
                  <a:srgbClr val="0070C0"/>
                </a:solidFill>
                <a:latin typeface="+mn-lt"/>
              </a:rPr>
              <a:t>N-A-S-H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D9B8A86-2682-4DA7-AB88-34B933ABEEA4}"/>
              </a:ext>
            </a:extLst>
          </p:cNvPr>
          <p:cNvSpPr txBox="1"/>
          <p:nvPr/>
        </p:nvSpPr>
        <p:spPr>
          <a:xfrm>
            <a:off x="4344495" y="3380754"/>
            <a:ext cx="1324402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AU" sz="1600" b="1" dirty="0">
                <a:solidFill>
                  <a:srgbClr val="00B050"/>
                </a:solidFill>
                <a:latin typeface="+mn-lt"/>
              </a:rPr>
              <a:t>N-(C)-A-S-H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A7F28625-CF06-4954-B0DF-ACA419812B62}"/>
              </a:ext>
            </a:extLst>
          </p:cNvPr>
          <p:cNvCxnSpPr>
            <a:cxnSpLocks/>
          </p:cNvCxnSpPr>
          <p:nvPr/>
        </p:nvCxnSpPr>
        <p:spPr>
          <a:xfrm>
            <a:off x="1576316" y="836360"/>
            <a:ext cx="417919" cy="524009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21EAB4F6-8305-4D4B-B9B9-313EB946FE15}"/>
              </a:ext>
            </a:extLst>
          </p:cNvPr>
          <p:cNvSpPr txBox="1"/>
          <p:nvPr/>
        </p:nvSpPr>
        <p:spPr>
          <a:xfrm>
            <a:off x="5199683" y="558700"/>
            <a:ext cx="1324402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AU" sz="1600" b="1" dirty="0">
                <a:solidFill>
                  <a:srgbClr val="00B050"/>
                </a:solidFill>
                <a:latin typeface="+mn-lt"/>
              </a:rPr>
              <a:t>N-(C)-A-S-H</a:t>
            </a: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54FEC266-1B05-4874-9341-7E2F7546133F}"/>
              </a:ext>
            </a:extLst>
          </p:cNvPr>
          <p:cNvCxnSpPr>
            <a:cxnSpLocks/>
          </p:cNvCxnSpPr>
          <p:nvPr/>
        </p:nvCxnSpPr>
        <p:spPr>
          <a:xfrm>
            <a:off x="5861884" y="852187"/>
            <a:ext cx="417919" cy="524009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xmlns="" id="{A4B9C715-EE96-4F6E-8D33-13886EDA7715}"/>
              </a:ext>
            </a:extLst>
          </p:cNvPr>
          <p:cNvCxnSpPr>
            <a:cxnSpLocks/>
          </p:cNvCxnSpPr>
          <p:nvPr/>
        </p:nvCxnSpPr>
        <p:spPr>
          <a:xfrm>
            <a:off x="722547" y="3916901"/>
            <a:ext cx="417919" cy="524009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xmlns="" id="{CDC12DA8-0C09-4407-8130-166C39F6C42D}"/>
              </a:ext>
            </a:extLst>
          </p:cNvPr>
          <p:cNvCxnSpPr>
            <a:cxnSpLocks/>
          </p:cNvCxnSpPr>
          <p:nvPr/>
        </p:nvCxnSpPr>
        <p:spPr>
          <a:xfrm>
            <a:off x="5615150" y="3554124"/>
            <a:ext cx="417919" cy="524009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1140466" y="1584546"/>
            <a:ext cx="335190" cy="332286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707904" y="2564904"/>
            <a:ext cx="360040" cy="361325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A4B9C715-EE96-4F6E-8D33-13886EDA7715}"/>
              </a:ext>
            </a:extLst>
          </p:cNvPr>
          <p:cNvCxnSpPr>
            <a:cxnSpLocks/>
          </p:cNvCxnSpPr>
          <p:nvPr/>
        </p:nvCxnSpPr>
        <p:spPr>
          <a:xfrm flipH="1">
            <a:off x="4294312" y="2174367"/>
            <a:ext cx="462504" cy="390537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01290F43-0017-4F3B-B264-4DC58BE74609}"/>
              </a:ext>
            </a:extLst>
          </p:cNvPr>
          <p:cNvSpPr txBox="1"/>
          <p:nvPr/>
        </p:nvSpPr>
        <p:spPr>
          <a:xfrm>
            <a:off x="4213799" y="1603092"/>
            <a:ext cx="1109598" cy="56630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AU" sz="14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Unreacted </a:t>
            </a:r>
          </a:p>
          <a:p>
            <a:pPr marL="342900" marR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AU" sz="14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Slag</a:t>
            </a:r>
            <a:endParaRPr kumimoji="0" lang="en-AU" sz="1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1290F43-0017-4F3B-B264-4DC58BE74609}"/>
              </a:ext>
            </a:extLst>
          </p:cNvPr>
          <p:cNvSpPr txBox="1"/>
          <p:nvPr/>
        </p:nvSpPr>
        <p:spPr>
          <a:xfrm>
            <a:off x="-40783" y="2116239"/>
            <a:ext cx="1109598" cy="56630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AU" sz="1400" b="1" dirty="0" smtClean="0">
                <a:solidFill>
                  <a:srgbClr val="FFC000"/>
                </a:solidFill>
                <a:latin typeface="+mn-lt"/>
              </a:rPr>
              <a:t>Unreacted </a:t>
            </a:r>
          </a:p>
          <a:p>
            <a:pPr marL="342900" marR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AU" sz="1400" b="1" dirty="0" smtClean="0">
                <a:solidFill>
                  <a:srgbClr val="FFC000"/>
                </a:solidFill>
                <a:latin typeface="+mn-lt"/>
              </a:rPr>
              <a:t>FA</a:t>
            </a:r>
            <a:endParaRPr kumimoji="0" lang="en-AU" sz="1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A4B9C715-EE96-4F6E-8D33-13886EDA7715}"/>
              </a:ext>
            </a:extLst>
          </p:cNvPr>
          <p:cNvCxnSpPr>
            <a:cxnSpLocks/>
          </p:cNvCxnSpPr>
          <p:nvPr/>
        </p:nvCxnSpPr>
        <p:spPr>
          <a:xfrm flipV="1">
            <a:off x="532290" y="1886246"/>
            <a:ext cx="514374" cy="247407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93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83258"/>
            <a:ext cx="8229600" cy="792088"/>
          </a:xfrm>
        </p:spPr>
        <p:txBody>
          <a:bodyPr/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Leaching Test</a:t>
            </a:r>
            <a:endParaRPr lang="en-A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5720" y="6429396"/>
            <a:ext cx="412292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1600" dirty="0">
                <a:latin typeface="+mn-lt"/>
              </a:rPr>
              <a:t>17</a:t>
            </a:r>
            <a:endParaRPr kumimoji="0" lang="th-TH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349187"/>
              </p:ext>
            </p:extLst>
          </p:nvPr>
        </p:nvGraphicFramePr>
        <p:xfrm>
          <a:off x="950676" y="2204864"/>
          <a:ext cx="7031685" cy="19769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3275"/>
                <a:gridCol w="1093873"/>
                <a:gridCol w="1656184"/>
                <a:gridCol w="1537556"/>
                <a:gridCol w="1800797"/>
              </a:tblGrid>
              <a:tr h="65897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UNSW - GP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UNSW - GM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ANSTO</a:t>
                      </a:r>
                      <a:r>
                        <a:rPr lang="en-US" baseline="0" dirty="0" smtClean="0"/>
                        <a:t> - MK</a:t>
                      </a:r>
                      <a:endParaRPr lang="en-US" dirty="0"/>
                    </a:p>
                  </a:txBody>
                  <a:tcPr anchor="ctr"/>
                </a:tc>
              </a:tr>
              <a:tr h="65897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Na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~8-9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7.7</a:t>
                      </a:r>
                      <a:endParaRPr lang="en-US" dirty="0"/>
                    </a:p>
                  </a:txBody>
                  <a:tcPr anchor="ctr"/>
                </a:tc>
              </a:tr>
              <a:tr h="658976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Al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12.4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13.8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25028" y="4543472"/>
            <a:ext cx="7314630" cy="92948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600" dirty="0" smtClean="0">
                <a:latin typeface="+mn-lt"/>
              </a:rPr>
              <a:t>OPC PCT has values </a:t>
            </a:r>
            <a:r>
              <a:rPr lang="en-US" sz="1600" dirty="0">
                <a:latin typeface="+mn-lt"/>
              </a:rPr>
              <a:t>for Na of &gt; 30 g/L (</a:t>
            </a:r>
            <a:r>
              <a:rPr lang="en-US" sz="1600" dirty="0" err="1">
                <a:latin typeface="+mn-lt"/>
              </a:rPr>
              <a:t>ie</a:t>
            </a:r>
            <a:r>
              <a:rPr lang="en-US" sz="1600" dirty="0">
                <a:latin typeface="+mn-lt"/>
              </a:rPr>
              <a:t> &gt;30 % loss</a:t>
            </a:r>
            <a:r>
              <a:rPr lang="en-US" sz="1600" dirty="0" smtClean="0">
                <a:latin typeface="+mn-lt"/>
              </a:rPr>
              <a:t>).</a:t>
            </a: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600" dirty="0" smtClean="0">
                <a:latin typeface="+mn-lt"/>
              </a:rPr>
              <a:t>ANSTO </a:t>
            </a:r>
            <a:r>
              <a:rPr lang="mr-IN" sz="1600" dirty="0" smtClean="0">
                <a:latin typeface="+mn-lt"/>
              </a:rPr>
              <a:t>–</a:t>
            </a:r>
            <a:r>
              <a:rPr lang="en-US" sz="1600" dirty="0" smtClean="0">
                <a:latin typeface="+mn-lt"/>
              </a:rPr>
              <a:t> MK has </a:t>
            </a:r>
            <a:r>
              <a:rPr lang="en-US" sz="1600" dirty="0">
                <a:latin typeface="+mn-lt"/>
              </a:rPr>
              <a:t>PCT values of ~20g/L (</a:t>
            </a:r>
            <a:r>
              <a:rPr lang="en-US" sz="1600" dirty="0" err="1">
                <a:latin typeface="+mn-lt"/>
              </a:rPr>
              <a:t>ie</a:t>
            </a:r>
            <a:r>
              <a:rPr lang="en-US" sz="1600" dirty="0">
                <a:latin typeface="+mn-lt"/>
              </a:rPr>
              <a:t> 20% loss to the leach solution</a:t>
            </a:r>
            <a:r>
              <a:rPr lang="en-US" sz="1600" dirty="0" smtClean="0">
                <a:latin typeface="+mn-lt"/>
              </a:rPr>
              <a:t>).</a:t>
            </a:r>
          </a:p>
          <a:p>
            <a:pPr marL="285750" indent="-28575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600" dirty="0" smtClean="0">
                <a:latin typeface="+mn-lt"/>
              </a:rPr>
              <a:t>UNSW PTC results were not available in time for this presentation.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5028" y="1583113"/>
            <a:ext cx="5472608" cy="52014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</a:pPr>
            <a:r>
              <a:rPr lang="en-US" sz="1400" dirty="0" smtClean="0"/>
              <a:t>Preliminary data </a:t>
            </a:r>
            <a:r>
              <a:rPr lang="mr-IN" sz="1400" dirty="0" smtClean="0"/>
              <a:t>–</a:t>
            </a:r>
            <a:r>
              <a:rPr lang="en-US" sz="1400" dirty="0" smtClean="0"/>
              <a:t> ANS test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</a:pPr>
            <a:endParaRPr kumimoji="0" lang="en-US" sz="115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ommet bold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172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2276872"/>
            <a:ext cx="9144000" cy="1512168"/>
          </a:xfrm>
        </p:spPr>
        <p:txBody>
          <a:bodyPr/>
          <a:lstStyle/>
          <a:p>
            <a:pPr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 &amp; </a:t>
            </a:r>
          </a:p>
          <a:p>
            <a:pPr algn="ctr"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 Work</a:t>
            </a:r>
            <a:endParaRPr lang="en-A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083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83258"/>
            <a:ext cx="8229600" cy="792088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Conclusions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5720" y="6429396"/>
            <a:ext cx="412292" cy="338554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en-US" sz="1600" noProof="0" dirty="0">
                <a:latin typeface="+mn-lt"/>
              </a:rPr>
              <a:t>19</a:t>
            </a:r>
            <a:endParaRPr kumimoji="0" lang="th-TH" sz="1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275346"/>
            <a:ext cx="8064896" cy="194514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1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New </a:t>
            </a:r>
            <a:r>
              <a:rPr kumimoji="0" lang="en-US" sz="1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high-strength </a:t>
            </a:r>
            <a:r>
              <a:rPr kumimoji="0" lang="en-US" sz="14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geopolymers</a:t>
            </a:r>
            <a:r>
              <a:rPr kumimoji="0" lang="en-US" sz="1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that were cured in ambient temperature</a:t>
            </a:r>
            <a:r>
              <a:rPr lang="en-US" sz="1400" dirty="0">
                <a:latin typeface="+mn-lt"/>
              </a:rPr>
              <a:t> </a:t>
            </a:r>
            <a:r>
              <a:rPr lang="en-US" sz="1400" dirty="0" smtClean="0">
                <a:latin typeface="+mn-lt"/>
              </a:rPr>
              <a:t>have been developed.</a:t>
            </a:r>
            <a:endParaRPr kumimoji="0" lang="en-US" sz="14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1400" noProof="0" dirty="0" smtClean="0">
                <a:latin typeface="+mn-lt"/>
              </a:rPr>
              <a:t>UNSW mix design showed better properties than OPC</a:t>
            </a:r>
            <a:r>
              <a:rPr lang="en-US" sz="1400" dirty="0" smtClean="0">
                <a:latin typeface="+mn-lt"/>
              </a:rPr>
              <a:t>.</a:t>
            </a:r>
          </a:p>
          <a:p>
            <a:pPr marL="342900" marR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1400" dirty="0" smtClean="0">
                <a:latin typeface="+mn-lt"/>
              </a:rPr>
              <a:t>Sample irradiated for 15 days did </a:t>
            </a:r>
            <a:r>
              <a:rPr kumimoji="0" lang="en-US" sz="1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not show any visible damage. </a:t>
            </a:r>
          </a:p>
          <a:p>
            <a:pPr marL="342900" marR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1400" noProof="0" dirty="0" smtClean="0">
                <a:latin typeface="+mn-lt"/>
              </a:rPr>
              <a:t>Ambient-cured </a:t>
            </a:r>
            <a:r>
              <a:rPr lang="en-US" sz="1400" noProof="0" dirty="0" err="1" smtClean="0">
                <a:latin typeface="+mn-lt"/>
              </a:rPr>
              <a:t>geopolymers</a:t>
            </a:r>
            <a:r>
              <a:rPr lang="en-US" sz="1400" noProof="0" dirty="0" smtClean="0">
                <a:latin typeface="+mn-lt"/>
              </a:rPr>
              <a:t> are a potentially interesting OPC substitute for LLW/ILW storage. </a:t>
            </a:r>
            <a:endParaRPr kumimoji="0" lang="en-US" sz="14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9512" y="3456327"/>
            <a:ext cx="8229600" cy="79208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kern="1200" baseline="0">
                <a:solidFill>
                  <a:schemeClr val="tx1"/>
                </a:solidFill>
                <a:latin typeface="Sommet" pitchFamily="50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ommet" pitchFamily="50" charset="0"/>
              </a:defRPr>
            </a:lvl9pPr>
          </a:lstStyle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Future Work</a:t>
            </a:r>
            <a:endParaRPr lang="en-A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4248415"/>
            <a:ext cx="8064896" cy="194514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42900" marR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1400" dirty="0" smtClean="0">
                <a:latin typeface="+mn-lt"/>
              </a:rPr>
              <a:t>Retrieve the samples after 1, 3, 6, and 12 months of irradiation.</a:t>
            </a:r>
          </a:p>
          <a:p>
            <a:pPr marL="342900" marR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1400" dirty="0" smtClean="0">
                <a:latin typeface="+mn-lt"/>
              </a:rPr>
              <a:t>Analyze the extent of deterioration after irradiation. </a:t>
            </a:r>
          </a:p>
          <a:p>
            <a:pPr marL="342900" marR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sz="1400" dirty="0" smtClean="0">
                <a:latin typeface="+mn-lt"/>
              </a:rPr>
              <a:t>Evaluate the potential of using ambient-cured </a:t>
            </a:r>
            <a:r>
              <a:rPr lang="en-US" sz="1400" dirty="0" err="1" smtClean="0">
                <a:latin typeface="+mn-lt"/>
              </a:rPr>
              <a:t>geopolymers</a:t>
            </a:r>
            <a:r>
              <a:rPr lang="en-US" sz="1400" dirty="0" smtClean="0">
                <a:latin typeface="+mn-lt"/>
              </a:rPr>
              <a:t> for ILW storage. </a:t>
            </a:r>
          </a:p>
          <a:p>
            <a:pPr marL="342900" marR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sz="14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174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92896"/>
            <a:ext cx="9144000" cy="1512168"/>
          </a:xfrm>
        </p:spPr>
        <p:txBody>
          <a:bodyPr/>
          <a:lstStyle/>
          <a:p>
            <a:pPr algn="ctr">
              <a:buNone/>
            </a:pPr>
            <a:r>
              <a:rPr 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you!</a:t>
            </a:r>
            <a:endParaRPr lang="en-A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611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PANDSHOWBAR" val="True"/>
  <p:tag name="BULLETTYPE" val="3"/>
  <p:tag name="RESPCOUNTERSTYLE" val="-1"/>
  <p:tag name="INPUTSOURCE" val="1"/>
  <p:tag name="BACKUPMAINTENANCE" val="7"/>
  <p:tag name="ROTATIONINTERVAL" val="2"/>
  <p:tag name="RACERSMAXDISPLAYED" val="5"/>
  <p:tag name="TEAMSINLEADERBOARD" val="5"/>
  <p:tag name="BUBBLEVALUEFORMAT" val="0.0"/>
  <p:tag name="CUSTOMCELLFORECOLOR" val="-16777216"/>
  <p:tag name="CUSTOMCELLBACKCOLOR4" val="-8355712"/>
  <p:tag name="DISPLAYDEVICEID" val="True"/>
  <p:tag name="GRIDSIZE" val="{Width=800, Height=600}"/>
  <p:tag name="CHARTLABELS" val="1"/>
  <p:tag name="INCLUDEPPT" val="True"/>
  <p:tag name="REALTIMEBACKUP" val="False"/>
  <p:tag name="CHARTSCALE" val="True"/>
  <p:tag name="FIBINCLUDEOTHER" val="True"/>
  <p:tag name="PRRESPONSE3" val="8"/>
  <p:tag name="PRRESPONSE7" val="4"/>
  <p:tag name="SHOWFLASHWARNING" val="True"/>
  <p:tag name="SHOWBARVISIBLE" val="True"/>
  <p:tag name="ANSWERNOWSTYLE" val="-1"/>
  <p:tag name="RESPTABLESTYLE" val="-1"/>
  <p:tag name="BACKUPSESSIONS" val="True"/>
  <p:tag name="AUTOUPDATEALIASES" val="True"/>
  <p:tag name="SKIPREMAININGRACESLIDES" val="True"/>
  <p:tag name="BUBBLESIZEVISIBLE" val="True"/>
  <p:tag name="CUSTOMCELLBACKCOLOR1" val="-657956"/>
  <p:tag name="DISPLAYNAME" val="True"/>
  <p:tag name="AUTOSIZEGRID" val="True"/>
  <p:tag name="RESETCHARTS" val="True"/>
  <p:tag name="CORRECTPOINTVALUE" val="1"/>
  <p:tag name="AUTOADJUSTPARTRANGE" val="True"/>
  <p:tag name="FIBDISPLAYKEYWORDS" val="True"/>
  <p:tag name="PRRESPONSE5" val="6"/>
  <p:tag name="PRRESPONSE10" val="1"/>
  <p:tag name="USESECONDARYMONITOR" val="True"/>
  <p:tag name="COUNTDOWNSTYLE" val="-1"/>
  <p:tag name="ALLOWDUPLICATES" val="False"/>
  <p:tag name="STDCHART" val="1"/>
  <p:tag name="MAXRESPONDERS" val="5"/>
  <p:tag name="CUSTOMGRIDBACKCOLOR" val="-2830136"/>
  <p:tag name="DISPLAYDEVICENUMBER" val="True"/>
  <p:tag name="POLLINGCYCLE" val="2"/>
  <p:tag name="ALLOWUSERFEEDBACK" val="True"/>
  <p:tag name="ADVANCEDSETTINGSVIEW" val="False"/>
  <p:tag name="PRRESPONSE2" val="9"/>
  <p:tag name="PRRESPONSE9" val="2"/>
  <p:tag name="SAVECSVWITHSESSION" val="True"/>
  <p:tag name="COUNTDOWNSECONDS" val="10"/>
  <p:tag name="REVIEWONLY" val="False"/>
  <p:tag name="BUBBLENAMEVISIBLE" val="True"/>
  <p:tag name="CUSTOMCELLBACKCOLOR3" val="-268652"/>
  <p:tag name="GRIDPOSITION" val="1"/>
  <p:tag name="INCORRECTPOINTVALUE" val="0"/>
  <p:tag name="FIBNUMRESULTS" val="5"/>
  <p:tag name="PRRESPONSE8" val="3"/>
  <p:tag name="CSVFORMAT" val="0"/>
  <p:tag name="CHARTVALUEFORMAT" val="0%"/>
  <p:tag name="PARTICIPANTSINLEADERBOARD" val="5"/>
  <p:tag name="USESCHEMECOLORS" val="True"/>
  <p:tag name="INCLUDENONRESPONDERS" val="False"/>
  <p:tag name="FIBDISPLAYRESULTS" val="True"/>
  <p:tag name="ALWAYSOPENPOLL" val="False"/>
  <p:tag name="RESPCOUNTERFORMAT" val="0"/>
  <p:tag name="RACEANIMATIONSPEED" val="3"/>
  <p:tag name="GRIDOPACITY" val="90"/>
  <p:tag name="REALTIMEBACKUPPATH" val="(None)"/>
  <p:tag name="PRRESPONSE6" val="5"/>
  <p:tag name="NUMRESPONSES" val="1"/>
  <p:tag name="DEFAULTNUMTEAMS" val="5"/>
  <p:tag name="MULTIRESPDIVISOR" val="1"/>
  <p:tag name="TPVERSION" val="2008"/>
  <p:tag name="RACEENDPOINTS" val="100"/>
  <p:tag name="CHARTCOLORS" val="0"/>
  <p:tag name="POWERPOINTVERSION" val="14.0"/>
  <p:tag name="CUSTOMCELLBACKCOLOR2" val="-13395457"/>
  <p:tag name="PRRESPONSE4" val="7"/>
  <p:tag name="GRIDROTATIONINTERVAL" val="2"/>
  <p:tag name="AUTOADVANCE" val="False"/>
  <p:tag name="ANSWERNOWTEXT" val="Answer Now"/>
  <p:tag name="BUBBLEGROUPING" val="3"/>
  <p:tag name="PRRESPONSE1" val="10"/>
  <p:tag name="ZEROBASED" val="False"/>
  <p:tag name="DELIMITERS" val="3.1"/>
  <p:tag name="TPFULLVERSION" val="4.2.4.10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UNSW PowerPoint Template">
  <a:themeElements>
    <a:clrScheme name="Custom 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UNSW">
      <a:majorFont>
        <a:latin typeface="Somme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342900" marR="0" indent="-342900" algn="l" defTabSz="914400" rtl="0" eaLnBrk="1" fontAlgn="auto" latinLnBrk="0" hangingPunct="1">
          <a:lnSpc>
            <a:spcPct val="100000"/>
          </a:lnSpc>
          <a:spcBef>
            <a:spcPct val="20000"/>
          </a:spcBef>
          <a:spcAft>
            <a:spcPts val="0"/>
          </a:spcAft>
          <a:buClrTx/>
          <a:buSzTx/>
          <a:buFont typeface="Arial" pitchFamily="34" charset="0"/>
          <a:buNone/>
          <a:tabLst/>
          <a:defRPr kumimoji="0" sz="1150" b="1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Sommet bold"/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15120</TotalTime>
  <Words>918</Words>
  <Application>Microsoft Macintosh PowerPoint</Application>
  <PresentationFormat>On-screen Show (4:3)</PresentationFormat>
  <Paragraphs>282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Calibri</vt:lpstr>
      <vt:lpstr>Courier New</vt:lpstr>
      <vt:lpstr>Microsoft Sans Serif</vt:lpstr>
      <vt:lpstr>Sommet</vt:lpstr>
      <vt:lpstr>Sommet Bold</vt:lpstr>
      <vt:lpstr>Sommet Bold</vt:lpstr>
      <vt:lpstr>Tahoma</vt:lpstr>
      <vt:lpstr>Times New Roman</vt:lpstr>
      <vt:lpstr>Wingdings</vt:lpstr>
      <vt:lpstr>Arial</vt:lpstr>
      <vt:lpstr>UNSW PowerPoint Template</vt:lpstr>
      <vt:lpstr>PowerPoint Presentation</vt:lpstr>
      <vt:lpstr>Outline</vt:lpstr>
      <vt:lpstr>PowerPoint Presentation</vt:lpstr>
      <vt:lpstr>Nuclear Waste Categories - 1</vt:lpstr>
      <vt:lpstr>PowerPoint Presentation</vt:lpstr>
      <vt:lpstr>PowerPoint Presentation</vt:lpstr>
      <vt:lpstr>PowerPoint Presentation</vt:lpstr>
      <vt:lpstr>PowerPoint Presentation</vt:lpstr>
      <vt:lpstr>Experimental Plan</vt:lpstr>
      <vt:lpstr>Experimental Plan</vt:lpstr>
      <vt:lpstr>PowerPoint Presentation</vt:lpstr>
      <vt:lpstr>XRF - Chemical Analysis</vt:lpstr>
      <vt:lpstr>Compressive Strength</vt:lpstr>
      <vt:lpstr>Mineralogy</vt:lpstr>
      <vt:lpstr>Microstructural Analysis</vt:lpstr>
      <vt:lpstr>Leaching Test</vt:lpstr>
      <vt:lpstr>PowerPoint Presentation</vt:lpstr>
      <vt:lpstr>Conclusions</vt:lpstr>
      <vt:lpstr>PowerPoint Presentation</vt:lpstr>
    </vt:vector>
  </TitlesOfParts>
  <Company>UNSW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Kristen Butcher</dc:creator>
  <cp:lastModifiedBy>Isadora De Borba Busch</cp:lastModifiedBy>
  <cp:revision>561</cp:revision>
  <dcterms:created xsi:type="dcterms:W3CDTF">2012-07-31T23:02:25Z</dcterms:created>
  <dcterms:modified xsi:type="dcterms:W3CDTF">2017-10-31T00:21:57Z</dcterms:modified>
</cp:coreProperties>
</file>