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theme/theme7.xml" ContentType="application/vnd.openxmlformats-officedocument.theme+xml"/>
  <Override PartName="/ppt/slideLayouts/slideLayout31.xml" ContentType="application/vnd.openxmlformats-officedocument.presentationml.slideLayout+xml"/>
  <Override PartName="/ppt/theme/theme8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9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10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1.xml" ContentType="application/vnd.openxmlformats-officedocument.theme+xml"/>
  <Override PartName="/ppt/slideLayouts/slideLayout53.xml" ContentType="application/vnd.openxmlformats-officedocument.presentationml.slideLayout+xml"/>
  <Override PartName="/ppt/theme/theme12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14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037" r:id="rId2"/>
    <p:sldMasterId id="2147483651" r:id="rId3"/>
    <p:sldMasterId id="2147484001" r:id="rId4"/>
    <p:sldMasterId id="2147484039" r:id="rId5"/>
    <p:sldMasterId id="2147484041" r:id="rId6"/>
    <p:sldMasterId id="2147484043" r:id="rId7"/>
    <p:sldMasterId id="2147484045" r:id="rId8"/>
    <p:sldMasterId id="2147484059" r:id="rId9"/>
    <p:sldMasterId id="2147484069" r:id="rId10"/>
    <p:sldMasterId id="2147484079" r:id="rId11"/>
    <p:sldMasterId id="2147484091" r:id="rId12"/>
    <p:sldMasterId id="2147491381" r:id="rId13"/>
    <p:sldMasterId id="2147491395" r:id="rId14"/>
    <p:sldMasterId id="2147494189" r:id="rId15"/>
  </p:sldMasterIdLst>
  <p:notesMasterIdLst>
    <p:notesMasterId r:id="rId27"/>
  </p:notesMasterIdLst>
  <p:sldIdLst>
    <p:sldId id="279" r:id="rId16"/>
    <p:sldId id="540" r:id="rId17"/>
    <p:sldId id="558" r:id="rId18"/>
    <p:sldId id="560" r:id="rId19"/>
    <p:sldId id="561" r:id="rId20"/>
    <p:sldId id="559" r:id="rId21"/>
    <p:sldId id="563" r:id="rId22"/>
    <p:sldId id="562" r:id="rId23"/>
    <p:sldId id="566" r:id="rId24"/>
    <p:sldId id="564" r:id="rId25"/>
    <p:sldId id="565" r:id="rId26"/>
  </p:sldIdLst>
  <p:sldSz cx="9906000" cy="6858000" type="A4"/>
  <p:notesSz cx="6799263" cy="992981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0D8E8"/>
    <a:srgbClr val="64AF34"/>
    <a:srgbClr val="E9EDF4"/>
    <a:srgbClr val="005A9B"/>
    <a:srgbClr val="58585A"/>
    <a:srgbClr val="000000"/>
    <a:srgbClr val="57575B"/>
    <a:srgbClr val="4478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Objects="1">
      <p:cViewPr varScale="1">
        <p:scale>
          <a:sx n="69" d="100"/>
          <a:sy n="69" d="100"/>
        </p:scale>
        <p:origin x="-1616" y="-8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60"/>
    </p:cViewPr>
  </p:sorterViewPr>
  <p:notesViewPr>
    <p:cSldViewPr snapToObjects="1">
      <p:cViewPr varScale="1">
        <p:scale>
          <a:sx n="52" d="100"/>
          <a:sy n="52" d="100"/>
        </p:scale>
        <p:origin x="-1908" y="-96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06022D1-90DD-4313-814F-CD60C7EF0306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8003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31" tIns="45716" rIns="91431" bIns="45716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>
                <a:latin typeface="Arial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wrap="square" lIns="91431" tIns="45716" rIns="91431" bIns="457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24CCDCD-5924-4A8C-A645-AEA4A53FC3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78863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 dirty="0" smtClean="0">
              <a:ea typeface="ＭＳ Ｐゴシック" pitchFamily="34" charset="-128"/>
            </a:endParaRP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FBBA862-C1C7-4B67-A7CE-27A706A7C9DB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1" y="3624808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DCE6F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819FEF5-385D-4109-974A-26A983412F1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CE6F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5FFE58B-EC0D-44D9-BEF6-561FF98CED31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3755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758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1" y="3624808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4F458BEB-8B5B-49C7-9BB0-202E3F3CE0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1F7CED6-A370-4EA2-886B-B745D821F002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2616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706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44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C7AEE0B-8D55-4AF1-9A62-13E856CC5CC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3413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BF4B33F-B44A-4472-A49B-4E95F55BC7B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712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0C11A9C-9176-4FD0-90F4-A957861E1A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75952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0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1B69EBE-DF31-4661-874F-206DEA77BFE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88528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6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73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73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FA41168-FC2F-4184-BB54-3CE11FC8F7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877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28606AB-8EAE-49B4-AB9C-FB77368C32E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1546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2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53EB1DC-EEAD-4858-99A6-24E3E317611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8598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E6E4C26-191E-4D8D-B160-10D7DABE378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1248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631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5909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1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A3E4A5D-5AC8-4069-9B80-2D424682CBF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1666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958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7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D58845C-EB78-4787-9372-CBC9532F8C0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35EF7D4-7C48-4BBF-AE70-4BDCF5EC2BA9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59408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A160E64-4E91-464C-A54B-A8A2066B2CC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B7E38D5-707B-485D-AB70-70E49B136839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848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4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4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D0B2C44-6067-4D08-917A-3C74071ABA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E18A24A-5154-4C1A-A32C-4E4932F18CE8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3459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5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6C5BD66-9C61-4A1B-B05B-6C2E58F1CD2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E1D2950-51D5-434C-8C0F-441F92633D46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3284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6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73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73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B786215-4573-46C1-B8E1-0B2FED90AD6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3486701-4BF8-4BAB-9464-C293D34EEBF4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1004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B4DEAAB-30FA-4BF5-AED0-5B487D7EF60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2111586-D994-4573-BC7A-53AEED13008C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6926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8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76A4603-0C4E-4708-AD10-5C01804437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442DEDC-0389-4418-B7AB-76625D4D3B30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44083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09AA910-D93F-43B2-9E80-0BED2A93AB4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06660E9-2299-49AC-970A-30B1B33FD4D2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475195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615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72327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1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CB2154E-8390-4918-A090-CB5CD0EF65B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2CC79E6-3484-4C42-8AB2-4337DA01A17A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02832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535057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422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57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25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57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425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57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35303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F2B74D5-8F1E-43E9-90E1-D0D454854E6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A698EEC-3516-4009-9263-8B14B6E4D70F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05908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5BA7413-5653-4FB8-BA4A-11E7C9EC4B6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1010FDC-E159-4F70-AABA-DB1AE35CF353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210646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41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CC9090A-8458-490F-8A70-891E2D1B586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EA52496-D93B-4099-AD2C-E13D4E591C34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70190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6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73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73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6B643AE-99CD-4B06-A9C1-D783AB72ED3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29E31FA-3DE0-43B9-AC26-908CCC913553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1075336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2C6FD7C-3EA7-43A4-A405-D1983E2AA3B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243F0D8-B9AB-4C6C-AD13-55CAE2D722B1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3904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1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905003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2D53BD6-8B1B-420A-88B9-1F671E380D1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BCCA038-B93B-4C59-9783-50791B30EB60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097136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8350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78112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038350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678112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0A069CF-1D86-4B28-A88A-6455AA8773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AB93B60-969E-4E8F-8DA3-203BCC2F7ABB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91790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911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ECC01DE-5488-4853-9BA4-9F5DAE9BF01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3D0D5A7-9291-4B70-BD0C-50EB20D5DE51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74395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77FCFEF-5AFD-4E85-A250-E3772291CF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F0B7195-BAC8-4260-8A16-00247C081EB9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92084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41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657766C-7F75-4553-9BCC-5036194FAF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B23BDB7-D8B6-4A0C-BA50-47B5E107EB62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32592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6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73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73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971E724-C38B-4DEF-9C4C-02A60BA5D58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564A6E9-258F-43FF-8948-B19FBA423E5E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12461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67225BA-B67E-4919-9BF7-FD08F534C50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8F80948-8209-43EA-B424-CC0FD41820D3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4895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8456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682478"/>
            <a:ext cx="6421214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AE15B5C-A578-41F3-AB7C-32C5778B0DD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424A7BB-804D-497E-BE39-11C061BBC65E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11579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700809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700809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255F4E5-79C6-4F5A-9D65-CB4C31293A9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628D7CF-55F2-4529-B632-8E03CF0C7E8D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09732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rot="21439901">
            <a:off x="422407" y="404665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1"/>
          </p:nvPr>
        </p:nvSpPr>
        <p:spPr>
          <a:xfrm rot="21445501">
            <a:off x="2028300" y="3632887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2"/>
          </p:nvPr>
        </p:nvSpPr>
        <p:spPr>
          <a:xfrm rot="227792">
            <a:off x="4352891" y="1742196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22822298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75683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08984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37C1DB0-50D2-4597-9307-0FDCC45462C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0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6C7DFCD-297C-402A-A46A-5C7D5263C888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89585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30A50A1-A292-4029-BF54-0B784A340C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57F240F-A1A9-4BB6-8720-6F54CBD9C3B9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668424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09721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3176"/>
            <a:ext cx="6630888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1" y="1066800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579914"/>
            <a:ext cx="6630888" cy="65739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48CE7E0-D699-4A01-BA86-DFE1FE2C83D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64126E-0D8F-4FA3-932D-E52ACA45DE3F}" type="datetimeFigureOut">
              <a:rPr lang="en-US" altLang="en-US"/>
              <a:pPr>
                <a:defRPr/>
              </a:pPr>
              <a:t>10/26/2017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43919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4" y="764704"/>
            <a:ext cx="6552728" cy="1944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1208584" y="5229200"/>
            <a:ext cx="4248472" cy="936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/>
          </p:nvPr>
        </p:nvSpPr>
        <p:spPr>
          <a:xfrm rot="232782">
            <a:off x="5699737" y="2479886"/>
            <a:ext cx="3533903" cy="34257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48620900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42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E5A0E09-5D76-4655-B24F-07333F1DDED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83078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D77FA70-8AE9-427A-837B-BC715EEFE26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47935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5D455E7-B806-4995-B1EE-4F0E036E1C8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46849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1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3CA3E19-7FB9-4DA3-A6FC-945E0C47004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74132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6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73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73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6F773AB-5AD8-44FB-A202-691C5FD1AB2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109644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CF56693-F26D-4E33-AE09-752DD8913C5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08013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2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721E063-CF23-48A7-AA1F-CBB8347A32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8740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B5331AE-C027-4DAF-BBFF-660011FB374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3353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217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6199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1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8B81475C-597D-4016-B282-9FBE558B005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580007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2987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90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08050" y="2103438"/>
            <a:ext cx="3927476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7925" y="2103438"/>
            <a:ext cx="3927476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05623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36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4EA7888-3B93-4D2A-B0D6-9EB13291C9C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501338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13BBEE8-893A-4BDB-A903-671BDF3C1C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9062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8E9F2CD-5E96-4CB5-AB5A-AF6C0949376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430741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1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8FE5A11-301B-4263-9D58-0A45EDB0A61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44808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5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71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71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836BA55-E819-4B06-A490-503A6CF52BF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110625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3BED4B4-8718-42C6-951D-DAB5F8505EA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999293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2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B071C59-876F-46FD-8B26-6173E43893B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27053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2972C5F3-792C-48F1-8C34-E6C946C11E5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50061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901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2944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1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C9D74DA-0C38-499C-BAD6-DABADC01226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77743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902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90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08050" y="2103438"/>
            <a:ext cx="3927476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7925" y="2103438"/>
            <a:ext cx="3927476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4677125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8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8E6F147-AE09-4CC8-BC55-2922BBD1DB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900479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9477F64C-B279-4A9B-A606-8A7EEB708D1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778102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FB8B5A59-BEF9-4B84-88F7-C77BF9E106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678203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1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F944D2E-926B-41E0-82E8-6D4F574C3C7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763469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1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7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7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C5422868-9A9B-4BD7-BBEA-C8BE4AA005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931220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113D32F-9715-4DB4-B307-2E5E18ED76F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57623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18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3269C0B-0E9F-4DA6-B6CF-B4C4E3B3CA0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7713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5ED82A09-1277-455B-ACDE-9B1A760A421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7032353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9984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863181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1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1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1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3E277DB8-CB54-4349-80C8-B201FA5277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5065959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46864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906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08050" y="2103438"/>
            <a:ext cx="3927476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7925" y="2103438"/>
            <a:ext cx="3927476" cy="4525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788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image" Target="../media/image6.emf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0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1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10.jpe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Relationship Id="rId9" Type="http://schemas.openxmlformats.org/officeDocument/2006/relationships/image" Target="../media/image12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5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2" Type="http://schemas.openxmlformats.org/officeDocument/2006/relationships/slideLayout" Target="../slideLayouts/slideLayout55.xml"/><Relationship Id="rId16" Type="http://schemas.openxmlformats.org/officeDocument/2006/relationships/image" Target="../media/image6.emf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6" Type="http://schemas.openxmlformats.org/officeDocument/2006/relationships/image" Target="../media/image6.emf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6.emf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theme" Target="../theme/theme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Title-Background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ANSTO-Logo_Stacked_CMYK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13589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789363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37" r:id="rId1"/>
    <p:sldLayoutId id="2147509038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FFFFFF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Title-Background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7" descr="ANSTO-Logo_Stacked_CMYK-white-COA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1358900"/>
            <a:ext cx="1763712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870325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39" r:id="rId1"/>
    <p:sldLayoutId id="2147509040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pic>
        <p:nvPicPr>
          <p:cNvPr id="3077" name="Picture 1" descr="ANSTO-logo-Inline_CMYK.eps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6237288"/>
            <a:ext cx="2600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09041" r:id="rId1"/>
    <p:sldLayoutId id="2147509042" r:id="rId2"/>
    <p:sldLayoutId id="2147509043" r:id="rId3"/>
    <p:sldLayoutId id="2147509044" r:id="rId4"/>
    <p:sldLayoutId id="2147509045" r:id="rId5"/>
    <p:sldLayoutId id="2147509046" r:id="rId6"/>
    <p:sldLayoutId id="2147509047" r:id="rId7"/>
    <p:sldLayoutId id="2147509048" r:id="rId8"/>
    <p:sldLayoutId id="2147509015" r:id="rId9"/>
    <p:sldLayoutId id="2147509016" r:id="rId10"/>
    <p:sldLayoutId id="2147509049" r:id="rId11"/>
    <p:sldLayoutId id="2147509050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Inner-Slide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51" r:id="rId1"/>
    <p:sldLayoutId id="2147509052" r:id="rId2"/>
    <p:sldLayoutId id="2147509053" r:id="rId3"/>
    <p:sldLayoutId id="2147509054" r:id="rId4"/>
    <p:sldLayoutId id="2147509055" r:id="rId5"/>
    <p:sldLayoutId id="2147509056" r:id="rId6"/>
    <p:sldLayoutId id="2147509057" r:id="rId7"/>
    <p:sldLayoutId id="2147509058" r:id="rId8"/>
    <p:sldLayoutId id="2147509017" r:id="rId9"/>
    <p:sldLayoutId id="2147509018" r:id="rId10"/>
    <p:sldLayoutId id="214750905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005A9B"/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5654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19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Blue-WhiteG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08275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20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64AF34"/>
              </a:gs>
              <a:gs pos="100000">
                <a:srgbClr val="4478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813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2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Green-WhiteG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6368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22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64AF34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nner-Slide-11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88913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922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60" r:id="rId1"/>
    <p:sldLayoutId id="2147509061" r:id="rId2"/>
    <p:sldLayoutId id="2147509062" r:id="rId3"/>
    <p:sldLayoutId id="2147509063" r:id="rId4"/>
    <p:sldLayoutId id="2147509064" r:id="rId5"/>
    <p:sldLayoutId id="2147509065" r:id="rId6"/>
    <p:sldLayoutId id="2147509066" r:id="rId7"/>
    <p:sldLayoutId id="2147509023" r:id="rId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FFFFFF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Inner-Slide-1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2688"/>
            <a:ext cx="9906000" cy="567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5888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24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67" r:id="rId1"/>
    <p:sldLayoutId id="2147509068" r:id="rId2"/>
    <p:sldLayoutId id="2147509069" r:id="rId3"/>
    <p:sldLayoutId id="2147509070" r:id="rId4"/>
    <p:sldLayoutId id="2147509071" r:id="rId5"/>
    <p:sldLayoutId id="2147509024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chemeClr val="bg1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chemeClr val="bg1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chemeClr val="bg1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chemeClr val="bg1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chemeClr val="bg1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nner-Slide-13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09600"/>
            <a:ext cx="7977188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72" r:id="rId1"/>
    <p:sldLayoutId id="2147509073" r:id="rId2"/>
    <p:sldLayoutId id="2147509025" r:id="rId3"/>
    <p:sldLayoutId id="2147509074" r:id="rId4"/>
    <p:sldLayoutId id="2147509075" r:id="rId5"/>
    <p:sldLayoutId id="2147509026" r:id="rId6"/>
    <p:sldLayoutId id="2147509076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chemeClr val="bg1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rgbClr val="FFFFFF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rgbClr val="FFFFFF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rgbClr val="FFFFFF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rgbClr val="FFFFFF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rgbClr val="FFFFFF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Inner-Slide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5925" y="346075"/>
            <a:ext cx="504825" cy="15700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600" b="1" dirty="0" smtClean="0">
                <a:solidFill>
                  <a:schemeClr val="bg1"/>
                </a:solidFill>
              </a:rPr>
              <a:t>“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9027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chemeClr val="tx1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chemeClr val="tx1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Inner-Slide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331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pic>
        <p:nvPicPr>
          <p:cNvPr id="13317" name="Picture 1" descr="ANSTO-logo-Inline_CMYK.eps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6237288"/>
            <a:ext cx="2600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09077" r:id="rId1"/>
    <p:sldLayoutId id="2147509078" r:id="rId2"/>
    <p:sldLayoutId id="2147509079" r:id="rId3"/>
    <p:sldLayoutId id="2147509080" r:id="rId4"/>
    <p:sldLayoutId id="2147509081" r:id="rId5"/>
    <p:sldLayoutId id="2147509082" r:id="rId6"/>
    <p:sldLayoutId id="2147509083" r:id="rId7"/>
    <p:sldLayoutId id="2147509084" r:id="rId8"/>
    <p:sldLayoutId id="2147509028" r:id="rId9"/>
    <p:sldLayoutId id="2147509029" r:id="rId10"/>
    <p:sldLayoutId id="2147509085" r:id="rId11"/>
    <p:sldLayoutId id="2147509086" r:id="rId12"/>
    <p:sldLayoutId id="2147509030" r:id="rId1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 descr="Inner-Slide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434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pic>
        <p:nvPicPr>
          <p:cNvPr id="14341" name="Picture 1" descr="ANSTO-logo-Inline_CMYK.eps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6237288"/>
            <a:ext cx="2600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09087" r:id="rId1"/>
    <p:sldLayoutId id="2147509088" r:id="rId2"/>
    <p:sldLayoutId id="2147509089" r:id="rId3"/>
    <p:sldLayoutId id="2147509090" r:id="rId4"/>
    <p:sldLayoutId id="2147509091" r:id="rId5"/>
    <p:sldLayoutId id="2147509092" r:id="rId6"/>
    <p:sldLayoutId id="2147509093" r:id="rId7"/>
    <p:sldLayoutId id="2147509094" r:id="rId8"/>
    <p:sldLayoutId id="2147509031" r:id="rId9"/>
    <p:sldLayoutId id="2147509032" r:id="rId10"/>
    <p:sldLayoutId id="2147509095" r:id="rId11"/>
    <p:sldLayoutId id="2147509096" r:id="rId12"/>
    <p:sldLayoutId id="2147509033" r:id="rId1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 descr="Inner-Slide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536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pic>
        <p:nvPicPr>
          <p:cNvPr id="15365" name="Picture 1" descr="ANSTO-logo-Inline_CMYK.eps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588" y="6237288"/>
            <a:ext cx="2600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09097" r:id="rId1"/>
    <p:sldLayoutId id="2147509098" r:id="rId2"/>
    <p:sldLayoutId id="2147509099" r:id="rId3"/>
    <p:sldLayoutId id="2147509100" r:id="rId4"/>
    <p:sldLayoutId id="2147509101" r:id="rId5"/>
    <p:sldLayoutId id="2147509102" r:id="rId6"/>
    <p:sldLayoutId id="2147509103" r:id="rId7"/>
    <p:sldLayoutId id="2147509104" r:id="rId8"/>
    <p:sldLayoutId id="2147509034" r:id="rId9"/>
    <p:sldLayoutId id="2147509035" r:id="rId10"/>
    <p:sldLayoutId id="2147509105" r:id="rId11"/>
    <p:sldLayoutId id="2147509106" r:id="rId12"/>
    <p:sldLayoutId id="2147509036" r:id="rId1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pitchFamily="34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pitchFamily="34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pitchFamily="34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624263"/>
            <a:ext cx="8686800" cy="1676400"/>
          </a:xfrm>
        </p:spPr>
        <p:txBody>
          <a:bodyPr/>
          <a:lstStyle/>
          <a:p>
            <a:pPr>
              <a:defRPr/>
            </a:pPr>
            <a:r>
              <a:rPr lang="en-AU" sz="3600" dirty="0" smtClean="0">
                <a:ea typeface="ＭＳ Ｐゴシック" charset="-128"/>
              </a:rPr>
              <a:t>Synthesis and Characterisation of </a:t>
            </a:r>
            <a:br>
              <a:rPr lang="en-AU" sz="3600" dirty="0" smtClean="0">
                <a:ea typeface="ＭＳ Ｐゴシック" charset="-128"/>
              </a:rPr>
            </a:br>
            <a:r>
              <a:rPr lang="en-AU" sz="3600" dirty="0" smtClean="0">
                <a:ea typeface="ＭＳ Ｐゴシック" charset="-128"/>
              </a:rPr>
              <a:t>Glass-Ln</a:t>
            </a:r>
            <a:r>
              <a:rPr lang="en-AU" sz="3600" baseline="-25000" dirty="0" smtClean="0">
                <a:ea typeface="ＭＳ Ｐゴシック" charset="-128"/>
              </a:rPr>
              <a:t>2</a:t>
            </a:r>
            <a:r>
              <a:rPr lang="en-AU" sz="3600" dirty="0" smtClean="0">
                <a:ea typeface="ＭＳ Ｐゴシック" charset="-128"/>
              </a:rPr>
              <a:t>Ti</a:t>
            </a:r>
            <a:r>
              <a:rPr lang="en-AU" sz="3600" baseline="-25000" dirty="0" smtClean="0">
                <a:ea typeface="ＭＳ Ｐゴシック" charset="-128"/>
              </a:rPr>
              <a:t>2</a:t>
            </a:r>
            <a:r>
              <a:rPr lang="en-AU" sz="3600" dirty="0" smtClean="0">
                <a:ea typeface="ＭＳ Ｐゴシック" charset="-128"/>
              </a:rPr>
              <a:t>O</a:t>
            </a:r>
            <a:r>
              <a:rPr lang="en-AU" sz="3600" baseline="-25000" dirty="0" smtClean="0">
                <a:ea typeface="ＭＳ Ｐゴシック" charset="-128"/>
              </a:rPr>
              <a:t>7</a:t>
            </a:r>
            <a:r>
              <a:rPr lang="en-AU" sz="3600" dirty="0" smtClean="0">
                <a:ea typeface="ＭＳ Ｐゴシック" charset="-128"/>
              </a:rPr>
              <a:t> </a:t>
            </a:r>
            <a:r>
              <a:rPr lang="en-AU" sz="3600" dirty="0">
                <a:ea typeface="ＭＳ Ｐゴシック" charset="-128"/>
              </a:rPr>
              <a:t>Pyrochlore</a:t>
            </a:r>
            <a:endParaRPr lang="en-US" sz="3600" dirty="0">
              <a:ea typeface="ＭＳ Ｐゴシック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300663"/>
            <a:ext cx="7124700" cy="1152673"/>
          </a:xfrm>
        </p:spPr>
        <p:txBody>
          <a:bodyPr/>
          <a:lstStyle/>
          <a:p>
            <a:pPr>
              <a:defRPr/>
            </a:pPr>
            <a:r>
              <a:rPr lang="en-US" sz="2000" dirty="0" smtClean="0">
                <a:ea typeface="ＭＳ Ｐゴシック" charset="-128"/>
              </a:rPr>
              <a:t>Linggen Kong, Yingjie Zhang, Inna Karatchevtseva</a:t>
            </a:r>
          </a:p>
          <a:p>
            <a:pPr>
              <a:defRPr/>
            </a:pPr>
            <a:r>
              <a:rPr lang="en-AU" sz="2000" b="1" dirty="0" smtClean="0">
                <a:ea typeface="ＭＳ Ｐゴシック" charset="-128"/>
              </a:rPr>
              <a:t>ANSTO</a:t>
            </a:r>
            <a:endParaRPr lang="en-US" sz="2000" b="1" dirty="0" smtClean="0">
              <a:ea typeface="ＭＳ Ｐゴシック" charset="-128"/>
            </a:endParaRPr>
          </a:p>
          <a:p>
            <a:pPr>
              <a:defRPr/>
            </a:pPr>
            <a:r>
              <a:rPr lang="en-AU" sz="2000" dirty="0" smtClean="0">
                <a:ea typeface="ＭＳ Ｐゴシック" charset="-128"/>
              </a:rPr>
              <a:t>MRS2017 Sydney</a:t>
            </a:r>
            <a:endParaRPr lang="en-US" sz="2000" dirty="0">
              <a:ea typeface="ＭＳ Ｐゴシック" charset="-128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65213" y="3592513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65213" y="5268913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4"/>
          <p:cNvSpPr>
            <a:spLocks noGrp="1"/>
          </p:cNvSpPr>
          <p:nvPr>
            <p:ph type="title"/>
          </p:nvPr>
        </p:nvSpPr>
        <p:spPr>
          <a:xfrm>
            <a:off x="0" y="404813"/>
            <a:ext cx="9906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AU" sz="36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Aim of this work</a:t>
            </a:r>
            <a:endParaRPr lang="en-AU" sz="3600" dirty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2750" y="1600200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092" name="Text Box 8"/>
          <p:cNvSpPr txBox="1">
            <a:spLocks noChangeArrowheads="1"/>
          </p:cNvSpPr>
          <p:nvPr/>
        </p:nvSpPr>
        <p:spPr bwMode="auto">
          <a:xfrm>
            <a:off x="412750" y="2132856"/>
            <a:ext cx="8596312" cy="196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AU" altLang="en-US" sz="2800" dirty="0" smtClean="0"/>
              <a:t>Develop a method to produce </a:t>
            </a:r>
            <a:r>
              <a:rPr lang="en-AU" sz="2800" dirty="0" smtClean="0">
                <a:ea typeface="ＭＳ Ｐゴシック" charset="-128"/>
              </a:rPr>
              <a:t>glass-Ln</a:t>
            </a:r>
            <a:r>
              <a:rPr lang="en-AU" sz="2800" baseline="-25000" dirty="0" smtClean="0">
                <a:ea typeface="ＭＳ Ｐゴシック" charset="-128"/>
              </a:rPr>
              <a:t>2</a:t>
            </a:r>
            <a:r>
              <a:rPr lang="en-AU" sz="2800" dirty="0" smtClean="0">
                <a:ea typeface="ＭＳ Ｐゴシック" charset="-128"/>
              </a:rPr>
              <a:t>Ti</a:t>
            </a:r>
            <a:r>
              <a:rPr lang="en-AU" sz="2800" baseline="-25000" dirty="0" smtClean="0">
                <a:ea typeface="ＭＳ Ｐゴシック" charset="-128"/>
              </a:rPr>
              <a:t>2</a:t>
            </a:r>
            <a:r>
              <a:rPr lang="en-AU" sz="2800" dirty="0" smtClean="0">
                <a:ea typeface="ＭＳ Ｐゴシック" charset="-128"/>
              </a:rPr>
              <a:t>O</a:t>
            </a:r>
            <a:r>
              <a:rPr lang="en-AU" sz="2800" baseline="-25000" dirty="0" smtClean="0">
                <a:ea typeface="ＭＳ Ｐゴシック" charset="-128"/>
              </a:rPr>
              <a:t>7</a:t>
            </a:r>
            <a:r>
              <a:rPr lang="en-AU" sz="2800" dirty="0" smtClean="0">
                <a:ea typeface="ＭＳ Ｐゴシック" charset="-128"/>
              </a:rPr>
              <a:t> pyrochlore</a:t>
            </a:r>
          </a:p>
          <a:p>
            <a:pPr marL="0" indent="0" eaLnBrk="1" hangingPunct="1">
              <a:spcAft>
                <a:spcPts val="600"/>
              </a:spcAft>
              <a:defRPr/>
            </a:pPr>
            <a:endParaRPr lang="en-AU" sz="2800" dirty="0" smtClean="0">
              <a:ea typeface="ＭＳ Ｐゴシック" charset="-128"/>
            </a:endParaRPr>
          </a:p>
          <a:p>
            <a:pPr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AU" altLang="en-US" sz="2800" dirty="0" smtClean="0">
                <a:ea typeface="ＭＳ Ｐゴシック" charset="-128"/>
              </a:rPr>
              <a:t>Investigate the processing conditions</a:t>
            </a:r>
            <a:r>
              <a:rPr lang="en-AU" altLang="en-US" sz="2800" dirty="0" smtClean="0"/>
              <a:t> </a:t>
            </a:r>
            <a:endParaRPr lang="en-AU" altLang="en-US" sz="2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12750" y="1600200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682"/>
            <a:ext cx="9906000" cy="1143000"/>
          </a:xfrm>
        </p:spPr>
        <p:txBody>
          <a:bodyPr/>
          <a:lstStyle/>
          <a:p>
            <a:r>
              <a:rPr lang="en-US" dirty="0" smtClean="0"/>
              <a:t>Reaction </a:t>
            </a:r>
            <a:r>
              <a:rPr lang="en-US" dirty="0"/>
              <a:t>scheme flow </a:t>
            </a:r>
            <a:r>
              <a:rPr lang="en-US" dirty="0" smtClean="0"/>
              <a:t>chart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49" y="1804004"/>
            <a:ext cx="9100531" cy="34972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2480" y="5876964"/>
            <a:ext cx="7457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Glass powder: Na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AlBSi</a:t>
            </a:r>
            <a:r>
              <a:rPr lang="en-US" sz="2800" baseline="-25000" dirty="0" smtClean="0"/>
              <a:t>6</a:t>
            </a:r>
            <a:r>
              <a:rPr lang="en-US" sz="2800" dirty="0" smtClean="0"/>
              <a:t>O</a:t>
            </a:r>
            <a:r>
              <a:rPr lang="en-US" sz="2800" baseline="-25000" dirty="0" smtClean="0"/>
              <a:t>16 </a:t>
            </a:r>
            <a:r>
              <a:rPr lang="en-US" sz="2800" dirty="0" smtClean="0"/>
              <a:t>heated at 550</a:t>
            </a:r>
            <a:r>
              <a:rPr lang="en-US" sz="2800" baseline="30000" dirty="0" smtClean="0"/>
              <a:t>o</a:t>
            </a:r>
            <a:r>
              <a:rPr lang="en-US" sz="2800" dirty="0" smtClean="0"/>
              <a:t>C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8640"/>
            <a:ext cx="9906000" cy="1143000"/>
          </a:xfrm>
        </p:spPr>
        <p:txBody>
          <a:bodyPr/>
          <a:lstStyle/>
          <a:p>
            <a:r>
              <a:rPr lang="en-AU" sz="3200" dirty="0" smtClean="0"/>
              <a:t>Confirmation of pyrochlore internal crystallization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08" y="1644339"/>
            <a:ext cx="4773515" cy="3325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902" y="1631984"/>
            <a:ext cx="4808984" cy="335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0472" y="5085184"/>
            <a:ext cx="460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(GdTi)-complex powders calcined for 4 h at (a) 450◦C,(b) 550◦C, (c) 650◦C, (d) 700◦C, (e) 750◦C, (f) 800◦C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0472" y="6093296"/>
            <a:ext cx="4968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A: anatase TiO</a:t>
            </a:r>
            <a:r>
              <a:rPr lang="en-US" baseline="-25000" dirty="0"/>
              <a:t>2</a:t>
            </a:r>
            <a:r>
              <a:rPr lang="en-US" dirty="0"/>
              <a:t>, G: Gd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P</a:t>
            </a:r>
            <a:r>
              <a:rPr lang="en-US" dirty="0"/>
              <a:t>: </a:t>
            </a:r>
            <a:r>
              <a:rPr lang="en-US" dirty="0" smtClean="0"/>
              <a:t>Gd</a:t>
            </a:r>
            <a:r>
              <a:rPr lang="en-US" baseline="-25000" dirty="0" smtClean="0"/>
              <a:t>2</a:t>
            </a:r>
            <a:r>
              <a:rPr lang="en-US" dirty="0" smtClean="0"/>
              <a:t>Ti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7 </a:t>
            </a:r>
            <a:r>
              <a:rPr lang="en-US" dirty="0" smtClean="0"/>
              <a:t>pyrochlore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14057" y="5085972"/>
            <a:ext cx="4663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GC50:50 pellets sintered </a:t>
            </a:r>
            <a:r>
              <a:rPr lang="en-AU" dirty="0" smtClean="0"/>
              <a:t>at 1200</a:t>
            </a:r>
            <a:r>
              <a:rPr lang="en-AU" dirty="0"/>
              <a:t>◦C for 6 h using the mixture of corresponding powders and the glass </a:t>
            </a:r>
            <a:r>
              <a:rPr lang="en-AU" dirty="0" smtClean="0"/>
              <a:t>precursor powder</a:t>
            </a:r>
            <a:r>
              <a:rPr lang="en-AU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89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80728"/>
          </a:xfrm>
        </p:spPr>
        <p:txBody>
          <a:bodyPr/>
          <a:lstStyle/>
          <a:p>
            <a:r>
              <a:rPr lang="en-AU" sz="3600" dirty="0" smtClean="0"/>
              <a:t>GC weight ratio effect (</a:t>
            </a:r>
            <a:r>
              <a:rPr lang="en-AU" sz="3600" dirty="0" smtClean="0">
                <a:ea typeface="ＭＳ Ｐゴシック" charset="-128"/>
              </a:rPr>
              <a:t>glass-Y</a:t>
            </a:r>
            <a:r>
              <a:rPr lang="en-AU" sz="3600" baseline="-25000" dirty="0" smtClean="0">
                <a:ea typeface="ＭＳ Ｐゴシック" charset="-128"/>
              </a:rPr>
              <a:t>2</a:t>
            </a:r>
            <a:r>
              <a:rPr lang="en-AU" sz="3600" dirty="0" smtClean="0">
                <a:ea typeface="ＭＳ Ｐゴシック" charset="-128"/>
              </a:rPr>
              <a:t>Ti</a:t>
            </a:r>
            <a:r>
              <a:rPr lang="en-AU" sz="3600" baseline="-25000" dirty="0" smtClean="0">
                <a:ea typeface="ＭＳ Ｐゴシック" charset="-128"/>
              </a:rPr>
              <a:t>2</a:t>
            </a:r>
            <a:r>
              <a:rPr lang="en-AU" sz="3600" dirty="0" smtClean="0">
                <a:ea typeface="ＭＳ Ｐゴシック" charset="-128"/>
              </a:rPr>
              <a:t>O</a:t>
            </a:r>
            <a:r>
              <a:rPr lang="en-AU" sz="3600" baseline="-25000" dirty="0" smtClean="0">
                <a:ea typeface="ＭＳ Ｐゴシック" charset="-128"/>
              </a:rPr>
              <a:t>7</a:t>
            </a:r>
            <a:r>
              <a:rPr lang="en-AU" sz="3600" dirty="0" smtClean="0">
                <a:ea typeface="ＭＳ Ｐゴシック" charset="-128"/>
              </a:rPr>
              <a:t>) 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80" y="905589"/>
            <a:ext cx="3611707" cy="520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921892"/>
            <a:ext cx="3600400" cy="5191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7480" y="6309320"/>
            <a:ext cx="15953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000" dirty="0" smtClean="0"/>
              <a:t>This method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6309320"/>
            <a:ext cx="18833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/>
              <a:t>Using oxides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753891" y="2863158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1200◦C </a:t>
            </a:r>
            <a:endParaRPr lang="en-US" dirty="0" smtClean="0"/>
          </a:p>
          <a:p>
            <a:r>
              <a:rPr lang="en-US" dirty="0" smtClean="0"/>
              <a:t>6 </a:t>
            </a:r>
            <a:r>
              <a:rPr lang="en-US" dirty="0"/>
              <a:t>h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9909" y="2863157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1200◦C </a:t>
            </a:r>
            <a:endParaRPr lang="en-US" dirty="0" smtClean="0"/>
          </a:p>
          <a:p>
            <a:r>
              <a:rPr lang="en-US" dirty="0" smtClean="0"/>
              <a:t>6 </a:t>
            </a:r>
            <a:r>
              <a:rPr lang="en-US" dirty="0"/>
              <a:t>h </a:t>
            </a:r>
          </a:p>
        </p:txBody>
      </p:sp>
    </p:spTree>
    <p:extLst>
      <p:ext uri="{BB962C8B-B14F-4D97-AF65-F5344CB8AC3E}">
        <p14:creationId xmlns:p14="http://schemas.microsoft.com/office/powerpoint/2010/main" val="369835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6" y="6789"/>
            <a:ext cx="5969459" cy="685121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33120" y="0"/>
            <a:ext cx="3872880" cy="1196752"/>
          </a:xfrm>
        </p:spPr>
        <p:txBody>
          <a:bodyPr/>
          <a:lstStyle/>
          <a:p>
            <a:r>
              <a:rPr lang="en-AU" sz="3600" dirty="0" smtClean="0"/>
              <a:t>SEM </a:t>
            </a:r>
            <a:br>
              <a:rPr lang="en-AU" sz="3600" dirty="0" smtClean="0"/>
            </a:br>
            <a:r>
              <a:rPr lang="en-AU" sz="3600" dirty="0" smtClean="0">
                <a:ea typeface="ＭＳ Ｐゴシック" charset="-128"/>
              </a:rPr>
              <a:t>glass-Y</a:t>
            </a:r>
            <a:r>
              <a:rPr lang="en-AU" sz="3600" baseline="-25000" dirty="0" smtClean="0">
                <a:ea typeface="ＭＳ Ｐゴシック" charset="-128"/>
              </a:rPr>
              <a:t>2</a:t>
            </a:r>
            <a:r>
              <a:rPr lang="en-AU" sz="3600" dirty="0" smtClean="0">
                <a:ea typeface="ＭＳ Ｐゴシック" charset="-128"/>
              </a:rPr>
              <a:t>Ti</a:t>
            </a:r>
            <a:r>
              <a:rPr lang="en-AU" sz="3600" baseline="-25000" dirty="0" smtClean="0">
                <a:ea typeface="ＭＳ Ｐゴシック" charset="-128"/>
              </a:rPr>
              <a:t>2</a:t>
            </a:r>
            <a:r>
              <a:rPr lang="en-AU" sz="3600" dirty="0" smtClean="0">
                <a:ea typeface="ＭＳ Ｐゴシック" charset="-128"/>
              </a:rPr>
              <a:t>O</a:t>
            </a:r>
            <a:r>
              <a:rPr lang="en-AU" sz="3600" baseline="-25000" dirty="0" smtClean="0">
                <a:ea typeface="ＭＳ Ｐゴシック" charset="-128"/>
              </a:rPr>
              <a:t>7</a:t>
            </a:r>
            <a:r>
              <a:rPr lang="en-AU" sz="3600" dirty="0" smtClean="0">
                <a:ea typeface="ＭＳ Ｐゴシック" charset="-128"/>
              </a:rPr>
              <a:t> 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7545288" y="1399709"/>
            <a:ext cx="20882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(a) 50:50 </a:t>
            </a:r>
            <a:r>
              <a:rPr lang="pt-BR" sz="2800" dirty="0"/>
              <a:t>(b) </a:t>
            </a:r>
            <a:r>
              <a:rPr lang="pt-BR" sz="2800" dirty="0" smtClean="0"/>
              <a:t>40:60 </a:t>
            </a:r>
            <a:r>
              <a:rPr lang="pt-BR" sz="2800" dirty="0"/>
              <a:t>(c) </a:t>
            </a:r>
            <a:r>
              <a:rPr lang="pt-BR" sz="2800" dirty="0" smtClean="0"/>
              <a:t>30:70 </a:t>
            </a:r>
            <a:r>
              <a:rPr lang="pt-BR" sz="2800" dirty="0"/>
              <a:t>(d) </a:t>
            </a:r>
            <a:r>
              <a:rPr lang="pt-BR" sz="2800" dirty="0" smtClean="0"/>
              <a:t>20:80 </a:t>
            </a:r>
            <a:r>
              <a:rPr lang="pt-BR" sz="2800" dirty="0"/>
              <a:t>(e) </a:t>
            </a:r>
            <a:r>
              <a:rPr lang="pt-BR" sz="2800" dirty="0" smtClean="0"/>
              <a:t>10:90 </a:t>
            </a:r>
          </a:p>
          <a:p>
            <a:r>
              <a:rPr lang="pt-BR" sz="2800" dirty="0" smtClean="0"/>
              <a:t>(</a:t>
            </a:r>
            <a:r>
              <a:rPr lang="pt-BR" sz="2800" dirty="0"/>
              <a:t>f) </a:t>
            </a:r>
            <a:r>
              <a:rPr lang="pt-BR" sz="2800" dirty="0" smtClean="0"/>
              <a:t>   0:100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7535929" y="5070375"/>
            <a:ext cx="2097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1200◦</a:t>
            </a:r>
            <a:r>
              <a:rPr lang="en-US" sz="2400" dirty="0" smtClean="0"/>
              <a:t>C, 6 </a:t>
            </a:r>
            <a:r>
              <a:rPr lang="en-US" sz="2400" dirty="0"/>
              <a:t>h </a:t>
            </a:r>
          </a:p>
        </p:txBody>
      </p:sp>
    </p:spTree>
    <p:extLst>
      <p:ext uri="{BB962C8B-B14F-4D97-AF65-F5344CB8AC3E}">
        <p14:creationId xmlns:p14="http://schemas.microsoft.com/office/powerpoint/2010/main" val="92457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91"/>
            <a:ext cx="9906000" cy="975537"/>
          </a:xfrm>
        </p:spPr>
        <p:txBody>
          <a:bodyPr/>
          <a:lstStyle/>
          <a:p>
            <a:r>
              <a:rPr lang="en-AU" dirty="0" smtClean="0"/>
              <a:t>XRD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2" y="1196752"/>
            <a:ext cx="4824536" cy="335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230" y="1196751"/>
            <a:ext cx="4824538" cy="3356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0472" y="4834026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Samples  were sintered at 1200</a:t>
            </a:r>
            <a:r>
              <a:rPr lang="en-US" sz="2000" dirty="0"/>
              <a:t>◦C for 6 </a:t>
            </a:r>
            <a:r>
              <a:rPr lang="en-US" sz="2000" dirty="0" smtClean="0"/>
              <a:t>h.</a:t>
            </a:r>
          </a:p>
          <a:p>
            <a:endParaRPr lang="en-US" sz="2000" dirty="0" smtClean="0"/>
          </a:p>
          <a:p>
            <a:pPr marL="342900" indent="-342900">
              <a:buAutoNum type="alphaLcParenBoth"/>
            </a:pPr>
            <a:r>
              <a:rPr lang="en-US" sz="2000" dirty="0" smtClean="0"/>
              <a:t>Gd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</a:t>
            </a:r>
            <a:r>
              <a:rPr lang="en-US" sz="2000" dirty="0"/>
              <a:t>, (b) </a:t>
            </a:r>
            <a:r>
              <a:rPr lang="en-US" sz="2000" dirty="0" smtClean="0"/>
              <a:t>Tb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</a:t>
            </a:r>
            <a:r>
              <a:rPr lang="en-US" sz="2000" dirty="0" smtClean="0"/>
              <a:t>, </a:t>
            </a:r>
            <a:r>
              <a:rPr lang="en-US" sz="2000" dirty="0"/>
              <a:t>(c) </a:t>
            </a:r>
            <a:r>
              <a:rPr lang="en-US" sz="2000" dirty="0" smtClean="0"/>
              <a:t>Er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</a:t>
            </a:r>
            <a:r>
              <a:rPr lang="en-US" sz="2000" dirty="0" smtClean="0"/>
              <a:t>, </a:t>
            </a:r>
            <a:r>
              <a:rPr lang="en-US" sz="2000" dirty="0"/>
              <a:t>(d) </a:t>
            </a:r>
            <a:r>
              <a:rPr lang="en-US" sz="2000" dirty="0" smtClean="0"/>
              <a:t>Yb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</a:t>
            </a:r>
            <a:r>
              <a:rPr lang="en-US" sz="2000" dirty="0" smtClean="0"/>
              <a:t>, </a:t>
            </a:r>
            <a:r>
              <a:rPr lang="en-US" sz="2000" dirty="0"/>
              <a:t>(e) pure glass</a:t>
            </a:r>
            <a:r>
              <a:rPr lang="en-US" sz="2000" dirty="0" smtClean="0"/>
              <a:t>.</a:t>
            </a:r>
          </a:p>
          <a:p>
            <a:pPr marL="342900" indent="-342900">
              <a:buAutoNum type="alphaLcParenBoth"/>
            </a:pPr>
            <a:endParaRPr lang="en-US" sz="2000" dirty="0" smtClean="0"/>
          </a:p>
          <a:p>
            <a:r>
              <a:rPr lang="en-US" sz="2000" dirty="0" smtClean="0"/>
              <a:t>R</a:t>
            </a:r>
            <a:r>
              <a:rPr lang="en-US" sz="2000" dirty="0"/>
              <a:t>: rutile TiO</a:t>
            </a:r>
            <a:r>
              <a:rPr lang="en-US" sz="2000" baseline="-25000" dirty="0"/>
              <a:t>2</a:t>
            </a:r>
            <a:r>
              <a:rPr lang="en-US" sz="2000" dirty="0"/>
              <a:t>, P: </a:t>
            </a:r>
            <a:r>
              <a:rPr lang="en-US" sz="2000" dirty="0" smtClean="0"/>
              <a:t>Ln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 </a:t>
            </a:r>
            <a:r>
              <a:rPr lang="en-US" sz="2000" dirty="0" smtClean="0"/>
              <a:t>pyrochlore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835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" y="0"/>
            <a:ext cx="9906000" cy="1143000"/>
          </a:xfrm>
        </p:spPr>
        <p:txBody>
          <a:bodyPr/>
          <a:lstStyle/>
          <a:p>
            <a:r>
              <a:rPr lang="en-AU" dirty="0" smtClean="0"/>
              <a:t>SEM of </a:t>
            </a:r>
            <a:r>
              <a:rPr lang="en-AU" sz="3600" dirty="0" smtClean="0">
                <a:ea typeface="ＭＳ Ｐゴシック" charset="-128"/>
              </a:rPr>
              <a:t>glass-Ln</a:t>
            </a:r>
            <a:r>
              <a:rPr lang="en-AU" sz="3600" baseline="-25000" dirty="0" smtClean="0">
                <a:ea typeface="ＭＳ Ｐゴシック" charset="-128"/>
              </a:rPr>
              <a:t>2</a:t>
            </a:r>
            <a:r>
              <a:rPr lang="en-AU" sz="3600" dirty="0" smtClean="0">
                <a:ea typeface="ＭＳ Ｐゴシック" charset="-128"/>
              </a:rPr>
              <a:t>Ti</a:t>
            </a:r>
            <a:r>
              <a:rPr lang="en-AU" sz="3600" baseline="-25000" dirty="0" smtClean="0">
                <a:ea typeface="ＭＳ Ｐゴシック" charset="-128"/>
              </a:rPr>
              <a:t>2</a:t>
            </a:r>
            <a:r>
              <a:rPr lang="en-AU" sz="3600" dirty="0" smtClean="0">
                <a:ea typeface="ＭＳ Ｐゴシック" charset="-128"/>
              </a:rPr>
              <a:t>O</a:t>
            </a:r>
            <a:r>
              <a:rPr lang="en-AU" sz="3600" baseline="-25000" dirty="0" smtClean="0">
                <a:ea typeface="ＭＳ Ｐゴシック" charset="-128"/>
              </a:rPr>
              <a:t>7</a:t>
            </a:r>
            <a:r>
              <a:rPr lang="en-AU" sz="3600" dirty="0" smtClean="0">
                <a:ea typeface="ＭＳ Ｐゴシック" charset="-128"/>
              </a:rPr>
              <a:t> </a:t>
            </a:r>
            <a:r>
              <a:rPr lang="en-AU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720" y="1126302"/>
            <a:ext cx="7317471" cy="56187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8464" y="1844824"/>
            <a:ext cx="2160240" cy="2932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 smtClean="0"/>
              <a:t>(a) Gd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Ti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7</a:t>
            </a:r>
            <a:r>
              <a:rPr lang="en-US" sz="2400" dirty="0" smtClean="0"/>
              <a:t> </a:t>
            </a:r>
            <a:r>
              <a:rPr lang="en-US" sz="2400" dirty="0"/>
              <a:t>(b) </a:t>
            </a:r>
            <a:r>
              <a:rPr lang="en-US" sz="2400" dirty="0" smtClean="0"/>
              <a:t>Tb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Ti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7</a:t>
            </a:r>
            <a:r>
              <a:rPr lang="en-US" sz="2400" dirty="0" smtClean="0"/>
              <a:t> </a:t>
            </a:r>
            <a:r>
              <a:rPr lang="en-US" sz="2400" dirty="0"/>
              <a:t>(c) </a:t>
            </a:r>
            <a:r>
              <a:rPr lang="en-US" sz="2400" dirty="0" smtClean="0"/>
              <a:t>Er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Ti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7</a:t>
            </a:r>
            <a:r>
              <a:rPr lang="en-US" sz="2400" dirty="0" smtClean="0"/>
              <a:t> </a:t>
            </a:r>
            <a:r>
              <a:rPr lang="en-US" sz="2400" dirty="0"/>
              <a:t>(d) </a:t>
            </a:r>
            <a:r>
              <a:rPr lang="en-US" sz="2400" dirty="0" smtClean="0"/>
              <a:t>Yb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Ti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</a:t>
            </a:r>
            <a:r>
              <a:rPr lang="en-US" sz="2400" baseline="-25000" dirty="0" smtClean="0"/>
              <a:t>7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88504" y="5301208"/>
            <a:ext cx="1263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1200◦C </a:t>
            </a:r>
            <a:endParaRPr lang="en-US" sz="2400" dirty="0" smtClean="0"/>
          </a:p>
          <a:p>
            <a:r>
              <a:rPr lang="en-US" sz="2400" dirty="0" smtClean="0"/>
              <a:t>6 </a:t>
            </a:r>
            <a:r>
              <a:rPr lang="en-US" sz="2400" dirty="0"/>
              <a:t>h </a:t>
            </a:r>
          </a:p>
        </p:txBody>
      </p:sp>
    </p:spTree>
    <p:extLst>
      <p:ext uri="{BB962C8B-B14F-4D97-AF65-F5344CB8AC3E}">
        <p14:creationId xmlns:p14="http://schemas.microsoft.com/office/powerpoint/2010/main" val="283689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91"/>
            <a:ext cx="9906000" cy="975537"/>
          </a:xfrm>
        </p:spPr>
        <p:txBody>
          <a:bodyPr/>
          <a:lstStyle/>
          <a:p>
            <a:r>
              <a:rPr lang="en-AU" dirty="0" smtClean="0"/>
              <a:t>Raman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0472" y="4834026"/>
            <a:ext cx="80648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Samples  were sintered at 1200</a:t>
            </a:r>
            <a:r>
              <a:rPr lang="en-US" sz="2000" dirty="0"/>
              <a:t>◦C for 6 </a:t>
            </a:r>
            <a:r>
              <a:rPr lang="en-US" sz="2000" dirty="0" smtClean="0"/>
              <a:t>h.</a:t>
            </a:r>
          </a:p>
          <a:p>
            <a:endParaRPr lang="en-US" sz="2000" dirty="0" smtClean="0"/>
          </a:p>
          <a:p>
            <a:pPr marL="342900" indent="-342900">
              <a:buAutoNum type="alphaLcParenBoth"/>
            </a:pPr>
            <a:r>
              <a:rPr lang="en-US" sz="2000" dirty="0" smtClean="0"/>
              <a:t>Gd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</a:t>
            </a:r>
            <a:r>
              <a:rPr lang="en-US" sz="2000" dirty="0"/>
              <a:t>, (b) </a:t>
            </a:r>
            <a:r>
              <a:rPr lang="en-US" sz="2000" dirty="0" smtClean="0"/>
              <a:t>Tb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</a:t>
            </a:r>
            <a:r>
              <a:rPr lang="en-US" sz="2000" dirty="0" smtClean="0"/>
              <a:t>, </a:t>
            </a:r>
            <a:r>
              <a:rPr lang="en-US" sz="2000" dirty="0"/>
              <a:t>(c) </a:t>
            </a:r>
            <a:r>
              <a:rPr lang="en-US" sz="2000" dirty="0" smtClean="0"/>
              <a:t>Er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</a:t>
            </a:r>
            <a:r>
              <a:rPr lang="en-US" sz="2000" dirty="0" smtClean="0"/>
              <a:t>, </a:t>
            </a:r>
            <a:r>
              <a:rPr lang="en-US" sz="2000" dirty="0"/>
              <a:t>(d) </a:t>
            </a:r>
            <a:r>
              <a:rPr lang="en-US" sz="2000" dirty="0" smtClean="0"/>
              <a:t>Yb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</a:t>
            </a:r>
            <a:r>
              <a:rPr lang="en-US" sz="2000" dirty="0" smtClean="0"/>
              <a:t>, (e) pure glass.</a:t>
            </a:r>
          </a:p>
          <a:p>
            <a:pPr marL="342900" indent="-342900">
              <a:buAutoNum type="alphaLcParenBoth"/>
            </a:pPr>
            <a:endParaRPr lang="en-US" sz="2000" dirty="0" smtClean="0"/>
          </a:p>
          <a:p>
            <a:r>
              <a:rPr lang="en-US" sz="2000" dirty="0" smtClean="0"/>
              <a:t>R</a:t>
            </a:r>
            <a:r>
              <a:rPr lang="en-US" sz="2000" dirty="0"/>
              <a:t>: rutile TiO</a:t>
            </a:r>
            <a:r>
              <a:rPr lang="en-US" sz="2000" baseline="-25000" dirty="0"/>
              <a:t>2</a:t>
            </a:r>
            <a:r>
              <a:rPr lang="en-US" sz="2000" dirty="0"/>
              <a:t>, </a:t>
            </a:r>
            <a:r>
              <a:rPr lang="en-US" sz="2000" dirty="0" smtClean="0"/>
              <a:t>A: anatase </a:t>
            </a:r>
            <a:r>
              <a:rPr lang="en-US" sz="2000" dirty="0"/>
              <a:t>TiO</a:t>
            </a:r>
            <a:r>
              <a:rPr lang="en-US" sz="2000" baseline="-25000" dirty="0"/>
              <a:t>2</a:t>
            </a:r>
            <a:r>
              <a:rPr lang="en-US" sz="2000" dirty="0"/>
              <a:t>, P: </a:t>
            </a:r>
            <a:r>
              <a:rPr lang="en-US" sz="2000" dirty="0" smtClean="0"/>
              <a:t>Ln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Ti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O</a:t>
            </a:r>
            <a:r>
              <a:rPr lang="en-US" sz="2000" baseline="-25000" dirty="0" smtClean="0"/>
              <a:t>7 </a:t>
            </a:r>
            <a:r>
              <a:rPr lang="en-US" sz="2000" dirty="0" smtClean="0"/>
              <a:t>pyrochlore</a:t>
            </a:r>
            <a:r>
              <a:rPr lang="en-US" sz="20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" y="1193412"/>
            <a:ext cx="4880422" cy="303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948" y="1193411"/>
            <a:ext cx="4880423" cy="303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539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61" y="116632"/>
            <a:ext cx="9906000" cy="1143000"/>
          </a:xfrm>
        </p:spPr>
        <p:txBody>
          <a:bodyPr/>
          <a:lstStyle/>
          <a:p>
            <a:r>
              <a:rPr lang="en-AU" dirty="0" smtClean="0"/>
              <a:t>Conclusion</a:t>
            </a:r>
            <a:endParaRPr lang="en-US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28464" y="1340768"/>
            <a:ext cx="9505056" cy="29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457200" indent="-4572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AU" altLang="en-US" sz="2800" dirty="0" smtClean="0"/>
              <a:t>A new method was developed to produce </a:t>
            </a:r>
            <a:r>
              <a:rPr lang="en-AU" sz="2800" dirty="0" smtClean="0">
                <a:ea typeface="ＭＳ Ｐゴシック" charset="-128"/>
              </a:rPr>
              <a:t>glass-Ln</a:t>
            </a:r>
            <a:r>
              <a:rPr lang="en-AU" sz="2800" baseline="-25000" dirty="0" smtClean="0">
                <a:ea typeface="ＭＳ Ｐゴシック" charset="-128"/>
              </a:rPr>
              <a:t>2</a:t>
            </a:r>
            <a:r>
              <a:rPr lang="en-AU" sz="2800" dirty="0" smtClean="0">
                <a:ea typeface="ＭＳ Ｐゴシック" charset="-128"/>
              </a:rPr>
              <a:t>Ti</a:t>
            </a:r>
            <a:r>
              <a:rPr lang="en-AU" sz="2800" baseline="-25000" dirty="0" smtClean="0">
                <a:ea typeface="ＭＳ Ｐゴシック" charset="-128"/>
              </a:rPr>
              <a:t>2</a:t>
            </a:r>
            <a:r>
              <a:rPr lang="en-AU" sz="2800" dirty="0" smtClean="0">
                <a:ea typeface="ＭＳ Ｐゴシック" charset="-128"/>
              </a:rPr>
              <a:t>O</a:t>
            </a:r>
            <a:r>
              <a:rPr lang="en-AU" sz="2800" baseline="-25000" dirty="0" smtClean="0">
                <a:ea typeface="ＭＳ Ｐゴシック" charset="-128"/>
              </a:rPr>
              <a:t>7</a:t>
            </a:r>
            <a:r>
              <a:rPr lang="en-AU" sz="2800" dirty="0" smtClean="0">
                <a:ea typeface="ＭＳ Ｐゴシック" charset="-128"/>
              </a:rPr>
              <a:t> pyrochlore at 1200</a:t>
            </a:r>
            <a:r>
              <a:rPr lang="en-AU" sz="2800" baseline="30000" dirty="0" smtClean="0">
                <a:ea typeface="ＭＳ Ｐゴシック" charset="-128"/>
              </a:rPr>
              <a:t>o</a:t>
            </a:r>
            <a:r>
              <a:rPr lang="en-AU" sz="2800" dirty="0" smtClean="0">
                <a:ea typeface="ＭＳ Ｐゴシック" charset="-128"/>
              </a:rPr>
              <a:t>C sintering. </a:t>
            </a:r>
          </a:p>
          <a:p>
            <a:pPr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AU" sz="2800" dirty="0" smtClean="0">
                <a:ea typeface="ＭＳ Ｐゴシック" charset="-128"/>
              </a:rPr>
              <a:t>Ln</a:t>
            </a:r>
            <a:r>
              <a:rPr lang="en-AU" sz="2800" baseline="-25000" dirty="0" smtClean="0">
                <a:ea typeface="ＭＳ Ｐゴシック" charset="-128"/>
              </a:rPr>
              <a:t>2</a:t>
            </a:r>
            <a:r>
              <a:rPr lang="en-AU" sz="2800" dirty="0" smtClean="0">
                <a:ea typeface="ＭＳ Ｐゴシック" charset="-128"/>
              </a:rPr>
              <a:t>Ti</a:t>
            </a:r>
            <a:r>
              <a:rPr lang="en-AU" sz="2800" baseline="-25000" dirty="0" smtClean="0">
                <a:ea typeface="ＭＳ Ｐゴシック" charset="-128"/>
              </a:rPr>
              <a:t>2</a:t>
            </a:r>
            <a:r>
              <a:rPr lang="en-AU" sz="2800" dirty="0" smtClean="0">
                <a:ea typeface="ＭＳ Ｐゴシック" charset="-128"/>
              </a:rPr>
              <a:t>O</a:t>
            </a:r>
            <a:r>
              <a:rPr lang="en-AU" sz="2800" baseline="-25000" dirty="0" smtClean="0">
                <a:ea typeface="ＭＳ Ｐゴシック" charset="-128"/>
              </a:rPr>
              <a:t>7</a:t>
            </a:r>
            <a:r>
              <a:rPr lang="en-AU" sz="2800" dirty="0" smtClean="0">
                <a:ea typeface="ＭＳ Ｐゴシック" charset="-128"/>
              </a:rPr>
              <a:t> pyrochlore was internally crystallized in glass.</a:t>
            </a:r>
            <a:endParaRPr lang="en-AU" sz="2800" dirty="0">
              <a:ea typeface="ＭＳ Ｐゴシック" charset="-128"/>
            </a:endParaRPr>
          </a:p>
          <a:p>
            <a:pPr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AU" altLang="en-US" sz="2800" dirty="0" smtClean="0">
                <a:ea typeface="ＭＳ Ｐゴシック" charset="-128"/>
              </a:rPr>
              <a:t>Pyrochlore was uniformly distributed in glass matrix.</a:t>
            </a:r>
          </a:p>
          <a:p>
            <a:pPr eaLnBrk="1" hangingPunct="1">
              <a:spcAft>
                <a:spcPts val="600"/>
              </a:spcAft>
              <a:buFontTx/>
              <a:buChar char="•"/>
              <a:defRPr/>
            </a:pPr>
            <a:r>
              <a:rPr lang="en-AU" altLang="en-US" sz="2800" dirty="0" smtClean="0">
                <a:ea typeface="ＭＳ Ｐゴシック" charset="-128"/>
              </a:rPr>
              <a:t>High ceramic to glass weight ratio led to some impurities.  </a:t>
            </a:r>
            <a:endParaRPr lang="en-AU" altLang="en-US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4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87560" y="2996952"/>
            <a:ext cx="9906000" cy="1143000"/>
          </a:xfrm>
        </p:spPr>
        <p:txBody>
          <a:bodyPr/>
          <a:lstStyle/>
          <a:p>
            <a:r>
              <a:rPr lang="en-AU" sz="6000" dirty="0" smtClean="0"/>
              <a:t>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9036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-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-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Wav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Feature Blue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Feature Blue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eature Green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Feature Green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Wave Green Lin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Wave Green Lin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Wave S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Quo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_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2_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3_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93208</TotalTime>
  <Words>345</Words>
  <Application>Microsoft Office PowerPoint</Application>
  <PresentationFormat>A4 Paper (210x297 mm)</PresentationFormat>
  <Paragraphs>49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15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Title - Dark</vt:lpstr>
      <vt:lpstr>Title - Light</vt:lpstr>
      <vt:lpstr>Wave Top</vt:lpstr>
      <vt:lpstr>Wave bottom</vt:lpstr>
      <vt:lpstr>Feature Blue Dark</vt:lpstr>
      <vt:lpstr>Feature Blue Light</vt:lpstr>
      <vt:lpstr>Feature Green Dark</vt:lpstr>
      <vt:lpstr>Feature Green Light</vt:lpstr>
      <vt:lpstr>Wave Green Line Top</vt:lpstr>
      <vt:lpstr>Wave Green Line Bottom</vt:lpstr>
      <vt:lpstr>Wave Side</vt:lpstr>
      <vt:lpstr>Quote</vt:lpstr>
      <vt:lpstr>1_Wave Top</vt:lpstr>
      <vt:lpstr>2_Wave Top</vt:lpstr>
      <vt:lpstr>3_Wave Top</vt:lpstr>
      <vt:lpstr>Synthesis and Characterisation of  Glass-Ln2Ti2O7 Pyrochlore</vt:lpstr>
      <vt:lpstr>Aim of this work</vt:lpstr>
      <vt:lpstr>Reaction scheme flow chart</vt:lpstr>
      <vt:lpstr>Confirmation of pyrochlore internal crystallization</vt:lpstr>
      <vt:lpstr>GC weight ratio effect (glass-Y2Ti2O7) </vt:lpstr>
      <vt:lpstr>SEM  glass-Y2Ti2O7 </vt:lpstr>
      <vt:lpstr>XRD</vt:lpstr>
      <vt:lpstr>SEM of glass-Ln2Ti2O7  </vt:lpstr>
      <vt:lpstr>Raman</vt:lpstr>
      <vt:lpstr>Conclusion</vt:lpstr>
      <vt:lpstr>?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Paul Newton</dc:creator>
  <cp:lastModifiedBy>KONG, Linggen</cp:lastModifiedBy>
  <cp:revision>1049</cp:revision>
  <cp:lastPrinted>2017-04-25T23:12:14Z</cp:lastPrinted>
  <dcterms:created xsi:type="dcterms:W3CDTF">2011-09-12T23:14:44Z</dcterms:created>
  <dcterms:modified xsi:type="dcterms:W3CDTF">2017-10-26T05:26:15Z</dcterms:modified>
</cp:coreProperties>
</file>