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sldIdLst>
    <p:sldId id="256" r:id="rId2"/>
    <p:sldId id="318" r:id="rId3"/>
    <p:sldId id="305" r:id="rId4"/>
    <p:sldId id="306" r:id="rId5"/>
    <p:sldId id="308" r:id="rId6"/>
    <p:sldId id="323" r:id="rId7"/>
    <p:sldId id="324" r:id="rId8"/>
    <p:sldId id="309" r:id="rId9"/>
    <p:sldId id="310" r:id="rId10"/>
    <p:sldId id="311" r:id="rId11"/>
    <p:sldId id="312" r:id="rId12"/>
    <p:sldId id="313" r:id="rId13"/>
    <p:sldId id="314" r:id="rId14"/>
    <p:sldId id="293" r:id="rId15"/>
    <p:sldId id="268" r:id="rId16"/>
    <p:sldId id="267" r:id="rId17"/>
    <p:sldId id="300" r:id="rId18"/>
    <p:sldId id="304" r:id="rId19"/>
    <p:sldId id="282" r:id="rId20"/>
    <p:sldId id="271" r:id="rId21"/>
    <p:sldId id="302" r:id="rId22"/>
    <p:sldId id="284" r:id="rId23"/>
    <p:sldId id="285" r:id="rId24"/>
    <p:sldId id="286" r:id="rId25"/>
    <p:sldId id="288" r:id="rId26"/>
    <p:sldId id="273" r:id="rId27"/>
    <p:sldId id="289" r:id="rId28"/>
    <p:sldId id="274" r:id="rId29"/>
    <p:sldId id="319" r:id="rId30"/>
    <p:sldId id="320" r:id="rId31"/>
    <p:sldId id="321" r:id="rId32"/>
    <p:sldId id="322" r:id="rId33"/>
    <p:sldId id="277" r:id="rId34"/>
    <p:sldId id="278" r:id="rId35"/>
    <p:sldId id="316" r:id="rId36"/>
    <p:sldId id="290" r:id="rId37"/>
    <p:sldId id="317" r:id="rId38"/>
    <p:sldId id="301" r:id="rId39"/>
    <p:sldId id="303" r:id="rId40"/>
    <p:sldId id="295" r:id="rId41"/>
    <p:sldId id="281" r:id="rId42"/>
    <p:sldId id="307" r:id="rId43"/>
    <p:sldId id="315" r:id="rId4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BA010"/>
    <a:srgbClr val="00CC00"/>
    <a:srgbClr val="66FF33"/>
    <a:srgbClr val="FF0000"/>
    <a:srgbClr val="008000"/>
    <a:srgbClr val="FF99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660"/>
  </p:normalViewPr>
  <p:slideViewPr>
    <p:cSldViewPr>
      <p:cViewPr varScale="1">
        <p:scale>
          <a:sx n="71" d="100"/>
          <a:sy n="71" d="100"/>
        </p:scale>
        <p:origin x="1344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00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3.wmf"/><Relationship Id="rId1" Type="http://schemas.openxmlformats.org/officeDocument/2006/relationships/image" Target="../media/image4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4" Type="http://schemas.openxmlformats.org/officeDocument/2006/relationships/image" Target="../media/image5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4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E2446-ABB1-4052-B048-B23B172D4485}" type="datetimeFigureOut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E3556-E737-44A4-888E-41D26D3572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931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="1" dirty="0" smtClean="0"/>
              <a:t>I can say that this is potentially the most dangerous failure mode (and that’s why NWMO is investing in researching this)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The motivation</a:t>
            </a:r>
            <a:r>
              <a:rPr lang="en-CA" baseline="0" dirty="0" smtClean="0"/>
              <a:t> behind my research is ensuring the safe long-term management used nuclear fuel. Canada’s proposed long term management method involves placing used fuel bundles in a copper-coated carbon steel container (the Cu coating being either electrodeposited or cold spray), (sealing the containers), and placing them ~500 m below ground in a deep geological repository. In the repository,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containers will eventually come into contact with groundwater and can begin to corrode.</a:t>
            </a:r>
            <a:r>
              <a:rPr lang="en-CA" baseline="0" dirty="0" smtClean="0"/>
              <a:t> This is where my research comes in.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containers are the primary engineered barrier within the multi-barrier system proposed for the permanent disposal of spent nuclear fuel.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0072F-F9DE-423C-A029-38D8EAE0CB13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314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i="0" dirty="0" smtClean="0">
                <a:solidFill>
                  <a:srgbClr val="252525"/>
                </a:solidFill>
                <a:effectLst/>
                <a:latin typeface="Arial"/>
              </a:rPr>
              <a:t>The simple equations that model these finite elements are then assembled into a larger system of equations that models the entire problem.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1755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FBDD-1A9E-4D74-956F-455B5941096F}" type="datetime1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455C8-F4E7-4659-BA0F-B6107FC02EF5}" type="datetime1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1894-3791-42C3-BC14-2DBB6421B1AB}" type="datetime1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65C7-ED83-428C-AFF8-1E9E2F93044F}" type="datetime1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3F0AB-9A7A-40A5-8CAF-A647482B07EA}" type="datetime1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2180-A891-448F-9FEA-6FAC05AF7855}" type="datetime1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1C57-3596-4FD4-9B56-37F851C78007}" type="datetime1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10793-8636-4408-B75C-07B8606B3643}" type="datetime1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A29CB-6A93-4C3E-ACAA-0557440AB5E8}" type="datetime1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E90A0-8C41-41B3-9F50-E81AE93C92ED}" type="datetime1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9439C-34BA-41A3-9B6C-94E9C915C3BF}" type="datetime1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9342D-5793-4F16-B9B0-E45A055CBB1F}" type="datetime1">
              <a:rPr lang="zh-CN" altLang="en-US" smtClean="0"/>
              <a:pPr/>
              <a:t>2017/10/29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4.tiff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png"/><Relationship Id="rId5" Type="http://schemas.openxmlformats.org/officeDocument/2006/relationships/image" Target="../media/image40.png"/><Relationship Id="rId4" Type="http://schemas.openxmlformats.org/officeDocument/2006/relationships/image" Target="../media/image3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.png"/><Relationship Id="rId4" Type="http://schemas.openxmlformats.org/officeDocument/2006/relationships/image" Target="../media/image41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44.pn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7.png"/><Relationship Id="rId11" Type="http://schemas.openxmlformats.org/officeDocument/2006/relationships/image" Target="../media/image3.png"/><Relationship Id="rId5" Type="http://schemas.openxmlformats.org/officeDocument/2006/relationships/image" Target="../media/image46.png"/><Relationship Id="rId10" Type="http://schemas.openxmlformats.org/officeDocument/2006/relationships/image" Target="../media/image43.wmf"/><Relationship Id="rId4" Type="http://schemas.openxmlformats.org/officeDocument/2006/relationships/image" Target="../media/image45.png"/><Relationship Id="rId9" Type="http://schemas.openxmlformats.org/officeDocument/2006/relationships/oleObject" Target="../embeddings/oleObject9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48.wmf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6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1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.png"/><Relationship Id="rId4" Type="http://schemas.openxmlformats.org/officeDocument/2006/relationships/image" Target="../media/image63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8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7.png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.png"/><Relationship Id="rId5" Type="http://schemas.openxmlformats.org/officeDocument/2006/relationships/image" Target="../media/image76.emf"/><Relationship Id="rId4" Type="http://schemas.openxmlformats.org/officeDocument/2006/relationships/image" Target="../media/image75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8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2.wmf"/><Relationship Id="rId4" Type="http://schemas.openxmlformats.org/officeDocument/2006/relationships/image" Target="../media/image77.wmf"/><Relationship Id="rId9" Type="http://schemas.openxmlformats.org/officeDocument/2006/relationships/oleObject" Target="../embeddings/oleObject24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tif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iff"/><Relationship Id="rId7" Type="http://schemas.openxmlformats.org/officeDocument/2006/relationships/image" Target="../media/image8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80.wmf"/><Relationship Id="rId4" Type="http://schemas.openxmlformats.org/officeDocument/2006/relationships/oleObject" Target="../embeddings/oleObject2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85722" y="939292"/>
            <a:ext cx="8286776" cy="15001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7550" y="3263844"/>
            <a:ext cx="7356280" cy="1752600"/>
          </a:xfrm>
        </p:spPr>
        <p:txBody>
          <a:bodyPr>
            <a:normAutofit fontScale="92500"/>
          </a:bodyPr>
          <a:lstStyle/>
          <a:p>
            <a:pPr algn="l"/>
            <a:r>
              <a:rPr lang="en-US" sz="2400" b="1" u="sng" dirty="0" err="1" smtClean="0">
                <a:solidFill>
                  <a:srgbClr val="FF0000"/>
                </a:solidFill>
              </a:rPr>
              <a:t>Nazhen</a:t>
            </a:r>
            <a:r>
              <a:rPr lang="en-US" sz="2400" b="1" u="sng" dirty="0" smtClean="0">
                <a:solidFill>
                  <a:srgbClr val="FF0000"/>
                </a:solidFill>
              </a:rPr>
              <a:t> Liu</a:t>
            </a:r>
            <a:r>
              <a:rPr lang="en-US" sz="2400" b="1" dirty="0" smtClean="0">
                <a:solidFill>
                  <a:srgbClr val="FF0000"/>
                </a:solidFill>
              </a:rPr>
              <a:t>, </a:t>
            </a:r>
            <a:r>
              <a:rPr lang="en-US" sz="2400" b="1" dirty="0" err="1" smtClean="0">
                <a:solidFill>
                  <a:srgbClr val="FF0000"/>
                </a:solidFill>
              </a:rPr>
              <a:t>Ziyan</a:t>
            </a:r>
            <a:r>
              <a:rPr lang="en-US" sz="2400" b="1" dirty="0" smtClean="0">
                <a:solidFill>
                  <a:srgbClr val="FF0000"/>
                </a:solidFill>
              </a:rPr>
              <a:t> Zhu, Linda Wu</a:t>
            </a:r>
            <a:r>
              <a:rPr lang="en-US" sz="2400" b="1" dirty="0" smtClean="0">
                <a:solidFill>
                  <a:schemeClr val="tx1"/>
                </a:solidFill>
              </a:rPr>
              <a:t>, Zack Qin, David Shoesmith</a:t>
            </a:r>
          </a:p>
          <a:p>
            <a:pPr algn="l"/>
            <a:r>
              <a:rPr lang="en-CA" sz="2400" dirty="0" smtClean="0">
                <a:solidFill>
                  <a:schemeClr val="tx1"/>
                </a:solidFill>
              </a:rPr>
              <a:t>Department of Chemistry and Surface Science Western</a:t>
            </a:r>
          </a:p>
          <a:p>
            <a:pPr algn="l"/>
            <a:r>
              <a:rPr lang="en-CA" sz="2400" dirty="0" smtClean="0">
                <a:solidFill>
                  <a:schemeClr val="tx1"/>
                </a:solidFill>
              </a:rPr>
              <a:t>The University of Western Ontario</a:t>
            </a:r>
          </a:p>
          <a:p>
            <a:pPr algn="l"/>
            <a:r>
              <a:rPr lang="en-CA" sz="2400" dirty="0" smtClean="0">
                <a:solidFill>
                  <a:schemeClr val="tx1"/>
                </a:solidFill>
              </a:rPr>
              <a:t>London, ON, Canada</a:t>
            </a:r>
          </a:p>
          <a:p>
            <a:pPr algn="r"/>
            <a:endParaRPr lang="en-CA" sz="2400" dirty="0" smtClean="0">
              <a:solidFill>
                <a:schemeClr val="tx1"/>
              </a:solidFill>
            </a:endParaRPr>
          </a:p>
          <a:p>
            <a:pPr algn="r"/>
            <a:endParaRPr lang="en-US" sz="2400" baseline="30000" dirty="0" smtClean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  <p:sp>
        <p:nvSpPr>
          <p:cNvPr id="4" name="标题 3"/>
          <p:cNvSpPr txBox="1">
            <a:spLocks noGrp="1"/>
          </p:cNvSpPr>
          <p:nvPr>
            <p:ph type="ctrTitle"/>
          </p:nvPr>
        </p:nvSpPr>
        <p:spPr>
          <a:xfrm>
            <a:off x="677949" y="1835116"/>
            <a:ext cx="7772400" cy="1735896"/>
          </a:xfrm>
          <a:prstGeom prst="rect">
            <a:avLst/>
          </a:prstGeom>
          <a:noFill/>
        </p:spPr>
        <p:txBody>
          <a:bodyPr wrap="square" lIns="438949" tIns="219474" rIns="438949" bIns="219474" rtlCol="0">
            <a:spAutoFit/>
          </a:bodyPr>
          <a:lstStyle/>
          <a:p>
            <a:r>
              <a:rPr lang="en-US" altLang="zh-CN" sz="2800" b="1" dirty="0" smtClean="0"/>
              <a:t>Modelling the Corrosion of Spent Nuclear Fuel         Inside a Failed Waste Container </a:t>
            </a:r>
            <a:r>
              <a:rPr lang="en-US" altLang="zh-CN" sz="2800" b="1" dirty="0" smtClean="0">
                <a:solidFill>
                  <a:schemeClr val="bg1"/>
                </a:solidFill>
              </a:rPr>
              <a:t>Fuel Inside a Failed Waste Container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lum bright="-3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5" t="12600" r="28338" b="16001"/>
          <a:stretch>
            <a:fillRect/>
          </a:stretch>
        </p:blipFill>
        <p:spPr>
          <a:xfrm>
            <a:off x="3635896" y="0"/>
            <a:ext cx="1191889" cy="1421901"/>
          </a:xfrm>
          <a:prstGeom prst="rect">
            <a:avLst/>
          </a:prstGeom>
        </p:spPr>
      </p:pic>
      <p:pic>
        <p:nvPicPr>
          <p:cNvPr id="8" name="图片 7" descr="Logo_V1.2_R1_Big.jpg"/>
          <p:cNvPicPr>
            <a:picLocks noChangeAspect="1"/>
          </p:cNvPicPr>
          <p:nvPr/>
        </p:nvPicPr>
        <p:blipFill>
          <a:blip r:embed="rId3" cstate="print"/>
          <a:srcRect l="10490" t="8001" r="12136" b="16400"/>
          <a:stretch>
            <a:fillRect/>
          </a:stretch>
        </p:blipFill>
        <p:spPr>
          <a:xfrm>
            <a:off x="6725159" y="27482"/>
            <a:ext cx="1765401" cy="135222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-24"/>
            <a:ext cx="43576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zh-CN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91612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60510" y="5021132"/>
            <a:ext cx="77103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This project is funded under a Collaborative Research and Development agreement between NSERC and the Nuclear Waste Management Organization</a:t>
            </a:r>
            <a:endParaRPr lang="en-CA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b="1" dirty="0" smtClean="0">
                <a:latin typeface="Arial Narrow" panose="020B0606020202030204" pitchFamily="34" charset="0"/>
              </a:rPr>
              <a:t>OUTLINE</a:t>
            </a:r>
            <a:endParaRPr lang="en-CA" sz="3200" b="1" dirty="0">
              <a:latin typeface="Arial Narrow" panose="020B0606020202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1460599"/>
            <a:ext cx="807524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>
                <a:latin typeface="Arial Narrow" panose="020B0606020202030204" pitchFamily="34" charset="0"/>
              </a:rPr>
              <a:t>Canadian disposal scenario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b="1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>
                <a:latin typeface="Arial Narrow" panose="020B0606020202030204" pitchFamily="34" charset="0"/>
              </a:rPr>
              <a:t>Redox conditions inside a failed nuclear waste container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b="1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>
                <a:latin typeface="Arial Narrow" panose="020B0606020202030204" pitchFamily="34" charset="0"/>
              </a:rPr>
              <a:t>A few key fuel properties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b="1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>
                <a:latin typeface="Arial Narrow" panose="020B0606020202030204" pitchFamily="34" charset="0"/>
              </a:rPr>
              <a:t>A one dimensional model for fuel corrosion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b="1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>
                <a:latin typeface="Arial Narrow" panose="020B0606020202030204" pitchFamily="34" charset="0"/>
              </a:rPr>
              <a:t>The need for a two dimensional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b="1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>
                <a:latin typeface="Arial Narrow" panose="020B0606020202030204" pitchFamily="34" charset="0"/>
              </a:rPr>
              <a:t>The influence of H</a:t>
            </a:r>
            <a:r>
              <a:rPr lang="en-CA" sz="2000" b="1" baseline="-25000" dirty="0" smtClean="0">
                <a:latin typeface="Arial Narrow" panose="020B0606020202030204" pitchFamily="34" charset="0"/>
              </a:rPr>
              <a:t>2</a:t>
            </a:r>
            <a:r>
              <a:rPr lang="en-CA" sz="2000" b="1" dirty="0" smtClean="0">
                <a:latin typeface="Arial Narrow" panose="020B0606020202030204" pitchFamily="34" charset="0"/>
              </a:rPr>
              <a:t> from alpha radiolysis and steel corrosion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b="1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>
                <a:latin typeface="Arial Narrow" panose="020B0606020202030204" pitchFamily="34" charset="0"/>
              </a:rPr>
              <a:t>How much H</a:t>
            </a:r>
            <a:r>
              <a:rPr lang="en-CA" sz="2000" b="1" baseline="-25000" dirty="0" smtClean="0">
                <a:latin typeface="Arial Narrow" panose="020B0606020202030204" pitchFamily="34" charset="0"/>
              </a:rPr>
              <a:t>2</a:t>
            </a:r>
            <a:r>
              <a:rPr lang="en-CA" sz="2000" b="1" dirty="0" smtClean="0">
                <a:latin typeface="Arial Narrow" panose="020B0606020202030204" pitchFamily="34" charset="0"/>
              </a:rPr>
              <a:t> is required to completely suppress fuel corrosion?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b="1" dirty="0" smtClean="0">
                <a:latin typeface="Arial Narrow" panose="020B0606020202030204" pitchFamily="34" charset="0"/>
              </a:rPr>
              <a:t>Can the model be validated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400" b="1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400" b="1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0611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935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96"/>
          <a:stretch/>
        </p:blipFill>
        <p:spPr>
          <a:xfrm>
            <a:off x="408421" y="2297818"/>
            <a:ext cx="4380988" cy="34636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93" y="184128"/>
            <a:ext cx="7043494" cy="994172"/>
          </a:xfrm>
        </p:spPr>
        <p:txBody>
          <a:bodyPr>
            <a:normAutofit/>
          </a:bodyPr>
          <a:lstStyle/>
          <a:p>
            <a:pPr lvl="0" algn="ctr"/>
            <a:r>
              <a:rPr lang="en-CA" sz="2800" b="1" dirty="0">
                <a:latin typeface="Arial Narrow" panose="020B0606020202030204" pitchFamily="34" charset="0"/>
              </a:rPr>
              <a:t>The </a:t>
            </a:r>
            <a:r>
              <a:rPr lang="en-CA" sz="2800" b="1" dirty="0" smtClean="0">
                <a:latin typeface="Arial Narrow" panose="020B0606020202030204" pitchFamily="34" charset="0"/>
              </a:rPr>
              <a:t>Canadian </a:t>
            </a:r>
            <a:r>
              <a:rPr lang="en-CA" sz="2800" b="1" dirty="0">
                <a:latin typeface="Arial Narrow" panose="020B0606020202030204" pitchFamily="34" charset="0"/>
              </a:rPr>
              <a:t>Scenario for the Disposal of High Level Nuclear Waste (Used Nuclear Fuel)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E8B89-5E9D-49D1-84F5-CCF16C352533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446221" y="1843026"/>
            <a:ext cx="2259877" cy="3198341"/>
            <a:chOff x="111127" y="1803822"/>
            <a:chExt cx="2216416" cy="3051313"/>
          </a:xfrm>
        </p:grpSpPr>
        <p:pic>
          <p:nvPicPr>
            <p:cNvPr id="24" name="Picture 23" descr="All_Containers.pn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6068" y="1858535"/>
              <a:ext cx="761475" cy="2996600"/>
            </a:xfrm>
            <a:prstGeom prst="rect">
              <a:avLst/>
            </a:prstGeom>
          </p:spPr>
        </p:pic>
        <p:grpSp>
          <p:nvGrpSpPr>
            <p:cNvPr id="25" name="Group 24"/>
            <p:cNvGrpSpPr/>
            <p:nvPr/>
          </p:nvGrpSpPr>
          <p:grpSpPr>
            <a:xfrm>
              <a:off x="111127" y="1803822"/>
              <a:ext cx="1651847" cy="3051312"/>
              <a:chOff x="111127" y="1803822"/>
              <a:chExt cx="1651847" cy="3051312"/>
            </a:xfrm>
          </p:grpSpPr>
          <p:pic>
            <p:nvPicPr>
              <p:cNvPr id="26" name="Picture 25" descr="All_Containers.png"/>
              <p:cNvPicPr>
                <a:picLocks noChangeAspect="1"/>
              </p:cNvPicPr>
              <p:nvPr/>
            </p:nvPicPr>
            <p:blipFill rotWithShape="1">
              <a:blip r:embed="rId5" cstate="print">
                <a:clrChange>
                  <a:clrFrom>
                    <a:srgbClr val="575758">
                      <a:alpha val="50588"/>
                    </a:srgbClr>
                  </a:clrFrom>
                  <a:clrTo>
                    <a:srgbClr val="57575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43852" y="1860619"/>
                <a:ext cx="1319122" cy="2994515"/>
              </a:xfrm>
              <a:prstGeom prst="rect">
                <a:avLst/>
              </a:prstGeom>
            </p:spPr>
          </p:pic>
          <p:cxnSp>
            <p:nvCxnSpPr>
              <p:cNvPr id="27" name="AutoShape 5"/>
              <p:cNvCxnSpPr>
                <a:cxnSpLocks noChangeShapeType="1"/>
              </p:cNvCxnSpPr>
              <p:nvPr/>
            </p:nvCxnSpPr>
            <p:spPr bwMode="auto">
              <a:xfrm flipH="1">
                <a:off x="525112" y="2436088"/>
                <a:ext cx="10531" cy="2353816"/>
              </a:xfrm>
              <a:prstGeom prst="straightConnector1">
                <a:avLst/>
              </a:prstGeom>
              <a:noFill/>
              <a:ln w="3175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28" name="AutoShape 6"/>
              <p:cNvCxnSpPr>
                <a:cxnSpLocks noChangeShapeType="1"/>
              </p:cNvCxnSpPr>
              <p:nvPr/>
            </p:nvCxnSpPr>
            <p:spPr bwMode="auto">
              <a:xfrm>
                <a:off x="350765" y="2435666"/>
                <a:ext cx="365760" cy="0"/>
              </a:xfrm>
              <a:prstGeom prst="straightConnector1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9" name="AutoShape 6"/>
              <p:cNvCxnSpPr>
                <a:cxnSpLocks noChangeShapeType="1"/>
              </p:cNvCxnSpPr>
              <p:nvPr/>
            </p:nvCxnSpPr>
            <p:spPr bwMode="auto">
              <a:xfrm>
                <a:off x="341120" y="4798831"/>
                <a:ext cx="365760" cy="0"/>
              </a:xfrm>
              <a:prstGeom prst="straightConnector1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30" name="Text Box 7"/>
              <p:cNvSpPr txBox="1">
                <a:spLocks noChangeArrowheads="1"/>
              </p:cNvSpPr>
              <p:nvPr/>
            </p:nvSpPr>
            <p:spPr bwMode="auto">
              <a:xfrm>
                <a:off x="111127" y="3335270"/>
                <a:ext cx="755262" cy="29786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vert="horz" wrap="square" lIns="27000" tIns="34290" rIns="27000" bIns="3429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Aft>
                    <a:spcPts val="750"/>
                  </a:spcAft>
                </a:pPr>
                <a:r>
                  <a:rPr lang="en-US" sz="1500" b="1" i="1" dirty="0">
                    <a:solidFill>
                      <a:srgbClr val="000000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~</a:t>
                </a:r>
                <a:r>
                  <a:rPr lang="en-US" sz="1500" b="1" i="1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2.5 m</a:t>
                </a:r>
                <a:endParaRPr lang="en-CA" sz="15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cxnSp>
            <p:nvCxnSpPr>
              <p:cNvPr id="31" name="AutoShape 2"/>
              <p:cNvCxnSpPr>
                <a:cxnSpLocks noChangeShapeType="1"/>
              </p:cNvCxnSpPr>
              <p:nvPr/>
            </p:nvCxnSpPr>
            <p:spPr bwMode="auto">
              <a:xfrm>
                <a:off x="804728" y="2206141"/>
                <a:ext cx="640080" cy="4623"/>
              </a:xfrm>
              <a:prstGeom prst="straightConnector1">
                <a:avLst/>
              </a:prstGeom>
              <a:noFill/>
              <a:ln w="3175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32" name="AutoShape 3"/>
              <p:cNvCxnSpPr>
                <a:cxnSpLocks noChangeShapeType="1"/>
              </p:cNvCxnSpPr>
              <p:nvPr/>
            </p:nvCxnSpPr>
            <p:spPr bwMode="auto">
              <a:xfrm flipV="1">
                <a:off x="793155" y="2079141"/>
                <a:ext cx="0" cy="327025"/>
              </a:xfrm>
              <a:prstGeom prst="straightConnector1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3" name="AutoShape 3"/>
              <p:cNvCxnSpPr>
                <a:cxnSpLocks noChangeShapeType="1"/>
              </p:cNvCxnSpPr>
              <p:nvPr/>
            </p:nvCxnSpPr>
            <p:spPr bwMode="auto">
              <a:xfrm flipV="1">
                <a:off x="1466416" y="2057921"/>
                <a:ext cx="0" cy="327025"/>
              </a:xfrm>
              <a:prstGeom prst="straightConnector1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34" name="Text Box 7"/>
              <p:cNvSpPr txBox="1">
                <a:spLocks noChangeArrowheads="1"/>
              </p:cNvSpPr>
              <p:nvPr/>
            </p:nvSpPr>
            <p:spPr bwMode="auto">
              <a:xfrm>
                <a:off x="743944" y="1803822"/>
                <a:ext cx="767942" cy="25409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Aft>
                    <a:spcPts val="750"/>
                  </a:spcAft>
                </a:pPr>
                <a:r>
                  <a:rPr lang="en-US" sz="1350" b="1" i="1" dirty="0">
                    <a:solidFill>
                      <a:srgbClr val="000000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~</a:t>
                </a:r>
                <a:r>
                  <a:rPr lang="en-US" sz="1500" b="1" i="1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0.57 m</a:t>
                </a:r>
                <a:endParaRPr lang="en-CA" sz="15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35" name="Rounded Rectangle 34"/>
          <p:cNvSpPr/>
          <p:nvPr/>
        </p:nvSpPr>
        <p:spPr>
          <a:xfrm>
            <a:off x="346729" y="2081072"/>
            <a:ext cx="4431336" cy="3694934"/>
          </a:xfrm>
          <a:prstGeom prst="roundRect">
            <a:avLst/>
          </a:prstGeom>
          <a:noFill/>
          <a:ln w="57150">
            <a:solidFill>
              <a:srgbClr val="3B1B7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3" name="TextBox 2"/>
          <p:cNvSpPr txBox="1"/>
          <p:nvPr/>
        </p:nvSpPr>
        <p:spPr>
          <a:xfrm>
            <a:off x="5766778" y="5231907"/>
            <a:ext cx="19450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350" b="1" dirty="0">
                <a:solidFill>
                  <a:srgbClr val="0000FF"/>
                </a:solidFill>
                <a:latin typeface="Arial Narrow" panose="020B0606020202030204" pitchFamily="34" charset="0"/>
              </a:rPr>
              <a:t>Cu-coated carbon steel container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350" b="1" dirty="0">
                <a:solidFill>
                  <a:srgbClr val="0000FF"/>
                </a:solidFill>
                <a:latin typeface="Arial Narrow" panose="020B0606020202030204" pitchFamily="34" charset="0"/>
              </a:rPr>
              <a:t>Electrodeposited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1350" b="1" dirty="0">
                <a:solidFill>
                  <a:srgbClr val="0000FF"/>
                </a:solidFill>
                <a:latin typeface="Arial Narrow" panose="020B0606020202030204" pitchFamily="34" charset="0"/>
              </a:rPr>
              <a:t>Cold spray</a:t>
            </a:r>
          </a:p>
        </p:txBody>
      </p:sp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1308" y="242758"/>
            <a:ext cx="13144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76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508" y="2780928"/>
            <a:ext cx="5212317" cy="291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789" y="810876"/>
            <a:ext cx="2835387" cy="1854273"/>
          </a:xfrm>
          <a:prstGeom prst="rect">
            <a:avLst/>
          </a:prstGeom>
        </p:spPr>
      </p:pic>
      <p:pic>
        <p:nvPicPr>
          <p:cNvPr id="4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5642" y="2780928"/>
            <a:ext cx="2713966" cy="2388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H="1">
            <a:off x="6875249" y="3605499"/>
            <a:ext cx="1034752" cy="1049867"/>
          </a:xfrm>
          <a:prstGeom prst="straightConnector1">
            <a:avLst/>
          </a:prstGeom>
          <a:ln w="3810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49836" y="297040"/>
            <a:ext cx="6442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 smtClean="0">
                <a:latin typeface="Arial Narrow" panose="020B0606020202030204" pitchFamily="34" charset="0"/>
              </a:rPr>
              <a:t>Redox Conditions Inside a Failed Container</a:t>
            </a:r>
            <a:endParaRPr lang="en-CA" sz="2800" b="1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5811" y="5191380"/>
            <a:ext cx="1954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Large redox gradient exists within the container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1711" y="224505"/>
            <a:ext cx="1316860" cy="80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739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68173" y="457200"/>
            <a:ext cx="7049792" cy="514350"/>
          </a:xfrm>
          <a:noFill/>
          <a:ln>
            <a:noFill/>
          </a:ln>
        </p:spPr>
        <p:txBody>
          <a:bodyPr>
            <a:noAutofit/>
          </a:bodyPr>
          <a:lstStyle/>
          <a:p>
            <a:pPr eaLnBrk="1" hangingPunct="1"/>
            <a:r>
              <a:rPr lang="en-US" sz="2800" b="1" dirty="0">
                <a:latin typeface="Arial Narrow" pitchFamily="34" charset="0"/>
              </a:rPr>
              <a:t>The Key </a:t>
            </a:r>
            <a:r>
              <a:rPr lang="en-US" sz="2800" b="1" dirty="0" smtClean="0">
                <a:latin typeface="Arial Narrow" pitchFamily="34" charset="0"/>
              </a:rPr>
              <a:t>Fuel </a:t>
            </a:r>
            <a:r>
              <a:rPr lang="en-US" sz="2800" b="1" dirty="0">
                <a:latin typeface="Arial Narrow" pitchFamily="34" charset="0"/>
              </a:rPr>
              <a:t>(UO</a:t>
            </a:r>
            <a:r>
              <a:rPr lang="en-US" sz="2800" b="1" baseline="-25000" dirty="0">
                <a:latin typeface="Arial Narrow" pitchFamily="34" charset="0"/>
              </a:rPr>
              <a:t>2</a:t>
            </a:r>
            <a:r>
              <a:rPr lang="en-US" sz="2800" b="1" dirty="0">
                <a:latin typeface="Arial Narrow" pitchFamily="34" charset="0"/>
              </a:rPr>
              <a:t>) </a:t>
            </a:r>
            <a:r>
              <a:rPr lang="en-US" sz="2800" b="1" dirty="0" smtClean="0">
                <a:latin typeface="Arial Narrow" pitchFamily="34" charset="0"/>
              </a:rPr>
              <a:t>Properties which influence </a:t>
            </a:r>
            <a:r>
              <a:rPr lang="en-US" sz="2800" b="1" smtClean="0">
                <a:latin typeface="Arial Narrow" pitchFamily="34" charset="0"/>
              </a:rPr>
              <a:t>its reactivity</a:t>
            </a:r>
            <a:endParaRPr lang="en-US" sz="2800" b="1" dirty="0">
              <a:latin typeface="Arial Narrow" pitchFamily="34" charset="0"/>
            </a:endParaRPr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85900" y="2514600"/>
            <a:ext cx="2571750" cy="1966913"/>
          </a:xfrm>
          <a:noFill/>
        </p:spPr>
      </p:pic>
      <p:pic>
        <p:nvPicPr>
          <p:cNvPr id="297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78103" y="2628900"/>
            <a:ext cx="2222897" cy="1891904"/>
          </a:xfrm>
          <a:noFill/>
        </p:spPr>
      </p:pic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4343400" y="3829050"/>
            <a:ext cx="120015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4171950" y="3429001"/>
            <a:ext cx="15430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>
                <a:solidFill>
                  <a:srgbClr val="FF3300"/>
                </a:solidFill>
                <a:latin typeface="Arial Narrow" pitchFamily="34" charset="0"/>
              </a:rPr>
              <a:t>In-reactor Fission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1684801" y="4629151"/>
            <a:ext cx="9380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009900"/>
                </a:solidFill>
                <a:latin typeface="Arial Narrow" pitchFamily="34" charset="0"/>
              </a:rPr>
              <a:t>Small grains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2628901" y="4514851"/>
            <a:ext cx="14406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solidFill>
                  <a:srgbClr val="009900"/>
                </a:solidFill>
                <a:latin typeface="Arial Narrow" pitchFamily="34" charset="0"/>
              </a:rPr>
              <a:t>Residual grain boundary porosity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4355976" y="1943101"/>
            <a:ext cx="16741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009900"/>
                </a:solidFill>
                <a:latin typeface="Arial Narrow" pitchFamily="34" charset="0"/>
              </a:rPr>
              <a:t>Grain boundary tunnels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6256747" y="1848505"/>
            <a:ext cx="13263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>
                <a:solidFill>
                  <a:srgbClr val="009900"/>
                </a:solidFill>
                <a:latin typeface="Arial Narrow" pitchFamily="34" charset="0"/>
              </a:rPr>
              <a:t>Grain boundary fission bubbles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4343400" y="4343401"/>
            <a:ext cx="14858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  <a:latin typeface="Arial Narrow" pitchFamily="34" charset="0"/>
              </a:rPr>
              <a:t>Rare earth-doped  large grains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4743451" y="4914901"/>
            <a:ext cx="16692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  <a:latin typeface="Arial Narrow" pitchFamily="34" charset="0"/>
              </a:rPr>
              <a:t>Noble metal (</a:t>
            </a:r>
            <a:r>
              <a:rPr lang="en-US" sz="1400" b="1" dirty="0" err="1">
                <a:solidFill>
                  <a:schemeClr val="accent2"/>
                </a:solidFill>
                <a:latin typeface="Arial Narrow" pitchFamily="34" charset="0"/>
              </a:rPr>
              <a:t>Ru</a:t>
            </a:r>
            <a:r>
              <a:rPr lang="en-US" sz="1400" b="1" dirty="0">
                <a:solidFill>
                  <a:schemeClr val="accent2"/>
                </a:solidFill>
                <a:latin typeface="Arial Narrow" pitchFamily="34" charset="0"/>
              </a:rPr>
              <a:t>, Pd, Mo) particles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6462210" y="4671139"/>
            <a:ext cx="192621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0000FF"/>
                </a:solidFill>
                <a:latin typeface="Arial Narrow" pitchFamily="34" charset="0"/>
              </a:rPr>
              <a:t>Residual non-</a:t>
            </a:r>
            <a:r>
              <a:rPr lang="en-US" sz="1400" b="1" dirty="0" err="1">
                <a:solidFill>
                  <a:srgbClr val="0000FF"/>
                </a:solidFill>
                <a:latin typeface="Arial Narrow" pitchFamily="34" charset="0"/>
              </a:rPr>
              <a:t>stoichiometry</a:t>
            </a:r>
            <a:r>
              <a:rPr lang="en-US" sz="1400" b="1" dirty="0">
                <a:solidFill>
                  <a:srgbClr val="0000FF"/>
                </a:solidFill>
                <a:latin typeface="Arial Narrow" pitchFamily="34" charset="0"/>
              </a:rPr>
              <a:t> in grain boundaries</a:t>
            </a:r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 flipV="1">
            <a:off x="2057400" y="3543300"/>
            <a:ext cx="514350" cy="108585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 flipH="1" flipV="1">
            <a:off x="3200400" y="2971800"/>
            <a:ext cx="228600" cy="154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9712" name="Line 19"/>
          <p:cNvSpPr>
            <a:spLocks noChangeShapeType="1"/>
          </p:cNvSpPr>
          <p:nvPr/>
        </p:nvSpPr>
        <p:spPr bwMode="auto">
          <a:xfrm flipV="1">
            <a:off x="6172200" y="4057650"/>
            <a:ext cx="857250" cy="7429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9713" name="Text Box 21"/>
          <p:cNvSpPr txBox="1">
            <a:spLocks noChangeArrowheads="1"/>
          </p:cNvSpPr>
          <p:nvPr/>
        </p:nvSpPr>
        <p:spPr bwMode="auto">
          <a:xfrm>
            <a:off x="755576" y="5601759"/>
            <a:ext cx="81369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FF3300"/>
                </a:solidFill>
                <a:latin typeface="Arial Narrow" pitchFamily="34" charset="0"/>
              </a:rPr>
              <a:t>In-reactor irradiation produces a network of noble metal particles (potential cathodes?) within a conductive, </a:t>
            </a:r>
            <a:r>
              <a:rPr lang="en-US" sz="2000" b="1" dirty="0" err="1">
                <a:solidFill>
                  <a:srgbClr val="FF3300"/>
                </a:solidFill>
                <a:latin typeface="Arial Narrow" pitchFamily="34" charset="0"/>
              </a:rPr>
              <a:t>oxidizable</a:t>
            </a:r>
            <a:r>
              <a:rPr lang="en-US" sz="2000" b="1" dirty="0">
                <a:solidFill>
                  <a:srgbClr val="FF3300"/>
                </a:solidFill>
                <a:latin typeface="Arial Narrow" pitchFamily="34" charset="0"/>
              </a:rPr>
              <a:t> UO</a:t>
            </a:r>
            <a:r>
              <a:rPr lang="en-US" sz="2000" b="1" baseline="-25000" dirty="0">
                <a:solidFill>
                  <a:srgbClr val="FF3300"/>
                </a:solidFill>
                <a:latin typeface="Arial Narrow" pitchFamily="34" charset="0"/>
              </a:rPr>
              <a:t>2</a:t>
            </a:r>
            <a:r>
              <a:rPr lang="en-US" sz="2000" b="1" dirty="0">
                <a:solidFill>
                  <a:srgbClr val="FF3300"/>
                </a:solidFill>
                <a:latin typeface="Arial Narrow" pitchFamily="34" charset="0"/>
              </a:rPr>
              <a:t> matrix (reactive anode?)</a:t>
            </a:r>
          </a:p>
        </p:txBody>
      </p:sp>
      <p:pic>
        <p:nvPicPr>
          <p:cNvPr id="29714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103" y="2628900"/>
            <a:ext cx="2222897" cy="189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17" name="Line 25"/>
          <p:cNvSpPr>
            <a:spLocks noChangeShapeType="1"/>
          </p:cNvSpPr>
          <p:nvPr/>
        </p:nvSpPr>
        <p:spPr bwMode="auto">
          <a:xfrm flipV="1">
            <a:off x="6172200" y="4057650"/>
            <a:ext cx="857250" cy="7429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9718" name="Line 26"/>
          <p:cNvSpPr>
            <a:spLocks noChangeShapeType="1"/>
          </p:cNvSpPr>
          <p:nvPr/>
        </p:nvSpPr>
        <p:spPr bwMode="auto">
          <a:xfrm flipV="1">
            <a:off x="5600700" y="3829050"/>
            <a:ext cx="685800" cy="5715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29719" name="Picture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103" y="2628900"/>
            <a:ext cx="2222897" cy="189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20" name="Line 28"/>
          <p:cNvSpPr>
            <a:spLocks noChangeShapeType="1"/>
          </p:cNvSpPr>
          <p:nvPr/>
        </p:nvSpPr>
        <p:spPr bwMode="auto">
          <a:xfrm flipV="1">
            <a:off x="6172200" y="4057650"/>
            <a:ext cx="857250" cy="7429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9721" name="Line 29"/>
          <p:cNvSpPr>
            <a:spLocks noChangeShapeType="1"/>
          </p:cNvSpPr>
          <p:nvPr/>
        </p:nvSpPr>
        <p:spPr bwMode="auto">
          <a:xfrm flipV="1">
            <a:off x="5600700" y="3829050"/>
            <a:ext cx="685800" cy="5715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29724" name="Picture 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8103" y="2628900"/>
            <a:ext cx="2222897" cy="189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25" name="Line 33"/>
          <p:cNvSpPr>
            <a:spLocks noChangeShapeType="1"/>
          </p:cNvSpPr>
          <p:nvPr/>
        </p:nvSpPr>
        <p:spPr bwMode="auto">
          <a:xfrm flipV="1">
            <a:off x="6172200" y="4057650"/>
            <a:ext cx="857250" cy="7429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9726" name="Line 34"/>
          <p:cNvSpPr>
            <a:spLocks noChangeShapeType="1"/>
          </p:cNvSpPr>
          <p:nvPr/>
        </p:nvSpPr>
        <p:spPr bwMode="auto">
          <a:xfrm flipV="1">
            <a:off x="5600700" y="3829050"/>
            <a:ext cx="685800" cy="5715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9727" name="Line 35"/>
          <p:cNvSpPr>
            <a:spLocks noChangeShapeType="1"/>
          </p:cNvSpPr>
          <p:nvPr/>
        </p:nvSpPr>
        <p:spPr bwMode="auto">
          <a:xfrm flipV="1">
            <a:off x="7366397" y="4040841"/>
            <a:ext cx="57150" cy="6286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9728" name="Line 36"/>
          <p:cNvSpPr>
            <a:spLocks noChangeShapeType="1"/>
          </p:cNvSpPr>
          <p:nvPr/>
        </p:nvSpPr>
        <p:spPr bwMode="auto">
          <a:xfrm>
            <a:off x="6972300" y="2400300"/>
            <a:ext cx="114300" cy="74295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9729" name="Line 37"/>
          <p:cNvSpPr>
            <a:spLocks noChangeShapeType="1"/>
          </p:cNvSpPr>
          <p:nvPr/>
        </p:nvSpPr>
        <p:spPr bwMode="auto">
          <a:xfrm>
            <a:off x="5543550" y="2286000"/>
            <a:ext cx="685800" cy="9144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1000125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069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01" y="866575"/>
            <a:ext cx="1631903" cy="21459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794" y="886177"/>
            <a:ext cx="2705486" cy="207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735" y="3804847"/>
            <a:ext cx="2280558" cy="15114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423" y="3780302"/>
            <a:ext cx="2577473" cy="157046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51501" y="3750287"/>
            <a:ext cx="1937753" cy="1600475"/>
          </a:xfrm>
          <a:prstGeom prst="rect">
            <a:avLst/>
          </a:prstGeom>
          <a:noFill/>
          <a:ln/>
        </p:spPr>
      </p:pic>
      <p:sp>
        <p:nvSpPr>
          <p:cNvPr id="7" name="TextBox 6"/>
          <p:cNvSpPr txBox="1"/>
          <p:nvPr/>
        </p:nvSpPr>
        <p:spPr>
          <a:xfrm>
            <a:off x="6025844" y="3100463"/>
            <a:ext cx="23024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50" b="1" dirty="0">
                <a:latin typeface="Arial Narrow" panose="020B0606020202030204" pitchFamily="34" charset="0"/>
              </a:rPr>
              <a:t>X-ray photoelectron spectroscopy used to determine surface composition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72706" y="5478615"/>
            <a:ext cx="24593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50" b="1" dirty="0">
                <a:latin typeface="Arial Narrow" panose="020B0606020202030204" pitchFamily="34" charset="0"/>
              </a:rPr>
              <a:t>Atomic Force Microscopy (AFM) used to detect corrosion damage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0293" y="3077894"/>
            <a:ext cx="25885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50" b="1" dirty="0" err="1">
                <a:latin typeface="Arial Narrow" panose="020B0606020202030204" pitchFamily="34" charset="0"/>
              </a:rPr>
              <a:t>MicroRaman</a:t>
            </a:r>
            <a:r>
              <a:rPr lang="en-CA" sz="1050" b="1" dirty="0">
                <a:latin typeface="Arial Narrow" panose="020B0606020202030204" pitchFamily="34" charset="0"/>
              </a:rPr>
              <a:t> spectroscopy used to determine the influence of doping on the UO</a:t>
            </a:r>
            <a:r>
              <a:rPr lang="en-CA" sz="1050" b="1" baseline="-25000" dirty="0">
                <a:latin typeface="Arial Narrow" panose="020B0606020202030204" pitchFamily="34" charset="0"/>
              </a:rPr>
              <a:t>2</a:t>
            </a:r>
            <a:r>
              <a:rPr lang="en-CA" sz="1050" b="1" dirty="0">
                <a:latin typeface="Arial Narrow" panose="020B0606020202030204" pitchFamily="34" charset="0"/>
              </a:rPr>
              <a:t> matrix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25844" y="5478615"/>
            <a:ext cx="282832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50" b="1" dirty="0">
                <a:latin typeface="Arial Narrow" panose="020B0606020202030204" pitchFamily="34" charset="0"/>
              </a:rPr>
              <a:t>Current sensing AFM used to relate surface conductivity to composition 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7698" y="5440452"/>
            <a:ext cx="28050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50" b="1" dirty="0">
                <a:latin typeface="Arial Narrow" panose="020B0606020202030204" pitchFamily="34" charset="0"/>
              </a:rPr>
              <a:t>Scanning Electrochemical Microscopy (SECM) used to determine lateral variations in reactivity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8779" y="292586"/>
            <a:ext cx="877676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500" b="1" dirty="0">
                <a:latin typeface="Arial Narrow" panose="020B0606020202030204" pitchFamily="34" charset="0"/>
              </a:rPr>
              <a:t>Extensive Electrochemical/Spectroscopic/Microscopic Studies of Simulated Fuel Properties have been undertaken</a:t>
            </a: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915011"/>
            <a:ext cx="2429120" cy="2049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828782" y="3075369"/>
            <a:ext cx="296582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050" b="1" dirty="0">
                <a:latin typeface="Arial Narrow" panose="020B0606020202030204" pitchFamily="34" charset="0"/>
              </a:rPr>
              <a:t>Electrochemical methods used to study UO</a:t>
            </a:r>
            <a:r>
              <a:rPr lang="en-CA" sz="1050" b="1" baseline="-25000" dirty="0">
                <a:latin typeface="Arial Narrow" panose="020B0606020202030204" pitchFamily="34" charset="0"/>
              </a:rPr>
              <a:t>2</a:t>
            </a:r>
            <a:r>
              <a:rPr lang="en-CA" sz="1050" b="1" dirty="0">
                <a:latin typeface="Arial Narrow" panose="020B0606020202030204" pitchFamily="34" charset="0"/>
              </a:rPr>
              <a:t> reactivity and the kinetics of oxidant reduction reactions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6683591" y="6356350"/>
            <a:ext cx="2133600" cy="365125"/>
          </a:xfrm>
        </p:spPr>
        <p:txBody>
          <a:bodyPr/>
          <a:lstStyle/>
          <a:p>
            <a:fld id="{2699C842-2DC3-44CA-A3C1-D7842DC81367}" type="slidenum">
              <a:rPr lang="en-CA" smtClean="0"/>
              <a:t>6</a:t>
            </a:fld>
            <a:endParaRPr lang="en-CA"/>
          </a:p>
        </p:txBody>
      </p:sp>
      <p:sp>
        <p:nvSpPr>
          <p:cNvPr id="16" name="TextBox 15"/>
          <p:cNvSpPr txBox="1"/>
          <p:nvPr/>
        </p:nvSpPr>
        <p:spPr>
          <a:xfrm>
            <a:off x="716487" y="6071652"/>
            <a:ext cx="7744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 smtClean="0">
                <a:latin typeface="Arial Narrow" panose="020B0606020202030204" pitchFamily="34" charset="0"/>
              </a:rPr>
              <a:t>N. Liu et al: Corrosion of Nuclear Fuel Inside a Failed Waste Container; The Encyclopedia of Interfacial Chemistry: Surface Science and Electrochemistry</a:t>
            </a:r>
            <a:endParaRPr lang="en-CA" sz="16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49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6506" y="958288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54669" y="2008028"/>
            <a:ext cx="425196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Wingdings" pitchFamily="2" charset="2"/>
              <a:buChar char="n"/>
            </a:pPr>
            <a:r>
              <a:rPr lang="en-US" altLang="zh-CN" sz="135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Numerical simulations are applied by the commercially available modelling package, COMSOL Multiphysics based on finite element methods.</a:t>
            </a:r>
          </a:p>
          <a:p>
            <a:pPr marL="214313" indent="-214313">
              <a:buFont typeface="Wingdings" pitchFamily="2" charset="2"/>
              <a:buChar char="n"/>
            </a:pPr>
            <a:r>
              <a:rPr lang="en-US" altLang="zh-CN" sz="135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The diluted species transportation module is used</a:t>
            </a:r>
          </a:p>
          <a:p>
            <a:pPr marL="214313" indent="-214313">
              <a:buFont typeface="Wingdings" pitchFamily="2" charset="2"/>
              <a:buChar char="n"/>
            </a:pPr>
            <a:r>
              <a:rPr lang="en-US" altLang="zh-CN" sz="135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Diffusion-reaction equation at steady state</a:t>
            </a:r>
          </a:p>
          <a:p>
            <a:endParaRPr lang="en-US" altLang="zh-CN" sz="135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14313" indent="-214313">
              <a:buFont typeface="Wingdings" pitchFamily="2" charset="2"/>
              <a:buChar char="n"/>
            </a:pPr>
            <a:endParaRPr lang="en-US" altLang="zh-CN" sz="135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14313" indent="-214313">
              <a:buFont typeface="Wingdings" pitchFamily="2" charset="2"/>
              <a:buChar char="n"/>
            </a:pPr>
            <a:endParaRPr lang="en-US" altLang="zh-CN" sz="135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14313" indent="-214313">
              <a:buFont typeface="Wingdings" pitchFamily="2" charset="2"/>
              <a:buChar char="n"/>
            </a:pPr>
            <a:endParaRPr lang="en-US" altLang="zh-CN" sz="135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14313" indent="-214313">
              <a:buFont typeface="Wingdings" pitchFamily="2" charset="2"/>
              <a:buChar char="n"/>
            </a:pPr>
            <a:endParaRPr lang="zh-CN" altLang="en-US" sz="135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62" name="Picture 2" descr="C:\Users\Nazhen Liu\AppData\Roaming\Tencent\Users\280954494\QQ\WinTemp\RichOle\K0SF}RC5L`DB](8A8MOF5)J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260" y="3867918"/>
            <a:ext cx="2312418" cy="57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1" name="Picture 1" descr="C:\Users\Nazhen Liu\AppData\Roaming\Tencent\Users\280954494\QQ\WinTemp\RichOle\QPLH51S8PGWJG_M@V4N5~K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610" y="4646649"/>
            <a:ext cx="1457325" cy="46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圆角矩形 12"/>
          <p:cNvSpPr/>
          <p:nvPr/>
        </p:nvSpPr>
        <p:spPr>
          <a:xfrm>
            <a:off x="2605273" y="3844242"/>
            <a:ext cx="728663" cy="574118"/>
          </a:xfrm>
          <a:prstGeom prst="round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14" name="TextBox 13"/>
          <p:cNvSpPr txBox="1"/>
          <p:nvPr/>
        </p:nvSpPr>
        <p:spPr>
          <a:xfrm>
            <a:off x="2566735" y="3615952"/>
            <a:ext cx="91563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diffusion</a:t>
            </a:r>
            <a:endParaRPr lang="zh-CN" altLang="en-US" sz="135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503136" y="3892951"/>
            <a:ext cx="587609" cy="574118"/>
          </a:xfrm>
          <a:prstGeom prst="roundRect">
            <a:avLst/>
          </a:prstGeom>
          <a:noFill/>
          <a:ln>
            <a:solidFill>
              <a:srgbClr val="2244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43194" y="3611284"/>
            <a:ext cx="85792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>
                <a:solidFill>
                  <a:srgbClr val="2244D4"/>
                </a:solidFill>
                <a:latin typeface="Arial" pitchFamily="34" charset="0"/>
                <a:cs typeface="Arial" pitchFamily="34" charset="0"/>
              </a:rPr>
              <a:t>reaction</a:t>
            </a:r>
            <a:endParaRPr lang="zh-CN" altLang="en-US" sz="1350" b="1" dirty="0">
              <a:solidFill>
                <a:srgbClr val="2244D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/>
          <a:srcRect l="14091" r="14090"/>
          <a:stretch>
            <a:fillRect/>
          </a:stretch>
        </p:blipFill>
        <p:spPr bwMode="auto">
          <a:xfrm>
            <a:off x="7268018" y="3128149"/>
            <a:ext cx="1371443" cy="1432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85277" y="1125368"/>
            <a:ext cx="73891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Arial Narrow" panose="020B0606020202030204" pitchFamily="34" charset="0"/>
              </a:rPr>
              <a:t>One and Two-dimensional Models Developed for Fuel Dissolution/Radionuclide Release inside a Failed Container  </a:t>
            </a:r>
            <a:endParaRPr lang="en-CA" sz="2100" b="1" dirty="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6636" y="5036803"/>
            <a:ext cx="371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Narrow" panose="020B0606020202030204" pitchFamily="34" charset="0"/>
              </a:rPr>
              <a:t>Finite element mesh for a fuel fracture</a:t>
            </a:r>
            <a:endParaRPr lang="en-CA" b="1" dirty="0">
              <a:latin typeface="Arial Narrow" panose="020B0606020202030204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/>
          <a:srcRect l="16286" r="14499"/>
          <a:stretch>
            <a:fillRect/>
          </a:stretch>
        </p:blipFill>
        <p:spPr bwMode="auto">
          <a:xfrm>
            <a:off x="4922013" y="2793641"/>
            <a:ext cx="1896689" cy="205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5554614" y="2842373"/>
            <a:ext cx="685800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cxnSp>
        <p:nvCxnSpPr>
          <p:cNvPr id="6" name="Straight Connector 5"/>
          <p:cNvCxnSpPr/>
          <p:nvPr/>
        </p:nvCxnSpPr>
        <p:spPr>
          <a:xfrm>
            <a:off x="6240414" y="2838808"/>
            <a:ext cx="1162192" cy="3464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240415" y="3528174"/>
            <a:ext cx="1126265" cy="9138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35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7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4" name="图片 3" descr="幻灯片8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440000"/>
            <a:ext cx="8286678" cy="468000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7290814" y="1333772"/>
            <a:ext cx="144016" cy="977030"/>
          </a:xfrm>
          <a:custGeom>
            <a:avLst/>
            <a:gdLst>
              <a:gd name="connsiteX0" fmla="*/ 0 w 189978"/>
              <a:gd name="connsiteY0" fmla="*/ 0 h 977030"/>
              <a:gd name="connsiteX1" fmla="*/ 137786 w 189978"/>
              <a:gd name="connsiteY1" fmla="*/ 137786 h 977030"/>
              <a:gd name="connsiteX2" fmla="*/ 0 w 189978"/>
              <a:gd name="connsiteY2" fmla="*/ 275573 h 977030"/>
              <a:gd name="connsiteX3" fmla="*/ 137786 w 189978"/>
              <a:gd name="connsiteY3" fmla="*/ 400833 h 977030"/>
              <a:gd name="connsiteX4" fmla="*/ 25052 w 189978"/>
              <a:gd name="connsiteY4" fmla="*/ 563671 h 977030"/>
              <a:gd name="connsiteX5" fmla="*/ 187890 w 189978"/>
              <a:gd name="connsiteY5" fmla="*/ 676405 h 977030"/>
              <a:gd name="connsiteX6" fmla="*/ 37578 w 189978"/>
              <a:gd name="connsiteY6" fmla="*/ 864296 h 977030"/>
              <a:gd name="connsiteX7" fmla="*/ 150312 w 189978"/>
              <a:gd name="connsiteY7" fmla="*/ 977030 h 97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8" h="977030">
                <a:moveTo>
                  <a:pt x="0" y="0"/>
                </a:moveTo>
                <a:cubicBezTo>
                  <a:pt x="68893" y="45928"/>
                  <a:pt x="137786" y="91857"/>
                  <a:pt x="137786" y="137786"/>
                </a:cubicBezTo>
                <a:cubicBezTo>
                  <a:pt x="137786" y="183715"/>
                  <a:pt x="0" y="231732"/>
                  <a:pt x="0" y="275573"/>
                </a:cubicBezTo>
                <a:cubicBezTo>
                  <a:pt x="0" y="319414"/>
                  <a:pt x="133611" y="352817"/>
                  <a:pt x="137786" y="400833"/>
                </a:cubicBezTo>
                <a:cubicBezTo>
                  <a:pt x="141961" y="448849"/>
                  <a:pt x="16701" y="517742"/>
                  <a:pt x="25052" y="563671"/>
                </a:cubicBezTo>
                <a:cubicBezTo>
                  <a:pt x="33403" y="609600"/>
                  <a:pt x="185802" y="626301"/>
                  <a:pt x="187890" y="676405"/>
                </a:cubicBezTo>
                <a:cubicBezTo>
                  <a:pt x="189978" y="726509"/>
                  <a:pt x="43841" y="814192"/>
                  <a:pt x="37578" y="864296"/>
                </a:cubicBezTo>
                <a:cubicBezTo>
                  <a:pt x="31315" y="914400"/>
                  <a:pt x="90813" y="945715"/>
                  <a:pt x="150312" y="977030"/>
                </a:cubicBezTo>
              </a:path>
            </a:pathLst>
          </a:cu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矩形 7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1504" y="285728"/>
            <a:ext cx="8572528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Reactions Inside a Failed Container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09371" y="2204864"/>
            <a:ext cx="154868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Groundwater</a:t>
            </a:r>
            <a:endParaRPr lang="en-CA" sz="16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55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4" name="图片 3" descr="幻灯片7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440000"/>
            <a:ext cx="8286678" cy="46800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5" name="任意多边形 4"/>
          <p:cNvSpPr/>
          <p:nvPr/>
        </p:nvSpPr>
        <p:spPr>
          <a:xfrm>
            <a:off x="7290814" y="1333772"/>
            <a:ext cx="144016" cy="977030"/>
          </a:xfrm>
          <a:custGeom>
            <a:avLst/>
            <a:gdLst>
              <a:gd name="connsiteX0" fmla="*/ 0 w 189978"/>
              <a:gd name="connsiteY0" fmla="*/ 0 h 977030"/>
              <a:gd name="connsiteX1" fmla="*/ 137786 w 189978"/>
              <a:gd name="connsiteY1" fmla="*/ 137786 h 977030"/>
              <a:gd name="connsiteX2" fmla="*/ 0 w 189978"/>
              <a:gd name="connsiteY2" fmla="*/ 275573 h 977030"/>
              <a:gd name="connsiteX3" fmla="*/ 137786 w 189978"/>
              <a:gd name="connsiteY3" fmla="*/ 400833 h 977030"/>
              <a:gd name="connsiteX4" fmla="*/ 25052 w 189978"/>
              <a:gd name="connsiteY4" fmla="*/ 563671 h 977030"/>
              <a:gd name="connsiteX5" fmla="*/ 187890 w 189978"/>
              <a:gd name="connsiteY5" fmla="*/ 676405 h 977030"/>
              <a:gd name="connsiteX6" fmla="*/ 37578 w 189978"/>
              <a:gd name="connsiteY6" fmla="*/ 864296 h 977030"/>
              <a:gd name="connsiteX7" fmla="*/ 150312 w 189978"/>
              <a:gd name="connsiteY7" fmla="*/ 977030 h 97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8" h="977030">
                <a:moveTo>
                  <a:pt x="0" y="0"/>
                </a:moveTo>
                <a:cubicBezTo>
                  <a:pt x="68893" y="45928"/>
                  <a:pt x="137786" y="91857"/>
                  <a:pt x="137786" y="137786"/>
                </a:cubicBezTo>
                <a:cubicBezTo>
                  <a:pt x="137786" y="183715"/>
                  <a:pt x="0" y="231732"/>
                  <a:pt x="0" y="275573"/>
                </a:cubicBezTo>
                <a:cubicBezTo>
                  <a:pt x="0" y="319414"/>
                  <a:pt x="133611" y="352817"/>
                  <a:pt x="137786" y="400833"/>
                </a:cubicBezTo>
                <a:cubicBezTo>
                  <a:pt x="141961" y="448849"/>
                  <a:pt x="16701" y="517742"/>
                  <a:pt x="25052" y="563671"/>
                </a:cubicBezTo>
                <a:cubicBezTo>
                  <a:pt x="33403" y="609600"/>
                  <a:pt x="185802" y="626301"/>
                  <a:pt x="187890" y="676405"/>
                </a:cubicBezTo>
                <a:cubicBezTo>
                  <a:pt x="189978" y="726509"/>
                  <a:pt x="43841" y="814192"/>
                  <a:pt x="37578" y="864296"/>
                </a:cubicBezTo>
                <a:cubicBezTo>
                  <a:pt x="31315" y="914400"/>
                  <a:pt x="90813" y="945715"/>
                  <a:pt x="150312" y="977030"/>
                </a:cubicBezTo>
              </a:path>
            </a:pathLst>
          </a:cu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矩形 5"/>
          <p:cNvSpPr/>
          <p:nvPr/>
        </p:nvSpPr>
        <p:spPr>
          <a:xfrm>
            <a:off x="396240" y="4823460"/>
            <a:ext cx="8278835" cy="525780"/>
          </a:xfrm>
          <a:prstGeom prst="rect">
            <a:avLst/>
          </a:prstGeom>
          <a:solidFill>
            <a:srgbClr val="C000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en-CA"/>
          </a:p>
        </p:txBody>
      </p:sp>
      <p:sp>
        <p:nvSpPr>
          <p:cNvPr id="9" name="矩形 8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71504" y="285728"/>
            <a:ext cx="8572528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Reactions Inside a Failed Container</a:t>
            </a:r>
            <a:endParaRPr lang="zh-CN" altLang="en-US" sz="2400" b="1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27776" y="4922520"/>
            <a:ext cx="154868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Radiation zone</a:t>
            </a:r>
            <a:endParaRPr lang="en-CA" sz="16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1988" y="4890646"/>
            <a:ext cx="154868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el-GR" sz="1600" b="1" dirty="0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m</a:t>
            </a:r>
            <a:endParaRPr lang="en-CA" sz="16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V="1">
            <a:off x="3995936" y="4828032"/>
            <a:ext cx="1524" cy="512060"/>
          </a:xfrm>
          <a:prstGeom prst="straightConnector1">
            <a:avLst/>
          </a:prstGeom>
          <a:ln w="15875">
            <a:solidFill>
              <a:schemeClr val="tx1"/>
            </a:solidFill>
            <a:headEnd type="triangl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3950211" y="2857496"/>
            <a:ext cx="4434445" cy="392040"/>
            <a:chOff x="3950211" y="3107825"/>
            <a:chExt cx="4434445" cy="392040"/>
          </a:xfrm>
        </p:grpSpPr>
        <p:pic>
          <p:nvPicPr>
            <p:cNvPr id="14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 l="3125" t="45833" r="74473" b="42741"/>
            <a:stretch>
              <a:fillRect/>
            </a:stretch>
          </p:blipFill>
          <p:spPr bwMode="auto">
            <a:xfrm>
              <a:off x="3950211" y="3119228"/>
              <a:ext cx="1194084" cy="380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 l="25425" t="45833" r="68748" b="42741"/>
            <a:stretch>
              <a:fillRect/>
            </a:stretch>
          </p:blipFill>
          <p:spPr bwMode="auto">
            <a:xfrm>
              <a:off x="5666591" y="3111611"/>
              <a:ext cx="310584" cy="380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 l="31944" t="45833" r="57920" b="42741"/>
            <a:stretch>
              <a:fillRect/>
            </a:stretch>
          </p:blipFill>
          <p:spPr bwMode="auto">
            <a:xfrm>
              <a:off x="5144295" y="3107825"/>
              <a:ext cx="540272" cy="380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 l="42938" t="47045" r="12339" b="43988"/>
            <a:stretch>
              <a:fillRect/>
            </a:stretch>
          </p:blipFill>
          <p:spPr bwMode="auto">
            <a:xfrm>
              <a:off x="6000760" y="3143248"/>
              <a:ext cx="2383896" cy="2987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8" name="圆角矩形 17"/>
          <p:cNvSpPr/>
          <p:nvPr/>
        </p:nvSpPr>
        <p:spPr>
          <a:xfrm>
            <a:off x="4214810" y="2714621"/>
            <a:ext cx="4218262" cy="642942"/>
          </a:xfrm>
          <a:prstGeom prst="roundRect">
            <a:avLst>
              <a:gd name="adj" fmla="val 7361"/>
            </a:avLst>
          </a:prstGeom>
          <a:noFill/>
          <a:ln w="444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dirty="0"/>
          </a:p>
        </p:txBody>
      </p:sp>
      <p:sp>
        <p:nvSpPr>
          <p:cNvPr id="20" name="灯片编号占位符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90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1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4" name="图片 3" descr="幻灯片6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440000"/>
            <a:ext cx="8286678" cy="468000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7290814" y="1333772"/>
            <a:ext cx="144016" cy="977030"/>
          </a:xfrm>
          <a:custGeom>
            <a:avLst/>
            <a:gdLst>
              <a:gd name="connsiteX0" fmla="*/ 0 w 189978"/>
              <a:gd name="connsiteY0" fmla="*/ 0 h 977030"/>
              <a:gd name="connsiteX1" fmla="*/ 137786 w 189978"/>
              <a:gd name="connsiteY1" fmla="*/ 137786 h 977030"/>
              <a:gd name="connsiteX2" fmla="*/ 0 w 189978"/>
              <a:gd name="connsiteY2" fmla="*/ 275573 h 977030"/>
              <a:gd name="connsiteX3" fmla="*/ 137786 w 189978"/>
              <a:gd name="connsiteY3" fmla="*/ 400833 h 977030"/>
              <a:gd name="connsiteX4" fmla="*/ 25052 w 189978"/>
              <a:gd name="connsiteY4" fmla="*/ 563671 h 977030"/>
              <a:gd name="connsiteX5" fmla="*/ 187890 w 189978"/>
              <a:gd name="connsiteY5" fmla="*/ 676405 h 977030"/>
              <a:gd name="connsiteX6" fmla="*/ 37578 w 189978"/>
              <a:gd name="connsiteY6" fmla="*/ 864296 h 977030"/>
              <a:gd name="connsiteX7" fmla="*/ 150312 w 189978"/>
              <a:gd name="connsiteY7" fmla="*/ 977030 h 97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8" h="977030">
                <a:moveTo>
                  <a:pt x="0" y="0"/>
                </a:moveTo>
                <a:cubicBezTo>
                  <a:pt x="68893" y="45928"/>
                  <a:pt x="137786" y="91857"/>
                  <a:pt x="137786" y="137786"/>
                </a:cubicBezTo>
                <a:cubicBezTo>
                  <a:pt x="137786" y="183715"/>
                  <a:pt x="0" y="231732"/>
                  <a:pt x="0" y="275573"/>
                </a:cubicBezTo>
                <a:cubicBezTo>
                  <a:pt x="0" y="319414"/>
                  <a:pt x="133611" y="352817"/>
                  <a:pt x="137786" y="400833"/>
                </a:cubicBezTo>
                <a:cubicBezTo>
                  <a:pt x="141961" y="448849"/>
                  <a:pt x="16701" y="517742"/>
                  <a:pt x="25052" y="563671"/>
                </a:cubicBezTo>
                <a:cubicBezTo>
                  <a:pt x="33403" y="609600"/>
                  <a:pt x="185802" y="626301"/>
                  <a:pt x="187890" y="676405"/>
                </a:cubicBezTo>
                <a:cubicBezTo>
                  <a:pt x="189978" y="726509"/>
                  <a:pt x="43841" y="814192"/>
                  <a:pt x="37578" y="864296"/>
                </a:cubicBezTo>
                <a:cubicBezTo>
                  <a:pt x="31315" y="914400"/>
                  <a:pt x="90813" y="945715"/>
                  <a:pt x="150312" y="977030"/>
                </a:cubicBezTo>
              </a:path>
            </a:pathLst>
          </a:cu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矩形 7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1504" y="285728"/>
            <a:ext cx="8572528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400" b="1" dirty="0" smtClean="0">
                <a:solidFill>
                  <a:prstClr val="white"/>
                </a:solidFill>
              </a:rPr>
              <a:t>Reactions Inside a Failed Container</a:t>
            </a:r>
            <a:endParaRPr lang="zh-CN" altLang="en-US" sz="2400" b="1" dirty="0" smtClean="0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2158158" y="4881686"/>
            <a:ext cx="426685" cy="451882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3604414" y="4170984"/>
            <a:ext cx="476056" cy="463662"/>
          </a:xfrm>
          <a:prstGeom prst="ellipse">
            <a:avLst/>
          </a:prstGeom>
          <a:solidFill>
            <a:srgbClr val="F5A505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4936600" y="2781692"/>
          <a:ext cx="3173482" cy="360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4" name="Equation" r:id="rId4" imgW="2184400" imgH="241300" progId="">
                  <p:embed/>
                </p:oleObj>
              </mc:Choice>
              <mc:Fallback>
                <p:oleObj name="Equation" r:id="rId4" imgW="2184400" imgH="2413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6600" y="2781692"/>
                        <a:ext cx="3173482" cy="3602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圆角矩形 11"/>
          <p:cNvSpPr/>
          <p:nvPr/>
        </p:nvSpPr>
        <p:spPr>
          <a:xfrm>
            <a:off x="4683211" y="2669058"/>
            <a:ext cx="3744097" cy="576065"/>
          </a:xfrm>
          <a:prstGeom prst="roundRect">
            <a:avLst>
              <a:gd name="adj" fmla="val 7361"/>
            </a:avLst>
          </a:prstGeom>
          <a:noFill/>
          <a:ln w="444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7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5" name="图片 4" descr="幻灯片5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440000"/>
            <a:ext cx="8286678" cy="4680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71504" y="285728"/>
            <a:ext cx="8572528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400" b="1" dirty="0" smtClean="0">
                <a:solidFill>
                  <a:prstClr val="white"/>
                </a:solidFill>
              </a:rPr>
              <a:t>Reactions Inside a Failed Container</a:t>
            </a:r>
            <a:endParaRPr lang="zh-CN" altLang="en-US" sz="2400" b="1" dirty="0" smtClean="0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2158158" y="4881686"/>
            <a:ext cx="426685" cy="451882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3604414" y="4170984"/>
            <a:ext cx="476056" cy="463662"/>
          </a:xfrm>
          <a:prstGeom prst="ellipse">
            <a:avLst/>
          </a:prstGeom>
          <a:solidFill>
            <a:srgbClr val="F5A505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10" name="Object 7"/>
          <p:cNvGraphicFramePr>
            <a:graphicFrameLocks noChangeAspect="1"/>
          </p:cNvGraphicFramePr>
          <p:nvPr/>
        </p:nvGraphicFramePr>
        <p:xfrm>
          <a:off x="4936600" y="2781692"/>
          <a:ext cx="3173482" cy="360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8" name="Equation" r:id="rId4" imgW="2184400" imgH="241300" progId="">
                  <p:embed/>
                </p:oleObj>
              </mc:Choice>
              <mc:Fallback>
                <p:oleObj name="Equation" r:id="rId4" imgW="2184400" imgH="2413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6600" y="2781692"/>
                        <a:ext cx="3173482" cy="3602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圆角矩形 10"/>
          <p:cNvSpPr/>
          <p:nvPr/>
        </p:nvSpPr>
        <p:spPr>
          <a:xfrm>
            <a:off x="4683211" y="2669058"/>
            <a:ext cx="3744097" cy="576065"/>
          </a:xfrm>
          <a:prstGeom prst="roundRect">
            <a:avLst>
              <a:gd name="adj" fmla="val 7361"/>
            </a:avLst>
          </a:prstGeom>
          <a:noFill/>
          <a:ln w="444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dirty="0"/>
          </a:p>
        </p:txBody>
      </p:sp>
      <p:sp>
        <p:nvSpPr>
          <p:cNvPr id="12" name="TextBox 11"/>
          <p:cNvSpPr txBox="1"/>
          <p:nvPr/>
        </p:nvSpPr>
        <p:spPr>
          <a:xfrm>
            <a:off x="6286512" y="263104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 smtClean="0">
                <a:latin typeface="Times New Roman"/>
                <a:cs typeface="Times New Roman"/>
              </a:rPr>
              <a:t>ε</a:t>
            </a:r>
            <a:endParaRPr lang="zh-CN" altLang="en-US" dirty="0"/>
          </a:p>
        </p:txBody>
      </p:sp>
      <p:sp>
        <p:nvSpPr>
          <p:cNvPr id="13" name="任意多边形 12"/>
          <p:cNvSpPr/>
          <p:nvPr/>
        </p:nvSpPr>
        <p:spPr>
          <a:xfrm>
            <a:off x="7290814" y="1333772"/>
            <a:ext cx="144016" cy="977030"/>
          </a:xfrm>
          <a:custGeom>
            <a:avLst/>
            <a:gdLst>
              <a:gd name="connsiteX0" fmla="*/ 0 w 189978"/>
              <a:gd name="connsiteY0" fmla="*/ 0 h 977030"/>
              <a:gd name="connsiteX1" fmla="*/ 137786 w 189978"/>
              <a:gd name="connsiteY1" fmla="*/ 137786 h 977030"/>
              <a:gd name="connsiteX2" fmla="*/ 0 w 189978"/>
              <a:gd name="connsiteY2" fmla="*/ 275573 h 977030"/>
              <a:gd name="connsiteX3" fmla="*/ 137786 w 189978"/>
              <a:gd name="connsiteY3" fmla="*/ 400833 h 977030"/>
              <a:gd name="connsiteX4" fmla="*/ 25052 w 189978"/>
              <a:gd name="connsiteY4" fmla="*/ 563671 h 977030"/>
              <a:gd name="connsiteX5" fmla="*/ 187890 w 189978"/>
              <a:gd name="connsiteY5" fmla="*/ 676405 h 977030"/>
              <a:gd name="connsiteX6" fmla="*/ 37578 w 189978"/>
              <a:gd name="connsiteY6" fmla="*/ 864296 h 977030"/>
              <a:gd name="connsiteX7" fmla="*/ 150312 w 189978"/>
              <a:gd name="connsiteY7" fmla="*/ 977030 h 97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8" h="977030">
                <a:moveTo>
                  <a:pt x="0" y="0"/>
                </a:moveTo>
                <a:cubicBezTo>
                  <a:pt x="68893" y="45928"/>
                  <a:pt x="137786" y="91857"/>
                  <a:pt x="137786" y="137786"/>
                </a:cubicBezTo>
                <a:cubicBezTo>
                  <a:pt x="137786" y="183715"/>
                  <a:pt x="0" y="231732"/>
                  <a:pt x="0" y="275573"/>
                </a:cubicBezTo>
                <a:cubicBezTo>
                  <a:pt x="0" y="319414"/>
                  <a:pt x="133611" y="352817"/>
                  <a:pt x="137786" y="400833"/>
                </a:cubicBezTo>
                <a:cubicBezTo>
                  <a:pt x="141961" y="448849"/>
                  <a:pt x="16701" y="517742"/>
                  <a:pt x="25052" y="563671"/>
                </a:cubicBezTo>
                <a:cubicBezTo>
                  <a:pt x="33403" y="609600"/>
                  <a:pt x="185802" y="626301"/>
                  <a:pt x="187890" y="676405"/>
                </a:cubicBezTo>
                <a:cubicBezTo>
                  <a:pt x="189978" y="726509"/>
                  <a:pt x="43841" y="814192"/>
                  <a:pt x="37578" y="864296"/>
                </a:cubicBezTo>
                <a:cubicBezTo>
                  <a:pt x="31315" y="914400"/>
                  <a:pt x="90813" y="945715"/>
                  <a:pt x="150312" y="977030"/>
                </a:cubicBezTo>
              </a:path>
            </a:pathLst>
          </a:cu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7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4" name="图片 3" descr="幻灯片4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440000"/>
            <a:ext cx="8286678" cy="468000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7290814" y="1333772"/>
            <a:ext cx="144016" cy="977030"/>
          </a:xfrm>
          <a:custGeom>
            <a:avLst/>
            <a:gdLst>
              <a:gd name="connsiteX0" fmla="*/ 0 w 189978"/>
              <a:gd name="connsiteY0" fmla="*/ 0 h 977030"/>
              <a:gd name="connsiteX1" fmla="*/ 137786 w 189978"/>
              <a:gd name="connsiteY1" fmla="*/ 137786 h 977030"/>
              <a:gd name="connsiteX2" fmla="*/ 0 w 189978"/>
              <a:gd name="connsiteY2" fmla="*/ 275573 h 977030"/>
              <a:gd name="connsiteX3" fmla="*/ 137786 w 189978"/>
              <a:gd name="connsiteY3" fmla="*/ 400833 h 977030"/>
              <a:gd name="connsiteX4" fmla="*/ 25052 w 189978"/>
              <a:gd name="connsiteY4" fmla="*/ 563671 h 977030"/>
              <a:gd name="connsiteX5" fmla="*/ 187890 w 189978"/>
              <a:gd name="connsiteY5" fmla="*/ 676405 h 977030"/>
              <a:gd name="connsiteX6" fmla="*/ 37578 w 189978"/>
              <a:gd name="connsiteY6" fmla="*/ 864296 h 977030"/>
              <a:gd name="connsiteX7" fmla="*/ 150312 w 189978"/>
              <a:gd name="connsiteY7" fmla="*/ 977030 h 97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8" h="977030">
                <a:moveTo>
                  <a:pt x="0" y="0"/>
                </a:moveTo>
                <a:cubicBezTo>
                  <a:pt x="68893" y="45928"/>
                  <a:pt x="137786" y="91857"/>
                  <a:pt x="137786" y="137786"/>
                </a:cubicBezTo>
                <a:cubicBezTo>
                  <a:pt x="137786" y="183715"/>
                  <a:pt x="0" y="231732"/>
                  <a:pt x="0" y="275573"/>
                </a:cubicBezTo>
                <a:cubicBezTo>
                  <a:pt x="0" y="319414"/>
                  <a:pt x="133611" y="352817"/>
                  <a:pt x="137786" y="400833"/>
                </a:cubicBezTo>
                <a:cubicBezTo>
                  <a:pt x="141961" y="448849"/>
                  <a:pt x="16701" y="517742"/>
                  <a:pt x="25052" y="563671"/>
                </a:cubicBezTo>
                <a:cubicBezTo>
                  <a:pt x="33403" y="609600"/>
                  <a:pt x="185802" y="626301"/>
                  <a:pt x="187890" y="676405"/>
                </a:cubicBezTo>
                <a:cubicBezTo>
                  <a:pt x="189978" y="726509"/>
                  <a:pt x="43841" y="814192"/>
                  <a:pt x="37578" y="864296"/>
                </a:cubicBezTo>
                <a:cubicBezTo>
                  <a:pt x="31315" y="914400"/>
                  <a:pt x="90813" y="945715"/>
                  <a:pt x="150312" y="977030"/>
                </a:cubicBezTo>
              </a:path>
            </a:pathLst>
          </a:cu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矩形 7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1504" y="285728"/>
            <a:ext cx="8572528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400" b="1" dirty="0" smtClean="0">
                <a:solidFill>
                  <a:prstClr val="white"/>
                </a:solidFill>
              </a:rPr>
              <a:t>Reactions inside a Failed Container</a:t>
            </a:r>
            <a:endParaRPr lang="zh-CN" altLang="en-US" sz="2400" b="1" dirty="0" smtClean="0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2759273" y="2336355"/>
            <a:ext cx="457099" cy="449618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4102374" y="2226767"/>
            <a:ext cx="457099" cy="449618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2158158" y="4881686"/>
            <a:ext cx="426685" cy="451882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3604414" y="4170984"/>
            <a:ext cx="476056" cy="463662"/>
          </a:xfrm>
          <a:prstGeom prst="ellipse">
            <a:avLst/>
          </a:prstGeom>
          <a:solidFill>
            <a:srgbClr val="F5A505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03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4" name="图片 3" descr="幻灯片3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440000"/>
            <a:ext cx="8286678" cy="4680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71504" y="285728"/>
            <a:ext cx="8572528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400" b="1" dirty="0" smtClean="0">
                <a:solidFill>
                  <a:prstClr val="white"/>
                </a:solidFill>
              </a:rPr>
              <a:t>Reactions Inside a Failed Container</a:t>
            </a:r>
            <a:endParaRPr lang="zh-CN" altLang="en-US" sz="2400" b="1" dirty="0" smtClean="0">
              <a:solidFill>
                <a:prstClr val="white"/>
              </a:solidFill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2759273" y="2336355"/>
            <a:ext cx="457099" cy="449618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4102374" y="2226767"/>
            <a:ext cx="457099" cy="449618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3604414" y="4170984"/>
            <a:ext cx="476056" cy="463662"/>
          </a:xfrm>
          <a:prstGeom prst="ellipse">
            <a:avLst/>
          </a:prstGeom>
          <a:solidFill>
            <a:srgbClr val="F5A505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2158158" y="4881686"/>
            <a:ext cx="426685" cy="451882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4935741" y="2781446"/>
          <a:ext cx="3244458" cy="373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2" name="Equation" r:id="rId4" imgW="2159000" imgH="241300" progId="">
                  <p:embed/>
                </p:oleObj>
              </mc:Choice>
              <mc:Fallback>
                <p:oleObj name="Equation" r:id="rId4" imgW="2159000" imgH="2413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5741" y="2781446"/>
                        <a:ext cx="3244458" cy="373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圆角矩形 12"/>
          <p:cNvSpPr/>
          <p:nvPr/>
        </p:nvSpPr>
        <p:spPr>
          <a:xfrm>
            <a:off x="4683211" y="2669058"/>
            <a:ext cx="3744097" cy="576065"/>
          </a:xfrm>
          <a:prstGeom prst="roundRect">
            <a:avLst>
              <a:gd name="adj" fmla="val 7361"/>
            </a:avLst>
          </a:prstGeom>
          <a:noFill/>
          <a:ln w="444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dirty="0"/>
          </a:p>
        </p:txBody>
      </p:sp>
      <p:sp>
        <p:nvSpPr>
          <p:cNvPr id="14" name="任意多边形 13"/>
          <p:cNvSpPr/>
          <p:nvPr/>
        </p:nvSpPr>
        <p:spPr>
          <a:xfrm>
            <a:off x="7290814" y="1333772"/>
            <a:ext cx="144016" cy="977030"/>
          </a:xfrm>
          <a:custGeom>
            <a:avLst/>
            <a:gdLst>
              <a:gd name="connsiteX0" fmla="*/ 0 w 189978"/>
              <a:gd name="connsiteY0" fmla="*/ 0 h 977030"/>
              <a:gd name="connsiteX1" fmla="*/ 137786 w 189978"/>
              <a:gd name="connsiteY1" fmla="*/ 137786 h 977030"/>
              <a:gd name="connsiteX2" fmla="*/ 0 w 189978"/>
              <a:gd name="connsiteY2" fmla="*/ 275573 h 977030"/>
              <a:gd name="connsiteX3" fmla="*/ 137786 w 189978"/>
              <a:gd name="connsiteY3" fmla="*/ 400833 h 977030"/>
              <a:gd name="connsiteX4" fmla="*/ 25052 w 189978"/>
              <a:gd name="connsiteY4" fmla="*/ 563671 h 977030"/>
              <a:gd name="connsiteX5" fmla="*/ 187890 w 189978"/>
              <a:gd name="connsiteY5" fmla="*/ 676405 h 977030"/>
              <a:gd name="connsiteX6" fmla="*/ 37578 w 189978"/>
              <a:gd name="connsiteY6" fmla="*/ 864296 h 977030"/>
              <a:gd name="connsiteX7" fmla="*/ 150312 w 189978"/>
              <a:gd name="connsiteY7" fmla="*/ 977030 h 97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8" h="977030">
                <a:moveTo>
                  <a:pt x="0" y="0"/>
                </a:moveTo>
                <a:cubicBezTo>
                  <a:pt x="68893" y="45928"/>
                  <a:pt x="137786" y="91857"/>
                  <a:pt x="137786" y="137786"/>
                </a:cubicBezTo>
                <a:cubicBezTo>
                  <a:pt x="137786" y="183715"/>
                  <a:pt x="0" y="231732"/>
                  <a:pt x="0" y="275573"/>
                </a:cubicBezTo>
                <a:cubicBezTo>
                  <a:pt x="0" y="319414"/>
                  <a:pt x="133611" y="352817"/>
                  <a:pt x="137786" y="400833"/>
                </a:cubicBezTo>
                <a:cubicBezTo>
                  <a:pt x="141961" y="448849"/>
                  <a:pt x="16701" y="517742"/>
                  <a:pt x="25052" y="563671"/>
                </a:cubicBezTo>
                <a:cubicBezTo>
                  <a:pt x="33403" y="609600"/>
                  <a:pt x="185802" y="626301"/>
                  <a:pt x="187890" y="676405"/>
                </a:cubicBezTo>
                <a:cubicBezTo>
                  <a:pt x="189978" y="726509"/>
                  <a:pt x="43841" y="814192"/>
                  <a:pt x="37578" y="864296"/>
                </a:cubicBezTo>
                <a:cubicBezTo>
                  <a:pt x="31315" y="914400"/>
                  <a:pt x="90813" y="945715"/>
                  <a:pt x="150312" y="977030"/>
                </a:cubicBezTo>
              </a:path>
            </a:pathLst>
          </a:cu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58147" y="6437524"/>
            <a:ext cx="6768752" cy="292374"/>
          </a:xfrm>
          <a:prstGeom prst="rect">
            <a:avLst/>
          </a:prstGeom>
        </p:spPr>
        <p:txBody>
          <a:bodyPr wrap="square" lIns="91426" tIns="45713" rIns="91426" bIns="45713">
            <a:spAutoFit/>
          </a:bodyPr>
          <a:lstStyle/>
          <a:p>
            <a:r>
              <a:rPr lang="en-CA" sz="1300" dirty="0" smtClean="0">
                <a:solidFill>
                  <a:srgbClr val="254061"/>
                </a:solidFill>
              </a:rPr>
              <a:t>F.J. </a:t>
            </a:r>
            <a:r>
              <a:rPr lang="en-CA" sz="1300" dirty="0" err="1" smtClean="0">
                <a:solidFill>
                  <a:srgbClr val="254061"/>
                </a:solidFill>
              </a:rPr>
              <a:t>Millero</a:t>
            </a:r>
            <a:r>
              <a:rPr lang="en-CA" sz="1300" dirty="0" smtClean="0">
                <a:solidFill>
                  <a:srgbClr val="254061"/>
                </a:solidFill>
              </a:rPr>
              <a:t>, and S. </a:t>
            </a:r>
            <a:r>
              <a:rPr lang="en-CA" sz="1300" dirty="0" err="1" smtClean="0">
                <a:solidFill>
                  <a:srgbClr val="254061"/>
                </a:solidFill>
              </a:rPr>
              <a:t>Sotolongo</a:t>
            </a:r>
            <a:r>
              <a:rPr lang="en-CA" sz="1300" dirty="0" smtClean="0">
                <a:solidFill>
                  <a:srgbClr val="254061"/>
                </a:solidFill>
              </a:rPr>
              <a:t>, </a:t>
            </a:r>
            <a:r>
              <a:rPr lang="en-CA" sz="1300" i="1" dirty="0" err="1" smtClean="0">
                <a:solidFill>
                  <a:srgbClr val="254061"/>
                </a:solidFill>
              </a:rPr>
              <a:t>Geochim</a:t>
            </a:r>
            <a:r>
              <a:rPr lang="en-CA" sz="1300" i="1" dirty="0" smtClean="0">
                <a:solidFill>
                  <a:srgbClr val="254061"/>
                </a:solidFill>
              </a:rPr>
              <a:t>. </a:t>
            </a:r>
            <a:r>
              <a:rPr lang="en-CA" sz="1300" i="1" dirty="0" err="1" smtClean="0">
                <a:solidFill>
                  <a:srgbClr val="254061"/>
                </a:solidFill>
              </a:rPr>
              <a:t>Cosmochim</a:t>
            </a:r>
            <a:r>
              <a:rPr lang="en-CA" sz="1300" i="1" dirty="0" smtClean="0">
                <a:solidFill>
                  <a:srgbClr val="254061"/>
                </a:solidFill>
              </a:rPr>
              <a:t>. </a:t>
            </a:r>
            <a:r>
              <a:rPr lang="en-CA" sz="1300" i="1" dirty="0" err="1" smtClean="0">
                <a:solidFill>
                  <a:srgbClr val="254061"/>
                </a:solidFill>
              </a:rPr>
              <a:t>Acta</a:t>
            </a:r>
            <a:r>
              <a:rPr lang="en-CA" sz="1300" i="1" dirty="0" smtClean="0">
                <a:solidFill>
                  <a:srgbClr val="254061"/>
                </a:solidFill>
              </a:rPr>
              <a:t> </a:t>
            </a:r>
            <a:r>
              <a:rPr lang="en-CA" sz="1300" dirty="0" smtClean="0">
                <a:solidFill>
                  <a:srgbClr val="254061"/>
                </a:solidFill>
              </a:rPr>
              <a:t>53 (1989) 1867.</a:t>
            </a:r>
            <a:endParaRPr lang="en-CA" sz="1300" dirty="0">
              <a:solidFill>
                <a:srgbClr val="25406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5984" y="3000372"/>
            <a:ext cx="280846" cy="323165"/>
          </a:xfrm>
          <a:prstGeom prst="rect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CN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70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Model reaction_R11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000" y="1440000"/>
            <a:ext cx="8286678" cy="4680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71504" y="285727"/>
            <a:ext cx="7168848" cy="77660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400" b="1" dirty="0" smtClean="0">
                <a:solidFill>
                  <a:prstClr val="white"/>
                </a:solidFill>
              </a:rPr>
              <a:t>The Key Reactions Controlling Fuel Corrosion/Dissolution Inside a Failed Container</a:t>
            </a:r>
            <a:endParaRPr lang="zh-CN" altLang="en-US" sz="2400" b="1" dirty="0" smtClean="0">
              <a:solidFill>
                <a:prstClr val="white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7290814" y="1333772"/>
            <a:ext cx="144016" cy="977030"/>
          </a:xfrm>
          <a:custGeom>
            <a:avLst/>
            <a:gdLst>
              <a:gd name="connsiteX0" fmla="*/ 0 w 189978"/>
              <a:gd name="connsiteY0" fmla="*/ 0 h 977030"/>
              <a:gd name="connsiteX1" fmla="*/ 137786 w 189978"/>
              <a:gd name="connsiteY1" fmla="*/ 137786 h 977030"/>
              <a:gd name="connsiteX2" fmla="*/ 0 w 189978"/>
              <a:gd name="connsiteY2" fmla="*/ 275573 h 977030"/>
              <a:gd name="connsiteX3" fmla="*/ 137786 w 189978"/>
              <a:gd name="connsiteY3" fmla="*/ 400833 h 977030"/>
              <a:gd name="connsiteX4" fmla="*/ 25052 w 189978"/>
              <a:gd name="connsiteY4" fmla="*/ 563671 h 977030"/>
              <a:gd name="connsiteX5" fmla="*/ 187890 w 189978"/>
              <a:gd name="connsiteY5" fmla="*/ 676405 h 977030"/>
              <a:gd name="connsiteX6" fmla="*/ 37578 w 189978"/>
              <a:gd name="connsiteY6" fmla="*/ 864296 h 977030"/>
              <a:gd name="connsiteX7" fmla="*/ 150312 w 189978"/>
              <a:gd name="connsiteY7" fmla="*/ 977030 h 97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8" h="977030">
                <a:moveTo>
                  <a:pt x="0" y="0"/>
                </a:moveTo>
                <a:cubicBezTo>
                  <a:pt x="68893" y="45928"/>
                  <a:pt x="137786" y="91857"/>
                  <a:pt x="137786" y="137786"/>
                </a:cubicBezTo>
                <a:cubicBezTo>
                  <a:pt x="137786" y="183715"/>
                  <a:pt x="0" y="231732"/>
                  <a:pt x="0" y="275573"/>
                </a:cubicBezTo>
                <a:cubicBezTo>
                  <a:pt x="0" y="319414"/>
                  <a:pt x="133611" y="352817"/>
                  <a:pt x="137786" y="400833"/>
                </a:cubicBezTo>
                <a:cubicBezTo>
                  <a:pt x="141961" y="448849"/>
                  <a:pt x="16701" y="517742"/>
                  <a:pt x="25052" y="563671"/>
                </a:cubicBezTo>
                <a:cubicBezTo>
                  <a:pt x="33403" y="609600"/>
                  <a:pt x="185802" y="626301"/>
                  <a:pt x="187890" y="676405"/>
                </a:cubicBezTo>
                <a:cubicBezTo>
                  <a:pt x="189978" y="726509"/>
                  <a:pt x="43841" y="814192"/>
                  <a:pt x="37578" y="864296"/>
                </a:cubicBezTo>
                <a:cubicBezTo>
                  <a:pt x="31315" y="914400"/>
                  <a:pt x="90813" y="945715"/>
                  <a:pt x="150312" y="977030"/>
                </a:cubicBezTo>
              </a:path>
            </a:pathLst>
          </a:cu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椭圆 8"/>
          <p:cNvSpPr/>
          <p:nvPr/>
        </p:nvSpPr>
        <p:spPr bwMode="auto">
          <a:xfrm>
            <a:off x="2759273" y="2336355"/>
            <a:ext cx="457099" cy="449618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4102374" y="2226767"/>
            <a:ext cx="457099" cy="449618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2158158" y="4881686"/>
            <a:ext cx="426685" cy="451882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3604414" y="4170984"/>
            <a:ext cx="476056" cy="463662"/>
          </a:xfrm>
          <a:prstGeom prst="ellipse">
            <a:avLst/>
          </a:prstGeom>
          <a:solidFill>
            <a:srgbClr val="F5A505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13" name="Object 4" descr="rId3"/>
          <p:cNvGraphicFramePr>
            <a:graphicFrameLocks noChangeAspect="1"/>
          </p:cNvGraphicFramePr>
          <p:nvPr/>
        </p:nvGraphicFramePr>
        <p:xfrm>
          <a:off x="5505254" y="2451069"/>
          <a:ext cx="2538412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2" name="Equation" r:id="rId4" imgW="1625600" imgH="381000" progId="">
                  <p:embed/>
                </p:oleObj>
              </mc:Choice>
              <mc:Fallback>
                <p:oleObj name="Equation" r:id="rId4" imgW="1625600" imgH="381000" progId="">
                  <p:embed/>
                  <p:pic>
                    <p:nvPicPr>
                      <p:cNvPr id="0" name="Picture 2" descr="rId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5254" y="2451069"/>
                        <a:ext cx="2538412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 descr="rId1"/>
          <p:cNvGraphicFramePr>
            <a:graphicFrameLocks noChangeAspect="1"/>
          </p:cNvGraphicFramePr>
          <p:nvPr/>
        </p:nvGraphicFramePr>
        <p:xfrm>
          <a:off x="5575526" y="2985486"/>
          <a:ext cx="2419350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3" name="Equation" r:id="rId6" imgW="1600200" imgH="241300" progId="">
                  <p:embed/>
                </p:oleObj>
              </mc:Choice>
              <mc:Fallback>
                <p:oleObj name="Equation" r:id="rId6" imgW="1600200" imgH="241300" progId="">
                  <p:embed/>
                  <p:pic>
                    <p:nvPicPr>
                      <p:cNvPr id="0" name="Picture 3" descr="rId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5526" y="2985486"/>
                        <a:ext cx="2419350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圆角矩形 14"/>
          <p:cNvSpPr/>
          <p:nvPr/>
        </p:nvSpPr>
        <p:spPr>
          <a:xfrm>
            <a:off x="4929190" y="2428868"/>
            <a:ext cx="3744097" cy="1047974"/>
          </a:xfrm>
          <a:prstGeom prst="roundRect">
            <a:avLst>
              <a:gd name="adj" fmla="val 7361"/>
            </a:avLst>
          </a:prstGeom>
          <a:noFill/>
          <a:ln w="444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00952" y="-1901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l="12070" t="10508" r="52040" b="66344"/>
          <a:stretch>
            <a:fillRect/>
          </a:stretch>
        </p:blipFill>
        <p:spPr bwMode="auto">
          <a:xfrm>
            <a:off x="2127664" y="1417638"/>
            <a:ext cx="4516022" cy="381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2500314" y="5378815"/>
            <a:ext cx="41433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+mj-ea"/>
                <a:cs typeface="+mj-cs"/>
              </a:rPr>
              <a:t>Cross section of used CANDU fuel pellets</a:t>
            </a:r>
            <a:endParaRPr lang="en-CA" sz="1600" b="1" dirty="0">
              <a:solidFill>
                <a:srgbClr val="FF0000"/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15</a:t>
            </a:fld>
            <a:endParaRPr lang="zh-CN" alt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8167" y="106184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4236" y="246833"/>
            <a:ext cx="7614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 smtClean="0">
                <a:latin typeface="Arial Narrow" panose="020B0606020202030204" pitchFamily="34" charset="0"/>
              </a:rPr>
              <a:t>Due to the fractured nature of the fuel  a two dimensional model is required</a:t>
            </a:r>
            <a:endParaRPr lang="en-CA" sz="2800" b="1" dirty="0"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8728" y="5956240"/>
            <a:ext cx="7379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Fractures allow groundwater access to the internal structure of a pellet</a:t>
            </a:r>
            <a:endParaRPr lang="en-CA" sz="2000" b="1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椭圆 59"/>
          <p:cNvSpPr/>
          <p:nvPr/>
        </p:nvSpPr>
        <p:spPr>
          <a:xfrm>
            <a:off x="4714876" y="4714884"/>
            <a:ext cx="571504" cy="500066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 bwMode="auto">
          <a:xfrm>
            <a:off x="4162841" y="1500174"/>
            <a:ext cx="529035" cy="537541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56" name="椭圆 55"/>
          <p:cNvSpPr/>
          <p:nvPr/>
        </p:nvSpPr>
        <p:spPr bwMode="auto">
          <a:xfrm>
            <a:off x="3643306" y="1501836"/>
            <a:ext cx="529035" cy="537541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98147" y="2766754"/>
            <a:ext cx="1296144" cy="3329043"/>
          </a:xfrm>
          <a:prstGeom prst="rect">
            <a:avLst/>
          </a:prstGeom>
          <a:blipFill>
            <a:blip r:embed="rId2" cstate="print">
              <a:lum bright="16000" contrast="-46000"/>
            </a:blip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 rot="16200000">
            <a:off x="4316254" y="4476499"/>
            <a:ext cx="576064" cy="2661924"/>
          </a:xfrm>
          <a:prstGeom prst="rect">
            <a:avLst/>
          </a:prstGeom>
          <a:blipFill>
            <a:blip r:embed="rId2" cstate="print">
              <a:lum bright="16000" contrast="-46000"/>
            </a:blip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13544" y="2783305"/>
            <a:ext cx="1296144" cy="3309773"/>
          </a:xfrm>
          <a:prstGeom prst="rect">
            <a:avLst/>
          </a:prstGeom>
          <a:blipFill>
            <a:blip r:embed="rId2" cstate="print">
              <a:lum bright="16000" contrast="-46000"/>
            </a:blip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2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组合 44"/>
          <p:cNvGrpSpPr/>
          <p:nvPr/>
        </p:nvGrpSpPr>
        <p:grpSpPr>
          <a:xfrm>
            <a:off x="1974138" y="2386926"/>
            <a:ext cx="5188670" cy="2800826"/>
            <a:chOff x="1789370" y="2917222"/>
            <a:chExt cx="5188670" cy="2800826"/>
          </a:xfrm>
        </p:grpSpPr>
        <p:cxnSp>
          <p:nvCxnSpPr>
            <p:cNvPr id="9" name="直接连接符 8"/>
            <p:cNvCxnSpPr/>
            <p:nvPr/>
          </p:nvCxnSpPr>
          <p:spPr>
            <a:xfrm flipH="1" flipV="1">
              <a:off x="3433146" y="3238326"/>
              <a:ext cx="4998" cy="2479722"/>
            </a:xfrm>
            <a:prstGeom prst="line">
              <a:avLst/>
            </a:prstGeom>
            <a:ln w="412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43"/>
            <p:cNvGrpSpPr/>
            <p:nvPr/>
          </p:nvGrpSpPr>
          <p:grpSpPr>
            <a:xfrm>
              <a:off x="1789370" y="2917222"/>
              <a:ext cx="5188670" cy="2800826"/>
              <a:chOff x="1789370" y="2917222"/>
              <a:chExt cx="5188670" cy="2800826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1789370" y="2917222"/>
                <a:ext cx="1299819" cy="11329"/>
              </a:xfrm>
              <a:prstGeom prst="line">
                <a:avLst/>
              </a:prstGeom>
              <a:ln w="412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5775960" y="2933700"/>
                <a:ext cx="1202080" cy="3036"/>
              </a:xfrm>
              <a:prstGeom prst="line">
                <a:avLst/>
              </a:prstGeom>
              <a:ln w="412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V="1">
                <a:off x="3425952" y="5706265"/>
                <a:ext cx="1944232" cy="1"/>
              </a:xfrm>
              <a:prstGeom prst="line">
                <a:avLst/>
              </a:prstGeom>
              <a:ln w="412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弧形 13"/>
              <p:cNvSpPr/>
              <p:nvPr/>
            </p:nvSpPr>
            <p:spPr>
              <a:xfrm>
                <a:off x="2648239" y="2924492"/>
                <a:ext cx="792088" cy="747145"/>
              </a:xfrm>
              <a:prstGeom prst="arc">
                <a:avLst>
                  <a:gd name="adj1" fmla="val 16158063"/>
                  <a:gd name="adj2" fmla="val 21252630"/>
                </a:avLst>
              </a:prstGeom>
              <a:ln w="412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 sz="2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弧形 14"/>
              <p:cNvSpPr/>
              <p:nvPr/>
            </p:nvSpPr>
            <p:spPr>
              <a:xfrm rot="16200000">
                <a:off x="5371140" y="2931995"/>
                <a:ext cx="714753" cy="711304"/>
              </a:xfrm>
              <a:prstGeom prst="arc">
                <a:avLst>
                  <a:gd name="adj1" fmla="val 16563688"/>
                  <a:gd name="adj2" fmla="val 21372570"/>
                </a:avLst>
              </a:prstGeom>
              <a:ln w="412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 sz="220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 flipH="1" flipV="1">
                <a:off x="5364090" y="3284984"/>
                <a:ext cx="6486" cy="2433064"/>
              </a:xfrm>
              <a:prstGeom prst="line">
                <a:avLst/>
              </a:prstGeom>
              <a:ln w="412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TextBox 20"/>
          <p:cNvSpPr txBox="1"/>
          <p:nvPr/>
        </p:nvSpPr>
        <p:spPr>
          <a:xfrm>
            <a:off x="4165014" y="4790312"/>
            <a:ext cx="1525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285696" y="2773668"/>
            <a:ext cx="342880" cy="27475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矩形 27"/>
          <p:cNvSpPr/>
          <p:nvPr/>
        </p:nvSpPr>
        <p:spPr>
          <a:xfrm>
            <a:off x="3500430" y="5214950"/>
            <a:ext cx="2080680" cy="3036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矩形 28"/>
          <p:cNvSpPr/>
          <p:nvPr/>
        </p:nvSpPr>
        <p:spPr>
          <a:xfrm>
            <a:off x="5572132" y="2776462"/>
            <a:ext cx="348584" cy="27387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饼形 30"/>
          <p:cNvSpPr/>
          <p:nvPr/>
        </p:nvSpPr>
        <p:spPr>
          <a:xfrm>
            <a:off x="5571604" y="2434964"/>
            <a:ext cx="690344" cy="695960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13917" y="2430004"/>
            <a:ext cx="1287543" cy="3431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饼形 32"/>
          <p:cNvSpPr/>
          <p:nvPr/>
        </p:nvSpPr>
        <p:spPr>
          <a:xfrm flipH="1">
            <a:off x="2958422" y="2445096"/>
            <a:ext cx="676507" cy="668656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900294" y="2443382"/>
            <a:ext cx="1296433" cy="34896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右箭头 42"/>
          <p:cNvSpPr/>
          <p:nvPr/>
        </p:nvSpPr>
        <p:spPr>
          <a:xfrm rot="16200000">
            <a:off x="2857488" y="2428868"/>
            <a:ext cx="288032" cy="2880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右箭头 43"/>
          <p:cNvSpPr/>
          <p:nvPr/>
        </p:nvSpPr>
        <p:spPr>
          <a:xfrm rot="16200000">
            <a:off x="4500562" y="5214950"/>
            <a:ext cx="288032" cy="2880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右箭头 44"/>
          <p:cNvSpPr/>
          <p:nvPr/>
        </p:nvSpPr>
        <p:spPr>
          <a:xfrm rot="16200000">
            <a:off x="5927042" y="2428869"/>
            <a:ext cx="288032" cy="2880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右箭头 45"/>
          <p:cNvSpPr/>
          <p:nvPr/>
        </p:nvSpPr>
        <p:spPr>
          <a:xfrm rot="10800000">
            <a:off x="5572132" y="3714752"/>
            <a:ext cx="324036" cy="32403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7" name="右箭头 46"/>
          <p:cNvSpPr/>
          <p:nvPr/>
        </p:nvSpPr>
        <p:spPr>
          <a:xfrm rot="10800000" flipH="1">
            <a:off x="3286116" y="3571876"/>
            <a:ext cx="324036" cy="32403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8" name="TextBox 47"/>
          <p:cNvSpPr txBox="1"/>
          <p:nvPr/>
        </p:nvSpPr>
        <p:spPr>
          <a:xfrm>
            <a:off x="6143636" y="2428868"/>
            <a:ext cx="1882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28794" y="2428868"/>
            <a:ext cx="1728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1984736" y="1285860"/>
            <a:ext cx="5159032" cy="8114"/>
          </a:xfrm>
          <a:prstGeom prst="line">
            <a:avLst/>
          </a:prstGeom>
          <a:ln w="412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 flipV="1">
            <a:off x="4786314" y="1285860"/>
            <a:ext cx="23720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TextBox 51"/>
          <p:cNvSpPr txBox="1"/>
          <p:nvPr/>
        </p:nvSpPr>
        <p:spPr>
          <a:xfrm>
            <a:off x="5715008" y="1714488"/>
            <a:ext cx="2342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>
                <a:latin typeface="+mj-lt"/>
                <a:cs typeface="Times New Roman" pitchFamily="18" charset="0"/>
              </a:rPr>
              <a:t>Diffusion zone</a:t>
            </a:r>
            <a:endParaRPr lang="en-CA" sz="2000" b="1" baseline="-25000" dirty="0">
              <a:latin typeface="+mj-lt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693918" y="857232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>
                <a:latin typeface="+mj-lt"/>
                <a:cs typeface="Times New Roman" pitchFamily="18" charset="0"/>
              </a:rPr>
              <a:t>Bulk solution</a:t>
            </a:r>
            <a:endParaRPr lang="en-CA" sz="2000" b="1" baseline="-25000" dirty="0">
              <a:latin typeface="+mj-lt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86644" y="2357430"/>
            <a:ext cx="1547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>
                <a:latin typeface="+mj-lt"/>
                <a:cs typeface="Times New Roman" pitchFamily="18" charset="0"/>
              </a:rPr>
              <a:t>Radiation zone</a:t>
            </a:r>
            <a:endParaRPr lang="en-CA" sz="2000" b="1" baseline="-25000" dirty="0">
              <a:latin typeface="+mj-lt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700494" y="157161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CA" b="1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786314" y="571501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Fractured fuel pellet</a:t>
            </a:r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571504" y="285728"/>
            <a:ext cx="2643174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altLang="zh-CN" sz="2400" b="1" dirty="0" smtClean="0">
                <a:solidFill>
                  <a:prstClr val="white"/>
                </a:solidFill>
              </a:rPr>
              <a:t>Effect of Geometry</a:t>
            </a:r>
            <a:endParaRPr lang="zh-CN" altLang="en-US" sz="2400" b="1" dirty="0">
              <a:solidFill>
                <a:prstClr val="white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357554" y="357166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70C0"/>
                </a:solidFill>
              </a:rPr>
              <a:t>Bulk [H</a:t>
            </a:r>
            <a:r>
              <a:rPr lang="en-US" altLang="zh-CN" sz="2400" b="1" baseline="-25000" dirty="0" smtClean="0">
                <a:solidFill>
                  <a:srgbClr val="0070C0"/>
                </a:solidFill>
              </a:rPr>
              <a:t>2</a:t>
            </a:r>
            <a:r>
              <a:rPr lang="en-US" altLang="zh-CN" sz="2400" b="1" dirty="0" smtClean="0">
                <a:solidFill>
                  <a:srgbClr val="0070C0"/>
                </a:solidFill>
              </a:rPr>
              <a:t>] </a:t>
            </a:r>
          </a:p>
          <a:p>
            <a:pPr algn="ctr"/>
            <a:r>
              <a:rPr lang="en-US" altLang="zh-CN" sz="2400" b="1" dirty="0" smtClean="0">
                <a:solidFill>
                  <a:srgbClr val="0070C0"/>
                </a:solidFill>
              </a:rPr>
              <a:t>Critical [H</a:t>
            </a:r>
            <a:r>
              <a:rPr lang="en-US" altLang="zh-CN" sz="2400" b="1" baseline="-25000" dirty="0" smtClean="0">
                <a:solidFill>
                  <a:srgbClr val="0070C0"/>
                </a:solidFill>
              </a:rPr>
              <a:t>2</a:t>
            </a:r>
            <a:r>
              <a:rPr lang="en-US" altLang="zh-CN" sz="2400" b="1" dirty="0" smtClean="0">
                <a:solidFill>
                  <a:srgbClr val="0070C0"/>
                </a:solidFill>
              </a:rPr>
              <a:t>]</a:t>
            </a:r>
          </a:p>
        </p:txBody>
      </p:sp>
      <p:sp>
        <p:nvSpPr>
          <p:cNvPr id="61" name="灯片编号占位符 6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16</a:t>
            </a:fld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0" y="6357958"/>
            <a:ext cx="8836828" cy="292374"/>
          </a:xfrm>
          <a:prstGeom prst="rect">
            <a:avLst/>
          </a:prstGeom>
        </p:spPr>
        <p:txBody>
          <a:bodyPr wrap="square" lIns="91426" tIns="45713" rIns="91426" bIns="45713">
            <a:spAutoFit/>
          </a:bodyPr>
          <a:lstStyle/>
          <a:p>
            <a:pPr marL="0" lvl="2" defTabSz="4388439">
              <a:buNone/>
              <a:defRPr/>
            </a:pPr>
            <a:r>
              <a:rPr lang="en-US" altLang="zh-CN" sz="1300" dirty="0" smtClean="0">
                <a:solidFill>
                  <a:srgbClr val="254061"/>
                </a:solidFill>
              </a:rPr>
              <a:t>L. Wu, N. Liu, Z. Qin, and D.W. </a:t>
            </a:r>
            <a:r>
              <a:rPr lang="en-US" altLang="zh-CN" sz="1300" dirty="0" err="1" smtClean="0">
                <a:solidFill>
                  <a:srgbClr val="254061"/>
                </a:solidFill>
              </a:rPr>
              <a:t>Shoesmith</a:t>
            </a:r>
            <a:r>
              <a:rPr lang="en-US" altLang="zh-CN" sz="1300" dirty="0" smtClean="0">
                <a:solidFill>
                  <a:srgbClr val="254061"/>
                </a:solidFill>
              </a:rPr>
              <a:t>, </a:t>
            </a:r>
            <a:r>
              <a:rPr lang="en-US" altLang="zh-CN" sz="1300" i="1" dirty="0" smtClean="0">
                <a:solidFill>
                  <a:srgbClr val="254061"/>
                </a:solidFill>
              </a:rPr>
              <a:t>J. </a:t>
            </a:r>
            <a:r>
              <a:rPr lang="en-US" altLang="zh-CN" sz="1300" i="1" dirty="0" err="1" smtClean="0">
                <a:solidFill>
                  <a:srgbClr val="254061"/>
                </a:solidFill>
              </a:rPr>
              <a:t>Electrochem</a:t>
            </a:r>
            <a:r>
              <a:rPr lang="en-US" altLang="zh-CN" sz="1300" i="1" dirty="0" smtClean="0">
                <a:solidFill>
                  <a:srgbClr val="254061"/>
                </a:solidFill>
              </a:rPr>
              <a:t>. Soc</a:t>
            </a:r>
            <a:r>
              <a:rPr lang="en-US" altLang="zh-CN" sz="1300" dirty="0" smtClean="0">
                <a:solidFill>
                  <a:srgbClr val="254061"/>
                </a:solidFill>
              </a:rPr>
              <a:t>. 161(8) (2014)  E3259-E3266.</a:t>
            </a:r>
          </a:p>
        </p:txBody>
      </p:sp>
      <p:sp>
        <p:nvSpPr>
          <p:cNvPr id="63" name="标题 62"/>
          <p:cNvSpPr>
            <a:spLocks noGrp="1"/>
          </p:cNvSpPr>
          <p:nvPr>
            <p:ph type="title"/>
          </p:nvPr>
        </p:nvSpPr>
        <p:spPr>
          <a:xfrm>
            <a:off x="-6500890" y="38576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5442" y="13115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7" grpId="0" animBg="1"/>
      <p:bldP spid="56" grpId="0" animBg="1"/>
      <p:bldP spid="21" grpId="0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7" grpId="0" animBg="1"/>
      <p:bldP spid="43" grpId="1" animBg="1"/>
      <p:bldP spid="44" grpId="1" animBg="1"/>
      <p:bldP spid="45" grpId="1" animBg="1"/>
      <p:bldP spid="46" grpId="1" animBg="1"/>
      <p:bldP spid="47" grpId="1" animBg="1"/>
      <p:bldP spid="48" grpId="0"/>
      <p:bldP spid="30" grpId="0"/>
      <p:bldP spid="54" grpId="0"/>
      <p:bldP spid="58" grpId="0"/>
      <p:bldP spid="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0" y="2650182"/>
            <a:ext cx="814374" cy="8579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27584" y="2636912"/>
            <a:ext cx="6880816" cy="92333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703763">
              <a:spcBef>
                <a:spcPct val="50000"/>
              </a:spcBef>
              <a:defRPr/>
            </a:pPr>
            <a:r>
              <a:rPr lang="en-US" altLang="zh-CN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THE INFLUENCE OF HYDROGEN ON THE FUEL CORROSION PROCESS  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8400" y="2689006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178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1504" y="57389"/>
            <a:ext cx="6880816" cy="92333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endParaRPr lang="en-US" altLang="zh-CN" sz="2400" b="1" dirty="0" smtClean="0">
              <a:solidFill>
                <a:prstClr val="white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0502" y="57389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971600" y="149731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 smtClean="0">
                <a:solidFill>
                  <a:schemeClr val="bg1"/>
                </a:solidFill>
              </a:rPr>
              <a:t>The Kinetics of Redox Controlling Reactions</a:t>
            </a:r>
          </a:p>
          <a:p>
            <a:pPr algn="ctr"/>
            <a:r>
              <a:rPr lang="en-CA" sz="2400" b="1" dirty="0" smtClean="0">
                <a:solidFill>
                  <a:schemeClr val="bg1"/>
                </a:solidFill>
              </a:rPr>
              <a:t>Reactions involving H</a:t>
            </a:r>
            <a:r>
              <a:rPr lang="en-CA" sz="2400" b="1" baseline="-25000" dirty="0" smtClean="0">
                <a:solidFill>
                  <a:schemeClr val="bg1"/>
                </a:solidFill>
              </a:rPr>
              <a:t>2</a:t>
            </a:r>
            <a:endParaRPr lang="en-C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383441"/>
            <a:ext cx="5930887" cy="34563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87924" y="3861048"/>
            <a:ext cx="2484276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/>
          <p:cNvSpPr txBox="1"/>
          <p:nvPr/>
        </p:nvSpPr>
        <p:spPr>
          <a:xfrm>
            <a:off x="1223628" y="5394920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b="1" dirty="0" smtClean="0"/>
              <a:t>Alpha radiation dose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b="1" dirty="0" smtClean="0"/>
              <a:t>Production of H</a:t>
            </a:r>
            <a:r>
              <a:rPr lang="en-CA" b="1" baseline="-25000" dirty="0" smtClean="0"/>
              <a:t>2</a:t>
            </a:r>
            <a:r>
              <a:rPr lang="en-CA" b="1" dirty="0" smtClean="0"/>
              <a:t> by both radiolysis and steel corrosion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b="1" dirty="0" smtClean="0"/>
              <a:t>Reaction of H</a:t>
            </a:r>
            <a:r>
              <a:rPr lang="en-CA" b="1" baseline="-25000" dirty="0" smtClean="0"/>
              <a:t>2</a:t>
            </a:r>
            <a:r>
              <a:rPr lang="en-CA" b="1" dirty="0" smtClean="0"/>
              <a:t> with H</a:t>
            </a:r>
            <a:r>
              <a:rPr lang="en-CA" b="1" baseline="-25000" dirty="0" smtClean="0"/>
              <a:t>2</a:t>
            </a:r>
            <a:r>
              <a:rPr lang="en-CA" b="1" dirty="0" smtClean="0"/>
              <a:t>O</a:t>
            </a:r>
            <a:r>
              <a:rPr lang="en-CA" b="1" baseline="-25000" dirty="0" smtClean="0"/>
              <a:t>2</a:t>
            </a:r>
            <a:r>
              <a:rPr lang="en-CA" b="1" dirty="0" smtClean="0"/>
              <a:t> </a:t>
            </a:r>
            <a:endParaRPr lang="en-CA" b="1" dirty="0"/>
          </a:p>
        </p:txBody>
      </p:sp>
      <p:sp>
        <p:nvSpPr>
          <p:cNvPr id="9" name="Rectangle 8"/>
          <p:cNvSpPr/>
          <p:nvPr/>
        </p:nvSpPr>
        <p:spPr>
          <a:xfrm>
            <a:off x="4499992" y="2132856"/>
            <a:ext cx="2664296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234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3212223" y="1928802"/>
          <a:ext cx="5931777" cy="4143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8" name="Graph" r:id="rId3" imgW="4154400" imgH="2901600" progId="Origin50.Graph">
                  <p:embed/>
                </p:oleObj>
              </mc:Choice>
              <mc:Fallback>
                <p:oleObj name="Graph" r:id="rId3" imgW="4154400" imgH="2901600" progId="Origin50.Grap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2223" y="1928802"/>
                        <a:ext cx="5931777" cy="4143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1504" y="285728"/>
            <a:ext cx="7024832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258">
              <a:spcBef>
                <a:spcPct val="0"/>
              </a:spcBef>
              <a:defRPr/>
            </a:pPr>
            <a:r>
              <a:rPr lang="en-CA" sz="2400" b="1" dirty="0" smtClean="0">
                <a:cs typeface="Arial" pitchFamily="34" charset="0"/>
              </a:rPr>
              <a:t>Corrosion Rate Inside a Crack </a:t>
            </a:r>
            <a:endParaRPr lang="en-CA" sz="2400" b="1" baseline="-250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2257445"/>
            <a:ext cx="3305175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上箭头 9"/>
          <p:cNvSpPr/>
          <p:nvPr/>
        </p:nvSpPr>
        <p:spPr>
          <a:xfrm>
            <a:off x="1428728" y="3429000"/>
            <a:ext cx="142876" cy="16430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>
            <a:off x="4357686" y="5643578"/>
            <a:ext cx="4000528" cy="14287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34" y="188588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bulk solution</a:t>
            </a:r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99036" y="2243072"/>
            <a:ext cx="1229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bulk [H</a:t>
            </a:r>
            <a:r>
              <a:rPr lang="en-US" altLang="zh-CN" sz="2000" b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zh-CN" altLang="en-US" sz="2000" b="1" baseline="-2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913139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solidFill>
                  <a:srgbClr val="0000FF"/>
                </a:solidFill>
              </a:rPr>
              <a:t>The critical [H</a:t>
            </a:r>
            <a:r>
              <a:rPr lang="en-US" sz="2000" b="1" baseline="-25000" dirty="0" smtClean="0">
                <a:solidFill>
                  <a:srgbClr val="0000FF"/>
                </a:solidFill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</a:rPr>
              <a:t>] is defined as the minimum bulk [H</a:t>
            </a:r>
            <a:r>
              <a:rPr lang="en-US" sz="2000" b="1" baseline="-25000" dirty="0" smtClean="0">
                <a:solidFill>
                  <a:srgbClr val="0000FF"/>
                </a:solidFill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</a:rPr>
              <a:t>] (from carbon steel corrosion)  required to completely suppress fuel corrosion.</a:t>
            </a:r>
            <a:endParaRPr lang="zh-CN" altLang="en-US" sz="2000" b="1" dirty="0" smtClean="0">
              <a:solidFill>
                <a:srgbClr val="0000FF"/>
              </a:solidFill>
            </a:endParaRPr>
          </a:p>
          <a:p>
            <a:pPr algn="just"/>
            <a:r>
              <a:rPr lang="en-US" sz="2000" dirty="0" smtClean="0"/>
              <a:t> </a:t>
            </a:r>
            <a:endParaRPr lang="zh-CN" altLang="en-US" sz="2000" dirty="0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4500562" y="4714884"/>
            <a:ext cx="1857388" cy="4286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</a:rPr>
              <a:t>The Critical [H</a:t>
            </a:r>
            <a:r>
              <a:rPr lang="en-US" altLang="zh-CN" b="1" baseline="-25000" dirty="0" smtClean="0">
                <a:solidFill>
                  <a:schemeClr val="tx1"/>
                </a:solidFill>
              </a:rPr>
              <a:t>2</a:t>
            </a:r>
            <a:r>
              <a:rPr lang="en-US" altLang="zh-CN" b="1" dirty="0" smtClean="0">
                <a:solidFill>
                  <a:schemeClr val="tx1"/>
                </a:solidFill>
              </a:rPr>
              <a:t>]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10640" y="0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758530" y="1686625"/>
            <a:ext cx="479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 Narrow" panose="020B0606020202030204" pitchFamily="34" charset="0"/>
              </a:rPr>
              <a:t>As the bulk [H</a:t>
            </a:r>
            <a:r>
              <a:rPr lang="en-US" b="1" baseline="-25000" dirty="0" smtClean="0">
                <a:latin typeface="Arial Narrow" panose="020B0606020202030204" pitchFamily="34" charset="0"/>
              </a:rPr>
              <a:t>2</a:t>
            </a:r>
            <a:r>
              <a:rPr lang="en-US" b="1" dirty="0" smtClean="0">
                <a:latin typeface="Arial Narrow" panose="020B0606020202030204" pitchFamily="34" charset="0"/>
              </a:rPr>
              <a:t>] increases fuel dissolution becomes progressively more suppressed</a:t>
            </a:r>
            <a:endParaRPr lang="en-CA" b="1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71504" y="285728"/>
            <a:ext cx="6736800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US" altLang="zh-CN" sz="2400" b="1" dirty="0" smtClean="0">
                <a:solidFill>
                  <a:prstClr val="white"/>
                </a:solidFill>
              </a:rPr>
              <a:t>Factors Influencing the Critical [H</a:t>
            </a:r>
            <a:r>
              <a:rPr lang="en-US" altLang="zh-CN" sz="2400" b="1" baseline="-25000" dirty="0" smtClean="0">
                <a:solidFill>
                  <a:prstClr val="white"/>
                </a:solidFill>
              </a:rPr>
              <a:t>2</a:t>
            </a:r>
            <a:r>
              <a:rPr lang="en-US" altLang="zh-CN" sz="2400" b="1" dirty="0" smtClean="0">
                <a:solidFill>
                  <a:prstClr val="white"/>
                </a:solidFill>
              </a:rPr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720" y="928670"/>
            <a:ext cx="18476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C00000"/>
                </a:solidFill>
              </a:rPr>
              <a:t>Crack geometry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1643042" y="642918"/>
          <a:ext cx="6367507" cy="442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7" name="Graph" r:id="rId3" imgW="4170240" imgH="2900160" progId="Origin50.Graph">
                  <p:embed/>
                </p:oleObj>
              </mc:Choice>
              <mc:Fallback>
                <p:oleObj name="Graph" r:id="rId3" imgW="4170240" imgH="2900160" progId="Origin50.Graph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42" y="642918"/>
                        <a:ext cx="6367507" cy="44291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1071538" y="4857760"/>
            <a:ext cx="72866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/>
              <a:t>The calculated critical [H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] in cracks with different widths and depths, with </a:t>
            </a:r>
            <a:r>
              <a:rPr lang="el-GR" sz="1600" dirty="0" smtClean="0"/>
              <a:t>α</a:t>
            </a:r>
            <a:r>
              <a:rPr lang="en-US" sz="1600" dirty="0" smtClean="0"/>
              <a:t> dose rate = </a:t>
            </a:r>
            <a:r>
              <a:rPr lang="en-CA" sz="1600" i="1" dirty="0" smtClean="0"/>
              <a:t>9.03 × 10</a:t>
            </a:r>
            <a:r>
              <a:rPr lang="en-CA" sz="1600" i="1" baseline="30000" dirty="0" smtClean="0"/>
              <a:t>5</a:t>
            </a:r>
            <a:r>
              <a:rPr lang="en-CA" sz="1600" i="1" dirty="0" smtClean="0"/>
              <a:t> </a:t>
            </a:r>
            <a:r>
              <a:rPr lang="en-US" sz="1600" dirty="0" err="1" smtClean="0"/>
              <a:t>Gy</a:t>
            </a:r>
            <a:r>
              <a:rPr lang="en-US" sz="1600" dirty="0" smtClean="0"/>
              <a:t> a</a:t>
            </a:r>
            <a:r>
              <a:rPr lang="en-US" sz="1600" baseline="30000" dirty="0" smtClean="0"/>
              <a:t>−1</a:t>
            </a:r>
            <a:r>
              <a:rPr lang="en-US" sz="1600" dirty="0" smtClean="0"/>
              <a:t>. </a:t>
            </a:r>
            <a:endParaRPr lang="zh-CN" altLang="en-US" sz="1600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71472" y="5572140"/>
            <a:ext cx="8072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solidFill>
                  <a:srgbClr val="C00000"/>
                </a:solidFill>
              </a:rPr>
              <a:t>There exists an upper limit (5.7 </a:t>
            </a:r>
            <a:r>
              <a:rPr lang="en-US" sz="2000" b="1" dirty="0" err="1" smtClean="0">
                <a:solidFill>
                  <a:srgbClr val="C00000"/>
                </a:solidFill>
              </a:rPr>
              <a:t>μmol</a:t>
            </a:r>
            <a:r>
              <a:rPr lang="en-US" sz="2000" b="1" dirty="0" smtClean="0">
                <a:solidFill>
                  <a:srgbClr val="C00000"/>
                </a:solidFill>
              </a:rPr>
              <a:t> L</a:t>
            </a:r>
            <a:r>
              <a:rPr lang="en-US" sz="2000" b="1" baseline="30000" dirty="0" smtClean="0">
                <a:solidFill>
                  <a:srgbClr val="C00000"/>
                </a:solidFill>
              </a:rPr>
              <a:t>−1</a:t>
            </a:r>
            <a:r>
              <a:rPr lang="en-US" sz="2000" b="1" dirty="0" smtClean="0">
                <a:solidFill>
                  <a:srgbClr val="C00000"/>
                </a:solidFill>
              </a:rPr>
              <a:t> indicated by the dashed line) for the critical [H</a:t>
            </a:r>
            <a:r>
              <a:rPr lang="en-US" sz="2000" b="1" baseline="-25000" dirty="0" smtClean="0">
                <a:solidFill>
                  <a:srgbClr val="C00000"/>
                </a:solidFill>
              </a:rPr>
              <a:t>2</a:t>
            </a:r>
            <a:r>
              <a:rPr lang="en-US" sz="2000" b="1" dirty="0" smtClean="0">
                <a:solidFill>
                  <a:srgbClr val="C00000"/>
                </a:solidFill>
              </a:rPr>
              <a:t>]</a:t>
            </a:r>
            <a:r>
              <a:rPr lang="en-US" sz="2000" b="1" baseline="-25000" dirty="0" smtClean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for the anticipated range of possible crack geometries. 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57958"/>
            <a:ext cx="8836828" cy="292374"/>
          </a:xfrm>
          <a:prstGeom prst="rect">
            <a:avLst/>
          </a:prstGeom>
        </p:spPr>
        <p:txBody>
          <a:bodyPr wrap="square" lIns="91426" tIns="45713" rIns="91426" bIns="45713">
            <a:spAutoFit/>
          </a:bodyPr>
          <a:lstStyle/>
          <a:p>
            <a:pPr marL="0" lvl="2" defTabSz="4388439">
              <a:buNone/>
              <a:defRPr/>
            </a:pPr>
            <a:r>
              <a:rPr lang="en-US" altLang="zh-CN" sz="1300" dirty="0" smtClean="0">
                <a:solidFill>
                  <a:srgbClr val="254061"/>
                </a:solidFill>
              </a:rPr>
              <a:t>L. Wu, N. Liu, Z. Qin, and D.W. </a:t>
            </a:r>
            <a:r>
              <a:rPr lang="en-US" altLang="zh-CN" sz="1300" dirty="0" err="1" smtClean="0">
                <a:solidFill>
                  <a:srgbClr val="254061"/>
                </a:solidFill>
              </a:rPr>
              <a:t>Shoesmith</a:t>
            </a:r>
            <a:r>
              <a:rPr lang="en-US" altLang="zh-CN" sz="1300" dirty="0" smtClean="0">
                <a:solidFill>
                  <a:srgbClr val="254061"/>
                </a:solidFill>
              </a:rPr>
              <a:t>, </a:t>
            </a:r>
            <a:r>
              <a:rPr lang="en-US" altLang="zh-CN" sz="1300" i="1" dirty="0" smtClean="0">
                <a:solidFill>
                  <a:srgbClr val="254061"/>
                </a:solidFill>
              </a:rPr>
              <a:t>J. </a:t>
            </a:r>
            <a:r>
              <a:rPr lang="en-US" altLang="zh-CN" sz="1300" i="1" dirty="0" err="1" smtClean="0">
                <a:solidFill>
                  <a:srgbClr val="254061"/>
                </a:solidFill>
              </a:rPr>
              <a:t>Electrochem</a:t>
            </a:r>
            <a:r>
              <a:rPr lang="en-US" altLang="zh-CN" sz="1300" i="1" dirty="0" smtClean="0">
                <a:solidFill>
                  <a:srgbClr val="254061"/>
                </a:solidFill>
              </a:rPr>
              <a:t>. Soc</a:t>
            </a:r>
            <a:r>
              <a:rPr lang="en-US" altLang="zh-CN" sz="1300" dirty="0" smtClean="0">
                <a:solidFill>
                  <a:srgbClr val="254061"/>
                </a:solidFill>
              </a:rPr>
              <a:t>. 161(8) (2014)  E3259-E3266.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4" y="76976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61" name="灯片编号占位符 6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21</a:t>
            </a:fld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0" y="214290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571504" y="214290"/>
            <a:ext cx="6951114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CA" altLang="zh-CN" sz="2400" b="1" dirty="0" smtClean="0">
                <a:solidFill>
                  <a:schemeClr val="bg1"/>
                </a:solidFill>
              </a:rPr>
              <a:t>Separation of Internal and External H</a:t>
            </a:r>
            <a:r>
              <a:rPr lang="en-CA" altLang="zh-CN" sz="2400" b="1" baseline="-25000" dirty="0" smtClean="0">
                <a:solidFill>
                  <a:schemeClr val="bg1"/>
                </a:solidFill>
              </a:rPr>
              <a:t>2</a:t>
            </a:r>
            <a:r>
              <a:rPr lang="en-CA" altLang="zh-CN" sz="2400" b="1" dirty="0" smtClean="0">
                <a:solidFill>
                  <a:schemeClr val="bg1"/>
                </a:solidFill>
              </a:rPr>
              <a:t> Effects</a:t>
            </a:r>
            <a:endParaRPr lang="en-US" altLang="zh-CN" sz="2400" b="1" dirty="0" smtClean="0">
              <a:solidFill>
                <a:prstClr val="white"/>
              </a:solidFill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1762" y="79872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294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571868" y="5214950"/>
            <a:ext cx="2008376" cy="3571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椭圆 59"/>
          <p:cNvSpPr/>
          <p:nvPr/>
        </p:nvSpPr>
        <p:spPr>
          <a:xfrm>
            <a:off x="4786314" y="4714884"/>
            <a:ext cx="500066" cy="500066"/>
          </a:xfrm>
          <a:prstGeom prst="ellipse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 bwMode="auto">
          <a:xfrm>
            <a:off x="3786182" y="1500174"/>
            <a:ext cx="529035" cy="537541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98147" y="2766754"/>
            <a:ext cx="1296144" cy="3329043"/>
          </a:xfrm>
          <a:prstGeom prst="rect">
            <a:avLst/>
          </a:prstGeom>
          <a:blipFill>
            <a:blip r:embed="rId2" cstate="print">
              <a:lum bright="16000" contrast="-46000"/>
            </a:blip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 rot="16200000">
            <a:off x="4316254" y="4476499"/>
            <a:ext cx="576064" cy="2661924"/>
          </a:xfrm>
          <a:prstGeom prst="rect">
            <a:avLst/>
          </a:prstGeom>
          <a:blipFill>
            <a:blip r:embed="rId2" cstate="print">
              <a:lum bright="16000" contrast="-46000"/>
            </a:blip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13544" y="2783305"/>
            <a:ext cx="1296144" cy="3309773"/>
          </a:xfrm>
          <a:prstGeom prst="rect">
            <a:avLst/>
          </a:prstGeom>
          <a:blipFill>
            <a:blip r:embed="rId2" cstate="print">
              <a:lum bright="16000" contrast="-46000"/>
            </a:blip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2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组合 44"/>
          <p:cNvGrpSpPr/>
          <p:nvPr/>
        </p:nvGrpSpPr>
        <p:grpSpPr>
          <a:xfrm>
            <a:off x="1987786" y="2386926"/>
            <a:ext cx="5188670" cy="2800826"/>
            <a:chOff x="1789370" y="2917222"/>
            <a:chExt cx="5188670" cy="2800826"/>
          </a:xfrm>
        </p:grpSpPr>
        <p:cxnSp>
          <p:nvCxnSpPr>
            <p:cNvPr id="9" name="直接连接符 8"/>
            <p:cNvCxnSpPr/>
            <p:nvPr/>
          </p:nvCxnSpPr>
          <p:spPr>
            <a:xfrm flipH="1" flipV="1">
              <a:off x="3433146" y="3238326"/>
              <a:ext cx="4998" cy="2479722"/>
            </a:xfrm>
            <a:prstGeom prst="line">
              <a:avLst/>
            </a:prstGeom>
            <a:ln w="412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43"/>
            <p:cNvGrpSpPr/>
            <p:nvPr/>
          </p:nvGrpSpPr>
          <p:grpSpPr>
            <a:xfrm>
              <a:off x="1789370" y="2917222"/>
              <a:ext cx="5188670" cy="2800826"/>
              <a:chOff x="1789370" y="2917222"/>
              <a:chExt cx="5188670" cy="2800826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1789370" y="2917222"/>
                <a:ext cx="1299819" cy="11329"/>
              </a:xfrm>
              <a:prstGeom prst="line">
                <a:avLst/>
              </a:prstGeom>
              <a:ln w="412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5775960" y="2933700"/>
                <a:ext cx="1202080" cy="3036"/>
              </a:xfrm>
              <a:prstGeom prst="line">
                <a:avLst/>
              </a:prstGeom>
              <a:ln w="412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V="1">
                <a:off x="3425952" y="5706265"/>
                <a:ext cx="1944232" cy="1"/>
              </a:xfrm>
              <a:prstGeom prst="line">
                <a:avLst/>
              </a:prstGeom>
              <a:ln w="412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弧形 13"/>
              <p:cNvSpPr/>
              <p:nvPr/>
            </p:nvSpPr>
            <p:spPr>
              <a:xfrm>
                <a:off x="2648239" y="2924492"/>
                <a:ext cx="792088" cy="747145"/>
              </a:xfrm>
              <a:prstGeom prst="arc">
                <a:avLst>
                  <a:gd name="adj1" fmla="val 16158063"/>
                  <a:gd name="adj2" fmla="val 21252630"/>
                </a:avLst>
              </a:prstGeom>
              <a:ln w="412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 sz="22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弧形 14"/>
              <p:cNvSpPr/>
              <p:nvPr/>
            </p:nvSpPr>
            <p:spPr>
              <a:xfrm rot="16200000">
                <a:off x="5371140" y="2931995"/>
                <a:ext cx="714753" cy="711304"/>
              </a:xfrm>
              <a:prstGeom prst="arc">
                <a:avLst>
                  <a:gd name="adj1" fmla="val 16563688"/>
                  <a:gd name="adj2" fmla="val 21372570"/>
                </a:avLst>
              </a:prstGeom>
              <a:ln w="412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 sz="220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 flipH="1" flipV="1">
                <a:off x="5364090" y="3284984"/>
                <a:ext cx="6486" cy="2433064"/>
              </a:xfrm>
              <a:prstGeom prst="line">
                <a:avLst/>
              </a:prstGeom>
              <a:ln w="412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TextBox 20"/>
          <p:cNvSpPr txBox="1"/>
          <p:nvPr/>
        </p:nvSpPr>
        <p:spPr>
          <a:xfrm>
            <a:off x="4165014" y="4790312"/>
            <a:ext cx="1525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285696" y="2773668"/>
            <a:ext cx="342880" cy="27475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矩形 28"/>
          <p:cNvSpPr/>
          <p:nvPr/>
        </p:nvSpPr>
        <p:spPr>
          <a:xfrm>
            <a:off x="5572132" y="2775596"/>
            <a:ext cx="348584" cy="27387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饼形 30"/>
          <p:cNvSpPr/>
          <p:nvPr/>
        </p:nvSpPr>
        <p:spPr>
          <a:xfrm>
            <a:off x="5571604" y="2434964"/>
            <a:ext cx="690344" cy="695960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13051" y="2430004"/>
            <a:ext cx="1287543" cy="3431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饼形 32"/>
          <p:cNvSpPr/>
          <p:nvPr/>
        </p:nvSpPr>
        <p:spPr>
          <a:xfrm flipH="1">
            <a:off x="2958422" y="2445096"/>
            <a:ext cx="676507" cy="668656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915674" y="2428868"/>
            <a:ext cx="1296433" cy="34896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右箭头 42"/>
          <p:cNvSpPr/>
          <p:nvPr/>
        </p:nvSpPr>
        <p:spPr>
          <a:xfrm rot="16200000">
            <a:off x="2857488" y="2428868"/>
            <a:ext cx="288032" cy="2880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右箭头 43"/>
          <p:cNvSpPr/>
          <p:nvPr/>
        </p:nvSpPr>
        <p:spPr>
          <a:xfrm rot="16200000">
            <a:off x="4500562" y="5214950"/>
            <a:ext cx="288032" cy="2880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右箭头 44"/>
          <p:cNvSpPr/>
          <p:nvPr/>
        </p:nvSpPr>
        <p:spPr>
          <a:xfrm rot="16200000">
            <a:off x="5927042" y="2428869"/>
            <a:ext cx="288032" cy="2880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右箭头 45"/>
          <p:cNvSpPr/>
          <p:nvPr/>
        </p:nvSpPr>
        <p:spPr>
          <a:xfrm rot="10800000">
            <a:off x="5572132" y="3714752"/>
            <a:ext cx="324036" cy="32403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7" name="右箭头 46"/>
          <p:cNvSpPr/>
          <p:nvPr/>
        </p:nvSpPr>
        <p:spPr>
          <a:xfrm rot="10800000" flipH="1">
            <a:off x="3286116" y="3571876"/>
            <a:ext cx="324036" cy="32403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8" name="TextBox 47"/>
          <p:cNvSpPr txBox="1"/>
          <p:nvPr/>
        </p:nvSpPr>
        <p:spPr>
          <a:xfrm>
            <a:off x="6261614" y="2428868"/>
            <a:ext cx="1525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03896" y="2432858"/>
            <a:ext cx="1728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1984736" y="1285860"/>
            <a:ext cx="5159032" cy="8114"/>
          </a:xfrm>
          <a:prstGeom prst="line">
            <a:avLst/>
          </a:prstGeom>
          <a:ln w="412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 flipV="1">
            <a:off x="4500562" y="1285860"/>
            <a:ext cx="23720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TextBox 51"/>
          <p:cNvSpPr txBox="1"/>
          <p:nvPr/>
        </p:nvSpPr>
        <p:spPr>
          <a:xfrm>
            <a:off x="5715008" y="1714488"/>
            <a:ext cx="2342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Diffusion zone</a:t>
            </a:r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86446" y="71435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Bulk solution</a:t>
            </a:r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86644" y="2357430"/>
            <a:ext cx="1547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Radiation zone</a:t>
            </a:r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286116" y="157161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CA" b="1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en-CA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786314" y="571501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Fractured fuel pellet</a:t>
            </a:r>
            <a:endParaRPr lang="en-CA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灯片编号占位符 6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22</a:t>
            </a:fld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0" y="214290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571504" y="214290"/>
            <a:ext cx="6951114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CA" altLang="zh-CN" sz="2400" b="1" dirty="0" smtClean="0">
                <a:solidFill>
                  <a:schemeClr val="bg1"/>
                </a:solidFill>
              </a:rPr>
              <a:t>Separation of Internal and External H</a:t>
            </a:r>
            <a:r>
              <a:rPr lang="en-CA" altLang="zh-CN" sz="2400" b="1" baseline="-25000" dirty="0" smtClean="0">
                <a:solidFill>
                  <a:schemeClr val="bg1"/>
                </a:solidFill>
              </a:rPr>
              <a:t>2</a:t>
            </a:r>
            <a:r>
              <a:rPr lang="en-CA" altLang="zh-CN" sz="2400" b="1" dirty="0" smtClean="0">
                <a:solidFill>
                  <a:schemeClr val="bg1"/>
                </a:solidFill>
              </a:rPr>
              <a:t> Effects</a:t>
            </a:r>
            <a:endParaRPr lang="en-US" altLang="zh-CN" sz="2400" b="1" dirty="0" smtClean="0">
              <a:solidFill>
                <a:prstClr val="white"/>
              </a:solidFill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51762" y="79872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71838" y="6132058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 smtClean="0">
                <a:solidFill>
                  <a:srgbClr val="FF0000"/>
                </a:solidFill>
              </a:rPr>
              <a:t>The effects of </a:t>
            </a:r>
            <a:r>
              <a:rPr lang="en-CA" sz="1600" b="1" dirty="0" err="1" smtClean="0">
                <a:solidFill>
                  <a:srgbClr val="FF0000"/>
                </a:solidFill>
              </a:rPr>
              <a:t>radiolytic</a:t>
            </a:r>
            <a:r>
              <a:rPr lang="en-CA" sz="1600" b="1" dirty="0" smtClean="0">
                <a:solidFill>
                  <a:srgbClr val="FF0000"/>
                </a:solidFill>
              </a:rPr>
              <a:t> (internal) H</a:t>
            </a:r>
            <a:r>
              <a:rPr lang="en-CA" sz="1600" b="1" baseline="-25000" dirty="0" smtClean="0">
                <a:solidFill>
                  <a:srgbClr val="FF0000"/>
                </a:solidFill>
              </a:rPr>
              <a:t>2</a:t>
            </a:r>
            <a:r>
              <a:rPr lang="en-CA" sz="1600" b="1" dirty="0" smtClean="0">
                <a:solidFill>
                  <a:srgbClr val="FF0000"/>
                </a:solidFill>
              </a:rPr>
              <a:t> and H</a:t>
            </a:r>
            <a:r>
              <a:rPr lang="en-CA" sz="1600" b="1" baseline="-25000" dirty="0" smtClean="0">
                <a:solidFill>
                  <a:srgbClr val="FF0000"/>
                </a:solidFill>
              </a:rPr>
              <a:t>2</a:t>
            </a:r>
            <a:r>
              <a:rPr lang="en-CA" sz="1600" b="1" dirty="0" smtClean="0">
                <a:solidFill>
                  <a:srgbClr val="FF0000"/>
                </a:solidFill>
              </a:rPr>
              <a:t> from steel corrosion are separated by calculating the ratio of their concentrations at specific locations</a:t>
            </a:r>
            <a:endParaRPr lang="en-CA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57" grpId="0" animBg="1"/>
      <p:bldP spid="5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23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14290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1504" y="214290"/>
            <a:ext cx="6938978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CA" altLang="zh-CN" sz="2400" b="1" dirty="0" smtClean="0">
                <a:solidFill>
                  <a:schemeClr val="bg1"/>
                </a:solidFill>
              </a:rPr>
              <a:t>Separation of Internal and External H</a:t>
            </a:r>
            <a:r>
              <a:rPr lang="en-CA" altLang="zh-CN" sz="2400" b="1" baseline="-25000" dirty="0" smtClean="0">
                <a:solidFill>
                  <a:schemeClr val="bg1"/>
                </a:solidFill>
              </a:rPr>
              <a:t>2</a:t>
            </a:r>
            <a:r>
              <a:rPr lang="en-CA" altLang="zh-CN" sz="2400" b="1" dirty="0" smtClean="0">
                <a:solidFill>
                  <a:schemeClr val="bg1"/>
                </a:solidFill>
              </a:rPr>
              <a:t> Effects</a:t>
            </a:r>
            <a:endParaRPr lang="en-US" altLang="zh-CN" sz="2400" b="1" dirty="0" smtClean="0">
              <a:solidFill>
                <a:prstClr val="white"/>
              </a:solidFill>
            </a:endParaRPr>
          </a:p>
        </p:txBody>
      </p:sp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3"/>
          <a:srcRect l="38372" t="11628" r="37209" b="16280"/>
          <a:stretch>
            <a:fillRect/>
          </a:stretch>
        </p:blipFill>
        <p:spPr bwMode="auto">
          <a:xfrm>
            <a:off x="714348" y="785794"/>
            <a:ext cx="1571636" cy="348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2" name="Picture 2" descr="C:\Users\Nazhen Liu\AppData\Roaming\Tencent\Users\280954494\QQ\WinTemp\RichOle\EWBP2`B8@A6Q1E4N3T(7P2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857232"/>
            <a:ext cx="221380" cy="3357585"/>
          </a:xfrm>
          <a:prstGeom prst="rect">
            <a:avLst/>
          </a:prstGeom>
          <a:noFill/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5"/>
          <a:srcRect l="39038" t="11503" r="36898" b="16577"/>
          <a:stretch>
            <a:fillRect/>
          </a:stretch>
        </p:blipFill>
        <p:spPr bwMode="auto">
          <a:xfrm>
            <a:off x="4945131" y="785794"/>
            <a:ext cx="1555695" cy="3487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2857488" y="1142984"/>
            <a:ext cx="497252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/>
              <a:t>600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500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400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300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200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100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0</a:t>
            </a:r>
            <a:endParaRPr lang="zh-CN" alt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57488" y="785794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err="1" smtClean="0"/>
              <a:t>nmol</a:t>
            </a:r>
            <a:r>
              <a:rPr lang="en-US" altLang="zh-CN" b="1" dirty="0" smtClean="0"/>
              <a:t> L</a:t>
            </a:r>
            <a:r>
              <a:rPr lang="en-US" altLang="zh-CN" b="1" baseline="30000" dirty="0" smtClean="0"/>
              <a:t>-1</a:t>
            </a:r>
            <a:endParaRPr lang="zh-CN" altLang="en-US" b="1" baseline="30000" dirty="0"/>
          </a:p>
        </p:txBody>
      </p:sp>
      <p:pic>
        <p:nvPicPr>
          <p:cNvPr id="46086" name="Picture 6" descr="C:\Users\Nazhen Liu\AppData\Roaming\Tencent\Users\280954494\QQ\WinTemp\RichOle\EU)CUV%$2L_%8B}K%]16TMS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74194" y="928670"/>
            <a:ext cx="226764" cy="3214711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7510482" y="1285860"/>
            <a:ext cx="6334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/>
              <a:t>99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98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97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96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95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94</a:t>
            </a:r>
          </a:p>
          <a:p>
            <a:endParaRPr lang="en-US" altLang="zh-CN" sz="16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7500958" y="857232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err="1" smtClean="0"/>
              <a:t>nmol</a:t>
            </a:r>
            <a:r>
              <a:rPr lang="en-US" altLang="zh-CN" b="1" dirty="0" smtClean="0"/>
              <a:t> L</a:t>
            </a:r>
            <a:r>
              <a:rPr lang="en-US" altLang="zh-CN" b="1" baseline="30000" dirty="0" smtClean="0"/>
              <a:t>-1</a:t>
            </a:r>
            <a:endParaRPr lang="zh-CN" altLang="en-US" b="1" baseline="30000" dirty="0"/>
          </a:p>
        </p:txBody>
      </p:sp>
      <p:graphicFrame>
        <p:nvGraphicFramePr>
          <p:cNvPr id="46087" name="Object 7"/>
          <p:cNvGraphicFramePr>
            <a:graphicFrameLocks noChangeAspect="1"/>
          </p:cNvGraphicFramePr>
          <p:nvPr/>
        </p:nvGraphicFramePr>
        <p:xfrm>
          <a:off x="142844" y="3956050"/>
          <a:ext cx="4154487" cy="29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9" name="Graph" r:id="rId7" imgW="4154400" imgH="2901600" progId="Origin50.Graph">
                  <p:embed/>
                </p:oleObj>
              </mc:Choice>
              <mc:Fallback>
                <p:oleObj name="Graph" r:id="rId7" imgW="4154400" imgH="2901600" progId="Origin50.Graph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44" y="3956050"/>
                        <a:ext cx="4154487" cy="290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8" name="Object 8"/>
          <p:cNvGraphicFramePr>
            <a:graphicFrameLocks noChangeAspect="1"/>
          </p:cNvGraphicFramePr>
          <p:nvPr/>
        </p:nvGraphicFramePr>
        <p:xfrm>
          <a:off x="4714876" y="3957637"/>
          <a:ext cx="4170363" cy="290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0" name="Graph" r:id="rId9" imgW="4170240" imgH="2900160" progId="Origin50.Graph">
                  <p:embed/>
                </p:oleObj>
              </mc:Choice>
              <mc:Fallback>
                <p:oleObj name="Graph" r:id="rId9" imgW="4170240" imgH="2900160" progId="Origin50.Graph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6" y="3957637"/>
                        <a:ext cx="4170363" cy="290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上箭头 18"/>
          <p:cNvSpPr/>
          <p:nvPr/>
        </p:nvSpPr>
        <p:spPr>
          <a:xfrm>
            <a:off x="1142976" y="1357298"/>
            <a:ext cx="214314" cy="2714644"/>
          </a:xfrm>
          <a:prstGeom prst="upArrow">
            <a:avLst/>
          </a:prstGeom>
          <a:solidFill>
            <a:srgbClr val="00CC00"/>
          </a:solidFill>
          <a:ln>
            <a:solidFill>
              <a:srgbClr val="2BA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右箭头 19"/>
          <p:cNvSpPr/>
          <p:nvPr/>
        </p:nvSpPr>
        <p:spPr>
          <a:xfrm flipV="1">
            <a:off x="928662" y="6215082"/>
            <a:ext cx="2786082" cy="142877"/>
          </a:xfrm>
          <a:prstGeom prst="rightArrow">
            <a:avLst/>
          </a:prstGeom>
          <a:solidFill>
            <a:srgbClr val="2BA010"/>
          </a:solidFill>
          <a:ln>
            <a:solidFill>
              <a:srgbClr val="2BA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上箭头 20"/>
          <p:cNvSpPr/>
          <p:nvPr/>
        </p:nvSpPr>
        <p:spPr>
          <a:xfrm>
            <a:off x="5286380" y="1371812"/>
            <a:ext cx="214314" cy="2714644"/>
          </a:xfrm>
          <a:prstGeom prst="up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右箭头 21"/>
          <p:cNvSpPr/>
          <p:nvPr/>
        </p:nvSpPr>
        <p:spPr>
          <a:xfrm flipV="1">
            <a:off x="5500694" y="6215082"/>
            <a:ext cx="2786082" cy="142877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0" y="1714488"/>
            <a:ext cx="987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2BA010"/>
                </a:solidFill>
              </a:rPr>
              <a:t>Internal </a:t>
            </a:r>
          </a:p>
          <a:p>
            <a:pPr algn="ctr"/>
            <a:r>
              <a:rPr lang="en-US" altLang="zh-CN" b="1" dirty="0" smtClean="0">
                <a:solidFill>
                  <a:srgbClr val="2BA010"/>
                </a:solidFill>
              </a:rPr>
              <a:t>[H</a:t>
            </a:r>
            <a:r>
              <a:rPr lang="en-US" altLang="zh-CN" b="1" baseline="-25000" dirty="0" smtClean="0">
                <a:solidFill>
                  <a:srgbClr val="2BA010"/>
                </a:solidFill>
              </a:rPr>
              <a:t>2</a:t>
            </a:r>
            <a:r>
              <a:rPr lang="en-US" altLang="zh-CN" b="1" dirty="0" smtClean="0">
                <a:solidFill>
                  <a:srgbClr val="2BA010"/>
                </a:solidFill>
              </a:rPr>
              <a:t>]</a:t>
            </a:r>
            <a:endParaRPr lang="zh-CN" altLang="en-US" b="1" baseline="-25000" dirty="0">
              <a:solidFill>
                <a:srgbClr val="2BA01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00496" y="1714488"/>
            <a:ext cx="970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00FF"/>
                </a:solidFill>
              </a:rPr>
              <a:t>External</a:t>
            </a:r>
          </a:p>
          <a:p>
            <a:pPr algn="ctr"/>
            <a:r>
              <a:rPr lang="en-US" altLang="zh-CN" b="1" dirty="0" smtClean="0">
                <a:solidFill>
                  <a:srgbClr val="0000FF"/>
                </a:solidFill>
              </a:rPr>
              <a:t>[H</a:t>
            </a:r>
            <a:r>
              <a:rPr lang="en-US" altLang="zh-CN" b="1" baseline="-25000" dirty="0" smtClean="0">
                <a:solidFill>
                  <a:srgbClr val="0000FF"/>
                </a:solidFill>
              </a:rPr>
              <a:t>2</a:t>
            </a:r>
            <a:r>
              <a:rPr lang="en-US" altLang="zh-CN" b="1" dirty="0" smtClean="0">
                <a:solidFill>
                  <a:srgbClr val="0000FF"/>
                </a:solidFill>
              </a:rPr>
              <a:t>]</a:t>
            </a:r>
            <a:endParaRPr lang="zh-CN" altLang="en-US" b="1" baseline="-25000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rot="10800000">
            <a:off x="195459" y="4416199"/>
            <a:ext cx="400110" cy="1722203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sz="1400" dirty="0" smtClean="0"/>
              <a:t>Internal [H</a:t>
            </a:r>
            <a:r>
              <a:rPr lang="en-US" altLang="zh-CN" sz="1400" baseline="-25000" dirty="0" smtClean="0"/>
              <a:t>2</a:t>
            </a:r>
            <a:r>
              <a:rPr lang="en-US" altLang="zh-CN" sz="1400" dirty="0" smtClean="0"/>
              <a:t>] / </a:t>
            </a:r>
            <a:r>
              <a:rPr lang="en-US" altLang="zh-CN" sz="1400" dirty="0" err="1" smtClean="0"/>
              <a:t>nmol</a:t>
            </a:r>
            <a:r>
              <a:rPr lang="en-US" altLang="zh-CN" sz="1400" dirty="0" smtClean="0"/>
              <a:t> L</a:t>
            </a:r>
            <a:r>
              <a:rPr lang="en-US" altLang="zh-CN" sz="1400" baseline="30000" dirty="0" smtClean="0"/>
              <a:t>-1</a:t>
            </a:r>
            <a:endParaRPr lang="zh-CN" altLang="en-US" sz="1400" baseline="30000" dirty="0"/>
          </a:p>
        </p:txBody>
      </p:sp>
      <p:sp>
        <p:nvSpPr>
          <p:cNvPr id="26" name="TextBox 25"/>
          <p:cNvSpPr txBox="1"/>
          <p:nvPr/>
        </p:nvSpPr>
        <p:spPr>
          <a:xfrm>
            <a:off x="1217612" y="6561822"/>
            <a:ext cx="244066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Distance to crack bottom / mm</a:t>
            </a:r>
            <a:endParaRPr lang="zh-CN" alt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5633976" y="6550223"/>
            <a:ext cx="244066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Distance to crack bottom / mm</a:t>
            </a:r>
            <a:endParaRPr lang="zh-CN" altLang="en-US" sz="1400" dirty="0"/>
          </a:p>
        </p:txBody>
      </p:sp>
      <p:sp>
        <p:nvSpPr>
          <p:cNvPr id="28" name="TextBox 27"/>
          <p:cNvSpPr txBox="1"/>
          <p:nvPr/>
        </p:nvSpPr>
        <p:spPr>
          <a:xfrm rot="10800000">
            <a:off x="4840906" y="4459626"/>
            <a:ext cx="400110" cy="1751633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sz="1400" dirty="0" smtClean="0"/>
              <a:t>External [H</a:t>
            </a:r>
            <a:r>
              <a:rPr lang="en-US" altLang="zh-CN" sz="1400" baseline="-25000" dirty="0" smtClean="0"/>
              <a:t>2</a:t>
            </a:r>
            <a:r>
              <a:rPr lang="en-US" altLang="zh-CN" sz="1400" dirty="0" smtClean="0"/>
              <a:t>] / </a:t>
            </a:r>
            <a:r>
              <a:rPr lang="en-US" altLang="zh-CN" sz="1400" dirty="0" err="1" smtClean="0"/>
              <a:t>nmol</a:t>
            </a:r>
            <a:r>
              <a:rPr lang="en-US" altLang="zh-CN" sz="1400" dirty="0" smtClean="0"/>
              <a:t> L</a:t>
            </a:r>
            <a:r>
              <a:rPr lang="en-US" altLang="zh-CN" sz="1400" baseline="30000" dirty="0" smtClean="0"/>
              <a:t>-1</a:t>
            </a:r>
            <a:endParaRPr lang="zh-CN" altLang="en-US" sz="1400" baseline="30000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44447" y="-1901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 animBg="1"/>
      <p:bldP spid="26" grpId="0" animBg="1"/>
      <p:bldP spid="27" grpId="0" animBg="1"/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24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1504" y="285728"/>
            <a:ext cx="7240856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CA" altLang="zh-CN" sz="2400" b="1" dirty="0" smtClean="0">
                <a:solidFill>
                  <a:schemeClr val="bg1"/>
                </a:solidFill>
              </a:rPr>
              <a:t>Separation of Internal and External H</a:t>
            </a:r>
            <a:r>
              <a:rPr lang="en-CA" altLang="zh-CN" sz="2400" b="1" baseline="-25000" dirty="0" smtClean="0">
                <a:solidFill>
                  <a:schemeClr val="bg1"/>
                </a:solidFill>
              </a:rPr>
              <a:t>2</a:t>
            </a:r>
            <a:r>
              <a:rPr lang="en-CA" altLang="zh-CN" sz="2400" b="1" dirty="0" smtClean="0">
                <a:solidFill>
                  <a:schemeClr val="bg1"/>
                </a:solidFill>
              </a:rPr>
              <a:t> Effects</a:t>
            </a:r>
            <a:endParaRPr lang="en-US" altLang="zh-CN" sz="2400" b="1" dirty="0" smtClean="0">
              <a:solidFill>
                <a:prstClr val="white"/>
              </a:solidFill>
            </a:endParaRPr>
          </a:p>
        </p:txBody>
      </p:sp>
      <p:graphicFrame>
        <p:nvGraphicFramePr>
          <p:cNvPr id="45057" name="Object 1"/>
          <p:cNvGraphicFramePr>
            <a:graphicFrameLocks noChangeAspect="1"/>
          </p:cNvGraphicFramePr>
          <p:nvPr/>
        </p:nvGraphicFramePr>
        <p:xfrm>
          <a:off x="-32" y="857232"/>
          <a:ext cx="4154488" cy="29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5" name="Graph" r:id="rId3" imgW="4154400" imgH="2901600" progId="Origin50.Graph">
                  <p:embed/>
                </p:oleObj>
              </mc:Choice>
              <mc:Fallback>
                <p:oleObj name="Graph" r:id="rId3" imgW="4154400" imgH="2901600" progId="Origin50.Graph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" y="857232"/>
                        <a:ext cx="4154488" cy="290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-32" y="3714752"/>
          <a:ext cx="4170363" cy="290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6" name="Graph" r:id="rId5" imgW="4170240" imgH="2900160" progId="Origin50.Graph">
                  <p:embed/>
                </p:oleObj>
              </mc:Choice>
              <mc:Fallback>
                <p:oleObj name="Graph" r:id="rId5" imgW="4170240" imgH="2900160" progId="Origin50.Grap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" y="3714752"/>
                        <a:ext cx="4170363" cy="290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3786182" y="2401155"/>
          <a:ext cx="5357818" cy="3742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7" name="Graph" r:id="rId7" imgW="4154400" imgH="2901600" progId="Origin50.Graph">
                  <p:embed/>
                </p:oleObj>
              </mc:Choice>
              <mc:Fallback>
                <p:oleObj name="Graph" r:id="rId7" imgW="4154400" imgH="2901600" progId="Origin50.Grap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2" y="2401155"/>
                        <a:ext cx="5357818" cy="37424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4771800" y="3143248"/>
            <a:ext cx="3586414" cy="2143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857620" y="1071546"/>
            <a:ext cx="3003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Fraction of </a:t>
            </a:r>
            <a:r>
              <a:rPr lang="en-US" altLang="zh-CN" b="1" dirty="0" smtClean="0">
                <a:solidFill>
                  <a:srgbClr val="2BA010"/>
                </a:solidFill>
              </a:rPr>
              <a:t>internal H</a:t>
            </a:r>
            <a:r>
              <a:rPr lang="en-US" altLang="zh-CN" b="1" baseline="-25000" dirty="0" smtClean="0">
                <a:solidFill>
                  <a:srgbClr val="2BA010"/>
                </a:solidFill>
              </a:rPr>
              <a:t>2</a:t>
            </a:r>
            <a:r>
              <a:rPr lang="en-US" altLang="zh-CN" b="1" dirty="0" smtClean="0">
                <a:solidFill>
                  <a:srgbClr val="2BA010"/>
                </a:solidFill>
              </a:rPr>
              <a:t> </a:t>
            </a:r>
            <a:r>
              <a:rPr lang="en-US" altLang="zh-CN" b="1" dirty="0" smtClean="0"/>
              <a:t>effect </a:t>
            </a:r>
            <a:r>
              <a:rPr lang="en-US" altLang="zh-CN" dirty="0" smtClean="0"/>
              <a:t>: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5786446" y="1500174"/>
            <a:ext cx="1357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2BA010"/>
                </a:solidFill>
              </a:rPr>
              <a:t>internal [H</a:t>
            </a:r>
            <a:r>
              <a:rPr lang="en-US" altLang="zh-CN" b="1" baseline="-25000" dirty="0" smtClean="0">
                <a:solidFill>
                  <a:srgbClr val="2BA010"/>
                </a:solidFill>
              </a:rPr>
              <a:t>2</a:t>
            </a:r>
            <a:r>
              <a:rPr lang="en-US" altLang="zh-CN" b="1" dirty="0" smtClean="0">
                <a:solidFill>
                  <a:srgbClr val="2BA010"/>
                </a:solidFill>
              </a:rPr>
              <a:t>]</a:t>
            </a:r>
            <a:endParaRPr lang="zh-CN" altLang="en-US" b="1" dirty="0">
              <a:solidFill>
                <a:srgbClr val="2BA010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143504" y="1928802"/>
            <a:ext cx="2786082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143504" y="2000240"/>
            <a:ext cx="2773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2BA010"/>
                </a:solidFill>
              </a:rPr>
              <a:t>internal [H</a:t>
            </a:r>
            <a:r>
              <a:rPr lang="en-US" altLang="zh-CN" b="1" baseline="-25000" dirty="0" smtClean="0">
                <a:solidFill>
                  <a:srgbClr val="2BA010"/>
                </a:solidFill>
              </a:rPr>
              <a:t>2</a:t>
            </a:r>
            <a:r>
              <a:rPr lang="en-US" altLang="zh-CN" b="1" dirty="0" smtClean="0">
                <a:solidFill>
                  <a:srgbClr val="2BA010"/>
                </a:solidFill>
              </a:rPr>
              <a:t>] </a:t>
            </a:r>
            <a:r>
              <a:rPr lang="en-US" altLang="zh-CN" b="1" dirty="0" smtClean="0"/>
              <a:t>+</a:t>
            </a:r>
            <a:r>
              <a:rPr lang="en-US" altLang="zh-CN" dirty="0" smtClean="0"/>
              <a:t> </a:t>
            </a:r>
            <a:r>
              <a:rPr lang="en-US" altLang="zh-CN" b="1" dirty="0" smtClean="0">
                <a:solidFill>
                  <a:srgbClr val="0000FF"/>
                </a:solidFill>
              </a:rPr>
              <a:t>external [H</a:t>
            </a:r>
            <a:r>
              <a:rPr lang="en-US" altLang="zh-CN" b="1" baseline="-25000" dirty="0" smtClean="0">
                <a:solidFill>
                  <a:srgbClr val="0000FF"/>
                </a:solidFill>
              </a:rPr>
              <a:t>2</a:t>
            </a:r>
            <a:r>
              <a:rPr lang="en-US" altLang="zh-CN" b="1" dirty="0" smtClean="0">
                <a:solidFill>
                  <a:srgbClr val="0000FF"/>
                </a:solidFill>
              </a:rPr>
              <a:t>]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0800000">
            <a:off x="113571" y="4143380"/>
            <a:ext cx="400110" cy="1751633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sz="1400" dirty="0" smtClean="0"/>
              <a:t>External [H</a:t>
            </a:r>
            <a:r>
              <a:rPr lang="en-US" altLang="zh-CN" sz="1400" baseline="-25000" dirty="0" smtClean="0"/>
              <a:t>2</a:t>
            </a:r>
            <a:r>
              <a:rPr lang="en-US" altLang="zh-CN" sz="1400" dirty="0" smtClean="0"/>
              <a:t>] / </a:t>
            </a:r>
            <a:r>
              <a:rPr lang="en-US" altLang="zh-CN" sz="1400" dirty="0" err="1" smtClean="0"/>
              <a:t>nmol</a:t>
            </a:r>
            <a:r>
              <a:rPr lang="en-US" altLang="zh-CN" sz="1400" dirty="0" smtClean="0"/>
              <a:t> L</a:t>
            </a:r>
            <a:r>
              <a:rPr lang="en-US" altLang="zh-CN" sz="1400" baseline="30000" dirty="0" smtClean="0"/>
              <a:t>-1</a:t>
            </a:r>
            <a:endParaRPr lang="zh-CN" altLang="en-US" sz="1400" baseline="30000" dirty="0"/>
          </a:p>
        </p:txBody>
      </p:sp>
      <p:sp>
        <p:nvSpPr>
          <p:cNvPr id="16" name="TextBox 15"/>
          <p:cNvSpPr txBox="1"/>
          <p:nvPr/>
        </p:nvSpPr>
        <p:spPr>
          <a:xfrm rot="10800000">
            <a:off x="75825" y="1214422"/>
            <a:ext cx="400110" cy="1722203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sz="1400" dirty="0" smtClean="0"/>
              <a:t>Internal [H</a:t>
            </a:r>
            <a:r>
              <a:rPr lang="en-US" altLang="zh-CN" sz="1400" baseline="-25000" dirty="0" smtClean="0"/>
              <a:t>2</a:t>
            </a:r>
            <a:r>
              <a:rPr lang="en-US" altLang="zh-CN" sz="1400" dirty="0" smtClean="0"/>
              <a:t>] / </a:t>
            </a:r>
            <a:r>
              <a:rPr lang="en-US" altLang="zh-CN" sz="1400" dirty="0" err="1" smtClean="0"/>
              <a:t>nmol</a:t>
            </a:r>
            <a:r>
              <a:rPr lang="en-US" altLang="zh-CN" sz="1400" dirty="0" smtClean="0"/>
              <a:t> L</a:t>
            </a:r>
            <a:r>
              <a:rPr lang="en-US" altLang="zh-CN" sz="1400" baseline="30000" dirty="0" smtClean="0"/>
              <a:t>-1</a:t>
            </a:r>
            <a:endParaRPr lang="zh-CN" altLang="en-US" sz="1400" baseline="30000" dirty="0"/>
          </a:p>
        </p:txBody>
      </p:sp>
      <p:sp>
        <p:nvSpPr>
          <p:cNvPr id="17" name="TextBox 16"/>
          <p:cNvSpPr txBox="1"/>
          <p:nvPr/>
        </p:nvSpPr>
        <p:spPr>
          <a:xfrm>
            <a:off x="1026540" y="6357958"/>
            <a:ext cx="244066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Distance to crack bottom / mm</a:t>
            </a:r>
            <a:endParaRPr lang="zh-CN" alt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1000100" y="3456296"/>
            <a:ext cx="244066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Distance to crack bottom / mm</a:t>
            </a:r>
            <a:endParaRPr lang="zh-CN" alt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5346042" y="5786454"/>
            <a:ext cx="276402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Distance to crack bottom / mm</a:t>
            </a:r>
            <a:endParaRPr lang="zh-CN" altLang="en-US" sz="1600" dirty="0"/>
          </a:p>
        </p:txBody>
      </p:sp>
      <p:sp>
        <p:nvSpPr>
          <p:cNvPr id="20" name="TextBox 19"/>
          <p:cNvSpPr txBox="1"/>
          <p:nvPr/>
        </p:nvSpPr>
        <p:spPr>
          <a:xfrm rot="10800000">
            <a:off x="4000497" y="3357562"/>
            <a:ext cx="430887" cy="1749710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sz="1600" dirty="0" smtClean="0"/>
              <a:t>Fraction of H</a:t>
            </a:r>
            <a:r>
              <a:rPr lang="en-US" altLang="zh-CN" sz="1600" baseline="-25000" dirty="0" smtClean="0"/>
              <a:t>2</a:t>
            </a:r>
            <a:r>
              <a:rPr lang="en-US" altLang="zh-CN" sz="1600" dirty="0" smtClean="0"/>
              <a:t> Effect</a:t>
            </a:r>
            <a:endParaRPr lang="zh-CN" altLang="en-US" sz="1600" baseline="30000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360" y="51564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25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1504" y="285728"/>
            <a:ext cx="7024832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CA" altLang="zh-CN" sz="2400" b="1" dirty="0" smtClean="0">
                <a:solidFill>
                  <a:schemeClr val="bg1"/>
                </a:solidFill>
              </a:rPr>
              <a:t>Separation of Internal and External H</a:t>
            </a:r>
            <a:r>
              <a:rPr lang="en-CA" altLang="zh-CN" sz="2400" b="1" baseline="-25000" dirty="0" smtClean="0">
                <a:solidFill>
                  <a:schemeClr val="bg1"/>
                </a:solidFill>
              </a:rPr>
              <a:t>2</a:t>
            </a:r>
            <a:r>
              <a:rPr lang="en-CA" altLang="zh-CN" sz="2400" b="1" dirty="0" smtClean="0">
                <a:solidFill>
                  <a:schemeClr val="bg1"/>
                </a:solidFill>
              </a:rPr>
              <a:t> Effects</a:t>
            </a:r>
            <a:endParaRPr lang="en-US" altLang="zh-CN" sz="2400" b="1" dirty="0" smtClean="0">
              <a:solidFill>
                <a:prstClr val="white"/>
              </a:solidFill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 l="39871" r="38793" b="24138"/>
          <a:stretch>
            <a:fillRect/>
          </a:stretch>
        </p:blipFill>
        <p:spPr bwMode="auto">
          <a:xfrm>
            <a:off x="6143636" y="1214420"/>
            <a:ext cx="1785950" cy="476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/>
          <a:srcRect l="39688" t="8750" r="37812" b="38750"/>
          <a:stretch>
            <a:fillRect/>
          </a:stretch>
        </p:blipFill>
        <p:spPr bwMode="auto">
          <a:xfrm>
            <a:off x="4098698" y="1228936"/>
            <a:ext cx="167369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4"/>
          <a:srcRect l="38750" t="17500" r="37812" b="53750"/>
          <a:stretch>
            <a:fillRect/>
          </a:stretch>
        </p:blipFill>
        <p:spPr bwMode="auto">
          <a:xfrm>
            <a:off x="2085052" y="1357298"/>
            <a:ext cx="1571636" cy="144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5"/>
          <a:srcRect l="39687" t="30000" r="36875" b="43750"/>
          <a:stretch>
            <a:fillRect/>
          </a:stretch>
        </p:blipFill>
        <p:spPr bwMode="auto">
          <a:xfrm>
            <a:off x="199768" y="1343916"/>
            <a:ext cx="1445769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3" name="Picture 7" descr="C:\Users\Nazhen Liu\AppData\Roaming\Tencent\Users\280954494\QQ\WinTemp\RichOle\F6KR9$SQSB`P_8JEA$NZ1FX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8237317" y="1500174"/>
            <a:ext cx="296743" cy="385765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8501090" y="1785926"/>
            <a:ext cx="53572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600</a:t>
            </a:r>
          </a:p>
          <a:p>
            <a:endParaRPr lang="en-US" altLang="zh-CN" b="1" dirty="0" smtClean="0"/>
          </a:p>
          <a:p>
            <a:r>
              <a:rPr lang="en-US" altLang="zh-CN" b="1" dirty="0" smtClean="0"/>
              <a:t>500</a:t>
            </a:r>
          </a:p>
          <a:p>
            <a:endParaRPr lang="en-US" altLang="zh-CN" b="1" dirty="0" smtClean="0"/>
          </a:p>
          <a:p>
            <a:r>
              <a:rPr lang="en-US" altLang="zh-CN" b="1" dirty="0" smtClean="0"/>
              <a:t>400</a:t>
            </a:r>
          </a:p>
          <a:p>
            <a:endParaRPr lang="en-US" altLang="zh-CN" b="1" dirty="0" smtClean="0"/>
          </a:p>
          <a:p>
            <a:r>
              <a:rPr lang="en-US" altLang="zh-CN" b="1" dirty="0" smtClean="0"/>
              <a:t>300</a:t>
            </a:r>
          </a:p>
          <a:p>
            <a:endParaRPr lang="en-US" altLang="zh-CN" b="1" dirty="0" smtClean="0"/>
          </a:p>
          <a:p>
            <a:r>
              <a:rPr lang="en-US" altLang="zh-CN" b="1" dirty="0" smtClean="0"/>
              <a:t>200</a:t>
            </a:r>
          </a:p>
          <a:p>
            <a:endParaRPr lang="en-US" altLang="zh-CN" b="1" dirty="0" smtClean="0"/>
          </a:p>
          <a:p>
            <a:r>
              <a:rPr lang="en-US" altLang="zh-CN" b="1" dirty="0" smtClean="0"/>
              <a:t>100</a:t>
            </a:r>
          </a:p>
          <a:p>
            <a:endParaRPr lang="en-US" altLang="zh-CN" b="1" dirty="0" smtClean="0"/>
          </a:p>
          <a:p>
            <a:r>
              <a:rPr lang="en-US" altLang="zh-CN" b="1" dirty="0" smtClean="0"/>
              <a:t>0</a:t>
            </a:r>
            <a:endParaRPr lang="zh-CN" alt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193099" y="1000108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err="1" smtClean="0"/>
              <a:t>nmol</a:t>
            </a:r>
            <a:r>
              <a:rPr lang="en-US" altLang="zh-CN" b="1" dirty="0" smtClean="0"/>
              <a:t> L</a:t>
            </a:r>
            <a:r>
              <a:rPr lang="en-US" altLang="zh-CN" b="1" baseline="30000" dirty="0" smtClean="0"/>
              <a:t>-1</a:t>
            </a:r>
            <a:endParaRPr lang="zh-CN" altLang="en-US" b="1" baseline="30000" dirty="0"/>
          </a:p>
        </p:txBody>
      </p:sp>
      <p:sp>
        <p:nvSpPr>
          <p:cNvPr id="14" name="标题 2"/>
          <p:cNvSpPr txBox="1">
            <a:spLocks/>
          </p:cNvSpPr>
          <p:nvPr/>
        </p:nvSpPr>
        <p:spPr>
          <a:xfrm>
            <a:off x="0" y="785794"/>
            <a:ext cx="4989240" cy="720080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CA" sz="2400" b="1" u="sng" dirty="0" smtClean="0">
                <a:solidFill>
                  <a:srgbClr val="2BA010"/>
                </a:solidFill>
                <a:latin typeface="+mj-lt"/>
                <a:ea typeface="+mj-ea"/>
                <a:cs typeface="Arial" pitchFamily="34" charset="0"/>
              </a:rPr>
              <a:t>Internal [H</a:t>
            </a:r>
            <a:r>
              <a:rPr lang="en-CA" sz="2400" b="1" u="sng" baseline="-25000" dirty="0" smtClean="0">
                <a:solidFill>
                  <a:srgbClr val="2BA010"/>
                </a:solidFill>
                <a:latin typeface="+mj-lt"/>
                <a:ea typeface="+mj-ea"/>
                <a:cs typeface="Arial" pitchFamily="34" charset="0"/>
              </a:rPr>
              <a:t>2</a:t>
            </a:r>
            <a:r>
              <a:rPr lang="en-CA" sz="2400" b="1" u="sng" dirty="0" smtClean="0">
                <a:solidFill>
                  <a:srgbClr val="2BA010"/>
                </a:solidFill>
                <a:latin typeface="+mj-lt"/>
                <a:ea typeface="+mj-ea"/>
                <a:cs typeface="Arial" pitchFamily="34" charset="0"/>
              </a:rPr>
              <a:t>] </a:t>
            </a:r>
            <a:r>
              <a:rPr lang="en-CA" sz="2400" b="1" u="sng" dirty="0" smtClean="0">
                <a:solidFill>
                  <a:srgbClr val="2BA010"/>
                </a:solidFill>
                <a:cs typeface="Arial" pitchFamily="34" charset="0"/>
              </a:rPr>
              <a:t>inside a crack</a:t>
            </a:r>
            <a:endParaRPr kumimoji="0" lang="en-CA" sz="2400" b="1" i="0" u="sng" strike="noStrike" kern="1200" cap="none" spc="0" normalizeH="0" baseline="-25000" noProof="0" dirty="0">
              <a:ln>
                <a:noFill/>
              </a:ln>
              <a:solidFill>
                <a:srgbClr val="2BA010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624" y="2643182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0.5 mm</a:t>
            </a:r>
            <a:endParaRPr lang="zh-CN" alt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527401" y="2928934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1 mm</a:t>
            </a:r>
            <a:endParaRPr lang="zh-CN" alt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556693" y="4071942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3 mm</a:t>
            </a:r>
            <a:endParaRPr lang="zh-CN" alt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699833" y="5929330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6 mm</a:t>
            </a:r>
            <a:endParaRPr lang="zh-CN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57158" y="5000636"/>
            <a:ext cx="56355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C00000"/>
                </a:solidFill>
              </a:rPr>
              <a:t>As the crack depth increases with a constant width,</a:t>
            </a:r>
          </a:p>
          <a:p>
            <a:r>
              <a:rPr lang="en-US" altLang="zh-CN" sz="2000" b="1" dirty="0" smtClean="0">
                <a:solidFill>
                  <a:srgbClr val="C00000"/>
                </a:solidFill>
              </a:rPr>
              <a:t> there is an accumulation of </a:t>
            </a:r>
            <a:r>
              <a:rPr lang="en-US" altLang="zh-CN" sz="2000" b="1" dirty="0" err="1" smtClean="0">
                <a:solidFill>
                  <a:srgbClr val="2BA010"/>
                </a:solidFill>
              </a:rPr>
              <a:t>radiolytic</a:t>
            </a:r>
            <a:r>
              <a:rPr lang="en-US" altLang="zh-CN" sz="2000" b="1" dirty="0" smtClean="0">
                <a:solidFill>
                  <a:srgbClr val="2BA010"/>
                </a:solidFill>
              </a:rPr>
              <a:t> internal H</a:t>
            </a:r>
            <a:r>
              <a:rPr lang="en-US" altLang="zh-CN" sz="2000" b="1" baseline="-25000" dirty="0" smtClean="0">
                <a:solidFill>
                  <a:srgbClr val="2BA010"/>
                </a:solidFill>
              </a:rPr>
              <a:t>2</a:t>
            </a:r>
            <a:r>
              <a:rPr lang="en-US" altLang="zh-CN" sz="2000" b="1" baseline="-25000" dirty="0" smtClean="0"/>
              <a:t>. </a:t>
            </a:r>
            <a:endParaRPr lang="zh-CN" altLang="en-US" sz="2000" b="1" baseline="-25000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51087" y="73562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71504" y="285728"/>
            <a:ext cx="7024832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CA" altLang="zh-CN" sz="2400" b="1" dirty="0" smtClean="0">
                <a:solidFill>
                  <a:schemeClr val="bg1"/>
                </a:solidFill>
              </a:rPr>
              <a:t>Separation of Internal and External H</a:t>
            </a:r>
            <a:r>
              <a:rPr lang="en-CA" altLang="zh-CN" sz="2400" b="1" baseline="-25000" dirty="0" smtClean="0">
                <a:solidFill>
                  <a:schemeClr val="bg1"/>
                </a:solidFill>
              </a:rPr>
              <a:t>2</a:t>
            </a:r>
            <a:r>
              <a:rPr lang="en-CA" altLang="zh-CN" sz="2400" b="1" dirty="0" smtClean="0">
                <a:solidFill>
                  <a:schemeClr val="bg1"/>
                </a:solidFill>
              </a:rPr>
              <a:t> Effects</a:t>
            </a:r>
            <a:endParaRPr lang="en-US" altLang="zh-CN" sz="2400" b="1" dirty="0" smtClean="0">
              <a:solidFill>
                <a:prstClr val="white"/>
              </a:solidFill>
            </a:endParaRPr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4472655" y="714357"/>
          <a:ext cx="3871115" cy="265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7" name="Graph" r:id="rId3" imgW="4154400" imgH="2901600" progId="Origin50.Graph">
                  <p:embed/>
                </p:oleObj>
              </mc:Choice>
              <mc:Fallback>
                <p:oleObj name="Graph" r:id="rId3" imgW="4154400" imgH="2901600" progId="Origin50.Grap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2655" y="714357"/>
                        <a:ext cx="3871115" cy="2657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015278" y="714357"/>
          <a:ext cx="3804870" cy="2627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8" name="Graph" r:id="rId5" imgW="4154400" imgH="2901600" progId="Origin50.Graph">
                  <p:embed/>
                </p:oleObj>
              </mc:Choice>
              <mc:Fallback>
                <p:oleObj name="Graph" r:id="rId5" imgW="4154400" imgH="2901600" progId="Origin50.Graph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5278" y="714357"/>
                        <a:ext cx="3804870" cy="26271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1052565" y="3211268"/>
          <a:ext cx="3805187" cy="2620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9" name="Graph" r:id="rId7" imgW="4154400" imgH="2901600" progId="Origin50.Graph">
                  <p:embed/>
                </p:oleObj>
              </mc:Choice>
              <mc:Fallback>
                <p:oleObj name="Graph" r:id="rId7" imgW="4154400" imgH="2901600" progId="Origin50.Graph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65" y="3211268"/>
                        <a:ext cx="3805187" cy="26202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4500561" y="3204126"/>
          <a:ext cx="3913545" cy="2697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0" name="Graph" r:id="rId9" imgW="4154400" imgH="2901600" progId="Origin50.Graph">
                  <p:embed/>
                </p:oleObj>
              </mc:Choice>
              <mc:Fallback>
                <p:oleObj name="Graph" r:id="rId9" imgW="4154400" imgH="2901600" progId="Origin50.Graph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1" y="3204126"/>
                        <a:ext cx="3913545" cy="26979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0" y="857232"/>
            <a:ext cx="1452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u="sng" dirty="0" smtClean="0"/>
              <a:t>Crack depth</a:t>
            </a:r>
            <a:endParaRPr lang="zh-CN" altLang="en-US" sz="2000" b="1" u="sng" dirty="0"/>
          </a:p>
        </p:txBody>
      </p:sp>
      <p:sp>
        <p:nvSpPr>
          <p:cNvPr id="18" name="矩形 17"/>
          <p:cNvSpPr/>
          <p:nvPr/>
        </p:nvSpPr>
        <p:spPr>
          <a:xfrm>
            <a:off x="285720" y="6000768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CA" b="1" dirty="0" smtClean="0">
                <a:solidFill>
                  <a:srgbClr val="C00000"/>
                </a:solidFill>
              </a:rPr>
              <a:t>As the fracture depth increases for a constant fracture width, the fraction of UO</a:t>
            </a:r>
            <a:r>
              <a:rPr lang="en-CA" b="1" baseline="-25000" dirty="0" smtClean="0">
                <a:solidFill>
                  <a:srgbClr val="C00000"/>
                </a:solidFill>
              </a:rPr>
              <a:t>2</a:t>
            </a:r>
            <a:r>
              <a:rPr lang="en-CA" b="1" dirty="0" smtClean="0">
                <a:solidFill>
                  <a:srgbClr val="C00000"/>
                </a:solidFill>
              </a:rPr>
              <a:t> corrosion suppressed by </a:t>
            </a:r>
            <a:r>
              <a:rPr lang="en-CA" b="1" dirty="0" smtClean="0">
                <a:solidFill>
                  <a:srgbClr val="2BA010"/>
                </a:solidFill>
              </a:rPr>
              <a:t>internal H</a:t>
            </a:r>
            <a:r>
              <a:rPr lang="en-CA" b="1" baseline="-25000" dirty="0" smtClean="0">
                <a:solidFill>
                  <a:srgbClr val="2BA010"/>
                </a:solidFill>
              </a:rPr>
              <a:t>2</a:t>
            </a:r>
            <a:r>
              <a:rPr lang="en-CA" b="1" dirty="0" smtClean="0">
                <a:solidFill>
                  <a:srgbClr val="2BA010"/>
                </a:solidFill>
              </a:rPr>
              <a:t> </a:t>
            </a:r>
            <a:r>
              <a:rPr lang="en-CA" b="1" dirty="0" smtClean="0">
                <a:solidFill>
                  <a:srgbClr val="C00000"/>
                </a:solidFill>
              </a:rPr>
              <a:t>increases. </a:t>
            </a:r>
            <a:r>
              <a:rPr lang="en-CA" sz="1400" b="1" i="1" dirty="0" smtClean="0">
                <a:solidFill>
                  <a:srgbClr val="C00000"/>
                </a:solidFill>
              </a:rPr>
              <a:t> </a:t>
            </a:r>
            <a:endParaRPr lang="en-CA" sz="1400" b="1" dirty="0">
              <a:solidFill>
                <a:srgbClr val="C00000"/>
              </a:solidFill>
            </a:endParaRPr>
          </a:p>
        </p:txBody>
      </p:sp>
      <p:sp>
        <p:nvSpPr>
          <p:cNvPr id="19" name="灯片编号占位符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26</a:t>
            </a:fld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 rot="10800000">
            <a:off x="1071538" y="1214422"/>
            <a:ext cx="400110" cy="1540358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sz="1400" dirty="0" smtClean="0"/>
              <a:t>Fraction of H</a:t>
            </a:r>
            <a:r>
              <a:rPr lang="en-US" altLang="zh-CN" sz="1400" baseline="-25000" dirty="0" smtClean="0"/>
              <a:t>2</a:t>
            </a:r>
            <a:r>
              <a:rPr lang="en-US" altLang="zh-CN" sz="1400" dirty="0" smtClean="0"/>
              <a:t> Effect</a:t>
            </a:r>
            <a:endParaRPr lang="zh-CN" altLang="en-US" sz="1400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1714480" y="3115952"/>
            <a:ext cx="244066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Distance to crack bottom / mm</a:t>
            </a:r>
            <a:endParaRPr lang="zh-CN" altLang="en-US" sz="1400" dirty="0"/>
          </a:p>
        </p:txBody>
      </p:sp>
      <p:sp>
        <p:nvSpPr>
          <p:cNvPr id="15" name="TextBox 14"/>
          <p:cNvSpPr txBox="1"/>
          <p:nvPr/>
        </p:nvSpPr>
        <p:spPr>
          <a:xfrm rot="10800000">
            <a:off x="4572000" y="1174262"/>
            <a:ext cx="400110" cy="1540358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sz="1400" dirty="0" smtClean="0"/>
              <a:t>Fraction of H</a:t>
            </a:r>
            <a:r>
              <a:rPr lang="en-US" altLang="zh-CN" sz="1400" baseline="-25000" dirty="0" smtClean="0"/>
              <a:t>2</a:t>
            </a:r>
            <a:r>
              <a:rPr lang="en-US" altLang="zh-CN" sz="1400" dirty="0" smtClean="0"/>
              <a:t> Effect</a:t>
            </a:r>
            <a:endParaRPr lang="zh-CN" altLang="en-US" sz="1400" baseline="30000" dirty="0"/>
          </a:p>
        </p:txBody>
      </p:sp>
      <p:sp>
        <p:nvSpPr>
          <p:cNvPr id="16" name="TextBox 15"/>
          <p:cNvSpPr txBox="1"/>
          <p:nvPr/>
        </p:nvSpPr>
        <p:spPr>
          <a:xfrm>
            <a:off x="5274604" y="3121223"/>
            <a:ext cx="244066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Distance to crack bottom / mm</a:t>
            </a:r>
            <a:endParaRPr lang="zh-CN" altLang="en-US" sz="1400" dirty="0"/>
          </a:p>
        </p:txBody>
      </p:sp>
      <p:sp>
        <p:nvSpPr>
          <p:cNvPr id="17" name="TextBox 16"/>
          <p:cNvSpPr txBox="1"/>
          <p:nvPr/>
        </p:nvSpPr>
        <p:spPr>
          <a:xfrm rot="10800000">
            <a:off x="1100056" y="3603154"/>
            <a:ext cx="400110" cy="1540358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sz="1400" dirty="0" smtClean="0"/>
              <a:t>Fraction of H</a:t>
            </a:r>
            <a:r>
              <a:rPr lang="en-US" altLang="zh-CN" sz="1400" baseline="-25000" dirty="0" smtClean="0"/>
              <a:t>2</a:t>
            </a:r>
            <a:r>
              <a:rPr lang="en-US" altLang="zh-CN" sz="1400" dirty="0" smtClean="0"/>
              <a:t> Effect</a:t>
            </a:r>
            <a:endParaRPr lang="zh-CN" altLang="en-US" sz="1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1785918" y="5643578"/>
            <a:ext cx="244066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Distance to crack bottom / mm</a:t>
            </a:r>
            <a:endParaRPr lang="zh-CN" altLang="en-US" sz="1400" dirty="0"/>
          </a:p>
        </p:txBody>
      </p:sp>
      <p:sp>
        <p:nvSpPr>
          <p:cNvPr id="21" name="TextBox 20"/>
          <p:cNvSpPr txBox="1"/>
          <p:nvPr/>
        </p:nvSpPr>
        <p:spPr>
          <a:xfrm rot="10800000">
            <a:off x="4572001" y="3643314"/>
            <a:ext cx="400110" cy="1540358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sz="1400" dirty="0" smtClean="0"/>
              <a:t>Fraction of H</a:t>
            </a:r>
            <a:r>
              <a:rPr lang="en-US" altLang="zh-CN" sz="1400" baseline="-25000" dirty="0" smtClean="0"/>
              <a:t>2</a:t>
            </a:r>
            <a:r>
              <a:rPr lang="en-US" altLang="zh-CN" sz="1400" dirty="0" smtClean="0"/>
              <a:t> Effect</a:t>
            </a:r>
            <a:endParaRPr lang="zh-CN" altLang="en-US" sz="1400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5346042" y="5643578"/>
            <a:ext cx="244066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Distance to crack bottom / mm</a:t>
            </a:r>
            <a:endParaRPr lang="zh-CN" alt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1731326" y="1643050"/>
            <a:ext cx="128112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Bulk [H</a:t>
            </a:r>
            <a:r>
              <a:rPr lang="en-US" altLang="zh-CN" sz="1200" baseline="-25000" dirty="0" smtClean="0"/>
              <a:t>2</a:t>
            </a:r>
            <a:r>
              <a:rPr lang="en-US" altLang="zh-CN" sz="1200" dirty="0" smtClean="0"/>
              <a:t>] = 10 </a:t>
            </a:r>
            <a:r>
              <a:rPr lang="en-US" altLang="zh-CN" sz="1200" dirty="0" err="1" smtClean="0"/>
              <a:t>nM</a:t>
            </a:r>
            <a:endParaRPr lang="en-US" altLang="zh-CN" sz="1200" dirty="0" smtClean="0"/>
          </a:p>
          <a:p>
            <a:r>
              <a:rPr lang="en-US" altLang="zh-CN" sz="1200" dirty="0" smtClean="0"/>
              <a:t>Depth = 0.5 mm</a:t>
            </a:r>
          </a:p>
          <a:p>
            <a:r>
              <a:rPr lang="en-US" altLang="zh-CN" sz="1200" dirty="0" smtClean="0"/>
              <a:t>Width = 0.6 mm</a:t>
            </a:r>
            <a:endParaRPr lang="zh-CN" alt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5291144" y="1643050"/>
            <a:ext cx="128112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Bulk [H</a:t>
            </a:r>
            <a:r>
              <a:rPr lang="en-US" altLang="zh-CN" sz="1200" baseline="-25000" dirty="0" smtClean="0"/>
              <a:t>2</a:t>
            </a:r>
            <a:r>
              <a:rPr lang="en-US" altLang="zh-CN" sz="1200" dirty="0" smtClean="0"/>
              <a:t>] = 10 </a:t>
            </a:r>
            <a:r>
              <a:rPr lang="en-US" altLang="zh-CN" sz="1200" dirty="0" err="1" smtClean="0"/>
              <a:t>nM</a:t>
            </a:r>
            <a:endParaRPr lang="en-US" altLang="zh-CN" sz="1200" dirty="0" smtClean="0"/>
          </a:p>
          <a:p>
            <a:r>
              <a:rPr lang="en-US" altLang="zh-CN" sz="1200" dirty="0" smtClean="0"/>
              <a:t>Depth = 1 mm</a:t>
            </a:r>
          </a:p>
          <a:p>
            <a:r>
              <a:rPr lang="en-US" altLang="zh-CN" sz="1200" dirty="0" smtClean="0"/>
              <a:t>Width = 0.6 mm</a:t>
            </a:r>
            <a:endParaRPr lang="zh-CN" alt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1785918" y="4143380"/>
            <a:ext cx="128112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Bulk [H</a:t>
            </a:r>
            <a:r>
              <a:rPr lang="en-US" altLang="zh-CN" sz="1200" baseline="-25000" dirty="0" smtClean="0"/>
              <a:t>2</a:t>
            </a:r>
            <a:r>
              <a:rPr lang="en-US" altLang="zh-CN" sz="1200" dirty="0" smtClean="0"/>
              <a:t>] = 10 </a:t>
            </a:r>
            <a:r>
              <a:rPr lang="en-US" altLang="zh-CN" sz="1200" dirty="0" err="1" smtClean="0"/>
              <a:t>nM</a:t>
            </a:r>
            <a:endParaRPr lang="en-US" altLang="zh-CN" sz="1200" dirty="0" smtClean="0"/>
          </a:p>
          <a:p>
            <a:r>
              <a:rPr lang="en-US" altLang="zh-CN" sz="1200" dirty="0" smtClean="0"/>
              <a:t>Depth = 3 mm</a:t>
            </a:r>
          </a:p>
          <a:p>
            <a:r>
              <a:rPr lang="en-US" altLang="zh-CN" sz="1200" dirty="0" smtClean="0"/>
              <a:t>Width = 0.6 mm</a:t>
            </a:r>
            <a:endParaRPr lang="zh-CN" alt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5286380" y="4143380"/>
            <a:ext cx="128112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Bulk [H</a:t>
            </a:r>
            <a:r>
              <a:rPr lang="en-US" altLang="zh-CN" sz="1200" baseline="-25000" dirty="0" smtClean="0"/>
              <a:t>2</a:t>
            </a:r>
            <a:r>
              <a:rPr lang="en-US" altLang="zh-CN" sz="1200" dirty="0" smtClean="0"/>
              <a:t>] = 10 </a:t>
            </a:r>
            <a:r>
              <a:rPr lang="en-US" altLang="zh-CN" sz="1200" dirty="0" err="1" smtClean="0"/>
              <a:t>nM</a:t>
            </a:r>
            <a:endParaRPr lang="en-US" altLang="zh-CN" sz="1200" dirty="0" smtClean="0"/>
          </a:p>
          <a:p>
            <a:r>
              <a:rPr lang="en-US" altLang="zh-CN" sz="1200" dirty="0" smtClean="0"/>
              <a:t>Depth = 6 mm</a:t>
            </a:r>
          </a:p>
          <a:p>
            <a:r>
              <a:rPr lang="en-US" altLang="zh-CN" sz="1200" dirty="0" smtClean="0"/>
              <a:t>Width = 0.6 mm</a:t>
            </a:r>
            <a:endParaRPr lang="zh-CN" altLang="en-US" sz="1200" dirty="0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70807" y="55791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 l="40313" t="12500" r="39062" b="17500"/>
          <a:stretch>
            <a:fillRect/>
          </a:stretch>
        </p:blipFill>
        <p:spPr bwMode="auto">
          <a:xfrm>
            <a:off x="5429256" y="1428736"/>
            <a:ext cx="1643074" cy="4182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/>
          <a:srcRect l="42169" t="11292" r="40943" b="41074"/>
          <a:stretch>
            <a:fillRect/>
          </a:stretch>
        </p:blipFill>
        <p:spPr bwMode="auto">
          <a:xfrm>
            <a:off x="428596" y="1285860"/>
            <a:ext cx="1962597" cy="4151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矩形 9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71504" y="285728"/>
            <a:ext cx="6880816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CA" altLang="zh-CN" sz="2400" b="1" dirty="0" smtClean="0">
                <a:solidFill>
                  <a:schemeClr val="bg1"/>
                </a:solidFill>
              </a:rPr>
              <a:t>Separation of Internal and External H</a:t>
            </a:r>
            <a:r>
              <a:rPr lang="en-CA" altLang="zh-CN" sz="2400" b="1" baseline="-25000" dirty="0" smtClean="0">
                <a:solidFill>
                  <a:schemeClr val="bg1"/>
                </a:solidFill>
              </a:rPr>
              <a:t>2</a:t>
            </a:r>
            <a:r>
              <a:rPr lang="en-CA" altLang="zh-CN" sz="2400" b="1" dirty="0" smtClean="0">
                <a:solidFill>
                  <a:schemeClr val="bg1"/>
                </a:solidFill>
              </a:rPr>
              <a:t> Effects</a:t>
            </a:r>
            <a:endParaRPr lang="en-US" altLang="zh-CN" sz="2400" b="1" dirty="0" smtClean="0">
              <a:solidFill>
                <a:prstClr val="white"/>
              </a:solidFill>
            </a:endParaRPr>
          </a:p>
        </p:txBody>
      </p:sp>
      <p:pic>
        <p:nvPicPr>
          <p:cNvPr id="52232" name="Picture 8"/>
          <p:cNvPicPr>
            <a:picLocks noChangeAspect="1" noChangeArrowheads="1"/>
          </p:cNvPicPr>
          <p:nvPr/>
        </p:nvPicPr>
        <p:blipFill>
          <a:blip r:embed="rId4"/>
          <a:srcRect l="38745" t="5904" r="34686" b="12915"/>
          <a:stretch>
            <a:fillRect/>
          </a:stretch>
        </p:blipFill>
        <p:spPr bwMode="auto">
          <a:xfrm>
            <a:off x="2928926" y="1500174"/>
            <a:ext cx="171451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33" name="Picture 9" descr="C:\Users\Nazhen Liu\AppData\Roaming\Tencent\Users\280954494\QQ\WinTemp\RichOle\C)H~4S[WQU7$LQL$(8F6}V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43834" y="1500174"/>
            <a:ext cx="285752" cy="450059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7858148" y="1371812"/>
            <a:ext cx="497252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/>
              <a:t>900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800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700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600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500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400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300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200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100</a:t>
            </a:r>
          </a:p>
          <a:p>
            <a:endParaRPr lang="en-US" altLang="zh-CN" sz="1600" b="1" dirty="0" smtClean="0"/>
          </a:p>
          <a:p>
            <a:r>
              <a:rPr lang="en-US" altLang="zh-CN" sz="1600" b="1" dirty="0" smtClean="0"/>
              <a:t>0</a:t>
            </a:r>
            <a:endParaRPr lang="zh-CN" alt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572396" y="928670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err="1" smtClean="0"/>
              <a:t>nmol</a:t>
            </a:r>
            <a:r>
              <a:rPr lang="en-US" altLang="zh-CN" b="1" dirty="0" smtClean="0"/>
              <a:t> L</a:t>
            </a:r>
            <a:r>
              <a:rPr lang="en-US" altLang="zh-CN" b="1" baseline="30000" dirty="0" smtClean="0"/>
              <a:t>-1</a:t>
            </a:r>
            <a:endParaRPr lang="zh-CN" altLang="en-US" b="1" baseline="30000" dirty="0"/>
          </a:p>
        </p:txBody>
      </p:sp>
      <p:sp>
        <p:nvSpPr>
          <p:cNvPr id="17" name="TextBox 16"/>
          <p:cNvSpPr txBox="1"/>
          <p:nvPr/>
        </p:nvSpPr>
        <p:spPr>
          <a:xfrm>
            <a:off x="1000100" y="5429264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0.6 mm</a:t>
            </a:r>
            <a:endParaRPr lang="zh-CN" alt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349599" y="5429264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0.3 mm</a:t>
            </a:r>
            <a:endParaRPr lang="zh-CN" alt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000760" y="5429264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0.1 mm</a:t>
            </a:r>
            <a:endParaRPr lang="zh-CN" altLang="en-US" b="1" dirty="0"/>
          </a:p>
        </p:txBody>
      </p:sp>
      <p:sp>
        <p:nvSpPr>
          <p:cNvPr id="20" name="标题 2"/>
          <p:cNvSpPr txBox="1">
            <a:spLocks/>
          </p:cNvSpPr>
          <p:nvPr/>
        </p:nvSpPr>
        <p:spPr>
          <a:xfrm>
            <a:off x="214282" y="642918"/>
            <a:ext cx="4989240" cy="720080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CA" sz="2400" b="1" u="sng" dirty="0" smtClean="0">
                <a:solidFill>
                  <a:srgbClr val="2BA010"/>
                </a:solidFill>
                <a:latin typeface="+mj-lt"/>
                <a:ea typeface="+mj-ea"/>
                <a:cs typeface="Arial" pitchFamily="34" charset="0"/>
              </a:rPr>
              <a:t>Internal [H</a:t>
            </a:r>
            <a:r>
              <a:rPr lang="en-CA" sz="2400" b="1" u="sng" baseline="-25000" dirty="0" smtClean="0">
                <a:solidFill>
                  <a:srgbClr val="2BA010"/>
                </a:solidFill>
                <a:latin typeface="+mj-lt"/>
                <a:ea typeface="+mj-ea"/>
                <a:cs typeface="Arial" pitchFamily="34" charset="0"/>
              </a:rPr>
              <a:t>2</a:t>
            </a:r>
            <a:r>
              <a:rPr lang="en-CA" sz="2400" b="1" u="sng" dirty="0" smtClean="0">
                <a:solidFill>
                  <a:srgbClr val="2BA010"/>
                </a:solidFill>
                <a:latin typeface="+mj-lt"/>
                <a:ea typeface="+mj-ea"/>
                <a:cs typeface="Arial" pitchFamily="34" charset="0"/>
              </a:rPr>
              <a:t>] </a:t>
            </a:r>
            <a:r>
              <a:rPr lang="en-CA" sz="2400" b="1" u="sng" dirty="0" smtClean="0">
                <a:solidFill>
                  <a:srgbClr val="2BA010"/>
                </a:solidFill>
                <a:cs typeface="Arial" pitchFamily="34" charset="0"/>
              </a:rPr>
              <a:t>inside a crack</a:t>
            </a:r>
            <a:endParaRPr kumimoji="0" lang="en-CA" sz="2400" b="1" i="0" u="sng" strike="noStrike" kern="1200" cap="none" spc="0" normalizeH="0" baseline="-25000" noProof="0" dirty="0">
              <a:ln>
                <a:noFill/>
              </a:ln>
              <a:solidFill>
                <a:srgbClr val="2BA010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034" y="5857892"/>
            <a:ext cx="56355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C00000"/>
                </a:solidFill>
              </a:rPr>
              <a:t>As the crack gets narrower with a constant depth,</a:t>
            </a:r>
          </a:p>
          <a:p>
            <a:r>
              <a:rPr lang="en-US" altLang="zh-CN" sz="2000" b="1" dirty="0" smtClean="0">
                <a:solidFill>
                  <a:srgbClr val="C00000"/>
                </a:solidFill>
              </a:rPr>
              <a:t> there is an accumulation of </a:t>
            </a:r>
            <a:r>
              <a:rPr lang="en-US" altLang="zh-CN" sz="2000" b="1" dirty="0" err="1" smtClean="0">
                <a:solidFill>
                  <a:srgbClr val="2BA010"/>
                </a:solidFill>
              </a:rPr>
              <a:t>radiolytic</a:t>
            </a:r>
            <a:r>
              <a:rPr lang="en-US" altLang="zh-CN" sz="2000" b="1" dirty="0" smtClean="0">
                <a:solidFill>
                  <a:srgbClr val="2BA010"/>
                </a:solidFill>
              </a:rPr>
              <a:t> internal H</a:t>
            </a:r>
            <a:r>
              <a:rPr lang="en-US" altLang="zh-CN" sz="2000" b="1" baseline="-25000" dirty="0" smtClean="0">
                <a:solidFill>
                  <a:srgbClr val="2BA010"/>
                </a:solidFill>
              </a:rPr>
              <a:t>2</a:t>
            </a:r>
            <a:r>
              <a:rPr lang="en-US" altLang="zh-CN" sz="2000" b="1" baseline="-25000" dirty="0" smtClean="0"/>
              <a:t>. </a:t>
            </a:r>
            <a:endParaRPr lang="zh-CN" altLang="en-US" sz="2000" b="1" baseline="-25000" dirty="0"/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27</a:t>
            </a:fld>
            <a:endParaRPr lang="zh-CN" altLang="en-US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3915" y="74826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1711087" y="785794"/>
          <a:ext cx="5861309" cy="4094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9" name="Graph" r:id="rId3" imgW="4154400" imgH="2901600" progId="Origin50.Graph">
                  <p:embed/>
                </p:oleObj>
              </mc:Choice>
              <mc:Fallback>
                <p:oleObj name="Graph" r:id="rId3" imgW="4154400" imgH="2901600" progId="Origin50.Graph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1087" y="785794"/>
                        <a:ext cx="5861309" cy="40941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71504" y="285728"/>
            <a:ext cx="6880816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CA" altLang="zh-CN" sz="2400" b="1" dirty="0" smtClean="0">
                <a:solidFill>
                  <a:schemeClr val="bg1"/>
                </a:solidFill>
              </a:rPr>
              <a:t>Separation of Internal and External H</a:t>
            </a:r>
            <a:r>
              <a:rPr lang="en-CA" altLang="zh-CN" sz="2400" b="1" baseline="-25000" dirty="0" smtClean="0">
                <a:solidFill>
                  <a:schemeClr val="bg1"/>
                </a:solidFill>
              </a:rPr>
              <a:t>2</a:t>
            </a:r>
            <a:r>
              <a:rPr lang="en-CA" altLang="zh-CN" sz="2400" b="1" dirty="0" smtClean="0">
                <a:solidFill>
                  <a:schemeClr val="bg1"/>
                </a:solidFill>
              </a:rPr>
              <a:t> Effects</a:t>
            </a:r>
            <a:endParaRPr lang="en-US" altLang="zh-CN" sz="2400" b="1" dirty="0" smtClean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282" y="857232"/>
            <a:ext cx="14389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u="sng" dirty="0" smtClean="0"/>
              <a:t>Crack width</a:t>
            </a:r>
            <a:endParaRPr lang="zh-CN" altLang="en-US" sz="2000" b="1" u="sng" dirty="0"/>
          </a:p>
        </p:txBody>
      </p:sp>
      <p:sp>
        <p:nvSpPr>
          <p:cNvPr id="12" name="矩形 11"/>
          <p:cNvSpPr/>
          <p:nvPr/>
        </p:nvSpPr>
        <p:spPr>
          <a:xfrm>
            <a:off x="571472" y="5357826"/>
            <a:ext cx="76438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CA" sz="2000" b="1" dirty="0" smtClean="0">
                <a:solidFill>
                  <a:srgbClr val="C00000"/>
                </a:solidFill>
              </a:rPr>
              <a:t>As the crack gets narrower with a constant fracture depth, the fraction of </a:t>
            </a:r>
            <a:r>
              <a:rPr lang="en-CA" sz="2000" b="1" dirty="0" smtClean="0">
                <a:solidFill>
                  <a:srgbClr val="2BA010"/>
                </a:solidFill>
              </a:rPr>
              <a:t>internal H</a:t>
            </a:r>
            <a:r>
              <a:rPr lang="en-CA" sz="2000" b="1" baseline="-25000" dirty="0" smtClean="0">
                <a:solidFill>
                  <a:srgbClr val="2BA010"/>
                </a:solidFill>
              </a:rPr>
              <a:t>2</a:t>
            </a:r>
            <a:r>
              <a:rPr lang="en-CA" sz="2000" b="1" dirty="0" smtClean="0">
                <a:solidFill>
                  <a:srgbClr val="2BA010"/>
                </a:solidFill>
              </a:rPr>
              <a:t> </a:t>
            </a:r>
            <a:r>
              <a:rPr lang="en-CA" sz="2000" b="1" dirty="0" smtClean="0">
                <a:solidFill>
                  <a:srgbClr val="C00000"/>
                </a:solidFill>
              </a:rPr>
              <a:t>effect on the suppression of UO</a:t>
            </a:r>
            <a:r>
              <a:rPr lang="en-CA" sz="2000" b="1" baseline="-25000" dirty="0" smtClean="0">
                <a:solidFill>
                  <a:srgbClr val="C00000"/>
                </a:solidFill>
              </a:rPr>
              <a:t>2</a:t>
            </a:r>
            <a:r>
              <a:rPr lang="en-CA" sz="2000" b="1" dirty="0" smtClean="0">
                <a:solidFill>
                  <a:srgbClr val="C00000"/>
                </a:solidFill>
              </a:rPr>
              <a:t> corrosion increases. </a:t>
            </a:r>
            <a:r>
              <a:rPr lang="en-CA" sz="2000" b="1" i="1" dirty="0" smtClean="0">
                <a:solidFill>
                  <a:srgbClr val="C00000"/>
                </a:solidFill>
              </a:rPr>
              <a:t> </a:t>
            </a:r>
            <a:endParaRPr lang="en-CA" sz="2000" b="1" dirty="0">
              <a:solidFill>
                <a:srgbClr val="C00000"/>
              </a:solidFill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28</a:t>
            </a:fld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929454" y="1785926"/>
            <a:ext cx="1328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2BA010"/>
                </a:solidFill>
              </a:rPr>
              <a:t>Internal H</a:t>
            </a:r>
            <a:r>
              <a:rPr lang="en-US" altLang="zh-CN" sz="2000" b="1" baseline="-25000" dirty="0" smtClean="0">
                <a:solidFill>
                  <a:srgbClr val="2BA010"/>
                </a:solidFill>
              </a:rPr>
              <a:t>2</a:t>
            </a:r>
            <a:endParaRPr lang="zh-CN" altLang="en-US" sz="2000" b="1" baseline="-25000" dirty="0">
              <a:solidFill>
                <a:srgbClr val="2BA01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29454" y="3416858"/>
            <a:ext cx="1247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0000FF"/>
                </a:solidFill>
              </a:rPr>
              <a:t>External H</a:t>
            </a:r>
            <a:r>
              <a:rPr lang="en-US" altLang="zh-CN" b="1" baseline="-25000" dirty="0" smtClean="0">
                <a:solidFill>
                  <a:srgbClr val="0000FF"/>
                </a:solidFill>
              </a:rPr>
              <a:t>2</a:t>
            </a:r>
            <a:endParaRPr lang="zh-CN" altLang="en-US" b="1" baseline="-25000" dirty="0">
              <a:solidFill>
                <a:srgbClr val="0000FF"/>
              </a:solidFill>
            </a:endParaRPr>
          </a:p>
        </p:txBody>
      </p:sp>
      <p:sp>
        <p:nvSpPr>
          <p:cNvPr id="15" name="上箭头 14"/>
          <p:cNvSpPr/>
          <p:nvPr/>
        </p:nvSpPr>
        <p:spPr>
          <a:xfrm>
            <a:off x="5286380" y="1571612"/>
            <a:ext cx="214314" cy="57150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 rot="10800000">
            <a:off x="1967195" y="1928802"/>
            <a:ext cx="461665" cy="1957459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dirty="0" smtClean="0"/>
              <a:t>Fraction of H</a:t>
            </a:r>
            <a:r>
              <a:rPr lang="en-US" altLang="zh-CN" baseline="-25000" dirty="0" smtClean="0"/>
              <a:t>2</a:t>
            </a:r>
            <a:r>
              <a:rPr lang="en-US" altLang="zh-CN" dirty="0" smtClean="0"/>
              <a:t> Effect</a:t>
            </a:r>
            <a:endParaRPr lang="zh-CN" altLang="en-US" baseline="30000" dirty="0"/>
          </a:p>
        </p:txBody>
      </p:sp>
      <p:sp>
        <p:nvSpPr>
          <p:cNvPr id="16" name="TextBox 15"/>
          <p:cNvSpPr txBox="1"/>
          <p:nvPr/>
        </p:nvSpPr>
        <p:spPr>
          <a:xfrm>
            <a:off x="3214678" y="4558360"/>
            <a:ext cx="30906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Distance to crack bottom / mm</a:t>
            </a:r>
            <a:endParaRPr lang="zh-CN" altLang="en-US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1209" y="120664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43608" y="6172680"/>
            <a:ext cx="7737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Liu et al. Roles of </a:t>
            </a:r>
            <a:r>
              <a:rPr lang="en-CA" b="1" dirty="0" err="1" smtClean="0"/>
              <a:t>radiolytic</a:t>
            </a:r>
            <a:r>
              <a:rPr lang="en-CA" b="1" dirty="0" smtClean="0"/>
              <a:t> and externally generated hydrogen …. </a:t>
            </a:r>
            <a:r>
              <a:rPr lang="en-CA" b="1" dirty="0" err="1" smtClean="0"/>
              <a:t>Environ.Sci.Technol</a:t>
            </a:r>
            <a:r>
              <a:rPr lang="en-CA" b="1" dirty="0" smtClean="0"/>
              <a:t>. 59, 12348 (2016) 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3925" y="2682689"/>
            <a:ext cx="79976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Arial Narrow" panose="020B0606020202030204" pitchFamily="34" charset="0"/>
              </a:rPr>
              <a:t>Can this Model be Validated by Comparison to Corrosion Rates Measured on Fuel Specimens?</a:t>
            </a:r>
            <a:endParaRPr lang="en-CA" sz="30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66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228" y="1970654"/>
            <a:ext cx="3365659" cy="25003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4928" y="1108302"/>
            <a:ext cx="7972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100" b="1" dirty="0">
                <a:latin typeface="Arial Narrow" panose="020B0606020202030204" pitchFamily="34" charset="0"/>
              </a:rPr>
              <a:t>Corrosion rates of </a:t>
            </a:r>
            <a:r>
              <a:rPr lang="el-GR" sz="2100" b="1" dirty="0">
                <a:latin typeface="Arial Narrow" panose="020B0606020202030204" pitchFamily="34" charset="0"/>
              </a:rPr>
              <a:t>α</a:t>
            </a:r>
            <a:r>
              <a:rPr lang="en-CA" sz="2100" b="1" dirty="0">
                <a:latin typeface="Arial Narrow" panose="020B0606020202030204" pitchFamily="34" charset="0"/>
              </a:rPr>
              <a:t>-doped UO</a:t>
            </a:r>
            <a:r>
              <a:rPr lang="en-CA" sz="2100" b="1" baseline="-25000" dirty="0">
                <a:latin typeface="Arial Narrow" panose="020B0606020202030204" pitchFamily="34" charset="0"/>
              </a:rPr>
              <a:t>2</a:t>
            </a:r>
            <a:r>
              <a:rPr lang="en-CA" sz="2100" b="1" dirty="0">
                <a:latin typeface="Arial Narrow" panose="020B0606020202030204" pitchFamily="34" charset="0"/>
              </a:rPr>
              <a:t>. non-doped UO</a:t>
            </a:r>
            <a:r>
              <a:rPr lang="en-CA" sz="2100" b="1" baseline="-25000" dirty="0">
                <a:latin typeface="Arial Narrow" panose="020B0606020202030204" pitchFamily="34" charset="0"/>
              </a:rPr>
              <a:t>2</a:t>
            </a:r>
            <a:r>
              <a:rPr lang="en-CA" sz="2100" b="1" dirty="0">
                <a:latin typeface="Arial Narrow" panose="020B0606020202030204" pitchFamily="34" charset="0"/>
              </a:rPr>
              <a:t> (0.01 MBq.g</a:t>
            </a:r>
            <a:r>
              <a:rPr lang="en-CA" sz="2100" b="1" baseline="30000" dirty="0">
                <a:latin typeface="Arial Narrow" panose="020B0606020202030204" pitchFamily="34" charset="0"/>
              </a:rPr>
              <a:t>-1</a:t>
            </a:r>
            <a:r>
              <a:rPr lang="en-CA" sz="2100" b="1" dirty="0">
                <a:latin typeface="Arial Narrow" panose="020B0606020202030204" pitchFamily="34" charset="0"/>
              </a:rPr>
              <a:t>(UO</a:t>
            </a:r>
            <a:r>
              <a:rPr lang="en-CA" sz="2100" b="1" baseline="-25000" dirty="0">
                <a:latin typeface="Arial Narrow" panose="020B0606020202030204" pitchFamily="34" charset="0"/>
              </a:rPr>
              <a:t>2</a:t>
            </a:r>
            <a:r>
              <a:rPr lang="en-CA" sz="2100" b="1" dirty="0">
                <a:latin typeface="Arial Narrow" panose="020B0606020202030204" pitchFamily="34" charset="0"/>
              </a:rPr>
              <a:t>), SIMFUEL and some spent fuels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86521" y="5077099"/>
            <a:ext cx="526596" cy="61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92624" y="4772319"/>
            <a:ext cx="7079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rgbClr val="FF0000"/>
                </a:solidFill>
                <a:latin typeface="Arial Narrow" panose="020B0606020202030204" pitchFamily="34" charset="0"/>
              </a:rPr>
              <a:t>Linear least squares fit used by the Canadian Nuclear Waste Management Organization in safety assessments (A,B.C data not included)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3116" y="5643731"/>
            <a:ext cx="7076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Arial Narrow" panose="020B0606020202030204" pitchFamily="34" charset="0"/>
              </a:rPr>
              <a:t>Carbol</a:t>
            </a:r>
            <a:r>
              <a:rPr lang="en-US" sz="1350" b="1" dirty="0">
                <a:latin typeface="Arial Narrow" panose="020B0606020202030204" pitchFamily="34" charset="0"/>
              </a:rPr>
              <a:t> et al. Swedish Nuclear Fuel and Waste Management Company Report SKB-TR-05-09 (2005)</a:t>
            </a:r>
            <a:endParaRPr lang="en-CA" sz="135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1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24" y="2502064"/>
            <a:ext cx="3746153" cy="2577843"/>
          </a:xfrm>
          <a:prstGeom prst="rect">
            <a:avLst/>
          </a:prstGeom>
        </p:spPr>
      </p:pic>
      <p:pic>
        <p:nvPicPr>
          <p:cNvPr id="3" name="图片 27" descr="幻灯片1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958" y="2734025"/>
            <a:ext cx="3743029" cy="2113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7079" y="1119468"/>
            <a:ext cx="78758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latin typeface="Arial Narrow" panose="020B0606020202030204" pitchFamily="34" charset="0"/>
              </a:rPr>
              <a:t>Model Reconfigured to Represent the Conditions in the Fuel Experiments</a:t>
            </a:r>
            <a:endParaRPr lang="en-CA" sz="2100" b="1" dirty="0">
              <a:latin typeface="Arial Narrow" panose="020B0606020202030204" pitchFamily="34" charset="0"/>
            </a:endParaRPr>
          </a:p>
        </p:txBody>
      </p:sp>
      <p:sp>
        <p:nvSpPr>
          <p:cNvPr id="5" name="Curved Down Arrow 4"/>
          <p:cNvSpPr/>
          <p:nvPr/>
        </p:nvSpPr>
        <p:spPr>
          <a:xfrm>
            <a:off x="3610536" y="1855694"/>
            <a:ext cx="1653988" cy="53452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35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17" y="476672"/>
            <a:ext cx="3384376" cy="4423001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5364088" y="918303"/>
            <a:ext cx="1040942" cy="10087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97323" y="1068732"/>
            <a:ext cx="327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</a:rPr>
              <a:t>Model calculation compared to the full measurement set</a:t>
            </a:r>
            <a:endParaRPr lang="en-CA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5385337" y="2865238"/>
            <a:ext cx="998444" cy="10085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100806" y="3123001"/>
            <a:ext cx="4215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</a:rPr>
              <a:t>Model calculation compared only to the data measured on specimens similar to those used in compiling the model data base</a:t>
            </a:r>
            <a:endParaRPr lang="en-CA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6226" y="5984445"/>
            <a:ext cx="7640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 Narrow" panose="020B0606020202030204" pitchFamily="34" charset="0"/>
              </a:rPr>
              <a:t>Liu et al. </a:t>
            </a:r>
            <a:r>
              <a:rPr lang="en-US" b="1" dirty="0" smtClean="0">
                <a:latin typeface="Arial Narrow" panose="020B0606020202030204" pitchFamily="34" charset="0"/>
              </a:rPr>
              <a:t>Modelling the </a:t>
            </a:r>
            <a:r>
              <a:rPr lang="en-US" b="1" dirty="0" err="1" smtClean="0">
                <a:latin typeface="Arial Narrow" panose="020B0606020202030204" pitchFamily="34" charset="0"/>
              </a:rPr>
              <a:t>radiolytic</a:t>
            </a:r>
            <a:r>
              <a:rPr lang="en-US" b="1" dirty="0" smtClean="0">
                <a:latin typeface="Arial Narrow" panose="020B0606020202030204" pitchFamily="34" charset="0"/>
              </a:rPr>
              <a:t> corrosion of  </a:t>
            </a:r>
            <a:r>
              <a:rPr lang="el-GR" b="1" dirty="0" smtClean="0">
                <a:latin typeface="Arial Narrow" panose="020B0606020202030204" pitchFamily="34" charset="0"/>
              </a:rPr>
              <a:t>α</a:t>
            </a:r>
            <a:r>
              <a:rPr lang="en-CA" b="1" dirty="0" smtClean="0">
                <a:latin typeface="Arial Narrow" panose="020B0606020202030204" pitchFamily="34" charset="0"/>
              </a:rPr>
              <a:t>-doped UO</a:t>
            </a:r>
            <a:r>
              <a:rPr lang="en-CA" b="1" baseline="-25000" dirty="0" smtClean="0">
                <a:latin typeface="Arial Narrow" panose="020B0606020202030204" pitchFamily="34" charset="0"/>
              </a:rPr>
              <a:t>2 </a:t>
            </a:r>
            <a:r>
              <a:rPr lang="en-CA" b="1" dirty="0" smtClean="0">
                <a:latin typeface="Arial Narrow" panose="020B0606020202030204" pitchFamily="34" charset="0"/>
              </a:rPr>
              <a:t>and spent nuclear fuel,</a:t>
            </a:r>
          </a:p>
          <a:p>
            <a:pPr algn="ctr"/>
            <a:r>
              <a:rPr lang="en-CA" b="1" dirty="0" err="1" smtClean="0">
                <a:latin typeface="Arial Narrow" panose="020B0606020202030204" pitchFamily="34" charset="0"/>
              </a:rPr>
              <a:t>J.Nucl.Mater</a:t>
            </a:r>
            <a:r>
              <a:rPr lang="en-CA" b="1" dirty="0" smtClean="0">
                <a:latin typeface="Arial Narrow" panose="020B0606020202030204" pitchFamily="34" charset="0"/>
              </a:rPr>
              <a:t>, 494, 87 (2017)</a:t>
            </a:r>
            <a:r>
              <a:rPr lang="en-US" b="1" dirty="0" smtClean="0">
                <a:latin typeface="Arial Narrow" panose="020B0606020202030204" pitchFamily="34" charset="0"/>
              </a:rPr>
              <a:t> </a:t>
            </a:r>
            <a:endParaRPr lang="en-CA" b="1" dirty="0"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8864" y="5280476"/>
            <a:ext cx="7818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b="1" dirty="0" smtClean="0">
                <a:solidFill>
                  <a:srgbClr val="00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dominant influence on fuel corrosion is the </a:t>
            </a:r>
            <a:r>
              <a:rPr lang="en-CA" sz="2000" b="1" dirty="0" err="1" smtClean="0">
                <a:solidFill>
                  <a:srgbClr val="00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radiolytic</a:t>
            </a:r>
            <a:r>
              <a:rPr lang="en-CA" sz="2000" b="1" dirty="0" smtClean="0">
                <a:solidFill>
                  <a:srgbClr val="00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dose rate </a:t>
            </a:r>
            <a:endParaRPr lang="en-CA" sz="2000" b="1" dirty="0">
              <a:solidFill>
                <a:srgbClr val="0000FF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791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71504" y="285728"/>
            <a:ext cx="7096840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US" altLang="zh-CN" sz="2400" b="1" dirty="0" smtClean="0">
                <a:solidFill>
                  <a:prstClr val="white"/>
                </a:solidFill>
              </a:rPr>
              <a:t>On-going and Future Studies</a:t>
            </a:r>
          </a:p>
        </p:txBody>
      </p:sp>
      <p:sp>
        <p:nvSpPr>
          <p:cNvPr id="6" name="矩形 5"/>
          <p:cNvSpPr/>
          <p:nvPr/>
        </p:nvSpPr>
        <p:spPr>
          <a:xfrm>
            <a:off x="428596" y="1071546"/>
            <a:ext cx="778674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sz="2000" b="1" dirty="0" smtClean="0"/>
              <a:t>Incorporation of more representative radiolysis model taking into account the alpha radiolysis of chloride containing </a:t>
            </a:r>
            <a:r>
              <a:rPr lang="en-US" sz="2000" b="1" dirty="0" err="1" smtClean="0"/>
              <a:t>groundwaters</a:t>
            </a:r>
            <a:r>
              <a:rPr lang="en-US" sz="2000" b="1" dirty="0" smtClean="0"/>
              <a:t>. </a:t>
            </a:r>
          </a:p>
          <a:p>
            <a:pPr>
              <a:buFont typeface="Wingdings" pitchFamily="2" charset="2"/>
              <a:buChar char="Ø"/>
            </a:pPr>
            <a:endParaRPr lang="en-US" sz="2000" b="1" dirty="0"/>
          </a:p>
          <a:p>
            <a:pPr>
              <a:buFont typeface="Wingdings" pitchFamily="2" charset="2"/>
              <a:buChar char="Ø"/>
            </a:pPr>
            <a:r>
              <a:rPr lang="en-US" sz="2000" b="1" dirty="0" smtClean="0"/>
              <a:t>The consequences of H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 decomposition to produce the less reactive but also less readily scavenged O</a:t>
            </a:r>
            <a:r>
              <a:rPr lang="en-US" sz="2000" b="1" baseline="-25000" dirty="0" smtClean="0"/>
              <a:t>2</a:t>
            </a:r>
            <a:endParaRPr lang="en-US" sz="2000" b="1" dirty="0" smtClean="0"/>
          </a:p>
          <a:p>
            <a:pPr>
              <a:buFont typeface="Wingdings" pitchFamily="2" charset="2"/>
              <a:buChar char="Ø"/>
            </a:pPr>
            <a:endParaRPr lang="en-US" sz="2000" b="1" dirty="0" smtClean="0"/>
          </a:p>
          <a:p>
            <a:pPr>
              <a:buFont typeface="Wingdings" pitchFamily="2" charset="2"/>
              <a:buChar char="Ø"/>
            </a:pPr>
            <a:r>
              <a:rPr lang="en-US" sz="2000" b="1" dirty="0" smtClean="0"/>
              <a:t>The consequences of corrosion product deposition within fuel fractures. </a:t>
            </a:r>
          </a:p>
          <a:p>
            <a:pPr>
              <a:buFont typeface="Wingdings" pitchFamily="2" charset="2"/>
              <a:buChar char="Ø"/>
            </a:pPr>
            <a:endParaRPr lang="en-US" sz="2000" b="1" dirty="0"/>
          </a:p>
          <a:p>
            <a:pPr>
              <a:buFont typeface="Wingdings" pitchFamily="2" charset="2"/>
              <a:buChar char="Ø"/>
            </a:pPr>
            <a:r>
              <a:rPr lang="en-US" sz="2000" b="1" dirty="0" smtClean="0"/>
              <a:t>A more appropriate analysis of the distribution of radionuclides within the fuel.</a:t>
            </a:r>
          </a:p>
          <a:p>
            <a:pPr>
              <a:buFont typeface="Wingdings" pitchFamily="2" charset="2"/>
              <a:buChar char="Ø"/>
            </a:pPr>
            <a:endParaRPr lang="zh-CN" altLang="en-US" sz="2000" b="1" dirty="0" smtClean="0"/>
          </a:p>
          <a:p>
            <a:pPr>
              <a:buFont typeface="Wingdings" pitchFamily="2" charset="2"/>
              <a:buChar char="Ø"/>
            </a:pPr>
            <a:r>
              <a:rPr lang="en-CA" sz="2000" b="1" dirty="0" smtClean="0"/>
              <a:t> Extension of the model to a full fuel bundle with different modes of failure.</a:t>
            </a:r>
            <a:r>
              <a:rPr lang="en-US" sz="2000" b="1" dirty="0" smtClean="0"/>
              <a:t> </a:t>
            </a:r>
          </a:p>
          <a:p>
            <a:pPr>
              <a:buFont typeface="Wingdings" pitchFamily="2" charset="2"/>
              <a:buChar char="Ø"/>
            </a:pPr>
            <a:endParaRPr lang="en-US" sz="2000" b="1" dirty="0"/>
          </a:p>
          <a:p>
            <a:pPr>
              <a:buFont typeface="Wingdings" pitchFamily="2" charset="2"/>
              <a:buChar char="Ø"/>
            </a:pPr>
            <a:r>
              <a:rPr lang="en-US" sz="2000" b="1" dirty="0" smtClean="0"/>
              <a:t>Incorporate the he </a:t>
            </a:r>
            <a:r>
              <a:rPr lang="el-GR" sz="2000" b="1" dirty="0" smtClean="0"/>
              <a:t>α</a:t>
            </a:r>
            <a:r>
              <a:rPr lang="en-CA" sz="2000" b="1" dirty="0" smtClean="0"/>
              <a:t>-radiolysis –H</a:t>
            </a:r>
            <a:r>
              <a:rPr lang="en-CA" sz="2000" b="1" baseline="-25000" dirty="0" smtClean="0"/>
              <a:t>2</a:t>
            </a:r>
            <a:r>
              <a:rPr lang="en-CA" sz="2000" b="1" dirty="0" smtClean="0"/>
              <a:t> effect</a:t>
            </a:r>
            <a:endParaRPr lang="en-US" sz="2000" b="1" dirty="0" smtClean="0"/>
          </a:p>
          <a:p>
            <a:pPr>
              <a:buFont typeface="Wingdings" pitchFamily="2" charset="2"/>
              <a:buChar char="Ø"/>
            </a:pPr>
            <a:endParaRPr lang="en-US" altLang="zh-CN" sz="2000" b="1" dirty="0"/>
          </a:p>
          <a:p>
            <a:pPr>
              <a:buFont typeface="Wingdings" pitchFamily="2" charset="2"/>
              <a:buChar char="Ø"/>
            </a:pPr>
            <a:r>
              <a:rPr lang="en-US" altLang="zh-CN" sz="2000" b="1" dirty="0" smtClean="0"/>
              <a:t>Modelling the Cigar Lake deposit to validate the model</a:t>
            </a:r>
            <a:endParaRPr lang="zh-CN" altLang="en-US" sz="2000" b="1" dirty="0" smtClean="0"/>
          </a:p>
          <a:p>
            <a:pPr>
              <a:buFont typeface="Wingdings" pitchFamily="2" charset="2"/>
              <a:buChar char="Ø"/>
            </a:pPr>
            <a:endParaRPr lang="en-US" sz="2000" b="1" dirty="0" smtClean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33</a:t>
            </a:fld>
            <a:endParaRPr lang="zh-CN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2648" y="0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71504" y="285728"/>
            <a:ext cx="8572528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ct val="0"/>
              </a:spcBef>
            </a:pPr>
            <a:r>
              <a:rPr lang="en-CA" sz="2400" b="1" dirty="0" smtClean="0">
                <a:solidFill>
                  <a:schemeClr val="bg1">
                    <a:lumMod val="95000"/>
                  </a:schemeClr>
                </a:solidFill>
              </a:rPr>
              <a:t>Acknowledgements</a:t>
            </a:r>
            <a:endParaRPr lang="en-US" sz="2400" b="1" dirty="0">
              <a:solidFill>
                <a:schemeClr val="bg1">
                  <a:lumMod val="95000"/>
                </a:schemeClr>
              </a:solidFill>
              <a:cs typeface="Arial" pitchFamily="34" charset="0"/>
            </a:endParaRPr>
          </a:p>
        </p:txBody>
      </p:sp>
      <p:pic>
        <p:nvPicPr>
          <p:cNvPr id="34821" name="Picture 5" descr="C:\Users\Nazhen Liu\AppData\Roaming\Tencent\Users\280954494\QQ\WinTemp\RichOle\7`@]O)FP71I}FB_Z@G3Z@W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2143116"/>
            <a:ext cx="1314450" cy="200025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7568215" y="4142271"/>
            <a:ext cx="959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latin typeface="Arial Narrow" panose="020B0606020202030204" pitchFamily="34" charset="0"/>
              </a:rPr>
              <a:t>Michael Wu</a:t>
            </a:r>
            <a:endParaRPr lang="zh-CN" altLang="en-US" b="1" dirty="0">
              <a:latin typeface="Arial Narrow" panose="020B060602020203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5786" y="5572140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latin typeface="Arial Narrow" panose="020B0606020202030204" pitchFamily="34" charset="0"/>
              </a:rPr>
              <a:t>This research is funded under the Industrial Research Chair agreement between the Canadian Natural Sciences and Engineering Research Council (NSERC) and NWMO (Nuclear Waste Management Organization), Canada. </a:t>
            </a:r>
            <a:endParaRPr lang="en-US" altLang="zh-CN" b="1" dirty="0">
              <a:latin typeface="Arial Narrow" panose="020B0606020202030204" pitchFamily="34" charset="0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34</a:t>
            </a:fld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123728" y="3820200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Nazhen</a:t>
            </a:r>
            <a:r>
              <a:rPr lang="en-U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Liu</a:t>
            </a:r>
            <a:endParaRPr lang="en-CA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07623" y="3786856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Zach Qin</a:t>
            </a:r>
            <a:endParaRPr lang="en-CA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Picture 14" descr="C:\Users\Dave\AppData\Local\Temp\2017_06 Shoesmith group_fx-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12" y="1124744"/>
            <a:ext cx="6453671" cy="422139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2771800" y="4978654"/>
            <a:ext cx="78258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1600" b="1" dirty="0" err="1" smtClean="0">
                <a:latin typeface="Arial Narrow" panose="020B0606020202030204" pitchFamily="34" charset="0"/>
              </a:rPr>
              <a:t>Nazhen</a:t>
            </a:r>
            <a:endParaRPr lang="en-CA" sz="1600" b="1" dirty="0" smtClean="0">
              <a:latin typeface="Arial Narrow" panose="020B0606020202030204" pitchFamily="34" charset="0"/>
            </a:endParaRPr>
          </a:p>
          <a:p>
            <a:pPr algn="ctr"/>
            <a:r>
              <a:rPr lang="en-CA" sz="1600" b="1" dirty="0" smtClean="0">
                <a:latin typeface="Arial Narrow" panose="020B0606020202030204" pitchFamily="34" charset="0"/>
              </a:rPr>
              <a:t>Liu</a:t>
            </a:r>
            <a:endParaRPr lang="en-CA" sz="1600" b="1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45377" y="4917210"/>
            <a:ext cx="622286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1600" b="1" dirty="0" err="1" smtClean="0">
                <a:latin typeface="Arial Narrow" panose="020B0606020202030204" pitchFamily="34" charset="0"/>
              </a:rPr>
              <a:t>Ziyan</a:t>
            </a:r>
            <a:endParaRPr lang="en-CA" sz="1600" b="1" dirty="0" smtClean="0">
              <a:latin typeface="Arial Narrow" panose="020B0606020202030204" pitchFamily="34" charset="0"/>
            </a:endParaRPr>
          </a:p>
          <a:p>
            <a:pPr algn="ctr"/>
            <a:r>
              <a:rPr lang="en-CA" sz="1600" b="1" dirty="0" smtClean="0">
                <a:latin typeface="Arial Narrow" panose="020B0606020202030204" pitchFamily="34" charset="0"/>
              </a:rPr>
              <a:t>Zhu</a:t>
            </a:r>
            <a:endParaRPr lang="en-CA" sz="1600" b="1" dirty="0"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6056" y="2214568"/>
            <a:ext cx="57579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CA" sz="1600" b="1" dirty="0" smtClean="0">
                <a:latin typeface="Arial Narrow" panose="020B0606020202030204" pitchFamily="34" charset="0"/>
              </a:rPr>
              <a:t>Zach</a:t>
            </a:r>
          </a:p>
          <a:p>
            <a:pPr algn="ctr"/>
            <a:r>
              <a:rPr lang="en-CA" sz="1600" b="1" dirty="0" smtClean="0">
                <a:latin typeface="Arial Narrow" panose="020B0606020202030204" pitchFamily="34" charset="0"/>
              </a:rPr>
              <a:t>Qin</a:t>
            </a:r>
            <a:endParaRPr lang="en-CA" sz="1600" b="1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Model reaction_R11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000" y="1440000"/>
            <a:ext cx="8286678" cy="4680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35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71504" y="285728"/>
            <a:ext cx="8572528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400" b="1" dirty="0" smtClean="0">
                <a:solidFill>
                  <a:prstClr val="white"/>
                </a:solidFill>
              </a:rPr>
              <a:t>Reactions Inside a Failed Container</a:t>
            </a:r>
            <a:endParaRPr lang="zh-CN" altLang="en-US" sz="2400" b="1" dirty="0" smtClean="0">
              <a:solidFill>
                <a:prstClr val="white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7290814" y="1333772"/>
            <a:ext cx="144016" cy="977030"/>
          </a:xfrm>
          <a:custGeom>
            <a:avLst/>
            <a:gdLst>
              <a:gd name="connsiteX0" fmla="*/ 0 w 189978"/>
              <a:gd name="connsiteY0" fmla="*/ 0 h 977030"/>
              <a:gd name="connsiteX1" fmla="*/ 137786 w 189978"/>
              <a:gd name="connsiteY1" fmla="*/ 137786 h 977030"/>
              <a:gd name="connsiteX2" fmla="*/ 0 w 189978"/>
              <a:gd name="connsiteY2" fmla="*/ 275573 h 977030"/>
              <a:gd name="connsiteX3" fmla="*/ 137786 w 189978"/>
              <a:gd name="connsiteY3" fmla="*/ 400833 h 977030"/>
              <a:gd name="connsiteX4" fmla="*/ 25052 w 189978"/>
              <a:gd name="connsiteY4" fmla="*/ 563671 h 977030"/>
              <a:gd name="connsiteX5" fmla="*/ 187890 w 189978"/>
              <a:gd name="connsiteY5" fmla="*/ 676405 h 977030"/>
              <a:gd name="connsiteX6" fmla="*/ 37578 w 189978"/>
              <a:gd name="connsiteY6" fmla="*/ 864296 h 977030"/>
              <a:gd name="connsiteX7" fmla="*/ 150312 w 189978"/>
              <a:gd name="connsiteY7" fmla="*/ 977030 h 97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8" h="977030">
                <a:moveTo>
                  <a:pt x="0" y="0"/>
                </a:moveTo>
                <a:cubicBezTo>
                  <a:pt x="68893" y="45928"/>
                  <a:pt x="137786" y="91857"/>
                  <a:pt x="137786" y="137786"/>
                </a:cubicBezTo>
                <a:cubicBezTo>
                  <a:pt x="137786" y="183715"/>
                  <a:pt x="0" y="231732"/>
                  <a:pt x="0" y="275573"/>
                </a:cubicBezTo>
                <a:cubicBezTo>
                  <a:pt x="0" y="319414"/>
                  <a:pt x="133611" y="352817"/>
                  <a:pt x="137786" y="400833"/>
                </a:cubicBezTo>
                <a:cubicBezTo>
                  <a:pt x="141961" y="448849"/>
                  <a:pt x="16701" y="517742"/>
                  <a:pt x="25052" y="563671"/>
                </a:cubicBezTo>
                <a:cubicBezTo>
                  <a:pt x="33403" y="609600"/>
                  <a:pt x="185802" y="626301"/>
                  <a:pt x="187890" y="676405"/>
                </a:cubicBezTo>
                <a:cubicBezTo>
                  <a:pt x="189978" y="726509"/>
                  <a:pt x="43841" y="814192"/>
                  <a:pt x="37578" y="864296"/>
                </a:cubicBezTo>
                <a:cubicBezTo>
                  <a:pt x="31315" y="914400"/>
                  <a:pt x="90813" y="945715"/>
                  <a:pt x="150312" y="977030"/>
                </a:cubicBezTo>
              </a:path>
            </a:pathLst>
          </a:cu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椭圆 8"/>
          <p:cNvSpPr/>
          <p:nvPr/>
        </p:nvSpPr>
        <p:spPr bwMode="auto">
          <a:xfrm>
            <a:off x="2759273" y="2336355"/>
            <a:ext cx="457099" cy="449618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4102374" y="2226767"/>
            <a:ext cx="457099" cy="449618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2158158" y="4881686"/>
            <a:ext cx="426685" cy="451882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3604414" y="4170984"/>
            <a:ext cx="476056" cy="463662"/>
          </a:xfrm>
          <a:prstGeom prst="ellipse">
            <a:avLst/>
          </a:prstGeom>
          <a:solidFill>
            <a:srgbClr val="F5A505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13" name="Object 4" descr="rId3"/>
          <p:cNvGraphicFramePr>
            <a:graphicFrameLocks noChangeAspect="1"/>
          </p:cNvGraphicFramePr>
          <p:nvPr/>
        </p:nvGraphicFramePr>
        <p:xfrm>
          <a:off x="5505254" y="2451069"/>
          <a:ext cx="2538412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8" name="Equation" r:id="rId4" imgW="1625600" imgH="381000" progId="">
                  <p:embed/>
                </p:oleObj>
              </mc:Choice>
              <mc:Fallback>
                <p:oleObj name="Equation" r:id="rId4" imgW="1625600" imgH="38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5254" y="2451069"/>
                        <a:ext cx="2538412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 descr="rId1"/>
          <p:cNvGraphicFramePr>
            <a:graphicFrameLocks noChangeAspect="1"/>
          </p:cNvGraphicFramePr>
          <p:nvPr/>
        </p:nvGraphicFramePr>
        <p:xfrm>
          <a:off x="5575526" y="2985486"/>
          <a:ext cx="2419350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9" name="Equation" r:id="rId6" imgW="1600200" imgH="241300" progId="">
                  <p:embed/>
                </p:oleObj>
              </mc:Choice>
              <mc:Fallback>
                <p:oleObj name="Equation" r:id="rId6" imgW="1600200" imgH="2413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5526" y="2985486"/>
                        <a:ext cx="2419350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圆角矩形 14"/>
          <p:cNvSpPr/>
          <p:nvPr/>
        </p:nvSpPr>
        <p:spPr>
          <a:xfrm>
            <a:off x="4929190" y="2428868"/>
            <a:ext cx="3744097" cy="1047974"/>
          </a:xfrm>
          <a:prstGeom prst="roundRect">
            <a:avLst>
              <a:gd name="adj" fmla="val 7361"/>
            </a:avLst>
          </a:prstGeom>
          <a:noFill/>
          <a:ln w="444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dirty="0"/>
          </a:p>
        </p:txBody>
      </p:sp>
      <p:sp>
        <p:nvSpPr>
          <p:cNvPr id="16" name="矩形 15"/>
          <p:cNvSpPr/>
          <p:nvPr/>
        </p:nvSpPr>
        <p:spPr>
          <a:xfrm>
            <a:off x="571472" y="6151282"/>
            <a:ext cx="6507440" cy="492428"/>
          </a:xfrm>
          <a:prstGeom prst="rect">
            <a:avLst/>
          </a:prstGeom>
        </p:spPr>
        <p:txBody>
          <a:bodyPr wrap="square" lIns="91426" tIns="45713" rIns="91426" bIns="45713">
            <a:spAutoFit/>
          </a:bodyPr>
          <a:lstStyle/>
          <a:p>
            <a:pPr marL="0" lvl="2" defTabSz="4388439">
              <a:defRPr/>
            </a:pPr>
            <a:r>
              <a:rPr lang="en-CA" altLang="zh-CN" sz="1300" dirty="0" smtClean="0">
                <a:solidFill>
                  <a:srgbClr val="254061"/>
                </a:solidFill>
              </a:rPr>
              <a:t>J.C. Wren, D.W. </a:t>
            </a:r>
            <a:r>
              <a:rPr lang="en-CA" altLang="zh-CN" sz="1300" dirty="0" err="1" smtClean="0">
                <a:solidFill>
                  <a:srgbClr val="254061"/>
                </a:solidFill>
              </a:rPr>
              <a:t>Shoesmith</a:t>
            </a:r>
            <a:r>
              <a:rPr lang="en-CA" altLang="zh-CN" sz="1300" dirty="0" smtClean="0">
                <a:solidFill>
                  <a:srgbClr val="254061"/>
                </a:solidFill>
              </a:rPr>
              <a:t>, and S. Sunder, J. </a:t>
            </a:r>
            <a:r>
              <a:rPr lang="en-CA" altLang="zh-CN" sz="1300" dirty="0" err="1" smtClean="0">
                <a:solidFill>
                  <a:srgbClr val="254061"/>
                </a:solidFill>
              </a:rPr>
              <a:t>Electrochem</a:t>
            </a:r>
            <a:r>
              <a:rPr lang="en-CA" altLang="zh-CN" sz="1300" dirty="0" smtClean="0">
                <a:solidFill>
                  <a:srgbClr val="254061"/>
                </a:solidFill>
              </a:rPr>
              <a:t>. Soc. 152 (2005) B470.</a:t>
            </a:r>
          </a:p>
          <a:p>
            <a:pPr marL="0" lvl="2" defTabSz="4388439">
              <a:defRPr/>
            </a:pPr>
            <a:r>
              <a:rPr lang="en-CA" altLang="zh-CN" sz="1300" dirty="0" smtClean="0">
                <a:solidFill>
                  <a:srgbClr val="254061"/>
                </a:solidFill>
              </a:rPr>
              <a:t>S. Nilsson and M. </a:t>
            </a:r>
            <a:r>
              <a:rPr lang="en-CA" altLang="zh-CN" sz="1300" dirty="0" err="1" smtClean="0">
                <a:solidFill>
                  <a:srgbClr val="254061"/>
                </a:solidFill>
              </a:rPr>
              <a:t>Jonsson</a:t>
            </a:r>
            <a:r>
              <a:rPr lang="en-CA" altLang="zh-CN" sz="1300" dirty="0" smtClean="0">
                <a:solidFill>
                  <a:srgbClr val="254061"/>
                </a:solidFill>
              </a:rPr>
              <a:t>, J. </a:t>
            </a:r>
            <a:r>
              <a:rPr lang="en-CA" altLang="zh-CN" sz="1300" dirty="0" err="1" smtClean="0">
                <a:solidFill>
                  <a:srgbClr val="254061"/>
                </a:solidFill>
              </a:rPr>
              <a:t>Nucl</a:t>
            </a:r>
            <a:r>
              <a:rPr lang="en-CA" altLang="zh-CN" sz="1300" dirty="0" smtClean="0">
                <a:solidFill>
                  <a:srgbClr val="254061"/>
                </a:solidFill>
              </a:rPr>
              <a:t>. Mater. 372 (2008) 160.</a:t>
            </a:r>
          </a:p>
        </p:txBody>
      </p:sp>
    </p:spTree>
    <p:extLst>
      <p:ext uri="{BB962C8B-B14F-4D97-AF65-F5344CB8AC3E}">
        <p14:creationId xmlns:p14="http://schemas.microsoft.com/office/powerpoint/2010/main" val="63604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722938" y="84630"/>
            <a:ext cx="6834028" cy="72731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endParaRPr lang="en-US" altLang="zh-CN" sz="2400" b="1" dirty="0" smtClean="0">
              <a:solidFill>
                <a:prstClr val="white"/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714348" y="785794"/>
            <a:ext cx="5925344" cy="720080"/>
          </a:xfrm>
        </p:spPr>
        <p:txBody>
          <a:bodyPr>
            <a:normAutofit/>
          </a:bodyPr>
          <a:lstStyle/>
          <a:p>
            <a:pPr algn="l"/>
            <a:r>
              <a:rPr lang="en-CA" sz="2400" b="1" dirty="0" smtClean="0">
                <a:solidFill>
                  <a:srgbClr val="C00000"/>
                </a:solidFill>
                <a:latin typeface="+mj-lt"/>
              </a:rPr>
              <a:t>Effect of </a:t>
            </a:r>
            <a:r>
              <a:rPr lang="en-CA" sz="2400" b="1" dirty="0" smtClean="0">
                <a:solidFill>
                  <a:srgbClr val="2BA010"/>
                </a:solidFill>
                <a:latin typeface="+mj-lt"/>
              </a:rPr>
              <a:t>radiolytic H</a:t>
            </a:r>
            <a:r>
              <a:rPr lang="en-CA" sz="2400" b="1" baseline="-25000" dirty="0" smtClean="0">
                <a:solidFill>
                  <a:srgbClr val="2BA010"/>
                </a:solidFill>
                <a:latin typeface="+mj-lt"/>
              </a:rPr>
              <a:t>2</a:t>
            </a:r>
            <a:endParaRPr lang="en-CA" sz="2400" b="1" baseline="-25000" dirty="0">
              <a:solidFill>
                <a:srgbClr val="2BA010"/>
              </a:solidFill>
              <a:latin typeface="+mj-lt"/>
            </a:endParaRPr>
          </a:p>
        </p:txBody>
      </p:sp>
      <p:pic>
        <p:nvPicPr>
          <p:cNvPr id="304130" name="Picture 2" descr="http://pubs.acs.org/appl/literatum/publisher/achs/journals/content/jpccck/2014/jpccck.2014.118.issue-2/jp409994y/production/pdfimages_v02/master.img-009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7599" t="50918" r="2089" b="5906"/>
          <a:stretch>
            <a:fillRect/>
          </a:stretch>
        </p:blipFill>
        <p:spPr bwMode="auto">
          <a:xfrm>
            <a:off x="5078344" y="4773216"/>
            <a:ext cx="3308096" cy="1224136"/>
          </a:xfrm>
          <a:prstGeom prst="rect">
            <a:avLst/>
          </a:prstGeom>
          <a:noFill/>
        </p:spPr>
      </p:pic>
      <p:pic>
        <p:nvPicPr>
          <p:cNvPr id="304132" name="Picture 4" descr="http://pubs.acs.org/appl/literatum/publisher/achs/journals/content/jpccck/2014/jpccck.2014.118.issue-2/jp409994y/production/pdfimages_v02/master.img-001.jp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 l="5077" t="23031" r="13692" b="38042"/>
          <a:stretch>
            <a:fillRect/>
          </a:stretch>
        </p:blipFill>
        <p:spPr bwMode="auto">
          <a:xfrm>
            <a:off x="1475656" y="4797152"/>
            <a:ext cx="3312368" cy="1224136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1475656" y="2420888"/>
            <a:ext cx="3318088" cy="23762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9" name="直接连接符 8"/>
          <p:cNvCxnSpPr/>
          <p:nvPr/>
        </p:nvCxnSpPr>
        <p:spPr>
          <a:xfrm>
            <a:off x="3966190" y="5898177"/>
            <a:ext cx="596493" cy="633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3995936" y="5589240"/>
            <a:ext cx="71438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  <a:ea typeface="宋体" pitchFamily="2" charset="-122"/>
                <a:cs typeface="Calibri" pitchFamily="34" charset="0"/>
              </a:rPr>
              <a:t>15 </a:t>
            </a:r>
            <a:r>
              <a:rPr lang="el-GR" sz="1200" b="1" dirty="0" smtClean="0">
                <a:solidFill>
                  <a:srgbClr val="FFFFFF"/>
                </a:solidFill>
                <a:latin typeface="Calibri" pitchFamily="34" charset="0"/>
                <a:ea typeface="宋体" pitchFamily="2" charset="-122"/>
                <a:cs typeface="Calibri" pitchFamily="34" charset="0"/>
              </a:rPr>
              <a:t>μ</a:t>
            </a:r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  <a:ea typeface="宋体" pitchFamily="2" charset="-122"/>
                <a:cs typeface="Calibri" pitchFamily="34" charset="0"/>
              </a:rPr>
              <a:t>m</a:t>
            </a:r>
            <a:endParaRPr lang="en-CA" sz="1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7452320" y="5589240"/>
            <a:ext cx="71438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  <a:ea typeface="宋体" pitchFamily="2" charset="-122"/>
                <a:cs typeface="Calibri" pitchFamily="34" charset="0"/>
              </a:rPr>
              <a:t>15 </a:t>
            </a:r>
            <a:r>
              <a:rPr lang="el-GR" sz="1200" b="1" dirty="0" smtClean="0">
                <a:solidFill>
                  <a:srgbClr val="FFFFFF"/>
                </a:solidFill>
                <a:latin typeface="Calibri" pitchFamily="34" charset="0"/>
                <a:ea typeface="宋体" pitchFamily="2" charset="-122"/>
                <a:cs typeface="Calibri" pitchFamily="34" charset="0"/>
              </a:rPr>
              <a:t>μ</a:t>
            </a:r>
            <a:r>
              <a:rPr lang="en-CA" sz="1200" b="1" dirty="0" smtClean="0">
                <a:solidFill>
                  <a:srgbClr val="FFFFFF"/>
                </a:solidFill>
                <a:latin typeface="Calibri" pitchFamily="34" charset="0"/>
                <a:ea typeface="宋体" pitchFamily="2" charset="-122"/>
                <a:cs typeface="Calibri" pitchFamily="34" charset="0"/>
              </a:rPr>
              <a:t>m</a:t>
            </a:r>
            <a:endParaRPr lang="en-CA" sz="12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7452320" y="5877272"/>
            <a:ext cx="596493" cy="633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5076056" y="2420888"/>
            <a:ext cx="3300224" cy="23762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0" name="直接连接符 19"/>
          <p:cNvCxnSpPr/>
          <p:nvPr/>
        </p:nvCxnSpPr>
        <p:spPr>
          <a:xfrm>
            <a:off x="8388424" y="2420888"/>
            <a:ext cx="0" cy="3600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076056" y="2420888"/>
            <a:ext cx="0" cy="3600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 flipV="1">
            <a:off x="5072248" y="6006472"/>
            <a:ext cx="3314192" cy="203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1458972" y="2339072"/>
            <a:ext cx="3339688" cy="4698"/>
          </a:xfrm>
          <a:prstGeom prst="line">
            <a:avLst/>
          </a:prstGeom>
          <a:ln w="190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467544" y="6309320"/>
            <a:ext cx="7704856" cy="292374"/>
          </a:xfrm>
          <a:prstGeom prst="rect">
            <a:avLst/>
          </a:prstGeom>
        </p:spPr>
        <p:txBody>
          <a:bodyPr wrap="square" lIns="91426" tIns="45713" rIns="91426" bIns="45713">
            <a:spAutoFit/>
          </a:bodyPr>
          <a:lstStyle/>
          <a:p>
            <a:r>
              <a:rPr lang="en-CA" sz="1300" dirty="0" smtClean="0">
                <a:solidFill>
                  <a:srgbClr val="254061"/>
                </a:solidFill>
              </a:rPr>
              <a:t>A. </a:t>
            </a:r>
            <a:r>
              <a:rPr lang="en-CA" sz="1300" dirty="0" err="1" smtClean="0">
                <a:solidFill>
                  <a:srgbClr val="254061"/>
                </a:solidFill>
              </a:rPr>
              <a:t>Traboulsi</a:t>
            </a:r>
            <a:r>
              <a:rPr lang="en-CA" sz="1300" dirty="0" smtClean="0">
                <a:solidFill>
                  <a:srgbClr val="254061"/>
                </a:solidFill>
              </a:rPr>
              <a:t>, J. </a:t>
            </a:r>
            <a:r>
              <a:rPr lang="en-CA" sz="1300" dirty="0" err="1" smtClean="0">
                <a:solidFill>
                  <a:srgbClr val="254061"/>
                </a:solidFill>
              </a:rPr>
              <a:t>Vandenborre</a:t>
            </a:r>
            <a:r>
              <a:rPr lang="en-CA" sz="1300" dirty="0" smtClean="0">
                <a:solidFill>
                  <a:srgbClr val="254061"/>
                </a:solidFill>
              </a:rPr>
              <a:t>, G. Blain, B. </a:t>
            </a:r>
            <a:r>
              <a:rPr lang="en-CA" sz="1300" dirty="0" err="1" smtClean="0">
                <a:solidFill>
                  <a:srgbClr val="254061"/>
                </a:solidFill>
              </a:rPr>
              <a:t>Humbert</a:t>
            </a:r>
            <a:r>
              <a:rPr lang="en-CA" sz="1300" dirty="0" smtClean="0">
                <a:solidFill>
                  <a:srgbClr val="254061"/>
                </a:solidFill>
              </a:rPr>
              <a:t>, J. Barbet, M. </a:t>
            </a:r>
            <a:r>
              <a:rPr lang="en-CA" sz="1300" dirty="0" err="1" smtClean="0">
                <a:solidFill>
                  <a:srgbClr val="254061"/>
                </a:solidFill>
              </a:rPr>
              <a:t>Fattahi</a:t>
            </a:r>
            <a:r>
              <a:rPr lang="en-CA" sz="1300" dirty="0" smtClean="0">
                <a:solidFill>
                  <a:srgbClr val="254061"/>
                </a:solidFill>
              </a:rPr>
              <a:t>, </a:t>
            </a:r>
            <a:r>
              <a:rPr lang="en-CA" sz="1300" i="1" dirty="0" smtClean="0">
                <a:solidFill>
                  <a:srgbClr val="254061"/>
                </a:solidFill>
              </a:rPr>
              <a:t>J. Phys. Chem. C </a:t>
            </a:r>
            <a:r>
              <a:rPr lang="en-CA" sz="1300" dirty="0" smtClean="0">
                <a:solidFill>
                  <a:srgbClr val="254061"/>
                </a:solidFill>
              </a:rPr>
              <a:t>118 (2014) 1071-1080.</a:t>
            </a:r>
          </a:p>
        </p:txBody>
      </p:sp>
      <p:sp>
        <p:nvSpPr>
          <p:cNvPr id="44" name="标题 2"/>
          <p:cNvSpPr txBox="1">
            <a:spLocks/>
          </p:cNvSpPr>
          <p:nvPr/>
        </p:nvSpPr>
        <p:spPr>
          <a:xfrm>
            <a:off x="1475656" y="5445224"/>
            <a:ext cx="864096" cy="576064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CA" altLang="zh-CN" sz="2200" b="1" dirty="0" smtClean="0">
                <a:latin typeface="Arial" pitchFamily="34" charset="0"/>
                <a:ea typeface="+mj-ea"/>
                <a:cs typeface="Arial" pitchFamily="34" charset="0"/>
              </a:rPr>
              <a:t>UO</a:t>
            </a:r>
            <a:r>
              <a:rPr lang="en-CA" altLang="zh-CN" sz="2200" b="1" baseline="-25000" dirty="0" smtClean="0">
                <a:latin typeface="Arial" pitchFamily="34" charset="0"/>
                <a:ea typeface="+mj-ea"/>
                <a:cs typeface="Arial" pitchFamily="34" charset="0"/>
              </a:rPr>
              <a:t>2</a:t>
            </a:r>
            <a:endParaRPr lang="en-CA" sz="2200" b="1" baseline="-250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5" name="标题 2"/>
          <p:cNvSpPr txBox="1">
            <a:spLocks/>
          </p:cNvSpPr>
          <p:nvPr/>
        </p:nvSpPr>
        <p:spPr>
          <a:xfrm>
            <a:off x="5148064" y="5445224"/>
            <a:ext cx="864096" cy="576064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CA" altLang="zh-CN" sz="2200" b="1" dirty="0" smtClean="0">
                <a:latin typeface="Arial" pitchFamily="34" charset="0"/>
                <a:ea typeface="+mj-ea"/>
                <a:cs typeface="Arial" pitchFamily="34" charset="0"/>
              </a:rPr>
              <a:t>UO</a:t>
            </a:r>
            <a:r>
              <a:rPr lang="en-CA" altLang="zh-CN" sz="2200" b="1" baseline="-25000" dirty="0" smtClean="0">
                <a:latin typeface="Arial" pitchFamily="34" charset="0"/>
                <a:ea typeface="+mj-ea"/>
                <a:cs typeface="Arial" pitchFamily="34" charset="0"/>
              </a:rPr>
              <a:t>2</a:t>
            </a:r>
            <a:endParaRPr lang="en-CA" sz="2200" b="1" baseline="-250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6" name="标题 2"/>
          <p:cNvSpPr txBox="1">
            <a:spLocks/>
          </p:cNvSpPr>
          <p:nvPr/>
        </p:nvSpPr>
        <p:spPr>
          <a:xfrm>
            <a:off x="1411241" y="4324865"/>
            <a:ext cx="1296144" cy="576064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CA" b="1" dirty="0" smtClean="0">
                <a:latin typeface="Arial" pitchFamily="34" charset="0"/>
                <a:ea typeface="+mj-ea"/>
                <a:cs typeface="Arial" pitchFamily="34" charset="0"/>
              </a:rPr>
              <a:t>Solution</a:t>
            </a:r>
            <a:endParaRPr lang="en-CA" b="1" baseline="-250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7" name="标题 2"/>
          <p:cNvSpPr txBox="1">
            <a:spLocks/>
          </p:cNvSpPr>
          <p:nvPr/>
        </p:nvSpPr>
        <p:spPr>
          <a:xfrm>
            <a:off x="5026629" y="4282872"/>
            <a:ext cx="1296144" cy="576064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CA" b="1" dirty="0" smtClean="0">
                <a:latin typeface="Arial" pitchFamily="34" charset="0"/>
                <a:ea typeface="+mj-ea"/>
                <a:cs typeface="Arial" pitchFamily="34" charset="0"/>
              </a:rPr>
              <a:t>Solution</a:t>
            </a:r>
            <a:endParaRPr lang="en-CA" b="1" baseline="-250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29628" y="264434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>
                <a:latin typeface="Arial" pitchFamily="34" charset="0"/>
                <a:cs typeface="Arial" pitchFamily="34" charset="0"/>
              </a:rPr>
              <a:t>α</a:t>
            </a:r>
            <a:endParaRPr lang="en-CA" sz="2400" b="1" baseline="-25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700" t="24360" r="53800" b="12641"/>
          <a:stretch>
            <a:fillRect/>
          </a:stretch>
        </p:blipFill>
        <p:spPr bwMode="auto">
          <a:xfrm flipV="1">
            <a:off x="1942143" y="2531441"/>
            <a:ext cx="23042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5720301" y="260727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>
                <a:latin typeface="Arial" pitchFamily="34" charset="0"/>
                <a:cs typeface="Arial" pitchFamily="34" charset="0"/>
              </a:rPr>
              <a:t>α</a:t>
            </a:r>
            <a:endParaRPr lang="en-CA" sz="2400" b="1" baseline="-25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700" t="24360" r="53800" b="12641"/>
          <a:stretch>
            <a:fillRect/>
          </a:stretch>
        </p:blipFill>
        <p:spPr bwMode="auto">
          <a:xfrm flipV="1">
            <a:off x="5500889" y="2494371"/>
            <a:ext cx="23042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/>
          <a:stretch>
            <a:fillRect/>
          </a:stretch>
        </p:blipFill>
        <p:spPr bwMode="auto">
          <a:xfrm>
            <a:off x="7596336" y="2132856"/>
            <a:ext cx="240871" cy="1255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标题 2"/>
          <p:cNvSpPr txBox="1">
            <a:spLocks/>
          </p:cNvSpPr>
          <p:nvPr/>
        </p:nvSpPr>
        <p:spPr>
          <a:xfrm>
            <a:off x="7334062" y="3331234"/>
            <a:ext cx="864096" cy="576064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CA" sz="2200" b="1" dirty="0" smtClean="0">
                <a:latin typeface="Arial" pitchFamily="34" charset="0"/>
                <a:ea typeface="+mj-ea"/>
                <a:cs typeface="Arial" pitchFamily="34" charset="0"/>
              </a:rPr>
              <a:t>H</a:t>
            </a:r>
            <a:r>
              <a:rPr lang="en-CA" sz="2200" b="1" baseline="-25000" dirty="0" smtClean="0">
                <a:latin typeface="Arial" pitchFamily="34" charset="0"/>
                <a:ea typeface="+mj-ea"/>
                <a:cs typeface="Arial" pitchFamily="34" charset="0"/>
              </a:rPr>
              <a:t>2</a:t>
            </a:r>
            <a:endParaRPr lang="en-CA" sz="2200" b="1" baseline="-250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3" name="标题 2"/>
          <p:cNvSpPr txBox="1">
            <a:spLocks/>
          </p:cNvSpPr>
          <p:nvPr/>
        </p:nvSpPr>
        <p:spPr>
          <a:xfrm>
            <a:off x="3707904" y="3356992"/>
            <a:ext cx="864096" cy="576064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CA" sz="2200" b="1" dirty="0" smtClean="0">
                <a:latin typeface="Arial" pitchFamily="34" charset="0"/>
                <a:ea typeface="+mj-ea"/>
                <a:cs typeface="Arial" pitchFamily="34" charset="0"/>
              </a:rPr>
              <a:t>H</a:t>
            </a:r>
            <a:r>
              <a:rPr lang="en-CA" sz="2200" b="1" baseline="-25000" dirty="0" smtClean="0">
                <a:latin typeface="Arial" pitchFamily="34" charset="0"/>
                <a:ea typeface="+mj-ea"/>
                <a:cs typeface="Arial" pitchFamily="34" charset="0"/>
              </a:rPr>
              <a:t>2</a:t>
            </a:r>
            <a:endParaRPr lang="en-CA" sz="2200" b="1" baseline="-250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4" name="标题 2"/>
          <p:cNvSpPr txBox="1">
            <a:spLocks/>
          </p:cNvSpPr>
          <p:nvPr/>
        </p:nvSpPr>
        <p:spPr>
          <a:xfrm>
            <a:off x="1691680" y="3356992"/>
            <a:ext cx="864096" cy="576064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CA" sz="2200" b="1" dirty="0" smtClean="0">
                <a:latin typeface="Arial" pitchFamily="34" charset="0"/>
                <a:ea typeface="+mj-ea"/>
                <a:cs typeface="Arial" pitchFamily="34" charset="0"/>
              </a:rPr>
              <a:t>H</a:t>
            </a:r>
            <a:r>
              <a:rPr lang="en-CA" sz="2200" b="1" baseline="-25000" dirty="0" smtClean="0">
                <a:latin typeface="Arial" pitchFamily="34" charset="0"/>
                <a:ea typeface="+mj-ea"/>
                <a:cs typeface="Arial" pitchFamily="34" charset="0"/>
              </a:rPr>
              <a:t>2</a:t>
            </a:r>
            <a:r>
              <a:rPr lang="en-CA" sz="2200" b="1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CA" sz="2200" b="1" baseline="-25000" dirty="0" smtClean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35" name="标题 2"/>
          <p:cNvSpPr txBox="1">
            <a:spLocks/>
          </p:cNvSpPr>
          <p:nvPr/>
        </p:nvSpPr>
        <p:spPr>
          <a:xfrm>
            <a:off x="5220072" y="3356992"/>
            <a:ext cx="864096" cy="576064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CA" sz="2200" b="1" dirty="0" smtClean="0">
                <a:latin typeface="Arial" pitchFamily="34" charset="0"/>
                <a:ea typeface="+mj-ea"/>
                <a:cs typeface="Arial" pitchFamily="34" charset="0"/>
              </a:rPr>
              <a:t>H</a:t>
            </a:r>
            <a:r>
              <a:rPr lang="en-CA" sz="2200" b="1" baseline="-25000" dirty="0" smtClean="0">
                <a:latin typeface="Arial" pitchFamily="34" charset="0"/>
                <a:ea typeface="+mj-ea"/>
                <a:cs typeface="Arial" pitchFamily="34" charset="0"/>
              </a:rPr>
              <a:t>2</a:t>
            </a:r>
            <a:r>
              <a:rPr lang="en-CA" sz="2200" b="1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CA" sz="2200" b="1" baseline="-25000" dirty="0" smtClean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37" name="标题 2"/>
          <p:cNvSpPr txBox="1">
            <a:spLocks/>
          </p:cNvSpPr>
          <p:nvPr/>
        </p:nvSpPr>
        <p:spPr>
          <a:xfrm>
            <a:off x="6156176" y="3789040"/>
            <a:ext cx="1224136" cy="576064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CA" sz="2200" b="1" dirty="0" smtClean="0">
                <a:latin typeface="Arial" pitchFamily="34" charset="0"/>
                <a:ea typeface="+mj-ea"/>
                <a:cs typeface="Arial" pitchFamily="34" charset="0"/>
              </a:rPr>
              <a:t>UO</a:t>
            </a:r>
            <a:r>
              <a:rPr lang="en-CA" sz="2200" b="1" baseline="-25000" dirty="0" smtClean="0">
                <a:latin typeface="Arial" pitchFamily="34" charset="0"/>
                <a:ea typeface="+mj-ea"/>
                <a:cs typeface="Arial" pitchFamily="34" charset="0"/>
              </a:rPr>
              <a:t>2</a:t>
            </a:r>
            <a:r>
              <a:rPr lang="en-CA" sz="2200" b="1" baseline="30000" dirty="0" smtClean="0">
                <a:latin typeface="Arial" pitchFamily="34" charset="0"/>
                <a:ea typeface="+mj-ea"/>
                <a:cs typeface="Arial" pitchFamily="34" charset="0"/>
              </a:rPr>
              <a:t>2+</a:t>
            </a:r>
            <a:endParaRPr lang="en-CA" sz="2200" b="1" baseline="300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/>
          </a:blip>
          <a:srcRect r="-19579" b="36898"/>
          <a:stretch>
            <a:fillRect/>
          </a:stretch>
        </p:blipFill>
        <p:spPr bwMode="auto">
          <a:xfrm>
            <a:off x="6588224" y="4293096"/>
            <a:ext cx="28803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标题 2"/>
          <p:cNvSpPr txBox="1">
            <a:spLocks/>
          </p:cNvSpPr>
          <p:nvPr/>
        </p:nvSpPr>
        <p:spPr>
          <a:xfrm>
            <a:off x="1475656" y="1340768"/>
            <a:ext cx="3456384" cy="576064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CA" sz="20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Closed</a:t>
            </a:r>
            <a:r>
              <a:rPr lang="en-CA" sz="2000" b="1" dirty="0" smtClean="0">
                <a:latin typeface="Arial" pitchFamily="34" charset="0"/>
                <a:ea typeface="+mj-ea"/>
                <a:cs typeface="Arial" pitchFamily="34" charset="0"/>
              </a:rPr>
              <a:t> atmosphere </a:t>
            </a:r>
            <a:endParaRPr lang="en-CA" sz="2000" b="1" baseline="-250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2" name="标题 2"/>
          <p:cNvSpPr txBox="1">
            <a:spLocks/>
          </p:cNvSpPr>
          <p:nvPr/>
        </p:nvSpPr>
        <p:spPr>
          <a:xfrm>
            <a:off x="5076056" y="1340768"/>
            <a:ext cx="3456384" cy="576064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CA" sz="20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Open</a:t>
            </a:r>
            <a:r>
              <a:rPr lang="en-CA" sz="2000" b="1" dirty="0" smtClean="0">
                <a:latin typeface="Arial" pitchFamily="34" charset="0"/>
                <a:ea typeface="+mj-ea"/>
                <a:cs typeface="Arial" pitchFamily="34" charset="0"/>
              </a:rPr>
              <a:t> atmosphere </a:t>
            </a:r>
            <a:endParaRPr lang="en-CA" sz="2000" b="1" baseline="-250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4786321" y="2426984"/>
            <a:ext cx="0" cy="3600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1473953" y="2426984"/>
            <a:ext cx="0" cy="3600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 flipV="1">
            <a:off x="1470145" y="6012568"/>
            <a:ext cx="3314192" cy="203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标题 1"/>
          <p:cNvSpPr txBox="1">
            <a:spLocks/>
          </p:cNvSpPr>
          <p:nvPr/>
        </p:nvSpPr>
        <p:spPr>
          <a:xfrm>
            <a:off x="829444" y="260789"/>
            <a:ext cx="5896724" cy="422031"/>
          </a:xfrm>
          <a:prstGeom prst="rect">
            <a:avLst/>
          </a:prstGeom>
        </p:spPr>
        <p:txBody>
          <a:bodyPr vert="horz" lIns="91426" tIns="45713" rIns="91426" bIns="45713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rial" pitchFamily="34" charset="0"/>
              </a:rPr>
              <a:t>Published experiments show </a:t>
            </a:r>
            <a:r>
              <a:rPr lang="en-US" sz="2400" b="1" dirty="0" err="1" smtClean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rial" pitchFamily="34" charset="0"/>
              </a:rPr>
              <a:t>radiolytic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rial" pitchFamily="34" charset="0"/>
              </a:rPr>
              <a:t> H</a:t>
            </a:r>
            <a:r>
              <a:rPr lang="en-US" sz="2400" b="1" baseline="-25000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rial" pitchFamily="34" charset="0"/>
              </a:rPr>
              <a:t>2 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rial" pitchFamily="34" charset="0"/>
              </a:rPr>
              <a:t>suppresses fuel corrosion 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39" name="标题 2"/>
          <p:cNvSpPr txBox="1">
            <a:spLocks/>
          </p:cNvSpPr>
          <p:nvPr/>
        </p:nvSpPr>
        <p:spPr>
          <a:xfrm>
            <a:off x="1365139" y="1688123"/>
            <a:ext cx="3456384" cy="576064"/>
          </a:xfrm>
          <a:prstGeom prst="rect">
            <a:avLst/>
          </a:prstGeom>
        </p:spPr>
        <p:txBody>
          <a:bodyPr vert="horz" lIns="91426" tIns="45713" rIns="91426" bIns="45713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CA" sz="2000" b="1" dirty="0" smtClean="0">
                <a:latin typeface="Arial" pitchFamily="34" charset="0"/>
                <a:ea typeface="+mj-ea"/>
                <a:cs typeface="Arial" pitchFamily="34" charset="0"/>
              </a:rPr>
              <a:t>~ inside a deep crack</a:t>
            </a:r>
            <a:endParaRPr lang="en-CA" sz="2000" b="1" baseline="-25000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5" name="直接连接符 54"/>
          <p:cNvCxnSpPr/>
          <p:nvPr/>
        </p:nvCxnSpPr>
        <p:spPr>
          <a:xfrm>
            <a:off x="3956354" y="5906842"/>
            <a:ext cx="642942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7429520" y="5871540"/>
            <a:ext cx="642942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73200" y="5572140"/>
            <a:ext cx="657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/>
              <a:t>15 </a:t>
            </a:r>
            <a:r>
              <a:rPr lang="el-GR" altLang="zh-CN" sz="1400" b="1" dirty="0" smtClean="0">
                <a:latin typeface="Times New Roman"/>
                <a:cs typeface="Times New Roman"/>
              </a:rPr>
              <a:t>μ</a:t>
            </a:r>
            <a:r>
              <a:rPr lang="en-US" altLang="zh-CN" sz="1400" b="1" dirty="0" smtClean="0">
                <a:latin typeface="Times New Roman"/>
                <a:cs typeface="Times New Roman"/>
              </a:rPr>
              <a:t>m</a:t>
            </a:r>
            <a:endParaRPr lang="zh-CN" altLang="en-US" sz="14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7429337" y="5582590"/>
            <a:ext cx="657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/>
              <a:t>15 </a:t>
            </a:r>
            <a:r>
              <a:rPr lang="el-GR" altLang="zh-CN" sz="1400" b="1" dirty="0" smtClean="0">
                <a:latin typeface="Times New Roman"/>
                <a:cs typeface="Times New Roman"/>
              </a:rPr>
              <a:t>μ</a:t>
            </a:r>
            <a:r>
              <a:rPr lang="en-US" altLang="zh-CN" sz="1400" b="1" dirty="0" smtClean="0">
                <a:latin typeface="Times New Roman"/>
                <a:cs typeface="Times New Roman"/>
              </a:rPr>
              <a:t>m</a:t>
            </a:r>
            <a:endParaRPr lang="zh-CN" altLang="en-US" sz="1400" b="1" dirty="0"/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6336" y="78042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0948 L -0.00121 -0.2361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1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C5C4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3" grpId="0"/>
      <p:bldP spid="34" grpId="0"/>
      <p:bldP spid="35" grpId="0"/>
      <p:bldP spid="37" grpId="0"/>
      <p:bldP spid="3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1504" y="57389"/>
            <a:ext cx="6880816" cy="92333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endParaRPr lang="en-US" altLang="zh-CN" sz="2400" b="1" dirty="0" smtClean="0">
              <a:solidFill>
                <a:prstClr val="white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0502" y="57389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971600" y="149731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 smtClean="0">
                <a:solidFill>
                  <a:schemeClr val="bg1"/>
                </a:solidFill>
              </a:rPr>
              <a:t>The Kinetics of Redox Controlling Reactions</a:t>
            </a:r>
          </a:p>
          <a:p>
            <a:pPr algn="ctr"/>
            <a:r>
              <a:rPr lang="en-CA" sz="2400" b="1" dirty="0" smtClean="0">
                <a:solidFill>
                  <a:schemeClr val="bg1"/>
                </a:solidFill>
              </a:rPr>
              <a:t>Reactions involving H</a:t>
            </a:r>
            <a:r>
              <a:rPr lang="en-CA" sz="2400" b="1" baseline="-25000" dirty="0" smtClean="0">
                <a:solidFill>
                  <a:schemeClr val="bg1"/>
                </a:solidFill>
              </a:rPr>
              <a:t>2</a:t>
            </a:r>
            <a:endParaRPr lang="en-C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383441"/>
            <a:ext cx="5930887" cy="34563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87924" y="3933056"/>
            <a:ext cx="1440160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/>
          <p:cNvSpPr txBox="1"/>
          <p:nvPr/>
        </p:nvSpPr>
        <p:spPr>
          <a:xfrm>
            <a:off x="1078403" y="5373216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 smtClean="0"/>
              <a:t>Reaction 3 (c)has been shown to be independent of [H</a:t>
            </a:r>
            <a:r>
              <a:rPr lang="en-CA" b="1" baseline="-25000" dirty="0" smtClean="0"/>
              <a:t>2</a:t>
            </a:r>
            <a:r>
              <a:rPr lang="en-CA" b="1" dirty="0" smtClean="0"/>
              <a:t>] down to [H</a:t>
            </a:r>
            <a:r>
              <a:rPr lang="en-CA" b="1" baseline="-25000" dirty="0" smtClean="0"/>
              <a:t>2</a:t>
            </a:r>
            <a:r>
              <a:rPr lang="en-CA" b="1" dirty="0" smtClean="0"/>
              <a:t>] = 1.17 x 10</a:t>
            </a:r>
            <a:r>
              <a:rPr lang="en-CA" b="1" baseline="30000" dirty="0" smtClean="0"/>
              <a:t>-3</a:t>
            </a:r>
            <a:r>
              <a:rPr lang="en-CA" b="1" dirty="0" smtClean="0"/>
              <a:t>M. This is unlikely to be the case at the lower concentrations anticipated. </a:t>
            </a:r>
            <a:endParaRPr lang="en-CA" b="1" dirty="0"/>
          </a:p>
        </p:txBody>
      </p:sp>
      <p:sp>
        <p:nvSpPr>
          <p:cNvPr id="9" name="Rectangle 8"/>
          <p:cNvSpPr/>
          <p:nvPr/>
        </p:nvSpPr>
        <p:spPr>
          <a:xfrm>
            <a:off x="4499992" y="2132856"/>
            <a:ext cx="2664296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934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16025" y="285728"/>
            <a:ext cx="6736800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US" altLang="zh-CN" sz="2400" b="1" dirty="0" smtClean="0">
                <a:solidFill>
                  <a:prstClr val="white"/>
                </a:solidFill>
              </a:rPr>
              <a:t>Kinetics of redox reactions involving H</a:t>
            </a:r>
            <a:r>
              <a:rPr lang="en-US" altLang="zh-CN" sz="2400" b="1" baseline="-25000" dirty="0" smtClean="0">
                <a:solidFill>
                  <a:prstClr val="white"/>
                </a:solidFill>
              </a:rPr>
              <a:t>2</a:t>
            </a:r>
            <a:endParaRPr lang="en-US" altLang="zh-CN" sz="2400" b="1" dirty="0" smtClean="0">
              <a:solidFill>
                <a:prstClr val="white"/>
              </a:solidFill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38</a:t>
            </a:fld>
            <a:endParaRPr lang="zh-CN" alt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4" y="76976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163449"/>
            <a:ext cx="4805195" cy="27658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63942" y="1028563"/>
            <a:ext cx="604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latin typeface="Arial Narrow" panose="020B0606020202030204" pitchFamily="34" charset="0"/>
              </a:rPr>
              <a:t>We </a:t>
            </a:r>
            <a:r>
              <a:rPr lang="en-CA" b="1" dirty="0" smtClean="0">
                <a:latin typeface="Arial Narrow" panose="020B0606020202030204" pitchFamily="34" charset="0"/>
              </a:rPr>
              <a:t>assume the reaction will eventually become first order in [H</a:t>
            </a:r>
            <a:r>
              <a:rPr lang="en-CA" b="1" baseline="-25000" dirty="0" smtClean="0">
                <a:latin typeface="Arial Narrow" panose="020B0606020202030204" pitchFamily="34" charset="0"/>
              </a:rPr>
              <a:t>2</a:t>
            </a:r>
            <a:r>
              <a:rPr lang="en-CA" b="1" dirty="0" smtClean="0">
                <a:latin typeface="Arial Narrow" panose="020B0606020202030204" pitchFamily="34" charset="0"/>
              </a:rPr>
              <a:t>]</a:t>
            </a:r>
            <a:endParaRPr lang="en-CA" b="1" dirty="0">
              <a:latin typeface="Arial Narrow" panose="020B0606020202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637" y="1416359"/>
            <a:ext cx="2110725" cy="6179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10926" y="2163449"/>
            <a:ext cx="429017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latin typeface="Arial Narrow" panose="020B0606020202030204" pitchFamily="34" charset="0"/>
              </a:rPr>
              <a:t>Three kinetic scenarios</a:t>
            </a:r>
          </a:p>
          <a:p>
            <a:endParaRPr lang="en-CA" dirty="0"/>
          </a:p>
          <a:p>
            <a:r>
              <a:rPr lang="en-CA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Reaction becomes first order for [H</a:t>
            </a:r>
            <a:r>
              <a:rPr lang="en-CA" sz="2000" b="1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2</a:t>
            </a:r>
            <a:r>
              <a:rPr lang="en-CA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] &lt; 1.17 x 10</a:t>
            </a:r>
            <a:r>
              <a:rPr lang="en-CA" sz="2000" b="1" baseline="30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-6</a:t>
            </a:r>
            <a:r>
              <a:rPr lang="en-CA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M</a:t>
            </a:r>
          </a:p>
          <a:p>
            <a:endParaRPr lang="en-CA" sz="20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r>
              <a:rPr lang="en-CA" sz="2000" b="1" dirty="0" smtClean="0">
                <a:solidFill>
                  <a:srgbClr val="2BA010"/>
                </a:solidFill>
                <a:latin typeface="Arial Narrow" panose="020B0606020202030204" pitchFamily="34" charset="0"/>
              </a:rPr>
              <a:t>Reaction remains independent to a lower [H</a:t>
            </a:r>
            <a:r>
              <a:rPr lang="en-CA" sz="2000" b="1" baseline="-25000" dirty="0" smtClean="0">
                <a:solidFill>
                  <a:srgbClr val="2BA010"/>
                </a:solidFill>
                <a:latin typeface="Arial Narrow" panose="020B0606020202030204" pitchFamily="34" charset="0"/>
              </a:rPr>
              <a:t>2</a:t>
            </a:r>
            <a:r>
              <a:rPr lang="en-CA" sz="2000" b="1" dirty="0" smtClean="0">
                <a:solidFill>
                  <a:srgbClr val="2BA010"/>
                </a:solidFill>
                <a:latin typeface="Arial Narrow" panose="020B0606020202030204" pitchFamily="34" charset="0"/>
              </a:rPr>
              <a:t>] before becoming first order</a:t>
            </a:r>
            <a:endParaRPr lang="en-CA" sz="2000" b="1" dirty="0">
              <a:solidFill>
                <a:srgbClr val="2BA010"/>
              </a:solidFill>
              <a:latin typeface="Arial Narrow" panose="020B0606020202030204" pitchFamily="34" charset="0"/>
            </a:endParaRPr>
          </a:p>
          <a:p>
            <a:endParaRPr lang="en-CA" sz="2000" b="1" dirty="0" smtClean="0">
              <a:solidFill>
                <a:srgbClr val="2BA010"/>
              </a:solidFill>
              <a:latin typeface="Arial Narrow" panose="020B0606020202030204" pitchFamily="34" charset="0"/>
            </a:endParaRPr>
          </a:p>
          <a:p>
            <a:r>
              <a:rPr lang="en-CA" sz="2000" b="1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The rate changes non-linearly with [H</a:t>
            </a:r>
            <a:r>
              <a:rPr lang="en-CA" sz="2000" b="1" baseline="-25000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2</a:t>
            </a:r>
            <a:r>
              <a:rPr lang="en-CA" sz="2000" b="1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]</a:t>
            </a:r>
            <a:r>
              <a:rPr lang="en-CA" sz="2000" b="1" dirty="0" smtClean="0">
                <a:solidFill>
                  <a:srgbClr val="2BA010"/>
                </a:solidFill>
                <a:latin typeface="Arial Narrow" panose="020B0606020202030204" pitchFamily="34" charset="0"/>
              </a:rPr>
              <a:t> </a:t>
            </a:r>
            <a:endParaRPr lang="en-CA" sz="2000" b="1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8533" y="5179962"/>
            <a:ext cx="769313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latin typeface="Arial Narrow" panose="020B0606020202030204" pitchFamily="34" charset="0"/>
              </a:rPr>
              <a:t>The first scenario is adopted yielding a conservatively low rate constant</a:t>
            </a:r>
          </a:p>
          <a:p>
            <a:endParaRPr lang="en-CA" b="1" dirty="0">
              <a:latin typeface="Arial Narrow" panose="020B0606020202030204" pitchFamily="34" charset="0"/>
            </a:endParaRPr>
          </a:p>
          <a:p>
            <a:r>
              <a:rPr lang="en-CA" b="1" dirty="0" smtClean="0">
                <a:latin typeface="Arial Narrow" panose="020B0606020202030204" pitchFamily="34" charset="0"/>
              </a:rPr>
              <a:t>This procedure is conservative since it minimizes the effect of H</a:t>
            </a:r>
            <a:r>
              <a:rPr lang="en-CA" b="1" baseline="-25000" dirty="0" smtClean="0">
                <a:latin typeface="Arial Narrow" panose="020B0606020202030204" pitchFamily="34" charset="0"/>
              </a:rPr>
              <a:t>2</a:t>
            </a:r>
            <a:r>
              <a:rPr lang="en-CA" b="1" dirty="0" smtClean="0">
                <a:latin typeface="Arial Narrow" panose="020B0606020202030204" pitchFamily="34" charset="0"/>
              </a:rPr>
              <a:t> on fuel corrosion </a:t>
            </a:r>
          </a:p>
          <a:p>
            <a:endParaRPr lang="en-CA" b="1" dirty="0">
              <a:latin typeface="Arial Narrow" panose="020B0606020202030204" pitchFamily="34" charset="0"/>
            </a:endParaRPr>
          </a:p>
          <a:p>
            <a:r>
              <a:rPr lang="en-CA" b="1" dirty="0" smtClean="0">
                <a:latin typeface="Arial Narrow" panose="020B0606020202030204" pitchFamily="34" charset="0"/>
              </a:rPr>
              <a:t>A similar procedure is adopted for other reactions involving H</a:t>
            </a:r>
            <a:r>
              <a:rPr lang="en-CA" b="1" baseline="-25000" dirty="0" smtClean="0">
                <a:latin typeface="Arial Narrow" panose="020B0606020202030204" pitchFamily="34" charset="0"/>
              </a:rPr>
              <a:t>2</a:t>
            </a:r>
            <a:endParaRPr lang="en-CA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47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1504" y="57389"/>
            <a:ext cx="6880816" cy="92333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US" altLang="zh-CN" sz="2400" b="1" dirty="0" smtClean="0">
                <a:solidFill>
                  <a:prstClr val="white"/>
                </a:solidFill>
              </a:rPr>
              <a:t>The influence of H</a:t>
            </a:r>
            <a:r>
              <a:rPr lang="en-US" altLang="zh-CN" sz="2400" b="1" baseline="-25000" dirty="0" smtClean="0">
                <a:solidFill>
                  <a:prstClr val="white"/>
                </a:solidFill>
              </a:rPr>
              <a:t>2</a:t>
            </a:r>
            <a:r>
              <a:rPr lang="en-US" altLang="zh-CN" sz="2400" b="1" dirty="0" smtClean="0">
                <a:solidFill>
                  <a:prstClr val="white"/>
                </a:solidFill>
              </a:rPr>
              <a:t>O</a:t>
            </a:r>
            <a:r>
              <a:rPr lang="en-US" altLang="zh-CN" sz="2400" b="1" baseline="-25000" dirty="0" smtClean="0">
                <a:solidFill>
                  <a:prstClr val="white"/>
                </a:solidFill>
              </a:rPr>
              <a:t>2</a:t>
            </a:r>
            <a:r>
              <a:rPr lang="en-US" altLang="zh-CN" sz="2400" b="1" dirty="0" smtClean="0">
                <a:solidFill>
                  <a:prstClr val="white"/>
                </a:solidFill>
              </a:rPr>
              <a:t> Decomposition 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0502" y="57389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40768"/>
            <a:ext cx="5930887" cy="34563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220072" y="3861048"/>
            <a:ext cx="914400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971600" y="5246439"/>
            <a:ext cx="63834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Experiments show decomposition occurs</a:t>
            </a:r>
          </a:p>
          <a:p>
            <a:r>
              <a:rPr lang="en-CA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The O</a:t>
            </a:r>
            <a:r>
              <a:rPr lang="en-CA" sz="2000" b="1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2 </a:t>
            </a:r>
            <a:r>
              <a:rPr lang="en-CA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produced reacts much more slowly with UO</a:t>
            </a:r>
            <a:r>
              <a:rPr lang="en-CA" sz="2000" b="1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2</a:t>
            </a:r>
            <a:r>
              <a:rPr lang="en-CA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than H</a:t>
            </a:r>
            <a:r>
              <a:rPr lang="en-CA" sz="2000" b="1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2</a:t>
            </a:r>
            <a:r>
              <a:rPr lang="en-CA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O</a:t>
            </a:r>
            <a:r>
              <a:rPr lang="en-CA" sz="2000" b="1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2</a:t>
            </a:r>
          </a:p>
          <a:p>
            <a:r>
              <a:rPr lang="en-CA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No detailed kinetic analysis has been performed </a:t>
            </a:r>
            <a:endParaRPr lang="en-CA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05512" y="2060848"/>
            <a:ext cx="269468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210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40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1504" y="285728"/>
            <a:ext cx="6880816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US" altLang="zh-CN" sz="2400" b="1" dirty="0" smtClean="0">
                <a:solidFill>
                  <a:prstClr val="white"/>
                </a:solidFill>
              </a:rPr>
              <a:t>Factors Influencing the Critical [H</a:t>
            </a:r>
            <a:r>
              <a:rPr lang="en-US" altLang="zh-CN" sz="2400" b="1" baseline="-25000" dirty="0" smtClean="0">
                <a:solidFill>
                  <a:prstClr val="white"/>
                </a:solidFill>
              </a:rPr>
              <a:t>2</a:t>
            </a:r>
            <a:r>
              <a:rPr lang="en-US" altLang="zh-CN" sz="2400" b="1" dirty="0" smtClean="0">
                <a:solidFill>
                  <a:prstClr val="white"/>
                </a:solidFill>
              </a:rPr>
              <a:t>]</a:t>
            </a:r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-285784" y="857232"/>
          <a:ext cx="5034245" cy="350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8" name="Graph" r:id="rId3" imgW="4170240" imgH="2900160" progId="Origin50.Graph">
                  <p:embed/>
                </p:oleObj>
              </mc:Choice>
              <mc:Fallback>
                <p:oleObj name="Graph" r:id="rId3" imgW="4170240" imgH="2900160" progId="Origin50.Grap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85784" y="857232"/>
                        <a:ext cx="5034245" cy="3500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 rot="10800000">
            <a:off x="0" y="1571612"/>
            <a:ext cx="400110" cy="2009653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sz="1400" dirty="0" smtClean="0"/>
              <a:t>The Critical [H</a:t>
            </a:r>
            <a:r>
              <a:rPr lang="en-US" altLang="zh-CN" sz="1400" baseline="-25000" dirty="0" smtClean="0"/>
              <a:t>2</a:t>
            </a:r>
            <a:r>
              <a:rPr lang="en-US" altLang="zh-CN" sz="1400" dirty="0" smtClean="0"/>
              <a:t>] / </a:t>
            </a:r>
            <a:r>
              <a:rPr lang="el-GR" altLang="zh-CN" sz="1400" dirty="0" smtClean="0">
                <a:latin typeface="Times New Roman"/>
                <a:cs typeface="Times New Roman"/>
              </a:rPr>
              <a:t>μ</a:t>
            </a:r>
            <a:r>
              <a:rPr lang="en-US" altLang="zh-CN" sz="1400" dirty="0" smtClean="0">
                <a:latin typeface="Times New Roman"/>
                <a:cs typeface="Times New Roman"/>
              </a:rPr>
              <a:t>mol L</a:t>
            </a:r>
            <a:r>
              <a:rPr lang="en-US" altLang="zh-CN" sz="1400" baseline="30000" dirty="0" smtClean="0">
                <a:latin typeface="Times New Roman"/>
                <a:cs typeface="Times New Roman"/>
              </a:rPr>
              <a:t>-1</a:t>
            </a:r>
            <a:endParaRPr lang="zh-CN" altLang="en-US" sz="14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642910" y="4071942"/>
            <a:ext cx="3633782" cy="29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300" dirty="0" smtClean="0"/>
              <a:t>Time since emplacement in the repository / year</a:t>
            </a:r>
            <a:endParaRPr lang="zh-CN" altLang="en-US" sz="1300" dirty="0"/>
          </a:p>
        </p:txBody>
      </p:sp>
      <p:sp>
        <p:nvSpPr>
          <p:cNvPr id="10" name="TextBox 9"/>
          <p:cNvSpPr txBox="1"/>
          <p:nvPr/>
        </p:nvSpPr>
        <p:spPr>
          <a:xfrm>
            <a:off x="1643042" y="857232"/>
            <a:ext cx="1388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2000" b="1" dirty="0" smtClean="0">
                <a:solidFill>
                  <a:srgbClr val="C00000"/>
                </a:solidFill>
              </a:rPr>
              <a:t>α</a:t>
            </a:r>
            <a:r>
              <a:rPr lang="en-US" altLang="zh-CN" sz="2000" b="1" dirty="0" smtClean="0">
                <a:solidFill>
                  <a:srgbClr val="C00000"/>
                </a:solidFill>
              </a:rPr>
              <a:t> dose rate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pic>
        <p:nvPicPr>
          <p:cNvPr id="11" name="Picture 2"/>
          <p:cNvPicPr/>
          <p:nvPr/>
        </p:nvPicPr>
        <p:blipFill>
          <a:blip r:embed="rId5" cstate="print"/>
          <a:srcRect l="4545" t="3922"/>
          <a:stretch>
            <a:fillRect/>
          </a:stretch>
        </p:blipFill>
        <p:spPr bwMode="auto">
          <a:xfrm>
            <a:off x="4786314" y="2928934"/>
            <a:ext cx="435768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7000860" y="3357562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b="1" dirty="0" smtClean="0">
                <a:solidFill>
                  <a:srgbClr val="C00000"/>
                </a:solidFill>
              </a:rPr>
              <a:t>α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43670" y="435769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b="1" dirty="0" smtClean="0">
                <a:solidFill>
                  <a:srgbClr val="C00000"/>
                </a:solidFill>
                <a:latin typeface="Calibri"/>
                <a:cs typeface="Calibri"/>
              </a:rPr>
              <a:t>β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9356" y="507207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b="1" dirty="0" smtClean="0">
                <a:solidFill>
                  <a:srgbClr val="C00000"/>
                </a:solidFill>
                <a:latin typeface="Calibri"/>
                <a:cs typeface="Calibri"/>
              </a:rPr>
              <a:t>ϒ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0800000">
            <a:off x="4214778" y="3357562"/>
            <a:ext cx="400110" cy="2361480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sz="1400" dirty="0" smtClean="0"/>
              <a:t>Dose rate at fuel surface (</a:t>
            </a:r>
            <a:r>
              <a:rPr lang="en-US" altLang="zh-CN" sz="1400" dirty="0" err="1" smtClean="0"/>
              <a:t>Gy</a:t>
            </a:r>
            <a:r>
              <a:rPr lang="en-US" altLang="zh-CN" sz="1400" dirty="0" smtClean="0"/>
              <a:t>/a)</a:t>
            </a:r>
            <a:endParaRPr lang="zh-CN" altLang="en-US" sz="1400" baseline="30000" dirty="0"/>
          </a:p>
        </p:txBody>
      </p:sp>
      <p:sp>
        <p:nvSpPr>
          <p:cNvPr id="16" name="TextBox 15"/>
          <p:cNvSpPr txBox="1"/>
          <p:nvPr/>
        </p:nvSpPr>
        <p:spPr>
          <a:xfrm>
            <a:off x="6286480" y="6357958"/>
            <a:ext cx="199077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Time since discharge (a)</a:t>
            </a:r>
            <a:endParaRPr lang="zh-CN" alt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643406" y="3000372"/>
            <a:ext cx="714380" cy="33701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300" dirty="0" smtClean="0"/>
              <a:t>1 E +07</a:t>
            </a:r>
          </a:p>
          <a:p>
            <a:endParaRPr lang="en-US" altLang="zh-CN" sz="1300" dirty="0" smtClean="0"/>
          </a:p>
          <a:p>
            <a:r>
              <a:rPr lang="en-US" altLang="zh-CN" sz="1300" dirty="0" smtClean="0"/>
              <a:t>1 E +06</a:t>
            </a:r>
            <a:endParaRPr lang="zh-CN" altLang="en-US" sz="1300" dirty="0" smtClean="0"/>
          </a:p>
          <a:p>
            <a:endParaRPr lang="en-US" altLang="zh-CN" sz="1300" dirty="0" smtClean="0"/>
          </a:p>
          <a:p>
            <a:r>
              <a:rPr lang="en-US" altLang="zh-CN" sz="1300" dirty="0" smtClean="0"/>
              <a:t>1 E +05</a:t>
            </a:r>
            <a:endParaRPr lang="zh-CN" altLang="en-US" sz="1300" dirty="0" smtClean="0"/>
          </a:p>
          <a:p>
            <a:endParaRPr lang="en-US" altLang="zh-CN" sz="1300" dirty="0" smtClean="0"/>
          </a:p>
          <a:p>
            <a:r>
              <a:rPr lang="en-US" altLang="zh-CN" sz="1300" dirty="0" smtClean="0"/>
              <a:t>1 E +04</a:t>
            </a:r>
            <a:endParaRPr lang="zh-CN" altLang="en-US" sz="1300" dirty="0" smtClean="0"/>
          </a:p>
          <a:p>
            <a:endParaRPr lang="en-US" altLang="zh-CN" sz="1300" dirty="0" smtClean="0"/>
          </a:p>
          <a:p>
            <a:r>
              <a:rPr lang="en-US" altLang="zh-CN" sz="1300" dirty="0" smtClean="0"/>
              <a:t>1 E +03</a:t>
            </a:r>
            <a:endParaRPr lang="zh-CN" altLang="en-US" sz="1300" dirty="0" smtClean="0"/>
          </a:p>
          <a:p>
            <a:endParaRPr lang="en-US" altLang="zh-CN" sz="1300" dirty="0" smtClean="0"/>
          </a:p>
          <a:p>
            <a:r>
              <a:rPr lang="en-US" altLang="zh-CN" sz="1300" dirty="0" smtClean="0"/>
              <a:t>1 E +02</a:t>
            </a:r>
            <a:endParaRPr lang="zh-CN" altLang="en-US" sz="1300" dirty="0" smtClean="0"/>
          </a:p>
          <a:p>
            <a:endParaRPr lang="en-US" altLang="zh-CN" sz="1300" dirty="0" smtClean="0"/>
          </a:p>
          <a:p>
            <a:r>
              <a:rPr lang="en-US" altLang="zh-CN" sz="1300" dirty="0" smtClean="0"/>
              <a:t>1 E +01</a:t>
            </a:r>
          </a:p>
          <a:p>
            <a:endParaRPr lang="en-US" altLang="zh-CN" sz="1300" dirty="0" smtClean="0"/>
          </a:p>
          <a:p>
            <a:r>
              <a:rPr lang="en-US" altLang="zh-CN" sz="1300" dirty="0" smtClean="0"/>
              <a:t>1 E +00</a:t>
            </a:r>
            <a:endParaRPr lang="zh-CN" altLang="en-US" sz="1300" dirty="0" smtClean="0"/>
          </a:p>
          <a:p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214910" y="5994132"/>
            <a:ext cx="3916457" cy="2923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300" dirty="0" smtClean="0"/>
              <a:t>10           10</a:t>
            </a:r>
            <a:r>
              <a:rPr lang="en-US" altLang="zh-CN" sz="1300" baseline="30000" dirty="0" smtClean="0"/>
              <a:t>2</a:t>
            </a:r>
            <a:r>
              <a:rPr lang="en-US" altLang="zh-CN" sz="1300" dirty="0" smtClean="0"/>
              <a:t>         10</a:t>
            </a:r>
            <a:r>
              <a:rPr lang="en-US" altLang="zh-CN" sz="1300" baseline="30000" dirty="0" smtClean="0"/>
              <a:t>3</a:t>
            </a:r>
            <a:r>
              <a:rPr lang="en-US" altLang="zh-CN" sz="1300" dirty="0" smtClean="0"/>
              <a:t>         10</a:t>
            </a:r>
            <a:r>
              <a:rPr lang="en-US" altLang="zh-CN" sz="1300" baseline="30000" dirty="0" smtClean="0"/>
              <a:t>4</a:t>
            </a:r>
            <a:r>
              <a:rPr lang="en-US" altLang="zh-CN" sz="1300" dirty="0" smtClean="0"/>
              <a:t>          10</a:t>
            </a:r>
            <a:r>
              <a:rPr lang="en-US" altLang="zh-CN" sz="1300" baseline="30000" dirty="0" smtClean="0"/>
              <a:t>5</a:t>
            </a:r>
            <a:r>
              <a:rPr lang="en-US" altLang="zh-CN" sz="1300" dirty="0" smtClean="0"/>
              <a:t>         10</a:t>
            </a:r>
            <a:r>
              <a:rPr lang="en-US" altLang="zh-CN" sz="1300" baseline="30000" dirty="0" smtClean="0"/>
              <a:t>6</a:t>
            </a:r>
            <a:r>
              <a:rPr lang="en-US" altLang="zh-CN" sz="1300" dirty="0" smtClean="0"/>
              <a:t>        10</a:t>
            </a:r>
            <a:r>
              <a:rPr lang="en-US" altLang="zh-CN" sz="1300" baseline="30000" dirty="0" smtClean="0"/>
              <a:t>7   </a:t>
            </a:r>
            <a:endParaRPr lang="zh-CN" altLang="en-US" sz="1300" baseline="30000" dirty="0"/>
          </a:p>
        </p:txBody>
      </p:sp>
      <p:sp>
        <p:nvSpPr>
          <p:cNvPr id="19" name="TextBox 18"/>
          <p:cNvSpPr txBox="1"/>
          <p:nvPr/>
        </p:nvSpPr>
        <p:spPr>
          <a:xfrm>
            <a:off x="500034" y="3835603"/>
            <a:ext cx="3743332" cy="2923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300" dirty="0" smtClean="0">
                <a:latin typeface="Times New Roman" pitchFamily="18" charset="0"/>
                <a:cs typeface="Times New Roman" pitchFamily="18" charset="0"/>
              </a:rPr>
              <a:t>10                10</a:t>
            </a:r>
            <a:r>
              <a:rPr lang="en-US" altLang="zh-CN" sz="13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1300" dirty="0" smtClean="0">
                <a:latin typeface="Times New Roman" pitchFamily="18" charset="0"/>
                <a:cs typeface="Times New Roman" pitchFamily="18" charset="0"/>
              </a:rPr>
              <a:t>               10</a:t>
            </a:r>
            <a:r>
              <a:rPr lang="en-US" altLang="zh-CN" sz="13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1300" dirty="0" smtClean="0">
                <a:latin typeface="Times New Roman" pitchFamily="18" charset="0"/>
                <a:cs typeface="Times New Roman" pitchFamily="18" charset="0"/>
              </a:rPr>
              <a:t>              10</a:t>
            </a:r>
            <a:r>
              <a:rPr lang="en-US" altLang="zh-CN" sz="1300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1300" dirty="0" smtClean="0">
                <a:latin typeface="Times New Roman" pitchFamily="18" charset="0"/>
                <a:cs typeface="Times New Roman" pitchFamily="18" charset="0"/>
              </a:rPr>
              <a:t>              10</a:t>
            </a:r>
            <a:r>
              <a:rPr lang="en-US" altLang="zh-CN" sz="1300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zh-CN" altLang="en-US" sz="1300" baseline="30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10502" y="57389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3571868" y="2285992"/>
            <a:ext cx="285752" cy="6429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-71470" y="1071546"/>
          <a:ext cx="5328904" cy="3714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1" name="Graph" r:id="rId3" imgW="4170240" imgH="2900160" progId="Origin50.Graph">
                  <p:embed/>
                </p:oleObj>
              </mc:Choice>
              <mc:Fallback>
                <p:oleObj name="Graph" r:id="rId3" imgW="4170240" imgH="2900160" progId="Origin50.Grap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1470" y="1071546"/>
                        <a:ext cx="5328904" cy="37147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71504" y="285728"/>
            <a:ext cx="6880816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703763">
              <a:spcBef>
                <a:spcPct val="50000"/>
              </a:spcBef>
              <a:defRPr/>
            </a:pPr>
            <a:r>
              <a:rPr lang="en-US" altLang="zh-CN" sz="2400" b="1" dirty="0" smtClean="0">
                <a:solidFill>
                  <a:prstClr val="white"/>
                </a:solidFill>
              </a:rPr>
              <a:t>Factors Influencing the critical [H</a:t>
            </a:r>
            <a:r>
              <a:rPr lang="en-US" altLang="zh-CN" sz="2400" b="1" baseline="-25000" dirty="0" smtClean="0">
                <a:solidFill>
                  <a:prstClr val="white"/>
                </a:solidFill>
              </a:rPr>
              <a:t>2</a:t>
            </a:r>
            <a:r>
              <a:rPr lang="en-US" altLang="zh-CN" sz="2400" b="1" dirty="0" smtClean="0">
                <a:solidFill>
                  <a:prstClr val="white"/>
                </a:solidFill>
              </a:rPr>
              <a:t>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1538" y="928670"/>
            <a:ext cx="28940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C00000"/>
                </a:solidFill>
              </a:rPr>
              <a:t>H</a:t>
            </a:r>
            <a:r>
              <a:rPr lang="en-US" altLang="zh-CN" sz="2000" b="1" baseline="-25000" dirty="0" smtClean="0">
                <a:solidFill>
                  <a:srgbClr val="C00000"/>
                </a:solidFill>
              </a:rPr>
              <a:t>2</a:t>
            </a:r>
            <a:r>
              <a:rPr lang="en-US" altLang="zh-CN" sz="2000" b="1" dirty="0" smtClean="0">
                <a:solidFill>
                  <a:srgbClr val="C00000"/>
                </a:solidFill>
              </a:rPr>
              <a:t>O</a:t>
            </a:r>
            <a:r>
              <a:rPr lang="en-US" altLang="zh-CN" sz="2000" b="1" baseline="-25000" dirty="0" smtClean="0">
                <a:solidFill>
                  <a:srgbClr val="C00000"/>
                </a:solidFill>
              </a:rPr>
              <a:t>2</a:t>
            </a:r>
            <a:r>
              <a:rPr lang="en-US" altLang="zh-CN" sz="2000" b="1" dirty="0" smtClean="0">
                <a:solidFill>
                  <a:srgbClr val="C00000"/>
                </a:solidFill>
              </a:rPr>
              <a:t> decomposition ratio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9146" y="1992385"/>
            <a:ext cx="4088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Fraction of H</a:t>
            </a:r>
            <a:r>
              <a:rPr lang="en-US" baseline="-25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O</a:t>
            </a:r>
            <a:r>
              <a:rPr lang="en-US" baseline="-25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 going to decomposition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4595"/>
              </p:ext>
            </p:extLst>
          </p:nvPr>
        </p:nvGraphicFramePr>
        <p:xfrm>
          <a:off x="5607866" y="2483688"/>
          <a:ext cx="2213718" cy="361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2" name="Equation" r:id="rId5" imgW="1524000" imgH="241300" progId="">
                  <p:embed/>
                </p:oleObj>
              </mc:Choice>
              <mc:Fallback>
                <p:oleObj name="Equation" r:id="rId5" imgW="1524000" imgH="24130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7866" y="2483688"/>
                        <a:ext cx="2213718" cy="3619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892963" y="2925129"/>
            <a:ext cx="2595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rather than fuel corrosion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  <p:graphicFrame>
        <p:nvGraphicFramePr>
          <p:cNvPr id="39941" name="Object 5" descr="rId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486928"/>
              </p:ext>
            </p:extLst>
          </p:nvPr>
        </p:nvGraphicFramePr>
        <p:xfrm>
          <a:off x="4990200" y="3410535"/>
          <a:ext cx="3140811" cy="357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3" name="Equation" r:id="rId7" imgW="2184400" imgH="241300" progId="">
                  <p:embed/>
                </p:oleObj>
              </mc:Choice>
              <mc:Fallback>
                <p:oleObj name="Equation" r:id="rId7" imgW="2184400" imgH="241300" progId="">
                  <p:embed/>
                  <p:pic>
                    <p:nvPicPr>
                      <p:cNvPr id="0" name="Picture 5" descr="rId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0200" y="3410535"/>
                        <a:ext cx="3140811" cy="357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2" name="Object 6" descr="rId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213051"/>
              </p:ext>
            </p:extLst>
          </p:nvPr>
        </p:nvGraphicFramePr>
        <p:xfrm>
          <a:off x="5041000" y="3758168"/>
          <a:ext cx="2500330" cy="585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4" name="Equation" r:id="rId9" imgW="1625600" imgH="381000" progId="">
                  <p:embed/>
                </p:oleObj>
              </mc:Choice>
              <mc:Fallback>
                <p:oleObj name="Equation" r:id="rId9" imgW="1625600" imgH="381000" progId="">
                  <p:embed/>
                  <p:pic>
                    <p:nvPicPr>
                      <p:cNvPr id="0" name="Picture 6" descr="rId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1000" y="3758168"/>
                        <a:ext cx="2500330" cy="5851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灯片编号占位符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41</a:t>
            </a:fld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5786454"/>
            <a:ext cx="62865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dirty="0" smtClean="0">
                <a:solidFill>
                  <a:schemeClr val="tx2"/>
                </a:solidFill>
              </a:rPr>
              <a:t>R. </a:t>
            </a:r>
            <a:r>
              <a:rPr lang="en-US" altLang="zh-CN" sz="1300" dirty="0" err="1" smtClean="0">
                <a:solidFill>
                  <a:schemeClr val="tx2"/>
                </a:solidFill>
              </a:rPr>
              <a:t>Pehrman</a:t>
            </a:r>
            <a:r>
              <a:rPr lang="en-US" altLang="zh-CN" sz="1300" dirty="0" smtClean="0">
                <a:solidFill>
                  <a:schemeClr val="tx2"/>
                </a:solidFill>
              </a:rPr>
              <a:t>, M. </a:t>
            </a:r>
            <a:r>
              <a:rPr lang="en-US" altLang="zh-CN" sz="1300" dirty="0" err="1" smtClean="0">
                <a:solidFill>
                  <a:schemeClr val="tx2"/>
                </a:solidFill>
              </a:rPr>
              <a:t>Trummer</a:t>
            </a:r>
            <a:r>
              <a:rPr lang="en-US" altLang="zh-CN" sz="1300" dirty="0" smtClean="0">
                <a:solidFill>
                  <a:schemeClr val="tx2"/>
                </a:solidFill>
              </a:rPr>
              <a:t>, C.M. </a:t>
            </a:r>
            <a:r>
              <a:rPr lang="en-US" altLang="zh-CN" sz="1300" dirty="0" err="1" smtClean="0">
                <a:solidFill>
                  <a:schemeClr val="tx2"/>
                </a:solidFill>
              </a:rPr>
              <a:t>Lousada</a:t>
            </a:r>
            <a:r>
              <a:rPr lang="en-US" altLang="zh-CN" sz="1300" dirty="0" smtClean="0">
                <a:solidFill>
                  <a:schemeClr val="tx2"/>
                </a:solidFill>
              </a:rPr>
              <a:t>, M. </a:t>
            </a:r>
            <a:r>
              <a:rPr lang="en-US" altLang="zh-CN" sz="1300" dirty="0" err="1" smtClean="0">
                <a:solidFill>
                  <a:schemeClr val="tx2"/>
                </a:solidFill>
              </a:rPr>
              <a:t>Jonsson</a:t>
            </a:r>
            <a:r>
              <a:rPr lang="en-US" altLang="zh-CN" sz="1300" dirty="0" smtClean="0">
                <a:solidFill>
                  <a:schemeClr val="tx2"/>
                </a:solidFill>
              </a:rPr>
              <a:t>, </a:t>
            </a:r>
            <a:r>
              <a:rPr lang="en-US" altLang="zh-CN" sz="1300" i="1" dirty="0" smtClean="0">
                <a:solidFill>
                  <a:schemeClr val="tx2"/>
                </a:solidFill>
              </a:rPr>
              <a:t>J. </a:t>
            </a:r>
            <a:r>
              <a:rPr lang="en-US" altLang="zh-CN" sz="1300" i="1" dirty="0" err="1" smtClean="0">
                <a:solidFill>
                  <a:schemeClr val="tx2"/>
                </a:solidFill>
              </a:rPr>
              <a:t>Nucl</a:t>
            </a:r>
            <a:r>
              <a:rPr lang="en-US" altLang="zh-CN" sz="1300" i="1" dirty="0" smtClean="0">
                <a:solidFill>
                  <a:schemeClr val="tx2"/>
                </a:solidFill>
              </a:rPr>
              <a:t>. Mater. </a:t>
            </a:r>
            <a:r>
              <a:rPr lang="en-US" altLang="zh-CN" sz="1300" dirty="0" smtClean="0">
                <a:solidFill>
                  <a:schemeClr val="tx2"/>
                </a:solidFill>
              </a:rPr>
              <a:t>430 (2012) 6. </a:t>
            </a:r>
          </a:p>
          <a:p>
            <a:r>
              <a:rPr lang="en-CA" sz="1300" dirty="0" smtClean="0">
                <a:solidFill>
                  <a:srgbClr val="254061"/>
                </a:solidFill>
              </a:rPr>
              <a:t>L. Wu, D.W. </a:t>
            </a:r>
            <a:r>
              <a:rPr lang="en-CA" sz="1300" dirty="0" err="1" smtClean="0">
                <a:solidFill>
                  <a:srgbClr val="254061"/>
                </a:solidFill>
              </a:rPr>
              <a:t>Shoesmith</a:t>
            </a:r>
            <a:r>
              <a:rPr lang="en-CA" sz="1300" dirty="0" smtClean="0">
                <a:solidFill>
                  <a:srgbClr val="254061"/>
                </a:solidFill>
              </a:rPr>
              <a:t>, </a:t>
            </a:r>
            <a:r>
              <a:rPr lang="en-CA" sz="1300" i="1" dirty="0" err="1" smtClean="0">
                <a:solidFill>
                  <a:srgbClr val="254061"/>
                </a:solidFill>
              </a:rPr>
              <a:t>Electrochim</a:t>
            </a:r>
            <a:r>
              <a:rPr lang="en-CA" sz="1300" i="1" dirty="0" smtClean="0">
                <a:solidFill>
                  <a:srgbClr val="254061"/>
                </a:solidFill>
              </a:rPr>
              <a:t>. </a:t>
            </a:r>
            <a:r>
              <a:rPr lang="en-CA" sz="1300" i="1" dirty="0" err="1" smtClean="0">
                <a:solidFill>
                  <a:srgbClr val="254061"/>
                </a:solidFill>
              </a:rPr>
              <a:t>Acta</a:t>
            </a:r>
            <a:r>
              <a:rPr lang="en-CA" sz="1300" i="1" dirty="0" smtClean="0">
                <a:solidFill>
                  <a:srgbClr val="254061"/>
                </a:solidFill>
              </a:rPr>
              <a:t> </a:t>
            </a:r>
            <a:r>
              <a:rPr lang="en-CA" sz="1300" dirty="0" smtClean="0">
                <a:solidFill>
                  <a:srgbClr val="254061"/>
                </a:solidFill>
              </a:rPr>
              <a:t>137 (2014) 83. </a:t>
            </a:r>
          </a:p>
          <a:p>
            <a:r>
              <a:rPr lang="en-CA" sz="1300" dirty="0" smtClean="0">
                <a:solidFill>
                  <a:srgbClr val="254061"/>
                </a:solidFill>
              </a:rPr>
              <a:t>L. Wu, J.S. </a:t>
            </a:r>
            <a:r>
              <a:rPr lang="en-CA" sz="1300" dirty="0" err="1" smtClean="0">
                <a:solidFill>
                  <a:srgbClr val="254061"/>
                </a:solidFill>
              </a:rPr>
              <a:t>Goldik</a:t>
            </a:r>
            <a:r>
              <a:rPr lang="en-CA" sz="1300" dirty="0" smtClean="0">
                <a:solidFill>
                  <a:srgbClr val="254061"/>
                </a:solidFill>
              </a:rPr>
              <a:t>, D.W. </a:t>
            </a:r>
            <a:r>
              <a:rPr lang="en-CA" sz="1300" dirty="0" err="1" smtClean="0">
                <a:solidFill>
                  <a:srgbClr val="254061"/>
                </a:solidFill>
              </a:rPr>
              <a:t>Shoesmith</a:t>
            </a:r>
            <a:r>
              <a:rPr lang="en-CA" sz="1300" dirty="0" smtClean="0">
                <a:solidFill>
                  <a:srgbClr val="254061"/>
                </a:solidFill>
              </a:rPr>
              <a:t>, </a:t>
            </a:r>
            <a:r>
              <a:rPr lang="en-US" altLang="zh-CN" sz="1300" i="1" dirty="0" smtClean="0">
                <a:solidFill>
                  <a:srgbClr val="254061"/>
                </a:solidFill>
              </a:rPr>
              <a:t>J. </a:t>
            </a:r>
            <a:r>
              <a:rPr lang="en-US" altLang="zh-CN" sz="1300" i="1" dirty="0" err="1" smtClean="0">
                <a:solidFill>
                  <a:srgbClr val="254061"/>
                </a:solidFill>
              </a:rPr>
              <a:t>Electrochem</a:t>
            </a:r>
            <a:r>
              <a:rPr lang="en-US" altLang="zh-CN" sz="1300" i="1" dirty="0" smtClean="0">
                <a:solidFill>
                  <a:srgbClr val="254061"/>
                </a:solidFill>
              </a:rPr>
              <a:t>. Soc</a:t>
            </a:r>
            <a:r>
              <a:rPr lang="en-US" altLang="zh-CN" sz="1300" dirty="0" smtClean="0">
                <a:solidFill>
                  <a:srgbClr val="254061"/>
                </a:solidFill>
              </a:rPr>
              <a:t>. 1</a:t>
            </a:r>
            <a:r>
              <a:rPr lang="en-CA" sz="1300" dirty="0" smtClean="0">
                <a:solidFill>
                  <a:srgbClr val="254061"/>
                </a:solidFill>
              </a:rPr>
              <a:t>61(6) (2014) C363.</a:t>
            </a:r>
          </a:p>
          <a:p>
            <a:endParaRPr lang="zh-CN" altLang="en-US" sz="1300" dirty="0">
              <a:solidFill>
                <a:schemeClr val="tx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0800000">
            <a:off x="285720" y="1785926"/>
            <a:ext cx="400110" cy="2009653"/>
          </a:xfrm>
          <a:prstGeom prst="rect">
            <a:avLst/>
          </a:prstGeom>
          <a:solidFill>
            <a:schemeClr val="bg1"/>
          </a:solidFill>
        </p:spPr>
        <p:txBody>
          <a:bodyPr vert="eaVert" wrap="none" rtlCol="0">
            <a:spAutoFit/>
          </a:bodyPr>
          <a:lstStyle/>
          <a:p>
            <a:r>
              <a:rPr lang="en-US" altLang="zh-CN" sz="1400" dirty="0" smtClean="0"/>
              <a:t>The Critical [H</a:t>
            </a:r>
            <a:r>
              <a:rPr lang="en-US" altLang="zh-CN" sz="1400" baseline="-25000" dirty="0" smtClean="0"/>
              <a:t>2</a:t>
            </a:r>
            <a:r>
              <a:rPr lang="en-US" altLang="zh-CN" sz="1400" dirty="0" smtClean="0"/>
              <a:t>] / </a:t>
            </a:r>
            <a:r>
              <a:rPr lang="el-GR" altLang="zh-CN" sz="1400" dirty="0" smtClean="0">
                <a:latin typeface="Times New Roman"/>
                <a:cs typeface="Times New Roman"/>
              </a:rPr>
              <a:t>μ</a:t>
            </a:r>
            <a:r>
              <a:rPr lang="en-US" altLang="zh-CN" sz="1400" dirty="0" smtClean="0">
                <a:latin typeface="Times New Roman"/>
                <a:cs typeface="Times New Roman"/>
              </a:rPr>
              <a:t>mol L</a:t>
            </a:r>
            <a:r>
              <a:rPr lang="en-US" altLang="zh-CN" sz="1400" baseline="30000" dirty="0" smtClean="0">
                <a:latin typeface="Times New Roman"/>
                <a:cs typeface="Times New Roman"/>
              </a:rPr>
              <a:t>-1</a:t>
            </a:r>
            <a:endParaRPr lang="zh-CN" altLang="en-US" sz="1400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1714480" y="4500570"/>
            <a:ext cx="210788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H</a:t>
            </a:r>
            <a:r>
              <a:rPr lang="en-US" altLang="zh-CN" sz="1400" baseline="-25000" dirty="0" smtClean="0"/>
              <a:t>2</a:t>
            </a:r>
            <a:r>
              <a:rPr lang="en-US" altLang="zh-CN" sz="1400" dirty="0" smtClean="0"/>
              <a:t>O</a:t>
            </a:r>
            <a:r>
              <a:rPr lang="en-US" altLang="zh-CN" sz="1400" baseline="-25000" dirty="0" smtClean="0"/>
              <a:t>2</a:t>
            </a:r>
            <a:r>
              <a:rPr lang="en-US" altLang="zh-CN" sz="1400" dirty="0" smtClean="0"/>
              <a:t> decomposition ratio</a:t>
            </a:r>
            <a:endParaRPr lang="zh-CN" altLang="en-US" sz="1400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96218" y="99152"/>
            <a:ext cx="13335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214754"/>
            <a:ext cx="3644162" cy="857250"/>
          </a:xfrm>
        </p:spPr>
        <p:txBody>
          <a:bodyPr>
            <a:noAutofit/>
          </a:bodyPr>
          <a:lstStyle/>
          <a:p>
            <a:r>
              <a:rPr lang="en-CA" sz="1600" b="1" dirty="0">
                <a:solidFill>
                  <a:srgbClr val="FF0000"/>
                </a:solidFill>
                <a:latin typeface="Arial Narrow" pitchFamily="34" charset="0"/>
              </a:rPr>
              <a:t>While the groundwater entering the failed container will be anoxic H</a:t>
            </a:r>
            <a:r>
              <a:rPr lang="en-CA" sz="1600" b="1" baseline="-25000" dirty="0">
                <a:solidFill>
                  <a:srgbClr val="FF0000"/>
                </a:solidFill>
                <a:latin typeface="Arial Narrow" pitchFamily="34" charset="0"/>
              </a:rPr>
              <a:t>2</a:t>
            </a:r>
            <a:r>
              <a:rPr lang="en-CA" sz="1600" b="1" dirty="0">
                <a:solidFill>
                  <a:srgbClr val="FF0000"/>
                </a:solidFill>
                <a:latin typeface="Arial Narrow" pitchFamily="34" charset="0"/>
              </a:rPr>
              <a:t>O radiolysis due to radioactive decay within the fuel will establish oxidizing conditions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3100" y="2200606"/>
            <a:ext cx="3402378" cy="2495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 descr="Figs2.tif"/>
          <p:cNvPicPr/>
          <p:nvPr/>
        </p:nvPicPr>
        <p:blipFill>
          <a:blip r:embed="rId3" cstate="print"/>
          <a:srcRect t="7067" r="2011" b="11964"/>
          <a:stretch>
            <a:fillRect/>
          </a:stretch>
        </p:blipFill>
        <p:spPr>
          <a:xfrm>
            <a:off x="4973405" y="2280316"/>
            <a:ext cx="3294366" cy="20708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43114" y="1131800"/>
            <a:ext cx="3645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solidFill>
                  <a:srgbClr val="FF0000"/>
                </a:solidFill>
                <a:latin typeface="Arial Narrow" pitchFamily="34" charset="0"/>
              </a:rPr>
              <a:t>The fuel will corrode and release </a:t>
            </a:r>
            <a:r>
              <a:rPr lang="en-CA" sz="1600" b="1" dirty="0" err="1">
                <a:solidFill>
                  <a:srgbClr val="FF0000"/>
                </a:solidFill>
                <a:latin typeface="Arial Narrow" pitchFamily="34" charset="0"/>
              </a:rPr>
              <a:t>radionuclides</a:t>
            </a:r>
            <a:r>
              <a:rPr lang="en-CA" sz="1600" b="1" dirty="0">
                <a:solidFill>
                  <a:srgbClr val="FF0000"/>
                </a:solidFill>
                <a:latin typeface="Arial Narrow" pitchFamily="34" charset="0"/>
              </a:rPr>
              <a:t> at a rate determined by the </a:t>
            </a:r>
            <a:r>
              <a:rPr lang="en-CA" sz="1600" b="1" dirty="0" err="1">
                <a:solidFill>
                  <a:srgbClr val="FF0000"/>
                </a:solidFill>
                <a:latin typeface="Arial Narrow" pitchFamily="34" charset="0"/>
              </a:rPr>
              <a:t>radiolytic</a:t>
            </a:r>
            <a:r>
              <a:rPr lang="en-CA" sz="1600" b="1" dirty="0">
                <a:solidFill>
                  <a:srgbClr val="FF0000"/>
                </a:solidFill>
                <a:latin typeface="Arial Narrow" pitchFamily="34" charset="0"/>
              </a:rPr>
              <a:t> oxidizing conditions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331640" y="4971220"/>
            <a:ext cx="2863027" cy="2458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735796" y="5589240"/>
            <a:ext cx="756084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545886" y="5589240"/>
            <a:ext cx="1404156" cy="0"/>
          </a:xfrm>
          <a:prstGeom prst="straightConnector1">
            <a:avLst/>
          </a:prstGeom>
          <a:ln w="38100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120651" y="4671138"/>
            <a:ext cx="128913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350" b="1" dirty="0">
                <a:solidFill>
                  <a:srgbClr val="FF0000"/>
                </a:solidFill>
                <a:latin typeface="Arial Narrow" pitchFamily="34" charset="0"/>
              </a:rPr>
              <a:t>Corrosion as U</a:t>
            </a:r>
            <a:r>
              <a:rPr lang="en-CA" sz="1350" b="1" baseline="30000" dirty="0">
                <a:solidFill>
                  <a:srgbClr val="FF0000"/>
                </a:solidFill>
                <a:latin typeface="Arial Narrow" pitchFamily="34" charset="0"/>
              </a:rPr>
              <a:t>VI</a:t>
            </a:r>
            <a:endParaRPr lang="en-CA" sz="1350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24205" y="5211198"/>
            <a:ext cx="13853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350" b="1" dirty="0">
                <a:solidFill>
                  <a:srgbClr val="008000"/>
                </a:solidFill>
                <a:latin typeface="Arial Narrow" pitchFamily="34" charset="0"/>
              </a:rPr>
              <a:t>Dissolution as U</a:t>
            </a:r>
            <a:r>
              <a:rPr lang="en-CA" sz="1350" b="1" baseline="30000" dirty="0">
                <a:solidFill>
                  <a:srgbClr val="008000"/>
                </a:solidFill>
                <a:latin typeface="Arial Narrow" pitchFamily="34" charset="0"/>
              </a:rPr>
              <a:t>IV</a:t>
            </a:r>
            <a:endParaRPr lang="en-CA" sz="1350" b="1" dirty="0">
              <a:solidFill>
                <a:srgbClr val="008000"/>
              </a:solidFill>
              <a:latin typeface="Arial Narrow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97815" y="5049181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>
                <a:latin typeface="Arial Narrow" pitchFamily="34" charset="0"/>
              </a:rPr>
              <a:t>? ?</a:t>
            </a:r>
          </a:p>
        </p:txBody>
      </p:sp>
      <p:sp>
        <p:nvSpPr>
          <p:cNvPr id="20" name="Curved Up Arrow 19"/>
          <p:cNvSpPr/>
          <p:nvPr/>
        </p:nvSpPr>
        <p:spPr>
          <a:xfrm rot="1002926">
            <a:off x="5347490" y="4130909"/>
            <a:ext cx="2032927" cy="324036"/>
          </a:xfrm>
          <a:prstGeom prst="curved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96455" y="3617100"/>
            <a:ext cx="3898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350" b="1" dirty="0">
                <a:solidFill>
                  <a:srgbClr val="FF0000"/>
                </a:solidFill>
                <a:latin typeface="Arial Narrow" pitchFamily="34" charset="0"/>
              </a:rPr>
              <a:t>RN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4066" y="4184517"/>
            <a:ext cx="3898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350" b="1" dirty="0">
                <a:solidFill>
                  <a:srgbClr val="3A30F8"/>
                </a:solidFill>
                <a:latin typeface="Arial Narrow" pitchFamily="34" charset="0"/>
              </a:rPr>
              <a:t>RN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42439" y="3997933"/>
            <a:ext cx="1775584" cy="415498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en-CA" sz="1050" b="1" dirty="0">
                <a:latin typeface="Arial Narrow" pitchFamily="34" charset="0"/>
              </a:rPr>
              <a:t>Only alpha radiation significant 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6093296"/>
            <a:ext cx="1000125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918023" y="476672"/>
            <a:ext cx="2525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Radiolytic</a:t>
            </a:r>
            <a:r>
              <a:rPr lang="en-US" dirty="0" smtClean="0"/>
              <a:t> Corrosion and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2994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43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85728"/>
            <a:ext cx="714348" cy="5000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1504" y="285728"/>
            <a:ext cx="8572528" cy="5000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400" b="1" dirty="0" smtClean="0">
                <a:solidFill>
                  <a:prstClr val="white"/>
                </a:solidFill>
              </a:rPr>
              <a:t>Reactions Inside a Failed Container</a:t>
            </a:r>
            <a:endParaRPr lang="zh-CN" altLang="en-US" sz="2400" b="1" dirty="0" smtClean="0">
              <a:solidFill>
                <a:prstClr val="white"/>
              </a:solidFill>
            </a:endParaRPr>
          </a:p>
        </p:txBody>
      </p:sp>
      <p:pic>
        <p:nvPicPr>
          <p:cNvPr id="7" name="图片 6" descr="幻灯片2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440000"/>
            <a:ext cx="8286678" cy="468000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 bwMode="auto">
          <a:xfrm>
            <a:off x="2759273" y="2336355"/>
            <a:ext cx="457099" cy="449618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4102374" y="2226767"/>
            <a:ext cx="457099" cy="449618"/>
          </a:xfrm>
          <a:prstGeom prst="ellipse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2158158" y="4881686"/>
            <a:ext cx="426685" cy="451882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3604414" y="4170984"/>
            <a:ext cx="476056" cy="463662"/>
          </a:xfrm>
          <a:prstGeom prst="ellipse">
            <a:avLst/>
          </a:prstGeom>
          <a:solidFill>
            <a:srgbClr val="F5A505">
              <a:alpha val="4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6" tIns="45713" rIns="91426" bIns="45713" numCol="1" rtlCol="0" anchor="t" anchorCtr="0" compatLnSpc="1">
            <a:prstTxWarp prst="textNoShape">
              <a:avLst/>
            </a:prstTxWarp>
          </a:bodyPr>
          <a:lstStyle/>
          <a:p>
            <a:pPr defTabSz="4703033" fontAlgn="base">
              <a:spcBef>
                <a:spcPct val="0"/>
              </a:spcBef>
              <a:spcAft>
                <a:spcPct val="0"/>
              </a:spcAft>
            </a:pPr>
            <a:endParaRPr lang="en-CA" sz="9300" dirty="0" smtClean="0"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12" name="Object 9"/>
          <p:cNvGraphicFramePr>
            <a:graphicFrameLocks noChangeAspect="1"/>
          </p:cNvGraphicFramePr>
          <p:nvPr/>
        </p:nvGraphicFramePr>
        <p:xfrm>
          <a:off x="5305995" y="3052144"/>
          <a:ext cx="327025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4" name="Equation" r:id="rId4" imgW="2197100" imgH="381000" progId="">
                  <p:embed/>
                </p:oleObj>
              </mc:Choice>
              <mc:Fallback>
                <p:oleObj name="Equation" r:id="rId4" imgW="2197100" imgH="38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5995" y="3052144"/>
                        <a:ext cx="3270250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0"/>
          <p:cNvGraphicFramePr>
            <a:graphicFrameLocks noChangeAspect="1"/>
          </p:cNvGraphicFramePr>
          <p:nvPr/>
        </p:nvGraphicFramePr>
        <p:xfrm>
          <a:off x="5486970" y="2563194"/>
          <a:ext cx="2833687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5" name="Equation" r:id="rId6" imgW="1917700" imgH="381000" progId="">
                  <p:embed/>
                </p:oleObj>
              </mc:Choice>
              <mc:Fallback>
                <p:oleObj name="Equation" r:id="rId6" imgW="1917700" imgH="38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970" y="2563194"/>
                        <a:ext cx="2833687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圆角矩形 13"/>
          <p:cNvSpPr/>
          <p:nvPr/>
        </p:nvSpPr>
        <p:spPr>
          <a:xfrm>
            <a:off x="5000628" y="2595340"/>
            <a:ext cx="3744097" cy="1047974"/>
          </a:xfrm>
          <a:prstGeom prst="roundRect">
            <a:avLst>
              <a:gd name="adj" fmla="val 7361"/>
            </a:avLst>
          </a:prstGeom>
          <a:noFill/>
          <a:ln w="444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A" dirty="0"/>
          </a:p>
        </p:txBody>
      </p:sp>
      <p:sp>
        <p:nvSpPr>
          <p:cNvPr id="15" name="矩形 14"/>
          <p:cNvSpPr/>
          <p:nvPr/>
        </p:nvSpPr>
        <p:spPr>
          <a:xfrm>
            <a:off x="428596" y="6165517"/>
            <a:ext cx="7902624" cy="692483"/>
          </a:xfrm>
          <a:prstGeom prst="rect">
            <a:avLst/>
          </a:prstGeom>
        </p:spPr>
        <p:txBody>
          <a:bodyPr wrap="square" lIns="91426" tIns="45713" rIns="91426" bIns="45713">
            <a:spAutoFit/>
          </a:bodyPr>
          <a:lstStyle/>
          <a:p>
            <a:r>
              <a:rPr lang="en-CA" sz="1300" dirty="0" smtClean="0">
                <a:solidFill>
                  <a:srgbClr val="254061"/>
                </a:solidFill>
              </a:rPr>
              <a:t>M.E. </a:t>
            </a:r>
            <a:r>
              <a:rPr lang="en-CA" sz="1300" dirty="0" err="1" smtClean="0">
                <a:solidFill>
                  <a:srgbClr val="254061"/>
                </a:solidFill>
              </a:rPr>
              <a:t>Broczkowski</a:t>
            </a:r>
            <a:r>
              <a:rPr lang="en-CA" sz="1300" dirty="0" smtClean="0">
                <a:solidFill>
                  <a:srgbClr val="254061"/>
                </a:solidFill>
              </a:rPr>
              <a:t>, J.J. Noël, D.W. </a:t>
            </a:r>
            <a:r>
              <a:rPr lang="en-CA" sz="1300" dirty="0" err="1" smtClean="0">
                <a:solidFill>
                  <a:srgbClr val="254061"/>
                </a:solidFill>
              </a:rPr>
              <a:t>Shoesmith</a:t>
            </a:r>
            <a:r>
              <a:rPr lang="en-CA" sz="1300" dirty="0" smtClean="0">
                <a:solidFill>
                  <a:srgbClr val="254061"/>
                </a:solidFill>
              </a:rPr>
              <a:t>, </a:t>
            </a:r>
            <a:r>
              <a:rPr lang="en-CA" sz="1300" i="1" dirty="0" smtClean="0">
                <a:solidFill>
                  <a:srgbClr val="254061"/>
                </a:solidFill>
              </a:rPr>
              <a:t>J. </a:t>
            </a:r>
            <a:r>
              <a:rPr lang="en-CA" sz="1300" i="1" dirty="0" err="1" smtClean="0">
                <a:solidFill>
                  <a:srgbClr val="254061"/>
                </a:solidFill>
              </a:rPr>
              <a:t>Nucl</a:t>
            </a:r>
            <a:r>
              <a:rPr lang="en-CA" sz="1300" i="1" dirty="0" smtClean="0">
                <a:solidFill>
                  <a:srgbClr val="254061"/>
                </a:solidFill>
              </a:rPr>
              <a:t>. Mater.</a:t>
            </a:r>
            <a:r>
              <a:rPr lang="en-CA" sz="1300" dirty="0" smtClean="0">
                <a:solidFill>
                  <a:srgbClr val="254061"/>
                </a:solidFill>
              </a:rPr>
              <a:t> 346 (2005) 16.</a:t>
            </a:r>
          </a:p>
          <a:p>
            <a:r>
              <a:rPr lang="en-CA" sz="1300" dirty="0" smtClean="0">
                <a:solidFill>
                  <a:srgbClr val="254061"/>
                </a:solidFill>
              </a:rPr>
              <a:t>M.E. </a:t>
            </a:r>
            <a:r>
              <a:rPr lang="en-CA" sz="1300" dirty="0" err="1" smtClean="0">
                <a:solidFill>
                  <a:srgbClr val="254061"/>
                </a:solidFill>
              </a:rPr>
              <a:t>Broczkowski</a:t>
            </a:r>
            <a:r>
              <a:rPr lang="en-CA" sz="1300" dirty="0" smtClean="0">
                <a:solidFill>
                  <a:srgbClr val="254061"/>
                </a:solidFill>
              </a:rPr>
              <a:t>, J.J. Noël, D.W. </a:t>
            </a:r>
            <a:r>
              <a:rPr lang="en-CA" sz="1300" dirty="0" err="1" smtClean="0">
                <a:solidFill>
                  <a:srgbClr val="254061"/>
                </a:solidFill>
              </a:rPr>
              <a:t>Shoesmith</a:t>
            </a:r>
            <a:r>
              <a:rPr lang="en-CA" sz="1300" dirty="0" smtClean="0">
                <a:solidFill>
                  <a:srgbClr val="254061"/>
                </a:solidFill>
              </a:rPr>
              <a:t>, </a:t>
            </a:r>
            <a:r>
              <a:rPr lang="en-CA" sz="1300" i="1" dirty="0" smtClean="0">
                <a:solidFill>
                  <a:srgbClr val="254061"/>
                </a:solidFill>
              </a:rPr>
              <a:t>J. </a:t>
            </a:r>
            <a:r>
              <a:rPr lang="en-CA" sz="1300" i="1" dirty="0" err="1" smtClean="0">
                <a:solidFill>
                  <a:srgbClr val="254061"/>
                </a:solidFill>
              </a:rPr>
              <a:t>Electroanal</a:t>
            </a:r>
            <a:r>
              <a:rPr lang="en-CA" sz="1300" i="1" dirty="0" smtClean="0">
                <a:solidFill>
                  <a:srgbClr val="254061"/>
                </a:solidFill>
              </a:rPr>
              <a:t>. Chem</a:t>
            </a:r>
            <a:r>
              <a:rPr lang="en-CA" sz="1300" dirty="0" smtClean="0">
                <a:solidFill>
                  <a:srgbClr val="254061"/>
                </a:solidFill>
              </a:rPr>
              <a:t>. 602 (2007) 8.</a:t>
            </a:r>
          </a:p>
          <a:p>
            <a:r>
              <a:rPr lang="en-CA" sz="1300" dirty="0" smtClean="0">
                <a:solidFill>
                  <a:srgbClr val="254061"/>
                </a:solidFill>
              </a:rPr>
              <a:t>M.E. </a:t>
            </a:r>
            <a:r>
              <a:rPr lang="en-CA" sz="1300" dirty="0" err="1" smtClean="0">
                <a:solidFill>
                  <a:srgbClr val="254061"/>
                </a:solidFill>
              </a:rPr>
              <a:t>Broczkowski</a:t>
            </a:r>
            <a:r>
              <a:rPr lang="en-CA" sz="1300" dirty="0" smtClean="0">
                <a:solidFill>
                  <a:srgbClr val="254061"/>
                </a:solidFill>
              </a:rPr>
              <a:t>, P.G. </a:t>
            </a:r>
            <a:r>
              <a:rPr lang="en-CA" sz="1300" dirty="0" err="1" smtClean="0">
                <a:solidFill>
                  <a:srgbClr val="254061"/>
                </a:solidFill>
              </a:rPr>
              <a:t>Keech</a:t>
            </a:r>
            <a:r>
              <a:rPr lang="en-CA" sz="1300" dirty="0" smtClean="0">
                <a:solidFill>
                  <a:srgbClr val="254061"/>
                </a:solidFill>
              </a:rPr>
              <a:t>, J.J. Noël, D.W. </a:t>
            </a:r>
            <a:r>
              <a:rPr lang="en-CA" sz="1300" dirty="0" err="1" smtClean="0">
                <a:solidFill>
                  <a:srgbClr val="254061"/>
                </a:solidFill>
              </a:rPr>
              <a:t>Shoesmith</a:t>
            </a:r>
            <a:r>
              <a:rPr lang="en-CA" sz="1300" dirty="0" smtClean="0">
                <a:solidFill>
                  <a:srgbClr val="254061"/>
                </a:solidFill>
              </a:rPr>
              <a:t>, </a:t>
            </a:r>
            <a:r>
              <a:rPr lang="en-CA" sz="1300" i="1" dirty="0" smtClean="0">
                <a:solidFill>
                  <a:srgbClr val="254061"/>
                </a:solidFill>
              </a:rPr>
              <a:t>J. </a:t>
            </a:r>
            <a:r>
              <a:rPr lang="en-CA" sz="1300" i="1" dirty="0" err="1" smtClean="0">
                <a:solidFill>
                  <a:srgbClr val="254061"/>
                </a:solidFill>
              </a:rPr>
              <a:t>Electrochem</a:t>
            </a:r>
            <a:r>
              <a:rPr lang="en-CA" sz="1300" i="1" dirty="0" smtClean="0">
                <a:solidFill>
                  <a:srgbClr val="254061"/>
                </a:solidFill>
              </a:rPr>
              <a:t>. Soc</a:t>
            </a:r>
            <a:r>
              <a:rPr lang="en-CA" sz="1300" dirty="0" smtClean="0">
                <a:solidFill>
                  <a:srgbClr val="254061"/>
                </a:solidFill>
              </a:rPr>
              <a:t>. 157 (2010) C275.</a:t>
            </a:r>
            <a:endParaRPr lang="en-CA" sz="1300" dirty="0">
              <a:solidFill>
                <a:srgbClr val="254061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7290814" y="1333772"/>
            <a:ext cx="144016" cy="977030"/>
          </a:xfrm>
          <a:custGeom>
            <a:avLst/>
            <a:gdLst>
              <a:gd name="connsiteX0" fmla="*/ 0 w 189978"/>
              <a:gd name="connsiteY0" fmla="*/ 0 h 977030"/>
              <a:gd name="connsiteX1" fmla="*/ 137786 w 189978"/>
              <a:gd name="connsiteY1" fmla="*/ 137786 h 977030"/>
              <a:gd name="connsiteX2" fmla="*/ 0 w 189978"/>
              <a:gd name="connsiteY2" fmla="*/ 275573 h 977030"/>
              <a:gd name="connsiteX3" fmla="*/ 137786 w 189978"/>
              <a:gd name="connsiteY3" fmla="*/ 400833 h 977030"/>
              <a:gd name="connsiteX4" fmla="*/ 25052 w 189978"/>
              <a:gd name="connsiteY4" fmla="*/ 563671 h 977030"/>
              <a:gd name="connsiteX5" fmla="*/ 187890 w 189978"/>
              <a:gd name="connsiteY5" fmla="*/ 676405 h 977030"/>
              <a:gd name="connsiteX6" fmla="*/ 37578 w 189978"/>
              <a:gd name="connsiteY6" fmla="*/ 864296 h 977030"/>
              <a:gd name="connsiteX7" fmla="*/ 150312 w 189978"/>
              <a:gd name="connsiteY7" fmla="*/ 977030 h 97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8" h="977030">
                <a:moveTo>
                  <a:pt x="0" y="0"/>
                </a:moveTo>
                <a:cubicBezTo>
                  <a:pt x="68893" y="45928"/>
                  <a:pt x="137786" y="91857"/>
                  <a:pt x="137786" y="137786"/>
                </a:cubicBezTo>
                <a:cubicBezTo>
                  <a:pt x="137786" y="183715"/>
                  <a:pt x="0" y="231732"/>
                  <a:pt x="0" y="275573"/>
                </a:cubicBezTo>
                <a:cubicBezTo>
                  <a:pt x="0" y="319414"/>
                  <a:pt x="133611" y="352817"/>
                  <a:pt x="137786" y="400833"/>
                </a:cubicBezTo>
                <a:cubicBezTo>
                  <a:pt x="141961" y="448849"/>
                  <a:pt x="16701" y="517742"/>
                  <a:pt x="25052" y="563671"/>
                </a:cubicBezTo>
                <a:cubicBezTo>
                  <a:pt x="33403" y="609600"/>
                  <a:pt x="185802" y="626301"/>
                  <a:pt x="187890" y="676405"/>
                </a:cubicBezTo>
                <a:cubicBezTo>
                  <a:pt x="189978" y="726509"/>
                  <a:pt x="43841" y="814192"/>
                  <a:pt x="37578" y="864296"/>
                </a:cubicBezTo>
                <a:cubicBezTo>
                  <a:pt x="31315" y="914400"/>
                  <a:pt x="90813" y="945715"/>
                  <a:pt x="150312" y="977030"/>
                </a:cubicBezTo>
              </a:path>
            </a:pathLst>
          </a:cu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TextBox 18"/>
          <p:cNvSpPr txBox="1"/>
          <p:nvPr/>
        </p:nvSpPr>
        <p:spPr>
          <a:xfrm>
            <a:off x="2285984" y="3000372"/>
            <a:ext cx="280846" cy="323165"/>
          </a:xfrm>
          <a:prstGeom prst="rect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CN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1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4106</TotalTime>
  <Words>2352</Words>
  <Application>Microsoft Office PowerPoint</Application>
  <PresentationFormat>On-screen Show (4:3)</PresentationFormat>
  <Paragraphs>441</Paragraphs>
  <Slides>43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Arial Unicode MS</vt:lpstr>
      <vt:lpstr>宋体</vt:lpstr>
      <vt:lpstr>Arial</vt:lpstr>
      <vt:lpstr>Arial Narrow</vt:lpstr>
      <vt:lpstr>Calibri</vt:lpstr>
      <vt:lpstr>Tahoma</vt:lpstr>
      <vt:lpstr>Times New Roman</vt:lpstr>
      <vt:lpstr>Wingdings</vt:lpstr>
      <vt:lpstr>Office 主题</vt:lpstr>
      <vt:lpstr>Equation</vt:lpstr>
      <vt:lpstr>Graph</vt:lpstr>
      <vt:lpstr>Modelling the Corrosion of Spent Nuclear Fuel         Inside a Failed Waste Container Fuel Inside a Failed Waste Container</vt:lpstr>
      <vt:lpstr>OUTLINE</vt:lpstr>
      <vt:lpstr>The Canadian Scenario for the Disposal of High Level Nuclear Waste (Used Nuclear Fuel) </vt:lpstr>
      <vt:lpstr>PowerPoint Presentation</vt:lpstr>
      <vt:lpstr>The Key Fuel (UO2) Properties which influence its reactivity</vt:lpstr>
      <vt:lpstr>PowerPoint Presentation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</vt:lpstr>
      <vt:lpstr>  </vt:lpstr>
      <vt:lpstr>  </vt:lpstr>
      <vt:lpstr>  </vt:lpstr>
      <vt:lpstr>  </vt:lpstr>
      <vt:lpstr>  </vt:lpstr>
      <vt:lpstr>  </vt:lpstr>
      <vt:lpstr>  </vt:lpstr>
      <vt:lpstr>  </vt:lpstr>
      <vt:lpstr>PowerPoint Presentation</vt:lpstr>
      <vt:lpstr>PowerPoint Presentation</vt:lpstr>
      <vt:lpstr>PowerPoint Presentation</vt:lpstr>
      <vt:lpstr>PowerPoint Presentation</vt:lpstr>
      <vt:lpstr>  </vt:lpstr>
      <vt:lpstr>  </vt:lpstr>
      <vt:lpstr>  </vt:lpstr>
      <vt:lpstr>Effect of radiolytic H2</vt:lpstr>
      <vt:lpstr>  </vt:lpstr>
      <vt:lpstr> </vt:lpstr>
      <vt:lpstr>  </vt:lpstr>
      <vt:lpstr>  </vt:lpstr>
      <vt:lpstr>  </vt:lpstr>
      <vt:lpstr>While the groundwater entering the failed container will be anoxic H2O radiolysis due to radioactive decay within the fuel will establish oxidizing conditions</vt:lpstr>
      <vt:lpstr>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Influence of H2 from Radiolysis and Steel Corrosion on the Corrosion of Nuclear Fuel Inside a Failed Waste Container</dc:title>
  <dc:creator>Nazhen Liu</dc:creator>
  <cp:lastModifiedBy>David</cp:lastModifiedBy>
  <cp:revision>194</cp:revision>
  <dcterms:created xsi:type="dcterms:W3CDTF">2015-03-02T18:31:32Z</dcterms:created>
  <dcterms:modified xsi:type="dcterms:W3CDTF">2017-10-29T18:54:15Z</dcterms:modified>
</cp:coreProperties>
</file>