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</p:sldMasterIdLst>
  <p:notesMasterIdLst>
    <p:notesMasterId r:id="rId26"/>
  </p:notesMasterIdLst>
  <p:handoutMasterIdLst>
    <p:handoutMasterId r:id="rId27"/>
  </p:handoutMasterIdLst>
  <p:sldIdLst>
    <p:sldId id="285" r:id="rId3"/>
    <p:sldId id="295" r:id="rId4"/>
    <p:sldId id="299" r:id="rId5"/>
    <p:sldId id="296" r:id="rId6"/>
    <p:sldId id="312" r:id="rId7"/>
    <p:sldId id="298" r:id="rId8"/>
    <p:sldId id="297" r:id="rId9"/>
    <p:sldId id="300" r:id="rId10"/>
    <p:sldId id="301" r:id="rId11"/>
    <p:sldId id="303" r:id="rId12"/>
    <p:sldId id="302" r:id="rId13"/>
    <p:sldId id="304" r:id="rId14"/>
    <p:sldId id="305" r:id="rId15"/>
    <p:sldId id="306" r:id="rId16"/>
    <p:sldId id="307" r:id="rId17"/>
    <p:sldId id="308" r:id="rId18"/>
    <p:sldId id="313" r:id="rId19"/>
    <p:sldId id="310" r:id="rId20"/>
    <p:sldId id="311" r:id="rId21"/>
    <p:sldId id="314" r:id="rId22"/>
    <p:sldId id="309" r:id="rId23"/>
    <p:sldId id="315" r:id="rId24"/>
    <p:sldId id="294" r:id="rId2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E5389"/>
    <a:srgbClr val="EFC734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48" autoAdjust="0"/>
  </p:normalViewPr>
  <p:slideViewPr>
    <p:cSldViewPr snapToGrid="0" snapToObjects="1">
      <p:cViewPr>
        <p:scale>
          <a:sx n="80" d="100"/>
          <a:sy n="80" d="100"/>
        </p:scale>
        <p:origin x="-1584" y="-192"/>
      </p:cViewPr>
      <p:guideLst>
        <p:guide orient="horz" pos="3826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924CD-B1E4-5247-91C5-9188D5DED885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33B8D-F990-AB4D-AF46-768FB8ABFE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72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6BB99-DEB6-4418-8294-FB07D14175E2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ADB31-070C-40FE-96F5-BFA1F6C5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925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ADB31-070C-40FE-96F5-BFA1F6C5A86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486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82"/>
          <a:stretch/>
        </p:blipFill>
        <p:spPr bwMode="auto">
          <a:xfrm>
            <a:off x="-39865" y="-145425"/>
            <a:ext cx="9233993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r 7"/>
          <p:cNvGrpSpPr/>
          <p:nvPr userDrawn="1"/>
        </p:nvGrpSpPr>
        <p:grpSpPr>
          <a:xfrm>
            <a:off x="4425648" y="94772"/>
            <a:ext cx="4557152" cy="1044000"/>
            <a:chOff x="4425648" y="94772"/>
            <a:chExt cx="4557152" cy="1044000"/>
          </a:xfrm>
        </p:grpSpPr>
        <p:pic>
          <p:nvPicPr>
            <p:cNvPr id="9" name="Image 8" descr="ICSM_tran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8800" y="94772"/>
              <a:ext cx="1044000" cy="104400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4425648" y="355162"/>
              <a:ext cx="34618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/>
                  <a:cs typeface="Verdana"/>
                </a:rPr>
                <a:t>INSTITUT DE CHIMIE SEPARATIVE DE MARCOULE</a:t>
              </a:r>
              <a:endPara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endParaRPr>
            </a:p>
          </p:txBody>
        </p:sp>
      </p:grpSp>
      <p:grpSp>
        <p:nvGrpSpPr>
          <p:cNvPr id="11" name="Grouper 10"/>
          <p:cNvGrpSpPr/>
          <p:nvPr userDrawn="1"/>
        </p:nvGrpSpPr>
        <p:grpSpPr>
          <a:xfrm>
            <a:off x="-242354" y="1203758"/>
            <a:ext cx="9616590" cy="3129907"/>
            <a:chOff x="-242354" y="1203758"/>
            <a:chExt cx="9616590" cy="3129907"/>
          </a:xfrm>
        </p:grpSpPr>
        <p:sp>
          <p:nvSpPr>
            <p:cNvPr id="12" name="Forme libre 11"/>
            <p:cNvSpPr/>
            <p:nvPr/>
          </p:nvSpPr>
          <p:spPr>
            <a:xfrm>
              <a:off x="-242354" y="1376690"/>
              <a:ext cx="9616590" cy="295697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16590" h="2956975">
                  <a:moveTo>
                    <a:pt x="38777" y="0"/>
                  </a:moveTo>
                  <a:lnTo>
                    <a:pt x="1095439" y="940415"/>
                  </a:lnTo>
                  <a:lnTo>
                    <a:pt x="2501089" y="1803270"/>
                  </a:lnTo>
                  <a:lnTo>
                    <a:pt x="3955211" y="2297715"/>
                  </a:lnTo>
                  <a:lnTo>
                    <a:pt x="5254226" y="2530395"/>
                  </a:lnTo>
                  <a:lnTo>
                    <a:pt x="6456299" y="2559480"/>
                  </a:lnTo>
                  <a:lnTo>
                    <a:pt x="7193054" y="2501310"/>
                  </a:lnTo>
                  <a:lnTo>
                    <a:pt x="7958892" y="2375275"/>
                  </a:lnTo>
                  <a:lnTo>
                    <a:pt x="8647176" y="2191070"/>
                  </a:lnTo>
                  <a:lnTo>
                    <a:pt x="9257907" y="1987475"/>
                  </a:lnTo>
                  <a:lnTo>
                    <a:pt x="9616590" y="1832355"/>
                  </a:lnTo>
                  <a:lnTo>
                    <a:pt x="9597202" y="2956975"/>
                  </a:lnTo>
                  <a:lnTo>
                    <a:pt x="0" y="2889110"/>
                  </a:lnTo>
                  <a:lnTo>
                    <a:pt x="387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Titre 20"/>
          <p:cNvSpPr>
            <a:spLocks noGrp="1"/>
          </p:cNvSpPr>
          <p:nvPr>
            <p:ph type="title"/>
          </p:nvPr>
        </p:nvSpPr>
        <p:spPr>
          <a:xfrm>
            <a:off x="2113323" y="1264027"/>
            <a:ext cx="6756818" cy="1970549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>
            <p:ph type="body" sz="quarter" idx="10" hasCustomPrompt="1"/>
          </p:nvPr>
        </p:nvSpPr>
        <p:spPr>
          <a:xfrm>
            <a:off x="1243570" y="4264846"/>
            <a:ext cx="7900429" cy="1686945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latin typeface="Verdana"/>
                <a:cs typeface="Verdana"/>
              </a:defRPr>
            </a:lvl1pPr>
          </a:lstStyle>
          <a:p>
            <a:pPr lvl="0"/>
            <a:r>
              <a:rPr lang="fr-FR" dirty="0" smtClean="0"/>
              <a:t>Cliquez pour modifier les auteurs</a:t>
            </a:r>
            <a:endParaRPr lang="fr-FR" dirty="0"/>
          </a:p>
        </p:txBody>
      </p:sp>
      <p:grpSp>
        <p:nvGrpSpPr>
          <p:cNvPr id="2" name="Grouper 1"/>
          <p:cNvGrpSpPr/>
          <p:nvPr userDrawn="1"/>
        </p:nvGrpSpPr>
        <p:grpSpPr>
          <a:xfrm>
            <a:off x="78486" y="2962677"/>
            <a:ext cx="1165085" cy="3611320"/>
            <a:chOff x="124836" y="3129555"/>
            <a:chExt cx="1165085" cy="3611320"/>
          </a:xfrm>
        </p:grpSpPr>
        <p:pic>
          <p:nvPicPr>
            <p:cNvPr id="17" name="Image 16" descr="cnr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379" y="4103571"/>
              <a:ext cx="719999" cy="719999"/>
            </a:xfrm>
            <a:prstGeom prst="rect">
              <a:avLst/>
            </a:prstGeom>
          </p:spPr>
        </p:pic>
        <p:pic>
          <p:nvPicPr>
            <p:cNvPr id="18" name="Image 17" descr="CEA_en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837" y="3129555"/>
              <a:ext cx="879083" cy="717123"/>
            </a:xfrm>
            <a:prstGeom prst="rect">
              <a:avLst/>
            </a:prstGeom>
          </p:spPr>
        </p:pic>
        <p:pic>
          <p:nvPicPr>
            <p:cNvPr id="19" name="Image 18" descr="ENSC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836" y="6057357"/>
              <a:ext cx="1165085" cy="683518"/>
            </a:xfrm>
            <a:prstGeom prst="rect">
              <a:avLst/>
            </a:prstGeom>
          </p:spPr>
        </p:pic>
        <p:pic>
          <p:nvPicPr>
            <p:cNvPr id="20" name="Image 19" descr="UM_tran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378" y="5080463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585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82"/>
          <a:stretch/>
        </p:blipFill>
        <p:spPr bwMode="auto">
          <a:xfrm>
            <a:off x="-39865" y="-22223"/>
            <a:ext cx="9233993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r 7"/>
          <p:cNvGrpSpPr/>
          <p:nvPr userDrawn="1"/>
        </p:nvGrpSpPr>
        <p:grpSpPr>
          <a:xfrm>
            <a:off x="-478553" y="-1018680"/>
            <a:ext cx="9899788" cy="2790932"/>
            <a:chOff x="-478553" y="-1018680"/>
            <a:chExt cx="9899788" cy="2790932"/>
          </a:xfrm>
        </p:grpSpPr>
        <p:sp>
          <p:nvSpPr>
            <p:cNvPr id="9" name="Forme libre 8"/>
            <p:cNvSpPr/>
            <p:nvPr/>
          </p:nvSpPr>
          <p:spPr>
            <a:xfrm>
              <a:off x="-180084" y="-161114"/>
              <a:ext cx="9601319" cy="19333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01319" h="1933366">
                  <a:moveTo>
                    <a:pt x="170606" y="66341"/>
                  </a:moveTo>
                  <a:lnTo>
                    <a:pt x="1336413" y="625501"/>
                  </a:lnTo>
                  <a:lnTo>
                    <a:pt x="3051949" y="1146752"/>
                  </a:lnTo>
                  <a:lnTo>
                    <a:pt x="4606358" y="1317343"/>
                  </a:lnTo>
                  <a:lnTo>
                    <a:pt x="6084942" y="1298388"/>
                  </a:lnTo>
                  <a:lnTo>
                    <a:pt x="7544570" y="1080411"/>
                  </a:lnTo>
                  <a:lnTo>
                    <a:pt x="8075344" y="938251"/>
                  </a:lnTo>
                  <a:lnTo>
                    <a:pt x="8539771" y="796092"/>
                  </a:lnTo>
                  <a:lnTo>
                    <a:pt x="9136891" y="578115"/>
                  </a:lnTo>
                  <a:lnTo>
                    <a:pt x="9601319" y="417001"/>
                  </a:lnTo>
                  <a:lnTo>
                    <a:pt x="9572884" y="1923889"/>
                  </a:lnTo>
                  <a:lnTo>
                    <a:pt x="0" y="1933366"/>
                  </a:lnTo>
                  <a:lnTo>
                    <a:pt x="0" y="0"/>
                  </a:lnTo>
                  <a:lnTo>
                    <a:pt x="170606" y="663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orme libre 9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230" y="25162"/>
            <a:ext cx="791999" cy="791999"/>
          </a:xfrm>
          <a:prstGeom prst="rect">
            <a:avLst/>
          </a:prstGeom>
        </p:spPr>
      </p:pic>
      <p:sp>
        <p:nvSpPr>
          <p:cNvPr id="17" name="Espace réservé du contenu 16"/>
          <p:cNvSpPr>
            <a:spLocks noGrp="1"/>
          </p:cNvSpPr>
          <p:nvPr>
            <p:ph sz="quarter" idx="10" hasCustomPrompt="1"/>
          </p:nvPr>
        </p:nvSpPr>
        <p:spPr>
          <a:xfrm>
            <a:off x="1696466" y="116500"/>
            <a:ext cx="6416790" cy="505435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 smtClean="0"/>
              <a:t>Cliquez pour modifier le titre</a:t>
            </a:r>
            <a:endParaRPr lang="fr-FR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6264481"/>
            <a:ext cx="5554168" cy="36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 descr="Nuclear-Waste-Management-Symposium-2017_59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39" y="6339317"/>
            <a:ext cx="1991248" cy="50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93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82"/>
          <a:stretch/>
        </p:blipFill>
        <p:spPr bwMode="auto">
          <a:xfrm>
            <a:off x="-39865" y="-22223"/>
            <a:ext cx="9233993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r 7"/>
          <p:cNvGrpSpPr/>
          <p:nvPr userDrawn="1"/>
        </p:nvGrpSpPr>
        <p:grpSpPr>
          <a:xfrm>
            <a:off x="-478553" y="-1018680"/>
            <a:ext cx="9899788" cy="2790932"/>
            <a:chOff x="-478553" y="-1018680"/>
            <a:chExt cx="9899788" cy="2790932"/>
          </a:xfrm>
        </p:grpSpPr>
        <p:sp>
          <p:nvSpPr>
            <p:cNvPr id="9" name="Forme libre 8"/>
            <p:cNvSpPr/>
            <p:nvPr/>
          </p:nvSpPr>
          <p:spPr>
            <a:xfrm>
              <a:off x="-180084" y="-161114"/>
              <a:ext cx="9601319" cy="19333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601319" h="1933366">
                  <a:moveTo>
                    <a:pt x="170606" y="66341"/>
                  </a:moveTo>
                  <a:lnTo>
                    <a:pt x="1336413" y="625501"/>
                  </a:lnTo>
                  <a:lnTo>
                    <a:pt x="3051949" y="1146752"/>
                  </a:lnTo>
                  <a:lnTo>
                    <a:pt x="4606358" y="1317343"/>
                  </a:lnTo>
                  <a:lnTo>
                    <a:pt x="6084942" y="1298388"/>
                  </a:lnTo>
                  <a:lnTo>
                    <a:pt x="7544570" y="1080411"/>
                  </a:lnTo>
                  <a:lnTo>
                    <a:pt x="8075344" y="938251"/>
                  </a:lnTo>
                  <a:lnTo>
                    <a:pt x="8539771" y="796092"/>
                  </a:lnTo>
                  <a:lnTo>
                    <a:pt x="9136891" y="578115"/>
                  </a:lnTo>
                  <a:lnTo>
                    <a:pt x="9601319" y="417001"/>
                  </a:lnTo>
                  <a:lnTo>
                    <a:pt x="9572884" y="1923889"/>
                  </a:lnTo>
                  <a:lnTo>
                    <a:pt x="0" y="1933366"/>
                  </a:lnTo>
                  <a:lnTo>
                    <a:pt x="0" y="0"/>
                  </a:lnTo>
                  <a:lnTo>
                    <a:pt x="170606" y="663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orme libre 9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230" y="25162"/>
            <a:ext cx="791999" cy="791999"/>
          </a:xfrm>
          <a:prstGeom prst="rect">
            <a:avLst/>
          </a:prstGeom>
        </p:spPr>
      </p:pic>
      <p:sp>
        <p:nvSpPr>
          <p:cNvPr id="17" name="Espace réservé du contenu 16"/>
          <p:cNvSpPr>
            <a:spLocks noGrp="1"/>
          </p:cNvSpPr>
          <p:nvPr>
            <p:ph sz="quarter" idx="10" hasCustomPrompt="1"/>
          </p:nvPr>
        </p:nvSpPr>
        <p:spPr>
          <a:xfrm>
            <a:off x="1696466" y="116500"/>
            <a:ext cx="6416790" cy="505435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fr-FR" dirty="0" smtClean="0"/>
              <a:t>Cliquez pour modifier le titre diapo fin</a:t>
            </a:r>
            <a:endParaRPr lang="fr-FR" dirty="0"/>
          </a:p>
        </p:txBody>
      </p:sp>
      <p:grpSp>
        <p:nvGrpSpPr>
          <p:cNvPr id="11" name="Grouper 10"/>
          <p:cNvGrpSpPr/>
          <p:nvPr userDrawn="1"/>
        </p:nvGrpSpPr>
        <p:grpSpPr>
          <a:xfrm>
            <a:off x="0" y="6033676"/>
            <a:ext cx="9142393" cy="818922"/>
            <a:chOff x="0" y="6033676"/>
            <a:chExt cx="9142393" cy="818922"/>
          </a:xfrm>
        </p:grpSpPr>
        <p:sp>
          <p:nvSpPr>
            <p:cNvPr id="14" name="Rectangle 13"/>
            <p:cNvSpPr/>
            <p:nvPr/>
          </p:nvSpPr>
          <p:spPr>
            <a:xfrm>
              <a:off x="4414421" y="6033676"/>
              <a:ext cx="4715994" cy="36000"/>
            </a:xfrm>
            <a:prstGeom prst="rect">
              <a:avLst/>
            </a:pr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0" y="6067768"/>
              <a:ext cx="91423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Institut de Chimie Séparative de Marcoule</a:t>
              </a: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UMR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5257 | CEA – CNRS – UM – ENSCM </a:t>
              </a:r>
              <a:endParaRPr lang="fr-FR" sz="900" dirty="0" smtClean="0">
                <a:solidFill>
                  <a:srgbClr val="1E5389"/>
                </a:solidFill>
                <a:latin typeface="Verdana"/>
                <a:cs typeface="Verdana"/>
              </a:endParaRP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Site de Marcoule | Bâtiment </a:t>
              </a:r>
              <a:r>
                <a:rPr lang="fr-FR" sz="900" dirty="0">
                  <a:solidFill>
                    <a:srgbClr val="1E5389"/>
                  </a:solidFill>
                  <a:latin typeface="Verdana"/>
                  <a:cs typeface="Verdana"/>
                </a:rPr>
                <a:t>426 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| BP 17171 | F-30207 Bagnols-sur-Cèze Cedex</a:t>
              </a:r>
            </a:p>
            <a:p>
              <a:pPr algn="r"/>
              <a:r>
                <a:rPr lang="fr-FR" sz="900" dirty="0" err="1" smtClean="0">
                  <a:solidFill>
                    <a:srgbClr val="1E5389"/>
                  </a:solidFill>
                  <a:latin typeface="Verdana"/>
                  <a:cs typeface="Verdana"/>
                </a:rPr>
                <a:t>T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. +33 (0)4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66 79 57 21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</a:t>
              </a:r>
              <a:r>
                <a:rPr lang="fr-FR" sz="900" b="1" dirty="0" smtClean="0">
                  <a:solidFill>
                    <a:srgbClr val="1E5389"/>
                  </a:solidFill>
                  <a:latin typeface="Verdana"/>
                  <a:cs typeface="Verdana"/>
                </a:rPr>
                <a:t>|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F. +33 (0)4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66 79 76 11</a:t>
              </a:r>
            </a:p>
            <a:p>
              <a:pPr algn="r"/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www.icsm.fr/lner.html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7613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368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22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70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22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92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52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97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881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294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765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542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937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982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191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870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728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353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692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724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02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41501-5612-D541-87BE-78AC9AB6A316}" type="datetimeFigureOut">
              <a:rPr lang="fr-FR" smtClean="0"/>
              <a:pPr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36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A6DFA-A85A-3F48-95CC-06C1FCF69AD8}" type="datetimeFigureOut">
              <a:rPr lang="fr-FR" smtClean="0"/>
              <a:t>01/11/2017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5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jpeg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png"/><Relationship Id="rId7" Type="http://schemas.openxmlformats.org/officeDocument/2006/relationships/image" Target="../media/image3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1.gif"/><Relationship Id="rId10" Type="http://schemas.openxmlformats.org/officeDocument/2006/relationships/image" Target="../media/image40.emf"/><Relationship Id="rId4" Type="http://schemas.openxmlformats.org/officeDocument/2006/relationships/image" Target="../media/image35.png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image" Target="../media/image51.png"/><Relationship Id="rId7" Type="http://schemas.openxmlformats.org/officeDocument/2006/relationships/image" Target="../media/image57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7" Type="http://schemas.openxmlformats.org/officeDocument/2006/relationships/image" Target="../media/image64.png"/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Emulsions and </a:t>
            </a:r>
            <a:r>
              <a:rPr lang="fr-FR" dirty="0" err="1" smtClean="0"/>
              <a:t>Prussian</a:t>
            </a:r>
            <a:r>
              <a:rPr lang="fr-FR" dirty="0" smtClean="0"/>
              <a:t> Blue Analogues: </a:t>
            </a:r>
            <a:r>
              <a:rPr lang="fr-FR" dirty="0" err="1" smtClean="0"/>
              <a:t>Towards</a:t>
            </a:r>
            <a:r>
              <a:rPr lang="fr-FR" dirty="0" smtClean="0"/>
              <a:t> new </a:t>
            </a:r>
            <a:r>
              <a:rPr lang="fr-FR" dirty="0" err="1" smtClean="0"/>
              <a:t>nanomaterials</a:t>
            </a:r>
            <a:r>
              <a:rPr lang="fr-FR" dirty="0" smtClean="0"/>
              <a:t> for Cs </a:t>
            </a:r>
            <a:r>
              <a:rPr lang="fr-FR" dirty="0" err="1" smtClean="0"/>
              <a:t>uptake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l"/>
            <a:r>
              <a:rPr lang="fr-FR" sz="1400" dirty="0" smtClean="0"/>
              <a:t>Jérémy Causse, CEA Marcoule, </a:t>
            </a:r>
            <a:r>
              <a:rPr lang="fr-FR" sz="1400" dirty="0" err="1" smtClean="0"/>
              <a:t>Insitut</a:t>
            </a:r>
            <a:r>
              <a:rPr lang="fr-FR" sz="1400" dirty="0" smtClean="0"/>
              <a:t> de Chimie Séparative, France</a:t>
            </a:r>
          </a:p>
          <a:p>
            <a:pPr algn="l"/>
            <a:endParaRPr lang="fr-FR" sz="1400" dirty="0"/>
          </a:p>
          <a:p>
            <a:pPr algn="l"/>
            <a:r>
              <a:rPr lang="fr-FR" sz="1400" dirty="0" smtClean="0"/>
              <a:t>MRS2017, Sydney, </a:t>
            </a:r>
            <a:r>
              <a:rPr lang="fr-FR" sz="1400" dirty="0" err="1" smtClean="0"/>
              <a:t>November</a:t>
            </a:r>
            <a:r>
              <a:rPr lang="fr-FR" sz="1400" dirty="0" smtClean="0"/>
              <a:t> 02</a:t>
            </a:r>
            <a:r>
              <a:rPr lang="fr-FR" sz="1400" baseline="30000" dirty="0" smtClean="0"/>
              <a:t>nd</a:t>
            </a:r>
            <a:r>
              <a:rPr lang="fr-FR" sz="1400" dirty="0" smtClean="0"/>
              <a:t> </a:t>
            </a:r>
            <a:endParaRPr lang="fr-FR" sz="1400" dirty="0"/>
          </a:p>
        </p:txBody>
      </p:sp>
      <p:pic>
        <p:nvPicPr>
          <p:cNvPr id="2050" name="Picture 2" descr="Nuclear-Waste-Management-Symposium-2017_5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845" y="5304787"/>
            <a:ext cx="561975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61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 smtClean="0"/>
              <a:t>Definitions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88312" y="1460670"/>
            <a:ext cx="1937383" cy="14962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1448801" y="1615050"/>
            <a:ext cx="320634" cy="285007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378042" y="1757553"/>
            <a:ext cx="320634" cy="285007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948332" y="2042560"/>
            <a:ext cx="320634" cy="285007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727871" y="2523512"/>
            <a:ext cx="320634" cy="285007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721933" y="2028705"/>
            <a:ext cx="320634" cy="285007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1110628" y="2495802"/>
            <a:ext cx="320634" cy="285007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378042" y="2495801"/>
            <a:ext cx="320634" cy="285007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3036410" y="1460666"/>
            <a:ext cx="1937383" cy="149629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4296899" y="1615046"/>
            <a:ext cx="320634" cy="285007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3226140" y="1757549"/>
            <a:ext cx="320634" cy="285007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3796430" y="2042556"/>
            <a:ext cx="320634" cy="285007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4575969" y="2523508"/>
            <a:ext cx="320634" cy="285007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4570031" y="2028701"/>
            <a:ext cx="320634" cy="285007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3958726" y="2495798"/>
            <a:ext cx="320634" cy="285007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3226140" y="2495797"/>
            <a:ext cx="320634" cy="285007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5386755" y="1129464"/>
            <a:ext cx="3674117" cy="2585323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EMULSIONS</a:t>
            </a:r>
          </a:p>
          <a:p>
            <a:pPr algn="ctr"/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err="1" smtClean="0">
                <a:solidFill>
                  <a:schemeClr val="bg1"/>
                </a:solidFill>
              </a:rPr>
              <a:t>Oil</a:t>
            </a:r>
            <a:r>
              <a:rPr lang="fr-FR" b="1" dirty="0" smtClean="0">
                <a:solidFill>
                  <a:schemeClr val="bg1"/>
                </a:solidFill>
              </a:rPr>
              <a:t>-in-water (O/W) or water-in-</a:t>
            </a:r>
            <a:r>
              <a:rPr lang="fr-FR" b="1" dirty="0" err="1" smtClean="0">
                <a:solidFill>
                  <a:schemeClr val="bg1"/>
                </a:solidFill>
              </a:rPr>
              <a:t>oil</a:t>
            </a:r>
            <a:r>
              <a:rPr lang="fr-FR" b="1" dirty="0" smtClean="0">
                <a:solidFill>
                  <a:schemeClr val="bg1"/>
                </a:solidFill>
              </a:rPr>
              <a:t> dispersions (W/O)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Surfactant </a:t>
            </a:r>
            <a:r>
              <a:rPr lang="fr-FR" b="1" dirty="0" err="1" smtClean="0">
                <a:solidFill>
                  <a:schemeClr val="bg1"/>
                </a:solidFill>
              </a:rPr>
              <a:t>needed</a:t>
            </a:r>
            <a:r>
              <a:rPr lang="fr-FR" b="1" dirty="0" smtClean="0">
                <a:solidFill>
                  <a:schemeClr val="bg1"/>
                </a:solidFill>
              </a:rPr>
              <a:t> to stabilise </a:t>
            </a:r>
            <a:r>
              <a:rPr lang="fr-FR" b="1" dirty="0" err="1" smtClean="0">
                <a:solidFill>
                  <a:schemeClr val="bg1"/>
                </a:solidFill>
              </a:rPr>
              <a:t>liquid</a:t>
            </a:r>
            <a:r>
              <a:rPr lang="fr-FR" b="1" dirty="0" smtClean="0">
                <a:solidFill>
                  <a:schemeClr val="bg1"/>
                </a:solidFill>
              </a:rPr>
              <a:t>/</a:t>
            </a:r>
            <a:r>
              <a:rPr lang="fr-FR" b="1" dirty="0" err="1" smtClean="0">
                <a:solidFill>
                  <a:schemeClr val="bg1"/>
                </a:solidFill>
              </a:rPr>
              <a:t>liquid</a:t>
            </a:r>
            <a:r>
              <a:rPr lang="fr-FR" b="1" dirty="0" smtClean="0">
                <a:solidFill>
                  <a:schemeClr val="bg1"/>
                </a:solidFill>
              </a:rPr>
              <a:t> interface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err="1" smtClean="0">
                <a:solidFill>
                  <a:schemeClr val="bg1"/>
                </a:solidFill>
              </a:rPr>
              <a:t>Droplets</a:t>
            </a:r>
            <a:r>
              <a:rPr lang="fr-FR" b="1" dirty="0" smtClean="0">
                <a:solidFill>
                  <a:schemeClr val="bg1"/>
                </a:solidFill>
              </a:rPr>
              <a:t> size </a:t>
            </a:r>
            <a:r>
              <a:rPr lang="fr-FR" b="1" dirty="0" err="1" smtClean="0">
                <a:solidFill>
                  <a:schemeClr val="bg1"/>
                </a:solidFill>
              </a:rPr>
              <a:t>from</a:t>
            </a:r>
            <a:r>
              <a:rPr lang="fr-FR" b="1" dirty="0" smtClean="0">
                <a:solidFill>
                  <a:schemeClr val="bg1"/>
                </a:solidFill>
              </a:rPr>
              <a:t> nm to </a:t>
            </a:r>
            <a:r>
              <a:rPr lang="fr-FR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fr-FR" b="1" dirty="0" smtClean="0">
                <a:solidFill>
                  <a:schemeClr val="bg1"/>
                </a:solidFill>
              </a:rPr>
              <a:t>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Template for macro/mesoporous </a:t>
            </a:r>
            <a:r>
              <a:rPr lang="fr-FR" b="1" dirty="0" err="1" smtClean="0">
                <a:solidFill>
                  <a:schemeClr val="bg1"/>
                </a:solidFill>
              </a:rPr>
              <a:t>materials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56962" y="1423847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W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2982390" y="1400097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64" name="ZoneTexte 163"/>
          <p:cNvSpPr txBox="1"/>
          <p:nvPr/>
        </p:nvSpPr>
        <p:spPr>
          <a:xfrm>
            <a:off x="5077996" y="3897959"/>
            <a:ext cx="4066004" cy="203132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PRUSSIAN BLUE ANALOGUES</a:t>
            </a:r>
          </a:p>
          <a:p>
            <a:pPr algn="ctr"/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err="1" smtClean="0">
                <a:solidFill>
                  <a:schemeClr val="bg1"/>
                </a:solidFill>
              </a:rPr>
              <a:t>Alk</a:t>
            </a:r>
            <a:r>
              <a:rPr lang="fr-FR" b="1" baseline="-25000" dirty="0" err="1" smtClean="0">
                <a:solidFill>
                  <a:schemeClr val="bg1"/>
                </a:solidFill>
              </a:rPr>
              <a:t>x</a:t>
            </a:r>
            <a:r>
              <a:rPr lang="fr-FR" b="1" dirty="0" err="1" smtClean="0">
                <a:solidFill>
                  <a:schemeClr val="bg1"/>
                </a:solidFill>
              </a:rPr>
              <a:t>M</a:t>
            </a:r>
            <a:r>
              <a:rPr lang="fr-FR" b="1" baseline="-25000" dirty="0" err="1" smtClean="0">
                <a:solidFill>
                  <a:schemeClr val="bg1"/>
                </a:solidFill>
              </a:rPr>
              <a:t>y</a:t>
            </a:r>
            <a:r>
              <a:rPr lang="fr-FR" b="1" dirty="0" smtClean="0">
                <a:solidFill>
                  <a:schemeClr val="bg1"/>
                </a:solidFill>
              </a:rPr>
              <a:t>[M’</a:t>
            </a:r>
            <a:r>
              <a:rPr lang="fr-FR" b="1" baseline="-25000" dirty="0" smtClean="0">
                <a:solidFill>
                  <a:schemeClr val="bg1"/>
                </a:solidFill>
              </a:rPr>
              <a:t>z</a:t>
            </a:r>
            <a:r>
              <a:rPr lang="fr-FR" b="1" dirty="0" smtClean="0">
                <a:solidFill>
                  <a:schemeClr val="bg1"/>
                </a:solidFill>
              </a:rPr>
              <a:t>(CN)</a:t>
            </a:r>
            <a:r>
              <a:rPr lang="fr-FR" b="1" baseline="-25000" dirty="0" smtClean="0">
                <a:solidFill>
                  <a:schemeClr val="bg1"/>
                </a:solidFill>
              </a:rPr>
              <a:t>6</a:t>
            </a:r>
            <a:r>
              <a:rPr lang="fr-FR" b="1" dirty="0" smtClean="0">
                <a:solidFill>
                  <a:schemeClr val="bg1"/>
                </a:solidFill>
              </a:rPr>
              <a:t>]</a:t>
            </a:r>
            <a:r>
              <a:rPr lang="fr-FR" b="1" baseline="-25000" dirty="0" smtClean="0">
                <a:solidFill>
                  <a:schemeClr val="bg1"/>
                </a:solidFill>
              </a:rPr>
              <a:t>n</a:t>
            </a:r>
            <a:r>
              <a:rPr lang="fr-FR" b="1" dirty="0" smtClean="0">
                <a:solidFill>
                  <a:schemeClr val="bg1"/>
                </a:solidFill>
              </a:rPr>
              <a:t> 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smtClean="0">
                <a:solidFill>
                  <a:schemeClr val="bg1"/>
                </a:solidFill>
              </a:rPr>
              <a:t>… but </a:t>
            </a:r>
            <a:r>
              <a:rPr lang="fr-FR" b="1" dirty="0" err="1" smtClean="0">
                <a:solidFill>
                  <a:schemeClr val="bg1"/>
                </a:solidFill>
              </a:rPr>
              <a:t>we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will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stay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focused</a:t>
            </a:r>
            <a:r>
              <a:rPr lang="fr-FR" b="1" dirty="0" smtClean="0">
                <a:solidFill>
                  <a:schemeClr val="bg1"/>
                </a:solidFill>
              </a:rPr>
              <a:t> on </a:t>
            </a:r>
            <a:r>
              <a:rPr lang="fr-FR" b="1" dirty="0" err="1" smtClean="0">
                <a:solidFill>
                  <a:schemeClr val="bg1"/>
                </a:solidFill>
              </a:rPr>
              <a:t>K</a:t>
            </a:r>
            <a:r>
              <a:rPr lang="fr-FR" b="1" baseline="-25000" dirty="0" err="1" smtClean="0">
                <a:solidFill>
                  <a:schemeClr val="bg1"/>
                </a:solidFill>
              </a:rPr>
              <a:t>x</a:t>
            </a:r>
            <a:r>
              <a:rPr lang="fr-FR" b="1" dirty="0" err="1" smtClean="0">
                <a:solidFill>
                  <a:schemeClr val="bg1"/>
                </a:solidFill>
              </a:rPr>
              <a:t>M</a:t>
            </a:r>
            <a:r>
              <a:rPr lang="fr-FR" b="1" baseline="-25000" dirty="0" err="1" smtClean="0">
                <a:solidFill>
                  <a:schemeClr val="bg1"/>
                </a:solidFill>
              </a:rPr>
              <a:t>y</a:t>
            </a:r>
            <a:r>
              <a:rPr lang="fr-FR" b="1" dirty="0" smtClean="0">
                <a:solidFill>
                  <a:schemeClr val="bg1"/>
                </a:solidFill>
              </a:rPr>
              <a:t>[Fe(CN)</a:t>
            </a:r>
            <a:r>
              <a:rPr lang="fr-FR" b="1" baseline="-25000" dirty="0" smtClean="0">
                <a:solidFill>
                  <a:schemeClr val="bg1"/>
                </a:solidFill>
              </a:rPr>
              <a:t>6</a:t>
            </a:r>
            <a:r>
              <a:rPr lang="fr-FR" b="1" dirty="0" smtClean="0">
                <a:solidFill>
                  <a:schemeClr val="bg1"/>
                </a:solidFill>
              </a:rPr>
              <a:t>]</a:t>
            </a:r>
            <a:r>
              <a:rPr lang="fr-FR" b="1" baseline="-25000" dirty="0" smtClean="0">
                <a:solidFill>
                  <a:schemeClr val="bg1"/>
                </a:solidFill>
              </a:rPr>
              <a:t>n 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err="1" smtClean="0">
                <a:solidFill>
                  <a:schemeClr val="bg1"/>
                </a:solidFill>
              </a:rPr>
              <a:t>Easy</a:t>
            </a:r>
            <a:r>
              <a:rPr lang="fr-FR" b="1" dirty="0" smtClean="0">
                <a:solidFill>
                  <a:schemeClr val="bg1"/>
                </a:solidFill>
              </a:rPr>
              <a:t> to </a:t>
            </a:r>
            <a:r>
              <a:rPr lang="fr-FR" b="1" dirty="0" err="1" smtClean="0">
                <a:solidFill>
                  <a:schemeClr val="bg1"/>
                </a:solidFill>
              </a:rPr>
              <a:t>prepare</a:t>
            </a:r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Cs </a:t>
            </a:r>
            <a:r>
              <a:rPr lang="fr-FR" b="1" dirty="0" err="1" smtClean="0">
                <a:solidFill>
                  <a:schemeClr val="bg1"/>
                </a:solidFill>
              </a:rPr>
              <a:t>uptake</a:t>
            </a:r>
            <a:r>
              <a:rPr lang="fr-FR" b="1" dirty="0" smtClean="0">
                <a:solidFill>
                  <a:schemeClr val="bg1"/>
                </a:solidFill>
              </a:rPr>
              <a:t> (</a:t>
            </a:r>
            <a:r>
              <a:rPr lang="fr-FR" b="1" dirty="0" err="1" smtClean="0">
                <a:solidFill>
                  <a:schemeClr val="bg1"/>
                </a:solidFill>
              </a:rPr>
              <a:t>nuclear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decontamination</a:t>
            </a:r>
            <a:r>
              <a:rPr lang="fr-FR" b="1" dirty="0" smtClean="0">
                <a:solidFill>
                  <a:schemeClr val="bg1"/>
                </a:solidFill>
              </a:rPr>
              <a:t>)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2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58" y="3628632"/>
            <a:ext cx="2236552" cy="230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25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PBA formation</a:t>
            </a:r>
            <a:endParaRPr lang="fr-FR" dirty="0"/>
          </a:p>
        </p:txBody>
      </p:sp>
      <p:pic>
        <p:nvPicPr>
          <p:cNvPr id="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60803" y="1213010"/>
            <a:ext cx="1241092" cy="1204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839804" y="1433514"/>
            <a:ext cx="161926" cy="148828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1250982" y="1591273"/>
            <a:ext cx="161926" cy="148828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920767" y="1781776"/>
            <a:ext cx="161926" cy="148828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225614" y="1950250"/>
            <a:ext cx="161926" cy="148828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74257" y="1213010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K</a:t>
            </a:r>
            <a:r>
              <a:rPr lang="fr-FR" baseline="30000" dirty="0" smtClean="0"/>
              <a:t>+</a:t>
            </a:r>
            <a:endParaRPr lang="fr-FR" baseline="30000" dirty="0"/>
          </a:p>
        </p:txBody>
      </p:sp>
      <p:sp>
        <p:nvSpPr>
          <p:cNvPr id="9" name="ZoneTexte 8"/>
          <p:cNvSpPr txBox="1"/>
          <p:nvPr/>
        </p:nvSpPr>
        <p:spPr>
          <a:xfrm>
            <a:off x="648886" y="1690452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K</a:t>
            </a:r>
            <a:r>
              <a:rPr lang="fr-FR" baseline="30000" dirty="0" smtClean="0"/>
              <a:t>+</a:t>
            </a:r>
            <a:endParaRPr lang="fr-FR" baseline="30000" dirty="0"/>
          </a:p>
        </p:txBody>
      </p:sp>
      <p:sp>
        <p:nvSpPr>
          <p:cNvPr id="10" name="ZoneTexte 9"/>
          <p:cNvSpPr txBox="1"/>
          <p:nvPr/>
        </p:nvSpPr>
        <p:spPr>
          <a:xfrm>
            <a:off x="1123968" y="1280640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K</a:t>
            </a:r>
            <a:r>
              <a:rPr lang="fr-FR" baseline="30000" dirty="0" smtClean="0"/>
              <a:t>+</a:t>
            </a:r>
            <a:endParaRPr lang="fr-FR" baseline="30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303388" y="2017523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K</a:t>
            </a:r>
            <a:r>
              <a:rPr lang="fr-FR" baseline="30000" dirty="0" smtClean="0"/>
              <a:t>+</a:t>
            </a:r>
            <a:endParaRPr lang="fr-FR" baseline="300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741193" y="2386855"/>
            <a:ext cx="116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[Fe(CN)</a:t>
            </a:r>
            <a:r>
              <a:rPr lang="fr-FR" baseline="-25000" dirty="0" smtClean="0"/>
              <a:t>6</a:t>
            </a:r>
            <a:r>
              <a:rPr lang="fr-FR" dirty="0" smtClean="0"/>
              <a:t>]</a:t>
            </a:r>
            <a:r>
              <a:rPr lang="fr-FR" baseline="30000" dirty="0" smtClean="0"/>
              <a:t>4-</a:t>
            </a:r>
            <a:endParaRPr lang="fr-FR" baseline="30000" dirty="0"/>
          </a:p>
        </p:txBody>
      </p:sp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833" y="1665687"/>
            <a:ext cx="379412" cy="37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Ellipse 13"/>
          <p:cNvSpPr/>
          <p:nvPr/>
        </p:nvSpPr>
        <p:spPr>
          <a:xfrm>
            <a:off x="4208590" y="1741051"/>
            <a:ext cx="161926" cy="14882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4042818" y="1914412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</a:t>
            </a:r>
            <a:r>
              <a:rPr lang="fr-FR" baseline="30000" dirty="0" smtClean="0"/>
              <a:t>2+</a:t>
            </a:r>
            <a:endParaRPr lang="fr-FR" baseline="30000" dirty="0"/>
          </a:p>
        </p:txBody>
      </p:sp>
      <p:sp>
        <p:nvSpPr>
          <p:cNvPr id="16" name="Flèche droite 15"/>
          <p:cNvSpPr/>
          <p:nvPr/>
        </p:nvSpPr>
        <p:spPr>
          <a:xfrm>
            <a:off x="4933950" y="1690452"/>
            <a:ext cx="1219200" cy="30499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5769021" y="2820769"/>
            <a:ext cx="3374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 smtClean="0"/>
              <a:t>Classical</a:t>
            </a:r>
            <a:r>
              <a:rPr lang="fr-FR" dirty="0" smtClean="0"/>
              <a:t> PBA or </a:t>
            </a:r>
            <a:r>
              <a:rPr lang="fr-FR" b="1" dirty="0" err="1" smtClean="0"/>
              <a:t>Metal</a:t>
            </a:r>
            <a:r>
              <a:rPr lang="fr-FR" b="1" dirty="0" smtClean="0"/>
              <a:t> Hexacyanoferrate (MHCF)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K </a:t>
            </a:r>
            <a:r>
              <a:rPr lang="fr-FR" dirty="0" err="1" smtClean="0"/>
              <a:t>acts</a:t>
            </a:r>
            <a:r>
              <a:rPr lang="fr-FR" dirty="0" smtClean="0"/>
              <a:t> as charge </a:t>
            </a:r>
            <a:r>
              <a:rPr lang="fr-FR" dirty="0" err="1" smtClean="0"/>
              <a:t>compensator</a:t>
            </a:r>
            <a:endParaRPr lang="fr-FR" dirty="0"/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055" y="820393"/>
            <a:ext cx="2012326" cy="207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61" y="3143934"/>
            <a:ext cx="4287549" cy="3058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Forme libre 20"/>
          <p:cNvSpPr/>
          <p:nvPr/>
        </p:nvSpPr>
        <p:spPr>
          <a:xfrm>
            <a:off x="1953854" y="4908042"/>
            <a:ext cx="2247900" cy="743295"/>
          </a:xfrm>
          <a:custGeom>
            <a:avLst/>
            <a:gdLst>
              <a:gd name="connsiteX0" fmla="*/ 0 w 2247900"/>
              <a:gd name="connsiteY0" fmla="*/ 0 h 743295"/>
              <a:gd name="connsiteX1" fmla="*/ 1162050 w 2247900"/>
              <a:gd name="connsiteY1" fmla="*/ 742950 h 743295"/>
              <a:gd name="connsiteX2" fmla="*/ 2247900 w 2247900"/>
              <a:gd name="connsiteY2" fmla="*/ 76200 h 743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47900" h="743295">
                <a:moveTo>
                  <a:pt x="0" y="0"/>
                </a:moveTo>
                <a:cubicBezTo>
                  <a:pt x="393700" y="365125"/>
                  <a:pt x="787400" y="730250"/>
                  <a:pt x="1162050" y="742950"/>
                </a:cubicBezTo>
                <a:cubicBezTo>
                  <a:pt x="1536700" y="755650"/>
                  <a:pt x="1892300" y="415925"/>
                  <a:pt x="2247900" y="76200"/>
                </a:cubicBezTo>
              </a:path>
            </a:pathLst>
          </a:custGeom>
          <a:noFill/>
          <a:ln w="22225">
            <a:solidFill>
              <a:schemeClr val="tx1"/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2724705" y="5605510"/>
            <a:ext cx="1117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u="sng" dirty="0" err="1" smtClean="0"/>
              <a:t>Exch</a:t>
            </a:r>
            <a:r>
              <a:rPr lang="fr-FR" i="1" u="sng" dirty="0"/>
              <a:t>.</a:t>
            </a:r>
            <a:r>
              <a:rPr lang="fr-FR" i="1" u="sng" dirty="0" smtClean="0"/>
              <a:t> K-Cs</a:t>
            </a:r>
            <a:endParaRPr lang="fr-FR" i="1" u="sng" dirty="0"/>
          </a:p>
        </p:txBody>
      </p:sp>
      <p:sp>
        <p:nvSpPr>
          <p:cNvPr id="23" name="ZoneTexte 22"/>
          <p:cNvSpPr txBox="1"/>
          <p:nvPr/>
        </p:nvSpPr>
        <p:spPr>
          <a:xfrm>
            <a:off x="4865336" y="4408343"/>
            <a:ext cx="4066004" cy="147732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PRUSSIAN BLUE ANALOGUES</a:t>
            </a:r>
          </a:p>
          <a:p>
            <a:pPr algn="ctr"/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err="1" smtClean="0">
                <a:solidFill>
                  <a:schemeClr val="bg1"/>
                </a:solidFill>
              </a:rPr>
              <a:t>Liquid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Waste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treatment</a:t>
            </a:r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Cs </a:t>
            </a:r>
            <a:r>
              <a:rPr lang="fr-FR" b="1" dirty="0" err="1" smtClean="0">
                <a:solidFill>
                  <a:schemeClr val="bg1"/>
                </a:solidFill>
              </a:rPr>
              <a:t>immobilization</a:t>
            </a:r>
            <a:r>
              <a:rPr lang="fr-FR" b="1" dirty="0" smtClean="0">
                <a:solidFill>
                  <a:schemeClr val="bg1"/>
                </a:solidFill>
              </a:rPr>
              <a:t> on </a:t>
            </a:r>
            <a:r>
              <a:rPr lang="fr-FR" b="1" dirty="0" err="1" smtClean="0">
                <a:solidFill>
                  <a:schemeClr val="bg1"/>
                </a:solidFill>
              </a:rPr>
              <a:t>solid</a:t>
            </a:r>
            <a:r>
              <a:rPr lang="fr-FR" b="1" dirty="0" smtClean="0">
                <a:solidFill>
                  <a:schemeClr val="bg1"/>
                </a:solidFill>
              </a:rPr>
              <a:t> support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Design of MHCF </a:t>
            </a:r>
            <a:r>
              <a:rPr lang="fr-FR" b="1" dirty="0" err="1" smtClean="0">
                <a:solidFill>
                  <a:schemeClr val="bg1"/>
                </a:solidFill>
              </a:rPr>
              <a:t>functionalized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silica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9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Emulsions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97" y="1310961"/>
            <a:ext cx="1022189" cy="183994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345811" y="1538904"/>
            <a:ext cx="3674117" cy="163121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bg1"/>
                </a:solidFill>
              </a:rPr>
              <a:t>Microemulsion</a:t>
            </a:r>
            <a:endParaRPr lang="fr-FR" sz="28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Transparent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err="1" smtClean="0">
                <a:solidFill>
                  <a:schemeClr val="bg1"/>
                </a:solidFill>
              </a:rPr>
              <a:t>Nanodroplets</a:t>
            </a:r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Template for </a:t>
            </a:r>
            <a:r>
              <a:rPr lang="fr-FR" b="1" dirty="0" err="1" smtClean="0">
                <a:solidFill>
                  <a:schemeClr val="bg1"/>
                </a:solidFill>
              </a:rPr>
              <a:t>nanoparticles</a:t>
            </a:r>
            <a:r>
              <a:rPr lang="fr-FR" b="1" dirty="0" smtClean="0">
                <a:solidFill>
                  <a:schemeClr val="bg1"/>
                </a:solidFill>
              </a:rPr>
              <a:t> (NPs)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45811" y="3984119"/>
            <a:ext cx="3674117" cy="218521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HIPE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High-</a:t>
            </a:r>
            <a:r>
              <a:rPr lang="fr-FR" b="1" dirty="0" err="1" smtClean="0">
                <a:solidFill>
                  <a:schemeClr val="bg1"/>
                </a:solidFill>
              </a:rPr>
              <a:t>Internal</a:t>
            </a:r>
            <a:r>
              <a:rPr lang="fr-FR" b="1" dirty="0" smtClean="0">
                <a:solidFill>
                  <a:schemeClr val="bg1"/>
                </a:solidFill>
              </a:rPr>
              <a:t> Phase Emulsion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F</a:t>
            </a:r>
            <a:r>
              <a:rPr lang="fr-FR" b="1" baseline="-25000" dirty="0" smtClean="0">
                <a:solidFill>
                  <a:schemeClr val="bg1"/>
                </a:solidFill>
              </a:rPr>
              <a:t>INNER PHASE</a:t>
            </a:r>
            <a:r>
              <a:rPr lang="fr-FR" b="1" dirty="0" smtClean="0">
                <a:solidFill>
                  <a:schemeClr val="bg1"/>
                </a:solidFill>
              </a:rPr>
              <a:t> &gt;50%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White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bg1"/>
                </a:solidFill>
              </a:rPr>
              <a:t>5</a:t>
            </a:r>
            <a:r>
              <a:rPr lang="fr-FR" b="1" dirty="0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fr-FR" b="1" dirty="0">
                <a:solidFill>
                  <a:schemeClr val="bg1"/>
                </a:solidFill>
              </a:rPr>
              <a:t>m </a:t>
            </a:r>
            <a:r>
              <a:rPr lang="fr-FR" b="1" dirty="0" smtClean="0">
                <a:solidFill>
                  <a:schemeClr val="bg1"/>
                </a:solidFill>
              </a:rPr>
              <a:t>&lt; </a:t>
            </a:r>
            <a:r>
              <a:rPr lang="fr-FR" b="1" dirty="0" err="1" smtClean="0">
                <a:solidFill>
                  <a:schemeClr val="bg1"/>
                </a:solidFill>
              </a:rPr>
              <a:t>Droplet</a:t>
            </a:r>
            <a:r>
              <a:rPr lang="fr-FR" b="1" dirty="0" smtClean="0">
                <a:solidFill>
                  <a:schemeClr val="bg1"/>
                </a:solidFill>
              </a:rPr>
              <a:t> size &lt; 20</a:t>
            </a:r>
            <a:r>
              <a:rPr lang="fr-FR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fr-FR" b="1" dirty="0" smtClean="0">
                <a:solidFill>
                  <a:schemeClr val="bg1"/>
                </a:solidFill>
              </a:rPr>
              <a:t>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chemeClr val="bg1"/>
                </a:solidFill>
              </a:rPr>
              <a:t>Template for </a:t>
            </a:r>
            <a:r>
              <a:rPr lang="fr-FR" b="1" dirty="0" err="1" smtClean="0">
                <a:solidFill>
                  <a:schemeClr val="bg1"/>
                </a:solidFill>
              </a:rPr>
              <a:t>porous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monoliths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175" y="4253732"/>
            <a:ext cx="2219325" cy="155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jc211067\Desktop\Thematiques\These_A. Gossard\Publi émulsion\Photo\[Zr]=0.1M + pH=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47" t="11728" r="3042" b="17792"/>
          <a:stretch/>
        </p:blipFill>
        <p:spPr bwMode="auto">
          <a:xfrm>
            <a:off x="405417" y="4066018"/>
            <a:ext cx="843148" cy="191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440" y="761037"/>
            <a:ext cx="4132263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2091417" y="2701035"/>
            <a:ext cx="1539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R</a:t>
            </a:r>
            <a:r>
              <a:rPr lang="fr-FR" baseline="-25000" dirty="0" err="1" smtClean="0"/>
              <a:t>droplets</a:t>
            </a:r>
            <a:r>
              <a:rPr lang="fr-FR" dirty="0" smtClean="0"/>
              <a:t>=1.7nm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0" y="850605"/>
            <a:ext cx="9144000" cy="2812382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smtClean="0">
                <a:sym typeface="Wingdings" panose="05000000000000000000" pitchFamily="2" charset="2"/>
              </a:rPr>
              <a:t>        </a:t>
            </a:r>
            <a:r>
              <a:rPr lang="fr-FR" sz="3600" dirty="0" smtClean="0"/>
              <a:t>Not </a:t>
            </a:r>
            <a:r>
              <a:rPr lang="fr-FR" sz="3600" dirty="0" err="1" smtClean="0"/>
              <a:t>enough</a:t>
            </a:r>
            <a:r>
              <a:rPr lang="fr-FR" sz="3600" dirty="0" smtClean="0"/>
              <a:t> time      </a:t>
            </a:r>
            <a:r>
              <a:rPr lang="fr-FR" sz="3600" dirty="0" smtClean="0">
                <a:sym typeface="Wingdings" panose="05000000000000000000" pitchFamily="2" charset="2"/>
              </a:rPr>
              <a:t>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5213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13813" y="3150137"/>
            <a:ext cx="4892634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bg1"/>
                </a:solidFill>
              </a:rPr>
              <a:t>HIPEs</a:t>
            </a:r>
            <a:r>
              <a:rPr lang="fr-FR" sz="2800" b="1" dirty="0" smtClean="0">
                <a:solidFill>
                  <a:schemeClr val="bg1"/>
                </a:solidFill>
              </a:rPr>
              <a:t> for </a:t>
            </a:r>
            <a:r>
              <a:rPr lang="fr-FR" sz="2800" b="1" dirty="0" err="1" smtClean="0">
                <a:solidFill>
                  <a:schemeClr val="bg1"/>
                </a:solidFill>
              </a:rPr>
              <a:t>monolith</a:t>
            </a:r>
            <a:r>
              <a:rPr lang="fr-FR" sz="2800" b="1" dirty="0" smtClean="0">
                <a:solidFill>
                  <a:schemeClr val="bg1"/>
                </a:solidFill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</a:rPr>
              <a:t>synthesis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8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HIPE for macro/mesoporous </a:t>
            </a:r>
            <a:r>
              <a:rPr lang="fr-FR" dirty="0" err="1" smtClean="0"/>
              <a:t>monoliths</a:t>
            </a:r>
            <a:endParaRPr lang="fr-FR" dirty="0"/>
          </a:p>
        </p:txBody>
      </p:sp>
      <p:sp>
        <p:nvSpPr>
          <p:cNvPr id="5" name="Rectangle 4"/>
          <p:cNvSpPr>
            <a:spLocks noChangeAspect="1"/>
          </p:cNvSpPr>
          <p:nvPr/>
        </p:nvSpPr>
        <p:spPr bwMode="auto">
          <a:xfrm>
            <a:off x="2332404" y="1125405"/>
            <a:ext cx="4942286" cy="314325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600" b="1" i="0" u="none" strike="noStrike" cap="none" normalizeH="0" baseline="-2500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e 5"/>
          <p:cNvGrpSpPr>
            <a:grpSpLocks noChangeAspect="1"/>
          </p:cNvGrpSpPr>
          <p:nvPr/>
        </p:nvGrpSpPr>
        <p:grpSpPr>
          <a:xfrm>
            <a:off x="2420507" y="1136124"/>
            <a:ext cx="4804179" cy="3056187"/>
            <a:chOff x="1471779" y="1067545"/>
            <a:chExt cx="2562229" cy="1629966"/>
          </a:xfrm>
        </p:grpSpPr>
        <p:sp>
          <p:nvSpPr>
            <p:cNvPr id="7" name="Ellipse 6"/>
            <p:cNvSpPr/>
            <p:nvPr/>
          </p:nvSpPr>
          <p:spPr bwMode="auto">
            <a:xfrm>
              <a:off x="1495593" y="1111598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Ellipse 7"/>
            <p:cNvSpPr/>
            <p:nvPr/>
          </p:nvSpPr>
          <p:spPr bwMode="auto">
            <a:xfrm>
              <a:off x="2829092" y="1584277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Ellipse 8"/>
            <p:cNvSpPr/>
            <p:nvPr/>
          </p:nvSpPr>
          <p:spPr bwMode="auto">
            <a:xfrm>
              <a:off x="1471779" y="1591421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3641100" y="1067545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Ellipse 10"/>
            <p:cNvSpPr/>
            <p:nvPr/>
          </p:nvSpPr>
          <p:spPr bwMode="auto">
            <a:xfrm>
              <a:off x="2231397" y="1079451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Ellipse 11"/>
            <p:cNvSpPr/>
            <p:nvPr/>
          </p:nvSpPr>
          <p:spPr bwMode="auto">
            <a:xfrm>
              <a:off x="3681581" y="1671192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Ellipse 12"/>
            <p:cNvSpPr/>
            <p:nvPr/>
          </p:nvSpPr>
          <p:spPr bwMode="auto">
            <a:xfrm>
              <a:off x="2836236" y="1111598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Ellipse 13"/>
            <p:cNvSpPr/>
            <p:nvPr/>
          </p:nvSpPr>
          <p:spPr bwMode="auto">
            <a:xfrm>
              <a:off x="2398085" y="1496170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Ellipse 14"/>
            <p:cNvSpPr/>
            <p:nvPr/>
          </p:nvSpPr>
          <p:spPr bwMode="auto">
            <a:xfrm>
              <a:off x="3288672" y="1859311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Ellipse 15"/>
            <p:cNvSpPr/>
            <p:nvPr/>
          </p:nvSpPr>
          <p:spPr bwMode="auto">
            <a:xfrm>
              <a:off x="1471780" y="2034333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Ellipse 16"/>
            <p:cNvSpPr/>
            <p:nvPr/>
          </p:nvSpPr>
          <p:spPr bwMode="auto">
            <a:xfrm>
              <a:off x="3641100" y="2247455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Ellipse 17"/>
            <p:cNvSpPr/>
            <p:nvPr/>
          </p:nvSpPr>
          <p:spPr bwMode="auto">
            <a:xfrm>
              <a:off x="1893260" y="1402111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Ellipse 18"/>
            <p:cNvSpPr/>
            <p:nvPr/>
          </p:nvSpPr>
          <p:spPr bwMode="auto">
            <a:xfrm>
              <a:off x="1893259" y="1900983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Ellipse 19"/>
            <p:cNvSpPr/>
            <p:nvPr/>
          </p:nvSpPr>
          <p:spPr bwMode="auto">
            <a:xfrm>
              <a:off x="2805281" y="1987899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Ellipse 20"/>
            <p:cNvSpPr/>
            <p:nvPr/>
          </p:nvSpPr>
          <p:spPr bwMode="auto">
            <a:xfrm>
              <a:off x="3288673" y="1383061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" name="Ellipse 21"/>
            <p:cNvSpPr/>
            <p:nvPr/>
          </p:nvSpPr>
          <p:spPr bwMode="auto">
            <a:xfrm>
              <a:off x="2112335" y="2251027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Ellipse 22"/>
            <p:cNvSpPr/>
            <p:nvPr/>
          </p:nvSpPr>
          <p:spPr bwMode="auto">
            <a:xfrm>
              <a:off x="1717046" y="2347467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" name="Ellipse 23"/>
            <p:cNvSpPr/>
            <p:nvPr/>
          </p:nvSpPr>
          <p:spPr bwMode="auto">
            <a:xfrm>
              <a:off x="2407611" y="1898601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Ellipse 24"/>
            <p:cNvSpPr/>
            <p:nvPr/>
          </p:nvSpPr>
          <p:spPr bwMode="auto">
            <a:xfrm>
              <a:off x="3076737" y="2314129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" name="Ellipse 25"/>
            <p:cNvSpPr/>
            <p:nvPr/>
          </p:nvSpPr>
          <p:spPr bwMode="auto">
            <a:xfrm>
              <a:off x="2564770" y="2328418"/>
              <a:ext cx="352427" cy="350044"/>
            </a:xfrm>
            <a:prstGeom prst="ellipse">
              <a:avLst/>
            </a:prstGeom>
            <a:gradFill>
              <a:gsLst>
                <a:gs pos="0">
                  <a:srgbClr val="FFFF00"/>
                </a:gs>
                <a:gs pos="13000">
                  <a:srgbClr val="FFFF00"/>
                </a:gs>
                <a:gs pos="100000">
                  <a:srgbClr val="FFC000"/>
                </a:gs>
              </a:gsLst>
              <a:lin ang="5400000" scaled="0"/>
            </a:gra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27" name="Groupe 26"/>
          <p:cNvGrpSpPr>
            <a:grpSpLocks noChangeAspect="1"/>
          </p:cNvGrpSpPr>
          <p:nvPr/>
        </p:nvGrpSpPr>
        <p:grpSpPr>
          <a:xfrm>
            <a:off x="2268940" y="1161631"/>
            <a:ext cx="5027090" cy="3077875"/>
            <a:chOff x="2724979" y="2109824"/>
            <a:chExt cx="2681114" cy="1641533"/>
          </a:xfrm>
        </p:grpSpPr>
        <p:sp>
          <p:nvSpPr>
            <p:cNvPr id="28" name="ZoneTexte 27"/>
            <p:cNvSpPr txBox="1"/>
            <p:nvPr/>
          </p:nvSpPr>
          <p:spPr>
            <a:xfrm>
              <a:off x="3242551" y="2109824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 rot="2310859">
              <a:off x="3497064" y="2430808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 rot="5206387">
              <a:off x="3947129" y="2233629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4589262" y="2169062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 rot="325871">
              <a:off x="4335510" y="2505625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 rot="20177196">
              <a:off x="5069078" y="2520668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 rot="18265856">
              <a:off x="4448258" y="2834283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192543" y="2797854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802023" y="2477172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2724979" y="3516451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 rot="5400000">
              <a:off x="3506649" y="3049910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 rot="19138873">
              <a:off x="4956280" y="3090681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4768718" y="3596759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3503115" y="3620039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 rot="1514721">
              <a:off x="4635924" y="3244281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 rot="5400000">
              <a:off x="3955932" y="2814468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 rot="5400000">
              <a:off x="4174096" y="3507852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 rot="19835451">
              <a:off x="3761715" y="3288572"/>
              <a:ext cx="337015" cy="131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+mj-lt"/>
                </a:rPr>
                <a:t>Si(OH)</a:t>
              </a:r>
              <a:r>
                <a:rPr lang="fr-FR" sz="1000" b="1" baseline="-25000" dirty="0" smtClean="0">
                  <a:solidFill>
                    <a:schemeClr val="bg1"/>
                  </a:solidFill>
                  <a:latin typeface="+mj-lt"/>
                </a:rPr>
                <a:t>4</a:t>
              </a:r>
              <a:endParaRPr lang="fr-FR" sz="1000" b="1" baseline="-250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6" name="Groupe 45"/>
          <p:cNvGrpSpPr>
            <a:grpSpLocks noChangeAspect="1"/>
          </p:cNvGrpSpPr>
          <p:nvPr/>
        </p:nvGrpSpPr>
        <p:grpSpPr>
          <a:xfrm>
            <a:off x="2420506" y="1136124"/>
            <a:ext cx="4804179" cy="3057015"/>
            <a:chOff x="1471778" y="1067545"/>
            <a:chExt cx="2562229" cy="1630408"/>
          </a:xfrm>
        </p:grpSpPr>
        <p:sp>
          <p:nvSpPr>
            <p:cNvPr id="47" name="Ellipse 46"/>
            <p:cNvSpPr/>
            <p:nvPr/>
          </p:nvSpPr>
          <p:spPr bwMode="auto">
            <a:xfrm>
              <a:off x="2407611" y="1898602"/>
              <a:ext cx="352427" cy="350044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48" name="Groupe 47"/>
            <p:cNvGrpSpPr/>
            <p:nvPr/>
          </p:nvGrpSpPr>
          <p:grpSpPr>
            <a:xfrm>
              <a:off x="1471778" y="1067545"/>
              <a:ext cx="2562229" cy="1630408"/>
              <a:chOff x="2876545" y="2115744"/>
              <a:chExt cx="2562229" cy="1630408"/>
            </a:xfrm>
          </p:grpSpPr>
          <p:sp>
            <p:nvSpPr>
              <p:cNvPr id="49" name="Ellipse 48"/>
              <p:cNvSpPr/>
              <p:nvPr/>
            </p:nvSpPr>
            <p:spPr bwMode="auto">
              <a:xfrm>
                <a:off x="2900360" y="215862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0" name="Ellipse 49"/>
              <p:cNvSpPr/>
              <p:nvPr/>
            </p:nvSpPr>
            <p:spPr bwMode="auto">
              <a:xfrm>
                <a:off x="3298025" y="2449473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1" name="Ellipse 50"/>
              <p:cNvSpPr/>
              <p:nvPr/>
            </p:nvSpPr>
            <p:spPr bwMode="auto">
              <a:xfrm>
                <a:off x="3636164" y="212818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2" name="Ellipse 51"/>
              <p:cNvSpPr/>
              <p:nvPr/>
            </p:nvSpPr>
            <p:spPr bwMode="auto">
              <a:xfrm>
                <a:off x="4241003" y="215862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3" name="Ellipse 52"/>
              <p:cNvSpPr/>
              <p:nvPr/>
            </p:nvSpPr>
            <p:spPr bwMode="auto">
              <a:xfrm>
                <a:off x="5045649" y="2115744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4" name="Ellipse 53"/>
              <p:cNvSpPr/>
              <p:nvPr/>
            </p:nvSpPr>
            <p:spPr bwMode="auto">
              <a:xfrm>
                <a:off x="4693440" y="2431260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5" name="Ellipse 54"/>
              <p:cNvSpPr/>
              <p:nvPr/>
            </p:nvSpPr>
            <p:spPr bwMode="auto">
              <a:xfrm>
                <a:off x="3802851" y="2544369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6" name="Ellipse 55"/>
              <p:cNvSpPr/>
              <p:nvPr/>
            </p:nvSpPr>
            <p:spPr bwMode="auto">
              <a:xfrm>
                <a:off x="4233858" y="2632476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7" name="Ellipse 56"/>
              <p:cNvSpPr/>
              <p:nvPr/>
            </p:nvSpPr>
            <p:spPr bwMode="auto">
              <a:xfrm>
                <a:off x="2876547" y="2639620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8" name="Ellipse 57"/>
              <p:cNvSpPr/>
              <p:nvPr/>
            </p:nvSpPr>
            <p:spPr bwMode="auto">
              <a:xfrm>
                <a:off x="3298024" y="2949182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9" name="Ellipse 58"/>
              <p:cNvSpPr/>
              <p:nvPr/>
            </p:nvSpPr>
            <p:spPr bwMode="auto">
              <a:xfrm>
                <a:off x="4210047" y="3036098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60" name="Ellipse 59"/>
              <p:cNvSpPr/>
              <p:nvPr/>
            </p:nvSpPr>
            <p:spPr bwMode="auto">
              <a:xfrm>
                <a:off x="4693440" y="2907510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61" name="Ellipse 60"/>
              <p:cNvSpPr/>
              <p:nvPr/>
            </p:nvSpPr>
            <p:spPr bwMode="auto">
              <a:xfrm>
                <a:off x="5086347" y="271939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62" name="Ellipse 61"/>
              <p:cNvSpPr/>
              <p:nvPr/>
            </p:nvSpPr>
            <p:spPr bwMode="auto">
              <a:xfrm>
                <a:off x="2876545" y="308484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63" name="Ellipse 62"/>
              <p:cNvSpPr/>
              <p:nvPr/>
            </p:nvSpPr>
            <p:spPr bwMode="auto">
              <a:xfrm>
                <a:off x="3517101" y="3301468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64" name="Ellipse 63"/>
              <p:cNvSpPr/>
              <p:nvPr/>
            </p:nvSpPr>
            <p:spPr bwMode="auto">
              <a:xfrm>
                <a:off x="4481503" y="336114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65" name="Ellipse 64"/>
              <p:cNvSpPr/>
              <p:nvPr/>
            </p:nvSpPr>
            <p:spPr bwMode="auto">
              <a:xfrm>
                <a:off x="3969537" y="3376617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66" name="Ellipse 65"/>
              <p:cNvSpPr/>
              <p:nvPr/>
            </p:nvSpPr>
            <p:spPr bwMode="auto">
              <a:xfrm>
                <a:off x="5045867" y="3295654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67" name="Ellipse 66"/>
              <p:cNvSpPr/>
              <p:nvPr/>
            </p:nvSpPr>
            <p:spPr bwMode="auto">
              <a:xfrm>
                <a:off x="3121813" y="3396108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  <p:sp>
        <p:nvSpPr>
          <p:cNvPr id="69" name="Text Box 8"/>
          <p:cNvSpPr txBox="1">
            <a:spLocks noChangeArrowheads="1"/>
          </p:cNvSpPr>
          <p:nvPr/>
        </p:nvSpPr>
        <p:spPr bwMode="auto">
          <a:xfrm>
            <a:off x="87322" y="4552259"/>
            <a:ext cx="3364140" cy="1600438"/>
          </a:xfrm>
          <a:prstGeom prst="rect">
            <a:avLst/>
          </a:prstGeom>
          <a:solidFill>
            <a:srgbClr val="1E5389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smtClean="0">
                <a:solidFill>
                  <a:schemeClr val="bg1"/>
                </a:solidFill>
                <a:latin typeface="Symbol" panose="05050102010706020507" pitchFamily="18" charset="2"/>
              </a:rPr>
              <a:t>F</a:t>
            </a:r>
            <a:r>
              <a:rPr lang="fr-FR" sz="1400" b="1" kern="0" baseline="-25000" dirty="0" smtClean="0">
                <a:solidFill>
                  <a:schemeClr val="bg1"/>
                </a:solidFill>
              </a:rPr>
              <a:t>oil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around</a:t>
            </a:r>
            <a:r>
              <a:rPr lang="fr-FR" sz="1400" b="1" kern="0" dirty="0" smtClean="0">
                <a:solidFill>
                  <a:schemeClr val="bg1"/>
                </a:solidFill>
              </a:rPr>
              <a:t> 73%vol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err="1" smtClean="0">
                <a:solidFill>
                  <a:schemeClr val="bg1"/>
                </a:solidFill>
              </a:rPr>
              <a:t>Silica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precursor</a:t>
            </a:r>
            <a:r>
              <a:rPr lang="fr-FR" sz="1400" b="1" kern="0" dirty="0" smtClean="0">
                <a:solidFill>
                  <a:schemeClr val="bg1"/>
                </a:solidFill>
              </a:rPr>
              <a:t> in water phase</a:t>
            </a:r>
          </a:p>
          <a:p>
            <a:pPr marL="285750" indent="-285750" defTabSz="914400" eaLnBrk="1" hangingPunct="1">
              <a:buFont typeface="Wingdings" panose="05000000000000000000" pitchFamily="2" charset="2"/>
              <a:buChar char="§"/>
              <a:defRPr/>
            </a:pPr>
            <a:r>
              <a:rPr lang="fr-FR" sz="1400" b="1" kern="0" dirty="0" err="1" smtClean="0">
                <a:solidFill>
                  <a:schemeClr val="bg1"/>
                </a:solidFill>
              </a:rPr>
              <a:t>Oil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>
                <a:solidFill>
                  <a:schemeClr val="bg1"/>
                </a:solidFill>
              </a:rPr>
              <a:t>removal</a:t>
            </a:r>
            <a:r>
              <a:rPr lang="fr-FR" sz="1400" b="1" kern="0" dirty="0">
                <a:solidFill>
                  <a:schemeClr val="bg1"/>
                </a:solidFill>
              </a:rPr>
              <a:t> to </a:t>
            </a:r>
            <a:r>
              <a:rPr lang="fr-FR" sz="1400" b="1" kern="0" dirty="0" err="1">
                <a:solidFill>
                  <a:schemeClr val="bg1"/>
                </a:solidFill>
              </a:rPr>
              <a:t>empty</a:t>
            </a:r>
            <a:r>
              <a:rPr lang="fr-FR" sz="1400" b="1" kern="0" dirty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macropores</a:t>
            </a:r>
            <a:endParaRPr lang="fr-FR" sz="1400" b="1" kern="0" dirty="0" smtClean="0">
              <a:solidFill>
                <a:schemeClr val="bg1"/>
              </a:solidFill>
            </a:endParaRPr>
          </a:p>
          <a:p>
            <a:pPr marL="285750" indent="-285750" defTabSz="914400" eaLnBrk="1" hangingPunct="1">
              <a:buFont typeface="Wingdings" panose="05000000000000000000" pitchFamily="2" charset="2"/>
              <a:buChar char="§"/>
              <a:defRPr/>
            </a:pPr>
            <a:endParaRPr lang="fr-FR" sz="1400" b="1" kern="0" dirty="0" smtClean="0">
              <a:solidFill>
                <a:schemeClr val="bg1"/>
              </a:solidFill>
            </a:endParaRPr>
          </a:p>
          <a:p>
            <a:pPr marL="285750" indent="-285750" defTabSz="914400" eaLnBrk="1" hangingPunct="1">
              <a:buFont typeface="Wingdings" panose="05000000000000000000" pitchFamily="2" charset="2"/>
              <a:buChar char="§"/>
              <a:defRPr/>
            </a:pPr>
            <a:r>
              <a:rPr lang="fr-FR" sz="1400" b="1" kern="0" dirty="0" smtClean="0">
                <a:solidFill>
                  <a:srgbClr val="FFC000"/>
                </a:solidFill>
              </a:rPr>
              <a:t>Materials for </a:t>
            </a:r>
            <a:r>
              <a:rPr lang="fr-FR" sz="1400" b="1" kern="0" dirty="0" err="1" smtClean="0">
                <a:solidFill>
                  <a:srgbClr val="FFC000"/>
                </a:solidFill>
              </a:rPr>
              <a:t>continuous</a:t>
            </a:r>
            <a:r>
              <a:rPr lang="fr-FR" sz="1400" b="1" kern="0" dirty="0" smtClean="0">
                <a:solidFill>
                  <a:srgbClr val="FFC000"/>
                </a:solidFill>
              </a:rPr>
              <a:t> </a:t>
            </a:r>
            <a:r>
              <a:rPr lang="fr-FR" sz="1400" b="1" kern="0" dirty="0" err="1" smtClean="0">
                <a:solidFill>
                  <a:srgbClr val="FFC000"/>
                </a:solidFill>
              </a:rPr>
              <a:t>processes</a:t>
            </a:r>
            <a:r>
              <a:rPr lang="fr-FR" sz="1400" b="1" kern="0" dirty="0" smtClean="0">
                <a:solidFill>
                  <a:srgbClr val="FFC000"/>
                </a:solidFill>
              </a:rPr>
              <a:t> (</a:t>
            </a:r>
            <a:r>
              <a:rPr lang="fr-FR" sz="1400" b="1" u="sng" kern="0" dirty="0" smtClean="0">
                <a:solidFill>
                  <a:srgbClr val="FFC000"/>
                </a:solidFill>
              </a:rPr>
              <a:t>not possible </a:t>
            </a:r>
            <a:r>
              <a:rPr lang="fr-FR" sz="1400" b="1" u="sng" kern="0" dirty="0" err="1" smtClean="0">
                <a:solidFill>
                  <a:srgbClr val="FFC000"/>
                </a:solidFill>
              </a:rPr>
              <a:t>with</a:t>
            </a:r>
            <a:r>
              <a:rPr lang="fr-FR" sz="1400" b="1" u="sng" kern="0" dirty="0" smtClean="0">
                <a:solidFill>
                  <a:srgbClr val="FFC000"/>
                </a:solidFill>
              </a:rPr>
              <a:t> </a:t>
            </a:r>
            <a:r>
              <a:rPr lang="fr-FR" sz="1400" b="1" u="sng" kern="0" dirty="0" err="1" smtClean="0">
                <a:solidFill>
                  <a:srgbClr val="FFC000"/>
                </a:solidFill>
              </a:rPr>
              <a:t>powder</a:t>
            </a:r>
            <a:r>
              <a:rPr lang="fr-FR" sz="1400" b="1" kern="0" dirty="0" smtClean="0">
                <a:solidFill>
                  <a:srgbClr val="FFC000"/>
                </a:solidFill>
              </a:rPr>
              <a:t>)</a:t>
            </a: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</a:endParaRPr>
          </a:p>
        </p:txBody>
      </p:sp>
      <p:grpSp>
        <p:nvGrpSpPr>
          <p:cNvPr id="74" name="Groupe 73"/>
          <p:cNvGrpSpPr/>
          <p:nvPr/>
        </p:nvGrpSpPr>
        <p:grpSpPr>
          <a:xfrm>
            <a:off x="2363324" y="1177206"/>
            <a:ext cx="4852258" cy="3043363"/>
            <a:chOff x="2403727" y="968195"/>
            <a:chExt cx="4852258" cy="3043363"/>
          </a:xfrm>
        </p:grpSpPr>
        <p:sp>
          <p:nvSpPr>
            <p:cNvPr id="75" name="Ellipse 74"/>
            <p:cNvSpPr>
              <a:spLocks noChangeAspect="1"/>
            </p:cNvSpPr>
            <p:nvPr/>
          </p:nvSpPr>
          <p:spPr bwMode="auto">
            <a:xfrm>
              <a:off x="2433376" y="1009712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6" name="Ellipse 75"/>
            <p:cNvSpPr>
              <a:spLocks noChangeAspect="1"/>
            </p:cNvSpPr>
            <p:nvPr/>
          </p:nvSpPr>
          <p:spPr bwMode="auto">
            <a:xfrm>
              <a:off x="3263889" y="1356243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7" name="Ellipse 76"/>
            <p:cNvSpPr>
              <a:spLocks noChangeAspect="1"/>
            </p:cNvSpPr>
            <p:nvPr/>
          </p:nvSpPr>
          <p:spPr bwMode="auto">
            <a:xfrm>
              <a:off x="3081318" y="1942392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8" name="Ellipse 77"/>
            <p:cNvSpPr>
              <a:spLocks noChangeAspect="1"/>
            </p:cNvSpPr>
            <p:nvPr/>
          </p:nvSpPr>
          <p:spPr bwMode="auto">
            <a:xfrm>
              <a:off x="3083256" y="2624519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9" name="Ellipse 78"/>
            <p:cNvSpPr>
              <a:spLocks noChangeAspect="1"/>
            </p:cNvSpPr>
            <p:nvPr/>
          </p:nvSpPr>
          <p:spPr bwMode="auto">
            <a:xfrm>
              <a:off x="2437899" y="3491760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0" name="Ellipse 79"/>
            <p:cNvSpPr>
              <a:spLocks noChangeAspect="1"/>
            </p:cNvSpPr>
            <p:nvPr/>
          </p:nvSpPr>
          <p:spPr bwMode="auto">
            <a:xfrm>
              <a:off x="2406813" y="1859361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1" name="Ellipse 80"/>
            <p:cNvSpPr>
              <a:spLocks noChangeAspect="1"/>
            </p:cNvSpPr>
            <p:nvPr/>
          </p:nvSpPr>
          <p:spPr bwMode="auto">
            <a:xfrm>
              <a:off x="3619725" y="1337878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2" name="Ellipse 81"/>
            <p:cNvSpPr>
              <a:spLocks noChangeAspect="1"/>
            </p:cNvSpPr>
            <p:nvPr/>
          </p:nvSpPr>
          <p:spPr bwMode="auto">
            <a:xfrm>
              <a:off x="4624650" y="1019214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3" name="Ellipse 82"/>
            <p:cNvSpPr>
              <a:spLocks noChangeAspect="1"/>
            </p:cNvSpPr>
            <p:nvPr/>
          </p:nvSpPr>
          <p:spPr bwMode="auto">
            <a:xfrm>
              <a:off x="4598325" y="136710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4" name="Ellipse 83"/>
            <p:cNvSpPr>
              <a:spLocks noChangeAspect="1"/>
            </p:cNvSpPr>
            <p:nvPr/>
          </p:nvSpPr>
          <p:spPr bwMode="auto">
            <a:xfrm>
              <a:off x="2403727" y="2465925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5" name="Ellipse 84"/>
            <p:cNvSpPr>
              <a:spLocks noChangeAspect="1"/>
            </p:cNvSpPr>
            <p:nvPr/>
          </p:nvSpPr>
          <p:spPr bwMode="auto">
            <a:xfrm>
              <a:off x="3579840" y="3225018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6" name="Ellipse 85"/>
            <p:cNvSpPr>
              <a:spLocks noChangeAspect="1"/>
            </p:cNvSpPr>
            <p:nvPr/>
          </p:nvSpPr>
          <p:spPr bwMode="auto">
            <a:xfrm>
              <a:off x="5664166" y="996937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7" name="Ellipse 86"/>
            <p:cNvSpPr>
              <a:spLocks noChangeAspect="1"/>
            </p:cNvSpPr>
            <p:nvPr/>
          </p:nvSpPr>
          <p:spPr bwMode="auto">
            <a:xfrm>
              <a:off x="4881213" y="1904620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8" name="Ellipse 87"/>
            <p:cNvSpPr>
              <a:spLocks noChangeAspect="1"/>
            </p:cNvSpPr>
            <p:nvPr/>
          </p:nvSpPr>
          <p:spPr bwMode="auto">
            <a:xfrm>
              <a:off x="4937320" y="1677575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9" name="Ellipse 88"/>
            <p:cNvSpPr>
              <a:spLocks noChangeAspect="1"/>
            </p:cNvSpPr>
            <p:nvPr/>
          </p:nvSpPr>
          <p:spPr bwMode="auto">
            <a:xfrm>
              <a:off x="4477443" y="158344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0" name="Ellipse 89"/>
            <p:cNvSpPr>
              <a:spLocks noChangeAspect="1"/>
            </p:cNvSpPr>
            <p:nvPr/>
          </p:nvSpPr>
          <p:spPr bwMode="auto">
            <a:xfrm>
              <a:off x="3800615" y="2383417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1" name="Ellipse 90"/>
            <p:cNvSpPr>
              <a:spLocks noChangeAspect="1"/>
            </p:cNvSpPr>
            <p:nvPr/>
          </p:nvSpPr>
          <p:spPr bwMode="auto">
            <a:xfrm>
              <a:off x="2749082" y="3892534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2" name="Ellipse 91"/>
            <p:cNvSpPr>
              <a:spLocks noChangeAspect="1"/>
            </p:cNvSpPr>
            <p:nvPr/>
          </p:nvSpPr>
          <p:spPr bwMode="auto">
            <a:xfrm>
              <a:off x="4155507" y="2357548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3" name="Ellipse 92"/>
            <p:cNvSpPr>
              <a:spLocks noChangeAspect="1"/>
            </p:cNvSpPr>
            <p:nvPr/>
          </p:nvSpPr>
          <p:spPr bwMode="auto">
            <a:xfrm>
              <a:off x="3245121" y="3158569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4" name="Ellipse 93"/>
            <p:cNvSpPr>
              <a:spLocks noChangeAspect="1"/>
            </p:cNvSpPr>
            <p:nvPr/>
          </p:nvSpPr>
          <p:spPr bwMode="auto">
            <a:xfrm>
              <a:off x="3925589" y="2104129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5" name="Ellipse 94"/>
            <p:cNvSpPr>
              <a:spLocks noChangeAspect="1"/>
            </p:cNvSpPr>
            <p:nvPr/>
          </p:nvSpPr>
          <p:spPr bwMode="auto">
            <a:xfrm>
              <a:off x="6731031" y="1649317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6" name="Ellipse 95"/>
            <p:cNvSpPr>
              <a:spLocks noChangeAspect="1"/>
            </p:cNvSpPr>
            <p:nvPr/>
          </p:nvSpPr>
          <p:spPr bwMode="auto">
            <a:xfrm>
              <a:off x="6409415" y="1460209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7" name="Ellipse 96"/>
            <p:cNvSpPr>
              <a:spLocks noChangeAspect="1"/>
            </p:cNvSpPr>
            <p:nvPr/>
          </p:nvSpPr>
          <p:spPr bwMode="auto">
            <a:xfrm>
              <a:off x="6324496" y="1013842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8" name="Ellipse 97"/>
            <p:cNvSpPr>
              <a:spLocks noChangeAspect="1"/>
            </p:cNvSpPr>
            <p:nvPr/>
          </p:nvSpPr>
          <p:spPr bwMode="auto">
            <a:xfrm>
              <a:off x="6014672" y="1388323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9" name="Ellipse 98"/>
            <p:cNvSpPr>
              <a:spLocks noChangeAspect="1"/>
            </p:cNvSpPr>
            <p:nvPr/>
          </p:nvSpPr>
          <p:spPr bwMode="auto">
            <a:xfrm>
              <a:off x="5720429" y="130833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0" name="Ellipse 99"/>
            <p:cNvSpPr>
              <a:spLocks noChangeAspect="1"/>
            </p:cNvSpPr>
            <p:nvPr/>
          </p:nvSpPr>
          <p:spPr bwMode="auto">
            <a:xfrm>
              <a:off x="4494366" y="3937921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1" name="Ellipse 100"/>
            <p:cNvSpPr>
              <a:spLocks noChangeAspect="1"/>
            </p:cNvSpPr>
            <p:nvPr/>
          </p:nvSpPr>
          <p:spPr bwMode="auto">
            <a:xfrm>
              <a:off x="4379632" y="3640517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2" name="Ellipse 101"/>
            <p:cNvSpPr>
              <a:spLocks noChangeAspect="1"/>
            </p:cNvSpPr>
            <p:nvPr/>
          </p:nvSpPr>
          <p:spPr bwMode="auto">
            <a:xfrm>
              <a:off x="3646050" y="3836018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3" name="Ellipse 102"/>
            <p:cNvSpPr>
              <a:spLocks noChangeAspect="1"/>
            </p:cNvSpPr>
            <p:nvPr/>
          </p:nvSpPr>
          <p:spPr bwMode="auto">
            <a:xfrm>
              <a:off x="4219521" y="311118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4" name="Ellipse 103"/>
            <p:cNvSpPr>
              <a:spLocks noChangeAspect="1"/>
            </p:cNvSpPr>
            <p:nvPr/>
          </p:nvSpPr>
          <p:spPr bwMode="auto">
            <a:xfrm>
              <a:off x="6194353" y="3467610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5" name="Ellipse 104"/>
            <p:cNvSpPr>
              <a:spLocks noChangeAspect="1"/>
            </p:cNvSpPr>
            <p:nvPr/>
          </p:nvSpPr>
          <p:spPr bwMode="auto">
            <a:xfrm>
              <a:off x="4846245" y="3122088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6" name="Ellipse 105"/>
            <p:cNvSpPr>
              <a:spLocks noChangeAspect="1"/>
            </p:cNvSpPr>
            <p:nvPr/>
          </p:nvSpPr>
          <p:spPr bwMode="auto">
            <a:xfrm>
              <a:off x="5732053" y="2980943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7" name="Ellipse 106"/>
            <p:cNvSpPr>
              <a:spLocks noChangeAspect="1"/>
            </p:cNvSpPr>
            <p:nvPr/>
          </p:nvSpPr>
          <p:spPr bwMode="auto">
            <a:xfrm>
              <a:off x="5041625" y="2561653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8" name="Ellipse 107"/>
            <p:cNvSpPr>
              <a:spLocks noChangeAspect="1"/>
            </p:cNvSpPr>
            <p:nvPr/>
          </p:nvSpPr>
          <p:spPr bwMode="auto">
            <a:xfrm>
              <a:off x="5534031" y="2552319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09" name="Ellipse 108"/>
            <p:cNvSpPr>
              <a:spLocks noChangeAspect="1"/>
            </p:cNvSpPr>
            <p:nvPr/>
          </p:nvSpPr>
          <p:spPr bwMode="auto">
            <a:xfrm>
              <a:off x="5762647" y="210627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0" name="Ellipse 109"/>
            <p:cNvSpPr>
              <a:spLocks noChangeAspect="1"/>
            </p:cNvSpPr>
            <p:nvPr/>
          </p:nvSpPr>
          <p:spPr bwMode="auto">
            <a:xfrm>
              <a:off x="6332662" y="2311661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1" name="Ellipse 110"/>
            <p:cNvSpPr>
              <a:spLocks noChangeAspect="1"/>
            </p:cNvSpPr>
            <p:nvPr/>
          </p:nvSpPr>
          <p:spPr bwMode="auto">
            <a:xfrm>
              <a:off x="6588385" y="2007053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2" name="Ellipse 111"/>
            <p:cNvSpPr>
              <a:spLocks noChangeAspect="1"/>
            </p:cNvSpPr>
            <p:nvPr/>
          </p:nvSpPr>
          <p:spPr bwMode="auto">
            <a:xfrm>
              <a:off x="5602813" y="3178604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3" name="Ellipse 112"/>
            <p:cNvSpPr>
              <a:spLocks noChangeAspect="1"/>
            </p:cNvSpPr>
            <p:nvPr/>
          </p:nvSpPr>
          <p:spPr bwMode="auto">
            <a:xfrm>
              <a:off x="5667943" y="1578507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4" name="Ellipse 113"/>
            <p:cNvSpPr>
              <a:spLocks noChangeAspect="1"/>
            </p:cNvSpPr>
            <p:nvPr/>
          </p:nvSpPr>
          <p:spPr bwMode="auto">
            <a:xfrm>
              <a:off x="7203335" y="99095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5" name="Ellipse 114"/>
            <p:cNvSpPr>
              <a:spLocks noChangeAspect="1"/>
            </p:cNvSpPr>
            <p:nvPr/>
          </p:nvSpPr>
          <p:spPr bwMode="auto">
            <a:xfrm>
              <a:off x="7112265" y="1578507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6" name="Ellipse 115"/>
            <p:cNvSpPr>
              <a:spLocks noChangeAspect="1"/>
            </p:cNvSpPr>
            <p:nvPr/>
          </p:nvSpPr>
          <p:spPr bwMode="auto">
            <a:xfrm>
              <a:off x="6614710" y="2740323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7" name="Ellipse 116"/>
            <p:cNvSpPr>
              <a:spLocks noChangeAspect="1"/>
            </p:cNvSpPr>
            <p:nvPr/>
          </p:nvSpPr>
          <p:spPr bwMode="auto">
            <a:xfrm>
              <a:off x="7117552" y="2751341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8" name="Ellipse 117"/>
            <p:cNvSpPr>
              <a:spLocks noChangeAspect="1"/>
            </p:cNvSpPr>
            <p:nvPr/>
          </p:nvSpPr>
          <p:spPr bwMode="auto">
            <a:xfrm>
              <a:off x="7177010" y="3166500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9" name="Ellipse 118"/>
            <p:cNvSpPr>
              <a:spLocks noChangeAspect="1"/>
            </p:cNvSpPr>
            <p:nvPr/>
          </p:nvSpPr>
          <p:spPr bwMode="auto">
            <a:xfrm>
              <a:off x="7059615" y="3904820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0" name="Ellipse 119"/>
            <p:cNvSpPr>
              <a:spLocks noChangeAspect="1"/>
            </p:cNvSpPr>
            <p:nvPr/>
          </p:nvSpPr>
          <p:spPr bwMode="auto">
            <a:xfrm>
              <a:off x="5507706" y="3944199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1" name="Ellipse 120"/>
            <p:cNvSpPr>
              <a:spLocks noChangeAspect="1"/>
            </p:cNvSpPr>
            <p:nvPr/>
          </p:nvSpPr>
          <p:spPr bwMode="auto">
            <a:xfrm>
              <a:off x="3430339" y="121585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2" name="Ellipse 121"/>
            <p:cNvSpPr>
              <a:spLocks noChangeAspect="1"/>
            </p:cNvSpPr>
            <p:nvPr/>
          </p:nvSpPr>
          <p:spPr bwMode="auto">
            <a:xfrm>
              <a:off x="3135906" y="1601987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3" name="Ellipse 122"/>
            <p:cNvSpPr>
              <a:spLocks noChangeAspect="1"/>
            </p:cNvSpPr>
            <p:nvPr/>
          </p:nvSpPr>
          <p:spPr bwMode="auto">
            <a:xfrm>
              <a:off x="6356765" y="365225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4" name="Ellipse 123"/>
            <p:cNvSpPr>
              <a:spLocks noChangeAspect="1"/>
            </p:cNvSpPr>
            <p:nvPr/>
          </p:nvSpPr>
          <p:spPr bwMode="auto">
            <a:xfrm>
              <a:off x="3553515" y="3955042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5" name="Ellipse 124"/>
            <p:cNvSpPr>
              <a:spLocks noChangeAspect="1"/>
            </p:cNvSpPr>
            <p:nvPr/>
          </p:nvSpPr>
          <p:spPr bwMode="auto">
            <a:xfrm>
              <a:off x="4991905" y="968195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6" name="Ellipse 125"/>
            <p:cNvSpPr>
              <a:spLocks noChangeAspect="1"/>
            </p:cNvSpPr>
            <p:nvPr/>
          </p:nvSpPr>
          <p:spPr bwMode="auto">
            <a:xfrm>
              <a:off x="3133968" y="998127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7" name="Ellipse 126"/>
            <p:cNvSpPr>
              <a:spLocks noChangeAspect="1"/>
            </p:cNvSpPr>
            <p:nvPr/>
          </p:nvSpPr>
          <p:spPr bwMode="auto">
            <a:xfrm>
              <a:off x="3105808" y="2817976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8" name="Ellipse 127"/>
            <p:cNvSpPr>
              <a:spLocks noChangeAspect="1"/>
            </p:cNvSpPr>
            <p:nvPr/>
          </p:nvSpPr>
          <p:spPr bwMode="auto">
            <a:xfrm>
              <a:off x="6041564" y="3930801"/>
              <a:ext cx="52650" cy="56516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29" name="ZoneTexte 128"/>
          <p:cNvSpPr txBox="1"/>
          <p:nvPr/>
        </p:nvSpPr>
        <p:spPr>
          <a:xfrm>
            <a:off x="396072" y="1826067"/>
            <a:ext cx="168207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chemeClr val="bg1"/>
                </a:solidFill>
                <a:latin typeface="+mj-lt"/>
              </a:rPr>
              <a:t>Interconnected</a:t>
            </a:r>
            <a:r>
              <a:rPr lang="fr-FR" sz="16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  <a:latin typeface="+mj-lt"/>
              </a:rPr>
              <a:t>macropores</a:t>
            </a:r>
            <a:endParaRPr lang="fr-FR" sz="16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+mj-lt"/>
              </a:rPr>
              <a:t>1-20 </a:t>
            </a:r>
            <a:r>
              <a:rPr lang="fr-FR" sz="1600" b="1" dirty="0" smtClean="0">
                <a:solidFill>
                  <a:schemeClr val="bg1"/>
                </a:solidFill>
                <a:latin typeface="Symbol" pitchFamily="18" charset="2"/>
              </a:rPr>
              <a:t>m</a:t>
            </a:r>
            <a:r>
              <a:rPr lang="fr-FR" sz="1600" b="1" dirty="0" smtClean="0">
                <a:solidFill>
                  <a:schemeClr val="bg1"/>
                </a:solidFill>
                <a:latin typeface="+mj-lt"/>
              </a:rPr>
              <a:t>m</a:t>
            </a:r>
            <a:endParaRPr lang="fr-FR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0" name="ZoneTexte 129"/>
          <p:cNvSpPr txBox="1"/>
          <p:nvPr/>
        </p:nvSpPr>
        <p:spPr>
          <a:xfrm>
            <a:off x="657677" y="2713462"/>
            <a:ext cx="1136145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chemeClr val="bg1"/>
                </a:solidFill>
                <a:latin typeface="+mj-lt"/>
              </a:rPr>
              <a:t>Mesopores</a:t>
            </a:r>
            <a:endParaRPr lang="fr-FR" sz="16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+mj-lt"/>
              </a:rPr>
              <a:t>2-10 nm</a:t>
            </a:r>
            <a:endParaRPr lang="fr-FR" sz="16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1" name="Picture 28" descr="C:\Users\jc211067\AppData\Local\Microsoft\Windows\Temporary Internet Files\Content.Outlook\3EVKREO5\2012-05-02 14 30 4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207" y="4753656"/>
            <a:ext cx="862444" cy="128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831" y="4328476"/>
            <a:ext cx="2762036" cy="243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" name="Picture 2" descr="C:\Users\jc211067\Desktop\Thematiques\Manips\MEB\Causse-05sept2012\JC-22-8_020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068" y="4475487"/>
            <a:ext cx="2004126" cy="184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ZoneTexte 132"/>
          <p:cNvSpPr txBox="1"/>
          <p:nvPr/>
        </p:nvSpPr>
        <p:spPr>
          <a:xfrm>
            <a:off x="5940320" y="4589712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SEM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8140128" y="4502766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T</a:t>
            </a:r>
            <a:r>
              <a:rPr lang="fr-FR" b="1" dirty="0" smtClean="0">
                <a:solidFill>
                  <a:schemeClr val="bg1"/>
                </a:solidFill>
              </a:rPr>
              <a:t>EM</a:t>
            </a:r>
            <a:endParaRPr lang="fr-FR" b="1" dirty="0">
              <a:solidFill>
                <a:schemeClr val="bg1"/>
              </a:solidFill>
            </a:endParaRPr>
          </a:p>
        </p:txBody>
      </p:sp>
      <p:cxnSp>
        <p:nvCxnSpPr>
          <p:cNvPr id="136" name="Connecteur droit 135"/>
          <p:cNvCxnSpPr/>
          <p:nvPr/>
        </p:nvCxnSpPr>
        <p:spPr>
          <a:xfrm flipV="1">
            <a:off x="4050524" y="4475487"/>
            <a:ext cx="586373" cy="9227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/>
          <p:cNvCxnSpPr/>
          <p:nvPr/>
        </p:nvCxnSpPr>
        <p:spPr>
          <a:xfrm>
            <a:off x="4032551" y="5398285"/>
            <a:ext cx="604346" cy="92279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Ellipse 138"/>
          <p:cNvSpPr/>
          <p:nvPr/>
        </p:nvSpPr>
        <p:spPr>
          <a:xfrm>
            <a:off x="4024846" y="5379136"/>
            <a:ext cx="45719" cy="4591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17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 err="1" smtClean="0"/>
              <a:t>Functionalised</a:t>
            </a:r>
            <a:r>
              <a:rPr lang="fr-FR" dirty="0" smtClean="0"/>
              <a:t> </a:t>
            </a:r>
            <a:r>
              <a:rPr lang="fr-FR" dirty="0" err="1" smtClean="0"/>
              <a:t>monoliths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PBA </a:t>
            </a:r>
            <a:r>
              <a:rPr lang="fr-FR" dirty="0" err="1" smtClean="0"/>
              <a:t>particles</a:t>
            </a:r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r="41660" b="66930"/>
          <a:stretch/>
        </p:blipFill>
        <p:spPr bwMode="auto">
          <a:xfrm>
            <a:off x="502761" y="2152327"/>
            <a:ext cx="2387410" cy="142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t="33070" r="41660" b="33861"/>
          <a:stretch/>
        </p:blipFill>
        <p:spPr bwMode="auto">
          <a:xfrm>
            <a:off x="6262287" y="2152327"/>
            <a:ext cx="2387410" cy="142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t="66140" r="41660"/>
          <a:stretch/>
        </p:blipFill>
        <p:spPr bwMode="auto">
          <a:xfrm>
            <a:off x="3384815" y="2089446"/>
            <a:ext cx="2387410" cy="145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95313" y="3986909"/>
            <a:ext cx="2181225" cy="1384995"/>
          </a:xfrm>
          <a:prstGeom prst="rect">
            <a:avLst/>
          </a:prstGeom>
          <a:solidFill>
            <a:srgbClr val="1E5389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smtClean="0">
                <a:solidFill>
                  <a:schemeClr val="bg1"/>
                </a:solidFill>
              </a:rPr>
              <a:t>Premaking of PBA NPs</a:t>
            </a: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400" b="1" kern="0" dirty="0">
              <a:solidFill>
                <a:schemeClr val="bg1"/>
              </a:solidFill>
            </a:endParaRP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smtClean="0">
                <a:solidFill>
                  <a:schemeClr val="bg1"/>
                </a:solidFill>
              </a:rPr>
              <a:t>Use of a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colloidal</a:t>
            </a:r>
            <a:r>
              <a:rPr lang="fr-FR" sz="1400" b="1" kern="0" dirty="0" smtClean="0">
                <a:solidFill>
                  <a:schemeClr val="bg1"/>
                </a:solidFill>
              </a:rPr>
              <a:t> suspension as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precursor</a:t>
            </a: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475038" y="3986908"/>
            <a:ext cx="2181225" cy="1600438"/>
          </a:xfrm>
          <a:prstGeom prst="rect">
            <a:avLst/>
          </a:prstGeom>
          <a:solidFill>
            <a:srgbClr val="1E5389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80975" marR="0" lvl="0" indent="-1809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err="1" smtClean="0">
                <a:solidFill>
                  <a:schemeClr val="bg1"/>
                </a:solidFill>
              </a:rPr>
              <a:t>Metal</a:t>
            </a:r>
            <a:r>
              <a:rPr lang="fr-FR" sz="1400" b="1" kern="0" dirty="0" smtClean="0">
                <a:solidFill>
                  <a:schemeClr val="bg1"/>
                </a:solidFill>
              </a:rPr>
              <a:t> ions in the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aqueous</a:t>
            </a:r>
            <a:r>
              <a:rPr lang="fr-FR" sz="1400" b="1" kern="0" dirty="0" smtClean="0">
                <a:solidFill>
                  <a:schemeClr val="bg1"/>
                </a:solidFill>
              </a:rPr>
              <a:t> phase</a:t>
            </a: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400" b="1" kern="0" dirty="0">
              <a:solidFill>
                <a:schemeClr val="bg1"/>
              </a:solidFill>
            </a:endParaRPr>
          </a:p>
          <a:p>
            <a:pPr marL="180975" marR="0" lvl="0" indent="-18097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smtClean="0">
                <a:solidFill>
                  <a:schemeClr val="bg1"/>
                </a:solidFill>
              </a:rPr>
              <a:t>Use of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metal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species</a:t>
            </a:r>
            <a:r>
              <a:rPr lang="fr-FR" sz="1400" b="1" kern="0" dirty="0" smtClean="0">
                <a:solidFill>
                  <a:schemeClr val="bg1"/>
                </a:solidFill>
              </a:rPr>
              <a:t> as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nucleation</a:t>
            </a:r>
            <a:r>
              <a:rPr lang="fr-FR" sz="1400" b="1" kern="0" dirty="0" smtClean="0">
                <a:solidFill>
                  <a:schemeClr val="bg1"/>
                </a:solidFill>
              </a:rPr>
              <a:t> point for PBA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particles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growth</a:t>
            </a: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338888" y="3986909"/>
            <a:ext cx="2181225" cy="1600438"/>
          </a:xfrm>
          <a:prstGeom prst="rect">
            <a:avLst/>
          </a:prstGeom>
          <a:solidFill>
            <a:srgbClr val="1E5389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smtClean="0">
                <a:solidFill>
                  <a:schemeClr val="bg1"/>
                </a:solidFill>
              </a:rPr>
              <a:t>Design of PBA NPs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with</a:t>
            </a:r>
            <a:r>
              <a:rPr lang="fr-FR" sz="1400" b="1" kern="0" dirty="0" smtClean="0">
                <a:solidFill>
                  <a:schemeClr val="bg1"/>
                </a:solidFill>
              </a:rPr>
              <a:t> O/W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interfacial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activity</a:t>
            </a:r>
            <a:endParaRPr lang="fr-FR" sz="1400" b="1" kern="0" dirty="0" smtClean="0">
              <a:solidFill>
                <a:schemeClr val="bg1"/>
              </a:solidFill>
            </a:endParaRP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400" b="1" kern="0" dirty="0">
              <a:solidFill>
                <a:schemeClr val="bg1"/>
              </a:solidFill>
            </a:endParaRP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smtClean="0">
                <a:solidFill>
                  <a:schemeClr val="bg1"/>
                </a:solidFill>
              </a:rPr>
              <a:t>Use of a Pickering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emulsion</a:t>
            </a:r>
            <a:r>
              <a:rPr lang="fr-FR" sz="1400" b="1" kern="0" dirty="0" smtClean="0">
                <a:solidFill>
                  <a:schemeClr val="bg1"/>
                </a:solidFill>
              </a:rPr>
              <a:t> as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precursor</a:t>
            </a: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5314" y="1486783"/>
            <a:ext cx="7924800" cy="461665"/>
          </a:xfrm>
          <a:prstGeom prst="rect">
            <a:avLst/>
          </a:prstGeom>
          <a:solidFill>
            <a:schemeClr val="bg1"/>
          </a:solidFill>
          <a:ln w="38100">
            <a:solidFill>
              <a:srgbClr val="1E5389"/>
            </a:solidFill>
          </a:ln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fr-FR" sz="2400" b="1" kern="0" dirty="0" smtClean="0">
                <a:solidFill>
                  <a:srgbClr val="1E5389"/>
                </a:solidFill>
              </a:rPr>
              <a:t>3 </a:t>
            </a:r>
            <a:r>
              <a:rPr lang="fr-FR" sz="2400" b="1" kern="0" dirty="0" err="1" smtClean="0">
                <a:solidFill>
                  <a:srgbClr val="1E5389"/>
                </a:solidFill>
              </a:rPr>
              <a:t>different</a:t>
            </a:r>
            <a:r>
              <a:rPr lang="fr-FR" sz="2400" b="1" kern="0" dirty="0" smtClean="0">
                <a:solidFill>
                  <a:srgbClr val="1E5389"/>
                </a:solidFill>
              </a:rPr>
              <a:t> functionalisation routes</a:t>
            </a:r>
            <a:endParaRPr lang="fr-FR" sz="2400" b="1" kern="0" dirty="0">
              <a:solidFill>
                <a:srgbClr val="1E5389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01075" y="2176078"/>
            <a:ext cx="301686" cy="369332"/>
          </a:xfrm>
          <a:prstGeom prst="rect">
            <a:avLst/>
          </a:prstGeom>
          <a:solidFill>
            <a:srgbClr val="1E5389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1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083129" y="2165117"/>
            <a:ext cx="301686" cy="369332"/>
          </a:xfrm>
          <a:prstGeom prst="rect">
            <a:avLst/>
          </a:prstGeom>
          <a:solidFill>
            <a:srgbClr val="1E5389"/>
          </a:solidFill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974023" y="2176078"/>
            <a:ext cx="301686" cy="369332"/>
          </a:xfrm>
          <a:prstGeom prst="rect">
            <a:avLst/>
          </a:prstGeom>
          <a:solidFill>
            <a:srgbClr val="1E5389"/>
          </a:solidFill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4862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1. </a:t>
            </a:r>
            <a:r>
              <a:rPr lang="fr-FR" dirty="0" err="1" smtClean="0"/>
              <a:t>Colloidal</a:t>
            </a:r>
            <a:r>
              <a:rPr lang="fr-FR" dirty="0" smtClean="0"/>
              <a:t> suspension</a:t>
            </a:r>
            <a:endParaRPr lang="fr-FR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r="41660" b="66930"/>
          <a:stretch/>
        </p:blipFill>
        <p:spPr bwMode="auto">
          <a:xfrm>
            <a:off x="0" y="977411"/>
            <a:ext cx="2387410" cy="142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jc211067\Pictures\Boulot\2012-10-12 17.33.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87"/>
          <a:stretch>
            <a:fillRect/>
          </a:stretch>
        </p:blipFill>
        <p:spPr bwMode="auto">
          <a:xfrm>
            <a:off x="3754419" y="1406260"/>
            <a:ext cx="205422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93482" y="2711185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200" i="1" kern="0" dirty="0" err="1" smtClean="0">
                <a:solidFill>
                  <a:srgbClr val="000000"/>
                </a:solidFill>
              </a:rPr>
              <a:t>CuHCF</a:t>
            </a:r>
            <a:r>
              <a:rPr lang="fr-FR" sz="1200" i="1" kern="0" dirty="0" smtClean="0">
                <a:solidFill>
                  <a:srgbClr val="000000"/>
                </a:solidFill>
              </a:rPr>
              <a:t> </a:t>
            </a:r>
            <a:r>
              <a:rPr lang="fr-FR" sz="1200" i="1" kern="0" dirty="0" err="1" smtClean="0">
                <a:solidFill>
                  <a:srgbClr val="000000"/>
                </a:solidFill>
              </a:rPr>
              <a:t>colloidal</a:t>
            </a:r>
            <a:r>
              <a:rPr lang="fr-FR" sz="1200" i="1" kern="0" dirty="0" smtClean="0">
                <a:solidFill>
                  <a:srgbClr val="000000"/>
                </a:solidFill>
              </a:rPr>
              <a:t> suspension</a:t>
            </a:r>
            <a:endParaRPr lang="fr-FR" sz="12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19" y="1431660"/>
            <a:ext cx="134937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636819" y="2504810"/>
            <a:ext cx="5857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200" i="1" u="sng" kern="0" dirty="0" err="1">
                <a:solidFill>
                  <a:srgbClr val="000000"/>
                </a:solidFill>
              </a:rPr>
              <a:t>CuFC</a:t>
            </a:r>
            <a:endParaRPr lang="fr-FR" sz="1200" i="1" u="sng" dirty="0"/>
          </a:p>
        </p:txBody>
      </p:sp>
      <p:grpSp>
        <p:nvGrpSpPr>
          <p:cNvPr id="8" name="Group 533"/>
          <p:cNvGrpSpPr>
            <a:grpSpLocks/>
          </p:cNvGrpSpPr>
          <p:nvPr/>
        </p:nvGrpSpPr>
        <p:grpSpPr bwMode="auto">
          <a:xfrm>
            <a:off x="3341669" y="1250685"/>
            <a:ext cx="144463" cy="144463"/>
            <a:chOff x="2994" y="1560"/>
            <a:chExt cx="35" cy="36"/>
          </a:xfrm>
        </p:grpSpPr>
        <p:grpSp>
          <p:nvGrpSpPr>
            <p:cNvPr id="9" name="Group 534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grpSp>
            <p:nvGrpSpPr>
              <p:cNvPr id="40" name="Group 535"/>
              <p:cNvGrpSpPr>
                <a:grpSpLocks/>
              </p:cNvGrpSpPr>
              <p:nvPr/>
            </p:nvGrpSpPr>
            <p:grpSpPr bwMode="auto">
              <a:xfrm>
                <a:off x="4351" y="1333"/>
                <a:ext cx="35" cy="36"/>
                <a:chOff x="4351" y="1333"/>
                <a:chExt cx="35" cy="36"/>
              </a:xfrm>
            </p:grpSpPr>
            <p:sp>
              <p:nvSpPr>
                <p:cNvPr id="53" name="Oval 536"/>
                <p:cNvSpPr>
                  <a:spLocks noChangeArrowheads="1"/>
                </p:cNvSpPr>
                <p:nvPr/>
              </p:nvSpPr>
              <p:spPr bwMode="auto">
                <a:xfrm>
                  <a:off x="4351" y="1333"/>
                  <a:ext cx="35" cy="36"/>
                </a:xfrm>
                <a:prstGeom prst="ellipse">
                  <a:avLst/>
                </a:prstGeom>
                <a:solidFill>
                  <a:srgbClr val="FFFF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" name="Oval 537"/>
                <p:cNvSpPr>
                  <a:spLocks noChangeArrowheads="1"/>
                </p:cNvSpPr>
                <p:nvPr/>
              </p:nvSpPr>
              <p:spPr bwMode="auto">
                <a:xfrm>
                  <a:off x="4351" y="1333"/>
                  <a:ext cx="35" cy="36"/>
                </a:xfrm>
                <a:prstGeom prst="ellipse">
                  <a:avLst/>
                </a:prstGeom>
                <a:noFill/>
                <a:ln w="47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1" name="Group 538"/>
              <p:cNvGrpSpPr>
                <a:grpSpLocks/>
              </p:cNvGrpSpPr>
              <p:nvPr/>
            </p:nvGrpSpPr>
            <p:grpSpPr bwMode="auto">
              <a:xfrm>
                <a:off x="4366" y="1349"/>
                <a:ext cx="4" cy="5"/>
                <a:chOff x="4366" y="1349"/>
                <a:chExt cx="4" cy="5"/>
              </a:xfrm>
            </p:grpSpPr>
            <p:sp>
              <p:nvSpPr>
                <p:cNvPr id="51" name="Oval 539"/>
                <p:cNvSpPr>
                  <a:spLocks noChangeArrowheads="1"/>
                </p:cNvSpPr>
                <p:nvPr/>
              </p:nvSpPr>
              <p:spPr bwMode="auto">
                <a:xfrm>
                  <a:off x="4366" y="1349"/>
                  <a:ext cx="4" cy="5"/>
                </a:xfrm>
                <a:prstGeom prst="ellipse">
                  <a:avLst/>
                </a:pr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" name="Oval 540"/>
                <p:cNvSpPr>
                  <a:spLocks noChangeArrowheads="1"/>
                </p:cNvSpPr>
                <p:nvPr/>
              </p:nvSpPr>
              <p:spPr bwMode="auto">
                <a:xfrm>
                  <a:off x="4366" y="1349"/>
                  <a:ext cx="4" cy="5"/>
                </a:xfrm>
                <a:prstGeom prst="ellipse">
                  <a:avLst/>
                </a:prstGeom>
                <a:noFill/>
                <a:ln w="47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2" name="Group 541"/>
              <p:cNvGrpSpPr>
                <a:grpSpLocks/>
              </p:cNvGrpSpPr>
              <p:nvPr/>
            </p:nvGrpSpPr>
            <p:grpSpPr bwMode="auto">
              <a:xfrm>
                <a:off x="4364" y="1336"/>
                <a:ext cx="8" cy="9"/>
                <a:chOff x="4364" y="1336"/>
                <a:chExt cx="8" cy="9"/>
              </a:xfrm>
            </p:grpSpPr>
            <p:sp>
              <p:nvSpPr>
                <p:cNvPr id="49" name="Freeform 542"/>
                <p:cNvSpPr>
                  <a:spLocks/>
                </p:cNvSpPr>
                <p:nvPr/>
              </p:nvSpPr>
              <p:spPr bwMode="auto">
                <a:xfrm>
                  <a:off x="4364" y="1336"/>
                  <a:ext cx="8" cy="9"/>
                </a:xfrm>
                <a:custGeom>
                  <a:avLst/>
                  <a:gdLst>
                    <a:gd name="T0" fmla="*/ 0 w 8"/>
                    <a:gd name="T1" fmla="*/ 0 h 9"/>
                    <a:gd name="T2" fmla="*/ 2 w 8"/>
                    <a:gd name="T3" fmla="*/ 9 h 9"/>
                    <a:gd name="T4" fmla="*/ 6 w 8"/>
                    <a:gd name="T5" fmla="*/ 9 h 9"/>
                    <a:gd name="T6" fmla="*/ 8 w 8"/>
                    <a:gd name="T7" fmla="*/ 0 h 9"/>
                    <a:gd name="T8" fmla="*/ 0 w 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0"/>
                      </a:moveTo>
                      <a:lnTo>
                        <a:pt x="2" y="9"/>
                      </a:lnTo>
                      <a:lnTo>
                        <a:pt x="6" y="9"/>
                      </a:lnTo>
                      <a:lnTo>
                        <a:pt x="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" name="Freeform 543"/>
                <p:cNvSpPr>
                  <a:spLocks/>
                </p:cNvSpPr>
                <p:nvPr/>
              </p:nvSpPr>
              <p:spPr bwMode="auto">
                <a:xfrm>
                  <a:off x="4364" y="1336"/>
                  <a:ext cx="8" cy="9"/>
                </a:xfrm>
                <a:custGeom>
                  <a:avLst/>
                  <a:gdLst>
                    <a:gd name="T0" fmla="*/ 0 w 8"/>
                    <a:gd name="T1" fmla="*/ 0 h 9"/>
                    <a:gd name="T2" fmla="*/ 2 w 8"/>
                    <a:gd name="T3" fmla="*/ 9 h 9"/>
                    <a:gd name="T4" fmla="*/ 6 w 8"/>
                    <a:gd name="T5" fmla="*/ 9 h 9"/>
                    <a:gd name="T6" fmla="*/ 8 w 8"/>
                    <a:gd name="T7" fmla="*/ 0 h 9"/>
                    <a:gd name="T8" fmla="*/ 0 w 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0"/>
                      </a:moveTo>
                      <a:lnTo>
                        <a:pt x="2" y="9"/>
                      </a:lnTo>
                      <a:lnTo>
                        <a:pt x="6" y="9"/>
                      </a:lnTo>
                      <a:lnTo>
                        <a:pt x="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3" name="Group 544"/>
              <p:cNvGrpSpPr>
                <a:grpSpLocks/>
              </p:cNvGrpSpPr>
              <p:nvPr/>
            </p:nvGrpSpPr>
            <p:grpSpPr bwMode="auto">
              <a:xfrm>
                <a:off x="4371" y="1352"/>
                <a:ext cx="11" cy="11"/>
                <a:chOff x="4371" y="1352"/>
                <a:chExt cx="11" cy="11"/>
              </a:xfrm>
            </p:grpSpPr>
            <p:sp>
              <p:nvSpPr>
                <p:cNvPr id="47" name="Freeform 545"/>
                <p:cNvSpPr>
                  <a:spLocks/>
                </p:cNvSpPr>
                <p:nvPr/>
              </p:nvSpPr>
              <p:spPr bwMode="auto">
                <a:xfrm>
                  <a:off x="4371" y="1352"/>
                  <a:ext cx="11" cy="11"/>
                </a:xfrm>
                <a:custGeom>
                  <a:avLst/>
                  <a:gdLst>
                    <a:gd name="T0" fmla="*/ 11 w 11"/>
                    <a:gd name="T1" fmla="*/ 5 h 11"/>
                    <a:gd name="T2" fmla="*/ 3 w 11"/>
                    <a:gd name="T3" fmla="*/ 0 h 11"/>
                    <a:gd name="T4" fmla="*/ 0 w 11"/>
                    <a:gd name="T5" fmla="*/ 3 h 11"/>
                    <a:gd name="T6" fmla="*/ 6 w 11"/>
                    <a:gd name="T7" fmla="*/ 11 h 11"/>
                    <a:gd name="T8" fmla="*/ 11 w 11"/>
                    <a:gd name="T9" fmla="*/ 5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11">
                      <a:moveTo>
                        <a:pt x="11" y="5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6" y="11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" name="Freeform 546"/>
                <p:cNvSpPr>
                  <a:spLocks/>
                </p:cNvSpPr>
                <p:nvPr/>
              </p:nvSpPr>
              <p:spPr bwMode="auto">
                <a:xfrm>
                  <a:off x="4371" y="1352"/>
                  <a:ext cx="11" cy="11"/>
                </a:xfrm>
                <a:custGeom>
                  <a:avLst/>
                  <a:gdLst>
                    <a:gd name="T0" fmla="*/ 11 w 11"/>
                    <a:gd name="T1" fmla="*/ 5 h 11"/>
                    <a:gd name="T2" fmla="*/ 3 w 11"/>
                    <a:gd name="T3" fmla="*/ 0 h 11"/>
                    <a:gd name="T4" fmla="*/ 0 w 11"/>
                    <a:gd name="T5" fmla="*/ 3 h 11"/>
                    <a:gd name="T6" fmla="*/ 6 w 11"/>
                    <a:gd name="T7" fmla="*/ 11 h 11"/>
                    <a:gd name="T8" fmla="*/ 11 w 11"/>
                    <a:gd name="T9" fmla="*/ 5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11">
                      <a:moveTo>
                        <a:pt x="11" y="5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6" y="11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4" name="Group 547"/>
              <p:cNvGrpSpPr>
                <a:grpSpLocks/>
              </p:cNvGrpSpPr>
              <p:nvPr/>
            </p:nvGrpSpPr>
            <p:grpSpPr bwMode="auto">
              <a:xfrm>
                <a:off x="4352" y="1352"/>
                <a:ext cx="11" cy="9"/>
                <a:chOff x="4352" y="1352"/>
                <a:chExt cx="11" cy="9"/>
              </a:xfrm>
            </p:grpSpPr>
            <p:sp>
              <p:nvSpPr>
                <p:cNvPr id="45" name="Freeform 548"/>
                <p:cNvSpPr>
                  <a:spLocks/>
                </p:cNvSpPr>
                <p:nvPr/>
              </p:nvSpPr>
              <p:spPr bwMode="auto">
                <a:xfrm>
                  <a:off x="4352" y="1352"/>
                  <a:ext cx="11" cy="9"/>
                </a:xfrm>
                <a:custGeom>
                  <a:avLst/>
                  <a:gdLst>
                    <a:gd name="T0" fmla="*/ 4 w 11"/>
                    <a:gd name="T1" fmla="*/ 9 h 9"/>
                    <a:gd name="T2" fmla="*/ 11 w 11"/>
                    <a:gd name="T3" fmla="*/ 3 h 9"/>
                    <a:gd name="T4" fmla="*/ 10 w 11"/>
                    <a:gd name="T5" fmla="*/ 0 h 9"/>
                    <a:gd name="T6" fmla="*/ 0 w 11"/>
                    <a:gd name="T7" fmla="*/ 3 h 9"/>
                    <a:gd name="T8" fmla="*/ 4 w 11"/>
                    <a:gd name="T9" fmla="*/ 9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4" y="9"/>
                      </a:moveTo>
                      <a:lnTo>
                        <a:pt x="11" y="3"/>
                      </a:lnTo>
                      <a:lnTo>
                        <a:pt x="10" y="0"/>
                      </a:lnTo>
                      <a:lnTo>
                        <a:pt x="0" y="3"/>
                      </a:lnTo>
                      <a:lnTo>
                        <a:pt x="4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" name="Freeform 549"/>
                <p:cNvSpPr>
                  <a:spLocks/>
                </p:cNvSpPr>
                <p:nvPr/>
              </p:nvSpPr>
              <p:spPr bwMode="auto">
                <a:xfrm>
                  <a:off x="4352" y="1352"/>
                  <a:ext cx="11" cy="9"/>
                </a:xfrm>
                <a:custGeom>
                  <a:avLst/>
                  <a:gdLst>
                    <a:gd name="T0" fmla="*/ 4 w 11"/>
                    <a:gd name="T1" fmla="*/ 9 h 9"/>
                    <a:gd name="T2" fmla="*/ 11 w 11"/>
                    <a:gd name="T3" fmla="*/ 3 h 9"/>
                    <a:gd name="T4" fmla="*/ 10 w 11"/>
                    <a:gd name="T5" fmla="*/ 0 h 9"/>
                    <a:gd name="T6" fmla="*/ 0 w 11"/>
                    <a:gd name="T7" fmla="*/ 3 h 9"/>
                    <a:gd name="T8" fmla="*/ 4 w 11"/>
                    <a:gd name="T9" fmla="*/ 9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4" y="9"/>
                      </a:moveTo>
                      <a:lnTo>
                        <a:pt x="11" y="3"/>
                      </a:lnTo>
                      <a:lnTo>
                        <a:pt x="10" y="0"/>
                      </a:lnTo>
                      <a:lnTo>
                        <a:pt x="0" y="3"/>
                      </a:lnTo>
                      <a:lnTo>
                        <a:pt x="4" y="9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0" name="Group 550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sp>
            <p:nvSpPr>
              <p:cNvPr id="38" name="Oval 551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solidFill>
                <a:srgbClr val="FFFF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Oval 552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553"/>
            <p:cNvGrpSpPr>
              <a:grpSpLocks/>
            </p:cNvGrpSpPr>
            <p:nvPr/>
          </p:nvGrpSpPr>
          <p:grpSpPr bwMode="auto">
            <a:xfrm>
              <a:off x="3009" y="1576"/>
              <a:ext cx="4" cy="5"/>
              <a:chOff x="4366" y="1349"/>
              <a:chExt cx="4" cy="5"/>
            </a:xfrm>
          </p:grpSpPr>
          <p:sp>
            <p:nvSpPr>
              <p:cNvPr id="36" name="Oval 554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Oval 555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556"/>
            <p:cNvGrpSpPr>
              <a:grpSpLocks/>
            </p:cNvGrpSpPr>
            <p:nvPr/>
          </p:nvGrpSpPr>
          <p:grpSpPr bwMode="auto">
            <a:xfrm>
              <a:off x="3007" y="1563"/>
              <a:ext cx="8" cy="9"/>
              <a:chOff x="4364" y="1336"/>
              <a:chExt cx="8" cy="9"/>
            </a:xfrm>
          </p:grpSpPr>
          <p:sp>
            <p:nvSpPr>
              <p:cNvPr id="34" name="Freeform 557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Freeform 558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559"/>
            <p:cNvGrpSpPr>
              <a:grpSpLocks/>
            </p:cNvGrpSpPr>
            <p:nvPr/>
          </p:nvGrpSpPr>
          <p:grpSpPr bwMode="auto">
            <a:xfrm>
              <a:off x="3014" y="1579"/>
              <a:ext cx="11" cy="11"/>
              <a:chOff x="4371" y="1352"/>
              <a:chExt cx="11" cy="11"/>
            </a:xfrm>
          </p:grpSpPr>
          <p:sp>
            <p:nvSpPr>
              <p:cNvPr id="32" name="Freeform 560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561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4" name="Group 562"/>
            <p:cNvGrpSpPr>
              <a:grpSpLocks/>
            </p:cNvGrpSpPr>
            <p:nvPr/>
          </p:nvGrpSpPr>
          <p:grpSpPr bwMode="auto">
            <a:xfrm>
              <a:off x="2995" y="1579"/>
              <a:ext cx="11" cy="9"/>
              <a:chOff x="4352" y="1352"/>
              <a:chExt cx="11" cy="9"/>
            </a:xfrm>
          </p:grpSpPr>
          <p:sp>
            <p:nvSpPr>
              <p:cNvPr id="30" name="Freeform 563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reeform 564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" name="Group 565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sp>
            <p:nvSpPr>
              <p:cNvPr id="28" name="Oval 566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solidFill>
                <a:srgbClr val="FFFF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Oval 567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" name="Group 568"/>
            <p:cNvGrpSpPr>
              <a:grpSpLocks/>
            </p:cNvGrpSpPr>
            <p:nvPr/>
          </p:nvGrpSpPr>
          <p:grpSpPr bwMode="auto">
            <a:xfrm>
              <a:off x="3009" y="1576"/>
              <a:ext cx="4" cy="5"/>
              <a:chOff x="4366" y="1349"/>
              <a:chExt cx="4" cy="5"/>
            </a:xfrm>
          </p:grpSpPr>
          <p:sp>
            <p:nvSpPr>
              <p:cNvPr id="26" name="Oval 569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Oval 570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571"/>
            <p:cNvGrpSpPr>
              <a:grpSpLocks/>
            </p:cNvGrpSpPr>
            <p:nvPr/>
          </p:nvGrpSpPr>
          <p:grpSpPr bwMode="auto">
            <a:xfrm>
              <a:off x="3007" y="1563"/>
              <a:ext cx="8" cy="9"/>
              <a:chOff x="4364" y="1336"/>
              <a:chExt cx="8" cy="9"/>
            </a:xfrm>
          </p:grpSpPr>
          <p:sp>
            <p:nvSpPr>
              <p:cNvPr id="24" name="Freeform 572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573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574"/>
            <p:cNvGrpSpPr>
              <a:grpSpLocks/>
            </p:cNvGrpSpPr>
            <p:nvPr/>
          </p:nvGrpSpPr>
          <p:grpSpPr bwMode="auto">
            <a:xfrm>
              <a:off x="3014" y="1579"/>
              <a:ext cx="11" cy="11"/>
              <a:chOff x="4371" y="1352"/>
              <a:chExt cx="11" cy="11"/>
            </a:xfrm>
          </p:grpSpPr>
          <p:sp>
            <p:nvSpPr>
              <p:cNvPr id="22" name="Freeform 575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Freeform 576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9" name="Group 577"/>
            <p:cNvGrpSpPr>
              <a:grpSpLocks/>
            </p:cNvGrpSpPr>
            <p:nvPr/>
          </p:nvGrpSpPr>
          <p:grpSpPr bwMode="auto">
            <a:xfrm>
              <a:off x="2995" y="1579"/>
              <a:ext cx="11" cy="9"/>
              <a:chOff x="4352" y="1352"/>
              <a:chExt cx="11" cy="9"/>
            </a:xfrm>
          </p:grpSpPr>
          <p:sp>
            <p:nvSpPr>
              <p:cNvPr id="20" name="Freeform 578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579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pic>
        <p:nvPicPr>
          <p:cNvPr id="56" name="Picture 3" descr="C:\Users\jc211067\Pictures\2013-02-19 17.00.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9" t="28177" r="10921" b="45076"/>
          <a:stretch/>
        </p:blipFill>
        <p:spPr bwMode="auto">
          <a:xfrm>
            <a:off x="5886432" y="1437309"/>
            <a:ext cx="3347461" cy="96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914" y="2400993"/>
            <a:ext cx="3287979" cy="30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5" t="11016" r="9882"/>
          <a:stretch/>
        </p:blipFill>
        <p:spPr bwMode="auto">
          <a:xfrm>
            <a:off x="781839" y="3506454"/>
            <a:ext cx="3211142" cy="2704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2" name="Groupe 61"/>
          <p:cNvGrpSpPr/>
          <p:nvPr/>
        </p:nvGrpSpPr>
        <p:grpSpPr>
          <a:xfrm>
            <a:off x="5358642" y="3206500"/>
            <a:ext cx="3003141" cy="2974616"/>
            <a:chOff x="5151395" y="2218355"/>
            <a:chExt cx="3003141" cy="2974616"/>
          </a:xfrm>
        </p:grpSpPr>
        <p:pic>
          <p:nvPicPr>
            <p:cNvPr id="63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5515" y="2218355"/>
              <a:ext cx="2969021" cy="2974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ZoneTexte 63"/>
            <p:cNvSpPr txBox="1"/>
            <p:nvPr/>
          </p:nvSpPr>
          <p:spPr>
            <a:xfrm rot="16200000">
              <a:off x="5175266" y="3510830"/>
              <a:ext cx="26003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R</a:t>
              </a:r>
              <a:endParaRPr lang="fr-FR" sz="1400" dirty="0"/>
            </a:p>
          </p:txBody>
        </p:sp>
      </p:grpSp>
      <p:sp>
        <p:nvSpPr>
          <p:cNvPr id="65" name="ZoneTexte 64"/>
          <p:cNvSpPr txBox="1"/>
          <p:nvPr/>
        </p:nvSpPr>
        <p:spPr>
          <a:xfrm>
            <a:off x="6109822" y="4990220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latin typeface="Symbol" pitchFamily="18" charset="2"/>
              </a:rPr>
              <a:t>n</a:t>
            </a:r>
            <a:r>
              <a:rPr lang="fr-FR" baseline="-25000" dirty="0" err="1" smtClean="0"/>
              <a:t>CN</a:t>
            </a:r>
            <a:endParaRPr lang="fr-FR" baseline="-25000" dirty="0"/>
          </a:p>
        </p:txBody>
      </p:sp>
      <p:cxnSp>
        <p:nvCxnSpPr>
          <p:cNvPr id="66" name="Connecteur droit avec flèche 65"/>
          <p:cNvCxnSpPr>
            <a:stCxn id="65" idx="2"/>
          </p:cNvCxnSpPr>
          <p:nvPr/>
        </p:nvCxnSpPr>
        <p:spPr>
          <a:xfrm>
            <a:off x="6372875" y="5359552"/>
            <a:ext cx="425672" cy="90546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5577641" y="3206500"/>
            <a:ext cx="307075" cy="593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Text Box 8"/>
          <p:cNvSpPr txBox="1">
            <a:spLocks noChangeArrowheads="1"/>
          </p:cNvSpPr>
          <p:nvPr/>
        </p:nvSpPr>
        <p:spPr bwMode="auto">
          <a:xfrm>
            <a:off x="152447" y="3111500"/>
            <a:ext cx="629392" cy="307777"/>
          </a:xfrm>
          <a:prstGeom prst="rect">
            <a:avLst/>
          </a:prstGeom>
          <a:solidFill>
            <a:srgbClr val="1E5389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400" b="1" kern="0" noProof="0" dirty="0" smtClean="0">
                <a:solidFill>
                  <a:schemeClr val="bg1"/>
                </a:solidFill>
              </a:rPr>
              <a:t>XRD</a:t>
            </a:r>
            <a:endParaRPr kumimoji="0" lang="fr-FR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9" name="Text Box 8"/>
          <p:cNvSpPr txBox="1">
            <a:spLocks noChangeArrowheads="1"/>
          </p:cNvSpPr>
          <p:nvPr/>
        </p:nvSpPr>
        <p:spPr bwMode="auto">
          <a:xfrm>
            <a:off x="5179252" y="3111500"/>
            <a:ext cx="629392" cy="307777"/>
          </a:xfrm>
          <a:prstGeom prst="rect">
            <a:avLst/>
          </a:prstGeom>
          <a:solidFill>
            <a:srgbClr val="1E5389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FTIR</a:t>
            </a:r>
          </a:p>
        </p:txBody>
      </p:sp>
    </p:spTree>
    <p:extLst>
      <p:ext uri="{BB962C8B-B14F-4D97-AF65-F5344CB8AC3E}">
        <p14:creationId xmlns:p14="http://schemas.microsoft.com/office/powerpoint/2010/main" val="149647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6349E-6 L -0.02639 0.08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" y="43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1"/>
          <p:cNvSpPr>
            <a:spLocks noGrp="1"/>
          </p:cNvSpPr>
          <p:nvPr>
            <p:ph sz="quarter" idx="10"/>
          </p:nvPr>
        </p:nvSpPr>
        <p:spPr>
          <a:xfrm>
            <a:off x="1696466" y="116500"/>
            <a:ext cx="6416790" cy="505435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1. </a:t>
            </a:r>
            <a:r>
              <a:rPr lang="fr-FR" dirty="0" err="1" smtClean="0"/>
              <a:t>Colloidal</a:t>
            </a:r>
            <a:r>
              <a:rPr lang="fr-FR" dirty="0" smtClean="0"/>
              <a:t> suspension</a:t>
            </a:r>
            <a:endParaRPr lang="fr-FR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6065833" y="1462201"/>
            <a:ext cx="2181225" cy="523220"/>
          </a:xfrm>
          <a:prstGeom prst="rect">
            <a:avLst/>
          </a:prstGeom>
          <a:solidFill>
            <a:srgbClr val="1E5389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smtClean="0">
                <a:solidFill>
                  <a:schemeClr val="bg1"/>
                </a:solidFill>
              </a:rPr>
              <a:t>Sorption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capacity</a:t>
            </a:r>
            <a:r>
              <a:rPr lang="fr-FR" sz="1400" b="1" kern="0" dirty="0" smtClean="0">
                <a:solidFill>
                  <a:schemeClr val="bg1"/>
                </a:solidFill>
              </a:rPr>
              <a:t> of 30-40 mg/g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1" y="1309137"/>
            <a:ext cx="5341937" cy="275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56677" y="4565383"/>
            <a:ext cx="9334005" cy="10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fr-FR" sz="1400" u="sng" baseline="30000" dirty="0">
              <a:latin typeface="+mj-lt"/>
            </a:endParaRPr>
          </a:p>
          <a:p>
            <a:pPr marL="285750" indent="-285750">
              <a:buBlip>
                <a:blip r:embed="rId3"/>
              </a:buBlip>
              <a:defRPr/>
            </a:pPr>
            <a:r>
              <a:rPr lang="fr-FR" kern="0" dirty="0" smtClean="0">
                <a:solidFill>
                  <a:srgbClr val="000000"/>
                </a:solidFill>
                <a:latin typeface="+mj-lt"/>
              </a:rPr>
              <a:t>24 </a:t>
            </a:r>
            <a:r>
              <a:rPr lang="fr-FR" kern="0" dirty="0" err="1" smtClean="0">
                <a:solidFill>
                  <a:srgbClr val="000000"/>
                </a:solidFill>
                <a:latin typeface="+mj-lt"/>
              </a:rPr>
              <a:t>hours</a:t>
            </a:r>
            <a:r>
              <a:rPr lang="fr-FR" kern="0" dirty="0" smtClean="0">
                <a:solidFill>
                  <a:srgbClr val="000000"/>
                </a:solidFill>
                <a:latin typeface="+mj-lt"/>
              </a:rPr>
              <a:t> contact time </a:t>
            </a:r>
            <a:r>
              <a:rPr lang="fr-FR" kern="0" dirty="0" err="1" smtClean="0">
                <a:solidFill>
                  <a:srgbClr val="000000"/>
                </a:solidFill>
                <a:latin typeface="+mj-lt"/>
              </a:rPr>
              <a:t>with</a:t>
            </a:r>
            <a:r>
              <a:rPr lang="fr-FR" kern="0" dirty="0" smtClean="0">
                <a:solidFill>
                  <a:srgbClr val="000000"/>
                </a:solidFill>
                <a:latin typeface="+mj-lt"/>
              </a:rPr>
              <a:t> NP 0.2%wt : </a:t>
            </a:r>
            <a:r>
              <a:rPr lang="fr-FR" kern="0" dirty="0" err="1" smtClean="0">
                <a:solidFill>
                  <a:srgbClr val="000000"/>
                </a:solidFill>
                <a:latin typeface="+mj-lt"/>
              </a:rPr>
              <a:t>A</a:t>
            </a:r>
            <a:r>
              <a:rPr lang="fr-FR" kern="0" baseline="-25000" dirty="0" err="1" smtClean="0">
                <a:solidFill>
                  <a:srgbClr val="000000"/>
                </a:solidFill>
                <a:latin typeface="+mj-lt"/>
              </a:rPr>
              <a:t>final</a:t>
            </a:r>
            <a:r>
              <a:rPr lang="fr-FR" kern="0" dirty="0" smtClean="0">
                <a:solidFill>
                  <a:srgbClr val="000000"/>
                </a:solidFill>
                <a:latin typeface="+mj-lt"/>
              </a:rPr>
              <a:t>=5500Bq/l , DF=7,5</a:t>
            </a:r>
            <a:endParaRPr lang="fr-FR" b="1" kern="0" dirty="0" smtClean="0">
              <a:solidFill>
                <a:srgbClr val="FF0000"/>
              </a:solidFill>
              <a:latin typeface="+mj-lt"/>
            </a:endParaRPr>
          </a:p>
          <a:p>
            <a:pPr marL="285750" indent="-285750">
              <a:buBlip>
                <a:blip r:embed="rId4"/>
              </a:buBlip>
              <a:defRPr/>
            </a:pPr>
            <a:endParaRPr lang="fr-FR" sz="1400" kern="0" dirty="0" smtClean="0">
              <a:solidFill>
                <a:srgbClr val="000000"/>
              </a:solidFill>
              <a:latin typeface="+mj-lt"/>
            </a:endParaRPr>
          </a:p>
          <a:p>
            <a:pPr marL="285750" indent="-285750">
              <a:buBlip>
                <a:blip r:embed="rId3"/>
              </a:buBlip>
              <a:defRPr/>
            </a:pPr>
            <a:r>
              <a:rPr lang="fr-FR" kern="0" dirty="0">
                <a:solidFill>
                  <a:srgbClr val="000000"/>
                </a:solidFill>
              </a:rPr>
              <a:t>24 </a:t>
            </a:r>
            <a:r>
              <a:rPr lang="fr-FR" kern="0" dirty="0" err="1">
                <a:solidFill>
                  <a:srgbClr val="000000"/>
                </a:solidFill>
              </a:rPr>
              <a:t>hours</a:t>
            </a:r>
            <a:r>
              <a:rPr lang="fr-FR" kern="0" dirty="0">
                <a:solidFill>
                  <a:srgbClr val="000000"/>
                </a:solidFill>
              </a:rPr>
              <a:t> contact time </a:t>
            </a:r>
            <a:r>
              <a:rPr lang="fr-FR" kern="0" dirty="0" err="1">
                <a:solidFill>
                  <a:srgbClr val="000000"/>
                </a:solidFill>
              </a:rPr>
              <a:t>with</a:t>
            </a:r>
            <a:r>
              <a:rPr lang="fr-FR" kern="0" dirty="0">
                <a:solidFill>
                  <a:srgbClr val="000000"/>
                </a:solidFill>
              </a:rPr>
              <a:t> NP </a:t>
            </a:r>
            <a:r>
              <a:rPr lang="fr-FR" kern="0" dirty="0" smtClean="0">
                <a:solidFill>
                  <a:srgbClr val="000000"/>
                </a:solidFill>
              </a:rPr>
              <a:t>1.8%wt </a:t>
            </a:r>
            <a:r>
              <a:rPr lang="fr-FR" kern="0" dirty="0">
                <a:solidFill>
                  <a:srgbClr val="000000"/>
                </a:solidFill>
              </a:rPr>
              <a:t>: </a:t>
            </a:r>
            <a:r>
              <a:rPr lang="fr-FR" kern="0" dirty="0" err="1">
                <a:solidFill>
                  <a:srgbClr val="000000"/>
                </a:solidFill>
              </a:rPr>
              <a:t>A</a:t>
            </a:r>
            <a:r>
              <a:rPr lang="fr-FR" kern="0" baseline="-25000" dirty="0" err="1">
                <a:solidFill>
                  <a:srgbClr val="000000"/>
                </a:solidFill>
              </a:rPr>
              <a:t>final</a:t>
            </a:r>
            <a:r>
              <a:rPr lang="fr-FR" kern="0" dirty="0">
                <a:solidFill>
                  <a:srgbClr val="000000"/>
                </a:solidFill>
              </a:rPr>
              <a:t>=</a:t>
            </a:r>
            <a:r>
              <a:rPr lang="fr-FR" kern="0" dirty="0" smtClean="0">
                <a:solidFill>
                  <a:srgbClr val="000000"/>
                </a:solidFill>
              </a:rPr>
              <a:t>600Bq/l </a:t>
            </a:r>
            <a:r>
              <a:rPr lang="fr-FR" kern="0" dirty="0">
                <a:solidFill>
                  <a:srgbClr val="000000"/>
                </a:solidFill>
              </a:rPr>
              <a:t>, </a:t>
            </a:r>
            <a:r>
              <a:rPr lang="fr-FR" kern="0" dirty="0" smtClean="0">
                <a:solidFill>
                  <a:srgbClr val="000000"/>
                </a:solidFill>
              </a:rPr>
              <a:t>DF=69</a:t>
            </a:r>
            <a:endParaRPr lang="fr-FR" b="1" kern="0" dirty="0" smtClean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6303" y="4021356"/>
            <a:ext cx="8921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u="sng" kern="0" dirty="0" err="1">
                <a:solidFill>
                  <a:srgbClr val="000000"/>
                </a:solidFill>
              </a:rPr>
              <a:t>Synthetic</a:t>
            </a:r>
            <a:r>
              <a:rPr lang="fr-FR" u="sng" kern="0" dirty="0">
                <a:solidFill>
                  <a:srgbClr val="000000"/>
                </a:solidFill>
              </a:rPr>
              <a:t> solution: </a:t>
            </a:r>
            <a:r>
              <a:rPr lang="fr-FR" b="1" kern="0" dirty="0">
                <a:solidFill>
                  <a:srgbClr val="000000"/>
                </a:solidFill>
              </a:rPr>
              <a:t>41250 Bq/l </a:t>
            </a:r>
            <a:r>
              <a:rPr lang="fr-FR" kern="0" dirty="0">
                <a:solidFill>
                  <a:srgbClr val="000000"/>
                </a:solidFill>
              </a:rPr>
              <a:t>of Cs</a:t>
            </a:r>
            <a:r>
              <a:rPr lang="fr-FR" kern="0" baseline="30000" dirty="0">
                <a:solidFill>
                  <a:srgbClr val="000000"/>
                </a:solidFill>
              </a:rPr>
              <a:t>137</a:t>
            </a:r>
            <a:r>
              <a:rPr lang="fr-FR" kern="0" dirty="0">
                <a:solidFill>
                  <a:srgbClr val="000000"/>
                </a:solidFill>
              </a:rPr>
              <a:t> </a:t>
            </a:r>
            <a:r>
              <a:rPr lang="fr-FR" sz="1400" kern="0" dirty="0">
                <a:solidFill>
                  <a:srgbClr val="000000"/>
                </a:solidFill>
              </a:rPr>
              <a:t>(1. 10</a:t>
            </a:r>
            <a:r>
              <a:rPr lang="fr-FR" sz="1400" kern="0" baseline="30000" dirty="0">
                <a:solidFill>
                  <a:srgbClr val="000000"/>
                </a:solidFill>
              </a:rPr>
              <a:t>-10</a:t>
            </a:r>
            <a:r>
              <a:rPr lang="fr-FR" sz="1400" kern="0" dirty="0">
                <a:solidFill>
                  <a:srgbClr val="000000"/>
                </a:solidFill>
              </a:rPr>
              <a:t>M) + 0,5M NaNO</a:t>
            </a:r>
            <a:r>
              <a:rPr lang="fr-FR" sz="1400" kern="0" baseline="-25000" dirty="0">
                <a:solidFill>
                  <a:srgbClr val="000000"/>
                </a:solidFill>
              </a:rPr>
              <a:t>3</a:t>
            </a:r>
            <a:r>
              <a:rPr lang="fr-FR" sz="1400" kern="0" dirty="0">
                <a:solidFill>
                  <a:srgbClr val="000000"/>
                </a:solidFill>
              </a:rPr>
              <a:t> + SO</a:t>
            </a:r>
            <a:r>
              <a:rPr lang="fr-FR" sz="1400" kern="0" baseline="-25000" dirty="0">
                <a:solidFill>
                  <a:srgbClr val="000000"/>
                </a:solidFill>
              </a:rPr>
              <a:t>4</a:t>
            </a:r>
            <a:r>
              <a:rPr lang="fr-FR" sz="1400" kern="0" baseline="30000" dirty="0">
                <a:solidFill>
                  <a:srgbClr val="000000"/>
                </a:solidFill>
              </a:rPr>
              <a:t>2-</a:t>
            </a:r>
            <a:r>
              <a:rPr lang="fr-FR" sz="1400" kern="0" dirty="0">
                <a:solidFill>
                  <a:srgbClr val="000000"/>
                </a:solidFill>
              </a:rPr>
              <a:t> + PO</a:t>
            </a:r>
            <a:r>
              <a:rPr lang="fr-FR" sz="1400" kern="0" baseline="-25000" dirty="0">
                <a:solidFill>
                  <a:srgbClr val="000000"/>
                </a:solidFill>
              </a:rPr>
              <a:t>4</a:t>
            </a:r>
            <a:r>
              <a:rPr lang="fr-FR" sz="1400" kern="0" baseline="30000" dirty="0">
                <a:solidFill>
                  <a:srgbClr val="000000"/>
                </a:solidFill>
              </a:rPr>
              <a:t>3-</a:t>
            </a:r>
            <a:r>
              <a:rPr lang="fr-FR" sz="1400" kern="0" dirty="0">
                <a:solidFill>
                  <a:srgbClr val="000000"/>
                </a:solidFill>
              </a:rPr>
              <a:t> + K + Mg + Ca (1,10</a:t>
            </a:r>
            <a:r>
              <a:rPr lang="fr-FR" sz="1400" kern="0" baseline="30000" dirty="0">
                <a:solidFill>
                  <a:srgbClr val="000000"/>
                </a:solidFill>
              </a:rPr>
              <a:t>-3</a:t>
            </a:r>
            <a:r>
              <a:rPr lang="fr-FR" sz="1400" kern="0" dirty="0">
                <a:solidFill>
                  <a:srgbClr val="000000"/>
                </a:solidFill>
              </a:rPr>
              <a:t>M)</a:t>
            </a:r>
          </a:p>
        </p:txBody>
      </p:sp>
      <p:pic>
        <p:nvPicPr>
          <p:cNvPr id="16" name="Picture 6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10"/>
          <a:stretch/>
        </p:blipFill>
        <p:spPr bwMode="auto">
          <a:xfrm>
            <a:off x="820700" y="5570786"/>
            <a:ext cx="7483864" cy="636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135" y="2196029"/>
            <a:ext cx="3544220" cy="1532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913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1. </a:t>
            </a:r>
            <a:r>
              <a:rPr lang="fr-FR" dirty="0" err="1" smtClean="0"/>
              <a:t>Colloidal</a:t>
            </a:r>
            <a:r>
              <a:rPr lang="fr-FR" dirty="0" smtClean="0"/>
              <a:t> suspension: </a:t>
            </a:r>
            <a:r>
              <a:rPr lang="fr-FR" dirty="0" err="1" smtClean="0"/>
              <a:t>salting</a:t>
            </a:r>
            <a:r>
              <a:rPr lang="fr-FR" dirty="0" smtClean="0"/>
              <a:t>-out</a:t>
            </a:r>
            <a:endParaRPr lang="fr-FR" dirty="0"/>
          </a:p>
        </p:txBody>
      </p:sp>
      <p:sp>
        <p:nvSpPr>
          <p:cNvPr id="669" name="Espace réservé de la date 3"/>
          <p:cNvSpPr txBox="1">
            <a:spLocks/>
          </p:cNvSpPr>
          <p:nvPr/>
        </p:nvSpPr>
        <p:spPr>
          <a:xfrm>
            <a:off x="576000" y="6305192"/>
            <a:ext cx="1450504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b="1" kern="1200">
                <a:solidFill>
                  <a:srgbClr val="1E5389"/>
                </a:solidFill>
                <a:latin typeface="Verdana"/>
                <a:ea typeface="+mn-ea"/>
                <a:cs typeface="Verdan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mtClean="0"/>
              <a:t>21 mai 2014</a:t>
            </a:r>
            <a:endParaRPr lang="fr-FR" dirty="0"/>
          </a:p>
        </p:txBody>
      </p:sp>
      <p:sp>
        <p:nvSpPr>
          <p:cNvPr id="670" name="Rectangle 669"/>
          <p:cNvSpPr/>
          <p:nvPr/>
        </p:nvSpPr>
        <p:spPr>
          <a:xfrm>
            <a:off x="57992" y="977845"/>
            <a:ext cx="3086100" cy="1924050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71" name="Groupe 670"/>
          <p:cNvGrpSpPr>
            <a:grpSpLocks noChangeAspect="1"/>
          </p:cNvGrpSpPr>
          <p:nvPr/>
        </p:nvGrpSpPr>
        <p:grpSpPr>
          <a:xfrm>
            <a:off x="462948" y="1281846"/>
            <a:ext cx="342602" cy="312420"/>
            <a:chOff x="5124173" y="1809750"/>
            <a:chExt cx="1713006" cy="1562100"/>
          </a:xfrm>
        </p:grpSpPr>
        <p:cxnSp>
          <p:nvCxnSpPr>
            <p:cNvPr id="672" name="Connecteur droit 671"/>
            <p:cNvCxnSpPr/>
            <p:nvPr/>
          </p:nvCxnSpPr>
          <p:spPr>
            <a:xfrm>
              <a:off x="5772150" y="2314575"/>
              <a:ext cx="381000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3" name="Connecteur droit 672"/>
            <p:cNvCxnSpPr/>
            <p:nvPr/>
          </p:nvCxnSpPr>
          <p:spPr>
            <a:xfrm>
              <a:off x="5605462" y="2552700"/>
              <a:ext cx="733425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Connecteur droit 673"/>
            <p:cNvCxnSpPr/>
            <p:nvPr/>
          </p:nvCxnSpPr>
          <p:spPr>
            <a:xfrm flipH="1">
              <a:off x="5805487" y="2276475"/>
              <a:ext cx="238125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5" name="Connecteur droit 674"/>
            <p:cNvCxnSpPr/>
            <p:nvPr/>
          </p:nvCxnSpPr>
          <p:spPr>
            <a:xfrm>
              <a:off x="5614987" y="2400300"/>
              <a:ext cx="633413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6" name="Forme libre 675"/>
            <p:cNvSpPr/>
            <p:nvPr/>
          </p:nvSpPr>
          <p:spPr>
            <a:xfrm>
              <a:off x="5486400" y="184785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7" name="Forme libre 676"/>
            <p:cNvSpPr/>
            <p:nvPr/>
          </p:nvSpPr>
          <p:spPr>
            <a:xfrm rot="20099799">
              <a:off x="5230223" y="200977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8" name="Forme libre 677"/>
            <p:cNvSpPr/>
            <p:nvPr/>
          </p:nvSpPr>
          <p:spPr>
            <a:xfrm rot="14105369">
              <a:off x="5514641" y="284653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9" name="Forme libre 678"/>
            <p:cNvSpPr/>
            <p:nvPr/>
          </p:nvSpPr>
          <p:spPr>
            <a:xfrm rot="1873361">
              <a:off x="5881023" y="180975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0" name="Forme libre 679"/>
            <p:cNvSpPr/>
            <p:nvPr/>
          </p:nvSpPr>
          <p:spPr>
            <a:xfrm rot="6579376">
              <a:off x="6441228" y="227948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1" name="Forme libre 680"/>
            <p:cNvSpPr/>
            <p:nvPr/>
          </p:nvSpPr>
          <p:spPr>
            <a:xfrm rot="11223361">
              <a:off x="6076950" y="2905125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2" name="Forme libre 681"/>
            <p:cNvSpPr/>
            <p:nvPr/>
          </p:nvSpPr>
          <p:spPr>
            <a:xfrm rot="8315628">
              <a:off x="6324668" y="2579652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3" name="Forme libre 682"/>
            <p:cNvSpPr/>
            <p:nvPr/>
          </p:nvSpPr>
          <p:spPr>
            <a:xfrm rot="17779633">
              <a:off x="5194947" y="2330433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84" name="Connecteur droit 683"/>
            <p:cNvCxnSpPr/>
            <p:nvPr/>
          </p:nvCxnSpPr>
          <p:spPr>
            <a:xfrm flipV="1">
              <a:off x="5638800" y="2326956"/>
              <a:ext cx="572164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5" name="Forme libre 684"/>
            <p:cNvSpPr/>
            <p:nvPr/>
          </p:nvSpPr>
          <p:spPr>
            <a:xfrm rot="5400000">
              <a:off x="6278882" y="195468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6" name="Forme libre 685"/>
            <p:cNvSpPr/>
            <p:nvPr/>
          </p:nvSpPr>
          <p:spPr>
            <a:xfrm rot="16200000">
              <a:off x="5253038" y="2605087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87" name="Groupe 686"/>
          <p:cNvGrpSpPr>
            <a:grpSpLocks noChangeAspect="1"/>
          </p:cNvGrpSpPr>
          <p:nvPr/>
        </p:nvGrpSpPr>
        <p:grpSpPr>
          <a:xfrm>
            <a:off x="1136225" y="2281401"/>
            <a:ext cx="342602" cy="312420"/>
            <a:chOff x="5124173" y="1809750"/>
            <a:chExt cx="1713006" cy="1562100"/>
          </a:xfrm>
        </p:grpSpPr>
        <p:cxnSp>
          <p:nvCxnSpPr>
            <p:cNvPr id="688" name="Connecteur droit 687"/>
            <p:cNvCxnSpPr/>
            <p:nvPr/>
          </p:nvCxnSpPr>
          <p:spPr>
            <a:xfrm>
              <a:off x="5772150" y="2314575"/>
              <a:ext cx="381000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9" name="Connecteur droit 688"/>
            <p:cNvCxnSpPr/>
            <p:nvPr/>
          </p:nvCxnSpPr>
          <p:spPr>
            <a:xfrm>
              <a:off x="5605462" y="2552700"/>
              <a:ext cx="733425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0" name="Connecteur droit 689"/>
            <p:cNvCxnSpPr/>
            <p:nvPr/>
          </p:nvCxnSpPr>
          <p:spPr>
            <a:xfrm flipH="1">
              <a:off x="5805487" y="2276475"/>
              <a:ext cx="238125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1" name="Connecteur droit 690"/>
            <p:cNvCxnSpPr/>
            <p:nvPr/>
          </p:nvCxnSpPr>
          <p:spPr>
            <a:xfrm>
              <a:off x="5614987" y="2400300"/>
              <a:ext cx="633413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2" name="Forme libre 691"/>
            <p:cNvSpPr/>
            <p:nvPr/>
          </p:nvSpPr>
          <p:spPr>
            <a:xfrm>
              <a:off x="5486400" y="184785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3" name="Forme libre 692"/>
            <p:cNvSpPr/>
            <p:nvPr/>
          </p:nvSpPr>
          <p:spPr>
            <a:xfrm rot="20099799">
              <a:off x="5230223" y="200977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4" name="Forme libre 693"/>
            <p:cNvSpPr/>
            <p:nvPr/>
          </p:nvSpPr>
          <p:spPr>
            <a:xfrm rot="14105369">
              <a:off x="5514641" y="284653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5" name="Forme libre 694"/>
            <p:cNvSpPr/>
            <p:nvPr/>
          </p:nvSpPr>
          <p:spPr>
            <a:xfrm rot="1873361">
              <a:off x="5881023" y="180975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6" name="Forme libre 695"/>
            <p:cNvSpPr/>
            <p:nvPr/>
          </p:nvSpPr>
          <p:spPr>
            <a:xfrm rot="6579376">
              <a:off x="6441228" y="227948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7" name="Forme libre 696"/>
            <p:cNvSpPr/>
            <p:nvPr/>
          </p:nvSpPr>
          <p:spPr>
            <a:xfrm rot="11223361">
              <a:off x="6076950" y="2905125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8" name="Forme libre 697"/>
            <p:cNvSpPr/>
            <p:nvPr/>
          </p:nvSpPr>
          <p:spPr>
            <a:xfrm rot="8315628">
              <a:off x="6324668" y="2579652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9" name="Forme libre 698"/>
            <p:cNvSpPr/>
            <p:nvPr/>
          </p:nvSpPr>
          <p:spPr>
            <a:xfrm rot="17779633">
              <a:off x="5194947" y="2330433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00" name="Connecteur droit 699"/>
            <p:cNvCxnSpPr/>
            <p:nvPr/>
          </p:nvCxnSpPr>
          <p:spPr>
            <a:xfrm flipV="1">
              <a:off x="5638800" y="2326956"/>
              <a:ext cx="572164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1" name="Forme libre 700"/>
            <p:cNvSpPr/>
            <p:nvPr/>
          </p:nvSpPr>
          <p:spPr>
            <a:xfrm rot="5400000">
              <a:off x="6278882" y="195468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2" name="Forme libre 701"/>
            <p:cNvSpPr/>
            <p:nvPr/>
          </p:nvSpPr>
          <p:spPr>
            <a:xfrm rot="16200000">
              <a:off x="5253038" y="2605087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03" name="Groupe 702"/>
          <p:cNvGrpSpPr>
            <a:grpSpLocks noChangeAspect="1"/>
          </p:cNvGrpSpPr>
          <p:nvPr/>
        </p:nvGrpSpPr>
        <p:grpSpPr>
          <a:xfrm>
            <a:off x="2226285" y="1790713"/>
            <a:ext cx="342602" cy="312420"/>
            <a:chOff x="5124173" y="1809750"/>
            <a:chExt cx="1713006" cy="1562100"/>
          </a:xfrm>
        </p:grpSpPr>
        <p:cxnSp>
          <p:nvCxnSpPr>
            <p:cNvPr id="704" name="Connecteur droit 703"/>
            <p:cNvCxnSpPr/>
            <p:nvPr/>
          </p:nvCxnSpPr>
          <p:spPr>
            <a:xfrm>
              <a:off x="5772150" y="2314575"/>
              <a:ext cx="381000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Connecteur droit 704"/>
            <p:cNvCxnSpPr/>
            <p:nvPr/>
          </p:nvCxnSpPr>
          <p:spPr>
            <a:xfrm>
              <a:off x="5605462" y="2552700"/>
              <a:ext cx="733425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Connecteur droit 705"/>
            <p:cNvCxnSpPr/>
            <p:nvPr/>
          </p:nvCxnSpPr>
          <p:spPr>
            <a:xfrm flipH="1">
              <a:off x="5805487" y="2276475"/>
              <a:ext cx="238125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7" name="Connecteur droit 706"/>
            <p:cNvCxnSpPr/>
            <p:nvPr/>
          </p:nvCxnSpPr>
          <p:spPr>
            <a:xfrm>
              <a:off x="5614987" y="2400300"/>
              <a:ext cx="633413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8" name="Forme libre 707"/>
            <p:cNvSpPr/>
            <p:nvPr/>
          </p:nvSpPr>
          <p:spPr>
            <a:xfrm>
              <a:off x="5486400" y="184785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9" name="Forme libre 708"/>
            <p:cNvSpPr/>
            <p:nvPr/>
          </p:nvSpPr>
          <p:spPr>
            <a:xfrm rot="20099799">
              <a:off x="5230223" y="200977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0" name="Forme libre 709"/>
            <p:cNvSpPr/>
            <p:nvPr/>
          </p:nvSpPr>
          <p:spPr>
            <a:xfrm rot="14105369">
              <a:off x="5514641" y="284653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1" name="Forme libre 710"/>
            <p:cNvSpPr/>
            <p:nvPr/>
          </p:nvSpPr>
          <p:spPr>
            <a:xfrm rot="1873361">
              <a:off x="5881023" y="180975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2" name="Forme libre 711"/>
            <p:cNvSpPr/>
            <p:nvPr/>
          </p:nvSpPr>
          <p:spPr>
            <a:xfrm rot="6579376">
              <a:off x="6441228" y="2279486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3" name="Forme libre 712"/>
            <p:cNvSpPr/>
            <p:nvPr/>
          </p:nvSpPr>
          <p:spPr>
            <a:xfrm rot="11223361">
              <a:off x="6076950" y="2905125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4" name="Forme libre 713"/>
            <p:cNvSpPr/>
            <p:nvPr/>
          </p:nvSpPr>
          <p:spPr>
            <a:xfrm rot="8315628">
              <a:off x="6324668" y="2579652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5" name="Forme libre 714"/>
            <p:cNvSpPr/>
            <p:nvPr/>
          </p:nvSpPr>
          <p:spPr>
            <a:xfrm rot="17779633">
              <a:off x="5194947" y="2330433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16" name="Connecteur droit 715"/>
            <p:cNvCxnSpPr/>
            <p:nvPr/>
          </p:nvCxnSpPr>
          <p:spPr>
            <a:xfrm flipV="1">
              <a:off x="5638800" y="2326956"/>
              <a:ext cx="572164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7" name="Forme libre 716"/>
            <p:cNvSpPr/>
            <p:nvPr/>
          </p:nvSpPr>
          <p:spPr>
            <a:xfrm rot="5400000">
              <a:off x="6278882" y="1954680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8" name="Forme libre 717"/>
            <p:cNvSpPr/>
            <p:nvPr/>
          </p:nvSpPr>
          <p:spPr>
            <a:xfrm rot="16200000">
              <a:off x="5253038" y="2605087"/>
              <a:ext cx="325178" cy="46672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19" name="Groupe 718"/>
          <p:cNvGrpSpPr>
            <a:grpSpLocks noChangeAspect="1"/>
          </p:cNvGrpSpPr>
          <p:nvPr/>
        </p:nvGrpSpPr>
        <p:grpSpPr>
          <a:xfrm rot="13149237">
            <a:off x="205562" y="1626555"/>
            <a:ext cx="242029" cy="64770"/>
            <a:chOff x="4695486" y="2809875"/>
            <a:chExt cx="1210147" cy="323850"/>
          </a:xfrm>
        </p:grpSpPr>
        <p:sp>
          <p:nvSpPr>
            <p:cNvPr id="720" name="Forme libre 71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1" name="Forme libre 72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22" name="Groupe 721"/>
          <p:cNvGrpSpPr>
            <a:grpSpLocks noChangeAspect="1"/>
          </p:cNvGrpSpPr>
          <p:nvPr/>
        </p:nvGrpSpPr>
        <p:grpSpPr>
          <a:xfrm rot="19920640">
            <a:off x="1211567" y="1987482"/>
            <a:ext cx="242029" cy="64770"/>
            <a:chOff x="4695486" y="2809875"/>
            <a:chExt cx="1210147" cy="323850"/>
          </a:xfrm>
        </p:grpSpPr>
        <p:sp>
          <p:nvSpPr>
            <p:cNvPr id="723" name="Forme libre 72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4" name="Forme libre 72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25" name="Groupe 724"/>
          <p:cNvGrpSpPr>
            <a:grpSpLocks noChangeAspect="1"/>
          </p:cNvGrpSpPr>
          <p:nvPr/>
        </p:nvGrpSpPr>
        <p:grpSpPr>
          <a:xfrm rot="14521172">
            <a:off x="1902379" y="2127835"/>
            <a:ext cx="242029" cy="64770"/>
            <a:chOff x="4695486" y="2809875"/>
            <a:chExt cx="1210147" cy="323850"/>
          </a:xfrm>
        </p:grpSpPr>
        <p:sp>
          <p:nvSpPr>
            <p:cNvPr id="726" name="Forme libre 72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7" name="Forme libre 72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28" name="Groupe 727"/>
          <p:cNvGrpSpPr>
            <a:grpSpLocks noChangeAspect="1"/>
          </p:cNvGrpSpPr>
          <p:nvPr/>
        </p:nvGrpSpPr>
        <p:grpSpPr>
          <a:xfrm>
            <a:off x="1695988" y="1581308"/>
            <a:ext cx="242029" cy="64770"/>
            <a:chOff x="4695486" y="2809875"/>
            <a:chExt cx="1210147" cy="323850"/>
          </a:xfrm>
        </p:grpSpPr>
        <p:sp>
          <p:nvSpPr>
            <p:cNvPr id="729" name="Forme libre 72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0" name="Forme libre 72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31" name="Groupe 730"/>
          <p:cNvGrpSpPr>
            <a:grpSpLocks noChangeAspect="1"/>
          </p:cNvGrpSpPr>
          <p:nvPr/>
        </p:nvGrpSpPr>
        <p:grpSpPr>
          <a:xfrm rot="19573500">
            <a:off x="2049286" y="2597463"/>
            <a:ext cx="242029" cy="64770"/>
            <a:chOff x="4695486" y="2809875"/>
            <a:chExt cx="1210147" cy="323850"/>
          </a:xfrm>
        </p:grpSpPr>
        <p:sp>
          <p:nvSpPr>
            <p:cNvPr id="732" name="Forme libre 73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3" name="Forme libre 73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34" name="Groupe 733"/>
          <p:cNvGrpSpPr>
            <a:grpSpLocks noChangeAspect="1"/>
          </p:cNvGrpSpPr>
          <p:nvPr/>
        </p:nvGrpSpPr>
        <p:grpSpPr>
          <a:xfrm rot="20823223">
            <a:off x="2346309" y="2705039"/>
            <a:ext cx="242029" cy="64770"/>
            <a:chOff x="4695486" y="2809875"/>
            <a:chExt cx="1210147" cy="323850"/>
          </a:xfrm>
        </p:grpSpPr>
        <p:sp>
          <p:nvSpPr>
            <p:cNvPr id="735" name="Forme libre 734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6" name="Forme libre 735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37" name="Groupe 736"/>
          <p:cNvGrpSpPr>
            <a:grpSpLocks noChangeAspect="1"/>
          </p:cNvGrpSpPr>
          <p:nvPr/>
        </p:nvGrpSpPr>
        <p:grpSpPr>
          <a:xfrm rot="13420260">
            <a:off x="1325343" y="1173040"/>
            <a:ext cx="242029" cy="64770"/>
            <a:chOff x="4695486" y="2809875"/>
            <a:chExt cx="1210147" cy="323850"/>
          </a:xfrm>
        </p:grpSpPr>
        <p:sp>
          <p:nvSpPr>
            <p:cNvPr id="738" name="Forme libre 737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9" name="Forme libre 738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40" name="Groupe 739"/>
          <p:cNvGrpSpPr>
            <a:grpSpLocks noChangeAspect="1"/>
          </p:cNvGrpSpPr>
          <p:nvPr/>
        </p:nvGrpSpPr>
        <p:grpSpPr>
          <a:xfrm>
            <a:off x="648017" y="2020754"/>
            <a:ext cx="242029" cy="64770"/>
            <a:chOff x="4695486" y="2809875"/>
            <a:chExt cx="1210147" cy="323850"/>
          </a:xfrm>
        </p:grpSpPr>
        <p:sp>
          <p:nvSpPr>
            <p:cNvPr id="741" name="Forme libre 740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2" name="Forme libre 741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43" name="Groupe 742"/>
          <p:cNvGrpSpPr>
            <a:grpSpLocks noChangeAspect="1"/>
          </p:cNvGrpSpPr>
          <p:nvPr/>
        </p:nvGrpSpPr>
        <p:grpSpPr>
          <a:xfrm rot="20813287">
            <a:off x="986876" y="1539012"/>
            <a:ext cx="242029" cy="64770"/>
            <a:chOff x="4695486" y="2809875"/>
            <a:chExt cx="1210147" cy="323850"/>
          </a:xfrm>
        </p:grpSpPr>
        <p:sp>
          <p:nvSpPr>
            <p:cNvPr id="744" name="Forme libre 743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5" name="Forme libre 744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46" name="Groupe 745"/>
          <p:cNvGrpSpPr>
            <a:grpSpLocks noChangeAspect="1"/>
          </p:cNvGrpSpPr>
          <p:nvPr/>
        </p:nvGrpSpPr>
        <p:grpSpPr>
          <a:xfrm rot="13639107">
            <a:off x="1665845" y="2379128"/>
            <a:ext cx="242029" cy="64770"/>
            <a:chOff x="4695486" y="2809875"/>
            <a:chExt cx="1210147" cy="323850"/>
          </a:xfrm>
        </p:grpSpPr>
        <p:sp>
          <p:nvSpPr>
            <p:cNvPr id="747" name="Forme libre 74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8" name="Forme libre 74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49" name="Secteurs 748"/>
          <p:cNvSpPr/>
          <p:nvPr/>
        </p:nvSpPr>
        <p:spPr>
          <a:xfrm rot="5400000">
            <a:off x="2320650" y="166437"/>
            <a:ext cx="1649705" cy="164375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50" name="Secteurs 749"/>
          <p:cNvSpPr/>
          <p:nvPr/>
        </p:nvSpPr>
        <p:spPr>
          <a:xfrm rot="16200000">
            <a:off x="-766207" y="2088501"/>
            <a:ext cx="1649705" cy="164375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51" name="ZoneTexte 750"/>
          <p:cNvSpPr txBox="1"/>
          <p:nvPr/>
        </p:nvSpPr>
        <p:spPr>
          <a:xfrm>
            <a:off x="2590796" y="105808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Oil</a:t>
            </a:r>
            <a:endParaRPr lang="fr-FR" dirty="0"/>
          </a:p>
        </p:txBody>
      </p:sp>
      <p:sp>
        <p:nvSpPr>
          <p:cNvPr id="752" name="ZoneTexte 751"/>
          <p:cNvSpPr txBox="1"/>
          <p:nvPr/>
        </p:nvSpPr>
        <p:spPr>
          <a:xfrm>
            <a:off x="124973" y="242999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Oil</a:t>
            </a:r>
            <a:endParaRPr lang="fr-FR" dirty="0"/>
          </a:p>
        </p:txBody>
      </p:sp>
      <p:grpSp>
        <p:nvGrpSpPr>
          <p:cNvPr id="753" name="Groupe 752"/>
          <p:cNvGrpSpPr>
            <a:grpSpLocks noChangeAspect="1"/>
          </p:cNvGrpSpPr>
          <p:nvPr/>
        </p:nvGrpSpPr>
        <p:grpSpPr>
          <a:xfrm rot="21398206">
            <a:off x="2230572" y="1025200"/>
            <a:ext cx="242029" cy="64770"/>
            <a:chOff x="4695486" y="2809875"/>
            <a:chExt cx="1210147" cy="323850"/>
          </a:xfrm>
        </p:grpSpPr>
        <p:sp>
          <p:nvSpPr>
            <p:cNvPr id="754" name="Forme libre 753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5" name="Forme libre 754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56" name="Groupe 755"/>
          <p:cNvGrpSpPr>
            <a:grpSpLocks noChangeAspect="1"/>
          </p:cNvGrpSpPr>
          <p:nvPr/>
        </p:nvGrpSpPr>
        <p:grpSpPr>
          <a:xfrm rot="20589111">
            <a:off x="2269297" y="1325119"/>
            <a:ext cx="242029" cy="64770"/>
            <a:chOff x="4695486" y="2809875"/>
            <a:chExt cx="1210147" cy="323850"/>
          </a:xfrm>
        </p:grpSpPr>
        <p:sp>
          <p:nvSpPr>
            <p:cNvPr id="757" name="Forme libre 75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8" name="Forme libre 75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59" name="Groupe 758"/>
          <p:cNvGrpSpPr>
            <a:grpSpLocks noChangeAspect="1"/>
          </p:cNvGrpSpPr>
          <p:nvPr/>
        </p:nvGrpSpPr>
        <p:grpSpPr>
          <a:xfrm rot="19315112">
            <a:off x="2363117" y="1484276"/>
            <a:ext cx="242029" cy="64770"/>
            <a:chOff x="4695486" y="2809875"/>
            <a:chExt cx="1210147" cy="323850"/>
          </a:xfrm>
        </p:grpSpPr>
        <p:sp>
          <p:nvSpPr>
            <p:cNvPr id="760" name="Forme libre 75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1" name="Forme libre 76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62" name="Groupe 761"/>
          <p:cNvGrpSpPr>
            <a:grpSpLocks noChangeAspect="1"/>
          </p:cNvGrpSpPr>
          <p:nvPr/>
        </p:nvGrpSpPr>
        <p:grpSpPr>
          <a:xfrm rot="18291280">
            <a:off x="2511160" y="1625090"/>
            <a:ext cx="242029" cy="64770"/>
            <a:chOff x="4695486" y="2809875"/>
            <a:chExt cx="1210147" cy="323850"/>
          </a:xfrm>
        </p:grpSpPr>
        <p:sp>
          <p:nvSpPr>
            <p:cNvPr id="763" name="Forme libre 76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4" name="Forme libre 76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65" name="Groupe 764"/>
          <p:cNvGrpSpPr>
            <a:grpSpLocks noChangeAspect="1"/>
          </p:cNvGrpSpPr>
          <p:nvPr/>
        </p:nvGrpSpPr>
        <p:grpSpPr>
          <a:xfrm rot="17626110">
            <a:off x="2658622" y="1710805"/>
            <a:ext cx="242029" cy="64770"/>
            <a:chOff x="4695486" y="2809875"/>
            <a:chExt cx="1210147" cy="323850"/>
          </a:xfrm>
        </p:grpSpPr>
        <p:sp>
          <p:nvSpPr>
            <p:cNvPr id="766" name="Forme libre 76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7" name="Forme libre 76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68" name="Groupe 767"/>
          <p:cNvGrpSpPr>
            <a:grpSpLocks noChangeAspect="1"/>
          </p:cNvGrpSpPr>
          <p:nvPr/>
        </p:nvGrpSpPr>
        <p:grpSpPr>
          <a:xfrm rot="16200000">
            <a:off x="2876566" y="1771255"/>
            <a:ext cx="242029" cy="64770"/>
            <a:chOff x="4695486" y="2809875"/>
            <a:chExt cx="1210147" cy="323850"/>
          </a:xfrm>
        </p:grpSpPr>
        <p:sp>
          <p:nvSpPr>
            <p:cNvPr id="769" name="Forme libre 76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0" name="Forme libre 76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71" name="Groupe 770"/>
          <p:cNvGrpSpPr>
            <a:grpSpLocks noChangeAspect="1"/>
          </p:cNvGrpSpPr>
          <p:nvPr/>
        </p:nvGrpSpPr>
        <p:grpSpPr>
          <a:xfrm rot="20708821">
            <a:off x="2250136" y="1176547"/>
            <a:ext cx="242029" cy="64770"/>
            <a:chOff x="4695486" y="2809875"/>
            <a:chExt cx="1210147" cy="323850"/>
          </a:xfrm>
        </p:grpSpPr>
        <p:sp>
          <p:nvSpPr>
            <p:cNvPr id="772" name="Forme libre 77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3" name="Forme libre 77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74" name="Groupe 773"/>
          <p:cNvGrpSpPr/>
          <p:nvPr/>
        </p:nvGrpSpPr>
        <p:grpSpPr>
          <a:xfrm rot="10800000">
            <a:off x="173863" y="1951341"/>
            <a:ext cx="799394" cy="899454"/>
            <a:chOff x="4584668" y="2753330"/>
            <a:chExt cx="799394" cy="899454"/>
          </a:xfrm>
        </p:grpSpPr>
        <p:grpSp>
          <p:nvGrpSpPr>
            <p:cNvPr id="775" name="Groupe 774"/>
            <p:cNvGrpSpPr>
              <a:grpSpLocks noChangeAspect="1"/>
            </p:cNvGrpSpPr>
            <p:nvPr/>
          </p:nvGrpSpPr>
          <p:grpSpPr>
            <a:xfrm rot="21398206">
              <a:off x="4584668" y="2753330"/>
              <a:ext cx="242029" cy="64770"/>
              <a:chOff x="4695486" y="2809875"/>
              <a:chExt cx="1210147" cy="323850"/>
            </a:xfrm>
          </p:grpSpPr>
          <p:sp>
            <p:nvSpPr>
              <p:cNvPr id="794" name="Forme libre 793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95" name="Forme libre 794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76" name="Groupe 775"/>
            <p:cNvGrpSpPr>
              <a:grpSpLocks noChangeAspect="1"/>
            </p:cNvGrpSpPr>
            <p:nvPr/>
          </p:nvGrpSpPr>
          <p:grpSpPr>
            <a:xfrm rot="20589111">
              <a:off x="4623393" y="3053249"/>
              <a:ext cx="242029" cy="64770"/>
              <a:chOff x="4695486" y="2809875"/>
              <a:chExt cx="1210147" cy="323850"/>
            </a:xfrm>
          </p:grpSpPr>
          <p:sp>
            <p:nvSpPr>
              <p:cNvPr id="792" name="Forme libre 791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93" name="Forme libre 792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77" name="Groupe 776"/>
            <p:cNvGrpSpPr>
              <a:grpSpLocks noChangeAspect="1"/>
            </p:cNvGrpSpPr>
            <p:nvPr/>
          </p:nvGrpSpPr>
          <p:grpSpPr>
            <a:xfrm rot="19315112">
              <a:off x="4717213" y="3212406"/>
              <a:ext cx="242029" cy="64770"/>
              <a:chOff x="4695486" y="2809875"/>
              <a:chExt cx="1210147" cy="323850"/>
            </a:xfrm>
          </p:grpSpPr>
          <p:sp>
            <p:nvSpPr>
              <p:cNvPr id="790" name="Forme libre 789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91" name="Forme libre 790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78" name="Groupe 777"/>
            <p:cNvGrpSpPr>
              <a:grpSpLocks noChangeAspect="1"/>
            </p:cNvGrpSpPr>
            <p:nvPr/>
          </p:nvGrpSpPr>
          <p:grpSpPr>
            <a:xfrm rot="18291280">
              <a:off x="4865256" y="3353220"/>
              <a:ext cx="242029" cy="64770"/>
              <a:chOff x="4695486" y="2809875"/>
              <a:chExt cx="1210147" cy="323850"/>
            </a:xfrm>
          </p:grpSpPr>
          <p:sp>
            <p:nvSpPr>
              <p:cNvPr id="788" name="Forme libre 787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89" name="Forme libre 788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79" name="Groupe 778"/>
            <p:cNvGrpSpPr>
              <a:grpSpLocks noChangeAspect="1"/>
            </p:cNvGrpSpPr>
            <p:nvPr/>
          </p:nvGrpSpPr>
          <p:grpSpPr>
            <a:xfrm rot="17626110">
              <a:off x="5012718" y="3438935"/>
              <a:ext cx="242029" cy="64770"/>
              <a:chOff x="4695486" y="2809875"/>
              <a:chExt cx="1210147" cy="323850"/>
            </a:xfrm>
          </p:grpSpPr>
          <p:sp>
            <p:nvSpPr>
              <p:cNvPr id="786" name="Forme libre 785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87" name="Forme libre 786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80" name="Groupe 779"/>
            <p:cNvGrpSpPr>
              <a:grpSpLocks noChangeAspect="1"/>
            </p:cNvGrpSpPr>
            <p:nvPr/>
          </p:nvGrpSpPr>
          <p:grpSpPr>
            <a:xfrm rot="16200000">
              <a:off x="5230662" y="3499385"/>
              <a:ext cx="242029" cy="64770"/>
              <a:chOff x="4695486" y="2809875"/>
              <a:chExt cx="1210147" cy="323850"/>
            </a:xfrm>
          </p:grpSpPr>
          <p:sp>
            <p:nvSpPr>
              <p:cNvPr id="784" name="Forme libre 783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85" name="Forme libre 784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81" name="Groupe 780"/>
            <p:cNvGrpSpPr>
              <a:grpSpLocks noChangeAspect="1"/>
            </p:cNvGrpSpPr>
            <p:nvPr/>
          </p:nvGrpSpPr>
          <p:grpSpPr>
            <a:xfrm rot="20708821">
              <a:off x="4604232" y="2904677"/>
              <a:ext cx="242029" cy="64770"/>
              <a:chOff x="4695486" y="2809875"/>
              <a:chExt cx="1210147" cy="323850"/>
            </a:xfrm>
          </p:grpSpPr>
          <p:sp>
            <p:nvSpPr>
              <p:cNvPr id="782" name="Forme libre 781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83" name="Forme libre 782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796" name="Groupe 795"/>
          <p:cNvGrpSpPr>
            <a:grpSpLocks noChangeAspect="1"/>
          </p:cNvGrpSpPr>
          <p:nvPr/>
        </p:nvGrpSpPr>
        <p:grpSpPr>
          <a:xfrm>
            <a:off x="1770729" y="1125536"/>
            <a:ext cx="242029" cy="64770"/>
            <a:chOff x="4695486" y="2809875"/>
            <a:chExt cx="1210147" cy="323850"/>
          </a:xfrm>
        </p:grpSpPr>
        <p:sp>
          <p:nvSpPr>
            <p:cNvPr id="797" name="Forme libre 79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8" name="Forme libre 79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99" name="Groupe 798"/>
          <p:cNvGrpSpPr>
            <a:grpSpLocks noChangeAspect="1"/>
          </p:cNvGrpSpPr>
          <p:nvPr/>
        </p:nvGrpSpPr>
        <p:grpSpPr>
          <a:xfrm>
            <a:off x="200745" y="1108391"/>
            <a:ext cx="242029" cy="64770"/>
            <a:chOff x="4695486" y="2809875"/>
            <a:chExt cx="1210147" cy="323850"/>
          </a:xfrm>
        </p:grpSpPr>
        <p:sp>
          <p:nvSpPr>
            <p:cNvPr id="800" name="Forme libre 79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01" name="Forme libre 80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02" name="Groupe 801"/>
          <p:cNvGrpSpPr>
            <a:grpSpLocks noChangeAspect="1"/>
          </p:cNvGrpSpPr>
          <p:nvPr/>
        </p:nvGrpSpPr>
        <p:grpSpPr>
          <a:xfrm rot="19979978">
            <a:off x="1721833" y="1829661"/>
            <a:ext cx="242029" cy="64770"/>
            <a:chOff x="4695486" y="2809875"/>
            <a:chExt cx="1210147" cy="323850"/>
          </a:xfrm>
        </p:grpSpPr>
        <p:sp>
          <p:nvSpPr>
            <p:cNvPr id="803" name="Forme libre 80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04" name="Forme libre 80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05" name="Groupe 804"/>
          <p:cNvGrpSpPr>
            <a:grpSpLocks noChangeAspect="1"/>
          </p:cNvGrpSpPr>
          <p:nvPr/>
        </p:nvGrpSpPr>
        <p:grpSpPr>
          <a:xfrm>
            <a:off x="1503699" y="2734553"/>
            <a:ext cx="242029" cy="64770"/>
            <a:chOff x="4695486" y="2809875"/>
            <a:chExt cx="1210147" cy="323850"/>
          </a:xfrm>
        </p:grpSpPr>
        <p:sp>
          <p:nvSpPr>
            <p:cNvPr id="806" name="Forme libre 80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07" name="Forme libre 80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08" name="Groupe 807"/>
          <p:cNvGrpSpPr>
            <a:grpSpLocks noChangeAspect="1"/>
          </p:cNvGrpSpPr>
          <p:nvPr/>
        </p:nvGrpSpPr>
        <p:grpSpPr>
          <a:xfrm>
            <a:off x="2457988" y="2343308"/>
            <a:ext cx="242029" cy="64770"/>
            <a:chOff x="4695486" y="2809875"/>
            <a:chExt cx="1210147" cy="323850"/>
          </a:xfrm>
        </p:grpSpPr>
        <p:sp>
          <p:nvSpPr>
            <p:cNvPr id="809" name="Forme libre 80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0" name="Forme libre 80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11" name="Groupe 810"/>
          <p:cNvGrpSpPr>
            <a:grpSpLocks noChangeAspect="1"/>
          </p:cNvGrpSpPr>
          <p:nvPr/>
        </p:nvGrpSpPr>
        <p:grpSpPr>
          <a:xfrm rot="12871441">
            <a:off x="2694464" y="2155749"/>
            <a:ext cx="242029" cy="64770"/>
            <a:chOff x="4695486" y="2809875"/>
            <a:chExt cx="1210147" cy="323850"/>
          </a:xfrm>
        </p:grpSpPr>
        <p:sp>
          <p:nvSpPr>
            <p:cNvPr id="812" name="Forme libre 81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3" name="Forme libre 81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14" name="Groupe 813"/>
          <p:cNvGrpSpPr>
            <a:grpSpLocks noChangeAspect="1"/>
          </p:cNvGrpSpPr>
          <p:nvPr/>
        </p:nvGrpSpPr>
        <p:grpSpPr>
          <a:xfrm rot="2335254">
            <a:off x="2762788" y="2648108"/>
            <a:ext cx="242029" cy="64770"/>
            <a:chOff x="4695486" y="2809875"/>
            <a:chExt cx="1210147" cy="323850"/>
          </a:xfrm>
        </p:grpSpPr>
        <p:sp>
          <p:nvSpPr>
            <p:cNvPr id="815" name="Forme libre 814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6" name="Forme libre 815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17" name="Groupe 816"/>
          <p:cNvGrpSpPr/>
          <p:nvPr/>
        </p:nvGrpSpPr>
        <p:grpSpPr>
          <a:xfrm>
            <a:off x="-767998" y="2121780"/>
            <a:ext cx="4730607" cy="3571769"/>
            <a:chOff x="2407923" y="699912"/>
            <a:chExt cx="4730607" cy="3571769"/>
          </a:xfrm>
        </p:grpSpPr>
        <p:sp>
          <p:nvSpPr>
            <p:cNvPr id="818" name="Rectangle 817"/>
            <p:cNvSpPr/>
            <p:nvPr/>
          </p:nvSpPr>
          <p:spPr>
            <a:xfrm>
              <a:off x="3229144" y="1524931"/>
              <a:ext cx="3086100" cy="1924050"/>
            </a:xfrm>
            <a:prstGeom prst="rect">
              <a:avLst/>
            </a:prstGeom>
            <a:solidFill>
              <a:srgbClr val="CC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19" name="Ellipse 818"/>
            <p:cNvSpPr/>
            <p:nvPr/>
          </p:nvSpPr>
          <p:spPr>
            <a:xfrm>
              <a:off x="3706716" y="1578721"/>
              <a:ext cx="190500" cy="1782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20" name="Groupe 819"/>
            <p:cNvGrpSpPr>
              <a:grpSpLocks noChangeAspect="1"/>
            </p:cNvGrpSpPr>
            <p:nvPr/>
          </p:nvGrpSpPr>
          <p:grpSpPr>
            <a:xfrm rot="19573500">
              <a:off x="5220438" y="3133916"/>
              <a:ext cx="242029" cy="64770"/>
              <a:chOff x="4695486" y="2809875"/>
              <a:chExt cx="1210147" cy="323850"/>
            </a:xfrm>
          </p:grpSpPr>
          <p:sp>
            <p:nvSpPr>
              <p:cNvPr id="985" name="Forme libre 984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86" name="Forme libre 985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21" name="Groupe 820"/>
            <p:cNvGrpSpPr>
              <a:grpSpLocks noChangeAspect="1"/>
            </p:cNvGrpSpPr>
            <p:nvPr/>
          </p:nvGrpSpPr>
          <p:grpSpPr>
            <a:xfrm rot="20823223">
              <a:off x="5860382" y="3116416"/>
              <a:ext cx="242029" cy="64770"/>
              <a:chOff x="4695486" y="2809875"/>
              <a:chExt cx="1210147" cy="323850"/>
            </a:xfrm>
          </p:grpSpPr>
          <p:sp>
            <p:nvSpPr>
              <p:cNvPr id="983" name="Forme libre 982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84" name="Forme libre 983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22" name="Groupe 821"/>
            <p:cNvGrpSpPr>
              <a:grpSpLocks noChangeAspect="1"/>
            </p:cNvGrpSpPr>
            <p:nvPr/>
          </p:nvGrpSpPr>
          <p:grpSpPr>
            <a:xfrm rot="13420260">
              <a:off x="4496495" y="1709493"/>
              <a:ext cx="242029" cy="64770"/>
              <a:chOff x="4695486" y="2809875"/>
              <a:chExt cx="1210147" cy="323850"/>
            </a:xfrm>
          </p:grpSpPr>
          <p:sp>
            <p:nvSpPr>
              <p:cNvPr id="981" name="Forme libre 980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82" name="Forme libre 981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23" name="Groupe 822"/>
            <p:cNvGrpSpPr>
              <a:grpSpLocks noChangeAspect="1"/>
            </p:cNvGrpSpPr>
            <p:nvPr/>
          </p:nvGrpSpPr>
          <p:grpSpPr>
            <a:xfrm>
              <a:off x="3819169" y="2557207"/>
              <a:ext cx="242029" cy="64770"/>
              <a:chOff x="4695486" y="2809875"/>
              <a:chExt cx="1210147" cy="323850"/>
            </a:xfrm>
          </p:grpSpPr>
          <p:sp>
            <p:nvSpPr>
              <p:cNvPr id="979" name="Forme libre 978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80" name="Forme libre 979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24" name="Groupe 823"/>
            <p:cNvGrpSpPr>
              <a:grpSpLocks noChangeAspect="1"/>
            </p:cNvGrpSpPr>
            <p:nvPr/>
          </p:nvGrpSpPr>
          <p:grpSpPr>
            <a:xfrm rot="13639107">
              <a:off x="4836997" y="2915581"/>
              <a:ext cx="242029" cy="64770"/>
              <a:chOff x="4695486" y="2809875"/>
              <a:chExt cx="1210147" cy="323850"/>
            </a:xfrm>
          </p:grpSpPr>
          <p:sp>
            <p:nvSpPr>
              <p:cNvPr id="977" name="Forme libre 976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78" name="Forme libre 977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25" name="Secteurs 824"/>
            <p:cNvSpPr/>
            <p:nvPr/>
          </p:nvSpPr>
          <p:spPr>
            <a:xfrm rot="5400000">
              <a:off x="5491802" y="702890"/>
              <a:ext cx="1649705" cy="1643750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26" name="Secteurs 825"/>
            <p:cNvSpPr/>
            <p:nvPr/>
          </p:nvSpPr>
          <p:spPr>
            <a:xfrm rot="16200000">
              <a:off x="2404945" y="2624954"/>
              <a:ext cx="1649705" cy="1643750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827" name="ZoneTexte 826"/>
            <p:cNvSpPr txBox="1"/>
            <p:nvPr/>
          </p:nvSpPr>
          <p:spPr>
            <a:xfrm>
              <a:off x="5761948" y="1594533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Oil</a:t>
              </a:r>
              <a:endParaRPr lang="fr-FR" dirty="0"/>
            </a:p>
          </p:txBody>
        </p:sp>
        <p:sp>
          <p:nvSpPr>
            <p:cNvPr id="828" name="ZoneTexte 827"/>
            <p:cNvSpPr txBox="1"/>
            <p:nvPr/>
          </p:nvSpPr>
          <p:spPr>
            <a:xfrm>
              <a:off x="3296125" y="2966444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Oil</a:t>
              </a:r>
              <a:endParaRPr lang="fr-FR" dirty="0"/>
            </a:p>
          </p:txBody>
        </p:sp>
        <p:grpSp>
          <p:nvGrpSpPr>
            <p:cNvPr id="829" name="Groupe 828"/>
            <p:cNvGrpSpPr>
              <a:grpSpLocks noChangeAspect="1"/>
            </p:cNvGrpSpPr>
            <p:nvPr/>
          </p:nvGrpSpPr>
          <p:grpSpPr>
            <a:xfrm rot="21398206">
              <a:off x="5401724" y="1561653"/>
              <a:ext cx="242029" cy="64770"/>
              <a:chOff x="4695486" y="2809875"/>
              <a:chExt cx="1210147" cy="323850"/>
            </a:xfrm>
          </p:grpSpPr>
          <p:sp>
            <p:nvSpPr>
              <p:cNvPr id="975" name="Forme libre 974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76" name="Forme libre 975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0" name="Groupe 829"/>
            <p:cNvGrpSpPr>
              <a:grpSpLocks noChangeAspect="1"/>
            </p:cNvGrpSpPr>
            <p:nvPr/>
          </p:nvGrpSpPr>
          <p:grpSpPr>
            <a:xfrm rot="20589111">
              <a:off x="5440449" y="1861572"/>
              <a:ext cx="242029" cy="64770"/>
              <a:chOff x="4695486" y="2809875"/>
              <a:chExt cx="1210147" cy="323850"/>
            </a:xfrm>
          </p:grpSpPr>
          <p:sp>
            <p:nvSpPr>
              <p:cNvPr id="973" name="Forme libre 972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74" name="Forme libre 973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1" name="Groupe 830"/>
            <p:cNvGrpSpPr>
              <a:grpSpLocks noChangeAspect="1"/>
            </p:cNvGrpSpPr>
            <p:nvPr/>
          </p:nvGrpSpPr>
          <p:grpSpPr>
            <a:xfrm rot="19315112">
              <a:off x="5534269" y="2020729"/>
              <a:ext cx="242029" cy="64770"/>
              <a:chOff x="4695486" y="2809875"/>
              <a:chExt cx="1210147" cy="323850"/>
            </a:xfrm>
          </p:grpSpPr>
          <p:sp>
            <p:nvSpPr>
              <p:cNvPr id="971" name="Forme libre 970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72" name="Forme libre 971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2" name="Groupe 831"/>
            <p:cNvGrpSpPr>
              <a:grpSpLocks noChangeAspect="1"/>
            </p:cNvGrpSpPr>
            <p:nvPr/>
          </p:nvGrpSpPr>
          <p:grpSpPr>
            <a:xfrm rot="18291280">
              <a:off x="5682312" y="2161543"/>
              <a:ext cx="242029" cy="64770"/>
              <a:chOff x="4695486" y="2809875"/>
              <a:chExt cx="1210147" cy="323850"/>
            </a:xfrm>
          </p:grpSpPr>
          <p:sp>
            <p:nvSpPr>
              <p:cNvPr id="969" name="Forme libre 968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70" name="Forme libre 969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3" name="Groupe 832"/>
            <p:cNvGrpSpPr>
              <a:grpSpLocks noChangeAspect="1"/>
            </p:cNvGrpSpPr>
            <p:nvPr/>
          </p:nvGrpSpPr>
          <p:grpSpPr>
            <a:xfrm rot="17626110">
              <a:off x="5829774" y="2247258"/>
              <a:ext cx="242029" cy="64770"/>
              <a:chOff x="4695486" y="2809875"/>
              <a:chExt cx="1210147" cy="323850"/>
            </a:xfrm>
          </p:grpSpPr>
          <p:sp>
            <p:nvSpPr>
              <p:cNvPr id="967" name="Forme libre 966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68" name="Forme libre 967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4" name="Groupe 833"/>
            <p:cNvGrpSpPr>
              <a:grpSpLocks noChangeAspect="1"/>
            </p:cNvGrpSpPr>
            <p:nvPr/>
          </p:nvGrpSpPr>
          <p:grpSpPr>
            <a:xfrm rot="16200000">
              <a:off x="6047718" y="2307708"/>
              <a:ext cx="242029" cy="64770"/>
              <a:chOff x="4695486" y="2809875"/>
              <a:chExt cx="1210147" cy="323850"/>
            </a:xfrm>
          </p:grpSpPr>
          <p:sp>
            <p:nvSpPr>
              <p:cNvPr id="965" name="Forme libre 964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66" name="Forme libre 965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5" name="Groupe 834"/>
            <p:cNvGrpSpPr>
              <a:grpSpLocks noChangeAspect="1"/>
            </p:cNvGrpSpPr>
            <p:nvPr/>
          </p:nvGrpSpPr>
          <p:grpSpPr>
            <a:xfrm rot="20708821">
              <a:off x="5421288" y="1713000"/>
              <a:ext cx="242029" cy="64770"/>
              <a:chOff x="4695486" y="2809875"/>
              <a:chExt cx="1210147" cy="323850"/>
            </a:xfrm>
          </p:grpSpPr>
          <p:sp>
            <p:nvSpPr>
              <p:cNvPr id="963" name="Forme libre 962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64" name="Forme libre 963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6" name="Groupe 835"/>
            <p:cNvGrpSpPr/>
            <p:nvPr/>
          </p:nvGrpSpPr>
          <p:grpSpPr>
            <a:xfrm rot="10800000">
              <a:off x="3345015" y="2487794"/>
              <a:ext cx="799394" cy="899454"/>
              <a:chOff x="4584668" y="2753330"/>
              <a:chExt cx="799394" cy="899454"/>
            </a:xfrm>
          </p:grpSpPr>
          <p:grpSp>
            <p:nvGrpSpPr>
              <p:cNvPr id="942" name="Groupe 941"/>
              <p:cNvGrpSpPr>
                <a:grpSpLocks noChangeAspect="1"/>
              </p:cNvGrpSpPr>
              <p:nvPr/>
            </p:nvGrpSpPr>
            <p:grpSpPr>
              <a:xfrm rot="21398206">
                <a:off x="4584668" y="2753330"/>
                <a:ext cx="242029" cy="64770"/>
                <a:chOff x="4695486" y="2809875"/>
                <a:chExt cx="1210147" cy="323850"/>
              </a:xfrm>
            </p:grpSpPr>
            <p:sp>
              <p:nvSpPr>
                <p:cNvPr id="961" name="Forme libre 960"/>
                <p:cNvSpPr/>
                <p:nvPr/>
              </p:nvSpPr>
              <p:spPr>
                <a:xfrm>
                  <a:off x="4695486" y="2809875"/>
                  <a:ext cx="659114" cy="238125"/>
                </a:xfrm>
                <a:custGeom>
                  <a:avLst/>
                  <a:gdLst>
                    <a:gd name="connsiteX0" fmla="*/ 339 w 659114"/>
                    <a:gd name="connsiteY0" fmla="*/ 238125 h 238125"/>
                    <a:gd name="connsiteX1" fmla="*/ 19389 w 659114"/>
                    <a:gd name="connsiteY1" fmla="*/ 47625 h 238125"/>
                    <a:gd name="connsiteX2" fmla="*/ 38439 w 659114"/>
                    <a:gd name="connsiteY2" fmla="*/ 19050 h 238125"/>
                    <a:gd name="connsiteX3" fmla="*/ 95589 w 659114"/>
                    <a:gd name="connsiteY3" fmla="*/ 0 h 238125"/>
                    <a:gd name="connsiteX4" fmla="*/ 133689 w 659114"/>
                    <a:gd name="connsiteY4" fmla="*/ 104775 h 238125"/>
                    <a:gd name="connsiteX5" fmla="*/ 162264 w 659114"/>
                    <a:gd name="connsiteY5" fmla="*/ 200025 h 238125"/>
                    <a:gd name="connsiteX6" fmla="*/ 181314 w 659114"/>
                    <a:gd name="connsiteY6" fmla="*/ 228600 h 238125"/>
                    <a:gd name="connsiteX7" fmla="*/ 209889 w 659114"/>
                    <a:gd name="connsiteY7" fmla="*/ 133350 h 238125"/>
                    <a:gd name="connsiteX8" fmla="*/ 228939 w 659114"/>
                    <a:gd name="connsiteY8" fmla="*/ 76200 h 238125"/>
                    <a:gd name="connsiteX9" fmla="*/ 257514 w 659114"/>
                    <a:gd name="connsiteY9" fmla="*/ 57150 h 238125"/>
                    <a:gd name="connsiteX10" fmla="*/ 314664 w 659114"/>
                    <a:gd name="connsiteY10" fmla="*/ 66675 h 238125"/>
                    <a:gd name="connsiteX11" fmla="*/ 324189 w 659114"/>
                    <a:gd name="connsiteY11" fmla="*/ 95250 h 238125"/>
                    <a:gd name="connsiteX12" fmla="*/ 333714 w 659114"/>
                    <a:gd name="connsiteY12" fmla="*/ 133350 h 238125"/>
                    <a:gd name="connsiteX13" fmla="*/ 362289 w 659114"/>
                    <a:gd name="connsiteY13" fmla="*/ 190500 h 238125"/>
                    <a:gd name="connsiteX14" fmla="*/ 390864 w 659114"/>
                    <a:gd name="connsiteY14" fmla="*/ 200025 h 238125"/>
                    <a:gd name="connsiteX15" fmla="*/ 438489 w 659114"/>
                    <a:gd name="connsiteY15" fmla="*/ 190500 h 238125"/>
                    <a:gd name="connsiteX16" fmla="*/ 448014 w 659114"/>
                    <a:gd name="connsiteY16" fmla="*/ 76200 h 238125"/>
                    <a:gd name="connsiteX17" fmla="*/ 457539 w 659114"/>
                    <a:gd name="connsiteY17" fmla="*/ 47625 h 238125"/>
                    <a:gd name="connsiteX18" fmla="*/ 543264 w 659114"/>
                    <a:gd name="connsiteY18" fmla="*/ 57150 h 238125"/>
                    <a:gd name="connsiteX19" fmla="*/ 562314 w 659114"/>
                    <a:gd name="connsiteY19" fmla="*/ 114300 h 238125"/>
                    <a:gd name="connsiteX20" fmla="*/ 600414 w 659114"/>
                    <a:gd name="connsiteY20" fmla="*/ 238125 h 238125"/>
                    <a:gd name="connsiteX21" fmla="*/ 628989 w 659114"/>
                    <a:gd name="connsiteY21" fmla="*/ 228600 h 238125"/>
                    <a:gd name="connsiteX22" fmla="*/ 638514 w 659114"/>
                    <a:gd name="connsiteY22" fmla="*/ 200025 h 238125"/>
                    <a:gd name="connsiteX23" fmla="*/ 657564 w 659114"/>
                    <a:gd name="connsiteY23" fmla="*/ 171450 h 238125"/>
                    <a:gd name="connsiteX24" fmla="*/ 657564 w 659114"/>
                    <a:gd name="connsiteY24" fmla="*/ 133350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114" h="238125">
                      <a:moveTo>
                        <a:pt x="339" y="238125"/>
                      </a:moveTo>
                      <a:cubicBezTo>
                        <a:pt x="896" y="228662"/>
                        <a:pt x="-5459" y="97321"/>
                        <a:pt x="19389" y="47625"/>
                      </a:cubicBezTo>
                      <a:cubicBezTo>
                        <a:pt x="24509" y="37386"/>
                        <a:pt x="28731" y="25117"/>
                        <a:pt x="38439" y="19050"/>
                      </a:cubicBezTo>
                      <a:cubicBezTo>
                        <a:pt x="55467" y="8407"/>
                        <a:pt x="95589" y="0"/>
                        <a:pt x="95589" y="0"/>
                      </a:cubicBezTo>
                      <a:cubicBezTo>
                        <a:pt x="155925" y="20112"/>
                        <a:pt x="118429" y="-2044"/>
                        <a:pt x="133689" y="104775"/>
                      </a:cubicBezTo>
                      <a:cubicBezTo>
                        <a:pt x="136109" y="121717"/>
                        <a:pt x="157443" y="192794"/>
                        <a:pt x="162264" y="200025"/>
                      </a:cubicBezTo>
                      <a:lnTo>
                        <a:pt x="181314" y="228600"/>
                      </a:lnTo>
                      <a:cubicBezTo>
                        <a:pt x="218165" y="173323"/>
                        <a:pt x="188257" y="227090"/>
                        <a:pt x="209889" y="133350"/>
                      </a:cubicBezTo>
                      <a:cubicBezTo>
                        <a:pt x="214404" y="113784"/>
                        <a:pt x="212231" y="87339"/>
                        <a:pt x="228939" y="76200"/>
                      </a:cubicBezTo>
                      <a:lnTo>
                        <a:pt x="257514" y="57150"/>
                      </a:lnTo>
                      <a:cubicBezTo>
                        <a:pt x="276564" y="60325"/>
                        <a:pt x="297896" y="57093"/>
                        <a:pt x="314664" y="66675"/>
                      </a:cubicBezTo>
                      <a:cubicBezTo>
                        <a:pt x="323381" y="71656"/>
                        <a:pt x="321431" y="85596"/>
                        <a:pt x="324189" y="95250"/>
                      </a:cubicBezTo>
                      <a:cubicBezTo>
                        <a:pt x="327785" y="107837"/>
                        <a:pt x="330118" y="120763"/>
                        <a:pt x="333714" y="133350"/>
                      </a:cubicBezTo>
                      <a:cubicBezTo>
                        <a:pt x="338827" y="151244"/>
                        <a:pt x="346828" y="178131"/>
                        <a:pt x="362289" y="190500"/>
                      </a:cubicBezTo>
                      <a:cubicBezTo>
                        <a:pt x="370129" y="196772"/>
                        <a:pt x="381339" y="196850"/>
                        <a:pt x="390864" y="200025"/>
                      </a:cubicBezTo>
                      <a:cubicBezTo>
                        <a:pt x="406739" y="196850"/>
                        <a:pt x="431705" y="205199"/>
                        <a:pt x="438489" y="190500"/>
                      </a:cubicBezTo>
                      <a:cubicBezTo>
                        <a:pt x="454510" y="155787"/>
                        <a:pt x="442961" y="114097"/>
                        <a:pt x="448014" y="76200"/>
                      </a:cubicBezTo>
                      <a:cubicBezTo>
                        <a:pt x="449341" y="66248"/>
                        <a:pt x="454364" y="57150"/>
                        <a:pt x="457539" y="47625"/>
                      </a:cubicBezTo>
                      <a:cubicBezTo>
                        <a:pt x="486114" y="50800"/>
                        <a:pt x="519008" y="41714"/>
                        <a:pt x="543264" y="57150"/>
                      </a:cubicBezTo>
                      <a:cubicBezTo>
                        <a:pt x="560205" y="67931"/>
                        <a:pt x="562314" y="114300"/>
                        <a:pt x="562314" y="114300"/>
                      </a:cubicBezTo>
                      <a:cubicBezTo>
                        <a:pt x="565814" y="156298"/>
                        <a:pt x="537370" y="238125"/>
                        <a:pt x="600414" y="238125"/>
                      </a:cubicBezTo>
                      <a:cubicBezTo>
                        <a:pt x="610454" y="238125"/>
                        <a:pt x="619464" y="231775"/>
                        <a:pt x="628989" y="228600"/>
                      </a:cubicBezTo>
                      <a:cubicBezTo>
                        <a:pt x="632164" y="219075"/>
                        <a:pt x="634024" y="209005"/>
                        <a:pt x="638514" y="200025"/>
                      </a:cubicBezTo>
                      <a:cubicBezTo>
                        <a:pt x="643634" y="189786"/>
                        <a:pt x="654419" y="182457"/>
                        <a:pt x="657564" y="171450"/>
                      </a:cubicBezTo>
                      <a:cubicBezTo>
                        <a:pt x="661053" y="159239"/>
                        <a:pt x="657564" y="146050"/>
                        <a:pt x="657564" y="133350"/>
                      </a:cubicBezTo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62" name="Forme libre 961"/>
                <p:cNvSpPr/>
                <p:nvPr/>
              </p:nvSpPr>
              <p:spPr>
                <a:xfrm>
                  <a:off x="5343525" y="2847975"/>
                  <a:ext cx="562108" cy="285750"/>
                </a:xfrm>
                <a:custGeom>
                  <a:avLst/>
                  <a:gdLst>
                    <a:gd name="connsiteX0" fmla="*/ 0 w 562108"/>
                    <a:gd name="connsiteY0" fmla="*/ 133350 h 285750"/>
                    <a:gd name="connsiteX1" fmla="*/ 9525 w 562108"/>
                    <a:gd name="connsiteY1" fmla="*/ 85725 h 285750"/>
                    <a:gd name="connsiteX2" fmla="*/ 38100 w 562108"/>
                    <a:gd name="connsiteY2" fmla="*/ 19050 h 285750"/>
                    <a:gd name="connsiteX3" fmla="*/ 66675 w 562108"/>
                    <a:gd name="connsiteY3" fmla="*/ 0 h 285750"/>
                    <a:gd name="connsiteX4" fmla="*/ 123825 w 562108"/>
                    <a:gd name="connsiteY4" fmla="*/ 9525 h 285750"/>
                    <a:gd name="connsiteX5" fmla="*/ 142875 w 562108"/>
                    <a:gd name="connsiteY5" fmla="*/ 38100 h 285750"/>
                    <a:gd name="connsiteX6" fmla="*/ 152400 w 562108"/>
                    <a:gd name="connsiteY6" fmla="*/ 161925 h 285750"/>
                    <a:gd name="connsiteX7" fmla="*/ 190500 w 562108"/>
                    <a:gd name="connsiteY7" fmla="*/ 209550 h 285750"/>
                    <a:gd name="connsiteX8" fmla="*/ 190500 w 562108"/>
                    <a:gd name="connsiteY8" fmla="*/ 104775 h 285750"/>
                    <a:gd name="connsiteX9" fmla="*/ 200025 w 562108"/>
                    <a:gd name="connsiteY9" fmla="*/ 28575 h 285750"/>
                    <a:gd name="connsiteX10" fmla="*/ 238125 w 562108"/>
                    <a:gd name="connsiteY10" fmla="*/ 38100 h 285750"/>
                    <a:gd name="connsiteX11" fmla="*/ 247650 w 562108"/>
                    <a:gd name="connsiteY11" fmla="*/ 66675 h 285750"/>
                    <a:gd name="connsiteX12" fmla="*/ 266700 w 562108"/>
                    <a:gd name="connsiteY12" fmla="*/ 95250 h 285750"/>
                    <a:gd name="connsiteX13" fmla="*/ 285750 w 562108"/>
                    <a:gd name="connsiteY13" fmla="*/ 152400 h 285750"/>
                    <a:gd name="connsiteX14" fmla="*/ 295275 w 562108"/>
                    <a:gd name="connsiteY14" fmla="*/ 180975 h 285750"/>
                    <a:gd name="connsiteX15" fmla="*/ 304800 w 562108"/>
                    <a:gd name="connsiteY15" fmla="*/ 209550 h 285750"/>
                    <a:gd name="connsiteX16" fmla="*/ 333375 w 562108"/>
                    <a:gd name="connsiteY16" fmla="*/ 200025 h 285750"/>
                    <a:gd name="connsiteX17" fmla="*/ 342900 w 562108"/>
                    <a:gd name="connsiteY17" fmla="*/ 95250 h 285750"/>
                    <a:gd name="connsiteX18" fmla="*/ 352425 w 562108"/>
                    <a:gd name="connsiteY18" fmla="*/ 66675 h 285750"/>
                    <a:gd name="connsiteX19" fmla="*/ 381000 w 562108"/>
                    <a:gd name="connsiteY19" fmla="*/ 47625 h 285750"/>
                    <a:gd name="connsiteX20" fmla="*/ 409575 w 562108"/>
                    <a:gd name="connsiteY20" fmla="*/ 66675 h 285750"/>
                    <a:gd name="connsiteX21" fmla="*/ 419100 w 562108"/>
                    <a:gd name="connsiteY21" fmla="*/ 95250 h 285750"/>
                    <a:gd name="connsiteX22" fmla="*/ 438150 w 562108"/>
                    <a:gd name="connsiteY22" fmla="*/ 123825 h 285750"/>
                    <a:gd name="connsiteX23" fmla="*/ 447675 w 562108"/>
                    <a:gd name="connsiteY23" fmla="*/ 152400 h 285750"/>
                    <a:gd name="connsiteX24" fmla="*/ 476250 w 562108"/>
                    <a:gd name="connsiteY24" fmla="*/ 161925 h 285750"/>
                    <a:gd name="connsiteX25" fmla="*/ 504825 w 562108"/>
                    <a:gd name="connsiteY25" fmla="*/ 257175 h 285750"/>
                    <a:gd name="connsiteX26" fmla="*/ 514350 w 562108"/>
                    <a:gd name="connsiteY26" fmla="*/ 285750 h 285750"/>
                    <a:gd name="connsiteX27" fmla="*/ 552450 w 562108"/>
                    <a:gd name="connsiteY27" fmla="*/ 142875 h 285750"/>
                    <a:gd name="connsiteX28" fmla="*/ 561975 w 562108"/>
                    <a:gd name="connsiteY28" fmla="*/ 952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62108" h="285750">
                      <a:moveTo>
                        <a:pt x="0" y="133350"/>
                      </a:moveTo>
                      <a:cubicBezTo>
                        <a:pt x="3175" y="117475"/>
                        <a:pt x="6013" y="101529"/>
                        <a:pt x="9525" y="85725"/>
                      </a:cubicBezTo>
                      <a:cubicBezTo>
                        <a:pt x="15771" y="57619"/>
                        <a:pt x="17084" y="40066"/>
                        <a:pt x="38100" y="19050"/>
                      </a:cubicBezTo>
                      <a:cubicBezTo>
                        <a:pt x="46195" y="10955"/>
                        <a:pt x="57150" y="6350"/>
                        <a:pt x="66675" y="0"/>
                      </a:cubicBezTo>
                      <a:cubicBezTo>
                        <a:pt x="85725" y="3175"/>
                        <a:pt x="106551" y="888"/>
                        <a:pt x="123825" y="9525"/>
                      </a:cubicBezTo>
                      <a:cubicBezTo>
                        <a:pt x="134064" y="14645"/>
                        <a:pt x="140765" y="26848"/>
                        <a:pt x="142875" y="38100"/>
                      </a:cubicBezTo>
                      <a:cubicBezTo>
                        <a:pt x="150504" y="78788"/>
                        <a:pt x="147265" y="120848"/>
                        <a:pt x="152400" y="161925"/>
                      </a:cubicBezTo>
                      <a:cubicBezTo>
                        <a:pt x="156583" y="195385"/>
                        <a:pt x="163790" y="191743"/>
                        <a:pt x="190500" y="209550"/>
                      </a:cubicBezTo>
                      <a:cubicBezTo>
                        <a:pt x="212344" y="144017"/>
                        <a:pt x="190500" y="223249"/>
                        <a:pt x="190500" y="104775"/>
                      </a:cubicBezTo>
                      <a:cubicBezTo>
                        <a:pt x="190500" y="79177"/>
                        <a:pt x="196850" y="53975"/>
                        <a:pt x="200025" y="28575"/>
                      </a:cubicBezTo>
                      <a:cubicBezTo>
                        <a:pt x="212725" y="31750"/>
                        <a:pt x="227903" y="29922"/>
                        <a:pt x="238125" y="38100"/>
                      </a:cubicBezTo>
                      <a:cubicBezTo>
                        <a:pt x="245965" y="44372"/>
                        <a:pt x="243160" y="57695"/>
                        <a:pt x="247650" y="66675"/>
                      </a:cubicBezTo>
                      <a:cubicBezTo>
                        <a:pt x="252770" y="76914"/>
                        <a:pt x="262051" y="84789"/>
                        <a:pt x="266700" y="95250"/>
                      </a:cubicBezTo>
                      <a:cubicBezTo>
                        <a:pt x="274855" y="113600"/>
                        <a:pt x="279400" y="133350"/>
                        <a:pt x="285750" y="152400"/>
                      </a:cubicBezTo>
                      <a:lnTo>
                        <a:pt x="295275" y="180975"/>
                      </a:lnTo>
                      <a:lnTo>
                        <a:pt x="304800" y="209550"/>
                      </a:lnTo>
                      <a:cubicBezTo>
                        <a:pt x="314325" y="206375"/>
                        <a:pt x="330200" y="209550"/>
                        <a:pt x="333375" y="200025"/>
                      </a:cubicBezTo>
                      <a:cubicBezTo>
                        <a:pt x="344465" y="166756"/>
                        <a:pt x="337940" y="129967"/>
                        <a:pt x="342900" y="95250"/>
                      </a:cubicBezTo>
                      <a:cubicBezTo>
                        <a:pt x="344320" y="85311"/>
                        <a:pt x="346153" y="74515"/>
                        <a:pt x="352425" y="66675"/>
                      </a:cubicBezTo>
                      <a:cubicBezTo>
                        <a:pt x="359576" y="57736"/>
                        <a:pt x="371475" y="53975"/>
                        <a:pt x="381000" y="47625"/>
                      </a:cubicBezTo>
                      <a:cubicBezTo>
                        <a:pt x="390525" y="53975"/>
                        <a:pt x="402424" y="57736"/>
                        <a:pt x="409575" y="66675"/>
                      </a:cubicBezTo>
                      <a:cubicBezTo>
                        <a:pt x="415847" y="74515"/>
                        <a:pt x="414610" y="86270"/>
                        <a:pt x="419100" y="95250"/>
                      </a:cubicBezTo>
                      <a:cubicBezTo>
                        <a:pt x="424220" y="105489"/>
                        <a:pt x="433030" y="113586"/>
                        <a:pt x="438150" y="123825"/>
                      </a:cubicBezTo>
                      <a:cubicBezTo>
                        <a:pt x="442640" y="132805"/>
                        <a:pt x="440575" y="145300"/>
                        <a:pt x="447675" y="152400"/>
                      </a:cubicBezTo>
                      <a:cubicBezTo>
                        <a:pt x="454775" y="159500"/>
                        <a:pt x="466725" y="158750"/>
                        <a:pt x="476250" y="161925"/>
                      </a:cubicBezTo>
                      <a:cubicBezTo>
                        <a:pt x="490645" y="219506"/>
                        <a:pt x="481635" y="187606"/>
                        <a:pt x="504825" y="257175"/>
                      </a:cubicBezTo>
                      <a:lnTo>
                        <a:pt x="514350" y="285750"/>
                      </a:lnTo>
                      <a:cubicBezTo>
                        <a:pt x="586755" y="261615"/>
                        <a:pt x="535313" y="288539"/>
                        <a:pt x="552450" y="142875"/>
                      </a:cubicBezTo>
                      <a:cubicBezTo>
                        <a:pt x="563983" y="44844"/>
                        <a:pt x="561975" y="164458"/>
                        <a:pt x="561975" y="9525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943" name="Groupe 942"/>
              <p:cNvGrpSpPr>
                <a:grpSpLocks noChangeAspect="1"/>
              </p:cNvGrpSpPr>
              <p:nvPr/>
            </p:nvGrpSpPr>
            <p:grpSpPr>
              <a:xfrm rot="20589111">
                <a:off x="4623393" y="3053249"/>
                <a:ext cx="242029" cy="64770"/>
                <a:chOff x="4695486" y="2809875"/>
                <a:chExt cx="1210147" cy="323850"/>
              </a:xfrm>
            </p:grpSpPr>
            <p:sp>
              <p:nvSpPr>
                <p:cNvPr id="959" name="Forme libre 958"/>
                <p:cNvSpPr/>
                <p:nvPr/>
              </p:nvSpPr>
              <p:spPr>
                <a:xfrm>
                  <a:off x="4695486" y="2809875"/>
                  <a:ext cx="659114" cy="238125"/>
                </a:xfrm>
                <a:custGeom>
                  <a:avLst/>
                  <a:gdLst>
                    <a:gd name="connsiteX0" fmla="*/ 339 w 659114"/>
                    <a:gd name="connsiteY0" fmla="*/ 238125 h 238125"/>
                    <a:gd name="connsiteX1" fmla="*/ 19389 w 659114"/>
                    <a:gd name="connsiteY1" fmla="*/ 47625 h 238125"/>
                    <a:gd name="connsiteX2" fmla="*/ 38439 w 659114"/>
                    <a:gd name="connsiteY2" fmla="*/ 19050 h 238125"/>
                    <a:gd name="connsiteX3" fmla="*/ 95589 w 659114"/>
                    <a:gd name="connsiteY3" fmla="*/ 0 h 238125"/>
                    <a:gd name="connsiteX4" fmla="*/ 133689 w 659114"/>
                    <a:gd name="connsiteY4" fmla="*/ 104775 h 238125"/>
                    <a:gd name="connsiteX5" fmla="*/ 162264 w 659114"/>
                    <a:gd name="connsiteY5" fmla="*/ 200025 h 238125"/>
                    <a:gd name="connsiteX6" fmla="*/ 181314 w 659114"/>
                    <a:gd name="connsiteY6" fmla="*/ 228600 h 238125"/>
                    <a:gd name="connsiteX7" fmla="*/ 209889 w 659114"/>
                    <a:gd name="connsiteY7" fmla="*/ 133350 h 238125"/>
                    <a:gd name="connsiteX8" fmla="*/ 228939 w 659114"/>
                    <a:gd name="connsiteY8" fmla="*/ 76200 h 238125"/>
                    <a:gd name="connsiteX9" fmla="*/ 257514 w 659114"/>
                    <a:gd name="connsiteY9" fmla="*/ 57150 h 238125"/>
                    <a:gd name="connsiteX10" fmla="*/ 314664 w 659114"/>
                    <a:gd name="connsiteY10" fmla="*/ 66675 h 238125"/>
                    <a:gd name="connsiteX11" fmla="*/ 324189 w 659114"/>
                    <a:gd name="connsiteY11" fmla="*/ 95250 h 238125"/>
                    <a:gd name="connsiteX12" fmla="*/ 333714 w 659114"/>
                    <a:gd name="connsiteY12" fmla="*/ 133350 h 238125"/>
                    <a:gd name="connsiteX13" fmla="*/ 362289 w 659114"/>
                    <a:gd name="connsiteY13" fmla="*/ 190500 h 238125"/>
                    <a:gd name="connsiteX14" fmla="*/ 390864 w 659114"/>
                    <a:gd name="connsiteY14" fmla="*/ 200025 h 238125"/>
                    <a:gd name="connsiteX15" fmla="*/ 438489 w 659114"/>
                    <a:gd name="connsiteY15" fmla="*/ 190500 h 238125"/>
                    <a:gd name="connsiteX16" fmla="*/ 448014 w 659114"/>
                    <a:gd name="connsiteY16" fmla="*/ 76200 h 238125"/>
                    <a:gd name="connsiteX17" fmla="*/ 457539 w 659114"/>
                    <a:gd name="connsiteY17" fmla="*/ 47625 h 238125"/>
                    <a:gd name="connsiteX18" fmla="*/ 543264 w 659114"/>
                    <a:gd name="connsiteY18" fmla="*/ 57150 h 238125"/>
                    <a:gd name="connsiteX19" fmla="*/ 562314 w 659114"/>
                    <a:gd name="connsiteY19" fmla="*/ 114300 h 238125"/>
                    <a:gd name="connsiteX20" fmla="*/ 600414 w 659114"/>
                    <a:gd name="connsiteY20" fmla="*/ 238125 h 238125"/>
                    <a:gd name="connsiteX21" fmla="*/ 628989 w 659114"/>
                    <a:gd name="connsiteY21" fmla="*/ 228600 h 238125"/>
                    <a:gd name="connsiteX22" fmla="*/ 638514 w 659114"/>
                    <a:gd name="connsiteY22" fmla="*/ 200025 h 238125"/>
                    <a:gd name="connsiteX23" fmla="*/ 657564 w 659114"/>
                    <a:gd name="connsiteY23" fmla="*/ 171450 h 238125"/>
                    <a:gd name="connsiteX24" fmla="*/ 657564 w 659114"/>
                    <a:gd name="connsiteY24" fmla="*/ 133350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114" h="238125">
                      <a:moveTo>
                        <a:pt x="339" y="238125"/>
                      </a:moveTo>
                      <a:cubicBezTo>
                        <a:pt x="896" y="228662"/>
                        <a:pt x="-5459" y="97321"/>
                        <a:pt x="19389" y="47625"/>
                      </a:cubicBezTo>
                      <a:cubicBezTo>
                        <a:pt x="24509" y="37386"/>
                        <a:pt x="28731" y="25117"/>
                        <a:pt x="38439" y="19050"/>
                      </a:cubicBezTo>
                      <a:cubicBezTo>
                        <a:pt x="55467" y="8407"/>
                        <a:pt x="95589" y="0"/>
                        <a:pt x="95589" y="0"/>
                      </a:cubicBezTo>
                      <a:cubicBezTo>
                        <a:pt x="155925" y="20112"/>
                        <a:pt x="118429" y="-2044"/>
                        <a:pt x="133689" y="104775"/>
                      </a:cubicBezTo>
                      <a:cubicBezTo>
                        <a:pt x="136109" y="121717"/>
                        <a:pt x="157443" y="192794"/>
                        <a:pt x="162264" y="200025"/>
                      </a:cubicBezTo>
                      <a:lnTo>
                        <a:pt x="181314" y="228600"/>
                      </a:lnTo>
                      <a:cubicBezTo>
                        <a:pt x="218165" y="173323"/>
                        <a:pt x="188257" y="227090"/>
                        <a:pt x="209889" y="133350"/>
                      </a:cubicBezTo>
                      <a:cubicBezTo>
                        <a:pt x="214404" y="113784"/>
                        <a:pt x="212231" y="87339"/>
                        <a:pt x="228939" y="76200"/>
                      </a:cubicBezTo>
                      <a:lnTo>
                        <a:pt x="257514" y="57150"/>
                      </a:lnTo>
                      <a:cubicBezTo>
                        <a:pt x="276564" y="60325"/>
                        <a:pt x="297896" y="57093"/>
                        <a:pt x="314664" y="66675"/>
                      </a:cubicBezTo>
                      <a:cubicBezTo>
                        <a:pt x="323381" y="71656"/>
                        <a:pt x="321431" y="85596"/>
                        <a:pt x="324189" y="95250"/>
                      </a:cubicBezTo>
                      <a:cubicBezTo>
                        <a:pt x="327785" y="107837"/>
                        <a:pt x="330118" y="120763"/>
                        <a:pt x="333714" y="133350"/>
                      </a:cubicBezTo>
                      <a:cubicBezTo>
                        <a:pt x="338827" y="151244"/>
                        <a:pt x="346828" y="178131"/>
                        <a:pt x="362289" y="190500"/>
                      </a:cubicBezTo>
                      <a:cubicBezTo>
                        <a:pt x="370129" y="196772"/>
                        <a:pt x="381339" y="196850"/>
                        <a:pt x="390864" y="200025"/>
                      </a:cubicBezTo>
                      <a:cubicBezTo>
                        <a:pt x="406739" y="196850"/>
                        <a:pt x="431705" y="205199"/>
                        <a:pt x="438489" y="190500"/>
                      </a:cubicBezTo>
                      <a:cubicBezTo>
                        <a:pt x="454510" y="155787"/>
                        <a:pt x="442961" y="114097"/>
                        <a:pt x="448014" y="76200"/>
                      </a:cubicBezTo>
                      <a:cubicBezTo>
                        <a:pt x="449341" y="66248"/>
                        <a:pt x="454364" y="57150"/>
                        <a:pt x="457539" y="47625"/>
                      </a:cubicBezTo>
                      <a:cubicBezTo>
                        <a:pt x="486114" y="50800"/>
                        <a:pt x="519008" y="41714"/>
                        <a:pt x="543264" y="57150"/>
                      </a:cubicBezTo>
                      <a:cubicBezTo>
                        <a:pt x="560205" y="67931"/>
                        <a:pt x="562314" y="114300"/>
                        <a:pt x="562314" y="114300"/>
                      </a:cubicBezTo>
                      <a:cubicBezTo>
                        <a:pt x="565814" y="156298"/>
                        <a:pt x="537370" y="238125"/>
                        <a:pt x="600414" y="238125"/>
                      </a:cubicBezTo>
                      <a:cubicBezTo>
                        <a:pt x="610454" y="238125"/>
                        <a:pt x="619464" y="231775"/>
                        <a:pt x="628989" y="228600"/>
                      </a:cubicBezTo>
                      <a:cubicBezTo>
                        <a:pt x="632164" y="219075"/>
                        <a:pt x="634024" y="209005"/>
                        <a:pt x="638514" y="200025"/>
                      </a:cubicBezTo>
                      <a:cubicBezTo>
                        <a:pt x="643634" y="189786"/>
                        <a:pt x="654419" y="182457"/>
                        <a:pt x="657564" y="171450"/>
                      </a:cubicBezTo>
                      <a:cubicBezTo>
                        <a:pt x="661053" y="159239"/>
                        <a:pt x="657564" y="146050"/>
                        <a:pt x="657564" y="133350"/>
                      </a:cubicBezTo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60" name="Forme libre 959"/>
                <p:cNvSpPr/>
                <p:nvPr/>
              </p:nvSpPr>
              <p:spPr>
                <a:xfrm>
                  <a:off x="5343525" y="2847975"/>
                  <a:ext cx="562108" cy="285750"/>
                </a:xfrm>
                <a:custGeom>
                  <a:avLst/>
                  <a:gdLst>
                    <a:gd name="connsiteX0" fmla="*/ 0 w 562108"/>
                    <a:gd name="connsiteY0" fmla="*/ 133350 h 285750"/>
                    <a:gd name="connsiteX1" fmla="*/ 9525 w 562108"/>
                    <a:gd name="connsiteY1" fmla="*/ 85725 h 285750"/>
                    <a:gd name="connsiteX2" fmla="*/ 38100 w 562108"/>
                    <a:gd name="connsiteY2" fmla="*/ 19050 h 285750"/>
                    <a:gd name="connsiteX3" fmla="*/ 66675 w 562108"/>
                    <a:gd name="connsiteY3" fmla="*/ 0 h 285750"/>
                    <a:gd name="connsiteX4" fmla="*/ 123825 w 562108"/>
                    <a:gd name="connsiteY4" fmla="*/ 9525 h 285750"/>
                    <a:gd name="connsiteX5" fmla="*/ 142875 w 562108"/>
                    <a:gd name="connsiteY5" fmla="*/ 38100 h 285750"/>
                    <a:gd name="connsiteX6" fmla="*/ 152400 w 562108"/>
                    <a:gd name="connsiteY6" fmla="*/ 161925 h 285750"/>
                    <a:gd name="connsiteX7" fmla="*/ 190500 w 562108"/>
                    <a:gd name="connsiteY7" fmla="*/ 209550 h 285750"/>
                    <a:gd name="connsiteX8" fmla="*/ 190500 w 562108"/>
                    <a:gd name="connsiteY8" fmla="*/ 104775 h 285750"/>
                    <a:gd name="connsiteX9" fmla="*/ 200025 w 562108"/>
                    <a:gd name="connsiteY9" fmla="*/ 28575 h 285750"/>
                    <a:gd name="connsiteX10" fmla="*/ 238125 w 562108"/>
                    <a:gd name="connsiteY10" fmla="*/ 38100 h 285750"/>
                    <a:gd name="connsiteX11" fmla="*/ 247650 w 562108"/>
                    <a:gd name="connsiteY11" fmla="*/ 66675 h 285750"/>
                    <a:gd name="connsiteX12" fmla="*/ 266700 w 562108"/>
                    <a:gd name="connsiteY12" fmla="*/ 95250 h 285750"/>
                    <a:gd name="connsiteX13" fmla="*/ 285750 w 562108"/>
                    <a:gd name="connsiteY13" fmla="*/ 152400 h 285750"/>
                    <a:gd name="connsiteX14" fmla="*/ 295275 w 562108"/>
                    <a:gd name="connsiteY14" fmla="*/ 180975 h 285750"/>
                    <a:gd name="connsiteX15" fmla="*/ 304800 w 562108"/>
                    <a:gd name="connsiteY15" fmla="*/ 209550 h 285750"/>
                    <a:gd name="connsiteX16" fmla="*/ 333375 w 562108"/>
                    <a:gd name="connsiteY16" fmla="*/ 200025 h 285750"/>
                    <a:gd name="connsiteX17" fmla="*/ 342900 w 562108"/>
                    <a:gd name="connsiteY17" fmla="*/ 95250 h 285750"/>
                    <a:gd name="connsiteX18" fmla="*/ 352425 w 562108"/>
                    <a:gd name="connsiteY18" fmla="*/ 66675 h 285750"/>
                    <a:gd name="connsiteX19" fmla="*/ 381000 w 562108"/>
                    <a:gd name="connsiteY19" fmla="*/ 47625 h 285750"/>
                    <a:gd name="connsiteX20" fmla="*/ 409575 w 562108"/>
                    <a:gd name="connsiteY20" fmla="*/ 66675 h 285750"/>
                    <a:gd name="connsiteX21" fmla="*/ 419100 w 562108"/>
                    <a:gd name="connsiteY21" fmla="*/ 95250 h 285750"/>
                    <a:gd name="connsiteX22" fmla="*/ 438150 w 562108"/>
                    <a:gd name="connsiteY22" fmla="*/ 123825 h 285750"/>
                    <a:gd name="connsiteX23" fmla="*/ 447675 w 562108"/>
                    <a:gd name="connsiteY23" fmla="*/ 152400 h 285750"/>
                    <a:gd name="connsiteX24" fmla="*/ 476250 w 562108"/>
                    <a:gd name="connsiteY24" fmla="*/ 161925 h 285750"/>
                    <a:gd name="connsiteX25" fmla="*/ 504825 w 562108"/>
                    <a:gd name="connsiteY25" fmla="*/ 257175 h 285750"/>
                    <a:gd name="connsiteX26" fmla="*/ 514350 w 562108"/>
                    <a:gd name="connsiteY26" fmla="*/ 285750 h 285750"/>
                    <a:gd name="connsiteX27" fmla="*/ 552450 w 562108"/>
                    <a:gd name="connsiteY27" fmla="*/ 142875 h 285750"/>
                    <a:gd name="connsiteX28" fmla="*/ 561975 w 562108"/>
                    <a:gd name="connsiteY28" fmla="*/ 952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62108" h="285750">
                      <a:moveTo>
                        <a:pt x="0" y="133350"/>
                      </a:moveTo>
                      <a:cubicBezTo>
                        <a:pt x="3175" y="117475"/>
                        <a:pt x="6013" y="101529"/>
                        <a:pt x="9525" y="85725"/>
                      </a:cubicBezTo>
                      <a:cubicBezTo>
                        <a:pt x="15771" y="57619"/>
                        <a:pt x="17084" y="40066"/>
                        <a:pt x="38100" y="19050"/>
                      </a:cubicBezTo>
                      <a:cubicBezTo>
                        <a:pt x="46195" y="10955"/>
                        <a:pt x="57150" y="6350"/>
                        <a:pt x="66675" y="0"/>
                      </a:cubicBezTo>
                      <a:cubicBezTo>
                        <a:pt x="85725" y="3175"/>
                        <a:pt x="106551" y="888"/>
                        <a:pt x="123825" y="9525"/>
                      </a:cubicBezTo>
                      <a:cubicBezTo>
                        <a:pt x="134064" y="14645"/>
                        <a:pt x="140765" y="26848"/>
                        <a:pt x="142875" y="38100"/>
                      </a:cubicBezTo>
                      <a:cubicBezTo>
                        <a:pt x="150504" y="78788"/>
                        <a:pt x="147265" y="120848"/>
                        <a:pt x="152400" y="161925"/>
                      </a:cubicBezTo>
                      <a:cubicBezTo>
                        <a:pt x="156583" y="195385"/>
                        <a:pt x="163790" y="191743"/>
                        <a:pt x="190500" y="209550"/>
                      </a:cubicBezTo>
                      <a:cubicBezTo>
                        <a:pt x="212344" y="144017"/>
                        <a:pt x="190500" y="223249"/>
                        <a:pt x="190500" y="104775"/>
                      </a:cubicBezTo>
                      <a:cubicBezTo>
                        <a:pt x="190500" y="79177"/>
                        <a:pt x="196850" y="53975"/>
                        <a:pt x="200025" y="28575"/>
                      </a:cubicBezTo>
                      <a:cubicBezTo>
                        <a:pt x="212725" y="31750"/>
                        <a:pt x="227903" y="29922"/>
                        <a:pt x="238125" y="38100"/>
                      </a:cubicBezTo>
                      <a:cubicBezTo>
                        <a:pt x="245965" y="44372"/>
                        <a:pt x="243160" y="57695"/>
                        <a:pt x="247650" y="66675"/>
                      </a:cubicBezTo>
                      <a:cubicBezTo>
                        <a:pt x="252770" y="76914"/>
                        <a:pt x="262051" y="84789"/>
                        <a:pt x="266700" y="95250"/>
                      </a:cubicBezTo>
                      <a:cubicBezTo>
                        <a:pt x="274855" y="113600"/>
                        <a:pt x="279400" y="133350"/>
                        <a:pt x="285750" y="152400"/>
                      </a:cubicBezTo>
                      <a:lnTo>
                        <a:pt x="295275" y="180975"/>
                      </a:lnTo>
                      <a:lnTo>
                        <a:pt x="304800" y="209550"/>
                      </a:lnTo>
                      <a:cubicBezTo>
                        <a:pt x="314325" y="206375"/>
                        <a:pt x="330200" y="209550"/>
                        <a:pt x="333375" y="200025"/>
                      </a:cubicBezTo>
                      <a:cubicBezTo>
                        <a:pt x="344465" y="166756"/>
                        <a:pt x="337940" y="129967"/>
                        <a:pt x="342900" y="95250"/>
                      </a:cubicBezTo>
                      <a:cubicBezTo>
                        <a:pt x="344320" y="85311"/>
                        <a:pt x="346153" y="74515"/>
                        <a:pt x="352425" y="66675"/>
                      </a:cubicBezTo>
                      <a:cubicBezTo>
                        <a:pt x="359576" y="57736"/>
                        <a:pt x="371475" y="53975"/>
                        <a:pt x="381000" y="47625"/>
                      </a:cubicBezTo>
                      <a:cubicBezTo>
                        <a:pt x="390525" y="53975"/>
                        <a:pt x="402424" y="57736"/>
                        <a:pt x="409575" y="66675"/>
                      </a:cubicBezTo>
                      <a:cubicBezTo>
                        <a:pt x="415847" y="74515"/>
                        <a:pt x="414610" y="86270"/>
                        <a:pt x="419100" y="95250"/>
                      </a:cubicBezTo>
                      <a:cubicBezTo>
                        <a:pt x="424220" y="105489"/>
                        <a:pt x="433030" y="113586"/>
                        <a:pt x="438150" y="123825"/>
                      </a:cubicBezTo>
                      <a:cubicBezTo>
                        <a:pt x="442640" y="132805"/>
                        <a:pt x="440575" y="145300"/>
                        <a:pt x="447675" y="152400"/>
                      </a:cubicBezTo>
                      <a:cubicBezTo>
                        <a:pt x="454775" y="159500"/>
                        <a:pt x="466725" y="158750"/>
                        <a:pt x="476250" y="161925"/>
                      </a:cubicBezTo>
                      <a:cubicBezTo>
                        <a:pt x="490645" y="219506"/>
                        <a:pt x="481635" y="187606"/>
                        <a:pt x="504825" y="257175"/>
                      </a:cubicBezTo>
                      <a:lnTo>
                        <a:pt x="514350" y="285750"/>
                      </a:lnTo>
                      <a:cubicBezTo>
                        <a:pt x="586755" y="261615"/>
                        <a:pt x="535313" y="288539"/>
                        <a:pt x="552450" y="142875"/>
                      </a:cubicBezTo>
                      <a:cubicBezTo>
                        <a:pt x="563983" y="44844"/>
                        <a:pt x="561975" y="164458"/>
                        <a:pt x="561975" y="9525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944" name="Groupe 943"/>
              <p:cNvGrpSpPr>
                <a:grpSpLocks noChangeAspect="1"/>
              </p:cNvGrpSpPr>
              <p:nvPr/>
            </p:nvGrpSpPr>
            <p:grpSpPr>
              <a:xfrm rot="19315112">
                <a:off x="4717213" y="3212406"/>
                <a:ext cx="242029" cy="64770"/>
                <a:chOff x="4695486" y="2809875"/>
                <a:chExt cx="1210147" cy="323850"/>
              </a:xfrm>
            </p:grpSpPr>
            <p:sp>
              <p:nvSpPr>
                <p:cNvPr id="957" name="Forme libre 956"/>
                <p:cNvSpPr/>
                <p:nvPr/>
              </p:nvSpPr>
              <p:spPr>
                <a:xfrm>
                  <a:off x="4695486" y="2809875"/>
                  <a:ext cx="659114" cy="238125"/>
                </a:xfrm>
                <a:custGeom>
                  <a:avLst/>
                  <a:gdLst>
                    <a:gd name="connsiteX0" fmla="*/ 339 w 659114"/>
                    <a:gd name="connsiteY0" fmla="*/ 238125 h 238125"/>
                    <a:gd name="connsiteX1" fmla="*/ 19389 w 659114"/>
                    <a:gd name="connsiteY1" fmla="*/ 47625 h 238125"/>
                    <a:gd name="connsiteX2" fmla="*/ 38439 w 659114"/>
                    <a:gd name="connsiteY2" fmla="*/ 19050 h 238125"/>
                    <a:gd name="connsiteX3" fmla="*/ 95589 w 659114"/>
                    <a:gd name="connsiteY3" fmla="*/ 0 h 238125"/>
                    <a:gd name="connsiteX4" fmla="*/ 133689 w 659114"/>
                    <a:gd name="connsiteY4" fmla="*/ 104775 h 238125"/>
                    <a:gd name="connsiteX5" fmla="*/ 162264 w 659114"/>
                    <a:gd name="connsiteY5" fmla="*/ 200025 h 238125"/>
                    <a:gd name="connsiteX6" fmla="*/ 181314 w 659114"/>
                    <a:gd name="connsiteY6" fmla="*/ 228600 h 238125"/>
                    <a:gd name="connsiteX7" fmla="*/ 209889 w 659114"/>
                    <a:gd name="connsiteY7" fmla="*/ 133350 h 238125"/>
                    <a:gd name="connsiteX8" fmla="*/ 228939 w 659114"/>
                    <a:gd name="connsiteY8" fmla="*/ 76200 h 238125"/>
                    <a:gd name="connsiteX9" fmla="*/ 257514 w 659114"/>
                    <a:gd name="connsiteY9" fmla="*/ 57150 h 238125"/>
                    <a:gd name="connsiteX10" fmla="*/ 314664 w 659114"/>
                    <a:gd name="connsiteY10" fmla="*/ 66675 h 238125"/>
                    <a:gd name="connsiteX11" fmla="*/ 324189 w 659114"/>
                    <a:gd name="connsiteY11" fmla="*/ 95250 h 238125"/>
                    <a:gd name="connsiteX12" fmla="*/ 333714 w 659114"/>
                    <a:gd name="connsiteY12" fmla="*/ 133350 h 238125"/>
                    <a:gd name="connsiteX13" fmla="*/ 362289 w 659114"/>
                    <a:gd name="connsiteY13" fmla="*/ 190500 h 238125"/>
                    <a:gd name="connsiteX14" fmla="*/ 390864 w 659114"/>
                    <a:gd name="connsiteY14" fmla="*/ 200025 h 238125"/>
                    <a:gd name="connsiteX15" fmla="*/ 438489 w 659114"/>
                    <a:gd name="connsiteY15" fmla="*/ 190500 h 238125"/>
                    <a:gd name="connsiteX16" fmla="*/ 448014 w 659114"/>
                    <a:gd name="connsiteY16" fmla="*/ 76200 h 238125"/>
                    <a:gd name="connsiteX17" fmla="*/ 457539 w 659114"/>
                    <a:gd name="connsiteY17" fmla="*/ 47625 h 238125"/>
                    <a:gd name="connsiteX18" fmla="*/ 543264 w 659114"/>
                    <a:gd name="connsiteY18" fmla="*/ 57150 h 238125"/>
                    <a:gd name="connsiteX19" fmla="*/ 562314 w 659114"/>
                    <a:gd name="connsiteY19" fmla="*/ 114300 h 238125"/>
                    <a:gd name="connsiteX20" fmla="*/ 600414 w 659114"/>
                    <a:gd name="connsiteY20" fmla="*/ 238125 h 238125"/>
                    <a:gd name="connsiteX21" fmla="*/ 628989 w 659114"/>
                    <a:gd name="connsiteY21" fmla="*/ 228600 h 238125"/>
                    <a:gd name="connsiteX22" fmla="*/ 638514 w 659114"/>
                    <a:gd name="connsiteY22" fmla="*/ 200025 h 238125"/>
                    <a:gd name="connsiteX23" fmla="*/ 657564 w 659114"/>
                    <a:gd name="connsiteY23" fmla="*/ 171450 h 238125"/>
                    <a:gd name="connsiteX24" fmla="*/ 657564 w 659114"/>
                    <a:gd name="connsiteY24" fmla="*/ 133350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114" h="238125">
                      <a:moveTo>
                        <a:pt x="339" y="238125"/>
                      </a:moveTo>
                      <a:cubicBezTo>
                        <a:pt x="896" y="228662"/>
                        <a:pt x="-5459" y="97321"/>
                        <a:pt x="19389" y="47625"/>
                      </a:cubicBezTo>
                      <a:cubicBezTo>
                        <a:pt x="24509" y="37386"/>
                        <a:pt x="28731" y="25117"/>
                        <a:pt x="38439" y="19050"/>
                      </a:cubicBezTo>
                      <a:cubicBezTo>
                        <a:pt x="55467" y="8407"/>
                        <a:pt x="95589" y="0"/>
                        <a:pt x="95589" y="0"/>
                      </a:cubicBezTo>
                      <a:cubicBezTo>
                        <a:pt x="155925" y="20112"/>
                        <a:pt x="118429" y="-2044"/>
                        <a:pt x="133689" y="104775"/>
                      </a:cubicBezTo>
                      <a:cubicBezTo>
                        <a:pt x="136109" y="121717"/>
                        <a:pt x="157443" y="192794"/>
                        <a:pt x="162264" y="200025"/>
                      </a:cubicBezTo>
                      <a:lnTo>
                        <a:pt x="181314" y="228600"/>
                      </a:lnTo>
                      <a:cubicBezTo>
                        <a:pt x="218165" y="173323"/>
                        <a:pt x="188257" y="227090"/>
                        <a:pt x="209889" y="133350"/>
                      </a:cubicBezTo>
                      <a:cubicBezTo>
                        <a:pt x="214404" y="113784"/>
                        <a:pt x="212231" y="87339"/>
                        <a:pt x="228939" y="76200"/>
                      </a:cubicBezTo>
                      <a:lnTo>
                        <a:pt x="257514" y="57150"/>
                      </a:lnTo>
                      <a:cubicBezTo>
                        <a:pt x="276564" y="60325"/>
                        <a:pt x="297896" y="57093"/>
                        <a:pt x="314664" y="66675"/>
                      </a:cubicBezTo>
                      <a:cubicBezTo>
                        <a:pt x="323381" y="71656"/>
                        <a:pt x="321431" y="85596"/>
                        <a:pt x="324189" y="95250"/>
                      </a:cubicBezTo>
                      <a:cubicBezTo>
                        <a:pt x="327785" y="107837"/>
                        <a:pt x="330118" y="120763"/>
                        <a:pt x="333714" y="133350"/>
                      </a:cubicBezTo>
                      <a:cubicBezTo>
                        <a:pt x="338827" y="151244"/>
                        <a:pt x="346828" y="178131"/>
                        <a:pt x="362289" y="190500"/>
                      </a:cubicBezTo>
                      <a:cubicBezTo>
                        <a:pt x="370129" y="196772"/>
                        <a:pt x="381339" y="196850"/>
                        <a:pt x="390864" y="200025"/>
                      </a:cubicBezTo>
                      <a:cubicBezTo>
                        <a:pt x="406739" y="196850"/>
                        <a:pt x="431705" y="205199"/>
                        <a:pt x="438489" y="190500"/>
                      </a:cubicBezTo>
                      <a:cubicBezTo>
                        <a:pt x="454510" y="155787"/>
                        <a:pt x="442961" y="114097"/>
                        <a:pt x="448014" y="76200"/>
                      </a:cubicBezTo>
                      <a:cubicBezTo>
                        <a:pt x="449341" y="66248"/>
                        <a:pt x="454364" y="57150"/>
                        <a:pt x="457539" y="47625"/>
                      </a:cubicBezTo>
                      <a:cubicBezTo>
                        <a:pt x="486114" y="50800"/>
                        <a:pt x="519008" y="41714"/>
                        <a:pt x="543264" y="57150"/>
                      </a:cubicBezTo>
                      <a:cubicBezTo>
                        <a:pt x="560205" y="67931"/>
                        <a:pt x="562314" y="114300"/>
                        <a:pt x="562314" y="114300"/>
                      </a:cubicBezTo>
                      <a:cubicBezTo>
                        <a:pt x="565814" y="156298"/>
                        <a:pt x="537370" y="238125"/>
                        <a:pt x="600414" y="238125"/>
                      </a:cubicBezTo>
                      <a:cubicBezTo>
                        <a:pt x="610454" y="238125"/>
                        <a:pt x="619464" y="231775"/>
                        <a:pt x="628989" y="228600"/>
                      </a:cubicBezTo>
                      <a:cubicBezTo>
                        <a:pt x="632164" y="219075"/>
                        <a:pt x="634024" y="209005"/>
                        <a:pt x="638514" y="200025"/>
                      </a:cubicBezTo>
                      <a:cubicBezTo>
                        <a:pt x="643634" y="189786"/>
                        <a:pt x="654419" y="182457"/>
                        <a:pt x="657564" y="171450"/>
                      </a:cubicBezTo>
                      <a:cubicBezTo>
                        <a:pt x="661053" y="159239"/>
                        <a:pt x="657564" y="146050"/>
                        <a:pt x="657564" y="133350"/>
                      </a:cubicBezTo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58" name="Forme libre 957"/>
                <p:cNvSpPr/>
                <p:nvPr/>
              </p:nvSpPr>
              <p:spPr>
                <a:xfrm>
                  <a:off x="5343525" y="2847975"/>
                  <a:ext cx="562108" cy="285750"/>
                </a:xfrm>
                <a:custGeom>
                  <a:avLst/>
                  <a:gdLst>
                    <a:gd name="connsiteX0" fmla="*/ 0 w 562108"/>
                    <a:gd name="connsiteY0" fmla="*/ 133350 h 285750"/>
                    <a:gd name="connsiteX1" fmla="*/ 9525 w 562108"/>
                    <a:gd name="connsiteY1" fmla="*/ 85725 h 285750"/>
                    <a:gd name="connsiteX2" fmla="*/ 38100 w 562108"/>
                    <a:gd name="connsiteY2" fmla="*/ 19050 h 285750"/>
                    <a:gd name="connsiteX3" fmla="*/ 66675 w 562108"/>
                    <a:gd name="connsiteY3" fmla="*/ 0 h 285750"/>
                    <a:gd name="connsiteX4" fmla="*/ 123825 w 562108"/>
                    <a:gd name="connsiteY4" fmla="*/ 9525 h 285750"/>
                    <a:gd name="connsiteX5" fmla="*/ 142875 w 562108"/>
                    <a:gd name="connsiteY5" fmla="*/ 38100 h 285750"/>
                    <a:gd name="connsiteX6" fmla="*/ 152400 w 562108"/>
                    <a:gd name="connsiteY6" fmla="*/ 161925 h 285750"/>
                    <a:gd name="connsiteX7" fmla="*/ 190500 w 562108"/>
                    <a:gd name="connsiteY7" fmla="*/ 209550 h 285750"/>
                    <a:gd name="connsiteX8" fmla="*/ 190500 w 562108"/>
                    <a:gd name="connsiteY8" fmla="*/ 104775 h 285750"/>
                    <a:gd name="connsiteX9" fmla="*/ 200025 w 562108"/>
                    <a:gd name="connsiteY9" fmla="*/ 28575 h 285750"/>
                    <a:gd name="connsiteX10" fmla="*/ 238125 w 562108"/>
                    <a:gd name="connsiteY10" fmla="*/ 38100 h 285750"/>
                    <a:gd name="connsiteX11" fmla="*/ 247650 w 562108"/>
                    <a:gd name="connsiteY11" fmla="*/ 66675 h 285750"/>
                    <a:gd name="connsiteX12" fmla="*/ 266700 w 562108"/>
                    <a:gd name="connsiteY12" fmla="*/ 95250 h 285750"/>
                    <a:gd name="connsiteX13" fmla="*/ 285750 w 562108"/>
                    <a:gd name="connsiteY13" fmla="*/ 152400 h 285750"/>
                    <a:gd name="connsiteX14" fmla="*/ 295275 w 562108"/>
                    <a:gd name="connsiteY14" fmla="*/ 180975 h 285750"/>
                    <a:gd name="connsiteX15" fmla="*/ 304800 w 562108"/>
                    <a:gd name="connsiteY15" fmla="*/ 209550 h 285750"/>
                    <a:gd name="connsiteX16" fmla="*/ 333375 w 562108"/>
                    <a:gd name="connsiteY16" fmla="*/ 200025 h 285750"/>
                    <a:gd name="connsiteX17" fmla="*/ 342900 w 562108"/>
                    <a:gd name="connsiteY17" fmla="*/ 95250 h 285750"/>
                    <a:gd name="connsiteX18" fmla="*/ 352425 w 562108"/>
                    <a:gd name="connsiteY18" fmla="*/ 66675 h 285750"/>
                    <a:gd name="connsiteX19" fmla="*/ 381000 w 562108"/>
                    <a:gd name="connsiteY19" fmla="*/ 47625 h 285750"/>
                    <a:gd name="connsiteX20" fmla="*/ 409575 w 562108"/>
                    <a:gd name="connsiteY20" fmla="*/ 66675 h 285750"/>
                    <a:gd name="connsiteX21" fmla="*/ 419100 w 562108"/>
                    <a:gd name="connsiteY21" fmla="*/ 95250 h 285750"/>
                    <a:gd name="connsiteX22" fmla="*/ 438150 w 562108"/>
                    <a:gd name="connsiteY22" fmla="*/ 123825 h 285750"/>
                    <a:gd name="connsiteX23" fmla="*/ 447675 w 562108"/>
                    <a:gd name="connsiteY23" fmla="*/ 152400 h 285750"/>
                    <a:gd name="connsiteX24" fmla="*/ 476250 w 562108"/>
                    <a:gd name="connsiteY24" fmla="*/ 161925 h 285750"/>
                    <a:gd name="connsiteX25" fmla="*/ 504825 w 562108"/>
                    <a:gd name="connsiteY25" fmla="*/ 257175 h 285750"/>
                    <a:gd name="connsiteX26" fmla="*/ 514350 w 562108"/>
                    <a:gd name="connsiteY26" fmla="*/ 285750 h 285750"/>
                    <a:gd name="connsiteX27" fmla="*/ 552450 w 562108"/>
                    <a:gd name="connsiteY27" fmla="*/ 142875 h 285750"/>
                    <a:gd name="connsiteX28" fmla="*/ 561975 w 562108"/>
                    <a:gd name="connsiteY28" fmla="*/ 952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62108" h="285750">
                      <a:moveTo>
                        <a:pt x="0" y="133350"/>
                      </a:moveTo>
                      <a:cubicBezTo>
                        <a:pt x="3175" y="117475"/>
                        <a:pt x="6013" y="101529"/>
                        <a:pt x="9525" y="85725"/>
                      </a:cubicBezTo>
                      <a:cubicBezTo>
                        <a:pt x="15771" y="57619"/>
                        <a:pt x="17084" y="40066"/>
                        <a:pt x="38100" y="19050"/>
                      </a:cubicBezTo>
                      <a:cubicBezTo>
                        <a:pt x="46195" y="10955"/>
                        <a:pt x="57150" y="6350"/>
                        <a:pt x="66675" y="0"/>
                      </a:cubicBezTo>
                      <a:cubicBezTo>
                        <a:pt x="85725" y="3175"/>
                        <a:pt x="106551" y="888"/>
                        <a:pt x="123825" y="9525"/>
                      </a:cubicBezTo>
                      <a:cubicBezTo>
                        <a:pt x="134064" y="14645"/>
                        <a:pt x="140765" y="26848"/>
                        <a:pt x="142875" y="38100"/>
                      </a:cubicBezTo>
                      <a:cubicBezTo>
                        <a:pt x="150504" y="78788"/>
                        <a:pt x="147265" y="120848"/>
                        <a:pt x="152400" y="161925"/>
                      </a:cubicBezTo>
                      <a:cubicBezTo>
                        <a:pt x="156583" y="195385"/>
                        <a:pt x="163790" y="191743"/>
                        <a:pt x="190500" y="209550"/>
                      </a:cubicBezTo>
                      <a:cubicBezTo>
                        <a:pt x="212344" y="144017"/>
                        <a:pt x="190500" y="223249"/>
                        <a:pt x="190500" y="104775"/>
                      </a:cubicBezTo>
                      <a:cubicBezTo>
                        <a:pt x="190500" y="79177"/>
                        <a:pt x="196850" y="53975"/>
                        <a:pt x="200025" y="28575"/>
                      </a:cubicBezTo>
                      <a:cubicBezTo>
                        <a:pt x="212725" y="31750"/>
                        <a:pt x="227903" y="29922"/>
                        <a:pt x="238125" y="38100"/>
                      </a:cubicBezTo>
                      <a:cubicBezTo>
                        <a:pt x="245965" y="44372"/>
                        <a:pt x="243160" y="57695"/>
                        <a:pt x="247650" y="66675"/>
                      </a:cubicBezTo>
                      <a:cubicBezTo>
                        <a:pt x="252770" y="76914"/>
                        <a:pt x="262051" y="84789"/>
                        <a:pt x="266700" y="95250"/>
                      </a:cubicBezTo>
                      <a:cubicBezTo>
                        <a:pt x="274855" y="113600"/>
                        <a:pt x="279400" y="133350"/>
                        <a:pt x="285750" y="152400"/>
                      </a:cubicBezTo>
                      <a:lnTo>
                        <a:pt x="295275" y="180975"/>
                      </a:lnTo>
                      <a:lnTo>
                        <a:pt x="304800" y="209550"/>
                      </a:lnTo>
                      <a:cubicBezTo>
                        <a:pt x="314325" y="206375"/>
                        <a:pt x="330200" y="209550"/>
                        <a:pt x="333375" y="200025"/>
                      </a:cubicBezTo>
                      <a:cubicBezTo>
                        <a:pt x="344465" y="166756"/>
                        <a:pt x="337940" y="129967"/>
                        <a:pt x="342900" y="95250"/>
                      </a:cubicBezTo>
                      <a:cubicBezTo>
                        <a:pt x="344320" y="85311"/>
                        <a:pt x="346153" y="74515"/>
                        <a:pt x="352425" y="66675"/>
                      </a:cubicBezTo>
                      <a:cubicBezTo>
                        <a:pt x="359576" y="57736"/>
                        <a:pt x="371475" y="53975"/>
                        <a:pt x="381000" y="47625"/>
                      </a:cubicBezTo>
                      <a:cubicBezTo>
                        <a:pt x="390525" y="53975"/>
                        <a:pt x="402424" y="57736"/>
                        <a:pt x="409575" y="66675"/>
                      </a:cubicBezTo>
                      <a:cubicBezTo>
                        <a:pt x="415847" y="74515"/>
                        <a:pt x="414610" y="86270"/>
                        <a:pt x="419100" y="95250"/>
                      </a:cubicBezTo>
                      <a:cubicBezTo>
                        <a:pt x="424220" y="105489"/>
                        <a:pt x="433030" y="113586"/>
                        <a:pt x="438150" y="123825"/>
                      </a:cubicBezTo>
                      <a:cubicBezTo>
                        <a:pt x="442640" y="132805"/>
                        <a:pt x="440575" y="145300"/>
                        <a:pt x="447675" y="152400"/>
                      </a:cubicBezTo>
                      <a:cubicBezTo>
                        <a:pt x="454775" y="159500"/>
                        <a:pt x="466725" y="158750"/>
                        <a:pt x="476250" y="161925"/>
                      </a:cubicBezTo>
                      <a:cubicBezTo>
                        <a:pt x="490645" y="219506"/>
                        <a:pt x="481635" y="187606"/>
                        <a:pt x="504825" y="257175"/>
                      </a:cubicBezTo>
                      <a:lnTo>
                        <a:pt x="514350" y="285750"/>
                      </a:lnTo>
                      <a:cubicBezTo>
                        <a:pt x="586755" y="261615"/>
                        <a:pt x="535313" y="288539"/>
                        <a:pt x="552450" y="142875"/>
                      </a:cubicBezTo>
                      <a:cubicBezTo>
                        <a:pt x="563983" y="44844"/>
                        <a:pt x="561975" y="164458"/>
                        <a:pt x="561975" y="9525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945" name="Groupe 944"/>
              <p:cNvGrpSpPr>
                <a:grpSpLocks noChangeAspect="1"/>
              </p:cNvGrpSpPr>
              <p:nvPr/>
            </p:nvGrpSpPr>
            <p:grpSpPr>
              <a:xfrm rot="18291280">
                <a:off x="4865256" y="3353220"/>
                <a:ext cx="242029" cy="64770"/>
                <a:chOff x="4695486" y="2809875"/>
                <a:chExt cx="1210147" cy="323850"/>
              </a:xfrm>
            </p:grpSpPr>
            <p:sp>
              <p:nvSpPr>
                <p:cNvPr id="955" name="Forme libre 954"/>
                <p:cNvSpPr/>
                <p:nvPr/>
              </p:nvSpPr>
              <p:spPr>
                <a:xfrm>
                  <a:off x="4695486" y="2809875"/>
                  <a:ext cx="659114" cy="238125"/>
                </a:xfrm>
                <a:custGeom>
                  <a:avLst/>
                  <a:gdLst>
                    <a:gd name="connsiteX0" fmla="*/ 339 w 659114"/>
                    <a:gd name="connsiteY0" fmla="*/ 238125 h 238125"/>
                    <a:gd name="connsiteX1" fmla="*/ 19389 w 659114"/>
                    <a:gd name="connsiteY1" fmla="*/ 47625 h 238125"/>
                    <a:gd name="connsiteX2" fmla="*/ 38439 w 659114"/>
                    <a:gd name="connsiteY2" fmla="*/ 19050 h 238125"/>
                    <a:gd name="connsiteX3" fmla="*/ 95589 w 659114"/>
                    <a:gd name="connsiteY3" fmla="*/ 0 h 238125"/>
                    <a:gd name="connsiteX4" fmla="*/ 133689 w 659114"/>
                    <a:gd name="connsiteY4" fmla="*/ 104775 h 238125"/>
                    <a:gd name="connsiteX5" fmla="*/ 162264 w 659114"/>
                    <a:gd name="connsiteY5" fmla="*/ 200025 h 238125"/>
                    <a:gd name="connsiteX6" fmla="*/ 181314 w 659114"/>
                    <a:gd name="connsiteY6" fmla="*/ 228600 h 238125"/>
                    <a:gd name="connsiteX7" fmla="*/ 209889 w 659114"/>
                    <a:gd name="connsiteY7" fmla="*/ 133350 h 238125"/>
                    <a:gd name="connsiteX8" fmla="*/ 228939 w 659114"/>
                    <a:gd name="connsiteY8" fmla="*/ 76200 h 238125"/>
                    <a:gd name="connsiteX9" fmla="*/ 257514 w 659114"/>
                    <a:gd name="connsiteY9" fmla="*/ 57150 h 238125"/>
                    <a:gd name="connsiteX10" fmla="*/ 314664 w 659114"/>
                    <a:gd name="connsiteY10" fmla="*/ 66675 h 238125"/>
                    <a:gd name="connsiteX11" fmla="*/ 324189 w 659114"/>
                    <a:gd name="connsiteY11" fmla="*/ 95250 h 238125"/>
                    <a:gd name="connsiteX12" fmla="*/ 333714 w 659114"/>
                    <a:gd name="connsiteY12" fmla="*/ 133350 h 238125"/>
                    <a:gd name="connsiteX13" fmla="*/ 362289 w 659114"/>
                    <a:gd name="connsiteY13" fmla="*/ 190500 h 238125"/>
                    <a:gd name="connsiteX14" fmla="*/ 390864 w 659114"/>
                    <a:gd name="connsiteY14" fmla="*/ 200025 h 238125"/>
                    <a:gd name="connsiteX15" fmla="*/ 438489 w 659114"/>
                    <a:gd name="connsiteY15" fmla="*/ 190500 h 238125"/>
                    <a:gd name="connsiteX16" fmla="*/ 448014 w 659114"/>
                    <a:gd name="connsiteY16" fmla="*/ 76200 h 238125"/>
                    <a:gd name="connsiteX17" fmla="*/ 457539 w 659114"/>
                    <a:gd name="connsiteY17" fmla="*/ 47625 h 238125"/>
                    <a:gd name="connsiteX18" fmla="*/ 543264 w 659114"/>
                    <a:gd name="connsiteY18" fmla="*/ 57150 h 238125"/>
                    <a:gd name="connsiteX19" fmla="*/ 562314 w 659114"/>
                    <a:gd name="connsiteY19" fmla="*/ 114300 h 238125"/>
                    <a:gd name="connsiteX20" fmla="*/ 600414 w 659114"/>
                    <a:gd name="connsiteY20" fmla="*/ 238125 h 238125"/>
                    <a:gd name="connsiteX21" fmla="*/ 628989 w 659114"/>
                    <a:gd name="connsiteY21" fmla="*/ 228600 h 238125"/>
                    <a:gd name="connsiteX22" fmla="*/ 638514 w 659114"/>
                    <a:gd name="connsiteY22" fmla="*/ 200025 h 238125"/>
                    <a:gd name="connsiteX23" fmla="*/ 657564 w 659114"/>
                    <a:gd name="connsiteY23" fmla="*/ 171450 h 238125"/>
                    <a:gd name="connsiteX24" fmla="*/ 657564 w 659114"/>
                    <a:gd name="connsiteY24" fmla="*/ 133350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114" h="238125">
                      <a:moveTo>
                        <a:pt x="339" y="238125"/>
                      </a:moveTo>
                      <a:cubicBezTo>
                        <a:pt x="896" y="228662"/>
                        <a:pt x="-5459" y="97321"/>
                        <a:pt x="19389" y="47625"/>
                      </a:cubicBezTo>
                      <a:cubicBezTo>
                        <a:pt x="24509" y="37386"/>
                        <a:pt x="28731" y="25117"/>
                        <a:pt x="38439" y="19050"/>
                      </a:cubicBezTo>
                      <a:cubicBezTo>
                        <a:pt x="55467" y="8407"/>
                        <a:pt x="95589" y="0"/>
                        <a:pt x="95589" y="0"/>
                      </a:cubicBezTo>
                      <a:cubicBezTo>
                        <a:pt x="155925" y="20112"/>
                        <a:pt x="118429" y="-2044"/>
                        <a:pt x="133689" y="104775"/>
                      </a:cubicBezTo>
                      <a:cubicBezTo>
                        <a:pt x="136109" y="121717"/>
                        <a:pt x="157443" y="192794"/>
                        <a:pt x="162264" y="200025"/>
                      </a:cubicBezTo>
                      <a:lnTo>
                        <a:pt x="181314" y="228600"/>
                      </a:lnTo>
                      <a:cubicBezTo>
                        <a:pt x="218165" y="173323"/>
                        <a:pt x="188257" y="227090"/>
                        <a:pt x="209889" y="133350"/>
                      </a:cubicBezTo>
                      <a:cubicBezTo>
                        <a:pt x="214404" y="113784"/>
                        <a:pt x="212231" y="87339"/>
                        <a:pt x="228939" y="76200"/>
                      </a:cubicBezTo>
                      <a:lnTo>
                        <a:pt x="257514" y="57150"/>
                      </a:lnTo>
                      <a:cubicBezTo>
                        <a:pt x="276564" y="60325"/>
                        <a:pt x="297896" y="57093"/>
                        <a:pt x="314664" y="66675"/>
                      </a:cubicBezTo>
                      <a:cubicBezTo>
                        <a:pt x="323381" y="71656"/>
                        <a:pt x="321431" y="85596"/>
                        <a:pt x="324189" y="95250"/>
                      </a:cubicBezTo>
                      <a:cubicBezTo>
                        <a:pt x="327785" y="107837"/>
                        <a:pt x="330118" y="120763"/>
                        <a:pt x="333714" y="133350"/>
                      </a:cubicBezTo>
                      <a:cubicBezTo>
                        <a:pt x="338827" y="151244"/>
                        <a:pt x="346828" y="178131"/>
                        <a:pt x="362289" y="190500"/>
                      </a:cubicBezTo>
                      <a:cubicBezTo>
                        <a:pt x="370129" y="196772"/>
                        <a:pt x="381339" y="196850"/>
                        <a:pt x="390864" y="200025"/>
                      </a:cubicBezTo>
                      <a:cubicBezTo>
                        <a:pt x="406739" y="196850"/>
                        <a:pt x="431705" y="205199"/>
                        <a:pt x="438489" y="190500"/>
                      </a:cubicBezTo>
                      <a:cubicBezTo>
                        <a:pt x="454510" y="155787"/>
                        <a:pt x="442961" y="114097"/>
                        <a:pt x="448014" y="76200"/>
                      </a:cubicBezTo>
                      <a:cubicBezTo>
                        <a:pt x="449341" y="66248"/>
                        <a:pt x="454364" y="57150"/>
                        <a:pt x="457539" y="47625"/>
                      </a:cubicBezTo>
                      <a:cubicBezTo>
                        <a:pt x="486114" y="50800"/>
                        <a:pt x="519008" y="41714"/>
                        <a:pt x="543264" y="57150"/>
                      </a:cubicBezTo>
                      <a:cubicBezTo>
                        <a:pt x="560205" y="67931"/>
                        <a:pt x="562314" y="114300"/>
                        <a:pt x="562314" y="114300"/>
                      </a:cubicBezTo>
                      <a:cubicBezTo>
                        <a:pt x="565814" y="156298"/>
                        <a:pt x="537370" y="238125"/>
                        <a:pt x="600414" y="238125"/>
                      </a:cubicBezTo>
                      <a:cubicBezTo>
                        <a:pt x="610454" y="238125"/>
                        <a:pt x="619464" y="231775"/>
                        <a:pt x="628989" y="228600"/>
                      </a:cubicBezTo>
                      <a:cubicBezTo>
                        <a:pt x="632164" y="219075"/>
                        <a:pt x="634024" y="209005"/>
                        <a:pt x="638514" y="200025"/>
                      </a:cubicBezTo>
                      <a:cubicBezTo>
                        <a:pt x="643634" y="189786"/>
                        <a:pt x="654419" y="182457"/>
                        <a:pt x="657564" y="171450"/>
                      </a:cubicBezTo>
                      <a:cubicBezTo>
                        <a:pt x="661053" y="159239"/>
                        <a:pt x="657564" y="146050"/>
                        <a:pt x="657564" y="133350"/>
                      </a:cubicBezTo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56" name="Forme libre 955"/>
                <p:cNvSpPr/>
                <p:nvPr/>
              </p:nvSpPr>
              <p:spPr>
                <a:xfrm>
                  <a:off x="5343525" y="2847975"/>
                  <a:ext cx="562108" cy="285750"/>
                </a:xfrm>
                <a:custGeom>
                  <a:avLst/>
                  <a:gdLst>
                    <a:gd name="connsiteX0" fmla="*/ 0 w 562108"/>
                    <a:gd name="connsiteY0" fmla="*/ 133350 h 285750"/>
                    <a:gd name="connsiteX1" fmla="*/ 9525 w 562108"/>
                    <a:gd name="connsiteY1" fmla="*/ 85725 h 285750"/>
                    <a:gd name="connsiteX2" fmla="*/ 38100 w 562108"/>
                    <a:gd name="connsiteY2" fmla="*/ 19050 h 285750"/>
                    <a:gd name="connsiteX3" fmla="*/ 66675 w 562108"/>
                    <a:gd name="connsiteY3" fmla="*/ 0 h 285750"/>
                    <a:gd name="connsiteX4" fmla="*/ 123825 w 562108"/>
                    <a:gd name="connsiteY4" fmla="*/ 9525 h 285750"/>
                    <a:gd name="connsiteX5" fmla="*/ 142875 w 562108"/>
                    <a:gd name="connsiteY5" fmla="*/ 38100 h 285750"/>
                    <a:gd name="connsiteX6" fmla="*/ 152400 w 562108"/>
                    <a:gd name="connsiteY6" fmla="*/ 161925 h 285750"/>
                    <a:gd name="connsiteX7" fmla="*/ 190500 w 562108"/>
                    <a:gd name="connsiteY7" fmla="*/ 209550 h 285750"/>
                    <a:gd name="connsiteX8" fmla="*/ 190500 w 562108"/>
                    <a:gd name="connsiteY8" fmla="*/ 104775 h 285750"/>
                    <a:gd name="connsiteX9" fmla="*/ 200025 w 562108"/>
                    <a:gd name="connsiteY9" fmla="*/ 28575 h 285750"/>
                    <a:gd name="connsiteX10" fmla="*/ 238125 w 562108"/>
                    <a:gd name="connsiteY10" fmla="*/ 38100 h 285750"/>
                    <a:gd name="connsiteX11" fmla="*/ 247650 w 562108"/>
                    <a:gd name="connsiteY11" fmla="*/ 66675 h 285750"/>
                    <a:gd name="connsiteX12" fmla="*/ 266700 w 562108"/>
                    <a:gd name="connsiteY12" fmla="*/ 95250 h 285750"/>
                    <a:gd name="connsiteX13" fmla="*/ 285750 w 562108"/>
                    <a:gd name="connsiteY13" fmla="*/ 152400 h 285750"/>
                    <a:gd name="connsiteX14" fmla="*/ 295275 w 562108"/>
                    <a:gd name="connsiteY14" fmla="*/ 180975 h 285750"/>
                    <a:gd name="connsiteX15" fmla="*/ 304800 w 562108"/>
                    <a:gd name="connsiteY15" fmla="*/ 209550 h 285750"/>
                    <a:gd name="connsiteX16" fmla="*/ 333375 w 562108"/>
                    <a:gd name="connsiteY16" fmla="*/ 200025 h 285750"/>
                    <a:gd name="connsiteX17" fmla="*/ 342900 w 562108"/>
                    <a:gd name="connsiteY17" fmla="*/ 95250 h 285750"/>
                    <a:gd name="connsiteX18" fmla="*/ 352425 w 562108"/>
                    <a:gd name="connsiteY18" fmla="*/ 66675 h 285750"/>
                    <a:gd name="connsiteX19" fmla="*/ 381000 w 562108"/>
                    <a:gd name="connsiteY19" fmla="*/ 47625 h 285750"/>
                    <a:gd name="connsiteX20" fmla="*/ 409575 w 562108"/>
                    <a:gd name="connsiteY20" fmla="*/ 66675 h 285750"/>
                    <a:gd name="connsiteX21" fmla="*/ 419100 w 562108"/>
                    <a:gd name="connsiteY21" fmla="*/ 95250 h 285750"/>
                    <a:gd name="connsiteX22" fmla="*/ 438150 w 562108"/>
                    <a:gd name="connsiteY22" fmla="*/ 123825 h 285750"/>
                    <a:gd name="connsiteX23" fmla="*/ 447675 w 562108"/>
                    <a:gd name="connsiteY23" fmla="*/ 152400 h 285750"/>
                    <a:gd name="connsiteX24" fmla="*/ 476250 w 562108"/>
                    <a:gd name="connsiteY24" fmla="*/ 161925 h 285750"/>
                    <a:gd name="connsiteX25" fmla="*/ 504825 w 562108"/>
                    <a:gd name="connsiteY25" fmla="*/ 257175 h 285750"/>
                    <a:gd name="connsiteX26" fmla="*/ 514350 w 562108"/>
                    <a:gd name="connsiteY26" fmla="*/ 285750 h 285750"/>
                    <a:gd name="connsiteX27" fmla="*/ 552450 w 562108"/>
                    <a:gd name="connsiteY27" fmla="*/ 142875 h 285750"/>
                    <a:gd name="connsiteX28" fmla="*/ 561975 w 562108"/>
                    <a:gd name="connsiteY28" fmla="*/ 952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62108" h="285750">
                      <a:moveTo>
                        <a:pt x="0" y="133350"/>
                      </a:moveTo>
                      <a:cubicBezTo>
                        <a:pt x="3175" y="117475"/>
                        <a:pt x="6013" y="101529"/>
                        <a:pt x="9525" y="85725"/>
                      </a:cubicBezTo>
                      <a:cubicBezTo>
                        <a:pt x="15771" y="57619"/>
                        <a:pt x="17084" y="40066"/>
                        <a:pt x="38100" y="19050"/>
                      </a:cubicBezTo>
                      <a:cubicBezTo>
                        <a:pt x="46195" y="10955"/>
                        <a:pt x="57150" y="6350"/>
                        <a:pt x="66675" y="0"/>
                      </a:cubicBezTo>
                      <a:cubicBezTo>
                        <a:pt x="85725" y="3175"/>
                        <a:pt x="106551" y="888"/>
                        <a:pt x="123825" y="9525"/>
                      </a:cubicBezTo>
                      <a:cubicBezTo>
                        <a:pt x="134064" y="14645"/>
                        <a:pt x="140765" y="26848"/>
                        <a:pt x="142875" y="38100"/>
                      </a:cubicBezTo>
                      <a:cubicBezTo>
                        <a:pt x="150504" y="78788"/>
                        <a:pt x="147265" y="120848"/>
                        <a:pt x="152400" y="161925"/>
                      </a:cubicBezTo>
                      <a:cubicBezTo>
                        <a:pt x="156583" y="195385"/>
                        <a:pt x="163790" y="191743"/>
                        <a:pt x="190500" y="209550"/>
                      </a:cubicBezTo>
                      <a:cubicBezTo>
                        <a:pt x="212344" y="144017"/>
                        <a:pt x="190500" y="223249"/>
                        <a:pt x="190500" y="104775"/>
                      </a:cubicBezTo>
                      <a:cubicBezTo>
                        <a:pt x="190500" y="79177"/>
                        <a:pt x="196850" y="53975"/>
                        <a:pt x="200025" y="28575"/>
                      </a:cubicBezTo>
                      <a:cubicBezTo>
                        <a:pt x="212725" y="31750"/>
                        <a:pt x="227903" y="29922"/>
                        <a:pt x="238125" y="38100"/>
                      </a:cubicBezTo>
                      <a:cubicBezTo>
                        <a:pt x="245965" y="44372"/>
                        <a:pt x="243160" y="57695"/>
                        <a:pt x="247650" y="66675"/>
                      </a:cubicBezTo>
                      <a:cubicBezTo>
                        <a:pt x="252770" y="76914"/>
                        <a:pt x="262051" y="84789"/>
                        <a:pt x="266700" y="95250"/>
                      </a:cubicBezTo>
                      <a:cubicBezTo>
                        <a:pt x="274855" y="113600"/>
                        <a:pt x="279400" y="133350"/>
                        <a:pt x="285750" y="152400"/>
                      </a:cubicBezTo>
                      <a:lnTo>
                        <a:pt x="295275" y="180975"/>
                      </a:lnTo>
                      <a:lnTo>
                        <a:pt x="304800" y="209550"/>
                      </a:lnTo>
                      <a:cubicBezTo>
                        <a:pt x="314325" y="206375"/>
                        <a:pt x="330200" y="209550"/>
                        <a:pt x="333375" y="200025"/>
                      </a:cubicBezTo>
                      <a:cubicBezTo>
                        <a:pt x="344465" y="166756"/>
                        <a:pt x="337940" y="129967"/>
                        <a:pt x="342900" y="95250"/>
                      </a:cubicBezTo>
                      <a:cubicBezTo>
                        <a:pt x="344320" y="85311"/>
                        <a:pt x="346153" y="74515"/>
                        <a:pt x="352425" y="66675"/>
                      </a:cubicBezTo>
                      <a:cubicBezTo>
                        <a:pt x="359576" y="57736"/>
                        <a:pt x="371475" y="53975"/>
                        <a:pt x="381000" y="47625"/>
                      </a:cubicBezTo>
                      <a:cubicBezTo>
                        <a:pt x="390525" y="53975"/>
                        <a:pt x="402424" y="57736"/>
                        <a:pt x="409575" y="66675"/>
                      </a:cubicBezTo>
                      <a:cubicBezTo>
                        <a:pt x="415847" y="74515"/>
                        <a:pt x="414610" y="86270"/>
                        <a:pt x="419100" y="95250"/>
                      </a:cubicBezTo>
                      <a:cubicBezTo>
                        <a:pt x="424220" y="105489"/>
                        <a:pt x="433030" y="113586"/>
                        <a:pt x="438150" y="123825"/>
                      </a:cubicBezTo>
                      <a:cubicBezTo>
                        <a:pt x="442640" y="132805"/>
                        <a:pt x="440575" y="145300"/>
                        <a:pt x="447675" y="152400"/>
                      </a:cubicBezTo>
                      <a:cubicBezTo>
                        <a:pt x="454775" y="159500"/>
                        <a:pt x="466725" y="158750"/>
                        <a:pt x="476250" y="161925"/>
                      </a:cubicBezTo>
                      <a:cubicBezTo>
                        <a:pt x="490645" y="219506"/>
                        <a:pt x="481635" y="187606"/>
                        <a:pt x="504825" y="257175"/>
                      </a:cubicBezTo>
                      <a:lnTo>
                        <a:pt x="514350" y="285750"/>
                      </a:lnTo>
                      <a:cubicBezTo>
                        <a:pt x="586755" y="261615"/>
                        <a:pt x="535313" y="288539"/>
                        <a:pt x="552450" y="142875"/>
                      </a:cubicBezTo>
                      <a:cubicBezTo>
                        <a:pt x="563983" y="44844"/>
                        <a:pt x="561975" y="164458"/>
                        <a:pt x="561975" y="9525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946" name="Groupe 945"/>
              <p:cNvGrpSpPr>
                <a:grpSpLocks noChangeAspect="1"/>
              </p:cNvGrpSpPr>
              <p:nvPr/>
            </p:nvGrpSpPr>
            <p:grpSpPr>
              <a:xfrm rot="17626110">
                <a:off x="5012718" y="3438935"/>
                <a:ext cx="242029" cy="64770"/>
                <a:chOff x="4695486" y="2809875"/>
                <a:chExt cx="1210147" cy="323850"/>
              </a:xfrm>
            </p:grpSpPr>
            <p:sp>
              <p:nvSpPr>
                <p:cNvPr id="953" name="Forme libre 952"/>
                <p:cNvSpPr/>
                <p:nvPr/>
              </p:nvSpPr>
              <p:spPr>
                <a:xfrm>
                  <a:off x="4695486" y="2809875"/>
                  <a:ext cx="659114" cy="238125"/>
                </a:xfrm>
                <a:custGeom>
                  <a:avLst/>
                  <a:gdLst>
                    <a:gd name="connsiteX0" fmla="*/ 339 w 659114"/>
                    <a:gd name="connsiteY0" fmla="*/ 238125 h 238125"/>
                    <a:gd name="connsiteX1" fmla="*/ 19389 w 659114"/>
                    <a:gd name="connsiteY1" fmla="*/ 47625 h 238125"/>
                    <a:gd name="connsiteX2" fmla="*/ 38439 w 659114"/>
                    <a:gd name="connsiteY2" fmla="*/ 19050 h 238125"/>
                    <a:gd name="connsiteX3" fmla="*/ 95589 w 659114"/>
                    <a:gd name="connsiteY3" fmla="*/ 0 h 238125"/>
                    <a:gd name="connsiteX4" fmla="*/ 133689 w 659114"/>
                    <a:gd name="connsiteY4" fmla="*/ 104775 h 238125"/>
                    <a:gd name="connsiteX5" fmla="*/ 162264 w 659114"/>
                    <a:gd name="connsiteY5" fmla="*/ 200025 h 238125"/>
                    <a:gd name="connsiteX6" fmla="*/ 181314 w 659114"/>
                    <a:gd name="connsiteY6" fmla="*/ 228600 h 238125"/>
                    <a:gd name="connsiteX7" fmla="*/ 209889 w 659114"/>
                    <a:gd name="connsiteY7" fmla="*/ 133350 h 238125"/>
                    <a:gd name="connsiteX8" fmla="*/ 228939 w 659114"/>
                    <a:gd name="connsiteY8" fmla="*/ 76200 h 238125"/>
                    <a:gd name="connsiteX9" fmla="*/ 257514 w 659114"/>
                    <a:gd name="connsiteY9" fmla="*/ 57150 h 238125"/>
                    <a:gd name="connsiteX10" fmla="*/ 314664 w 659114"/>
                    <a:gd name="connsiteY10" fmla="*/ 66675 h 238125"/>
                    <a:gd name="connsiteX11" fmla="*/ 324189 w 659114"/>
                    <a:gd name="connsiteY11" fmla="*/ 95250 h 238125"/>
                    <a:gd name="connsiteX12" fmla="*/ 333714 w 659114"/>
                    <a:gd name="connsiteY12" fmla="*/ 133350 h 238125"/>
                    <a:gd name="connsiteX13" fmla="*/ 362289 w 659114"/>
                    <a:gd name="connsiteY13" fmla="*/ 190500 h 238125"/>
                    <a:gd name="connsiteX14" fmla="*/ 390864 w 659114"/>
                    <a:gd name="connsiteY14" fmla="*/ 200025 h 238125"/>
                    <a:gd name="connsiteX15" fmla="*/ 438489 w 659114"/>
                    <a:gd name="connsiteY15" fmla="*/ 190500 h 238125"/>
                    <a:gd name="connsiteX16" fmla="*/ 448014 w 659114"/>
                    <a:gd name="connsiteY16" fmla="*/ 76200 h 238125"/>
                    <a:gd name="connsiteX17" fmla="*/ 457539 w 659114"/>
                    <a:gd name="connsiteY17" fmla="*/ 47625 h 238125"/>
                    <a:gd name="connsiteX18" fmla="*/ 543264 w 659114"/>
                    <a:gd name="connsiteY18" fmla="*/ 57150 h 238125"/>
                    <a:gd name="connsiteX19" fmla="*/ 562314 w 659114"/>
                    <a:gd name="connsiteY19" fmla="*/ 114300 h 238125"/>
                    <a:gd name="connsiteX20" fmla="*/ 600414 w 659114"/>
                    <a:gd name="connsiteY20" fmla="*/ 238125 h 238125"/>
                    <a:gd name="connsiteX21" fmla="*/ 628989 w 659114"/>
                    <a:gd name="connsiteY21" fmla="*/ 228600 h 238125"/>
                    <a:gd name="connsiteX22" fmla="*/ 638514 w 659114"/>
                    <a:gd name="connsiteY22" fmla="*/ 200025 h 238125"/>
                    <a:gd name="connsiteX23" fmla="*/ 657564 w 659114"/>
                    <a:gd name="connsiteY23" fmla="*/ 171450 h 238125"/>
                    <a:gd name="connsiteX24" fmla="*/ 657564 w 659114"/>
                    <a:gd name="connsiteY24" fmla="*/ 133350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114" h="238125">
                      <a:moveTo>
                        <a:pt x="339" y="238125"/>
                      </a:moveTo>
                      <a:cubicBezTo>
                        <a:pt x="896" y="228662"/>
                        <a:pt x="-5459" y="97321"/>
                        <a:pt x="19389" y="47625"/>
                      </a:cubicBezTo>
                      <a:cubicBezTo>
                        <a:pt x="24509" y="37386"/>
                        <a:pt x="28731" y="25117"/>
                        <a:pt x="38439" y="19050"/>
                      </a:cubicBezTo>
                      <a:cubicBezTo>
                        <a:pt x="55467" y="8407"/>
                        <a:pt x="95589" y="0"/>
                        <a:pt x="95589" y="0"/>
                      </a:cubicBezTo>
                      <a:cubicBezTo>
                        <a:pt x="155925" y="20112"/>
                        <a:pt x="118429" y="-2044"/>
                        <a:pt x="133689" y="104775"/>
                      </a:cubicBezTo>
                      <a:cubicBezTo>
                        <a:pt x="136109" y="121717"/>
                        <a:pt x="157443" y="192794"/>
                        <a:pt x="162264" y="200025"/>
                      </a:cubicBezTo>
                      <a:lnTo>
                        <a:pt x="181314" y="228600"/>
                      </a:lnTo>
                      <a:cubicBezTo>
                        <a:pt x="218165" y="173323"/>
                        <a:pt x="188257" y="227090"/>
                        <a:pt x="209889" y="133350"/>
                      </a:cubicBezTo>
                      <a:cubicBezTo>
                        <a:pt x="214404" y="113784"/>
                        <a:pt x="212231" y="87339"/>
                        <a:pt x="228939" y="76200"/>
                      </a:cubicBezTo>
                      <a:lnTo>
                        <a:pt x="257514" y="57150"/>
                      </a:lnTo>
                      <a:cubicBezTo>
                        <a:pt x="276564" y="60325"/>
                        <a:pt x="297896" y="57093"/>
                        <a:pt x="314664" y="66675"/>
                      </a:cubicBezTo>
                      <a:cubicBezTo>
                        <a:pt x="323381" y="71656"/>
                        <a:pt x="321431" y="85596"/>
                        <a:pt x="324189" y="95250"/>
                      </a:cubicBezTo>
                      <a:cubicBezTo>
                        <a:pt x="327785" y="107837"/>
                        <a:pt x="330118" y="120763"/>
                        <a:pt x="333714" y="133350"/>
                      </a:cubicBezTo>
                      <a:cubicBezTo>
                        <a:pt x="338827" y="151244"/>
                        <a:pt x="346828" y="178131"/>
                        <a:pt x="362289" y="190500"/>
                      </a:cubicBezTo>
                      <a:cubicBezTo>
                        <a:pt x="370129" y="196772"/>
                        <a:pt x="381339" y="196850"/>
                        <a:pt x="390864" y="200025"/>
                      </a:cubicBezTo>
                      <a:cubicBezTo>
                        <a:pt x="406739" y="196850"/>
                        <a:pt x="431705" y="205199"/>
                        <a:pt x="438489" y="190500"/>
                      </a:cubicBezTo>
                      <a:cubicBezTo>
                        <a:pt x="454510" y="155787"/>
                        <a:pt x="442961" y="114097"/>
                        <a:pt x="448014" y="76200"/>
                      </a:cubicBezTo>
                      <a:cubicBezTo>
                        <a:pt x="449341" y="66248"/>
                        <a:pt x="454364" y="57150"/>
                        <a:pt x="457539" y="47625"/>
                      </a:cubicBezTo>
                      <a:cubicBezTo>
                        <a:pt x="486114" y="50800"/>
                        <a:pt x="519008" y="41714"/>
                        <a:pt x="543264" y="57150"/>
                      </a:cubicBezTo>
                      <a:cubicBezTo>
                        <a:pt x="560205" y="67931"/>
                        <a:pt x="562314" y="114300"/>
                        <a:pt x="562314" y="114300"/>
                      </a:cubicBezTo>
                      <a:cubicBezTo>
                        <a:pt x="565814" y="156298"/>
                        <a:pt x="537370" y="238125"/>
                        <a:pt x="600414" y="238125"/>
                      </a:cubicBezTo>
                      <a:cubicBezTo>
                        <a:pt x="610454" y="238125"/>
                        <a:pt x="619464" y="231775"/>
                        <a:pt x="628989" y="228600"/>
                      </a:cubicBezTo>
                      <a:cubicBezTo>
                        <a:pt x="632164" y="219075"/>
                        <a:pt x="634024" y="209005"/>
                        <a:pt x="638514" y="200025"/>
                      </a:cubicBezTo>
                      <a:cubicBezTo>
                        <a:pt x="643634" y="189786"/>
                        <a:pt x="654419" y="182457"/>
                        <a:pt x="657564" y="171450"/>
                      </a:cubicBezTo>
                      <a:cubicBezTo>
                        <a:pt x="661053" y="159239"/>
                        <a:pt x="657564" y="146050"/>
                        <a:pt x="657564" y="133350"/>
                      </a:cubicBezTo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54" name="Forme libre 953"/>
                <p:cNvSpPr/>
                <p:nvPr/>
              </p:nvSpPr>
              <p:spPr>
                <a:xfrm>
                  <a:off x="5343525" y="2847975"/>
                  <a:ext cx="562108" cy="285750"/>
                </a:xfrm>
                <a:custGeom>
                  <a:avLst/>
                  <a:gdLst>
                    <a:gd name="connsiteX0" fmla="*/ 0 w 562108"/>
                    <a:gd name="connsiteY0" fmla="*/ 133350 h 285750"/>
                    <a:gd name="connsiteX1" fmla="*/ 9525 w 562108"/>
                    <a:gd name="connsiteY1" fmla="*/ 85725 h 285750"/>
                    <a:gd name="connsiteX2" fmla="*/ 38100 w 562108"/>
                    <a:gd name="connsiteY2" fmla="*/ 19050 h 285750"/>
                    <a:gd name="connsiteX3" fmla="*/ 66675 w 562108"/>
                    <a:gd name="connsiteY3" fmla="*/ 0 h 285750"/>
                    <a:gd name="connsiteX4" fmla="*/ 123825 w 562108"/>
                    <a:gd name="connsiteY4" fmla="*/ 9525 h 285750"/>
                    <a:gd name="connsiteX5" fmla="*/ 142875 w 562108"/>
                    <a:gd name="connsiteY5" fmla="*/ 38100 h 285750"/>
                    <a:gd name="connsiteX6" fmla="*/ 152400 w 562108"/>
                    <a:gd name="connsiteY6" fmla="*/ 161925 h 285750"/>
                    <a:gd name="connsiteX7" fmla="*/ 190500 w 562108"/>
                    <a:gd name="connsiteY7" fmla="*/ 209550 h 285750"/>
                    <a:gd name="connsiteX8" fmla="*/ 190500 w 562108"/>
                    <a:gd name="connsiteY8" fmla="*/ 104775 h 285750"/>
                    <a:gd name="connsiteX9" fmla="*/ 200025 w 562108"/>
                    <a:gd name="connsiteY9" fmla="*/ 28575 h 285750"/>
                    <a:gd name="connsiteX10" fmla="*/ 238125 w 562108"/>
                    <a:gd name="connsiteY10" fmla="*/ 38100 h 285750"/>
                    <a:gd name="connsiteX11" fmla="*/ 247650 w 562108"/>
                    <a:gd name="connsiteY11" fmla="*/ 66675 h 285750"/>
                    <a:gd name="connsiteX12" fmla="*/ 266700 w 562108"/>
                    <a:gd name="connsiteY12" fmla="*/ 95250 h 285750"/>
                    <a:gd name="connsiteX13" fmla="*/ 285750 w 562108"/>
                    <a:gd name="connsiteY13" fmla="*/ 152400 h 285750"/>
                    <a:gd name="connsiteX14" fmla="*/ 295275 w 562108"/>
                    <a:gd name="connsiteY14" fmla="*/ 180975 h 285750"/>
                    <a:gd name="connsiteX15" fmla="*/ 304800 w 562108"/>
                    <a:gd name="connsiteY15" fmla="*/ 209550 h 285750"/>
                    <a:gd name="connsiteX16" fmla="*/ 333375 w 562108"/>
                    <a:gd name="connsiteY16" fmla="*/ 200025 h 285750"/>
                    <a:gd name="connsiteX17" fmla="*/ 342900 w 562108"/>
                    <a:gd name="connsiteY17" fmla="*/ 95250 h 285750"/>
                    <a:gd name="connsiteX18" fmla="*/ 352425 w 562108"/>
                    <a:gd name="connsiteY18" fmla="*/ 66675 h 285750"/>
                    <a:gd name="connsiteX19" fmla="*/ 381000 w 562108"/>
                    <a:gd name="connsiteY19" fmla="*/ 47625 h 285750"/>
                    <a:gd name="connsiteX20" fmla="*/ 409575 w 562108"/>
                    <a:gd name="connsiteY20" fmla="*/ 66675 h 285750"/>
                    <a:gd name="connsiteX21" fmla="*/ 419100 w 562108"/>
                    <a:gd name="connsiteY21" fmla="*/ 95250 h 285750"/>
                    <a:gd name="connsiteX22" fmla="*/ 438150 w 562108"/>
                    <a:gd name="connsiteY22" fmla="*/ 123825 h 285750"/>
                    <a:gd name="connsiteX23" fmla="*/ 447675 w 562108"/>
                    <a:gd name="connsiteY23" fmla="*/ 152400 h 285750"/>
                    <a:gd name="connsiteX24" fmla="*/ 476250 w 562108"/>
                    <a:gd name="connsiteY24" fmla="*/ 161925 h 285750"/>
                    <a:gd name="connsiteX25" fmla="*/ 504825 w 562108"/>
                    <a:gd name="connsiteY25" fmla="*/ 257175 h 285750"/>
                    <a:gd name="connsiteX26" fmla="*/ 514350 w 562108"/>
                    <a:gd name="connsiteY26" fmla="*/ 285750 h 285750"/>
                    <a:gd name="connsiteX27" fmla="*/ 552450 w 562108"/>
                    <a:gd name="connsiteY27" fmla="*/ 142875 h 285750"/>
                    <a:gd name="connsiteX28" fmla="*/ 561975 w 562108"/>
                    <a:gd name="connsiteY28" fmla="*/ 952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62108" h="285750">
                      <a:moveTo>
                        <a:pt x="0" y="133350"/>
                      </a:moveTo>
                      <a:cubicBezTo>
                        <a:pt x="3175" y="117475"/>
                        <a:pt x="6013" y="101529"/>
                        <a:pt x="9525" y="85725"/>
                      </a:cubicBezTo>
                      <a:cubicBezTo>
                        <a:pt x="15771" y="57619"/>
                        <a:pt x="17084" y="40066"/>
                        <a:pt x="38100" y="19050"/>
                      </a:cubicBezTo>
                      <a:cubicBezTo>
                        <a:pt x="46195" y="10955"/>
                        <a:pt x="57150" y="6350"/>
                        <a:pt x="66675" y="0"/>
                      </a:cubicBezTo>
                      <a:cubicBezTo>
                        <a:pt x="85725" y="3175"/>
                        <a:pt x="106551" y="888"/>
                        <a:pt x="123825" y="9525"/>
                      </a:cubicBezTo>
                      <a:cubicBezTo>
                        <a:pt x="134064" y="14645"/>
                        <a:pt x="140765" y="26848"/>
                        <a:pt x="142875" y="38100"/>
                      </a:cubicBezTo>
                      <a:cubicBezTo>
                        <a:pt x="150504" y="78788"/>
                        <a:pt x="147265" y="120848"/>
                        <a:pt x="152400" y="161925"/>
                      </a:cubicBezTo>
                      <a:cubicBezTo>
                        <a:pt x="156583" y="195385"/>
                        <a:pt x="163790" y="191743"/>
                        <a:pt x="190500" y="209550"/>
                      </a:cubicBezTo>
                      <a:cubicBezTo>
                        <a:pt x="212344" y="144017"/>
                        <a:pt x="190500" y="223249"/>
                        <a:pt x="190500" y="104775"/>
                      </a:cubicBezTo>
                      <a:cubicBezTo>
                        <a:pt x="190500" y="79177"/>
                        <a:pt x="196850" y="53975"/>
                        <a:pt x="200025" y="28575"/>
                      </a:cubicBezTo>
                      <a:cubicBezTo>
                        <a:pt x="212725" y="31750"/>
                        <a:pt x="227903" y="29922"/>
                        <a:pt x="238125" y="38100"/>
                      </a:cubicBezTo>
                      <a:cubicBezTo>
                        <a:pt x="245965" y="44372"/>
                        <a:pt x="243160" y="57695"/>
                        <a:pt x="247650" y="66675"/>
                      </a:cubicBezTo>
                      <a:cubicBezTo>
                        <a:pt x="252770" y="76914"/>
                        <a:pt x="262051" y="84789"/>
                        <a:pt x="266700" y="95250"/>
                      </a:cubicBezTo>
                      <a:cubicBezTo>
                        <a:pt x="274855" y="113600"/>
                        <a:pt x="279400" y="133350"/>
                        <a:pt x="285750" y="152400"/>
                      </a:cubicBezTo>
                      <a:lnTo>
                        <a:pt x="295275" y="180975"/>
                      </a:lnTo>
                      <a:lnTo>
                        <a:pt x="304800" y="209550"/>
                      </a:lnTo>
                      <a:cubicBezTo>
                        <a:pt x="314325" y="206375"/>
                        <a:pt x="330200" y="209550"/>
                        <a:pt x="333375" y="200025"/>
                      </a:cubicBezTo>
                      <a:cubicBezTo>
                        <a:pt x="344465" y="166756"/>
                        <a:pt x="337940" y="129967"/>
                        <a:pt x="342900" y="95250"/>
                      </a:cubicBezTo>
                      <a:cubicBezTo>
                        <a:pt x="344320" y="85311"/>
                        <a:pt x="346153" y="74515"/>
                        <a:pt x="352425" y="66675"/>
                      </a:cubicBezTo>
                      <a:cubicBezTo>
                        <a:pt x="359576" y="57736"/>
                        <a:pt x="371475" y="53975"/>
                        <a:pt x="381000" y="47625"/>
                      </a:cubicBezTo>
                      <a:cubicBezTo>
                        <a:pt x="390525" y="53975"/>
                        <a:pt x="402424" y="57736"/>
                        <a:pt x="409575" y="66675"/>
                      </a:cubicBezTo>
                      <a:cubicBezTo>
                        <a:pt x="415847" y="74515"/>
                        <a:pt x="414610" y="86270"/>
                        <a:pt x="419100" y="95250"/>
                      </a:cubicBezTo>
                      <a:cubicBezTo>
                        <a:pt x="424220" y="105489"/>
                        <a:pt x="433030" y="113586"/>
                        <a:pt x="438150" y="123825"/>
                      </a:cubicBezTo>
                      <a:cubicBezTo>
                        <a:pt x="442640" y="132805"/>
                        <a:pt x="440575" y="145300"/>
                        <a:pt x="447675" y="152400"/>
                      </a:cubicBezTo>
                      <a:cubicBezTo>
                        <a:pt x="454775" y="159500"/>
                        <a:pt x="466725" y="158750"/>
                        <a:pt x="476250" y="161925"/>
                      </a:cubicBezTo>
                      <a:cubicBezTo>
                        <a:pt x="490645" y="219506"/>
                        <a:pt x="481635" y="187606"/>
                        <a:pt x="504825" y="257175"/>
                      </a:cubicBezTo>
                      <a:lnTo>
                        <a:pt x="514350" y="285750"/>
                      </a:lnTo>
                      <a:cubicBezTo>
                        <a:pt x="586755" y="261615"/>
                        <a:pt x="535313" y="288539"/>
                        <a:pt x="552450" y="142875"/>
                      </a:cubicBezTo>
                      <a:cubicBezTo>
                        <a:pt x="563983" y="44844"/>
                        <a:pt x="561975" y="164458"/>
                        <a:pt x="561975" y="9525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947" name="Groupe 946"/>
              <p:cNvGrpSpPr>
                <a:grpSpLocks noChangeAspect="1"/>
              </p:cNvGrpSpPr>
              <p:nvPr/>
            </p:nvGrpSpPr>
            <p:grpSpPr>
              <a:xfrm rot="16200000">
                <a:off x="5230662" y="3499385"/>
                <a:ext cx="242029" cy="64770"/>
                <a:chOff x="4695486" y="2809875"/>
                <a:chExt cx="1210147" cy="323850"/>
              </a:xfrm>
            </p:grpSpPr>
            <p:sp>
              <p:nvSpPr>
                <p:cNvPr id="951" name="Forme libre 950"/>
                <p:cNvSpPr/>
                <p:nvPr/>
              </p:nvSpPr>
              <p:spPr>
                <a:xfrm>
                  <a:off x="4695486" y="2809875"/>
                  <a:ext cx="659114" cy="238125"/>
                </a:xfrm>
                <a:custGeom>
                  <a:avLst/>
                  <a:gdLst>
                    <a:gd name="connsiteX0" fmla="*/ 339 w 659114"/>
                    <a:gd name="connsiteY0" fmla="*/ 238125 h 238125"/>
                    <a:gd name="connsiteX1" fmla="*/ 19389 w 659114"/>
                    <a:gd name="connsiteY1" fmla="*/ 47625 h 238125"/>
                    <a:gd name="connsiteX2" fmla="*/ 38439 w 659114"/>
                    <a:gd name="connsiteY2" fmla="*/ 19050 h 238125"/>
                    <a:gd name="connsiteX3" fmla="*/ 95589 w 659114"/>
                    <a:gd name="connsiteY3" fmla="*/ 0 h 238125"/>
                    <a:gd name="connsiteX4" fmla="*/ 133689 w 659114"/>
                    <a:gd name="connsiteY4" fmla="*/ 104775 h 238125"/>
                    <a:gd name="connsiteX5" fmla="*/ 162264 w 659114"/>
                    <a:gd name="connsiteY5" fmla="*/ 200025 h 238125"/>
                    <a:gd name="connsiteX6" fmla="*/ 181314 w 659114"/>
                    <a:gd name="connsiteY6" fmla="*/ 228600 h 238125"/>
                    <a:gd name="connsiteX7" fmla="*/ 209889 w 659114"/>
                    <a:gd name="connsiteY7" fmla="*/ 133350 h 238125"/>
                    <a:gd name="connsiteX8" fmla="*/ 228939 w 659114"/>
                    <a:gd name="connsiteY8" fmla="*/ 76200 h 238125"/>
                    <a:gd name="connsiteX9" fmla="*/ 257514 w 659114"/>
                    <a:gd name="connsiteY9" fmla="*/ 57150 h 238125"/>
                    <a:gd name="connsiteX10" fmla="*/ 314664 w 659114"/>
                    <a:gd name="connsiteY10" fmla="*/ 66675 h 238125"/>
                    <a:gd name="connsiteX11" fmla="*/ 324189 w 659114"/>
                    <a:gd name="connsiteY11" fmla="*/ 95250 h 238125"/>
                    <a:gd name="connsiteX12" fmla="*/ 333714 w 659114"/>
                    <a:gd name="connsiteY12" fmla="*/ 133350 h 238125"/>
                    <a:gd name="connsiteX13" fmla="*/ 362289 w 659114"/>
                    <a:gd name="connsiteY13" fmla="*/ 190500 h 238125"/>
                    <a:gd name="connsiteX14" fmla="*/ 390864 w 659114"/>
                    <a:gd name="connsiteY14" fmla="*/ 200025 h 238125"/>
                    <a:gd name="connsiteX15" fmla="*/ 438489 w 659114"/>
                    <a:gd name="connsiteY15" fmla="*/ 190500 h 238125"/>
                    <a:gd name="connsiteX16" fmla="*/ 448014 w 659114"/>
                    <a:gd name="connsiteY16" fmla="*/ 76200 h 238125"/>
                    <a:gd name="connsiteX17" fmla="*/ 457539 w 659114"/>
                    <a:gd name="connsiteY17" fmla="*/ 47625 h 238125"/>
                    <a:gd name="connsiteX18" fmla="*/ 543264 w 659114"/>
                    <a:gd name="connsiteY18" fmla="*/ 57150 h 238125"/>
                    <a:gd name="connsiteX19" fmla="*/ 562314 w 659114"/>
                    <a:gd name="connsiteY19" fmla="*/ 114300 h 238125"/>
                    <a:gd name="connsiteX20" fmla="*/ 600414 w 659114"/>
                    <a:gd name="connsiteY20" fmla="*/ 238125 h 238125"/>
                    <a:gd name="connsiteX21" fmla="*/ 628989 w 659114"/>
                    <a:gd name="connsiteY21" fmla="*/ 228600 h 238125"/>
                    <a:gd name="connsiteX22" fmla="*/ 638514 w 659114"/>
                    <a:gd name="connsiteY22" fmla="*/ 200025 h 238125"/>
                    <a:gd name="connsiteX23" fmla="*/ 657564 w 659114"/>
                    <a:gd name="connsiteY23" fmla="*/ 171450 h 238125"/>
                    <a:gd name="connsiteX24" fmla="*/ 657564 w 659114"/>
                    <a:gd name="connsiteY24" fmla="*/ 133350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114" h="238125">
                      <a:moveTo>
                        <a:pt x="339" y="238125"/>
                      </a:moveTo>
                      <a:cubicBezTo>
                        <a:pt x="896" y="228662"/>
                        <a:pt x="-5459" y="97321"/>
                        <a:pt x="19389" y="47625"/>
                      </a:cubicBezTo>
                      <a:cubicBezTo>
                        <a:pt x="24509" y="37386"/>
                        <a:pt x="28731" y="25117"/>
                        <a:pt x="38439" y="19050"/>
                      </a:cubicBezTo>
                      <a:cubicBezTo>
                        <a:pt x="55467" y="8407"/>
                        <a:pt x="95589" y="0"/>
                        <a:pt x="95589" y="0"/>
                      </a:cubicBezTo>
                      <a:cubicBezTo>
                        <a:pt x="155925" y="20112"/>
                        <a:pt x="118429" y="-2044"/>
                        <a:pt x="133689" y="104775"/>
                      </a:cubicBezTo>
                      <a:cubicBezTo>
                        <a:pt x="136109" y="121717"/>
                        <a:pt x="157443" y="192794"/>
                        <a:pt x="162264" y="200025"/>
                      </a:cubicBezTo>
                      <a:lnTo>
                        <a:pt x="181314" y="228600"/>
                      </a:lnTo>
                      <a:cubicBezTo>
                        <a:pt x="218165" y="173323"/>
                        <a:pt x="188257" y="227090"/>
                        <a:pt x="209889" y="133350"/>
                      </a:cubicBezTo>
                      <a:cubicBezTo>
                        <a:pt x="214404" y="113784"/>
                        <a:pt x="212231" y="87339"/>
                        <a:pt x="228939" y="76200"/>
                      </a:cubicBezTo>
                      <a:lnTo>
                        <a:pt x="257514" y="57150"/>
                      </a:lnTo>
                      <a:cubicBezTo>
                        <a:pt x="276564" y="60325"/>
                        <a:pt x="297896" y="57093"/>
                        <a:pt x="314664" y="66675"/>
                      </a:cubicBezTo>
                      <a:cubicBezTo>
                        <a:pt x="323381" y="71656"/>
                        <a:pt x="321431" y="85596"/>
                        <a:pt x="324189" y="95250"/>
                      </a:cubicBezTo>
                      <a:cubicBezTo>
                        <a:pt x="327785" y="107837"/>
                        <a:pt x="330118" y="120763"/>
                        <a:pt x="333714" y="133350"/>
                      </a:cubicBezTo>
                      <a:cubicBezTo>
                        <a:pt x="338827" y="151244"/>
                        <a:pt x="346828" y="178131"/>
                        <a:pt x="362289" y="190500"/>
                      </a:cubicBezTo>
                      <a:cubicBezTo>
                        <a:pt x="370129" y="196772"/>
                        <a:pt x="381339" y="196850"/>
                        <a:pt x="390864" y="200025"/>
                      </a:cubicBezTo>
                      <a:cubicBezTo>
                        <a:pt x="406739" y="196850"/>
                        <a:pt x="431705" y="205199"/>
                        <a:pt x="438489" y="190500"/>
                      </a:cubicBezTo>
                      <a:cubicBezTo>
                        <a:pt x="454510" y="155787"/>
                        <a:pt x="442961" y="114097"/>
                        <a:pt x="448014" y="76200"/>
                      </a:cubicBezTo>
                      <a:cubicBezTo>
                        <a:pt x="449341" y="66248"/>
                        <a:pt x="454364" y="57150"/>
                        <a:pt x="457539" y="47625"/>
                      </a:cubicBezTo>
                      <a:cubicBezTo>
                        <a:pt x="486114" y="50800"/>
                        <a:pt x="519008" y="41714"/>
                        <a:pt x="543264" y="57150"/>
                      </a:cubicBezTo>
                      <a:cubicBezTo>
                        <a:pt x="560205" y="67931"/>
                        <a:pt x="562314" y="114300"/>
                        <a:pt x="562314" y="114300"/>
                      </a:cubicBezTo>
                      <a:cubicBezTo>
                        <a:pt x="565814" y="156298"/>
                        <a:pt x="537370" y="238125"/>
                        <a:pt x="600414" y="238125"/>
                      </a:cubicBezTo>
                      <a:cubicBezTo>
                        <a:pt x="610454" y="238125"/>
                        <a:pt x="619464" y="231775"/>
                        <a:pt x="628989" y="228600"/>
                      </a:cubicBezTo>
                      <a:cubicBezTo>
                        <a:pt x="632164" y="219075"/>
                        <a:pt x="634024" y="209005"/>
                        <a:pt x="638514" y="200025"/>
                      </a:cubicBezTo>
                      <a:cubicBezTo>
                        <a:pt x="643634" y="189786"/>
                        <a:pt x="654419" y="182457"/>
                        <a:pt x="657564" y="171450"/>
                      </a:cubicBezTo>
                      <a:cubicBezTo>
                        <a:pt x="661053" y="159239"/>
                        <a:pt x="657564" y="146050"/>
                        <a:pt x="657564" y="133350"/>
                      </a:cubicBezTo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52" name="Forme libre 951"/>
                <p:cNvSpPr/>
                <p:nvPr/>
              </p:nvSpPr>
              <p:spPr>
                <a:xfrm>
                  <a:off x="5343525" y="2847975"/>
                  <a:ext cx="562108" cy="285750"/>
                </a:xfrm>
                <a:custGeom>
                  <a:avLst/>
                  <a:gdLst>
                    <a:gd name="connsiteX0" fmla="*/ 0 w 562108"/>
                    <a:gd name="connsiteY0" fmla="*/ 133350 h 285750"/>
                    <a:gd name="connsiteX1" fmla="*/ 9525 w 562108"/>
                    <a:gd name="connsiteY1" fmla="*/ 85725 h 285750"/>
                    <a:gd name="connsiteX2" fmla="*/ 38100 w 562108"/>
                    <a:gd name="connsiteY2" fmla="*/ 19050 h 285750"/>
                    <a:gd name="connsiteX3" fmla="*/ 66675 w 562108"/>
                    <a:gd name="connsiteY3" fmla="*/ 0 h 285750"/>
                    <a:gd name="connsiteX4" fmla="*/ 123825 w 562108"/>
                    <a:gd name="connsiteY4" fmla="*/ 9525 h 285750"/>
                    <a:gd name="connsiteX5" fmla="*/ 142875 w 562108"/>
                    <a:gd name="connsiteY5" fmla="*/ 38100 h 285750"/>
                    <a:gd name="connsiteX6" fmla="*/ 152400 w 562108"/>
                    <a:gd name="connsiteY6" fmla="*/ 161925 h 285750"/>
                    <a:gd name="connsiteX7" fmla="*/ 190500 w 562108"/>
                    <a:gd name="connsiteY7" fmla="*/ 209550 h 285750"/>
                    <a:gd name="connsiteX8" fmla="*/ 190500 w 562108"/>
                    <a:gd name="connsiteY8" fmla="*/ 104775 h 285750"/>
                    <a:gd name="connsiteX9" fmla="*/ 200025 w 562108"/>
                    <a:gd name="connsiteY9" fmla="*/ 28575 h 285750"/>
                    <a:gd name="connsiteX10" fmla="*/ 238125 w 562108"/>
                    <a:gd name="connsiteY10" fmla="*/ 38100 h 285750"/>
                    <a:gd name="connsiteX11" fmla="*/ 247650 w 562108"/>
                    <a:gd name="connsiteY11" fmla="*/ 66675 h 285750"/>
                    <a:gd name="connsiteX12" fmla="*/ 266700 w 562108"/>
                    <a:gd name="connsiteY12" fmla="*/ 95250 h 285750"/>
                    <a:gd name="connsiteX13" fmla="*/ 285750 w 562108"/>
                    <a:gd name="connsiteY13" fmla="*/ 152400 h 285750"/>
                    <a:gd name="connsiteX14" fmla="*/ 295275 w 562108"/>
                    <a:gd name="connsiteY14" fmla="*/ 180975 h 285750"/>
                    <a:gd name="connsiteX15" fmla="*/ 304800 w 562108"/>
                    <a:gd name="connsiteY15" fmla="*/ 209550 h 285750"/>
                    <a:gd name="connsiteX16" fmla="*/ 333375 w 562108"/>
                    <a:gd name="connsiteY16" fmla="*/ 200025 h 285750"/>
                    <a:gd name="connsiteX17" fmla="*/ 342900 w 562108"/>
                    <a:gd name="connsiteY17" fmla="*/ 95250 h 285750"/>
                    <a:gd name="connsiteX18" fmla="*/ 352425 w 562108"/>
                    <a:gd name="connsiteY18" fmla="*/ 66675 h 285750"/>
                    <a:gd name="connsiteX19" fmla="*/ 381000 w 562108"/>
                    <a:gd name="connsiteY19" fmla="*/ 47625 h 285750"/>
                    <a:gd name="connsiteX20" fmla="*/ 409575 w 562108"/>
                    <a:gd name="connsiteY20" fmla="*/ 66675 h 285750"/>
                    <a:gd name="connsiteX21" fmla="*/ 419100 w 562108"/>
                    <a:gd name="connsiteY21" fmla="*/ 95250 h 285750"/>
                    <a:gd name="connsiteX22" fmla="*/ 438150 w 562108"/>
                    <a:gd name="connsiteY22" fmla="*/ 123825 h 285750"/>
                    <a:gd name="connsiteX23" fmla="*/ 447675 w 562108"/>
                    <a:gd name="connsiteY23" fmla="*/ 152400 h 285750"/>
                    <a:gd name="connsiteX24" fmla="*/ 476250 w 562108"/>
                    <a:gd name="connsiteY24" fmla="*/ 161925 h 285750"/>
                    <a:gd name="connsiteX25" fmla="*/ 504825 w 562108"/>
                    <a:gd name="connsiteY25" fmla="*/ 257175 h 285750"/>
                    <a:gd name="connsiteX26" fmla="*/ 514350 w 562108"/>
                    <a:gd name="connsiteY26" fmla="*/ 285750 h 285750"/>
                    <a:gd name="connsiteX27" fmla="*/ 552450 w 562108"/>
                    <a:gd name="connsiteY27" fmla="*/ 142875 h 285750"/>
                    <a:gd name="connsiteX28" fmla="*/ 561975 w 562108"/>
                    <a:gd name="connsiteY28" fmla="*/ 952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62108" h="285750">
                      <a:moveTo>
                        <a:pt x="0" y="133350"/>
                      </a:moveTo>
                      <a:cubicBezTo>
                        <a:pt x="3175" y="117475"/>
                        <a:pt x="6013" y="101529"/>
                        <a:pt x="9525" y="85725"/>
                      </a:cubicBezTo>
                      <a:cubicBezTo>
                        <a:pt x="15771" y="57619"/>
                        <a:pt x="17084" y="40066"/>
                        <a:pt x="38100" y="19050"/>
                      </a:cubicBezTo>
                      <a:cubicBezTo>
                        <a:pt x="46195" y="10955"/>
                        <a:pt x="57150" y="6350"/>
                        <a:pt x="66675" y="0"/>
                      </a:cubicBezTo>
                      <a:cubicBezTo>
                        <a:pt x="85725" y="3175"/>
                        <a:pt x="106551" y="888"/>
                        <a:pt x="123825" y="9525"/>
                      </a:cubicBezTo>
                      <a:cubicBezTo>
                        <a:pt x="134064" y="14645"/>
                        <a:pt x="140765" y="26848"/>
                        <a:pt x="142875" y="38100"/>
                      </a:cubicBezTo>
                      <a:cubicBezTo>
                        <a:pt x="150504" y="78788"/>
                        <a:pt x="147265" y="120848"/>
                        <a:pt x="152400" y="161925"/>
                      </a:cubicBezTo>
                      <a:cubicBezTo>
                        <a:pt x="156583" y="195385"/>
                        <a:pt x="163790" y="191743"/>
                        <a:pt x="190500" y="209550"/>
                      </a:cubicBezTo>
                      <a:cubicBezTo>
                        <a:pt x="212344" y="144017"/>
                        <a:pt x="190500" y="223249"/>
                        <a:pt x="190500" y="104775"/>
                      </a:cubicBezTo>
                      <a:cubicBezTo>
                        <a:pt x="190500" y="79177"/>
                        <a:pt x="196850" y="53975"/>
                        <a:pt x="200025" y="28575"/>
                      </a:cubicBezTo>
                      <a:cubicBezTo>
                        <a:pt x="212725" y="31750"/>
                        <a:pt x="227903" y="29922"/>
                        <a:pt x="238125" y="38100"/>
                      </a:cubicBezTo>
                      <a:cubicBezTo>
                        <a:pt x="245965" y="44372"/>
                        <a:pt x="243160" y="57695"/>
                        <a:pt x="247650" y="66675"/>
                      </a:cubicBezTo>
                      <a:cubicBezTo>
                        <a:pt x="252770" y="76914"/>
                        <a:pt x="262051" y="84789"/>
                        <a:pt x="266700" y="95250"/>
                      </a:cubicBezTo>
                      <a:cubicBezTo>
                        <a:pt x="274855" y="113600"/>
                        <a:pt x="279400" y="133350"/>
                        <a:pt x="285750" y="152400"/>
                      </a:cubicBezTo>
                      <a:lnTo>
                        <a:pt x="295275" y="180975"/>
                      </a:lnTo>
                      <a:lnTo>
                        <a:pt x="304800" y="209550"/>
                      </a:lnTo>
                      <a:cubicBezTo>
                        <a:pt x="314325" y="206375"/>
                        <a:pt x="330200" y="209550"/>
                        <a:pt x="333375" y="200025"/>
                      </a:cubicBezTo>
                      <a:cubicBezTo>
                        <a:pt x="344465" y="166756"/>
                        <a:pt x="337940" y="129967"/>
                        <a:pt x="342900" y="95250"/>
                      </a:cubicBezTo>
                      <a:cubicBezTo>
                        <a:pt x="344320" y="85311"/>
                        <a:pt x="346153" y="74515"/>
                        <a:pt x="352425" y="66675"/>
                      </a:cubicBezTo>
                      <a:cubicBezTo>
                        <a:pt x="359576" y="57736"/>
                        <a:pt x="371475" y="53975"/>
                        <a:pt x="381000" y="47625"/>
                      </a:cubicBezTo>
                      <a:cubicBezTo>
                        <a:pt x="390525" y="53975"/>
                        <a:pt x="402424" y="57736"/>
                        <a:pt x="409575" y="66675"/>
                      </a:cubicBezTo>
                      <a:cubicBezTo>
                        <a:pt x="415847" y="74515"/>
                        <a:pt x="414610" y="86270"/>
                        <a:pt x="419100" y="95250"/>
                      </a:cubicBezTo>
                      <a:cubicBezTo>
                        <a:pt x="424220" y="105489"/>
                        <a:pt x="433030" y="113586"/>
                        <a:pt x="438150" y="123825"/>
                      </a:cubicBezTo>
                      <a:cubicBezTo>
                        <a:pt x="442640" y="132805"/>
                        <a:pt x="440575" y="145300"/>
                        <a:pt x="447675" y="152400"/>
                      </a:cubicBezTo>
                      <a:cubicBezTo>
                        <a:pt x="454775" y="159500"/>
                        <a:pt x="466725" y="158750"/>
                        <a:pt x="476250" y="161925"/>
                      </a:cubicBezTo>
                      <a:cubicBezTo>
                        <a:pt x="490645" y="219506"/>
                        <a:pt x="481635" y="187606"/>
                        <a:pt x="504825" y="257175"/>
                      </a:cubicBezTo>
                      <a:lnTo>
                        <a:pt x="514350" y="285750"/>
                      </a:lnTo>
                      <a:cubicBezTo>
                        <a:pt x="586755" y="261615"/>
                        <a:pt x="535313" y="288539"/>
                        <a:pt x="552450" y="142875"/>
                      </a:cubicBezTo>
                      <a:cubicBezTo>
                        <a:pt x="563983" y="44844"/>
                        <a:pt x="561975" y="164458"/>
                        <a:pt x="561975" y="9525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948" name="Groupe 947"/>
              <p:cNvGrpSpPr>
                <a:grpSpLocks noChangeAspect="1"/>
              </p:cNvGrpSpPr>
              <p:nvPr/>
            </p:nvGrpSpPr>
            <p:grpSpPr>
              <a:xfrm rot="20708821">
                <a:off x="4604232" y="2904677"/>
                <a:ext cx="242029" cy="64770"/>
                <a:chOff x="4695486" y="2809875"/>
                <a:chExt cx="1210147" cy="323850"/>
              </a:xfrm>
            </p:grpSpPr>
            <p:sp>
              <p:nvSpPr>
                <p:cNvPr id="949" name="Forme libre 948"/>
                <p:cNvSpPr/>
                <p:nvPr/>
              </p:nvSpPr>
              <p:spPr>
                <a:xfrm>
                  <a:off x="4695486" y="2809875"/>
                  <a:ext cx="659114" cy="238125"/>
                </a:xfrm>
                <a:custGeom>
                  <a:avLst/>
                  <a:gdLst>
                    <a:gd name="connsiteX0" fmla="*/ 339 w 659114"/>
                    <a:gd name="connsiteY0" fmla="*/ 238125 h 238125"/>
                    <a:gd name="connsiteX1" fmla="*/ 19389 w 659114"/>
                    <a:gd name="connsiteY1" fmla="*/ 47625 h 238125"/>
                    <a:gd name="connsiteX2" fmla="*/ 38439 w 659114"/>
                    <a:gd name="connsiteY2" fmla="*/ 19050 h 238125"/>
                    <a:gd name="connsiteX3" fmla="*/ 95589 w 659114"/>
                    <a:gd name="connsiteY3" fmla="*/ 0 h 238125"/>
                    <a:gd name="connsiteX4" fmla="*/ 133689 w 659114"/>
                    <a:gd name="connsiteY4" fmla="*/ 104775 h 238125"/>
                    <a:gd name="connsiteX5" fmla="*/ 162264 w 659114"/>
                    <a:gd name="connsiteY5" fmla="*/ 200025 h 238125"/>
                    <a:gd name="connsiteX6" fmla="*/ 181314 w 659114"/>
                    <a:gd name="connsiteY6" fmla="*/ 228600 h 238125"/>
                    <a:gd name="connsiteX7" fmla="*/ 209889 w 659114"/>
                    <a:gd name="connsiteY7" fmla="*/ 133350 h 238125"/>
                    <a:gd name="connsiteX8" fmla="*/ 228939 w 659114"/>
                    <a:gd name="connsiteY8" fmla="*/ 76200 h 238125"/>
                    <a:gd name="connsiteX9" fmla="*/ 257514 w 659114"/>
                    <a:gd name="connsiteY9" fmla="*/ 57150 h 238125"/>
                    <a:gd name="connsiteX10" fmla="*/ 314664 w 659114"/>
                    <a:gd name="connsiteY10" fmla="*/ 66675 h 238125"/>
                    <a:gd name="connsiteX11" fmla="*/ 324189 w 659114"/>
                    <a:gd name="connsiteY11" fmla="*/ 95250 h 238125"/>
                    <a:gd name="connsiteX12" fmla="*/ 333714 w 659114"/>
                    <a:gd name="connsiteY12" fmla="*/ 133350 h 238125"/>
                    <a:gd name="connsiteX13" fmla="*/ 362289 w 659114"/>
                    <a:gd name="connsiteY13" fmla="*/ 190500 h 238125"/>
                    <a:gd name="connsiteX14" fmla="*/ 390864 w 659114"/>
                    <a:gd name="connsiteY14" fmla="*/ 200025 h 238125"/>
                    <a:gd name="connsiteX15" fmla="*/ 438489 w 659114"/>
                    <a:gd name="connsiteY15" fmla="*/ 190500 h 238125"/>
                    <a:gd name="connsiteX16" fmla="*/ 448014 w 659114"/>
                    <a:gd name="connsiteY16" fmla="*/ 76200 h 238125"/>
                    <a:gd name="connsiteX17" fmla="*/ 457539 w 659114"/>
                    <a:gd name="connsiteY17" fmla="*/ 47625 h 238125"/>
                    <a:gd name="connsiteX18" fmla="*/ 543264 w 659114"/>
                    <a:gd name="connsiteY18" fmla="*/ 57150 h 238125"/>
                    <a:gd name="connsiteX19" fmla="*/ 562314 w 659114"/>
                    <a:gd name="connsiteY19" fmla="*/ 114300 h 238125"/>
                    <a:gd name="connsiteX20" fmla="*/ 600414 w 659114"/>
                    <a:gd name="connsiteY20" fmla="*/ 238125 h 238125"/>
                    <a:gd name="connsiteX21" fmla="*/ 628989 w 659114"/>
                    <a:gd name="connsiteY21" fmla="*/ 228600 h 238125"/>
                    <a:gd name="connsiteX22" fmla="*/ 638514 w 659114"/>
                    <a:gd name="connsiteY22" fmla="*/ 200025 h 238125"/>
                    <a:gd name="connsiteX23" fmla="*/ 657564 w 659114"/>
                    <a:gd name="connsiteY23" fmla="*/ 171450 h 238125"/>
                    <a:gd name="connsiteX24" fmla="*/ 657564 w 659114"/>
                    <a:gd name="connsiteY24" fmla="*/ 133350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659114" h="238125">
                      <a:moveTo>
                        <a:pt x="339" y="238125"/>
                      </a:moveTo>
                      <a:cubicBezTo>
                        <a:pt x="896" y="228662"/>
                        <a:pt x="-5459" y="97321"/>
                        <a:pt x="19389" y="47625"/>
                      </a:cubicBezTo>
                      <a:cubicBezTo>
                        <a:pt x="24509" y="37386"/>
                        <a:pt x="28731" y="25117"/>
                        <a:pt x="38439" y="19050"/>
                      </a:cubicBezTo>
                      <a:cubicBezTo>
                        <a:pt x="55467" y="8407"/>
                        <a:pt x="95589" y="0"/>
                        <a:pt x="95589" y="0"/>
                      </a:cubicBezTo>
                      <a:cubicBezTo>
                        <a:pt x="155925" y="20112"/>
                        <a:pt x="118429" y="-2044"/>
                        <a:pt x="133689" y="104775"/>
                      </a:cubicBezTo>
                      <a:cubicBezTo>
                        <a:pt x="136109" y="121717"/>
                        <a:pt x="157443" y="192794"/>
                        <a:pt x="162264" y="200025"/>
                      </a:cubicBezTo>
                      <a:lnTo>
                        <a:pt x="181314" y="228600"/>
                      </a:lnTo>
                      <a:cubicBezTo>
                        <a:pt x="218165" y="173323"/>
                        <a:pt x="188257" y="227090"/>
                        <a:pt x="209889" y="133350"/>
                      </a:cubicBezTo>
                      <a:cubicBezTo>
                        <a:pt x="214404" y="113784"/>
                        <a:pt x="212231" y="87339"/>
                        <a:pt x="228939" y="76200"/>
                      </a:cubicBezTo>
                      <a:lnTo>
                        <a:pt x="257514" y="57150"/>
                      </a:lnTo>
                      <a:cubicBezTo>
                        <a:pt x="276564" y="60325"/>
                        <a:pt x="297896" y="57093"/>
                        <a:pt x="314664" y="66675"/>
                      </a:cubicBezTo>
                      <a:cubicBezTo>
                        <a:pt x="323381" y="71656"/>
                        <a:pt x="321431" y="85596"/>
                        <a:pt x="324189" y="95250"/>
                      </a:cubicBezTo>
                      <a:cubicBezTo>
                        <a:pt x="327785" y="107837"/>
                        <a:pt x="330118" y="120763"/>
                        <a:pt x="333714" y="133350"/>
                      </a:cubicBezTo>
                      <a:cubicBezTo>
                        <a:pt x="338827" y="151244"/>
                        <a:pt x="346828" y="178131"/>
                        <a:pt x="362289" y="190500"/>
                      </a:cubicBezTo>
                      <a:cubicBezTo>
                        <a:pt x="370129" y="196772"/>
                        <a:pt x="381339" y="196850"/>
                        <a:pt x="390864" y="200025"/>
                      </a:cubicBezTo>
                      <a:cubicBezTo>
                        <a:pt x="406739" y="196850"/>
                        <a:pt x="431705" y="205199"/>
                        <a:pt x="438489" y="190500"/>
                      </a:cubicBezTo>
                      <a:cubicBezTo>
                        <a:pt x="454510" y="155787"/>
                        <a:pt x="442961" y="114097"/>
                        <a:pt x="448014" y="76200"/>
                      </a:cubicBezTo>
                      <a:cubicBezTo>
                        <a:pt x="449341" y="66248"/>
                        <a:pt x="454364" y="57150"/>
                        <a:pt x="457539" y="47625"/>
                      </a:cubicBezTo>
                      <a:cubicBezTo>
                        <a:pt x="486114" y="50800"/>
                        <a:pt x="519008" y="41714"/>
                        <a:pt x="543264" y="57150"/>
                      </a:cubicBezTo>
                      <a:cubicBezTo>
                        <a:pt x="560205" y="67931"/>
                        <a:pt x="562314" y="114300"/>
                        <a:pt x="562314" y="114300"/>
                      </a:cubicBezTo>
                      <a:cubicBezTo>
                        <a:pt x="565814" y="156298"/>
                        <a:pt x="537370" y="238125"/>
                        <a:pt x="600414" y="238125"/>
                      </a:cubicBezTo>
                      <a:cubicBezTo>
                        <a:pt x="610454" y="238125"/>
                        <a:pt x="619464" y="231775"/>
                        <a:pt x="628989" y="228600"/>
                      </a:cubicBezTo>
                      <a:cubicBezTo>
                        <a:pt x="632164" y="219075"/>
                        <a:pt x="634024" y="209005"/>
                        <a:pt x="638514" y="200025"/>
                      </a:cubicBezTo>
                      <a:cubicBezTo>
                        <a:pt x="643634" y="189786"/>
                        <a:pt x="654419" y="182457"/>
                        <a:pt x="657564" y="171450"/>
                      </a:cubicBezTo>
                      <a:cubicBezTo>
                        <a:pt x="661053" y="159239"/>
                        <a:pt x="657564" y="146050"/>
                        <a:pt x="657564" y="133350"/>
                      </a:cubicBezTo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50" name="Forme libre 949"/>
                <p:cNvSpPr/>
                <p:nvPr/>
              </p:nvSpPr>
              <p:spPr>
                <a:xfrm>
                  <a:off x="5343525" y="2847975"/>
                  <a:ext cx="562108" cy="285750"/>
                </a:xfrm>
                <a:custGeom>
                  <a:avLst/>
                  <a:gdLst>
                    <a:gd name="connsiteX0" fmla="*/ 0 w 562108"/>
                    <a:gd name="connsiteY0" fmla="*/ 133350 h 285750"/>
                    <a:gd name="connsiteX1" fmla="*/ 9525 w 562108"/>
                    <a:gd name="connsiteY1" fmla="*/ 85725 h 285750"/>
                    <a:gd name="connsiteX2" fmla="*/ 38100 w 562108"/>
                    <a:gd name="connsiteY2" fmla="*/ 19050 h 285750"/>
                    <a:gd name="connsiteX3" fmla="*/ 66675 w 562108"/>
                    <a:gd name="connsiteY3" fmla="*/ 0 h 285750"/>
                    <a:gd name="connsiteX4" fmla="*/ 123825 w 562108"/>
                    <a:gd name="connsiteY4" fmla="*/ 9525 h 285750"/>
                    <a:gd name="connsiteX5" fmla="*/ 142875 w 562108"/>
                    <a:gd name="connsiteY5" fmla="*/ 38100 h 285750"/>
                    <a:gd name="connsiteX6" fmla="*/ 152400 w 562108"/>
                    <a:gd name="connsiteY6" fmla="*/ 161925 h 285750"/>
                    <a:gd name="connsiteX7" fmla="*/ 190500 w 562108"/>
                    <a:gd name="connsiteY7" fmla="*/ 209550 h 285750"/>
                    <a:gd name="connsiteX8" fmla="*/ 190500 w 562108"/>
                    <a:gd name="connsiteY8" fmla="*/ 104775 h 285750"/>
                    <a:gd name="connsiteX9" fmla="*/ 200025 w 562108"/>
                    <a:gd name="connsiteY9" fmla="*/ 28575 h 285750"/>
                    <a:gd name="connsiteX10" fmla="*/ 238125 w 562108"/>
                    <a:gd name="connsiteY10" fmla="*/ 38100 h 285750"/>
                    <a:gd name="connsiteX11" fmla="*/ 247650 w 562108"/>
                    <a:gd name="connsiteY11" fmla="*/ 66675 h 285750"/>
                    <a:gd name="connsiteX12" fmla="*/ 266700 w 562108"/>
                    <a:gd name="connsiteY12" fmla="*/ 95250 h 285750"/>
                    <a:gd name="connsiteX13" fmla="*/ 285750 w 562108"/>
                    <a:gd name="connsiteY13" fmla="*/ 152400 h 285750"/>
                    <a:gd name="connsiteX14" fmla="*/ 295275 w 562108"/>
                    <a:gd name="connsiteY14" fmla="*/ 180975 h 285750"/>
                    <a:gd name="connsiteX15" fmla="*/ 304800 w 562108"/>
                    <a:gd name="connsiteY15" fmla="*/ 209550 h 285750"/>
                    <a:gd name="connsiteX16" fmla="*/ 333375 w 562108"/>
                    <a:gd name="connsiteY16" fmla="*/ 200025 h 285750"/>
                    <a:gd name="connsiteX17" fmla="*/ 342900 w 562108"/>
                    <a:gd name="connsiteY17" fmla="*/ 95250 h 285750"/>
                    <a:gd name="connsiteX18" fmla="*/ 352425 w 562108"/>
                    <a:gd name="connsiteY18" fmla="*/ 66675 h 285750"/>
                    <a:gd name="connsiteX19" fmla="*/ 381000 w 562108"/>
                    <a:gd name="connsiteY19" fmla="*/ 47625 h 285750"/>
                    <a:gd name="connsiteX20" fmla="*/ 409575 w 562108"/>
                    <a:gd name="connsiteY20" fmla="*/ 66675 h 285750"/>
                    <a:gd name="connsiteX21" fmla="*/ 419100 w 562108"/>
                    <a:gd name="connsiteY21" fmla="*/ 95250 h 285750"/>
                    <a:gd name="connsiteX22" fmla="*/ 438150 w 562108"/>
                    <a:gd name="connsiteY22" fmla="*/ 123825 h 285750"/>
                    <a:gd name="connsiteX23" fmla="*/ 447675 w 562108"/>
                    <a:gd name="connsiteY23" fmla="*/ 152400 h 285750"/>
                    <a:gd name="connsiteX24" fmla="*/ 476250 w 562108"/>
                    <a:gd name="connsiteY24" fmla="*/ 161925 h 285750"/>
                    <a:gd name="connsiteX25" fmla="*/ 504825 w 562108"/>
                    <a:gd name="connsiteY25" fmla="*/ 257175 h 285750"/>
                    <a:gd name="connsiteX26" fmla="*/ 514350 w 562108"/>
                    <a:gd name="connsiteY26" fmla="*/ 285750 h 285750"/>
                    <a:gd name="connsiteX27" fmla="*/ 552450 w 562108"/>
                    <a:gd name="connsiteY27" fmla="*/ 142875 h 285750"/>
                    <a:gd name="connsiteX28" fmla="*/ 561975 w 562108"/>
                    <a:gd name="connsiteY28" fmla="*/ 95250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562108" h="285750">
                      <a:moveTo>
                        <a:pt x="0" y="133350"/>
                      </a:moveTo>
                      <a:cubicBezTo>
                        <a:pt x="3175" y="117475"/>
                        <a:pt x="6013" y="101529"/>
                        <a:pt x="9525" y="85725"/>
                      </a:cubicBezTo>
                      <a:cubicBezTo>
                        <a:pt x="15771" y="57619"/>
                        <a:pt x="17084" y="40066"/>
                        <a:pt x="38100" y="19050"/>
                      </a:cubicBezTo>
                      <a:cubicBezTo>
                        <a:pt x="46195" y="10955"/>
                        <a:pt x="57150" y="6350"/>
                        <a:pt x="66675" y="0"/>
                      </a:cubicBezTo>
                      <a:cubicBezTo>
                        <a:pt x="85725" y="3175"/>
                        <a:pt x="106551" y="888"/>
                        <a:pt x="123825" y="9525"/>
                      </a:cubicBezTo>
                      <a:cubicBezTo>
                        <a:pt x="134064" y="14645"/>
                        <a:pt x="140765" y="26848"/>
                        <a:pt x="142875" y="38100"/>
                      </a:cubicBezTo>
                      <a:cubicBezTo>
                        <a:pt x="150504" y="78788"/>
                        <a:pt x="147265" y="120848"/>
                        <a:pt x="152400" y="161925"/>
                      </a:cubicBezTo>
                      <a:cubicBezTo>
                        <a:pt x="156583" y="195385"/>
                        <a:pt x="163790" y="191743"/>
                        <a:pt x="190500" y="209550"/>
                      </a:cubicBezTo>
                      <a:cubicBezTo>
                        <a:pt x="212344" y="144017"/>
                        <a:pt x="190500" y="223249"/>
                        <a:pt x="190500" y="104775"/>
                      </a:cubicBezTo>
                      <a:cubicBezTo>
                        <a:pt x="190500" y="79177"/>
                        <a:pt x="196850" y="53975"/>
                        <a:pt x="200025" y="28575"/>
                      </a:cubicBezTo>
                      <a:cubicBezTo>
                        <a:pt x="212725" y="31750"/>
                        <a:pt x="227903" y="29922"/>
                        <a:pt x="238125" y="38100"/>
                      </a:cubicBezTo>
                      <a:cubicBezTo>
                        <a:pt x="245965" y="44372"/>
                        <a:pt x="243160" y="57695"/>
                        <a:pt x="247650" y="66675"/>
                      </a:cubicBezTo>
                      <a:cubicBezTo>
                        <a:pt x="252770" y="76914"/>
                        <a:pt x="262051" y="84789"/>
                        <a:pt x="266700" y="95250"/>
                      </a:cubicBezTo>
                      <a:cubicBezTo>
                        <a:pt x="274855" y="113600"/>
                        <a:pt x="279400" y="133350"/>
                        <a:pt x="285750" y="152400"/>
                      </a:cubicBezTo>
                      <a:lnTo>
                        <a:pt x="295275" y="180975"/>
                      </a:lnTo>
                      <a:lnTo>
                        <a:pt x="304800" y="209550"/>
                      </a:lnTo>
                      <a:cubicBezTo>
                        <a:pt x="314325" y="206375"/>
                        <a:pt x="330200" y="209550"/>
                        <a:pt x="333375" y="200025"/>
                      </a:cubicBezTo>
                      <a:cubicBezTo>
                        <a:pt x="344465" y="166756"/>
                        <a:pt x="337940" y="129967"/>
                        <a:pt x="342900" y="95250"/>
                      </a:cubicBezTo>
                      <a:cubicBezTo>
                        <a:pt x="344320" y="85311"/>
                        <a:pt x="346153" y="74515"/>
                        <a:pt x="352425" y="66675"/>
                      </a:cubicBezTo>
                      <a:cubicBezTo>
                        <a:pt x="359576" y="57736"/>
                        <a:pt x="371475" y="53975"/>
                        <a:pt x="381000" y="47625"/>
                      </a:cubicBezTo>
                      <a:cubicBezTo>
                        <a:pt x="390525" y="53975"/>
                        <a:pt x="402424" y="57736"/>
                        <a:pt x="409575" y="66675"/>
                      </a:cubicBezTo>
                      <a:cubicBezTo>
                        <a:pt x="415847" y="74515"/>
                        <a:pt x="414610" y="86270"/>
                        <a:pt x="419100" y="95250"/>
                      </a:cubicBezTo>
                      <a:cubicBezTo>
                        <a:pt x="424220" y="105489"/>
                        <a:pt x="433030" y="113586"/>
                        <a:pt x="438150" y="123825"/>
                      </a:cubicBezTo>
                      <a:cubicBezTo>
                        <a:pt x="442640" y="132805"/>
                        <a:pt x="440575" y="145300"/>
                        <a:pt x="447675" y="152400"/>
                      </a:cubicBezTo>
                      <a:cubicBezTo>
                        <a:pt x="454775" y="159500"/>
                        <a:pt x="466725" y="158750"/>
                        <a:pt x="476250" y="161925"/>
                      </a:cubicBezTo>
                      <a:cubicBezTo>
                        <a:pt x="490645" y="219506"/>
                        <a:pt x="481635" y="187606"/>
                        <a:pt x="504825" y="257175"/>
                      </a:cubicBezTo>
                      <a:lnTo>
                        <a:pt x="514350" y="285750"/>
                      </a:lnTo>
                      <a:cubicBezTo>
                        <a:pt x="586755" y="261615"/>
                        <a:pt x="535313" y="288539"/>
                        <a:pt x="552450" y="142875"/>
                      </a:cubicBezTo>
                      <a:cubicBezTo>
                        <a:pt x="563983" y="44844"/>
                        <a:pt x="561975" y="164458"/>
                        <a:pt x="561975" y="9525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837" name="Groupe 836"/>
            <p:cNvGrpSpPr>
              <a:grpSpLocks noChangeAspect="1"/>
            </p:cNvGrpSpPr>
            <p:nvPr/>
          </p:nvGrpSpPr>
          <p:grpSpPr>
            <a:xfrm>
              <a:off x="4635439" y="2284924"/>
              <a:ext cx="444656" cy="407278"/>
              <a:chOff x="4750212" y="1863478"/>
              <a:chExt cx="1482184" cy="1357594"/>
            </a:xfrm>
          </p:grpSpPr>
          <p:cxnSp>
            <p:nvCxnSpPr>
              <p:cNvPr id="927" name="Connecteur droit 926"/>
              <p:cNvCxnSpPr/>
              <p:nvPr/>
            </p:nvCxnSpPr>
            <p:spPr>
              <a:xfrm>
                <a:off x="5294961" y="2278090"/>
                <a:ext cx="381001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8" name="Connecteur droit 927"/>
              <p:cNvCxnSpPr/>
              <p:nvPr/>
            </p:nvCxnSpPr>
            <p:spPr>
              <a:xfrm>
                <a:off x="5128272" y="2516215"/>
                <a:ext cx="733427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9" name="Connecteur droit 928"/>
              <p:cNvCxnSpPr/>
              <p:nvPr/>
            </p:nvCxnSpPr>
            <p:spPr>
              <a:xfrm flipH="1">
                <a:off x="5328298" y="2239990"/>
                <a:ext cx="238126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0" name="Connecteur droit 929"/>
              <p:cNvCxnSpPr/>
              <p:nvPr/>
            </p:nvCxnSpPr>
            <p:spPr>
              <a:xfrm>
                <a:off x="5137797" y="2363815"/>
                <a:ext cx="633415" cy="3238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1" name="Forme libre 930"/>
              <p:cNvSpPr/>
              <p:nvPr/>
            </p:nvSpPr>
            <p:spPr>
              <a:xfrm rot="14105369">
                <a:off x="5116420" y="2799243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32" name="Connecteur droit 931"/>
              <p:cNvCxnSpPr/>
              <p:nvPr/>
            </p:nvCxnSpPr>
            <p:spPr>
              <a:xfrm flipV="1">
                <a:off x="5161610" y="2290471"/>
                <a:ext cx="572165" cy="41750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3" name="Forme libre 932"/>
              <p:cNvSpPr/>
              <p:nvPr/>
            </p:nvSpPr>
            <p:spPr>
              <a:xfrm rot="16461008">
                <a:off x="4884851" y="25874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4" name="Forme libre 933"/>
              <p:cNvSpPr/>
              <p:nvPr/>
            </p:nvSpPr>
            <p:spPr>
              <a:xfrm rot="17466562">
                <a:off x="4830010" y="2334855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5" name="Forme libre 934"/>
              <p:cNvSpPr/>
              <p:nvPr/>
            </p:nvSpPr>
            <p:spPr>
              <a:xfrm rot="19418566">
                <a:off x="4861455" y="2088869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6" name="Forme libre 935"/>
              <p:cNvSpPr/>
              <p:nvPr/>
            </p:nvSpPr>
            <p:spPr>
              <a:xfrm rot="21192401">
                <a:off x="5087659" y="192912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7" name="Forme libre 936"/>
              <p:cNvSpPr/>
              <p:nvPr/>
            </p:nvSpPr>
            <p:spPr>
              <a:xfrm rot="2349481">
                <a:off x="5509470" y="186347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8" name="Forme libre 937"/>
              <p:cNvSpPr/>
              <p:nvPr/>
            </p:nvSpPr>
            <p:spPr>
              <a:xfrm rot="4277294">
                <a:off x="5769349" y="1973130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9" name="Forme libre 938"/>
              <p:cNvSpPr/>
              <p:nvPr/>
            </p:nvSpPr>
            <p:spPr>
              <a:xfrm rot="6122268">
                <a:off x="5941729" y="2286081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40" name="Forme libre 939"/>
              <p:cNvSpPr/>
              <p:nvPr/>
            </p:nvSpPr>
            <p:spPr>
              <a:xfrm rot="9038555">
                <a:off x="5821535" y="262146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41" name="Forme libre 940"/>
              <p:cNvSpPr/>
              <p:nvPr/>
            </p:nvSpPr>
            <p:spPr>
              <a:xfrm rot="10255372">
                <a:off x="5688197" y="28506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8" name="Groupe 837"/>
            <p:cNvGrpSpPr>
              <a:grpSpLocks noChangeAspect="1"/>
            </p:cNvGrpSpPr>
            <p:nvPr/>
          </p:nvGrpSpPr>
          <p:grpSpPr>
            <a:xfrm rot="1859918">
              <a:off x="5286409" y="2466928"/>
              <a:ext cx="242029" cy="64770"/>
              <a:chOff x="4695486" y="2809875"/>
              <a:chExt cx="1210147" cy="323850"/>
            </a:xfrm>
          </p:grpSpPr>
          <p:sp>
            <p:nvSpPr>
              <p:cNvPr id="925" name="Forme libre 924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6" name="Forme libre 925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39" name="Groupe 838"/>
            <p:cNvGrpSpPr>
              <a:grpSpLocks noChangeAspect="1"/>
            </p:cNvGrpSpPr>
            <p:nvPr/>
          </p:nvGrpSpPr>
          <p:grpSpPr>
            <a:xfrm rot="12168325">
              <a:off x="3526056" y="1865741"/>
              <a:ext cx="242029" cy="64770"/>
              <a:chOff x="4695486" y="2809875"/>
              <a:chExt cx="1210147" cy="323850"/>
            </a:xfrm>
          </p:grpSpPr>
          <p:sp>
            <p:nvSpPr>
              <p:cNvPr id="923" name="Forme libre 922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4" name="Forme libre 923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40" name="Groupe 839"/>
            <p:cNvGrpSpPr>
              <a:grpSpLocks noChangeAspect="1"/>
            </p:cNvGrpSpPr>
            <p:nvPr/>
          </p:nvGrpSpPr>
          <p:grpSpPr>
            <a:xfrm>
              <a:off x="5657712" y="2621977"/>
              <a:ext cx="444656" cy="407278"/>
              <a:chOff x="4750212" y="1863478"/>
              <a:chExt cx="1482184" cy="1357594"/>
            </a:xfrm>
          </p:grpSpPr>
          <p:cxnSp>
            <p:nvCxnSpPr>
              <p:cNvPr id="908" name="Connecteur droit 907"/>
              <p:cNvCxnSpPr/>
              <p:nvPr/>
            </p:nvCxnSpPr>
            <p:spPr>
              <a:xfrm>
                <a:off x="5294961" y="2278090"/>
                <a:ext cx="381001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9" name="Connecteur droit 908"/>
              <p:cNvCxnSpPr/>
              <p:nvPr/>
            </p:nvCxnSpPr>
            <p:spPr>
              <a:xfrm>
                <a:off x="5128272" y="2516215"/>
                <a:ext cx="733427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0" name="Connecteur droit 909"/>
              <p:cNvCxnSpPr/>
              <p:nvPr/>
            </p:nvCxnSpPr>
            <p:spPr>
              <a:xfrm flipH="1">
                <a:off x="5328298" y="2239990"/>
                <a:ext cx="238126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1" name="Connecteur droit 910"/>
              <p:cNvCxnSpPr/>
              <p:nvPr/>
            </p:nvCxnSpPr>
            <p:spPr>
              <a:xfrm>
                <a:off x="5137797" y="2363815"/>
                <a:ext cx="633415" cy="3238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2" name="Forme libre 911"/>
              <p:cNvSpPr/>
              <p:nvPr/>
            </p:nvSpPr>
            <p:spPr>
              <a:xfrm rot="14105369">
                <a:off x="5116420" y="2799243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13" name="Connecteur droit 912"/>
              <p:cNvCxnSpPr/>
              <p:nvPr/>
            </p:nvCxnSpPr>
            <p:spPr>
              <a:xfrm flipV="1">
                <a:off x="5161610" y="2290471"/>
                <a:ext cx="572165" cy="41750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4" name="Forme libre 913"/>
              <p:cNvSpPr/>
              <p:nvPr/>
            </p:nvSpPr>
            <p:spPr>
              <a:xfrm rot="16461008">
                <a:off x="4884851" y="25874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5" name="Forme libre 914"/>
              <p:cNvSpPr/>
              <p:nvPr/>
            </p:nvSpPr>
            <p:spPr>
              <a:xfrm rot="17466562">
                <a:off x="4830010" y="2334855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6" name="Forme libre 915"/>
              <p:cNvSpPr/>
              <p:nvPr/>
            </p:nvSpPr>
            <p:spPr>
              <a:xfrm rot="19418566">
                <a:off x="4861455" y="2088869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7" name="Forme libre 916"/>
              <p:cNvSpPr/>
              <p:nvPr/>
            </p:nvSpPr>
            <p:spPr>
              <a:xfrm rot="21192401">
                <a:off x="5087659" y="192912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8" name="Forme libre 917"/>
              <p:cNvSpPr/>
              <p:nvPr/>
            </p:nvSpPr>
            <p:spPr>
              <a:xfrm rot="2349481">
                <a:off x="5509470" y="186347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9" name="Forme libre 918"/>
              <p:cNvSpPr/>
              <p:nvPr/>
            </p:nvSpPr>
            <p:spPr>
              <a:xfrm rot="4277294">
                <a:off x="5769349" y="1973130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0" name="Forme libre 919"/>
              <p:cNvSpPr/>
              <p:nvPr/>
            </p:nvSpPr>
            <p:spPr>
              <a:xfrm rot="6122268">
                <a:off x="5941729" y="2286081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1" name="Forme libre 920"/>
              <p:cNvSpPr/>
              <p:nvPr/>
            </p:nvSpPr>
            <p:spPr>
              <a:xfrm rot="9038555">
                <a:off x="5821535" y="262146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2" name="Forme libre 921"/>
              <p:cNvSpPr/>
              <p:nvPr/>
            </p:nvSpPr>
            <p:spPr>
              <a:xfrm rot="10255372">
                <a:off x="5688197" y="28506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41" name="Groupe 840"/>
            <p:cNvGrpSpPr>
              <a:grpSpLocks noChangeAspect="1"/>
            </p:cNvGrpSpPr>
            <p:nvPr/>
          </p:nvGrpSpPr>
          <p:grpSpPr>
            <a:xfrm>
              <a:off x="4350358" y="2898173"/>
              <a:ext cx="444656" cy="407278"/>
              <a:chOff x="4750212" y="1863478"/>
              <a:chExt cx="1482184" cy="1357594"/>
            </a:xfrm>
          </p:grpSpPr>
          <p:cxnSp>
            <p:nvCxnSpPr>
              <p:cNvPr id="893" name="Connecteur droit 892"/>
              <p:cNvCxnSpPr/>
              <p:nvPr/>
            </p:nvCxnSpPr>
            <p:spPr>
              <a:xfrm>
                <a:off x="5294961" y="2278090"/>
                <a:ext cx="381001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Connecteur droit 893"/>
              <p:cNvCxnSpPr/>
              <p:nvPr/>
            </p:nvCxnSpPr>
            <p:spPr>
              <a:xfrm>
                <a:off x="5128272" y="2516215"/>
                <a:ext cx="733427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5" name="Connecteur droit 894"/>
              <p:cNvCxnSpPr/>
              <p:nvPr/>
            </p:nvCxnSpPr>
            <p:spPr>
              <a:xfrm flipH="1">
                <a:off x="5328298" y="2239990"/>
                <a:ext cx="238126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Connecteur droit 895"/>
              <p:cNvCxnSpPr/>
              <p:nvPr/>
            </p:nvCxnSpPr>
            <p:spPr>
              <a:xfrm>
                <a:off x="5137797" y="2363815"/>
                <a:ext cx="633415" cy="3238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7" name="Forme libre 896"/>
              <p:cNvSpPr/>
              <p:nvPr/>
            </p:nvSpPr>
            <p:spPr>
              <a:xfrm rot="14105369">
                <a:off x="5116420" y="2799243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898" name="Connecteur droit 897"/>
              <p:cNvCxnSpPr/>
              <p:nvPr/>
            </p:nvCxnSpPr>
            <p:spPr>
              <a:xfrm flipV="1">
                <a:off x="5161610" y="2290471"/>
                <a:ext cx="572165" cy="41750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9" name="Forme libre 898"/>
              <p:cNvSpPr/>
              <p:nvPr/>
            </p:nvSpPr>
            <p:spPr>
              <a:xfrm rot="16461008">
                <a:off x="4884851" y="25874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0" name="Forme libre 899"/>
              <p:cNvSpPr/>
              <p:nvPr/>
            </p:nvSpPr>
            <p:spPr>
              <a:xfrm rot="17466562">
                <a:off x="4830010" y="2334855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1" name="Forme libre 900"/>
              <p:cNvSpPr/>
              <p:nvPr/>
            </p:nvSpPr>
            <p:spPr>
              <a:xfrm rot="19418566">
                <a:off x="4861455" y="2088869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2" name="Forme libre 901"/>
              <p:cNvSpPr/>
              <p:nvPr/>
            </p:nvSpPr>
            <p:spPr>
              <a:xfrm rot="21192401">
                <a:off x="5087659" y="192912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3" name="Forme libre 902"/>
              <p:cNvSpPr/>
              <p:nvPr/>
            </p:nvSpPr>
            <p:spPr>
              <a:xfrm rot="2349481">
                <a:off x="5509470" y="186347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4" name="Forme libre 903"/>
              <p:cNvSpPr/>
              <p:nvPr/>
            </p:nvSpPr>
            <p:spPr>
              <a:xfrm rot="4277294">
                <a:off x="5769349" y="1973130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5" name="Forme libre 904"/>
              <p:cNvSpPr/>
              <p:nvPr/>
            </p:nvSpPr>
            <p:spPr>
              <a:xfrm rot="6122268">
                <a:off x="5941729" y="2286081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6" name="Forme libre 905"/>
              <p:cNvSpPr/>
              <p:nvPr/>
            </p:nvSpPr>
            <p:spPr>
              <a:xfrm rot="9038555">
                <a:off x="5821535" y="262146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7" name="Forme libre 906"/>
              <p:cNvSpPr/>
              <p:nvPr/>
            </p:nvSpPr>
            <p:spPr>
              <a:xfrm rot="10255372">
                <a:off x="5688197" y="28506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42" name="Groupe 841"/>
            <p:cNvGrpSpPr>
              <a:grpSpLocks noChangeAspect="1"/>
            </p:cNvGrpSpPr>
            <p:nvPr/>
          </p:nvGrpSpPr>
          <p:grpSpPr>
            <a:xfrm>
              <a:off x="4846227" y="1663232"/>
              <a:ext cx="444656" cy="407278"/>
              <a:chOff x="4750212" y="1863478"/>
              <a:chExt cx="1482184" cy="1357594"/>
            </a:xfrm>
          </p:grpSpPr>
          <p:cxnSp>
            <p:nvCxnSpPr>
              <p:cNvPr id="878" name="Connecteur droit 877"/>
              <p:cNvCxnSpPr/>
              <p:nvPr/>
            </p:nvCxnSpPr>
            <p:spPr>
              <a:xfrm>
                <a:off x="5294961" y="2278090"/>
                <a:ext cx="381001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9" name="Connecteur droit 878"/>
              <p:cNvCxnSpPr/>
              <p:nvPr/>
            </p:nvCxnSpPr>
            <p:spPr>
              <a:xfrm>
                <a:off x="5128272" y="2516215"/>
                <a:ext cx="733427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0" name="Connecteur droit 879"/>
              <p:cNvCxnSpPr/>
              <p:nvPr/>
            </p:nvCxnSpPr>
            <p:spPr>
              <a:xfrm flipH="1">
                <a:off x="5328298" y="2239990"/>
                <a:ext cx="238126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1" name="Connecteur droit 880"/>
              <p:cNvCxnSpPr/>
              <p:nvPr/>
            </p:nvCxnSpPr>
            <p:spPr>
              <a:xfrm>
                <a:off x="5137797" y="2363815"/>
                <a:ext cx="633415" cy="3238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2" name="Forme libre 881"/>
              <p:cNvSpPr/>
              <p:nvPr/>
            </p:nvSpPr>
            <p:spPr>
              <a:xfrm rot="14105369">
                <a:off x="5116420" y="2799243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883" name="Connecteur droit 882"/>
              <p:cNvCxnSpPr/>
              <p:nvPr/>
            </p:nvCxnSpPr>
            <p:spPr>
              <a:xfrm flipV="1">
                <a:off x="5161610" y="2290471"/>
                <a:ext cx="572165" cy="41750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4" name="Forme libre 883"/>
              <p:cNvSpPr/>
              <p:nvPr/>
            </p:nvSpPr>
            <p:spPr>
              <a:xfrm rot="16461008">
                <a:off x="4884851" y="25874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5" name="Forme libre 884"/>
              <p:cNvSpPr/>
              <p:nvPr/>
            </p:nvSpPr>
            <p:spPr>
              <a:xfrm rot="17466562">
                <a:off x="4830010" y="2334855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6" name="Forme libre 885"/>
              <p:cNvSpPr/>
              <p:nvPr/>
            </p:nvSpPr>
            <p:spPr>
              <a:xfrm rot="19418566">
                <a:off x="4861455" y="2088869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7" name="Forme libre 886"/>
              <p:cNvSpPr/>
              <p:nvPr/>
            </p:nvSpPr>
            <p:spPr>
              <a:xfrm rot="21192401">
                <a:off x="5087659" y="192912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8" name="Forme libre 887"/>
              <p:cNvSpPr/>
              <p:nvPr/>
            </p:nvSpPr>
            <p:spPr>
              <a:xfrm rot="2349481">
                <a:off x="5509470" y="186347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9" name="Forme libre 888"/>
              <p:cNvSpPr/>
              <p:nvPr/>
            </p:nvSpPr>
            <p:spPr>
              <a:xfrm rot="4277294">
                <a:off x="5769349" y="1973130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90" name="Forme libre 889"/>
              <p:cNvSpPr/>
              <p:nvPr/>
            </p:nvSpPr>
            <p:spPr>
              <a:xfrm rot="6122268">
                <a:off x="5941729" y="2286081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91" name="Forme libre 890"/>
              <p:cNvSpPr/>
              <p:nvPr/>
            </p:nvSpPr>
            <p:spPr>
              <a:xfrm rot="9038555">
                <a:off x="5821535" y="262146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92" name="Forme libre 891"/>
              <p:cNvSpPr/>
              <p:nvPr/>
            </p:nvSpPr>
            <p:spPr>
              <a:xfrm rot="10255372">
                <a:off x="5688197" y="28506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43" name="Groupe 842"/>
            <p:cNvGrpSpPr>
              <a:grpSpLocks noChangeAspect="1"/>
            </p:cNvGrpSpPr>
            <p:nvPr/>
          </p:nvGrpSpPr>
          <p:grpSpPr>
            <a:xfrm>
              <a:off x="3395317" y="2006479"/>
              <a:ext cx="444656" cy="407278"/>
              <a:chOff x="4750212" y="1863478"/>
              <a:chExt cx="1482184" cy="1357594"/>
            </a:xfrm>
          </p:grpSpPr>
          <p:cxnSp>
            <p:nvCxnSpPr>
              <p:cNvPr id="863" name="Connecteur droit 862"/>
              <p:cNvCxnSpPr/>
              <p:nvPr/>
            </p:nvCxnSpPr>
            <p:spPr>
              <a:xfrm>
                <a:off x="5294961" y="2278090"/>
                <a:ext cx="381001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4" name="Connecteur droit 863"/>
              <p:cNvCxnSpPr/>
              <p:nvPr/>
            </p:nvCxnSpPr>
            <p:spPr>
              <a:xfrm>
                <a:off x="5128272" y="2516215"/>
                <a:ext cx="733427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5" name="Connecteur droit 864"/>
              <p:cNvCxnSpPr/>
              <p:nvPr/>
            </p:nvCxnSpPr>
            <p:spPr>
              <a:xfrm flipH="1">
                <a:off x="5328298" y="2239990"/>
                <a:ext cx="238126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6" name="Connecteur droit 865"/>
              <p:cNvCxnSpPr/>
              <p:nvPr/>
            </p:nvCxnSpPr>
            <p:spPr>
              <a:xfrm>
                <a:off x="5137797" y="2363815"/>
                <a:ext cx="633415" cy="3238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7" name="Forme libre 866"/>
              <p:cNvSpPr/>
              <p:nvPr/>
            </p:nvSpPr>
            <p:spPr>
              <a:xfrm rot="14105369">
                <a:off x="5116420" y="2799243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868" name="Connecteur droit 867"/>
              <p:cNvCxnSpPr/>
              <p:nvPr/>
            </p:nvCxnSpPr>
            <p:spPr>
              <a:xfrm flipV="1">
                <a:off x="5161610" y="2290471"/>
                <a:ext cx="572165" cy="41750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9" name="Forme libre 868"/>
              <p:cNvSpPr/>
              <p:nvPr/>
            </p:nvSpPr>
            <p:spPr>
              <a:xfrm rot="16461008">
                <a:off x="4884851" y="25874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0" name="Forme libre 869"/>
              <p:cNvSpPr/>
              <p:nvPr/>
            </p:nvSpPr>
            <p:spPr>
              <a:xfrm rot="17466562">
                <a:off x="4830010" y="2334855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1" name="Forme libre 870"/>
              <p:cNvSpPr/>
              <p:nvPr/>
            </p:nvSpPr>
            <p:spPr>
              <a:xfrm rot="19418566">
                <a:off x="4861455" y="2088869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2" name="Forme libre 871"/>
              <p:cNvSpPr/>
              <p:nvPr/>
            </p:nvSpPr>
            <p:spPr>
              <a:xfrm rot="21192401">
                <a:off x="5087659" y="192912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3" name="Forme libre 872"/>
              <p:cNvSpPr/>
              <p:nvPr/>
            </p:nvSpPr>
            <p:spPr>
              <a:xfrm rot="2349481">
                <a:off x="5509470" y="186347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4" name="Forme libre 873"/>
              <p:cNvSpPr/>
              <p:nvPr/>
            </p:nvSpPr>
            <p:spPr>
              <a:xfrm rot="4277294">
                <a:off x="5769349" y="1973130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5" name="Forme libre 874"/>
              <p:cNvSpPr/>
              <p:nvPr/>
            </p:nvSpPr>
            <p:spPr>
              <a:xfrm rot="6122268">
                <a:off x="5941729" y="2286081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6" name="Forme libre 875"/>
              <p:cNvSpPr/>
              <p:nvPr/>
            </p:nvSpPr>
            <p:spPr>
              <a:xfrm rot="9038555">
                <a:off x="5821535" y="262146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77" name="Forme libre 876"/>
              <p:cNvSpPr/>
              <p:nvPr/>
            </p:nvSpPr>
            <p:spPr>
              <a:xfrm rot="10255372">
                <a:off x="5688197" y="28506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844" name="Groupe 843"/>
            <p:cNvGrpSpPr>
              <a:grpSpLocks noChangeAspect="1"/>
            </p:cNvGrpSpPr>
            <p:nvPr/>
          </p:nvGrpSpPr>
          <p:grpSpPr>
            <a:xfrm>
              <a:off x="4016269" y="1803058"/>
              <a:ext cx="444656" cy="407278"/>
              <a:chOff x="4750212" y="1863478"/>
              <a:chExt cx="1482184" cy="1357594"/>
            </a:xfrm>
          </p:grpSpPr>
          <p:cxnSp>
            <p:nvCxnSpPr>
              <p:cNvPr id="848" name="Connecteur droit 847"/>
              <p:cNvCxnSpPr/>
              <p:nvPr/>
            </p:nvCxnSpPr>
            <p:spPr>
              <a:xfrm>
                <a:off x="5294961" y="2278090"/>
                <a:ext cx="381001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9" name="Connecteur droit 848"/>
              <p:cNvCxnSpPr/>
              <p:nvPr/>
            </p:nvCxnSpPr>
            <p:spPr>
              <a:xfrm>
                <a:off x="5128272" y="2516215"/>
                <a:ext cx="733427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0" name="Connecteur droit 849"/>
              <p:cNvCxnSpPr/>
              <p:nvPr/>
            </p:nvCxnSpPr>
            <p:spPr>
              <a:xfrm flipH="1">
                <a:off x="5328298" y="2239990"/>
                <a:ext cx="238126" cy="5905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1" name="Connecteur droit 850"/>
              <p:cNvCxnSpPr/>
              <p:nvPr/>
            </p:nvCxnSpPr>
            <p:spPr>
              <a:xfrm>
                <a:off x="5137797" y="2363815"/>
                <a:ext cx="633415" cy="32385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2" name="Forme libre 851"/>
              <p:cNvSpPr/>
              <p:nvPr/>
            </p:nvSpPr>
            <p:spPr>
              <a:xfrm rot="14105369">
                <a:off x="5116420" y="2799243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853" name="Connecteur droit 852"/>
              <p:cNvCxnSpPr/>
              <p:nvPr/>
            </p:nvCxnSpPr>
            <p:spPr>
              <a:xfrm flipV="1">
                <a:off x="5161610" y="2290471"/>
                <a:ext cx="572165" cy="417505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4" name="Forme libre 853"/>
              <p:cNvSpPr/>
              <p:nvPr/>
            </p:nvSpPr>
            <p:spPr>
              <a:xfrm rot="16461008">
                <a:off x="4884851" y="25874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55" name="Forme libre 854"/>
              <p:cNvSpPr/>
              <p:nvPr/>
            </p:nvSpPr>
            <p:spPr>
              <a:xfrm rot="17466562">
                <a:off x="4830010" y="2334855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56" name="Forme libre 855"/>
              <p:cNvSpPr/>
              <p:nvPr/>
            </p:nvSpPr>
            <p:spPr>
              <a:xfrm rot="19418566">
                <a:off x="4861455" y="2088869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57" name="Forme libre 856"/>
              <p:cNvSpPr/>
              <p:nvPr/>
            </p:nvSpPr>
            <p:spPr>
              <a:xfrm rot="21192401">
                <a:off x="5087659" y="192912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58" name="Forme libre 857"/>
              <p:cNvSpPr/>
              <p:nvPr/>
            </p:nvSpPr>
            <p:spPr>
              <a:xfrm rot="2349481">
                <a:off x="5509470" y="186347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59" name="Forme libre 858"/>
              <p:cNvSpPr/>
              <p:nvPr/>
            </p:nvSpPr>
            <p:spPr>
              <a:xfrm rot="4277294">
                <a:off x="5769349" y="1973130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60" name="Forme libre 859"/>
              <p:cNvSpPr/>
              <p:nvPr/>
            </p:nvSpPr>
            <p:spPr>
              <a:xfrm rot="6122268">
                <a:off x="5941729" y="2286081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61" name="Forme libre 860"/>
              <p:cNvSpPr/>
              <p:nvPr/>
            </p:nvSpPr>
            <p:spPr>
              <a:xfrm rot="9038555">
                <a:off x="5821535" y="2621468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62" name="Forme libre 861"/>
              <p:cNvSpPr/>
              <p:nvPr/>
            </p:nvSpPr>
            <p:spPr>
              <a:xfrm rot="10255372">
                <a:off x="5688197" y="2850607"/>
                <a:ext cx="210870" cy="370465"/>
              </a:xfrm>
              <a:custGeom>
                <a:avLst/>
                <a:gdLst>
                  <a:gd name="connsiteX0" fmla="*/ 295275 w 325178"/>
                  <a:gd name="connsiteY0" fmla="*/ 466725 h 466725"/>
                  <a:gd name="connsiteX1" fmla="*/ 247650 w 325178"/>
                  <a:gd name="connsiteY1" fmla="*/ 457200 h 466725"/>
                  <a:gd name="connsiteX2" fmla="*/ 238125 w 325178"/>
                  <a:gd name="connsiteY2" fmla="*/ 381000 h 466725"/>
                  <a:gd name="connsiteX3" fmla="*/ 304800 w 325178"/>
                  <a:gd name="connsiteY3" fmla="*/ 371475 h 466725"/>
                  <a:gd name="connsiteX4" fmla="*/ 314325 w 325178"/>
                  <a:gd name="connsiteY4" fmla="*/ 314325 h 466725"/>
                  <a:gd name="connsiteX5" fmla="*/ 285750 w 325178"/>
                  <a:gd name="connsiteY5" fmla="*/ 304800 h 466725"/>
                  <a:gd name="connsiteX6" fmla="*/ 228600 w 325178"/>
                  <a:gd name="connsiteY6" fmla="*/ 314325 h 466725"/>
                  <a:gd name="connsiteX7" fmla="*/ 171450 w 325178"/>
                  <a:gd name="connsiteY7" fmla="*/ 333375 h 466725"/>
                  <a:gd name="connsiteX8" fmla="*/ 114300 w 325178"/>
                  <a:gd name="connsiteY8" fmla="*/ 323850 h 466725"/>
                  <a:gd name="connsiteX9" fmla="*/ 123825 w 325178"/>
                  <a:gd name="connsiteY9" fmla="*/ 257175 h 466725"/>
                  <a:gd name="connsiteX10" fmla="*/ 142875 w 325178"/>
                  <a:gd name="connsiteY10" fmla="*/ 228600 h 466725"/>
                  <a:gd name="connsiteX11" fmla="*/ 266700 w 325178"/>
                  <a:gd name="connsiteY11" fmla="*/ 219075 h 466725"/>
                  <a:gd name="connsiteX12" fmla="*/ 257175 w 325178"/>
                  <a:gd name="connsiteY12" fmla="*/ 152400 h 466725"/>
                  <a:gd name="connsiteX13" fmla="*/ 171450 w 325178"/>
                  <a:gd name="connsiteY13" fmla="*/ 161925 h 466725"/>
                  <a:gd name="connsiteX14" fmla="*/ 142875 w 325178"/>
                  <a:gd name="connsiteY14" fmla="*/ 180975 h 466725"/>
                  <a:gd name="connsiteX15" fmla="*/ 85725 w 325178"/>
                  <a:gd name="connsiteY15" fmla="*/ 209550 h 466725"/>
                  <a:gd name="connsiteX16" fmla="*/ 9525 w 325178"/>
                  <a:gd name="connsiteY16" fmla="*/ 180975 h 466725"/>
                  <a:gd name="connsiteX17" fmla="*/ 0 w 325178"/>
                  <a:gd name="connsiteY17" fmla="*/ 152400 h 466725"/>
                  <a:gd name="connsiteX18" fmla="*/ 9525 w 325178"/>
                  <a:gd name="connsiteY18" fmla="*/ 95250 h 466725"/>
                  <a:gd name="connsiteX19" fmla="*/ 38100 w 325178"/>
                  <a:gd name="connsiteY19" fmla="*/ 76200 h 466725"/>
                  <a:gd name="connsiteX20" fmla="*/ 123825 w 325178"/>
                  <a:gd name="connsiteY20" fmla="*/ 38100 h 466725"/>
                  <a:gd name="connsiteX21" fmla="*/ 114300 w 325178"/>
                  <a:gd name="connsiteY21" fmla="*/ 0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25178" h="466725">
                    <a:moveTo>
                      <a:pt x="295275" y="466725"/>
                    </a:moveTo>
                    <a:cubicBezTo>
                      <a:pt x="279400" y="463550"/>
                      <a:pt x="261706" y="465232"/>
                      <a:pt x="247650" y="457200"/>
                    </a:cubicBezTo>
                    <a:cubicBezTo>
                      <a:pt x="226690" y="445223"/>
                      <a:pt x="216356" y="397327"/>
                      <a:pt x="238125" y="381000"/>
                    </a:cubicBezTo>
                    <a:cubicBezTo>
                      <a:pt x="256086" y="367530"/>
                      <a:pt x="282575" y="374650"/>
                      <a:pt x="304800" y="371475"/>
                    </a:cubicBezTo>
                    <a:cubicBezTo>
                      <a:pt x="317429" y="352531"/>
                      <a:pt x="337986" y="337986"/>
                      <a:pt x="314325" y="314325"/>
                    </a:cubicBezTo>
                    <a:cubicBezTo>
                      <a:pt x="307225" y="307225"/>
                      <a:pt x="295275" y="307975"/>
                      <a:pt x="285750" y="304800"/>
                    </a:cubicBezTo>
                    <a:cubicBezTo>
                      <a:pt x="266700" y="307975"/>
                      <a:pt x="247336" y="309641"/>
                      <a:pt x="228600" y="314325"/>
                    </a:cubicBezTo>
                    <a:cubicBezTo>
                      <a:pt x="209119" y="319195"/>
                      <a:pt x="171450" y="333375"/>
                      <a:pt x="171450" y="333375"/>
                    </a:cubicBezTo>
                    <a:cubicBezTo>
                      <a:pt x="152400" y="330200"/>
                      <a:pt x="124536" y="340227"/>
                      <a:pt x="114300" y="323850"/>
                    </a:cubicBezTo>
                    <a:cubicBezTo>
                      <a:pt x="102401" y="304812"/>
                      <a:pt x="117374" y="278679"/>
                      <a:pt x="123825" y="257175"/>
                    </a:cubicBezTo>
                    <a:cubicBezTo>
                      <a:pt x="127114" y="246210"/>
                      <a:pt x="131814" y="231550"/>
                      <a:pt x="142875" y="228600"/>
                    </a:cubicBezTo>
                    <a:cubicBezTo>
                      <a:pt x="182874" y="217934"/>
                      <a:pt x="225425" y="222250"/>
                      <a:pt x="266700" y="219075"/>
                    </a:cubicBezTo>
                    <a:cubicBezTo>
                      <a:pt x="263525" y="196850"/>
                      <a:pt x="276426" y="163951"/>
                      <a:pt x="257175" y="152400"/>
                    </a:cubicBezTo>
                    <a:cubicBezTo>
                      <a:pt x="232521" y="137608"/>
                      <a:pt x="199342" y="154952"/>
                      <a:pt x="171450" y="161925"/>
                    </a:cubicBezTo>
                    <a:cubicBezTo>
                      <a:pt x="160344" y="164701"/>
                      <a:pt x="153114" y="175855"/>
                      <a:pt x="142875" y="180975"/>
                    </a:cubicBezTo>
                    <a:cubicBezTo>
                      <a:pt x="64005" y="220410"/>
                      <a:pt x="167617" y="154955"/>
                      <a:pt x="85725" y="209550"/>
                    </a:cubicBezTo>
                    <a:cubicBezTo>
                      <a:pt x="59909" y="204387"/>
                      <a:pt x="28212" y="204334"/>
                      <a:pt x="9525" y="180975"/>
                    </a:cubicBezTo>
                    <a:cubicBezTo>
                      <a:pt x="3253" y="173135"/>
                      <a:pt x="3175" y="161925"/>
                      <a:pt x="0" y="152400"/>
                    </a:cubicBezTo>
                    <a:cubicBezTo>
                      <a:pt x="3175" y="133350"/>
                      <a:pt x="888" y="112524"/>
                      <a:pt x="9525" y="95250"/>
                    </a:cubicBezTo>
                    <a:cubicBezTo>
                      <a:pt x="14645" y="85011"/>
                      <a:pt x="27639" y="80849"/>
                      <a:pt x="38100" y="76200"/>
                    </a:cubicBezTo>
                    <a:cubicBezTo>
                      <a:pt x="140115" y="30860"/>
                      <a:pt x="59156" y="81213"/>
                      <a:pt x="123825" y="38100"/>
                    </a:cubicBezTo>
                    <a:cubicBezTo>
                      <a:pt x="135595" y="2790"/>
                      <a:pt x="142330" y="14015"/>
                      <a:pt x="114300" y="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45" name="Ellipse 844"/>
            <p:cNvSpPr/>
            <p:nvPr/>
          </p:nvSpPr>
          <p:spPr>
            <a:xfrm>
              <a:off x="6048717" y="3197674"/>
              <a:ext cx="190500" cy="1782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46" name="Ellipse 845"/>
            <p:cNvSpPr/>
            <p:nvPr/>
          </p:nvSpPr>
          <p:spPr>
            <a:xfrm>
              <a:off x="5201009" y="2769438"/>
              <a:ext cx="190500" cy="1782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47" name="Ellipse 846"/>
            <p:cNvSpPr/>
            <p:nvPr/>
          </p:nvSpPr>
          <p:spPr>
            <a:xfrm>
              <a:off x="4289294" y="2615744"/>
              <a:ext cx="190500" cy="1782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87" name="Rectangle 986"/>
          <p:cNvSpPr/>
          <p:nvPr/>
        </p:nvSpPr>
        <p:spPr>
          <a:xfrm>
            <a:off x="53222" y="4912804"/>
            <a:ext cx="3086100" cy="1924050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8" name="Ellipse 987"/>
          <p:cNvSpPr/>
          <p:nvPr/>
        </p:nvSpPr>
        <p:spPr>
          <a:xfrm>
            <a:off x="1464141" y="5509823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9" name="Secteurs 988"/>
          <p:cNvSpPr/>
          <p:nvPr/>
        </p:nvSpPr>
        <p:spPr>
          <a:xfrm rot="5400000">
            <a:off x="2315880" y="4090763"/>
            <a:ext cx="1649705" cy="164375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90" name="Secteurs 989"/>
          <p:cNvSpPr/>
          <p:nvPr/>
        </p:nvSpPr>
        <p:spPr>
          <a:xfrm rot="16200000">
            <a:off x="-770977" y="6012827"/>
            <a:ext cx="1649705" cy="164375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91" name="ZoneTexte 990"/>
          <p:cNvSpPr txBox="1"/>
          <p:nvPr/>
        </p:nvSpPr>
        <p:spPr>
          <a:xfrm>
            <a:off x="2586026" y="498240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Oil</a:t>
            </a:r>
            <a:endParaRPr lang="fr-FR" dirty="0"/>
          </a:p>
        </p:txBody>
      </p:sp>
      <p:sp>
        <p:nvSpPr>
          <p:cNvPr id="992" name="ZoneTexte 991"/>
          <p:cNvSpPr txBox="1"/>
          <p:nvPr/>
        </p:nvSpPr>
        <p:spPr>
          <a:xfrm>
            <a:off x="120203" y="635431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Oil</a:t>
            </a:r>
            <a:endParaRPr lang="fr-FR" dirty="0"/>
          </a:p>
        </p:txBody>
      </p:sp>
      <p:grpSp>
        <p:nvGrpSpPr>
          <p:cNvPr id="993" name="Groupe 992"/>
          <p:cNvGrpSpPr>
            <a:grpSpLocks noChangeAspect="1"/>
          </p:cNvGrpSpPr>
          <p:nvPr/>
        </p:nvGrpSpPr>
        <p:grpSpPr>
          <a:xfrm rot="21398206">
            <a:off x="2225802" y="4949526"/>
            <a:ext cx="242029" cy="64770"/>
            <a:chOff x="4695486" y="2809875"/>
            <a:chExt cx="1210147" cy="323850"/>
          </a:xfrm>
        </p:grpSpPr>
        <p:sp>
          <p:nvSpPr>
            <p:cNvPr id="994" name="Forme libre 993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5" name="Forme libre 994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96" name="Groupe 995"/>
          <p:cNvGrpSpPr>
            <a:grpSpLocks noChangeAspect="1"/>
          </p:cNvGrpSpPr>
          <p:nvPr/>
        </p:nvGrpSpPr>
        <p:grpSpPr>
          <a:xfrm rot="20589111">
            <a:off x="2264527" y="5249445"/>
            <a:ext cx="242029" cy="64770"/>
            <a:chOff x="4695486" y="2809875"/>
            <a:chExt cx="1210147" cy="323850"/>
          </a:xfrm>
        </p:grpSpPr>
        <p:sp>
          <p:nvSpPr>
            <p:cNvPr id="997" name="Forme libre 99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8" name="Forme libre 99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99" name="Groupe 998"/>
          <p:cNvGrpSpPr>
            <a:grpSpLocks noChangeAspect="1"/>
          </p:cNvGrpSpPr>
          <p:nvPr/>
        </p:nvGrpSpPr>
        <p:grpSpPr>
          <a:xfrm rot="19315112">
            <a:off x="2358347" y="5408602"/>
            <a:ext cx="242029" cy="64770"/>
            <a:chOff x="4695486" y="2809875"/>
            <a:chExt cx="1210147" cy="323850"/>
          </a:xfrm>
        </p:grpSpPr>
        <p:sp>
          <p:nvSpPr>
            <p:cNvPr id="1000" name="Forme libre 99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1" name="Forme libre 100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02" name="Groupe 1001"/>
          <p:cNvGrpSpPr>
            <a:grpSpLocks noChangeAspect="1"/>
          </p:cNvGrpSpPr>
          <p:nvPr/>
        </p:nvGrpSpPr>
        <p:grpSpPr>
          <a:xfrm rot="18291280">
            <a:off x="2506390" y="5549416"/>
            <a:ext cx="242029" cy="64770"/>
            <a:chOff x="4695486" y="2809875"/>
            <a:chExt cx="1210147" cy="323850"/>
          </a:xfrm>
        </p:grpSpPr>
        <p:sp>
          <p:nvSpPr>
            <p:cNvPr id="1003" name="Forme libre 100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4" name="Forme libre 100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05" name="Groupe 1004"/>
          <p:cNvGrpSpPr>
            <a:grpSpLocks noChangeAspect="1"/>
          </p:cNvGrpSpPr>
          <p:nvPr/>
        </p:nvGrpSpPr>
        <p:grpSpPr>
          <a:xfrm rot="17626110">
            <a:off x="2653852" y="5635131"/>
            <a:ext cx="242029" cy="64770"/>
            <a:chOff x="4695486" y="2809875"/>
            <a:chExt cx="1210147" cy="323850"/>
          </a:xfrm>
        </p:grpSpPr>
        <p:sp>
          <p:nvSpPr>
            <p:cNvPr id="1006" name="Forme libre 100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7" name="Forme libre 100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08" name="Groupe 1007"/>
          <p:cNvGrpSpPr>
            <a:grpSpLocks noChangeAspect="1"/>
          </p:cNvGrpSpPr>
          <p:nvPr/>
        </p:nvGrpSpPr>
        <p:grpSpPr>
          <a:xfrm rot="16200000">
            <a:off x="2871796" y="5695581"/>
            <a:ext cx="242029" cy="64770"/>
            <a:chOff x="4695486" y="2809875"/>
            <a:chExt cx="1210147" cy="323850"/>
          </a:xfrm>
        </p:grpSpPr>
        <p:sp>
          <p:nvSpPr>
            <p:cNvPr id="1009" name="Forme libre 100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0" name="Forme libre 100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11" name="Groupe 1010"/>
          <p:cNvGrpSpPr>
            <a:grpSpLocks noChangeAspect="1"/>
          </p:cNvGrpSpPr>
          <p:nvPr/>
        </p:nvGrpSpPr>
        <p:grpSpPr>
          <a:xfrm rot="20708821">
            <a:off x="2245366" y="5100873"/>
            <a:ext cx="242029" cy="64770"/>
            <a:chOff x="4695486" y="2809875"/>
            <a:chExt cx="1210147" cy="323850"/>
          </a:xfrm>
        </p:grpSpPr>
        <p:sp>
          <p:nvSpPr>
            <p:cNvPr id="1012" name="Forme libre 101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3" name="Forme libre 101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14" name="Groupe 1013"/>
          <p:cNvGrpSpPr/>
          <p:nvPr/>
        </p:nvGrpSpPr>
        <p:grpSpPr>
          <a:xfrm rot="10800000">
            <a:off x="169093" y="5875667"/>
            <a:ext cx="799394" cy="899454"/>
            <a:chOff x="4584668" y="2753330"/>
            <a:chExt cx="799394" cy="899454"/>
          </a:xfrm>
        </p:grpSpPr>
        <p:grpSp>
          <p:nvGrpSpPr>
            <p:cNvPr id="1015" name="Groupe 1014"/>
            <p:cNvGrpSpPr>
              <a:grpSpLocks noChangeAspect="1"/>
            </p:cNvGrpSpPr>
            <p:nvPr/>
          </p:nvGrpSpPr>
          <p:grpSpPr>
            <a:xfrm rot="21398206">
              <a:off x="4584668" y="2753330"/>
              <a:ext cx="242029" cy="64770"/>
              <a:chOff x="4695486" y="2809875"/>
              <a:chExt cx="1210147" cy="323850"/>
            </a:xfrm>
          </p:grpSpPr>
          <p:sp>
            <p:nvSpPr>
              <p:cNvPr id="1034" name="Forme libre 1033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35" name="Forme libre 1034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16" name="Groupe 1015"/>
            <p:cNvGrpSpPr>
              <a:grpSpLocks noChangeAspect="1"/>
            </p:cNvGrpSpPr>
            <p:nvPr/>
          </p:nvGrpSpPr>
          <p:grpSpPr>
            <a:xfrm rot="20589111">
              <a:off x="4623393" y="3053249"/>
              <a:ext cx="242029" cy="64770"/>
              <a:chOff x="4695486" y="2809875"/>
              <a:chExt cx="1210147" cy="323850"/>
            </a:xfrm>
          </p:grpSpPr>
          <p:sp>
            <p:nvSpPr>
              <p:cNvPr id="1032" name="Forme libre 1031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33" name="Forme libre 1032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17" name="Groupe 1016"/>
            <p:cNvGrpSpPr>
              <a:grpSpLocks noChangeAspect="1"/>
            </p:cNvGrpSpPr>
            <p:nvPr/>
          </p:nvGrpSpPr>
          <p:grpSpPr>
            <a:xfrm rot="19315112">
              <a:off x="4717213" y="3212406"/>
              <a:ext cx="242029" cy="64770"/>
              <a:chOff x="4695486" y="2809875"/>
              <a:chExt cx="1210147" cy="323850"/>
            </a:xfrm>
          </p:grpSpPr>
          <p:sp>
            <p:nvSpPr>
              <p:cNvPr id="1030" name="Forme libre 1029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31" name="Forme libre 1030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18" name="Groupe 1017"/>
            <p:cNvGrpSpPr>
              <a:grpSpLocks noChangeAspect="1"/>
            </p:cNvGrpSpPr>
            <p:nvPr/>
          </p:nvGrpSpPr>
          <p:grpSpPr>
            <a:xfrm rot="18291280">
              <a:off x="4865256" y="3353220"/>
              <a:ext cx="242029" cy="64770"/>
              <a:chOff x="4695486" y="2809875"/>
              <a:chExt cx="1210147" cy="323850"/>
            </a:xfrm>
          </p:grpSpPr>
          <p:sp>
            <p:nvSpPr>
              <p:cNvPr id="1028" name="Forme libre 1027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29" name="Forme libre 1028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19" name="Groupe 1018"/>
            <p:cNvGrpSpPr>
              <a:grpSpLocks noChangeAspect="1"/>
            </p:cNvGrpSpPr>
            <p:nvPr/>
          </p:nvGrpSpPr>
          <p:grpSpPr>
            <a:xfrm rot="17626110">
              <a:off x="5012718" y="3438935"/>
              <a:ext cx="242029" cy="64770"/>
              <a:chOff x="4695486" y="2809875"/>
              <a:chExt cx="1210147" cy="323850"/>
            </a:xfrm>
          </p:grpSpPr>
          <p:sp>
            <p:nvSpPr>
              <p:cNvPr id="1026" name="Forme libre 1025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27" name="Forme libre 1026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20" name="Groupe 1019"/>
            <p:cNvGrpSpPr>
              <a:grpSpLocks noChangeAspect="1"/>
            </p:cNvGrpSpPr>
            <p:nvPr/>
          </p:nvGrpSpPr>
          <p:grpSpPr>
            <a:xfrm rot="16200000">
              <a:off x="5230662" y="3499385"/>
              <a:ext cx="242029" cy="64770"/>
              <a:chOff x="4695486" y="2809875"/>
              <a:chExt cx="1210147" cy="323850"/>
            </a:xfrm>
          </p:grpSpPr>
          <p:sp>
            <p:nvSpPr>
              <p:cNvPr id="1024" name="Forme libre 1023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25" name="Forme libre 1024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21" name="Groupe 1020"/>
            <p:cNvGrpSpPr>
              <a:grpSpLocks noChangeAspect="1"/>
            </p:cNvGrpSpPr>
            <p:nvPr/>
          </p:nvGrpSpPr>
          <p:grpSpPr>
            <a:xfrm rot="20708821">
              <a:off x="4604232" y="2904677"/>
              <a:ext cx="242029" cy="64770"/>
              <a:chOff x="4695486" y="2809875"/>
              <a:chExt cx="1210147" cy="323850"/>
            </a:xfrm>
          </p:grpSpPr>
          <p:sp>
            <p:nvSpPr>
              <p:cNvPr id="1022" name="Forme libre 1021"/>
              <p:cNvSpPr/>
              <p:nvPr/>
            </p:nvSpPr>
            <p:spPr>
              <a:xfrm>
                <a:off x="4695486" y="2809875"/>
                <a:ext cx="659114" cy="238125"/>
              </a:xfrm>
              <a:custGeom>
                <a:avLst/>
                <a:gdLst>
                  <a:gd name="connsiteX0" fmla="*/ 339 w 659114"/>
                  <a:gd name="connsiteY0" fmla="*/ 238125 h 238125"/>
                  <a:gd name="connsiteX1" fmla="*/ 19389 w 659114"/>
                  <a:gd name="connsiteY1" fmla="*/ 47625 h 238125"/>
                  <a:gd name="connsiteX2" fmla="*/ 38439 w 659114"/>
                  <a:gd name="connsiteY2" fmla="*/ 19050 h 238125"/>
                  <a:gd name="connsiteX3" fmla="*/ 95589 w 659114"/>
                  <a:gd name="connsiteY3" fmla="*/ 0 h 238125"/>
                  <a:gd name="connsiteX4" fmla="*/ 133689 w 659114"/>
                  <a:gd name="connsiteY4" fmla="*/ 104775 h 238125"/>
                  <a:gd name="connsiteX5" fmla="*/ 162264 w 659114"/>
                  <a:gd name="connsiteY5" fmla="*/ 200025 h 238125"/>
                  <a:gd name="connsiteX6" fmla="*/ 181314 w 659114"/>
                  <a:gd name="connsiteY6" fmla="*/ 228600 h 238125"/>
                  <a:gd name="connsiteX7" fmla="*/ 209889 w 659114"/>
                  <a:gd name="connsiteY7" fmla="*/ 133350 h 238125"/>
                  <a:gd name="connsiteX8" fmla="*/ 228939 w 659114"/>
                  <a:gd name="connsiteY8" fmla="*/ 76200 h 238125"/>
                  <a:gd name="connsiteX9" fmla="*/ 257514 w 659114"/>
                  <a:gd name="connsiteY9" fmla="*/ 57150 h 238125"/>
                  <a:gd name="connsiteX10" fmla="*/ 314664 w 659114"/>
                  <a:gd name="connsiteY10" fmla="*/ 66675 h 238125"/>
                  <a:gd name="connsiteX11" fmla="*/ 324189 w 659114"/>
                  <a:gd name="connsiteY11" fmla="*/ 95250 h 238125"/>
                  <a:gd name="connsiteX12" fmla="*/ 333714 w 659114"/>
                  <a:gd name="connsiteY12" fmla="*/ 133350 h 238125"/>
                  <a:gd name="connsiteX13" fmla="*/ 362289 w 659114"/>
                  <a:gd name="connsiteY13" fmla="*/ 190500 h 238125"/>
                  <a:gd name="connsiteX14" fmla="*/ 390864 w 659114"/>
                  <a:gd name="connsiteY14" fmla="*/ 200025 h 238125"/>
                  <a:gd name="connsiteX15" fmla="*/ 438489 w 659114"/>
                  <a:gd name="connsiteY15" fmla="*/ 190500 h 238125"/>
                  <a:gd name="connsiteX16" fmla="*/ 448014 w 659114"/>
                  <a:gd name="connsiteY16" fmla="*/ 76200 h 238125"/>
                  <a:gd name="connsiteX17" fmla="*/ 457539 w 659114"/>
                  <a:gd name="connsiteY17" fmla="*/ 47625 h 238125"/>
                  <a:gd name="connsiteX18" fmla="*/ 543264 w 659114"/>
                  <a:gd name="connsiteY18" fmla="*/ 57150 h 238125"/>
                  <a:gd name="connsiteX19" fmla="*/ 562314 w 659114"/>
                  <a:gd name="connsiteY19" fmla="*/ 114300 h 238125"/>
                  <a:gd name="connsiteX20" fmla="*/ 600414 w 659114"/>
                  <a:gd name="connsiteY20" fmla="*/ 238125 h 238125"/>
                  <a:gd name="connsiteX21" fmla="*/ 628989 w 659114"/>
                  <a:gd name="connsiteY21" fmla="*/ 228600 h 238125"/>
                  <a:gd name="connsiteX22" fmla="*/ 638514 w 659114"/>
                  <a:gd name="connsiteY22" fmla="*/ 200025 h 238125"/>
                  <a:gd name="connsiteX23" fmla="*/ 657564 w 659114"/>
                  <a:gd name="connsiteY23" fmla="*/ 171450 h 238125"/>
                  <a:gd name="connsiteX24" fmla="*/ 657564 w 659114"/>
                  <a:gd name="connsiteY24" fmla="*/ 133350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9114" h="238125">
                    <a:moveTo>
                      <a:pt x="339" y="238125"/>
                    </a:moveTo>
                    <a:cubicBezTo>
                      <a:pt x="896" y="228662"/>
                      <a:pt x="-5459" y="97321"/>
                      <a:pt x="19389" y="47625"/>
                    </a:cubicBezTo>
                    <a:cubicBezTo>
                      <a:pt x="24509" y="37386"/>
                      <a:pt x="28731" y="25117"/>
                      <a:pt x="38439" y="19050"/>
                    </a:cubicBezTo>
                    <a:cubicBezTo>
                      <a:pt x="55467" y="8407"/>
                      <a:pt x="95589" y="0"/>
                      <a:pt x="95589" y="0"/>
                    </a:cubicBezTo>
                    <a:cubicBezTo>
                      <a:pt x="155925" y="20112"/>
                      <a:pt x="118429" y="-2044"/>
                      <a:pt x="133689" y="104775"/>
                    </a:cubicBezTo>
                    <a:cubicBezTo>
                      <a:pt x="136109" y="121717"/>
                      <a:pt x="157443" y="192794"/>
                      <a:pt x="162264" y="200025"/>
                    </a:cubicBezTo>
                    <a:lnTo>
                      <a:pt x="181314" y="228600"/>
                    </a:lnTo>
                    <a:cubicBezTo>
                      <a:pt x="218165" y="173323"/>
                      <a:pt x="188257" y="227090"/>
                      <a:pt x="209889" y="133350"/>
                    </a:cubicBezTo>
                    <a:cubicBezTo>
                      <a:pt x="214404" y="113784"/>
                      <a:pt x="212231" y="87339"/>
                      <a:pt x="228939" y="76200"/>
                    </a:cubicBezTo>
                    <a:lnTo>
                      <a:pt x="257514" y="57150"/>
                    </a:lnTo>
                    <a:cubicBezTo>
                      <a:pt x="276564" y="60325"/>
                      <a:pt x="297896" y="57093"/>
                      <a:pt x="314664" y="66675"/>
                    </a:cubicBezTo>
                    <a:cubicBezTo>
                      <a:pt x="323381" y="71656"/>
                      <a:pt x="321431" y="85596"/>
                      <a:pt x="324189" y="95250"/>
                    </a:cubicBezTo>
                    <a:cubicBezTo>
                      <a:pt x="327785" y="107837"/>
                      <a:pt x="330118" y="120763"/>
                      <a:pt x="333714" y="133350"/>
                    </a:cubicBezTo>
                    <a:cubicBezTo>
                      <a:pt x="338827" y="151244"/>
                      <a:pt x="346828" y="178131"/>
                      <a:pt x="362289" y="190500"/>
                    </a:cubicBezTo>
                    <a:cubicBezTo>
                      <a:pt x="370129" y="196772"/>
                      <a:pt x="381339" y="196850"/>
                      <a:pt x="390864" y="200025"/>
                    </a:cubicBezTo>
                    <a:cubicBezTo>
                      <a:pt x="406739" y="196850"/>
                      <a:pt x="431705" y="205199"/>
                      <a:pt x="438489" y="190500"/>
                    </a:cubicBezTo>
                    <a:cubicBezTo>
                      <a:pt x="454510" y="155787"/>
                      <a:pt x="442961" y="114097"/>
                      <a:pt x="448014" y="76200"/>
                    </a:cubicBezTo>
                    <a:cubicBezTo>
                      <a:pt x="449341" y="66248"/>
                      <a:pt x="454364" y="57150"/>
                      <a:pt x="457539" y="47625"/>
                    </a:cubicBezTo>
                    <a:cubicBezTo>
                      <a:pt x="486114" y="50800"/>
                      <a:pt x="519008" y="41714"/>
                      <a:pt x="543264" y="57150"/>
                    </a:cubicBezTo>
                    <a:cubicBezTo>
                      <a:pt x="560205" y="67931"/>
                      <a:pt x="562314" y="114300"/>
                      <a:pt x="562314" y="114300"/>
                    </a:cubicBezTo>
                    <a:cubicBezTo>
                      <a:pt x="565814" y="156298"/>
                      <a:pt x="537370" y="238125"/>
                      <a:pt x="600414" y="238125"/>
                    </a:cubicBezTo>
                    <a:cubicBezTo>
                      <a:pt x="610454" y="238125"/>
                      <a:pt x="619464" y="231775"/>
                      <a:pt x="628989" y="228600"/>
                    </a:cubicBezTo>
                    <a:cubicBezTo>
                      <a:pt x="632164" y="219075"/>
                      <a:pt x="634024" y="209005"/>
                      <a:pt x="638514" y="200025"/>
                    </a:cubicBezTo>
                    <a:cubicBezTo>
                      <a:pt x="643634" y="189786"/>
                      <a:pt x="654419" y="182457"/>
                      <a:pt x="657564" y="171450"/>
                    </a:cubicBezTo>
                    <a:cubicBezTo>
                      <a:pt x="661053" y="159239"/>
                      <a:pt x="657564" y="146050"/>
                      <a:pt x="657564" y="133350"/>
                    </a:cubicBezTo>
                  </a:path>
                </a:pathLst>
              </a:custGeom>
              <a:noFill/>
              <a:ln w="127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23" name="Forme libre 1022"/>
              <p:cNvSpPr/>
              <p:nvPr/>
            </p:nvSpPr>
            <p:spPr>
              <a:xfrm>
                <a:off x="5343525" y="2847975"/>
                <a:ext cx="562108" cy="285750"/>
              </a:xfrm>
              <a:custGeom>
                <a:avLst/>
                <a:gdLst>
                  <a:gd name="connsiteX0" fmla="*/ 0 w 562108"/>
                  <a:gd name="connsiteY0" fmla="*/ 133350 h 285750"/>
                  <a:gd name="connsiteX1" fmla="*/ 9525 w 562108"/>
                  <a:gd name="connsiteY1" fmla="*/ 85725 h 285750"/>
                  <a:gd name="connsiteX2" fmla="*/ 38100 w 562108"/>
                  <a:gd name="connsiteY2" fmla="*/ 19050 h 285750"/>
                  <a:gd name="connsiteX3" fmla="*/ 66675 w 562108"/>
                  <a:gd name="connsiteY3" fmla="*/ 0 h 285750"/>
                  <a:gd name="connsiteX4" fmla="*/ 123825 w 562108"/>
                  <a:gd name="connsiteY4" fmla="*/ 9525 h 285750"/>
                  <a:gd name="connsiteX5" fmla="*/ 142875 w 562108"/>
                  <a:gd name="connsiteY5" fmla="*/ 38100 h 285750"/>
                  <a:gd name="connsiteX6" fmla="*/ 152400 w 562108"/>
                  <a:gd name="connsiteY6" fmla="*/ 161925 h 285750"/>
                  <a:gd name="connsiteX7" fmla="*/ 190500 w 562108"/>
                  <a:gd name="connsiteY7" fmla="*/ 209550 h 285750"/>
                  <a:gd name="connsiteX8" fmla="*/ 190500 w 562108"/>
                  <a:gd name="connsiteY8" fmla="*/ 104775 h 285750"/>
                  <a:gd name="connsiteX9" fmla="*/ 200025 w 562108"/>
                  <a:gd name="connsiteY9" fmla="*/ 28575 h 285750"/>
                  <a:gd name="connsiteX10" fmla="*/ 238125 w 562108"/>
                  <a:gd name="connsiteY10" fmla="*/ 38100 h 285750"/>
                  <a:gd name="connsiteX11" fmla="*/ 247650 w 562108"/>
                  <a:gd name="connsiteY11" fmla="*/ 66675 h 285750"/>
                  <a:gd name="connsiteX12" fmla="*/ 266700 w 562108"/>
                  <a:gd name="connsiteY12" fmla="*/ 95250 h 285750"/>
                  <a:gd name="connsiteX13" fmla="*/ 285750 w 562108"/>
                  <a:gd name="connsiteY13" fmla="*/ 152400 h 285750"/>
                  <a:gd name="connsiteX14" fmla="*/ 295275 w 562108"/>
                  <a:gd name="connsiteY14" fmla="*/ 180975 h 285750"/>
                  <a:gd name="connsiteX15" fmla="*/ 304800 w 562108"/>
                  <a:gd name="connsiteY15" fmla="*/ 209550 h 285750"/>
                  <a:gd name="connsiteX16" fmla="*/ 333375 w 562108"/>
                  <a:gd name="connsiteY16" fmla="*/ 200025 h 285750"/>
                  <a:gd name="connsiteX17" fmla="*/ 342900 w 562108"/>
                  <a:gd name="connsiteY17" fmla="*/ 95250 h 285750"/>
                  <a:gd name="connsiteX18" fmla="*/ 352425 w 562108"/>
                  <a:gd name="connsiteY18" fmla="*/ 66675 h 285750"/>
                  <a:gd name="connsiteX19" fmla="*/ 381000 w 562108"/>
                  <a:gd name="connsiteY19" fmla="*/ 47625 h 285750"/>
                  <a:gd name="connsiteX20" fmla="*/ 409575 w 562108"/>
                  <a:gd name="connsiteY20" fmla="*/ 66675 h 285750"/>
                  <a:gd name="connsiteX21" fmla="*/ 419100 w 562108"/>
                  <a:gd name="connsiteY21" fmla="*/ 95250 h 285750"/>
                  <a:gd name="connsiteX22" fmla="*/ 438150 w 562108"/>
                  <a:gd name="connsiteY22" fmla="*/ 123825 h 285750"/>
                  <a:gd name="connsiteX23" fmla="*/ 447675 w 562108"/>
                  <a:gd name="connsiteY23" fmla="*/ 152400 h 285750"/>
                  <a:gd name="connsiteX24" fmla="*/ 476250 w 562108"/>
                  <a:gd name="connsiteY24" fmla="*/ 161925 h 285750"/>
                  <a:gd name="connsiteX25" fmla="*/ 504825 w 562108"/>
                  <a:gd name="connsiteY25" fmla="*/ 257175 h 285750"/>
                  <a:gd name="connsiteX26" fmla="*/ 514350 w 562108"/>
                  <a:gd name="connsiteY26" fmla="*/ 285750 h 285750"/>
                  <a:gd name="connsiteX27" fmla="*/ 552450 w 562108"/>
                  <a:gd name="connsiteY27" fmla="*/ 142875 h 285750"/>
                  <a:gd name="connsiteX28" fmla="*/ 561975 w 562108"/>
                  <a:gd name="connsiteY28" fmla="*/ 952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62108" h="285750">
                    <a:moveTo>
                      <a:pt x="0" y="133350"/>
                    </a:moveTo>
                    <a:cubicBezTo>
                      <a:pt x="3175" y="117475"/>
                      <a:pt x="6013" y="101529"/>
                      <a:pt x="9525" y="85725"/>
                    </a:cubicBezTo>
                    <a:cubicBezTo>
                      <a:pt x="15771" y="57619"/>
                      <a:pt x="17084" y="40066"/>
                      <a:pt x="38100" y="19050"/>
                    </a:cubicBezTo>
                    <a:cubicBezTo>
                      <a:pt x="46195" y="10955"/>
                      <a:pt x="57150" y="6350"/>
                      <a:pt x="66675" y="0"/>
                    </a:cubicBezTo>
                    <a:cubicBezTo>
                      <a:pt x="85725" y="3175"/>
                      <a:pt x="106551" y="888"/>
                      <a:pt x="123825" y="9525"/>
                    </a:cubicBezTo>
                    <a:cubicBezTo>
                      <a:pt x="134064" y="14645"/>
                      <a:pt x="140765" y="26848"/>
                      <a:pt x="142875" y="38100"/>
                    </a:cubicBezTo>
                    <a:cubicBezTo>
                      <a:pt x="150504" y="78788"/>
                      <a:pt x="147265" y="120848"/>
                      <a:pt x="152400" y="161925"/>
                    </a:cubicBezTo>
                    <a:cubicBezTo>
                      <a:pt x="156583" y="195385"/>
                      <a:pt x="163790" y="191743"/>
                      <a:pt x="190500" y="209550"/>
                    </a:cubicBezTo>
                    <a:cubicBezTo>
                      <a:pt x="212344" y="144017"/>
                      <a:pt x="190500" y="223249"/>
                      <a:pt x="190500" y="104775"/>
                    </a:cubicBezTo>
                    <a:cubicBezTo>
                      <a:pt x="190500" y="79177"/>
                      <a:pt x="196850" y="53975"/>
                      <a:pt x="200025" y="28575"/>
                    </a:cubicBezTo>
                    <a:cubicBezTo>
                      <a:pt x="212725" y="31750"/>
                      <a:pt x="227903" y="29922"/>
                      <a:pt x="238125" y="38100"/>
                    </a:cubicBezTo>
                    <a:cubicBezTo>
                      <a:pt x="245965" y="44372"/>
                      <a:pt x="243160" y="57695"/>
                      <a:pt x="247650" y="66675"/>
                    </a:cubicBezTo>
                    <a:cubicBezTo>
                      <a:pt x="252770" y="76914"/>
                      <a:pt x="262051" y="84789"/>
                      <a:pt x="266700" y="95250"/>
                    </a:cubicBezTo>
                    <a:cubicBezTo>
                      <a:pt x="274855" y="113600"/>
                      <a:pt x="279400" y="133350"/>
                      <a:pt x="285750" y="152400"/>
                    </a:cubicBezTo>
                    <a:lnTo>
                      <a:pt x="295275" y="180975"/>
                    </a:lnTo>
                    <a:lnTo>
                      <a:pt x="304800" y="209550"/>
                    </a:lnTo>
                    <a:cubicBezTo>
                      <a:pt x="314325" y="206375"/>
                      <a:pt x="330200" y="209550"/>
                      <a:pt x="333375" y="200025"/>
                    </a:cubicBezTo>
                    <a:cubicBezTo>
                      <a:pt x="344465" y="166756"/>
                      <a:pt x="337940" y="129967"/>
                      <a:pt x="342900" y="95250"/>
                    </a:cubicBezTo>
                    <a:cubicBezTo>
                      <a:pt x="344320" y="85311"/>
                      <a:pt x="346153" y="74515"/>
                      <a:pt x="352425" y="66675"/>
                    </a:cubicBezTo>
                    <a:cubicBezTo>
                      <a:pt x="359576" y="57736"/>
                      <a:pt x="371475" y="53975"/>
                      <a:pt x="381000" y="47625"/>
                    </a:cubicBezTo>
                    <a:cubicBezTo>
                      <a:pt x="390525" y="53975"/>
                      <a:pt x="402424" y="57736"/>
                      <a:pt x="409575" y="66675"/>
                    </a:cubicBezTo>
                    <a:cubicBezTo>
                      <a:pt x="415847" y="74515"/>
                      <a:pt x="414610" y="86270"/>
                      <a:pt x="419100" y="95250"/>
                    </a:cubicBezTo>
                    <a:cubicBezTo>
                      <a:pt x="424220" y="105489"/>
                      <a:pt x="433030" y="113586"/>
                      <a:pt x="438150" y="123825"/>
                    </a:cubicBezTo>
                    <a:cubicBezTo>
                      <a:pt x="442640" y="132805"/>
                      <a:pt x="440575" y="145300"/>
                      <a:pt x="447675" y="152400"/>
                    </a:cubicBezTo>
                    <a:cubicBezTo>
                      <a:pt x="454775" y="159500"/>
                      <a:pt x="466725" y="158750"/>
                      <a:pt x="476250" y="161925"/>
                    </a:cubicBezTo>
                    <a:cubicBezTo>
                      <a:pt x="490645" y="219506"/>
                      <a:pt x="481635" y="187606"/>
                      <a:pt x="504825" y="257175"/>
                    </a:cubicBezTo>
                    <a:lnTo>
                      <a:pt x="514350" y="285750"/>
                    </a:lnTo>
                    <a:cubicBezTo>
                      <a:pt x="586755" y="261615"/>
                      <a:pt x="535313" y="288539"/>
                      <a:pt x="552450" y="142875"/>
                    </a:cubicBezTo>
                    <a:cubicBezTo>
                      <a:pt x="563983" y="44844"/>
                      <a:pt x="561975" y="164458"/>
                      <a:pt x="561975" y="95250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1036" name="Groupe 1035"/>
          <p:cNvGrpSpPr>
            <a:grpSpLocks noChangeAspect="1"/>
          </p:cNvGrpSpPr>
          <p:nvPr/>
        </p:nvGrpSpPr>
        <p:grpSpPr>
          <a:xfrm>
            <a:off x="1399135" y="5672797"/>
            <a:ext cx="444656" cy="407278"/>
            <a:chOff x="4750212" y="1863478"/>
            <a:chExt cx="1482184" cy="1357594"/>
          </a:xfrm>
        </p:grpSpPr>
        <p:cxnSp>
          <p:nvCxnSpPr>
            <p:cNvPr id="1037" name="Connecteur droit 1036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Connecteur droit 1037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Connecteur droit 1038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Connecteur droit 1039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1" name="Forme libre 1040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42" name="Connecteur droit 1041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3" name="Forme libre 1042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4" name="Forme libre 1043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5" name="Forme libre 1044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6" name="Forme libre 1045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7" name="Forme libre 1046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8" name="Forme libre 1047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9" name="Forme libre 1048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0" name="Forme libre 1049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1" name="Forme libre 1050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52" name="Groupe 1051"/>
          <p:cNvGrpSpPr>
            <a:grpSpLocks noChangeAspect="1"/>
          </p:cNvGrpSpPr>
          <p:nvPr/>
        </p:nvGrpSpPr>
        <p:grpSpPr>
          <a:xfrm>
            <a:off x="1852010" y="5676375"/>
            <a:ext cx="444656" cy="407278"/>
            <a:chOff x="4750212" y="1863478"/>
            <a:chExt cx="1482184" cy="1357594"/>
          </a:xfrm>
        </p:grpSpPr>
        <p:cxnSp>
          <p:nvCxnSpPr>
            <p:cNvPr id="1053" name="Connecteur droit 1052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Connecteur droit 1053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Connecteur droit 1054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Connecteur droit 1055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7" name="Forme libre 1056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58" name="Connecteur droit 1057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9" name="Forme libre 1058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0" name="Forme libre 1059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1" name="Forme libre 1060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2" name="Forme libre 1061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3" name="Forme libre 1062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4" name="Forme libre 1063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5" name="Forme libre 1064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6" name="Forme libre 1065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7" name="Forme libre 1066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68" name="Groupe 1067"/>
          <p:cNvGrpSpPr>
            <a:grpSpLocks noChangeAspect="1"/>
          </p:cNvGrpSpPr>
          <p:nvPr/>
        </p:nvGrpSpPr>
        <p:grpSpPr>
          <a:xfrm>
            <a:off x="1546310" y="6184981"/>
            <a:ext cx="444656" cy="407278"/>
            <a:chOff x="4750212" y="1863478"/>
            <a:chExt cx="1482184" cy="1357594"/>
          </a:xfrm>
        </p:grpSpPr>
        <p:cxnSp>
          <p:nvCxnSpPr>
            <p:cNvPr id="1069" name="Connecteur droit 1068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0" name="Connecteur droit 1069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1" name="Connecteur droit 1070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2" name="Connecteur droit 1071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3" name="Forme libre 1072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74" name="Connecteur droit 1073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5" name="Forme libre 1074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6" name="Forme libre 1075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7" name="Forme libre 1076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8" name="Forme libre 1077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9" name="Forme libre 1078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0" name="Forme libre 1079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1" name="Forme libre 1080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2" name="Forme libre 1081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3" name="Forme libre 1082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84" name="Ellipse 1083"/>
          <p:cNvSpPr/>
          <p:nvPr/>
        </p:nvSpPr>
        <p:spPr>
          <a:xfrm>
            <a:off x="1863469" y="6556866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5" name="Ellipse 1084"/>
          <p:cNvSpPr/>
          <p:nvPr/>
        </p:nvSpPr>
        <p:spPr>
          <a:xfrm>
            <a:off x="833828" y="5071398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6" name="Ellipse 1085"/>
          <p:cNvSpPr/>
          <p:nvPr/>
        </p:nvSpPr>
        <p:spPr>
          <a:xfrm>
            <a:off x="1313861" y="5974434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87" name="Groupe 1086"/>
          <p:cNvGrpSpPr>
            <a:grpSpLocks noChangeAspect="1"/>
          </p:cNvGrpSpPr>
          <p:nvPr/>
        </p:nvGrpSpPr>
        <p:grpSpPr>
          <a:xfrm>
            <a:off x="1098814" y="6136644"/>
            <a:ext cx="444656" cy="407278"/>
            <a:chOff x="4750212" y="1863478"/>
            <a:chExt cx="1482184" cy="1357594"/>
          </a:xfrm>
        </p:grpSpPr>
        <p:cxnSp>
          <p:nvCxnSpPr>
            <p:cNvPr id="1088" name="Connecteur droit 1087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9" name="Connecteur droit 1088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0" name="Connecteur droit 1089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1" name="Connecteur droit 1090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2" name="Forme libre 1091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93" name="Connecteur droit 1092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4" name="Forme libre 1093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5" name="Forme libre 1094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6" name="Forme libre 1095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7" name="Forme libre 1096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8" name="Forme libre 1097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9" name="Forme libre 1098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0" name="Forme libre 1099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1" name="Forme libre 1100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02" name="Forme libre 1101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03" name="Groupe 1102"/>
          <p:cNvGrpSpPr>
            <a:grpSpLocks noChangeAspect="1"/>
          </p:cNvGrpSpPr>
          <p:nvPr/>
        </p:nvGrpSpPr>
        <p:grpSpPr>
          <a:xfrm>
            <a:off x="908052" y="5803850"/>
            <a:ext cx="444656" cy="407278"/>
            <a:chOff x="4750212" y="1863478"/>
            <a:chExt cx="1482184" cy="1357594"/>
          </a:xfrm>
        </p:grpSpPr>
        <p:cxnSp>
          <p:nvCxnSpPr>
            <p:cNvPr id="1104" name="Connecteur droit 1103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5" name="Connecteur droit 1104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Connecteur droit 1105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7" name="Connecteur droit 1106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8" name="Forme libre 1107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09" name="Connecteur droit 1108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0" name="Forme libre 1109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1" name="Forme libre 1110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2" name="Forme libre 1111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3" name="Forme libre 1112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4" name="Forme libre 1113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5" name="Forme libre 1114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6" name="Forme libre 1115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7" name="Forme libre 1116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8" name="Forme libre 1117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19" name="Groupe 1118"/>
          <p:cNvGrpSpPr>
            <a:grpSpLocks noChangeAspect="1"/>
          </p:cNvGrpSpPr>
          <p:nvPr/>
        </p:nvGrpSpPr>
        <p:grpSpPr>
          <a:xfrm>
            <a:off x="2278737" y="5833409"/>
            <a:ext cx="444656" cy="407278"/>
            <a:chOff x="4750212" y="1863478"/>
            <a:chExt cx="1482184" cy="1357594"/>
          </a:xfrm>
        </p:grpSpPr>
        <p:cxnSp>
          <p:nvCxnSpPr>
            <p:cNvPr id="1120" name="Connecteur droit 1119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1" name="Connecteur droit 1120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2" name="Connecteur droit 1121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3" name="Connecteur droit 1122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4" name="Forme libre 1123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25" name="Connecteur droit 1124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6" name="Forme libre 1125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27" name="Forme libre 1126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28" name="Forme libre 1127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29" name="Forme libre 1128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0" name="Forme libre 1129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1" name="Forme libre 1130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2" name="Forme libre 1131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3" name="Forme libre 1132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4" name="Forme libre 1133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35" name="Groupe 1134"/>
          <p:cNvGrpSpPr>
            <a:grpSpLocks noChangeAspect="1"/>
          </p:cNvGrpSpPr>
          <p:nvPr/>
        </p:nvGrpSpPr>
        <p:grpSpPr>
          <a:xfrm>
            <a:off x="2223458" y="6394557"/>
            <a:ext cx="444656" cy="407278"/>
            <a:chOff x="4750212" y="1863478"/>
            <a:chExt cx="1482184" cy="1357594"/>
          </a:xfrm>
        </p:grpSpPr>
        <p:cxnSp>
          <p:nvCxnSpPr>
            <p:cNvPr id="1136" name="Connecteur droit 1135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7" name="Connecteur droit 1136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8" name="Connecteur droit 1137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9" name="Connecteur droit 1138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0" name="Forme libre 1139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41" name="Connecteur droit 1140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2" name="Forme libre 1141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3" name="Forme libre 1142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4" name="Forme libre 1143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5" name="Forme libre 1144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6" name="Forme libre 1145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7" name="Forme libre 1146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8" name="Forme libre 1147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49" name="Forme libre 1148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50" name="Forme libre 1149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51" name="Groupe 1150"/>
          <p:cNvGrpSpPr>
            <a:grpSpLocks noChangeAspect="1"/>
          </p:cNvGrpSpPr>
          <p:nvPr/>
        </p:nvGrpSpPr>
        <p:grpSpPr>
          <a:xfrm>
            <a:off x="1051162" y="6422910"/>
            <a:ext cx="444656" cy="407278"/>
            <a:chOff x="4750212" y="1863478"/>
            <a:chExt cx="1482184" cy="1357594"/>
          </a:xfrm>
        </p:grpSpPr>
        <p:cxnSp>
          <p:nvCxnSpPr>
            <p:cNvPr id="1152" name="Connecteur droit 1151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3" name="Connecteur droit 1152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4" name="Connecteur droit 1153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5" name="Connecteur droit 1154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6" name="Forme libre 1155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57" name="Connecteur droit 1156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8" name="Forme libre 1157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59" name="Forme libre 1158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0" name="Forme libre 1159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1" name="Forme libre 1160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2" name="Forme libre 1161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3" name="Forme libre 1162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4" name="Forme libre 1163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5" name="Forme libre 1164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6" name="Forme libre 1165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67" name="Ellipse 1166"/>
          <p:cNvSpPr/>
          <p:nvPr/>
        </p:nvSpPr>
        <p:spPr>
          <a:xfrm>
            <a:off x="882920" y="5633458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8" name="Ellipse 1167"/>
          <p:cNvSpPr/>
          <p:nvPr/>
        </p:nvSpPr>
        <p:spPr>
          <a:xfrm>
            <a:off x="1759272" y="5804583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9" name="Ellipse 1168"/>
          <p:cNvSpPr/>
          <p:nvPr/>
        </p:nvSpPr>
        <p:spPr>
          <a:xfrm>
            <a:off x="452951" y="5405185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0" name="Ellipse 1169"/>
          <p:cNvSpPr/>
          <p:nvPr/>
        </p:nvSpPr>
        <p:spPr>
          <a:xfrm>
            <a:off x="1930186" y="6052715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71" name="Groupe 1170"/>
          <p:cNvGrpSpPr>
            <a:grpSpLocks noChangeAspect="1"/>
          </p:cNvGrpSpPr>
          <p:nvPr/>
        </p:nvGrpSpPr>
        <p:grpSpPr>
          <a:xfrm>
            <a:off x="659077" y="5242015"/>
            <a:ext cx="444656" cy="407278"/>
            <a:chOff x="4750212" y="1863478"/>
            <a:chExt cx="1482184" cy="1357594"/>
          </a:xfrm>
        </p:grpSpPr>
        <p:cxnSp>
          <p:nvCxnSpPr>
            <p:cNvPr id="1172" name="Connecteur droit 1171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3" name="Connecteur droit 1172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4" name="Connecteur droit 1173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5" name="Connecteur droit 1174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6" name="Forme libre 1175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77" name="Connecteur droit 1176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8" name="Forme libre 1177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9" name="Forme libre 1178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0" name="Forme libre 1179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1" name="Forme libre 1180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2" name="Forme libre 1181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3" name="Forme libre 1182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4" name="Forme libre 1183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5" name="Forme libre 1184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6" name="Forme libre 1185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87" name="Groupe 1186"/>
          <p:cNvGrpSpPr>
            <a:grpSpLocks noChangeAspect="1"/>
          </p:cNvGrpSpPr>
          <p:nvPr/>
        </p:nvGrpSpPr>
        <p:grpSpPr>
          <a:xfrm>
            <a:off x="1917013" y="5327161"/>
            <a:ext cx="444656" cy="407278"/>
            <a:chOff x="4750212" y="1863478"/>
            <a:chExt cx="1482184" cy="1357594"/>
          </a:xfrm>
        </p:grpSpPr>
        <p:cxnSp>
          <p:nvCxnSpPr>
            <p:cNvPr id="1188" name="Connecteur droit 1187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9" name="Connecteur droit 1188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0" name="Connecteur droit 1189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1" name="Connecteur droit 1190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2" name="Forme libre 1191"/>
            <p:cNvSpPr/>
            <p:nvPr/>
          </p:nvSpPr>
          <p:spPr>
            <a:xfrm rot="14105369">
              <a:off x="5116421" y="2799242"/>
              <a:ext cx="210870" cy="370466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93" name="Connecteur droit 1192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4" name="Forme libre 1193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5" name="Forme libre 1194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6" name="Forme libre 1195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7" name="Forme libre 1196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8" name="Forme libre 1197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9" name="Forme libre 1198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00" name="Forme libre 1199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01" name="Forme libre 1200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02" name="Forme libre 1201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03" name="Groupe 1202"/>
          <p:cNvGrpSpPr>
            <a:grpSpLocks noChangeAspect="1"/>
          </p:cNvGrpSpPr>
          <p:nvPr/>
        </p:nvGrpSpPr>
        <p:grpSpPr>
          <a:xfrm>
            <a:off x="449477" y="4945335"/>
            <a:ext cx="444656" cy="407278"/>
            <a:chOff x="4750212" y="1863478"/>
            <a:chExt cx="1482184" cy="1357594"/>
          </a:xfrm>
        </p:grpSpPr>
        <p:cxnSp>
          <p:nvCxnSpPr>
            <p:cNvPr id="1204" name="Connecteur droit 1203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5" name="Connecteur droit 1204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6" name="Connecteur droit 1205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7" name="Connecteur droit 1206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8" name="Forme libre 1207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209" name="Connecteur droit 1208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0" name="Forme libre 1209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1" name="Forme libre 1210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2" name="Forme libre 1211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3" name="Forme libre 1212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4" name="Forme libre 1213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5" name="Forme libre 1214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6" name="Forme libre 1215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7" name="Forme libre 1216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18" name="Forme libre 1217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19" name="Groupe 1218"/>
          <p:cNvGrpSpPr>
            <a:grpSpLocks noChangeAspect="1"/>
          </p:cNvGrpSpPr>
          <p:nvPr/>
        </p:nvGrpSpPr>
        <p:grpSpPr>
          <a:xfrm>
            <a:off x="69241" y="5098747"/>
            <a:ext cx="444656" cy="407278"/>
            <a:chOff x="4750212" y="1863478"/>
            <a:chExt cx="1482184" cy="1357594"/>
          </a:xfrm>
        </p:grpSpPr>
        <p:cxnSp>
          <p:nvCxnSpPr>
            <p:cNvPr id="1220" name="Connecteur droit 1219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1" name="Connecteur droit 1220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2" name="Connecteur droit 1221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3" name="Connecteur droit 1222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4" name="Forme libre 1223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225" name="Connecteur droit 1224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6" name="Forme libre 1225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27" name="Forme libre 1226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28" name="Forme libre 1227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29" name="Forme libre 1228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0" name="Forme libre 1229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1" name="Forme libre 1230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2" name="Forme libre 1231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3" name="Forme libre 1232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4" name="Forme libre 1233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35" name="Groupe 1234"/>
          <p:cNvGrpSpPr>
            <a:grpSpLocks noChangeAspect="1"/>
          </p:cNvGrpSpPr>
          <p:nvPr/>
        </p:nvGrpSpPr>
        <p:grpSpPr>
          <a:xfrm>
            <a:off x="251303" y="5586684"/>
            <a:ext cx="444656" cy="407278"/>
            <a:chOff x="4750212" y="1863478"/>
            <a:chExt cx="1482184" cy="1357594"/>
          </a:xfrm>
        </p:grpSpPr>
        <p:cxnSp>
          <p:nvCxnSpPr>
            <p:cNvPr id="1236" name="Connecteur droit 1235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7" name="Connecteur droit 1236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8" name="Connecteur droit 1237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9" name="Connecteur droit 1238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0" name="Forme libre 1239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241" name="Connecteur droit 1240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2" name="Forme libre 1241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3" name="Forme libre 1242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4" name="Forme libre 1243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5" name="Forme libre 1244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6" name="Forme libre 1245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7" name="Forme libre 1246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8" name="Forme libre 1247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9" name="Forme libre 1248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50" name="Forme libre 1249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51" name="Groupe 1250"/>
          <p:cNvGrpSpPr>
            <a:grpSpLocks noChangeAspect="1"/>
          </p:cNvGrpSpPr>
          <p:nvPr/>
        </p:nvGrpSpPr>
        <p:grpSpPr>
          <a:xfrm>
            <a:off x="1849619" y="4955650"/>
            <a:ext cx="444656" cy="407278"/>
            <a:chOff x="4750212" y="1863478"/>
            <a:chExt cx="1482184" cy="1357594"/>
          </a:xfrm>
        </p:grpSpPr>
        <p:cxnSp>
          <p:nvCxnSpPr>
            <p:cNvPr id="1252" name="Connecteur droit 1251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3" name="Connecteur droit 1252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4" name="Connecteur droit 1253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5" name="Connecteur droit 1254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6" name="Forme libre 1255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257" name="Connecteur droit 1256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8" name="Forme libre 1257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59" name="Forme libre 1258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0" name="Forme libre 1259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1" name="Forme libre 1260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2" name="Forme libre 1261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3" name="Forme libre 1262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4" name="Forme libre 1263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5" name="Forme libre 1264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66" name="Forme libre 1265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67" name="Groupe 1266"/>
          <p:cNvGrpSpPr>
            <a:grpSpLocks noChangeAspect="1"/>
          </p:cNvGrpSpPr>
          <p:nvPr/>
        </p:nvGrpSpPr>
        <p:grpSpPr>
          <a:xfrm>
            <a:off x="1448477" y="4936215"/>
            <a:ext cx="444656" cy="407278"/>
            <a:chOff x="4750212" y="1863478"/>
            <a:chExt cx="1482184" cy="1357594"/>
          </a:xfrm>
        </p:grpSpPr>
        <p:cxnSp>
          <p:nvCxnSpPr>
            <p:cNvPr id="1268" name="Connecteur droit 1267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9" name="Connecteur droit 1268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0" name="Connecteur droit 1269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1" name="Connecteur droit 1270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2" name="Forme libre 1271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273" name="Connecteur droit 1272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4" name="Forme libre 1273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5" name="Forme libre 1274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6" name="Forme libre 1275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7" name="Forme libre 1276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8" name="Forme libre 1277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79" name="Forme libre 1278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0" name="Forme libre 1279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1" name="Forme libre 1280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82" name="Forme libre 1281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83" name="Groupe 1282"/>
          <p:cNvGrpSpPr>
            <a:grpSpLocks noChangeAspect="1"/>
          </p:cNvGrpSpPr>
          <p:nvPr/>
        </p:nvGrpSpPr>
        <p:grpSpPr>
          <a:xfrm>
            <a:off x="1051392" y="5359743"/>
            <a:ext cx="444664" cy="407278"/>
            <a:chOff x="4750192" y="1863478"/>
            <a:chExt cx="1482204" cy="1357594"/>
          </a:xfrm>
        </p:grpSpPr>
        <p:cxnSp>
          <p:nvCxnSpPr>
            <p:cNvPr id="1284" name="Connecteur droit 1283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5" name="Connecteur droit 1284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6" name="Connecteur droit 1285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7" name="Connecteur droit 1286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8" name="Forme libre 1287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289" name="Connecteur droit 1288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0" name="Forme libre 1289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1" name="Forme libre 1290"/>
            <p:cNvSpPr/>
            <p:nvPr/>
          </p:nvSpPr>
          <p:spPr>
            <a:xfrm rot="17466562">
              <a:off x="4829990" y="2334856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2" name="Forme libre 1291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3" name="Forme libre 1292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4" name="Forme libre 1293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5" name="Forme libre 1294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6" name="Forme libre 1295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7" name="Forme libre 1296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98" name="Forme libre 1297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99" name="Groupe 1298"/>
          <p:cNvGrpSpPr>
            <a:grpSpLocks noChangeAspect="1"/>
          </p:cNvGrpSpPr>
          <p:nvPr/>
        </p:nvGrpSpPr>
        <p:grpSpPr>
          <a:xfrm>
            <a:off x="2705092" y="5717426"/>
            <a:ext cx="444656" cy="407278"/>
            <a:chOff x="4750212" y="1863478"/>
            <a:chExt cx="1482184" cy="1357594"/>
          </a:xfrm>
        </p:grpSpPr>
        <p:cxnSp>
          <p:nvCxnSpPr>
            <p:cNvPr id="1300" name="Connecteur droit 1299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1" name="Connecteur droit 1300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2" name="Connecteur droit 1301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3" name="Connecteur droit 1302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4" name="Forme libre 1303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05" name="Connecteur droit 1304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6" name="Forme libre 1305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7" name="Forme libre 1306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8" name="Forme libre 1307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09" name="Forme libre 1308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0" name="Forme libre 1309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1" name="Forme libre 1310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2" name="Forme libre 1311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3" name="Forme libre 1312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4" name="Forme libre 1313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15" name="Groupe 1314"/>
          <p:cNvGrpSpPr>
            <a:grpSpLocks noChangeAspect="1"/>
          </p:cNvGrpSpPr>
          <p:nvPr/>
        </p:nvGrpSpPr>
        <p:grpSpPr>
          <a:xfrm>
            <a:off x="2682412" y="6433629"/>
            <a:ext cx="444656" cy="407278"/>
            <a:chOff x="4750212" y="1863478"/>
            <a:chExt cx="1482184" cy="1357594"/>
          </a:xfrm>
        </p:grpSpPr>
        <p:cxnSp>
          <p:nvCxnSpPr>
            <p:cNvPr id="1316" name="Connecteur droit 1315"/>
            <p:cNvCxnSpPr/>
            <p:nvPr/>
          </p:nvCxnSpPr>
          <p:spPr>
            <a:xfrm>
              <a:off x="5294961" y="2278090"/>
              <a:ext cx="381001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7" name="Connecteur droit 1316"/>
            <p:cNvCxnSpPr/>
            <p:nvPr/>
          </p:nvCxnSpPr>
          <p:spPr>
            <a:xfrm>
              <a:off x="5128272" y="2516215"/>
              <a:ext cx="733427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8" name="Connecteur droit 1317"/>
            <p:cNvCxnSpPr/>
            <p:nvPr/>
          </p:nvCxnSpPr>
          <p:spPr>
            <a:xfrm flipH="1">
              <a:off x="5328298" y="2239990"/>
              <a:ext cx="238126" cy="5905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9" name="Connecteur droit 1318"/>
            <p:cNvCxnSpPr/>
            <p:nvPr/>
          </p:nvCxnSpPr>
          <p:spPr>
            <a:xfrm>
              <a:off x="5137797" y="2363815"/>
              <a:ext cx="633415" cy="32385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0" name="Forme libre 1319"/>
            <p:cNvSpPr/>
            <p:nvPr/>
          </p:nvSpPr>
          <p:spPr>
            <a:xfrm rot="14105369">
              <a:off x="5116420" y="2799243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21" name="Connecteur droit 1320"/>
            <p:cNvCxnSpPr/>
            <p:nvPr/>
          </p:nvCxnSpPr>
          <p:spPr>
            <a:xfrm flipV="1">
              <a:off x="5161610" y="2290471"/>
              <a:ext cx="572165" cy="41750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2" name="Forme libre 1321"/>
            <p:cNvSpPr/>
            <p:nvPr/>
          </p:nvSpPr>
          <p:spPr>
            <a:xfrm rot="16461008">
              <a:off x="4884851" y="25874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3" name="Forme libre 1322"/>
            <p:cNvSpPr/>
            <p:nvPr/>
          </p:nvSpPr>
          <p:spPr>
            <a:xfrm rot="17466562">
              <a:off x="4830010" y="2334855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4" name="Forme libre 1323"/>
            <p:cNvSpPr/>
            <p:nvPr/>
          </p:nvSpPr>
          <p:spPr>
            <a:xfrm rot="19418566">
              <a:off x="4861455" y="2088869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5" name="Forme libre 1324"/>
            <p:cNvSpPr/>
            <p:nvPr/>
          </p:nvSpPr>
          <p:spPr>
            <a:xfrm rot="21192401">
              <a:off x="5087659" y="192912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6" name="Forme libre 1325"/>
            <p:cNvSpPr/>
            <p:nvPr/>
          </p:nvSpPr>
          <p:spPr>
            <a:xfrm rot="2349481">
              <a:off x="5509470" y="186347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7" name="Forme libre 1326"/>
            <p:cNvSpPr/>
            <p:nvPr/>
          </p:nvSpPr>
          <p:spPr>
            <a:xfrm rot="4277294">
              <a:off x="5769349" y="1973130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8" name="Forme libre 1327"/>
            <p:cNvSpPr/>
            <p:nvPr/>
          </p:nvSpPr>
          <p:spPr>
            <a:xfrm rot="6122268">
              <a:off x="5941729" y="2286081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29" name="Forme libre 1328"/>
            <p:cNvSpPr/>
            <p:nvPr/>
          </p:nvSpPr>
          <p:spPr>
            <a:xfrm rot="9038555">
              <a:off x="5821535" y="2621468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30" name="Forme libre 1329"/>
            <p:cNvSpPr/>
            <p:nvPr/>
          </p:nvSpPr>
          <p:spPr>
            <a:xfrm rot="10255372">
              <a:off x="5688197" y="2850607"/>
              <a:ext cx="210870" cy="370465"/>
            </a:xfrm>
            <a:custGeom>
              <a:avLst/>
              <a:gdLst>
                <a:gd name="connsiteX0" fmla="*/ 295275 w 325178"/>
                <a:gd name="connsiteY0" fmla="*/ 466725 h 466725"/>
                <a:gd name="connsiteX1" fmla="*/ 247650 w 325178"/>
                <a:gd name="connsiteY1" fmla="*/ 457200 h 466725"/>
                <a:gd name="connsiteX2" fmla="*/ 238125 w 325178"/>
                <a:gd name="connsiteY2" fmla="*/ 381000 h 466725"/>
                <a:gd name="connsiteX3" fmla="*/ 304800 w 325178"/>
                <a:gd name="connsiteY3" fmla="*/ 371475 h 466725"/>
                <a:gd name="connsiteX4" fmla="*/ 314325 w 325178"/>
                <a:gd name="connsiteY4" fmla="*/ 314325 h 466725"/>
                <a:gd name="connsiteX5" fmla="*/ 285750 w 325178"/>
                <a:gd name="connsiteY5" fmla="*/ 304800 h 466725"/>
                <a:gd name="connsiteX6" fmla="*/ 228600 w 325178"/>
                <a:gd name="connsiteY6" fmla="*/ 314325 h 466725"/>
                <a:gd name="connsiteX7" fmla="*/ 171450 w 325178"/>
                <a:gd name="connsiteY7" fmla="*/ 333375 h 466725"/>
                <a:gd name="connsiteX8" fmla="*/ 114300 w 325178"/>
                <a:gd name="connsiteY8" fmla="*/ 323850 h 466725"/>
                <a:gd name="connsiteX9" fmla="*/ 123825 w 325178"/>
                <a:gd name="connsiteY9" fmla="*/ 257175 h 466725"/>
                <a:gd name="connsiteX10" fmla="*/ 142875 w 325178"/>
                <a:gd name="connsiteY10" fmla="*/ 228600 h 466725"/>
                <a:gd name="connsiteX11" fmla="*/ 266700 w 325178"/>
                <a:gd name="connsiteY11" fmla="*/ 219075 h 466725"/>
                <a:gd name="connsiteX12" fmla="*/ 257175 w 325178"/>
                <a:gd name="connsiteY12" fmla="*/ 152400 h 466725"/>
                <a:gd name="connsiteX13" fmla="*/ 171450 w 325178"/>
                <a:gd name="connsiteY13" fmla="*/ 161925 h 466725"/>
                <a:gd name="connsiteX14" fmla="*/ 142875 w 325178"/>
                <a:gd name="connsiteY14" fmla="*/ 180975 h 466725"/>
                <a:gd name="connsiteX15" fmla="*/ 85725 w 325178"/>
                <a:gd name="connsiteY15" fmla="*/ 209550 h 466725"/>
                <a:gd name="connsiteX16" fmla="*/ 9525 w 325178"/>
                <a:gd name="connsiteY16" fmla="*/ 180975 h 466725"/>
                <a:gd name="connsiteX17" fmla="*/ 0 w 325178"/>
                <a:gd name="connsiteY17" fmla="*/ 152400 h 466725"/>
                <a:gd name="connsiteX18" fmla="*/ 9525 w 325178"/>
                <a:gd name="connsiteY18" fmla="*/ 95250 h 466725"/>
                <a:gd name="connsiteX19" fmla="*/ 38100 w 325178"/>
                <a:gd name="connsiteY19" fmla="*/ 76200 h 466725"/>
                <a:gd name="connsiteX20" fmla="*/ 123825 w 325178"/>
                <a:gd name="connsiteY20" fmla="*/ 38100 h 466725"/>
                <a:gd name="connsiteX21" fmla="*/ 114300 w 325178"/>
                <a:gd name="connsiteY21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5178" h="466725">
                  <a:moveTo>
                    <a:pt x="295275" y="466725"/>
                  </a:moveTo>
                  <a:cubicBezTo>
                    <a:pt x="279400" y="463550"/>
                    <a:pt x="261706" y="465232"/>
                    <a:pt x="247650" y="457200"/>
                  </a:cubicBezTo>
                  <a:cubicBezTo>
                    <a:pt x="226690" y="445223"/>
                    <a:pt x="216356" y="397327"/>
                    <a:pt x="238125" y="381000"/>
                  </a:cubicBezTo>
                  <a:cubicBezTo>
                    <a:pt x="256086" y="367530"/>
                    <a:pt x="282575" y="374650"/>
                    <a:pt x="304800" y="371475"/>
                  </a:cubicBezTo>
                  <a:cubicBezTo>
                    <a:pt x="317429" y="352531"/>
                    <a:pt x="337986" y="337986"/>
                    <a:pt x="314325" y="314325"/>
                  </a:cubicBezTo>
                  <a:cubicBezTo>
                    <a:pt x="307225" y="307225"/>
                    <a:pt x="295275" y="307975"/>
                    <a:pt x="285750" y="304800"/>
                  </a:cubicBezTo>
                  <a:cubicBezTo>
                    <a:pt x="266700" y="307975"/>
                    <a:pt x="247336" y="309641"/>
                    <a:pt x="228600" y="314325"/>
                  </a:cubicBezTo>
                  <a:cubicBezTo>
                    <a:pt x="209119" y="319195"/>
                    <a:pt x="171450" y="333375"/>
                    <a:pt x="171450" y="333375"/>
                  </a:cubicBezTo>
                  <a:cubicBezTo>
                    <a:pt x="152400" y="330200"/>
                    <a:pt x="124536" y="340227"/>
                    <a:pt x="114300" y="323850"/>
                  </a:cubicBezTo>
                  <a:cubicBezTo>
                    <a:pt x="102401" y="304812"/>
                    <a:pt x="117374" y="278679"/>
                    <a:pt x="123825" y="257175"/>
                  </a:cubicBezTo>
                  <a:cubicBezTo>
                    <a:pt x="127114" y="246210"/>
                    <a:pt x="131814" y="231550"/>
                    <a:pt x="142875" y="228600"/>
                  </a:cubicBezTo>
                  <a:cubicBezTo>
                    <a:pt x="182874" y="217934"/>
                    <a:pt x="225425" y="222250"/>
                    <a:pt x="266700" y="219075"/>
                  </a:cubicBezTo>
                  <a:cubicBezTo>
                    <a:pt x="263525" y="196850"/>
                    <a:pt x="276426" y="163951"/>
                    <a:pt x="257175" y="152400"/>
                  </a:cubicBezTo>
                  <a:cubicBezTo>
                    <a:pt x="232521" y="137608"/>
                    <a:pt x="199342" y="154952"/>
                    <a:pt x="171450" y="161925"/>
                  </a:cubicBezTo>
                  <a:cubicBezTo>
                    <a:pt x="160344" y="164701"/>
                    <a:pt x="153114" y="175855"/>
                    <a:pt x="142875" y="180975"/>
                  </a:cubicBezTo>
                  <a:cubicBezTo>
                    <a:pt x="64005" y="220410"/>
                    <a:pt x="167617" y="154955"/>
                    <a:pt x="85725" y="209550"/>
                  </a:cubicBezTo>
                  <a:cubicBezTo>
                    <a:pt x="59909" y="204387"/>
                    <a:pt x="28212" y="204334"/>
                    <a:pt x="9525" y="180975"/>
                  </a:cubicBezTo>
                  <a:cubicBezTo>
                    <a:pt x="3253" y="173135"/>
                    <a:pt x="3175" y="161925"/>
                    <a:pt x="0" y="152400"/>
                  </a:cubicBezTo>
                  <a:cubicBezTo>
                    <a:pt x="3175" y="133350"/>
                    <a:pt x="888" y="112524"/>
                    <a:pt x="9525" y="95250"/>
                  </a:cubicBezTo>
                  <a:cubicBezTo>
                    <a:pt x="14645" y="85011"/>
                    <a:pt x="27639" y="80849"/>
                    <a:pt x="38100" y="76200"/>
                  </a:cubicBezTo>
                  <a:cubicBezTo>
                    <a:pt x="140115" y="30860"/>
                    <a:pt x="59156" y="81213"/>
                    <a:pt x="123825" y="38100"/>
                  </a:cubicBezTo>
                  <a:cubicBezTo>
                    <a:pt x="135595" y="2790"/>
                    <a:pt x="142330" y="14015"/>
                    <a:pt x="114300" y="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31" name="Ellipse 1330"/>
          <p:cNvSpPr/>
          <p:nvPr/>
        </p:nvSpPr>
        <p:spPr>
          <a:xfrm>
            <a:off x="1713041" y="5481522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2" name="Ellipse 1331"/>
          <p:cNvSpPr/>
          <p:nvPr/>
        </p:nvSpPr>
        <p:spPr>
          <a:xfrm>
            <a:off x="1732542" y="5271986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3" name="Ellipse 1332"/>
          <p:cNvSpPr/>
          <p:nvPr/>
        </p:nvSpPr>
        <p:spPr>
          <a:xfrm>
            <a:off x="1504047" y="5300368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4" name="Ellipse 1333"/>
          <p:cNvSpPr/>
          <p:nvPr/>
        </p:nvSpPr>
        <p:spPr>
          <a:xfrm>
            <a:off x="892984" y="6176754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5" name="Ellipse 1334"/>
          <p:cNvSpPr/>
          <p:nvPr/>
        </p:nvSpPr>
        <p:spPr>
          <a:xfrm>
            <a:off x="1215741" y="4947067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6" name="Ellipse 1335"/>
          <p:cNvSpPr/>
          <p:nvPr/>
        </p:nvSpPr>
        <p:spPr>
          <a:xfrm>
            <a:off x="158572" y="4937408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7" name="Ellipse 1336"/>
          <p:cNvSpPr/>
          <p:nvPr/>
        </p:nvSpPr>
        <p:spPr>
          <a:xfrm>
            <a:off x="996690" y="4947068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8" name="Ellipse 1337"/>
          <p:cNvSpPr/>
          <p:nvPr/>
        </p:nvSpPr>
        <p:spPr>
          <a:xfrm>
            <a:off x="2425335" y="6233280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9" name="Ellipse 1338"/>
          <p:cNvSpPr/>
          <p:nvPr/>
        </p:nvSpPr>
        <p:spPr>
          <a:xfrm>
            <a:off x="2922432" y="6213904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0" name="Ellipse 1339"/>
          <p:cNvSpPr/>
          <p:nvPr/>
        </p:nvSpPr>
        <p:spPr>
          <a:xfrm>
            <a:off x="2072823" y="6623399"/>
            <a:ext cx="190500" cy="1782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1" name="Flèche vers le bas 1340"/>
          <p:cNvSpPr/>
          <p:nvPr/>
        </p:nvSpPr>
        <p:spPr>
          <a:xfrm>
            <a:off x="3264195" y="1338530"/>
            <a:ext cx="287079" cy="5031445"/>
          </a:xfrm>
          <a:prstGeom prst="downArrow">
            <a:avLst/>
          </a:prstGeom>
          <a:solidFill>
            <a:srgbClr val="FFC000"/>
          </a:solidFill>
          <a:ln w="76200">
            <a:solidFill>
              <a:srgbClr val="33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2" name="ZoneTexte 1341"/>
          <p:cNvSpPr txBox="1"/>
          <p:nvPr/>
        </p:nvSpPr>
        <p:spPr>
          <a:xfrm>
            <a:off x="3678864" y="3802671"/>
            <a:ext cx="1005403" cy="461665"/>
          </a:xfrm>
          <a:prstGeom prst="rect">
            <a:avLst/>
          </a:prstGeom>
          <a:solidFill>
            <a:srgbClr val="336699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C000"/>
                </a:solidFill>
              </a:rPr>
              <a:t>[NPs] </a:t>
            </a:r>
            <a:r>
              <a:rPr lang="fr-FR" sz="2400" b="1" dirty="0" smtClean="0">
                <a:solidFill>
                  <a:srgbClr val="FFC000"/>
                </a:solidFill>
              </a:rPr>
              <a:t>↑</a:t>
            </a:r>
            <a:endParaRPr lang="fr-FR" sz="2400" b="1" dirty="0">
              <a:solidFill>
                <a:srgbClr val="FFC000"/>
              </a:solidFill>
            </a:endParaRPr>
          </a:p>
        </p:txBody>
      </p:sp>
      <p:sp>
        <p:nvSpPr>
          <p:cNvPr id="1343" name="ZoneTexte 1342"/>
          <p:cNvSpPr txBox="1"/>
          <p:nvPr/>
        </p:nvSpPr>
        <p:spPr>
          <a:xfrm>
            <a:off x="5154354" y="1376740"/>
            <a:ext cx="364121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Blip>
                <a:blip r:embed="rId2"/>
              </a:buBlip>
              <a:defRPr/>
            </a:pPr>
            <a:r>
              <a:rPr lang="fr-FR" sz="1600" kern="0" dirty="0" smtClean="0">
                <a:solidFill>
                  <a:srgbClr val="000000"/>
                </a:solidFill>
              </a:rPr>
              <a:t>NPs </a:t>
            </a:r>
            <a:r>
              <a:rPr lang="fr-FR" sz="1600" kern="0" dirty="0" err="1" smtClean="0">
                <a:solidFill>
                  <a:srgbClr val="000000"/>
                </a:solidFill>
              </a:rPr>
              <a:t>favours</a:t>
            </a:r>
            <a:r>
              <a:rPr lang="fr-FR" sz="1600" kern="0" dirty="0" smtClean="0">
                <a:solidFill>
                  <a:srgbClr val="000000"/>
                </a:solidFill>
              </a:rPr>
              <a:t> </a:t>
            </a:r>
            <a:r>
              <a:rPr lang="fr-FR" sz="1600" kern="0" dirty="0" err="1" smtClean="0">
                <a:solidFill>
                  <a:srgbClr val="FF0000"/>
                </a:solidFill>
              </a:rPr>
              <a:t>dehydration</a:t>
            </a:r>
            <a:r>
              <a:rPr lang="fr-FR" sz="1600" kern="0" dirty="0" smtClean="0">
                <a:solidFill>
                  <a:srgbClr val="FF0000"/>
                </a:solidFill>
              </a:rPr>
              <a:t> </a:t>
            </a:r>
            <a:r>
              <a:rPr lang="fr-FR" sz="1600" kern="0" dirty="0" smtClean="0">
                <a:solidFill>
                  <a:srgbClr val="000000"/>
                </a:solidFill>
              </a:rPr>
              <a:t>of P123</a:t>
            </a:r>
          </a:p>
          <a:p>
            <a:pPr marL="285750" indent="-285750">
              <a:buFontTx/>
              <a:buBlip>
                <a:blip r:embed="rId2"/>
              </a:buBlip>
              <a:defRPr/>
            </a:pPr>
            <a:endParaRPr lang="fr-FR" sz="1600" kern="0" dirty="0">
              <a:solidFill>
                <a:srgbClr val="000000"/>
              </a:solidFill>
            </a:endParaRPr>
          </a:p>
          <a:p>
            <a:pPr marL="285750" indent="-285750">
              <a:buFontTx/>
              <a:buBlip>
                <a:blip r:embed="rId2"/>
              </a:buBlip>
              <a:defRPr/>
            </a:pPr>
            <a:r>
              <a:rPr lang="fr-FR" sz="1600" kern="0" dirty="0" smtClean="0">
                <a:solidFill>
                  <a:srgbClr val="000000"/>
                </a:solidFill>
              </a:rPr>
              <a:t>P123 « </a:t>
            </a:r>
            <a:r>
              <a:rPr lang="fr-FR" sz="1600" kern="0" dirty="0" err="1" smtClean="0">
                <a:solidFill>
                  <a:srgbClr val="000000"/>
                </a:solidFill>
              </a:rPr>
              <a:t>is</a:t>
            </a:r>
            <a:r>
              <a:rPr lang="fr-FR" sz="1600" kern="0" dirty="0" smtClean="0">
                <a:solidFill>
                  <a:srgbClr val="000000"/>
                </a:solidFill>
              </a:rPr>
              <a:t> » more </a:t>
            </a:r>
            <a:r>
              <a:rPr lang="fr-FR" sz="1600" kern="0" dirty="0" err="1" smtClean="0">
                <a:solidFill>
                  <a:srgbClr val="FF0000"/>
                </a:solidFill>
              </a:rPr>
              <a:t>hydrophobic</a:t>
            </a:r>
            <a:endParaRPr lang="fr-FR" sz="1600" kern="0" dirty="0" smtClean="0">
              <a:solidFill>
                <a:srgbClr val="FF0000"/>
              </a:solidFill>
            </a:endParaRPr>
          </a:p>
          <a:p>
            <a:pPr marL="285750" indent="-285750">
              <a:buFontTx/>
              <a:buBlip>
                <a:blip r:embed="rId2"/>
              </a:buBlip>
              <a:defRPr/>
            </a:pPr>
            <a:endParaRPr lang="fr-FR" sz="1600" kern="0" dirty="0">
              <a:solidFill>
                <a:srgbClr val="000000"/>
              </a:solidFill>
            </a:endParaRPr>
          </a:p>
          <a:p>
            <a:pPr marL="285750" indent="-285750">
              <a:buFontTx/>
              <a:buBlip>
                <a:blip r:embed="rId2"/>
              </a:buBlip>
              <a:defRPr/>
            </a:pPr>
            <a:r>
              <a:rPr lang="fr-FR" sz="1600" kern="0" dirty="0" err="1" smtClean="0">
                <a:solidFill>
                  <a:srgbClr val="000000"/>
                </a:solidFill>
              </a:rPr>
              <a:t>Hydrophobic</a:t>
            </a:r>
            <a:r>
              <a:rPr lang="fr-FR" sz="1600" kern="0" dirty="0" smtClean="0">
                <a:solidFill>
                  <a:srgbClr val="000000"/>
                </a:solidFill>
              </a:rPr>
              <a:t> </a:t>
            </a:r>
            <a:r>
              <a:rPr lang="fr-FR" sz="1600" kern="0" dirty="0" err="1" smtClean="0">
                <a:solidFill>
                  <a:srgbClr val="000000"/>
                </a:solidFill>
              </a:rPr>
              <a:t>core</a:t>
            </a:r>
            <a:r>
              <a:rPr lang="fr-FR" sz="1600" kern="0" dirty="0" smtClean="0">
                <a:solidFill>
                  <a:srgbClr val="000000"/>
                </a:solidFill>
              </a:rPr>
              <a:t> of the micelle </a:t>
            </a:r>
            <a:r>
              <a:rPr lang="fr-FR" sz="1600" kern="0" dirty="0" err="1" smtClean="0">
                <a:solidFill>
                  <a:srgbClr val="000000"/>
                </a:solidFill>
              </a:rPr>
              <a:t>is</a:t>
            </a:r>
            <a:r>
              <a:rPr lang="fr-FR" sz="1600" kern="0" dirty="0" smtClean="0">
                <a:solidFill>
                  <a:srgbClr val="000000"/>
                </a:solidFill>
              </a:rPr>
              <a:t> </a:t>
            </a:r>
            <a:r>
              <a:rPr lang="fr-FR" sz="1600" kern="0" dirty="0" err="1" smtClean="0">
                <a:solidFill>
                  <a:srgbClr val="FF0000"/>
                </a:solidFill>
              </a:rPr>
              <a:t>bigger</a:t>
            </a:r>
            <a:endParaRPr lang="fr-FR" sz="1600" kern="0" dirty="0" smtClean="0">
              <a:solidFill>
                <a:srgbClr val="FF0000"/>
              </a:solidFill>
            </a:endParaRPr>
          </a:p>
          <a:p>
            <a:pPr marL="285750" indent="-285750">
              <a:buFontTx/>
              <a:buBlip>
                <a:blip r:embed="rId2"/>
              </a:buBlip>
              <a:defRPr/>
            </a:pPr>
            <a:endParaRPr lang="fr-FR" sz="1600" kern="0" dirty="0">
              <a:solidFill>
                <a:srgbClr val="000000"/>
              </a:solidFill>
            </a:endParaRPr>
          </a:p>
          <a:p>
            <a:pPr marL="285750" indent="-285750">
              <a:buFontTx/>
              <a:buBlip>
                <a:blip r:embed="rId2"/>
              </a:buBlip>
              <a:defRPr/>
            </a:pPr>
            <a:r>
              <a:rPr lang="fr-FR" sz="1600" kern="0" dirty="0" smtClean="0">
                <a:solidFill>
                  <a:srgbClr val="000000"/>
                </a:solidFill>
              </a:rPr>
              <a:t>P123 </a:t>
            </a:r>
            <a:r>
              <a:rPr lang="fr-FR" sz="1600" kern="0" dirty="0" err="1" smtClean="0">
                <a:solidFill>
                  <a:srgbClr val="000000"/>
                </a:solidFill>
              </a:rPr>
              <a:t>cmc</a:t>
            </a:r>
            <a:r>
              <a:rPr lang="fr-FR" sz="1600" kern="0" dirty="0" smtClean="0">
                <a:solidFill>
                  <a:srgbClr val="000000"/>
                </a:solidFill>
              </a:rPr>
              <a:t> </a:t>
            </a:r>
            <a:r>
              <a:rPr lang="fr-FR" sz="1600" kern="0" dirty="0" err="1" smtClean="0">
                <a:solidFill>
                  <a:srgbClr val="FF0000"/>
                </a:solidFill>
              </a:rPr>
              <a:t>decreases</a:t>
            </a:r>
            <a:endParaRPr lang="fr-FR" sz="1600" kern="0" dirty="0" smtClean="0">
              <a:solidFill>
                <a:srgbClr val="FF0000"/>
              </a:solidFill>
            </a:endParaRPr>
          </a:p>
          <a:p>
            <a:pPr marL="285750" indent="-285750">
              <a:buFontTx/>
              <a:buBlip>
                <a:blip r:embed="rId2"/>
              </a:buBlip>
              <a:defRPr/>
            </a:pPr>
            <a:endParaRPr lang="fr-FR" sz="1600" kern="0" dirty="0">
              <a:solidFill>
                <a:srgbClr val="000000"/>
              </a:solidFill>
            </a:endParaRPr>
          </a:p>
          <a:p>
            <a:pPr marL="285750" indent="-285750">
              <a:buFontTx/>
              <a:buBlip>
                <a:blip r:embed="rId2"/>
              </a:buBlip>
              <a:defRPr/>
            </a:pPr>
            <a:r>
              <a:rPr lang="fr-FR" sz="1600" kern="0" dirty="0" smtClean="0">
                <a:solidFill>
                  <a:srgbClr val="FF0000"/>
                </a:solidFill>
              </a:rPr>
              <a:t>More micelles </a:t>
            </a:r>
            <a:r>
              <a:rPr lang="fr-FR" sz="1600" kern="0" dirty="0" err="1" smtClean="0"/>
              <a:t>with</a:t>
            </a:r>
            <a:r>
              <a:rPr lang="fr-FR" sz="1600" kern="0" dirty="0" smtClean="0"/>
              <a:t> </a:t>
            </a:r>
            <a:r>
              <a:rPr lang="fr-FR" sz="1600" kern="0" dirty="0" err="1" smtClean="0">
                <a:solidFill>
                  <a:srgbClr val="FF0000"/>
                </a:solidFill>
              </a:rPr>
              <a:t>bigger</a:t>
            </a:r>
            <a:r>
              <a:rPr lang="fr-FR" sz="1600" kern="0" dirty="0" smtClean="0">
                <a:solidFill>
                  <a:srgbClr val="FF0000"/>
                </a:solidFill>
              </a:rPr>
              <a:t> </a:t>
            </a:r>
            <a:r>
              <a:rPr lang="fr-FR" sz="1600" kern="0" dirty="0" err="1" smtClean="0">
                <a:solidFill>
                  <a:srgbClr val="FF0000"/>
                </a:solidFill>
              </a:rPr>
              <a:t>core</a:t>
            </a:r>
            <a:r>
              <a:rPr lang="fr-FR" sz="1600" kern="0" dirty="0" smtClean="0">
                <a:solidFill>
                  <a:srgbClr val="FF0000"/>
                </a:solidFill>
              </a:rPr>
              <a:t> </a:t>
            </a:r>
            <a:r>
              <a:rPr lang="fr-FR" sz="1600" kern="0" dirty="0" smtClean="0">
                <a:solidFill>
                  <a:srgbClr val="000000"/>
                </a:solidFill>
              </a:rPr>
              <a:t>for the </a:t>
            </a:r>
            <a:r>
              <a:rPr lang="fr-FR" sz="1600" kern="0" dirty="0" err="1" smtClean="0">
                <a:solidFill>
                  <a:srgbClr val="000000"/>
                </a:solidFill>
              </a:rPr>
              <a:t>same</a:t>
            </a:r>
            <a:r>
              <a:rPr lang="fr-FR" sz="1600" kern="0" dirty="0" smtClean="0">
                <a:solidFill>
                  <a:srgbClr val="000000"/>
                </a:solidFill>
              </a:rPr>
              <a:t> concentration of [P123]</a:t>
            </a:r>
            <a:endParaRPr lang="fr-FR" sz="1600" kern="0" dirty="0">
              <a:solidFill>
                <a:srgbClr val="000000"/>
              </a:solidFill>
            </a:endParaRPr>
          </a:p>
        </p:txBody>
      </p:sp>
      <p:grpSp>
        <p:nvGrpSpPr>
          <p:cNvPr id="1344" name="Groupe 1343"/>
          <p:cNvGrpSpPr>
            <a:grpSpLocks noChangeAspect="1"/>
          </p:cNvGrpSpPr>
          <p:nvPr/>
        </p:nvGrpSpPr>
        <p:grpSpPr>
          <a:xfrm rot="453700">
            <a:off x="1016665" y="1205647"/>
            <a:ext cx="242029" cy="64770"/>
            <a:chOff x="4695486" y="2809875"/>
            <a:chExt cx="1210147" cy="323850"/>
          </a:xfrm>
        </p:grpSpPr>
        <p:sp>
          <p:nvSpPr>
            <p:cNvPr id="1345" name="Forme libre 1344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46" name="Forme libre 1345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47" name="Groupe 1346"/>
          <p:cNvGrpSpPr>
            <a:grpSpLocks noChangeAspect="1"/>
          </p:cNvGrpSpPr>
          <p:nvPr/>
        </p:nvGrpSpPr>
        <p:grpSpPr>
          <a:xfrm rot="18019027">
            <a:off x="1333301" y="1677356"/>
            <a:ext cx="242029" cy="64770"/>
            <a:chOff x="4695486" y="2809875"/>
            <a:chExt cx="1210147" cy="323850"/>
          </a:xfrm>
        </p:grpSpPr>
        <p:sp>
          <p:nvSpPr>
            <p:cNvPr id="1348" name="Forme libre 1347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49" name="Forme libre 1348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50" name="Groupe 1349"/>
          <p:cNvGrpSpPr>
            <a:grpSpLocks noChangeAspect="1"/>
          </p:cNvGrpSpPr>
          <p:nvPr/>
        </p:nvGrpSpPr>
        <p:grpSpPr>
          <a:xfrm rot="12660390">
            <a:off x="864859" y="1820632"/>
            <a:ext cx="242029" cy="64770"/>
            <a:chOff x="4695486" y="2809875"/>
            <a:chExt cx="1210147" cy="323850"/>
          </a:xfrm>
        </p:grpSpPr>
        <p:sp>
          <p:nvSpPr>
            <p:cNvPr id="1351" name="Forme libre 1350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52" name="Forme libre 1351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53" name="Groupe 1352"/>
          <p:cNvGrpSpPr>
            <a:grpSpLocks noChangeAspect="1"/>
          </p:cNvGrpSpPr>
          <p:nvPr/>
        </p:nvGrpSpPr>
        <p:grpSpPr>
          <a:xfrm rot="17787098">
            <a:off x="2147245" y="2318542"/>
            <a:ext cx="242029" cy="64770"/>
            <a:chOff x="4695486" y="2809875"/>
            <a:chExt cx="1210147" cy="323850"/>
          </a:xfrm>
        </p:grpSpPr>
        <p:sp>
          <p:nvSpPr>
            <p:cNvPr id="1354" name="Forme libre 1353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55" name="Forme libre 1354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56" name="Groupe 1355"/>
          <p:cNvGrpSpPr>
            <a:grpSpLocks noChangeAspect="1"/>
          </p:cNvGrpSpPr>
          <p:nvPr/>
        </p:nvGrpSpPr>
        <p:grpSpPr>
          <a:xfrm rot="18046122">
            <a:off x="1522956" y="2151598"/>
            <a:ext cx="242029" cy="64770"/>
            <a:chOff x="4695486" y="2809875"/>
            <a:chExt cx="1210147" cy="323850"/>
          </a:xfrm>
        </p:grpSpPr>
        <p:sp>
          <p:nvSpPr>
            <p:cNvPr id="1357" name="Forme libre 135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58" name="Forme libre 135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59" name="Groupe 1358"/>
          <p:cNvGrpSpPr>
            <a:grpSpLocks noChangeAspect="1"/>
          </p:cNvGrpSpPr>
          <p:nvPr/>
        </p:nvGrpSpPr>
        <p:grpSpPr>
          <a:xfrm rot="226688">
            <a:off x="2831293" y="2476734"/>
            <a:ext cx="242029" cy="64770"/>
            <a:chOff x="4695486" y="2809875"/>
            <a:chExt cx="1210147" cy="323850"/>
          </a:xfrm>
        </p:grpSpPr>
        <p:sp>
          <p:nvSpPr>
            <p:cNvPr id="1360" name="Forme libre 135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61" name="Forme libre 136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62" name="Groupe 1361"/>
          <p:cNvGrpSpPr>
            <a:grpSpLocks noChangeAspect="1"/>
          </p:cNvGrpSpPr>
          <p:nvPr/>
        </p:nvGrpSpPr>
        <p:grpSpPr>
          <a:xfrm rot="19979978">
            <a:off x="1181053" y="2717205"/>
            <a:ext cx="242029" cy="64770"/>
            <a:chOff x="4695486" y="2809875"/>
            <a:chExt cx="1210147" cy="323850"/>
          </a:xfrm>
        </p:grpSpPr>
        <p:sp>
          <p:nvSpPr>
            <p:cNvPr id="1363" name="Forme libre 136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64" name="Forme libre 136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65" name="Groupe 1364"/>
          <p:cNvGrpSpPr>
            <a:grpSpLocks noChangeAspect="1"/>
          </p:cNvGrpSpPr>
          <p:nvPr/>
        </p:nvGrpSpPr>
        <p:grpSpPr>
          <a:xfrm rot="21420666">
            <a:off x="1799035" y="1367572"/>
            <a:ext cx="242029" cy="64770"/>
            <a:chOff x="4695486" y="2809875"/>
            <a:chExt cx="1210147" cy="323850"/>
          </a:xfrm>
        </p:grpSpPr>
        <p:sp>
          <p:nvSpPr>
            <p:cNvPr id="1366" name="Forme libre 136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67" name="Forme libre 136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68" name="Groupe 1367"/>
          <p:cNvGrpSpPr>
            <a:grpSpLocks noChangeAspect="1"/>
          </p:cNvGrpSpPr>
          <p:nvPr/>
        </p:nvGrpSpPr>
        <p:grpSpPr>
          <a:xfrm rot="4323627">
            <a:off x="1571721" y="1263367"/>
            <a:ext cx="242029" cy="64770"/>
            <a:chOff x="4695486" y="2809875"/>
            <a:chExt cx="1210147" cy="323850"/>
          </a:xfrm>
        </p:grpSpPr>
        <p:sp>
          <p:nvSpPr>
            <p:cNvPr id="1369" name="Forme libre 136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70" name="Forme libre 136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71" name="Groupe 1370"/>
          <p:cNvGrpSpPr>
            <a:grpSpLocks noChangeAspect="1"/>
          </p:cNvGrpSpPr>
          <p:nvPr/>
        </p:nvGrpSpPr>
        <p:grpSpPr>
          <a:xfrm rot="19979978">
            <a:off x="126485" y="1361883"/>
            <a:ext cx="242029" cy="64770"/>
            <a:chOff x="4695486" y="2809875"/>
            <a:chExt cx="1210147" cy="323850"/>
          </a:xfrm>
        </p:grpSpPr>
        <p:sp>
          <p:nvSpPr>
            <p:cNvPr id="1372" name="Forme libre 137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73" name="Forme libre 137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74" name="Groupe 1373"/>
          <p:cNvGrpSpPr>
            <a:grpSpLocks noChangeAspect="1"/>
          </p:cNvGrpSpPr>
          <p:nvPr/>
        </p:nvGrpSpPr>
        <p:grpSpPr>
          <a:xfrm rot="1253985">
            <a:off x="582901" y="1780779"/>
            <a:ext cx="242029" cy="64770"/>
            <a:chOff x="4695486" y="2809875"/>
            <a:chExt cx="1210147" cy="323850"/>
          </a:xfrm>
        </p:grpSpPr>
        <p:sp>
          <p:nvSpPr>
            <p:cNvPr id="1375" name="Forme libre 1374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76" name="Forme libre 1375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77" name="Groupe 1376"/>
          <p:cNvGrpSpPr>
            <a:grpSpLocks noChangeAspect="1"/>
          </p:cNvGrpSpPr>
          <p:nvPr/>
        </p:nvGrpSpPr>
        <p:grpSpPr>
          <a:xfrm rot="21103261">
            <a:off x="1649411" y="2622335"/>
            <a:ext cx="242029" cy="64770"/>
            <a:chOff x="4695486" y="2809875"/>
            <a:chExt cx="1210147" cy="323850"/>
          </a:xfrm>
        </p:grpSpPr>
        <p:sp>
          <p:nvSpPr>
            <p:cNvPr id="1378" name="Forme libre 1377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79" name="Forme libre 1378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80" name="Groupe 1379"/>
          <p:cNvGrpSpPr>
            <a:grpSpLocks noChangeAspect="1"/>
          </p:cNvGrpSpPr>
          <p:nvPr/>
        </p:nvGrpSpPr>
        <p:grpSpPr>
          <a:xfrm rot="5400000">
            <a:off x="2060768" y="1600745"/>
            <a:ext cx="242029" cy="64770"/>
            <a:chOff x="4695486" y="2809875"/>
            <a:chExt cx="1210147" cy="323850"/>
          </a:xfrm>
        </p:grpSpPr>
        <p:sp>
          <p:nvSpPr>
            <p:cNvPr id="1381" name="Forme libre 1380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82" name="Forme libre 1381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83" name="Groupe 1382"/>
          <p:cNvGrpSpPr>
            <a:grpSpLocks noChangeAspect="1"/>
          </p:cNvGrpSpPr>
          <p:nvPr/>
        </p:nvGrpSpPr>
        <p:grpSpPr>
          <a:xfrm rot="5400000">
            <a:off x="740611" y="1154553"/>
            <a:ext cx="242029" cy="64770"/>
            <a:chOff x="4695486" y="2809875"/>
            <a:chExt cx="1210147" cy="323850"/>
          </a:xfrm>
        </p:grpSpPr>
        <p:sp>
          <p:nvSpPr>
            <p:cNvPr id="1384" name="Forme libre 1383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85" name="Forme libre 1384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86" name="Groupe 1385"/>
          <p:cNvGrpSpPr>
            <a:grpSpLocks noChangeAspect="1"/>
          </p:cNvGrpSpPr>
          <p:nvPr/>
        </p:nvGrpSpPr>
        <p:grpSpPr>
          <a:xfrm>
            <a:off x="979696" y="2169137"/>
            <a:ext cx="242029" cy="64770"/>
            <a:chOff x="4695486" y="2809875"/>
            <a:chExt cx="1210147" cy="323850"/>
          </a:xfrm>
        </p:grpSpPr>
        <p:sp>
          <p:nvSpPr>
            <p:cNvPr id="1387" name="Forme libre 138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88" name="Forme libre 138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89" name="Groupe 1388"/>
          <p:cNvGrpSpPr>
            <a:grpSpLocks noChangeAspect="1"/>
          </p:cNvGrpSpPr>
          <p:nvPr/>
        </p:nvGrpSpPr>
        <p:grpSpPr>
          <a:xfrm rot="4934209">
            <a:off x="2934929" y="2131838"/>
            <a:ext cx="242029" cy="64770"/>
            <a:chOff x="4695486" y="2809875"/>
            <a:chExt cx="1210147" cy="323850"/>
          </a:xfrm>
        </p:grpSpPr>
        <p:sp>
          <p:nvSpPr>
            <p:cNvPr id="1390" name="Forme libre 138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1" name="Forme libre 139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92" name="Groupe 1391"/>
          <p:cNvGrpSpPr>
            <a:grpSpLocks noChangeAspect="1"/>
          </p:cNvGrpSpPr>
          <p:nvPr/>
        </p:nvGrpSpPr>
        <p:grpSpPr>
          <a:xfrm rot="1087390">
            <a:off x="2414390" y="2509091"/>
            <a:ext cx="242029" cy="64770"/>
            <a:chOff x="4695486" y="2809875"/>
            <a:chExt cx="1210147" cy="323850"/>
          </a:xfrm>
        </p:grpSpPr>
        <p:sp>
          <p:nvSpPr>
            <p:cNvPr id="1393" name="Forme libre 139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4" name="Forme libre 139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95" name="Groupe 1394"/>
          <p:cNvGrpSpPr>
            <a:grpSpLocks noChangeAspect="1"/>
          </p:cNvGrpSpPr>
          <p:nvPr/>
        </p:nvGrpSpPr>
        <p:grpSpPr>
          <a:xfrm rot="19979978">
            <a:off x="2008991" y="3595298"/>
            <a:ext cx="242029" cy="64770"/>
            <a:chOff x="4695486" y="2809875"/>
            <a:chExt cx="1210147" cy="323850"/>
          </a:xfrm>
        </p:grpSpPr>
        <p:sp>
          <p:nvSpPr>
            <p:cNvPr id="1396" name="Forme libre 139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7" name="Forme libre 139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98" name="Groupe 1397"/>
          <p:cNvGrpSpPr>
            <a:grpSpLocks noChangeAspect="1"/>
          </p:cNvGrpSpPr>
          <p:nvPr/>
        </p:nvGrpSpPr>
        <p:grpSpPr>
          <a:xfrm rot="407900">
            <a:off x="1419559" y="3497472"/>
            <a:ext cx="242029" cy="64770"/>
            <a:chOff x="4695486" y="2809875"/>
            <a:chExt cx="1210147" cy="323850"/>
          </a:xfrm>
        </p:grpSpPr>
        <p:sp>
          <p:nvSpPr>
            <p:cNvPr id="1399" name="Forme libre 139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0" name="Forme libre 139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01" name="Groupe 1400"/>
          <p:cNvGrpSpPr>
            <a:grpSpLocks noChangeAspect="1"/>
          </p:cNvGrpSpPr>
          <p:nvPr/>
        </p:nvGrpSpPr>
        <p:grpSpPr>
          <a:xfrm rot="6384047">
            <a:off x="1157431" y="3771124"/>
            <a:ext cx="242029" cy="64770"/>
            <a:chOff x="4695486" y="2809875"/>
            <a:chExt cx="1210147" cy="323850"/>
          </a:xfrm>
        </p:grpSpPr>
        <p:sp>
          <p:nvSpPr>
            <p:cNvPr id="1402" name="Forme libre 140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3" name="Forme libre 140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04" name="Groupe 1403"/>
          <p:cNvGrpSpPr>
            <a:grpSpLocks noChangeAspect="1"/>
          </p:cNvGrpSpPr>
          <p:nvPr/>
        </p:nvGrpSpPr>
        <p:grpSpPr>
          <a:xfrm rot="10191919">
            <a:off x="947857" y="3077547"/>
            <a:ext cx="242029" cy="64770"/>
            <a:chOff x="4695486" y="2809875"/>
            <a:chExt cx="1210147" cy="323850"/>
          </a:xfrm>
        </p:grpSpPr>
        <p:sp>
          <p:nvSpPr>
            <p:cNvPr id="1405" name="Forme libre 1404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6" name="Forme libre 1405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07" name="Groupe 1406"/>
          <p:cNvGrpSpPr>
            <a:grpSpLocks noChangeAspect="1"/>
          </p:cNvGrpSpPr>
          <p:nvPr/>
        </p:nvGrpSpPr>
        <p:grpSpPr>
          <a:xfrm rot="15719044">
            <a:off x="47976" y="3108871"/>
            <a:ext cx="242029" cy="64770"/>
            <a:chOff x="4695486" y="2809875"/>
            <a:chExt cx="1210147" cy="323850"/>
          </a:xfrm>
        </p:grpSpPr>
        <p:sp>
          <p:nvSpPr>
            <p:cNvPr id="1408" name="Forme libre 1407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9" name="Forme libre 1408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10" name="Groupe 1409"/>
          <p:cNvGrpSpPr>
            <a:grpSpLocks noChangeAspect="1"/>
          </p:cNvGrpSpPr>
          <p:nvPr/>
        </p:nvGrpSpPr>
        <p:grpSpPr>
          <a:xfrm rot="11138817">
            <a:off x="818291" y="3716100"/>
            <a:ext cx="242029" cy="64770"/>
            <a:chOff x="4695486" y="2809875"/>
            <a:chExt cx="1210147" cy="323850"/>
          </a:xfrm>
        </p:grpSpPr>
        <p:sp>
          <p:nvSpPr>
            <p:cNvPr id="1411" name="Forme libre 1410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12" name="Forme libre 1411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13" name="Groupe 1412"/>
          <p:cNvGrpSpPr>
            <a:grpSpLocks noChangeAspect="1"/>
          </p:cNvGrpSpPr>
          <p:nvPr/>
        </p:nvGrpSpPr>
        <p:grpSpPr>
          <a:xfrm rot="21269317">
            <a:off x="1618011" y="4691816"/>
            <a:ext cx="242029" cy="64770"/>
            <a:chOff x="4695486" y="2809875"/>
            <a:chExt cx="1210147" cy="323850"/>
          </a:xfrm>
        </p:grpSpPr>
        <p:sp>
          <p:nvSpPr>
            <p:cNvPr id="1414" name="Forme libre 1413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15" name="Forme libre 1414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16" name="Groupe 1415"/>
          <p:cNvGrpSpPr>
            <a:grpSpLocks noChangeAspect="1"/>
          </p:cNvGrpSpPr>
          <p:nvPr/>
        </p:nvGrpSpPr>
        <p:grpSpPr>
          <a:xfrm rot="14518420">
            <a:off x="2382768" y="4614806"/>
            <a:ext cx="242029" cy="64770"/>
            <a:chOff x="4695486" y="2809875"/>
            <a:chExt cx="1210147" cy="323850"/>
          </a:xfrm>
        </p:grpSpPr>
        <p:sp>
          <p:nvSpPr>
            <p:cNvPr id="1417" name="Forme libre 141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18" name="Forme libre 141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19" name="Groupe 1418"/>
          <p:cNvGrpSpPr>
            <a:grpSpLocks noChangeAspect="1"/>
          </p:cNvGrpSpPr>
          <p:nvPr/>
        </p:nvGrpSpPr>
        <p:grpSpPr>
          <a:xfrm rot="1812685">
            <a:off x="2371287" y="3862541"/>
            <a:ext cx="242029" cy="64770"/>
            <a:chOff x="4695486" y="2809875"/>
            <a:chExt cx="1210147" cy="323850"/>
          </a:xfrm>
        </p:grpSpPr>
        <p:sp>
          <p:nvSpPr>
            <p:cNvPr id="1420" name="Forme libre 141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21" name="Forme libre 142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22" name="Groupe 1421"/>
          <p:cNvGrpSpPr>
            <a:grpSpLocks noChangeAspect="1"/>
          </p:cNvGrpSpPr>
          <p:nvPr/>
        </p:nvGrpSpPr>
        <p:grpSpPr>
          <a:xfrm rot="14008156">
            <a:off x="939288" y="4465197"/>
            <a:ext cx="242029" cy="64770"/>
            <a:chOff x="4695486" y="2809875"/>
            <a:chExt cx="1210147" cy="323850"/>
          </a:xfrm>
        </p:grpSpPr>
        <p:sp>
          <p:nvSpPr>
            <p:cNvPr id="1423" name="Forme libre 142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24" name="Forme libre 142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25" name="Groupe 1424"/>
          <p:cNvGrpSpPr>
            <a:grpSpLocks noChangeAspect="1"/>
          </p:cNvGrpSpPr>
          <p:nvPr/>
        </p:nvGrpSpPr>
        <p:grpSpPr>
          <a:xfrm rot="17640784">
            <a:off x="1850801" y="4031600"/>
            <a:ext cx="242029" cy="64770"/>
            <a:chOff x="4695486" y="2809875"/>
            <a:chExt cx="1210147" cy="323850"/>
          </a:xfrm>
        </p:grpSpPr>
        <p:sp>
          <p:nvSpPr>
            <p:cNvPr id="1426" name="Forme libre 142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27" name="Forme libre 142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28" name="Groupe 1427"/>
          <p:cNvGrpSpPr>
            <a:grpSpLocks noChangeAspect="1"/>
          </p:cNvGrpSpPr>
          <p:nvPr/>
        </p:nvGrpSpPr>
        <p:grpSpPr>
          <a:xfrm rot="5400000">
            <a:off x="2917523" y="4132999"/>
            <a:ext cx="242029" cy="64770"/>
            <a:chOff x="4695486" y="2809875"/>
            <a:chExt cx="1210147" cy="323850"/>
          </a:xfrm>
        </p:grpSpPr>
        <p:sp>
          <p:nvSpPr>
            <p:cNvPr id="1429" name="Forme libre 142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30" name="Forme libre 142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31" name="Groupe 1430"/>
          <p:cNvGrpSpPr>
            <a:grpSpLocks noChangeAspect="1"/>
          </p:cNvGrpSpPr>
          <p:nvPr/>
        </p:nvGrpSpPr>
        <p:grpSpPr>
          <a:xfrm>
            <a:off x="2181220" y="4725259"/>
            <a:ext cx="242029" cy="64770"/>
            <a:chOff x="4695486" y="2809875"/>
            <a:chExt cx="1210147" cy="323850"/>
          </a:xfrm>
        </p:grpSpPr>
        <p:sp>
          <p:nvSpPr>
            <p:cNvPr id="1432" name="Forme libre 143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33" name="Forme libre 143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34" name="Groupe 1433"/>
          <p:cNvGrpSpPr>
            <a:grpSpLocks noChangeAspect="1"/>
          </p:cNvGrpSpPr>
          <p:nvPr/>
        </p:nvGrpSpPr>
        <p:grpSpPr>
          <a:xfrm rot="19979978">
            <a:off x="827038" y="4233634"/>
            <a:ext cx="242029" cy="64770"/>
            <a:chOff x="4695486" y="2809875"/>
            <a:chExt cx="1210147" cy="323850"/>
          </a:xfrm>
        </p:grpSpPr>
        <p:sp>
          <p:nvSpPr>
            <p:cNvPr id="1435" name="Forme libre 1434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36" name="Forme libre 1435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37" name="Groupe 1436"/>
          <p:cNvGrpSpPr>
            <a:grpSpLocks noChangeAspect="1"/>
          </p:cNvGrpSpPr>
          <p:nvPr/>
        </p:nvGrpSpPr>
        <p:grpSpPr>
          <a:xfrm rot="1696601">
            <a:off x="737853" y="3850592"/>
            <a:ext cx="242029" cy="64770"/>
            <a:chOff x="4695486" y="2809875"/>
            <a:chExt cx="1210147" cy="323850"/>
          </a:xfrm>
        </p:grpSpPr>
        <p:sp>
          <p:nvSpPr>
            <p:cNvPr id="1438" name="Forme libre 1437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39" name="Forme libre 1438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40" name="Groupe 1439"/>
          <p:cNvGrpSpPr>
            <a:grpSpLocks noChangeAspect="1"/>
          </p:cNvGrpSpPr>
          <p:nvPr/>
        </p:nvGrpSpPr>
        <p:grpSpPr>
          <a:xfrm rot="20720454">
            <a:off x="1053973" y="4743244"/>
            <a:ext cx="242029" cy="64770"/>
            <a:chOff x="4695486" y="2809875"/>
            <a:chExt cx="1210147" cy="323850"/>
          </a:xfrm>
        </p:grpSpPr>
        <p:sp>
          <p:nvSpPr>
            <p:cNvPr id="1441" name="Forme libre 1440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42" name="Forme libre 1441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43" name="Groupe 1442"/>
          <p:cNvGrpSpPr>
            <a:grpSpLocks noChangeAspect="1"/>
          </p:cNvGrpSpPr>
          <p:nvPr/>
        </p:nvGrpSpPr>
        <p:grpSpPr>
          <a:xfrm rot="17436970">
            <a:off x="2267734" y="4190029"/>
            <a:ext cx="242029" cy="64770"/>
            <a:chOff x="4695486" y="2809875"/>
            <a:chExt cx="1210147" cy="323850"/>
          </a:xfrm>
        </p:grpSpPr>
        <p:sp>
          <p:nvSpPr>
            <p:cNvPr id="1444" name="Forme libre 1443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45" name="Forme libre 1444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46" name="Groupe 1445"/>
          <p:cNvGrpSpPr>
            <a:grpSpLocks noChangeAspect="1"/>
          </p:cNvGrpSpPr>
          <p:nvPr/>
        </p:nvGrpSpPr>
        <p:grpSpPr>
          <a:xfrm rot="9969187">
            <a:off x="1505428" y="3023451"/>
            <a:ext cx="242029" cy="64770"/>
            <a:chOff x="4695486" y="2809875"/>
            <a:chExt cx="1210147" cy="323850"/>
          </a:xfrm>
        </p:grpSpPr>
        <p:sp>
          <p:nvSpPr>
            <p:cNvPr id="1447" name="Forme libre 144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48" name="Forme libre 144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49" name="Groupe 1448"/>
          <p:cNvGrpSpPr>
            <a:grpSpLocks noChangeAspect="1"/>
          </p:cNvGrpSpPr>
          <p:nvPr/>
        </p:nvGrpSpPr>
        <p:grpSpPr>
          <a:xfrm rot="16878897">
            <a:off x="631641" y="3304953"/>
            <a:ext cx="242029" cy="64770"/>
            <a:chOff x="4695486" y="2809875"/>
            <a:chExt cx="1210147" cy="323850"/>
          </a:xfrm>
        </p:grpSpPr>
        <p:sp>
          <p:nvSpPr>
            <p:cNvPr id="1450" name="Forme libre 144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1" name="Forme libre 145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52" name="Groupe 1451"/>
          <p:cNvGrpSpPr>
            <a:grpSpLocks noChangeAspect="1"/>
          </p:cNvGrpSpPr>
          <p:nvPr/>
        </p:nvGrpSpPr>
        <p:grpSpPr>
          <a:xfrm rot="15847230">
            <a:off x="1853782" y="4671827"/>
            <a:ext cx="242029" cy="64770"/>
            <a:chOff x="4695486" y="2809875"/>
            <a:chExt cx="1210147" cy="323850"/>
          </a:xfrm>
        </p:grpSpPr>
        <p:sp>
          <p:nvSpPr>
            <p:cNvPr id="1453" name="Forme libre 145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4" name="Forme libre 145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55" name="Groupe 1454"/>
          <p:cNvGrpSpPr>
            <a:grpSpLocks noChangeAspect="1"/>
          </p:cNvGrpSpPr>
          <p:nvPr/>
        </p:nvGrpSpPr>
        <p:grpSpPr>
          <a:xfrm rot="5400000">
            <a:off x="-4009" y="3549285"/>
            <a:ext cx="242029" cy="64770"/>
            <a:chOff x="4695486" y="2809875"/>
            <a:chExt cx="1210147" cy="323850"/>
          </a:xfrm>
        </p:grpSpPr>
        <p:sp>
          <p:nvSpPr>
            <p:cNvPr id="1456" name="Forme libre 145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7" name="Forme libre 145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58" name="Groupe 1457"/>
          <p:cNvGrpSpPr>
            <a:grpSpLocks noChangeAspect="1"/>
          </p:cNvGrpSpPr>
          <p:nvPr/>
        </p:nvGrpSpPr>
        <p:grpSpPr>
          <a:xfrm rot="19905877">
            <a:off x="1741576" y="3569272"/>
            <a:ext cx="242029" cy="64770"/>
            <a:chOff x="4695486" y="2809875"/>
            <a:chExt cx="1210147" cy="323850"/>
          </a:xfrm>
        </p:grpSpPr>
        <p:sp>
          <p:nvSpPr>
            <p:cNvPr id="1459" name="Forme libre 145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60" name="Forme libre 145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461" name="ZoneTexte 1460"/>
          <p:cNvSpPr txBox="1"/>
          <p:nvPr/>
        </p:nvSpPr>
        <p:spPr>
          <a:xfrm>
            <a:off x="3629696" y="3291742"/>
            <a:ext cx="1075936" cy="369332"/>
          </a:xfrm>
          <a:prstGeom prst="rect">
            <a:avLst/>
          </a:prstGeom>
          <a:solidFill>
            <a:srgbClr val="336699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C000"/>
                </a:solidFill>
              </a:rPr>
              <a:t>[P123] =</a:t>
            </a:r>
            <a:endParaRPr lang="fr-FR" sz="2400" b="1" dirty="0">
              <a:solidFill>
                <a:srgbClr val="FFC000"/>
              </a:solidFill>
            </a:endParaRPr>
          </a:p>
        </p:txBody>
      </p:sp>
      <p:grpSp>
        <p:nvGrpSpPr>
          <p:cNvPr id="1462" name="Groupe 1461"/>
          <p:cNvGrpSpPr>
            <a:grpSpLocks noChangeAspect="1"/>
          </p:cNvGrpSpPr>
          <p:nvPr/>
        </p:nvGrpSpPr>
        <p:grpSpPr>
          <a:xfrm rot="14521172">
            <a:off x="1848395" y="2382858"/>
            <a:ext cx="242029" cy="64770"/>
            <a:chOff x="4695486" y="2809875"/>
            <a:chExt cx="1210147" cy="323850"/>
          </a:xfrm>
        </p:grpSpPr>
        <p:sp>
          <p:nvSpPr>
            <p:cNvPr id="1463" name="Forme libre 146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64" name="Forme libre 146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65" name="Groupe 1464"/>
          <p:cNvGrpSpPr>
            <a:grpSpLocks noChangeAspect="1"/>
          </p:cNvGrpSpPr>
          <p:nvPr/>
        </p:nvGrpSpPr>
        <p:grpSpPr>
          <a:xfrm rot="11467756">
            <a:off x="1958363" y="2742159"/>
            <a:ext cx="242029" cy="64770"/>
            <a:chOff x="4695486" y="2809875"/>
            <a:chExt cx="1210147" cy="323850"/>
          </a:xfrm>
        </p:grpSpPr>
        <p:sp>
          <p:nvSpPr>
            <p:cNvPr id="1466" name="Forme libre 146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67" name="Forme libre 146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68" name="Groupe 1467"/>
          <p:cNvGrpSpPr>
            <a:grpSpLocks noChangeAspect="1"/>
          </p:cNvGrpSpPr>
          <p:nvPr/>
        </p:nvGrpSpPr>
        <p:grpSpPr>
          <a:xfrm rot="15529402">
            <a:off x="1480967" y="1869426"/>
            <a:ext cx="242029" cy="64770"/>
            <a:chOff x="4695486" y="2809875"/>
            <a:chExt cx="1210147" cy="323850"/>
          </a:xfrm>
        </p:grpSpPr>
        <p:sp>
          <p:nvSpPr>
            <p:cNvPr id="1469" name="Forme libre 146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0" name="Forme libre 146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71" name="Groupe 1470"/>
          <p:cNvGrpSpPr>
            <a:grpSpLocks noChangeAspect="1"/>
          </p:cNvGrpSpPr>
          <p:nvPr/>
        </p:nvGrpSpPr>
        <p:grpSpPr>
          <a:xfrm rot="10593595">
            <a:off x="1296825" y="1424562"/>
            <a:ext cx="242029" cy="64770"/>
            <a:chOff x="4695486" y="2809875"/>
            <a:chExt cx="1210147" cy="323850"/>
          </a:xfrm>
        </p:grpSpPr>
        <p:sp>
          <p:nvSpPr>
            <p:cNvPr id="1472" name="Forme libre 147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3" name="Forme libre 147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74" name="Groupe 1473"/>
          <p:cNvGrpSpPr>
            <a:grpSpLocks noChangeAspect="1"/>
          </p:cNvGrpSpPr>
          <p:nvPr/>
        </p:nvGrpSpPr>
        <p:grpSpPr>
          <a:xfrm rot="12951915">
            <a:off x="1052323" y="1759220"/>
            <a:ext cx="242029" cy="64770"/>
            <a:chOff x="4695486" y="2809875"/>
            <a:chExt cx="1210147" cy="323850"/>
          </a:xfrm>
        </p:grpSpPr>
        <p:sp>
          <p:nvSpPr>
            <p:cNvPr id="1475" name="Forme libre 1474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6" name="Forme libre 1475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77" name="Groupe 1476"/>
          <p:cNvGrpSpPr>
            <a:grpSpLocks noChangeAspect="1"/>
          </p:cNvGrpSpPr>
          <p:nvPr/>
        </p:nvGrpSpPr>
        <p:grpSpPr>
          <a:xfrm rot="9417503">
            <a:off x="902793" y="1385245"/>
            <a:ext cx="242029" cy="64770"/>
            <a:chOff x="4695486" y="2809875"/>
            <a:chExt cx="1210147" cy="323850"/>
          </a:xfrm>
        </p:grpSpPr>
        <p:sp>
          <p:nvSpPr>
            <p:cNvPr id="1478" name="Forme libre 1477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9" name="Forme libre 1478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80" name="Groupe 1479"/>
          <p:cNvGrpSpPr>
            <a:grpSpLocks noChangeAspect="1"/>
          </p:cNvGrpSpPr>
          <p:nvPr/>
        </p:nvGrpSpPr>
        <p:grpSpPr>
          <a:xfrm rot="16200000">
            <a:off x="2004020" y="1183549"/>
            <a:ext cx="242029" cy="64770"/>
            <a:chOff x="4695486" y="2809875"/>
            <a:chExt cx="1210147" cy="323850"/>
          </a:xfrm>
        </p:grpSpPr>
        <p:sp>
          <p:nvSpPr>
            <p:cNvPr id="1481" name="Forme libre 1480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82" name="Forme libre 1481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83" name="Groupe 1482"/>
          <p:cNvGrpSpPr>
            <a:grpSpLocks noChangeAspect="1"/>
          </p:cNvGrpSpPr>
          <p:nvPr/>
        </p:nvGrpSpPr>
        <p:grpSpPr>
          <a:xfrm rot="10006637">
            <a:off x="1043565" y="1025726"/>
            <a:ext cx="242029" cy="64770"/>
            <a:chOff x="4695486" y="2809875"/>
            <a:chExt cx="1210147" cy="323850"/>
          </a:xfrm>
        </p:grpSpPr>
        <p:sp>
          <p:nvSpPr>
            <p:cNvPr id="1484" name="Forme libre 1483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85" name="Forme libre 1484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86" name="Groupe 1485"/>
          <p:cNvGrpSpPr>
            <a:grpSpLocks noChangeAspect="1"/>
          </p:cNvGrpSpPr>
          <p:nvPr/>
        </p:nvGrpSpPr>
        <p:grpSpPr>
          <a:xfrm rot="12739761">
            <a:off x="523330" y="1092111"/>
            <a:ext cx="242029" cy="64770"/>
            <a:chOff x="4695486" y="2809875"/>
            <a:chExt cx="1210147" cy="323850"/>
          </a:xfrm>
        </p:grpSpPr>
        <p:sp>
          <p:nvSpPr>
            <p:cNvPr id="1487" name="Forme libre 1486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88" name="Forme libre 1487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89" name="Groupe 1488"/>
          <p:cNvGrpSpPr>
            <a:grpSpLocks noChangeAspect="1"/>
          </p:cNvGrpSpPr>
          <p:nvPr/>
        </p:nvGrpSpPr>
        <p:grpSpPr>
          <a:xfrm rot="14521172">
            <a:off x="2521519" y="2149344"/>
            <a:ext cx="242029" cy="64770"/>
            <a:chOff x="4695486" y="2809875"/>
            <a:chExt cx="1210147" cy="323850"/>
          </a:xfrm>
        </p:grpSpPr>
        <p:sp>
          <p:nvSpPr>
            <p:cNvPr id="1490" name="Forme libre 1489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1" name="Forme libre 1490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92" name="Groupe 1491"/>
          <p:cNvGrpSpPr>
            <a:grpSpLocks noChangeAspect="1"/>
          </p:cNvGrpSpPr>
          <p:nvPr/>
        </p:nvGrpSpPr>
        <p:grpSpPr>
          <a:xfrm rot="20987782">
            <a:off x="2639647" y="2777604"/>
            <a:ext cx="242029" cy="64770"/>
            <a:chOff x="4695486" y="2809875"/>
            <a:chExt cx="1210147" cy="323850"/>
          </a:xfrm>
        </p:grpSpPr>
        <p:sp>
          <p:nvSpPr>
            <p:cNvPr id="1493" name="Forme libre 1492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4" name="Forme libre 1493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95" name="Groupe 1494"/>
          <p:cNvGrpSpPr>
            <a:grpSpLocks noChangeAspect="1"/>
          </p:cNvGrpSpPr>
          <p:nvPr/>
        </p:nvGrpSpPr>
        <p:grpSpPr>
          <a:xfrm rot="14521172">
            <a:off x="1848395" y="4358835"/>
            <a:ext cx="242029" cy="64770"/>
            <a:chOff x="4695486" y="2809875"/>
            <a:chExt cx="1210147" cy="323850"/>
          </a:xfrm>
        </p:grpSpPr>
        <p:sp>
          <p:nvSpPr>
            <p:cNvPr id="1496" name="Forme libre 1495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7" name="Forme libre 1496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98" name="Groupe 1497"/>
          <p:cNvGrpSpPr>
            <a:grpSpLocks noChangeAspect="1"/>
          </p:cNvGrpSpPr>
          <p:nvPr/>
        </p:nvGrpSpPr>
        <p:grpSpPr>
          <a:xfrm rot="11371145">
            <a:off x="259328" y="3855474"/>
            <a:ext cx="242029" cy="64770"/>
            <a:chOff x="4695486" y="2809875"/>
            <a:chExt cx="1210147" cy="323850"/>
          </a:xfrm>
        </p:grpSpPr>
        <p:sp>
          <p:nvSpPr>
            <p:cNvPr id="1499" name="Forme libre 1498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00" name="Forme libre 1499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01" name="Groupe 1500"/>
          <p:cNvGrpSpPr>
            <a:grpSpLocks noChangeAspect="1"/>
          </p:cNvGrpSpPr>
          <p:nvPr/>
        </p:nvGrpSpPr>
        <p:grpSpPr>
          <a:xfrm rot="10800000">
            <a:off x="2722970" y="3930827"/>
            <a:ext cx="242029" cy="64770"/>
            <a:chOff x="4695486" y="2809875"/>
            <a:chExt cx="1210147" cy="323850"/>
          </a:xfrm>
        </p:grpSpPr>
        <p:sp>
          <p:nvSpPr>
            <p:cNvPr id="1502" name="Forme libre 1501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03" name="Forme libre 1502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04" name="Groupe 1503"/>
          <p:cNvGrpSpPr>
            <a:grpSpLocks noChangeAspect="1"/>
          </p:cNvGrpSpPr>
          <p:nvPr/>
        </p:nvGrpSpPr>
        <p:grpSpPr>
          <a:xfrm rot="11594638">
            <a:off x="1391689" y="4116513"/>
            <a:ext cx="242029" cy="64770"/>
            <a:chOff x="4695486" y="2809875"/>
            <a:chExt cx="1210147" cy="323850"/>
          </a:xfrm>
        </p:grpSpPr>
        <p:sp>
          <p:nvSpPr>
            <p:cNvPr id="1505" name="Forme libre 1504"/>
            <p:cNvSpPr/>
            <p:nvPr/>
          </p:nvSpPr>
          <p:spPr>
            <a:xfrm>
              <a:off x="4695486" y="2809875"/>
              <a:ext cx="659114" cy="238125"/>
            </a:xfrm>
            <a:custGeom>
              <a:avLst/>
              <a:gdLst>
                <a:gd name="connsiteX0" fmla="*/ 339 w 659114"/>
                <a:gd name="connsiteY0" fmla="*/ 238125 h 238125"/>
                <a:gd name="connsiteX1" fmla="*/ 19389 w 659114"/>
                <a:gd name="connsiteY1" fmla="*/ 47625 h 238125"/>
                <a:gd name="connsiteX2" fmla="*/ 38439 w 659114"/>
                <a:gd name="connsiteY2" fmla="*/ 19050 h 238125"/>
                <a:gd name="connsiteX3" fmla="*/ 95589 w 659114"/>
                <a:gd name="connsiteY3" fmla="*/ 0 h 238125"/>
                <a:gd name="connsiteX4" fmla="*/ 133689 w 659114"/>
                <a:gd name="connsiteY4" fmla="*/ 104775 h 238125"/>
                <a:gd name="connsiteX5" fmla="*/ 162264 w 659114"/>
                <a:gd name="connsiteY5" fmla="*/ 200025 h 238125"/>
                <a:gd name="connsiteX6" fmla="*/ 181314 w 659114"/>
                <a:gd name="connsiteY6" fmla="*/ 228600 h 238125"/>
                <a:gd name="connsiteX7" fmla="*/ 209889 w 659114"/>
                <a:gd name="connsiteY7" fmla="*/ 133350 h 238125"/>
                <a:gd name="connsiteX8" fmla="*/ 228939 w 659114"/>
                <a:gd name="connsiteY8" fmla="*/ 76200 h 238125"/>
                <a:gd name="connsiteX9" fmla="*/ 257514 w 659114"/>
                <a:gd name="connsiteY9" fmla="*/ 57150 h 238125"/>
                <a:gd name="connsiteX10" fmla="*/ 314664 w 659114"/>
                <a:gd name="connsiteY10" fmla="*/ 66675 h 238125"/>
                <a:gd name="connsiteX11" fmla="*/ 324189 w 659114"/>
                <a:gd name="connsiteY11" fmla="*/ 95250 h 238125"/>
                <a:gd name="connsiteX12" fmla="*/ 333714 w 659114"/>
                <a:gd name="connsiteY12" fmla="*/ 133350 h 238125"/>
                <a:gd name="connsiteX13" fmla="*/ 362289 w 659114"/>
                <a:gd name="connsiteY13" fmla="*/ 190500 h 238125"/>
                <a:gd name="connsiteX14" fmla="*/ 390864 w 659114"/>
                <a:gd name="connsiteY14" fmla="*/ 200025 h 238125"/>
                <a:gd name="connsiteX15" fmla="*/ 438489 w 659114"/>
                <a:gd name="connsiteY15" fmla="*/ 190500 h 238125"/>
                <a:gd name="connsiteX16" fmla="*/ 448014 w 659114"/>
                <a:gd name="connsiteY16" fmla="*/ 76200 h 238125"/>
                <a:gd name="connsiteX17" fmla="*/ 457539 w 659114"/>
                <a:gd name="connsiteY17" fmla="*/ 47625 h 238125"/>
                <a:gd name="connsiteX18" fmla="*/ 543264 w 659114"/>
                <a:gd name="connsiteY18" fmla="*/ 57150 h 238125"/>
                <a:gd name="connsiteX19" fmla="*/ 562314 w 659114"/>
                <a:gd name="connsiteY19" fmla="*/ 114300 h 238125"/>
                <a:gd name="connsiteX20" fmla="*/ 600414 w 659114"/>
                <a:gd name="connsiteY20" fmla="*/ 238125 h 238125"/>
                <a:gd name="connsiteX21" fmla="*/ 628989 w 659114"/>
                <a:gd name="connsiteY21" fmla="*/ 228600 h 238125"/>
                <a:gd name="connsiteX22" fmla="*/ 638514 w 659114"/>
                <a:gd name="connsiteY22" fmla="*/ 200025 h 238125"/>
                <a:gd name="connsiteX23" fmla="*/ 657564 w 659114"/>
                <a:gd name="connsiteY23" fmla="*/ 171450 h 238125"/>
                <a:gd name="connsiteX24" fmla="*/ 657564 w 659114"/>
                <a:gd name="connsiteY24" fmla="*/ 1333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9114" h="238125">
                  <a:moveTo>
                    <a:pt x="339" y="238125"/>
                  </a:moveTo>
                  <a:cubicBezTo>
                    <a:pt x="896" y="228662"/>
                    <a:pt x="-5459" y="97321"/>
                    <a:pt x="19389" y="47625"/>
                  </a:cubicBezTo>
                  <a:cubicBezTo>
                    <a:pt x="24509" y="37386"/>
                    <a:pt x="28731" y="25117"/>
                    <a:pt x="38439" y="19050"/>
                  </a:cubicBezTo>
                  <a:cubicBezTo>
                    <a:pt x="55467" y="8407"/>
                    <a:pt x="95589" y="0"/>
                    <a:pt x="95589" y="0"/>
                  </a:cubicBezTo>
                  <a:cubicBezTo>
                    <a:pt x="155925" y="20112"/>
                    <a:pt x="118429" y="-2044"/>
                    <a:pt x="133689" y="104775"/>
                  </a:cubicBezTo>
                  <a:cubicBezTo>
                    <a:pt x="136109" y="121717"/>
                    <a:pt x="157443" y="192794"/>
                    <a:pt x="162264" y="200025"/>
                  </a:cubicBezTo>
                  <a:lnTo>
                    <a:pt x="181314" y="228600"/>
                  </a:lnTo>
                  <a:cubicBezTo>
                    <a:pt x="218165" y="173323"/>
                    <a:pt x="188257" y="227090"/>
                    <a:pt x="209889" y="133350"/>
                  </a:cubicBezTo>
                  <a:cubicBezTo>
                    <a:pt x="214404" y="113784"/>
                    <a:pt x="212231" y="87339"/>
                    <a:pt x="228939" y="76200"/>
                  </a:cubicBezTo>
                  <a:lnTo>
                    <a:pt x="257514" y="57150"/>
                  </a:lnTo>
                  <a:cubicBezTo>
                    <a:pt x="276564" y="60325"/>
                    <a:pt x="297896" y="57093"/>
                    <a:pt x="314664" y="66675"/>
                  </a:cubicBezTo>
                  <a:cubicBezTo>
                    <a:pt x="323381" y="71656"/>
                    <a:pt x="321431" y="85596"/>
                    <a:pt x="324189" y="95250"/>
                  </a:cubicBezTo>
                  <a:cubicBezTo>
                    <a:pt x="327785" y="107837"/>
                    <a:pt x="330118" y="120763"/>
                    <a:pt x="333714" y="133350"/>
                  </a:cubicBezTo>
                  <a:cubicBezTo>
                    <a:pt x="338827" y="151244"/>
                    <a:pt x="346828" y="178131"/>
                    <a:pt x="362289" y="190500"/>
                  </a:cubicBezTo>
                  <a:cubicBezTo>
                    <a:pt x="370129" y="196772"/>
                    <a:pt x="381339" y="196850"/>
                    <a:pt x="390864" y="200025"/>
                  </a:cubicBezTo>
                  <a:cubicBezTo>
                    <a:pt x="406739" y="196850"/>
                    <a:pt x="431705" y="205199"/>
                    <a:pt x="438489" y="190500"/>
                  </a:cubicBezTo>
                  <a:cubicBezTo>
                    <a:pt x="454510" y="155787"/>
                    <a:pt x="442961" y="114097"/>
                    <a:pt x="448014" y="76200"/>
                  </a:cubicBezTo>
                  <a:cubicBezTo>
                    <a:pt x="449341" y="66248"/>
                    <a:pt x="454364" y="57150"/>
                    <a:pt x="457539" y="47625"/>
                  </a:cubicBezTo>
                  <a:cubicBezTo>
                    <a:pt x="486114" y="50800"/>
                    <a:pt x="519008" y="41714"/>
                    <a:pt x="543264" y="57150"/>
                  </a:cubicBezTo>
                  <a:cubicBezTo>
                    <a:pt x="560205" y="67931"/>
                    <a:pt x="562314" y="114300"/>
                    <a:pt x="562314" y="114300"/>
                  </a:cubicBezTo>
                  <a:cubicBezTo>
                    <a:pt x="565814" y="156298"/>
                    <a:pt x="537370" y="238125"/>
                    <a:pt x="600414" y="238125"/>
                  </a:cubicBezTo>
                  <a:cubicBezTo>
                    <a:pt x="610454" y="238125"/>
                    <a:pt x="619464" y="231775"/>
                    <a:pt x="628989" y="228600"/>
                  </a:cubicBezTo>
                  <a:cubicBezTo>
                    <a:pt x="632164" y="219075"/>
                    <a:pt x="634024" y="209005"/>
                    <a:pt x="638514" y="200025"/>
                  </a:cubicBezTo>
                  <a:cubicBezTo>
                    <a:pt x="643634" y="189786"/>
                    <a:pt x="654419" y="182457"/>
                    <a:pt x="657564" y="171450"/>
                  </a:cubicBezTo>
                  <a:cubicBezTo>
                    <a:pt x="661053" y="159239"/>
                    <a:pt x="657564" y="146050"/>
                    <a:pt x="657564" y="133350"/>
                  </a:cubicBezTo>
                </a:path>
              </a:pathLst>
            </a:custGeom>
            <a:noFill/>
            <a:ln w="127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06" name="Forme libre 1505"/>
            <p:cNvSpPr/>
            <p:nvPr/>
          </p:nvSpPr>
          <p:spPr>
            <a:xfrm>
              <a:off x="5343525" y="2847975"/>
              <a:ext cx="562108" cy="285750"/>
            </a:xfrm>
            <a:custGeom>
              <a:avLst/>
              <a:gdLst>
                <a:gd name="connsiteX0" fmla="*/ 0 w 562108"/>
                <a:gd name="connsiteY0" fmla="*/ 133350 h 285750"/>
                <a:gd name="connsiteX1" fmla="*/ 9525 w 562108"/>
                <a:gd name="connsiteY1" fmla="*/ 85725 h 285750"/>
                <a:gd name="connsiteX2" fmla="*/ 38100 w 562108"/>
                <a:gd name="connsiteY2" fmla="*/ 19050 h 285750"/>
                <a:gd name="connsiteX3" fmla="*/ 66675 w 562108"/>
                <a:gd name="connsiteY3" fmla="*/ 0 h 285750"/>
                <a:gd name="connsiteX4" fmla="*/ 123825 w 562108"/>
                <a:gd name="connsiteY4" fmla="*/ 9525 h 285750"/>
                <a:gd name="connsiteX5" fmla="*/ 142875 w 562108"/>
                <a:gd name="connsiteY5" fmla="*/ 38100 h 285750"/>
                <a:gd name="connsiteX6" fmla="*/ 152400 w 562108"/>
                <a:gd name="connsiteY6" fmla="*/ 161925 h 285750"/>
                <a:gd name="connsiteX7" fmla="*/ 190500 w 562108"/>
                <a:gd name="connsiteY7" fmla="*/ 209550 h 285750"/>
                <a:gd name="connsiteX8" fmla="*/ 190500 w 562108"/>
                <a:gd name="connsiteY8" fmla="*/ 104775 h 285750"/>
                <a:gd name="connsiteX9" fmla="*/ 200025 w 562108"/>
                <a:gd name="connsiteY9" fmla="*/ 28575 h 285750"/>
                <a:gd name="connsiteX10" fmla="*/ 238125 w 562108"/>
                <a:gd name="connsiteY10" fmla="*/ 38100 h 285750"/>
                <a:gd name="connsiteX11" fmla="*/ 247650 w 562108"/>
                <a:gd name="connsiteY11" fmla="*/ 66675 h 285750"/>
                <a:gd name="connsiteX12" fmla="*/ 266700 w 562108"/>
                <a:gd name="connsiteY12" fmla="*/ 95250 h 285750"/>
                <a:gd name="connsiteX13" fmla="*/ 285750 w 562108"/>
                <a:gd name="connsiteY13" fmla="*/ 152400 h 285750"/>
                <a:gd name="connsiteX14" fmla="*/ 295275 w 562108"/>
                <a:gd name="connsiteY14" fmla="*/ 180975 h 285750"/>
                <a:gd name="connsiteX15" fmla="*/ 304800 w 562108"/>
                <a:gd name="connsiteY15" fmla="*/ 209550 h 285750"/>
                <a:gd name="connsiteX16" fmla="*/ 333375 w 562108"/>
                <a:gd name="connsiteY16" fmla="*/ 200025 h 285750"/>
                <a:gd name="connsiteX17" fmla="*/ 342900 w 562108"/>
                <a:gd name="connsiteY17" fmla="*/ 95250 h 285750"/>
                <a:gd name="connsiteX18" fmla="*/ 352425 w 562108"/>
                <a:gd name="connsiteY18" fmla="*/ 66675 h 285750"/>
                <a:gd name="connsiteX19" fmla="*/ 381000 w 562108"/>
                <a:gd name="connsiteY19" fmla="*/ 47625 h 285750"/>
                <a:gd name="connsiteX20" fmla="*/ 409575 w 562108"/>
                <a:gd name="connsiteY20" fmla="*/ 66675 h 285750"/>
                <a:gd name="connsiteX21" fmla="*/ 419100 w 562108"/>
                <a:gd name="connsiteY21" fmla="*/ 95250 h 285750"/>
                <a:gd name="connsiteX22" fmla="*/ 438150 w 562108"/>
                <a:gd name="connsiteY22" fmla="*/ 123825 h 285750"/>
                <a:gd name="connsiteX23" fmla="*/ 447675 w 562108"/>
                <a:gd name="connsiteY23" fmla="*/ 152400 h 285750"/>
                <a:gd name="connsiteX24" fmla="*/ 476250 w 562108"/>
                <a:gd name="connsiteY24" fmla="*/ 161925 h 285750"/>
                <a:gd name="connsiteX25" fmla="*/ 504825 w 562108"/>
                <a:gd name="connsiteY25" fmla="*/ 257175 h 285750"/>
                <a:gd name="connsiteX26" fmla="*/ 514350 w 562108"/>
                <a:gd name="connsiteY26" fmla="*/ 285750 h 285750"/>
                <a:gd name="connsiteX27" fmla="*/ 552450 w 562108"/>
                <a:gd name="connsiteY27" fmla="*/ 142875 h 285750"/>
                <a:gd name="connsiteX28" fmla="*/ 561975 w 562108"/>
                <a:gd name="connsiteY28" fmla="*/ 952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62108" h="285750">
                  <a:moveTo>
                    <a:pt x="0" y="133350"/>
                  </a:moveTo>
                  <a:cubicBezTo>
                    <a:pt x="3175" y="117475"/>
                    <a:pt x="6013" y="101529"/>
                    <a:pt x="9525" y="85725"/>
                  </a:cubicBezTo>
                  <a:cubicBezTo>
                    <a:pt x="15771" y="57619"/>
                    <a:pt x="17084" y="40066"/>
                    <a:pt x="38100" y="19050"/>
                  </a:cubicBezTo>
                  <a:cubicBezTo>
                    <a:pt x="46195" y="10955"/>
                    <a:pt x="57150" y="6350"/>
                    <a:pt x="66675" y="0"/>
                  </a:cubicBezTo>
                  <a:cubicBezTo>
                    <a:pt x="85725" y="3175"/>
                    <a:pt x="106551" y="888"/>
                    <a:pt x="123825" y="9525"/>
                  </a:cubicBezTo>
                  <a:cubicBezTo>
                    <a:pt x="134064" y="14645"/>
                    <a:pt x="140765" y="26848"/>
                    <a:pt x="142875" y="38100"/>
                  </a:cubicBezTo>
                  <a:cubicBezTo>
                    <a:pt x="150504" y="78788"/>
                    <a:pt x="147265" y="120848"/>
                    <a:pt x="152400" y="161925"/>
                  </a:cubicBezTo>
                  <a:cubicBezTo>
                    <a:pt x="156583" y="195385"/>
                    <a:pt x="163790" y="191743"/>
                    <a:pt x="190500" y="209550"/>
                  </a:cubicBezTo>
                  <a:cubicBezTo>
                    <a:pt x="212344" y="144017"/>
                    <a:pt x="190500" y="223249"/>
                    <a:pt x="190500" y="104775"/>
                  </a:cubicBezTo>
                  <a:cubicBezTo>
                    <a:pt x="190500" y="79177"/>
                    <a:pt x="196850" y="53975"/>
                    <a:pt x="200025" y="28575"/>
                  </a:cubicBezTo>
                  <a:cubicBezTo>
                    <a:pt x="212725" y="31750"/>
                    <a:pt x="227903" y="29922"/>
                    <a:pt x="238125" y="38100"/>
                  </a:cubicBezTo>
                  <a:cubicBezTo>
                    <a:pt x="245965" y="44372"/>
                    <a:pt x="243160" y="57695"/>
                    <a:pt x="247650" y="66675"/>
                  </a:cubicBezTo>
                  <a:cubicBezTo>
                    <a:pt x="252770" y="76914"/>
                    <a:pt x="262051" y="84789"/>
                    <a:pt x="266700" y="95250"/>
                  </a:cubicBezTo>
                  <a:cubicBezTo>
                    <a:pt x="274855" y="113600"/>
                    <a:pt x="279400" y="133350"/>
                    <a:pt x="285750" y="152400"/>
                  </a:cubicBezTo>
                  <a:lnTo>
                    <a:pt x="295275" y="180975"/>
                  </a:lnTo>
                  <a:lnTo>
                    <a:pt x="304800" y="209550"/>
                  </a:lnTo>
                  <a:cubicBezTo>
                    <a:pt x="314325" y="206375"/>
                    <a:pt x="330200" y="209550"/>
                    <a:pt x="333375" y="200025"/>
                  </a:cubicBezTo>
                  <a:cubicBezTo>
                    <a:pt x="344465" y="166756"/>
                    <a:pt x="337940" y="129967"/>
                    <a:pt x="342900" y="95250"/>
                  </a:cubicBezTo>
                  <a:cubicBezTo>
                    <a:pt x="344320" y="85311"/>
                    <a:pt x="346153" y="74515"/>
                    <a:pt x="352425" y="66675"/>
                  </a:cubicBezTo>
                  <a:cubicBezTo>
                    <a:pt x="359576" y="57736"/>
                    <a:pt x="371475" y="53975"/>
                    <a:pt x="381000" y="47625"/>
                  </a:cubicBezTo>
                  <a:cubicBezTo>
                    <a:pt x="390525" y="53975"/>
                    <a:pt x="402424" y="57736"/>
                    <a:pt x="409575" y="66675"/>
                  </a:cubicBezTo>
                  <a:cubicBezTo>
                    <a:pt x="415847" y="74515"/>
                    <a:pt x="414610" y="86270"/>
                    <a:pt x="419100" y="95250"/>
                  </a:cubicBezTo>
                  <a:cubicBezTo>
                    <a:pt x="424220" y="105489"/>
                    <a:pt x="433030" y="113586"/>
                    <a:pt x="438150" y="123825"/>
                  </a:cubicBezTo>
                  <a:cubicBezTo>
                    <a:pt x="442640" y="132805"/>
                    <a:pt x="440575" y="145300"/>
                    <a:pt x="447675" y="152400"/>
                  </a:cubicBezTo>
                  <a:cubicBezTo>
                    <a:pt x="454775" y="159500"/>
                    <a:pt x="466725" y="158750"/>
                    <a:pt x="476250" y="161925"/>
                  </a:cubicBezTo>
                  <a:cubicBezTo>
                    <a:pt x="490645" y="219506"/>
                    <a:pt x="481635" y="187606"/>
                    <a:pt x="504825" y="257175"/>
                  </a:cubicBezTo>
                  <a:lnTo>
                    <a:pt x="514350" y="285750"/>
                  </a:lnTo>
                  <a:cubicBezTo>
                    <a:pt x="586755" y="261615"/>
                    <a:pt x="535313" y="288539"/>
                    <a:pt x="552450" y="142875"/>
                  </a:cubicBezTo>
                  <a:cubicBezTo>
                    <a:pt x="563983" y="44844"/>
                    <a:pt x="561975" y="164458"/>
                    <a:pt x="561975" y="952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50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542" y="4510764"/>
            <a:ext cx="5337990" cy="19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53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2. </a:t>
            </a:r>
            <a:r>
              <a:rPr lang="fr-FR" dirty="0" err="1" smtClean="0"/>
              <a:t>Metal</a:t>
            </a:r>
            <a:r>
              <a:rPr lang="fr-FR" dirty="0" smtClean="0"/>
              <a:t> Ions</a:t>
            </a:r>
            <a:endParaRPr lang="fr-FR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4" y="825148"/>
            <a:ext cx="4954588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34" y="885473"/>
            <a:ext cx="4854575" cy="304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4" y="853723"/>
            <a:ext cx="5103813" cy="316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e 9"/>
          <p:cNvGrpSpPr>
            <a:grpSpLocks noChangeAspect="1"/>
          </p:cNvGrpSpPr>
          <p:nvPr/>
        </p:nvGrpSpPr>
        <p:grpSpPr>
          <a:xfrm>
            <a:off x="227548" y="855284"/>
            <a:ext cx="4804179" cy="3056187"/>
            <a:chOff x="1471779" y="1067545"/>
            <a:chExt cx="2562229" cy="1629966"/>
          </a:xfrm>
        </p:grpSpPr>
        <p:sp>
          <p:nvSpPr>
            <p:cNvPr id="11" name="Ellipse 10"/>
            <p:cNvSpPr/>
            <p:nvPr/>
          </p:nvSpPr>
          <p:spPr bwMode="auto">
            <a:xfrm>
              <a:off x="1495593" y="1111598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Ellipse 11"/>
            <p:cNvSpPr/>
            <p:nvPr/>
          </p:nvSpPr>
          <p:spPr bwMode="auto">
            <a:xfrm>
              <a:off x="2829092" y="1584277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" name="Ellipse 12"/>
            <p:cNvSpPr/>
            <p:nvPr/>
          </p:nvSpPr>
          <p:spPr bwMode="auto">
            <a:xfrm>
              <a:off x="1471779" y="1591421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Ellipse 13"/>
            <p:cNvSpPr/>
            <p:nvPr/>
          </p:nvSpPr>
          <p:spPr bwMode="auto">
            <a:xfrm>
              <a:off x="3641100" y="1067545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Ellipse 14"/>
            <p:cNvSpPr/>
            <p:nvPr/>
          </p:nvSpPr>
          <p:spPr bwMode="auto">
            <a:xfrm>
              <a:off x="2231397" y="1079451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Ellipse 15"/>
            <p:cNvSpPr/>
            <p:nvPr/>
          </p:nvSpPr>
          <p:spPr bwMode="auto">
            <a:xfrm>
              <a:off x="3681581" y="1671192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Ellipse 16"/>
            <p:cNvSpPr/>
            <p:nvPr/>
          </p:nvSpPr>
          <p:spPr bwMode="auto">
            <a:xfrm>
              <a:off x="2836236" y="1111598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Ellipse 17"/>
            <p:cNvSpPr/>
            <p:nvPr/>
          </p:nvSpPr>
          <p:spPr bwMode="auto">
            <a:xfrm>
              <a:off x="2398085" y="1496170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Ellipse 18"/>
            <p:cNvSpPr/>
            <p:nvPr/>
          </p:nvSpPr>
          <p:spPr bwMode="auto">
            <a:xfrm>
              <a:off x="3288672" y="1859311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Ellipse 19"/>
            <p:cNvSpPr/>
            <p:nvPr/>
          </p:nvSpPr>
          <p:spPr bwMode="auto">
            <a:xfrm>
              <a:off x="1471780" y="2034333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Ellipse 20"/>
            <p:cNvSpPr/>
            <p:nvPr/>
          </p:nvSpPr>
          <p:spPr bwMode="auto">
            <a:xfrm>
              <a:off x="3641100" y="2247455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" name="Ellipse 21"/>
            <p:cNvSpPr/>
            <p:nvPr/>
          </p:nvSpPr>
          <p:spPr bwMode="auto">
            <a:xfrm>
              <a:off x="1893260" y="1402111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Ellipse 22"/>
            <p:cNvSpPr/>
            <p:nvPr/>
          </p:nvSpPr>
          <p:spPr bwMode="auto">
            <a:xfrm>
              <a:off x="1893259" y="1900983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" name="Ellipse 23"/>
            <p:cNvSpPr/>
            <p:nvPr/>
          </p:nvSpPr>
          <p:spPr bwMode="auto">
            <a:xfrm>
              <a:off x="2805281" y="1987899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Ellipse 24"/>
            <p:cNvSpPr/>
            <p:nvPr/>
          </p:nvSpPr>
          <p:spPr bwMode="auto">
            <a:xfrm>
              <a:off x="3288673" y="1383061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" name="Ellipse 25"/>
            <p:cNvSpPr/>
            <p:nvPr/>
          </p:nvSpPr>
          <p:spPr bwMode="auto">
            <a:xfrm>
              <a:off x="2112335" y="2251027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7" name="Ellipse 26"/>
            <p:cNvSpPr/>
            <p:nvPr/>
          </p:nvSpPr>
          <p:spPr bwMode="auto">
            <a:xfrm>
              <a:off x="1717046" y="2347467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8" name="Ellipse 27"/>
            <p:cNvSpPr/>
            <p:nvPr/>
          </p:nvSpPr>
          <p:spPr bwMode="auto">
            <a:xfrm>
              <a:off x="2407611" y="1898601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9" name="Ellipse 28"/>
            <p:cNvSpPr/>
            <p:nvPr/>
          </p:nvSpPr>
          <p:spPr bwMode="auto">
            <a:xfrm>
              <a:off x="3076737" y="2314129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Ellipse 29"/>
            <p:cNvSpPr/>
            <p:nvPr/>
          </p:nvSpPr>
          <p:spPr bwMode="auto">
            <a:xfrm>
              <a:off x="2564770" y="2328418"/>
              <a:ext cx="352427" cy="350044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1" name="Groupe 30"/>
          <p:cNvGrpSpPr>
            <a:grpSpLocks noChangeAspect="1"/>
          </p:cNvGrpSpPr>
          <p:nvPr/>
        </p:nvGrpSpPr>
        <p:grpSpPr>
          <a:xfrm>
            <a:off x="221600" y="855284"/>
            <a:ext cx="4804179" cy="3057015"/>
            <a:chOff x="1471778" y="1067545"/>
            <a:chExt cx="2562229" cy="1630408"/>
          </a:xfrm>
        </p:grpSpPr>
        <p:sp>
          <p:nvSpPr>
            <p:cNvPr id="32" name="Ellipse 31"/>
            <p:cNvSpPr/>
            <p:nvPr/>
          </p:nvSpPr>
          <p:spPr bwMode="auto">
            <a:xfrm>
              <a:off x="2407611" y="1898602"/>
              <a:ext cx="352427" cy="350044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33" name="Groupe 32"/>
            <p:cNvGrpSpPr/>
            <p:nvPr/>
          </p:nvGrpSpPr>
          <p:grpSpPr>
            <a:xfrm>
              <a:off x="1471778" y="1067545"/>
              <a:ext cx="2562229" cy="1630408"/>
              <a:chOff x="2876545" y="2115744"/>
              <a:chExt cx="2562229" cy="1630408"/>
            </a:xfrm>
          </p:grpSpPr>
          <p:sp>
            <p:nvSpPr>
              <p:cNvPr id="34" name="Ellipse 33"/>
              <p:cNvSpPr/>
              <p:nvPr/>
            </p:nvSpPr>
            <p:spPr bwMode="auto">
              <a:xfrm>
                <a:off x="2900360" y="215862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5" name="Ellipse 34"/>
              <p:cNvSpPr/>
              <p:nvPr/>
            </p:nvSpPr>
            <p:spPr bwMode="auto">
              <a:xfrm>
                <a:off x="3298025" y="2449473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6" name="Ellipse 35"/>
              <p:cNvSpPr/>
              <p:nvPr/>
            </p:nvSpPr>
            <p:spPr bwMode="auto">
              <a:xfrm>
                <a:off x="3636164" y="212818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7" name="Ellipse 36"/>
              <p:cNvSpPr/>
              <p:nvPr/>
            </p:nvSpPr>
            <p:spPr bwMode="auto">
              <a:xfrm>
                <a:off x="4241003" y="215862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8" name="Ellipse 37"/>
              <p:cNvSpPr/>
              <p:nvPr/>
            </p:nvSpPr>
            <p:spPr bwMode="auto">
              <a:xfrm>
                <a:off x="5045649" y="2115744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9" name="Ellipse 38"/>
              <p:cNvSpPr/>
              <p:nvPr/>
            </p:nvSpPr>
            <p:spPr bwMode="auto">
              <a:xfrm>
                <a:off x="4693440" y="2431260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0" name="Ellipse 39"/>
              <p:cNvSpPr/>
              <p:nvPr/>
            </p:nvSpPr>
            <p:spPr bwMode="auto">
              <a:xfrm>
                <a:off x="3802851" y="2544369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1" name="Ellipse 40"/>
              <p:cNvSpPr/>
              <p:nvPr/>
            </p:nvSpPr>
            <p:spPr bwMode="auto">
              <a:xfrm>
                <a:off x="4233858" y="2632476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2" name="Ellipse 41"/>
              <p:cNvSpPr/>
              <p:nvPr/>
            </p:nvSpPr>
            <p:spPr bwMode="auto">
              <a:xfrm>
                <a:off x="2876547" y="2639620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3" name="Ellipse 42"/>
              <p:cNvSpPr/>
              <p:nvPr/>
            </p:nvSpPr>
            <p:spPr bwMode="auto">
              <a:xfrm>
                <a:off x="3298024" y="2949182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4" name="Ellipse 43"/>
              <p:cNvSpPr/>
              <p:nvPr/>
            </p:nvSpPr>
            <p:spPr bwMode="auto">
              <a:xfrm>
                <a:off x="4210047" y="3036098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5" name="Ellipse 44"/>
              <p:cNvSpPr/>
              <p:nvPr/>
            </p:nvSpPr>
            <p:spPr bwMode="auto">
              <a:xfrm>
                <a:off x="4693440" y="2907510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6" name="Ellipse 45"/>
              <p:cNvSpPr/>
              <p:nvPr/>
            </p:nvSpPr>
            <p:spPr bwMode="auto">
              <a:xfrm>
                <a:off x="5086347" y="271939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7" name="Ellipse 46"/>
              <p:cNvSpPr/>
              <p:nvPr/>
            </p:nvSpPr>
            <p:spPr bwMode="auto">
              <a:xfrm>
                <a:off x="2876545" y="308484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8" name="Ellipse 47"/>
              <p:cNvSpPr/>
              <p:nvPr/>
            </p:nvSpPr>
            <p:spPr bwMode="auto">
              <a:xfrm>
                <a:off x="3517101" y="3301468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9" name="Ellipse 48"/>
              <p:cNvSpPr/>
              <p:nvPr/>
            </p:nvSpPr>
            <p:spPr bwMode="auto">
              <a:xfrm>
                <a:off x="4481503" y="3361141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0" name="Ellipse 49"/>
              <p:cNvSpPr/>
              <p:nvPr/>
            </p:nvSpPr>
            <p:spPr bwMode="auto">
              <a:xfrm>
                <a:off x="3969537" y="3376617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1" name="Ellipse 50"/>
              <p:cNvSpPr/>
              <p:nvPr/>
            </p:nvSpPr>
            <p:spPr bwMode="auto">
              <a:xfrm>
                <a:off x="5045867" y="3295654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2" name="Ellipse 51"/>
              <p:cNvSpPr/>
              <p:nvPr/>
            </p:nvSpPr>
            <p:spPr bwMode="auto">
              <a:xfrm>
                <a:off x="3121813" y="3396108"/>
                <a:ext cx="352427" cy="350044"/>
              </a:xfrm>
              <a:prstGeom prst="ellips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3" name="Groupe 52"/>
          <p:cNvGrpSpPr/>
          <p:nvPr/>
        </p:nvGrpSpPr>
        <p:grpSpPr>
          <a:xfrm>
            <a:off x="7464" y="793344"/>
            <a:ext cx="5094961" cy="3228430"/>
            <a:chOff x="134680" y="1176242"/>
            <a:chExt cx="5094961" cy="3228430"/>
          </a:xfrm>
        </p:grpSpPr>
        <p:sp>
          <p:nvSpPr>
            <p:cNvPr id="54" name="ZoneTexte 53"/>
            <p:cNvSpPr txBox="1"/>
            <p:nvPr/>
          </p:nvSpPr>
          <p:spPr>
            <a:xfrm>
              <a:off x="2828048" y="1981087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332947" y="2862502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342224" y="3695203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134680" y="1771404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042710" y="3433173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1674812" y="2451852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060216" y="1698278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4077977" y="3707243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1396059" y="1467974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4131941" y="2423325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3440126" y="3329636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255435" y="1176242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4351382" y="2005585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3515881" y="1238182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8" name="ZoneTexte 67"/>
            <p:cNvSpPr txBox="1"/>
            <p:nvPr/>
          </p:nvSpPr>
          <p:spPr>
            <a:xfrm>
              <a:off x="2371781" y="1795633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4822157" y="3990433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569678" y="4158451"/>
              <a:ext cx="45397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3499193" y="1698277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Co</a:t>
              </a:r>
              <a:r>
                <a:rPr lang="fr-FR" sz="10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2+</a:t>
              </a:r>
              <a:endParaRPr lang="fr-FR" sz="1000" b="1" baseline="30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73" name="ZoneTexte 72"/>
          <p:cNvSpPr txBox="1"/>
          <p:nvPr/>
        </p:nvSpPr>
        <p:spPr>
          <a:xfrm>
            <a:off x="0" y="3957599"/>
            <a:ext cx="190949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Tx/>
              <a:buBlip>
                <a:blip r:embed="rId5"/>
              </a:buBlip>
              <a:defRPr/>
            </a:pPr>
            <a:r>
              <a:rPr lang="fr-FR" sz="1400" kern="0" dirty="0" smtClean="0">
                <a:solidFill>
                  <a:srgbClr val="000000"/>
                </a:solidFill>
              </a:rPr>
              <a:t>Calcination 500°C</a:t>
            </a:r>
            <a:endParaRPr lang="fr-FR" sz="1400" kern="0" dirty="0">
              <a:solidFill>
                <a:srgbClr val="000000"/>
              </a:solidFill>
            </a:endParaRPr>
          </a:p>
          <a:p>
            <a:pPr>
              <a:defRPr/>
            </a:pPr>
            <a:endParaRPr lang="fr-FR" sz="1400" dirty="0"/>
          </a:p>
        </p:txBody>
      </p:sp>
      <p:sp>
        <p:nvSpPr>
          <p:cNvPr id="74" name="ZoneTexte 73"/>
          <p:cNvSpPr txBox="1"/>
          <p:nvPr/>
        </p:nvSpPr>
        <p:spPr>
          <a:xfrm>
            <a:off x="15777" y="5051149"/>
            <a:ext cx="395653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Tx/>
              <a:buBlip>
                <a:blip r:embed="rId5"/>
              </a:buBlip>
              <a:defRPr/>
            </a:pPr>
            <a:r>
              <a:rPr lang="fr-FR" sz="1400" kern="0" dirty="0" err="1" smtClean="0">
                <a:solidFill>
                  <a:srgbClr val="000000"/>
                </a:solidFill>
              </a:rPr>
              <a:t>Impregnation</a:t>
            </a:r>
            <a:r>
              <a:rPr lang="fr-FR" sz="1400" kern="0" dirty="0" smtClean="0">
                <a:solidFill>
                  <a:srgbClr val="000000"/>
                </a:solidFill>
              </a:rPr>
              <a:t> </a:t>
            </a:r>
            <a:r>
              <a:rPr lang="fr-FR" sz="1400" kern="0" dirty="0" err="1" smtClean="0">
                <a:solidFill>
                  <a:srgbClr val="000000"/>
                </a:solidFill>
              </a:rPr>
              <a:t>with</a:t>
            </a:r>
            <a:r>
              <a:rPr lang="fr-FR" sz="1400" kern="0" dirty="0" smtClean="0">
                <a:solidFill>
                  <a:srgbClr val="000000"/>
                </a:solidFill>
              </a:rPr>
              <a:t> </a:t>
            </a:r>
            <a:r>
              <a:rPr lang="fr-FR" sz="1400" kern="0" dirty="0" err="1" smtClean="0">
                <a:solidFill>
                  <a:srgbClr val="000000"/>
                </a:solidFill>
              </a:rPr>
              <a:t>aqueous</a:t>
            </a:r>
            <a:r>
              <a:rPr lang="fr-FR" sz="1400" kern="0" dirty="0" smtClean="0">
                <a:solidFill>
                  <a:srgbClr val="000000"/>
                </a:solidFill>
              </a:rPr>
              <a:t> solution of K</a:t>
            </a:r>
            <a:r>
              <a:rPr lang="fr-FR" sz="1400" kern="0" baseline="-25000" dirty="0" smtClean="0">
                <a:solidFill>
                  <a:srgbClr val="000000"/>
                </a:solidFill>
              </a:rPr>
              <a:t>4</a:t>
            </a:r>
            <a:r>
              <a:rPr lang="fr-FR" sz="1400" kern="0" dirty="0" smtClean="0">
                <a:solidFill>
                  <a:srgbClr val="000000"/>
                </a:solidFill>
              </a:rPr>
              <a:t>FeCN</a:t>
            </a:r>
            <a:r>
              <a:rPr lang="fr-FR" sz="1400" kern="0" baseline="-25000" dirty="0" smtClean="0">
                <a:solidFill>
                  <a:srgbClr val="000000"/>
                </a:solidFill>
              </a:rPr>
              <a:t>6</a:t>
            </a:r>
            <a:endParaRPr lang="fr-FR" sz="1400" dirty="0"/>
          </a:p>
        </p:txBody>
      </p:sp>
      <p:grpSp>
        <p:nvGrpSpPr>
          <p:cNvPr id="75" name="Groupe 84"/>
          <p:cNvGrpSpPr>
            <a:grpSpLocks/>
          </p:cNvGrpSpPr>
          <p:nvPr/>
        </p:nvGrpSpPr>
        <p:grpSpPr bwMode="auto">
          <a:xfrm flipH="1">
            <a:off x="132760" y="4175125"/>
            <a:ext cx="1439863" cy="900113"/>
            <a:chOff x="711406" y="4868863"/>
            <a:chExt cx="2204832" cy="1250950"/>
          </a:xfrm>
        </p:grpSpPr>
        <p:pic>
          <p:nvPicPr>
            <p:cNvPr id="76" name="Picture 5" descr="F:\DCIM\Camera\20140521_113034.jpg"/>
            <p:cNvPicPr>
              <a:picLocks noChangeAspect="1" noChangeArrowheads="1"/>
            </p:cNvPicPr>
            <p:nvPr/>
          </p:nvPicPr>
          <p:blipFill>
            <a:blip r:embed="rId6" cstate="print"/>
            <a:srcRect l="9677" t="31183" r="19354" b="17204"/>
            <a:stretch>
              <a:fillRect/>
            </a:stretch>
          </p:blipFill>
          <p:spPr bwMode="auto">
            <a:xfrm>
              <a:off x="755650" y="4941888"/>
              <a:ext cx="2160588" cy="1177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ZoneTexte 76"/>
            <p:cNvSpPr txBox="1"/>
            <p:nvPr/>
          </p:nvSpPr>
          <p:spPr>
            <a:xfrm>
              <a:off x="711406" y="4868863"/>
              <a:ext cx="1237332" cy="5228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285750" indent="-285750">
                <a:defRPr/>
              </a:pPr>
              <a:r>
                <a:rPr lang="en-US" sz="1400" b="1" kern="0" dirty="0">
                  <a:solidFill>
                    <a:srgbClr val="000000"/>
                  </a:solidFill>
                </a:rPr>
                <a:t>Co-monolith</a:t>
              </a:r>
            </a:p>
            <a:p>
              <a:pPr>
                <a:defRPr/>
              </a:pPr>
              <a:endParaRPr lang="en-US" sz="1400" b="1" dirty="0"/>
            </a:p>
          </p:txBody>
        </p:sp>
      </p:grpSp>
      <p:grpSp>
        <p:nvGrpSpPr>
          <p:cNvPr id="78" name="Groupe 87"/>
          <p:cNvGrpSpPr>
            <a:grpSpLocks/>
          </p:cNvGrpSpPr>
          <p:nvPr/>
        </p:nvGrpSpPr>
        <p:grpSpPr bwMode="auto">
          <a:xfrm flipH="1">
            <a:off x="2050645" y="4139926"/>
            <a:ext cx="1383210" cy="900113"/>
            <a:chOff x="2987675" y="4910138"/>
            <a:chExt cx="2305050" cy="1182687"/>
          </a:xfrm>
        </p:grpSpPr>
        <p:pic>
          <p:nvPicPr>
            <p:cNvPr id="79" name="Picture 2" descr="C:\Users\Sommer\Documents\postdoc1\20140602_152347.jpg"/>
            <p:cNvPicPr>
              <a:picLocks noChangeAspect="1" noChangeArrowheads="1"/>
            </p:cNvPicPr>
            <p:nvPr/>
          </p:nvPicPr>
          <p:blipFill>
            <a:blip r:embed="rId7" cstate="print"/>
            <a:srcRect l="15704" t="51154" r="49396" b="25578"/>
            <a:stretch>
              <a:fillRect/>
            </a:stretch>
          </p:blipFill>
          <p:spPr bwMode="auto">
            <a:xfrm>
              <a:off x="2987675" y="4941888"/>
              <a:ext cx="2305050" cy="1150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" name="ZoneTexte 79"/>
            <p:cNvSpPr txBox="1"/>
            <p:nvPr/>
          </p:nvSpPr>
          <p:spPr>
            <a:xfrm>
              <a:off x="3103005" y="4910138"/>
              <a:ext cx="1216925" cy="52355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285750" indent="-285750">
                <a:defRPr/>
              </a:pPr>
              <a:r>
                <a:rPr lang="en-US" sz="1400" b="1" kern="0" dirty="0">
                  <a:solidFill>
                    <a:srgbClr val="000000"/>
                  </a:solidFill>
                </a:rPr>
                <a:t>Zn-monolith</a:t>
              </a:r>
            </a:p>
            <a:p>
              <a:pPr>
                <a:defRPr/>
              </a:pPr>
              <a:endParaRPr lang="en-US" sz="1400" b="1" dirty="0"/>
            </a:p>
          </p:txBody>
        </p:sp>
      </p:grpSp>
      <p:grpSp>
        <p:nvGrpSpPr>
          <p:cNvPr id="81" name="Groupe 90"/>
          <p:cNvGrpSpPr>
            <a:grpSpLocks/>
          </p:cNvGrpSpPr>
          <p:nvPr/>
        </p:nvGrpSpPr>
        <p:grpSpPr bwMode="auto">
          <a:xfrm flipH="1">
            <a:off x="3827480" y="4153420"/>
            <a:ext cx="1439862" cy="900113"/>
            <a:chOff x="5508625" y="4941888"/>
            <a:chExt cx="2414588" cy="1079500"/>
          </a:xfrm>
        </p:grpSpPr>
        <p:pic>
          <p:nvPicPr>
            <p:cNvPr id="82" name="Picture 4" descr="C:\Users\Sommer\Documents\postdoc1\20140602_154555.jpg"/>
            <p:cNvPicPr>
              <a:picLocks noChangeAspect="1" noChangeArrowheads="1"/>
            </p:cNvPicPr>
            <p:nvPr/>
          </p:nvPicPr>
          <p:blipFill>
            <a:blip r:embed="rId8" cstate="print"/>
            <a:srcRect l="25195" t="33446" r="33688" b="52760"/>
            <a:stretch>
              <a:fillRect/>
            </a:stretch>
          </p:blipFill>
          <p:spPr bwMode="auto">
            <a:xfrm>
              <a:off x="5508625" y="4941888"/>
              <a:ext cx="2414588" cy="1079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3" name="ZoneTexte 82"/>
            <p:cNvSpPr txBox="1"/>
            <p:nvPr/>
          </p:nvSpPr>
          <p:spPr>
            <a:xfrm>
              <a:off x="5535247" y="4941888"/>
              <a:ext cx="1237909" cy="5235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285750" indent="-285750">
                <a:defRPr/>
              </a:pPr>
              <a:r>
                <a:rPr lang="en-US" sz="1400" b="1" kern="0" dirty="0">
                  <a:solidFill>
                    <a:srgbClr val="000000"/>
                  </a:solidFill>
                </a:rPr>
                <a:t>Cu-monolith</a:t>
              </a:r>
            </a:p>
            <a:p>
              <a:pPr>
                <a:defRPr/>
              </a:pPr>
              <a:endParaRPr lang="en-US" sz="1400" dirty="0"/>
            </a:p>
          </p:txBody>
        </p:sp>
      </p:grpSp>
      <p:pic>
        <p:nvPicPr>
          <p:cNvPr id="84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33" t="48701" b="31299"/>
          <a:stretch/>
        </p:blipFill>
        <p:spPr bwMode="auto">
          <a:xfrm>
            <a:off x="557446" y="5356531"/>
            <a:ext cx="830323" cy="863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5" t="49037" r="46551" b="33287"/>
          <a:stretch/>
        </p:blipFill>
        <p:spPr bwMode="auto">
          <a:xfrm>
            <a:off x="2403077" y="5344169"/>
            <a:ext cx="700463" cy="88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" t="45723" r="84480" b="29881"/>
          <a:stretch/>
        </p:blipFill>
        <p:spPr bwMode="auto">
          <a:xfrm>
            <a:off x="4159453" y="5205037"/>
            <a:ext cx="879450" cy="115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753" y="4480819"/>
            <a:ext cx="3561154" cy="1464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" name="Text Box 8"/>
          <p:cNvSpPr txBox="1">
            <a:spLocks noChangeArrowheads="1"/>
          </p:cNvSpPr>
          <p:nvPr/>
        </p:nvSpPr>
        <p:spPr bwMode="auto">
          <a:xfrm>
            <a:off x="5523572" y="1462201"/>
            <a:ext cx="3088800" cy="2031325"/>
          </a:xfrm>
          <a:prstGeom prst="rect">
            <a:avLst/>
          </a:prstGeom>
          <a:solidFill>
            <a:srgbClr val="1E5389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err="1" smtClean="0">
                <a:solidFill>
                  <a:schemeClr val="bg1"/>
                </a:solidFill>
              </a:rPr>
              <a:t>Only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metal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is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present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during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monolith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synthesis</a:t>
            </a:r>
            <a:endParaRPr lang="fr-FR" sz="1400" b="1" kern="0" dirty="0" smtClean="0">
              <a:solidFill>
                <a:schemeClr val="bg1"/>
              </a:solidFill>
            </a:endParaRP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400" b="1" kern="0" dirty="0">
              <a:solidFill>
                <a:schemeClr val="bg1"/>
              </a:solidFill>
            </a:endParaRP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smtClean="0">
                <a:solidFill>
                  <a:schemeClr val="bg1"/>
                </a:solidFill>
              </a:rPr>
              <a:t>Calcination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is</a:t>
            </a:r>
            <a:r>
              <a:rPr lang="fr-FR" sz="1400" b="1" kern="0" dirty="0" smtClean="0">
                <a:solidFill>
                  <a:schemeClr val="bg1"/>
                </a:solidFill>
              </a:rPr>
              <a:t> possible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because</a:t>
            </a:r>
            <a:r>
              <a:rPr lang="fr-FR" sz="1400" b="1" kern="0" dirty="0" smtClean="0">
                <a:solidFill>
                  <a:schemeClr val="bg1"/>
                </a:solidFill>
              </a:rPr>
              <a:t> MHCF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is</a:t>
            </a:r>
            <a:r>
              <a:rPr lang="fr-FR" sz="1400" b="1" kern="0" dirty="0" smtClean="0">
                <a:solidFill>
                  <a:schemeClr val="bg1"/>
                </a:solidFill>
              </a:rPr>
              <a:t> not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present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yet</a:t>
            </a:r>
            <a:endParaRPr lang="fr-FR" sz="1400" b="1" kern="0" dirty="0" smtClean="0">
              <a:solidFill>
                <a:schemeClr val="bg1"/>
              </a:solidFill>
            </a:endParaRP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fr-FR" sz="1400" b="1" kern="0" dirty="0">
              <a:solidFill>
                <a:schemeClr val="bg1"/>
              </a:solidFill>
            </a:endParaRPr>
          </a:p>
          <a:p>
            <a:pPr marL="266700" marR="0" lvl="0" indent="-2667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400" b="1" kern="0" dirty="0" err="1" smtClean="0">
                <a:solidFill>
                  <a:schemeClr val="bg1"/>
                </a:solidFill>
              </a:rPr>
              <a:t>Monolith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mechanical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strength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is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  <a:r>
              <a:rPr lang="fr-FR" sz="1400" b="1" kern="0" dirty="0" err="1" smtClean="0">
                <a:solidFill>
                  <a:schemeClr val="bg1"/>
                </a:solidFill>
              </a:rPr>
              <a:t>increased</a:t>
            </a:r>
            <a:r>
              <a:rPr lang="fr-FR" sz="1400" b="1" kern="0" dirty="0" smtClean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75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2. </a:t>
            </a:r>
            <a:r>
              <a:rPr lang="fr-FR" dirty="0" err="1" smtClean="0"/>
              <a:t>Metal</a:t>
            </a:r>
            <a:r>
              <a:rPr lang="fr-FR" dirty="0" smtClean="0"/>
              <a:t> ions</a:t>
            </a:r>
            <a:endParaRPr lang="fr-FR" dirty="0"/>
          </a:p>
        </p:txBody>
      </p:sp>
      <p:pic>
        <p:nvPicPr>
          <p:cNvPr id="6" name="Picture 2" descr="C:\Users\jc211067\Desktop\Thematiques\PostDoc_Alicia Sommer\SOMMER Alicia\Sommer18avr2014\AS-39-imp_00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599" y="1237127"/>
            <a:ext cx="2149179" cy="197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jc211067\Desktop\Thematiques\PostDoc_Alicia Sommer\SOMMER Alicia\Sommer18avr2014\AS-40-imp_00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285" y="1237127"/>
            <a:ext cx="2149179" cy="197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jc211067\Desktop\Thematiques\PostDoc_Alicia Sommer\SOMMER Alicia\Sommer18avr2014\AS-22-imp_005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88" y="1237127"/>
            <a:ext cx="2149179" cy="197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52425" y="1028700"/>
            <a:ext cx="492443" cy="369332"/>
          </a:xfrm>
          <a:prstGeom prst="rect">
            <a:avLst/>
          </a:prstGeom>
          <a:solidFill>
            <a:srgbClr val="1E5389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Co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306910" y="1052461"/>
            <a:ext cx="466794" cy="369332"/>
          </a:xfrm>
          <a:prstGeom prst="rect">
            <a:avLst/>
          </a:prstGeom>
          <a:solidFill>
            <a:srgbClr val="1E5389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Zn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345385" y="1028700"/>
            <a:ext cx="492443" cy="369332"/>
          </a:xfrm>
          <a:prstGeom prst="rect">
            <a:avLst/>
          </a:prstGeom>
          <a:solidFill>
            <a:srgbClr val="1E5389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Cu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16303"/>
            <a:ext cx="3351213" cy="2347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ZoneTexte 8"/>
          <p:cNvSpPr txBox="1">
            <a:spLocks noChangeArrowheads="1"/>
          </p:cNvSpPr>
          <p:nvPr/>
        </p:nvSpPr>
        <p:spPr bwMode="auto">
          <a:xfrm>
            <a:off x="201881" y="5522076"/>
            <a:ext cx="8634897" cy="1077218"/>
          </a:xfrm>
          <a:prstGeom prst="rect">
            <a:avLst/>
          </a:prstGeom>
          <a:solidFill>
            <a:srgbClr val="1E5389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SEM: </a:t>
            </a:r>
            <a:r>
              <a:rPr lang="fr-FR" sz="1600" b="1" dirty="0" err="1" smtClean="0">
                <a:solidFill>
                  <a:schemeClr val="bg1"/>
                </a:solidFill>
              </a:rPr>
              <a:t>Cubic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particles</a:t>
            </a:r>
            <a:r>
              <a:rPr lang="fr-FR" sz="1600" b="1" dirty="0" smtClean="0">
                <a:solidFill>
                  <a:schemeClr val="bg1"/>
                </a:solidFill>
              </a:rPr>
              <a:t> (</a:t>
            </a:r>
            <a:r>
              <a:rPr lang="fr-FR" sz="1600" b="1" dirty="0" err="1" smtClean="0">
                <a:solidFill>
                  <a:schemeClr val="bg1"/>
                </a:solidFill>
              </a:rPr>
              <a:t>from</a:t>
            </a:r>
            <a:r>
              <a:rPr lang="fr-FR" sz="1600" b="1" dirty="0" smtClean="0">
                <a:solidFill>
                  <a:schemeClr val="bg1"/>
                </a:solidFill>
              </a:rPr>
              <a:t> 50nm to 300nm) </a:t>
            </a:r>
            <a:r>
              <a:rPr lang="fr-FR" sz="1600" b="1" dirty="0" err="1" smtClean="0">
                <a:solidFill>
                  <a:schemeClr val="bg1"/>
                </a:solidFill>
              </a:rPr>
              <a:t>inside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macropores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BET: </a:t>
            </a:r>
            <a:r>
              <a:rPr lang="fr-FR" sz="1600" b="1" dirty="0" err="1" smtClean="0">
                <a:solidFill>
                  <a:schemeClr val="bg1"/>
                </a:solidFill>
              </a:rPr>
              <a:t>decrease</a:t>
            </a:r>
            <a:r>
              <a:rPr lang="fr-FR" sz="1600" b="1" dirty="0" smtClean="0">
                <a:solidFill>
                  <a:schemeClr val="bg1"/>
                </a:solidFill>
              </a:rPr>
              <a:t> of </a:t>
            </a:r>
            <a:r>
              <a:rPr lang="fr-FR" sz="1600" b="1" dirty="0" err="1" smtClean="0">
                <a:solidFill>
                  <a:schemeClr val="bg1"/>
                </a:solidFill>
              </a:rPr>
              <a:t>specific</a:t>
            </a:r>
            <a:r>
              <a:rPr lang="fr-FR" sz="1600" b="1" dirty="0" smtClean="0">
                <a:solidFill>
                  <a:schemeClr val="bg1"/>
                </a:solidFill>
              </a:rPr>
              <a:t> surface </a:t>
            </a:r>
            <a:r>
              <a:rPr lang="fr-FR" sz="1600" b="1" dirty="0" err="1" smtClean="0">
                <a:solidFill>
                  <a:schemeClr val="bg1"/>
                </a:solidFill>
              </a:rPr>
              <a:t>after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impregnation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SAXS: </a:t>
            </a:r>
            <a:r>
              <a:rPr lang="fr-FR" sz="1600" b="1" dirty="0" err="1" smtClean="0">
                <a:solidFill>
                  <a:schemeClr val="bg1"/>
                </a:solidFill>
              </a:rPr>
              <a:t>decrease</a:t>
            </a:r>
            <a:r>
              <a:rPr lang="fr-FR" sz="1600" b="1" dirty="0" smtClean="0">
                <a:solidFill>
                  <a:schemeClr val="bg1"/>
                </a:solidFill>
              </a:rPr>
              <a:t> of the </a:t>
            </a:r>
            <a:r>
              <a:rPr lang="fr-FR" sz="1600" b="1" dirty="0" err="1" smtClean="0">
                <a:solidFill>
                  <a:schemeClr val="bg1"/>
                </a:solidFill>
              </a:rPr>
              <a:t>intensity</a:t>
            </a:r>
            <a:r>
              <a:rPr lang="fr-FR" sz="1600" b="1" dirty="0" smtClean="0">
                <a:solidFill>
                  <a:schemeClr val="bg1"/>
                </a:solidFill>
              </a:rPr>
              <a:t> of </a:t>
            </a:r>
            <a:r>
              <a:rPr lang="fr-FR" sz="1600" b="1" dirty="0" err="1" smtClean="0">
                <a:solidFill>
                  <a:schemeClr val="bg1"/>
                </a:solidFill>
              </a:rPr>
              <a:t>mesopores</a:t>
            </a:r>
            <a:r>
              <a:rPr lang="fr-FR" sz="1600" b="1" dirty="0" smtClean="0">
                <a:solidFill>
                  <a:schemeClr val="bg1"/>
                </a:solidFill>
              </a:rPr>
              <a:t> signal</a:t>
            </a: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BET+SAXS: </a:t>
            </a:r>
            <a:r>
              <a:rPr lang="fr-FR" sz="1600" b="1" dirty="0" err="1" smtClean="0">
                <a:solidFill>
                  <a:schemeClr val="bg1"/>
                </a:solidFill>
              </a:rPr>
              <a:t>presence</a:t>
            </a:r>
            <a:r>
              <a:rPr lang="fr-FR" sz="1600" b="1" dirty="0" smtClean="0">
                <a:solidFill>
                  <a:schemeClr val="bg1"/>
                </a:solidFill>
              </a:rPr>
              <a:t> of </a:t>
            </a:r>
            <a:r>
              <a:rPr lang="fr-FR" sz="1600" b="1" dirty="0" err="1" smtClean="0">
                <a:solidFill>
                  <a:schemeClr val="bg1"/>
                </a:solidFill>
              </a:rPr>
              <a:t>some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smaller</a:t>
            </a:r>
            <a:r>
              <a:rPr lang="fr-FR" sz="1600" b="1" dirty="0" smtClean="0">
                <a:solidFill>
                  <a:schemeClr val="bg1"/>
                </a:solidFill>
              </a:rPr>
              <a:t> NPs </a:t>
            </a:r>
            <a:r>
              <a:rPr lang="fr-FR" sz="1600" b="1" dirty="0" err="1" smtClean="0">
                <a:solidFill>
                  <a:schemeClr val="bg1"/>
                </a:solidFill>
              </a:rPr>
              <a:t>inside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mesopores</a:t>
            </a:r>
            <a:r>
              <a:rPr lang="fr-FR" sz="1600" b="1" dirty="0" smtClean="0">
                <a:solidFill>
                  <a:schemeClr val="bg1"/>
                </a:solidFill>
              </a:rPr>
              <a:t>? (no proof </a:t>
            </a:r>
            <a:r>
              <a:rPr lang="fr-FR" sz="1600" b="1" dirty="0" err="1" smtClean="0">
                <a:solidFill>
                  <a:schemeClr val="bg1"/>
                </a:solidFill>
              </a:rPr>
              <a:t>with</a:t>
            </a:r>
            <a:r>
              <a:rPr lang="fr-FR" sz="1600" b="1" dirty="0" smtClean="0">
                <a:solidFill>
                  <a:schemeClr val="bg1"/>
                </a:solidFill>
              </a:rPr>
              <a:t> TEM)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38"/>
          <a:stretch/>
        </p:blipFill>
        <p:spPr bwMode="auto">
          <a:xfrm>
            <a:off x="1292184" y="3310000"/>
            <a:ext cx="3305176" cy="2146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187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2. </a:t>
            </a:r>
            <a:r>
              <a:rPr lang="fr-FR" dirty="0" err="1" smtClean="0"/>
              <a:t>Metal</a:t>
            </a:r>
            <a:r>
              <a:rPr lang="fr-FR" dirty="0" smtClean="0"/>
              <a:t> ions</a:t>
            </a:r>
            <a:endParaRPr lang="fr-FR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99" y="1400664"/>
            <a:ext cx="4730863" cy="332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34" y="1417032"/>
            <a:ext cx="4693480" cy="328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498652" y="3242930"/>
            <a:ext cx="10246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rgbClr val="0000FF"/>
                </a:solidFill>
              </a:rPr>
              <a:t>7,4%wt </a:t>
            </a:r>
            <a:r>
              <a:rPr lang="fr-FR" sz="1100" dirty="0" err="1" smtClean="0">
                <a:solidFill>
                  <a:srgbClr val="0000FF"/>
                </a:solidFill>
              </a:rPr>
              <a:t>CoPBA</a:t>
            </a:r>
            <a:endParaRPr lang="fr-FR" sz="1100" dirty="0">
              <a:solidFill>
                <a:srgbClr val="0000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34235" y="1996849"/>
            <a:ext cx="10150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solidFill>
                  <a:srgbClr val="FF0000"/>
                </a:solidFill>
              </a:rPr>
              <a:t>7,4%wt </a:t>
            </a:r>
            <a:r>
              <a:rPr lang="fr-FR" sz="1100" dirty="0" err="1" smtClean="0">
                <a:solidFill>
                  <a:srgbClr val="FF0000"/>
                </a:solidFill>
              </a:rPr>
              <a:t>ZnPBA</a:t>
            </a:r>
            <a:endParaRPr lang="fr-FR" sz="11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413591" y="2803125"/>
            <a:ext cx="10246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6,9%wt </a:t>
            </a:r>
            <a:r>
              <a:rPr lang="fr-FR" sz="1100" dirty="0" err="1" smtClean="0"/>
              <a:t>CuPBA</a:t>
            </a:r>
            <a:endParaRPr lang="fr-FR" sz="1100" dirty="0"/>
          </a:p>
        </p:txBody>
      </p:sp>
      <p:sp>
        <p:nvSpPr>
          <p:cNvPr id="8" name="ZoneTexte 7"/>
          <p:cNvSpPr txBox="1"/>
          <p:nvPr/>
        </p:nvSpPr>
        <p:spPr>
          <a:xfrm>
            <a:off x="6549920" y="1232365"/>
            <a:ext cx="604653" cy="369332"/>
          </a:xfrm>
          <a:prstGeom prst="rect">
            <a:avLst/>
          </a:prstGeom>
          <a:solidFill>
            <a:srgbClr val="1E5389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</a:rPr>
              <a:t>Bulk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83534" y="1215998"/>
            <a:ext cx="1611595" cy="369332"/>
          </a:xfrm>
          <a:prstGeom prst="rect">
            <a:avLst/>
          </a:prstGeom>
          <a:solidFill>
            <a:srgbClr val="1E5389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</a:rPr>
              <a:t>Silica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Monolith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18525" y="1263143"/>
            <a:ext cx="1365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[Na]/[Cs]=10</a:t>
            </a:r>
            <a:endParaRPr lang="fr-FR" sz="1400" dirty="0"/>
          </a:p>
        </p:txBody>
      </p:sp>
      <p:sp>
        <p:nvSpPr>
          <p:cNvPr id="11" name="ZoneTexte 8"/>
          <p:cNvSpPr txBox="1">
            <a:spLocks noChangeArrowheads="1"/>
          </p:cNvSpPr>
          <p:nvPr/>
        </p:nvSpPr>
        <p:spPr bwMode="auto">
          <a:xfrm>
            <a:off x="201881" y="4809557"/>
            <a:ext cx="8634897" cy="830997"/>
          </a:xfrm>
          <a:prstGeom prst="rect">
            <a:avLst/>
          </a:prstGeom>
          <a:solidFill>
            <a:srgbClr val="1E5389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≈ 7%wt PBA </a:t>
            </a:r>
            <a:r>
              <a:rPr lang="fr-FR" sz="1600" b="1" dirty="0" err="1" smtClean="0">
                <a:solidFill>
                  <a:schemeClr val="bg1"/>
                </a:solidFill>
              </a:rPr>
              <a:t>particles</a:t>
            </a:r>
            <a:r>
              <a:rPr lang="fr-FR" sz="1600" b="1" dirty="0" smtClean="0">
                <a:solidFill>
                  <a:schemeClr val="bg1"/>
                </a:solidFill>
              </a:rPr>
              <a:t> in the </a:t>
            </a:r>
            <a:r>
              <a:rPr lang="fr-FR" sz="1600" b="1" dirty="0" err="1" smtClean="0">
                <a:solidFill>
                  <a:schemeClr val="bg1"/>
                </a:solidFill>
              </a:rPr>
              <a:t>monoliths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Cs sorption </a:t>
            </a:r>
            <a:r>
              <a:rPr lang="fr-FR" sz="1600" b="1" dirty="0" err="1" smtClean="0">
                <a:solidFill>
                  <a:schemeClr val="bg1"/>
                </a:solidFill>
              </a:rPr>
              <a:t>capacity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smtClean="0">
                <a:solidFill>
                  <a:schemeClr val="bg1"/>
                </a:solidFill>
              </a:rPr>
              <a:t>≈ 25mg/g for </a:t>
            </a:r>
            <a:r>
              <a:rPr lang="fr-FR" sz="1600" b="1" dirty="0" err="1" smtClean="0">
                <a:solidFill>
                  <a:schemeClr val="bg1"/>
                </a:solidFill>
              </a:rPr>
              <a:t>ZnPBA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chemeClr val="bg1"/>
                </a:solidFill>
              </a:rPr>
              <a:t>Same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efficiency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hierarchy</a:t>
            </a:r>
            <a:r>
              <a:rPr lang="fr-FR" sz="1600" b="1" dirty="0" smtClean="0">
                <a:solidFill>
                  <a:schemeClr val="bg1"/>
                </a:solidFill>
              </a:rPr>
              <a:t> for </a:t>
            </a:r>
            <a:r>
              <a:rPr lang="fr-FR" sz="1600" b="1" dirty="0" err="1" smtClean="0">
                <a:solidFill>
                  <a:schemeClr val="bg1"/>
                </a:solidFill>
              </a:rPr>
              <a:t>bulks</a:t>
            </a:r>
            <a:r>
              <a:rPr lang="fr-FR" sz="1600" b="1" dirty="0" smtClean="0">
                <a:solidFill>
                  <a:schemeClr val="bg1"/>
                </a:solidFill>
              </a:rPr>
              <a:t> and </a:t>
            </a:r>
            <a:r>
              <a:rPr lang="fr-FR" sz="1600" b="1" dirty="0" err="1" smtClean="0">
                <a:solidFill>
                  <a:schemeClr val="bg1"/>
                </a:solidFill>
              </a:rPr>
              <a:t>monoliths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56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3. Pickering </a:t>
            </a:r>
            <a:r>
              <a:rPr lang="fr-FR" dirty="0" err="1" smtClean="0"/>
              <a:t>emulsions</a:t>
            </a:r>
            <a:endParaRPr lang="fr-FR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t="33070" r="41660" b="33861"/>
          <a:stretch/>
        </p:blipFill>
        <p:spPr bwMode="auto">
          <a:xfrm>
            <a:off x="0" y="1024171"/>
            <a:ext cx="2387410" cy="142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65612" y="2838753"/>
            <a:ext cx="2164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fr-FR" b="1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Surface modification</a:t>
            </a:r>
            <a:endParaRPr lang="fr-FR" b="1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93" y="3573738"/>
            <a:ext cx="458787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19"/>
          <p:cNvGrpSpPr>
            <a:grpSpLocks/>
          </p:cNvGrpSpPr>
          <p:nvPr/>
        </p:nvGrpSpPr>
        <p:grpSpPr bwMode="auto">
          <a:xfrm>
            <a:off x="1969468" y="3319738"/>
            <a:ext cx="969962" cy="817563"/>
            <a:chOff x="649801" y="5325006"/>
            <a:chExt cx="971208" cy="817849"/>
          </a:xfrm>
        </p:grpSpPr>
        <p:pic>
          <p:nvPicPr>
            <p:cNvPr id="7" name="Picture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196" y="5589066"/>
              <a:ext cx="457829" cy="524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" name="Groupe 17"/>
            <p:cNvGrpSpPr>
              <a:grpSpLocks/>
            </p:cNvGrpSpPr>
            <p:nvPr/>
          </p:nvGrpSpPr>
          <p:grpSpPr bwMode="auto">
            <a:xfrm>
              <a:off x="884940" y="5340644"/>
              <a:ext cx="264816" cy="336076"/>
              <a:chOff x="2204524" y="5094423"/>
              <a:chExt cx="264816" cy="336076"/>
            </a:xfrm>
          </p:grpSpPr>
          <p:sp>
            <p:nvSpPr>
              <p:cNvPr id="33" name="Forme libre 32"/>
              <p:cNvSpPr/>
              <p:nvPr/>
            </p:nvSpPr>
            <p:spPr>
              <a:xfrm flipH="1">
                <a:off x="2306368" y="5270940"/>
                <a:ext cx="44507" cy="158806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2204637" y="5094665"/>
                <a:ext cx="265453" cy="24614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  <p:grpSp>
          <p:nvGrpSpPr>
            <p:cNvPr id="9" name="Groupe 35"/>
            <p:cNvGrpSpPr>
              <a:grpSpLocks/>
            </p:cNvGrpSpPr>
            <p:nvPr/>
          </p:nvGrpSpPr>
          <p:grpSpPr bwMode="auto">
            <a:xfrm>
              <a:off x="1000374" y="5354116"/>
              <a:ext cx="264816" cy="336076"/>
              <a:chOff x="2204524" y="5094423"/>
              <a:chExt cx="264816" cy="336076"/>
            </a:xfrm>
          </p:grpSpPr>
          <p:sp>
            <p:nvSpPr>
              <p:cNvPr id="31" name="Forme libre 30"/>
              <p:cNvSpPr/>
              <p:nvPr/>
            </p:nvSpPr>
            <p:spPr>
              <a:xfrm flipH="1">
                <a:off x="2305380" y="5271760"/>
                <a:ext cx="46096" cy="158806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2" name="ZoneTexte 31"/>
              <p:cNvSpPr txBox="1"/>
              <p:nvPr/>
            </p:nvSpPr>
            <p:spPr>
              <a:xfrm>
                <a:off x="2205239" y="5093898"/>
                <a:ext cx="263864" cy="24614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  <p:grpSp>
          <p:nvGrpSpPr>
            <p:cNvPr id="10" name="Groupe 38"/>
            <p:cNvGrpSpPr>
              <a:grpSpLocks/>
            </p:cNvGrpSpPr>
            <p:nvPr/>
          </p:nvGrpSpPr>
          <p:grpSpPr bwMode="auto">
            <a:xfrm>
              <a:off x="1138277" y="5325006"/>
              <a:ext cx="264816" cy="336076"/>
              <a:chOff x="2204524" y="5094423"/>
              <a:chExt cx="264816" cy="336076"/>
            </a:xfrm>
          </p:grpSpPr>
          <p:sp>
            <p:nvSpPr>
              <p:cNvPr id="29" name="Forme libre 28"/>
              <p:cNvSpPr/>
              <p:nvPr/>
            </p:nvSpPr>
            <p:spPr>
              <a:xfrm flipH="1">
                <a:off x="2305767" y="5272285"/>
                <a:ext cx="44507" cy="158806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2204036" y="5094423"/>
                <a:ext cx="265454" cy="24614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  <p:grpSp>
          <p:nvGrpSpPr>
            <p:cNvPr id="11" name="Groupe 41"/>
            <p:cNvGrpSpPr>
              <a:grpSpLocks/>
            </p:cNvGrpSpPr>
            <p:nvPr/>
          </p:nvGrpSpPr>
          <p:grpSpPr bwMode="auto">
            <a:xfrm rot="5400000">
              <a:off x="1320563" y="5593981"/>
              <a:ext cx="264816" cy="336076"/>
              <a:chOff x="2204524" y="5094423"/>
              <a:chExt cx="264816" cy="336076"/>
            </a:xfrm>
          </p:grpSpPr>
          <p:sp>
            <p:nvSpPr>
              <p:cNvPr id="27" name="Forme libre 26"/>
              <p:cNvSpPr/>
              <p:nvPr/>
            </p:nvSpPr>
            <p:spPr>
              <a:xfrm flipH="1">
                <a:off x="2306461" y="5269272"/>
                <a:ext cx="44466" cy="15895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2204826" y="5094424"/>
                <a:ext cx="265206" cy="246378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  <p:grpSp>
          <p:nvGrpSpPr>
            <p:cNvPr id="12" name="Groupe 44"/>
            <p:cNvGrpSpPr>
              <a:grpSpLocks/>
            </p:cNvGrpSpPr>
            <p:nvPr/>
          </p:nvGrpSpPr>
          <p:grpSpPr bwMode="auto">
            <a:xfrm rot="5400000">
              <a:off x="1224423" y="5708604"/>
              <a:ext cx="264816" cy="336076"/>
              <a:chOff x="2204524" y="5094423"/>
              <a:chExt cx="264816" cy="336076"/>
            </a:xfrm>
          </p:grpSpPr>
          <p:sp>
            <p:nvSpPr>
              <p:cNvPr id="25" name="Forme libre 24"/>
              <p:cNvSpPr/>
              <p:nvPr/>
            </p:nvSpPr>
            <p:spPr>
              <a:xfrm flipH="1">
                <a:off x="2306178" y="5271683"/>
                <a:ext cx="44466" cy="15895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2204542" y="5095244"/>
                <a:ext cx="265206" cy="24637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  <p:grpSp>
          <p:nvGrpSpPr>
            <p:cNvPr id="13" name="Groupe 47"/>
            <p:cNvGrpSpPr>
              <a:grpSpLocks/>
            </p:cNvGrpSpPr>
            <p:nvPr/>
          </p:nvGrpSpPr>
          <p:grpSpPr bwMode="auto">
            <a:xfrm rot="5400000">
              <a:off x="1297703" y="5842409"/>
              <a:ext cx="264816" cy="336076"/>
              <a:chOff x="2204524" y="5094423"/>
              <a:chExt cx="264816" cy="336076"/>
            </a:xfrm>
          </p:grpSpPr>
          <p:sp>
            <p:nvSpPr>
              <p:cNvPr id="23" name="Forme libre 22"/>
              <p:cNvSpPr/>
              <p:nvPr/>
            </p:nvSpPr>
            <p:spPr>
              <a:xfrm flipH="1">
                <a:off x="2305770" y="5271845"/>
                <a:ext cx="44466" cy="15895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2204134" y="5095405"/>
                <a:ext cx="265206" cy="24637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  <p:grpSp>
          <p:nvGrpSpPr>
            <p:cNvPr id="14" name="Groupe 53"/>
            <p:cNvGrpSpPr>
              <a:grpSpLocks/>
            </p:cNvGrpSpPr>
            <p:nvPr/>
          </p:nvGrpSpPr>
          <p:grpSpPr bwMode="auto">
            <a:xfrm rot="-5400000">
              <a:off x="685431" y="5608230"/>
              <a:ext cx="264816" cy="336076"/>
              <a:chOff x="2204524" y="5094423"/>
              <a:chExt cx="264816" cy="336076"/>
            </a:xfrm>
          </p:grpSpPr>
          <p:sp>
            <p:nvSpPr>
              <p:cNvPr id="21" name="Forme libre 20"/>
              <p:cNvSpPr/>
              <p:nvPr/>
            </p:nvSpPr>
            <p:spPr>
              <a:xfrm flipH="1">
                <a:off x="2303837" y="5270861"/>
                <a:ext cx="44466" cy="15895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2203790" y="5094423"/>
                <a:ext cx="265205" cy="246378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  <p:grpSp>
          <p:nvGrpSpPr>
            <p:cNvPr id="15" name="Groupe 56"/>
            <p:cNvGrpSpPr>
              <a:grpSpLocks/>
            </p:cNvGrpSpPr>
            <p:nvPr/>
          </p:nvGrpSpPr>
          <p:grpSpPr bwMode="auto">
            <a:xfrm rot="-5400000">
              <a:off x="774186" y="5717778"/>
              <a:ext cx="264816" cy="336076"/>
              <a:chOff x="2204524" y="5094423"/>
              <a:chExt cx="264816" cy="336076"/>
            </a:xfrm>
          </p:grpSpPr>
          <p:sp>
            <p:nvSpPr>
              <p:cNvPr id="19" name="Forme libre 18"/>
              <p:cNvSpPr/>
              <p:nvPr/>
            </p:nvSpPr>
            <p:spPr>
              <a:xfrm flipH="1">
                <a:off x="2303809" y="5271121"/>
                <a:ext cx="44466" cy="15895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2203760" y="5094682"/>
                <a:ext cx="265206" cy="246378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  <p:grpSp>
          <p:nvGrpSpPr>
            <p:cNvPr id="16" name="Groupe 59"/>
            <p:cNvGrpSpPr>
              <a:grpSpLocks/>
            </p:cNvGrpSpPr>
            <p:nvPr/>
          </p:nvGrpSpPr>
          <p:grpSpPr bwMode="auto">
            <a:xfrm rot="-5400000">
              <a:off x="724072" y="5832401"/>
              <a:ext cx="264816" cy="336076"/>
              <a:chOff x="2204524" y="5094423"/>
              <a:chExt cx="264816" cy="336076"/>
            </a:xfrm>
          </p:grpSpPr>
          <p:sp>
            <p:nvSpPr>
              <p:cNvPr id="17" name="Forme libre 16"/>
              <p:cNvSpPr/>
              <p:nvPr/>
            </p:nvSpPr>
            <p:spPr>
              <a:xfrm flipH="1">
                <a:off x="2304092" y="5271960"/>
                <a:ext cx="44466" cy="15895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2204043" y="5093931"/>
                <a:ext cx="265206" cy="246378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H</a:t>
                </a:r>
              </a:p>
            </p:txBody>
          </p:sp>
        </p:grpSp>
      </p:grpSp>
      <p:grpSp>
        <p:nvGrpSpPr>
          <p:cNvPr id="35" name="Groupe 18"/>
          <p:cNvGrpSpPr>
            <a:grpSpLocks/>
          </p:cNvGrpSpPr>
          <p:nvPr/>
        </p:nvGrpSpPr>
        <p:grpSpPr bwMode="auto">
          <a:xfrm>
            <a:off x="3598243" y="3318151"/>
            <a:ext cx="971550" cy="804862"/>
            <a:chOff x="4628940" y="5075991"/>
            <a:chExt cx="971208" cy="805027"/>
          </a:xfrm>
        </p:grpSpPr>
        <p:pic>
          <p:nvPicPr>
            <p:cNvPr id="36" name="Picture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4334" y="5340051"/>
              <a:ext cx="457829" cy="524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7" name="Groupe 63"/>
            <p:cNvGrpSpPr>
              <a:grpSpLocks/>
            </p:cNvGrpSpPr>
            <p:nvPr/>
          </p:nvGrpSpPr>
          <p:grpSpPr bwMode="auto">
            <a:xfrm>
              <a:off x="4864078" y="5091629"/>
              <a:ext cx="239168" cy="336076"/>
              <a:chOff x="2204524" y="5094423"/>
              <a:chExt cx="239168" cy="336076"/>
            </a:xfrm>
          </p:grpSpPr>
          <p:sp>
            <p:nvSpPr>
              <p:cNvPr id="62" name="Forme libre 61"/>
              <p:cNvSpPr/>
              <p:nvPr/>
            </p:nvSpPr>
            <p:spPr>
              <a:xfrm flipH="1">
                <a:off x="2305817" y="5272500"/>
                <a:ext cx="46021" cy="158783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63" name="ZoneTexte 62"/>
              <p:cNvSpPr txBox="1"/>
              <p:nvPr/>
            </p:nvSpPr>
            <p:spPr>
              <a:xfrm>
                <a:off x="2204253" y="5094663"/>
                <a:ext cx="239628" cy="24611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  <p:grpSp>
          <p:nvGrpSpPr>
            <p:cNvPr id="38" name="Groupe 66"/>
            <p:cNvGrpSpPr>
              <a:grpSpLocks/>
            </p:cNvGrpSpPr>
            <p:nvPr/>
          </p:nvGrpSpPr>
          <p:grpSpPr bwMode="auto">
            <a:xfrm>
              <a:off x="4979512" y="5105101"/>
              <a:ext cx="239168" cy="336076"/>
              <a:chOff x="2204524" y="5094423"/>
              <a:chExt cx="239168" cy="336076"/>
            </a:xfrm>
          </p:grpSpPr>
          <p:sp>
            <p:nvSpPr>
              <p:cNvPr id="60" name="Forme libre 59"/>
              <p:cNvSpPr/>
              <p:nvPr/>
            </p:nvSpPr>
            <p:spPr>
              <a:xfrm flipH="1">
                <a:off x="2306230" y="5271730"/>
                <a:ext cx="46022" cy="158783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61" name="ZoneTexte 60"/>
              <p:cNvSpPr txBox="1"/>
              <p:nvPr/>
            </p:nvSpPr>
            <p:spPr>
              <a:xfrm>
                <a:off x="2204666" y="5093894"/>
                <a:ext cx="239629" cy="24611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  <p:grpSp>
          <p:nvGrpSpPr>
            <p:cNvPr id="39" name="Groupe 69"/>
            <p:cNvGrpSpPr>
              <a:grpSpLocks/>
            </p:cNvGrpSpPr>
            <p:nvPr/>
          </p:nvGrpSpPr>
          <p:grpSpPr bwMode="auto">
            <a:xfrm>
              <a:off x="5117415" y="5075991"/>
              <a:ext cx="239168" cy="336076"/>
              <a:chOff x="2204524" y="5094423"/>
              <a:chExt cx="239168" cy="336076"/>
            </a:xfrm>
          </p:grpSpPr>
          <p:sp>
            <p:nvSpPr>
              <p:cNvPr id="58" name="Forme libre 57"/>
              <p:cNvSpPr/>
              <p:nvPr/>
            </p:nvSpPr>
            <p:spPr>
              <a:xfrm flipH="1">
                <a:off x="2306391" y="5272260"/>
                <a:ext cx="46021" cy="158783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59" name="ZoneTexte 58"/>
              <p:cNvSpPr txBox="1"/>
              <p:nvPr/>
            </p:nvSpPr>
            <p:spPr>
              <a:xfrm>
                <a:off x="2204827" y="5094423"/>
                <a:ext cx="239628" cy="246113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  <p:grpSp>
          <p:nvGrpSpPr>
            <p:cNvPr id="40" name="Groupe 72"/>
            <p:cNvGrpSpPr>
              <a:grpSpLocks/>
            </p:cNvGrpSpPr>
            <p:nvPr/>
          </p:nvGrpSpPr>
          <p:grpSpPr bwMode="auto">
            <a:xfrm rot="5400000">
              <a:off x="5312526" y="5344967"/>
              <a:ext cx="239168" cy="336077"/>
              <a:chOff x="2217349" y="5094422"/>
              <a:chExt cx="239168" cy="336077"/>
            </a:xfrm>
          </p:grpSpPr>
          <p:sp>
            <p:nvSpPr>
              <p:cNvPr id="56" name="Forme libre 55"/>
              <p:cNvSpPr/>
              <p:nvPr/>
            </p:nvSpPr>
            <p:spPr>
              <a:xfrm flipH="1">
                <a:off x="2306402" y="5272160"/>
                <a:ext cx="44459" cy="15869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57" name="ZoneTexte 56"/>
              <p:cNvSpPr txBox="1"/>
              <p:nvPr/>
            </p:nvSpPr>
            <p:spPr>
              <a:xfrm>
                <a:off x="2217484" y="5096009"/>
                <a:ext cx="239761" cy="24597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  <p:grpSp>
          <p:nvGrpSpPr>
            <p:cNvPr id="41" name="Groupe 75"/>
            <p:cNvGrpSpPr>
              <a:grpSpLocks/>
            </p:cNvGrpSpPr>
            <p:nvPr/>
          </p:nvGrpSpPr>
          <p:grpSpPr bwMode="auto">
            <a:xfrm rot="5400000">
              <a:off x="5216386" y="5459590"/>
              <a:ext cx="239168" cy="336077"/>
              <a:chOff x="2217349" y="5094422"/>
              <a:chExt cx="239168" cy="336077"/>
            </a:xfrm>
          </p:grpSpPr>
          <p:sp>
            <p:nvSpPr>
              <p:cNvPr id="54" name="Forme libre 53"/>
              <p:cNvSpPr/>
              <p:nvPr/>
            </p:nvSpPr>
            <p:spPr>
              <a:xfrm flipH="1">
                <a:off x="2306102" y="5269649"/>
                <a:ext cx="44459" cy="15869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55" name="ZoneTexte 54"/>
              <p:cNvSpPr txBox="1"/>
              <p:nvPr/>
            </p:nvSpPr>
            <p:spPr>
              <a:xfrm>
                <a:off x="2217184" y="5095086"/>
                <a:ext cx="239761" cy="24597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  <p:grpSp>
          <p:nvGrpSpPr>
            <p:cNvPr id="42" name="Groupe 78"/>
            <p:cNvGrpSpPr>
              <a:grpSpLocks/>
            </p:cNvGrpSpPr>
            <p:nvPr/>
          </p:nvGrpSpPr>
          <p:grpSpPr bwMode="auto">
            <a:xfrm rot="5400000">
              <a:off x="5289666" y="5593395"/>
              <a:ext cx="239168" cy="336077"/>
              <a:chOff x="2217349" y="5094422"/>
              <a:chExt cx="239168" cy="336077"/>
            </a:xfrm>
          </p:grpSpPr>
          <p:sp>
            <p:nvSpPr>
              <p:cNvPr id="52" name="Forme libre 51"/>
              <p:cNvSpPr/>
              <p:nvPr/>
            </p:nvSpPr>
            <p:spPr>
              <a:xfrm flipH="1">
                <a:off x="2305675" y="5271517"/>
                <a:ext cx="44459" cy="15869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53" name="ZoneTexte 52"/>
              <p:cNvSpPr txBox="1"/>
              <p:nvPr/>
            </p:nvSpPr>
            <p:spPr>
              <a:xfrm>
                <a:off x="2216757" y="5095367"/>
                <a:ext cx="239761" cy="24597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  <p:grpSp>
          <p:nvGrpSpPr>
            <p:cNvPr id="43" name="Groupe 81"/>
            <p:cNvGrpSpPr>
              <a:grpSpLocks/>
            </p:cNvGrpSpPr>
            <p:nvPr/>
          </p:nvGrpSpPr>
          <p:grpSpPr bwMode="auto">
            <a:xfrm rot="-5400000">
              <a:off x="4677394" y="5359216"/>
              <a:ext cx="239168" cy="336075"/>
              <a:chOff x="2217348" y="5094424"/>
              <a:chExt cx="239168" cy="336075"/>
            </a:xfrm>
          </p:grpSpPr>
          <p:sp>
            <p:nvSpPr>
              <p:cNvPr id="50" name="Forme libre 49"/>
              <p:cNvSpPr/>
              <p:nvPr/>
            </p:nvSpPr>
            <p:spPr>
              <a:xfrm flipH="1">
                <a:off x="2303908" y="5272161"/>
                <a:ext cx="44459" cy="15869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51" name="ZoneTexte 50"/>
              <p:cNvSpPr txBox="1"/>
              <p:nvPr/>
            </p:nvSpPr>
            <p:spPr>
              <a:xfrm>
                <a:off x="2216576" y="5094423"/>
                <a:ext cx="239762" cy="24597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  <p:grpSp>
          <p:nvGrpSpPr>
            <p:cNvPr id="44" name="Groupe 84"/>
            <p:cNvGrpSpPr>
              <a:grpSpLocks/>
            </p:cNvGrpSpPr>
            <p:nvPr/>
          </p:nvGrpSpPr>
          <p:grpSpPr bwMode="auto">
            <a:xfrm rot="-5400000">
              <a:off x="4766149" y="5468765"/>
              <a:ext cx="239168" cy="336075"/>
              <a:chOff x="2217347" y="5094424"/>
              <a:chExt cx="239168" cy="336075"/>
            </a:xfrm>
          </p:grpSpPr>
          <p:sp>
            <p:nvSpPr>
              <p:cNvPr id="48" name="Forme libre 47"/>
              <p:cNvSpPr/>
              <p:nvPr/>
            </p:nvSpPr>
            <p:spPr>
              <a:xfrm flipH="1">
                <a:off x="2303896" y="5272275"/>
                <a:ext cx="44459" cy="15869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9" name="ZoneTexte 48"/>
              <p:cNvSpPr txBox="1"/>
              <p:nvPr/>
            </p:nvSpPr>
            <p:spPr>
              <a:xfrm>
                <a:off x="2216566" y="5094537"/>
                <a:ext cx="239761" cy="24597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  <p:grpSp>
          <p:nvGrpSpPr>
            <p:cNvPr id="45" name="Groupe 87"/>
            <p:cNvGrpSpPr>
              <a:grpSpLocks/>
            </p:cNvGrpSpPr>
            <p:nvPr/>
          </p:nvGrpSpPr>
          <p:grpSpPr bwMode="auto">
            <a:xfrm rot="-5400000">
              <a:off x="4716035" y="5583388"/>
              <a:ext cx="239168" cy="336075"/>
              <a:chOff x="2217347" y="5094424"/>
              <a:chExt cx="239168" cy="336075"/>
            </a:xfrm>
          </p:grpSpPr>
          <p:sp>
            <p:nvSpPr>
              <p:cNvPr id="46" name="Forme libre 45"/>
              <p:cNvSpPr/>
              <p:nvPr/>
            </p:nvSpPr>
            <p:spPr>
              <a:xfrm flipH="1">
                <a:off x="2304195" y="5271607"/>
                <a:ext cx="44459" cy="158694"/>
              </a:xfrm>
              <a:custGeom>
                <a:avLst/>
                <a:gdLst>
                  <a:gd name="connsiteX0" fmla="*/ 74415 w 175780"/>
                  <a:gd name="connsiteY0" fmla="*/ 406987 h 406987"/>
                  <a:gd name="connsiteX1" fmla="*/ 174840 w 175780"/>
                  <a:gd name="connsiteY1" fmla="*/ 311847 h 406987"/>
                  <a:gd name="connsiteX2" fmla="*/ 21559 w 175780"/>
                  <a:gd name="connsiteY2" fmla="*/ 264277 h 406987"/>
                  <a:gd name="connsiteX3" fmla="*/ 164269 w 175780"/>
                  <a:gd name="connsiteY3" fmla="*/ 190280 h 406987"/>
                  <a:gd name="connsiteX4" fmla="*/ 417 w 175780"/>
                  <a:gd name="connsiteY4" fmla="*/ 147995 h 406987"/>
                  <a:gd name="connsiteX5" fmla="*/ 116699 w 175780"/>
                  <a:gd name="connsiteY5" fmla="*/ 79283 h 406987"/>
                  <a:gd name="connsiteX6" fmla="*/ 100843 w 175780"/>
                  <a:gd name="connsiteY6" fmla="*/ 0 h 406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780" h="406987">
                    <a:moveTo>
                      <a:pt x="74415" y="406987"/>
                    </a:moveTo>
                    <a:cubicBezTo>
                      <a:pt x="129032" y="371309"/>
                      <a:pt x="183649" y="335632"/>
                      <a:pt x="174840" y="311847"/>
                    </a:cubicBezTo>
                    <a:cubicBezTo>
                      <a:pt x="166031" y="288062"/>
                      <a:pt x="23321" y="284538"/>
                      <a:pt x="21559" y="264277"/>
                    </a:cubicBezTo>
                    <a:cubicBezTo>
                      <a:pt x="19797" y="244016"/>
                      <a:pt x="167793" y="209660"/>
                      <a:pt x="164269" y="190280"/>
                    </a:cubicBezTo>
                    <a:cubicBezTo>
                      <a:pt x="160745" y="170900"/>
                      <a:pt x="8345" y="166494"/>
                      <a:pt x="417" y="147995"/>
                    </a:cubicBezTo>
                    <a:cubicBezTo>
                      <a:pt x="-7511" y="129496"/>
                      <a:pt x="99961" y="103949"/>
                      <a:pt x="116699" y="79283"/>
                    </a:cubicBezTo>
                    <a:cubicBezTo>
                      <a:pt x="133437" y="54617"/>
                      <a:pt x="117140" y="27308"/>
                      <a:pt x="100843" y="0"/>
                    </a:cubicBezTo>
                  </a:path>
                </a:pathLst>
              </a:cu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7" name="ZoneTexte 46"/>
              <p:cNvSpPr txBox="1"/>
              <p:nvPr/>
            </p:nvSpPr>
            <p:spPr>
              <a:xfrm>
                <a:off x="2216865" y="5093869"/>
                <a:ext cx="239761" cy="245976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000" b="1" dirty="0">
                    <a:solidFill>
                      <a:srgbClr val="000000"/>
                    </a:solidFill>
                    <a:latin typeface="Calibri" pitchFamily="34" charset="0"/>
                    <a:ea typeface="+mn-ea"/>
                  </a:rPr>
                  <a:t>L</a:t>
                </a:r>
              </a:p>
            </p:txBody>
          </p:sp>
        </p:grpSp>
      </p:grpSp>
      <p:cxnSp>
        <p:nvCxnSpPr>
          <p:cNvPr id="64" name="Connecteur droit avec flèche 63"/>
          <p:cNvCxnSpPr/>
          <p:nvPr/>
        </p:nvCxnSpPr>
        <p:spPr>
          <a:xfrm flipV="1">
            <a:off x="2929905" y="3800751"/>
            <a:ext cx="657225" cy="11112"/>
          </a:xfrm>
          <a:prstGeom prst="straightConnector1">
            <a:avLst/>
          </a:prstGeom>
          <a:ln w="47625">
            <a:solidFill>
              <a:srgbClr val="0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 flipV="1">
            <a:off x="1256680" y="3803926"/>
            <a:ext cx="657225" cy="11112"/>
          </a:xfrm>
          <a:prstGeom prst="straightConnector1">
            <a:avLst/>
          </a:prstGeom>
          <a:ln w="47625">
            <a:solidFill>
              <a:srgbClr val="00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40863" y="4057536"/>
            <a:ext cx="17668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fr-FR" sz="16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 = PDDA</a:t>
            </a:r>
            <a:endParaRPr lang="fr-FR" sz="1600" kern="0" baseline="-250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fr-FR" sz="16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 = CH</a:t>
            </a:r>
            <a:r>
              <a:rPr lang="fr-FR" sz="1600" kern="0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16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-(CH</a:t>
            </a:r>
            <a:r>
              <a:rPr lang="fr-FR" sz="1600" kern="0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16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FR" sz="1600" kern="0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fr-FR" sz="16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-NH</a:t>
            </a:r>
            <a:r>
              <a:rPr lang="fr-FR" sz="1600" kern="0" baseline="-25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1600" kern="0" baseline="-25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83958" y="2828878"/>
            <a:ext cx="4012443" cy="1828800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8" name="Picture 5" descr="C:\Users\jc211067\Pictures\Boulot\2012-10-12 17.33.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87"/>
          <a:stretch>
            <a:fillRect/>
          </a:stretch>
        </p:blipFill>
        <p:spPr bwMode="auto">
          <a:xfrm>
            <a:off x="2938584" y="1098379"/>
            <a:ext cx="2054225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ZoneTexte 8"/>
          <p:cNvSpPr txBox="1">
            <a:spLocks noChangeArrowheads="1"/>
          </p:cNvSpPr>
          <p:nvPr/>
        </p:nvSpPr>
        <p:spPr bwMode="auto">
          <a:xfrm>
            <a:off x="5308271" y="1320463"/>
            <a:ext cx="3621973" cy="830997"/>
          </a:xfrm>
          <a:prstGeom prst="rect">
            <a:avLst/>
          </a:prstGeom>
          <a:solidFill>
            <a:srgbClr val="1E5389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PBA NPs </a:t>
            </a:r>
            <a:r>
              <a:rPr lang="fr-FR" sz="1600" b="1" dirty="0" err="1" smtClean="0">
                <a:solidFill>
                  <a:schemeClr val="bg1"/>
                </a:solidFill>
              </a:rPr>
              <a:t>very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hydrophilic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Not active at O/W interface</a:t>
            </a: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Surface modification </a:t>
            </a:r>
            <a:r>
              <a:rPr lang="fr-FR" sz="1600" b="1" dirty="0" err="1" smtClean="0">
                <a:solidFill>
                  <a:schemeClr val="bg1"/>
                </a:solidFill>
              </a:rPr>
              <a:t>needed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70" name="Grafik 5528" descr="C:\Users\Martin\Desktop\PDDA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957" y="2984775"/>
            <a:ext cx="142621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ZoneTexte 8"/>
          <p:cNvSpPr txBox="1">
            <a:spLocks noChangeArrowheads="1"/>
          </p:cNvSpPr>
          <p:nvPr/>
        </p:nvSpPr>
        <p:spPr bwMode="auto">
          <a:xfrm>
            <a:off x="247380" y="5177964"/>
            <a:ext cx="6355439" cy="830997"/>
          </a:xfrm>
          <a:prstGeom prst="rect">
            <a:avLst/>
          </a:prstGeom>
          <a:solidFill>
            <a:srgbClr val="1E5389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chemeClr val="bg1"/>
                </a:solidFill>
              </a:rPr>
              <a:t>With</a:t>
            </a:r>
            <a:r>
              <a:rPr lang="fr-FR" sz="1600" b="1" dirty="0" smtClean="0">
                <a:solidFill>
                  <a:schemeClr val="bg1"/>
                </a:solidFill>
              </a:rPr>
              <a:t> PDDA: </a:t>
            </a:r>
            <a:r>
              <a:rPr lang="fr-FR" sz="1600" b="1" dirty="0" err="1" smtClean="0">
                <a:solidFill>
                  <a:schemeClr val="bg1"/>
                </a:solidFill>
              </a:rPr>
              <a:t>Interfacial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activity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chemeClr val="bg1"/>
                </a:solidFill>
              </a:rPr>
              <a:t>With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Alkylamines</a:t>
            </a:r>
            <a:r>
              <a:rPr lang="fr-FR" sz="1600" b="1" dirty="0" smtClean="0">
                <a:solidFill>
                  <a:schemeClr val="bg1"/>
                </a:solidFill>
              </a:rPr>
              <a:t>: No </a:t>
            </a:r>
            <a:r>
              <a:rPr lang="fr-FR" sz="1600" b="1" dirty="0" err="1" smtClean="0">
                <a:solidFill>
                  <a:schemeClr val="bg1"/>
                </a:solidFill>
              </a:rPr>
              <a:t>interfacial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activity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chemeClr val="bg1"/>
                </a:solidFill>
              </a:rPr>
              <a:t>Interest</a:t>
            </a:r>
            <a:r>
              <a:rPr lang="fr-FR" sz="1600" b="1" dirty="0" smtClean="0">
                <a:solidFill>
                  <a:schemeClr val="bg1"/>
                </a:solidFill>
              </a:rPr>
              <a:t>: Location of PBA on the surface of </a:t>
            </a:r>
            <a:r>
              <a:rPr lang="fr-FR" sz="1600" b="1" dirty="0" err="1" smtClean="0">
                <a:solidFill>
                  <a:schemeClr val="bg1"/>
                </a:solidFill>
              </a:rPr>
              <a:t>macropores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491226" y="4386697"/>
            <a:ext cx="721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fr-FR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PDDA</a:t>
            </a:r>
            <a:endParaRPr lang="fr-FR" kern="0" baseline="-25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99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1"/>
          <p:cNvSpPr>
            <a:spLocks noGrp="1"/>
          </p:cNvSpPr>
          <p:nvPr>
            <p:ph sz="quarter" idx="10"/>
          </p:nvPr>
        </p:nvSpPr>
        <p:spPr>
          <a:xfrm>
            <a:off x="1696466" y="116500"/>
            <a:ext cx="6416790" cy="505435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3. Pickering </a:t>
            </a:r>
            <a:r>
              <a:rPr lang="fr-FR" dirty="0" err="1" smtClean="0"/>
              <a:t>emulsions</a:t>
            </a:r>
            <a:endParaRPr lang="fr-F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8737"/>
            <a:ext cx="5692154" cy="39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3" y="877403"/>
            <a:ext cx="3647867" cy="3572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09" y="4359979"/>
            <a:ext cx="4390033" cy="173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8"/>
          <p:cNvSpPr txBox="1">
            <a:spLocks noChangeArrowheads="1"/>
          </p:cNvSpPr>
          <p:nvPr/>
        </p:nvSpPr>
        <p:spPr bwMode="auto">
          <a:xfrm>
            <a:off x="5117091" y="4794612"/>
            <a:ext cx="3952481" cy="830997"/>
          </a:xfrm>
          <a:prstGeom prst="rect">
            <a:avLst/>
          </a:prstGeom>
          <a:solidFill>
            <a:srgbClr val="1E5389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chemeClr val="bg1"/>
                </a:solidFill>
              </a:rPr>
              <a:t>CuHCF</a:t>
            </a:r>
            <a:r>
              <a:rPr lang="fr-FR" sz="1600" b="1" dirty="0" smtClean="0">
                <a:solidFill>
                  <a:schemeClr val="bg1"/>
                </a:solidFill>
              </a:rPr>
              <a:t> NPs </a:t>
            </a:r>
            <a:r>
              <a:rPr lang="fr-FR" sz="1600" b="1" dirty="0" err="1" smtClean="0">
                <a:solidFill>
                  <a:schemeClr val="bg1"/>
                </a:solidFill>
              </a:rPr>
              <a:t>covered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with</a:t>
            </a:r>
            <a:r>
              <a:rPr lang="fr-FR" sz="1600" b="1" dirty="0" smtClean="0">
                <a:solidFill>
                  <a:schemeClr val="bg1"/>
                </a:solidFill>
              </a:rPr>
              <a:t> PDDA </a:t>
            </a:r>
            <a:r>
              <a:rPr lang="fr-FR" sz="1600" b="1" dirty="0" err="1" smtClean="0">
                <a:solidFill>
                  <a:schemeClr val="bg1"/>
                </a:solidFill>
              </a:rPr>
              <a:t>lower</a:t>
            </a:r>
            <a:r>
              <a:rPr lang="fr-FR" sz="1600" b="1" dirty="0" smtClean="0">
                <a:solidFill>
                  <a:schemeClr val="bg1"/>
                </a:solidFill>
              </a:rPr>
              <a:t> water/cyclohexane </a:t>
            </a:r>
            <a:r>
              <a:rPr lang="fr-FR" sz="1600" b="1" dirty="0" err="1" smtClean="0">
                <a:solidFill>
                  <a:schemeClr val="bg1"/>
                </a:solidFill>
              </a:rPr>
              <a:t>interfacial</a:t>
            </a:r>
            <a:r>
              <a:rPr lang="fr-FR" sz="1600" b="1" dirty="0" smtClean="0">
                <a:solidFill>
                  <a:schemeClr val="bg1"/>
                </a:solidFill>
              </a:rPr>
              <a:t> tension values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04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1"/>
          <p:cNvSpPr>
            <a:spLocks noGrp="1"/>
          </p:cNvSpPr>
          <p:nvPr>
            <p:ph sz="quarter" idx="10"/>
          </p:nvPr>
        </p:nvSpPr>
        <p:spPr>
          <a:xfrm>
            <a:off x="1696466" y="116500"/>
            <a:ext cx="6416790" cy="505435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3. Pickering </a:t>
            </a:r>
            <a:r>
              <a:rPr lang="fr-FR" dirty="0" err="1" smtClean="0"/>
              <a:t>emulsions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98" y="827891"/>
            <a:ext cx="4044765" cy="5477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ZoneTexte 8"/>
          <p:cNvSpPr txBox="1">
            <a:spLocks noChangeArrowheads="1"/>
          </p:cNvSpPr>
          <p:nvPr/>
        </p:nvSpPr>
        <p:spPr bwMode="auto">
          <a:xfrm>
            <a:off x="4568825" y="3431965"/>
            <a:ext cx="4098523" cy="1323439"/>
          </a:xfrm>
          <a:prstGeom prst="rect">
            <a:avLst/>
          </a:prstGeom>
          <a:solidFill>
            <a:srgbClr val="1E5389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O/W 50/50 mix</a:t>
            </a: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fr-FR" sz="1600" b="1" dirty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Stable </a:t>
            </a:r>
            <a:r>
              <a:rPr lang="fr-FR" sz="1600" b="1" dirty="0" err="1" smtClean="0">
                <a:solidFill>
                  <a:schemeClr val="bg1"/>
                </a:solidFill>
              </a:rPr>
              <a:t>emulsions</a:t>
            </a:r>
            <a:r>
              <a:rPr lang="fr-FR" sz="1600" b="1" dirty="0" smtClean="0">
                <a:solidFill>
                  <a:schemeClr val="bg1"/>
                </a:solidFill>
              </a:rPr>
              <a:t> for [NPs]=8g/L</a:t>
            </a: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fr-FR" sz="1600" b="1" dirty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chemeClr val="bg1"/>
                </a:solidFill>
              </a:rPr>
              <a:t>Creaming</a:t>
            </a:r>
            <a:r>
              <a:rPr lang="fr-FR" sz="1600" b="1" dirty="0" smtClean="0">
                <a:solidFill>
                  <a:schemeClr val="bg1"/>
                </a:solidFill>
              </a:rPr>
              <a:t> due to </a:t>
            </a:r>
            <a:r>
              <a:rPr lang="fr-FR" sz="1600" b="1" dirty="0" err="1" smtClean="0">
                <a:solidFill>
                  <a:schemeClr val="bg1"/>
                </a:solidFill>
              </a:rPr>
              <a:t>oil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buyoancy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26" name="ZoneTexte 8"/>
          <p:cNvSpPr txBox="1">
            <a:spLocks noChangeArrowheads="1"/>
          </p:cNvSpPr>
          <p:nvPr/>
        </p:nvSpPr>
        <p:spPr bwMode="auto">
          <a:xfrm>
            <a:off x="4568824" y="5092975"/>
            <a:ext cx="4098523" cy="830997"/>
          </a:xfrm>
          <a:prstGeom prst="rect">
            <a:avLst/>
          </a:prstGeom>
          <a:solidFill>
            <a:srgbClr val="1E5389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ctr" eaLnBrk="1" hangingPunct="1">
              <a:buClr>
                <a:schemeClr val="bg1"/>
              </a:buClr>
            </a:pPr>
            <a:r>
              <a:rPr lang="fr-FR" sz="1600" b="1" dirty="0" smtClean="0">
                <a:solidFill>
                  <a:schemeClr val="bg1"/>
                </a:solidFill>
              </a:rPr>
              <a:t>Road to </a:t>
            </a:r>
            <a:r>
              <a:rPr lang="fr-FR" sz="1600" b="1" dirty="0" err="1" smtClean="0">
                <a:solidFill>
                  <a:schemeClr val="bg1"/>
                </a:solidFill>
              </a:rPr>
              <a:t>functionalised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materials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marL="0" indent="0" algn="ctr" eaLnBrk="1" hangingPunct="1">
              <a:buClr>
                <a:schemeClr val="bg1"/>
              </a:buClr>
            </a:pPr>
            <a:endParaRPr lang="fr-FR" sz="1600" b="1" dirty="0">
              <a:solidFill>
                <a:schemeClr val="bg1"/>
              </a:solidFill>
            </a:endParaRPr>
          </a:p>
          <a:p>
            <a:pPr algn="just" eaLnBrk="1" hangingPunct="1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To </a:t>
            </a:r>
            <a:r>
              <a:rPr lang="fr-FR" sz="1600" b="1" dirty="0" err="1" smtClean="0">
                <a:solidFill>
                  <a:schemeClr val="bg1"/>
                </a:solidFill>
              </a:rPr>
              <a:t>be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continued</a:t>
            </a:r>
            <a:r>
              <a:rPr lang="fr-FR" sz="1600" b="1" dirty="0" smtClean="0">
                <a:solidFill>
                  <a:schemeClr val="bg1"/>
                </a:solidFill>
              </a:rPr>
              <a:t>…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27" name="Picture 2" descr="C:\Users\jc211067\Desktop\Thematiques\Publis\Nos publis\RSC Advances\Mayer-2016\Cu-NP-8g_l-001_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5" y="1316745"/>
            <a:ext cx="2052533" cy="176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6641679" y="1962715"/>
            <a:ext cx="1750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defRPr/>
            </a:pPr>
            <a:r>
              <a:rPr lang="fr-FR" i="1" u="sng" kern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</a:t>
            </a:r>
            <a:r>
              <a:rPr lang="fr-FR" i="1" u="sng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-SEM image</a:t>
            </a:r>
            <a:endParaRPr lang="fr-FR" i="1" u="sng" kern="0" baseline="-25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1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696466" y="3150137"/>
            <a:ext cx="5773113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II – </a:t>
            </a:r>
            <a:r>
              <a:rPr lang="fr-FR" sz="2800" b="1" dirty="0" err="1" smtClean="0">
                <a:solidFill>
                  <a:schemeClr val="bg1"/>
                </a:solidFill>
              </a:rPr>
              <a:t>Microemulsion</a:t>
            </a:r>
            <a:r>
              <a:rPr lang="fr-FR" sz="2800" b="1" dirty="0" smtClean="0">
                <a:solidFill>
                  <a:schemeClr val="bg1"/>
                </a:solidFill>
              </a:rPr>
              <a:t> for NPs </a:t>
            </a:r>
            <a:r>
              <a:rPr lang="fr-FR" sz="2800" b="1" dirty="0" err="1" smtClean="0">
                <a:solidFill>
                  <a:schemeClr val="bg1"/>
                </a:solidFill>
              </a:rPr>
              <a:t>synthesis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03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err="1" smtClean="0"/>
              <a:t>Core</a:t>
            </a:r>
            <a:r>
              <a:rPr lang="fr-FR" dirty="0" smtClean="0"/>
              <a:t> </a:t>
            </a:r>
            <a:r>
              <a:rPr lang="fr-FR" dirty="0" err="1" smtClean="0"/>
              <a:t>shell</a:t>
            </a:r>
            <a:r>
              <a:rPr lang="fr-FR" dirty="0" smtClean="0"/>
              <a:t> </a:t>
            </a:r>
            <a:r>
              <a:rPr lang="fr-FR" dirty="0" err="1" smtClean="0"/>
              <a:t>nanoparticles</a:t>
            </a:r>
            <a:r>
              <a:rPr lang="fr-FR" dirty="0" smtClean="0"/>
              <a:t> PBA@SiO</a:t>
            </a:r>
            <a:r>
              <a:rPr lang="fr-FR" baseline="-25000" dirty="0" smtClean="0"/>
              <a:t>2</a:t>
            </a:r>
            <a:endParaRPr lang="fr-FR" baseline="-25000" dirty="0"/>
          </a:p>
        </p:txBody>
      </p:sp>
      <p:pic>
        <p:nvPicPr>
          <p:cNvPr id="4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99656" y="1874640"/>
            <a:ext cx="1937069" cy="99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897" y="2010029"/>
            <a:ext cx="1960773" cy="100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09" y="1964290"/>
            <a:ext cx="1789453" cy="91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467295" y="2232847"/>
            <a:ext cx="5846044" cy="294581"/>
            <a:chOff x="527619" y="1629061"/>
            <a:chExt cx="6714706" cy="506647"/>
          </a:xfrm>
        </p:grpSpPr>
        <p:sp>
          <p:nvSpPr>
            <p:cNvPr id="8" name="Ellipse 7"/>
            <p:cNvSpPr/>
            <p:nvPr/>
          </p:nvSpPr>
          <p:spPr>
            <a:xfrm>
              <a:off x="527619" y="1629061"/>
              <a:ext cx="404674" cy="424133"/>
            </a:xfrm>
            <a:prstGeom prst="ellipse">
              <a:avLst/>
            </a:prstGeom>
            <a:noFill/>
            <a:ln w="38100">
              <a:solidFill>
                <a:srgbClr val="1E538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522256" y="1674043"/>
              <a:ext cx="72006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Cu</a:t>
              </a:r>
              <a:r>
                <a:rPr lang="fr-FR" sz="2400" b="1" baseline="30000" dirty="0"/>
                <a:t>2+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747467" y="4672901"/>
                <a:ext cx="745460" cy="5032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60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  <m:t>𝐶𝑢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600" i="1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  <m:t>𝐹𝑒</m:t>
                              </m:r>
                            </m:sub>
                          </m:sSub>
                        </m:den>
                      </m:f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67" y="4672901"/>
                <a:ext cx="745460" cy="5032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e 10"/>
          <p:cNvGrpSpPr/>
          <p:nvPr/>
        </p:nvGrpSpPr>
        <p:grpSpPr>
          <a:xfrm>
            <a:off x="457713" y="3425417"/>
            <a:ext cx="5617044" cy="2605118"/>
            <a:chOff x="182922" y="2978801"/>
            <a:chExt cx="5617044" cy="2605118"/>
          </a:xfrm>
        </p:grpSpPr>
        <p:grpSp>
          <p:nvGrpSpPr>
            <p:cNvPr id="12" name="Groupe 11"/>
            <p:cNvGrpSpPr>
              <a:grpSpLocks noChangeAspect="1"/>
            </p:cNvGrpSpPr>
            <p:nvPr/>
          </p:nvGrpSpPr>
          <p:grpSpPr>
            <a:xfrm>
              <a:off x="449181" y="3352999"/>
              <a:ext cx="5350785" cy="2230920"/>
              <a:chOff x="322775" y="13100799"/>
              <a:chExt cx="19118777" cy="7971254"/>
            </a:xfrm>
          </p:grpSpPr>
          <p:grpSp>
            <p:nvGrpSpPr>
              <p:cNvPr id="15" name="Groupe 14"/>
              <p:cNvGrpSpPr/>
              <p:nvPr/>
            </p:nvGrpSpPr>
            <p:grpSpPr>
              <a:xfrm>
                <a:off x="7035053" y="14082577"/>
                <a:ext cx="1874269" cy="2290772"/>
                <a:chOff x="3203848" y="4221088"/>
                <a:chExt cx="648072" cy="792088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3275856" y="4617132"/>
                  <a:ext cx="576064" cy="396044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44" name="Groupe 43"/>
                <p:cNvGrpSpPr/>
                <p:nvPr/>
              </p:nvGrpSpPr>
              <p:grpSpPr>
                <a:xfrm>
                  <a:off x="3203848" y="4221088"/>
                  <a:ext cx="648072" cy="792088"/>
                  <a:chOff x="2483768" y="4221088"/>
                  <a:chExt cx="648072" cy="792088"/>
                </a:xfrm>
              </p:grpSpPr>
              <p:grpSp>
                <p:nvGrpSpPr>
                  <p:cNvPr id="45" name="Groupe 44"/>
                  <p:cNvGrpSpPr/>
                  <p:nvPr/>
                </p:nvGrpSpPr>
                <p:grpSpPr>
                  <a:xfrm>
                    <a:off x="2483768" y="4221088"/>
                    <a:ext cx="648072" cy="792088"/>
                    <a:chOff x="3491880" y="4149080"/>
                    <a:chExt cx="648072" cy="792088"/>
                  </a:xfrm>
                </p:grpSpPr>
                <p:cxnSp>
                  <p:nvCxnSpPr>
                    <p:cNvPr id="47" name="Connecteur droit 46"/>
                    <p:cNvCxnSpPr/>
                    <p:nvPr/>
                  </p:nvCxnSpPr>
                  <p:spPr>
                    <a:xfrm>
                      <a:off x="3563888" y="4221088"/>
                      <a:ext cx="0" cy="72008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Connecteur droit 47"/>
                    <p:cNvCxnSpPr/>
                    <p:nvPr/>
                  </p:nvCxnSpPr>
                  <p:spPr>
                    <a:xfrm>
                      <a:off x="3491880" y="4149080"/>
                      <a:ext cx="72008" cy="72008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Connecteur droit 48"/>
                    <p:cNvCxnSpPr/>
                    <p:nvPr/>
                  </p:nvCxnSpPr>
                  <p:spPr>
                    <a:xfrm>
                      <a:off x="3563888" y="4941168"/>
                      <a:ext cx="57606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" name="Connecteur droit 49"/>
                    <p:cNvCxnSpPr/>
                    <p:nvPr/>
                  </p:nvCxnSpPr>
                  <p:spPr>
                    <a:xfrm flipV="1">
                      <a:off x="4139952" y="4149080"/>
                      <a:ext cx="0" cy="792088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6" name="Connecteur droit 45"/>
                  <p:cNvCxnSpPr/>
                  <p:nvPr/>
                </p:nvCxnSpPr>
                <p:spPr>
                  <a:xfrm>
                    <a:off x="2555776" y="4617132"/>
                    <a:ext cx="576064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" name="ZoneTexte 15"/>
              <p:cNvSpPr txBox="1"/>
              <p:nvPr/>
            </p:nvSpPr>
            <p:spPr>
              <a:xfrm>
                <a:off x="526994" y="13875007"/>
                <a:ext cx="6438563" cy="2089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[Cu(AOT)</a:t>
                </a:r>
                <a:r>
                  <a:rPr lang="fr-FR" sz="1050" baseline="-250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2</a:t>
                </a:r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]=0,044M</a:t>
                </a:r>
                <a:endParaRPr lang="fr-FR" sz="1050" baseline="-250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isooctane</a:t>
                </a:r>
              </a:p>
              <a:p>
                <a:r>
                  <a:rPr lang="fr-FR" sz="1100" b="1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w=5</a:t>
                </a:r>
              </a:p>
            </p:txBody>
          </p:sp>
          <p:sp>
            <p:nvSpPr>
              <p:cNvPr id="17" name="Flèche courbée vers le bas 16"/>
              <p:cNvSpPr/>
              <p:nvPr/>
            </p:nvSpPr>
            <p:spPr>
              <a:xfrm rot="1005622">
                <a:off x="5414364" y="13100799"/>
                <a:ext cx="2935265" cy="1027688"/>
              </a:xfrm>
              <a:prstGeom prst="curved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8" name="Groupe 17"/>
              <p:cNvGrpSpPr/>
              <p:nvPr/>
            </p:nvGrpSpPr>
            <p:grpSpPr>
              <a:xfrm>
                <a:off x="7035053" y="18781281"/>
                <a:ext cx="1874269" cy="2290772"/>
                <a:chOff x="3203848" y="5733256"/>
                <a:chExt cx="648072" cy="792088"/>
              </a:xfrm>
            </p:grpSpPr>
            <p:sp>
              <p:nvSpPr>
                <p:cNvPr id="35" name="Rectangle 34"/>
                <p:cNvSpPr/>
                <p:nvPr/>
              </p:nvSpPr>
              <p:spPr>
                <a:xfrm>
                  <a:off x="3275856" y="6129300"/>
                  <a:ext cx="576064" cy="396044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36" name="Groupe 35"/>
                <p:cNvGrpSpPr/>
                <p:nvPr/>
              </p:nvGrpSpPr>
              <p:grpSpPr>
                <a:xfrm>
                  <a:off x="3203848" y="5733256"/>
                  <a:ext cx="648072" cy="792088"/>
                  <a:chOff x="2483768" y="4221088"/>
                  <a:chExt cx="648072" cy="792088"/>
                </a:xfrm>
              </p:grpSpPr>
              <p:grpSp>
                <p:nvGrpSpPr>
                  <p:cNvPr id="37" name="Groupe 36"/>
                  <p:cNvGrpSpPr/>
                  <p:nvPr/>
                </p:nvGrpSpPr>
                <p:grpSpPr>
                  <a:xfrm>
                    <a:off x="2483768" y="4221088"/>
                    <a:ext cx="648072" cy="792088"/>
                    <a:chOff x="3491880" y="4149080"/>
                    <a:chExt cx="648072" cy="792088"/>
                  </a:xfrm>
                </p:grpSpPr>
                <p:cxnSp>
                  <p:nvCxnSpPr>
                    <p:cNvPr id="39" name="Connecteur droit 38"/>
                    <p:cNvCxnSpPr/>
                    <p:nvPr/>
                  </p:nvCxnSpPr>
                  <p:spPr>
                    <a:xfrm>
                      <a:off x="3563888" y="4221088"/>
                      <a:ext cx="0" cy="72008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Connecteur droit 39"/>
                    <p:cNvCxnSpPr/>
                    <p:nvPr/>
                  </p:nvCxnSpPr>
                  <p:spPr>
                    <a:xfrm>
                      <a:off x="3491880" y="4149080"/>
                      <a:ext cx="72008" cy="72008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Connecteur droit 40"/>
                    <p:cNvCxnSpPr/>
                    <p:nvPr/>
                  </p:nvCxnSpPr>
                  <p:spPr>
                    <a:xfrm>
                      <a:off x="3563888" y="4941168"/>
                      <a:ext cx="57606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Connecteur droit 41"/>
                    <p:cNvCxnSpPr/>
                    <p:nvPr/>
                  </p:nvCxnSpPr>
                  <p:spPr>
                    <a:xfrm flipV="1">
                      <a:off x="4139952" y="4149080"/>
                      <a:ext cx="0" cy="792088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8" name="Connecteur droit 37"/>
                  <p:cNvCxnSpPr/>
                  <p:nvPr/>
                </p:nvCxnSpPr>
                <p:spPr>
                  <a:xfrm>
                    <a:off x="2555776" y="4617132"/>
                    <a:ext cx="576064" cy="0"/>
                  </a:xfrm>
                  <a:prstGeom prst="line">
                    <a:avLst/>
                  </a:prstGeom>
                </p:spPr>
                <p:style>
                  <a:lnRef idx="1">
                    <a:schemeClr val="accent6"/>
                  </a:lnRef>
                  <a:fillRef idx="0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9" name="Flèche courbée vers le bas 18"/>
              <p:cNvSpPr/>
              <p:nvPr/>
            </p:nvSpPr>
            <p:spPr>
              <a:xfrm rot="1005622">
                <a:off x="5414365" y="17047824"/>
                <a:ext cx="2935265" cy="1027688"/>
              </a:xfrm>
              <a:prstGeom prst="curved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322775" y="18094888"/>
                <a:ext cx="6712279" cy="2666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[Na(AOT)] = 0,1M</a:t>
                </a:r>
              </a:p>
              <a:p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isooctane</a:t>
                </a:r>
              </a:p>
              <a:p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[K</a:t>
                </a:r>
                <a:r>
                  <a:rPr lang="fr-FR" sz="105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Fe(CN)</a:t>
                </a:r>
                <a:r>
                  <a:rPr lang="fr-FR" sz="105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]=0,05M</a:t>
                </a:r>
              </a:p>
              <a:p>
                <a:r>
                  <a:rPr lang="fr-FR" sz="1100" b="1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w=5</a:t>
                </a:r>
              </a:p>
            </p:txBody>
          </p:sp>
          <p:grpSp>
            <p:nvGrpSpPr>
              <p:cNvPr id="21" name="Groupe 20"/>
              <p:cNvGrpSpPr/>
              <p:nvPr/>
            </p:nvGrpSpPr>
            <p:grpSpPr>
              <a:xfrm>
                <a:off x="9451197" y="14813949"/>
                <a:ext cx="2632503" cy="5484258"/>
                <a:chOff x="4103948" y="4077072"/>
                <a:chExt cx="910249" cy="1896309"/>
              </a:xfrm>
            </p:grpSpPr>
            <p:sp>
              <p:nvSpPr>
                <p:cNvPr id="33" name="Accolade fermante 32"/>
                <p:cNvSpPr/>
                <p:nvPr/>
              </p:nvSpPr>
              <p:spPr>
                <a:xfrm>
                  <a:off x="4103948" y="4077072"/>
                  <a:ext cx="648072" cy="1896309"/>
                </a:xfrm>
                <a:prstGeom prst="rightBrac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34" name="Connecteur droit avec flèche 33"/>
                <p:cNvCxnSpPr/>
                <p:nvPr/>
              </p:nvCxnSpPr>
              <p:spPr>
                <a:xfrm>
                  <a:off x="4744167" y="5026455"/>
                  <a:ext cx="270030" cy="0"/>
                </a:xfrm>
                <a:prstGeom prst="straightConnector1">
                  <a:avLst/>
                </a:prstGeom>
                <a:ln w="19050">
                  <a:tailEnd type="arrow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e 21"/>
              <p:cNvGrpSpPr/>
              <p:nvPr/>
            </p:nvGrpSpPr>
            <p:grpSpPr>
              <a:xfrm>
                <a:off x="12083700" y="16109255"/>
                <a:ext cx="1874269" cy="2299101"/>
                <a:chOff x="5472100" y="5093568"/>
                <a:chExt cx="648072" cy="794968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5544108" y="5492492"/>
                  <a:ext cx="576064" cy="396044"/>
                </a:xfrm>
                <a:prstGeom prst="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26" name="Groupe 25"/>
                <p:cNvGrpSpPr/>
                <p:nvPr/>
              </p:nvGrpSpPr>
              <p:grpSpPr>
                <a:xfrm>
                  <a:off x="5472100" y="5093568"/>
                  <a:ext cx="648072" cy="792088"/>
                  <a:chOff x="2483768" y="4221088"/>
                  <a:chExt cx="648072" cy="792088"/>
                </a:xfrm>
              </p:grpSpPr>
              <p:grpSp>
                <p:nvGrpSpPr>
                  <p:cNvPr id="27" name="Groupe 26"/>
                  <p:cNvGrpSpPr/>
                  <p:nvPr/>
                </p:nvGrpSpPr>
                <p:grpSpPr>
                  <a:xfrm>
                    <a:off x="2483768" y="4221088"/>
                    <a:ext cx="648072" cy="792088"/>
                    <a:chOff x="3491880" y="4149080"/>
                    <a:chExt cx="648072" cy="792088"/>
                  </a:xfrm>
                </p:grpSpPr>
                <p:cxnSp>
                  <p:nvCxnSpPr>
                    <p:cNvPr id="29" name="Connecteur droit 28"/>
                    <p:cNvCxnSpPr/>
                    <p:nvPr/>
                  </p:nvCxnSpPr>
                  <p:spPr>
                    <a:xfrm>
                      <a:off x="3563888" y="4221088"/>
                      <a:ext cx="0" cy="72008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Connecteur droit 29"/>
                    <p:cNvCxnSpPr/>
                    <p:nvPr/>
                  </p:nvCxnSpPr>
                  <p:spPr>
                    <a:xfrm>
                      <a:off x="3491880" y="4149080"/>
                      <a:ext cx="72008" cy="72008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Connecteur droit 30"/>
                    <p:cNvCxnSpPr/>
                    <p:nvPr/>
                  </p:nvCxnSpPr>
                  <p:spPr>
                    <a:xfrm>
                      <a:off x="3563888" y="4941168"/>
                      <a:ext cx="576064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Connecteur droit 31"/>
                    <p:cNvCxnSpPr/>
                    <p:nvPr/>
                  </p:nvCxnSpPr>
                  <p:spPr>
                    <a:xfrm flipV="1">
                      <a:off x="4139952" y="4149080"/>
                      <a:ext cx="0" cy="792088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8" name="Connecteur droit 27"/>
                  <p:cNvCxnSpPr/>
                  <p:nvPr/>
                </p:nvCxnSpPr>
                <p:spPr>
                  <a:xfrm>
                    <a:off x="2555776" y="4617132"/>
                    <a:ext cx="576064" cy="0"/>
                  </a:xfrm>
                  <a:prstGeom prst="line">
                    <a:avLst/>
                  </a:prstGeom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3" name="ZoneTexte 22"/>
              <p:cNvSpPr txBox="1"/>
              <p:nvPr/>
            </p:nvSpPr>
            <p:spPr>
              <a:xfrm>
                <a:off x="14892551" y="16493398"/>
                <a:ext cx="4549001" cy="2666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Basic condition NH</a:t>
                </a:r>
                <a:r>
                  <a:rPr lang="fr-FR" sz="105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OH (1,338 M)</a:t>
                </a:r>
              </a:p>
              <a:p>
                <a:r>
                  <a:rPr lang="fr-FR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h= 4,8</a:t>
                </a:r>
              </a:p>
              <a:p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TEOS</a:t>
                </a:r>
              </a:p>
            </p:txBody>
          </p:sp>
          <p:sp>
            <p:nvSpPr>
              <p:cNvPr id="24" name="Flèche courbée vers le bas 23"/>
              <p:cNvSpPr/>
              <p:nvPr/>
            </p:nvSpPr>
            <p:spPr>
              <a:xfrm rot="20683877" flipH="1">
                <a:off x="12651330" y="15515389"/>
                <a:ext cx="2902712" cy="896628"/>
              </a:xfrm>
              <a:prstGeom prst="curved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3" name="ZoneTexte 12"/>
            <p:cNvSpPr txBox="1"/>
            <p:nvPr/>
          </p:nvSpPr>
          <p:spPr>
            <a:xfrm>
              <a:off x="3196205" y="2978801"/>
              <a:ext cx="17246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2)</a:t>
              </a:r>
              <a:r>
                <a:rPr lang="fr-FR" b="1" dirty="0" err="1"/>
                <a:t>Growth</a:t>
              </a:r>
              <a:r>
                <a:rPr lang="fr-FR" b="1" dirty="0"/>
                <a:t> of a </a:t>
              </a:r>
              <a:r>
                <a:rPr lang="fr-FR" b="1" dirty="0" err="1"/>
                <a:t>silica</a:t>
              </a:r>
              <a:r>
                <a:rPr lang="fr-FR" b="1" dirty="0"/>
                <a:t> </a:t>
              </a:r>
              <a:r>
                <a:rPr lang="fr-FR" b="1" dirty="0" err="1"/>
                <a:t>shell</a:t>
              </a:r>
              <a:endParaRPr lang="fr-FR" b="1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82922" y="2988523"/>
              <a:ext cx="17246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1)</a:t>
              </a:r>
              <a:r>
                <a:rPr lang="fr-FR" b="1" dirty="0" err="1"/>
                <a:t>Synthesis</a:t>
              </a:r>
              <a:r>
                <a:rPr lang="fr-FR" b="1" dirty="0"/>
                <a:t> of </a:t>
              </a:r>
              <a:r>
                <a:rPr lang="fr-FR" b="1" dirty="0" err="1"/>
                <a:t>CuHCF</a:t>
              </a:r>
              <a:r>
                <a:rPr lang="fr-FR" b="1" dirty="0"/>
                <a:t> </a:t>
              </a:r>
              <a:r>
                <a:rPr lang="fr-FR" b="1" dirty="0" err="1"/>
                <a:t>NPs</a:t>
              </a:r>
              <a:endParaRPr lang="fr-FR" b="1" dirty="0"/>
            </a:p>
          </p:txBody>
        </p:sp>
      </p:grpSp>
      <p:sp>
        <p:nvSpPr>
          <p:cNvPr id="51" name="ZoneTexte 50"/>
          <p:cNvSpPr txBox="1"/>
          <p:nvPr/>
        </p:nvSpPr>
        <p:spPr>
          <a:xfrm>
            <a:off x="6107290" y="4156624"/>
            <a:ext cx="2973763" cy="203132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Very stable µemulsion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Generally, more concentrated system</a:t>
            </a:r>
            <a:endParaRPr lang="en-US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More variable parameters (w, [K</a:t>
            </a:r>
            <a:r>
              <a:rPr lang="en-US" baseline="-25000" dirty="0">
                <a:solidFill>
                  <a:schemeClr val="bg1"/>
                </a:solidFill>
                <a:sym typeface="Wingdings" panose="05000000000000000000" pitchFamily="2" charset="2"/>
              </a:rPr>
              <a:t>2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CuFe(CN)</a:t>
            </a:r>
            <a:r>
              <a:rPr lang="en-US" baseline="-25000" dirty="0">
                <a:solidFill>
                  <a:schemeClr val="bg1"/>
                </a:solidFill>
                <a:sym typeface="Wingdings" panose="05000000000000000000" pitchFamily="2" charset="2"/>
              </a:rPr>
              <a:t>6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], pH, [TEOS])</a:t>
            </a:r>
          </a:p>
          <a:p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easier to characterize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6222829" y="3591224"/>
                <a:ext cx="1214584" cy="452560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1600" i="1" smtClean="0">
                        <a:latin typeface="Cambria Math"/>
                      </a:rPr>
                      <m:t>w</m:t>
                    </m:r>
                    <m:r>
                      <a:rPr lang="fr-FR" sz="1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16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6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𝑤𝑎𝑡𝑒𝑟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sz="16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fr-FR" sz="16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𝐴𝑂𝑇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829" y="3591224"/>
                <a:ext cx="1214584" cy="4525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/>
              <p:cNvSpPr txBox="1"/>
              <p:nvPr/>
            </p:nvSpPr>
            <p:spPr>
              <a:xfrm>
                <a:off x="7714391" y="3605512"/>
                <a:ext cx="1249330" cy="452368"/>
              </a:xfrm>
              <a:prstGeom prst="rect">
                <a:avLst/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60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fr-FR" sz="1600" i="1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fr-FR" sz="16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16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𝑤𝑎𝑡𝑒𝑟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sz="16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fr-FR" sz="1600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  <m:t>𝐸𝑂𝑆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53" name="ZoneTexte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4391" y="3605512"/>
                <a:ext cx="1249330" cy="45236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ZoneTexte 53"/>
          <p:cNvSpPr txBox="1"/>
          <p:nvPr/>
        </p:nvSpPr>
        <p:spPr>
          <a:xfrm>
            <a:off x="33299" y="1505308"/>
            <a:ext cx="3232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Modification of the surfactant</a:t>
            </a:r>
          </a:p>
        </p:txBody>
      </p:sp>
      <p:sp>
        <p:nvSpPr>
          <p:cNvPr id="55" name="Flèche droite 54"/>
          <p:cNvSpPr/>
          <p:nvPr/>
        </p:nvSpPr>
        <p:spPr>
          <a:xfrm>
            <a:off x="2779599" y="2513591"/>
            <a:ext cx="669851" cy="26600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ZoneTexte 55"/>
          <p:cNvSpPr txBox="1"/>
          <p:nvPr/>
        </p:nvSpPr>
        <p:spPr>
          <a:xfrm>
            <a:off x="2544945" y="1990372"/>
            <a:ext cx="1338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Ion exchange</a:t>
            </a:r>
          </a:p>
          <a:p>
            <a:r>
              <a:rPr lang="fr-FR" sz="1400" dirty="0"/>
              <a:t>Cu(NO</a:t>
            </a:r>
            <a:r>
              <a:rPr lang="fr-FR" sz="1400" baseline="-25000" dirty="0"/>
              <a:t>3</a:t>
            </a:r>
            <a:r>
              <a:rPr lang="fr-FR" sz="1400" dirty="0"/>
              <a:t>)</a:t>
            </a:r>
            <a:r>
              <a:rPr lang="fr-FR" sz="1400" baseline="-25000" dirty="0"/>
              <a:t>2</a:t>
            </a:r>
            <a:r>
              <a:rPr lang="fr-FR" sz="1400" dirty="0"/>
              <a:t> 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106541" y="2911774"/>
            <a:ext cx="2917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fr-FR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Synthesis</a:t>
            </a:r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fr-FR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core-shell</a:t>
            </a:r>
            <a:r>
              <a:rPr lang="fr-FR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NPs</a:t>
            </a:r>
            <a:endParaRPr lang="fr-FR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87383" y="3399095"/>
            <a:ext cx="5717491" cy="274718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9" name="Image 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4171" y="994220"/>
            <a:ext cx="1362900" cy="1022175"/>
          </a:xfrm>
          <a:prstGeom prst="rect">
            <a:avLst/>
          </a:prstGeom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829" y="3445560"/>
            <a:ext cx="657068" cy="122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0" y="315353"/>
            <a:ext cx="1933048" cy="1355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04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1"/>
          <p:cNvSpPr>
            <a:spLocks noGrp="1"/>
          </p:cNvSpPr>
          <p:nvPr>
            <p:ph sz="quarter" idx="10"/>
          </p:nvPr>
        </p:nvSpPr>
        <p:spPr>
          <a:xfrm>
            <a:off x="1696466" y="116500"/>
            <a:ext cx="6416790" cy="505435"/>
          </a:xfrm>
        </p:spPr>
        <p:txBody>
          <a:bodyPr>
            <a:normAutofit fontScale="85000" lnSpcReduction="10000"/>
          </a:bodyPr>
          <a:lstStyle/>
          <a:p>
            <a:r>
              <a:rPr lang="fr-FR" dirty="0" err="1" smtClean="0"/>
              <a:t>Core</a:t>
            </a:r>
            <a:r>
              <a:rPr lang="fr-FR" dirty="0" smtClean="0"/>
              <a:t> </a:t>
            </a:r>
            <a:r>
              <a:rPr lang="fr-FR" dirty="0" err="1" smtClean="0"/>
              <a:t>shell</a:t>
            </a:r>
            <a:r>
              <a:rPr lang="fr-FR" dirty="0" smtClean="0"/>
              <a:t> </a:t>
            </a:r>
            <a:r>
              <a:rPr lang="fr-FR" dirty="0" err="1" smtClean="0"/>
              <a:t>nanoparticles</a:t>
            </a:r>
            <a:r>
              <a:rPr lang="fr-FR" dirty="0" smtClean="0"/>
              <a:t> PBA@SiO</a:t>
            </a:r>
            <a:r>
              <a:rPr lang="fr-FR" baseline="-25000" dirty="0" smtClean="0"/>
              <a:t>2</a:t>
            </a:r>
            <a:endParaRPr lang="fr-FR" baseline="-25000" dirty="0"/>
          </a:p>
        </p:txBody>
      </p:sp>
      <p:pic>
        <p:nvPicPr>
          <p:cNvPr id="4" name="Picture 5" descr="C:\Users\jc211067\Desktop\J2\Stem7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821" y="1301000"/>
            <a:ext cx="2614468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jc211067\Desktop\J2\Stem8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1" y="1301000"/>
            <a:ext cx="2614468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6335818" y="1534366"/>
            <a:ext cx="2250042" cy="830997"/>
          </a:xfrm>
          <a:prstGeom prst="rect">
            <a:avLst/>
          </a:prstGeom>
          <a:solidFill>
            <a:srgbClr val="1E5389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STEM-HAADF images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D</a:t>
            </a:r>
            <a:r>
              <a:rPr lang="fr-FR" sz="1600" b="1" baseline="-25000" dirty="0" smtClean="0">
                <a:solidFill>
                  <a:schemeClr val="bg1"/>
                </a:solidFill>
              </a:rPr>
              <a:t>NP</a:t>
            </a:r>
            <a:r>
              <a:rPr lang="fr-FR" sz="1600" b="1" dirty="0" smtClean="0">
                <a:solidFill>
                  <a:schemeClr val="bg1"/>
                </a:solidFill>
              </a:rPr>
              <a:t>=20-30 nm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chemeClr val="bg1"/>
                </a:solidFill>
              </a:rPr>
              <a:t>D</a:t>
            </a:r>
            <a:r>
              <a:rPr lang="fr-FR" sz="1600" b="1" baseline="-25000" dirty="0" err="1" smtClean="0">
                <a:solidFill>
                  <a:schemeClr val="bg1"/>
                </a:solidFill>
              </a:rPr>
              <a:t>core</a:t>
            </a:r>
            <a:r>
              <a:rPr lang="fr-FR" sz="1600" b="1" dirty="0" smtClean="0">
                <a:solidFill>
                  <a:schemeClr val="bg1"/>
                </a:solidFill>
              </a:rPr>
              <a:t>=2-4nm</a:t>
            </a:r>
            <a:endParaRPr lang="fr-F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25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" descr="C:\Users\jc211067\Desktop\J2\Stem8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7" t="33594" r="29344" b="13679"/>
          <a:stretch/>
        </p:blipFill>
        <p:spPr bwMode="auto">
          <a:xfrm>
            <a:off x="5355172" y="4006611"/>
            <a:ext cx="1520043" cy="142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those</a:t>
            </a:r>
            <a:r>
              <a:rPr lang="fr-FR" dirty="0" smtClean="0"/>
              <a:t> NPs?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26903" y="1427488"/>
            <a:ext cx="3924463" cy="1077218"/>
          </a:xfrm>
          <a:prstGeom prst="rect">
            <a:avLst/>
          </a:prstGeom>
          <a:solidFill>
            <a:srgbClr val="1E538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To use </a:t>
            </a:r>
            <a:r>
              <a:rPr lang="fr-FR" sz="1600" b="1" dirty="0" err="1" smtClean="0">
                <a:solidFill>
                  <a:schemeClr val="bg1"/>
                </a:solidFill>
              </a:rPr>
              <a:t>it</a:t>
            </a:r>
            <a:r>
              <a:rPr lang="fr-FR" sz="1600" b="1" dirty="0" smtClean="0">
                <a:solidFill>
                  <a:schemeClr val="bg1"/>
                </a:solidFill>
              </a:rPr>
              <a:t> as </a:t>
            </a:r>
            <a:r>
              <a:rPr lang="fr-FR" sz="1600" b="1" dirty="0" err="1" smtClean="0">
                <a:solidFill>
                  <a:schemeClr val="bg1"/>
                </a:solidFill>
              </a:rPr>
              <a:t>materials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precursor</a:t>
            </a:r>
            <a:endParaRPr lang="fr-FR" sz="1600" b="1" dirty="0" smtClean="0">
              <a:solidFill>
                <a:schemeClr val="bg1"/>
              </a:solidFill>
            </a:endParaRPr>
          </a:p>
          <a:p>
            <a:pPr algn="ctr"/>
            <a:endParaRPr lang="fr-FR" sz="16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chemeClr val="bg1"/>
                </a:solidFill>
              </a:rPr>
              <a:t>Membranes, gels, </a:t>
            </a:r>
            <a:r>
              <a:rPr lang="fr-FR" sz="1600" b="1" dirty="0" err="1" smtClean="0">
                <a:solidFill>
                  <a:schemeClr val="bg1"/>
                </a:solidFill>
              </a:rPr>
              <a:t>monoliths</a:t>
            </a:r>
            <a:r>
              <a:rPr lang="fr-FR" sz="1600" b="1" dirty="0" smtClean="0">
                <a:solidFill>
                  <a:schemeClr val="bg1"/>
                </a:solidFill>
              </a:rPr>
              <a:t> 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chemeClr val="bg1"/>
                </a:solidFill>
              </a:rPr>
              <a:t>HIPEs</a:t>
            </a:r>
            <a:r>
              <a:rPr lang="fr-FR" sz="1600" b="1" dirty="0" smtClean="0">
                <a:solidFill>
                  <a:schemeClr val="bg1"/>
                </a:solidFill>
              </a:rPr>
              <a:t> stabilisation</a:t>
            </a:r>
            <a:endParaRPr lang="fr-FR" sz="1600" b="1" dirty="0">
              <a:solidFill>
                <a:schemeClr val="bg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636" y="1427488"/>
            <a:ext cx="1461161" cy="1459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26902" y="3028674"/>
            <a:ext cx="3924463" cy="584775"/>
          </a:xfrm>
          <a:prstGeom prst="rect">
            <a:avLst/>
          </a:prstGeom>
          <a:solidFill>
            <a:srgbClr val="1E538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A model </a:t>
            </a:r>
            <a:r>
              <a:rPr lang="fr-FR" sz="1600" b="1" dirty="0" err="1" smtClean="0">
                <a:solidFill>
                  <a:schemeClr val="bg1"/>
                </a:solidFill>
              </a:rPr>
              <a:t>material</a:t>
            </a:r>
            <a:r>
              <a:rPr lang="fr-FR" sz="1600" b="1" dirty="0" smtClean="0">
                <a:solidFill>
                  <a:schemeClr val="bg1"/>
                </a:solidFill>
              </a:rPr>
              <a:t> for </a:t>
            </a:r>
            <a:r>
              <a:rPr lang="fr-FR" sz="1600" b="1" dirty="0" err="1" smtClean="0">
                <a:solidFill>
                  <a:schemeClr val="bg1"/>
                </a:solidFill>
              </a:rPr>
              <a:t>separation</a:t>
            </a:r>
            <a:r>
              <a:rPr lang="fr-FR" sz="1600" b="1" dirty="0" smtClean="0">
                <a:solidFill>
                  <a:schemeClr val="bg1"/>
                </a:solidFill>
              </a:rPr>
              <a:t>/</a:t>
            </a:r>
            <a:r>
              <a:rPr lang="fr-FR" sz="1600" b="1" dirty="0" err="1" smtClean="0">
                <a:solidFill>
                  <a:schemeClr val="bg1"/>
                </a:solidFill>
              </a:rPr>
              <a:t>conditioning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strategy</a:t>
            </a:r>
            <a:endParaRPr lang="fr-FR" sz="1600" b="1" dirty="0" smtClean="0">
              <a:solidFill>
                <a:schemeClr val="bg1"/>
              </a:solidFill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512116" y="3603683"/>
            <a:ext cx="3845867" cy="1988169"/>
            <a:chOff x="1999859" y="4314825"/>
            <a:chExt cx="3845867" cy="1988169"/>
          </a:xfrm>
        </p:grpSpPr>
        <p:pic>
          <p:nvPicPr>
            <p:cNvPr id="7" name="Image 8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815"/>
            <a:stretch>
              <a:fillRect/>
            </a:stretch>
          </p:blipFill>
          <p:spPr bwMode="auto">
            <a:xfrm>
              <a:off x="1999859" y="4636119"/>
              <a:ext cx="1733550" cy="166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 8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274"/>
            <a:stretch>
              <a:fillRect/>
            </a:stretch>
          </p:blipFill>
          <p:spPr bwMode="auto">
            <a:xfrm>
              <a:off x="4112176" y="4625007"/>
              <a:ext cx="1733550" cy="167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2080821" y="4324350"/>
              <a:ext cx="15906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Before</a:t>
              </a:r>
              <a:r>
                <a:rPr lang="fr-FR" sz="1400" dirty="0"/>
                <a:t> irradiation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4216951" y="4314825"/>
              <a:ext cx="15906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After</a:t>
              </a:r>
              <a:r>
                <a:rPr lang="fr-FR" sz="1400" dirty="0"/>
                <a:t> irradiation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13482" y="5532516"/>
            <a:ext cx="59707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Irradiation with heavy ions </a:t>
            </a:r>
          </a:p>
          <a:p>
            <a:pPr>
              <a:buFont typeface="Wingdings"/>
              <a:buChar char="à"/>
            </a:pPr>
            <a:r>
              <a:rPr lang="en-US" sz="1400" dirty="0">
                <a:sym typeface="Wingdings" panose="05000000000000000000" pitchFamily="2" charset="2"/>
              </a:rPr>
              <a:t>Densification of the mesoporous </a:t>
            </a:r>
            <a:r>
              <a:rPr lang="en-US" sz="1400" dirty="0" smtClean="0">
                <a:sym typeface="Wingdings" panose="05000000000000000000" pitchFamily="2" charset="2"/>
              </a:rPr>
              <a:t>silica</a:t>
            </a:r>
            <a:r>
              <a:rPr lang="en-US" sz="1400" baseline="30000" dirty="0">
                <a:sym typeface="Wingdings" panose="05000000000000000000" pitchFamily="2" charset="2"/>
              </a:rPr>
              <a:t>1</a:t>
            </a:r>
            <a:r>
              <a:rPr lang="en-US" sz="1400" baseline="30000" dirty="0" smtClean="0">
                <a:sym typeface="Wingdings" panose="05000000000000000000" pitchFamily="2" charset="2"/>
              </a:rPr>
              <a:t> </a:t>
            </a:r>
            <a:endParaRPr lang="en-US" sz="1400" dirty="0">
              <a:sym typeface="Wingdings" panose="05000000000000000000" pitchFamily="2" charset="2"/>
            </a:endParaRPr>
          </a:p>
          <a:p>
            <a:pPr>
              <a:buFont typeface="Wingdings"/>
              <a:buChar char="à"/>
            </a:pPr>
            <a:r>
              <a:rPr lang="en-US" sz="1400" dirty="0">
                <a:sym typeface="Wingdings" panose="05000000000000000000" pitchFamily="2" charset="2"/>
              </a:rPr>
              <a:t>A possible closure of the material</a:t>
            </a:r>
            <a:endParaRPr lang="en-US" sz="1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2776231" y="5153262"/>
            <a:ext cx="26658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solidFill>
                  <a:schemeClr val="bg1"/>
                </a:solidFill>
              </a:rPr>
              <a:t>T</a:t>
            </a:r>
            <a:r>
              <a:rPr lang="fr-FR" sz="1050" dirty="0" err="1">
                <a:solidFill>
                  <a:schemeClr val="bg1"/>
                </a:solidFill>
              </a:rPr>
              <a:t>room</a:t>
            </a:r>
            <a:r>
              <a:rPr lang="fr-FR" sz="1200" dirty="0">
                <a:solidFill>
                  <a:schemeClr val="bg1"/>
                </a:solidFill>
              </a:rPr>
              <a:t>; Ar:20MeV, 10</a:t>
            </a:r>
            <a:r>
              <a:rPr lang="fr-FR" sz="1200" baseline="30000" dirty="0">
                <a:solidFill>
                  <a:schemeClr val="bg1"/>
                </a:solidFill>
              </a:rPr>
              <a:t>15</a:t>
            </a:r>
            <a:r>
              <a:rPr lang="fr-FR" sz="1200" dirty="0">
                <a:solidFill>
                  <a:schemeClr val="bg1"/>
                </a:solidFill>
              </a:rPr>
              <a:t> cm</a:t>
            </a:r>
            <a:r>
              <a:rPr lang="fr-FR" sz="1200" baseline="30000" dirty="0">
                <a:solidFill>
                  <a:schemeClr val="bg1"/>
                </a:solidFill>
              </a:rPr>
              <a:t>-2</a:t>
            </a:r>
            <a:r>
              <a:rPr lang="fr-FR" sz="12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4" name="Picture 28" descr="C:\Users\jc211067\AppData\Local\Microsoft\Windows\Temporary Internet Files\Content.Outlook\3EVKREO5\2012-05-02 14 30 4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3922" y="4108866"/>
            <a:ext cx="1029006" cy="15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7372879" y="5726829"/>
            <a:ext cx="1487550" cy="738664"/>
          </a:xfrm>
          <a:prstGeom prst="rect">
            <a:avLst/>
          </a:prstGeom>
          <a:solidFill>
            <a:srgbClr val="EFC734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Directly a containment material?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922" y="3155303"/>
            <a:ext cx="861520" cy="91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533"/>
          <p:cNvGrpSpPr>
            <a:grpSpLocks/>
          </p:cNvGrpSpPr>
          <p:nvPr/>
        </p:nvGrpSpPr>
        <p:grpSpPr bwMode="auto">
          <a:xfrm>
            <a:off x="6115194" y="4814126"/>
            <a:ext cx="144463" cy="144463"/>
            <a:chOff x="2994" y="1560"/>
            <a:chExt cx="35" cy="36"/>
          </a:xfrm>
          <a:effectLst>
            <a:glow>
              <a:schemeClr val="accent1"/>
            </a:glow>
          </a:effectLst>
        </p:grpSpPr>
        <p:grpSp>
          <p:nvGrpSpPr>
            <p:cNvPr id="18" name="Group 534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grpSp>
            <p:nvGrpSpPr>
              <p:cNvPr id="49" name="Group 535"/>
              <p:cNvGrpSpPr>
                <a:grpSpLocks/>
              </p:cNvGrpSpPr>
              <p:nvPr/>
            </p:nvGrpSpPr>
            <p:grpSpPr bwMode="auto">
              <a:xfrm>
                <a:off x="4351" y="1333"/>
                <a:ext cx="35" cy="36"/>
                <a:chOff x="4351" y="1333"/>
                <a:chExt cx="35" cy="36"/>
              </a:xfrm>
            </p:grpSpPr>
            <p:sp>
              <p:nvSpPr>
                <p:cNvPr id="62" name="Oval 536"/>
                <p:cNvSpPr>
                  <a:spLocks noChangeArrowheads="1"/>
                </p:cNvSpPr>
                <p:nvPr/>
              </p:nvSpPr>
              <p:spPr bwMode="auto">
                <a:xfrm>
                  <a:off x="4351" y="1333"/>
                  <a:ext cx="35" cy="36"/>
                </a:xfrm>
                <a:prstGeom prst="ellipse">
                  <a:avLst/>
                </a:prstGeom>
                <a:solidFill>
                  <a:srgbClr val="FFFF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" name="Oval 537"/>
                <p:cNvSpPr>
                  <a:spLocks noChangeArrowheads="1"/>
                </p:cNvSpPr>
                <p:nvPr/>
              </p:nvSpPr>
              <p:spPr bwMode="auto">
                <a:xfrm>
                  <a:off x="4351" y="1333"/>
                  <a:ext cx="35" cy="36"/>
                </a:xfrm>
                <a:prstGeom prst="ellipse">
                  <a:avLst/>
                </a:prstGeom>
                <a:noFill/>
                <a:ln w="47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0" name="Group 538"/>
              <p:cNvGrpSpPr>
                <a:grpSpLocks/>
              </p:cNvGrpSpPr>
              <p:nvPr/>
            </p:nvGrpSpPr>
            <p:grpSpPr bwMode="auto">
              <a:xfrm>
                <a:off x="4366" y="1349"/>
                <a:ext cx="4" cy="5"/>
                <a:chOff x="4366" y="1349"/>
                <a:chExt cx="4" cy="5"/>
              </a:xfrm>
            </p:grpSpPr>
            <p:sp>
              <p:nvSpPr>
                <p:cNvPr id="60" name="Oval 539"/>
                <p:cNvSpPr>
                  <a:spLocks noChangeArrowheads="1"/>
                </p:cNvSpPr>
                <p:nvPr/>
              </p:nvSpPr>
              <p:spPr bwMode="auto">
                <a:xfrm>
                  <a:off x="4366" y="1349"/>
                  <a:ext cx="4" cy="5"/>
                </a:xfrm>
                <a:prstGeom prst="ellipse">
                  <a:avLst/>
                </a:pr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" name="Oval 540"/>
                <p:cNvSpPr>
                  <a:spLocks noChangeArrowheads="1"/>
                </p:cNvSpPr>
                <p:nvPr/>
              </p:nvSpPr>
              <p:spPr bwMode="auto">
                <a:xfrm>
                  <a:off x="4366" y="1349"/>
                  <a:ext cx="4" cy="5"/>
                </a:xfrm>
                <a:prstGeom prst="ellipse">
                  <a:avLst/>
                </a:prstGeom>
                <a:noFill/>
                <a:ln w="47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1" name="Group 541"/>
              <p:cNvGrpSpPr>
                <a:grpSpLocks/>
              </p:cNvGrpSpPr>
              <p:nvPr/>
            </p:nvGrpSpPr>
            <p:grpSpPr bwMode="auto">
              <a:xfrm>
                <a:off x="4364" y="1336"/>
                <a:ext cx="8" cy="9"/>
                <a:chOff x="4364" y="1336"/>
                <a:chExt cx="8" cy="9"/>
              </a:xfrm>
            </p:grpSpPr>
            <p:sp>
              <p:nvSpPr>
                <p:cNvPr id="58" name="Freeform 542"/>
                <p:cNvSpPr>
                  <a:spLocks/>
                </p:cNvSpPr>
                <p:nvPr/>
              </p:nvSpPr>
              <p:spPr bwMode="auto">
                <a:xfrm>
                  <a:off x="4364" y="1336"/>
                  <a:ext cx="8" cy="9"/>
                </a:xfrm>
                <a:custGeom>
                  <a:avLst/>
                  <a:gdLst>
                    <a:gd name="T0" fmla="*/ 0 w 8"/>
                    <a:gd name="T1" fmla="*/ 0 h 9"/>
                    <a:gd name="T2" fmla="*/ 2 w 8"/>
                    <a:gd name="T3" fmla="*/ 9 h 9"/>
                    <a:gd name="T4" fmla="*/ 6 w 8"/>
                    <a:gd name="T5" fmla="*/ 9 h 9"/>
                    <a:gd name="T6" fmla="*/ 8 w 8"/>
                    <a:gd name="T7" fmla="*/ 0 h 9"/>
                    <a:gd name="T8" fmla="*/ 0 w 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0"/>
                      </a:moveTo>
                      <a:lnTo>
                        <a:pt x="2" y="9"/>
                      </a:lnTo>
                      <a:lnTo>
                        <a:pt x="6" y="9"/>
                      </a:lnTo>
                      <a:lnTo>
                        <a:pt x="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9" name="Freeform 543"/>
                <p:cNvSpPr>
                  <a:spLocks/>
                </p:cNvSpPr>
                <p:nvPr/>
              </p:nvSpPr>
              <p:spPr bwMode="auto">
                <a:xfrm>
                  <a:off x="4364" y="1336"/>
                  <a:ext cx="8" cy="9"/>
                </a:xfrm>
                <a:custGeom>
                  <a:avLst/>
                  <a:gdLst>
                    <a:gd name="T0" fmla="*/ 0 w 8"/>
                    <a:gd name="T1" fmla="*/ 0 h 9"/>
                    <a:gd name="T2" fmla="*/ 2 w 8"/>
                    <a:gd name="T3" fmla="*/ 9 h 9"/>
                    <a:gd name="T4" fmla="*/ 6 w 8"/>
                    <a:gd name="T5" fmla="*/ 9 h 9"/>
                    <a:gd name="T6" fmla="*/ 8 w 8"/>
                    <a:gd name="T7" fmla="*/ 0 h 9"/>
                    <a:gd name="T8" fmla="*/ 0 w 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0"/>
                      </a:moveTo>
                      <a:lnTo>
                        <a:pt x="2" y="9"/>
                      </a:lnTo>
                      <a:lnTo>
                        <a:pt x="6" y="9"/>
                      </a:lnTo>
                      <a:lnTo>
                        <a:pt x="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2" name="Group 544"/>
              <p:cNvGrpSpPr>
                <a:grpSpLocks/>
              </p:cNvGrpSpPr>
              <p:nvPr/>
            </p:nvGrpSpPr>
            <p:grpSpPr bwMode="auto">
              <a:xfrm>
                <a:off x="4371" y="1352"/>
                <a:ext cx="11" cy="11"/>
                <a:chOff x="4371" y="1352"/>
                <a:chExt cx="11" cy="11"/>
              </a:xfrm>
            </p:grpSpPr>
            <p:sp>
              <p:nvSpPr>
                <p:cNvPr id="56" name="Freeform 545"/>
                <p:cNvSpPr>
                  <a:spLocks/>
                </p:cNvSpPr>
                <p:nvPr/>
              </p:nvSpPr>
              <p:spPr bwMode="auto">
                <a:xfrm>
                  <a:off x="4371" y="1352"/>
                  <a:ext cx="11" cy="11"/>
                </a:xfrm>
                <a:custGeom>
                  <a:avLst/>
                  <a:gdLst>
                    <a:gd name="T0" fmla="*/ 11 w 11"/>
                    <a:gd name="T1" fmla="*/ 5 h 11"/>
                    <a:gd name="T2" fmla="*/ 3 w 11"/>
                    <a:gd name="T3" fmla="*/ 0 h 11"/>
                    <a:gd name="T4" fmla="*/ 0 w 11"/>
                    <a:gd name="T5" fmla="*/ 3 h 11"/>
                    <a:gd name="T6" fmla="*/ 6 w 11"/>
                    <a:gd name="T7" fmla="*/ 11 h 11"/>
                    <a:gd name="T8" fmla="*/ 11 w 11"/>
                    <a:gd name="T9" fmla="*/ 5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11">
                      <a:moveTo>
                        <a:pt x="11" y="5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6" y="11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7" name="Freeform 546"/>
                <p:cNvSpPr>
                  <a:spLocks/>
                </p:cNvSpPr>
                <p:nvPr/>
              </p:nvSpPr>
              <p:spPr bwMode="auto">
                <a:xfrm>
                  <a:off x="4371" y="1352"/>
                  <a:ext cx="11" cy="11"/>
                </a:xfrm>
                <a:custGeom>
                  <a:avLst/>
                  <a:gdLst>
                    <a:gd name="T0" fmla="*/ 11 w 11"/>
                    <a:gd name="T1" fmla="*/ 5 h 11"/>
                    <a:gd name="T2" fmla="*/ 3 w 11"/>
                    <a:gd name="T3" fmla="*/ 0 h 11"/>
                    <a:gd name="T4" fmla="*/ 0 w 11"/>
                    <a:gd name="T5" fmla="*/ 3 h 11"/>
                    <a:gd name="T6" fmla="*/ 6 w 11"/>
                    <a:gd name="T7" fmla="*/ 11 h 11"/>
                    <a:gd name="T8" fmla="*/ 11 w 11"/>
                    <a:gd name="T9" fmla="*/ 5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11">
                      <a:moveTo>
                        <a:pt x="11" y="5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6" y="11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3" name="Group 547"/>
              <p:cNvGrpSpPr>
                <a:grpSpLocks/>
              </p:cNvGrpSpPr>
              <p:nvPr/>
            </p:nvGrpSpPr>
            <p:grpSpPr bwMode="auto">
              <a:xfrm>
                <a:off x="4352" y="1352"/>
                <a:ext cx="11" cy="9"/>
                <a:chOff x="4352" y="1352"/>
                <a:chExt cx="11" cy="9"/>
              </a:xfrm>
            </p:grpSpPr>
            <p:sp>
              <p:nvSpPr>
                <p:cNvPr id="54" name="Freeform 548"/>
                <p:cNvSpPr>
                  <a:spLocks/>
                </p:cNvSpPr>
                <p:nvPr/>
              </p:nvSpPr>
              <p:spPr bwMode="auto">
                <a:xfrm>
                  <a:off x="4352" y="1352"/>
                  <a:ext cx="11" cy="9"/>
                </a:xfrm>
                <a:custGeom>
                  <a:avLst/>
                  <a:gdLst>
                    <a:gd name="T0" fmla="*/ 4 w 11"/>
                    <a:gd name="T1" fmla="*/ 9 h 9"/>
                    <a:gd name="T2" fmla="*/ 11 w 11"/>
                    <a:gd name="T3" fmla="*/ 3 h 9"/>
                    <a:gd name="T4" fmla="*/ 10 w 11"/>
                    <a:gd name="T5" fmla="*/ 0 h 9"/>
                    <a:gd name="T6" fmla="*/ 0 w 11"/>
                    <a:gd name="T7" fmla="*/ 3 h 9"/>
                    <a:gd name="T8" fmla="*/ 4 w 11"/>
                    <a:gd name="T9" fmla="*/ 9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4" y="9"/>
                      </a:moveTo>
                      <a:lnTo>
                        <a:pt x="11" y="3"/>
                      </a:lnTo>
                      <a:lnTo>
                        <a:pt x="10" y="0"/>
                      </a:lnTo>
                      <a:lnTo>
                        <a:pt x="0" y="3"/>
                      </a:lnTo>
                      <a:lnTo>
                        <a:pt x="4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" name="Freeform 549"/>
                <p:cNvSpPr>
                  <a:spLocks/>
                </p:cNvSpPr>
                <p:nvPr/>
              </p:nvSpPr>
              <p:spPr bwMode="auto">
                <a:xfrm>
                  <a:off x="4352" y="1352"/>
                  <a:ext cx="11" cy="9"/>
                </a:xfrm>
                <a:custGeom>
                  <a:avLst/>
                  <a:gdLst>
                    <a:gd name="T0" fmla="*/ 4 w 11"/>
                    <a:gd name="T1" fmla="*/ 9 h 9"/>
                    <a:gd name="T2" fmla="*/ 11 w 11"/>
                    <a:gd name="T3" fmla="*/ 3 h 9"/>
                    <a:gd name="T4" fmla="*/ 10 w 11"/>
                    <a:gd name="T5" fmla="*/ 0 h 9"/>
                    <a:gd name="T6" fmla="*/ 0 w 11"/>
                    <a:gd name="T7" fmla="*/ 3 h 9"/>
                    <a:gd name="T8" fmla="*/ 4 w 11"/>
                    <a:gd name="T9" fmla="*/ 9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4" y="9"/>
                      </a:moveTo>
                      <a:lnTo>
                        <a:pt x="11" y="3"/>
                      </a:lnTo>
                      <a:lnTo>
                        <a:pt x="10" y="0"/>
                      </a:lnTo>
                      <a:lnTo>
                        <a:pt x="0" y="3"/>
                      </a:lnTo>
                      <a:lnTo>
                        <a:pt x="4" y="9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9" name="Group 550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sp>
            <p:nvSpPr>
              <p:cNvPr id="47" name="Oval 551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solidFill>
                <a:srgbClr val="FFFF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Oval 552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0" name="Group 553"/>
            <p:cNvGrpSpPr>
              <a:grpSpLocks/>
            </p:cNvGrpSpPr>
            <p:nvPr/>
          </p:nvGrpSpPr>
          <p:grpSpPr bwMode="auto">
            <a:xfrm>
              <a:off x="3009" y="1576"/>
              <a:ext cx="4" cy="5"/>
              <a:chOff x="4366" y="1349"/>
              <a:chExt cx="4" cy="5"/>
            </a:xfrm>
          </p:grpSpPr>
          <p:sp>
            <p:nvSpPr>
              <p:cNvPr id="45" name="Oval 554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Oval 555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1" name="Group 556"/>
            <p:cNvGrpSpPr>
              <a:grpSpLocks/>
            </p:cNvGrpSpPr>
            <p:nvPr/>
          </p:nvGrpSpPr>
          <p:grpSpPr bwMode="auto">
            <a:xfrm>
              <a:off x="3007" y="1563"/>
              <a:ext cx="8" cy="9"/>
              <a:chOff x="4364" y="1336"/>
              <a:chExt cx="8" cy="9"/>
            </a:xfrm>
          </p:grpSpPr>
          <p:sp>
            <p:nvSpPr>
              <p:cNvPr id="43" name="Freeform 557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Freeform 558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559"/>
            <p:cNvGrpSpPr>
              <a:grpSpLocks/>
            </p:cNvGrpSpPr>
            <p:nvPr/>
          </p:nvGrpSpPr>
          <p:grpSpPr bwMode="auto">
            <a:xfrm>
              <a:off x="3014" y="1579"/>
              <a:ext cx="11" cy="11"/>
              <a:chOff x="4371" y="1352"/>
              <a:chExt cx="11" cy="11"/>
            </a:xfrm>
          </p:grpSpPr>
          <p:sp>
            <p:nvSpPr>
              <p:cNvPr id="41" name="Freeform 560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Freeform 561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3" name="Group 562"/>
            <p:cNvGrpSpPr>
              <a:grpSpLocks/>
            </p:cNvGrpSpPr>
            <p:nvPr/>
          </p:nvGrpSpPr>
          <p:grpSpPr bwMode="auto">
            <a:xfrm>
              <a:off x="2995" y="1579"/>
              <a:ext cx="11" cy="9"/>
              <a:chOff x="4352" y="1352"/>
              <a:chExt cx="11" cy="9"/>
            </a:xfrm>
          </p:grpSpPr>
          <p:sp>
            <p:nvSpPr>
              <p:cNvPr id="39" name="Freeform 563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Freeform 564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4" name="Group 565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sp>
            <p:nvSpPr>
              <p:cNvPr id="37" name="Oval 566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solidFill>
                <a:srgbClr val="FFFF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Oval 567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5" name="Group 568"/>
            <p:cNvGrpSpPr>
              <a:grpSpLocks/>
            </p:cNvGrpSpPr>
            <p:nvPr/>
          </p:nvGrpSpPr>
          <p:grpSpPr bwMode="auto">
            <a:xfrm>
              <a:off x="3009" y="1576"/>
              <a:ext cx="4" cy="5"/>
              <a:chOff x="4366" y="1349"/>
              <a:chExt cx="4" cy="5"/>
            </a:xfrm>
          </p:grpSpPr>
          <p:sp>
            <p:nvSpPr>
              <p:cNvPr id="35" name="Oval 569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Oval 570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6" name="Group 571"/>
            <p:cNvGrpSpPr>
              <a:grpSpLocks/>
            </p:cNvGrpSpPr>
            <p:nvPr/>
          </p:nvGrpSpPr>
          <p:grpSpPr bwMode="auto">
            <a:xfrm>
              <a:off x="3007" y="1563"/>
              <a:ext cx="8" cy="9"/>
              <a:chOff x="4364" y="1336"/>
              <a:chExt cx="8" cy="9"/>
            </a:xfrm>
          </p:grpSpPr>
          <p:sp>
            <p:nvSpPr>
              <p:cNvPr id="33" name="Freeform 572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Freeform 573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7" name="Group 574"/>
            <p:cNvGrpSpPr>
              <a:grpSpLocks/>
            </p:cNvGrpSpPr>
            <p:nvPr/>
          </p:nvGrpSpPr>
          <p:grpSpPr bwMode="auto">
            <a:xfrm>
              <a:off x="3014" y="1579"/>
              <a:ext cx="11" cy="11"/>
              <a:chOff x="4371" y="1352"/>
              <a:chExt cx="11" cy="11"/>
            </a:xfrm>
          </p:grpSpPr>
          <p:sp>
            <p:nvSpPr>
              <p:cNvPr id="31" name="Freeform 575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reeform 576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8" name="Group 577"/>
            <p:cNvGrpSpPr>
              <a:grpSpLocks/>
            </p:cNvGrpSpPr>
            <p:nvPr/>
          </p:nvGrpSpPr>
          <p:grpSpPr bwMode="auto">
            <a:xfrm>
              <a:off x="2995" y="1579"/>
              <a:ext cx="11" cy="9"/>
              <a:chOff x="4352" y="1352"/>
              <a:chExt cx="11" cy="9"/>
            </a:xfrm>
          </p:grpSpPr>
          <p:sp>
            <p:nvSpPr>
              <p:cNvPr id="29" name="Freeform 578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reeform 579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5" name="Rectangle 64"/>
          <p:cNvSpPr/>
          <p:nvPr/>
        </p:nvSpPr>
        <p:spPr>
          <a:xfrm>
            <a:off x="144432" y="6318368"/>
            <a:ext cx="69104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aseline="30000" dirty="0" smtClean="0"/>
              <a:t>1</a:t>
            </a:r>
            <a:r>
              <a:rPr lang="en-US" sz="1000" dirty="0" smtClean="0"/>
              <a:t> </a:t>
            </a:r>
            <a:r>
              <a:rPr lang="fr-FR" sz="1000" dirty="0"/>
              <a:t>S. Dourdain, X. </a:t>
            </a:r>
            <a:r>
              <a:rPr lang="fr-FR" sz="1000" dirty="0" err="1"/>
              <a:t>Deschanels</a:t>
            </a:r>
            <a:r>
              <a:rPr lang="fr-FR" sz="1000" dirty="0"/>
              <a:t>, G. Toquer, C. </a:t>
            </a:r>
            <a:r>
              <a:rPr lang="fr-FR" sz="1000" dirty="0" err="1"/>
              <a:t>Grygiel</a:t>
            </a:r>
            <a:r>
              <a:rPr lang="fr-FR" sz="1000" dirty="0"/>
              <a:t>, I. Monnet, S. </a:t>
            </a:r>
            <a:r>
              <a:rPr lang="fr-FR" sz="1000" dirty="0" err="1"/>
              <a:t>Pellet-Rostaing</a:t>
            </a:r>
            <a:r>
              <a:rPr lang="fr-FR" sz="1000" dirty="0"/>
              <a:t>, A. Grandjean </a:t>
            </a:r>
            <a:r>
              <a:rPr lang="fr-FR" sz="1000" i="1" dirty="0"/>
              <a:t> J. </a:t>
            </a:r>
            <a:r>
              <a:rPr lang="fr-FR" sz="1000" i="1" dirty="0" err="1"/>
              <a:t>Nucl</a:t>
            </a:r>
            <a:r>
              <a:rPr lang="fr-FR" sz="1000" i="1" dirty="0"/>
              <a:t>. </a:t>
            </a:r>
            <a:r>
              <a:rPr lang="en-US" sz="1000" i="1" dirty="0"/>
              <a:t>Mat. </a:t>
            </a:r>
            <a:r>
              <a:rPr lang="en-US" sz="1000" dirty="0"/>
              <a:t>(2012), 427, 411-414</a:t>
            </a:r>
          </a:p>
        </p:txBody>
      </p:sp>
    </p:spTree>
    <p:extLst>
      <p:ext uri="{BB962C8B-B14F-4D97-AF65-F5344CB8AC3E}">
        <p14:creationId xmlns:p14="http://schemas.microsoft.com/office/powerpoint/2010/main" val="8609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Outlook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00175" y="1435815"/>
            <a:ext cx="5773113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chemeClr val="bg1"/>
                </a:solidFill>
              </a:rPr>
              <a:t>HIPE - </a:t>
            </a:r>
            <a:r>
              <a:rPr lang="fr-FR" sz="2800" b="1" dirty="0" err="1" smtClean="0">
                <a:solidFill>
                  <a:schemeClr val="bg1"/>
                </a:solidFill>
              </a:rPr>
              <a:t>Monoliths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ZoneTexte 8"/>
          <p:cNvSpPr txBox="1">
            <a:spLocks noChangeArrowheads="1"/>
          </p:cNvSpPr>
          <p:nvPr/>
        </p:nvSpPr>
        <p:spPr bwMode="auto">
          <a:xfrm>
            <a:off x="200175" y="2351658"/>
            <a:ext cx="5457795" cy="288284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rgbClr val="1E5389"/>
                </a:solidFill>
              </a:rPr>
              <a:t>Silica</a:t>
            </a:r>
            <a:r>
              <a:rPr lang="fr-FR" sz="1600" b="1" dirty="0" smtClean="0">
                <a:solidFill>
                  <a:srgbClr val="1E5389"/>
                </a:solidFill>
              </a:rPr>
              <a:t> support </a:t>
            </a:r>
            <a:r>
              <a:rPr lang="fr-FR" sz="1600" b="1" dirty="0" err="1" smtClean="0">
                <a:solidFill>
                  <a:srgbClr val="1E5389"/>
                </a:solidFill>
              </a:rPr>
              <a:t>is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controlled</a:t>
            </a:r>
            <a:endParaRPr lang="fr-FR" sz="1600" b="1" dirty="0" smtClean="0">
              <a:solidFill>
                <a:srgbClr val="1E5389"/>
              </a:solidFill>
            </a:endParaRP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endParaRPr lang="fr-FR" sz="1600" b="1" dirty="0" smtClean="0">
              <a:solidFill>
                <a:srgbClr val="1E5389"/>
              </a:solidFill>
            </a:endParaRP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rgbClr val="1E5389"/>
                </a:solidFill>
              </a:rPr>
              <a:t>Other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inorganic</a:t>
            </a:r>
            <a:r>
              <a:rPr lang="fr-FR" sz="1600" b="1" dirty="0" smtClean="0">
                <a:solidFill>
                  <a:srgbClr val="1E5389"/>
                </a:solidFill>
              </a:rPr>
              <a:t> matrices </a:t>
            </a: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endParaRPr lang="fr-FR" sz="1600" b="1" dirty="0" smtClean="0">
              <a:solidFill>
                <a:srgbClr val="1E5389"/>
              </a:solidFill>
            </a:endParaRP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r>
              <a:rPr lang="fr-FR" sz="1600" b="1" dirty="0" smtClean="0">
                <a:solidFill>
                  <a:srgbClr val="1E5389"/>
                </a:solidFill>
              </a:rPr>
              <a:t>Reverse W/O HIPE </a:t>
            </a:r>
            <a:r>
              <a:rPr lang="fr-FR" sz="1600" b="1" dirty="0" err="1" smtClean="0">
                <a:solidFill>
                  <a:srgbClr val="1E5389"/>
                </a:solidFill>
              </a:rPr>
              <a:t>with</a:t>
            </a:r>
            <a:r>
              <a:rPr lang="fr-FR" sz="1600" b="1" dirty="0" smtClean="0">
                <a:solidFill>
                  <a:srgbClr val="1E5389"/>
                </a:solidFill>
              </a:rPr>
              <a:t> O=SMP10</a:t>
            </a: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endParaRPr lang="fr-FR" sz="1600" b="1" dirty="0">
              <a:solidFill>
                <a:srgbClr val="1E5389"/>
              </a:solidFill>
            </a:endParaRP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rgbClr val="1E5389"/>
                </a:solidFill>
              </a:rPr>
              <a:t>SiC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monoliths</a:t>
            </a:r>
            <a:r>
              <a:rPr lang="fr-FR" sz="1600" b="1" dirty="0" smtClean="0">
                <a:solidFill>
                  <a:srgbClr val="1E5389"/>
                </a:solidFill>
              </a:rPr>
              <a:t> for </a:t>
            </a:r>
            <a:r>
              <a:rPr lang="fr-FR" sz="1600" b="1" dirty="0" err="1" smtClean="0">
                <a:solidFill>
                  <a:srgbClr val="1E5389"/>
                </a:solidFill>
              </a:rPr>
              <a:t>solar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energy</a:t>
            </a:r>
            <a:endParaRPr lang="fr-FR" sz="1600" b="1" dirty="0" smtClean="0">
              <a:solidFill>
                <a:srgbClr val="1E5389"/>
              </a:solidFill>
            </a:endParaRP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endParaRPr lang="fr-FR" sz="1600" b="1" dirty="0" smtClean="0">
              <a:solidFill>
                <a:srgbClr val="1E5389"/>
              </a:solidFill>
            </a:endParaRP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r>
              <a:rPr lang="fr-FR" sz="1600" b="1" dirty="0" err="1" smtClean="0">
                <a:solidFill>
                  <a:srgbClr val="1E5389"/>
                </a:solidFill>
              </a:rPr>
              <a:t>SiCO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monoliths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with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mechanical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strength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increase</a:t>
            </a:r>
            <a:r>
              <a:rPr lang="fr-FR" sz="1600" b="1" dirty="0" smtClean="0">
                <a:solidFill>
                  <a:srgbClr val="1E5389"/>
                </a:solidFill>
              </a:rPr>
              <a:t> </a:t>
            </a:r>
            <a:r>
              <a:rPr lang="fr-FR" sz="1600" b="1" dirty="0" err="1" smtClean="0">
                <a:solidFill>
                  <a:srgbClr val="1E5389"/>
                </a:solidFill>
              </a:rPr>
              <a:t>with</a:t>
            </a:r>
            <a:r>
              <a:rPr lang="fr-FR" sz="1600" b="1" dirty="0" smtClean="0">
                <a:solidFill>
                  <a:srgbClr val="1E5389"/>
                </a:solidFill>
              </a:rPr>
              <a:t> regard to SiO</a:t>
            </a:r>
            <a:r>
              <a:rPr lang="fr-FR" sz="1600" b="1" baseline="-25000" dirty="0" smtClean="0">
                <a:solidFill>
                  <a:srgbClr val="1E5389"/>
                </a:solidFill>
              </a:rPr>
              <a:t>2</a:t>
            </a: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endParaRPr lang="fr-FR" sz="1600" b="1" baseline="-25000" dirty="0" smtClean="0">
              <a:solidFill>
                <a:srgbClr val="1E5389"/>
              </a:solidFill>
            </a:endParaRPr>
          </a:p>
          <a:p>
            <a:pPr algn="just" eaLnBrk="1" hangingPunct="1">
              <a:buClr>
                <a:srgbClr val="1E5389"/>
              </a:buClr>
              <a:buFont typeface="Wingdings" panose="05000000000000000000" pitchFamily="2" charset="2"/>
              <a:buChar char="§"/>
            </a:pPr>
            <a:endParaRPr lang="fr-FR" sz="1600" b="1" baseline="-25000" dirty="0">
              <a:solidFill>
                <a:srgbClr val="1E5389"/>
              </a:solidFill>
            </a:endParaRPr>
          </a:p>
        </p:txBody>
      </p:sp>
      <p:pic>
        <p:nvPicPr>
          <p:cNvPr id="6146" name="Picture 2" descr="Afficher l'image d'origi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4" r="75544" b="25370"/>
          <a:stretch/>
        </p:blipFill>
        <p:spPr bwMode="auto">
          <a:xfrm>
            <a:off x="6733931" y="2432099"/>
            <a:ext cx="1716789" cy="117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>
          <a:xfrm>
            <a:off x="6686338" y="3631010"/>
            <a:ext cx="1883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i="1" u="sng" dirty="0" smtClean="0"/>
              <a:t>SMP10: </a:t>
            </a:r>
            <a:r>
              <a:rPr lang="fr-FR" sz="1600" i="1" u="sng" dirty="0" err="1" smtClean="0"/>
              <a:t>SiC</a:t>
            </a:r>
            <a:r>
              <a:rPr lang="fr-FR" sz="1600" i="1" u="sng" dirty="0" smtClean="0"/>
              <a:t> or </a:t>
            </a:r>
            <a:r>
              <a:rPr lang="fr-FR" sz="1600" i="1" u="sng" dirty="0" err="1" smtClean="0"/>
              <a:t>SiCO</a:t>
            </a:r>
            <a:r>
              <a:rPr lang="fr-FR" sz="1600" i="1" u="sng" dirty="0" smtClean="0"/>
              <a:t> </a:t>
            </a:r>
            <a:r>
              <a:rPr lang="fr-FR" sz="1600" i="1" u="sng" dirty="0" err="1" smtClean="0"/>
              <a:t>precursor</a:t>
            </a:r>
            <a:endParaRPr lang="en-US" sz="1600" i="1" u="sng" dirty="0"/>
          </a:p>
        </p:txBody>
      </p:sp>
    </p:spTree>
    <p:extLst>
      <p:ext uri="{BB962C8B-B14F-4D97-AF65-F5344CB8AC3E}">
        <p14:creationId xmlns:p14="http://schemas.microsoft.com/office/powerpoint/2010/main" val="41379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00175" y="2996372"/>
            <a:ext cx="5773113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bg1"/>
                </a:solidFill>
              </a:rPr>
              <a:t>Microemulsion</a:t>
            </a:r>
            <a:r>
              <a:rPr lang="fr-FR" sz="2800" b="1" dirty="0" smtClean="0">
                <a:solidFill>
                  <a:schemeClr val="bg1"/>
                </a:solidFill>
              </a:rPr>
              <a:t> - NPs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4" name="Picture 6" descr="C:\Users\jc211067\Desktop\J2\Stem8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7" t="33594" r="29344" b="13679"/>
          <a:stretch/>
        </p:blipFill>
        <p:spPr bwMode="auto">
          <a:xfrm>
            <a:off x="0" y="3730164"/>
            <a:ext cx="1520043" cy="142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8" descr="C:\Users\jc211067\AppData\Local\Microsoft\Windows\Temporary Internet Files\Content.Outlook\3EVKREO5\2012-05-02 14 30 4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7756" y="3730164"/>
            <a:ext cx="1029006" cy="15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3038484" y="5435624"/>
            <a:ext cx="1487550" cy="738664"/>
          </a:xfrm>
          <a:prstGeom prst="rect">
            <a:avLst/>
          </a:prstGeom>
          <a:solidFill>
            <a:srgbClr val="EFC734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Directly a containment material?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483" y="3856210"/>
            <a:ext cx="861520" cy="91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533"/>
          <p:cNvGrpSpPr>
            <a:grpSpLocks/>
          </p:cNvGrpSpPr>
          <p:nvPr/>
        </p:nvGrpSpPr>
        <p:grpSpPr bwMode="auto">
          <a:xfrm>
            <a:off x="760022" y="4537679"/>
            <a:ext cx="144463" cy="144463"/>
            <a:chOff x="2994" y="1560"/>
            <a:chExt cx="35" cy="36"/>
          </a:xfrm>
          <a:effectLst>
            <a:glow>
              <a:schemeClr val="accent1"/>
            </a:glow>
          </a:effectLst>
        </p:grpSpPr>
        <p:grpSp>
          <p:nvGrpSpPr>
            <p:cNvPr id="9" name="Group 534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grpSp>
            <p:nvGrpSpPr>
              <p:cNvPr id="40" name="Group 535"/>
              <p:cNvGrpSpPr>
                <a:grpSpLocks/>
              </p:cNvGrpSpPr>
              <p:nvPr/>
            </p:nvGrpSpPr>
            <p:grpSpPr bwMode="auto">
              <a:xfrm>
                <a:off x="4351" y="1333"/>
                <a:ext cx="35" cy="36"/>
                <a:chOff x="4351" y="1333"/>
                <a:chExt cx="35" cy="36"/>
              </a:xfrm>
            </p:grpSpPr>
            <p:sp>
              <p:nvSpPr>
                <p:cNvPr id="53" name="Oval 536"/>
                <p:cNvSpPr>
                  <a:spLocks noChangeArrowheads="1"/>
                </p:cNvSpPr>
                <p:nvPr/>
              </p:nvSpPr>
              <p:spPr bwMode="auto">
                <a:xfrm>
                  <a:off x="4351" y="1333"/>
                  <a:ext cx="35" cy="36"/>
                </a:xfrm>
                <a:prstGeom prst="ellipse">
                  <a:avLst/>
                </a:prstGeom>
                <a:solidFill>
                  <a:srgbClr val="FFFF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" name="Oval 537"/>
                <p:cNvSpPr>
                  <a:spLocks noChangeArrowheads="1"/>
                </p:cNvSpPr>
                <p:nvPr/>
              </p:nvSpPr>
              <p:spPr bwMode="auto">
                <a:xfrm>
                  <a:off x="4351" y="1333"/>
                  <a:ext cx="35" cy="36"/>
                </a:xfrm>
                <a:prstGeom prst="ellipse">
                  <a:avLst/>
                </a:prstGeom>
                <a:noFill/>
                <a:ln w="47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1" name="Group 538"/>
              <p:cNvGrpSpPr>
                <a:grpSpLocks/>
              </p:cNvGrpSpPr>
              <p:nvPr/>
            </p:nvGrpSpPr>
            <p:grpSpPr bwMode="auto">
              <a:xfrm>
                <a:off x="4366" y="1349"/>
                <a:ext cx="4" cy="5"/>
                <a:chOff x="4366" y="1349"/>
                <a:chExt cx="4" cy="5"/>
              </a:xfrm>
            </p:grpSpPr>
            <p:sp>
              <p:nvSpPr>
                <p:cNvPr id="51" name="Oval 539"/>
                <p:cNvSpPr>
                  <a:spLocks noChangeArrowheads="1"/>
                </p:cNvSpPr>
                <p:nvPr/>
              </p:nvSpPr>
              <p:spPr bwMode="auto">
                <a:xfrm>
                  <a:off x="4366" y="1349"/>
                  <a:ext cx="4" cy="5"/>
                </a:xfrm>
                <a:prstGeom prst="ellipse">
                  <a:avLst/>
                </a:pr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" name="Oval 540"/>
                <p:cNvSpPr>
                  <a:spLocks noChangeArrowheads="1"/>
                </p:cNvSpPr>
                <p:nvPr/>
              </p:nvSpPr>
              <p:spPr bwMode="auto">
                <a:xfrm>
                  <a:off x="4366" y="1349"/>
                  <a:ext cx="4" cy="5"/>
                </a:xfrm>
                <a:prstGeom prst="ellipse">
                  <a:avLst/>
                </a:prstGeom>
                <a:noFill/>
                <a:ln w="4763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2" name="Group 541"/>
              <p:cNvGrpSpPr>
                <a:grpSpLocks/>
              </p:cNvGrpSpPr>
              <p:nvPr/>
            </p:nvGrpSpPr>
            <p:grpSpPr bwMode="auto">
              <a:xfrm>
                <a:off x="4364" y="1336"/>
                <a:ext cx="8" cy="9"/>
                <a:chOff x="4364" y="1336"/>
                <a:chExt cx="8" cy="9"/>
              </a:xfrm>
            </p:grpSpPr>
            <p:sp>
              <p:nvSpPr>
                <p:cNvPr id="49" name="Freeform 542"/>
                <p:cNvSpPr>
                  <a:spLocks/>
                </p:cNvSpPr>
                <p:nvPr/>
              </p:nvSpPr>
              <p:spPr bwMode="auto">
                <a:xfrm>
                  <a:off x="4364" y="1336"/>
                  <a:ext cx="8" cy="9"/>
                </a:xfrm>
                <a:custGeom>
                  <a:avLst/>
                  <a:gdLst>
                    <a:gd name="T0" fmla="*/ 0 w 8"/>
                    <a:gd name="T1" fmla="*/ 0 h 9"/>
                    <a:gd name="T2" fmla="*/ 2 w 8"/>
                    <a:gd name="T3" fmla="*/ 9 h 9"/>
                    <a:gd name="T4" fmla="*/ 6 w 8"/>
                    <a:gd name="T5" fmla="*/ 9 h 9"/>
                    <a:gd name="T6" fmla="*/ 8 w 8"/>
                    <a:gd name="T7" fmla="*/ 0 h 9"/>
                    <a:gd name="T8" fmla="*/ 0 w 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0"/>
                      </a:moveTo>
                      <a:lnTo>
                        <a:pt x="2" y="9"/>
                      </a:lnTo>
                      <a:lnTo>
                        <a:pt x="6" y="9"/>
                      </a:lnTo>
                      <a:lnTo>
                        <a:pt x="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" name="Freeform 543"/>
                <p:cNvSpPr>
                  <a:spLocks/>
                </p:cNvSpPr>
                <p:nvPr/>
              </p:nvSpPr>
              <p:spPr bwMode="auto">
                <a:xfrm>
                  <a:off x="4364" y="1336"/>
                  <a:ext cx="8" cy="9"/>
                </a:xfrm>
                <a:custGeom>
                  <a:avLst/>
                  <a:gdLst>
                    <a:gd name="T0" fmla="*/ 0 w 8"/>
                    <a:gd name="T1" fmla="*/ 0 h 9"/>
                    <a:gd name="T2" fmla="*/ 2 w 8"/>
                    <a:gd name="T3" fmla="*/ 9 h 9"/>
                    <a:gd name="T4" fmla="*/ 6 w 8"/>
                    <a:gd name="T5" fmla="*/ 9 h 9"/>
                    <a:gd name="T6" fmla="*/ 8 w 8"/>
                    <a:gd name="T7" fmla="*/ 0 h 9"/>
                    <a:gd name="T8" fmla="*/ 0 w 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0"/>
                      </a:moveTo>
                      <a:lnTo>
                        <a:pt x="2" y="9"/>
                      </a:lnTo>
                      <a:lnTo>
                        <a:pt x="6" y="9"/>
                      </a:lnTo>
                      <a:lnTo>
                        <a:pt x="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3" name="Group 544"/>
              <p:cNvGrpSpPr>
                <a:grpSpLocks/>
              </p:cNvGrpSpPr>
              <p:nvPr/>
            </p:nvGrpSpPr>
            <p:grpSpPr bwMode="auto">
              <a:xfrm>
                <a:off x="4371" y="1352"/>
                <a:ext cx="11" cy="11"/>
                <a:chOff x="4371" y="1352"/>
                <a:chExt cx="11" cy="11"/>
              </a:xfrm>
            </p:grpSpPr>
            <p:sp>
              <p:nvSpPr>
                <p:cNvPr id="47" name="Freeform 545"/>
                <p:cNvSpPr>
                  <a:spLocks/>
                </p:cNvSpPr>
                <p:nvPr/>
              </p:nvSpPr>
              <p:spPr bwMode="auto">
                <a:xfrm>
                  <a:off x="4371" y="1352"/>
                  <a:ext cx="11" cy="11"/>
                </a:xfrm>
                <a:custGeom>
                  <a:avLst/>
                  <a:gdLst>
                    <a:gd name="T0" fmla="*/ 11 w 11"/>
                    <a:gd name="T1" fmla="*/ 5 h 11"/>
                    <a:gd name="T2" fmla="*/ 3 w 11"/>
                    <a:gd name="T3" fmla="*/ 0 h 11"/>
                    <a:gd name="T4" fmla="*/ 0 w 11"/>
                    <a:gd name="T5" fmla="*/ 3 h 11"/>
                    <a:gd name="T6" fmla="*/ 6 w 11"/>
                    <a:gd name="T7" fmla="*/ 11 h 11"/>
                    <a:gd name="T8" fmla="*/ 11 w 11"/>
                    <a:gd name="T9" fmla="*/ 5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11">
                      <a:moveTo>
                        <a:pt x="11" y="5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6" y="11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" name="Freeform 546"/>
                <p:cNvSpPr>
                  <a:spLocks/>
                </p:cNvSpPr>
                <p:nvPr/>
              </p:nvSpPr>
              <p:spPr bwMode="auto">
                <a:xfrm>
                  <a:off x="4371" y="1352"/>
                  <a:ext cx="11" cy="11"/>
                </a:xfrm>
                <a:custGeom>
                  <a:avLst/>
                  <a:gdLst>
                    <a:gd name="T0" fmla="*/ 11 w 11"/>
                    <a:gd name="T1" fmla="*/ 5 h 11"/>
                    <a:gd name="T2" fmla="*/ 3 w 11"/>
                    <a:gd name="T3" fmla="*/ 0 h 11"/>
                    <a:gd name="T4" fmla="*/ 0 w 11"/>
                    <a:gd name="T5" fmla="*/ 3 h 11"/>
                    <a:gd name="T6" fmla="*/ 6 w 11"/>
                    <a:gd name="T7" fmla="*/ 11 h 11"/>
                    <a:gd name="T8" fmla="*/ 11 w 11"/>
                    <a:gd name="T9" fmla="*/ 5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11">
                      <a:moveTo>
                        <a:pt x="11" y="5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6" y="11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44" name="Group 547"/>
              <p:cNvGrpSpPr>
                <a:grpSpLocks/>
              </p:cNvGrpSpPr>
              <p:nvPr/>
            </p:nvGrpSpPr>
            <p:grpSpPr bwMode="auto">
              <a:xfrm>
                <a:off x="4352" y="1352"/>
                <a:ext cx="11" cy="9"/>
                <a:chOff x="4352" y="1352"/>
                <a:chExt cx="11" cy="9"/>
              </a:xfrm>
            </p:grpSpPr>
            <p:sp>
              <p:nvSpPr>
                <p:cNvPr id="45" name="Freeform 548"/>
                <p:cNvSpPr>
                  <a:spLocks/>
                </p:cNvSpPr>
                <p:nvPr/>
              </p:nvSpPr>
              <p:spPr bwMode="auto">
                <a:xfrm>
                  <a:off x="4352" y="1352"/>
                  <a:ext cx="11" cy="9"/>
                </a:xfrm>
                <a:custGeom>
                  <a:avLst/>
                  <a:gdLst>
                    <a:gd name="T0" fmla="*/ 4 w 11"/>
                    <a:gd name="T1" fmla="*/ 9 h 9"/>
                    <a:gd name="T2" fmla="*/ 11 w 11"/>
                    <a:gd name="T3" fmla="*/ 3 h 9"/>
                    <a:gd name="T4" fmla="*/ 10 w 11"/>
                    <a:gd name="T5" fmla="*/ 0 h 9"/>
                    <a:gd name="T6" fmla="*/ 0 w 11"/>
                    <a:gd name="T7" fmla="*/ 3 h 9"/>
                    <a:gd name="T8" fmla="*/ 4 w 11"/>
                    <a:gd name="T9" fmla="*/ 9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4" y="9"/>
                      </a:moveTo>
                      <a:lnTo>
                        <a:pt x="11" y="3"/>
                      </a:lnTo>
                      <a:lnTo>
                        <a:pt x="10" y="0"/>
                      </a:lnTo>
                      <a:lnTo>
                        <a:pt x="0" y="3"/>
                      </a:lnTo>
                      <a:lnTo>
                        <a:pt x="4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" name="Freeform 549"/>
                <p:cNvSpPr>
                  <a:spLocks/>
                </p:cNvSpPr>
                <p:nvPr/>
              </p:nvSpPr>
              <p:spPr bwMode="auto">
                <a:xfrm>
                  <a:off x="4352" y="1352"/>
                  <a:ext cx="11" cy="9"/>
                </a:xfrm>
                <a:custGeom>
                  <a:avLst/>
                  <a:gdLst>
                    <a:gd name="T0" fmla="*/ 4 w 11"/>
                    <a:gd name="T1" fmla="*/ 9 h 9"/>
                    <a:gd name="T2" fmla="*/ 11 w 11"/>
                    <a:gd name="T3" fmla="*/ 3 h 9"/>
                    <a:gd name="T4" fmla="*/ 10 w 11"/>
                    <a:gd name="T5" fmla="*/ 0 h 9"/>
                    <a:gd name="T6" fmla="*/ 0 w 11"/>
                    <a:gd name="T7" fmla="*/ 3 h 9"/>
                    <a:gd name="T8" fmla="*/ 4 w 11"/>
                    <a:gd name="T9" fmla="*/ 9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" h="9">
                      <a:moveTo>
                        <a:pt x="4" y="9"/>
                      </a:moveTo>
                      <a:lnTo>
                        <a:pt x="11" y="3"/>
                      </a:lnTo>
                      <a:lnTo>
                        <a:pt x="10" y="0"/>
                      </a:lnTo>
                      <a:lnTo>
                        <a:pt x="0" y="3"/>
                      </a:lnTo>
                      <a:lnTo>
                        <a:pt x="4" y="9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0" name="Group 550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sp>
            <p:nvSpPr>
              <p:cNvPr id="38" name="Oval 551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solidFill>
                <a:srgbClr val="FFFF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Oval 552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553"/>
            <p:cNvGrpSpPr>
              <a:grpSpLocks/>
            </p:cNvGrpSpPr>
            <p:nvPr/>
          </p:nvGrpSpPr>
          <p:grpSpPr bwMode="auto">
            <a:xfrm>
              <a:off x="3009" y="1576"/>
              <a:ext cx="4" cy="5"/>
              <a:chOff x="4366" y="1349"/>
              <a:chExt cx="4" cy="5"/>
            </a:xfrm>
          </p:grpSpPr>
          <p:sp>
            <p:nvSpPr>
              <p:cNvPr id="36" name="Oval 554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Oval 555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556"/>
            <p:cNvGrpSpPr>
              <a:grpSpLocks/>
            </p:cNvGrpSpPr>
            <p:nvPr/>
          </p:nvGrpSpPr>
          <p:grpSpPr bwMode="auto">
            <a:xfrm>
              <a:off x="3007" y="1563"/>
              <a:ext cx="8" cy="9"/>
              <a:chOff x="4364" y="1336"/>
              <a:chExt cx="8" cy="9"/>
            </a:xfrm>
          </p:grpSpPr>
          <p:sp>
            <p:nvSpPr>
              <p:cNvPr id="34" name="Freeform 557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Freeform 558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559"/>
            <p:cNvGrpSpPr>
              <a:grpSpLocks/>
            </p:cNvGrpSpPr>
            <p:nvPr/>
          </p:nvGrpSpPr>
          <p:grpSpPr bwMode="auto">
            <a:xfrm>
              <a:off x="3014" y="1579"/>
              <a:ext cx="11" cy="11"/>
              <a:chOff x="4371" y="1352"/>
              <a:chExt cx="11" cy="11"/>
            </a:xfrm>
          </p:grpSpPr>
          <p:sp>
            <p:nvSpPr>
              <p:cNvPr id="32" name="Freeform 560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reeform 561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4" name="Group 562"/>
            <p:cNvGrpSpPr>
              <a:grpSpLocks/>
            </p:cNvGrpSpPr>
            <p:nvPr/>
          </p:nvGrpSpPr>
          <p:grpSpPr bwMode="auto">
            <a:xfrm>
              <a:off x="2995" y="1579"/>
              <a:ext cx="11" cy="9"/>
              <a:chOff x="4352" y="1352"/>
              <a:chExt cx="11" cy="9"/>
            </a:xfrm>
          </p:grpSpPr>
          <p:sp>
            <p:nvSpPr>
              <p:cNvPr id="30" name="Freeform 563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reeform 564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" name="Group 565"/>
            <p:cNvGrpSpPr>
              <a:grpSpLocks/>
            </p:cNvGrpSpPr>
            <p:nvPr/>
          </p:nvGrpSpPr>
          <p:grpSpPr bwMode="auto">
            <a:xfrm>
              <a:off x="2994" y="1560"/>
              <a:ext cx="35" cy="36"/>
              <a:chOff x="4351" y="1333"/>
              <a:chExt cx="35" cy="36"/>
            </a:xfrm>
          </p:grpSpPr>
          <p:sp>
            <p:nvSpPr>
              <p:cNvPr id="28" name="Oval 566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solidFill>
                <a:srgbClr val="FFFF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Oval 567"/>
              <p:cNvSpPr>
                <a:spLocks noChangeArrowheads="1"/>
              </p:cNvSpPr>
              <p:nvPr/>
            </p:nvSpPr>
            <p:spPr bwMode="auto">
              <a:xfrm>
                <a:off x="4351" y="1333"/>
                <a:ext cx="35" cy="36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" name="Group 568"/>
            <p:cNvGrpSpPr>
              <a:grpSpLocks/>
            </p:cNvGrpSpPr>
            <p:nvPr/>
          </p:nvGrpSpPr>
          <p:grpSpPr bwMode="auto">
            <a:xfrm>
              <a:off x="3009" y="1576"/>
              <a:ext cx="4" cy="5"/>
              <a:chOff x="4366" y="1349"/>
              <a:chExt cx="4" cy="5"/>
            </a:xfrm>
          </p:grpSpPr>
          <p:sp>
            <p:nvSpPr>
              <p:cNvPr id="26" name="Oval 569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Oval 570"/>
              <p:cNvSpPr>
                <a:spLocks noChangeArrowheads="1"/>
              </p:cNvSpPr>
              <p:nvPr/>
            </p:nvSpPr>
            <p:spPr bwMode="auto">
              <a:xfrm>
                <a:off x="4366" y="1349"/>
                <a:ext cx="4" cy="5"/>
              </a:xfrm>
              <a:prstGeom prst="ellipse">
                <a:avLst/>
              </a:prstGeom>
              <a:noFill/>
              <a:ln w="4763" cap="rnd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571"/>
            <p:cNvGrpSpPr>
              <a:grpSpLocks/>
            </p:cNvGrpSpPr>
            <p:nvPr/>
          </p:nvGrpSpPr>
          <p:grpSpPr bwMode="auto">
            <a:xfrm>
              <a:off x="3007" y="1563"/>
              <a:ext cx="8" cy="9"/>
              <a:chOff x="4364" y="1336"/>
              <a:chExt cx="8" cy="9"/>
            </a:xfrm>
          </p:grpSpPr>
          <p:sp>
            <p:nvSpPr>
              <p:cNvPr id="24" name="Freeform 572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Freeform 573"/>
              <p:cNvSpPr>
                <a:spLocks/>
              </p:cNvSpPr>
              <p:nvPr/>
            </p:nvSpPr>
            <p:spPr bwMode="auto">
              <a:xfrm>
                <a:off x="4364" y="1336"/>
                <a:ext cx="8" cy="9"/>
              </a:xfrm>
              <a:custGeom>
                <a:avLst/>
                <a:gdLst>
                  <a:gd name="T0" fmla="*/ 0 w 8"/>
                  <a:gd name="T1" fmla="*/ 0 h 9"/>
                  <a:gd name="T2" fmla="*/ 2 w 8"/>
                  <a:gd name="T3" fmla="*/ 9 h 9"/>
                  <a:gd name="T4" fmla="*/ 6 w 8"/>
                  <a:gd name="T5" fmla="*/ 9 h 9"/>
                  <a:gd name="T6" fmla="*/ 8 w 8"/>
                  <a:gd name="T7" fmla="*/ 0 h 9"/>
                  <a:gd name="T8" fmla="*/ 0 w 8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0"/>
                    </a:moveTo>
                    <a:lnTo>
                      <a:pt x="2" y="9"/>
                    </a:lnTo>
                    <a:lnTo>
                      <a:pt x="6" y="9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574"/>
            <p:cNvGrpSpPr>
              <a:grpSpLocks/>
            </p:cNvGrpSpPr>
            <p:nvPr/>
          </p:nvGrpSpPr>
          <p:grpSpPr bwMode="auto">
            <a:xfrm>
              <a:off x="3014" y="1579"/>
              <a:ext cx="11" cy="11"/>
              <a:chOff x="4371" y="1352"/>
              <a:chExt cx="11" cy="11"/>
            </a:xfrm>
          </p:grpSpPr>
          <p:sp>
            <p:nvSpPr>
              <p:cNvPr id="22" name="Freeform 575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Freeform 576"/>
              <p:cNvSpPr>
                <a:spLocks/>
              </p:cNvSpPr>
              <p:nvPr/>
            </p:nvSpPr>
            <p:spPr bwMode="auto">
              <a:xfrm>
                <a:off x="4371" y="1352"/>
                <a:ext cx="11" cy="11"/>
              </a:xfrm>
              <a:custGeom>
                <a:avLst/>
                <a:gdLst>
                  <a:gd name="T0" fmla="*/ 11 w 11"/>
                  <a:gd name="T1" fmla="*/ 5 h 11"/>
                  <a:gd name="T2" fmla="*/ 3 w 11"/>
                  <a:gd name="T3" fmla="*/ 0 h 11"/>
                  <a:gd name="T4" fmla="*/ 0 w 11"/>
                  <a:gd name="T5" fmla="*/ 3 h 11"/>
                  <a:gd name="T6" fmla="*/ 6 w 11"/>
                  <a:gd name="T7" fmla="*/ 11 h 11"/>
                  <a:gd name="T8" fmla="*/ 11 w 11"/>
                  <a:gd name="T9" fmla="*/ 5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1" y="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5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9" name="Group 577"/>
            <p:cNvGrpSpPr>
              <a:grpSpLocks/>
            </p:cNvGrpSpPr>
            <p:nvPr/>
          </p:nvGrpSpPr>
          <p:grpSpPr bwMode="auto">
            <a:xfrm>
              <a:off x="2995" y="1579"/>
              <a:ext cx="11" cy="9"/>
              <a:chOff x="4352" y="1352"/>
              <a:chExt cx="11" cy="9"/>
            </a:xfrm>
          </p:grpSpPr>
          <p:sp>
            <p:nvSpPr>
              <p:cNvPr id="20" name="Freeform 578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579"/>
              <p:cNvSpPr>
                <a:spLocks/>
              </p:cNvSpPr>
              <p:nvPr/>
            </p:nvSpPr>
            <p:spPr bwMode="auto">
              <a:xfrm>
                <a:off x="4352" y="1352"/>
                <a:ext cx="11" cy="9"/>
              </a:xfrm>
              <a:custGeom>
                <a:avLst/>
                <a:gdLst>
                  <a:gd name="T0" fmla="*/ 4 w 11"/>
                  <a:gd name="T1" fmla="*/ 9 h 9"/>
                  <a:gd name="T2" fmla="*/ 11 w 11"/>
                  <a:gd name="T3" fmla="*/ 3 h 9"/>
                  <a:gd name="T4" fmla="*/ 10 w 11"/>
                  <a:gd name="T5" fmla="*/ 0 h 9"/>
                  <a:gd name="T6" fmla="*/ 0 w 11"/>
                  <a:gd name="T7" fmla="*/ 3 h 9"/>
                  <a:gd name="T8" fmla="*/ 4 w 11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9"/>
                    </a:moveTo>
                    <a:lnTo>
                      <a:pt x="11" y="3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9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55" name="Groupe 54"/>
          <p:cNvGrpSpPr/>
          <p:nvPr/>
        </p:nvGrpSpPr>
        <p:grpSpPr>
          <a:xfrm>
            <a:off x="5222805" y="3534916"/>
            <a:ext cx="3845867" cy="1988169"/>
            <a:chOff x="1999859" y="4314825"/>
            <a:chExt cx="3845867" cy="1988169"/>
          </a:xfrm>
        </p:grpSpPr>
        <p:pic>
          <p:nvPicPr>
            <p:cNvPr id="56" name="Image 8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815"/>
            <a:stretch>
              <a:fillRect/>
            </a:stretch>
          </p:blipFill>
          <p:spPr bwMode="auto">
            <a:xfrm>
              <a:off x="1999859" y="4636119"/>
              <a:ext cx="1733550" cy="166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Image 8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274"/>
            <a:stretch>
              <a:fillRect/>
            </a:stretch>
          </p:blipFill>
          <p:spPr bwMode="auto">
            <a:xfrm>
              <a:off x="4112176" y="4625007"/>
              <a:ext cx="1733550" cy="167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ZoneTexte 57"/>
            <p:cNvSpPr txBox="1"/>
            <p:nvPr/>
          </p:nvSpPr>
          <p:spPr>
            <a:xfrm>
              <a:off x="2080821" y="4324350"/>
              <a:ext cx="15906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Before</a:t>
              </a:r>
              <a:r>
                <a:rPr lang="fr-FR" sz="1400" dirty="0"/>
                <a:t> irradiation</a:t>
              </a: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4216951" y="4314825"/>
              <a:ext cx="15906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After</a:t>
              </a:r>
              <a:r>
                <a:rPr lang="fr-FR" sz="1400" dirty="0"/>
                <a:t> irradiation</a:t>
              </a:r>
            </a:p>
          </p:txBody>
        </p:sp>
      </p:grpSp>
      <p:sp>
        <p:nvSpPr>
          <p:cNvPr id="60" name="Rectangle 59"/>
          <p:cNvSpPr/>
          <p:nvPr/>
        </p:nvSpPr>
        <p:spPr>
          <a:xfrm>
            <a:off x="5124171" y="5463749"/>
            <a:ext cx="32436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Irradiation with heavy ions </a:t>
            </a:r>
          </a:p>
          <a:p>
            <a:pPr>
              <a:buFont typeface="Wingdings"/>
              <a:buChar char="à"/>
            </a:pPr>
            <a:r>
              <a:rPr lang="en-US" sz="1400" dirty="0">
                <a:sym typeface="Wingdings" panose="05000000000000000000" pitchFamily="2" charset="2"/>
              </a:rPr>
              <a:t>Densification of the mesoporous </a:t>
            </a:r>
            <a:r>
              <a:rPr lang="en-US" sz="1400" dirty="0" smtClean="0">
                <a:sym typeface="Wingdings" panose="05000000000000000000" pitchFamily="2" charset="2"/>
              </a:rPr>
              <a:t>silica</a:t>
            </a:r>
            <a:r>
              <a:rPr lang="en-US" sz="1400" baseline="30000" dirty="0">
                <a:sym typeface="Wingdings" panose="05000000000000000000" pitchFamily="2" charset="2"/>
              </a:rPr>
              <a:t>1</a:t>
            </a:r>
            <a:r>
              <a:rPr lang="en-US" sz="1400" baseline="30000" dirty="0" smtClean="0">
                <a:sym typeface="Wingdings" panose="05000000000000000000" pitchFamily="2" charset="2"/>
              </a:rPr>
              <a:t> </a:t>
            </a:r>
            <a:endParaRPr lang="en-US" sz="1400" dirty="0">
              <a:sym typeface="Wingdings" panose="05000000000000000000" pitchFamily="2" charset="2"/>
            </a:endParaRPr>
          </a:p>
          <a:p>
            <a:pPr>
              <a:buFont typeface="Wingdings"/>
              <a:buChar char="à"/>
            </a:pPr>
            <a:r>
              <a:rPr lang="en-US" sz="1400" dirty="0">
                <a:sym typeface="Wingdings" panose="05000000000000000000" pitchFamily="2" charset="2"/>
              </a:rPr>
              <a:t>A possible closure of the material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6033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0"/>
          </p:nvPr>
        </p:nvSpPr>
        <p:spPr>
          <a:xfrm>
            <a:off x="1696466" y="116500"/>
            <a:ext cx="6416790" cy="505435"/>
          </a:xfrm>
        </p:spPr>
        <p:txBody>
          <a:bodyPr>
            <a:normAutofit lnSpcReduction="10000"/>
          </a:bodyPr>
          <a:lstStyle/>
          <a:p>
            <a:r>
              <a:rPr lang="fr-FR" dirty="0" err="1" smtClean="0"/>
              <a:t>Acknowledgements</a:t>
            </a:r>
            <a:endParaRPr lang="fr-FR" dirty="0"/>
          </a:p>
        </p:txBody>
      </p:sp>
      <p:pic>
        <p:nvPicPr>
          <p:cNvPr id="3" name="Picture 11" descr="http://ibeb.cea.fr/dsv/ibeb/PublishingImages/Recherches/demeterres.jpg?RenditionID=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174"/>
          <a:stretch/>
        </p:blipFill>
        <p:spPr bwMode="auto">
          <a:xfrm>
            <a:off x="35830" y="1295136"/>
            <a:ext cx="3321271" cy="214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101" y="1613421"/>
            <a:ext cx="1011637" cy="122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2"/>
          <p:cNvSpPr txBox="1">
            <a:spLocks noChangeArrowheads="1"/>
          </p:cNvSpPr>
          <p:nvPr/>
        </p:nvSpPr>
        <p:spPr bwMode="auto">
          <a:xfrm>
            <a:off x="2730661" y="2835612"/>
            <a:ext cx="23495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1400" dirty="0" smtClean="0"/>
              <a:t>Alicia Sommer-Marquez</a:t>
            </a:r>
          </a:p>
          <a:p>
            <a:pPr algn="ctr" eaLnBrk="1" hangingPunct="1"/>
            <a:r>
              <a:rPr lang="fr-FR" altLang="fr-F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Post-Doc </a:t>
            </a:r>
            <a:endParaRPr lang="fr-FR" altLang="fr-FR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AutoShape 2" descr="Résultat de recherche d'images pour &quot;labex chemisyst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4" descr="Résultat de recherche d'images pour &quot;labex chemisyst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3" r="28157"/>
          <a:stretch/>
        </p:blipFill>
        <p:spPr bwMode="auto">
          <a:xfrm>
            <a:off x="5379522" y="1292898"/>
            <a:ext cx="1496291" cy="229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C:\Users\jc211067\Downloads\Phot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8"/>
          <a:stretch/>
        </p:blipFill>
        <p:spPr bwMode="auto">
          <a:xfrm>
            <a:off x="7257329" y="1498761"/>
            <a:ext cx="1279525" cy="140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2"/>
          <p:cNvSpPr txBox="1">
            <a:spLocks noChangeArrowheads="1"/>
          </p:cNvSpPr>
          <p:nvPr/>
        </p:nvSpPr>
        <p:spPr bwMode="auto">
          <a:xfrm>
            <a:off x="6722322" y="2838827"/>
            <a:ext cx="234953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1400" dirty="0" smtClean="0"/>
              <a:t>Martin Mayer</a:t>
            </a:r>
          </a:p>
          <a:p>
            <a:pPr algn="ctr" eaLnBrk="1" hangingPunct="1"/>
            <a:r>
              <a:rPr lang="fr-FR" alt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Master </a:t>
            </a:r>
            <a:r>
              <a:rPr lang="fr-FR" altLang="fr-FR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Trainee</a:t>
            </a:r>
            <a:r>
              <a:rPr lang="fr-FR" altLang="fr-FR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fr-FR" altLang="fr-FR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" name="Image 10" descr="bandeau_titre.png"/>
          <p:cNvPicPr>
            <a:picLocks noChangeAspect="1"/>
          </p:cNvPicPr>
          <p:nvPr/>
        </p:nvPicPr>
        <p:blipFill rotWithShape="1">
          <a:blip r:embed="rId6" cstate="print"/>
          <a:srcRect l="9304" t="9069" r="7800" b="58606"/>
          <a:stretch/>
        </p:blipFill>
        <p:spPr>
          <a:xfrm>
            <a:off x="223164" y="4030157"/>
            <a:ext cx="1993569" cy="1610625"/>
          </a:xfrm>
          <a:prstGeom prst="rect">
            <a:avLst/>
          </a:prstGeom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019" y="3962636"/>
            <a:ext cx="1169719" cy="146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2"/>
          <p:cNvSpPr txBox="1">
            <a:spLocks noChangeArrowheads="1"/>
          </p:cNvSpPr>
          <p:nvPr/>
        </p:nvSpPr>
        <p:spPr bwMode="auto">
          <a:xfrm>
            <a:off x="2645549" y="5424785"/>
            <a:ext cx="23495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1400" dirty="0" smtClean="0"/>
              <a:t>Clémentine Mansas</a:t>
            </a:r>
          </a:p>
          <a:p>
            <a:pPr algn="ctr" eaLnBrk="1" hangingPunct="1"/>
            <a:r>
              <a:rPr lang="fr-FR" altLang="fr-F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Ph-D</a:t>
            </a:r>
            <a:r>
              <a:rPr lang="fr-FR" altLang="fr-F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altLang="fr-F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student</a:t>
            </a:r>
            <a:r>
              <a:rPr lang="fr-FR" altLang="fr-FR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fr-FR" altLang="fr-FR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24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9" t="25469" r="30619" b="40198"/>
          <a:stretch/>
        </p:blipFill>
        <p:spPr bwMode="auto">
          <a:xfrm>
            <a:off x="5498274" y="3929731"/>
            <a:ext cx="866899" cy="147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ZoneTexte 2"/>
          <p:cNvSpPr txBox="1">
            <a:spLocks noChangeArrowheads="1"/>
          </p:cNvSpPr>
          <p:nvPr/>
        </p:nvSpPr>
        <p:spPr bwMode="auto">
          <a:xfrm>
            <a:off x="4756954" y="5379172"/>
            <a:ext cx="23495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altLang="fr-FR" sz="1400" dirty="0" smtClean="0"/>
              <a:t>Najat </a:t>
            </a:r>
            <a:r>
              <a:rPr lang="fr-FR" altLang="fr-FR" sz="1400" dirty="0" err="1" smtClean="0"/>
              <a:t>Talha</a:t>
            </a:r>
            <a:endParaRPr lang="fr-FR" altLang="fr-FR" sz="1400" dirty="0" smtClean="0"/>
          </a:p>
          <a:p>
            <a:pPr algn="ctr" eaLnBrk="1" hangingPunct="1"/>
            <a:r>
              <a:rPr lang="fr-FR" altLang="fr-FR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  <a:r>
              <a:rPr lang="fr-FR" altLang="fr-FR" sz="1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echnician</a:t>
            </a:r>
            <a:endParaRPr lang="fr-FR" altLang="fr-FR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6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15051</TotalTime>
  <Words>958</Words>
  <Application>Microsoft Office PowerPoint</Application>
  <PresentationFormat>Affichage à l'écran (4:3)</PresentationFormat>
  <Paragraphs>288</Paragraphs>
  <Slides>23</Slides>
  <Notes>1</Notes>
  <HiddenSlides>7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23</vt:i4>
      </vt:variant>
    </vt:vector>
  </HeadingPairs>
  <TitlesOfParts>
    <vt:vector size="25" baseType="lpstr">
      <vt:lpstr>Thème Office</vt:lpstr>
      <vt:lpstr>Conception personnalisée</vt:lpstr>
      <vt:lpstr>Emulsions and Prussian Blue Analogues: Towards new nanomaterials for Cs uptake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Waël HASNAOUI</dc:creator>
  <cp:lastModifiedBy>CAUSSE Jérémy</cp:lastModifiedBy>
  <cp:revision>185</cp:revision>
  <cp:lastPrinted>2015-10-02T12:42:29Z</cp:lastPrinted>
  <dcterms:created xsi:type="dcterms:W3CDTF">2015-03-04T11:35:07Z</dcterms:created>
  <dcterms:modified xsi:type="dcterms:W3CDTF">2017-11-01T05:27:19Z</dcterms:modified>
</cp:coreProperties>
</file>