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72" r:id="rId2"/>
  </p:sldMasterIdLst>
  <p:notesMasterIdLst>
    <p:notesMasterId r:id="rId21"/>
  </p:notesMasterIdLst>
  <p:handoutMasterIdLst>
    <p:handoutMasterId r:id="rId22"/>
  </p:handoutMasterIdLst>
  <p:sldIdLst>
    <p:sldId id="285" r:id="rId3"/>
    <p:sldId id="331" r:id="rId4"/>
    <p:sldId id="304" r:id="rId5"/>
    <p:sldId id="334" r:id="rId6"/>
    <p:sldId id="312" r:id="rId7"/>
    <p:sldId id="332" r:id="rId8"/>
    <p:sldId id="320" r:id="rId9"/>
    <p:sldId id="337" r:id="rId10"/>
    <p:sldId id="317" r:id="rId11"/>
    <p:sldId id="324" r:id="rId12"/>
    <p:sldId id="325" r:id="rId13"/>
    <p:sldId id="327" r:id="rId14"/>
    <p:sldId id="328" r:id="rId15"/>
    <p:sldId id="330" r:id="rId16"/>
    <p:sldId id="310" r:id="rId17"/>
    <p:sldId id="333" r:id="rId18"/>
    <p:sldId id="335" r:id="rId19"/>
    <p:sldId id="336" r:id="rId2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389"/>
    <a:srgbClr val="EFC734"/>
    <a:srgbClr val="339933"/>
    <a:srgbClr val="8AA5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48" autoAdjust="0"/>
  </p:normalViewPr>
  <p:slideViewPr>
    <p:cSldViewPr snapToGrid="0" snapToObjects="1"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924CD-B1E4-5247-91C5-9188D5DED885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33B8D-F990-AB4D-AF46-768FB8ABFE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7273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6BB99-DEB6-4418-8294-FB07D14175E2}" type="datetimeFigureOut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ADB31-070C-40FE-96F5-BFA1F6C5A86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69252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3ADB31-070C-40FE-96F5-BFA1F6C5A86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3311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r 3"/>
          <p:cNvGrpSpPr/>
          <p:nvPr userDrawn="1"/>
        </p:nvGrpSpPr>
        <p:grpSpPr>
          <a:xfrm>
            <a:off x="4653046" y="94773"/>
            <a:ext cx="4336242" cy="827999"/>
            <a:chOff x="4653046" y="94773"/>
            <a:chExt cx="4336242" cy="827999"/>
          </a:xfrm>
        </p:grpSpPr>
        <p:pic>
          <p:nvPicPr>
            <p:cNvPr id="9" name="Image 8" descr="ICSM_trans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289" y="94773"/>
              <a:ext cx="827999" cy="827999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653046" y="247162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endParaRPr>
            </a:p>
          </p:txBody>
        </p:sp>
      </p:grpSp>
      <p:grpSp>
        <p:nvGrpSpPr>
          <p:cNvPr id="3" name="Grouper 2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2" name="Forme libre 11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1" name="Titre 20"/>
          <p:cNvSpPr>
            <a:spLocks noGrp="1"/>
          </p:cNvSpPr>
          <p:nvPr userDrawn="1">
            <p:ph type="title"/>
          </p:nvPr>
        </p:nvSpPr>
        <p:spPr>
          <a:xfrm>
            <a:off x="2113323" y="995168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3681" y="4264846"/>
            <a:ext cx="7809078" cy="2280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800" b="1">
                <a:latin typeface="Verdana"/>
                <a:cs typeface="Verdana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78484" y="2536213"/>
            <a:ext cx="899996" cy="2964433"/>
            <a:chOff x="78484" y="2536213"/>
            <a:chExt cx="899996" cy="2964433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268768"/>
              <a:ext cx="647999" cy="647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972649"/>
              <a:ext cx="899996" cy="527997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4120708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585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264481"/>
            <a:ext cx="5554168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23372"/>
            <a:ext cx="9144000" cy="534628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latin typeface="Verdana"/>
                <a:cs typeface="Verdana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6830121" y="6394542"/>
            <a:ext cx="21336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r 1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9" name="Forme libre 8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Forme libre 9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2" name="Image 11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693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9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1" name="Forme libre 10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Titre 20"/>
          <p:cNvSpPr>
            <a:spLocks noGrp="1"/>
          </p:cNvSpPr>
          <p:nvPr>
            <p:ph type="title"/>
          </p:nvPr>
        </p:nvSpPr>
        <p:spPr>
          <a:xfrm>
            <a:off x="1193591" y="4244263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21" name="Image 20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827" y="3073232"/>
            <a:ext cx="719999" cy="719999"/>
          </a:xfrm>
          <a:prstGeom prst="rect">
            <a:avLst/>
          </a:prstGeom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829200" y="6393600"/>
            <a:ext cx="2133600" cy="365125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Verdana"/>
                <a:cs typeface="Verdana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224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r 12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16" name="Forme libre 15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0" name="Image 19" descr="ICSM_trans.png"/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35" y="88069"/>
            <a:ext cx="719999" cy="719999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800" b="1">
                <a:solidFill>
                  <a:srgbClr val="1E5389"/>
                </a:solidFill>
                <a:latin typeface="Verdana"/>
                <a:cs typeface="Verdana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grpSp>
        <p:nvGrpSpPr>
          <p:cNvPr id="11" name="Grouper 10"/>
          <p:cNvGrpSpPr/>
          <p:nvPr userDrawn="1"/>
        </p:nvGrpSpPr>
        <p:grpSpPr>
          <a:xfrm>
            <a:off x="0" y="6033676"/>
            <a:ext cx="9142393" cy="818922"/>
            <a:chOff x="0" y="6033676"/>
            <a:chExt cx="9142393" cy="818922"/>
          </a:xfrm>
        </p:grpSpPr>
        <p:sp>
          <p:nvSpPr>
            <p:cNvPr id="14" name="Rectangle 13"/>
            <p:cNvSpPr/>
            <p:nvPr/>
          </p:nvSpPr>
          <p:spPr>
            <a:xfrm>
              <a:off x="4414421" y="6033676"/>
              <a:ext cx="4715994" cy="36000"/>
            </a:xfrm>
            <a:prstGeom prst="rect">
              <a:avLst/>
            </a:pr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0" y="6067768"/>
              <a:ext cx="9142393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Institut de Chimie Séparative de Marcoule</a:t>
              </a: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UMR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5257 | CEA – CNRS – UM – ENSCM </a:t>
              </a:r>
              <a:endParaRPr lang="fr-FR" sz="900" dirty="0" smtClean="0">
                <a:solidFill>
                  <a:srgbClr val="1E5389"/>
                </a:solidFill>
                <a:latin typeface="Verdana"/>
                <a:cs typeface="Verdana"/>
              </a:endParaRPr>
            </a:p>
            <a:p>
              <a:pPr algn="r"/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Site de Marcoule | Bâtiment </a:t>
              </a:r>
              <a:r>
                <a:rPr lang="fr-FR" sz="900" dirty="0">
                  <a:solidFill>
                    <a:srgbClr val="1E5389"/>
                  </a:solidFill>
                  <a:latin typeface="Verdana"/>
                  <a:cs typeface="Verdana"/>
                </a:rPr>
                <a:t>426 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| BP 17171 | F-30207 Bagnols-sur-Cèze Cedex</a:t>
              </a:r>
            </a:p>
            <a:p>
              <a:pPr algn="r"/>
              <a:r>
                <a:rPr lang="fr-FR" sz="900" dirty="0" err="1" smtClean="0">
                  <a:solidFill>
                    <a:srgbClr val="1E5389"/>
                  </a:solidFill>
                  <a:latin typeface="Verdana"/>
                  <a:cs typeface="Verdana"/>
                </a:rPr>
                <a:t>T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66 79 52 12</a:t>
              </a:r>
              <a:r>
                <a:rPr lang="fr-FR" sz="900" b="1" dirty="0" smtClean="0">
                  <a:solidFill>
                    <a:srgbClr val="1E5389"/>
                  </a:solidFill>
                  <a:latin typeface="Verdana"/>
                  <a:cs typeface="Verdana"/>
                </a:rPr>
                <a:t>|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F. +33 (0)4</a:t>
              </a:r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 66 79 76 11</a:t>
              </a:r>
            </a:p>
            <a:p>
              <a:pPr algn="r"/>
              <a:r>
                <a:rPr lang="fr-FR" sz="900" baseline="0" dirty="0" smtClean="0">
                  <a:solidFill>
                    <a:srgbClr val="1E5389"/>
                  </a:solidFill>
                  <a:latin typeface="Verdana"/>
                  <a:cs typeface="Verdana"/>
                </a:rPr>
                <a:t>www.icsm.fr/lime.html</a:t>
              </a:r>
              <a:r>
                <a:rPr lang="fr-FR" sz="900" dirty="0" smtClean="0">
                  <a:solidFill>
                    <a:srgbClr val="1E5389"/>
                  </a:solidFill>
                  <a:latin typeface="Verdana"/>
                  <a:cs typeface="Verdana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7613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2857-AE19-7A42-B489-892F3C412892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36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BC8E8-7B71-6C44-98B1-35CBC892AF3B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0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E8D1C-A54F-C841-BCE3-E6C419030E87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22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CCB82-1D37-A145-94CF-7FB623394632}" type="datetime1">
              <a:rPr lang="fr-FR" smtClean="0"/>
              <a:t>30/10/2017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92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64347-BFC0-9C41-8DC7-321456785797}" type="datetime1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5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24C22-D4F2-7647-805A-BC473F7D51D5}" type="datetime1">
              <a:rPr lang="fr-FR" smtClean="0"/>
              <a:t>30/10/2017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697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57F9-9AE7-8940-B796-D171DF99F567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1881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3F84B-EDC0-B44B-AD6F-2C0FFE2166C2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8294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AB1F4-B266-D940-926C-6712CA04E7E2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2765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1753F-F409-8844-BFE8-801C8F7AC495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542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D38AE-07EE-F14F-90C4-EB59148ACB3F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793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CB6FC-D24D-C245-A8AF-826AC39B67A3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9825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2EAC-BFE2-354E-9E57-9FD5B38EF1CD}" type="datetime1">
              <a:rPr lang="fr-FR" smtClean="0"/>
              <a:t>30/10/2017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19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04707-72E9-0642-865E-F06414835F1A}" type="datetime1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8870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00A8F-B095-E24E-88E4-C3B9985EE7AD}" type="datetime1">
              <a:rPr lang="fr-FR" smtClean="0"/>
              <a:t>30/10/2017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288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866C-A11C-9640-BA0A-FDAC718C8EFF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353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15D3A-8900-5E43-A9AB-D7A461D15D4E}" type="datetime1">
              <a:rPr lang="fr-FR" smtClean="0"/>
              <a:t>30/10/2017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46928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511D-3FB7-9745-BB60-A14F6BC7B703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7244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291B8-3790-8949-993A-AAE73B08CD50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002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A999F-63E5-7C47-AE79-9DDAA05FCD02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36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50" r:id="rId3"/>
    <p:sldLayoutId id="2147483684" r:id="rId4"/>
    <p:sldLayoutId id="2147483649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9B0A2-D32B-E241-9036-ED2C654926B4}" type="datetime1">
              <a:rPr lang="fr-FR" smtClean="0"/>
              <a:t>30/10/2017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BD23-1E6A-7B4C-B618-2C8375E1782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5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5941" y="1192392"/>
            <a:ext cx="6756818" cy="1970549"/>
          </a:xfrm>
        </p:spPr>
        <p:txBody>
          <a:bodyPr/>
          <a:lstStyle/>
          <a:p>
            <a:r>
              <a:rPr lang="en-US" sz="2800" dirty="0"/>
              <a:t>Synthesis and characterization of </a:t>
            </a:r>
            <a:r>
              <a:rPr lang="en-US" sz="2800" dirty="0" err="1"/>
              <a:t>brannerite</a:t>
            </a:r>
            <a:r>
              <a:rPr lang="en-US" sz="2800" dirty="0"/>
              <a:t> </a:t>
            </a:r>
            <a:r>
              <a:rPr lang="en-US" sz="2800" dirty="0" smtClean="0"/>
              <a:t>UTi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6</a:t>
            </a:r>
            <a:r>
              <a:rPr lang="en-US" sz="2800" dirty="0"/>
              <a:t/>
            </a:r>
            <a:br>
              <a:rPr lang="en-US" sz="2800" dirty="0"/>
            </a:br>
            <a:endParaRPr lang="fr-FR" sz="2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080806" y="3791367"/>
            <a:ext cx="7809078" cy="1512006"/>
          </a:xfrm>
        </p:spPr>
        <p:txBody>
          <a:bodyPr/>
          <a:lstStyle/>
          <a:p>
            <a:r>
              <a:rPr lang="fr-FR" dirty="0" smtClean="0"/>
              <a:t>Adel Mesbah, Stéphanie </a:t>
            </a:r>
            <a:r>
              <a:rPr lang="fr-FR" dirty="0" err="1" smtClean="0"/>
              <a:t>Szenknect</a:t>
            </a:r>
            <a:r>
              <a:rPr lang="fr-FR" dirty="0" smtClean="0"/>
              <a:t>, Nicolas Dacheux</a:t>
            </a:r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6293224" y="6328921"/>
            <a:ext cx="296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Adel.mesbah@cea.fr</a:t>
            </a:r>
            <a:endParaRPr lang="en-US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631834" y="5143500"/>
            <a:ext cx="7258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Julien </a:t>
            </a:r>
            <a:r>
              <a:rPr lang="en-US" dirty="0" err="1" smtClean="0"/>
              <a:t>Marcadier</a:t>
            </a:r>
            <a:r>
              <a:rPr lang="en-US" dirty="0" smtClean="0"/>
              <a:t>, Daniel </a:t>
            </a:r>
            <a:r>
              <a:rPr lang="en-US" dirty="0" err="1" smtClean="0"/>
              <a:t>Beauffort</a:t>
            </a:r>
            <a:r>
              <a:rPr lang="en-US" dirty="0" smtClean="0"/>
              <a:t>, Anne-Magali Seydoux, Virginie </a:t>
            </a:r>
            <a:r>
              <a:rPr lang="en-US" dirty="0" err="1" smtClean="0"/>
              <a:t>Chapon</a:t>
            </a:r>
            <a:r>
              <a:rPr lang="en-US" dirty="0" smtClean="0"/>
              <a:t>, Aurelien Eglinger, Phillipe </a:t>
            </a:r>
            <a:r>
              <a:rPr lang="en-US" dirty="0" err="1" smtClean="0"/>
              <a:t>Gonclaves</a:t>
            </a:r>
            <a:r>
              <a:rPr lang="en-US" dirty="0" smtClean="0"/>
              <a:t>, Yann Batonneau, Maurice </a:t>
            </a:r>
            <a:r>
              <a:rPr lang="en-US" dirty="0" err="1" smtClean="0"/>
              <a:t>Pagel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61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Bowell, R. J.; Grogan, J.; Hutton-</a:t>
            </a:r>
            <a:r>
              <a:rPr lang="en-US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Ashkenny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M.; </a:t>
            </a:r>
            <a:r>
              <a:rPr lang="en-US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Brough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C.; Penman, K.; Sapsford, D. J. Minerals Engineering 2011, 24, 1305. </a:t>
            </a:r>
            <a:r>
              <a:rPr lang="en-US" sz="1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Guilligan.R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Nikoloski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A.N, Minerals </a:t>
            </a:r>
            <a:r>
              <a:rPr lang="en-US" sz="1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Engeneering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2015, 71, 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34-48, </a:t>
            </a:r>
            <a:r>
              <a:rPr lang="en-US" sz="1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</a:t>
            </a:r>
            <a:r>
              <a:rPr lang="en-US" sz="1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000" dirty="0" err="1" smtClean="0"/>
              <a:t>S.V.Yudintsev</a:t>
            </a:r>
            <a:r>
              <a:rPr lang="en-US" sz="1000" dirty="0" smtClean="0"/>
              <a:t> et al, </a:t>
            </a:r>
            <a:r>
              <a:rPr lang="en-US" sz="1000" dirty="0" err="1" smtClean="0"/>
              <a:t>Radiochemstry</a:t>
            </a:r>
            <a:r>
              <a:rPr lang="en-US" sz="1000" dirty="0" smtClean="0"/>
              <a:t>, 333-348, 2016</a:t>
            </a:r>
            <a:endParaRPr lang="en-US" sz="10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728738" y="107577"/>
            <a:ext cx="6416790" cy="50543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Why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? </a:t>
            </a:r>
            <a:endParaRPr lang="en-US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74" y="1136920"/>
            <a:ext cx="3343923" cy="3343923"/>
          </a:xfrm>
          <a:prstGeom prst="rect">
            <a:avLst/>
          </a:prstGeom>
        </p:spPr>
      </p:pic>
      <p:sp>
        <p:nvSpPr>
          <p:cNvPr id="8" name="TextBox 34"/>
          <p:cNvSpPr txBox="1"/>
          <p:nvPr/>
        </p:nvSpPr>
        <p:spPr>
          <a:xfrm>
            <a:off x="3540397" y="2617737"/>
            <a:ext cx="4217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Phases identified in different places:</a:t>
            </a:r>
            <a:r>
              <a:rPr lang="en-US" sz="14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Elliot Lake (Canada), Mount Isa (Australia), Kirovograd (Ukraine), Crocker Well (Australia), Witwatersrand (South Africa)…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3582608" y="2273786"/>
            <a:ext cx="4132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(U, Ca, Y, Ce, La,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Pb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)(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Si, Al Fe)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US" sz="14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en-US" sz="14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836513" y="1905687"/>
            <a:ext cx="3778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Third source of U</a:t>
            </a:r>
            <a:r>
              <a:rPr lang="en-US" b="1" baseline="30000" dirty="0" smtClean="0"/>
              <a:t>4+</a:t>
            </a:r>
            <a:r>
              <a:rPr lang="en-US" b="1" dirty="0" smtClean="0"/>
              <a:t> on earth: UTi</a:t>
            </a:r>
            <a:r>
              <a:rPr lang="en-US" b="1" baseline="-25000" dirty="0" smtClean="0"/>
              <a:t>2</a:t>
            </a:r>
            <a:r>
              <a:rPr lang="en-US" b="1" dirty="0" smtClean="0"/>
              <a:t>O</a:t>
            </a:r>
            <a:r>
              <a:rPr lang="en-US" b="1" baseline="-25000" dirty="0" smtClean="0"/>
              <a:t>6</a:t>
            </a:r>
            <a:endParaRPr lang="en-US" b="1" baseline="-25000" dirty="0"/>
          </a:p>
        </p:txBody>
      </p:sp>
      <p:sp>
        <p:nvSpPr>
          <p:cNvPr id="4" name="Ellipse 3"/>
          <p:cNvSpPr/>
          <p:nvPr/>
        </p:nvSpPr>
        <p:spPr>
          <a:xfrm>
            <a:off x="120274" y="3226928"/>
            <a:ext cx="756026" cy="733425"/>
          </a:xfrm>
          <a:prstGeom prst="ellipse">
            <a:avLst/>
          </a:prstGeom>
          <a:noFill/>
          <a:ln w="44450">
            <a:solidFill>
              <a:srgbClr val="EFC7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lipse 9"/>
          <p:cNvSpPr/>
          <p:nvPr/>
        </p:nvSpPr>
        <p:spPr>
          <a:xfrm>
            <a:off x="972712" y="3490960"/>
            <a:ext cx="756026" cy="733425"/>
          </a:xfrm>
          <a:prstGeom prst="ellipse">
            <a:avLst/>
          </a:prstGeom>
          <a:noFill/>
          <a:ln w="44450">
            <a:solidFill>
              <a:srgbClr val="1E5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3679768" y="1383699"/>
            <a:ext cx="1177514" cy="369332"/>
          </a:xfrm>
          <a:prstGeom prst="rect">
            <a:avLst/>
          </a:prstGeom>
          <a:solidFill>
            <a:srgbClr val="EFC734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1E5389"/>
                </a:solidFill>
              </a:rPr>
              <a:t>Front-End</a:t>
            </a:r>
            <a:endParaRPr lang="en-US" b="1" dirty="0">
              <a:solidFill>
                <a:srgbClr val="1E5389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679768" y="4092588"/>
            <a:ext cx="1177514" cy="369332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</a:rPr>
              <a:t>Back-End</a:t>
            </a:r>
            <a:endParaRPr lang="en-US" b="1" dirty="0">
              <a:solidFill>
                <a:srgbClr val="EFC734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059590" y="4590629"/>
            <a:ext cx="4273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Possible host ceramic for actinides</a:t>
            </a:r>
            <a:r>
              <a:rPr lang="en-US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en-US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085911" y="5128555"/>
            <a:ext cx="4182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Enter in the composition of the Synroc</a:t>
            </a:r>
            <a:endParaRPr lang="en-US" sz="2000" dirty="0"/>
          </a:p>
        </p:txBody>
      </p:sp>
      <p:sp>
        <p:nvSpPr>
          <p:cNvPr id="19" name="ZoneTexte 18"/>
          <p:cNvSpPr txBox="1"/>
          <p:nvPr/>
        </p:nvSpPr>
        <p:spPr>
          <a:xfrm>
            <a:off x="48763" y="4366827"/>
            <a:ext cx="1108451" cy="738664"/>
          </a:xfrm>
          <a:prstGeom prst="rect">
            <a:avLst/>
          </a:prstGeom>
          <a:solidFill>
            <a:srgbClr val="EFC734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1E5389"/>
                </a:solidFill>
              </a:rPr>
              <a:t>Exhausting of U-resources</a:t>
            </a:r>
            <a:endParaRPr lang="en-US" sz="1400" b="1" dirty="0">
              <a:solidFill>
                <a:srgbClr val="1E5389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226900" y="4498395"/>
            <a:ext cx="1771650" cy="1200329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</a:rPr>
              <a:t>Ceramics for the specific conditioning of HLW</a:t>
            </a:r>
            <a:endParaRPr lang="en-US" b="1" dirty="0">
              <a:solidFill>
                <a:srgbClr val="EFC734"/>
              </a:solidFill>
            </a:endParaRPr>
          </a:p>
        </p:txBody>
      </p:sp>
      <p:sp>
        <p:nvSpPr>
          <p:cNvPr id="7" name="Flèche courbée vers la droite 6"/>
          <p:cNvSpPr/>
          <p:nvPr/>
        </p:nvSpPr>
        <p:spPr>
          <a:xfrm>
            <a:off x="3593079" y="4849923"/>
            <a:ext cx="417241" cy="434052"/>
          </a:xfrm>
          <a:prstGeom prst="curvedRightArrow">
            <a:avLst/>
          </a:prstGeom>
          <a:solidFill>
            <a:srgbClr val="EFC734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9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4" grpId="0" animBg="1"/>
      <p:bldP spid="10" grpId="0" animBg="1"/>
      <p:bldP spid="11" grpId="0" animBg="1"/>
      <p:bldP spid="13" grpId="0" animBg="1"/>
      <p:bldP spid="14" grpId="0"/>
      <p:bldP spid="15" grpId="0"/>
      <p:bldP spid="19" grpId="0" animBg="1"/>
      <p:bldP spid="23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Bowell, R. J.; Grogan, J.; Hutton-</a:t>
            </a:r>
            <a:r>
              <a:rPr lang="en-US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Ashkenny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M.; </a:t>
            </a:r>
            <a:r>
              <a:rPr lang="en-US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Brough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C.; Penman, K.; Sapsford, D. J. Minerals Engineering 2011, 24, 1305. 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Guilligan.R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Nikoloski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A.N, Minerals </a:t>
            </a:r>
            <a:r>
              <a:rPr lang="en-US" sz="11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Engeneering</a:t>
            </a:r>
            <a:r>
              <a:rPr lang="en-US" sz="1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2015, 71, 34-48, 4. </a:t>
            </a:r>
            <a:r>
              <a:rPr lang="fr-FR" sz="1100" dirty="0"/>
              <a:t>KB </a:t>
            </a:r>
            <a:r>
              <a:rPr lang="fr-FR" sz="1100" dirty="0" err="1" smtClean="0"/>
              <a:t>Helean</a:t>
            </a:r>
            <a:r>
              <a:rPr lang="fr-FR" sz="1100" dirty="0" smtClean="0"/>
              <a:t> et al, J. </a:t>
            </a:r>
            <a:r>
              <a:rPr lang="fr-FR" sz="1100" dirty="0" err="1" smtClean="0"/>
              <a:t>Nucl</a:t>
            </a:r>
            <a:r>
              <a:rPr lang="fr-FR" sz="1100" dirty="0" smtClean="0"/>
              <a:t>. Mater, 231-244, 2003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2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How it looks </a:t>
            </a:r>
            <a:endParaRPr lang="en-US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321" y="1645128"/>
            <a:ext cx="1628775" cy="17145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3192" y="663767"/>
            <a:ext cx="2288876" cy="369332"/>
          </a:xfrm>
          <a:prstGeom prst="rect">
            <a:avLst/>
          </a:prstGeom>
          <a:solidFill>
            <a:srgbClr val="FFC000"/>
          </a:solidFill>
          <a:ln>
            <a:solidFill>
              <a:srgbClr val="1E5389"/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Crystal structure</a:t>
            </a:r>
            <a:endParaRPr lang="en-US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21543" y="3848185"/>
            <a:ext cx="4217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Phases identified in different places</a:t>
            </a:r>
            <a:r>
              <a:rPr lang="en-US" sz="14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pPr algn="ctr"/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Elliot Lake (Canada), Mount Isa (Australia), Kirovograd (Ukraine), Crocker Well (Australia), Witwatersrand (South Africa)…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21802" y="1309471"/>
            <a:ext cx="4209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Natural mineral is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metamict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1" t="7476" r="11464" b="6951"/>
          <a:stretch/>
        </p:blipFill>
        <p:spPr>
          <a:xfrm>
            <a:off x="1114700" y="1979483"/>
            <a:ext cx="1950403" cy="16387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6354" y="1313161"/>
            <a:ext cx="4969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Monoclinic C2/m</a:t>
            </a:r>
            <a:endParaRPr lang="en-US" sz="1400" baseline="30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= 9.822 Å, b = 3.824 Å, c 7.036 Å et β = 118.84°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4861" y="3464336"/>
            <a:ext cx="4132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(U, Ca, Y, Ce, La,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Pb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)(</a:t>
            </a:r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Si, Al Fe)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US" sz="1400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en-US" sz="1400" baseline="30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2279" y="5436616"/>
            <a:ext cx="4391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Requires heating at 1000°C in order to recover the crystallinity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urved Right Arrow 9"/>
          <p:cNvSpPr/>
          <p:nvPr/>
        </p:nvSpPr>
        <p:spPr>
          <a:xfrm>
            <a:off x="4434619" y="4760814"/>
            <a:ext cx="301943" cy="810027"/>
          </a:xfrm>
          <a:prstGeom prst="curvedRightArrow">
            <a:avLst>
              <a:gd name="adj1" fmla="val 16533"/>
              <a:gd name="adj2" fmla="val 50000"/>
              <a:gd name="adj3" fmla="val 25000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54531" y="4875685"/>
            <a:ext cx="3048565" cy="369332"/>
          </a:xfrm>
          <a:prstGeom prst="rect">
            <a:avLst/>
          </a:prstGeom>
          <a:solidFill>
            <a:srgbClr val="EFC734"/>
          </a:solidFill>
          <a:ln>
            <a:solidFill>
              <a:srgbClr val="EFC7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Thermal treatment</a:t>
            </a:r>
            <a:endParaRPr lang="en-US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32485" y="5218274"/>
            <a:ext cx="4039281" cy="923330"/>
          </a:xfrm>
          <a:prstGeom prst="rect">
            <a:avLst/>
          </a:prstGeom>
          <a:solidFill>
            <a:srgbClr val="1E5389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EFC734"/>
                </a:solidFill>
              </a:rPr>
              <a:t>Precedent works: More dedicated to the extraction of U under aggressive conditions</a:t>
            </a:r>
            <a:endParaRPr lang="en-US" b="1" dirty="0">
              <a:solidFill>
                <a:srgbClr val="EFC734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32485" y="4013180"/>
            <a:ext cx="3897676" cy="923330"/>
          </a:xfrm>
          <a:prstGeom prst="rect">
            <a:avLst/>
          </a:prstGeom>
          <a:solidFill>
            <a:srgbClr val="EFC734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refractory phase to dissolution</a:t>
            </a:r>
          </a:p>
          <a:p>
            <a:pPr algn="just"/>
            <a:r>
              <a:rPr lang="en-US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Only few thermodynamic data</a:t>
            </a:r>
            <a:r>
              <a:rPr lang="en-US" b="1" baseline="30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en-US" b="1" baseline="30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" grpId="0"/>
      <p:bldP spid="7" grpId="0"/>
      <p:bldP spid="8" grpId="0"/>
      <p:bldP spid="10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-71437" y="5954040"/>
            <a:ext cx="9144000" cy="534628"/>
          </a:xfrm>
        </p:spPr>
        <p:txBody>
          <a:bodyPr/>
          <a:lstStyle/>
          <a:p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>
          <a:xfrm>
            <a:off x="6758684" y="6025210"/>
            <a:ext cx="2133600" cy="365125"/>
          </a:xfrm>
        </p:spPr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3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25029" y="126037"/>
            <a:ext cx="6416790" cy="50543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Challenges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57201" y="1347659"/>
            <a:ext cx="3410677" cy="584775"/>
          </a:xfrm>
          <a:prstGeom prst="rect">
            <a:avLst/>
          </a:prstGeom>
          <a:solidFill>
            <a:srgbClr val="1E5389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Pure </a:t>
            </a:r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533012" y="3445568"/>
            <a:ext cx="7115174" cy="1077218"/>
          </a:xfrm>
          <a:prstGeom prst="rect">
            <a:avLst/>
          </a:prstGeom>
          <a:solidFill>
            <a:srgbClr val="1E5389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Multiparametric</a:t>
            </a:r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dissolution experiments</a:t>
            </a:r>
            <a:endParaRPr lang="en-US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561401" y="2437698"/>
            <a:ext cx="403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Free from TiO</a:t>
            </a:r>
            <a:r>
              <a:rPr lang="en-US" sz="2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UO</a:t>
            </a:r>
            <a:r>
              <a:rPr lang="en-US" sz="2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2400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625029" y="4863037"/>
            <a:ext cx="7553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Acid concentration, T, complexing agent, Redox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Virage 9"/>
          <p:cNvSpPr/>
          <p:nvPr/>
        </p:nvSpPr>
        <p:spPr>
          <a:xfrm flipV="1">
            <a:off x="457201" y="3445568"/>
            <a:ext cx="881576" cy="788130"/>
          </a:xfrm>
          <a:prstGeom prst="bentArrow">
            <a:avLst>
              <a:gd name="adj1" fmla="val 25000"/>
              <a:gd name="adj2" fmla="val 27885"/>
              <a:gd name="adj3" fmla="val 25000"/>
              <a:gd name="adj4" fmla="val 43750"/>
            </a:avLst>
          </a:prstGeom>
          <a:solidFill>
            <a:srgbClr val="EFC734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6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0" y="6235178"/>
            <a:ext cx="9144000" cy="1048978"/>
          </a:xfrm>
        </p:spPr>
        <p:txBody>
          <a:bodyPr/>
          <a:lstStyle/>
          <a:p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–F.A. </a:t>
            </a:r>
            <a:r>
              <a:rPr lang="en-US" sz="11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Charalambous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al, Hydrometallurgy, 139, 1-8, 2013</a:t>
            </a:r>
          </a:p>
          <a:p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 – A.E. Ringwood, et. Al, in W. Lutze and R.C. Ewing (</a:t>
            </a:r>
            <a:r>
              <a:rPr lang="en-US" sz="11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Eds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Radioactive Waste Forms for the future “</a:t>
            </a:r>
            <a:r>
              <a:rPr lang="en-US" sz="11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SynRoc</a:t>
            </a:r>
            <a:r>
              <a:rPr lang="en-US" sz="1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”, 223-334, 1988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4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74147"/>
            <a:ext cx="6416790" cy="50543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to prepare </a:t>
            </a:r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176872" y="3855895"/>
            <a:ext cx="758136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b="1" dirty="0" err="1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Alkoxyde</a:t>
            </a:r>
            <a:r>
              <a:rPr lang="en-US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/nitrate route</a:t>
            </a:r>
            <a:r>
              <a:rPr lang="en-US" b="1" baseline="30000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Titanium </a:t>
            </a:r>
            <a:r>
              <a:rPr lang="en-US" i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Isopropoxyde</a:t>
            </a: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(IV) + uranyl nitrate solution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Wet milling 16 h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, thermal </a:t>
            </a:r>
            <a:r>
              <a:rPr lang="en-US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treatment 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at </a:t>
            </a: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1400</a:t>
            </a:r>
            <a:r>
              <a:rPr lang="en-US" b="1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°C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for </a:t>
            </a: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14h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US" b="1" u="sng" baseline="30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6830121" y="1769119"/>
            <a:ext cx="2133600" cy="1587889"/>
            <a:chOff x="4788024" y="692696"/>
            <a:chExt cx="3211244" cy="2560000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999268" y="1252696"/>
              <a:ext cx="2560000" cy="1440000"/>
            </a:xfrm>
            <a:prstGeom prst="rect">
              <a:avLst/>
            </a:prstGeom>
          </p:spPr>
        </p:pic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28024" y="1252696"/>
              <a:ext cx="2560000" cy="144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380304" y="5034431"/>
            <a:ext cx="87636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i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Solid state synthesis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UO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TiO</a:t>
            </a:r>
            <a:r>
              <a:rPr lang="en-US" sz="1600" b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16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Uranium oxide (UO</a:t>
            </a:r>
            <a:r>
              <a:rPr lang="en-US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et de titanium (TiO</a:t>
            </a:r>
            <a:r>
              <a:rPr lang="en-US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under the form of powders</a:t>
            </a:r>
            <a:endParaRPr lang="en-US" sz="16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270530"/>
            <a:ext cx="7200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Different methods</a:t>
            </a:r>
            <a:r>
              <a:rPr lang="en-US" sz="2000" b="1" i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en-US" b="1" i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 </a:t>
            </a:r>
            <a:r>
              <a:rPr lang="en-US" b="1" i="1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precursors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476" y="1716587"/>
            <a:ext cx="6191295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en-US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Acetate method</a:t>
            </a:r>
            <a:r>
              <a:rPr lang="en-US" b="1" baseline="30000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en-US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b="1" dirty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endParaRPr lang="en-US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uranium acetate + TiOSO</a:t>
            </a:r>
            <a:r>
              <a:rPr lang="en-US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4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.2H</a:t>
            </a:r>
            <a:r>
              <a:rPr lang="en-US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2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O in oxalic solution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Evaporation of the solution at 200°C, calcination at 600°C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Milling and thermal heating at </a:t>
            </a: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1200°C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for </a:t>
            </a:r>
            <a:r>
              <a:rPr lang="en-US" b="1" i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96h</a:t>
            </a:r>
            <a:r>
              <a:rPr lang="en-US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345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068955" y="1616462"/>
            <a:ext cx="2864315" cy="2027494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6544756"/>
              <a:satOff val="-351"/>
              <a:lumOff val="568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Rectangle 6"/>
          <p:cNvSpPr/>
          <p:nvPr/>
        </p:nvSpPr>
        <p:spPr>
          <a:xfrm>
            <a:off x="902676" y="1368124"/>
            <a:ext cx="2777391" cy="229403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00" r="-4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6581846" y="5555396"/>
            <a:ext cx="2133530" cy="534628"/>
          </a:xfrm>
        </p:spPr>
        <p:txBody>
          <a:bodyPr/>
          <a:lstStyle/>
          <a:p>
            <a:r>
              <a:rPr lang="en-US" dirty="0" smtClean="0"/>
              <a:t>E.R Vance, et al, J. Amer. </a:t>
            </a:r>
            <a:r>
              <a:rPr lang="en-US" dirty="0" err="1" smtClean="0"/>
              <a:t>Cerm</a:t>
            </a:r>
            <a:r>
              <a:rPr lang="en-US" dirty="0" smtClean="0"/>
              <a:t>. </a:t>
            </a:r>
            <a:r>
              <a:rPr lang="en-US" dirty="0" err="1" smtClean="0"/>
              <a:t>Soc</a:t>
            </a:r>
            <a:r>
              <a:rPr lang="en-US" dirty="0" smtClean="0"/>
              <a:t>, </a:t>
            </a:r>
            <a:r>
              <a:rPr lang="fr-FR" dirty="0" smtClean="0"/>
              <a:t>141–144, 2001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atmosphere?</a:t>
            </a:r>
            <a:endParaRPr lang="en-US" dirty="0"/>
          </a:p>
        </p:txBody>
      </p:sp>
      <p:sp>
        <p:nvSpPr>
          <p:cNvPr id="6" name="Ellipse 5"/>
          <p:cNvSpPr/>
          <p:nvPr/>
        </p:nvSpPr>
        <p:spPr>
          <a:xfrm>
            <a:off x="222739" y="637218"/>
            <a:ext cx="1224000" cy="1224000"/>
          </a:xfrm>
          <a:prstGeom prst="ellipse">
            <a:avLst/>
          </a:prstGeom>
          <a:solidFill>
            <a:srgbClr val="EFC734"/>
          </a:solidFill>
          <a:effectLst>
            <a:glow rad="228600">
              <a:srgbClr val="1E5389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3200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</a:t>
            </a:r>
            <a:r>
              <a:rPr lang="en-US" sz="32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/H</a:t>
            </a:r>
            <a:r>
              <a:rPr lang="en-US" sz="3200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3200" baseline="-25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20398052">
            <a:off x="832889" y="2267721"/>
            <a:ext cx="3048000" cy="52753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UO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3200" baseline="-25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7501256" y="804396"/>
            <a:ext cx="1224000" cy="1224000"/>
          </a:xfrm>
          <a:prstGeom prst="ellipse">
            <a:avLst/>
          </a:prstGeom>
          <a:solidFill>
            <a:srgbClr val="EFC734"/>
          </a:solidFill>
          <a:effectLst>
            <a:glow rad="228600">
              <a:srgbClr val="1E5389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Air</a:t>
            </a:r>
            <a:endParaRPr lang="en-US" sz="3200" baseline="-25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rot="20398052">
            <a:off x="4903012" y="2505653"/>
            <a:ext cx="3048000" cy="527538"/>
          </a:xfrm>
          <a:prstGeom prst="rect">
            <a:avLst/>
          </a:prstGeom>
          <a:noFill/>
          <a:ln w="38100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TiO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U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sz="32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3200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endParaRPr lang="en-US" sz="3200" baseline="-25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26442" y="3578182"/>
            <a:ext cx="1372200" cy="865832"/>
          </a:xfrm>
          <a:prstGeom prst="ellipse">
            <a:avLst/>
          </a:prstGeom>
          <a:solidFill>
            <a:srgbClr val="EFC734"/>
          </a:solidFill>
          <a:effectLst>
            <a:glow rad="228600">
              <a:srgbClr val="1E5389">
                <a:alpha val="4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2400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</a:t>
            </a:r>
            <a:r>
              <a:rPr lang="en-US" sz="24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or N</a:t>
            </a:r>
            <a:r>
              <a:rPr lang="en-US" sz="2400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2400" baseline="-250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6607" y="3742565"/>
            <a:ext cx="3211145" cy="245792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-152400" extrusionH="63500" contourW="12700" prstMaterial="matte">
            <a:contourClr>
              <a:schemeClr val="lt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13089511"/>
              <a:satOff val="-703"/>
              <a:lumOff val="1136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angle 14"/>
          <p:cNvSpPr/>
          <p:nvPr/>
        </p:nvSpPr>
        <p:spPr>
          <a:xfrm rot="20398052">
            <a:off x="2419252" y="4670217"/>
            <a:ext cx="3741984" cy="527538"/>
          </a:xfrm>
          <a:prstGeom prst="rect">
            <a:avLst/>
          </a:prstGeom>
          <a:noFill/>
          <a:ln w="38100">
            <a:solidFill>
              <a:srgbClr val="339933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</a:t>
            </a:r>
            <a:r>
              <a:rPr lang="en-US" sz="3200" baseline="-250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32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3200" baseline="-250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US" sz="32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UO</a:t>
            </a:r>
            <a:r>
              <a:rPr lang="en-US" sz="3200" baseline="-25000" dirty="0" smtClean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3200" baseline="-25000" dirty="0">
              <a:solidFill>
                <a:srgbClr val="3399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581846" y="4134283"/>
            <a:ext cx="1900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Agrees  with what was already reported in the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7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8" grpId="0" animBg="1"/>
      <p:bldP spid="10" grpId="0" animBg="1"/>
      <p:bldP spid="15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6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772666" y="109175"/>
            <a:ext cx="6416790" cy="50543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Synthesis under Argon at 1300°C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50184" y="1331209"/>
            <a:ext cx="7814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Calcination (</a:t>
            </a:r>
            <a:r>
              <a:rPr lang="en-US" sz="1400" b="1" i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</a:t>
            </a:r>
            <a:r>
              <a:rPr lang="en-US" sz="1400" b="1" i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/H</a:t>
            </a:r>
            <a:r>
              <a:rPr lang="en-US" sz="1400" b="1" i="1" baseline="-25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600°C, 5h) + Milling (12h, 30.0 s</a:t>
            </a:r>
            <a:r>
              <a:rPr lang="en-US" sz="1400" i="1" baseline="30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-1</a:t>
            </a:r>
            <a:r>
              <a:rPr lang="en-US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+ pelletizing (~1,5 bar) + thermal treatment (</a:t>
            </a:r>
            <a:r>
              <a:rPr lang="en-US" sz="1400" b="1" i="1" dirty="0" err="1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</a:t>
            </a:r>
            <a:r>
              <a:rPr lang="en-US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1300°C, 72h)</a:t>
            </a:r>
            <a:endParaRPr lang="en-US" sz="1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594"/>
          <a:stretch/>
        </p:blipFill>
        <p:spPr>
          <a:xfrm>
            <a:off x="203638" y="2148123"/>
            <a:ext cx="4447065" cy="1695493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5709415" y="4956742"/>
            <a:ext cx="2736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Molar % of UTi</a:t>
            </a:r>
            <a:r>
              <a:rPr lang="en-US" sz="1400" b="1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b="1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en-US" sz="1400" b="1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en-US" sz="1400" b="1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vs UO</a:t>
            </a:r>
            <a:r>
              <a:rPr lang="en-US" sz="1400" b="1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1400" b="1" i="1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261" t="4505" r="9908" b="14238"/>
          <a:stretch/>
        </p:blipFill>
        <p:spPr>
          <a:xfrm>
            <a:off x="4723154" y="1925599"/>
            <a:ext cx="4038600" cy="240858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472286" y="4334185"/>
            <a:ext cx="1057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Acetate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508497" y="4348471"/>
            <a:ext cx="1057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Alkoxyde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7566431" y="4334185"/>
            <a:ext cx="1289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TiO</a:t>
            </a:r>
            <a:r>
              <a:rPr lang="en-US" sz="1400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1400" baseline="-25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10306" y="3907736"/>
            <a:ext cx="4134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Mixing UO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TiO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offers better results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Flèche vers le bas 9"/>
          <p:cNvSpPr/>
          <p:nvPr/>
        </p:nvSpPr>
        <p:spPr>
          <a:xfrm>
            <a:off x="2163894" y="4656248"/>
            <a:ext cx="527538" cy="364661"/>
          </a:xfrm>
          <a:prstGeom prst="downArrow">
            <a:avLst/>
          </a:prstGeom>
          <a:solidFill>
            <a:srgbClr val="1E53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32739" y="5146079"/>
            <a:ext cx="4134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Introduction of the accurate amount of reactants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4172611" y="5133394"/>
            <a:ext cx="4374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Long time of Grinding  </a:t>
            </a:r>
            <a:endParaRPr lang="en-US" sz="3600" i="1" dirty="0">
              <a:solidFill>
                <a:srgbClr val="FF0000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389" y="5648240"/>
            <a:ext cx="1245834" cy="124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6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7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84797"/>
            <a:ext cx="6416790" cy="505435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Hydroxide method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Flèche courbée vers la droite 9"/>
          <p:cNvSpPr/>
          <p:nvPr/>
        </p:nvSpPr>
        <p:spPr>
          <a:xfrm>
            <a:off x="412365" y="3576736"/>
            <a:ext cx="357188" cy="1092145"/>
          </a:xfrm>
          <a:prstGeom prst="curvedRightArrow">
            <a:avLst>
              <a:gd name="adj1" fmla="val 25000"/>
              <a:gd name="adj2" fmla="val 50000"/>
              <a:gd name="adj3" fmla="val 29000"/>
            </a:avLst>
          </a:prstGeom>
          <a:solidFill>
            <a:srgbClr val="1E538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06518" y="4474576"/>
            <a:ext cx="7239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Evaporation under vacuum: High specific surface area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0430" y="5260995"/>
            <a:ext cx="84831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Direct thermal treatment at 1300°C during three days under </a:t>
            </a:r>
            <a:r>
              <a:rPr lang="en-US" sz="16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</a:t>
            </a:r>
            <a:r>
              <a:rPr lang="en-US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(Low Oxygen content)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10825" y="1193679"/>
            <a:ext cx="4175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Eliminate the grinding step</a:t>
            </a:r>
            <a:endParaRPr lang="en-US"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906518" y="1847008"/>
            <a:ext cx="3080516" cy="2015815"/>
            <a:chOff x="14182" y="1914405"/>
            <a:chExt cx="3080516" cy="2015815"/>
          </a:xfrm>
        </p:grpSpPr>
        <p:pic>
          <p:nvPicPr>
            <p:cNvPr id="14" name="Picture 49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2285" y="3004015"/>
              <a:ext cx="665163" cy="903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" name="Groupe 14"/>
            <p:cNvGrpSpPr/>
            <p:nvPr/>
          </p:nvGrpSpPr>
          <p:grpSpPr>
            <a:xfrm>
              <a:off x="188371" y="1914405"/>
              <a:ext cx="1263650" cy="642703"/>
              <a:chOff x="405649" y="1746048"/>
              <a:chExt cx="1263650" cy="642703"/>
            </a:xfrm>
          </p:grpSpPr>
          <p:sp>
            <p:nvSpPr>
              <p:cNvPr id="20" name="Ellipse 19"/>
              <p:cNvSpPr/>
              <p:nvPr/>
            </p:nvSpPr>
            <p:spPr bwMode="auto">
              <a:xfrm>
                <a:off x="405649" y="1746048"/>
                <a:ext cx="1241425" cy="642703"/>
              </a:xfrm>
              <a:prstGeom prst="ellipse">
                <a:avLst/>
              </a:prstGeom>
              <a:solidFill>
                <a:srgbClr val="0066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h="254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sz="11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21" name="ZoneTexte 15"/>
              <p:cNvSpPr txBox="1">
                <a:spLocks noChangeArrowheads="1"/>
              </p:cNvSpPr>
              <p:nvPr/>
            </p:nvSpPr>
            <p:spPr bwMode="auto">
              <a:xfrm>
                <a:off x="405649" y="1832154"/>
                <a:ext cx="1263650" cy="498598"/>
              </a:xfrm>
              <a:prstGeom prst="rect">
                <a:avLst/>
              </a:prstGeom>
              <a:no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h="254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>
                  <a:spcBef>
                    <a:spcPct val="20000"/>
                  </a:spcBef>
                </a:pPr>
                <a:r>
                  <a:rPr lang="fr-FR" altLang="fr-FR" sz="1200" b="1" dirty="0" smtClean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U(IV) + Ti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fr-FR" altLang="fr-FR" sz="1200" b="1" dirty="0" err="1" smtClean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HCl</a:t>
                </a:r>
                <a:endParaRPr lang="fr-FR" altLang="fr-FR" sz="12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6" name="ZoneTexte 17"/>
            <p:cNvSpPr txBox="1">
              <a:spLocks noChangeArrowheads="1"/>
            </p:cNvSpPr>
            <p:nvPr/>
          </p:nvSpPr>
          <p:spPr bwMode="auto">
            <a:xfrm>
              <a:off x="14182" y="3433333"/>
              <a:ext cx="1635384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Symbol" panose="05050102010706020507" pitchFamily="18" charset="2"/>
                <a:buNone/>
              </a:pPr>
              <a:r>
                <a:rPr lang="fr-FR" altLang="fr-FR" sz="1300" b="1" dirty="0" err="1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</a:t>
              </a:r>
              <a:r>
                <a:rPr lang="fr-FR" altLang="fr-FR" sz="1300" b="1" baseline="-25000" dirty="0" err="1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synthesised</a:t>
              </a:r>
              <a:r>
                <a:rPr lang="fr-FR" altLang="fr-FR" sz="1300" b="1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FR" altLang="fr-FR" sz="13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≤ 1 g</a:t>
              </a:r>
            </a:p>
          </p:txBody>
        </p:sp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0023" y="2965020"/>
              <a:ext cx="574675" cy="965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lèche courbée vers la gauche 17"/>
            <p:cNvSpPr/>
            <p:nvPr/>
          </p:nvSpPr>
          <p:spPr>
            <a:xfrm rot="15929379">
              <a:off x="2128704" y="2214927"/>
              <a:ext cx="400050" cy="995362"/>
            </a:xfrm>
            <a:prstGeom prst="curvedLeftArrow">
              <a:avLst/>
            </a:prstGeom>
            <a:gradFill flip="none" rotWithShape="1">
              <a:gsLst>
                <a:gs pos="0">
                  <a:srgbClr val="EFC734">
                    <a:tint val="66000"/>
                    <a:satMod val="160000"/>
                  </a:srgbClr>
                </a:gs>
                <a:gs pos="50000">
                  <a:srgbClr val="EFC734">
                    <a:tint val="44500"/>
                    <a:satMod val="160000"/>
                  </a:srgbClr>
                </a:gs>
                <a:gs pos="100000">
                  <a:srgbClr val="EFC734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20000"/>
                </a:spcBef>
                <a:defRPr/>
              </a:pPr>
              <a:endParaRPr lang="fr-FR" sz="11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20" y="2460044"/>
              <a:ext cx="903287" cy="903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" name="Text Box 36"/>
          <p:cNvSpPr txBox="1">
            <a:spLocks noGrp="1" noChangeArrowheads="1"/>
          </p:cNvSpPr>
          <p:nvPr>
            <p:ph type="body" sz="quarter" idx="10"/>
          </p:nvPr>
        </p:nvSpPr>
        <p:spPr bwMode="auto">
          <a:xfrm>
            <a:off x="0" y="6323372"/>
            <a:ext cx="9144000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1pPr>
            <a:lvl2pPr marL="742950" indent="-28575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2pPr>
            <a:lvl3pPr marL="11430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3pPr>
            <a:lvl4pPr marL="16002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4pPr>
            <a:lvl5pPr marL="2057400" indent="-228600" algn="ctr" eaLnBrk="0" hangingPunct="0"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Palatino Linotype" pitchFamily="18" charset="0"/>
                <a:cs typeface="Times New Roman" pitchFamily="18" charset="0"/>
              </a:defRPr>
            </a:lvl9pPr>
          </a:lstStyle>
          <a:p>
            <a:pPr algn="l" eaLnBrk="1" hangingPunct="1"/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</a:t>
            </a: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Martinez, </a:t>
            </a:r>
            <a:r>
              <a:rPr lang="fr-FR" sz="12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Patent FR3016360 – WO2015/107086, 2015</a:t>
            </a:r>
            <a:endParaRPr lang="fr-FR" sz="1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3" name="Picture 5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23429" y="1567523"/>
            <a:ext cx="1659128" cy="1244638"/>
          </a:xfrm>
          <a:prstGeom prst="rect">
            <a:avLst/>
          </a:prstGeom>
          <a:noFill/>
          <a:ln w="28575" algn="ctr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</a:extLst>
        </p:spPr>
      </p:pic>
      <p:sp>
        <p:nvSpPr>
          <p:cNvPr id="24" name="Rectangle à coins arrondis 23"/>
          <p:cNvSpPr/>
          <p:nvPr/>
        </p:nvSpPr>
        <p:spPr>
          <a:xfrm>
            <a:off x="2892436" y="1663957"/>
            <a:ext cx="1810741" cy="689847"/>
          </a:xfrm>
          <a:prstGeom prst="roundRect">
            <a:avLst/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h="254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spcBef>
                <a:spcPct val="20000"/>
              </a:spcBef>
            </a:pPr>
            <a:r>
              <a:rPr lang="fr-FR" altLang="fr-FR" sz="13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Room </a:t>
            </a:r>
            <a:r>
              <a:rPr lang="fr-FR" altLang="fr-FR" sz="1300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temperature</a:t>
            </a:r>
            <a:endParaRPr lang="fr-FR" altLang="fr-FR" sz="1300" dirty="0" smtClean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fr-FR" altLang="fr-FR" sz="1300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Excess</a:t>
            </a:r>
            <a:r>
              <a:rPr lang="fr-FR" altLang="fr-FR" sz="13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altLang="fr-FR" sz="13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</a:t>
            </a:r>
            <a:r>
              <a:rPr lang="fr-FR" altLang="fr-FR" sz="13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NH</a:t>
            </a:r>
            <a:r>
              <a:rPr lang="fr-FR" altLang="fr-FR" sz="1300" baseline="-250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altLang="fr-FR" sz="1300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</a:t>
            </a:r>
            <a:endParaRPr lang="fr-FR" altLang="fr-FR" sz="1300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4170908" y="2374916"/>
            <a:ext cx="2216411" cy="1678246"/>
            <a:chOff x="3630915" y="2135492"/>
            <a:chExt cx="2216411" cy="1678246"/>
          </a:xfrm>
        </p:grpSpPr>
        <p:sp>
          <p:nvSpPr>
            <p:cNvPr id="26" name="AutoShape 24"/>
            <p:cNvSpPr>
              <a:spLocks noChangeArrowheads="1"/>
            </p:cNvSpPr>
            <p:nvPr/>
          </p:nvSpPr>
          <p:spPr bwMode="auto">
            <a:xfrm>
              <a:off x="3630915" y="2947184"/>
              <a:ext cx="502653" cy="358656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1E5389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7" name="Rectangle à coins arrondis 26"/>
            <p:cNvSpPr/>
            <p:nvPr/>
          </p:nvSpPr>
          <p:spPr>
            <a:xfrm>
              <a:off x="4174763" y="2135492"/>
              <a:ext cx="1672563" cy="797776"/>
            </a:xfrm>
            <a:prstGeom prst="roundRect">
              <a:avLst/>
            </a:prstGeom>
            <a:solidFill>
              <a:srgbClr val="EFC7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20000"/>
                </a:spcBef>
              </a:pPr>
              <a:r>
                <a:rPr lang="fr-FR" altLang="fr-FR" sz="1200" dirty="0" err="1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Washing</a:t>
              </a:r>
              <a:r>
                <a:rPr lang="fr-FR" altLang="fr-FR" sz="12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algn="ctr" eaLnBrk="1" hangingPunct="1">
                <a:spcBef>
                  <a:spcPts val="100"/>
                </a:spcBef>
              </a:pPr>
              <a:r>
                <a:rPr lang="fr-FR" altLang="fr-FR" sz="12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(water </a:t>
              </a: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</a:t>
              </a:r>
              <a:r>
                <a:rPr lang="fr-FR" altLang="fr-FR" sz="1200" dirty="0" err="1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ethanol</a:t>
              </a:r>
              <a:r>
                <a:rPr lang="fr-FR" altLang="fr-FR" sz="1200" dirty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 </a:t>
              </a:r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4458789" y="3043557"/>
              <a:ext cx="1258716" cy="770181"/>
            </a:xfrm>
            <a:prstGeom prst="roundRect">
              <a:avLst/>
            </a:prstGeom>
            <a:solidFill>
              <a:srgbClr val="EFC7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ts val="0"/>
                </a:spcBef>
              </a:pPr>
              <a:r>
                <a:rPr lang="fr-FR" altLang="fr-FR" sz="1200" dirty="0" err="1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Precipitate</a:t>
              </a: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algn="ctr" eaLnBrk="1" hangingPunct="1">
                <a:spcBef>
                  <a:spcPts val="0"/>
                </a:spcBef>
              </a:pP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</a:t>
              </a:r>
            </a:p>
            <a:p>
              <a:pPr algn="ctr" eaLnBrk="1" hangingPunct="1">
                <a:spcBef>
                  <a:spcPts val="0"/>
                </a:spcBef>
              </a:pPr>
              <a:r>
                <a:rPr lang="fr-FR" altLang="fr-FR" sz="1200" dirty="0" err="1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EtOH</a:t>
              </a:r>
              <a:endParaRPr lang="fr-FR" altLang="fr-FR" sz="12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6375741" y="3096993"/>
            <a:ext cx="2587981" cy="483367"/>
            <a:chOff x="6305333" y="2709459"/>
            <a:chExt cx="2683631" cy="483367"/>
          </a:xfrm>
        </p:grpSpPr>
        <p:sp>
          <p:nvSpPr>
            <p:cNvPr id="30" name="AutoShape 24"/>
            <p:cNvSpPr>
              <a:spLocks noChangeArrowheads="1"/>
            </p:cNvSpPr>
            <p:nvPr/>
          </p:nvSpPr>
          <p:spPr bwMode="auto">
            <a:xfrm>
              <a:off x="6305333" y="2784839"/>
              <a:ext cx="525389" cy="360362"/>
            </a:xfrm>
            <a:prstGeom prst="rightArrow">
              <a:avLst>
                <a:gd name="adj1" fmla="val 40972"/>
                <a:gd name="adj2" fmla="val 79979"/>
              </a:avLst>
            </a:prstGeom>
            <a:solidFill>
              <a:srgbClr val="1E5389"/>
            </a:solidFill>
            <a:ln w="2857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txBody>
            <a:bodyPr wrap="none" anchor="ctr"/>
            <a:lstStyle/>
            <a:p>
              <a:pPr algn="ctr">
                <a:defRPr/>
              </a:pPr>
              <a:endPara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1" name="Rectangle à coins arrondis 30"/>
            <p:cNvSpPr/>
            <p:nvPr/>
          </p:nvSpPr>
          <p:spPr>
            <a:xfrm>
              <a:off x="6956423" y="2709459"/>
              <a:ext cx="2032541" cy="483367"/>
            </a:xfrm>
            <a:prstGeom prst="roundRect">
              <a:avLst/>
            </a:prstGeom>
            <a:solidFill>
              <a:srgbClr val="EFC7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254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spcBef>
                  <a:spcPct val="20000"/>
                </a:spcBef>
              </a:pPr>
              <a:r>
                <a:rPr lang="fr-FR" altLang="fr-FR" sz="1200" dirty="0" err="1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Drying</a:t>
              </a: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FR" altLang="fr-FR" sz="1200" dirty="0" err="1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under</a:t>
              </a: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vacuum</a:t>
              </a:r>
              <a:endParaRPr lang="fr-FR" altLang="fr-FR" sz="12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eaLnBrk="1" hangingPunct="1">
                <a:spcBef>
                  <a:spcPts val="100"/>
                </a:spcBef>
              </a:pP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 = 40</a:t>
              </a:r>
              <a:r>
                <a:rPr lang="fr-FR" altLang="fr-FR" sz="1200" baseline="340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</a:t>
              </a:r>
              <a:r>
                <a:rPr lang="fr-FR" altLang="fr-FR" sz="1200" dirty="0" smtClean="0">
                  <a:solidFill>
                    <a:srgbClr val="1E538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</a:t>
              </a:r>
              <a:endParaRPr lang="fr-FR" altLang="fr-FR" sz="1200" dirty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715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Synthèse par voie hydroxyde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1" t="7158" r="9402"/>
          <a:stretch/>
        </p:blipFill>
        <p:spPr>
          <a:xfrm>
            <a:off x="2599392" y="1216842"/>
            <a:ext cx="4892717" cy="421973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19610" y="1268523"/>
            <a:ext cx="3153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One step synthesis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3763477" y="3657600"/>
            <a:ext cx="336884" cy="401430"/>
          </a:xfrm>
          <a:prstGeom prst="ellipse">
            <a:avLst/>
          </a:prstGeom>
          <a:noFill/>
          <a:ln w="34925">
            <a:solidFill>
              <a:srgbClr val="EFC7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2409713" y="3582296"/>
            <a:ext cx="1353764" cy="15060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638321" y="3341969"/>
            <a:ext cx="1696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 from TiO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1123383" y="4136681"/>
            <a:ext cx="196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 from UO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6" name="Connecteur droit avec flèche 15"/>
          <p:cNvCxnSpPr>
            <a:endCxn id="10" idx="3"/>
          </p:cNvCxnSpPr>
          <p:nvPr/>
        </p:nvCxnSpPr>
        <p:spPr>
          <a:xfrm flipV="1">
            <a:off x="2861534" y="4000242"/>
            <a:ext cx="951279" cy="2728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1006433" y="5501892"/>
            <a:ext cx="6364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Pure </a:t>
            </a:r>
            <a:r>
              <a:rPr lang="en-US" sz="2400" b="1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r>
              <a:rPr lang="en-US" sz="24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a couple of days</a:t>
            </a:r>
            <a:endParaRPr lang="en-US" sz="2400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762" y="4862803"/>
            <a:ext cx="1773238" cy="132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9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behavior</a:t>
            </a:r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85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Situ PXRD under 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8" t="14939" r="20263" b="8939"/>
          <a:stretch/>
        </p:blipFill>
        <p:spPr>
          <a:xfrm>
            <a:off x="433137" y="1818748"/>
            <a:ext cx="5955632" cy="4396339"/>
          </a:xfrm>
          <a:prstGeom prst="rect">
            <a:avLst/>
          </a:prstGeom>
        </p:spPr>
      </p:pic>
      <p:sp>
        <p:nvSpPr>
          <p:cNvPr id="6" name="Accolade fermante 5"/>
          <p:cNvSpPr/>
          <p:nvPr/>
        </p:nvSpPr>
        <p:spPr>
          <a:xfrm>
            <a:off x="6256421" y="4311514"/>
            <a:ext cx="132348" cy="1090665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7485638" y="4384357"/>
            <a:ext cx="147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5°C/min</a:t>
            </a:r>
          </a:p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3h </a:t>
            </a:r>
          </a:p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1h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Accolade fermante 7"/>
          <p:cNvSpPr/>
          <p:nvPr/>
        </p:nvSpPr>
        <p:spPr>
          <a:xfrm>
            <a:off x="6284475" y="2519799"/>
            <a:ext cx="120326" cy="168343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6418838" y="2896810"/>
            <a:ext cx="147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1100°C</a:t>
            </a:r>
          </a:p>
          <a:p>
            <a:r>
              <a:rPr lang="en-US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1h for each PXRD pattern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6787354" y="4753689"/>
            <a:ext cx="516123" cy="59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6787354" y="4419789"/>
            <a:ext cx="396035" cy="224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450586" y="4785576"/>
            <a:ext cx="128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218825" y="1341131"/>
            <a:ext cx="682430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of UO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and TiO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after 6 hours of mechanical grinding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42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t="12251" r="19605" b="7125"/>
          <a:stretch/>
        </p:blipFill>
        <p:spPr>
          <a:xfrm>
            <a:off x="84222" y="1340033"/>
            <a:ext cx="5137484" cy="400928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113841" y="2854696"/>
            <a:ext cx="2570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Crystallization of U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-25000" dirty="0" smtClean="0"/>
              <a:t>8 </a:t>
            </a:r>
            <a:r>
              <a:rPr lang="en-US" dirty="0" smtClean="0"/>
              <a:t>+</a:t>
            </a:r>
            <a:r>
              <a:rPr lang="en-US" baseline="-25000" dirty="0" smtClean="0"/>
              <a:t> </a:t>
            </a:r>
            <a:r>
              <a:rPr lang="en-US" dirty="0" smtClean="0"/>
              <a:t>TiO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7" name="Accolade fermante 6"/>
          <p:cNvSpPr/>
          <p:nvPr/>
        </p:nvSpPr>
        <p:spPr>
          <a:xfrm>
            <a:off x="5683112" y="2087348"/>
            <a:ext cx="288757" cy="250256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4938406" y="4383173"/>
            <a:ext cx="712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938406" y="4131672"/>
            <a:ext cx="83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938406" y="3880169"/>
            <a:ext cx="837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938406" y="3628666"/>
            <a:ext cx="8373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4938406" y="3377163"/>
            <a:ext cx="83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938406" y="3125660"/>
            <a:ext cx="981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4938406" y="2874158"/>
            <a:ext cx="981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4938406" y="2622655"/>
            <a:ext cx="981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938406" y="2371153"/>
            <a:ext cx="804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925444" y="1895210"/>
            <a:ext cx="981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4222" y="5349322"/>
            <a:ext cx="3689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grinding of UO</a:t>
            </a:r>
            <a:r>
              <a:rPr lang="en-US" b="1" baseline="-25000" dirty="0" smtClean="0"/>
              <a:t>2</a:t>
            </a:r>
            <a:r>
              <a:rPr lang="en-US" b="1" dirty="0" smtClean="0"/>
              <a:t> + TiO</a:t>
            </a:r>
            <a:r>
              <a:rPr lang="en-US" b="1" baseline="-25000" dirty="0" smtClean="0"/>
              <a:t>2</a:t>
            </a:r>
            <a:r>
              <a:rPr lang="en-US" b="1" dirty="0" smtClean="0"/>
              <a:t> during 12h </a:t>
            </a:r>
            <a:endParaRPr lang="en-US" b="1" dirty="0"/>
          </a:p>
        </p:txBody>
      </p:sp>
      <p:cxnSp>
        <p:nvCxnSpPr>
          <p:cNvPr id="20" name="Connecteur droit avec flèche 19"/>
          <p:cNvCxnSpPr/>
          <p:nvPr/>
        </p:nvCxnSpPr>
        <p:spPr>
          <a:xfrm flipV="1">
            <a:off x="7054509" y="5533988"/>
            <a:ext cx="86247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4367460" y="5340671"/>
            <a:ext cx="2755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</a:t>
            </a:r>
            <a:r>
              <a:rPr lang="en-US" b="1" baseline="-25000" dirty="0" smtClean="0"/>
              <a:t>3</a:t>
            </a:r>
            <a:r>
              <a:rPr lang="en-US" b="1" dirty="0" smtClean="0"/>
              <a:t>O</a:t>
            </a:r>
            <a:r>
              <a:rPr lang="en-US" b="1" baseline="-25000" dirty="0" smtClean="0"/>
              <a:t>8</a:t>
            </a:r>
            <a:r>
              <a:rPr lang="en-US" b="1" dirty="0" smtClean="0"/>
              <a:t> + TiO</a:t>
            </a:r>
            <a:r>
              <a:rPr lang="en-US" b="1" baseline="-25000" dirty="0" smtClean="0"/>
              <a:t>2 </a:t>
            </a:r>
            <a:r>
              <a:rPr lang="en-US" b="1" dirty="0" err="1" smtClean="0"/>
              <a:t>nanometric</a:t>
            </a:r>
            <a:endParaRPr lang="en-US" b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6314659" y="5733789"/>
            <a:ext cx="257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Crystallization U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-25000" dirty="0" smtClean="0"/>
              <a:t>8 </a:t>
            </a:r>
            <a:r>
              <a:rPr lang="en-US" dirty="0" smtClean="0"/>
              <a:t>+</a:t>
            </a:r>
            <a:r>
              <a:rPr lang="en-US" baseline="-25000" dirty="0" smtClean="0"/>
              <a:t> </a:t>
            </a:r>
            <a:r>
              <a:rPr lang="en-US" dirty="0" smtClean="0"/>
              <a:t>TiO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27" name="ZoneTexte 26"/>
          <p:cNvSpPr txBox="1"/>
          <p:nvPr/>
        </p:nvSpPr>
        <p:spPr>
          <a:xfrm>
            <a:off x="7122695" y="5065295"/>
            <a:ext cx="774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500°C</a:t>
            </a:r>
            <a:endParaRPr lang="en-US" dirty="0"/>
          </a:p>
        </p:txBody>
      </p:sp>
      <p:cxnSp>
        <p:nvCxnSpPr>
          <p:cNvPr id="28" name="Connecteur droit avec flèche 27"/>
          <p:cNvCxnSpPr>
            <a:stCxn id="18" idx="3"/>
            <a:endCxn id="21" idx="1"/>
          </p:cNvCxnSpPr>
          <p:nvPr/>
        </p:nvCxnSpPr>
        <p:spPr>
          <a:xfrm flipV="1">
            <a:off x="3773893" y="5525337"/>
            <a:ext cx="593567" cy="86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 flipH="1">
            <a:off x="6113841" y="4290646"/>
            <a:ext cx="71628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510630" y="3834002"/>
            <a:ext cx="2178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Oxidation of uranium</a:t>
            </a:r>
            <a:endParaRPr lang="en-US" dirty="0"/>
          </a:p>
        </p:txBody>
      </p:sp>
      <p:sp>
        <p:nvSpPr>
          <p:cNvPr id="29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en-US" dirty="0" smtClean="0"/>
              <a:t>In Situ PXRD under 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4433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9" t="12126" r="18816" b="6688"/>
          <a:stretch/>
        </p:blipFill>
        <p:spPr>
          <a:xfrm>
            <a:off x="228600" y="1412735"/>
            <a:ext cx="5426243" cy="418817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487405" y="4621767"/>
            <a:ext cx="804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87404" y="4480427"/>
            <a:ext cx="804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487403" y="4261910"/>
            <a:ext cx="804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87406" y="4097005"/>
            <a:ext cx="804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487406" y="3778803"/>
            <a:ext cx="989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487406" y="3539444"/>
            <a:ext cx="901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487908" y="3077179"/>
            <a:ext cx="901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87406" y="2577447"/>
            <a:ext cx="989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87406" y="1973306"/>
            <a:ext cx="989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1100 °C</a:t>
            </a:r>
            <a:endParaRPr lang="fr-FR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Accolade fermante 14"/>
          <p:cNvSpPr/>
          <p:nvPr/>
        </p:nvSpPr>
        <p:spPr>
          <a:xfrm>
            <a:off x="6292268" y="4207278"/>
            <a:ext cx="96500" cy="66326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ZoneTexte 15"/>
          <p:cNvSpPr txBox="1"/>
          <p:nvPr/>
        </p:nvSpPr>
        <p:spPr>
          <a:xfrm>
            <a:off x="6393168" y="4333209"/>
            <a:ext cx="257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Crystallization U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-25000" dirty="0" smtClean="0"/>
              <a:t>8 </a:t>
            </a:r>
            <a:r>
              <a:rPr lang="en-US" dirty="0" smtClean="0"/>
              <a:t>+</a:t>
            </a:r>
            <a:r>
              <a:rPr lang="en-US" baseline="-25000" dirty="0" smtClean="0"/>
              <a:t> </a:t>
            </a:r>
            <a:r>
              <a:rPr lang="en-US" dirty="0" smtClean="0"/>
              <a:t>TiO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512559" y="2158380"/>
            <a:ext cx="2570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1000°C: reduction U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-25000" dirty="0" smtClean="0"/>
              <a:t>8</a:t>
            </a:r>
            <a:endParaRPr lang="en-US" baseline="-25000" dirty="0"/>
          </a:p>
        </p:txBody>
      </p:sp>
      <p:sp>
        <p:nvSpPr>
          <p:cNvPr id="18" name="Accolade fermante 17"/>
          <p:cNvSpPr/>
          <p:nvPr/>
        </p:nvSpPr>
        <p:spPr>
          <a:xfrm>
            <a:off x="6279115" y="2074767"/>
            <a:ext cx="136445" cy="202223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ZoneTexte 18"/>
          <p:cNvSpPr txBox="1"/>
          <p:nvPr/>
        </p:nvSpPr>
        <p:spPr>
          <a:xfrm>
            <a:off x="7455910" y="3031012"/>
            <a:ext cx="683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20" name="Flèche courbée vers la droite 19"/>
          <p:cNvSpPr/>
          <p:nvPr/>
        </p:nvSpPr>
        <p:spPr>
          <a:xfrm>
            <a:off x="7115870" y="2715946"/>
            <a:ext cx="240632" cy="499732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/>
          <a:lstStyle/>
          <a:p>
            <a:r>
              <a:rPr lang="en-US" dirty="0" smtClean="0"/>
              <a:t>In Situ PXRD under 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68307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2" t="10612" r="15867" b="6570"/>
          <a:stretch/>
        </p:blipFill>
        <p:spPr>
          <a:xfrm>
            <a:off x="-179394" y="1922817"/>
            <a:ext cx="5305926" cy="3850106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1128713" y="2549458"/>
            <a:ext cx="485775" cy="1414463"/>
            <a:chOff x="3243263" y="2765422"/>
            <a:chExt cx="485775" cy="1414463"/>
          </a:xfrm>
        </p:grpSpPr>
        <p:cxnSp>
          <p:nvCxnSpPr>
            <p:cNvPr id="7" name="Connecteur droit avec flèche 6"/>
            <p:cNvCxnSpPr/>
            <p:nvPr/>
          </p:nvCxnSpPr>
          <p:spPr>
            <a:xfrm>
              <a:off x="3729038" y="2765422"/>
              <a:ext cx="0" cy="141446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/>
            <p:cNvCxnSpPr/>
            <p:nvPr/>
          </p:nvCxnSpPr>
          <p:spPr>
            <a:xfrm>
              <a:off x="3243263" y="3075987"/>
              <a:ext cx="0" cy="11038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ZoneTexte 11"/>
          <p:cNvSpPr txBox="1"/>
          <p:nvPr/>
        </p:nvSpPr>
        <p:spPr>
          <a:xfrm>
            <a:off x="1371601" y="1382422"/>
            <a:ext cx="4911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Formation of </a:t>
            </a:r>
            <a:r>
              <a:rPr lang="fr-F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brannerite</a:t>
            </a:r>
            <a:r>
              <a:rPr lang="fr-F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at 1100°C </a:t>
            </a:r>
            <a:r>
              <a:rPr lang="fr-F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after</a:t>
            </a:r>
            <a:r>
              <a:rPr lang="fr-FR" sz="1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 </a:t>
            </a:r>
            <a:r>
              <a:rPr lang="fr-FR" sz="14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hours</a:t>
            </a:r>
            <a:endParaRPr lang="fr-FR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Situ PXRD under N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8" name="ZoneTexte 7"/>
          <p:cNvSpPr txBox="1"/>
          <p:nvPr/>
        </p:nvSpPr>
        <p:spPr>
          <a:xfrm>
            <a:off x="5804352" y="2795024"/>
            <a:ext cx="2051538" cy="923330"/>
          </a:xfrm>
          <a:prstGeom prst="rect">
            <a:avLst/>
          </a:prstGeom>
          <a:solidFill>
            <a:srgbClr val="1E5389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FC734"/>
                </a:solidFill>
              </a:rPr>
              <a:t>Direct synthesis of </a:t>
            </a:r>
            <a:r>
              <a:rPr lang="en-US" b="1" dirty="0" err="1" smtClean="0">
                <a:solidFill>
                  <a:srgbClr val="EFC734"/>
                </a:solidFill>
              </a:rPr>
              <a:t>brannerite</a:t>
            </a:r>
            <a:r>
              <a:rPr lang="en-US" b="1" dirty="0" smtClean="0">
                <a:solidFill>
                  <a:srgbClr val="EFC734"/>
                </a:solidFill>
              </a:rPr>
              <a:t> from U</a:t>
            </a:r>
            <a:r>
              <a:rPr lang="en-US" b="1" baseline="-25000" dirty="0" smtClean="0">
                <a:solidFill>
                  <a:srgbClr val="EFC734"/>
                </a:solidFill>
              </a:rPr>
              <a:t>3</a:t>
            </a:r>
            <a:r>
              <a:rPr lang="en-US" b="1" dirty="0" smtClean="0">
                <a:solidFill>
                  <a:srgbClr val="EFC734"/>
                </a:solidFill>
              </a:rPr>
              <a:t>O</a:t>
            </a:r>
            <a:r>
              <a:rPr lang="en-US" b="1" baseline="-25000" dirty="0" smtClean="0">
                <a:solidFill>
                  <a:srgbClr val="EFC734"/>
                </a:solidFill>
              </a:rPr>
              <a:t>8</a:t>
            </a:r>
            <a:r>
              <a:rPr lang="en-US" b="1" dirty="0" smtClean="0">
                <a:solidFill>
                  <a:srgbClr val="EFC734"/>
                </a:solidFill>
              </a:rPr>
              <a:t> + TiO</a:t>
            </a:r>
            <a:r>
              <a:rPr lang="en-US" b="1" baseline="-25000" dirty="0" smtClean="0">
                <a:solidFill>
                  <a:srgbClr val="EFC734"/>
                </a:solidFill>
              </a:rPr>
              <a:t>2</a:t>
            </a:r>
            <a:endParaRPr lang="en-US" b="1" dirty="0">
              <a:solidFill>
                <a:srgbClr val="EFC7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49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en-US" sz="105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14</a:t>
            </a:fld>
            <a:endParaRPr lang="en-US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704083" y="115249"/>
            <a:ext cx="61928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Summary</a:t>
            </a:r>
            <a:endParaRPr lang="en-US" altLang="en-US" sz="28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58071" y="1600092"/>
            <a:ext cx="796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One step </a:t>
            </a:r>
            <a:r>
              <a:rPr lang="en-US" dirty="0" smtClean="0"/>
              <a:t>and </a:t>
            </a:r>
            <a:r>
              <a:rPr lang="en-US" b="1" dirty="0" smtClean="0"/>
              <a:t>rapid</a:t>
            </a:r>
            <a:r>
              <a:rPr lang="en-US" dirty="0" smtClean="0"/>
              <a:t> synthesis of pure </a:t>
            </a:r>
            <a:r>
              <a:rPr lang="en-US" dirty="0" err="1" smtClean="0"/>
              <a:t>brannerite</a:t>
            </a:r>
            <a:r>
              <a:rPr lang="en-US" dirty="0" smtClean="0"/>
              <a:t> by following the hydroxide method (</a:t>
            </a:r>
            <a:r>
              <a:rPr lang="en-US" dirty="0" err="1" smtClean="0"/>
              <a:t>Ar</a:t>
            </a:r>
            <a:r>
              <a:rPr lang="en-US" dirty="0" smtClean="0"/>
              <a:t> or N</a:t>
            </a:r>
            <a:r>
              <a:rPr lang="en-US" baseline="-25000" dirty="0" smtClean="0"/>
              <a:t>2</a:t>
            </a:r>
            <a:r>
              <a:rPr lang="en-US" dirty="0" smtClean="0"/>
              <a:t>)  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297904" y="2833395"/>
            <a:ext cx="2474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Highly reactive particles </a:t>
            </a:r>
            <a:endParaRPr lang="en-US" dirty="0"/>
          </a:p>
        </p:txBody>
      </p:sp>
      <p:sp>
        <p:nvSpPr>
          <p:cNvPr id="10" name="ZoneTexte 9"/>
          <p:cNvSpPr txBox="1"/>
          <p:nvPr/>
        </p:nvSpPr>
        <p:spPr>
          <a:xfrm>
            <a:off x="3315800" y="2365851"/>
            <a:ext cx="2600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large specific surface area</a:t>
            </a:r>
            <a:endParaRPr lang="en-US" dirty="0"/>
          </a:p>
        </p:txBody>
      </p:sp>
      <p:sp>
        <p:nvSpPr>
          <p:cNvPr id="11" name="Flèche droite 10"/>
          <p:cNvSpPr/>
          <p:nvPr/>
        </p:nvSpPr>
        <p:spPr>
          <a:xfrm>
            <a:off x="6109595" y="2635518"/>
            <a:ext cx="492369" cy="276999"/>
          </a:xfrm>
          <a:prstGeom prst="rightArrow">
            <a:avLst/>
          </a:prstGeom>
          <a:solidFill>
            <a:srgbClr val="EFC73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939274" y="2545427"/>
            <a:ext cx="1915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Pure </a:t>
            </a:r>
            <a:r>
              <a:rPr lang="en-US" b="1" dirty="0" err="1" smtClean="0"/>
              <a:t>brannerite</a:t>
            </a:r>
            <a:endParaRPr lang="en-US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358071" y="4286710"/>
            <a:ext cx="6763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Under inert atmosphere (Argon or Nitrogen) with low oxygen content</a:t>
            </a:r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1088946" y="4790976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UO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008648" y="5414477"/>
            <a:ext cx="824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</a:t>
            </a:r>
            <a:r>
              <a:rPr lang="en-US" baseline="-25000" dirty="0" smtClean="0"/>
              <a:t>3</a:t>
            </a:r>
            <a:r>
              <a:rPr lang="en-US" dirty="0" smtClean="0"/>
              <a:t>O</a:t>
            </a:r>
            <a:r>
              <a:rPr lang="en-US" baseline="-25000" dirty="0" smtClean="0"/>
              <a:t>8</a:t>
            </a:r>
            <a:endParaRPr lang="en-US" baseline="-25000" dirty="0"/>
          </a:p>
        </p:txBody>
      </p:sp>
      <p:sp>
        <p:nvSpPr>
          <p:cNvPr id="15" name="Flèche droite 14"/>
          <p:cNvSpPr/>
          <p:nvPr/>
        </p:nvSpPr>
        <p:spPr>
          <a:xfrm>
            <a:off x="1793172" y="4861007"/>
            <a:ext cx="557898" cy="284257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>
            <a:off x="1833273" y="5457015"/>
            <a:ext cx="557898" cy="284257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772812" y="5145264"/>
            <a:ext cx="11494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Ti</a:t>
            </a:r>
            <a:r>
              <a:rPr lang="en-US" dirty="0" smtClean="0"/>
              <a:t> - source</a:t>
            </a:r>
            <a:endParaRPr lang="en-US" baseline="-25000" dirty="0"/>
          </a:p>
        </p:txBody>
      </p:sp>
      <p:sp>
        <p:nvSpPr>
          <p:cNvPr id="19" name="Flèche droite 18"/>
          <p:cNvSpPr/>
          <p:nvPr/>
        </p:nvSpPr>
        <p:spPr>
          <a:xfrm>
            <a:off x="2719774" y="2905223"/>
            <a:ext cx="492369" cy="276999"/>
          </a:xfrm>
          <a:prstGeom prst="rightArrow">
            <a:avLst/>
          </a:prstGeom>
          <a:solidFill>
            <a:srgbClr val="EFC73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606178" y="5160308"/>
            <a:ext cx="2157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Brannerite</a:t>
            </a:r>
            <a:r>
              <a:rPr lang="en-US" dirty="0" smtClean="0"/>
              <a:t> (UTi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6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21" name="Flèche droite 20"/>
          <p:cNvSpPr/>
          <p:nvPr/>
        </p:nvSpPr>
        <p:spPr>
          <a:xfrm>
            <a:off x="4485287" y="5187801"/>
            <a:ext cx="557898" cy="284257"/>
          </a:xfrm>
          <a:prstGeom prst="rightArrow">
            <a:avLst/>
          </a:prstGeom>
          <a:solidFill>
            <a:srgbClr val="1E538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FC734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3315800" y="2741398"/>
            <a:ext cx="2381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Improved homogeneity</a:t>
            </a:r>
            <a:endParaRPr lang="en-US" dirty="0"/>
          </a:p>
        </p:txBody>
      </p:sp>
      <p:sp>
        <p:nvSpPr>
          <p:cNvPr id="22" name="ZoneTexte 21"/>
          <p:cNvSpPr txBox="1"/>
          <p:nvPr/>
        </p:nvSpPr>
        <p:spPr>
          <a:xfrm>
            <a:off x="3347553" y="3178197"/>
            <a:ext cx="2398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Lower time of 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97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6323372"/>
            <a:ext cx="9144000" cy="534628"/>
          </a:xfrm>
        </p:spPr>
        <p:txBody>
          <a:bodyPr/>
          <a:lstStyle/>
          <a:p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1- F.A. </a:t>
            </a:r>
            <a:r>
              <a:rPr lang="fr-FR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Charalambous</a:t>
            </a: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al, </a:t>
            </a:r>
            <a:r>
              <a:rPr lang="fr-FR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Hydrometallurgy</a:t>
            </a:r>
            <a:r>
              <a:rPr lang="fr-FR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139, 1-8, </a:t>
            </a:r>
            <a:r>
              <a:rPr lang="fr-FR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2013,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Guilligan.R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Nikoloski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A.N, Minerals </a:t>
            </a:r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Engeneering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71, 34-48</a:t>
            </a:r>
            <a:r>
              <a:rPr lang="en-US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2015 (Review) and multiple research works in hydrometallurgy.  </a:t>
            </a:r>
            <a:endParaRPr lang="fr-FR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15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What’s next: dissolution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4451" y="3925523"/>
            <a:ext cx="8535097" cy="646331"/>
          </a:xfrm>
          <a:prstGeom prst="rect">
            <a:avLst/>
          </a:prstGeom>
          <a:solidFill>
            <a:srgbClr val="EFC734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Multiparametric</a:t>
            </a:r>
            <a:r>
              <a:rPr lang="en-US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dissolution experiments: determination of the kinetic parameters </a:t>
            </a:r>
            <a:endParaRPr lang="en-US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03969" y="1088119"/>
            <a:ext cx="1709122" cy="400110"/>
          </a:xfrm>
          <a:prstGeom prst="rect">
            <a:avLst/>
          </a:prstGeom>
          <a:solidFill>
            <a:srgbClr val="1E538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EFC73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Literature </a:t>
            </a:r>
            <a:endParaRPr lang="en-US" sz="2000" b="1" dirty="0">
              <a:solidFill>
                <a:srgbClr val="EFC73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28625" y="1701301"/>
            <a:ext cx="4734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(2M, 70-90°C) in presence of Fe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9098" y="2382436"/>
            <a:ext cx="60023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</a:t>
            </a:r>
            <a:r>
              <a:rPr lang="fr-FR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fr-FR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 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</a:t>
            </a:r>
            <a:r>
              <a:rPr lang="fr-FR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(SO</a:t>
            </a:r>
            <a:r>
              <a:rPr lang="fr-FR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fr-FR" sz="1600" i="1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2FeSO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UO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+ 2TiO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fr-FR" sz="16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TiO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H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TiOSO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H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</a:p>
          <a:p>
            <a:pPr algn="ctr"/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2Fe</a:t>
            </a:r>
            <a:r>
              <a:rPr lang="fr-FR" sz="1600" i="1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2+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MnO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+ 4H</a:t>
            </a:r>
            <a:r>
              <a:rPr lang="fr-FR" sz="1600" i="1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fr-FR" sz="16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2Fe</a:t>
            </a:r>
            <a:r>
              <a:rPr lang="fr-FR" sz="1600" i="1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3+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Mn</a:t>
            </a:r>
            <a:r>
              <a:rPr lang="fr-FR" sz="1600" i="1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2+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+ 2H</a:t>
            </a:r>
            <a:r>
              <a:rPr lang="fr-FR" sz="16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fr-FR" sz="16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696466" y="4710953"/>
            <a:ext cx="570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Acid concentration, T, complexing agent, Redox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28663" y="5491776"/>
            <a:ext cx="2228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Role of silicate ? 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534974" y="5307110"/>
            <a:ext cx="5248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Coffinite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(USiO</a:t>
            </a:r>
            <a:r>
              <a:rPr lang="en-US" baseline="-25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was usually found as alteration product in some places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4" name="Connecteur droit avec flèche 13"/>
          <p:cNvCxnSpPr>
            <a:stCxn id="7" idx="3"/>
          </p:cNvCxnSpPr>
          <p:nvPr/>
        </p:nvCxnSpPr>
        <p:spPr>
          <a:xfrm>
            <a:off x="5163383" y="1885967"/>
            <a:ext cx="794505" cy="0"/>
          </a:xfrm>
          <a:prstGeom prst="straightConnector1">
            <a:avLst/>
          </a:prstGeom>
          <a:ln w="825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6159460" y="1701301"/>
            <a:ext cx="2218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Extraction of uranium</a:t>
            </a:r>
            <a:endParaRPr lang="en-US" dirty="0"/>
          </a:p>
        </p:txBody>
      </p:sp>
      <p:sp>
        <p:nvSpPr>
          <p:cNvPr id="17" name="ZoneTexte 16"/>
          <p:cNvSpPr txBox="1"/>
          <p:nvPr/>
        </p:nvSpPr>
        <p:spPr>
          <a:xfrm>
            <a:off x="4529505" y="3351803"/>
            <a:ext cx="3848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Mostly focused on natural samples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3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/>
          <p:cNvGrpSpPr/>
          <p:nvPr/>
        </p:nvGrpSpPr>
        <p:grpSpPr>
          <a:xfrm>
            <a:off x="255168" y="891735"/>
            <a:ext cx="5457825" cy="4452954"/>
            <a:chOff x="0" y="1733636"/>
            <a:chExt cx="5457825" cy="4452954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7" t="5833" r="8071"/>
            <a:stretch/>
          </p:blipFill>
          <p:spPr>
            <a:xfrm>
              <a:off x="0" y="1733636"/>
              <a:ext cx="5457825" cy="4452954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2728911" y="4987526"/>
              <a:ext cx="18083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0.1 M H</a:t>
              </a:r>
              <a:r>
                <a:rPr lang="en-US" baseline="-25000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r>
                <a:rPr lang="en-US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</a:t>
              </a:r>
              <a:r>
                <a:rPr lang="en-US" baseline="-25000" dirty="0" smtClean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</a:t>
              </a:r>
              <a:endParaRPr lang="en-US" baseline="-25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93551" y="4386874"/>
              <a:ext cx="2164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0.1 M H</a:t>
              </a:r>
              <a:r>
                <a:rPr lang="en-US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</a:t>
              </a:r>
              <a:r>
                <a:rPr lang="en-US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4+ </a:t>
              </a:r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Si</a:t>
              </a:r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696466" y="2201780"/>
              <a:ext cx="2164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0.1 M H</a:t>
              </a:r>
              <a:r>
                <a:rPr lang="en-US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SO</a:t>
              </a:r>
              <a:r>
                <a:rPr lang="en-US" baseline="-250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4+ </a:t>
              </a:r>
              <a:r>
                <a:rPr lang="en-US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Fe</a:t>
              </a:r>
              <a:endPara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16</a:t>
            </a:fld>
            <a:endParaRPr lang="fr-F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Leaching/dissolution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 r="7434"/>
          <a:stretch/>
        </p:blipFill>
        <p:spPr>
          <a:xfrm>
            <a:off x="4792465" y="2961791"/>
            <a:ext cx="3924754" cy="301473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954484" y="5843309"/>
            <a:ext cx="538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Dissolved U : x 2 with presence of silicate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5380692" y="809534"/>
            <a:ext cx="3296038" cy="2593508"/>
            <a:chOff x="5380692" y="809534"/>
            <a:chExt cx="3296038" cy="2593508"/>
          </a:xfrm>
        </p:grpSpPr>
        <p:grpSp>
          <p:nvGrpSpPr>
            <p:cNvPr id="17" name="Groupe 16"/>
            <p:cNvGrpSpPr/>
            <p:nvPr/>
          </p:nvGrpSpPr>
          <p:grpSpPr>
            <a:xfrm>
              <a:off x="5380692" y="809534"/>
              <a:ext cx="3296038" cy="2593508"/>
              <a:chOff x="5455970" y="-265260"/>
              <a:chExt cx="3296038" cy="2593508"/>
            </a:xfrm>
          </p:grpSpPr>
          <p:pic>
            <p:nvPicPr>
              <p:cNvPr id="12" name="Image 11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02" t="7708" r="5042"/>
              <a:stretch/>
            </p:blipFill>
            <p:spPr>
              <a:xfrm>
                <a:off x="5455970" y="-265260"/>
                <a:ext cx="3296038" cy="2593508"/>
              </a:xfrm>
              <a:prstGeom prst="rect">
                <a:avLst/>
              </a:prstGeom>
            </p:spPr>
          </p:pic>
          <p:sp>
            <p:nvSpPr>
              <p:cNvPr id="13" name="Flèche courbée vers la droite 12"/>
              <p:cNvSpPr/>
              <p:nvPr/>
            </p:nvSpPr>
            <p:spPr>
              <a:xfrm rot="4974254" flipV="1">
                <a:off x="6610253" y="1026274"/>
                <a:ext cx="439735" cy="743529"/>
              </a:xfrm>
              <a:prstGeom prst="curvedRightArrow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6434043" y="857073"/>
                <a:ext cx="5725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X 2</a:t>
                </a:r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6950976" y="-112760"/>
                <a:ext cx="7200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X 20</a:t>
                </a:r>
                <a:endParaRPr lang="en-US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4" name="Flèche courbée vers la droite 13"/>
            <p:cNvSpPr/>
            <p:nvPr/>
          </p:nvSpPr>
          <p:spPr>
            <a:xfrm rot="3470107" flipV="1">
              <a:off x="6884122" y="1132030"/>
              <a:ext cx="439735" cy="743529"/>
            </a:xfrm>
            <a:prstGeom prst="curved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255168" y="5204804"/>
            <a:ext cx="5077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Detailed results coming soon (NEXT Year in Boston)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4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712" y="135038"/>
            <a:ext cx="6416790" cy="505435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Acknowledgments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1687D8-AA9A-4134-B3D5-15B74661F49A}" type="slidenum">
              <a:rPr lang="en-US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/>
              <a:t>17</a:t>
            </a:fld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3" t="-9835"/>
          <a:stretch/>
        </p:blipFill>
        <p:spPr bwMode="auto">
          <a:xfrm>
            <a:off x="5285891" y="1907465"/>
            <a:ext cx="1382313" cy="121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ZoneTexte 3"/>
          <p:cNvSpPr txBox="1"/>
          <p:nvPr/>
        </p:nvSpPr>
        <p:spPr>
          <a:xfrm>
            <a:off x="303690" y="989195"/>
            <a:ext cx="2785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1E538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Laboratory of Evolving Interfaces in Materials</a:t>
            </a:r>
            <a:endParaRPr lang="en-US" sz="1400" b="1" dirty="0">
              <a:solidFill>
                <a:srgbClr val="1E538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ZoneTexte 7"/>
          <p:cNvSpPr txBox="1"/>
          <p:nvPr/>
        </p:nvSpPr>
        <p:spPr>
          <a:xfrm>
            <a:off x="492411" y="5351345"/>
            <a:ext cx="34282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your attention !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ZoneTexte 8"/>
          <p:cNvSpPr txBox="1"/>
          <p:nvPr/>
        </p:nvSpPr>
        <p:spPr>
          <a:xfrm>
            <a:off x="845980" y="4700628"/>
            <a:ext cx="2721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www.icsm.fr</a:t>
            </a:r>
            <a:endParaRPr lang="en-US" sz="2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90" y="1626186"/>
            <a:ext cx="4441007" cy="2960671"/>
          </a:xfrm>
          <a:prstGeom prst="rect">
            <a:avLst/>
          </a:prstGeom>
        </p:spPr>
      </p:pic>
      <p:grpSp>
        <p:nvGrpSpPr>
          <p:cNvPr id="14" name="Groupe 13"/>
          <p:cNvGrpSpPr/>
          <p:nvPr/>
        </p:nvGrpSpPr>
        <p:grpSpPr>
          <a:xfrm>
            <a:off x="7056988" y="1918010"/>
            <a:ext cx="1548829" cy="1053601"/>
            <a:chOff x="7310806" y="1547904"/>
            <a:chExt cx="1548829" cy="1053601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760"/>
            <a:stretch/>
          </p:blipFill>
          <p:spPr bwMode="auto">
            <a:xfrm>
              <a:off x="7310806" y="1547904"/>
              <a:ext cx="1548829" cy="758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ZoneTexte 4"/>
            <p:cNvSpPr txBox="1"/>
            <p:nvPr/>
          </p:nvSpPr>
          <p:spPr>
            <a:xfrm>
              <a:off x="7463216" y="2232173"/>
              <a:ext cx="1283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accent6">
                      <a:lumMod val="75000"/>
                    </a:schemeClr>
                  </a:solidFill>
                </a:rPr>
                <a:t>Ressources</a:t>
              </a:r>
              <a:endParaRPr lang="fr-FR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5202810" y="3483097"/>
            <a:ext cx="3708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Julien </a:t>
            </a:r>
            <a:r>
              <a:rPr lang="en-US" dirty="0" err="1" smtClean="0"/>
              <a:t>Marcadier</a:t>
            </a:r>
            <a:r>
              <a:rPr lang="en-US" dirty="0" smtClean="0"/>
              <a:t>, Daniel </a:t>
            </a:r>
            <a:r>
              <a:rPr lang="en-US" dirty="0" err="1" smtClean="0"/>
              <a:t>Beauffort</a:t>
            </a:r>
            <a:r>
              <a:rPr lang="en-US" dirty="0" smtClean="0"/>
              <a:t>, Anne-Magali Seydoux, Virginie </a:t>
            </a:r>
            <a:r>
              <a:rPr lang="en-US" dirty="0" err="1" smtClean="0"/>
              <a:t>Chapon</a:t>
            </a:r>
            <a:r>
              <a:rPr lang="en-US" dirty="0" smtClean="0"/>
              <a:t>, Aurelien Eglinger, Phillipe </a:t>
            </a:r>
            <a:r>
              <a:rPr lang="en-US" dirty="0" err="1" smtClean="0"/>
              <a:t>Gonclaves</a:t>
            </a:r>
            <a:r>
              <a:rPr lang="en-US" dirty="0" smtClean="0"/>
              <a:t>, Yann Batonneau, Maurice </a:t>
            </a:r>
            <a:r>
              <a:rPr lang="en-US" dirty="0" err="1" smtClean="0"/>
              <a:t>Pagel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165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4607</TotalTime>
  <Words>1136</Words>
  <Application>Microsoft Office PowerPoint</Application>
  <PresentationFormat>Affichage à l'écran (4:3)</PresentationFormat>
  <Paragraphs>188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Arial</vt:lpstr>
      <vt:lpstr>Calibri</vt:lpstr>
      <vt:lpstr>Symbol</vt:lpstr>
      <vt:lpstr>Verdana</vt:lpstr>
      <vt:lpstr>Wingdings</vt:lpstr>
      <vt:lpstr>Thème Office</vt:lpstr>
      <vt:lpstr>Conception personnalisée</vt:lpstr>
      <vt:lpstr>Synthesis and characterization of brannerite UTi2O6 </vt:lpstr>
      <vt:lpstr> Why Brannerite ? </vt:lpstr>
      <vt:lpstr> How it looks </vt:lpstr>
      <vt:lpstr>Challenges</vt:lpstr>
      <vt:lpstr>How to prepare brannerite</vt:lpstr>
      <vt:lpstr>Which atmosphere?</vt:lpstr>
      <vt:lpstr>Synthesis under Argon at 1300°C</vt:lpstr>
      <vt:lpstr>Hydroxide method</vt:lpstr>
      <vt:lpstr>Synthèse par voie hydroxyde</vt:lpstr>
      <vt:lpstr>Thermal behavior</vt:lpstr>
      <vt:lpstr>In Situ PXRD under N2</vt:lpstr>
      <vt:lpstr>In Situ PXRD under N2</vt:lpstr>
      <vt:lpstr>In Situ PXRD under N2</vt:lpstr>
      <vt:lpstr>In Situ PXRD under N2</vt:lpstr>
      <vt:lpstr>Présentation PowerPoint</vt:lpstr>
      <vt:lpstr>What’s next: dissolution</vt:lpstr>
      <vt:lpstr>Leaching/dissolution</vt:lpstr>
      <vt:lpstr>Acknowledgments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Waël HASNAOUI</dc:creator>
  <cp:lastModifiedBy>MESBAH Adel</cp:lastModifiedBy>
  <cp:revision>248</cp:revision>
  <cp:lastPrinted>2015-10-02T12:42:29Z</cp:lastPrinted>
  <dcterms:created xsi:type="dcterms:W3CDTF">2015-03-04T11:35:07Z</dcterms:created>
  <dcterms:modified xsi:type="dcterms:W3CDTF">2017-10-31T03:16:05Z</dcterms:modified>
</cp:coreProperties>
</file>