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0" r:id="rId3"/>
    <p:sldId id="263" r:id="rId4"/>
    <p:sldId id="262" r:id="rId5"/>
    <p:sldId id="264" r:id="rId6"/>
    <p:sldId id="265" r:id="rId7"/>
    <p:sldId id="266" r:id="rId8"/>
    <p:sldId id="267" r:id="rId9"/>
    <p:sldId id="268" r:id="rId10"/>
    <p:sldId id="270" r:id="rId11"/>
    <p:sldId id="269" r:id="rId12"/>
    <p:sldId id="278" r:id="rId13"/>
    <p:sldId id="279" r:id="rId14"/>
    <p:sldId id="283" r:id="rId15"/>
    <p:sldId id="287" r:id="rId16"/>
    <p:sldId id="288" r:id="rId17"/>
    <p:sldId id="273" r:id="rId18"/>
    <p:sldId id="285" r:id="rId1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2241"/>
    <a:srgbClr val="962649"/>
    <a:srgbClr val="88242E"/>
    <a:srgbClr val="D04C59"/>
    <a:srgbClr val="3D0F16"/>
    <a:srgbClr val="892332"/>
    <a:srgbClr val="922635"/>
    <a:srgbClr val="7A2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35" autoAdjust="0"/>
    <p:restoredTop sz="83089" autoAdjust="0"/>
  </p:normalViewPr>
  <p:slideViewPr>
    <p:cSldViewPr snapToGrid="0">
      <p:cViewPr varScale="1">
        <p:scale>
          <a:sx n="108" d="100"/>
          <a:sy n="108" d="100"/>
        </p:scale>
        <p:origin x="43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image" Target="../media/image12.emf"/><Relationship Id="rId5" Type="http://schemas.openxmlformats.org/officeDocument/2006/relationships/image" Target="../media/image13.emf"/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Relationship Id="rId2" Type="http://schemas.openxmlformats.org/officeDocument/2006/relationships/image" Target="../media/image17.wmf"/><Relationship Id="rId3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0F5C-098F-4800-8371-99B616E38B46}" type="datetimeFigureOut">
              <a:rPr kumimoji="1" lang="ja-JP" altLang="en-US" smtClean="0"/>
              <a:pPr/>
              <a:t>2017/10/26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71EE1-566C-407A-84CC-FD4EB0B953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0059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264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0247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1348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50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4035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89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0235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6541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3644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04994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8057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227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281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sz="105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2171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108946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10894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71EE1-566C-407A-84CC-FD4EB0B953AC}" type="slidenum">
              <a:rPr kumimoji="1" lang="ja-JP" altLang="en-US" smtClean="0"/>
              <a:pPr/>
              <a:t>17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77182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0"/>
          </p:nvPr>
        </p:nvSpPr>
        <p:spPr>
          <a:xfrm>
            <a:off x="8509001" y="0"/>
            <a:ext cx="634999" cy="490247"/>
          </a:xfrm>
        </p:spPr>
        <p:txBody>
          <a:bodyPr/>
          <a:lstStyle>
            <a:lvl1pPr>
              <a:defRPr sz="2400"/>
            </a:lvl1pPr>
          </a:lstStyle>
          <a:p>
            <a:fld id="{F67D9381-10C4-4411-AC72-0996D70DB154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7268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085F218F-92A5-A64E-9F26-21DCE44C4BA7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401928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62A45F71-41BD-E745-AE0C-6E30C064EDA5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006511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4EF48533-A676-5748-9670-D253E4D125A7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75381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00F7D0C9-5364-E94A-9C5E-48DDAED1F5B5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9001" y="3"/>
            <a:ext cx="634999" cy="365125"/>
          </a:xfrm>
        </p:spPr>
        <p:txBody>
          <a:bodyPr/>
          <a:lstStyle>
            <a:lvl1pPr>
              <a:defRPr sz="2400"/>
            </a:lvl1pPr>
          </a:lstStyle>
          <a:p>
            <a:fld id="{F67D9381-10C4-4411-AC72-0996D70DB154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7145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BC3539E5-B88C-2841-A4E2-CA0909182459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2421522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EF37262E-4AC1-2C42-BF25-0AB3FC995786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3646019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E0C4CDF7-8BA5-EE47-986B-63D95367EB84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420203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D01E4B6B-331A-6E44-B509-D6AA1FF876A0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1228148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0A1CEE42-91A8-9146-8648-3CAC2546C72D}" type="datetime1">
              <a:rPr kumimoji="1" lang="ja-JP" altLang="en-US" smtClean="0"/>
              <a:t>2017/10/26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9144000" cy="1231900"/>
          </a:xfrm>
          <a:prstGeom prst="rect">
            <a:avLst/>
          </a:prstGeom>
          <a:solidFill>
            <a:srgbClr val="8622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</p:spTree>
    <p:extLst>
      <p:ext uri="{BB962C8B-B14F-4D97-AF65-F5344CB8AC3E}">
        <p14:creationId xmlns:p14="http://schemas.microsoft.com/office/powerpoint/2010/main" val="80126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9300" y="433389"/>
            <a:ext cx="63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D9381-10C4-4411-AC72-0996D70DB154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grpSp>
        <p:nvGrpSpPr>
          <p:cNvPr id="7" name="グループ化 6"/>
          <p:cNvGrpSpPr/>
          <p:nvPr userDrawn="1"/>
        </p:nvGrpSpPr>
        <p:grpSpPr>
          <a:xfrm>
            <a:off x="0" y="1"/>
            <a:ext cx="9144000" cy="1231900"/>
            <a:chOff x="0" y="0"/>
            <a:chExt cx="9144000" cy="1684585"/>
          </a:xfrm>
        </p:grpSpPr>
        <p:sp>
          <p:nvSpPr>
            <p:cNvPr id="8" name="正方形/長方形 7"/>
            <p:cNvSpPr/>
            <p:nvPr/>
          </p:nvSpPr>
          <p:spPr>
            <a:xfrm>
              <a:off x="0" y="0"/>
              <a:ext cx="9144000" cy="1684585"/>
            </a:xfrm>
            <a:prstGeom prst="rect">
              <a:avLst/>
            </a:prstGeom>
            <a:solidFill>
              <a:srgbClr val="86224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sz="1350"/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246791" y="358285"/>
              <a:ext cx="7482017" cy="96801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l"/>
              <a:r>
                <a:rPr lang="ja-JP" altLang="en-US" sz="4000" dirty="0" smtClean="0">
                  <a:solidFill>
                    <a:schemeClr val="bg1"/>
                  </a:solidFill>
                </a:rPr>
                <a:t>見出し</a:t>
              </a:r>
              <a:endParaRPr lang="en-US" altLang="ja-JP" sz="40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8093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8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emf"/><Relationship Id="rId12" Type="http://schemas.openxmlformats.org/officeDocument/2006/relationships/oleObject" Target="../embeddings/oleObject8.bin"/><Relationship Id="rId13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9.emf"/><Relationship Id="rId6" Type="http://schemas.openxmlformats.org/officeDocument/2006/relationships/oleObject" Target="../embeddings/oleObject5.bin"/><Relationship Id="rId7" Type="http://schemas.openxmlformats.org/officeDocument/2006/relationships/image" Target="../media/image10.emf"/><Relationship Id="rId8" Type="http://schemas.openxmlformats.org/officeDocument/2006/relationships/oleObject" Target="../embeddings/oleObject6.bin"/><Relationship Id="rId9" Type="http://schemas.openxmlformats.org/officeDocument/2006/relationships/image" Target="../media/image11.emf"/><Relationship Id="rId10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9.bin"/><Relationship Id="rId5" Type="http://schemas.openxmlformats.org/officeDocument/2006/relationships/image" Target="../media/image1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5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16.wmf"/><Relationship Id="rId6" Type="http://schemas.openxmlformats.org/officeDocument/2006/relationships/oleObject" Target="../embeddings/oleObject12.bin"/><Relationship Id="rId7" Type="http://schemas.openxmlformats.org/officeDocument/2006/relationships/image" Target="../media/image17.wmf"/><Relationship Id="rId8" Type="http://schemas.openxmlformats.org/officeDocument/2006/relationships/oleObject" Target="../embeddings/oleObject13.bin"/><Relationship Id="rId9" Type="http://schemas.openxmlformats.org/officeDocument/2006/relationships/image" Target="../media/image18.w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4.bin"/><Relationship Id="rId5" Type="http://schemas.openxmlformats.org/officeDocument/2006/relationships/image" Target="../media/image19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oleObject" Target="../embeddings/oleObject15.bin"/><Relationship Id="rId7" Type="http://schemas.openxmlformats.org/officeDocument/2006/relationships/image" Target="../media/image21.emf"/><Relationship Id="rId8" Type="http://schemas.openxmlformats.org/officeDocument/2006/relationships/oleObject" Target="../embeddings/oleObject16.bin"/><Relationship Id="rId9" Type="http://schemas.openxmlformats.org/officeDocument/2006/relationships/image" Target="../media/image2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4" Type="http://schemas.openxmlformats.org/officeDocument/2006/relationships/image" Target="../media/image29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/>
          <p:cNvGrpSpPr/>
          <p:nvPr/>
        </p:nvGrpSpPr>
        <p:grpSpPr>
          <a:xfrm>
            <a:off x="0" y="2"/>
            <a:ext cx="9144000" cy="3799269"/>
            <a:chOff x="0" y="0"/>
            <a:chExt cx="9144000" cy="2947087"/>
          </a:xfrm>
        </p:grpSpPr>
        <p:sp>
          <p:nvSpPr>
            <p:cNvPr id="4" name="正方形/長方形 3"/>
            <p:cNvSpPr/>
            <p:nvPr/>
          </p:nvSpPr>
          <p:spPr>
            <a:xfrm>
              <a:off x="0" y="0"/>
              <a:ext cx="9144000" cy="2947087"/>
            </a:xfrm>
            <a:prstGeom prst="rect">
              <a:avLst/>
            </a:prstGeom>
            <a:solidFill>
              <a:srgbClr val="86224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 sz="1350" dirty="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>
              <a:off x="570041" y="649883"/>
              <a:ext cx="8003917" cy="16473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ja-JP" sz="4400" b="1" dirty="0">
                  <a:solidFill>
                    <a:srgbClr val="FFFF00"/>
                  </a:solidFill>
                </a:rPr>
                <a:t>Effect of Carbonate on Lanthanides Migration Behavior in Compacted Bentonite</a:t>
              </a:r>
              <a:r>
                <a:rPr lang="ja-JP" altLang="ja-JP" sz="4400" dirty="0">
                  <a:solidFill>
                    <a:srgbClr val="FFFF00"/>
                  </a:solidFill>
                </a:rPr>
                <a:t> </a:t>
              </a:r>
              <a:endParaRPr lang="ja-JP" altLang="en-US" sz="4400" dirty="0">
                <a:solidFill>
                  <a:srgbClr val="FFFF00"/>
                </a:solidFill>
              </a:endParaRPr>
            </a:p>
          </p:txBody>
        </p:sp>
      </p:grpSp>
      <p:sp>
        <p:nvSpPr>
          <p:cNvPr id="7" name="テキスト ボックス 6"/>
          <p:cNvSpPr txBox="1"/>
          <p:nvPr/>
        </p:nvSpPr>
        <p:spPr>
          <a:xfrm>
            <a:off x="158619" y="4127912"/>
            <a:ext cx="882675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Kazuya </a:t>
            </a:r>
            <a:r>
              <a:rPr lang="en-US" altLang="ja-JP" sz="2800" dirty="0" err="1"/>
              <a:t>Idemitsu</a:t>
            </a:r>
            <a:r>
              <a:rPr lang="en-US" altLang="ja-JP" sz="2800" dirty="0"/>
              <a:t>, Kazuyuki </a:t>
            </a:r>
            <a:r>
              <a:rPr lang="en-US" altLang="ja-JP" sz="2800" dirty="0" err="1"/>
              <a:t>Fujii</a:t>
            </a:r>
            <a:r>
              <a:rPr lang="en-US" altLang="ja-JP" sz="2800" dirty="0"/>
              <a:t>, Yuki </a:t>
            </a:r>
            <a:r>
              <a:rPr lang="en-US" altLang="ja-JP" sz="2800" dirty="0" err="1"/>
              <a:t>Kakoi</a:t>
            </a:r>
            <a:r>
              <a:rPr lang="en-US" altLang="ja-JP" sz="2800" dirty="0"/>
              <a:t>, </a:t>
            </a:r>
            <a:r>
              <a:rPr lang="en-US" altLang="ja-JP" sz="2800" dirty="0" err="1"/>
              <a:t>Noriya</a:t>
            </a:r>
            <a:r>
              <a:rPr lang="en-US" altLang="ja-JP" sz="2800" dirty="0"/>
              <a:t> Okubo, </a:t>
            </a:r>
            <a:r>
              <a:rPr lang="en-US" altLang="ja-JP" sz="2800" dirty="0" err="1"/>
              <a:t>Yaohiro</a:t>
            </a:r>
            <a:r>
              <a:rPr lang="en-US" altLang="ja-JP" sz="2800" dirty="0"/>
              <a:t> Inagaki, </a:t>
            </a:r>
            <a:r>
              <a:rPr lang="en-US" altLang="ja-JP" sz="2800" dirty="0" err="1"/>
              <a:t>Tatsumi</a:t>
            </a:r>
            <a:r>
              <a:rPr lang="en-US" altLang="ja-JP" sz="2800" dirty="0"/>
              <a:t> </a:t>
            </a:r>
            <a:r>
              <a:rPr lang="en-US" altLang="ja-JP" sz="2800" dirty="0" err="1" smtClean="0"/>
              <a:t>Arima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en-US" altLang="ja-JP" sz="2800" dirty="0" smtClean="0"/>
              <a:t>Dept</a:t>
            </a:r>
            <a:r>
              <a:rPr lang="en-US" altLang="ja-JP" sz="2800" dirty="0"/>
              <a:t>. of Applied Quantum Physics and Nuclear Engineering, Kyushu Univ., 744 </a:t>
            </a:r>
            <a:r>
              <a:rPr lang="en-US" altLang="ja-JP" sz="2800" dirty="0" err="1"/>
              <a:t>Motooka</a:t>
            </a:r>
            <a:r>
              <a:rPr lang="en-US" altLang="ja-JP" sz="2800" dirty="0"/>
              <a:t>, Nishi-</a:t>
            </a:r>
            <a:r>
              <a:rPr lang="en-US" altLang="ja-JP" sz="2800" dirty="0" err="1"/>
              <a:t>ku</a:t>
            </a:r>
            <a:r>
              <a:rPr lang="en-US" altLang="ja-JP" sz="2800" dirty="0"/>
              <a:t>, Fukuoka, Japan</a:t>
            </a:r>
            <a:endParaRPr lang="ja-JP" altLang="ja-JP" sz="2800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D9381-10C4-4411-AC72-0996D70DB154}" type="slidenum">
              <a:rPr lang="ja-JP" altLang="en-US" smtClean="0"/>
              <a:pPr/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2465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375823" y="164277"/>
            <a:ext cx="71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b="1" dirty="0" smtClean="0">
                <a:solidFill>
                  <a:srgbClr val="FFFF00"/>
                </a:solidFill>
              </a:rPr>
              <a:t>Objective</a:t>
            </a:r>
            <a:r>
              <a:rPr lang="ja-JP" altLang="ja-JP" sz="4400" dirty="0" smtClean="0">
                <a:solidFill>
                  <a:srgbClr val="FFFF00"/>
                </a:solidFill>
              </a:rPr>
              <a:t> </a:t>
            </a:r>
            <a:endParaRPr lang="ja-JP" altLang="en-US" sz="4400" dirty="0">
              <a:solidFill>
                <a:srgbClr val="FFFF00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0331" y="1524528"/>
            <a:ext cx="87662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To investigate the effect of carbonate ion </a:t>
            </a:r>
          </a:p>
          <a:p>
            <a:r>
              <a:rPr kumimoji="1" lang="en-US" altLang="ja-JP" sz="3200" dirty="0" smtClean="0"/>
              <a:t>for diffusion of lanthanides in compacted bentonite</a:t>
            </a:r>
          </a:p>
        </p:txBody>
      </p:sp>
      <p:graphicFrame>
        <p:nvGraphicFramePr>
          <p:cNvPr id="3" name="表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960711"/>
              </p:ext>
            </p:extLst>
          </p:nvPr>
        </p:nvGraphicFramePr>
        <p:xfrm>
          <a:off x="210331" y="5062920"/>
          <a:ext cx="8826947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6909"/>
                <a:gridCol w="440575"/>
                <a:gridCol w="448887"/>
                <a:gridCol w="482138"/>
                <a:gridCol w="507077"/>
                <a:gridCol w="515389"/>
                <a:gridCol w="482138"/>
                <a:gridCol w="498763"/>
                <a:gridCol w="532015"/>
                <a:gridCol w="507076"/>
                <a:gridCol w="523702"/>
                <a:gridCol w="473826"/>
                <a:gridCol w="556952"/>
                <a:gridCol w="532015"/>
                <a:gridCol w="540327"/>
                <a:gridCol w="53915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Lanthanide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Atomic</a:t>
                      </a:r>
                      <a:r>
                        <a:rPr kumimoji="1" lang="en-US" altLang="ja-JP" baseline="0" dirty="0" smtClean="0"/>
                        <a:t> No.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La</a:t>
                      </a: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57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Ce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58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Pr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59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>
                          <a:solidFill>
                            <a:srgbClr val="FF0000"/>
                          </a:solidFill>
                        </a:rPr>
                        <a:t>Nd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60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Pm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61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Sm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62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>
                          <a:solidFill>
                            <a:srgbClr val="FF0000"/>
                          </a:solidFill>
                        </a:rPr>
                        <a:t>Eu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63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Gd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64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Tb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65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>
                          <a:solidFill>
                            <a:srgbClr val="FF0000"/>
                          </a:solidFill>
                        </a:rPr>
                        <a:t>Dy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66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Ho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67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>
                          <a:solidFill>
                            <a:srgbClr val="FF0000"/>
                          </a:solidFill>
                        </a:rPr>
                        <a:t>Er</a:t>
                      </a:r>
                      <a:endParaRPr kumimoji="1" lang="en-US" altLang="ja-JP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68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Tm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69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Yb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Lu</a:t>
                      </a:r>
                    </a:p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71</a:t>
                      </a:r>
                      <a:endParaRPr kumimoji="1" lang="ja-JP" alt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Actinide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Atomic No.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Ac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89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Th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90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Pa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U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Np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Pu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Am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Cm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Bk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97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Cf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98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Es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99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Fm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100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Md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101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No</a:t>
                      </a:r>
                    </a:p>
                    <a:p>
                      <a:pPr algn="ctr"/>
                      <a:r>
                        <a:rPr kumimoji="1" lang="en-US" altLang="ja-JP" dirty="0" smtClean="0"/>
                        <a:t>102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Lr</a:t>
                      </a:r>
                      <a:endParaRPr kumimoji="1" lang="en-US" altLang="ja-JP" dirty="0" smtClean="0"/>
                    </a:p>
                    <a:p>
                      <a:pPr algn="ctr"/>
                      <a:r>
                        <a:rPr kumimoji="1" lang="en-US" altLang="ja-JP" dirty="0" smtClean="0"/>
                        <a:t>103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1654304" y="3711497"/>
            <a:ext cx="2115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Ln</a:t>
            </a:r>
            <a:r>
              <a:rPr kumimoji="1" lang="en-US" altLang="ja-JP" sz="2800" baseline="30000" dirty="0" smtClean="0"/>
              <a:t>3+</a:t>
            </a:r>
            <a:r>
              <a:rPr kumimoji="1" lang="en-US" altLang="ja-JP" sz="2800" dirty="0" smtClean="0"/>
              <a:t> + 2CO</a:t>
            </a:r>
            <a:r>
              <a:rPr kumimoji="1" lang="en-US" altLang="ja-JP" sz="2800" baseline="-25000" dirty="0" smtClean="0"/>
              <a:t>3</a:t>
            </a:r>
            <a:r>
              <a:rPr kumimoji="1" lang="en-US" altLang="ja-JP" sz="2800" baseline="30000" dirty="0" smtClean="0"/>
              <a:t>2-</a:t>
            </a:r>
            <a:r>
              <a:rPr kumimoji="1" lang="en-US" altLang="ja-JP" sz="2800" dirty="0" smtClean="0"/>
              <a:t> </a:t>
            </a:r>
            <a:endParaRPr kumimoji="1" lang="ja-JP" altLang="en-US" sz="2800" dirty="0"/>
          </a:p>
        </p:txBody>
      </p:sp>
      <p:cxnSp>
        <p:nvCxnSpPr>
          <p:cNvPr id="24" name="直線矢印コネクタ 23"/>
          <p:cNvCxnSpPr>
            <a:stCxn id="10" idx="3"/>
            <a:endCxn id="26" idx="1"/>
          </p:cNvCxnSpPr>
          <p:nvPr/>
        </p:nvCxnSpPr>
        <p:spPr>
          <a:xfrm flipV="1">
            <a:off x="3769307" y="3972775"/>
            <a:ext cx="530670" cy="332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299977" y="3711165"/>
            <a:ext cx="1485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Ln(CO</a:t>
            </a:r>
            <a:r>
              <a:rPr kumimoji="1" lang="en-US" altLang="ja-JP" sz="2800" baseline="-25000" dirty="0" smtClean="0"/>
              <a:t>3</a:t>
            </a:r>
            <a:r>
              <a:rPr kumimoji="1" lang="en-US" altLang="ja-JP" sz="2800" dirty="0" smtClean="0"/>
              <a:t>)</a:t>
            </a:r>
            <a:r>
              <a:rPr kumimoji="1" lang="en-US" altLang="ja-JP" sz="2800" baseline="-25000" dirty="0" smtClean="0"/>
              <a:t>2</a:t>
            </a:r>
            <a:r>
              <a:rPr kumimoji="1" lang="en-US" altLang="ja-JP" sz="2800" baseline="30000" dirty="0" smtClean="0"/>
              <a:t>-</a:t>
            </a:r>
            <a:endParaRPr kumimoji="1" lang="ja-JP" altLang="en-US" sz="2800" baseline="30000" dirty="0"/>
          </a:p>
        </p:txBody>
      </p:sp>
      <p:sp>
        <p:nvSpPr>
          <p:cNvPr id="32" name="スライド番号プレースホルダー 31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2</a:t>
            </a:fld>
            <a:endParaRPr kumimoji="1" lang="ja-JP" altLang="en-US" sz="24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654304" y="2938397"/>
            <a:ext cx="2095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Ln</a:t>
            </a:r>
            <a:r>
              <a:rPr kumimoji="1" lang="en-US" altLang="ja-JP" sz="2800" baseline="30000" dirty="0" smtClean="0"/>
              <a:t>3+</a:t>
            </a:r>
            <a:r>
              <a:rPr kumimoji="1" lang="en-US" altLang="ja-JP" sz="2800" dirty="0" smtClean="0"/>
              <a:t> +   CO</a:t>
            </a:r>
            <a:r>
              <a:rPr kumimoji="1" lang="en-US" altLang="ja-JP" sz="2800" baseline="-25000" dirty="0" smtClean="0"/>
              <a:t>3</a:t>
            </a:r>
            <a:r>
              <a:rPr kumimoji="1" lang="en-US" altLang="ja-JP" sz="2800" baseline="30000" dirty="0" smtClean="0"/>
              <a:t>2-</a:t>
            </a:r>
            <a:r>
              <a:rPr kumimoji="1" lang="en-US" altLang="ja-JP" sz="2800" dirty="0" smtClean="0"/>
              <a:t> </a:t>
            </a:r>
            <a:endParaRPr kumimoji="1" lang="ja-JP" altLang="en-US" sz="2800" dirty="0"/>
          </a:p>
        </p:txBody>
      </p:sp>
      <p:cxnSp>
        <p:nvCxnSpPr>
          <p:cNvPr id="11" name="直線矢印コネクタ 10"/>
          <p:cNvCxnSpPr>
            <a:stCxn id="9" idx="3"/>
            <a:endCxn id="12" idx="1"/>
          </p:cNvCxnSpPr>
          <p:nvPr/>
        </p:nvCxnSpPr>
        <p:spPr>
          <a:xfrm flipV="1">
            <a:off x="3750071" y="3199675"/>
            <a:ext cx="549906" cy="332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4299977" y="2938065"/>
            <a:ext cx="1190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LnCO</a:t>
            </a:r>
            <a:r>
              <a:rPr kumimoji="1" lang="en-US" altLang="ja-JP" sz="2800" baseline="-25000" dirty="0" smtClean="0"/>
              <a:t>3</a:t>
            </a:r>
            <a:r>
              <a:rPr kumimoji="1" lang="en-US" altLang="ja-JP" sz="2800" baseline="30000" dirty="0" smtClean="0"/>
              <a:t>+</a:t>
            </a:r>
            <a:endParaRPr kumimoji="1" lang="ja-JP" altLang="en-US" sz="2800" baseline="30000" dirty="0"/>
          </a:p>
        </p:txBody>
      </p:sp>
      <p:graphicFrame>
        <p:nvGraphicFramePr>
          <p:cNvPr id="7" name="オブジェクト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662315"/>
              </p:ext>
            </p:extLst>
          </p:nvPr>
        </p:nvGraphicFramePr>
        <p:xfrm>
          <a:off x="6085080" y="2803268"/>
          <a:ext cx="2206534" cy="815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数式" r:id="rId4" imgW="1143000" imgH="444500" progId="Equation.3">
                  <p:embed/>
                </p:oleObj>
              </mc:Choice>
              <mc:Fallback>
                <p:oleObj name="数式" r:id="rId4" imgW="11430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85080" y="2803268"/>
                        <a:ext cx="2206534" cy="8151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オブジェクト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055420"/>
              </p:ext>
            </p:extLst>
          </p:nvPr>
        </p:nvGraphicFramePr>
        <p:xfrm>
          <a:off x="6056313" y="3675063"/>
          <a:ext cx="235426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6" name="数式" r:id="rId6" imgW="1219200" imgH="444500" progId="Equation.3">
                  <p:embed/>
                </p:oleObj>
              </mc:Choice>
              <mc:Fallback>
                <p:oleObj name="数式" r:id="rId6" imgW="12192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56313" y="3675063"/>
                        <a:ext cx="2354262" cy="81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514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18941" y="244700"/>
            <a:ext cx="71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Diffusion Experiment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49504" y="1390757"/>
            <a:ext cx="353017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Compacted bentonite 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76200" y="2362485"/>
            <a:ext cx="3276786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Saturate with </a:t>
            </a:r>
          </a:p>
          <a:p>
            <a:pPr algn="ctr"/>
            <a:r>
              <a:rPr lang="en-US" altLang="ja-JP" sz="2800" dirty="0" smtClean="0"/>
              <a:t>carbonated water</a:t>
            </a: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531703" y="3876254"/>
            <a:ext cx="256578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Spike tracer</a:t>
            </a: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531703" y="4896964"/>
            <a:ext cx="256578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Diffusion test </a:t>
            </a: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531704" y="6088642"/>
            <a:ext cx="2565779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analysis </a:t>
            </a:r>
          </a:p>
        </p:txBody>
      </p:sp>
      <p:sp>
        <p:nvSpPr>
          <p:cNvPr id="56" name="下矢印 55"/>
          <p:cNvSpPr/>
          <p:nvPr/>
        </p:nvSpPr>
        <p:spPr>
          <a:xfrm>
            <a:off x="1452927" y="1913978"/>
            <a:ext cx="723332" cy="4517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下矢印 56"/>
          <p:cNvSpPr/>
          <p:nvPr/>
        </p:nvSpPr>
        <p:spPr>
          <a:xfrm>
            <a:off x="1452927" y="3323193"/>
            <a:ext cx="723332" cy="5677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下矢印 57"/>
          <p:cNvSpPr/>
          <p:nvPr/>
        </p:nvSpPr>
        <p:spPr>
          <a:xfrm>
            <a:off x="1452927" y="4411610"/>
            <a:ext cx="723332" cy="4908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9" name="下矢印 58"/>
          <p:cNvSpPr/>
          <p:nvPr/>
        </p:nvSpPr>
        <p:spPr>
          <a:xfrm>
            <a:off x="1452927" y="5416167"/>
            <a:ext cx="723332" cy="6826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Rectangle 4"/>
          <p:cNvSpPr>
            <a:spLocks noChangeArrowheads="1"/>
          </p:cNvSpPr>
          <p:nvPr/>
        </p:nvSpPr>
        <p:spPr bwMode="auto">
          <a:xfrm>
            <a:off x="5367250" y="1725859"/>
            <a:ext cx="2162175" cy="3730625"/>
          </a:xfrm>
          <a:prstGeom prst="rect">
            <a:avLst/>
          </a:prstGeom>
          <a:gradFill rotWithShape="1">
            <a:gsLst>
              <a:gs pos="0">
                <a:srgbClr val="ABABAB"/>
              </a:gs>
              <a:gs pos="50000">
                <a:srgbClr val="EAEAEA"/>
              </a:gs>
              <a:gs pos="100000">
                <a:srgbClr val="ABABAB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1" name="Rectangle 5"/>
          <p:cNvSpPr>
            <a:spLocks noChangeArrowheads="1"/>
          </p:cNvSpPr>
          <p:nvPr/>
        </p:nvSpPr>
        <p:spPr bwMode="auto">
          <a:xfrm>
            <a:off x="5071975" y="1625846"/>
            <a:ext cx="600075" cy="26590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2" name="Rectangle 6"/>
          <p:cNvSpPr>
            <a:spLocks noChangeArrowheads="1"/>
          </p:cNvSpPr>
          <p:nvPr/>
        </p:nvSpPr>
        <p:spPr bwMode="auto">
          <a:xfrm>
            <a:off x="5870487" y="1617909"/>
            <a:ext cx="1155700" cy="498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3" name="Line 7"/>
          <p:cNvSpPr>
            <a:spLocks noChangeShapeType="1"/>
          </p:cNvSpPr>
          <p:nvPr/>
        </p:nvSpPr>
        <p:spPr bwMode="auto">
          <a:xfrm flipV="1">
            <a:off x="5672050" y="1743321"/>
            <a:ext cx="3175" cy="2536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4" name="Line 8"/>
          <p:cNvSpPr>
            <a:spLocks noChangeShapeType="1"/>
          </p:cNvSpPr>
          <p:nvPr/>
        </p:nvSpPr>
        <p:spPr bwMode="auto">
          <a:xfrm flipV="1">
            <a:off x="5878425" y="1725859"/>
            <a:ext cx="0" cy="376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5" name="Line 9"/>
          <p:cNvSpPr>
            <a:spLocks noChangeShapeType="1"/>
          </p:cNvSpPr>
          <p:nvPr/>
        </p:nvSpPr>
        <p:spPr bwMode="auto">
          <a:xfrm>
            <a:off x="5384712" y="4278559"/>
            <a:ext cx="2889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6" name="Rectangle 10"/>
          <p:cNvSpPr>
            <a:spLocks noChangeArrowheads="1"/>
          </p:cNvSpPr>
          <p:nvPr/>
        </p:nvSpPr>
        <p:spPr bwMode="auto">
          <a:xfrm>
            <a:off x="6272125" y="4256334"/>
            <a:ext cx="361950" cy="149225"/>
          </a:xfrm>
          <a:prstGeom prst="rect">
            <a:avLst/>
          </a:prstGeom>
          <a:solidFill>
            <a:srgbClr val="E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7" name="Line 11"/>
          <p:cNvSpPr>
            <a:spLocks noChangeShapeType="1"/>
          </p:cNvSpPr>
          <p:nvPr/>
        </p:nvSpPr>
        <p:spPr bwMode="auto">
          <a:xfrm flipV="1">
            <a:off x="6632487" y="4278559"/>
            <a:ext cx="3175" cy="968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8" name="Rectangle 12"/>
          <p:cNvSpPr>
            <a:spLocks noChangeArrowheads="1"/>
          </p:cNvSpPr>
          <p:nvPr/>
        </p:nvSpPr>
        <p:spPr bwMode="auto">
          <a:xfrm>
            <a:off x="5970500" y="4386509"/>
            <a:ext cx="955675" cy="173037"/>
          </a:xfrm>
          <a:prstGeom prst="rect">
            <a:avLst/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69" name="Rectangle 13"/>
          <p:cNvSpPr>
            <a:spLocks noChangeArrowheads="1"/>
          </p:cNvSpPr>
          <p:nvPr/>
        </p:nvSpPr>
        <p:spPr bwMode="auto">
          <a:xfrm>
            <a:off x="5949862" y="4559546"/>
            <a:ext cx="1009650" cy="67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0" name="Rectangle 14"/>
          <p:cNvSpPr>
            <a:spLocks noChangeArrowheads="1"/>
          </p:cNvSpPr>
          <p:nvPr/>
        </p:nvSpPr>
        <p:spPr bwMode="auto">
          <a:xfrm>
            <a:off x="6094325" y="4559546"/>
            <a:ext cx="719137" cy="673100"/>
          </a:xfrm>
          <a:prstGeom prst="rect">
            <a:avLst/>
          </a:prstGeom>
          <a:gradFill rotWithShape="1">
            <a:gsLst>
              <a:gs pos="0">
                <a:srgbClr val="8A5300"/>
              </a:gs>
              <a:gs pos="50000">
                <a:srgbClr val="FF9900"/>
              </a:gs>
              <a:gs pos="100000">
                <a:srgbClr val="8A5300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1" name="Rectangle 16"/>
          <p:cNvSpPr>
            <a:spLocks noChangeArrowheads="1"/>
          </p:cNvSpPr>
          <p:nvPr/>
        </p:nvSpPr>
        <p:spPr bwMode="auto">
          <a:xfrm>
            <a:off x="5878425" y="2081459"/>
            <a:ext cx="1150937" cy="2203450"/>
          </a:xfrm>
          <a:prstGeom prst="rect">
            <a:avLst/>
          </a:prstGeom>
          <a:gradFill rotWithShape="1">
            <a:gsLst>
              <a:gs pos="0">
                <a:srgbClr val="D5E3E3"/>
              </a:gs>
              <a:gs pos="50000">
                <a:srgbClr val="EFFFFF"/>
              </a:gs>
              <a:gs pos="100000">
                <a:srgbClr val="D5E3E3"/>
              </a:gs>
            </a:gsLst>
            <a:lin ang="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2" name="Line 18"/>
          <p:cNvSpPr>
            <a:spLocks noChangeShapeType="1"/>
          </p:cNvSpPr>
          <p:nvPr/>
        </p:nvSpPr>
        <p:spPr bwMode="auto">
          <a:xfrm>
            <a:off x="6275300" y="4284909"/>
            <a:ext cx="361950" cy="0"/>
          </a:xfrm>
          <a:prstGeom prst="line">
            <a:avLst/>
          </a:prstGeom>
          <a:noFill/>
          <a:ln w="9525">
            <a:solidFill>
              <a:srgbClr val="EFFFFF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3" name="Line 19"/>
          <p:cNvSpPr>
            <a:spLocks noChangeShapeType="1"/>
          </p:cNvSpPr>
          <p:nvPr/>
        </p:nvSpPr>
        <p:spPr bwMode="auto">
          <a:xfrm flipV="1">
            <a:off x="7029362" y="1725859"/>
            <a:ext cx="0" cy="3762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4" name="Line 20"/>
          <p:cNvSpPr>
            <a:spLocks noChangeShapeType="1"/>
          </p:cNvSpPr>
          <p:nvPr/>
        </p:nvSpPr>
        <p:spPr bwMode="auto">
          <a:xfrm flipV="1">
            <a:off x="6275300" y="4284909"/>
            <a:ext cx="4762" cy="952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5" name="Rectangle 29"/>
          <p:cNvSpPr>
            <a:spLocks noChangeArrowheads="1"/>
          </p:cNvSpPr>
          <p:nvPr/>
        </p:nvSpPr>
        <p:spPr bwMode="auto">
          <a:xfrm>
            <a:off x="7223037" y="1605209"/>
            <a:ext cx="592138" cy="26749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 dirty="0"/>
          </a:p>
        </p:txBody>
      </p:sp>
      <p:sp>
        <p:nvSpPr>
          <p:cNvPr id="76" name="Line 30"/>
          <p:cNvSpPr>
            <a:spLocks noChangeShapeType="1"/>
          </p:cNvSpPr>
          <p:nvPr/>
        </p:nvSpPr>
        <p:spPr bwMode="auto">
          <a:xfrm flipV="1">
            <a:off x="7218275" y="1725859"/>
            <a:ext cx="4762" cy="25384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7" name="Line 31"/>
          <p:cNvSpPr>
            <a:spLocks noChangeShapeType="1"/>
          </p:cNvSpPr>
          <p:nvPr/>
        </p:nvSpPr>
        <p:spPr bwMode="auto">
          <a:xfrm>
            <a:off x="7216687" y="4289671"/>
            <a:ext cx="2889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78" name="Rectangle 76"/>
          <p:cNvSpPr>
            <a:spLocks noChangeArrowheads="1"/>
          </p:cNvSpPr>
          <p:nvPr/>
        </p:nvSpPr>
        <p:spPr bwMode="auto">
          <a:xfrm>
            <a:off x="5559337" y="1597271"/>
            <a:ext cx="1749425" cy="161925"/>
          </a:xfrm>
          <a:prstGeom prst="rect">
            <a:avLst/>
          </a:prstGeom>
          <a:gradFill rotWithShape="1">
            <a:gsLst>
              <a:gs pos="0">
                <a:srgbClr val="9E9E9E"/>
              </a:gs>
              <a:gs pos="50000">
                <a:srgbClr val="C0C0C0"/>
              </a:gs>
              <a:gs pos="100000">
                <a:srgbClr val="9E9E9E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9" name="Rectangle 12"/>
          <p:cNvSpPr>
            <a:spLocks noChangeArrowheads="1"/>
          </p:cNvSpPr>
          <p:nvPr/>
        </p:nvSpPr>
        <p:spPr bwMode="auto">
          <a:xfrm>
            <a:off x="5976875" y="5241551"/>
            <a:ext cx="955675" cy="173037"/>
          </a:xfrm>
          <a:prstGeom prst="rect">
            <a:avLst/>
          </a:prstGeom>
          <a:gradFill flip="none" rotWithShape="1">
            <a:gsLst>
              <a:gs pos="100000">
                <a:schemeClr val="tx1">
                  <a:lumMod val="50000"/>
                  <a:lumOff val="50000"/>
                </a:schemeClr>
              </a:gs>
              <a:gs pos="49000">
                <a:prstClr val="white"/>
              </a:gs>
              <a:gs pos="2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80" name="Line 17"/>
          <p:cNvSpPr>
            <a:spLocks noChangeShapeType="1"/>
          </p:cNvSpPr>
          <p:nvPr/>
        </p:nvSpPr>
        <p:spPr bwMode="auto">
          <a:xfrm>
            <a:off x="6094325" y="5231207"/>
            <a:ext cx="720725" cy="0"/>
          </a:xfrm>
          <a:prstGeom prst="line">
            <a:avLst/>
          </a:prstGeom>
          <a:noFill/>
          <a:ln w="6985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endParaRPr lang="ja-JP" altLang="en-US"/>
          </a:p>
        </p:txBody>
      </p:sp>
      <p:sp>
        <p:nvSpPr>
          <p:cNvPr id="81" name="Text Box 77"/>
          <p:cNvSpPr txBox="1">
            <a:spLocks noChangeArrowheads="1"/>
          </p:cNvSpPr>
          <p:nvPr/>
        </p:nvSpPr>
        <p:spPr bwMode="auto">
          <a:xfrm>
            <a:off x="4845363" y="5627807"/>
            <a:ext cx="3247377" cy="82345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83969" tIns="41985" rIns="83969" bIns="41985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>
                <a:solidFill>
                  <a:srgbClr val="FF0000"/>
                </a:solidFill>
                <a:cs typeface="Times New Roman" pitchFamily="18" charset="0"/>
              </a:rPr>
              <a:t>Tracer </a:t>
            </a:r>
            <a:r>
              <a:rPr lang="en-US" altLang="ja-JP" sz="2400" dirty="0" smtClean="0">
                <a:solidFill>
                  <a:srgbClr val="FF0000"/>
                </a:solidFill>
                <a:cs typeface="Times New Roman" pitchFamily="18" charset="0"/>
              </a:rPr>
              <a:t>solution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 smtClean="0">
                <a:cs typeface="Times New Roman" pitchFamily="18" charset="0"/>
              </a:rPr>
              <a:t>Ln(NO</a:t>
            </a:r>
            <a:r>
              <a:rPr lang="en-US" altLang="ja-JP" sz="2400" baseline="-25000" dirty="0" smtClean="0">
                <a:cs typeface="Times New Roman" pitchFamily="18" charset="0"/>
              </a:rPr>
              <a:t>3</a:t>
            </a:r>
            <a:r>
              <a:rPr lang="en-US" altLang="ja-JP" sz="2400" dirty="0" smtClean="0">
                <a:cs typeface="Times New Roman" pitchFamily="18" charset="0"/>
              </a:rPr>
              <a:t>)</a:t>
            </a:r>
            <a:r>
              <a:rPr lang="en-US" altLang="ja-JP" sz="2400" baseline="-25000" dirty="0" smtClean="0">
                <a:cs typeface="Times New Roman" pitchFamily="18" charset="0"/>
              </a:rPr>
              <a:t>3</a:t>
            </a:r>
            <a:endParaRPr lang="ja-JP" altLang="en-US" sz="2400" baseline="-25000" dirty="0">
              <a:cs typeface="Times New Roman" pitchFamily="18" charset="0"/>
            </a:endParaRPr>
          </a:p>
        </p:txBody>
      </p:sp>
      <p:sp>
        <p:nvSpPr>
          <p:cNvPr id="82" name="Text Box 81"/>
          <p:cNvSpPr txBox="1">
            <a:spLocks noChangeArrowheads="1"/>
          </p:cNvSpPr>
          <p:nvPr/>
        </p:nvSpPr>
        <p:spPr bwMode="auto">
          <a:xfrm>
            <a:off x="6593652" y="3777777"/>
            <a:ext cx="1810844" cy="454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2400" dirty="0" smtClean="0">
                <a:latin typeface="+mn-ea"/>
                <a:ea typeface="ＭＳ Ｐゴシック" pitchFamily="50" charset="-128"/>
              </a:rPr>
              <a:t>Porous filter</a:t>
            </a:r>
            <a:endParaRPr lang="ja-JP" altLang="en-US" sz="2400" dirty="0">
              <a:latin typeface="+mn-ea"/>
              <a:ea typeface="ＭＳ Ｐゴシック" pitchFamily="50" charset="-128"/>
            </a:endParaRPr>
          </a:p>
        </p:txBody>
      </p:sp>
      <p:sp>
        <p:nvSpPr>
          <p:cNvPr id="83" name="Line 35"/>
          <p:cNvSpPr>
            <a:spLocks noChangeShapeType="1"/>
          </p:cNvSpPr>
          <p:nvPr/>
        </p:nvSpPr>
        <p:spPr bwMode="auto">
          <a:xfrm flipH="1">
            <a:off x="6514859" y="4225712"/>
            <a:ext cx="1022503" cy="24969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4" name="Text Box 82"/>
          <p:cNvSpPr txBox="1">
            <a:spLocks noChangeArrowheads="1"/>
          </p:cNvSpPr>
          <p:nvPr/>
        </p:nvSpPr>
        <p:spPr bwMode="auto">
          <a:xfrm>
            <a:off x="7353717" y="1316415"/>
            <a:ext cx="1716332" cy="82345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/>
          <a:p>
            <a:pPr algn="ctr">
              <a:defRPr/>
            </a:pPr>
            <a:r>
              <a:rPr lang="en-US" altLang="ja-JP" sz="2400" dirty="0" smtClean="0">
                <a:latin typeface="+mn-ea"/>
                <a:ea typeface="ＭＳ Ｐゴシック" pitchFamily="50" charset="-128"/>
                <a:cs typeface="Times New Roman" pitchFamily="18" charset="0"/>
              </a:rPr>
              <a:t>Carbonated</a:t>
            </a:r>
          </a:p>
          <a:p>
            <a:pPr algn="ctr">
              <a:defRPr/>
            </a:pPr>
            <a:r>
              <a:rPr lang="en-US" altLang="ja-JP" sz="2400" dirty="0" smtClean="0">
                <a:latin typeface="+mn-ea"/>
                <a:ea typeface="ＭＳ Ｐゴシック" pitchFamily="50" charset="-128"/>
                <a:cs typeface="Times New Roman" pitchFamily="18" charset="0"/>
              </a:rPr>
              <a:t>water</a:t>
            </a:r>
            <a:endParaRPr lang="en-US" altLang="ja-JP" sz="2400" dirty="0">
              <a:latin typeface="+mn-ea"/>
              <a:ea typeface="ＭＳ Ｐゴシック" pitchFamily="50" charset="-128"/>
              <a:cs typeface="Times New Roman" pitchFamily="18" charset="0"/>
            </a:endParaRPr>
          </a:p>
        </p:txBody>
      </p:sp>
      <p:sp>
        <p:nvSpPr>
          <p:cNvPr id="85" name="Text Box 82"/>
          <p:cNvSpPr txBox="1">
            <a:spLocks noChangeArrowheads="1"/>
          </p:cNvSpPr>
          <p:nvPr/>
        </p:nvSpPr>
        <p:spPr bwMode="auto">
          <a:xfrm>
            <a:off x="3707734" y="2692962"/>
            <a:ext cx="2767147" cy="823454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2400" dirty="0" smtClean="0">
                <a:latin typeface="+mn-ea"/>
                <a:ea typeface="ＭＳ Ｐゴシック" pitchFamily="50" charset="-128"/>
                <a:cs typeface="Times New Roman" pitchFamily="18" charset="0"/>
              </a:rPr>
              <a:t>Bentonite specimen</a:t>
            </a:r>
          </a:p>
          <a:p>
            <a:r>
              <a:rPr lang="en-US" altLang="ja-JP" sz="2400" dirty="0"/>
              <a:t>Ø:10 </a:t>
            </a:r>
            <a:r>
              <a:rPr lang="en-US" altLang="ja-JP" sz="2400" dirty="0" smtClean="0"/>
              <a:t>mm   H</a:t>
            </a:r>
            <a:r>
              <a:rPr lang="en-US" altLang="ja-JP" sz="2400" dirty="0"/>
              <a:t>: </a:t>
            </a:r>
            <a:r>
              <a:rPr lang="en-US" altLang="ja-JP" sz="2400" dirty="0" smtClean="0"/>
              <a:t>10mm</a:t>
            </a:r>
            <a:endParaRPr lang="ja-JP" altLang="en-US" sz="2400" dirty="0"/>
          </a:p>
        </p:txBody>
      </p:sp>
      <p:sp>
        <p:nvSpPr>
          <p:cNvPr id="86" name="Line 35"/>
          <p:cNvSpPr>
            <a:spLocks noChangeShapeType="1"/>
          </p:cNvSpPr>
          <p:nvPr/>
        </p:nvSpPr>
        <p:spPr bwMode="auto">
          <a:xfrm>
            <a:off x="5772063" y="3525847"/>
            <a:ext cx="696990" cy="1342431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7" name="Line 35"/>
          <p:cNvSpPr>
            <a:spLocks noChangeShapeType="1"/>
          </p:cNvSpPr>
          <p:nvPr/>
        </p:nvSpPr>
        <p:spPr bwMode="auto">
          <a:xfrm flipH="1">
            <a:off x="6452133" y="2147040"/>
            <a:ext cx="1209914" cy="2525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8" name="Line 35"/>
          <p:cNvSpPr>
            <a:spLocks noChangeShapeType="1"/>
          </p:cNvSpPr>
          <p:nvPr/>
        </p:nvSpPr>
        <p:spPr bwMode="auto">
          <a:xfrm flipV="1">
            <a:off x="6469052" y="5253197"/>
            <a:ext cx="5829" cy="357274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89" name="Text Box 81"/>
          <p:cNvSpPr txBox="1">
            <a:spLocks noChangeArrowheads="1"/>
          </p:cNvSpPr>
          <p:nvPr/>
        </p:nvSpPr>
        <p:spPr bwMode="auto">
          <a:xfrm>
            <a:off x="3695579" y="3740254"/>
            <a:ext cx="1810844" cy="45402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 lIns="83969" tIns="41985" rIns="83969" bIns="41985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altLang="ja-JP" sz="2400" dirty="0" smtClean="0">
                <a:latin typeface="+mn-ea"/>
                <a:ea typeface="ＭＳ Ｐゴシック" pitchFamily="50" charset="-128"/>
              </a:rPr>
              <a:t>Acrylic plate</a:t>
            </a:r>
            <a:endParaRPr lang="ja-JP" altLang="en-US" sz="2400" dirty="0">
              <a:latin typeface="+mn-ea"/>
              <a:ea typeface="ＭＳ Ｐゴシック" pitchFamily="50" charset="-128"/>
            </a:endParaRPr>
          </a:p>
        </p:txBody>
      </p:sp>
      <p:sp>
        <p:nvSpPr>
          <p:cNvPr id="90" name="Line 35"/>
          <p:cNvSpPr>
            <a:spLocks noChangeShapeType="1"/>
          </p:cNvSpPr>
          <p:nvPr/>
        </p:nvSpPr>
        <p:spPr bwMode="auto">
          <a:xfrm>
            <a:off x="4639288" y="4188188"/>
            <a:ext cx="1407738" cy="11890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0" name="スライド番号プレースホルダー 39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800" smtClean="0"/>
              <a:pPr/>
              <a:t>3</a:t>
            </a:fld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86428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7" grpId="0" animBg="1"/>
      <p:bldP spid="58" grpId="0" animBg="1"/>
      <p:bldP spid="59" grpId="0" animBg="1"/>
      <p:bldP spid="80" grpId="0" animBg="1"/>
      <p:bldP spid="81" grpId="0" animBg="1"/>
      <p:bldP spid="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218941" y="244700"/>
            <a:ext cx="71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Experimental conditions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graphicFrame>
        <p:nvGraphicFramePr>
          <p:cNvPr id="6" name="コンテンツ プレースホルダー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5641025"/>
              </p:ext>
            </p:extLst>
          </p:nvPr>
        </p:nvGraphicFramePr>
        <p:xfrm>
          <a:off x="561675" y="1680139"/>
          <a:ext cx="8264825" cy="4170640"/>
        </p:xfrm>
        <a:graphic>
          <a:graphicData uri="http://schemas.openxmlformats.org/drawingml/2006/table">
            <a:tbl>
              <a:tblPr firstRow="1" bandRow="1"/>
              <a:tblGrid>
                <a:gridCol w="268827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5765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9530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Bentonite</a:t>
                      </a:r>
                      <a:endParaRPr kumimoji="1" lang="ja-JP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E4E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Kunipia</a:t>
                      </a: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 F® (Mont.&gt;99%)</a:t>
                      </a: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E4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dirty="0" smtClean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Size</a:t>
                      </a:r>
                      <a:endParaRPr kumimoji="1" lang="ja-JP" altLang="en-US" sz="280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dirty="0"/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3"/>
                      <a:stretch>
                        <a:fillRect l="-48253" t="-117073" r="-437" b="-673171"/>
                      </a:stretch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057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Dry density</a:t>
                      </a: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1.0, 1.2, </a:t>
                      </a:r>
                      <a:r>
                        <a:rPr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 </a:t>
                      </a: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8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0866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NaHCO</a:t>
                      </a:r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en-US" altLang="ja-JP" sz="4800" b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0.01</a:t>
                      </a:r>
                      <a:r>
                        <a:rPr kumimoji="1" lang="ja-JP" altLang="en-US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～</a:t>
                      </a:r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1.0 M</a:t>
                      </a:r>
                      <a:endParaRPr kumimoji="1" lang="ja-JP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9530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Temp.</a:t>
                      </a:r>
                      <a:endParaRPr kumimoji="1" lang="ja-JP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25°C</a:t>
                      </a:r>
                      <a:endParaRPr kumimoji="1" lang="ja-JP" altLang="en-US" sz="2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6021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dirty="0" smtClean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Tracer</a:t>
                      </a:r>
                      <a:endParaRPr kumimoji="1" lang="ja-JP" altLang="en-US" sz="280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  <a:defRPr/>
                      </a:pPr>
                      <a:r>
                        <a:rPr kumimoji="0" lang="en-US" altLang="ja-JP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Ln</a:t>
                      </a: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(NO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)</a:t>
                      </a:r>
                      <a:r>
                        <a:rPr kumimoji="0" lang="en-US" altLang="ja-JP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3 , </a:t>
                      </a: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10μM, 5µL</a:t>
                      </a:r>
                      <a:endParaRPr kumimoji="0" lang="en-US" altLang="ja-JP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530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2800" dirty="0" smtClean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Diffusion period</a:t>
                      </a:r>
                      <a:endParaRPr kumimoji="1" lang="ja-JP" altLang="en-US" sz="280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ja-JP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～</a:t>
                      </a:r>
                      <a:r>
                        <a:rPr kumimoji="0" lang="en-US" altLang="ja-JP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4 weeks</a:t>
                      </a:r>
                      <a:endParaRPr kumimoji="0" lang="en-US" altLang="ja-JP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01513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スライド番号プレースホルダー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7D9381-10C4-4411-AC72-0996D70DB154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631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18941" y="244700"/>
            <a:ext cx="71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Measurement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848" y="1412249"/>
            <a:ext cx="370351" cy="1964715"/>
          </a:xfrm>
          <a:prstGeom prst="rect">
            <a:avLst/>
          </a:prstGeom>
        </p:spPr>
      </p:pic>
      <p:pic>
        <p:nvPicPr>
          <p:cNvPr id="50" name="図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807" y="1412249"/>
            <a:ext cx="381391" cy="1968648"/>
          </a:xfrm>
          <a:prstGeom prst="rect">
            <a:avLst/>
          </a:prstGeom>
        </p:spPr>
      </p:pic>
      <p:pic>
        <p:nvPicPr>
          <p:cNvPr id="51" name="図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79" y="1354101"/>
            <a:ext cx="1931094" cy="1871979"/>
          </a:xfrm>
          <a:prstGeom prst="rect">
            <a:avLst/>
          </a:prstGeom>
        </p:spPr>
      </p:pic>
      <p:cxnSp>
        <p:nvCxnSpPr>
          <p:cNvPr id="52" name="直線矢印コネクタ 51"/>
          <p:cNvCxnSpPr/>
          <p:nvPr/>
        </p:nvCxnSpPr>
        <p:spPr>
          <a:xfrm>
            <a:off x="2920415" y="2589976"/>
            <a:ext cx="879981" cy="586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/>
          <p:cNvSpPr txBox="1"/>
          <p:nvPr/>
        </p:nvSpPr>
        <p:spPr>
          <a:xfrm>
            <a:off x="807919" y="1228660"/>
            <a:ext cx="896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Knife </a:t>
            </a:r>
            <a:endParaRPr lang="ja-JP" altLang="en-US" sz="2000" dirty="0"/>
          </a:p>
        </p:txBody>
      </p:sp>
      <p:cxnSp>
        <p:nvCxnSpPr>
          <p:cNvPr id="54" name="直線コネクタ 53"/>
          <p:cNvCxnSpPr/>
          <p:nvPr/>
        </p:nvCxnSpPr>
        <p:spPr>
          <a:xfrm flipH="1" flipV="1">
            <a:off x="1503214" y="1563771"/>
            <a:ext cx="489709" cy="1584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/>
          <p:cNvSpPr txBox="1"/>
          <p:nvPr/>
        </p:nvSpPr>
        <p:spPr>
          <a:xfrm>
            <a:off x="2367739" y="1346044"/>
            <a:ext cx="13853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Bentonite specimen</a:t>
            </a:r>
            <a:endParaRPr lang="ja-JP" altLang="en-US" sz="2000" dirty="0"/>
          </a:p>
        </p:txBody>
      </p:sp>
      <p:cxnSp>
        <p:nvCxnSpPr>
          <p:cNvPr id="56" name="直線コネクタ 55"/>
          <p:cNvCxnSpPr/>
          <p:nvPr/>
        </p:nvCxnSpPr>
        <p:spPr>
          <a:xfrm flipH="1">
            <a:off x="2018203" y="2062913"/>
            <a:ext cx="578834" cy="4543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 flipH="1">
            <a:off x="4468671" y="2117140"/>
            <a:ext cx="850323" cy="4001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5260896" y="1898712"/>
            <a:ext cx="1116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+mj-lt"/>
              </a:rPr>
              <a:t>1N HNO</a:t>
            </a:r>
            <a:r>
              <a:rPr lang="en-US" altLang="ja-JP" sz="2000" baseline="-25000" dirty="0" smtClean="0">
                <a:latin typeface="+mj-lt"/>
              </a:rPr>
              <a:t>3</a:t>
            </a:r>
            <a:endParaRPr lang="ja-JP" altLang="en-US" sz="2000" baseline="-25000" dirty="0">
              <a:latin typeface="+mj-lt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27401" y="3335058"/>
            <a:ext cx="3393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(</a:t>
            </a:r>
            <a:r>
              <a:rPr lang="en-US" altLang="ja-JP" sz="2800" dirty="0" smtClean="0"/>
              <a:t>1) Slice</a:t>
            </a:r>
            <a:endParaRPr lang="ja-JP" altLang="en-US" sz="28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6232520" y="3367903"/>
            <a:ext cx="29388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/>
              <a:t>(3</a:t>
            </a:r>
            <a:r>
              <a:rPr lang="en-US" altLang="ja-JP" sz="2800" dirty="0" smtClean="0"/>
              <a:t>) Centrifugation</a:t>
            </a:r>
          </a:p>
          <a:p>
            <a:pPr algn="ctr"/>
            <a:r>
              <a:rPr lang="en-US" altLang="ja-JP" sz="2800" dirty="0"/>
              <a:t>a</a:t>
            </a:r>
            <a:r>
              <a:rPr lang="en-US" altLang="ja-JP" sz="2800" dirty="0" smtClean="0"/>
              <a:t>nd</a:t>
            </a:r>
          </a:p>
          <a:p>
            <a:pPr algn="ctr"/>
            <a:r>
              <a:rPr lang="en-US" altLang="ja-JP" sz="2800" dirty="0" smtClean="0"/>
              <a:t>sampling</a:t>
            </a:r>
            <a:endParaRPr lang="ja-JP" altLang="en-US" sz="2800" dirty="0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002905" y="3367548"/>
            <a:ext cx="26468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/>
              <a:t>(</a:t>
            </a:r>
            <a:r>
              <a:rPr lang="en-US" altLang="ja-JP" sz="2800" dirty="0" smtClean="0"/>
              <a:t>2) Extract ions</a:t>
            </a:r>
            <a:endParaRPr lang="ja-JP" altLang="en-US" sz="2800" dirty="0"/>
          </a:p>
        </p:txBody>
      </p:sp>
      <p:cxnSp>
        <p:nvCxnSpPr>
          <p:cNvPr id="62" name="直線矢印コネクタ 61"/>
          <p:cNvCxnSpPr/>
          <p:nvPr/>
        </p:nvCxnSpPr>
        <p:spPr>
          <a:xfrm flipH="1">
            <a:off x="2597038" y="4342987"/>
            <a:ext cx="3485710" cy="71603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矢印コネクタ 63"/>
          <p:cNvCxnSpPr/>
          <p:nvPr/>
        </p:nvCxnSpPr>
        <p:spPr>
          <a:xfrm>
            <a:off x="6377416" y="2494987"/>
            <a:ext cx="879981" cy="586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/>
          <p:cNvSpPr txBox="1"/>
          <p:nvPr/>
        </p:nvSpPr>
        <p:spPr>
          <a:xfrm>
            <a:off x="170998" y="5180081"/>
            <a:ext cx="8805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 smtClean="0"/>
              <a:t>(4) </a:t>
            </a:r>
            <a:r>
              <a:rPr kumimoji="0" lang="en-US" altLang="ja-JP" sz="2800" b="1" dirty="0" smtClean="0">
                <a:solidFill>
                  <a:srgbClr val="FF0000"/>
                </a:solidFill>
              </a:rPr>
              <a:t>Ln </a:t>
            </a:r>
            <a:r>
              <a:rPr lang="en-US" altLang="ja-JP" sz="2800" dirty="0" smtClean="0"/>
              <a:t>concentration measurement</a:t>
            </a:r>
          </a:p>
          <a:p>
            <a:r>
              <a:rPr lang="en-US" altLang="ja-JP" sz="2800" dirty="0"/>
              <a:t> </a:t>
            </a:r>
            <a:r>
              <a:rPr lang="en-US" altLang="ja-JP" sz="2800" dirty="0" smtClean="0"/>
              <a:t>   with </a:t>
            </a:r>
            <a:r>
              <a:rPr kumimoji="0" lang="en-US" altLang="ja-JP" sz="2800" dirty="0" smtClean="0"/>
              <a:t>ICP-MS </a:t>
            </a:r>
            <a:r>
              <a:rPr lang="en-US" altLang="ja-JP" sz="2800" dirty="0" smtClean="0"/>
              <a:t>(Agilent 7500)</a:t>
            </a:r>
            <a:endParaRPr lang="ja-JP" altLang="en-US" sz="2800" dirty="0"/>
          </a:p>
        </p:txBody>
      </p:sp>
      <p:sp>
        <p:nvSpPr>
          <p:cNvPr id="69" name="スライド番号プレースホルダー 68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5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39606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18940" y="244700"/>
            <a:ext cx="83841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Result  </a:t>
            </a:r>
            <a:r>
              <a:rPr lang="en-US" altLang="ja-JP" sz="4400" dirty="0" err="1" smtClean="0">
                <a:solidFill>
                  <a:schemeClr val="bg1"/>
                </a:solidFill>
              </a:rPr>
              <a:t>Er</a:t>
            </a:r>
            <a:r>
              <a:rPr lang="en-US" altLang="ja-JP" sz="4400" dirty="0" smtClean="0">
                <a:solidFill>
                  <a:schemeClr val="bg1"/>
                </a:solidFill>
              </a:rPr>
              <a:t> Profile (1.0M</a:t>
            </a:r>
            <a:r>
              <a:rPr lang="en-US" altLang="ja-JP" sz="4400" dirty="0">
                <a:solidFill>
                  <a:schemeClr val="bg1"/>
                </a:solidFill>
              </a:rPr>
              <a:t>, 1.2 Mg/m</a:t>
            </a:r>
            <a:r>
              <a:rPr lang="en-US" altLang="ja-JP" sz="4400" baseline="30000" dirty="0">
                <a:solidFill>
                  <a:schemeClr val="bg1"/>
                </a:solidFill>
              </a:rPr>
              <a:t>3</a:t>
            </a:r>
            <a:r>
              <a:rPr lang="en-US" altLang="ja-JP" sz="4400" dirty="0">
                <a:solidFill>
                  <a:schemeClr val="bg1"/>
                </a:solidFill>
              </a:rPr>
              <a:t>)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732459"/>
              </p:ext>
            </p:extLst>
          </p:nvPr>
        </p:nvGraphicFramePr>
        <p:xfrm>
          <a:off x="1374346" y="1578989"/>
          <a:ext cx="5880100" cy="473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7" name="KGPlot" r:id="rId4" imgW="5879880" imgH="4736880" progId="KGraph_Plot">
                  <p:embed/>
                </p:oleObj>
              </mc:Choice>
              <mc:Fallback>
                <p:oleObj name="KGPlot" r:id="rId4" imgW="5879880" imgH="4736880" progId="KGraph_Plot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4346" y="1578989"/>
                        <a:ext cx="5880100" cy="4737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6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2791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57702" y="349363"/>
            <a:ext cx="88980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smtClean="0">
                <a:solidFill>
                  <a:schemeClr val="bg1"/>
                </a:solidFill>
              </a:rPr>
              <a:t>Analysis (</a:t>
            </a:r>
            <a:r>
              <a:rPr lang="en-US" altLang="ja-JP" sz="4400" dirty="0" smtClean="0">
                <a:solidFill>
                  <a:schemeClr val="bg1"/>
                </a:solidFill>
              </a:rPr>
              <a:t>instantaneous </a:t>
            </a:r>
            <a:r>
              <a:rPr lang="en-US" altLang="ja-JP" sz="4400">
                <a:solidFill>
                  <a:schemeClr val="bg1"/>
                </a:solidFill>
              </a:rPr>
              <a:t>planar </a:t>
            </a:r>
            <a:r>
              <a:rPr lang="en-US" altLang="ja-JP" sz="4400" smtClean="0">
                <a:solidFill>
                  <a:schemeClr val="bg1"/>
                </a:solidFill>
              </a:rPr>
              <a:t>source)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4533816" y="5501949"/>
            <a:ext cx="4453833" cy="10783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96504" y="3007360"/>
            <a:ext cx="50130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Initial and boundary conditions</a:t>
            </a:r>
            <a:endParaRPr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96506" y="1279497"/>
            <a:ext cx="3430467" cy="52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Diffusion equation</a:t>
            </a:r>
            <a:endParaRPr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71818" y="4879132"/>
            <a:ext cx="2122528" cy="527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・</a:t>
            </a:r>
            <a:r>
              <a:rPr lang="en-US" altLang="ja-JP" sz="28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Solution</a:t>
            </a:r>
            <a:endParaRPr lang="ja-JP" altLang="en-US" sz="2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420316" y="1814239"/>
            <a:ext cx="3106657" cy="112231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2" name="角丸四角形 11"/>
          <p:cNvSpPr/>
          <p:nvPr/>
        </p:nvSpPr>
        <p:spPr>
          <a:xfrm>
            <a:off x="420316" y="3545533"/>
            <a:ext cx="8312813" cy="119131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6" name="右矢印 15"/>
          <p:cNvSpPr/>
          <p:nvPr/>
        </p:nvSpPr>
        <p:spPr>
          <a:xfrm>
            <a:off x="3944981" y="5817006"/>
            <a:ext cx="556676" cy="539957"/>
          </a:xfrm>
          <a:prstGeom prst="rightArrow">
            <a:avLst/>
          </a:prstGeom>
          <a:solidFill>
            <a:srgbClr val="862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graphicFrame>
        <p:nvGraphicFramePr>
          <p:cNvPr id="18" name="オブジェクト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225447"/>
              </p:ext>
            </p:extLst>
          </p:nvPr>
        </p:nvGraphicFramePr>
        <p:xfrm>
          <a:off x="581025" y="1847850"/>
          <a:ext cx="2790825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2" name="数式" r:id="rId4" imgW="1117600" imgH="419100" progId="Equation.3">
                  <p:embed/>
                </p:oleObj>
              </mc:Choice>
              <mc:Fallback>
                <p:oleObj name="数式" r:id="rId4" imgW="11176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025" y="1847850"/>
                        <a:ext cx="2790825" cy="10033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オブジェクト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718568"/>
              </p:ext>
            </p:extLst>
          </p:nvPr>
        </p:nvGraphicFramePr>
        <p:xfrm>
          <a:off x="670013" y="3550277"/>
          <a:ext cx="2593692" cy="11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3" name="数式" r:id="rId6" imgW="1143000" imgH="508000" progId="Equation.3">
                  <p:embed/>
                </p:oleObj>
              </mc:Choice>
              <mc:Fallback>
                <p:oleObj name="数式" r:id="rId6" imgW="1143000" imgH="508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013" y="3550277"/>
                        <a:ext cx="2593692" cy="11049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845162"/>
              </p:ext>
            </p:extLst>
          </p:nvPr>
        </p:nvGraphicFramePr>
        <p:xfrm>
          <a:off x="5109521" y="3671688"/>
          <a:ext cx="2765012" cy="813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4" name="数式" r:id="rId8" imgW="1079500" imgH="317500" progId="Equation.3">
                  <p:embed/>
                </p:oleObj>
              </mc:Choice>
              <mc:Fallback>
                <p:oleObj name="数式" r:id="rId8" imgW="10795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09521" y="3671688"/>
                        <a:ext cx="2765012" cy="813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オブジェクト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093596"/>
              </p:ext>
            </p:extLst>
          </p:nvPr>
        </p:nvGraphicFramePr>
        <p:xfrm>
          <a:off x="171818" y="5548513"/>
          <a:ext cx="3801853" cy="994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5" name="数式" r:id="rId10" imgW="1816100" imgH="495300" progId="Equation.3">
                  <p:embed/>
                </p:oleObj>
              </mc:Choice>
              <mc:Fallback>
                <p:oleObj name="数式" r:id="rId10" imgW="18161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818" y="5548513"/>
                        <a:ext cx="3801853" cy="9940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オブジェクト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378904"/>
              </p:ext>
            </p:extLst>
          </p:nvPr>
        </p:nvGraphicFramePr>
        <p:xfrm>
          <a:off x="4542176" y="5517351"/>
          <a:ext cx="4428992" cy="1043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6" name="数式" r:id="rId12" imgW="2120900" imgH="520700" progId="Equation.3">
                  <p:embed/>
                </p:oleObj>
              </mc:Choice>
              <mc:Fallback>
                <p:oleObj name="数式" r:id="rId12" imgW="2120900" imgH="520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2176" y="5517351"/>
                        <a:ext cx="4428992" cy="104358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テキスト ボックス 3"/>
          <p:cNvSpPr txBox="1"/>
          <p:nvPr/>
        </p:nvSpPr>
        <p:spPr>
          <a:xfrm>
            <a:off x="3786389" y="1898340"/>
            <a:ext cx="52693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i="1" dirty="0" smtClean="0">
                <a:latin typeface="Times New Roman"/>
                <a:ea typeface="+mj-ea"/>
                <a:cs typeface="Times New Roman"/>
              </a:rPr>
              <a:t>D</a:t>
            </a:r>
            <a:r>
              <a:rPr kumimoji="1" lang="en-US" altLang="ja-JP" sz="2800" i="1" baseline="-25000" dirty="0" smtClean="0">
                <a:latin typeface="Times New Roman"/>
                <a:ea typeface="+mj-ea"/>
                <a:cs typeface="Times New Roman"/>
              </a:rPr>
              <a:t>a</a:t>
            </a:r>
            <a:r>
              <a:rPr kumimoji="1" lang="en-US" altLang="ja-JP" sz="2800" dirty="0" smtClean="0">
                <a:latin typeface="+mj-ea"/>
                <a:ea typeface="+mj-ea"/>
              </a:rPr>
              <a:t> : Apparent diffusion coefficient</a:t>
            </a:r>
          </a:p>
          <a:p>
            <a:pPr algn="ctr"/>
            <a:r>
              <a:rPr kumimoji="1" lang="en-US" altLang="ja-JP" sz="2800" dirty="0" smtClean="0">
                <a:latin typeface="+mj-ea"/>
                <a:ea typeface="+mj-ea"/>
              </a:rPr>
              <a:t>[</a:t>
            </a:r>
            <a:r>
              <a:rPr kumimoji="1" lang="en-US" altLang="ja-JP" sz="2800" dirty="0" smtClean="0">
                <a:latin typeface="Times New Roman"/>
                <a:ea typeface="+mj-ea"/>
                <a:cs typeface="Times New Roman"/>
              </a:rPr>
              <a:t>m</a:t>
            </a:r>
            <a:r>
              <a:rPr kumimoji="1" lang="en-US" altLang="ja-JP" sz="2800" baseline="30000" dirty="0" smtClean="0">
                <a:latin typeface="Times New Roman"/>
                <a:ea typeface="+mj-ea"/>
                <a:cs typeface="Times New Roman"/>
              </a:rPr>
              <a:t>2</a:t>
            </a:r>
            <a:r>
              <a:rPr kumimoji="1" lang="en-US" altLang="ja-JP" sz="2800" dirty="0" smtClean="0">
                <a:latin typeface="Times New Roman"/>
                <a:ea typeface="+mj-ea"/>
                <a:cs typeface="Times New Roman"/>
              </a:rPr>
              <a:t>/s</a:t>
            </a:r>
            <a:r>
              <a:rPr kumimoji="1" lang="en-US" altLang="ja-JP" sz="2800" dirty="0" smtClean="0">
                <a:latin typeface="+mj-ea"/>
                <a:ea typeface="+mj-ea"/>
              </a:rPr>
              <a:t>]</a:t>
            </a:r>
            <a:endParaRPr kumimoji="1" lang="ja-JP" altLang="en-US" sz="2800" dirty="0">
              <a:latin typeface="+mj-ea"/>
              <a:ea typeface="+mj-ea"/>
            </a:endParaRPr>
          </a:p>
        </p:txBody>
      </p:sp>
      <p:sp>
        <p:nvSpPr>
          <p:cNvPr id="14" name="スライド番号プレースホルダー 13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7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8010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18941" y="268450"/>
            <a:ext cx="80344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Analysis   (</a:t>
            </a:r>
            <a:r>
              <a:rPr lang="en-US" altLang="ja-JP" sz="4400" dirty="0">
                <a:solidFill>
                  <a:schemeClr val="bg1"/>
                </a:solidFill>
              </a:rPr>
              <a:t>1.0M, 1.2 Mg/m</a:t>
            </a:r>
            <a:r>
              <a:rPr lang="en-US" altLang="ja-JP" sz="4400" baseline="30000" dirty="0">
                <a:solidFill>
                  <a:schemeClr val="bg1"/>
                </a:solidFill>
              </a:rPr>
              <a:t>3</a:t>
            </a:r>
            <a:r>
              <a:rPr lang="en-US" altLang="ja-JP" sz="4400" dirty="0" smtClean="0">
                <a:solidFill>
                  <a:schemeClr val="bg1"/>
                </a:solidFill>
              </a:rPr>
              <a:t>) 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1473737" y="1805122"/>
            <a:ext cx="5880100" cy="4737100"/>
            <a:chOff x="1473200" y="1857375"/>
            <a:chExt cx="5880100" cy="4737100"/>
          </a:xfrm>
        </p:grpSpPr>
        <p:graphicFrame>
          <p:nvGraphicFramePr>
            <p:cNvPr id="4" name="オブジェクト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94939950"/>
                </p:ext>
              </p:extLst>
            </p:nvPr>
          </p:nvGraphicFramePr>
          <p:xfrm>
            <a:off x="1473200" y="1857375"/>
            <a:ext cx="5880100" cy="473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325" name="KGPlot" r:id="rId4" imgW="5879880" imgH="4736880" progId="KGraph_Plot">
                    <p:embed/>
                  </p:oleObj>
                </mc:Choice>
                <mc:Fallback>
                  <p:oleObj name="KGPlot" r:id="rId4" imgW="5879880" imgH="4736880" progId="KGraph_Plot">
                    <p:embed/>
                    <p:pic>
                      <p:nvPicPr>
                        <p:cNvPr id="0" name="Picture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73200" y="1857375"/>
                          <a:ext cx="5880100" cy="47371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6" name="直線コネクタ 5"/>
            <p:cNvCxnSpPr/>
            <p:nvPr/>
          </p:nvCxnSpPr>
          <p:spPr>
            <a:xfrm>
              <a:off x="2376903" y="2782390"/>
              <a:ext cx="3971109" cy="309589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" name="テキスト ボックス 11"/>
          <p:cNvSpPr txBox="1"/>
          <p:nvPr/>
        </p:nvSpPr>
        <p:spPr>
          <a:xfrm>
            <a:off x="4172305" y="2730137"/>
            <a:ext cx="45704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Da=(3.9±0.2)×</a:t>
            </a:r>
            <a:r>
              <a:rPr lang="en-US" altLang="ja-JP" sz="28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10</a:t>
            </a:r>
            <a:r>
              <a:rPr lang="en-US" altLang="ja-JP" sz="2800" kern="100" baseline="300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-13</a:t>
            </a:r>
            <a:r>
              <a:rPr lang="en-US" altLang="ja-JP" sz="2800" kern="100" dirty="0">
                <a:latin typeface="Arial" panose="020B0604020202020204" pitchFamily="34" charset="0"/>
                <a:ea typeface="游明朝" panose="02020400000000000000" pitchFamily="18" charset="-128"/>
                <a:cs typeface="Arial" panose="020B0604020202020204" pitchFamily="34" charset="0"/>
              </a:rPr>
              <a:t> 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ja-JP" sz="280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m</a:t>
            </a:r>
            <a:r>
              <a:rPr lang="en-US" altLang="ja-JP" sz="2800" baseline="3000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2</a:t>
            </a:r>
            <a:r>
              <a:rPr lang="en-US" altLang="ja-JP" sz="280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rPr>
              <a:t>/s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8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76798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18941" y="244700"/>
            <a:ext cx="71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Dry density dependence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376342"/>
              </p:ext>
            </p:extLst>
          </p:nvPr>
        </p:nvGraphicFramePr>
        <p:xfrm>
          <a:off x="-53626" y="1681788"/>
          <a:ext cx="5832126" cy="4726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" name="KGPlot" r:id="rId4" imgW="5905440" imgH="4787640" progId="KGraph_Plot">
                  <p:embed/>
                </p:oleObj>
              </mc:Choice>
              <mc:Fallback>
                <p:oleObj name="KGPlot" r:id="rId4" imgW="5905440" imgH="4787640" progId="KGraph_Plot">
                  <p:embed/>
                  <p:pic>
                    <p:nvPicPr>
                      <p:cNvPr id="0" name="Picture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3626" y="1681788"/>
                        <a:ext cx="5832126" cy="47263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5704320" y="1855630"/>
            <a:ext cx="32039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kern="100" smtClean="0">
                <a:latin typeface="Arial" panose="020B0604020202020204" pitchFamily="34" charset="0"/>
                <a:cs typeface="Arial" panose="020B0604020202020204" pitchFamily="34" charset="0"/>
              </a:rPr>
              <a:t>NaHCO</a:t>
            </a:r>
            <a:r>
              <a:rPr lang="en-US" altLang="ja-JP" sz="2400" kern="100" baseline="-250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240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ja-JP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1.0 M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5997996" y="2700112"/>
            <a:ext cx="2709555" cy="96591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</a:t>
            </a:r>
            <a:r>
              <a:rPr lang="en-US" altLang="ja-JP" sz="2400" baseline="-250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a</a:t>
            </a:r>
            <a:r>
              <a:rPr lang="en-US" altLang="ja-JP" sz="24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decreased with dry density.</a:t>
            </a:r>
            <a:endParaRPr lang="ja-JP" altLang="en-US" sz="24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2" name="スライド番号プレースホルダー 11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9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1803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18941" y="244700"/>
            <a:ext cx="88221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Carbonate </a:t>
            </a:r>
            <a:r>
              <a:rPr lang="en-US" altLang="ja-JP" sz="4400" dirty="0" err="1" smtClean="0">
                <a:solidFill>
                  <a:schemeClr val="bg1"/>
                </a:solidFill>
              </a:rPr>
              <a:t>concentrasion</a:t>
            </a:r>
            <a:r>
              <a:rPr lang="en-US" altLang="ja-JP" sz="4400" dirty="0" smtClean="0">
                <a:solidFill>
                  <a:schemeClr val="bg1"/>
                </a:solidFill>
              </a:rPr>
              <a:t> dependence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graphicFrame>
        <p:nvGraphicFramePr>
          <p:cNvPr id="6" name="オブジェクト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7305688"/>
              </p:ext>
            </p:extLst>
          </p:nvPr>
        </p:nvGraphicFramePr>
        <p:xfrm>
          <a:off x="-1588" y="1393825"/>
          <a:ext cx="6046788" cy="509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6" name="KGPlot" r:id="rId4" imgW="5715000" imgH="4813200" progId="KGraph_Plot">
                  <p:embed/>
                </p:oleObj>
              </mc:Choice>
              <mc:Fallback>
                <p:oleObj name="KGPlot" r:id="rId4" imgW="5715000" imgH="4813200" progId="KGraph_Plot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1393825"/>
                        <a:ext cx="6046788" cy="509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6283705" y="1754777"/>
            <a:ext cx="134500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La, </a:t>
            </a:r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6241761" y="2277997"/>
            <a:ext cx="2656907" cy="6748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 decreased.</a:t>
            </a:r>
            <a:endParaRPr lang="ja-JP" altLang="en-US" sz="28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9" name="オブジェクト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9075282"/>
              </p:ext>
            </p:extLst>
          </p:nvPr>
        </p:nvGraphicFramePr>
        <p:xfrm>
          <a:off x="2" y="1393827"/>
          <a:ext cx="6045201" cy="509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7" name="KGPlot" r:id="rId6" imgW="5715000" imgH="4813200" progId="KGraph_Plot">
                  <p:embed/>
                </p:oleObj>
              </mc:Choice>
              <mc:Fallback>
                <p:oleObj name="KGPlot" r:id="rId6" imgW="5715000" imgH="4813200" progId="KGraph_Plot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" y="1393827"/>
                        <a:ext cx="6045201" cy="5091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テキスト ボックス 12"/>
          <p:cNvSpPr txBox="1"/>
          <p:nvPr/>
        </p:nvSpPr>
        <p:spPr>
          <a:xfrm>
            <a:off x="6283705" y="3161211"/>
            <a:ext cx="118872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265722" y="3697011"/>
            <a:ext cx="2775409" cy="94476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 decreased then increased.</a:t>
            </a:r>
            <a:endParaRPr lang="ja-JP" altLang="en-US" sz="28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15" name="オブジェクト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4646594"/>
              </p:ext>
            </p:extLst>
          </p:nvPr>
        </p:nvGraphicFramePr>
        <p:xfrm>
          <a:off x="-1587" y="1398588"/>
          <a:ext cx="6043613" cy="509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8" name="KGPlot" r:id="rId8" imgW="5715000" imgH="4813200" progId="KGraph_Plot">
                  <p:embed/>
                </p:oleObj>
              </mc:Choice>
              <mc:Fallback>
                <p:oleObj name="KGPlot" r:id="rId8" imgW="5715000" imgH="4813200" progId="KGraph_Plot">
                  <p:embed/>
                  <p:pic>
                    <p:nvPicPr>
                      <p:cNvPr id="0" name="Picture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7" y="1398588"/>
                        <a:ext cx="6043613" cy="5091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テキスト ボックス 15"/>
          <p:cNvSpPr txBox="1"/>
          <p:nvPr/>
        </p:nvSpPr>
        <p:spPr>
          <a:xfrm>
            <a:off x="6283705" y="4893265"/>
            <a:ext cx="180322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Dy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, Lu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6301663" y="5427947"/>
            <a:ext cx="2739468" cy="6748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 increased.</a:t>
            </a:r>
            <a:endParaRPr lang="ja-JP" altLang="en-US" sz="28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0" name="下矢印 19"/>
          <p:cNvSpPr/>
          <p:nvPr/>
        </p:nvSpPr>
        <p:spPr>
          <a:xfrm>
            <a:off x="4343400" y="4979293"/>
            <a:ext cx="242046" cy="759657"/>
          </a:xfrm>
          <a:prstGeom prst="downArrow">
            <a:avLst/>
          </a:prstGeom>
          <a:solidFill>
            <a:srgbClr val="862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091266" y="5738948"/>
            <a:ext cx="773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0.25 </a:t>
            </a:r>
            <a:endParaRPr lang="ja-JP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スライド番号プレースホルダー 10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10</a:t>
            </a:fld>
            <a:endParaRPr kumimoji="1" lang="ja-JP" altLang="en-US" sz="2400" dirty="0"/>
          </a:p>
        </p:txBody>
      </p:sp>
      <p:sp>
        <p:nvSpPr>
          <p:cNvPr id="18" name="正方形/長方形 17"/>
          <p:cNvSpPr/>
          <p:nvPr/>
        </p:nvSpPr>
        <p:spPr>
          <a:xfrm>
            <a:off x="2757353" y="1844495"/>
            <a:ext cx="31720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kern="100" smtClean="0">
                <a:latin typeface="Arial" panose="020B0604020202020204" pitchFamily="34" charset="0"/>
                <a:cs typeface="Arial" panose="020B0604020202020204" pitchFamily="34" charset="0"/>
              </a:rPr>
              <a:t>Dry density1.0 </a:t>
            </a:r>
            <a:r>
              <a:rPr lang="en-US" altLang="ja-JP" sz="2400" kern="100" dirty="0">
                <a:latin typeface="Arial" panose="020B0604020202020204" pitchFamily="34" charset="0"/>
                <a:cs typeface="Arial" panose="020B0604020202020204" pitchFamily="34" charset="0"/>
              </a:rPr>
              <a:t>Mg/m</a:t>
            </a:r>
            <a:r>
              <a:rPr lang="en-US" altLang="ja-JP" sz="2400" kern="1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1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117761" y="384492"/>
            <a:ext cx="8837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Carbonate </a:t>
            </a:r>
            <a:r>
              <a:rPr lang="en-US" altLang="ja-JP" sz="4400" smtClean="0">
                <a:solidFill>
                  <a:schemeClr val="bg1"/>
                </a:solidFill>
              </a:rPr>
              <a:t>concentration dependence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505219" y="1913588"/>
            <a:ext cx="31720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kern="100" dirty="0" smtClean="0">
                <a:latin typeface="Arial" panose="020B0604020202020204" pitchFamily="34" charset="0"/>
                <a:cs typeface="Arial" panose="020B0604020202020204" pitchFamily="34" charset="0"/>
              </a:rPr>
              <a:t>Dry density1.0 </a:t>
            </a:r>
            <a:r>
              <a:rPr lang="en-US" altLang="ja-JP" sz="2400" kern="100" dirty="0">
                <a:latin typeface="Arial" panose="020B0604020202020204" pitchFamily="34" charset="0"/>
                <a:cs typeface="Arial" panose="020B0604020202020204" pitchFamily="34" charset="0"/>
              </a:rPr>
              <a:t>Mg/m</a:t>
            </a:r>
            <a:r>
              <a:rPr lang="en-US" altLang="ja-JP" sz="2400" kern="1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4019948"/>
              </p:ext>
            </p:extLst>
          </p:nvPr>
        </p:nvGraphicFramePr>
        <p:xfrm>
          <a:off x="0" y="1372482"/>
          <a:ext cx="6046788" cy="5094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1" name="KGPlot" r:id="rId4" imgW="5715000" imgH="4813200" progId="KGraph_Plot">
                  <p:embed/>
                </p:oleObj>
              </mc:Choice>
              <mc:Fallback>
                <p:oleObj name="KGPlot" r:id="rId4" imgW="5715000" imgH="4813200" progId="KGraph_Plot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372482"/>
                        <a:ext cx="6046788" cy="5094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11</a:t>
            </a:fld>
            <a:endParaRPr kumimoji="1" lang="ja-JP" altLang="en-US" sz="2400" dirty="0"/>
          </a:p>
        </p:txBody>
      </p:sp>
      <p:sp>
        <p:nvSpPr>
          <p:cNvPr id="7" name="下矢印 6"/>
          <p:cNvSpPr/>
          <p:nvPr/>
        </p:nvSpPr>
        <p:spPr>
          <a:xfrm>
            <a:off x="4343400" y="4979293"/>
            <a:ext cx="242046" cy="759657"/>
          </a:xfrm>
          <a:prstGeom prst="downArrow">
            <a:avLst/>
          </a:prstGeom>
          <a:solidFill>
            <a:srgbClr val="862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091266" y="5738948"/>
            <a:ext cx="773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0.25 </a:t>
            </a:r>
            <a:endParaRPr lang="ja-JP" alt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283705" y="1754777"/>
            <a:ext cx="134500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La, </a:t>
            </a:r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6241761" y="2277997"/>
            <a:ext cx="2656907" cy="6748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 decreased.</a:t>
            </a:r>
            <a:endParaRPr lang="ja-JP" altLang="en-US" sz="28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283705" y="3161211"/>
            <a:ext cx="118872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角丸四角形 13"/>
          <p:cNvSpPr/>
          <p:nvPr/>
        </p:nvSpPr>
        <p:spPr>
          <a:xfrm>
            <a:off x="6265722" y="3697011"/>
            <a:ext cx="2775409" cy="94476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dirty="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 decreased then increased.</a:t>
            </a:r>
            <a:endParaRPr lang="ja-JP" altLang="en-US" sz="28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283705" y="4893265"/>
            <a:ext cx="180322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Dy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2800" dirty="0" err="1">
                <a:latin typeface="Arial" panose="020B0604020202020204" pitchFamily="34" charset="0"/>
                <a:cs typeface="Arial" panose="020B0604020202020204" pitchFamily="34" charset="0"/>
              </a:rPr>
              <a:t>Er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, Lu</a:t>
            </a:r>
            <a:endParaRPr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角丸四角形 15"/>
          <p:cNvSpPr/>
          <p:nvPr/>
        </p:nvSpPr>
        <p:spPr>
          <a:xfrm>
            <a:off x="6301663" y="5427947"/>
            <a:ext cx="2739468" cy="67480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800" smtClean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Da increased.</a:t>
            </a:r>
            <a:endParaRPr lang="ja-JP" altLang="en-US" sz="2800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66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224107" y="317476"/>
            <a:ext cx="8794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pH measurement on and in bentonite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00227" y="1408233"/>
            <a:ext cx="6127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pH electrode </a:t>
            </a:r>
            <a:r>
              <a:rPr lang="en-US" altLang="ja-JP" sz="2800" dirty="0"/>
              <a:t>(H260GNP, LMS Co., Ltd.)</a:t>
            </a:r>
            <a:r>
              <a:rPr lang="ja-JP" altLang="ja-JP" sz="2800" dirty="0"/>
              <a:t> </a:t>
            </a:r>
            <a:endParaRPr lang="ja-JP" altLang="en-US" sz="2800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6987160" y="3442451"/>
            <a:ext cx="1866900" cy="2324100"/>
            <a:chOff x="2852939" y="3352800"/>
            <a:chExt cx="1866900" cy="2324100"/>
          </a:xfrm>
        </p:grpSpPr>
        <p:sp>
          <p:nvSpPr>
            <p:cNvPr id="7" name="正方形/長方形 6"/>
            <p:cNvSpPr/>
            <p:nvPr/>
          </p:nvSpPr>
          <p:spPr>
            <a:xfrm>
              <a:off x="2852939" y="3543300"/>
              <a:ext cx="1866900" cy="21336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098308" y="3848100"/>
              <a:ext cx="1330817" cy="51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9" name="正方形/長方形 8"/>
            <p:cNvSpPr/>
            <p:nvPr/>
          </p:nvSpPr>
          <p:spPr>
            <a:xfrm>
              <a:off x="3695700" y="3352800"/>
              <a:ext cx="147838" cy="190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10" name="角丸四角形 9"/>
            <p:cNvSpPr/>
            <p:nvPr/>
          </p:nvSpPr>
          <p:spPr>
            <a:xfrm>
              <a:off x="3022108" y="46101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11" name="角丸四角形 10"/>
            <p:cNvSpPr/>
            <p:nvPr/>
          </p:nvSpPr>
          <p:spPr>
            <a:xfrm>
              <a:off x="3982254" y="46101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15" name="角丸四角形 14"/>
            <p:cNvSpPr/>
            <p:nvPr/>
          </p:nvSpPr>
          <p:spPr>
            <a:xfrm>
              <a:off x="3502181" y="46101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22" name="角丸四角形 21"/>
            <p:cNvSpPr/>
            <p:nvPr/>
          </p:nvSpPr>
          <p:spPr>
            <a:xfrm>
              <a:off x="3022108" y="49530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23" name="角丸四角形 22"/>
            <p:cNvSpPr/>
            <p:nvPr/>
          </p:nvSpPr>
          <p:spPr>
            <a:xfrm>
              <a:off x="3982254" y="49530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3502181" y="49530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29" name="角丸四角形 28"/>
            <p:cNvSpPr/>
            <p:nvPr/>
          </p:nvSpPr>
          <p:spPr>
            <a:xfrm>
              <a:off x="3022108" y="52578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0" name="角丸四角形 29"/>
            <p:cNvSpPr/>
            <p:nvPr/>
          </p:nvSpPr>
          <p:spPr>
            <a:xfrm>
              <a:off x="3982254" y="52578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1" name="角丸四角形 30"/>
            <p:cNvSpPr/>
            <p:nvPr/>
          </p:nvSpPr>
          <p:spPr>
            <a:xfrm>
              <a:off x="3502181" y="5257800"/>
              <a:ext cx="311642" cy="1143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6" name="二等辺三角形 35"/>
            <p:cNvSpPr/>
            <p:nvPr/>
          </p:nvSpPr>
          <p:spPr>
            <a:xfrm>
              <a:off x="4458905" y="4591050"/>
              <a:ext cx="166823" cy="13335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38" name="二等辺三角形 37"/>
            <p:cNvSpPr/>
            <p:nvPr/>
          </p:nvSpPr>
          <p:spPr>
            <a:xfrm flipV="1">
              <a:off x="4448175" y="4922514"/>
              <a:ext cx="177553" cy="14478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</p:grpSp>
      <p:sp>
        <p:nvSpPr>
          <p:cNvPr id="41" name="正方形/長方形 40"/>
          <p:cNvSpPr/>
          <p:nvPr/>
        </p:nvSpPr>
        <p:spPr>
          <a:xfrm>
            <a:off x="7829921" y="2136871"/>
            <a:ext cx="147838" cy="13055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42" name="正方形/長方形 41"/>
          <p:cNvSpPr/>
          <p:nvPr/>
        </p:nvSpPr>
        <p:spPr>
          <a:xfrm>
            <a:off x="5748990" y="2128003"/>
            <a:ext cx="2232000" cy="11062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grpSp>
        <p:nvGrpSpPr>
          <p:cNvPr id="47" name="グループ化 46"/>
          <p:cNvGrpSpPr/>
          <p:nvPr/>
        </p:nvGrpSpPr>
        <p:grpSpPr>
          <a:xfrm>
            <a:off x="5205793" y="4719617"/>
            <a:ext cx="1209463" cy="607045"/>
            <a:chOff x="1908019" y="5000024"/>
            <a:chExt cx="1962150" cy="1191280"/>
          </a:xfrm>
          <a:solidFill>
            <a:schemeClr val="bg2"/>
          </a:solidFill>
        </p:grpSpPr>
        <p:sp>
          <p:nvSpPr>
            <p:cNvPr id="44" name="正方形/長方形 43"/>
            <p:cNvSpPr/>
            <p:nvPr/>
          </p:nvSpPr>
          <p:spPr>
            <a:xfrm>
              <a:off x="1908019" y="5000024"/>
              <a:ext cx="1962150" cy="119128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46" name="正方形/長方形 45"/>
            <p:cNvSpPr/>
            <p:nvPr/>
          </p:nvSpPr>
          <p:spPr>
            <a:xfrm>
              <a:off x="2576278" y="5000024"/>
              <a:ext cx="625631" cy="119128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</p:grpSp>
      <p:grpSp>
        <p:nvGrpSpPr>
          <p:cNvPr id="55" name="グループ化 54"/>
          <p:cNvGrpSpPr/>
          <p:nvPr/>
        </p:nvGrpSpPr>
        <p:grpSpPr>
          <a:xfrm>
            <a:off x="5691221" y="2133076"/>
            <a:ext cx="234163" cy="2968737"/>
            <a:chOff x="2489118" y="2336223"/>
            <a:chExt cx="234163" cy="2968737"/>
          </a:xfrm>
        </p:grpSpPr>
        <p:sp>
          <p:nvSpPr>
            <p:cNvPr id="50" name="正方形/長方形 49"/>
            <p:cNvSpPr/>
            <p:nvPr/>
          </p:nvSpPr>
          <p:spPr>
            <a:xfrm>
              <a:off x="2538211" y="2336223"/>
              <a:ext cx="135978" cy="57950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2489118" y="2668087"/>
              <a:ext cx="234163" cy="57950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2" name="正方形/長方形 51"/>
            <p:cNvSpPr/>
            <p:nvPr/>
          </p:nvSpPr>
          <p:spPr>
            <a:xfrm>
              <a:off x="2545212" y="3247592"/>
              <a:ext cx="128977" cy="5929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2560608" y="3728890"/>
              <a:ext cx="113581" cy="13792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54" name="正方形/長方形 53"/>
            <p:cNvSpPr/>
            <p:nvPr/>
          </p:nvSpPr>
          <p:spPr>
            <a:xfrm flipH="1">
              <a:off x="2595113" y="3868898"/>
              <a:ext cx="36000" cy="143606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224107" y="2183314"/>
            <a:ext cx="1708902" cy="3560892"/>
            <a:chOff x="6935910" y="2038032"/>
            <a:chExt cx="1632364" cy="3555124"/>
          </a:xfrm>
        </p:grpSpPr>
        <p:sp>
          <p:nvSpPr>
            <p:cNvPr id="57" name="Freeform 113"/>
            <p:cNvSpPr>
              <a:spLocks noChangeAspect="1"/>
            </p:cNvSpPr>
            <p:nvPr/>
          </p:nvSpPr>
          <p:spPr bwMode="auto">
            <a:xfrm>
              <a:off x="6935910" y="5069473"/>
              <a:ext cx="1630370" cy="52368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2"/>
                </a:cxn>
                <a:cxn ang="0">
                  <a:pos x="181" y="182"/>
                </a:cxn>
                <a:cxn ang="0">
                  <a:pos x="181" y="454"/>
                </a:cxn>
                <a:cxn ang="0">
                  <a:pos x="1361" y="454"/>
                </a:cxn>
                <a:cxn ang="0">
                  <a:pos x="1361" y="182"/>
                </a:cxn>
                <a:cxn ang="0">
                  <a:pos x="1542" y="182"/>
                </a:cxn>
                <a:cxn ang="0">
                  <a:pos x="1542" y="0"/>
                </a:cxn>
                <a:cxn ang="0">
                  <a:pos x="0" y="0"/>
                </a:cxn>
              </a:cxnLst>
              <a:rect l="0" t="0" r="r" b="b"/>
              <a:pathLst>
                <a:path w="1542" h="454">
                  <a:moveTo>
                    <a:pt x="0" y="0"/>
                  </a:moveTo>
                  <a:lnTo>
                    <a:pt x="0" y="182"/>
                  </a:lnTo>
                  <a:lnTo>
                    <a:pt x="181" y="182"/>
                  </a:lnTo>
                  <a:lnTo>
                    <a:pt x="181" y="454"/>
                  </a:lnTo>
                  <a:lnTo>
                    <a:pt x="1361" y="454"/>
                  </a:lnTo>
                  <a:lnTo>
                    <a:pt x="1361" y="182"/>
                  </a:lnTo>
                  <a:lnTo>
                    <a:pt x="1542" y="182"/>
                  </a:lnTo>
                  <a:lnTo>
                    <a:pt x="15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square" lIns="67500" tIns="35100" rIns="67500" bIns="35100">
              <a:noAutofit/>
            </a:bodyPr>
            <a:lstStyle/>
            <a:p>
              <a:endParaRPr lang="ja-JP" altLang="en-US" sz="135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58" name="正方形/長方形 57"/>
            <p:cNvSpPr/>
            <p:nvPr/>
          </p:nvSpPr>
          <p:spPr>
            <a:xfrm>
              <a:off x="7128081" y="2038032"/>
              <a:ext cx="1250016" cy="2521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59" name="Freeform 114"/>
            <p:cNvSpPr>
              <a:spLocks noChangeAspect="1"/>
            </p:cNvSpPr>
            <p:nvPr/>
          </p:nvSpPr>
          <p:spPr bwMode="auto">
            <a:xfrm>
              <a:off x="6937904" y="2290164"/>
              <a:ext cx="1630370" cy="2779310"/>
            </a:xfrm>
            <a:custGeom>
              <a:avLst/>
              <a:gdLst/>
              <a:ahLst/>
              <a:cxnLst>
                <a:cxn ang="0">
                  <a:pos x="0" y="2313"/>
                </a:cxn>
                <a:cxn ang="0">
                  <a:pos x="1542" y="2313"/>
                </a:cxn>
                <a:cxn ang="0">
                  <a:pos x="1542" y="2132"/>
                </a:cxn>
                <a:cxn ang="0">
                  <a:pos x="1361" y="2132"/>
                </a:cxn>
                <a:cxn ang="0">
                  <a:pos x="1361" y="181"/>
                </a:cxn>
                <a:cxn ang="0">
                  <a:pos x="1542" y="181"/>
                </a:cxn>
                <a:cxn ang="0">
                  <a:pos x="1542" y="0"/>
                </a:cxn>
                <a:cxn ang="0">
                  <a:pos x="0" y="0"/>
                </a:cxn>
                <a:cxn ang="0">
                  <a:pos x="0" y="181"/>
                </a:cxn>
                <a:cxn ang="0">
                  <a:pos x="182" y="181"/>
                </a:cxn>
                <a:cxn ang="0">
                  <a:pos x="182" y="2132"/>
                </a:cxn>
                <a:cxn ang="0">
                  <a:pos x="0" y="2132"/>
                </a:cxn>
                <a:cxn ang="0">
                  <a:pos x="0" y="2313"/>
                </a:cxn>
              </a:cxnLst>
              <a:rect l="0" t="0" r="r" b="b"/>
              <a:pathLst>
                <a:path w="1542" h="2313">
                  <a:moveTo>
                    <a:pt x="0" y="2313"/>
                  </a:moveTo>
                  <a:lnTo>
                    <a:pt x="1542" y="2313"/>
                  </a:lnTo>
                  <a:lnTo>
                    <a:pt x="1542" y="2132"/>
                  </a:lnTo>
                  <a:lnTo>
                    <a:pt x="1361" y="2132"/>
                  </a:lnTo>
                  <a:lnTo>
                    <a:pt x="1361" y="181"/>
                  </a:lnTo>
                  <a:lnTo>
                    <a:pt x="1542" y="181"/>
                  </a:lnTo>
                  <a:lnTo>
                    <a:pt x="1542" y="0"/>
                  </a:lnTo>
                  <a:lnTo>
                    <a:pt x="0" y="0"/>
                  </a:lnTo>
                  <a:lnTo>
                    <a:pt x="0" y="181"/>
                  </a:lnTo>
                  <a:lnTo>
                    <a:pt x="182" y="181"/>
                  </a:lnTo>
                  <a:lnTo>
                    <a:pt x="182" y="2132"/>
                  </a:lnTo>
                  <a:lnTo>
                    <a:pt x="0" y="2132"/>
                  </a:lnTo>
                  <a:lnTo>
                    <a:pt x="0" y="231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63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square" lIns="67500" tIns="35100" rIns="67500" bIns="35100">
              <a:noAutofit/>
            </a:bodyPr>
            <a:lstStyle/>
            <a:p>
              <a:endParaRPr lang="ja-JP" altLang="en-US" sz="1350" dirty="0">
                <a:latin typeface="ＭＳ Ｐゴシック" panose="020B0600070205080204" pitchFamily="50" charset="-128"/>
                <a:ea typeface="ＭＳ Ｐゴシック" panose="020B0600070205080204" pitchFamily="50" charset="-128"/>
              </a:endParaRPr>
            </a:p>
          </p:txBody>
        </p:sp>
        <p:sp>
          <p:nvSpPr>
            <p:cNvPr id="60" name="正方形/長方形 59"/>
            <p:cNvSpPr/>
            <p:nvPr/>
          </p:nvSpPr>
          <p:spPr>
            <a:xfrm>
              <a:off x="7321264" y="2290163"/>
              <a:ext cx="859666" cy="9099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1" name="正方形/長方形 60"/>
            <p:cNvSpPr/>
            <p:nvPr/>
          </p:nvSpPr>
          <p:spPr>
            <a:xfrm>
              <a:off x="7321264" y="2870695"/>
              <a:ext cx="859666" cy="175796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2" name="正方形/長方形 61"/>
            <p:cNvSpPr/>
            <p:nvPr/>
          </p:nvSpPr>
          <p:spPr>
            <a:xfrm>
              <a:off x="7509618" y="4628661"/>
              <a:ext cx="482957" cy="9659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3" name="正方形/長方形 62"/>
            <p:cNvSpPr/>
            <p:nvPr/>
          </p:nvSpPr>
          <p:spPr>
            <a:xfrm>
              <a:off x="7364729" y="4725253"/>
              <a:ext cx="772733" cy="96592"/>
            </a:xfrm>
            <a:prstGeom prst="rect">
              <a:avLst/>
            </a:prstGeom>
            <a:blipFill>
              <a:blip r:embed="rId3" cstate="print"/>
              <a:tile tx="0" ty="0" sx="100000" sy="100000" flip="none" algn="tl"/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4" name="正方形/長方形 63"/>
            <p:cNvSpPr/>
            <p:nvPr/>
          </p:nvSpPr>
          <p:spPr>
            <a:xfrm>
              <a:off x="7286079" y="4821844"/>
              <a:ext cx="942836" cy="473298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5" name="正方形/長方形 64"/>
            <p:cNvSpPr/>
            <p:nvPr/>
          </p:nvSpPr>
          <p:spPr>
            <a:xfrm>
              <a:off x="7364729" y="5295143"/>
              <a:ext cx="772733" cy="11591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6" name="正方形/長方形 65"/>
            <p:cNvSpPr/>
            <p:nvPr/>
          </p:nvSpPr>
          <p:spPr>
            <a:xfrm>
              <a:off x="7591721" y="4821844"/>
              <a:ext cx="318752" cy="47329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8" name="円/楕円 23"/>
            <p:cNvSpPr/>
            <p:nvPr/>
          </p:nvSpPr>
          <p:spPr>
            <a:xfrm>
              <a:off x="8136685" y="4725253"/>
              <a:ext cx="92229" cy="965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69" name="円/楕円 24"/>
            <p:cNvSpPr/>
            <p:nvPr/>
          </p:nvSpPr>
          <p:spPr>
            <a:xfrm>
              <a:off x="7286079" y="4725252"/>
              <a:ext cx="92229" cy="965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0" name="円/楕円 25"/>
            <p:cNvSpPr/>
            <p:nvPr/>
          </p:nvSpPr>
          <p:spPr>
            <a:xfrm>
              <a:off x="8134943" y="5292650"/>
              <a:ext cx="92229" cy="965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  <p:sp>
          <p:nvSpPr>
            <p:cNvPr id="71" name="円/楕円 26"/>
            <p:cNvSpPr/>
            <p:nvPr/>
          </p:nvSpPr>
          <p:spPr>
            <a:xfrm>
              <a:off x="7286079" y="5292650"/>
              <a:ext cx="92229" cy="965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350"/>
            </a:p>
          </p:txBody>
        </p:sp>
      </p:grpSp>
      <p:grpSp>
        <p:nvGrpSpPr>
          <p:cNvPr id="80" name="グループ化 79"/>
          <p:cNvGrpSpPr/>
          <p:nvPr/>
        </p:nvGrpSpPr>
        <p:grpSpPr>
          <a:xfrm>
            <a:off x="3599174" y="4022906"/>
            <a:ext cx="828476" cy="1324547"/>
            <a:chOff x="3212700" y="4125976"/>
            <a:chExt cx="828476" cy="1448944"/>
          </a:xfrm>
        </p:grpSpPr>
        <p:sp>
          <p:nvSpPr>
            <p:cNvPr id="78" name="正方形/長方形 77"/>
            <p:cNvSpPr/>
            <p:nvPr/>
          </p:nvSpPr>
          <p:spPr>
            <a:xfrm>
              <a:off x="3212700" y="4125976"/>
              <a:ext cx="827661" cy="14458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79" name="正方形/長方形 78"/>
            <p:cNvSpPr/>
            <p:nvPr/>
          </p:nvSpPr>
          <p:spPr>
            <a:xfrm>
              <a:off x="3213515" y="4490066"/>
              <a:ext cx="827661" cy="108485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</p:grpSp>
      <p:grpSp>
        <p:nvGrpSpPr>
          <p:cNvPr id="81" name="グループ化 80"/>
          <p:cNvGrpSpPr/>
          <p:nvPr/>
        </p:nvGrpSpPr>
        <p:grpSpPr>
          <a:xfrm>
            <a:off x="3878339" y="2179299"/>
            <a:ext cx="234163" cy="2968737"/>
            <a:chOff x="2489118" y="2336223"/>
            <a:chExt cx="234163" cy="2968737"/>
          </a:xfrm>
        </p:grpSpPr>
        <p:sp>
          <p:nvSpPr>
            <p:cNvPr id="82" name="正方形/長方形 81"/>
            <p:cNvSpPr/>
            <p:nvPr/>
          </p:nvSpPr>
          <p:spPr>
            <a:xfrm>
              <a:off x="2538211" y="2336223"/>
              <a:ext cx="135978" cy="57950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83" name="正方形/長方形 82"/>
            <p:cNvSpPr/>
            <p:nvPr/>
          </p:nvSpPr>
          <p:spPr>
            <a:xfrm>
              <a:off x="2489118" y="2668087"/>
              <a:ext cx="234163" cy="57950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84" name="正方形/長方形 83"/>
            <p:cNvSpPr/>
            <p:nvPr/>
          </p:nvSpPr>
          <p:spPr>
            <a:xfrm>
              <a:off x="2545212" y="3247592"/>
              <a:ext cx="128977" cy="5929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85" name="正方形/長方形 84"/>
            <p:cNvSpPr/>
            <p:nvPr/>
          </p:nvSpPr>
          <p:spPr>
            <a:xfrm>
              <a:off x="2560608" y="3728890"/>
              <a:ext cx="113581" cy="137925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86" name="正方形/長方形 85"/>
            <p:cNvSpPr/>
            <p:nvPr/>
          </p:nvSpPr>
          <p:spPr>
            <a:xfrm flipH="1">
              <a:off x="2595113" y="3868898"/>
              <a:ext cx="36000" cy="143606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</p:grpSp>
      <p:sp>
        <p:nvSpPr>
          <p:cNvPr id="88" name="正方形/長方形 87"/>
          <p:cNvSpPr/>
          <p:nvPr/>
        </p:nvSpPr>
        <p:spPr>
          <a:xfrm>
            <a:off x="3927432" y="2130522"/>
            <a:ext cx="1224000" cy="11062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5127506" y="5614504"/>
            <a:ext cx="1411420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dirty="0" smtClean="0"/>
              <a:t>Pore solution</a:t>
            </a:r>
            <a:endParaRPr lang="ja-JP" altLang="en-US" sz="2800" dirty="0"/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2936849" y="5614504"/>
            <a:ext cx="2025959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smtClean="0"/>
              <a:t>Upper solution</a:t>
            </a:r>
            <a:endParaRPr lang="ja-JP" altLang="en-US" sz="2800" dirty="0"/>
          </a:p>
        </p:txBody>
      </p:sp>
      <p:sp>
        <p:nvSpPr>
          <p:cNvPr id="92" name="下矢印 91"/>
          <p:cNvSpPr/>
          <p:nvPr/>
        </p:nvSpPr>
        <p:spPr>
          <a:xfrm rot="16200000">
            <a:off x="2369413" y="3457772"/>
            <a:ext cx="881046" cy="739984"/>
          </a:xfrm>
          <a:prstGeom prst="downArrow">
            <a:avLst/>
          </a:prstGeom>
          <a:solidFill>
            <a:srgbClr val="8622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350"/>
          </a:p>
        </p:txBody>
      </p:sp>
      <p:sp>
        <p:nvSpPr>
          <p:cNvPr id="13" name="スライド番号プレースホルダー 12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12</a:t>
            </a:fld>
            <a:endParaRPr kumimoji="1" lang="ja-JP" altLang="en-US" sz="2400"/>
          </a:p>
        </p:txBody>
      </p:sp>
    </p:spTree>
    <p:extLst>
      <p:ext uri="{BB962C8B-B14F-4D97-AF65-F5344CB8AC3E}">
        <p14:creationId xmlns:p14="http://schemas.microsoft.com/office/powerpoint/2010/main" val="20935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474454" y="1598876"/>
            <a:ext cx="257750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smtClean="0"/>
              <a:t>Upper solution</a:t>
            </a:r>
            <a:endParaRPr lang="ja-JP" altLang="en-US" sz="2800" dirty="0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05770"/>
              </p:ext>
            </p:extLst>
          </p:nvPr>
        </p:nvGraphicFramePr>
        <p:xfrm>
          <a:off x="1216322" y="2345383"/>
          <a:ext cx="7082288" cy="1501140"/>
        </p:xfrm>
        <a:graphic>
          <a:graphicData uri="http://schemas.openxmlformats.org/drawingml/2006/table">
            <a:tbl>
              <a:tblPr/>
              <a:tblGrid>
                <a:gridCol w="1770572">
                  <a:extLst>
                    <a:ext uri="{9D8B030D-6E8A-4147-A177-3AD203B41FA5}">
                      <a16:colId xmlns="" xmlns:a16="http://schemas.microsoft.com/office/drawing/2014/main" val="4273261125"/>
                    </a:ext>
                  </a:extLst>
                </a:gridCol>
                <a:gridCol w="1770572">
                  <a:extLst>
                    <a:ext uri="{9D8B030D-6E8A-4147-A177-3AD203B41FA5}">
                      <a16:colId xmlns="" xmlns:a16="http://schemas.microsoft.com/office/drawing/2014/main" val="2958615424"/>
                    </a:ext>
                  </a:extLst>
                </a:gridCol>
                <a:gridCol w="1770572">
                  <a:extLst>
                    <a:ext uri="{9D8B030D-6E8A-4147-A177-3AD203B41FA5}">
                      <a16:colId xmlns="" xmlns:a16="http://schemas.microsoft.com/office/drawing/2014/main" val="2154064585"/>
                    </a:ext>
                  </a:extLst>
                </a:gridCol>
                <a:gridCol w="1770572">
                  <a:extLst>
                    <a:ext uri="{9D8B030D-6E8A-4147-A177-3AD203B41FA5}">
                      <a16:colId xmlns="" xmlns:a16="http://schemas.microsoft.com/office/drawing/2014/main" val="140327157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4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1.4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4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027069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341915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11.0?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520819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16869483"/>
                  </a:ext>
                </a:extLst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474453" y="4155072"/>
            <a:ext cx="257750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smtClean="0"/>
              <a:t>Pore solution</a:t>
            </a:r>
            <a:endParaRPr lang="ja-JP" altLang="en-US" sz="2800" dirty="0"/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224524"/>
              </p:ext>
            </p:extLst>
          </p:nvPr>
        </p:nvGraphicFramePr>
        <p:xfrm>
          <a:off x="1216322" y="4986841"/>
          <a:ext cx="7082288" cy="1501140"/>
        </p:xfrm>
        <a:graphic>
          <a:graphicData uri="http://schemas.openxmlformats.org/drawingml/2006/table">
            <a:tbl>
              <a:tblPr/>
              <a:tblGrid>
                <a:gridCol w="1770572">
                  <a:extLst>
                    <a:ext uri="{9D8B030D-6E8A-4147-A177-3AD203B41FA5}">
                      <a16:colId xmlns="" xmlns:a16="http://schemas.microsoft.com/office/drawing/2014/main" val="4273261125"/>
                    </a:ext>
                  </a:extLst>
                </a:gridCol>
                <a:gridCol w="1770572">
                  <a:extLst>
                    <a:ext uri="{9D8B030D-6E8A-4147-A177-3AD203B41FA5}">
                      <a16:colId xmlns="" xmlns:a16="http://schemas.microsoft.com/office/drawing/2014/main" val="2958615424"/>
                    </a:ext>
                  </a:extLst>
                </a:gridCol>
                <a:gridCol w="1770572">
                  <a:extLst>
                    <a:ext uri="{9D8B030D-6E8A-4147-A177-3AD203B41FA5}">
                      <a16:colId xmlns="" xmlns:a16="http://schemas.microsoft.com/office/drawing/2014/main" val="2154064585"/>
                    </a:ext>
                  </a:extLst>
                </a:gridCol>
                <a:gridCol w="1770572">
                  <a:extLst>
                    <a:ext uri="{9D8B030D-6E8A-4147-A177-3AD203B41FA5}">
                      <a16:colId xmlns="" xmlns:a16="http://schemas.microsoft.com/office/drawing/2014/main" val="140327157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1.2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4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1.4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1.6 </a:t>
                      </a:r>
                      <a:r>
                        <a:rPr kumimoji="0" lang="en-US" altLang="ja-JP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Mg/m</a:t>
                      </a:r>
                      <a:r>
                        <a:rPr kumimoji="0" lang="en-US" altLang="ja-JP" sz="2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4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2027069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0.1M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8.9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8.4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41915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0.5M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10.2?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9.8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10.3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208195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1.0M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9.3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</a:rPr>
                        <a:t>10.0</a:t>
                      </a:r>
                      <a:endParaRPr lang="en-US" altLang="ja-JP" sz="2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6869483"/>
                  </a:ext>
                </a:extLst>
              </a:tr>
            </a:tbl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254568" y="365125"/>
            <a:ext cx="8735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>
                <a:solidFill>
                  <a:schemeClr val="bg1"/>
                </a:solidFill>
              </a:rPr>
              <a:t>pH measurement on and in bentonite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13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092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8414" y="4102686"/>
            <a:ext cx="2925379" cy="262481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9103" y="4073863"/>
            <a:ext cx="3031795" cy="2622539"/>
          </a:xfrm>
          <a:prstGeom prst="rect">
            <a:avLst/>
          </a:prstGeom>
        </p:spPr>
      </p:pic>
      <p:grpSp>
        <p:nvGrpSpPr>
          <p:cNvPr id="16" name="グループ化 15"/>
          <p:cNvGrpSpPr/>
          <p:nvPr/>
        </p:nvGrpSpPr>
        <p:grpSpPr>
          <a:xfrm>
            <a:off x="147098" y="2130119"/>
            <a:ext cx="6220419" cy="1022984"/>
            <a:chOff x="457200" y="3098992"/>
            <a:chExt cx="8190557" cy="1301558"/>
          </a:xfrm>
        </p:grpSpPr>
        <p:graphicFrame>
          <p:nvGraphicFramePr>
            <p:cNvPr id="13" name="オブジェクト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9582937"/>
                </p:ext>
              </p:extLst>
            </p:nvPr>
          </p:nvGraphicFramePr>
          <p:xfrm>
            <a:off x="643884" y="3113943"/>
            <a:ext cx="7988300" cy="1155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79" name="数式" r:id="rId6" imgW="3200400" imgH="482600" progId="Equation.3">
                    <p:embed/>
                  </p:oleObj>
                </mc:Choice>
                <mc:Fallback>
                  <p:oleObj name="数式" r:id="rId6" imgW="3200400" imgH="482600" progId="Equation.3">
                    <p:embed/>
                    <p:pic>
                      <p:nvPicPr>
                        <p:cNvPr id="8" name="オブジェクト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3884" y="3113943"/>
                          <a:ext cx="7988300" cy="1155700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左大かっこ 13"/>
            <p:cNvSpPr/>
            <p:nvPr/>
          </p:nvSpPr>
          <p:spPr>
            <a:xfrm>
              <a:off x="457200" y="3148029"/>
              <a:ext cx="170824" cy="1252521"/>
            </a:xfrm>
            <a:prstGeom prst="leftBracket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  <p:sp>
          <p:nvSpPr>
            <p:cNvPr id="15" name="左大かっこ 14"/>
            <p:cNvSpPr/>
            <p:nvPr/>
          </p:nvSpPr>
          <p:spPr>
            <a:xfrm flipH="1">
              <a:off x="8342331" y="3098992"/>
              <a:ext cx="305426" cy="1252521"/>
            </a:xfrm>
            <a:prstGeom prst="leftBracket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ja-JP" altLang="en-US"/>
            </a:p>
          </p:txBody>
        </p:sp>
      </p:grpSp>
      <p:sp>
        <p:nvSpPr>
          <p:cNvPr id="18" name="テキスト ボックス 17"/>
          <p:cNvSpPr txBox="1"/>
          <p:nvPr/>
        </p:nvSpPr>
        <p:spPr>
          <a:xfrm>
            <a:off x="106878" y="244700"/>
            <a:ext cx="89539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Complexation constant of lanthanides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18941" y="1391326"/>
            <a:ext cx="892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Lanthanide Carbonate in sea water</a:t>
            </a:r>
          </a:p>
          <a:p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Kirk J. Cantrell and Robert H. Byrne, </a:t>
            </a:r>
            <a:r>
              <a:rPr lang="en-US" altLang="ja-JP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Geochimica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altLang="ja-JP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Cosmochimica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Acta</a:t>
            </a:r>
            <a:r>
              <a:rPr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 Vol.51 ,1987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14</a:t>
            </a:fld>
            <a:endParaRPr kumimoji="1" lang="ja-JP" altLang="en-US" sz="2400" dirty="0"/>
          </a:p>
        </p:txBody>
      </p:sp>
      <p:graphicFrame>
        <p:nvGraphicFramePr>
          <p:cNvPr id="3" name="オブジェクト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692996"/>
              </p:ext>
            </p:extLst>
          </p:nvPr>
        </p:nvGraphicFramePr>
        <p:xfrm>
          <a:off x="6585948" y="2192916"/>
          <a:ext cx="2382880" cy="801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0" name="数式" r:id="rId8" imgW="1320800" imgH="444500" progId="Equation.3">
                  <p:embed/>
                </p:oleObj>
              </mc:Choice>
              <mc:Fallback>
                <p:oleObj name="数式" r:id="rId8" imgW="13208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585948" y="2192916"/>
                        <a:ext cx="2382880" cy="801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3371917" y="3861808"/>
            <a:ext cx="252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La     </a:t>
            </a:r>
            <a:r>
              <a:rPr kumimoji="1" lang="en-US" altLang="ja-JP" dirty="0" err="1" smtClean="0"/>
              <a:t>Nd</a:t>
            </a:r>
            <a:r>
              <a:rPr kumimoji="1" lang="en-US" altLang="ja-JP" dirty="0" smtClean="0"/>
              <a:t>    </a:t>
            </a:r>
            <a:r>
              <a:rPr kumimoji="1" lang="en-US" altLang="ja-JP" dirty="0" err="1" smtClean="0"/>
              <a:t>Eu</a:t>
            </a:r>
            <a:r>
              <a:rPr kumimoji="1" lang="en-US" altLang="ja-JP" dirty="0" smtClean="0"/>
              <a:t>    </a:t>
            </a:r>
            <a:r>
              <a:rPr kumimoji="1" lang="en-US" altLang="ja-JP" dirty="0" err="1" smtClean="0"/>
              <a:t>Dy</a:t>
            </a:r>
            <a:r>
              <a:rPr kumimoji="1" lang="en-US" altLang="ja-JP" dirty="0" smtClean="0"/>
              <a:t>  </a:t>
            </a:r>
            <a:r>
              <a:rPr kumimoji="1" lang="en-US" altLang="ja-JP" dirty="0" err="1" smtClean="0"/>
              <a:t>Er</a:t>
            </a:r>
            <a:r>
              <a:rPr kumimoji="1" lang="en-US" altLang="ja-JP" dirty="0" smtClean="0"/>
              <a:t>    Lu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363658" y="3870430"/>
            <a:ext cx="2527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La     </a:t>
            </a:r>
            <a:r>
              <a:rPr kumimoji="1" lang="en-US" altLang="ja-JP" dirty="0" err="1" smtClean="0"/>
              <a:t>Nd</a:t>
            </a:r>
            <a:r>
              <a:rPr kumimoji="1" lang="en-US" altLang="ja-JP" dirty="0" smtClean="0"/>
              <a:t>    </a:t>
            </a:r>
            <a:r>
              <a:rPr kumimoji="1" lang="en-US" altLang="ja-JP" dirty="0" err="1" smtClean="0"/>
              <a:t>Eu</a:t>
            </a:r>
            <a:r>
              <a:rPr kumimoji="1" lang="en-US" altLang="ja-JP" dirty="0" smtClean="0"/>
              <a:t>    </a:t>
            </a:r>
            <a:r>
              <a:rPr kumimoji="1" lang="en-US" altLang="ja-JP" dirty="0" err="1" smtClean="0"/>
              <a:t>Dy</a:t>
            </a:r>
            <a:r>
              <a:rPr kumimoji="1" lang="en-US" altLang="ja-JP" dirty="0" smtClean="0"/>
              <a:t>  </a:t>
            </a:r>
            <a:r>
              <a:rPr kumimoji="1" lang="en-US" altLang="ja-JP" dirty="0" err="1" smtClean="0"/>
              <a:t>Er</a:t>
            </a:r>
            <a:r>
              <a:rPr kumimoji="1" lang="en-US" altLang="ja-JP" dirty="0" smtClean="0"/>
              <a:t>    Lu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611022" y="4361815"/>
            <a:ext cx="40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Symbol" charset="2"/>
                <a:cs typeface="Symbol" charset="2"/>
              </a:rPr>
              <a:t>b</a:t>
            </a:r>
            <a:r>
              <a:rPr kumimoji="1" lang="en-US" altLang="ja-JP" sz="1400" dirty="0" smtClean="0"/>
              <a:t>1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6618469" y="435705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Symbol" charset="2"/>
                <a:cs typeface="Symbol" charset="2"/>
              </a:rPr>
              <a:t>b2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126678" y="5647074"/>
            <a:ext cx="16619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00FF"/>
                </a:solidFill>
              </a:rPr>
              <a:t>GeoChemistWB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082479" y="5739566"/>
            <a:ext cx="16619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solidFill>
                  <a:srgbClr val="0000FF"/>
                </a:solidFill>
              </a:rPr>
              <a:t>GeoChemistWB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cxnSp>
        <p:nvCxnSpPr>
          <p:cNvPr id="24" name="直線矢印コネクタ 23"/>
          <p:cNvCxnSpPr/>
          <p:nvPr/>
        </p:nvCxnSpPr>
        <p:spPr>
          <a:xfrm flipH="1" flipV="1">
            <a:off x="7517117" y="5203753"/>
            <a:ext cx="359410" cy="503229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 flipH="1" flipV="1">
            <a:off x="4542647" y="5164446"/>
            <a:ext cx="359410" cy="503229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70069" y="1620345"/>
            <a:ext cx="140138" cy="148896"/>
          </a:xfrm>
          <a:prstGeom prst="rect">
            <a:avLst/>
          </a:prstGeom>
          <a:solidFill>
            <a:srgbClr val="008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81549" y="3226310"/>
            <a:ext cx="8733884" cy="64633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K. Spahiu, J. Bruno, TR95-35, A selected thermodynamic database for REE to be used in HLNW performance assessment exercises, </a:t>
            </a:r>
            <a:r>
              <a:rPr lang="ja-JP" altLang="en-US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1995</a:t>
            </a:r>
            <a:r>
              <a:rPr lang="en-US" altLang="ja-JP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70069" y="3477174"/>
            <a:ext cx="157655" cy="157655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325417" y="4216827"/>
            <a:ext cx="24740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W. Hummel, </a:t>
            </a:r>
            <a:r>
              <a:rPr lang="en-US" altLang="ja-JP" dirty="0" err="1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et.al</a:t>
            </a:r>
            <a:r>
              <a:rPr lang="en-US" altLang="ja-JP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.</a:t>
            </a:r>
            <a:r>
              <a:rPr lang="ja-JP" altLang="en-US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, </a:t>
            </a:r>
            <a:r>
              <a:rPr lang="ja-JP" altLang="en-US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Nagra/PSI Chemical Thermodynamic Data Base 01/01, 2002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141974" y="4375520"/>
            <a:ext cx="140138" cy="1488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80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799" y="1979449"/>
            <a:ext cx="5110726" cy="4779578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218942" y="244700"/>
            <a:ext cx="83741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[Ln(CO</a:t>
            </a:r>
            <a:r>
              <a:rPr lang="en-US" altLang="ja-JP" sz="3600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ja-JP" sz="3600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54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], [LnCO</a:t>
            </a:r>
            <a:r>
              <a:rPr lang="en-US" altLang="ja-JP" sz="3600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54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ja-JP" sz="4400" dirty="0" smtClean="0">
                <a:solidFill>
                  <a:schemeClr val="bg1"/>
                </a:solidFill>
              </a:rPr>
              <a:t>]</a:t>
            </a:r>
            <a:r>
              <a:rPr lang="en-US" altLang="ja-JP" sz="4400" dirty="0">
                <a:solidFill>
                  <a:schemeClr val="bg1"/>
                </a:solidFill>
              </a:rPr>
              <a:t> </a:t>
            </a:r>
            <a:r>
              <a:rPr lang="en-US" altLang="ja-JP" sz="4400" dirty="0" smtClean="0">
                <a:solidFill>
                  <a:schemeClr val="bg1"/>
                </a:solidFill>
              </a:rPr>
              <a:t>fraction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8509001" y="2812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15</a:t>
            </a:fld>
            <a:endParaRPr kumimoji="1" lang="ja-JP" altLang="en-US" sz="24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967656" y="2890358"/>
            <a:ext cx="392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0000FF"/>
                </a:solidFill>
              </a:rPr>
              <a:t>La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18268" y="2180327"/>
            <a:ext cx="402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Lu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771236" y="2123103"/>
            <a:ext cx="367863" cy="3993931"/>
          </a:xfrm>
          <a:prstGeom prst="rect">
            <a:avLst/>
          </a:pr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  <a:alpha val="3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34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34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/>
        </p:nvSpPr>
        <p:spPr>
          <a:xfrm>
            <a:off x="4917090" y="2123104"/>
            <a:ext cx="367863" cy="3993931"/>
          </a:xfrm>
          <a:prstGeom prst="rect">
            <a:avLst/>
          </a:prstGeom>
          <a:solidFill>
            <a:srgbClr val="FF0000">
              <a:alpha val="3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589518" y="1742977"/>
            <a:ext cx="1580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Upper solution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37921" y="1765149"/>
            <a:ext cx="1590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Pore solution ?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grpSp>
        <p:nvGrpSpPr>
          <p:cNvPr id="16" name="図形グループ 15"/>
          <p:cNvGrpSpPr/>
          <p:nvPr/>
        </p:nvGrpSpPr>
        <p:grpSpPr>
          <a:xfrm>
            <a:off x="2128344" y="1348827"/>
            <a:ext cx="2660135" cy="400110"/>
            <a:chOff x="2128344" y="1348827"/>
            <a:chExt cx="2660135" cy="400110"/>
          </a:xfrm>
        </p:grpSpPr>
        <p:sp>
          <p:nvSpPr>
            <p:cNvPr id="13" name="テキスト ボックス 12"/>
            <p:cNvSpPr txBox="1"/>
            <p:nvPr/>
          </p:nvSpPr>
          <p:spPr>
            <a:xfrm>
              <a:off x="2128344" y="1348827"/>
              <a:ext cx="26601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LnCO</a:t>
              </a:r>
              <a:r>
                <a:rPr lang="en-US" altLang="ja-JP" sz="2000" baseline="-25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ja-JP" sz="2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           </a:t>
              </a:r>
              <a:r>
                <a:rPr lang="en-US" altLang="ja-JP" sz="2000" dirty="0">
                  <a:latin typeface="Arial" panose="020B0604020202020204" pitchFamily="34" charset="0"/>
                  <a:cs typeface="Arial" panose="020B0604020202020204" pitchFamily="34" charset="0"/>
                </a:rPr>
                <a:t>Ln(CO</a:t>
              </a:r>
              <a:r>
                <a:rPr lang="en-US" altLang="ja-JP" sz="2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US" altLang="ja-JP" sz="2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n-US" altLang="ja-JP" sz="20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altLang="ja-JP" sz="20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altLang="ja-JP" sz="2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2000" dirty="0" smtClean="0"/>
                <a:t> </a:t>
              </a:r>
              <a:endParaRPr kumimoji="1" lang="ja-JP" altLang="en-US" sz="2000" dirty="0"/>
            </a:p>
          </p:txBody>
        </p:sp>
        <p:cxnSp>
          <p:nvCxnSpPr>
            <p:cNvPr id="15" name="直線矢印コネクタ 14"/>
            <p:cNvCxnSpPr/>
            <p:nvPr/>
          </p:nvCxnSpPr>
          <p:spPr>
            <a:xfrm>
              <a:off x="3170621" y="1602828"/>
              <a:ext cx="32406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753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138" y="1459624"/>
            <a:ext cx="5736622" cy="530203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470529" y="256682"/>
            <a:ext cx="83741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[Ln(CO</a:t>
            </a:r>
            <a:r>
              <a:rPr lang="en-US" altLang="ja-JP" sz="3600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ja-JP" sz="3600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54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ja-JP" sz="4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], [LnCO</a:t>
            </a:r>
            <a:r>
              <a:rPr lang="en-US" altLang="ja-JP" sz="3600" baseline="-25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54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ja-JP" sz="4400" dirty="0" smtClean="0">
                <a:solidFill>
                  <a:schemeClr val="bg1"/>
                </a:solidFill>
              </a:rPr>
              <a:t>], Ln</a:t>
            </a:r>
            <a:r>
              <a:rPr lang="en-US" altLang="ja-JP" sz="4400" baseline="-25000" dirty="0" smtClean="0">
                <a:solidFill>
                  <a:schemeClr val="bg1"/>
                </a:solidFill>
              </a:rPr>
              <a:t>2</a:t>
            </a:r>
            <a:r>
              <a:rPr lang="en-US" altLang="ja-JP" sz="4400" dirty="0" smtClean="0">
                <a:solidFill>
                  <a:schemeClr val="bg1"/>
                </a:solidFill>
              </a:rPr>
              <a:t>(CO</a:t>
            </a:r>
            <a:r>
              <a:rPr lang="en-US" altLang="ja-JP" sz="4400" baseline="-25000" dirty="0" smtClean="0">
                <a:solidFill>
                  <a:schemeClr val="bg1"/>
                </a:solidFill>
              </a:rPr>
              <a:t>3</a:t>
            </a:r>
            <a:r>
              <a:rPr lang="en-US" altLang="ja-JP" sz="4400" dirty="0" smtClean="0">
                <a:solidFill>
                  <a:schemeClr val="bg1"/>
                </a:solidFill>
              </a:rPr>
              <a:t>)</a:t>
            </a:r>
            <a:r>
              <a:rPr lang="en-US" altLang="ja-JP" sz="4400" baseline="-25000" dirty="0" smtClean="0">
                <a:solidFill>
                  <a:schemeClr val="bg1"/>
                </a:solidFill>
              </a:rPr>
              <a:t>3</a:t>
            </a:r>
            <a:endParaRPr lang="ja-JP" altLang="en-US" sz="4400" baseline="-25000" dirty="0">
              <a:solidFill>
                <a:schemeClr val="bg1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8509001" y="2812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16</a:t>
            </a:fld>
            <a:endParaRPr kumimoji="1" lang="ja-JP" altLang="en-US" sz="2400" dirty="0"/>
          </a:p>
        </p:txBody>
      </p:sp>
      <p:cxnSp>
        <p:nvCxnSpPr>
          <p:cNvPr id="5" name="直線コネクタ 4"/>
          <p:cNvCxnSpPr/>
          <p:nvPr/>
        </p:nvCxnSpPr>
        <p:spPr>
          <a:xfrm flipH="1">
            <a:off x="4992440" y="3669862"/>
            <a:ext cx="3731172" cy="1103586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4231682" y="4523603"/>
            <a:ext cx="760758" cy="241086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4983222" y="4782206"/>
            <a:ext cx="1" cy="1201684"/>
          </a:xfrm>
          <a:prstGeom prst="line">
            <a:avLst/>
          </a:prstGeom>
          <a:ln w="381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5386315" y="1881048"/>
            <a:ext cx="1770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Ln</a:t>
            </a:r>
            <a:r>
              <a:rPr kumimoji="1" lang="en-US" altLang="ja-JP" sz="2400" baseline="-25000" dirty="0" smtClean="0"/>
              <a:t>2</a:t>
            </a:r>
            <a:r>
              <a:rPr kumimoji="1" lang="en-US" altLang="ja-JP" sz="2400" dirty="0" smtClean="0"/>
              <a:t>(CO</a:t>
            </a:r>
            <a:r>
              <a:rPr kumimoji="1" lang="en-US" altLang="ja-JP" sz="2400" baseline="-25000" dirty="0" smtClean="0"/>
              <a:t>3</a:t>
            </a:r>
            <a:r>
              <a:rPr kumimoji="1" lang="en-US" altLang="ja-JP" sz="2400" dirty="0" smtClean="0"/>
              <a:t>)</a:t>
            </a:r>
            <a:r>
              <a:rPr kumimoji="1" lang="en-US" altLang="ja-JP" sz="2400" baseline="-25000" dirty="0" smtClean="0"/>
              <a:t>3</a:t>
            </a:r>
            <a:r>
              <a:rPr kumimoji="1" lang="en-US" altLang="ja-JP" sz="2400" dirty="0" smtClean="0"/>
              <a:t> (s)</a:t>
            </a:r>
            <a:endParaRPr kumimoji="1" lang="ja-JP" altLang="en-US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823036" y="5188337"/>
            <a:ext cx="136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Ln</a:t>
            </a:r>
            <a:r>
              <a:rPr kumimoji="1" lang="en-US" altLang="ja-JP" sz="2400" baseline="-25000" dirty="0" smtClean="0"/>
              <a:t> </a:t>
            </a:r>
            <a:r>
              <a:rPr kumimoji="1" lang="en-US" altLang="ja-JP" sz="2400" dirty="0" smtClean="0"/>
              <a:t>(CO</a:t>
            </a:r>
            <a:r>
              <a:rPr kumimoji="1" lang="en-US" altLang="ja-JP" sz="2400" baseline="-25000" dirty="0" smtClean="0"/>
              <a:t>3</a:t>
            </a:r>
            <a:r>
              <a:rPr kumimoji="1" lang="en-US" altLang="ja-JP" sz="2400" dirty="0" smtClean="0"/>
              <a:t>)</a:t>
            </a:r>
            <a:r>
              <a:rPr kumimoji="1" lang="en-US" altLang="ja-JP" sz="2400" baseline="-25000" dirty="0" smtClean="0"/>
              <a:t>2</a:t>
            </a:r>
            <a:r>
              <a:rPr kumimoji="1" lang="en-US" altLang="ja-JP" sz="3200" baseline="30000" dirty="0" smtClean="0"/>
              <a:t>-</a:t>
            </a:r>
            <a:endParaRPr kumimoji="1" lang="ja-JP" altLang="en-US" sz="2400" baseline="300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167408" y="52029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LnCO</a:t>
            </a:r>
            <a:r>
              <a:rPr kumimoji="1" lang="en-US" altLang="ja-JP" sz="2000" baseline="-25000" dirty="0" smtClean="0"/>
              <a:t>3</a:t>
            </a:r>
            <a:r>
              <a:rPr kumimoji="1" lang="en-US" altLang="ja-JP" sz="2400" baseline="30000" dirty="0" smtClean="0"/>
              <a:t>+</a:t>
            </a:r>
            <a:endParaRPr kumimoji="1" lang="ja-JP" altLang="en-US" sz="2000" baseline="30000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5275119" y="4577011"/>
            <a:ext cx="467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00FF"/>
                </a:solidFill>
              </a:rPr>
              <a:t>La</a:t>
            </a:r>
            <a:endParaRPr kumimoji="1" lang="ja-JP" altLang="en-US" sz="2400" dirty="0">
              <a:solidFill>
                <a:srgbClr val="0000FF"/>
              </a:solidFill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flipH="1">
            <a:off x="4808509" y="3301405"/>
            <a:ext cx="3915681" cy="1147974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4232967" y="4251181"/>
            <a:ext cx="601817" cy="215715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5256167" y="4189324"/>
            <a:ext cx="545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chemeClr val="accent1"/>
                </a:solidFill>
              </a:rPr>
              <a:t>Nd</a:t>
            </a:r>
            <a:endParaRPr kumimoji="1" lang="ja-JP" altLang="en-US" sz="2400" dirty="0">
              <a:solidFill>
                <a:schemeClr val="accent1"/>
              </a:solidFill>
            </a:endParaRPr>
          </a:p>
        </p:txBody>
      </p:sp>
      <p:cxnSp>
        <p:nvCxnSpPr>
          <p:cNvPr id="26" name="直線コネクタ 25"/>
          <p:cNvCxnSpPr/>
          <p:nvPr/>
        </p:nvCxnSpPr>
        <p:spPr>
          <a:xfrm>
            <a:off x="4816404" y="4452696"/>
            <a:ext cx="863" cy="522200"/>
          </a:xfrm>
          <a:prstGeom prst="line">
            <a:avLst/>
          </a:prstGeom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H="1">
            <a:off x="4729681" y="3169526"/>
            <a:ext cx="4003148" cy="1201025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4227313" y="4182433"/>
            <a:ext cx="509859" cy="186463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/>
          <p:cNvSpPr txBox="1"/>
          <p:nvPr/>
        </p:nvSpPr>
        <p:spPr>
          <a:xfrm>
            <a:off x="5245485" y="3698338"/>
            <a:ext cx="49665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008000"/>
                </a:solidFill>
              </a:rPr>
              <a:t>Eu</a:t>
            </a:r>
            <a:endParaRPr kumimoji="1" lang="ja-JP" altLang="en-US" sz="2400" dirty="0">
              <a:solidFill>
                <a:srgbClr val="008000"/>
              </a:solidFill>
            </a:endParaRPr>
          </a:p>
        </p:txBody>
      </p:sp>
      <p:cxnSp>
        <p:nvCxnSpPr>
          <p:cNvPr id="32" name="直線コネクタ 31"/>
          <p:cNvCxnSpPr/>
          <p:nvPr/>
        </p:nvCxnSpPr>
        <p:spPr>
          <a:xfrm>
            <a:off x="4719535" y="4353539"/>
            <a:ext cx="0" cy="235978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/>
          <p:cNvCxnSpPr/>
          <p:nvPr/>
        </p:nvCxnSpPr>
        <p:spPr>
          <a:xfrm flipH="1">
            <a:off x="4463437" y="2765236"/>
            <a:ext cx="4278935" cy="1292138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/>
          <p:cNvSpPr txBox="1"/>
          <p:nvPr/>
        </p:nvSpPr>
        <p:spPr>
          <a:xfrm>
            <a:off x="7511113" y="2973203"/>
            <a:ext cx="51809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000000"/>
                </a:solidFill>
              </a:rPr>
              <a:t>Dy</a:t>
            </a:r>
            <a:endParaRPr kumimoji="1" lang="ja-JP" altLang="en-US" sz="2400" dirty="0">
              <a:solidFill>
                <a:srgbClr val="000000"/>
              </a:solidFill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>
            <a:off x="4250244" y="3939438"/>
            <a:ext cx="277989" cy="11580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/>
        </p:nvCxnSpPr>
        <p:spPr>
          <a:xfrm>
            <a:off x="4495007" y="4045100"/>
            <a:ext cx="0" cy="220348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/>
        </p:nvCxnSpPr>
        <p:spPr>
          <a:xfrm flipH="1">
            <a:off x="4198963" y="3433379"/>
            <a:ext cx="4489615" cy="4446"/>
          </a:xfrm>
          <a:prstGeom prst="line">
            <a:avLst/>
          </a:prstGeom>
          <a:ln w="28575" cmpd="sng">
            <a:solidFill>
              <a:srgbClr val="FF0000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/>
          <p:cNvCxnSpPr/>
          <p:nvPr/>
        </p:nvCxnSpPr>
        <p:spPr>
          <a:xfrm flipH="1">
            <a:off x="4396853" y="2593567"/>
            <a:ext cx="4322747" cy="1304019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/>
          <p:cNvCxnSpPr/>
          <p:nvPr/>
        </p:nvCxnSpPr>
        <p:spPr>
          <a:xfrm>
            <a:off x="4253748" y="3811562"/>
            <a:ext cx="178140" cy="86024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/>
          <p:cNvCxnSpPr/>
          <p:nvPr/>
        </p:nvCxnSpPr>
        <p:spPr>
          <a:xfrm>
            <a:off x="4419683" y="3882190"/>
            <a:ext cx="0" cy="220348"/>
          </a:xfrm>
          <a:prstGeom prst="line">
            <a:avLst/>
          </a:prstGeom>
          <a:ln w="38100" cmpd="sng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7505850" y="2538778"/>
            <a:ext cx="44224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>
                <a:solidFill>
                  <a:srgbClr val="FF6600"/>
                </a:solidFill>
              </a:rPr>
              <a:t>Er</a:t>
            </a:r>
            <a:endParaRPr kumimoji="1" lang="ja-JP" altLang="en-US" sz="2400" dirty="0">
              <a:solidFill>
                <a:srgbClr val="FF6600"/>
              </a:solidFill>
            </a:endParaRPr>
          </a:p>
        </p:txBody>
      </p:sp>
      <p:cxnSp>
        <p:nvCxnSpPr>
          <p:cNvPr id="51" name="直線コネクタ 50"/>
          <p:cNvCxnSpPr/>
          <p:nvPr/>
        </p:nvCxnSpPr>
        <p:spPr>
          <a:xfrm flipH="1">
            <a:off x="4247957" y="2301803"/>
            <a:ext cx="4510183" cy="1344309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正方形/長方形 54"/>
          <p:cNvSpPr/>
          <p:nvPr/>
        </p:nvSpPr>
        <p:spPr>
          <a:xfrm>
            <a:off x="4777521" y="1686027"/>
            <a:ext cx="367863" cy="4423117"/>
          </a:xfrm>
          <a:prstGeom prst="rect">
            <a:avLst/>
          </a:prstGeom>
          <a:gradFill flip="none" rotWithShape="1">
            <a:gsLst>
              <a:gs pos="0">
                <a:schemeClr val="accent1">
                  <a:satMod val="103000"/>
                  <a:lumMod val="102000"/>
                  <a:tint val="94000"/>
                  <a:alpha val="34000"/>
                </a:schemeClr>
              </a:gs>
              <a:gs pos="50000">
                <a:schemeClr val="accent1">
                  <a:satMod val="110000"/>
                  <a:lumMod val="100000"/>
                  <a:shade val="100000"/>
                  <a:alpha val="34000"/>
                </a:schemeClr>
              </a:gs>
              <a:gs pos="100000">
                <a:schemeClr val="accent1">
                  <a:lumMod val="99000"/>
                  <a:satMod val="120000"/>
                  <a:shade val="78000"/>
                  <a:alpha val="34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7483081" y="2183179"/>
            <a:ext cx="47576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FF0000"/>
                </a:solidFill>
              </a:rPr>
              <a:t>Lu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  <p:grpSp>
        <p:nvGrpSpPr>
          <p:cNvPr id="61" name="図形グループ 60"/>
          <p:cNvGrpSpPr/>
          <p:nvPr/>
        </p:nvGrpSpPr>
        <p:grpSpPr>
          <a:xfrm>
            <a:off x="160922" y="1569241"/>
            <a:ext cx="3018457" cy="830997"/>
            <a:chOff x="160922" y="1569241"/>
            <a:chExt cx="3018457" cy="830997"/>
          </a:xfrm>
        </p:grpSpPr>
        <p:sp>
          <p:nvSpPr>
            <p:cNvPr id="57" name="テキスト ボックス 56"/>
            <p:cNvSpPr txBox="1"/>
            <p:nvPr/>
          </p:nvSpPr>
          <p:spPr>
            <a:xfrm>
              <a:off x="160922" y="1569241"/>
              <a:ext cx="30184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dirty="0" smtClean="0"/>
                <a:t>Ln</a:t>
              </a:r>
              <a:r>
                <a:rPr kumimoji="1" lang="en-US" altLang="ja-JP" sz="2400" baseline="-25000" dirty="0" smtClean="0"/>
                <a:t>2</a:t>
              </a:r>
              <a:r>
                <a:rPr kumimoji="1" lang="en-US" altLang="ja-JP" sz="2400" dirty="0" smtClean="0"/>
                <a:t>(CO</a:t>
              </a:r>
              <a:r>
                <a:rPr kumimoji="1" lang="en-US" altLang="ja-JP" sz="2400" baseline="-25000" dirty="0" smtClean="0"/>
                <a:t>3</a:t>
              </a:r>
              <a:r>
                <a:rPr kumimoji="1" lang="en-US" altLang="ja-JP" sz="2400" dirty="0" smtClean="0"/>
                <a:t>)</a:t>
              </a:r>
              <a:r>
                <a:rPr kumimoji="1" lang="en-US" altLang="ja-JP" sz="2400" baseline="-25000" dirty="0" smtClean="0"/>
                <a:t>3</a:t>
              </a:r>
              <a:r>
                <a:rPr kumimoji="1" lang="en-US" altLang="ja-JP" sz="2400" dirty="0" smtClean="0"/>
                <a:t> (s) </a:t>
              </a:r>
            </a:p>
            <a:p>
              <a:r>
                <a:rPr lang="en-US" altLang="ja-JP" sz="2400" dirty="0"/>
                <a:t> </a:t>
              </a:r>
              <a:r>
                <a:rPr lang="en-US" altLang="ja-JP" sz="2400" dirty="0" smtClean="0"/>
                <a:t>              </a:t>
              </a:r>
              <a:r>
                <a:rPr kumimoji="1" lang="en-US" altLang="ja-JP" sz="2400" dirty="0" smtClean="0"/>
                <a:t> 2Ln</a:t>
              </a:r>
              <a:r>
                <a:rPr kumimoji="1" lang="en-US" altLang="ja-JP" sz="2400" baseline="30000" dirty="0" smtClean="0"/>
                <a:t>3+</a:t>
              </a:r>
              <a:r>
                <a:rPr kumimoji="1" lang="en-US" altLang="ja-JP" sz="2400" dirty="0" smtClean="0"/>
                <a:t> + 3CO</a:t>
              </a:r>
              <a:r>
                <a:rPr kumimoji="1" lang="en-US" altLang="ja-JP" sz="2400" baseline="-25000" dirty="0" smtClean="0"/>
                <a:t>3</a:t>
              </a:r>
              <a:r>
                <a:rPr kumimoji="1" lang="en-US" altLang="ja-JP" sz="2400" baseline="30000" dirty="0" smtClean="0"/>
                <a:t>2-</a:t>
              </a:r>
              <a:endParaRPr kumimoji="1" lang="ja-JP" altLang="en-US" sz="2400" baseline="30000" dirty="0"/>
            </a:p>
          </p:txBody>
        </p:sp>
        <p:cxnSp>
          <p:nvCxnSpPr>
            <p:cNvPr id="59" name="直線矢印コネクタ 58"/>
            <p:cNvCxnSpPr/>
            <p:nvPr/>
          </p:nvCxnSpPr>
          <p:spPr>
            <a:xfrm flipH="1">
              <a:off x="472966" y="2180897"/>
              <a:ext cx="63062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62" name="表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458396"/>
              </p:ext>
            </p:extLst>
          </p:nvPr>
        </p:nvGraphicFramePr>
        <p:xfrm>
          <a:off x="437932" y="2575033"/>
          <a:ext cx="1725448" cy="3818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057"/>
                <a:gridCol w="960391"/>
              </a:tblGrid>
              <a:tr h="552559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err="1" smtClean="0">
                          <a:solidFill>
                            <a:schemeClr val="tx1"/>
                          </a:solidFill>
                        </a:rPr>
                        <a:t>pK</a:t>
                      </a:r>
                      <a:r>
                        <a:rPr kumimoji="1" lang="en-US" altLang="ja-JP" sz="2800" baseline="-25000" dirty="0" err="1" smtClean="0">
                          <a:solidFill>
                            <a:schemeClr val="tx1"/>
                          </a:solidFill>
                        </a:rPr>
                        <a:t>sp</a:t>
                      </a:r>
                      <a:endParaRPr kumimoji="1" lang="ja-JP" altLang="en-US" sz="28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443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solidFill>
                            <a:srgbClr val="FF0000"/>
                          </a:solidFill>
                        </a:rPr>
                        <a:t>Lu</a:t>
                      </a:r>
                      <a:endParaRPr kumimoji="1" lang="ja-JP" altLang="en-US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33.0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5443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err="1" smtClean="0">
                          <a:solidFill>
                            <a:srgbClr val="FF6600"/>
                          </a:solidFill>
                        </a:rPr>
                        <a:t>Er</a:t>
                      </a:r>
                      <a:endParaRPr kumimoji="1" lang="ja-JP" altLang="en-US" sz="2800" dirty="0">
                        <a:solidFill>
                          <a:srgbClr val="FF66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33.6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5443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err="1" smtClean="0"/>
                        <a:t>Dy</a:t>
                      </a:r>
                      <a:endParaRPr kumimoji="1" lang="ja-JP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34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5443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err="1" smtClean="0">
                          <a:solidFill>
                            <a:srgbClr val="008000"/>
                          </a:solidFill>
                        </a:rPr>
                        <a:t>Eu</a:t>
                      </a:r>
                      <a:endParaRPr kumimoji="1" lang="ja-JP" altLang="en-US" sz="2800" dirty="0">
                        <a:solidFill>
                          <a:srgbClr val="008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35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5443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err="1" smtClean="0">
                          <a:solidFill>
                            <a:srgbClr val="3366FF"/>
                          </a:solidFill>
                        </a:rPr>
                        <a:t>Nd</a:t>
                      </a:r>
                      <a:endParaRPr kumimoji="1" lang="ja-JP" altLang="en-US" sz="2800" dirty="0">
                        <a:solidFill>
                          <a:srgbClr val="3366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34.65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  <a:tr h="5443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800" dirty="0" smtClean="0">
                          <a:solidFill>
                            <a:srgbClr val="0000FF"/>
                          </a:solidFill>
                        </a:rPr>
                        <a:t>La</a:t>
                      </a:r>
                      <a:endParaRPr kumimoji="1" lang="ja-JP" altLang="en-US" sz="2800" dirty="0">
                        <a:solidFill>
                          <a:srgbClr val="0000F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/>
                        <a:t>35.3</a:t>
                      </a:r>
                      <a:endParaRPr kumimoji="1" lang="ja-JP" altLang="en-US" sz="2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6" name="テキスト ボックス 65"/>
          <p:cNvSpPr txBox="1"/>
          <p:nvPr/>
        </p:nvSpPr>
        <p:spPr>
          <a:xfrm>
            <a:off x="367862" y="6462394"/>
            <a:ext cx="1998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K. </a:t>
            </a:r>
            <a:r>
              <a:rPr lang="ja-JP" altLang="en-US" sz="140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Spahiu</a:t>
            </a:r>
            <a:r>
              <a:rPr lang="en-US" altLang="ja-JP" sz="140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 </a:t>
            </a:r>
            <a:r>
              <a:rPr lang="en-US" altLang="ja-JP" sz="1400" dirty="0" err="1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et.al</a:t>
            </a:r>
            <a:r>
              <a:rPr lang="en-US" altLang="ja-JP" sz="1400" dirty="0" smtClean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. 1985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270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218941" y="244700"/>
            <a:ext cx="71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dirty="0" smtClean="0">
                <a:solidFill>
                  <a:schemeClr val="bg1"/>
                </a:solidFill>
              </a:rPr>
              <a:t>Conclusion</a:t>
            </a:r>
            <a:endParaRPr lang="ja-JP" altLang="en-US" sz="4400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218941" y="819397"/>
            <a:ext cx="883005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ja-JP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ja-JP" sz="2800" dirty="0" smtClean="0"/>
              <a:t>In the lower bicarbonate conditions than 0.25 M La had the largest Da of ca. 10</a:t>
            </a:r>
            <a:r>
              <a:rPr lang="en-US" altLang="ja-JP" sz="2800" baseline="30000" dirty="0" smtClean="0"/>
              <a:t>-13</a:t>
            </a:r>
            <a:r>
              <a:rPr lang="en-US" altLang="ja-JP" sz="2800" dirty="0" smtClean="0"/>
              <a:t> m</a:t>
            </a:r>
            <a:r>
              <a:rPr lang="en-US" altLang="ja-JP" sz="2800" baseline="30000" dirty="0" smtClean="0"/>
              <a:t>2</a:t>
            </a:r>
            <a:r>
              <a:rPr lang="en-US" altLang="ja-JP" sz="2800" dirty="0" smtClean="0"/>
              <a:t>/s at 1.0 Mg/m</a:t>
            </a:r>
            <a:r>
              <a:rPr lang="en-US" altLang="ja-JP" sz="2800" baseline="30000" dirty="0" smtClean="0"/>
              <a:t>3</a:t>
            </a:r>
            <a:r>
              <a:rPr lang="en-US" altLang="ja-JP" sz="2800" dirty="0" smtClean="0"/>
              <a:t> and Da was small as atomic No. becomes big.</a:t>
            </a: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ja-JP" sz="2800" dirty="0" smtClean="0"/>
              <a:t>In </a:t>
            </a:r>
            <a:r>
              <a:rPr lang="en-US" altLang="ja-JP" sz="2800" dirty="0"/>
              <a:t>the higher bicarbonate conditions than 0.25 M </a:t>
            </a:r>
            <a:r>
              <a:rPr lang="en-US" altLang="ja-JP" sz="2800" dirty="0" smtClean="0"/>
              <a:t>Lu </a:t>
            </a:r>
            <a:r>
              <a:rPr lang="en-US" altLang="ja-JP" sz="2800" dirty="0"/>
              <a:t>had the largest Da and Da was small as atomic No. becomes </a:t>
            </a:r>
            <a:r>
              <a:rPr lang="en-US" altLang="ja-JP" sz="2800" dirty="0" smtClean="0"/>
              <a:t>small.</a:t>
            </a: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ja-JP" sz="2800" dirty="0" smtClean="0"/>
              <a:t>Especially </a:t>
            </a:r>
            <a:r>
              <a:rPr lang="en-US" altLang="ja-JP" sz="2800" dirty="0"/>
              <a:t>La and </a:t>
            </a:r>
            <a:r>
              <a:rPr lang="en-US" altLang="ja-JP" sz="2800" dirty="0" err="1"/>
              <a:t>Nd</a:t>
            </a:r>
            <a:r>
              <a:rPr lang="en-US" altLang="ja-JP" sz="2800" dirty="0"/>
              <a:t> had smaller diffusion coefficient than 10</a:t>
            </a:r>
            <a:r>
              <a:rPr lang="en-US" altLang="ja-JP" sz="2800" baseline="30000" dirty="0"/>
              <a:t>-14</a:t>
            </a:r>
            <a:r>
              <a:rPr lang="en-US" altLang="ja-JP" sz="2800" dirty="0"/>
              <a:t> m</a:t>
            </a:r>
            <a:r>
              <a:rPr lang="en-US" altLang="ja-JP" sz="2800" baseline="30000" dirty="0"/>
              <a:t>2</a:t>
            </a:r>
            <a:r>
              <a:rPr lang="en-US" altLang="ja-JP" sz="2800" dirty="0"/>
              <a:t>/s even at 1.0 Mg/m</a:t>
            </a:r>
            <a:r>
              <a:rPr lang="en-US" altLang="ja-JP" sz="2800" baseline="30000" dirty="0"/>
              <a:t>3</a:t>
            </a:r>
            <a:r>
              <a:rPr lang="en-US" altLang="ja-JP" sz="2800" dirty="0"/>
              <a:t>. </a:t>
            </a:r>
            <a:r>
              <a:rPr lang="en-US" altLang="ja-JP" sz="2800" dirty="0" smtClean="0"/>
              <a:t>This </a:t>
            </a:r>
            <a:r>
              <a:rPr lang="en-US" altLang="ja-JP" sz="2800" dirty="0"/>
              <a:t>could be caused by precipitation of carbonate.</a:t>
            </a: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ja-JP" sz="2800" dirty="0"/>
              <a:t>Da of Lu increased from 2 x 10</a:t>
            </a:r>
            <a:r>
              <a:rPr lang="en-US" altLang="ja-JP" sz="2800" baseline="30000" dirty="0"/>
              <a:t>-14</a:t>
            </a:r>
            <a:r>
              <a:rPr lang="en-US" altLang="ja-JP" sz="2800" dirty="0"/>
              <a:t> to 10</a:t>
            </a:r>
            <a:r>
              <a:rPr lang="en-US" altLang="ja-JP" sz="2800" baseline="30000" dirty="0"/>
              <a:t>-12</a:t>
            </a:r>
            <a:r>
              <a:rPr lang="en-US" altLang="ja-JP" sz="2800" dirty="0"/>
              <a:t> m</a:t>
            </a:r>
            <a:r>
              <a:rPr lang="en-US" altLang="ja-JP" sz="2800" baseline="30000" dirty="0"/>
              <a:t>2</a:t>
            </a:r>
            <a:r>
              <a:rPr lang="en-US" altLang="ja-JP" sz="2800" dirty="0"/>
              <a:t>/s with bicarbonate concentration up to 1.0 M.</a:t>
            </a:r>
            <a:endParaRPr lang="en-US" altLang="ja-JP" sz="2800" dirty="0" smtClean="0"/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ja-JP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ja-JP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2-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] in pore water would be much lower than </a:t>
            </a:r>
            <a:r>
              <a:rPr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in contact solution</a:t>
            </a:r>
            <a:r>
              <a:rPr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ja-JP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509001" y="0"/>
            <a:ext cx="634999" cy="365125"/>
          </a:xfrm>
        </p:spPr>
        <p:txBody>
          <a:bodyPr/>
          <a:lstStyle/>
          <a:p>
            <a:fld id="{F67D9381-10C4-4411-AC72-0996D70DB154}" type="slidenum">
              <a:rPr kumimoji="1" lang="ja-JP" altLang="en-US" sz="2400" smtClean="0"/>
              <a:pPr/>
              <a:t>17</a:t>
            </a:fld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591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950" y="3243049"/>
            <a:ext cx="3310054" cy="298276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2244" y="3278675"/>
            <a:ext cx="3331499" cy="2982768"/>
          </a:xfrm>
          <a:prstGeom prst="rect">
            <a:avLst/>
          </a:prstGeom>
        </p:spPr>
      </p:pic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9381-10C4-4411-AC72-0996D70DB154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9" y="3278674"/>
            <a:ext cx="3384468" cy="2926309"/>
          </a:xfrm>
          <a:prstGeom prst="rect">
            <a:avLst/>
          </a:prstGeom>
        </p:spPr>
      </p:pic>
      <p:cxnSp>
        <p:nvCxnSpPr>
          <p:cNvPr id="6" name="直線コネクタ 5"/>
          <p:cNvCxnSpPr/>
          <p:nvPr/>
        </p:nvCxnSpPr>
        <p:spPr>
          <a:xfrm>
            <a:off x="534390" y="4631377"/>
            <a:ext cx="846990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544290" y="4890652"/>
            <a:ext cx="846990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554190" y="5149927"/>
            <a:ext cx="8469909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29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9322</TotalTime>
  <Words>735</Words>
  <Application>Microsoft Macintosh PowerPoint</Application>
  <PresentationFormat>画面に合わせる (4:3)</PresentationFormat>
  <Paragraphs>269</Paragraphs>
  <Slides>18</Slides>
  <Notes>17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2</vt:i4>
      </vt:variant>
      <vt:variant>
        <vt:lpstr>スライド タイトル</vt:lpstr>
      </vt:variant>
      <vt:variant>
        <vt:i4>18</vt:i4>
      </vt:variant>
    </vt:vector>
  </HeadingPairs>
  <TitlesOfParts>
    <vt:vector size="32" baseType="lpstr">
      <vt:lpstr>Arial Unicode MS</vt:lpstr>
      <vt:lpstr>Calibri</vt:lpstr>
      <vt:lpstr>Calibri Light</vt:lpstr>
      <vt:lpstr>Lucida Grande</vt:lpstr>
      <vt:lpstr>ＭＳ Ｐゴシック</vt:lpstr>
      <vt:lpstr>Symbol</vt:lpstr>
      <vt:lpstr>Times New Roman</vt:lpstr>
      <vt:lpstr>Wingdings</vt:lpstr>
      <vt:lpstr>游ゴシック</vt:lpstr>
      <vt:lpstr>游明朝</vt:lpstr>
      <vt:lpstr>Arial</vt:lpstr>
      <vt:lpstr>Office テーマ</vt:lpstr>
      <vt:lpstr>数式</vt:lpstr>
      <vt:lpstr>KGPlot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Toshiba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栫優樹</dc:creator>
  <cp:lastModifiedBy>Microsoft Office ユーザー</cp:lastModifiedBy>
  <cp:revision>263</cp:revision>
  <dcterms:created xsi:type="dcterms:W3CDTF">2017-08-31T09:09:25Z</dcterms:created>
  <dcterms:modified xsi:type="dcterms:W3CDTF">2017-10-26T05:32:21Z</dcterms:modified>
</cp:coreProperties>
</file>