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13" r:id="rId3"/>
    <p:sldMasterId id="2147483733" r:id="rId4"/>
    <p:sldMasterId id="2147483757" r:id="rId5"/>
    <p:sldMasterId id="2147483769" r:id="rId6"/>
    <p:sldMasterId id="2147483794" r:id="rId7"/>
    <p:sldMasterId id="2147483818" r:id="rId8"/>
  </p:sldMasterIdLst>
  <p:notesMasterIdLst>
    <p:notesMasterId r:id="rId25"/>
  </p:notesMasterIdLst>
  <p:sldIdLst>
    <p:sldId id="262" r:id="rId9"/>
    <p:sldId id="580" r:id="rId10"/>
    <p:sldId id="581" r:id="rId11"/>
    <p:sldId id="570" r:id="rId12"/>
    <p:sldId id="568" r:id="rId13"/>
    <p:sldId id="569" r:id="rId14"/>
    <p:sldId id="552" r:id="rId15"/>
    <p:sldId id="554" r:id="rId16"/>
    <p:sldId id="562" r:id="rId17"/>
    <p:sldId id="584" r:id="rId18"/>
    <p:sldId id="556" r:id="rId19"/>
    <p:sldId id="560" r:id="rId20"/>
    <p:sldId id="561" r:id="rId21"/>
    <p:sldId id="544" r:id="rId22"/>
    <p:sldId id="497" r:id="rId23"/>
    <p:sldId id="470"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12EE"/>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42" autoAdjust="0"/>
    <p:restoredTop sz="89599" autoAdjust="0"/>
  </p:normalViewPr>
  <p:slideViewPr>
    <p:cSldViewPr snapToGrid="0">
      <p:cViewPr>
        <p:scale>
          <a:sx n="60" d="100"/>
          <a:sy n="60" d="100"/>
        </p:scale>
        <p:origin x="372" y="192"/>
      </p:cViewPr>
      <p:guideLst/>
    </p:cSldViewPr>
  </p:slideViewPr>
  <p:notesTextViewPr>
    <p:cViewPr>
      <p:scale>
        <a:sx n="1" d="1"/>
        <a:sy n="1" d="1"/>
      </p:scale>
      <p:origin x="0" y="0"/>
    </p:cViewPr>
  </p:notesTextViewPr>
  <p:sorterViewPr>
    <p:cViewPr>
      <p:scale>
        <a:sx n="74" d="100"/>
        <a:sy n="7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0BAC45-9CEB-4C23-884E-608265CA1EF5}" type="datetimeFigureOut">
              <a:rPr lang="en-US" smtClean="0"/>
              <a:t>10/27/2017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EBD153-7ED5-49F1-AB8D-3FED7CA8944A}" type="slidenum">
              <a:rPr lang="en-US" smtClean="0"/>
              <a:t>‹#›</a:t>
            </a:fld>
            <a:endParaRPr lang="en-US"/>
          </a:p>
        </p:txBody>
      </p:sp>
    </p:spTree>
    <p:extLst>
      <p:ext uri="{BB962C8B-B14F-4D97-AF65-F5344CB8AC3E}">
        <p14:creationId xmlns:p14="http://schemas.microsoft.com/office/powerpoint/2010/main" val="349691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fld id="{B32EA138-4B89-477A-B3CD-C85E152E0B5D}" type="datetime1">
              <a:rPr kumimoji="0" lang="en-US" sz="1100" b="0" i="0" u="none" strike="noStrike" kern="0" cap="none" spc="0" normalizeH="0" baseline="0" noProof="0" smtClean="0">
                <a:ln>
                  <a:noFill/>
                </a:ln>
                <a:solidFill>
                  <a:schemeClr val="tx1"/>
                </a:solidFill>
                <a:effectLst/>
                <a:uLnTx/>
                <a:uFillTx/>
                <a:latin typeface="Arial" panose="020B0604020202020204" pitchFamily="34" charset="0"/>
              </a:rPr>
              <a:pPr marL="0" marR="0" lvl="0" indent="0" defTabSz="914217" eaLnBrk="1" fontAlgn="auto" latinLnBrk="0" hangingPunct="1">
                <a:lnSpc>
                  <a:spcPct val="100000"/>
                </a:lnSpc>
                <a:spcBef>
                  <a:spcPct val="0"/>
                </a:spcBef>
                <a:spcAft>
                  <a:spcPts val="0"/>
                </a:spcAft>
                <a:buClrTx/>
                <a:buSzTx/>
                <a:buFontTx/>
                <a:buNone/>
                <a:tabLst/>
                <a:defRPr/>
              </a:pPr>
              <a:t>10/27/2017</a:t>
            </a:fld>
            <a:endParaRPr kumimoji="0" lang="en-US" sz="1100" b="0" i="0" u="none" strike="noStrike" kern="0" cap="none" spc="0" normalizeH="0" baseline="0" noProof="0">
              <a:ln>
                <a:noFill/>
              </a:ln>
              <a:solidFill>
                <a:schemeClr val="tx1"/>
              </a:solidFill>
              <a:effectLst/>
              <a:uLnTx/>
              <a:uFillTx/>
              <a:latin typeface="Arial" panose="020B0604020202020204" pitchFamily="34" charset="0"/>
            </a:endParaRPr>
          </a:p>
        </p:txBody>
      </p:sp>
      <p:sp>
        <p:nvSpPr>
          <p:cNvPr id="921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r>
              <a:rPr kumimoji="0" lang="en-US" sz="1100" b="0" i="0" u="none" strike="noStrike" kern="0" cap="none" spc="0" normalizeH="0" baseline="0" noProof="0">
                <a:ln>
                  <a:noFill/>
                </a:ln>
                <a:solidFill>
                  <a:schemeClr val="tx1"/>
                </a:solidFill>
                <a:effectLst/>
                <a:uLnTx/>
                <a:uFillTx/>
                <a:latin typeface="Arial" panose="020B0604020202020204" pitchFamily="34" charset="0"/>
              </a:rPr>
              <a:t>Template C Plain-crimson-bright</a:t>
            </a:r>
          </a:p>
        </p:txBody>
      </p:sp>
      <p:sp>
        <p:nvSpPr>
          <p:cNvPr id="922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17">
              <a:spcBef>
                <a:spcPct val="30000"/>
              </a:spcBef>
              <a:defRPr sz="1100">
                <a:solidFill>
                  <a:schemeClr val="tx1"/>
                </a:solidFill>
                <a:latin typeface="Arial" panose="020B0604020202020204" pitchFamily="34" charset="0"/>
              </a:defRPr>
            </a:lvl1pPr>
            <a:lvl2pPr marL="737678" indent="-283723" defTabSz="914217">
              <a:spcBef>
                <a:spcPct val="30000"/>
              </a:spcBef>
              <a:defRPr sz="1100">
                <a:solidFill>
                  <a:schemeClr val="tx1"/>
                </a:solidFill>
                <a:latin typeface="Arial" panose="020B0604020202020204" pitchFamily="34" charset="0"/>
              </a:defRPr>
            </a:lvl2pPr>
            <a:lvl3pPr marL="1134890" indent="-226978" defTabSz="914217">
              <a:spcBef>
                <a:spcPct val="30000"/>
              </a:spcBef>
              <a:defRPr sz="1100">
                <a:solidFill>
                  <a:schemeClr val="tx1"/>
                </a:solidFill>
                <a:latin typeface="Arial" panose="020B0604020202020204" pitchFamily="34" charset="0"/>
              </a:defRPr>
            </a:lvl3pPr>
            <a:lvl4pPr marL="1588847" indent="-226978" defTabSz="914217">
              <a:spcBef>
                <a:spcPct val="30000"/>
              </a:spcBef>
              <a:defRPr sz="1100">
                <a:solidFill>
                  <a:schemeClr val="tx1"/>
                </a:solidFill>
                <a:latin typeface="Arial" panose="020B0604020202020204" pitchFamily="34" charset="0"/>
              </a:defRPr>
            </a:lvl4pPr>
            <a:lvl5pPr marL="2042803" indent="-226978" defTabSz="914217">
              <a:spcBef>
                <a:spcPct val="30000"/>
              </a:spcBef>
              <a:defRPr sz="1100">
                <a:solidFill>
                  <a:schemeClr val="tx1"/>
                </a:solidFill>
                <a:latin typeface="Arial" panose="020B0604020202020204" pitchFamily="34" charset="0"/>
              </a:defRPr>
            </a:lvl5pPr>
            <a:lvl6pPr marL="2496759" indent="-226978" defTabSz="914217" eaLnBrk="0" fontAlgn="base" hangingPunct="0">
              <a:spcBef>
                <a:spcPct val="30000"/>
              </a:spcBef>
              <a:spcAft>
                <a:spcPct val="0"/>
              </a:spcAft>
              <a:defRPr sz="1100">
                <a:solidFill>
                  <a:schemeClr val="tx1"/>
                </a:solidFill>
                <a:latin typeface="Arial" panose="020B0604020202020204" pitchFamily="34" charset="0"/>
              </a:defRPr>
            </a:lvl6pPr>
            <a:lvl7pPr marL="2950715" indent="-226978" defTabSz="914217" eaLnBrk="0" fontAlgn="base" hangingPunct="0">
              <a:spcBef>
                <a:spcPct val="30000"/>
              </a:spcBef>
              <a:spcAft>
                <a:spcPct val="0"/>
              </a:spcAft>
              <a:defRPr sz="1100">
                <a:solidFill>
                  <a:schemeClr val="tx1"/>
                </a:solidFill>
                <a:latin typeface="Arial" panose="020B0604020202020204" pitchFamily="34" charset="0"/>
              </a:defRPr>
            </a:lvl7pPr>
            <a:lvl8pPr marL="3404671" indent="-226978" defTabSz="914217" eaLnBrk="0" fontAlgn="base" hangingPunct="0">
              <a:spcBef>
                <a:spcPct val="30000"/>
              </a:spcBef>
              <a:spcAft>
                <a:spcPct val="0"/>
              </a:spcAft>
              <a:defRPr sz="1100">
                <a:solidFill>
                  <a:schemeClr val="tx1"/>
                </a:solidFill>
                <a:latin typeface="Arial" panose="020B0604020202020204" pitchFamily="34" charset="0"/>
              </a:defRPr>
            </a:lvl8pPr>
            <a:lvl9pPr marL="3858628" indent="-226978" defTabSz="914217"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defTabSz="914217" eaLnBrk="1" fontAlgn="auto" latinLnBrk="0" hangingPunct="1">
              <a:lnSpc>
                <a:spcPct val="100000"/>
              </a:lnSpc>
              <a:spcBef>
                <a:spcPct val="0"/>
              </a:spcBef>
              <a:spcAft>
                <a:spcPts val="0"/>
              </a:spcAft>
              <a:buClrTx/>
              <a:buSzTx/>
              <a:buFontTx/>
              <a:buNone/>
              <a:tabLst/>
              <a:defRPr/>
            </a:pPr>
            <a:fld id="{E346399E-6BB4-49DD-BC10-A5A7474A6892}" type="slidenum">
              <a:rPr kumimoji="0" lang="en-US" sz="1100" b="0" i="0" u="none" strike="noStrike" kern="0" cap="none" spc="0" normalizeH="0" baseline="0" noProof="0" smtClean="0">
                <a:ln>
                  <a:noFill/>
                </a:ln>
                <a:solidFill>
                  <a:schemeClr val="tx1"/>
                </a:solidFill>
                <a:effectLst/>
                <a:uLnTx/>
                <a:uFillTx/>
                <a:latin typeface="Arial" panose="020B0604020202020204" pitchFamily="34" charset="0"/>
              </a:rPr>
              <a:pPr marL="0" marR="0" lvl="0" indent="0" defTabSz="914217" eaLnBrk="1" fontAlgn="auto" latinLnBrk="0" hangingPunct="1">
                <a:lnSpc>
                  <a:spcPct val="100000"/>
                </a:lnSpc>
                <a:spcBef>
                  <a:spcPct val="0"/>
                </a:spcBef>
                <a:spcAft>
                  <a:spcPts val="0"/>
                </a:spcAft>
                <a:buClrTx/>
                <a:buSzTx/>
                <a:buFontTx/>
                <a:buNone/>
                <a:tabLst/>
                <a:defRPr/>
              </a:pPr>
              <a:t>1</a:t>
            </a:fld>
            <a:endParaRPr kumimoji="0" lang="en-US" sz="1100" b="0" i="0" u="none" strike="noStrike" kern="0" cap="none" spc="0" normalizeH="0" baseline="0" noProof="0">
              <a:ln>
                <a:noFill/>
              </a:ln>
              <a:solidFill>
                <a:schemeClr val="tx1"/>
              </a:solidFill>
              <a:effectLst/>
              <a:uLnTx/>
              <a:uFillTx/>
              <a:latin typeface="Arial" panose="020B0604020202020204" pitchFamily="34" charset="0"/>
            </a:endParaRPr>
          </a:p>
        </p:txBody>
      </p:sp>
      <p:sp>
        <p:nvSpPr>
          <p:cNvPr id="9221" name="Rectangle 2"/>
          <p:cNvSpPr>
            <a:spLocks noGrp="1" noRot="1" noChangeAspect="1" noChangeArrowheads="1" noTextEdit="1"/>
          </p:cNvSpPr>
          <p:nvPr>
            <p:ph type="sldImg"/>
          </p:nvPr>
        </p:nvSpPr>
        <p:spPr>
          <a:ln/>
        </p:spPr>
      </p:sp>
      <p:sp>
        <p:nvSpPr>
          <p:cNvPr id="922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1" kern="1200" dirty="0" smtClean="0">
                <a:solidFill>
                  <a:schemeClr val="tx1"/>
                </a:solidFill>
                <a:effectLst/>
                <a:latin typeface="+mn-lt"/>
                <a:ea typeface="+mn-ea"/>
                <a:cs typeface="+mn-cs"/>
              </a:rPr>
              <a:t>Effects of Li, Ca, Fe, and B on NaAlSiO</a:t>
            </a:r>
            <a:r>
              <a:rPr lang="en-US" sz="1200" b="1" i="1" kern="1200" baseline="-25000" dirty="0" smtClean="0">
                <a:solidFill>
                  <a:schemeClr val="tx1"/>
                </a:solidFill>
                <a:effectLst/>
                <a:latin typeface="+mn-lt"/>
                <a:ea typeface="+mn-ea"/>
                <a:cs typeface="+mn-cs"/>
              </a:rPr>
              <a:t>4</a:t>
            </a:r>
            <a:r>
              <a:rPr lang="en-US" sz="1200" b="1" i="1" kern="1200" dirty="0" smtClean="0">
                <a:solidFill>
                  <a:schemeClr val="tx1"/>
                </a:solidFill>
                <a:effectLst/>
                <a:latin typeface="+mn-lt"/>
                <a:ea typeface="+mn-ea"/>
                <a:cs typeface="+mn-cs"/>
              </a:rPr>
              <a:t> nepheline crystallization in high level waste glasses</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John McCloy, José </a:t>
            </a:r>
            <a:r>
              <a:rPr lang="en-US" sz="1200" i="1" kern="1200" dirty="0" err="1" smtClean="0">
                <a:solidFill>
                  <a:schemeClr val="tx1"/>
                </a:solidFill>
                <a:effectLst/>
                <a:latin typeface="+mn-lt"/>
                <a:ea typeface="+mn-ea"/>
                <a:cs typeface="+mn-cs"/>
              </a:rPr>
              <a:t>Marcial</a:t>
            </a:r>
            <a:r>
              <a:rPr lang="en-US" sz="1200" i="1" kern="1200" dirty="0" smtClean="0">
                <a:solidFill>
                  <a:schemeClr val="tx1"/>
                </a:solidFill>
                <a:effectLst/>
                <a:latin typeface="+mn-lt"/>
                <a:ea typeface="+mn-ea"/>
                <a:cs typeface="+mn-cs"/>
              </a:rPr>
              <a:t>, Mostafa </a:t>
            </a:r>
            <a:r>
              <a:rPr lang="en-US" sz="1200" i="1" kern="1200" dirty="0" err="1" smtClean="0">
                <a:solidFill>
                  <a:schemeClr val="tx1"/>
                </a:solidFill>
                <a:effectLst/>
                <a:latin typeface="+mn-lt"/>
                <a:ea typeface="+mn-ea"/>
                <a:cs typeface="+mn-cs"/>
              </a:rPr>
              <a:t>Ahmadzadeh</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Yaqoot</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Shaharyar</a:t>
            </a:r>
            <a:r>
              <a:rPr lang="en-US" sz="1200" i="1" kern="1200" dirty="0" smtClean="0">
                <a:solidFill>
                  <a:schemeClr val="tx1"/>
                </a:solidFill>
                <a:effectLst/>
                <a:latin typeface="+mn-lt"/>
                <a:ea typeface="+mn-ea"/>
                <a:cs typeface="+mn-cs"/>
              </a:rPr>
              <a:t>, Ambar </a:t>
            </a:r>
            <a:r>
              <a:rPr lang="en-US" sz="1200" i="1" kern="1200" dirty="0" err="1" smtClean="0">
                <a:solidFill>
                  <a:schemeClr val="tx1"/>
                </a:solidFill>
                <a:effectLst/>
                <a:latin typeface="+mn-lt"/>
                <a:ea typeface="+mn-ea"/>
                <a:cs typeface="+mn-cs"/>
              </a:rPr>
              <a:t>Deshkar</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Ashutosh</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Goel</a:t>
            </a:r>
            <a:r>
              <a:rPr lang="en-US" sz="1200" i="1" kern="1200" dirty="0" smtClean="0">
                <a:solidFill>
                  <a:schemeClr val="tx1"/>
                </a:solidFill>
                <a:effectLst/>
                <a:latin typeface="+mn-lt"/>
                <a:ea typeface="+mn-ea"/>
                <a:cs typeface="+mn-cs"/>
              </a:rPr>
              <a:t> (+ others in acknowledgements)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Owing to high concentrations of Al</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O</a:t>
            </a:r>
            <a:r>
              <a:rPr lang="en-US" sz="1200" kern="1200" baseline="-25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from dissolved fuel cladding and Na</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O from basification of the waste, about half of the high-level waste by volume at Hanford, Washington, USA is rich in both Na and Al.  Formulations of high waste-loading glasses result in lower amounts of SiO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which often leads to undesirable precipitation of nepheline (NaAlSiO</a:t>
            </a:r>
            <a:r>
              <a:rPr lang="en-US" sz="1200" kern="1200" baseline="-25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Nepheline crystallization can be affected by modifiers (Li, Ca) added to lower viscosity and improve electrical conductivity of the melt.  Also, B is frequently added to reduce viscosity, and Fe is present in varying amounts from steel tank corrosion.  Given the existence of various natural minerals of the </a:t>
            </a:r>
            <a:r>
              <a:rPr lang="en-US" sz="1200" kern="1200" dirty="0" err="1" smtClean="0">
                <a:solidFill>
                  <a:schemeClr val="tx1"/>
                </a:solidFill>
                <a:effectLst/>
                <a:latin typeface="+mn-lt"/>
                <a:ea typeface="+mn-ea"/>
                <a:cs typeface="+mn-cs"/>
              </a:rPr>
              <a:t>stoichiometries</a:t>
            </a:r>
            <a:r>
              <a:rPr lang="en-US" sz="1200" kern="1200" dirty="0" smtClean="0">
                <a:solidFill>
                  <a:schemeClr val="tx1"/>
                </a:solidFill>
                <a:effectLst/>
                <a:latin typeface="+mn-lt"/>
                <a:ea typeface="+mn-ea"/>
                <a:cs typeface="+mn-cs"/>
              </a:rPr>
              <a:t> (Na,Li,Ca</a:t>
            </a:r>
            <a:r>
              <a:rPr lang="en-US" sz="1200" kern="1200" baseline="-25000" dirty="0" smtClean="0">
                <a:solidFill>
                  <a:schemeClr val="tx1"/>
                </a:solidFill>
                <a:effectLst/>
                <a:latin typeface="+mn-lt"/>
                <a:ea typeface="+mn-ea"/>
                <a:cs typeface="+mn-cs"/>
              </a:rPr>
              <a:t>0.5</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Al,Fe,B</a:t>
            </a:r>
            <a:r>
              <a:rPr lang="en-US" sz="1200" kern="1200" dirty="0" smtClean="0">
                <a:solidFill>
                  <a:schemeClr val="tx1"/>
                </a:solidFill>
                <a:effectLst/>
                <a:latin typeface="+mn-lt"/>
                <a:ea typeface="+mn-ea"/>
                <a:cs typeface="+mn-cs"/>
              </a:rPr>
              <a:t>)SiO</a:t>
            </a:r>
            <a:r>
              <a:rPr lang="en-US" sz="1200" kern="1200" baseline="-25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we sought to study the effects of substitution in the stoichiometric nepheline glass on the resulting crystallization.  We summarize here several years of work, including characterization by nuclear magnetic resonance, vibrating sample </a:t>
            </a:r>
            <a:r>
              <a:rPr lang="en-US" sz="1200" kern="1200" dirty="0" err="1" smtClean="0">
                <a:solidFill>
                  <a:schemeClr val="tx1"/>
                </a:solidFill>
                <a:effectLst/>
                <a:latin typeface="+mn-lt"/>
                <a:ea typeface="+mn-ea"/>
                <a:cs typeface="+mn-cs"/>
              </a:rPr>
              <a:t>magnetometry</a:t>
            </a:r>
            <a:r>
              <a:rPr lang="en-US" sz="1200" kern="1200" dirty="0" smtClean="0">
                <a:solidFill>
                  <a:schemeClr val="tx1"/>
                </a:solidFill>
                <a:effectLst/>
                <a:latin typeface="+mn-lt"/>
                <a:ea typeface="+mn-ea"/>
                <a:cs typeface="+mn-cs"/>
              </a:rPr>
              <a:t>, Raman spectroscopy, thermal analysis, x-ray diffraction, electron microscopy, and electron microprobe.</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48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smtClean="0">
                <a:solidFill>
                  <a:schemeClr val="bg1"/>
                </a:solidFill>
              </a:rPr>
              <a:t>Of &gt;100 US nuclear waste sites, Hanford, WA is the largest</a:t>
            </a:r>
          </a:p>
          <a:p>
            <a:pPr lvl="1"/>
            <a:r>
              <a:rPr lang="en-US" sz="2400" dirty="0" smtClean="0">
                <a:solidFill>
                  <a:schemeClr val="bg1"/>
                </a:solidFill>
              </a:rPr>
              <a:t>177 tanks of </a:t>
            </a:r>
            <a:r>
              <a:rPr lang="en-US" sz="2400" dirty="0" smtClean="0">
                <a:solidFill>
                  <a:srgbClr val="FF0000"/>
                </a:solidFill>
              </a:rPr>
              <a:t>&gt;56 million gallons </a:t>
            </a:r>
            <a:r>
              <a:rPr lang="en-US" sz="2400" dirty="0" smtClean="0">
                <a:solidFill>
                  <a:schemeClr val="bg1"/>
                </a:solidFill>
              </a:rPr>
              <a:t>from Pu-production</a:t>
            </a:r>
          </a:p>
          <a:p>
            <a:r>
              <a:rPr lang="en-US" sz="2800" dirty="0" smtClean="0">
                <a:solidFill>
                  <a:schemeClr val="bg1"/>
                </a:solidFill>
              </a:rPr>
              <a:t>Much of the High-level waste (HLW) is high in Al &amp; Na</a:t>
            </a:r>
          </a:p>
          <a:p>
            <a:endParaRPr lang="en-US" sz="2800" dirty="0" smtClean="0">
              <a:solidFill>
                <a:schemeClr val="bg1"/>
              </a:solidFill>
            </a:endParaRPr>
          </a:p>
          <a:p>
            <a:pPr marL="344488" indent="-344488">
              <a:buClrTx/>
              <a:buFont typeface="Arial" panose="020B0604020202020204" pitchFamily="34" charset="0"/>
              <a:buChar char="•"/>
            </a:pPr>
            <a:r>
              <a:rPr lang="en-US" sz="1200" dirty="0" smtClean="0">
                <a:solidFill>
                  <a:schemeClr val="bg1"/>
                </a:solidFill>
              </a:rPr>
              <a:t>HLW will be mixed with glass-forming additives and vitrified </a:t>
            </a:r>
          </a:p>
          <a:p>
            <a:pPr marL="344488" indent="-344488">
              <a:buClrTx/>
              <a:buFont typeface="Arial" panose="020B0604020202020204" pitchFamily="34" charset="0"/>
              <a:buChar char="•"/>
            </a:pPr>
            <a:r>
              <a:rPr lang="en-US" sz="1200" u="sng" dirty="0" smtClean="0">
                <a:solidFill>
                  <a:schemeClr val="bg1"/>
                </a:solidFill>
              </a:rPr>
              <a:t>Desired result</a:t>
            </a:r>
            <a:r>
              <a:rPr lang="en-US" sz="1200" dirty="0" smtClean="0">
                <a:solidFill>
                  <a:schemeClr val="bg1"/>
                </a:solidFill>
              </a:rPr>
              <a:t>: permanent disposal in a geological repository</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2</a:t>
            </a:fld>
            <a:endParaRPr lang="en-US"/>
          </a:p>
        </p:txBody>
      </p:sp>
    </p:spTree>
    <p:extLst>
      <p:ext uri="{BB962C8B-B14F-4D97-AF65-F5344CB8AC3E}">
        <p14:creationId xmlns:p14="http://schemas.microsoft.com/office/powerpoint/2010/main" val="1892133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Tx/>
            </a:pPr>
            <a:r>
              <a:rPr lang="en-US" sz="2400" dirty="0" smtClean="0">
                <a:solidFill>
                  <a:schemeClr val="bg1"/>
                </a:solidFill>
              </a:rPr>
              <a:t>HLW glasses will be poured into canisters and cooled</a:t>
            </a:r>
          </a:p>
          <a:p>
            <a:pPr>
              <a:buClrTx/>
            </a:pPr>
            <a:r>
              <a:rPr lang="en-US" sz="2400" dirty="0" smtClean="0">
                <a:solidFill>
                  <a:schemeClr val="bg1"/>
                </a:solidFill>
              </a:rPr>
              <a:t>HLW glass composition may result in nepheline (NaAlSiO</a:t>
            </a:r>
            <a:r>
              <a:rPr lang="en-US" sz="2400" baseline="-25000" dirty="0" smtClean="0">
                <a:solidFill>
                  <a:schemeClr val="bg1"/>
                </a:solidFill>
              </a:rPr>
              <a:t>4</a:t>
            </a:r>
            <a:r>
              <a:rPr lang="en-US" sz="2400" dirty="0" smtClean="0">
                <a:solidFill>
                  <a:schemeClr val="bg1"/>
                </a:solidFill>
              </a:rPr>
              <a:t>) crystallization</a:t>
            </a:r>
          </a:p>
          <a:p>
            <a:pPr>
              <a:buClrTx/>
            </a:pPr>
            <a:r>
              <a:rPr lang="en-US" sz="2400" u="sng" dirty="0" smtClean="0">
                <a:solidFill>
                  <a:schemeClr val="bg1"/>
                </a:solidFill>
              </a:rPr>
              <a:t>Primary concern: </a:t>
            </a:r>
            <a:r>
              <a:rPr lang="en-US" sz="2400" dirty="0" smtClean="0">
                <a:solidFill>
                  <a:schemeClr val="bg1"/>
                </a:solidFill>
              </a:rPr>
              <a:t>Nepheline extracts Al</a:t>
            </a:r>
            <a:r>
              <a:rPr lang="en-US" sz="2400" baseline="-25000" dirty="0" smtClean="0">
                <a:solidFill>
                  <a:schemeClr val="bg1"/>
                </a:solidFill>
              </a:rPr>
              <a:t>2</a:t>
            </a:r>
            <a:r>
              <a:rPr lang="en-US" sz="2400" dirty="0" smtClean="0">
                <a:solidFill>
                  <a:schemeClr val="bg1"/>
                </a:solidFill>
              </a:rPr>
              <a:t>O</a:t>
            </a:r>
            <a:r>
              <a:rPr lang="en-US" sz="2400" baseline="-25000" dirty="0" smtClean="0">
                <a:solidFill>
                  <a:schemeClr val="bg1"/>
                </a:solidFill>
              </a:rPr>
              <a:t>3</a:t>
            </a:r>
            <a:r>
              <a:rPr lang="en-US" sz="2400" dirty="0" smtClean="0">
                <a:solidFill>
                  <a:schemeClr val="bg1"/>
                </a:solidFill>
              </a:rPr>
              <a:t> and SiO</a:t>
            </a:r>
            <a:r>
              <a:rPr lang="en-US" sz="2400" baseline="-25000" dirty="0" smtClean="0">
                <a:solidFill>
                  <a:schemeClr val="bg1"/>
                </a:solidFill>
              </a:rPr>
              <a:t>2</a:t>
            </a:r>
            <a:r>
              <a:rPr lang="en-US" sz="2400" dirty="0" smtClean="0">
                <a:solidFill>
                  <a:schemeClr val="bg1"/>
                </a:solidFill>
              </a:rPr>
              <a:t> from glass</a:t>
            </a:r>
          </a:p>
          <a:p>
            <a:pPr lvl="1">
              <a:buClrTx/>
            </a:pPr>
            <a:r>
              <a:rPr lang="en-US" sz="2000" dirty="0" smtClean="0">
                <a:solidFill>
                  <a:schemeClr val="bg1"/>
                </a:solidFill>
              </a:rPr>
              <a:t>Increases susceptibility of HLW glass to chemical attack</a:t>
            </a:r>
          </a:p>
          <a:p>
            <a:pPr lvl="1">
              <a:buClrTx/>
            </a:pPr>
            <a:r>
              <a:rPr lang="en-US" sz="2000" dirty="0" smtClean="0">
                <a:solidFill>
                  <a:schemeClr val="bg1"/>
                </a:solidFill>
              </a:rPr>
              <a:t>Challenge to understand crystallization with many components</a:t>
            </a:r>
          </a:p>
          <a:p>
            <a:pPr lvl="1">
              <a:buClrTx/>
            </a:pPr>
            <a:r>
              <a:rPr lang="en-US" sz="2000" dirty="0" smtClean="0">
                <a:solidFill>
                  <a:schemeClr val="bg1"/>
                </a:solidFill>
              </a:rPr>
              <a:t>Seek to understand similarities between mid-range order and crystalline structures.</a:t>
            </a:r>
          </a:p>
          <a:p>
            <a:endParaRPr lang="en-US" dirty="0" smtClean="0"/>
          </a:p>
          <a:p>
            <a:r>
              <a:rPr lang="en-US" dirty="0" smtClean="0"/>
              <a:t>==</a:t>
            </a:r>
          </a:p>
          <a:p>
            <a:pPr marL="171435" indent="-171435">
              <a:buFont typeface="Arial" panose="020B0604020202020204" pitchFamily="34" charset="0"/>
              <a:buChar char="•"/>
            </a:pPr>
            <a:r>
              <a:rPr lang="en-US" dirty="0" smtClean="0">
                <a:latin typeface="Arial" charset="0"/>
              </a:rPr>
              <a:t>Riley, B.J., B.T. </a:t>
            </a:r>
            <a:r>
              <a:rPr lang="en-US" dirty="0" err="1" smtClean="0">
                <a:latin typeface="Arial" charset="0"/>
              </a:rPr>
              <a:t>Rieck</a:t>
            </a:r>
            <a:r>
              <a:rPr lang="en-US" dirty="0" smtClean="0">
                <a:latin typeface="Arial" charset="0"/>
              </a:rPr>
              <a:t>, J.S. McCloy, J.V. Crum, S.K. </a:t>
            </a:r>
            <a:r>
              <a:rPr lang="en-US" dirty="0" err="1" smtClean="0">
                <a:latin typeface="Arial" charset="0"/>
              </a:rPr>
              <a:t>Sundaram</a:t>
            </a:r>
            <a:r>
              <a:rPr lang="en-US" dirty="0" smtClean="0">
                <a:latin typeface="Arial" charset="0"/>
              </a:rPr>
              <a:t>, and J.D. Vienna, "Tellurite glass as a waste form for mixed alkali–chloride waste streams: Candidate materials selection and initial testing," </a:t>
            </a:r>
            <a:r>
              <a:rPr lang="en-US" i="1" dirty="0" smtClean="0">
                <a:latin typeface="Arial" charset="0"/>
              </a:rPr>
              <a:t>Journal of Nuclear Materials</a:t>
            </a:r>
            <a:r>
              <a:rPr lang="en-US" dirty="0" smtClean="0">
                <a:latin typeface="Arial" charset="0"/>
              </a:rPr>
              <a:t>, 424(1–3), 29-37 (2012).</a:t>
            </a:r>
          </a:p>
          <a:p>
            <a:pPr marL="171435" indent="-171435">
              <a:buFont typeface="Arial" panose="020B0604020202020204" pitchFamily="34" charset="0"/>
              <a:buChar char="•"/>
            </a:pPr>
            <a:r>
              <a:rPr lang="en-US" dirty="0" smtClean="0"/>
              <a:t>Kroll, J.O., J.D. Vienna, and M.J. </a:t>
            </a:r>
            <a:r>
              <a:rPr lang="en-US" dirty="0" err="1" smtClean="0"/>
              <a:t>Schweiger</a:t>
            </a:r>
            <a:r>
              <a:rPr lang="en-US" dirty="0" smtClean="0"/>
              <a:t>, "Effects of Al2O3, B2O3, Li2O, Na2O, and SiO2 on Nepheline Crystallization in Hanford High Level Waste Glasses," In </a:t>
            </a:r>
            <a:r>
              <a:rPr lang="en-US" i="1" dirty="0" smtClean="0"/>
              <a:t>Ceramics Transactions 260:  Advances in Materials Science for Environmental and Energy Technologies V</a:t>
            </a:r>
            <a:r>
              <a:rPr lang="en-US" dirty="0" smtClean="0"/>
              <a:t>, John Wiley &amp; Sons, Inc., 159-169 (2016).</a:t>
            </a:r>
            <a:endParaRPr lang="en-US" dirty="0" smtClean="0">
              <a:latin typeface="Arial" charset="0"/>
            </a:endParaRP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3</a:t>
            </a:fld>
            <a:endParaRPr lang="en-US"/>
          </a:p>
        </p:txBody>
      </p:sp>
    </p:spTree>
    <p:extLst>
      <p:ext uri="{BB962C8B-B14F-4D97-AF65-F5344CB8AC3E}">
        <p14:creationId xmlns:p14="http://schemas.microsoft.com/office/powerpoint/2010/main" val="1674833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Li, H., B. Jones, P. </a:t>
            </a:r>
            <a:r>
              <a:rPr lang="en-US" sz="1200" kern="1200" dirty="0" err="1" smtClean="0">
                <a:solidFill>
                  <a:schemeClr val="tx1"/>
                </a:solidFill>
                <a:latin typeface="+mn-lt"/>
                <a:ea typeface="+mn-ea"/>
                <a:cs typeface="+mn-cs"/>
              </a:rPr>
              <a:t>Hrma</a:t>
            </a:r>
            <a:r>
              <a:rPr lang="en-US" sz="1200" kern="1200" dirty="0" smtClean="0">
                <a:solidFill>
                  <a:schemeClr val="tx1"/>
                </a:solidFill>
                <a:latin typeface="+mn-lt"/>
                <a:ea typeface="+mn-ea"/>
                <a:cs typeface="+mn-cs"/>
              </a:rPr>
              <a:t>, and J.D. Vienna, "Compositional effects on </a:t>
            </a:r>
            <a:r>
              <a:rPr lang="en-US" sz="1200" kern="1200" dirty="0" err="1" smtClean="0">
                <a:solidFill>
                  <a:schemeClr val="tx1"/>
                </a:solidFill>
                <a:latin typeface="+mn-lt"/>
                <a:ea typeface="+mn-ea"/>
                <a:cs typeface="+mn-cs"/>
              </a:rPr>
              <a:t>liquidus</a:t>
            </a:r>
            <a:r>
              <a:rPr lang="en-US" sz="1200" kern="1200" dirty="0" smtClean="0">
                <a:solidFill>
                  <a:schemeClr val="tx1"/>
                </a:solidFill>
                <a:latin typeface="+mn-lt"/>
                <a:ea typeface="+mn-ea"/>
                <a:cs typeface="+mn-cs"/>
              </a:rPr>
              <a:t> temperature of Hanford simulated high-level waste glasses precipitating nepheline (NaAlSiO</a:t>
            </a:r>
            <a:r>
              <a:rPr lang="en-US" sz="1200" kern="1200" baseline="-25000" dirty="0" smtClean="0">
                <a:solidFill>
                  <a:schemeClr val="tx1"/>
                </a:solidFill>
                <a:latin typeface="+mn-lt"/>
                <a:ea typeface="+mn-ea"/>
                <a:cs typeface="+mn-cs"/>
              </a:rPr>
              <a:t>4</a:t>
            </a:r>
            <a:r>
              <a:rPr lang="en-US" sz="1200" kern="1200" baseline="0" dirty="0" smtClean="0">
                <a:solidFill>
                  <a:schemeClr val="tx1"/>
                </a:solidFill>
                <a:latin typeface="+mn-lt"/>
                <a:ea typeface="+mn-ea"/>
                <a:cs typeface="+mn-cs"/>
              </a:rPr>
              <a:t>)," In </a:t>
            </a:r>
            <a:r>
              <a:rPr lang="en-US" sz="1200" i="1" kern="1200" baseline="0" dirty="0" smtClean="0">
                <a:solidFill>
                  <a:schemeClr val="tx1"/>
                </a:solidFill>
                <a:latin typeface="+mn-lt"/>
                <a:ea typeface="+mn-ea"/>
                <a:cs typeface="+mn-cs"/>
              </a:rPr>
              <a:t>Ceramic Transactions</a:t>
            </a:r>
            <a:r>
              <a:rPr lang="en-US" sz="1200" i="0" kern="1200" baseline="0" dirty="0" smtClean="0">
                <a:solidFill>
                  <a:schemeClr val="tx1"/>
                </a:solidFill>
                <a:latin typeface="+mn-lt"/>
                <a:ea typeface="+mn-ea"/>
                <a:cs typeface="+mn-cs"/>
              </a:rPr>
              <a:t>, D.K. Peeler and J.C. </a:t>
            </a:r>
            <a:r>
              <a:rPr lang="en-US" sz="1200" i="0" kern="1200" baseline="0" dirty="0" err="1" smtClean="0">
                <a:solidFill>
                  <a:schemeClr val="tx1"/>
                </a:solidFill>
                <a:latin typeface="+mn-lt"/>
                <a:ea typeface="+mn-ea"/>
                <a:cs typeface="+mn-cs"/>
              </a:rPr>
              <a:t>Marra</a:t>
            </a:r>
            <a:r>
              <a:rPr lang="en-US" sz="1200" i="0" kern="1200" baseline="0" dirty="0" smtClean="0">
                <a:solidFill>
                  <a:schemeClr val="tx1"/>
                </a:solidFill>
                <a:latin typeface="+mn-lt"/>
                <a:ea typeface="+mn-ea"/>
                <a:cs typeface="+mn-cs"/>
              </a:rPr>
              <a:t>, ed., 87, Environmental Issues and Waste Management Technologies in the Ceramic and Nuclear Industries III, American Ceramic Society, Westerville, OH, 279-288 (1998).</a:t>
            </a:r>
          </a:p>
          <a:p>
            <a:endParaRPr lang="en-US" sz="1200" i="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McCloy, J.S., M.J. </a:t>
            </a:r>
            <a:r>
              <a:rPr lang="en-US" sz="1200" kern="1200" dirty="0" err="1" smtClean="0">
                <a:solidFill>
                  <a:schemeClr val="tx1"/>
                </a:solidFill>
                <a:latin typeface="+mn-lt"/>
                <a:ea typeface="+mn-ea"/>
                <a:cs typeface="+mn-cs"/>
              </a:rPr>
              <a:t>Schweiger</a:t>
            </a:r>
            <a:r>
              <a:rPr lang="en-US" sz="1200" kern="1200" dirty="0" smtClean="0">
                <a:solidFill>
                  <a:schemeClr val="tx1"/>
                </a:solidFill>
                <a:latin typeface="+mn-lt"/>
                <a:ea typeface="+mn-ea"/>
                <a:cs typeface="+mn-cs"/>
              </a:rPr>
              <a:t>, C.P. Rodriguez, and J.D. Vienna, "Nepheline Crystallization in Nuclear Waste Glasses: Progress Toward Acceptance of High-Alumina Formulations," </a:t>
            </a:r>
            <a:r>
              <a:rPr lang="en-US" sz="1200" i="1" kern="1200" dirty="0" smtClean="0">
                <a:solidFill>
                  <a:schemeClr val="tx1"/>
                </a:solidFill>
                <a:latin typeface="+mn-lt"/>
                <a:ea typeface="+mn-ea"/>
                <a:cs typeface="+mn-cs"/>
              </a:rPr>
              <a:t>International Journal of Applied Glass Science</a:t>
            </a:r>
            <a:r>
              <a:rPr lang="en-US" sz="1200" i="0" kern="1200" dirty="0" smtClean="0">
                <a:solidFill>
                  <a:schemeClr val="tx1"/>
                </a:solidFill>
                <a:latin typeface="+mn-lt"/>
                <a:ea typeface="+mn-ea"/>
                <a:cs typeface="+mn-cs"/>
              </a:rPr>
              <a:t>, 2(3), 201-214 (2011).</a:t>
            </a:r>
          </a:p>
          <a:p>
            <a:endParaRPr lang="en-US" sz="120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Vienna, J.D., J.O. Kroll, P.R. </a:t>
            </a:r>
            <a:r>
              <a:rPr lang="en-US" sz="1200" kern="1200" dirty="0" err="1" smtClean="0">
                <a:solidFill>
                  <a:schemeClr val="tx1"/>
                </a:solidFill>
                <a:latin typeface="+mn-lt"/>
                <a:ea typeface="+mn-ea"/>
                <a:cs typeface="+mn-cs"/>
              </a:rPr>
              <a:t>Hrma</a:t>
            </a:r>
            <a:r>
              <a:rPr lang="en-US" sz="1200" kern="1200" dirty="0" smtClean="0">
                <a:solidFill>
                  <a:schemeClr val="tx1"/>
                </a:solidFill>
                <a:latin typeface="+mn-lt"/>
                <a:ea typeface="+mn-ea"/>
                <a:cs typeface="+mn-cs"/>
              </a:rPr>
              <a:t>, J.B. Lang, and J.V. Crum, "</a:t>
            </a:r>
            <a:r>
              <a:rPr lang="en-US" sz="1200" kern="1200" dirty="0" err="1" smtClean="0">
                <a:solidFill>
                  <a:schemeClr val="tx1"/>
                </a:solidFill>
                <a:latin typeface="+mn-lt"/>
                <a:ea typeface="+mn-ea"/>
                <a:cs typeface="+mn-cs"/>
              </a:rPr>
              <a:t>Submixture</a:t>
            </a:r>
            <a:r>
              <a:rPr lang="en-US" sz="1200" kern="1200" dirty="0" smtClean="0">
                <a:solidFill>
                  <a:schemeClr val="tx1"/>
                </a:solidFill>
                <a:latin typeface="+mn-lt"/>
                <a:ea typeface="+mn-ea"/>
                <a:cs typeface="+mn-cs"/>
              </a:rPr>
              <a:t> Model to Predict Nepheline Precipitation in Waste Glasses," </a:t>
            </a:r>
            <a:r>
              <a:rPr lang="en-US" sz="1200" i="1" kern="1200" dirty="0" smtClean="0">
                <a:solidFill>
                  <a:schemeClr val="tx1"/>
                </a:solidFill>
                <a:latin typeface="+mn-lt"/>
                <a:ea typeface="+mn-ea"/>
                <a:cs typeface="+mn-cs"/>
              </a:rPr>
              <a:t>International Journal of Applied Glass Science</a:t>
            </a:r>
            <a:r>
              <a:rPr lang="en-US" sz="1200" i="0" kern="1200" dirty="0" smtClean="0">
                <a:solidFill>
                  <a:schemeClr val="tx1"/>
                </a:solidFill>
                <a:latin typeface="+mn-lt"/>
                <a:ea typeface="+mn-ea"/>
                <a:cs typeface="+mn-cs"/>
              </a:rPr>
              <a:t>, 8(2), 143-157 (2016).</a:t>
            </a:r>
          </a:p>
          <a:p>
            <a:endParaRPr lang="en-US" sz="1200" i="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Utlak</a:t>
            </a:r>
            <a:r>
              <a:rPr lang="en-US" sz="1200" kern="1200" dirty="0" smtClean="0">
                <a:solidFill>
                  <a:schemeClr val="tx1"/>
                </a:solidFill>
                <a:latin typeface="+mn-lt"/>
                <a:ea typeface="+mn-ea"/>
                <a:cs typeface="+mn-cs"/>
              </a:rPr>
              <a:t>, S.A. and T.M. </a:t>
            </a:r>
            <a:r>
              <a:rPr lang="en-US" sz="1200" kern="1200" dirty="0" err="1" smtClean="0">
                <a:solidFill>
                  <a:schemeClr val="tx1"/>
                </a:solidFill>
                <a:latin typeface="+mn-lt"/>
                <a:ea typeface="+mn-ea"/>
                <a:cs typeface="+mn-cs"/>
              </a:rPr>
              <a:t>Besmann</a:t>
            </a:r>
            <a:r>
              <a:rPr lang="en-US" sz="1200" kern="1200" dirty="0" smtClean="0">
                <a:solidFill>
                  <a:schemeClr val="tx1"/>
                </a:solidFill>
                <a:latin typeface="+mn-lt"/>
                <a:ea typeface="+mn-ea"/>
                <a:cs typeface="+mn-cs"/>
              </a:rPr>
              <a:t>, "Thermodynamic assessment of the </a:t>
            </a:r>
            <a:r>
              <a:rPr lang="en-US" sz="1200" kern="1200" dirty="0" err="1" smtClean="0">
                <a:solidFill>
                  <a:schemeClr val="tx1"/>
                </a:solidFill>
                <a:latin typeface="+mn-lt"/>
                <a:ea typeface="+mn-ea"/>
                <a:cs typeface="+mn-cs"/>
              </a:rPr>
              <a:t>pseudoternary</a:t>
            </a:r>
            <a:r>
              <a:rPr lang="en-US" sz="1200" kern="1200" dirty="0" smtClean="0">
                <a:solidFill>
                  <a:schemeClr val="tx1"/>
                </a:solidFill>
                <a:latin typeface="+mn-lt"/>
                <a:ea typeface="+mn-ea"/>
                <a:cs typeface="+mn-cs"/>
              </a:rPr>
              <a:t> Na2O–Al2O3–SiO2 system," </a:t>
            </a:r>
            <a:r>
              <a:rPr lang="en-US" sz="1200" i="1" kern="1200" dirty="0" smtClean="0">
                <a:solidFill>
                  <a:schemeClr val="tx1"/>
                </a:solidFill>
                <a:latin typeface="+mn-lt"/>
                <a:ea typeface="+mn-ea"/>
                <a:cs typeface="+mn-cs"/>
              </a:rPr>
              <a:t>Journal of the American Ceramic Society</a:t>
            </a:r>
            <a:r>
              <a:rPr lang="en-US" sz="1200" i="0" kern="1200" dirty="0" smtClean="0">
                <a:solidFill>
                  <a:schemeClr val="tx1"/>
                </a:solidFill>
                <a:latin typeface="+mn-lt"/>
                <a:ea typeface="+mn-ea"/>
                <a:cs typeface="+mn-cs"/>
              </a:rPr>
              <a:t>, n/a-n/a).</a:t>
            </a:r>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4</a:t>
            </a:fld>
            <a:endParaRPr lang="en-US"/>
          </a:p>
        </p:txBody>
      </p:sp>
    </p:spTree>
    <p:extLst>
      <p:ext uri="{BB962C8B-B14F-4D97-AF65-F5344CB8AC3E}">
        <p14:creationId xmlns:p14="http://schemas.microsoft.com/office/powerpoint/2010/main" val="349667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6</a:t>
            </a:fld>
            <a:endParaRPr lang="en-US"/>
          </a:p>
        </p:txBody>
      </p:sp>
    </p:spTree>
    <p:extLst>
      <p:ext uri="{BB962C8B-B14F-4D97-AF65-F5344CB8AC3E}">
        <p14:creationId xmlns:p14="http://schemas.microsoft.com/office/powerpoint/2010/main" val="45294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176213">
              <a:lnSpc>
                <a:spcPct val="100000"/>
              </a:lnSpc>
            </a:pPr>
            <a:r>
              <a:rPr lang="en-US" sz="2000" kern="1200" dirty="0" smtClean="0">
                <a:solidFill>
                  <a:schemeClr val="tx1"/>
                </a:solidFill>
                <a:latin typeface="+mn-lt"/>
                <a:ea typeface="+mn-ea"/>
                <a:cs typeface="+mn-cs"/>
              </a:rPr>
              <a:t>Crystallize nephelines of varying composition</a:t>
            </a:r>
          </a:p>
          <a:p>
            <a:pPr marL="865187" lvl="2" indent="-176213">
              <a:lnSpc>
                <a:spcPct val="100000"/>
              </a:lnSpc>
            </a:pPr>
            <a:r>
              <a:rPr lang="en-US" sz="1800" kern="1200" dirty="0" smtClean="0">
                <a:solidFill>
                  <a:schemeClr val="tx1"/>
                </a:solidFill>
                <a:latin typeface="+mn-lt"/>
                <a:ea typeface="+mn-ea"/>
                <a:cs typeface="+mn-cs"/>
              </a:rPr>
              <a:t>Depends on starting melt comp.</a:t>
            </a:r>
          </a:p>
          <a:p>
            <a:pPr marL="685800" lvl="1" indent="-176213">
              <a:lnSpc>
                <a:spcPct val="100000"/>
              </a:lnSpc>
            </a:pPr>
            <a:r>
              <a:rPr lang="en-US" sz="2000" kern="1200" dirty="0" smtClean="0">
                <a:solidFill>
                  <a:schemeClr val="tx1"/>
                </a:solidFill>
                <a:latin typeface="+mn-lt"/>
                <a:ea typeface="+mn-ea"/>
                <a:cs typeface="+mn-cs"/>
              </a:rPr>
              <a:t>Crystals partition components</a:t>
            </a:r>
          </a:p>
          <a:p>
            <a:pPr marL="685800" lvl="1" indent="-176213">
              <a:lnSpc>
                <a:spcPct val="100000"/>
              </a:lnSpc>
            </a:pPr>
            <a:r>
              <a:rPr lang="en-US" sz="2000" kern="1200" dirty="0" smtClean="0">
                <a:solidFill>
                  <a:schemeClr val="tx1"/>
                </a:solidFill>
                <a:latin typeface="+mn-lt"/>
                <a:ea typeface="+mn-ea"/>
                <a:cs typeface="+mn-cs"/>
              </a:rPr>
              <a:t>Microstructures depend on composition</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7</a:t>
            </a:fld>
            <a:endParaRPr lang="en-US"/>
          </a:p>
        </p:txBody>
      </p:sp>
    </p:spTree>
    <p:extLst>
      <p:ext uri="{BB962C8B-B14F-4D97-AF65-F5344CB8AC3E}">
        <p14:creationId xmlns:p14="http://schemas.microsoft.com/office/powerpoint/2010/main" val="1516621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1800" kern="1200" dirty="0" smtClean="0">
                <a:solidFill>
                  <a:schemeClr val="tx1"/>
                </a:solidFill>
                <a:latin typeface="+mn-lt"/>
                <a:ea typeface="+mn-ea"/>
                <a:cs typeface="+mn-cs"/>
              </a:rPr>
              <a:t>Varying HT schedule of HLW glasses:</a:t>
            </a:r>
          </a:p>
          <a:p>
            <a:pPr marL="520700" lvl="1" indent="0">
              <a:spcBef>
                <a:spcPts val="0"/>
              </a:spcBef>
            </a:pPr>
            <a:r>
              <a:rPr lang="en-US" sz="1800" kern="1200" dirty="0" smtClean="0">
                <a:solidFill>
                  <a:schemeClr val="tx1"/>
                </a:solidFill>
                <a:latin typeface="+mn-lt"/>
                <a:ea typeface="+mn-ea"/>
                <a:cs typeface="+mn-cs"/>
              </a:rPr>
              <a:t>Affects phases</a:t>
            </a:r>
          </a:p>
          <a:p>
            <a:pPr marL="520700" lvl="1" indent="0">
              <a:spcBef>
                <a:spcPts val="0"/>
              </a:spcBef>
            </a:pPr>
            <a:r>
              <a:rPr lang="en-US" sz="1800" kern="1200" dirty="0" smtClean="0">
                <a:solidFill>
                  <a:schemeClr val="tx1"/>
                </a:solidFill>
                <a:latin typeface="+mn-lt"/>
                <a:ea typeface="+mn-ea"/>
                <a:cs typeface="+mn-cs"/>
              </a:rPr>
              <a:t>Affects microstructure</a:t>
            </a:r>
          </a:p>
          <a:p>
            <a:pPr marL="520700" lvl="1" indent="0">
              <a:spcBef>
                <a:spcPts val="0"/>
              </a:spcBef>
            </a:pPr>
            <a:r>
              <a:rPr lang="en-US" sz="1800" kern="1200" dirty="0" smtClean="0">
                <a:solidFill>
                  <a:schemeClr val="tx1"/>
                </a:solidFill>
                <a:latin typeface="+mn-lt"/>
                <a:ea typeface="+mn-ea"/>
                <a:cs typeface="+mn-cs"/>
              </a:rPr>
              <a:t>Does not affect nepheline comp</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Billings, A.L., C.M. </a:t>
            </a:r>
            <a:r>
              <a:rPr lang="en-US" sz="1200" kern="1200" dirty="0" err="1" smtClean="0">
                <a:solidFill>
                  <a:schemeClr val="tx1"/>
                </a:solidFill>
                <a:latin typeface="+mn-lt"/>
                <a:ea typeface="+mn-ea"/>
                <a:cs typeface="+mn-cs"/>
              </a:rPr>
              <a:t>Jantzen</a:t>
            </a:r>
            <a:r>
              <a:rPr lang="en-US" sz="1200" kern="1200" dirty="0" smtClean="0">
                <a:solidFill>
                  <a:schemeClr val="tx1"/>
                </a:solidFill>
                <a:latin typeface="+mn-lt"/>
                <a:ea typeface="+mn-ea"/>
                <a:cs typeface="+mn-cs"/>
              </a:rPr>
              <a:t>, C.C. Herman, and S.L. </a:t>
            </a:r>
            <a:r>
              <a:rPr lang="en-US" sz="1200" kern="1200" dirty="0" err="1" smtClean="0">
                <a:solidFill>
                  <a:schemeClr val="tx1"/>
                </a:solidFill>
                <a:latin typeface="+mn-lt"/>
                <a:ea typeface="+mn-ea"/>
                <a:cs typeface="+mn-cs"/>
              </a:rPr>
              <a:t>Marra</a:t>
            </a:r>
            <a:r>
              <a:rPr lang="en-US" sz="1200" kern="1200" dirty="0" smtClean="0">
                <a:solidFill>
                  <a:schemeClr val="tx1"/>
                </a:solidFill>
                <a:latin typeface="+mn-lt"/>
                <a:ea typeface="+mn-ea"/>
                <a:cs typeface="+mn-cs"/>
              </a:rPr>
              <a:t>, "Phase Stability of Defense Waste Processing Facility (DWPF) Type High Level Nuclear Waste Glasses," In </a:t>
            </a:r>
            <a:r>
              <a:rPr lang="en-US" sz="1200" i="1" kern="1200" dirty="0" smtClean="0">
                <a:solidFill>
                  <a:schemeClr val="tx1"/>
                </a:solidFill>
                <a:latin typeface="+mn-lt"/>
                <a:ea typeface="+mn-ea"/>
                <a:cs typeface="+mn-cs"/>
              </a:rPr>
              <a:t>Advances in Materials Science for Environmental and Nuclear Technology</a:t>
            </a:r>
            <a:r>
              <a:rPr lang="en-US" sz="1200" i="0" kern="1200" dirty="0" smtClean="0">
                <a:solidFill>
                  <a:schemeClr val="tx1"/>
                </a:solidFill>
                <a:latin typeface="+mn-lt"/>
                <a:ea typeface="+mn-ea"/>
                <a:cs typeface="+mn-cs"/>
              </a:rPr>
              <a:t>, K. Fox, et al., ed., 222, John Wiley &amp; Sons, Inc., Hoboken, NJ, 51-61 (2010).</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8</a:t>
            </a:fld>
            <a:endParaRPr lang="en-US"/>
          </a:p>
        </p:txBody>
      </p:sp>
    </p:spTree>
    <p:extLst>
      <p:ext uri="{BB962C8B-B14F-4D97-AF65-F5344CB8AC3E}">
        <p14:creationId xmlns:p14="http://schemas.microsoft.com/office/powerpoint/2010/main" val="637062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2000" kern="1200" dirty="0" smtClean="0">
                <a:solidFill>
                  <a:schemeClr val="tx1"/>
                </a:solidFill>
                <a:latin typeface="+mn-lt"/>
                <a:ea typeface="+mn-ea"/>
                <a:cs typeface="+mn-cs"/>
              </a:rPr>
              <a:t>Along the Na(</a:t>
            </a:r>
            <a:r>
              <a:rPr lang="en-US" sz="2000" kern="1200" dirty="0" err="1" smtClean="0">
                <a:solidFill>
                  <a:schemeClr val="tx1"/>
                </a:solidFill>
                <a:latin typeface="+mn-lt"/>
                <a:ea typeface="+mn-ea"/>
                <a:cs typeface="+mn-cs"/>
              </a:rPr>
              <a:t>Al,Fe</a:t>
            </a:r>
            <a:r>
              <a:rPr lang="en-US" sz="2000" kern="1200" dirty="0" smtClean="0">
                <a:solidFill>
                  <a:schemeClr val="tx1"/>
                </a:solidFill>
                <a:latin typeface="+mn-lt"/>
                <a:ea typeface="+mn-ea"/>
                <a:cs typeface="+mn-cs"/>
              </a:rPr>
              <a:t>)SiO</a:t>
            </a:r>
            <a:r>
              <a:rPr lang="en-US" sz="2000" kern="1200" baseline="-25000" dirty="0" smtClean="0">
                <a:solidFill>
                  <a:schemeClr val="tx1"/>
                </a:solidFill>
                <a:latin typeface="+mn-lt"/>
                <a:ea typeface="+mn-ea"/>
                <a:cs typeface="+mn-cs"/>
              </a:rPr>
              <a:t>4 </a:t>
            </a:r>
            <a:r>
              <a:rPr lang="en-US" sz="2000" kern="1200" dirty="0" smtClean="0">
                <a:solidFill>
                  <a:schemeClr val="tx1"/>
                </a:solidFill>
                <a:latin typeface="+mn-lt"/>
                <a:ea typeface="+mn-ea"/>
                <a:cs typeface="+mn-cs"/>
              </a:rPr>
              <a:t>join:</a:t>
            </a:r>
          </a:p>
          <a:p>
            <a:pPr marL="465138" lvl="1" indent="0">
              <a:spcBef>
                <a:spcPts val="0"/>
              </a:spcBef>
            </a:pPr>
            <a:r>
              <a:rPr lang="en-US" sz="2000" kern="1200" dirty="0" smtClean="0">
                <a:solidFill>
                  <a:schemeClr val="tx1"/>
                </a:solidFill>
                <a:latin typeface="+mn-lt"/>
                <a:ea typeface="+mn-ea"/>
                <a:cs typeface="+mn-cs"/>
              </a:rPr>
              <a:t>Fe influences nepheline crystallization in Na(Al</a:t>
            </a:r>
            <a:r>
              <a:rPr lang="en-US" sz="2000" kern="1200" baseline="-25000" dirty="0" smtClean="0">
                <a:solidFill>
                  <a:schemeClr val="tx1"/>
                </a:solidFill>
                <a:latin typeface="+mn-lt"/>
                <a:ea typeface="+mn-ea"/>
                <a:cs typeface="+mn-cs"/>
              </a:rPr>
              <a:t>1-x</a:t>
            </a:r>
            <a:r>
              <a:rPr lang="en-US" sz="2000" kern="1200" dirty="0" smtClean="0">
                <a:solidFill>
                  <a:schemeClr val="tx1"/>
                </a:solidFill>
                <a:latin typeface="+mn-lt"/>
                <a:ea typeface="+mn-ea"/>
                <a:cs typeface="+mn-cs"/>
              </a:rPr>
              <a:t>Fe</a:t>
            </a:r>
            <a:r>
              <a:rPr lang="en-US" sz="2000" kern="1200" baseline="-25000" dirty="0" smtClean="0">
                <a:solidFill>
                  <a:schemeClr val="tx1"/>
                </a:solidFill>
                <a:latin typeface="+mn-lt"/>
                <a:ea typeface="+mn-ea"/>
                <a:cs typeface="+mn-cs"/>
              </a:rPr>
              <a:t>x</a:t>
            </a:r>
            <a:r>
              <a:rPr lang="en-US" sz="2000" kern="1200" dirty="0" smtClean="0">
                <a:solidFill>
                  <a:schemeClr val="tx1"/>
                </a:solidFill>
                <a:latin typeface="+mn-lt"/>
                <a:ea typeface="+mn-ea"/>
                <a:cs typeface="+mn-cs"/>
              </a:rPr>
              <a:t>)SiO</a:t>
            </a:r>
            <a:r>
              <a:rPr lang="en-US" sz="2000" kern="1200" baseline="-25000" dirty="0" smtClean="0">
                <a:solidFill>
                  <a:schemeClr val="tx1"/>
                </a:solidFill>
                <a:latin typeface="+mn-lt"/>
                <a:ea typeface="+mn-ea"/>
                <a:cs typeface="+mn-cs"/>
              </a:rPr>
              <a:t>4</a:t>
            </a:r>
            <a:r>
              <a:rPr lang="en-US" sz="2000" kern="1200" dirty="0" smtClean="0">
                <a:solidFill>
                  <a:schemeClr val="tx1"/>
                </a:solidFill>
                <a:latin typeface="+mn-lt"/>
                <a:ea typeface="+mn-ea"/>
                <a:cs typeface="+mn-cs"/>
              </a:rPr>
              <a:t>, leading to highest nepheline fractions when 0.2&lt;x&lt;0.6.</a:t>
            </a:r>
          </a:p>
          <a:p>
            <a:pPr marL="465138" lvl="1" indent="0">
              <a:spcBef>
                <a:spcPts val="0"/>
              </a:spcBef>
            </a:pPr>
            <a:r>
              <a:rPr lang="en-US" sz="2000" dirty="0" smtClean="0">
                <a:latin typeface="Arial" panose="020B0604020202020204" pitchFamily="34" charset="0"/>
                <a:cs typeface="Arial" panose="020B0604020202020204" pitchFamily="34" charset="0"/>
              </a:rPr>
              <a:t>EPMA measurements determine maximum Fe incorporation of x=0.37 in nepheline</a:t>
            </a:r>
            <a:endParaRPr lang="en-US" sz="2000" kern="1200" dirty="0" smtClean="0">
              <a:solidFill>
                <a:schemeClr val="tx1"/>
              </a:solidFill>
              <a:latin typeface="+mn-lt"/>
              <a:ea typeface="+mn-ea"/>
              <a:cs typeface="+mn-cs"/>
            </a:endParaRPr>
          </a:p>
          <a:p>
            <a:pPr marL="465138" lvl="1" indent="0">
              <a:spcBef>
                <a:spcPts val="0"/>
              </a:spcBef>
            </a:pPr>
            <a:r>
              <a:rPr lang="en-US" sz="2000" kern="1200" dirty="0" smtClean="0">
                <a:solidFill>
                  <a:schemeClr val="tx1"/>
                </a:solidFill>
                <a:latin typeface="+mn-lt"/>
                <a:ea typeface="+mn-ea"/>
                <a:cs typeface="+mn-cs"/>
              </a:rPr>
              <a:t>Mossbauer spectroscopy indicates that Fe redox state (Fe</a:t>
            </a:r>
            <a:r>
              <a:rPr lang="en-US" sz="2000" kern="1200" baseline="30000" dirty="0" smtClean="0">
                <a:solidFill>
                  <a:schemeClr val="tx1"/>
                </a:solidFill>
                <a:latin typeface="+mn-lt"/>
                <a:ea typeface="+mn-ea"/>
                <a:cs typeface="+mn-cs"/>
              </a:rPr>
              <a:t>3+</a:t>
            </a:r>
            <a:r>
              <a:rPr lang="en-US" sz="2000" kern="1200" dirty="0" smtClean="0">
                <a:solidFill>
                  <a:schemeClr val="tx1"/>
                </a:solidFill>
                <a:latin typeface="+mn-lt"/>
                <a:ea typeface="+mn-ea"/>
                <a:cs typeface="+mn-cs"/>
              </a:rPr>
              <a:t>/</a:t>
            </a:r>
            <a:r>
              <a:rPr lang="en-US" sz="2000" kern="1200" dirty="0" err="1" smtClean="0">
                <a:solidFill>
                  <a:schemeClr val="tx1"/>
                </a:solidFill>
                <a:latin typeface="+mn-lt"/>
                <a:ea typeface="+mn-ea"/>
                <a:cs typeface="+mn-cs"/>
              </a:rPr>
              <a:t>Fe</a:t>
            </a:r>
            <a:r>
              <a:rPr lang="en-US" sz="2000" kern="1200" baseline="30000" dirty="0" err="1" smtClean="0">
                <a:solidFill>
                  <a:schemeClr val="tx1"/>
                </a:solidFill>
                <a:latin typeface="+mn-lt"/>
                <a:ea typeface="+mn-ea"/>
                <a:cs typeface="+mn-cs"/>
              </a:rPr>
              <a:t>total</a:t>
            </a:r>
            <a:r>
              <a:rPr lang="en-US" sz="2000" kern="1200" dirty="0" smtClean="0">
                <a:solidFill>
                  <a:schemeClr val="tx1"/>
                </a:solidFill>
                <a:latin typeface="+mn-lt"/>
                <a:ea typeface="+mn-ea"/>
                <a:cs typeface="+mn-cs"/>
              </a:rPr>
              <a:t>) increases by adding more Fe to the glasses. </a:t>
            </a:r>
          </a:p>
          <a:p>
            <a:r>
              <a:rPr lang="en-US" dirty="0" smtClean="0"/>
              <a:t>---</a:t>
            </a:r>
          </a:p>
          <a:p>
            <a:r>
              <a:rPr lang="en-US" sz="1200" kern="1200" dirty="0" err="1" smtClean="0">
                <a:solidFill>
                  <a:schemeClr val="tx1"/>
                </a:solidFill>
                <a:latin typeface="+mn-lt"/>
                <a:ea typeface="+mn-ea"/>
                <a:cs typeface="+mn-cs"/>
              </a:rPr>
              <a:t>Ahmadzadeh</a:t>
            </a:r>
            <a:r>
              <a:rPr lang="en-US" sz="1200" kern="1200" dirty="0" smtClean="0">
                <a:solidFill>
                  <a:schemeClr val="tx1"/>
                </a:solidFill>
                <a:latin typeface="+mn-lt"/>
                <a:ea typeface="+mn-ea"/>
                <a:cs typeface="+mn-cs"/>
              </a:rPr>
              <a:t>, M., J. </a:t>
            </a:r>
            <a:r>
              <a:rPr lang="en-US" sz="1200" kern="1200" dirty="0" err="1" smtClean="0">
                <a:solidFill>
                  <a:schemeClr val="tx1"/>
                </a:solidFill>
                <a:latin typeface="+mn-lt"/>
                <a:ea typeface="+mn-ea"/>
                <a:cs typeface="+mn-cs"/>
              </a:rPr>
              <a:t>Marcial</a:t>
            </a:r>
            <a:r>
              <a:rPr lang="en-US" sz="1200" kern="1200" dirty="0" smtClean="0">
                <a:solidFill>
                  <a:schemeClr val="tx1"/>
                </a:solidFill>
                <a:latin typeface="+mn-lt"/>
                <a:ea typeface="+mn-ea"/>
                <a:cs typeface="+mn-cs"/>
              </a:rPr>
              <a:t>, and J. McCloy, "Crystallization of iron-containing sodium aluminosilicate glasses in the NaAlSiO</a:t>
            </a:r>
            <a:r>
              <a:rPr lang="en-US" sz="1200" kern="1200" baseline="-25000" dirty="0" smtClean="0">
                <a:solidFill>
                  <a:schemeClr val="tx1"/>
                </a:solidFill>
                <a:latin typeface="+mn-lt"/>
                <a:ea typeface="+mn-ea"/>
                <a:cs typeface="+mn-cs"/>
              </a:rPr>
              <a:t>4</a:t>
            </a:r>
            <a:r>
              <a:rPr lang="en-US" sz="1200" kern="1200" baseline="0" dirty="0" smtClean="0">
                <a:solidFill>
                  <a:schemeClr val="tx1"/>
                </a:solidFill>
                <a:latin typeface="+mn-lt"/>
                <a:ea typeface="+mn-ea"/>
                <a:cs typeface="+mn-cs"/>
              </a:rPr>
              <a:t>-NaFeSiO</a:t>
            </a:r>
            <a:r>
              <a:rPr lang="en-US" sz="1200" kern="1200" baseline="-25000" dirty="0" smtClean="0">
                <a:solidFill>
                  <a:schemeClr val="tx1"/>
                </a:solidFill>
                <a:latin typeface="+mn-lt"/>
                <a:ea typeface="+mn-ea"/>
                <a:cs typeface="+mn-cs"/>
              </a:rPr>
              <a:t>4</a:t>
            </a:r>
            <a:r>
              <a:rPr lang="en-US" sz="1200" kern="1200" baseline="0" dirty="0" smtClean="0">
                <a:solidFill>
                  <a:schemeClr val="tx1"/>
                </a:solidFill>
                <a:latin typeface="+mn-lt"/>
                <a:ea typeface="+mn-ea"/>
                <a:cs typeface="+mn-cs"/>
              </a:rPr>
              <a:t> join," </a:t>
            </a:r>
            <a:r>
              <a:rPr lang="en-US" sz="1200" i="1" kern="1200" baseline="0" dirty="0" smtClean="0">
                <a:solidFill>
                  <a:schemeClr val="tx1"/>
                </a:solidFill>
                <a:latin typeface="+mn-lt"/>
                <a:ea typeface="+mn-ea"/>
                <a:cs typeface="+mn-cs"/>
              </a:rPr>
              <a:t>Journal of Geophysical Research: Solid Earth</a:t>
            </a:r>
            <a:r>
              <a:rPr lang="en-US" sz="1200" i="0" kern="1200" baseline="0" dirty="0" smtClean="0">
                <a:solidFill>
                  <a:schemeClr val="tx1"/>
                </a:solidFill>
                <a:latin typeface="+mn-lt"/>
                <a:ea typeface="+mn-ea"/>
                <a:cs typeface="+mn-cs"/>
              </a:rPr>
              <a:t>, 122(4), 2504-2524 (2017).</a:t>
            </a:r>
          </a:p>
          <a:p>
            <a:endParaRPr lang="en-US" sz="1200" i="0" kern="1200" baseline="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Shaharyar</a:t>
            </a:r>
            <a:r>
              <a:rPr lang="en-US" sz="1200" kern="1200" dirty="0" smtClean="0">
                <a:solidFill>
                  <a:schemeClr val="tx1"/>
                </a:solidFill>
                <a:latin typeface="+mn-lt"/>
                <a:ea typeface="+mn-ea"/>
                <a:cs typeface="+mn-cs"/>
              </a:rPr>
              <a:t>, Y., J.Y. Cheng, E. Han, A. </a:t>
            </a:r>
            <a:r>
              <a:rPr lang="en-US" sz="1200" kern="1200" dirty="0" err="1" smtClean="0">
                <a:solidFill>
                  <a:schemeClr val="tx1"/>
                </a:solidFill>
                <a:latin typeface="+mn-lt"/>
                <a:ea typeface="+mn-ea"/>
                <a:cs typeface="+mn-cs"/>
              </a:rPr>
              <a:t>Maron</a:t>
            </a:r>
            <a:r>
              <a:rPr lang="en-US" sz="1200" kern="1200" dirty="0" smtClean="0">
                <a:solidFill>
                  <a:schemeClr val="tx1"/>
                </a:solidFill>
                <a:latin typeface="+mn-lt"/>
                <a:ea typeface="+mn-ea"/>
                <a:cs typeface="+mn-cs"/>
              </a:rPr>
              <a:t>, J. Weaver, J. </a:t>
            </a:r>
            <a:r>
              <a:rPr lang="en-US" sz="1200" kern="1200" dirty="0" err="1" smtClean="0">
                <a:solidFill>
                  <a:schemeClr val="tx1"/>
                </a:solidFill>
                <a:latin typeface="+mn-lt"/>
                <a:ea typeface="+mn-ea"/>
                <a:cs typeface="+mn-cs"/>
              </a:rPr>
              <a:t>Marcial</a:t>
            </a:r>
            <a:r>
              <a:rPr lang="en-US" sz="1200" kern="1200" dirty="0" smtClean="0">
                <a:solidFill>
                  <a:schemeClr val="tx1"/>
                </a:solidFill>
                <a:latin typeface="+mn-lt"/>
                <a:ea typeface="+mn-ea"/>
                <a:cs typeface="+mn-cs"/>
              </a:rPr>
              <a:t>, J.S. McCloy, and A. </a:t>
            </a:r>
            <a:r>
              <a:rPr lang="en-US" sz="1200" kern="1200" dirty="0" err="1" smtClean="0">
                <a:solidFill>
                  <a:schemeClr val="tx1"/>
                </a:solidFill>
                <a:latin typeface="+mn-lt"/>
                <a:ea typeface="+mn-ea"/>
                <a:cs typeface="+mn-cs"/>
              </a:rPr>
              <a:t>Goel</a:t>
            </a:r>
            <a:r>
              <a:rPr lang="en-US" sz="1200" kern="1200" dirty="0" smtClean="0">
                <a:solidFill>
                  <a:schemeClr val="tx1"/>
                </a:solidFill>
                <a:latin typeface="+mn-lt"/>
                <a:ea typeface="+mn-ea"/>
                <a:cs typeface="+mn-cs"/>
              </a:rPr>
              <a:t>, "Elucidating the Effect of Iron Speciation (Fe</a:t>
            </a:r>
            <a:r>
              <a:rPr lang="en-US" sz="1200" kern="1200" baseline="30000" dirty="0" smtClean="0">
                <a:solidFill>
                  <a:schemeClr val="tx1"/>
                </a:solidFill>
                <a:latin typeface="+mn-lt"/>
                <a:ea typeface="+mn-ea"/>
                <a:cs typeface="+mn-cs"/>
              </a:rPr>
              <a:t>2+</a:t>
            </a:r>
            <a:r>
              <a:rPr lang="en-US" sz="1200" kern="1200" baseline="0" dirty="0" smtClean="0">
                <a:solidFill>
                  <a:schemeClr val="tx1"/>
                </a:solidFill>
                <a:latin typeface="+mn-lt"/>
                <a:ea typeface="+mn-ea"/>
                <a:cs typeface="+mn-cs"/>
              </a:rPr>
              <a:t>/Fe</a:t>
            </a:r>
            <a:r>
              <a:rPr lang="en-US" sz="1200" kern="1200" baseline="30000" dirty="0" smtClean="0">
                <a:solidFill>
                  <a:schemeClr val="tx1"/>
                </a:solidFill>
                <a:latin typeface="+mn-lt"/>
                <a:ea typeface="+mn-ea"/>
                <a:cs typeface="+mn-cs"/>
              </a:rPr>
              <a:t>3+</a:t>
            </a:r>
            <a:r>
              <a:rPr lang="en-US" sz="1200" kern="1200" baseline="0" dirty="0" smtClean="0">
                <a:solidFill>
                  <a:schemeClr val="tx1"/>
                </a:solidFill>
                <a:latin typeface="+mn-lt"/>
                <a:ea typeface="+mn-ea"/>
                <a:cs typeface="+mn-cs"/>
              </a:rPr>
              <a:t>) on Crystallization Kinetics of Sodium Aluminosilicate Glasses," </a:t>
            </a:r>
            <a:r>
              <a:rPr lang="en-US" sz="1200" i="1" kern="1200" baseline="0" dirty="0" smtClean="0">
                <a:solidFill>
                  <a:schemeClr val="tx1"/>
                </a:solidFill>
                <a:latin typeface="+mn-lt"/>
                <a:ea typeface="+mn-ea"/>
                <a:cs typeface="+mn-cs"/>
              </a:rPr>
              <a:t>Journal of the American Ceramic Society</a:t>
            </a:r>
            <a:r>
              <a:rPr lang="en-US" sz="1200" i="0" kern="1200" baseline="0" dirty="0" smtClean="0">
                <a:solidFill>
                  <a:schemeClr val="tx1"/>
                </a:solidFill>
                <a:latin typeface="+mn-lt"/>
                <a:ea typeface="+mn-ea"/>
                <a:cs typeface="+mn-cs"/>
              </a:rPr>
              <a:t>, 99(7), 2306-2315 (2016).</a:t>
            </a:r>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9</a:t>
            </a:fld>
            <a:endParaRPr lang="en-US"/>
          </a:p>
        </p:txBody>
      </p:sp>
    </p:spTree>
    <p:extLst>
      <p:ext uri="{BB962C8B-B14F-4D97-AF65-F5344CB8AC3E}">
        <p14:creationId xmlns:p14="http://schemas.microsoft.com/office/powerpoint/2010/main" val="2973055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2400" kern="1200" dirty="0" smtClean="0">
                <a:solidFill>
                  <a:schemeClr val="tx1"/>
                </a:solidFill>
                <a:latin typeface="+mn-lt"/>
                <a:ea typeface="+mn-ea"/>
                <a:cs typeface="+mn-cs"/>
              </a:rPr>
              <a:t>Various experiments have studied the effect of Al/B in Na(</a:t>
            </a:r>
            <a:r>
              <a:rPr lang="en-US" sz="2400" kern="1200" dirty="0" err="1" smtClean="0">
                <a:solidFill>
                  <a:schemeClr val="tx1"/>
                </a:solidFill>
                <a:latin typeface="+mn-lt"/>
                <a:ea typeface="+mn-ea"/>
                <a:cs typeface="+mn-cs"/>
              </a:rPr>
              <a:t>Al,B</a:t>
            </a:r>
            <a:r>
              <a:rPr lang="en-US" sz="2400" kern="1200" dirty="0" smtClean="0">
                <a:solidFill>
                  <a:schemeClr val="tx1"/>
                </a:solidFill>
                <a:latin typeface="+mn-lt"/>
                <a:ea typeface="+mn-ea"/>
                <a:cs typeface="+mn-cs"/>
              </a:rPr>
              <a:t>)SiO</a:t>
            </a:r>
            <a:r>
              <a:rPr lang="en-US" sz="2400" kern="1200" baseline="-25000" dirty="0" smtClean="0">
                <a:solidFill>
                  <a:schemeClr val="tx1"/>
                </a:solidFill>
                <a:latin typeface="+mn-lt"/>
                <a:ea typeface="+mn-ea"/>
                <a:cs typeface="+mn-cs"/>
              </a:rPr>
              <a:t>4</a:t>
            </a:r>
            <a:r>
              <a:rPr lang="en-US" sz="2400" kern="1200" dirty="0" smtClean="0">
                <a:solidFill>
                  <a:schemeClr val="tx1"/>
                </a:solidFill>
                <a:latin typeface="+mn-lt"/>
                <a:ea typeface="+mn-ea"/>
                <a:cs typeface="+mn-cs"/>
              </a:rPr>
              <a:t> and Na(</a:t>
            </a:r>
            <a:r>
              <a:rPr lang="en-US" sz="2400" kern="1200" dirty="0" err="1" smtClean="0">
                <a:solidFill>
                  <a:schemeClr val="tx1"/>
                </a:solidFill>
                <a:latin typeface="+mn-lt"/>
                <a:ea typeface="+mn-ea"/>
                <a:cs typeface="+mn-cs"/>
              </a:rPr>
              <a:t>Al,B</a:t>
            </a:r>
            <a:r>
              <a:rPr lang="en-US" sz="2400" kern="1200" dirty="0" smtClean="0">
                <a:solidFill>
                  <a:schemeClr val="tx1"/>
                </a:solidFill>
                <a:latin typeface="+mn-lt"/>
                <a:ea typeface="+mn-ea"/>
                <a:cs typeface="+mn-cs"/>
              </a:rPr>
              <a:t>)Si</a:t>
            </a:r>
            <a:r>
              <a:rPr lang="en-US" sz="2400" kern="1200" baseline="-25000" dirty="0" smtClean="0">
                <a:solidFill>
                  <a:schemeClr val="tx1"/>
                </a:solidFill>
                <a:latin typeface="+mn-lt"/>
                <a:ea typeface="+mn-ea"/>
                <a:cs typeface="+mn-cs"/>
              </a:rPr>
              <a:t>3</a:t>
            </a:r>
            <a:r>
              <a:rPr lang="en-US" sz="2400" kern="1200" dirty="0" smtClean="0">
                <a:solidFill>
                  <a:schemeClr val="tx1"/>
                </a:solidFill>
                <a:latin typeface="+mn-lt"/>
                <a:ea typeface="+mn-ea"/>
                <a:cs typeface="+mn-cs"/>
              </a:rPr>
              <a:t>O</a:t>
            </a:r>
            <a:r>
              <a:rPr lang="en-US" sz="2400" kern="1200" baseline="-25000" dirty="0" smtClean="0">
                <a:solidFill>
                  <a:schemeClr val="tx1"/>
                </a:solidFill>
                <a:latin typeface="+mn-lt"/>
                <a:ea typeface="+mn-ea"/>
                <a:cs typeface="+mn-cs"/>
              </a:rPr>
              <a:t>8</a:t>
            </a:r>
            <a:r>
              <a:rPr lang="en-US" sz="2400" kern="1200" dirty="0" smtClean="0">
                <a:solidFill>
                  <a:schemeClr val="tx1"/>
                </a:solidFill>
                <a:latin typeface="+mn-lt"/>
                <a:ea typeface="+mn-ea"/>
                <a:cs typeface="+mn-cs"/>
              </a:rPr>
              <a:t>: </a:t>
            </a:r>
          </a:p>
          <a:p>
            <a:pPr marL="520700" lvl="1" indent="0">
              <a:spcBef>
                <a:spcPts val="0"/>
              </a:spcBef>
            </a:pPr>
            <a:r>
              <a:rPr lang="en-US" sz="2200" kern="1200" dirty="0" smtClean="0">
                <a:solidFill>
                  <a:schemeClr val="tx1"/>
                </a:solidFill>
                <a:latin typeface="+mn-lt"/>
                <a:ea typeface="+mn-ea"/>
                <a:cs typeface="+mn-cs"/>
              </a:rPr>
              <a:t>Increasing B/(</a:t>
            </a:r>
            <a:r>
              <a:rPr lang="en-US" sz="2200" kern="1200" dirty="0" err="1" smtClean="0">
                <a:solidFill>
                  <a:schemeClr val="tx1"/>
                </a:solidFill>
                <a:latin typeface="+mn-lt"/>
                <a:ea typeface="+mn-ea"/>
                <a:cs typeface="+mn-cs"/>
              </a:rPr>
              <a:t>Al+B</a:t>
            </a:r>
            <a:r>
              <a:rPr lang="en-US" sz="2200" kern="1200" dirty="0" smtClean="0">
                <a:solidFill>
                  <a:schemeClr val="tx1"/>
                </a:solidFill>
                <a:latin typeface="+mn-lt"/>
                <a:ea typeface="+mn-ea"/>
                <a:cs typeface="+mn-cs"/>
              </a:rPr>
              <a:t>) increases </a:t>
            </a:r>
            <a:r>
              <a:rPr lang="en-US" sz="2200" kern="1200" baseline="30000" dirty="0" smtClean="0">
                <a:solidFill>
                  <a:schemeClr val="tx1"/>
                </a:solidFill>
                <a:latin typeface="+mn-lt"/>
                <a:ea typeface="+mn-ea"/>
                <a:cs typeface="+mn-cs"/>
              </a:rPr>
              <a:t>[4]</a:t>
            </a:r>
            <a:r>
              <a:rPr lang="en-US" sz="2200" kern="1200" dirty="0" smtClean="0">
                <a:solidFill>
                  <a:schemeClr val="tx1"/>
                </a:solidFill>
                <a:latin typeface="+mn-lt"/>
                <a:ea typeface="+mn-ea"/>
                <a:cs typeface="+mn-cs"/>
              </a:rPr>
              <a:t>B/</a:t>
            </a:r>
            <a:r>
              <a:rPr lang="en-US" sz="2200" kern="1200" baseline="30000" dirty="0" smtClean="0">
                <a:solidFill>
                  <a:schemeClr val="tx1"/>
                </a:solidFill>
                <a:latin typeface="+mn-lt"/>
                <a:ea typeface="+mn-ea"/>
                <a:cs typeface="+mn-cs"/>
              </a:rPr>
              <a:t>[3]</a:t>
            </a:r>
            <a:r>
              <a:rPr lang="en-US" sz="2200" kern="1200" dirty="0" smtClean="0">
                <a:solidFill>
                  <a:schemeClr val="tx1"/>
                </a:solidFill>
                <a:latin typeface="+mn-lt"/>
                <a:ea typeface="+mn-ea"/>
                <a:cs typeface="+mn-cs"/>
              </a:rPr>
              <a:t>B</a:t>
            </a:r>
          </a:p>
          <a:p>
            <a:pPr marL="520700" lvl="1" indent="0">
              <a:spcBef>
                <a:spcPts val="0"/>
              </a:spcBef>
            </a:pPr>
            <a:r>
              <a:rPr lang="en-US" sz="2200" kern="1200" dirty="0" smtClean="0">
                <a:solidFill>
                  <a:schemeClr val="tx1"/>
                </a:solidFill>
                <a:latin typeface="+mn-lt"/>
                <a:ea typeface="+mn-ea"/>
                <a:cs typeface="+mn-cs"/>
              </a:rPr>
              <a:t>All B species are believed to be non-ring</a:t>
            </a:r>
          </a:p>
          <a:p>
            <a:pPr marL="685800" lvl="1" indent="-176213">
              <a:lnSpc>
                <a:spcPct val="100000"/>
              </a:lnSpc>
            </a:pPr>
            <a:r>
              <a:rPr lang="en-US" sz="2200" kern="1200" dirty="0" smtClean="0">
                <a:solidFill>
                  <a:schemeClr val="tx1"/>
                </a:solidFill>
                <a:latin typeface="+mn-lt"/>
                <a:ea typeface="+mn-ea"/>
                <a:cs typeface="+mn-cs"/>
              </a:rPr>
              <a:t>Trends in dissolution behavior &amp; density caused by residual Na forming Si-NBO, weak B-O-B bonds </a:t>
            </a:r>
          </a:p>
          <a:p>
            <a:pPr marL="865187" lvl="2" indent="-176213">
              <a:lnSpc>
                <a:spcPct val="100000"/>
              </a:lnSpc>
            </a:pPr>
            <a:r>
              <a:rPr lang="en-US" sz="2000" kern="1200" dirty="0" smtClean="0">
                <a:solidFill>
                  <a:schemeClr val="tx1"/>
                </a:solidFill>
                <a:latin typeface="+mn-lt"/>
                <a:ea typeface="+mn-ea"/>
                <a:cs typeface="+mn-cs"/>
              </a:rPr>
              <a:t>Evidenced by </a:t>
            </a:r>
            <a:r>
              <a:rPr lang="en-US" sz="2000" kern="1200" baseline="30000" dirty="0" smtClean="0">
                <a:solidFill>
                  <a:schemeClr val="tx1"/>
                </a:solidFill>
                <a:latin typeface="+mn-lt"/>
                <a:ea typeface="+mn-ea"/>
                <a:cs typeface="+mn-cs"/>
              </a:rPr>
              <a:t>[3]</a:t>
            </a:r>
            <a:r>
              <a:rPr lang="en-US" sz="2000" kern="1200" dirty="0" smtClean="0">
                <a:solidFill>
                  <a:schemeClr val="tx1"/>
                </a:solidFill>
                <a:latin typeface="+mn-lt"/>
                <a:ea typeface="+mn-ea"/>
                <a:cs typeface="+mn-cs"/>
              </a:rPr>
              <a:t>B when Na/(</a:t>
            </a:r>
            <a:r>
              <a:rPr lang="en-US" sz="2000" kern="1200" dirty="0" err="1" smtClean="0">
                <a:solidFill>
                  <a:schemeClr val="tx1"/>
                </a:solidFill>
                <a:latin typeface="+mn-lt"/>
                <a:ea typeface="+mn-ea"/>
                <a:cs typeface="+mn-cs"/>
              </a:rPr>
              <a:t>Al+B</a:t>
            </a:r>
            <a:r>
              <a:rPr lang="en-US" sz="2000" kern="1200" dirty="0" smtClean="0">
                <a:solidFill>
                  <a:schemeClr val="tx1"/>
                </a:solidFill>
                <a:latin typeface="+mn-lt"/>
                <a:ea typeface="+mn-ea"/>
                <a:cs typeface="+mn-cs"/>
              </a:rPr>
              <a:t>)=1, Na-O-</a:t>
            </a:r>
            <a:r>
              <a:rPr lang="en-US" sz="2000" kern="1200" baseline="30000" dirty="0" smtClean="0">
                <a:solidFill>
                  <a:schemeClr val="tx1"/>
                </a:solidFill>
                <a:latin typeface="+mn-lt"/>
                <a:ea typeface="+mn-ea"/>
                <a:cs typeface="+mn-cs"/>
              </a:rPr>
              <a:t>[4]</a:t>
            </a:r>
            <a:r>
              <a:rPr lang="en-US" sz="2000" kern="1200" dirty="0" smtClean="0">
                <a:solidFill>
                  <a:schemeClr val="tx1"/>
                </a:solidFill>
                <a:latin typeface="+mn-lt"/>
                <a:ea typeface="+mn-ea"/>
                <a:cs typeface="+mn-cs"/>
              </a:rPr>
              <a:t>Si and B-O-B in </a:t>
            </a:r>
            <a:r>
              <a:rPr lang="en-US" sz="2000" kern="1200" baseline="30000" dirty="0" smtClean="0">
                <a:solidFill>
                  <a:schemeClr val="tx1"/>
                </a:solidFill>
                <a:latin typeface="+mn-lt"/>
                <a:ea typeface="+mn-ea"/>
                <a:cs typeface="+mn-cs"/>
              </a:rPr>
              <a:t>17</a:t>
            </a:r>
            <a:r>
              <a:rPr lang="en-US" sz="2000" kern="1200" dirty="0" smtClean="0">
                <a:solidFill>
                  <a:schemeClr val="tx1"/>
                </a:solidFill>
                <a:latin typeface="+mn-lt"/>
                <a:ea typeface="+mn-ea"/>
                <a:cs typeface="+mn-cs"/>
              </a:rPr>
              <a:t>O 3Q MAS </a:t>
            </a:r>
          </a:p>
          <a:p>
            <a:pPr marL="865187" lvl="2" indent="-176213">
              <a:lnSpc>
                <a:spcPct val="100000"/>
              </a:lnSpc>
            </a:pPr>
            <a:endParaRPr lang="en-US" sz="2000" kern="1200" dirty="0" smtClean="0">
              <a:solidFill>
                <a:schemeClr val="tx1"/>
              </a:solidFill>
              <a:latin typeface="+mn-lt"/>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Strong nepheline bands for highly crystallized glasses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Important bands not due to nepheline</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~685 cm</a:t>
            </a:r>
            <a:r>
              <a:rPr kumimoji="0" lang="en-US" sz="1800" b="0" i="0" u="none" strike="noStrike" kern="1200" cap="none" spc="0" normalizeH="0" baseline="30000" noProof="0" dirty="0" smtClean="0">
                <a:ln>
                  <a:noFill/>
                </a:ln>
                <a:solidFill>
                  <a:srgbClr val="000000"/>
                </a:solidFill>
                <a:effectLst/>
                <a:uLnTx/>
                <a:uFillTx/>
                <a:latin typeface="Arial" panose="020B0604020202020204" pitchFamily="34" charset="0"/>
                <a:ea typeface="+mn-ea"/>
                <a:cs typeface="+mn-cs"/>
              </a:rPr>
              <a:t>-1</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 (Q glass)</a:t>
            </a:r>
          </a:p>
          <a:p>
            <a:pPr marL="1200150" marR="0" lvl="2"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Ring </a:t>
            </a:r>
            <a:r>
              <a:rPr kumimoji="0" lang="en-US" sz="18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mn-cs"/>
              </a:rPr>
              <a:t>metaborates</a:t>
            </a:r>
            <a:endPar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~705 – 710 cm</a:t>
            </a:r>
            <a:r>
              <a:rPr kumimoji="0" lang="en-US" sz="1800" b="0" i="0" u="none" strike="noStrike" kern="1200" cap="none" spc="0" normalizeH="0" baseline="30000" noProof="0" dirty="0" smtClean="0">
                <a:ln>
                  <a:noFill/>
                </a:ln>
                <a:solidFill>
                  <a:srgbClr val="000000"/>
                </a:solidFill>
                <a:effectLst/>
                <a:uLnTx/>
                <a:uFillTx/>
                <a:latin typeface="Arial" panose="020B0604020202020204" pitchFamily="34" charset="0"/>
                <a:ea typeface="+mn-ea"/>
                <a:cs typeface="+mn-cs"/>
              </a:rPr>
              <a:t>-1</a:t>
            </a: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 (CCC glass)</a:t>
            </a:r>
          </a:p>
          <a:p>
            <a:pPr marL="1200150" marR="0" lvl="2"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Chain </a:t>
            </a:r>
            <a:r>
              <a:rPr kumimoji="0" lang="en-US" sz="1800" b="0" i="0" u="none" strike="noStrike" kern="1200" cap="none" spc="0" normalizeH="0" baseline="0" noProof="0" dirty="0" err="1" smtClean="0">
                <a:ln>
                  <a:noFill/>
                </a:ln>
                <a:solidFill>
                  <a:srgbClr val="000000"/>
                </a:solidFill>
                <a:effectLst/>
                <a:uLnTx/>
                <a:uFillTx/>
                <a:latin typeface="Arial" panose="020B0604020202020204" pitchFamily="34" charset="0"/>
                <a:ea typeface="+mn-ea"/>
                <a:cs typeface="+mn-cs"/>
              </a:rPr>
              <a:t>metaborates</a:t>
            </a:r>
            <a:endParaRPr lang="en-US" sz="2000" kern="1200" dirty="0" smtClean="0">
              <a:solidFill>
                <a:schemeClr val="tx1"/>
              </a:solidFill>
              <a:latin typeface="+mn-lt"/>
              <a:ea typeface="+mn-ea"/>
              <a:cs typeface="+mn-cs"/>
            </a:endParaRPr>
          </a:p>
          <a:p>
            <a:r>
              <a:rPr lang="en-US" dirty="0" smtClean="0"/>
              <a:t>---</a:t>
            </a:r>
          </a:p>
          <a:p>
            <a:r>
              <a:rPr lang="en-US" sz="1200" kern="1200" dirty="0" smtClean="0">
                <a:solidFill>
                  <a:schemeClr val="tx1"/>
                </a:solidFill>
                <a:latin typeface="+mn-lt"/>
                <a:ea typeface="+mn-ea"/>
                <a:cs typeface="+mn-cs"/>
              </a:rPr>
              <a:t>McCloy, J., N. Washton, P. </a:t>
            </a:r>
            <a:r>
              <a:rPr lang="en-US" sz="1200" kern="1200" dirty="0" err="1" smtClean="0">
                <a:solidFill>
                  <a:schemeClr val="tx1"/>
                </a:solidFill>
                <a:latin typeface="+mn-lt"/>
                <a:ea typeface="+mn-ea"/>
                <a:cs typeface="+mn-cs"/>
              </a:rPr>
              <a:t>Gassman</a:t>
            </a:r>
            <a:r>
              <a:rPr lang="en-US" sz="1200" kern="1200" dirty="0" smtClean="0">
                <a:solidFill>
                  <a:schemeClr val="tx1"/>
                </a:solidFill>
                <a:latin typeface="+mn-lt"/>
                <a:ea typeface="+mn-ea"/>
                <a:cs typeface="+mn-cs"/>
              </a:rPr>
              <a:t>, J. </a:t>
            </a:r>
            <a:r>
              <a:rPr lang="en-US" sz="1200" kern="1200" dirty="0" err="1" smtClean="0">
                <a:solidFill>
                  <a:schemeClr val="tx1"/>
                </a:solidFill>
                <a:latin typeface="+mn-lt"/>
                <a:ea typeface="+mn-ea"/>
                <a:cs typeface="+mn-cs"/>
              </a:rPr>
              <a:t>Marcial</a:t>
            </a:r>
            <a:r>
              <a:rPr lang="en-US" sz="1200" kern="1200" dirty="0" smtClean="0">
                <a:solidFill>
                  <a:schemeClr val="tx1"/>
                </a:solidFill>
                <a:latin typeface="+mn-lt"/>
                <a:ea typeface="+mn-ea"/>
                <a:cs typeface="+mn-cs"/>
              </a:rPr>
              <a:t>, J. Weaver, and R. </a:t>
            </a:r>
            <a:r>
              <a:rPr lang="en-US" sz="1200" kern="1200" dirty="0" err="1" smtClean="0">
                <a:solidFill>
                  <a:schemeClr val="tx1"/>
                </a:solidFill>
                <a:latin typeface="+mn-lt"/>
                <a:ea typeface="+mn-ea"/>
                <a:cs typeface="+mn-cs"/>
              </a:rPr>
              <a:t>Kukkadapu</a:t>
            </a:r>
            <a:r>
              <a:rPr lang="en-US" sz="1200" kern="1200" dirty="0" smtClean="0">
                <a:solidFill>
                  <a:schemeClr val="tx1"/>
                </a:solidFill>
                <a:latin typeface="+mn-lt"/>
                <a:ea typeface="+mn-ea"/>
                <a:cs typeface="+mn-cs"/>
              </a:rPr>
              <a:t>, "Nepheline crystallization in boron-rich </a:t>
            </a:r>
            <a:r>
              <a:rPr lang="en-US" sz="1200" kern="1200" dirty="0" err="1" smtClean="0">
                <a:solidFill>
                  <a:schemeClr val="tx1"/>
                </a:solidFill>
                <a:latin typeface="+mn-lt"/>
                <a:ea typeface="+mn-ea"/>
                <a:cs typeface="+mn-cs"/>
              </a:rPr>
              <a:t>alumino</a:t>
            </a:r>
            <a:r>
              <a:rPr lang="en-US" sz="1200" kern="1200" dirty="0" smtClean="0">
                <a:solidFill>
                  <a:schemeClr val="tx1"/>
                </a:solidFill>
                <a:latin typeface="+mn-lt"/>
                <a:ea typeface="+mn-ea"/>
                <a:cs typeface="+mn-cs"/>
              </a:rPr>
              <a:t>-silicate glasses as investigated by multi-nuclear NMR, Raman, &amp; </a:t>
            </a:r>
            <a:r>
              <a:rPr lang="en-US" sz="1200" kern="1200" dirty="0" err="1" smtClean="0">
                <a:solidFill>
                  <a:schemeClr val="tx1"/>
                </a:solidFill>
                <a:latin typeface="+mn-lt"/>
                <a:ea typeface="+mn-ea"/>
                <a:cs typeface="+mn-cs"/>
              </a:rPr>
              <a:t>Mössbauer</a:t>
            </a:r>
            <a:r>
              <a:rPr lang="en-US" sz="1200" kern="1200" dirty="0" smtClean="0">
                <a:solidFill>
                  <a:schemeClr val="tx1"/>
                </a:solidFill>
                <a:latin typeface="+mn-lt"/>
                <a:ea typeface="+mn-ea"/>
                <a:cs typeface="+mn-cs"/>
              </a:rPr>
              <a:t> spectroscopies," </a:t>
            </a:r>
            <a:r>
              <a:rPr lang="en-US" sz="1200" i="1" kern="1200" dirty="0" smtClean="0">
                <a:solidFill>
                  <a:schemeClr val="tx1"/>
                </a:solidFill>
                <a:latin typeface="+mn-lt"/>
                <a:ea typeface="+mn-ea"/>
                <a:cs typeface="+mn-cs"/>
              </a:rPr>
              <a:t>Journal of Non-Crystalline Solids</a:t>
            </a:r>
            <a:r>
              <a:rPr lang="en-US" sz="1200" i="0" kern="1200" dirty="0" smtClean="0">
                <a:solidFill>
                  <a:schemeClr val="tx1"/>
                </a:solidFill>
                <a:latin typeface="+mn-lt"/>
                <a:ea typeface="+mn-ea"/>
                <a:cs typeface="+mn-cs"/>
              </a:rPr>
              <a:t>, 409, 149-165 (2015).</a:t>
            </a:r>
          </a:p>
          <a:p>
            <a:endParaRPr lang="en-US" sz="1200" i="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Marcial</a:t>
            </a:r>
            <a:r>
              <a:rPr lang="en-US" sz="1200" kern="1200" dirty="0" smtClean="0">
                <a:solidFill>
                  <a:schemeClr val="tx1"/>
                </a:solidFill>
                <a:latin typeface="+mn-lt"/>
                <a:ea typeface="+mn-ea"/>
                <a:cs typeface="+mn-cs"/>
              </a:rPr>
              <a:t>, J., J. </a:t>
            </a:r>
            <a:r>
              <a:rPr lang="en-US" sz="1200" kern="1200" dirty="0" err="1" smtClean="0">
                <a:solidFill>
                  <a:schemeClr val="tx1"/>
                </a:solidFill>
                <a:latin typeface="+mn-lt"/>
                <a:ea typeface="+mn-ea"/>
                <a:cs typeface="+mn-cs"/>
              </a:rPr>
              <a:t>Kabel</a:t>
            </a:r>
            <a:r>
              <a:rPr lang="en-US" sz="1200" kern="1200" dirty="0" smtClean="0">
                <a:solidFill>
                  <a:schemeClr val="tx1"/>
                </a:solidFill>
                <a:latin typeface="+mn-lt"/>
                <a:ea typeface="+mn-ea"/>
                <a:cs typeface="+mn-cs"/>
              </a:rPr>
              <a:t>, M. Saleh, Y. </a:t>
            </a:r>
            <a:r>
              <a:rPr lang="en-US" sz="1200" kern="1200" dirty="0" err="1" smtClean="0">
                <a:solidFill>
                  <a:schemeClr val="tx1"/>
                </a:solidFill>
                <a:latin typeface="+mn-lt"/>
                <a:ea typeface="+mn-ea"/>
                <a:cs typeface="+mn-cs"/>
              </a:rPr>
              <a:t>Shaharyar</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Goel</a:t>
            </a:r>
            <a:r>
              <a:rPr lang="en-US" sz="1200" kern="1200" dirty="0" smtClean="0">
                <a:solidFill>
                  <a:schemeClr val="tx1"/>
                </a:solidFill>
                <a:latin typeface="+mn-lt"/>
                <a:ea typeface="+mn-ea"/>
                <a:cs typeface="+mn-cs"/>
              </a:rPr>
              <a:t>, and J. McCloy, "Effect of B on Crystallization of Li and Na </a:t>
            </a:r>
            <a:r>
              <a:rPr lang="en-US" sz="1200" kern="1200" dirty="0" err="1" smtClean="0">
                <a:solidFill>
                  <a:schemeClr val="tx1"/>
                </a:solidFill>
                <a:latin typeface="+mn-lt"/>
                <a:ea typeface="+mn-ea"/>
                <a:cs typeface="+mn-cs"/>
              </a:rPr>
              <a:t>aluminosilicates</a:t>
            </a:r>
            <a:r>
              <a:rPr lang="en-US" sz="1200" kern="1200" dirty="0" smtClean="0">
                <a:solidFill>
                  <a:schemeClr val="tx1"/>
                </a:solidFill>
                <a:latin typeface="+mn-lt"/>
                <a:ea typeface="+mn-ea"/>
                <a:cs typeface="+mn-cs"/>
              </a:rPr>
              <a:t>," Proc. Waste Management  WM2016, 16323 (2016).</a:t>
            </a:r>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11</a:t>
            </a:fld>
            <a:endParaRPr lang="en-US"/>
          </a:p>
        </p:txBody>
      </p:sp>
    </p:spTree>
    <p:extLst>
      <p:ext uri="{BB962C8B-B14F-4D97-AF65-F5344CB8AC3E}">
        <p14:creationId xmlns:p14="http://schemas.microsoft.com/office/powerpoint/2010/main" val="409796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2400" dirty="0" smtClean="0"/>
              <a:t>Along the (Na,Ca</a:t>
            </a:r>
            <a:r>
              <a:rPr lang="en-US" sz="2400" baseline="-25000" dirty="0" smtClean="0"/>
              <a:t>0.5</a:t>
            </a:r>
            <a:r>
              <a:rPr lang="en-US" sz="2400" dirty="0" smtClean="0"/>
              <a:t>)AlSiO</a:t>
            </a:r>
            <a:r>
              <a:rPr lang="en-US" sz="2400" baseline="-25000" dirty="0" smtClean="0"/>
              <a:t>4</a:t>
            </a:r>
            <a:r>
              <a:rPr lang="en-US" sz="2400" dirty="0" smtClean="0"/>
              <a:t> join:</a:t>
            </a:r>
          </a:p>
          <a:p>
            <a:pPr marL="231775" lvl="1" indent="-66675">
              <a:spcBef>
                <a:spcPts val="0"/>
              </a:spcBef>
            </a:pPr>
            <a:r>
              <a:rPr lang="en-US" sz="1800" baseline="30000" dirty="0" smtClean="0"/>
              <a:t>[4]</a:t>
            </a:r>
            <a:r>
              <a:rPr lang="en-US" sz="1800" dirty="0" smtClean="0"/>
              <a:t>Al-O and </a:t>
            </a:r>
            <a:r>
              <a:rPr lang="en-US" sz="1800" baseline="30000" dirty="0" smtClean="0"/>
              <a:t>[4]</a:t>
            </a:r>
            <a:r>
              <a:rPr lang="en-US" sz="1800" dirty="0" smtClean="0"/>
              <a:t>Si-O tetrahedra are preferred in glass &amp; crystal </a:t>
            </a:r>
          </a:p>
          <a:p>
            <a:pPr marL="231775" lvl="1" indent="-66675">
              <a:spcBef>
                <a:spcPts val="0"/>
              </a:spcBef>
            </a:pPr>
            <a:r>
              <a:rPr lang="en-US" sz="1800" dirty="0" smtClean="0"/>
              <a:t>Increasing additions of Ca/Na </a:t>
            </a:r>
            <a:r>
              <a:rPr lang="en-US" sz="1800" dirty="0" err="1" smtClean="0"/>
              <a:t>deshields</a:t>
            </a:r>
            <a:r>
              <a:rPr lang="en-US" sz="1800" dirty="0" smtClean="0"/>
              <a:t> Na</a:t>
            </a:r>
          </a:p>
          <a:p>
            <a:pPr marL="231775" lvl="1" indent="-66675">
              <a:spcBef>
                <a:spcPts val="0"/>
              </a:spcBef>
            </a:pPr>
            <a:r>
              <a:rPr lang="en-US" sz="1800" dirty="0" smtClean="0"/>
              <a:t>Small Ca additions favor nepheline crystallization over Carnegieite</a:t>
            </a:r>
          </a:p>
          <a:p>
            <a:pPr marL="231775" lvl="1" indent="-66675">
              <a:spcBef>
                <a:spcPts val="0"/>
              </a:spcBef>
            </a:pPr>
            <a:r>
              <a:rPr lang="en-US" sz="1800" dirty="0" smtClean="0"/>
              <a:t>Near endmembers; Ca may enters nepheline</a:t>
            </a:r>
          </a:p>
          <a:p>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smtClean="0">
                <a:latin typeface="Times New Roman" panose="02020603050405020304" pitchFamily="18" charset="0"/>
                <a:cs typeface="Times New Roman" panose="02020603050405020304" pitchFamily="18" charset="0"/>
              </a:rPr>
              <a:t>23</a:t>
            </a:r>
            <a:r>
              <a:rPr lang="en-US" sz="1200" dirty="0" smtClean="0">
                <a:latin typeface="Times New Roman" panose="02020603050405020304" pitchFamily="18" charset="0"/>
                <a:cs typeface="Times New Roman" panose="02020603050405020304" pitchFamily="18" charset="0"/>
              </a:rPr>
              <a:t>Na peak position shifts towards lower frequencies with increasing </a:t>
            </a:r>
            <a:r>
              <a:rPr lang="en-US" sz="1200" dirty="0" err="1" smtClean="0">
                <a:latin typeface="Times New Roman" panose="02020603050405020304" pitchFamily="18" charset="0"/>
                <a:cs typeface="Times New Roman" panose="02020603050405020304" pitchFamily="18" charset="0"/>
              </a:rPr>
              <a:t>CaO</a:t>
            </a:r>
            <a:r>
              <a:rPr lang="en-US" sz="1200" dirty="0" smtClean="0">
                <a:latin typeface="Times New Roman" panose="02020603050405020304" pitchFamily="18" charset="0"/>
                <a:cs typeface="Times New Roman" panose="02020603050405020304" pitchFamily="18" charset="0"/>
              </a:rPr>
              <a:t>/Na</a:t>
            </a:r>
            <a:r>
              <a:rPr lang="en-US" sz="1200" baseline="-25000" dirty="0" smtClean="0">
                <a:latin typeface="Times New Roman" panose="02020603050405020304" pitchFamily="18" charset="0"/>
                <a:cs typeface="Times New Roman" panose="02020603050405020304" pitchFamily="18" charset="0"/>
              </a:rPr>
              <a:t>2</a:t>
            </a:r>
            <a:r>
              <a:rPr lang="en-US" sz="1200" dirty="0" smtClean="0">
                <a:latin typeface="Times New Roman" panose="02020603050405020304" pitchFamily="18" charset="0"/>
                <a:cs typeface="Times New Roman" panose="02020603050405020304" pitchFamily="18" charset="0"/>
              </a:rPr>
              <a:t>O ratio implying towards </a:t>
            </a:r>
            <a:r>
              <a:rPr lang="en-US" sz="1200" dirty="0" smtClean="0">
                <a:solidFill>
                  <a:srgbClr val="C00000"/>
                </a:solidFill>
                <a:latin typeface="Times New Roman" panose="02020603050405020304" pitchFamily="18" charset="0"/>
                <a:cs typeface="Times New Roman" panose="02020603050405020304" pitchFamily="18" charset="0"/>
              </a:rPr>
              <a:t>increase in average Na–O bond length</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d</a:t>
            </a:r>
            <a:r>
              <a:rPr lang="en-US" sz="1200" baseline="-25000" dirty="0" err="1" smtClean="0">
                <a:latin typeface="Times New Roman" panose="02020603050405020304" pitchFamily="18" charset="0"/>
                <a:cs typeface="Times New Roman" panose="02020603050405020304" pitchFamily="18" charset="0"/>
              </a:rPr>
              <a:t>Na</a:t>
            </a:r>
            <a:r>
              <a:rPr lang="en-US" sz="1200" baseline="-25000" dirty="0" smtClean="0">
                <a:latin typeface="Times New Roman" panose="02020603050405020304" pitchFamily="18" charset="0"/>
                <a:cs typeface="Times New Roman" panose="02020603050405020304" pitchFamily="18" charset="0"/>
              </a:rPr>
              <a:t>–O</a:t>
            </a:r>
            <a:r>
              <a:rPr lang="en-US" sz="1200" dirty="0" smtClean="0">
                <a:latin typeface="Times New Roman" panose="02020603050405020304" pitchFamily="18" charset="0"/>
                <a:cs typeface="Times New Roman" panose="02020603050405020304" pitchFamily="18" charset="0"/>
              </a:rPr>
              <a:t> increases from 2.80 Å to 2.90  Å with increasing </a:t>
            </a:r>
            <a:r>
              <a:rPr lang="en-US" sz="1200" dirty="0" err="1" smtClean="0">
                <a:latin typeface="Times New Roman" panose="02020603050405020304" pitchFamily="18" charset="0"/>
                <a:cs typeface="Times New Roman" panose="02020603050405020304" pitchFamily="18" charset="0"/>
              </a:rPr>
              <a:t>CaO</a:t>
            </a:r>
            <a:r>
              <a:rPr lang="en-US" sz="1200" dirty="0" smtClean="0">
                <a:latin typeface="Times New Roman" panose="02020603050405020304" pitchFamily="18" charset="0"/>
                <a:cs typeface="Times New Roman" panose="02020603050405020304" pitchFamily="18" charset="0"/>
              </a:rPr>
              <a:t> content) </a:t>
            </a:r>
            <a:r>
              <a:rPr lang="en-US" sz="1200" dirty="0" smtClean="0">
                <a:solidFill>
                  <a:schemeClr val="accent5">
                    <a:lumMod val="25000"/>
                  </a:schemeClr>
                </a:solidFill>
                <a:latin typeface="Times New Roman" panose="02020603050405020304" pitchFamily="18" charset="0"/>
                <a:cs typeface="Times New Roman" panose="02020603050405020304" pitchFamily="18" charset="0"/>
              </a:rPr>
              <a:t>– since the cationic field strength of Ca</a:t>
            </a:r>
            <a:r>
              <a:rPr lang="en-US" sz="1200" baseline="30000" dirty="0" smtClean="0">
                <a:solidFill>
                  <a:schemeClr val="accent5">
                    <a:lumMod val="25000"/>
                  </a:schemeClr>
                </a:solidFill>
                <a:latin typeface="Times New Roman" panose="02020603050405020304" pitchFamily="18" charset="0"/>
                <a:cs typeface="Times New Roman" panose="02020603050405020304" pitchFamily="18" charset="0"/>
              </a:rPr>
              <a:t>2+</a:t>
            </a:r>
            <a:r>
              <a:rPr lang="en-US" sz="1200" dirty="0" smtClean="0">
                <a:solidFill>
                  <a:schemeClr val="accent5">
                    <a:lumMod val="25000"/>
                  </a:schemeClr>
                </a:solidFill>
                <a:latin typeface="Times New Roman" panose="02020603050405020304" pitchFamily="18" charset="0"/>
                <a:cs typeface="Times New Roman" panose="02020603050405020304" pitchFamily="18" charset="0"/>
              </a:rPr>
              <a:t> is higher than Na</a:t>
            </a:r>
            <a:r>
              <a:rPr lang="en-US" sz="1200" baseline="30000" dirty="0" smtClean="0">
                <a:solidFill>
                  <a:schemeClr val="accent5">
                    <a:lumMod val="25000"/>
                  </a:schemeClr>
                </a:solidFill>
                <a:latin typeface="Times New Roman" panose="02020603050405020304" pitchFamily="18" charset="0"/>
                <a:cs typeface="Times New Roman" panose="02020603050405020304" pitchFamily="18" charset="0"/>
              </a:rPr>
              <a:t>+</a:t>
            </a:r>
            <a:r>
              <a:rPr lang="en-US" sz="1200" dirty="0" smtClean="0">
                <a:solidFill>
                  <a:schemeClr val="accent5">
                    <a:lumMod val="25000"/>
                  </a:schemeClr>
                </a:solidFill>
                <a:latin typeface="Times New Roman" panose="02020603050405020304" pitchFamily="18" charset="0"/>
                <a:cs typeface="Times New Roman" panose="02020603050405020304" pitchFamily="18" charset="0"/>
              </a:rPr>
              <a:t>, calcium can draw oxygen bonds towards itself, thus forcing sodium site to become bigger.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t>
            </a:r>
          </a:p>
          <a:p>
            <a:r>
              <a:rPr lang="en-US" sz="1200" kern="1200" dirty="0" err="1" smtClean="0">
                <a:solidFill>
                  <a:schemeClr val="tx1"/>
                </a:solidFill>
                <a:latin typeface="+mn-lt"/>
                <a:ea typeface="+mn-ea"/>
                <a:cs typeface="+mn-cs"/>
              </a:rPr>
              <a:t>Deshkar</a:t>
            </a:r>
            <a:r>
              <a:rPr lang="en-US" sz="1200" kern="1200" dirty="0" smtClean="0">
                <a:solidFill>
                  <a:schemeClr val="tx1"/>
                </a:solidFill>
                <a:latin typeface="+mn-lt"/>
                <a:ea typeface="+mn-ea"/>
                <a:cs typeface="+mn-cs"/>
              </a:rPr>
              <a:t>, A., J. </a:t>
            </a:r>
            <a:r>
              <a:rPr lang="en-US" sz="1200" kern="1200" dirty="0" err="1" smtClean="0">
                <a:solidFill>
                  <a:schemeClr val="tx1"/>
                </a:solidFill>
                <a:latin typeface="+mn-lt"/>
                <a:ea typeface="+mn-ea"/>
                <a:cs typeface="+mn-cs"/>
              </a:rPr>
              <a:t>Marcial</a:t>
            </a:r>
            <a:r>
              <a:rPr lang="en-US" sz="1200" kern="1200" dirty="0" smtClean="0">
                <a:solidFill>
                  <a:schemeClr val="tx1"/>
                </a:solidFill>
                <a:latin typeface="+mn-lt"/>
                <a:ea typeface="+mn-ea"/>
                <a:cs typeface="+mn-cs"/>
              </a:rPr>
              <a:t>, S.A. Southern, L. </a:t>
            </a:r>
            <a:r>
              <a:rPr lang="en-US" sz="1200" kern="1200" dirty="0" err="1" smtClean="0">
                <a:solidFill>
                  <a:schemeClr val="tx1"/>
                </a:solidFill>
                <a:latin typeface="+mn-lt"/>
                <a:ea typeface="+mn-ea"/>
                <a:cs typeface="+mn-cs"/>
              </a:rPr>
              <a:t>Kobera</a:t>
            </a:r>
            <a:r>
              <a:rPr lang="en-US" sz="1200" kern="1200" dirty="0" smtClean="0">
                <a:solidFill>
                  <a:schemeClr val="tx1"/>
                </a:solidFill>
                <a:latin typeface="+mn-lt"/>
                <a:ea typeface="+mn-ea"/>
                <a:cs typeface="+mn-cs"/>
              </a:rPr>
              <a:t>, D.L. Bryce, J.S. McCloy, and A. </a:t>
            </a:r>
            <a:r>
              <a:rPr lang="en-US" sz="1200" kern="1200" dirty="0" err="1" smtClean="0">
                <a:solidFill>
                  <a:schemeClr val="tx1"/>
                </a:solidFill>
                <a:latin typeface="+mn-lt"/>
                <a:ea typeface="+mn-ea"/>
                <a:cs typeface="+mn-cs"/>
              </a:rPr>
              <a:t>Goel</a:t>
            </a:r>
            <a:r>
              <a:rPr lang="en-US" sz="1200" kern="1200" dirty="0" smtClean="0">
                <a:solidFill>
                  <a:schemeClr val="tx1"/>
                </a:solidFill>
                <a:latin typeface="+mn-lt"/>
                <a:ea typeface="+mn-ea"/>
                <a:cs typeface="+mn-cs"/>
              </a:rPr>
              <a:t>, "Understanding the structural origin of crystalline phase transformations in nepheline (NaAlSiO4)-based glass-ceramics," </a:t>
            </a:r>
            <a:r>
              <a:rPr lang="en-US" sz="1200" i="1" kern="1200" dirty="0" smtClean="0">
                <a:solidFill>
                  <a:schemeClr val="tx1"/>
                </a:solidFill>
                <a:latin typeface="+mn-lt"/>
                <a:ea typeface="+mn-ea"/>
                <a:cs typeface="+mn-cs"/>
              </a:rPr>
              <a:t>Journal of the American Ceramic Society</a:t>
            </a:r>
            <a:r>
              <a:rPr lang="en-US" sz="1200" i="0" kern="1200" dirty="0" smtClean="0">
                <a:solidFill>
                  <a:schemeClr val="tx1"/>
                </a:solidFill>
                <a:latin typeface="+mn-lt"/>
                <a:ea typeface="+mn-ea"/>
                <a:cs typeface="+mn-cs"/>
              </a:rPr>
              <a:t>, 100(7), 2859-2878 (2017).</a:t>
            </a:r>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12</a:t>
            </a:fld>
            <a:endParaRPr lang="en-US"/>
          </a:p>
        </p:txBody>
      </p:sp>
    </p:spTree>
    <p:extLst>
      <p:ext uri="{BB962C8B-B14F-4D97-AF65-F5344CB8AC3E}">
        <p14:creationId xmlns:p14="http://schemas.microsoft.com/office/powerpoint/2010/main" val="2515085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2400" kern="1200" dirty="0" smtClean="0">
                <a:solidFill>
                  <a:schemeClr val="tx1"/>
                </a:solidFill>
                <a:latin typeface="+mn-lt"/>
                <a:ea typeface="+mn-ea"/>
                <a:cs typeface="+mn-cs"/>
              </a:rPr>
              <a:t>Along the (</a:t>
            </a:r>
            <a:r>
              <a:rPr lang="en-US" sz="2400" kern="1200" dirty="0" err="1" smtClean="0">
                <a:solidFill>
                  <a:schemeClr val="tx1"/>
                </a:solidFill>
                <a:latin typeface="+mn-lt"/>
                <a:ea typeface="+mn-ea"/>
                <a:cs typeface="+mn-cs"/>
              </a:rPr>
              <a:t>Na,Li</a:t>
            </a:r>
            <a:r>
              <a:rPr lang="en-US" sz="2400" kern="1200" dirty="0" smtClean="0">
                <a:solidFill>
                  <a:schemeClr val="tx1"/>
                </a:solidFill>
                <a:latin typeface="+mn-lt"/>
                <a:ea typeface="+mn-ea"/>
                <a:cs typeface="+mn-cs"/>
              </a:rPr>
              <a:t>)AlSiO</a:t>
            </a:r>
            <a:r>
              <a:rPr lang="en-US" sz="2400" kern="1200" baseline="-25000" dirty="0" smtClean="0">
                <a:solidFill>
                  <a:schemeClr val="tx1"/>
                </a:solidFill>
                <a:latin typeface="+mn-lt"/>
                <a:ea typeface="+mn-ea"/>
                <a:cs typeface="+mn-cs"/>
              </a:rPr>
              <a:t>4</a:t>
            </a:r>
            <a:r>
              <a:rPr lang="en-US" sz="2400" kern="1200" dirty="0" smtClean="0">
                <a:solidFill>
                  <a:schemeClr val="tx1"/>
                </a:solidFill>
                <a:latin typeface="+mn-lt"/>
                <a:ea typeface="+mn-ea"/>
                <a:cs typeface="+mn-cs"/>
              </a:rPr>
              <a:t> join:</a:t>
            </a:r>
          </a:p>
          <a:p>
            <a:pPr marL="231775" lvl="1" indent="-66675">
              <a:spcBef>
                <a:spcPts val="0"/>
              </a:spcBef>
            </a:pPr>
            <a:r>
              <a:rPr lang="en-US" sz="1800" kern="1200" baseline="30000" dirty="0" smtClean="0">
                <a:solidFill>
                  <a:schemeClr val="tx1"/>
                </a:solidFill>
                <a:latin typeface="+mn-lt"/>
                <a:ea typeface="+mn-ea"/>
                <a:cs typeface="+mn-cs"/>
              </a:rPr>
              <a:t>[4]</a:t>
            </a:r>
            <a:r>
              <a:rPr lang="en-US" sz="1800" kern="1200" dirty="0" smtClean="0">
                <a:solidFill>
                  <a:schemeClr val="tx1"/>
                </a:solidFill>
                <a:latin typeface="+mn-lt"/>
                <a:ea typeface="+mn-ea"/>
                <a:cs typeface="+mn-cs"/>
              </a:rPr>
              <a:t>Al-O and </a:t>
            </a:r>
            <a:r>
              <a:rPr lang="en-US" sz="1800" kern="1200" baseline="30000" dirty="0" smtClean="0">
                <a:solidFill>
                  <a:schemeClr val="tx1"/>
                </a:solidFill>
                <a:latin typeface="+mn-lt"/>
                <a:ea typeface="+mn-ea"/>
                <a:cs typeface="+mn-cs"/>
              </a:rPr>
              <a:t>[4]</a:t>
            </a:r>
            <a:r>
              <a:rPr lang="en-US" sz="1800" kern="1200" dirty="0" smtClean="0">
                <a:solidFill>
                  <a:schemeClr val="tx1"/>
                </a:solidFill>
                <a:latin typeface="+mn-lt"/>
                <a:ea typeface="+mn-ea"/>
                <a:cs typeface="+mn-cs"/>
              </a:rPr>
              <a:t>Si-O tetrahedra are preferred in glass &amp; crystal </a:t>
            </a:r>
          </a:p>
          <a:p>
            <a:pPr marL="231775" lvl="1" indent="-66675">
              <a:spcBef>
                <a:spcPts val="0"/>
              </a:spcBef>
            </a:pPr>
            <a:r>
              <a:rPr lang="en-US" sz="1800" kern="1200" dirty="0" smtClean="0">
                <a:solidFill>
                  <a:schemeClr val="tx1"/>
                </a:solidFill>
                <a:latin typeface="+mn-lt"/>
                <a:ea typeface="+mn-ea"/>
                <a:cs typeface="+mn-cs"/>
              </a:rPr>
              <a:t>Small Li additions favor nepheline crystallization over Carnegieite</a:t>
            </a:r>
          </a:p>
          <a:p>
            <a:pPr marL="231775" lvl="1" indent="-66675">
              <a:spcBef>
                <a:spcPts val="0"/>
              </a:spcBef>
            </a:pPr>
            <a:r>
              <a:rPr lang="en-US" sz="1800" kern="1200" dirty="0" smtClean="0">
                <a:solidFill>
                  <a:schemeClr val="tx1"/>
                </a:solidFill>
                <a:latin typeface="+mn-lt"/>
                <a:ea typeface="+mn-ea"/>
                <a:cs typeface="+mn-cs"/>
              </a:rPr>
              <a:t>Near endmembers; Li may enter nepheline &amp; Na may enter eucryptite</a:t>
            </a:r>
          </a:p>
          <a:p>
            <a:pPr marL="231775" lvl="1" indent="-66675">
              <a:spcBef>
                <a:spcPts val="0"/>
              </a:spcBef>
            </a:pPr>
            <a:r>
              <a:rPr lang="en-US" sz="1800" kern="1200" dirty="0" smtClean="0">
                <a:solidFill>
                  <a:schemeClr val="tx1"/>
                </a:solidFill>
                <a:latin typeface="+mn-lt"/>
                <a:ea typeface="+mn-ea"/>
                <a:cs typeface="+mn-cs"/>
              </a:rPr>
              <a:t>Na</a:t>
            </a:r>
            <a:r>
              <a:rPr lang="en-US" sz="1800" kern="1200" baseline="-25000" dirty="0" smtClean="0">
                <a:solidFill>
                  <a:schemeClr val="tx1"/>
                </a:solidFill>
                <a:latin typeface="+mn-lt"/>
                <a:ea typeface="+mn-ea"/>
                <a:cs typeface="+mn-cs"/>
              </a:rPr>
              <a:t>0.375</a:t>
            </a:r>
            <a:r>
              <a:rPr lang="en-US" sz="1800" kern="1200" dirty="0" smtClean="0">
                <a:solidFill>
                  <a:schemeClr val="tx1"/>
                </a:solidFill>
                <a:latin typeface="+mn-lt"/>
                <a:ea typeface="+mn-ea"/>
                <a:cs typeface="+mn-cs"/>
              </a:rPr>
              <a:t>Li</a:t>
            </a:r>
            <a:r>
              <a:rPr lang="en-US" sz="1800" kern="1200" baseline="-25000" dirty="0" smtClean="0">
                <a:solidFill>
                  <a:schemeClr val="tx1"/>
                </a:solidFill>
                <a:latin typeface="+mn-lt"/>
                <a:ea typeface="+mn-ea"/>
                <a:cs typeface="+mn-cs"/>
              </a:rPr>
              <a:t>0.625</a:t>
            </a:r>
            <a:r>
              <a:rPr lang="en-US" sz="1800" kern="1200" dirty="0" smtClean="0">
                <a:solidFill>
                  <a:schemeClr val="tx1"/>
                </a:solidFill>
                <a:latin typeface="+mn-lt"/>
                <a:ea typeface="+mn-ea"/>
                <a:cs typeface="+mn-cs"/>
              </a:rPr>
              <a:t>SiO</a:t>
            </a:r>
            <a:r>
              <a:rPr lang="en-US" sz="1800" kern="1200" baseline="-25000" dirty="0" smtClean="0">
                <a:solidFill>
                  <a:schemeClr val="tx1"/>
                </a:solidFill>
                <a:latin typeface="+mn-lt"/>
                <a:ea typeface="+mn-ea"/>
                <a:cs typeface="+mn-cs"/>
              </a:rPr>
              <a:t>4</a:t>
            </a:r>
            <a:r>
              <a:rPr lang="en-US" sz="1800" kern="1200" dirty="0" smtClean="0">
                <a:solidFill>
                  <a:schemeClr val="tx1"/>
                </a:solidFill>
                <a:latin typeface="+mn-lt"/>
                <a:ea typeface="+mn-ea"/>
                <a:cs typeface="+mn-cs"/>
              </a:rPr>
              <a:t> highest amorphous fraction after HT through Rietveld</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13</a:t>
            </a:fld>
            <a:endParaRPr lang="en-US"/>
          </a:p>
        </p:txBody>
      </p:sp>
    </p:spTree>
    <p:extLst>
      <p:ext uri="{BB962C8B-B14F-4D97-AF65-F5344CB8AC3E}">
        <p14:creationId xmlns:p14="http://schemas.microsoft.com/office/powerpoint/2010/main" val="2407372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pPr>
            <a:r>
              <a:rPr lang="en-US" sz="2400" kern="1200" dirty="0" smtClean="0">
                <a:solidFill>
                  <a:schemeClr val="tx1"/>
                </a:solidFill>
                <a:latin typeface="+mn-lt"/>
                <a:ea typeface="+mn-ea"/>
                <a:cs typeface="+mn-cs"/>
              </a:rPr>
              <a:t>NMR on crystallized glasses aids understanding of environments in glass</a:t>
            </a:r>
          </a:p>
          <a:p>
            <a:pPr marL="0" indent="0">
              <a:spcBef>
                <a:spcPts val="0"/>
              </a:spcBef>
            </a:pPr>
            <a:r>
              <a:rPr lang="en-US" sz="2400" kern="1200" dirty="0" smtClean="0">
                <a:solidFill>
                  <a:schemeClr val="tx1"/>
                </a:solidFill>
                <a:latin typeface="+mn-lt"/>
                <a:ea typeface="+mn-ea"/>
                <a:cs typeface="+mn-cs"/>
              </a:rPr>
              <a:t>offered insight into early vibrational spectroscopy:</a:t>
            </a:r>
          </a:p>
          <a:p>
            <a:pPr marL="623888" lvl="1" indent="0">
              <a:spcBef>
                <a:spcPts val="0"/>
              </a:spcBef>
            </a:pPr>
            <a:r>
              <a:rPr lang="en-US" sz="2200" kern="1200" dirty="0" smtClean="0">
                <a:solidFill>
                  <a:schemeClr val="tx1"/>
                </a:solidFill>
                <a:latin typeface="+mn-lt"/>
                <a:ea typeface="+mn-ea"/>
                <a:cs typeface="+mn-cs"/>
              </a:rPr>
              <a:t>Influences on chemical durability from B are believed to be due to network breaking and NBOs</a:t>
            </a:r>
          </a:p>
          <a:p>
            <a:pPr marL="623888" lvl="1" indent="0">
              <a:spcBef>
                <a:spcPts val="0"/>
              </a:spcBef>
            </a:pPr>
            <a:r>
              <a:rPr lang="en-US" sz="2200" kern="1200" dirty="0" smtClean="0">
                <a:solidFill>
                  <a:schemeClr val="tx1"/>
                </a:solidFill>
                <a:latin typeface="+mn-lt"/>
                <a:ea typeface="+mn-ea"/>
                <a:cs typeface="+mn-cs"/>
              </a:rPr>
              <a:t>Gained insight on influence of mixed cations which promote nepheline over Carnegieite</a:t>
            </a:r>
          </a:p>
          <a:p>
            <a:pPr marL="0" indent="0">
              <a:spcBef>
                <a:spcPts val="0"/>
              </a:spcBef>
            </a:pPr>
            <a:r>
              <a:rPr lang="en-US" sz="2400" kern="1200" dirty="0" smtClean="0">
                <a:solidFill>
                  <a:schemeClr val="tx1"/>
                </a:solidFill>
                <a:latin typeface="+mn-lt"/>
                <a:ea typeface="+mn-ea"/>
                <a:cs typeface="+mn-cs"/>
              </a:rPr>
              <a:t>Determined that the major influence in total suppression of crystallization is the addition of B and Fe in simple glasses</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14</a:t>
            </a:fld>
            <a:endParaRPr lang="en-US"/>
          </a:p>
        </p:txBody>
      </p:sp>
    </p:spTree>
    <p:extLst>
      <p:ext uri="{BB962C8B-B14F-4D97-AF65-F5344CB8AC3E}">
        <p14:creationId xmlns:p14="http://schemas.microsoft.com/office/powerpoint/2010/main" val="621086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a:t>
            </a:r>
            <a:r>
              <a:rPr lang="en-US" baseline="0" dirty="0" smtClean="0"/>
              <a:t> HAVE A PIC OF PAUL GASSMAN (PNNL) or JAKE AMOROSO (SRNL)</a:t>
            </a:r>
          </a:p>
          <a:p>
            <a:endParaRPr lang="en-US" dirty="0"/>
          </a:p>
        </p:txBody>
      </p:sp>
      <p:sp>
        <p:nvSpPr>
          <p:cNvPr id="4" name="Slide Number Placeholder 3"/>
          <p:cNvSpPr>
            <a:spLocks noGrp="1"/>
          </p:cNvSpPr>
          <p:nvPr>
            <p:ph type="sldNum" sz="quarter" idx="10"/>
          </p:nvPr>
        </p:nvSpPr>
        <p:spPr/>
        <p:txBody>
          <a:bodyPr/>
          <a:lstStyle/>
          <a:p>
            <a:fld id="{A6EBD153-7ED5-49F1-AB8D-3FED7CA8944A}" type="slidenum">
              <a:rPr lang="en-US" smtClean="0"/>
              <a:t>15</a:t>
            </a:fld>
            <a:endParaRPr lang="en-US"/>
          </a:p>
        </p:txBody>
      </p:sp>
    </p:spTree>
    <p:extLst>
      <p:ext uri="{BB962C8B-B14F-4D97-AF65-F5344CB8AC3E}">
        <p14:creationId xmlns:p14="http://schemas.microsoft.com/office/powerpoint/2010/main" val="912524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7.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4.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4.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7.xml"/><Relationship Id="rId5" Type="http://schemas.openxmlformats.org/officeDocument/2006/relationships/image" Target="../media/image29.png"/><Relationship Id="rId4" Type="http://schemas.openxmlformats.org/officeDocument/2006/relationships/image" Target="../media/image28.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7.xml"/><Relationship Id="rId5" Type="http://schemas.openxmlformats.org/officeDocument/2006/relationships/image" Target="../media/image31.png"/><Relationship Id="rId4" Type="http://schemas.openxmlformats.org/officeDocument/2006/relationships/image" Target="../media/image30.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userDrawn="1"/>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8" name="Picture 18" descr="wsuTLSigRvs-201.gif"/>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dirty="0"/>
              <a:t>Click to edit Master title style</a:t>
            </a:r>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dirty="0"/>
              <a:t>Click to edit Master subtitle style</a:t>
            </a:r>
          </a:p>
        </p:txBody>
      </p:sp>
      <p:sp>
        <p:nvSpPr>
          <p:cNvPr id="9" name="Rectangle 6"/>
          <p:cNvSpPr>
            <a:spLocks noGrp="1" noChangeArrowheads="1"/>
          </p:cNvSpPr>
          <p:nvPr userDrawn="1">
            <p:ph type="dt" sz="half" idx="10"/>
          </p:nvPr>
        </p:nvSpPr>
        <p:spPr>
          <a:xfrm>
            <a:off x="0" y="6464300"/>
            <a:ext cx="1550988" cy="393700"/>
          </a:xfrm>
        </p:spPr>
        <p:txBody>
          <a:bodyPr/>
          <a:lstStyle>
            <a:lvl1pPr>
              <a:defRPr/>
            </a:lvl1pPr>
          </a:lstStyle>
          <a:p>
            <a:pPr>
              <a:defRPr/>
            </a:pPr>
            <a:endParaRPr lang="en-US"/>
          </a:p>
        </p:txBody>
      </p:sp>
      <p:sp>
        <p:nvSpPr>
          <p:cNvPr id="10" name="Rectangle 7"/>
          <p:cNvSpPr>
            <a:spLocks noGrp="1" noChangeArrowheads="1"/>
          </p:cNvSpPr>
          <p:nvPr userDrawn="1">
            <p:ph type="ftr" sz="quarter" idx="11"/>
          </p:nvPr>
        </p:nvSpPr>
        <p:spPr>
          <a:xfrm>
            <a:off x="1573213" y="6464300"/>
            <a:ext cx="6451600" cy="393700"/>
          </a:xfrm>
        </p:spPr>
        <p:txBody>
          <a:bodyPr/>
          <a:lstStyle>
            <a:lvl1pPr>
              <a:defRPr/>
            </a:lvl1pPr>
          </a:lstStyle>
          <a:p>
            <a:pPr>
              <a:defRPr/>
            </a:pPr>
            <a:endParaRPr lang="en-US"/>
          </a:p>
        </p:txBody>
      </p:sp>
      <p:sp>
        <p:nvSpPr>
          <p:cNvPr id="11" name="Rectangle 8"/>
          <p:cNvSpPr>
            <a:spLocks noGrp="1" noChangeArrowheads="1"/>
          </p:cNvSpPr>
          <p:nvPr userDrawn="1">
            <p:ph type="sldNum" sz="quarter" idx="12"/>
          </p:nvPr>
        </p:nvSpPr>
        <p:spPr>
          <a:xfrm>
            <a:off x="8169275" y="6464300"/>
            <a:ext cx="974725" cy="393700"/>
          </a:xfrm>
        </p:spPr>
        <p:txBody>
          <a:bodyPr/>
          <a:lstStyle>
            <a:lvl1pPr>
              <a:defRPr/>
            </a:lvl1pPr>
          </a:lstStyle>
          <a:p>
            <a:pPr>
              <a:defRPr/>
            </a:pPr>
            <a:fld id="{70C02430-5575-4175-870C-F39DE42BE779}" type="slidenum">
              <a:rPr lang="en-US"/>
              <a:pPr>
                <a:defRPr/>
              </a:pPr>
              <a:t>‹#›</a:t>
            </a:fld>
            <a:endParaRPr lang="en-US"/>
          </a:p>
        </p:txBody>
      </p:sp>
    </p:spTree>
    <p:extLst>
      <p:ext uri="{BB962C8B-B14F-4D97-AF65-F5344CB8AC3E}">
        <p14:creationId xmlns:p14="http://schemas.microsoft.com/office/powerpoint/2010/main" val="42851125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dirty="0"/>
              <a:t>Click to edit Master title style</a:t>
            </a:r>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5FD58EFE-F676-43D2-B14B-06892A92767F}" type="slidenum">
              <a:rPr lang="en-US"/>
              <a:pPr>
                <a:defRPr/>
              </a:pPr>
              <a:t>‹#›</a:t>
            </a:fld>
            <a:endParaRPr lang="en-US" dirty="0"/>
          </a:p>
        </p:txBody>
      </p:sp>
    </p:spTree>
    <p:extLst>
      <p:ext uri="{BB962C8B-B14F-4D97-AF65-F5344CB8AC3E}">
        <p14:creationId xmlns:p14="http://schemas.microsoft.com/office/powerpoint/2010/main" val="407395730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dirty="0"/>
              <a:t>Click to edit Master title style</a:t>
            </a:r>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dirty="0"/>
              <a:t>Click to edit Master subtitle style</a:t>
            </a:r>
          </a:p>
        </p:txBody>
      </p:sp>
      <p:sp>
        <p:nvSpPr>
          <p:cNvPr id="5" name="Rectangle 4"/>
          <p:cNvSpPr>
            <a:spLocks noGrp="1" noChangeArrowheads="1"/>
          </p:cNvSpPr>
          <p:nvPr userDrawn="1">
            <p:ph type="dt" sz="half" idx="10"/>
          </p:nvPr>
        </p:nvSpPr>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p:txBody>
          <a:bodyPr/>
          <a:lstStyle>
            <a:lvl1pPr>
              <a:defRPr/>
            </a:lvl1pPr>
          </a:lstStyle>
          <a:p>
            <a:pPr>
              <a:defRPr/>
            </a:pPr>
            <a:fld id="{1E2C1B71-D954-4089-B087-0FC868B10DD8}" type="slidenum">
              <a:rPr lang="en-US"/>
              <a:pPr>
                <a:defRPr/>
              </a:pPr>
              <a:t>‹#›</a:t>
            </a:fld>
            <a:endParaRPr lang="en-US"/>
          </a:p>
        </p:txBody>
      </p:sp>
    </p:spTree>
    <p:extLst>
      <p:ext uri="{BB962C8B-B14F-4D97-AF65-F5344CB8AC3E}">
        <p14:creationId xmlns:p14="http://schemas.microsoft.com/office/powerpoint/2010/main" val="30640351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dirty="0"/>
              <a:t>Click to edit Master title style</a:t>
            </a:r>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C82F0241-B381-43F8-ADEF-C3F035702F24}" type="slidenum">
              <a:rPr lang="en-US"/>
              <a:pPr>
                <a:defRPr/>
              </a:pPr>
              <a:t>‹#›</a:t>
            </a:fld>
            <a:endParaRPr lang="en-US"/>
          </a:p>
        </p:txBody>
      </p:sp>
    </p:spTree>
    <p:extLst>
      <p:ext uri="{BB962C8B-B14F-4D97-AF65-F5344CB8AC3E}">
        <p14:creationId xmlns:p14="http://schemas.microsoft.com/office/powerpoint/2010/main" val="257683915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8"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a:ln/>
        </p:spPr>
        <p:txBody>
          <a:bodyPr/>
          <a:lstStyle>
            <a:lvl1pPr>
              <a:defRPr/>
            </a:lvl1pPr>
          </a:lstStyle>
          <a:p>
            <a:pPr>
              <a:defRPr/>
            </a:pPr>
            <a:fld id="{61851ADA-B7BB-45DB-A5E1-F02A383B52E7}" type="slidenum">
              <a:rPr lang="en-US"/>
              <a:pPr>
                <a:defRPr/>
              </a:pPr>
              <a:t>‹#›</a:t>
            </a:fld>
            <a:endParaRPr lang="en-US"/>
          </a:p>
        </p:txBody>
      </p:sp>
    </p:spTree>
    <p:extLst>
      <p:ext uri="{BB962C8B-B14F-4D97-AF65-F5344CB8AC3E}">
        <p14:creationId xmlns:p14="http://schemas.microsoft.com/office/powerpoint/2010/main" val="319348181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4"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5" name="Rectangle 6"/>
          <p:cNvSpPr>
            <a:spLocks noGrp="1" noChangeArrowheads="1"/>
          </p:cNvSpPr>
          <p:nvPr userDrawn="1">
            <p:ph type="sldNum" sz="quarter" idx="12"/>
          </p:nvPr>
        </p:nvSpPr>
        <p:spPr>
          <a:ln/>
        </p:spPr>
        <p:txBody>
          <a:bodyPr/>
          <a:lstStyle>
            <a:lvl1pPr>
              <a:defRPr/>
            </a:lvl1pPr>
          </a:lstStyle>
          <a:p>
            <a:pPr>
              <a:defRPr/>
            </a:pPr>
            <a:fld id="{CC81A22C-F8B8-4909-ADB8-E12F95C88D09}" type="slidenum">
              <a:rPr lang="en-US"/>
              <a:pPr>
                <a:defRPr/>
              </a:pPr>
              <a:t>‹#›</a:t>
            </a:fld>
            <a:endParaRPr lang="en-US"/>
          </a:p>
        </p:txBody>
      </p:sp>
    </p:spTree>
    <p:extLst>
      <p:ext uri="{BB962C8B-B14F-4D97-AF65-F5344CB8AC3E}">
        <p14:creationId xmlns:p14="http://schemas.microsoft.com/office/powerpoint/2010/main" val="365408403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3"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4" name="Rectangle 6"/>
          <p:cNvSpPr>
            <a:spLocks noGrp="1" noChangeArrowheads="1"/>
          </p:cNvSpPr>
          <p:nvPr userDrawn="1">
            <p:ph type="sldNum" sz="quarter" idx="12"/>
          </p:nvPr>
        </p:nvSpPr>
        <p:spPr>
          <a:ln/>
        </p:spPr>
        <p:txBody>
          <a:bodyPr/>
          <a:lstStyle>
            <a:lvl1pPr>
              <a:defRPr/>
            </a:lvl1pPr>
          </a:lstStyle>
          <a:p>
            <a:pPr>
              <a:defRPr/>
            </a:pPr>
            <a:fld id="{888D1651-1C43-47FD-BA38-40FC4A54D99B}" type="slidenum">
              <a:rPr lang="en-US"/>
              <a:pPr>
                <a:defRPr/>
              </a:pPr>
              <a:t>‹#›</a:t>
            </a:fld>
            <a:endParaRPr lang="en-US"/>
          </a:p>
        </p:txBody>
      </p:sp>
    </p:spTree>
    <p:extLst>
      <p:ext uri="{BB962C8B-B14F-4D97-AF65-F5344CB8AC3E}">
        <p14:creationId xmlns:p14="http://schemas.microsoft.com/office/powerpoint/2010/main" val="86245045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4BC07CA1-2C48-4B63-84AF-034093D52547}" type="slidenum">
              <a:rPr lang="en-US"/>
              <a:pPr>
                <a:defRPr/>
              </a:pPr>
              <a:t>‹#›</a:t>
            </a:fld>
            <a:endParaRPr lang="en-US"/>
          </a:p>
        </p:txBody>
      </p:sp>
    </p:spTree>
    <p:extLst>
      <p:ext uri="{BB962C8B-B14F-4D97-AF65-F5344CB8AC3E}">
        <p14:creationId xmlns:p14="http://schemas.microsoft.com/office/powerpoint/2010/main" val="380377703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7B033E6E-930A-4B5F-A4E9-B34F1CB3C4FF}" type="slidenum">
              <a:rPr lang="en-US"/>
              <a:pPr>
                <a:defRPr/>
              </a:pPr>
              <a:t>‹#›</a:t>
            </a:fld>
            <a:endParaRPr lang="en-US"/>
          </a:p>
        </p:txBody>
      </p:sp>
    </p:spTree>
    <p:extLst>
      <p:ext uri="{BB962C8B-B14F-4D97-AF65-F5344CB8AC3E}">
        <p14:creationId xmlns:p14="http://schemas.microsoft.com/office/powerpoint/2010/main" val="271840490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9A3A6447-1EA5-49F0-8469-12617425654D}" type="slidenum">
              <a:rPr lang="en-US"/>
              <a:pPr>
                <a:defRPr/>
              </a:pPr>
              <a:t>‹#›</a:t>
            </a:fld>
            <a:endParaRPr lang="en-US"/>
          </a:p>
        </p:txBody>
      </p:sp>
    </p:spTree>
    <p:extLst>
      <p:ext uri="{BB962C8B-B14F-4D97-AF65-F5344CB8AC3E}">
        <p14:creationId xmlns:p14="http://schemas.microsoft.com/office/powerpoint/2010/main" val="121650935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FCAFBA42-D22F-4453-97F5-B9A7B3EB6609}" type="slidenum">
              <a:rPr lang="en-US"/>
              <a:pPr>
                <a:defRPr/>
              </a:pPr>
              <a:t>‹#›</a:t>
            </a:fld>
            <a:endParaRPr lang="en-US"/>
          </a:p>
        </p:txBody>
      </p:sp>
    </p:spTree>
    <p:extLst>
      <p:ext uri="{BB962C8B-B14F-4D97-AF65-F5344CB8AC3E}">
        <p14:creationId xmlns:p14="http://schemas.microsoft.com/office/powerpoint/2010/main" val="6084267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3"/>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39658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spAutoFit/>
          </a:bodyPr>
          <a:lstStyle>
            <a:lvl1pPr algn="l">
              <a:defRPr sz="4400" b="1">
                <a:solidFill>
                  <a:schemeClr val="bg1"/>
                </a:solidFill>
              </a:defRPr>
            </a:lvl1pPr>
          </a:lstStyle>
          <a:p>
            <a:r>
              <a:rPr lang="en-US" dirty="0"/>
              <a:t>Click to edit Master title style</a:t>
            </a:r>
          </a:p>
        </p:txBody>
      </p:sp>
      <p:sp>
        <p:nvSpPr>
          <p:cNvPr id="8" name="Subtitle 2"/>
          <p:cNvSpPr>
            <a:spLocks noGrp="1"/>
          </p:cNvSpPr>
          <p:nvPr>
            <p:ph type="subTitle" idx="1" hasCustomPrompt="1"/>
          </p:nvPr>
        </p:nvSpPr>
        <p:spPr>
          <a:xfrm>
            <a:off x="457200" y="4800600"/>
            <a:ext cx="8229600" cy="457200"/>
          </a:xfrm>
        </p:spPr>
        <p:txBody>
          <a:bodyPr anchor="t"/>
          <a:lstStyle>
            <a:lvl1pPr marL="0" indent="0" algn="l">
              <a:spcBef>
                <a:spcPts val="0"/>
              </a:spcBef>
              <a:buNone/>
              <a:defRPr cap="all"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 </a:t>
            </a:r>
            <a:r>
              <a:rPr lang="en-US" dirty="0" err="1"/>
              <a:t>Name(S</a:t>
            </a:r>
            <a:r>
              <a:rPr lang="en-US" dirty="0"/>
              <a:t>)</a:t>
            </a:r>
          </a:p>
        </p:txBody>
      </p:sp>
      <p:sp>
        <p:nvSpPr>
          <p:cNvPr id="9" name="Date Placeholder 3"/>
          <p:cNvSpPr>
            <a:spLocks noGrp="1"/>
          </p:cNvSpPr>
          <p:nvPr>
            <p:ph type="dt" sz="half" idx="10"/>
          </p:nvPr>
        </p:nvSpPr>
        <p:spPr>
          <a:xfrm>
            <a:off x="457200" y="6356350"/>
            <a:ext cx="2133600" cy="365125"/>
          </a:xfrm>
        </p:spPr>
        <p:txBody>
          <a:bodyPr/>
          <a:lstStyle>
            <a:lvl1pPr>
              <a:defRPr sz="900">
                <a:solidFill>
                  <a:srgbClr val="FFFFFF"/>
                </a:solidFill>
              </a:defRPr>
            </a:lvl1pPr>
          </a:lstStyle>
          <a:p>
            <a:endParaRPr lang="en-US"/>
          </a:p>
        </p:txBody>
      </p:sp>
      <p:sp>
        <p:nvSpPr>
          <p:cNvPr id="10" name="Footer Placeholder 4"/>
          <p:cNvSpPr>
            <a:spLocks noGrp="1"/>
          </p:cNvSpPr>
          <p:nvPr>
            <p:ph type="ftr" sz="quarter" idx="11"/>
          </p:nvPr>
        </p:nvSpPr>
        <p:spPr>
          <a:xfrm>
            <a:off x="3124200" y="6356350"/>
            <a:ext cx="2895600" cy="365125"/>
          </a:xfrm>
        </p:spPr>
        <p:txBody>
          <a:bodyPr/>
          <a:lstStyle>
            <a:lvl1pPr>
              <a:defRPr sz="900">
                <a:solidFill>
                  <a:srgbClr val="FFFFFF"/>
                </a:solidFill>
              </a:defRPr>
            </a:lvl1pPr>
          </a:lstStyle>
          <a:p>
            <a:endParaRPr lang="en-US"/>
          </a:p>
        </p:txBody>
      </p:sp>
      <p:sp>
        <p:nvSpPr>
          <p:cNvPr id="11" name="Slide Number Placeholder 5"/>
          <p:cNvSpPr>
            <a:spLocks noGrp="1"/>
          </p:cNvSpPr>
          <p:nvPr>
            <p:ph type="sldNum" sz="quarter" idx="12"/>
          </p:nvPr>
        </p:nvSpPr>
        <p:spPr>
          <a:xfrm>
            <a:off x="6553200" y="6356350"/>
            <a:ext cx="2133600" cy="365125"/>
          </a:xfrm>
        </p:spPr>
        <p:txBody>
          <a:bodyPr/>
          <a:lstStyle>
            <a:lvl1pPr>
              <a:defRPr sz="900">
                <a:solidFill>
                  <a:srgbClr val="FFFFFF"/>
                </a:solidFill>
              </a:defRPr>
            </a:lvl1pPr>
          </a:lstStyle>
          <a:p>
            <a:fld id="{03722D57-58D6-9447-A6D5-A97F6C35A8FB}" type="slidenum">
              <a:rPr lang="en-US" smtClean="0"/>
              <a:pPr/>
              <a:t>‹#›</a:t>
            </a:fld>
            <a:endParaRPr lang="en-US"/>
          </a:p>
        </p:txBody>
      </p:sp>
      <p:sp>
        <p:nvSpPr>
          <p:cNvPr id="12" name="Text Placeholder 6"/>
          <p:cNvSpPr>
            <a:spLocks noGrp="1"/>
          </p:cNvSpPr>
          <p:nvPr>
            <p:ph type="body" sz="quarter" idx="14" hasCustomPrompt="1"/>
          </p:nvPr>
        </p:nvSpPr>
        <p:spPr>
          <a:xfrm>
            <a:off x="455613" y="5257800"/>
            <a:ext cx="8229600" cy="228600"/>
          </a:xfrm>
        </p:spPr>
        <p:txBody>
          <a:bodyPr>
            <a:normAutofit/>
          </a:bodyPr>
          <a:lstStyle>
            <a:lvl1pPr marL="0" indent="0">
              <a:spcBef>
                <a:spcPts val="0"/>
              </a:spcBef>
              <a:buNone/>
              <a:defRPr sz="1400" baseline="0">
                <a:solidFill>
                  <a:srgbClr val="FFFFFF"/>
                </a:solidFill>
              </a:defRPr>
            </a:lvl1pPr>
          </a:lstStyle>
          <a:p>
            <a:pPr lvl="0"/>
            <a:r>
              <a:rPr lang="en-US" dirty="0"/>
              <a:t>Click to add presenter organization</a:t>
            </a:r>
          </a:p>
        </p:txBody>
      </p:sp>
      <p:sp>
        <p:nvSpPr>
          <p:cNvPr id="13" name="Text Placeholder 6"/>
          <p:cNvSpPr>
            <a:spLocks noGrp="1"/>
          </p:cNvSpPr>
          <p:nvPr>
            <p:ph type="body" sz="quarter" idx="15" hasCustomPrompt="1"/>
          </p:nvPr>
        </p:nvSpPr>
        <p:spPr>
          <a:xfrm>
            <a:off x="457200" y="5540477"/>
            <a:ext cx="8229600" cy="228600"/>
          </a:xfrm>
        </p:spPr>
        <p:txBody>
          <a:bodyPr>
            <a:normAutofit/>
          </a:bodyPr>
          <a:lstStyle>
            <a:lvl1pPr marL="0" indent="0">
              <a:spcBef>
                <a:spcPts val="0"/>
              </a:spcBef>
              <a:buNone/>
              <a:defRPr sz="1400" baseline="0">
                <a:solidFill>
                  <a:srgbClr val="FFFFFF"/>
                </a:solidFill>
              </a:defRPr>
            </a:lvl1pPr>
          </a:lstStyle>
          <a:p>
            <a:pPr lvl="0"/>
            <a:r>
              <a:rPr lang="en-US" dirty="0"/>
              <a:t>Click to add presentation event or location</a:t>
            </a:r>
          </a:p>
        </p:txBody>
      </p:sp>
    </p:spTree>
    <p:extLst>
      <p:ext uri="{BB962C8B-B14F-4D97-AF65-F5344CB8AC3E}">
        <p14:creationId xmlns:p14="http://schemas.microsoft.com/office/powerpoint/2010/main" val="3900493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Line Title + Content">
    <p:spTree>
      <p:nvGrpSpPr>
        <p:cNvPr id="1" name=""/>
        <p:cNvGrpSpPr/>
        <p:nvPr/>
      </p:nvGrpSpPr>
      <p:grpSpPr>
        <a:xfrm>
          <a:off x="0" y="0"/>
          <a:ext cx="0" cy="0"/>
          <a:chOff x="0" y="0"/>
          <a:chExt cx="0" cy="0"/>
        </a:xfrm>
      </p:grpSpPr>
      <p:sp>
        <p:nvSpPr>
          <p:cNvPr id="13" name="Rectangle 12"/>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7" name="Title 1"/>
          <p:cNvSpPr>
            <a:spLocks noGrp="1"/>
          </p:cNvSpPr>
          <p:nvPr>
            <p:ph type="title"/>
          </p:nvPr>
        </p:nvSpPr>
        <p:spPr>
          <a:xfrm>
            <a:off x="457200" y="356614"/>
            <a:ext cx="6629400" cy="621792"/>
          </a:xfrm>
        </p:spPr>
        <p:txBody>
          <a:bodyPr lIns="0" tIns="0" rIns="0" bIns="0" anchor="t" anchorCtr="0">
            <a:spAutoFit/>
          </a:bodyPr>
          <a:lstStyle>
            <a:lvl1pPr algn="l">
              <a:defRPr sz="2500" b="1">
                <a:solidFill>
                  <a:srgbClr val="FFFFFF"/>
                </a:solidFill>
                <a:latin typeface="Arial"/>
                <a:cs typeface="Arial"/>
              </a:defRPr>
            </a:lvl1pPr>
          </a:lstStyle>
          <a:p>
            <a:r>
              <a:rPr lang="en-US" dirty="0"/>
              <a:t>Click to edit Master title style</a:t>
            </a:r>
          </a:p>
        </p:txBody>
      </p:sp>
      <p:sp>
        <p:nvSpPr>
          <p:cNvPr id="8" name="Content Placeholder 2"/>
          <p:cNvSpPr>
            <a:spLocks noGrp="1"/>
          </p:cNvSpPr>
          <p:nvPr>
            <p:ph idx="1"/>
          </p:nvPr>
        </p:nvSpPr>
        <p:spPr>
          <a:xfrm>
            <a:off x="457200" y="1371596"/>
            <a:ext cx="82296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dirty="0"/>
          </a:p>
        </p:txBody>
      </p:sp>
      <p:sp>
        <p:nvSpPr>
          <p:cNvPr id="10" name="Slide Number Placeholder 9"/>
          <p:cNvSpPr>
            <a:spLocks noGrp="1"/>
          </p:cNvSpPr>
          <p:nvPr>
            <p:ph type="sldNum" sz="quarter" idx="11"/>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1" name="Footer Placeholder 10"/>
          <p:cNvSpPr>
            <a:spLocks noGrp="1"/>
          </p:cNvSpPr>
          <p:nvPr>
            <p:ph type="ftr" sz="quarter" idx="12"/>
          </p:nvPr>
        </p:nvSpPr>
        <p:spPr>
          <a:xfrm>
            <a:off x="3124200" y="6356350"/>
            <a:ext cx="2895600" cy="365125"/>
          </a:xfrm>
        </p:spPr>
        <p:txBody>
          <a:bodyPr lIns="0" tIns="0" rIns="0" bIns="0"/>
          <a:lstStyle>
            <a:lvl1pPr>
              <a:defRPr sz="900">
                <a:latin typeface="Arial"/>
                <a:cs typeface="Arial"/>
              </a:defRPr>
            </a:lvl1pPr>
          </a:lstStyle>
          <a:p>
            <a:endParaRPr lang="en-US"/>
          </a:p>
        </p:txBody>
      </p:sp>
    </p:spTree>
    <p:extLst>
      <p:ext uri="{BB962C8B-B14F-4D97-AF65-F5344CB8AC3E}">
        <p14:creationId xmlns:p14="http://schemas.microsoft.com/office/powerpoint/2010/main" val="2312404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Line Title + 2-Column Content">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4"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dirty="0"/>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2" name="Content Placeholder 2"/>
          <p:cNvSpPr>
            <a:spLocks noGrp="1"/>
          </p:cNvSpPr>
          <p:nvPr>
            <p:ph idx="1"/>
          </p:nvPr>
        </p:nvSpPr>
        <p:spPr>
          <a:xfrm>
            <a:off x="457200" y="1371596"/>
            <a:ext cx="38862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3"/>
          </p:nvPr>
        </p:nvSpPr>
        <p:spPr>
          <a:xfrm>
            <a:off x="4800600" y="1369118"/>
            <a:ext cx="38862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1739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Line Title + 2-Column Comparison">
    <p:spTree>
      <p:nvGrpSpPr>
        <p:cNvPr id="1" name=""/>
        <p:cNvGrpSpPr/>
        <p:nvPr/>
      </p:nvGrpSpPr>
      <p:grpSpPr>
        <a:xfrm>
          <a:off x="0" y="0"/>
          <a:ext cx="0" cy="0"/>
          <a:chOff x="0" y="0"/>
          <a:chExt cx="0" cy="0"/>
        </a:xfrm>
      </p:grpSpPr>
      <p:sp>
        <p:nvSpPr>
          <p:cNvPr id="13" name="Rectangle 12"/>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11" name="Text Placeholder 2"/>
          <p:cNvSpPr>
            <a:spLocks noGrp="1"/>
          </p:cNvSpPr>
          <p:nvPr>
            <p:ph type="body" idx="1"/>
          </p:nvPr>
        </p:nvSpPr>
        <p:spPr>
          <a:xfrm>
            <a:off x="457200" y="13716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4"/>
          <p:cNvSpPr>
            <a:spLocks noGrp="1"/>
          </p:cNvSpPr>
          <p:nvPr>
            <p:ph type="body" sz="quarter" idx="3"/>
          </p:nvPr>
        </p:nvSpPr>
        <p:spPr>
          <a:xfrm>
            <a:off x="4800600" y="13715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Date Placeholder 6"/>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dirty="0"/>
          </a:p>
        </p:txBody>
      </p:sp>
      <p:sp>
        <p:nvSpPr>
          <p:cNvPr id="23" name="Footer Placeholder 7"/>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24" name="Slide Number Placeholder 8"/>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6" name="Content Placeholder 2"/>
          <p:cNvSpPr>
            <a:spLocks noGrp="1"/>
          </p:cNvSpPr>
          <p:nvPr>
            <p:ph idx="15"/>
          </p:nvPr>
        </p:nvSpPr>
        <p:spPr>
          <a:xfrm>
            <a:off x="457200" y="2059241"/>
            <a:ext cx="3886200" cy="41148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16"/>
          </p:nvPr>
        </p:nvSpPr>
        <p:spPr>
          <a:xfrm>
            <a:off x="4800600" y="2056763"/>
            <a:ext cx="3886200" cy="41148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2907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Line Title + Picture with Caption">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4" name="Title 1"/>
          <p:cNvSpPr>
            <a:spLocks noGrp="1"/>
          </p:cNvSpPr>
          <p:nvPr>
            <p:ph type="title"/>
          </p:nvPr>
        </p:nvSpPr>
        <p:spPr>
          <a:xfrm>
            <a:off x="457200" y="356614"/>
            <a:ext cx="6629400" cy="621792"/>
          </a:xfrm>
        </p:spPr>
        <p:txBody>
          <a:bodyPr lIns="0" tIns="0" rIns="0" bIns="0" anchor="t" anchorCtr="0">
            <a:spAutoFit/>
          </a:bodyPr>
          <a:lstStyle>
            <a:lvl1pPr algn="l">
              <a:defRPr sz="2500" b="1">
                <a:solidFill>
                  <a:srgbClr val="FFFFFF"/>
                </a:solidFill>
                <a:latin typeface="Arial"/>
                <a:cs typeface="Arial"/>
              </a:defRPr>
            </a:lvl1pPr>
          </a:lstStyle>
          <a:p>
            <a:r>
              <a:rPr lang="en-US" dirty="0"/>
              <a:t>Click to edit Master title style</a:t>
            </a:r>
          </a:p>
        </p:txBody>
      </p:sp>
      <p:sp>
        <p:nvSpPr>
          <p:cNvPr id="15" name="Picture Placeholder 2"/>
          <p:cNvSpPr>
            <a:spLocks noGrp="1"/>
          </p:cNvSpPr>
          <p:nvPr>
            <p:ph type="pic" idx="1"/>
          </p:nvPr>
        </p:nvSpPr>
        <p:spPr>
          <a:xfrm>
            <a:off x="457200" y="1371600"/>
            <a:ext cx="8229600" cy="38862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6"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13069957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Line Title Only">
    <p:spTree>
      <p:nvGrpSpPr>
        <p:cNvPr id="1" name=""/>
        <p:cNvGrpSpPr/>
        <p:nvPr/>
      </p:nvGrpSpPr>
      <p:grpSpPr>
        <a:xfrm>
          <a:off x="0" y="0"/>
          <a:ext cx="0" cy="0"/>
          <a:chOff x="0" y="0"/>
          <a:chExt cx="0" cy="0"/>
        </a:xfrm>
      </p:grpSpPr>
      <p:sp>
        <p:nvSpPr>
          <p:cNvPr id="7" name="Rectangle 6"/>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11" name="Date Placeholder 2"/>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a:p>
        </p:txBody>
      </p:sp>
      <p:sp>
        <p:nvSpPr>
          <p:cNvPr id="12" name="Footer Placeholder 3"/>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20" name="Slide Number Placeholder 4"/>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1263203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Line Title + Content">
    <p:spTree>
      <p:nvGrpSpPr>
        <p:cNvPr id="1" name=""/>
        <p:cNvGrpSpPr/>
        <p:nvPr/>
      </p:nvGrpSpPr>
      <p:grpSpPr>
        <a:xfrm>
          <a:off x="0" y="0"/>
          <a:ext cx="0" cy="0"/>
          <a:chOff x="0" y="0"/>
          <a:chExt cx="0" cy="0"/>
        </a:xfrm>
      </p:grpSpPr>
      <p:sp>
        <p:nvSpPr>
          <p:cNvPr id="9" name="Rectangle 8"/>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8"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a:t>Click to edit Master title style</a:t>
            </a:r>
          </a:p>
        </p:txBody>
      </p:sp>
      <p:sp>
        <p:nvSpPr>
          <p:cNvPr id="14" name="Date Placeholder 8"/>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dirty="0"/>
          </a:p>
        </p:txBody>
      </p:sp>
      <p:sp>
        <p:nvSpPr>
          <p:cNvPr id="15" name="Slide Number Placeholder 9"/>
          <p:cNvSpPr>
            <a:spLocks noGrp="1"/>
          </p:cNvSpPr>
          <p:nvPr>
            <p:ph type="sldNum" sz="quarter" idx="11"/>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6" name="Footer Placeholder 10"/>
          <p:cNvSpPr>
            <a:spLocks noGrp="1"/>
          </p:cNvSpPr>
          <p:nvPr>
            <p:ph type="ftr" sz="quarter" idx="12"/>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1" name="Content Placeholder 2"/>
          <p:cNvSpPr>
            <a:spLocks noGrp="1"/>
          </p:cNvSpPr>
          <p:nvPr>
            <p:ph idx="1"/>
          </p:nvPr>
        </p:nvSpPr>
        <p:spPr>
          <a:xfrm>
            <a:off x="457200" y="1828800"/>
            <a:ext cx="82296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9594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Line Title + 2-Column Content">
    <p:spTree>
      <p:nvGrpSpPr>
        <p:cNvPr id="1" name=""/>
        <p:cNvGrpSpPr/>
        <p:nvPr/>
      </p:nvGrpSpPr>
      <p:grpSpPr>
        <a:xfrm>
          <a:off x="0" y="0"/>
          <a:ext cx="0" cy="0"/>
          <a:chOff x="0" y="0"/>
          <a:chExt cx="0" cy="0"/>
        </a:xfrm>
      </p:grpSpPr>
      <p:sp>
        <p:nvSpPr>
          <p:cNvPr id="13" name="Rectangle 12"/>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dirty="0"/>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5" name="Content Placeholder 2"/>
          <p:cNvSpPr>
            <a:spLocks noGrp="1"/>
          </p:cNvSpPr>
          <p:nvPr>
            <p:ph idx="1"/>
          </p:nvPr>
        </p:nvSpPr>
        <p:spPr>
          <a:xfrm>
            <a:off x="457200" y="1828800"/>
            <a:ext cx="38862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5"/>
          </p:nvPr>
        </p:nvSpPr>
        <p:spPr>
          <a:xfrm>
            <a:off x="4800600" y="1828800"/>
            <a:ext cx="38862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0195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Line Title + 2-Column Comparison">
    <p:spTree>
      <p:nvGrpSpPr>
        <p:cNvPr id="1" name=""/>
        <p:cNvGrpSpPr/>
        <p:nvPr/>
      </p:nvGrpSpPr>
      <p:grpSpPr>
        <a:xfrm>
          <a:off x="0" y="0"/>
          <a:ext cx="0" cy="0"/>
          <a:chOff x="0" y="0"/>
          <a:chExt cx="0" cy="0"/>
        </a:xfrm>
      </p:grpSpPr>
      <p:sp>
        <p:nvSpPr>
          <p:cNvPr id="11" name="Rectangle 10"/>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3"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4" name="Text Placeholder 2"/>
          <p:cNvSpPr>
            <a:spLocks noGrp="1"/>
          </p:cNvSpPr>
          <p:nvPr>
            <p:ph type="body" idx="1"/>
          </p:nvPr>
        </p:nvSpPr>
        <p:spPr>
          <a:xfrm>
            <a:off x="457200" y="18288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4"/>
          <p:cNvSpPr>
            <a:spLocks noGrp="1"/>
          </p:cNvSpPr>
          <p:nvPr>
            <p:ph type="body" sz="quarter" idx="3"/>
          </p:nvPr>
        </p:nvSpPr>
        <p:spPr>
          <a:xfrm>
            <a:off x="48006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Date Placeholder 6"/>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endParaRPr lang="en-US" dirty="0"/>
          </a:p>
        </p:txBody>
      </p:sp>
      <p:sp>
        <p:nvSpPr>
          <p:cNvPr id="9" name="Footer Placeholder 7"/>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0" name="Slide Number Placeholder 8"/>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4" name="Content Placeholder 2"/>
          <p:cNvSpPr>
            <a:spLocks noGrp="1"/>
          </p:cNvSpPr>
          <p:nvPr>
            <p:ph idx="15"/>
          </p:nvPr>
        </p:nvSpPr>
        <p:spPr>
          <a:xfrm>
            <a:off x="457200" y="2514600"/>
            <a:ext cx="3886200" cy="3657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6"/>
          </p:nvPr>
        </p:nvSpPr>
        <p:spPr>
          <a:xfrm>
            <a:off x="4800600" y="2512122"/>
            <a:ext cx="3886200" cy="3657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0094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a:t>Click to edit Master title style</a:t>
            </a:r>
          </a:p>
        </p:txBody>
      </p:sp>
      <p:sp>
        <p:nvSpPr>
          <p:cNvPr id="4" name="Date Placeholder 8"/>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endParaRPr lang="en-US" dirty="0"/>
          </a:p>
        </p:txBody>
      </p:sp>
      <p:sp>
        <p:nvSpPr>
          <p:cNvPr id="5" name="Slide Number Placeholder 9"/>
          <p:cNvSpPr>
            <a:spLocks noGrp="1"/>
          </p:cNvSpPr>
          <p:nvPr>
            <p:ph type="sldNum" sz="quarter" idx="11"/>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6" name="Footer Placeholder 10"/>
          <p:cNvSpPr>
            <a:spLocks noGrp="1"/>
          </p:cNvSpPr>
          <p:nvPr>
            <p:ph type="ftr" sz="quarter" idx="12"/>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7" name="Content Placeholder 2"/>
          <p:cNvSpPr>
            <a:spLocks noGrp="1"/>
          </p:cNvSpPr>
          <p:nvPr>
            <p:ph idx="1"/>
          </p:nvPr>
        </p:nvSpPr>
        <p:spPr>
          <a:xfrm>
            <a:off x="457200" y="1828797"/>
            <a:ext cx="82296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2923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5" name="Date Placeholder 4"/>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endParaRPr lang="en-US" dirty="0"/>
          </a:p>
        </p:txBody>
      </p:sp>
      <p:sp>
        <p:nvSpPr>
          <p:cNvPr id="6" name="Footer Placeholder 5"/>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8" name="Content Placeholder 2"/>
          <p:cNvSpPr>
            <a:spLocks noGrp="1"/>
          </p:cNvSpPr>
          <p:nvPr>
            <p:ph idx="13"/>
          </p:nvPr>
        </p:nvSpPr>
        <p:spPr>
          <a:xfrm>
            <a:off x="457200" y="1828797"/>
            <a:ext cx="38862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4"/>
          </p:nvPr>
        </p:nvSpPr>
        <p:spPr>
          <a:xfrm>
            <a:off x="4800600" y="1828800"/>
            <a:ext cx="38862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41994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3" name="Text Placeholder 2"/>
          <p:cNvSpPr>
            <a:spLocks noGrp="1"/>
          </p:cNvSpPr>
          <p:nvPr>
            <p:ph type="body" idx="1"/>
          </p:nvPr>
        </p:nvSpPr>
        <p:spPr>
          <a:xfrm>
            <a:off x="457200" y="1828799"/>
            <a:ext cx="388620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800600" y="1828798"/>
            <a:ext cx="388620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Date Placeholder 6"/>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endParaRPr lang="en-US" dirty="0"/>
          </a:p>
        </p:txBody>
      </p:sp>
      <p:sp>
        <p:nvSpPr>
          <p:cNvPr id="8" name="Footer Placeholder 7"/>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9" name="Slide Number Placeholder 8"/>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10" name="Content Placeholder 2"/>
          <p:cNvSpPr>
            <a:spLocks noGrp="1"/>
          </p:cNvSpPr>
          <p:nvPr>
            <p:ph idx="13"/>
          </p:nvPr>
        </p:nvSpPr>
        <p:spPr>
          <a:xfrm>
            <a:off x="457200" y="2516451"/>
            <a:ext cx="3886200" cy="36576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4"/>
          </p:nvPr>
        </p:nvSpPr>
        <p:spPr>
          <a:xfrm>
            <a:off x="4800600" y="2516454"/>
            <a:ext cx="3886200" cy="36576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7868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a:t>Click to edit Master title style</a:t>
            </a:r>
          </a:p>
        </p:txBody>
      </p:sp>
      <p:sp>
        <p:nvSpPr>
          <p:cNvPr id="3" name="Picture Placeholder 2"/>
          <p:cNvSpPr>
            <a:spLocks noGrp="1"/>
          </p:cNvSpPr>
          <p:nvPr>
            <p:ph type="pic" idx="1"/>
          </p:nvPr>
        </p:nvSpPr>
        <p:spPr>
          <a:xfrm>
            <a:off x="457200" y="1828800"/>
            <a:ext cx="8229600" cy="3429000"/>
          </a:xfrm>
        </p:spPr>
        <p:txBody>
          <a:bodyPr lIns="0" tIns="0" rIns="0" bIns="0" anchor="ctr">
            <a:spAutoFit/>
          </a:bodyPr>
          <a:lstStyle>
            <a:lvl1pPr marL="0" indent="0" algn="ctr">
              <a:buNone/>
              <a:defRPr sz="1800" i="1">
                <a:solidFill>
                  <a:srgbClr val="FFFFFF"/>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solidFill>
                  <a:srgbClr val="FFFFFF"/>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endParaRPr lang="en-US"/>
          </a:p>
        </p:txBody>
      </p:sp>
      <p:sp>
        <p:nvSpPr>
          <p:cNvPr id="6" name="Footer Placeholder 5"/>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7" name="Slide Number Placeholder 6"/>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3955828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a:t>Click to edit Master title style</a:t>
            </a:r>
          </a:p>
        </p:txBody>
      </p:sp>
      <p:sp>
        <p:nvSpPr>
          <p:cNvPr id="3" name="Date Placeholder 2"/>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endParaRPr lang="en-US"/>
          </a:p>
        </p:txBody>
      </p:sp>
      <p:sp>
        <p:nvSpPr>
          <p:cNvPr id="4" name="Footer Placeholder 3"/>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5" name="Slide Number Placeholder 4"/>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17915429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33B625-D07A-4410-89E2-4EF9F69C727C}" type="slidenum">
              <a:rPr lang="en-US" smtClean="0"/>
              <a:t>‹#›</a:t>
            </a:fld>
            <a:endParaRPr lang="en-US"/>
          </a:p>
        </p:txBody>
      </p:sp>
    </p:spTree>
    <p:extLst>
      <p:ext uri="{BB962C8B-B14F-4D97-AF65-F5344CB8AC3E}">
        <p14:creationId xmlns:p14="http://schemas.microsoft.com/office/powerpoint/2010/main" val="1398478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pic>
        <p:nvPicPr>
          <p:cNvPr id="8" name="Picture 18" descr="wsuTLSigRvs-201.gif"/>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a:t>Click to edit Master title style</a:t>
            </a:r>
            <a:endParaRPr lang="en-US" dirty="0"/>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a:t>Click to edit Master subtitle style</a:t>
            </a:r>
            <a:endParaRPr lang="en-US" dirty="0"/>
          </a:p>
        </p:txBody>
      </p:sp>
      <p:sp>
        <p:nvSpPr>
          <p:cNvPr id="9" name="Rectangle 6"/>
          <p:cNvSpPr>
            <a:spLocks noGrp="1" noChangeArrowheads="1"/>
          </p:cNvSpPr>
          <p:nvPr>
            <p:ph type="dt" sz="half" idx="10"/>
          </p:nvPr>
        </p:nvSpPr>
        <p:spPr>
          <a:xfrm>
            <a:off x="0" y="6464300"/>
            <a:ext cx="1550988" cy="393700"/>
          </a:xfrm>
        </p:spPr>
        <p:txBody>
          <a:bodyPr/>
          <a:lstStyle>
            <a:lvl1pPr>
              <a:defRPr/>
            </a:lvl1pPr>
          </a:lstStyle>
          <a:p>
            <a:endParaRPr lang="en-US">
              <a:solidFill>
                <a:srgbClr val="000000"/>
              </a:solidFill>
            </a:endParaRPr>
          </a:p>
        </p:txBody>
      </p:sp>
      <p:sp>
        <p:nvSpPr>
          <p:cNvPr id="10" name="Rectangle 7"/>
          <p:cNvSpPr>
            <a:spLocks noGrp="1" noChangeArrowheads="1"/>
          </p:cNvSpPr>
          <p:nvPr>
            <p:ph type="ftr" sz="quarter" idx="11"/>
          </p:nvPr>
        </p:nvSpPr>
        <p:spPr>
          <a:xfrm>
            <a:off x="1573213" y="6464300"/>
            <a:ext cx="6451600" cy="393700"/>
          </a:xfrm>
        </p:spPr>
        <p:txBody>
          <a:bodyPr/>
          <a:lstStyle>
            <a:lvl1pPr>
              <a:defRPr/>
            </a:lvl1pPr>
          </a:lstStyle>
          <a:p>
            <a:endParaRPr lang="en-US">
              <a:solidFill>
                <a:srgbClr val="000000"/>
              </a:solidFill>
            </a:endParaRPr>
          </a:p>
        </p:txBody>
      </p:sp>
      <p:sp>
        <p:nvSpPr>
          <p:cNvPr id="11" name="Rectangle 8"/>
          <p:cNvSpPr>
            <a:spLocks noGrp="1" noChangeArrowheads="1"/>
          </p:cNvSpPr>
          <p:nvPr>
            <p:ph type="sldNum" sz="quarter" idx="12"/>
          </p:nvPr>
        </p:nvSpPr>
        <p:spPr>
          <a:xfrm>
            <a:off x="8169275" y="6464300"/>
            <a:ext cx="974725" cy="393700"/>
          </a:xfrm>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416223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9953781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a:t>Click to edit Master title style</a:t>
            </a:r>
            <a:endParaRPr lang="en-US" dirty="0"/>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a:t>Click to edit Master subtitle style</a:t>
            </a:r>
            <a:endParaRPr lang="en-US" dirty="0"/>
          </a:p>
        </p:txBody>
      </p:sp>
      <p:sp>
        <p:nvSpPr>
          <p:cNvPr id="5" name="Rectangle 4"/>
          <p:cNvSpPr>
            <a:spLocks noGrp="1" noChangeArrowheads="1"/>
          </p:cNvSpPr>
          <p:nvPr>
            <p:ph type="dt" sz="half" idx="10"/>
          </p:nvPr>
        </p:nvSpPr>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352361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067551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493239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7084153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02777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161317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0420971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03660625"/>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2221533"/>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pic>
        <p:nvPicPr>
          <p:cNvPr id="8" name="Picture 18" descr="wsuTLSigRvs-201.gif"/>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a:t>Click to edit Master title style</a:t>
            </a:r>
            <a:endParaRPr lang="en-US" dirty="0"/>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a:t>Click to edit Master subtitle style</a:t>
            </a:r>
            <a:endParaRPr lang="en-US" dirty="0"/>
          </a:p>
        </p:txBody>
      </p:sp>
      <p:sp>
        <p:nvSpPr>
          <p:cNvPr id="9" name="Rectangle 6"/>
          <p:cNvSpPr>
            <a:spLocks noGrp="1" noChangeArrowheads="1"/>
          </p:cNvSpPr>
          <p:nvPr>
            <p:ph type="dt" sz="half" idx="10"/>
          </p:nvPr>
        </p:nvSpPr>
        <p:spPr>
          <a:xfrm>
            <a:off x="0" y="6464300"/>
            <a:ext cx="1550988" cy="393700"/>
          </a:xfrm>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10" name="Rectangle 7"/>
          <p:cNvSpPr>
            <a:spLocks noGrp="1" noChangeArrowheads="1"/>
          </p:cNvSpPr>
          <p:nvPr>
            <p:ph type="ftr" sz="quarter" idx="11"/>
          </p:nvPr>
        </p:nvSpPr>
        <p:spPr>
          <a:xfrm>
            <a:off x="1573213" y="6464300"/>
            <a:ext cx="6451600" cy="393700"/>
          </a:xfrm>
        </p:spPr>
        <p:txBody>
          <a:bodyPr/>
          <a:lstStyle>
            <a:lvl1pPr>
              <a:defRPr/>
            </a:lvl1pPr>
          </a:lstStyle>
          <a:p>
            <a:endParaRPr lang="en-US">
              <a:solidFill>
                <a:srgbClr val="000000"/>
              </a:solidFill>
            </a:endParaRPr>
          </a:p>
        </p:txBody>
      </p:sp>
      <p:sp>
        <p:nvSpPr>
          <p:cNvPr id="11" name="Rectangle 8"/>
          <p:cNvSpPr>
            <a:spLocks noGrp="1" noChangeArrowheads="1"/>
          </p:cNvSpPr>
          <p:nvPr>
            <p:ph type="sldNum" sz="quarter" idx="12"/>
          </p:nvPr>
        </p:nvSpPr>
        <p:spPr>
          <a:xfrm>
            <a:off x="8169275" y="6464300"/>
            <a:ext cx="974725" cy="393700"/>
          </a:xfrm>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3842501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5270866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a:t>Click to edit Master title style</a:t>
            </a:r>
            <a:endParaRPr lang="en-US" dirty="0"/>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a:t>Click to edit Master subtitle style</a:t>
            </a:r>
            <a:endParaRPr lang="en-US" dirty="0"/>
          </a:p>
        </p:txBody>
      </p:sp>
      <p:sp>
        <p:nvSpPr>
          <p:cNvPr id="5" name="Rectangle 4"/>
          <p:cNvSpPr>
            <a:spLocks noGrp="1" noChangeArrowheads="1"/>
          </p:cNvSpPr>
          <p:nvPr>
            <p:ph type="dt" sz="half" idx="10"/>
          </p:nvPr>
        </p:nvSpPr>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19196873"/>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28527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7971027"/>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3261038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30271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71312360"/>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01309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4535505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587054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2743200" y="6356350"/>
            <a:ext cx="3657600" cy="365125"/>
          </a:xfrm>
          <a:prstGeom prst="rect">
            <a:avLst/>
          </a:prstGeom>
        </p:spPr>
        <p:txBody>
          <a:bodyPr/>
          <a:lstStyle>
            <a:lvl1pPr>
              <a:defRPr>
                <a:solidFill>
                  <a:srgbClr val="707276"/>
                </a:solidFill>
              </a:defRPr>
            </a:lvl1pPr>
          </a:lstStyle>
          <a:p>
            <a:endParaRPr lang="en-US" dirty="0"/>
          </a:p>
        </p:txBody>
      </p:sp>
      <p:sp>
        <p:nvSpPr>
          <p:cNvPr id="7" name="Title 1"/>
          <p:cNvSpPr>
            <a:spLocks noGrp="1"/>
          </p:cNvSpPr>
          <p:nvPr>
            <p:ph type="ctrTitle"/>
          </p:nvPr>
        </p:nvSpPr>
        <p:spPr>
          <a:xfrm>
            <a:off x="0" y="2514600"/>
            <a:ext cx="9144000" cy="1828800"/>
          </a:xfrm>
          <a:noFill/>
          <a:ln w="25400">
            <a:noFill/>
          </a:ln>
          <a:effectLst/>
        </p:spPr>
        <p:txBody>
          <a:bodyPr lIns="274320" tIns="274320" rIns="274320" bIns="274320" anchor="ctr">
            <a:noAutofit/>
          </a:bodyPr>
          <a:lstStyle>
            <a:lvl1pPr algn="l">
              <a:defRPr sz="4400" b="1">
                <a:solidFill>
                  <a:srgbClr val="CC7022"/>
                </a:solidFill>
              </a:defRPr>
            </a:lvl1pPr>
          </a:lstStyle>
          <a:p>
            <a:r>
              <a:rPr lang="en-US" dirty="0"/>
              <a:t>Click to edit Master title style</a:t>
            </a:r>
          </a:p>
        </p:txBody>
      </p:sp>
      <p:sp>
        <p:nvSpPr>
          <p:cNvPr id="8" name="Subtitle 2"/>
          <p:cNvSpPr>
            <a:spLocks noGrp="1"/>
          </p:cNvSpPr>
          <p:nvPr>
            <p:ph type="subTitle" idx="1" hasCustomPrompt="1"/>
          </p:nvPr>
        </p:nvSpPr>
        <p:spPr>
          <a:xfrm>
            <a:off x="274320" y="4800600"/>
            <a:ext cx="8595360" cy="457200"/>
          </a:xfrm>
        </p:spPr>
        <p:txBody>
          <a:bodyPr anchor="t">
            <a:normAutofit/>
          </a:bodyPr>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Presenter </a:t>
            </a:r>
            <a:r>
              <a:rPr lang="en-US" dirty="0" err="1"/>
              <a:t>Name(S</a:t>
            </a:r>
            <a:r>
              <a:rPr lang="en-US" dirty="0"/>
              <a:t>)</a:t>
            </a:r>
          </a:p>
        </p:txBody>
      </p:sp>
      <p:sp>
        <p:nvSpPr>
          <p:cNvPr id="9" name="Text Placeholder 6"/>
          <p:cNvSpPr>
            <a:spLocks noGrp="1"/>
          </p:cNvSpPr>
          <p:nvPr>
            <p:ph type="body" sz="quarter" idx="14" hasCustomPrompt="1"/>
          </p:nvPr>
        </p:nvSpPr>
        <p:spPr>
          <a:xfrm>
            <a:off x="274320" y="5257800"/>
            <a:ext cx="8595360" cy="274320"/>
          </a:xfrm>
        </p:spPr>
        <p:txBody>
          <a:bodyPr>
            <a:normAutofit/>
          </a:bodyPr>
          <a:lstStyle>
            <a:lvl1pPr marL="0" indent="0">
              <a:spcBef>
                <a:spcPts val="0"/>
              </a:spcBef>
              <a:buNone/>
              <a:defRPr sz="1400" baseline="0">
                <a:solidFill>
                  <a:srgbClr val="000000"/>
                </a:solidFill>
              </a:defRPr>
            </a:lvl1pPr>
          </a:lstStyle>
          <a:p>
            <a:pPr lvl="0"/>
            <a:r>
              <a:rPr lang="en-US" dirty="0"/>
              <a:t>Click to add presenter organization</a:t>
            </a:r>
          </a:p>
        </p:txBody>
      </p:sp>
      <p:sp>
        <p:nvSpPr>
          <p:cNvPr id="10" name="Text Placeholder 6"/>
          <p:cNvSpPr>
            <a:spLocks noGrp="1"/>
          </p:cNvSpPr>
          <p:nvPr>
            <p:ph type="body" sz="quarter" idx="15" hasCustomPrompt="1"/>
          </p:nvPr>
        </p:nvSpPr>
        <p:spPr>
          <a:xfrm>
            <a:off x="274320" y="5540477"/>
            <a:ext cx="8595360" cy="274320"/>
          </a:xfrm>
        </p:spPr>
        <p:txBody>
          <a:bodyPr>
            <a:normAutofit/>
          </a:bodyPr>
          <a:lstStyle>
            <a:lvl1pPr marL="0" indent="0">
              <a:spcBef>
                <a:spcPts val="0"/>
              </a:spcBef>
              <a:buNone/>
              <a:defRPr sz="1400" baseline="0">
                <a:solidFill>
                  <a:srgbClr val="000000"/>
                </a:solidFill>
              </a:defRPr>
            </a:lvl1pPr>
          </a:lstStyle>
          <a:p>
            <a:pPr lvl="0"/>
            <a:r>
              <a:rPr lang="en-US" dirty="0"/>
              <a:t>Click to add presentation event or location</a:t>
            </a:r>
          </a:p>
        </p:txBody>
      </p:sp>
      <p:pic>
        <p:nvPicPr>
          <p:cNvPr id="2" name="Picture 1"/>
          <p:cNvPicPr>
            <a:picLocks noChangeAspect="1"/>
          </p:cNvPicPr>
          <p:nvPr userDrawn="1"/>
        </p:nvPicPr>
        <p:blipFill>
          <a:blip r:embed="rId2"/>
          <a:stretch>
            <a:fillRect/>
          </a:stretch>
        </p:blipFill>
        <p:spPr>
          <a:xfrm>
            <a:off x="274320" y="6400800"/>
            <a:ext cx="825500" cy="228600"/>
          </a:xfrm>
          <a:prstGeom prst="rect">
            <a:avLst/>
          </a:prstGeom>
        </p:spPr>
      </p:pic>
      <p:sp>
        <p:nvSpPr>
          <p:cNvPr id="11"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2"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13747559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8" name="Rectangle 7"/>
          <p:cNvSpPr/>
          <p:nvPr userDrawn="1"/>
        </p:nvSpPr>
        <p:spPr>
          <a:xfrm>
            <a:off x="0" y="1225296"/>
            <a:ext cx="9144000"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5" name="Footer Placeholder 4"/>
          <p:cNvSpPr>
            <a:spLocks noGrp="1"/>
          </p:cNvSpPr>
          <p:nvPr>
            <p:ph type="ftr" sz="quarter" idx="11"/>
          </p:nvPr>
        </p:nvSpPr>
        <p:spPr>
          <a:xfrm>
            <a:off x="2743200" y="6356350"/>
            <a:ext cx="3657600" cy="365125"/>
          </a:xfrm>
          <a:prstGeom prst="rect">
            <a:avLst/>
          </a:prstGeom>
        </p:spPr>
        <p:txBody>
          <a:bodyPr/>
          <a:lstStyle>
            <a:lvl1pPr>
              <a:defRPr>
                <a:solidFill>
                  <a:srgbClr val="707276"/>
                </a:solidFill>
              </a:defRPr>
            </a:lvl1pPr>
          </a:lstStyle>
          <a:p>
            <a:endParaRPr lang="en-US" dirty="0"/>
          </a:p>
        </p:txBody>
      </p:sp>
      <p:sp>
        <p:nvSpPr>
          <p:cNvPr id="12"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3"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4"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5" name="Straight Connector 14"/>
          <p:cNvCxnSpPr/>
          <p:nvPr userDrawn="1"/>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6" name="Content Placeholder 2"/>
          <p:cNvSpPr>
            <a:spLocks noGrp="1"/>
          </p:cNvSpPr>
          <p:nvPr>
            <p:ph idx="1"/>
          </p:nvPr>
        </p:nvSpPr>
        <p:spPr>
          <a:xfrm>
            <a:off x="274320" y="1600200"/>
            <a:ext cx="8595360" cy="45720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marL="2286000" indent="0">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9810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 2-Column Content">
    <p:spTree>
      <p:nvGrpSpPr>
        <p:cNvPr id="1" name=""/>
        <p:cNvGrpSpPr/>
        <p:nvPr/>
      </p:nvGrpSpPr>
      <p:grpSpPr>
        <a:xfrm>
          <a:off x="0" y="0"/>
          <a:ext cx="0" cy="0"/>
          <a:chOff x="0" y="0"/>
          <a:chExt cx="0" cy="0"/>
        </a:xfrm>
      </p:grpSpPr>
      <p:sp>
        <p:nvSpPr>
          <p:cNvPr id="10" name="Rectangle 9"/>
          <p:cNvSpPr/>
          <p:nvPr userDrawn="1"/>
        </p:nvSpPr>
        <p:spPr>
          <a:xfrm>
            <a:off x="0" y="1225296"/>
            <a:ext cx="9144000"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6" name="Footer Placeholder 5"/>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4"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5"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6"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2"/>
          <p:cNvSpPr>
            <a:spLocks noGrp="1"/>
          </p:cNvSpPr>
          <p:nvPr>
            <p:ph sz="half" idx="1"/>
          </p:nvPr>
        </p:nvSpPr>
        <p:spPr>
          <a:xfrm>
            <a:off x="274320" y="1600200"/>
            <a:ext cx="4114800" cy="45720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half" idx="13"/>
          </p:nvPr>
        </p:nvSpPr>
        <p:spPr>
          <a:xfrm>
            <a:off x="4754880" y="1600200"/>
            <a:ext cx="4114800" cy="45720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51528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 2-Column Comparison">
    <p:spTree>
      <p:nvGrpSpPr>
        <p:cNvPr id="1" name=""/>
        <p:cNvGrpSpPr/>
        <p:nvPr/>
      </p:nvGrpSpPr>
      <p:grpSpPr>
        <a:xfrm>
          <a:off x="0" y="0"/>
          <a:ext cx="0" cy="0"/>
          <a:chOff x="0" y="0"/>
          <a:chExt cx="0" cy="0"/>
        </a:xfrm>
      </p:grpSpPr>
      <p:sp>
        <p:nvSpPr>
          <p:cNvPr id="12" name="Rectangle 11"/>
          <p:cNvSpPr/>
          <p:nvPr userDrawn="1"/>
        </p:nvSpPr>
        <p:spPr>
          <a:xfrm>
            <a:off x="0" y="1225296"/>
            <a:ext cx="9144000"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8" name="Footer Placeholder 7"/>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8"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9"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20"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21" name="Straight Connector 20"/>
          <p:cNvCxnSpPr/>
          <p:nvPr userDrawn="1"/>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22" name="Content Placeholder 2"/>
          <p:cNvSpPr>
            <a:spLocks noGrp="1"/>
          </p:cNvSpPr>
          <p:nvPr>
            <p:ph sz="half" idx="13"/>
          </p:nvPr>
        </p:nvSpPr>
        <p:spPr>
          <a:xfrm>
            <a:off x="274320" y="2286000"/>
            <a:ext cx="4114800" cy="38862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p:cNvSpPr>
            <a:spLocks noGrp="1"/>
          </p:cNvSpPr>
          <p:nvPr>
            <p:ph sz="half" idx="14"/>
          </p:nvPr>
        </p:nvSpPr>
        <p:spPr>
          <a:xfrm>
            <a:off x="4754880" y="2286000"/>
            <a:ext cx="4114800" cy="38862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2"/>
          <p:cNvSpPr>
            <a:spLocks noGrp="1"/>
          </p:cNvSpPr>
          <p:nvPr>
            <p:ph type="body" idx="1"/>
          </p:nvPr>
        </p:nvSpPr>
        <p:spPr>
          <a:xfrm>
            <a:off x="274320" y="1600200"/>
            <a:ext cx="41148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p:cNvSpPr>
            <a:spLocks noGrp="1"/>
          </p:cNvSpPr>
          <p:nvPr>
            <p:ph type="body" sz="quarter" idx="3"/>
          </p:nvPr>
        </p:nvSpPr>
        <p:spPr>
          <a:xfrm>
            <a:off x="4754880" y="1600200"/>
            <a:ext cx="41148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9521434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 Picture with Caption">
    <p:spTree>
      <p:nvGrpSpPr>
        <p:cNvPr id="1" name=""/>
        <p:cNvGrpSpPr/>
        <p:nvPr/>
      </p:nvGrpSpPr>
      <p:grpSpPr>
        <a:xfrm>
          <a:off x="0" y="0"/>
          <a:ext cx="0" cy="0"/>
          <a:chOff x="0" y="0"/>
          <a:chExt cx="0" cy="0"/>
        </a:xfrm>
      </p:grpSpPr>
      <p:sp>
        <p:nvSpPr>
          <p:cNvPr id="10" name="Rectangle 9"/>
          <p:cNvSpPr/>
          <p:nvPr userDrawn="1"/>
        </p:nvSpPr>
        <p:spPr>
          <a:xfrm>
            <a:off x="0" y="1225296"/>
            <a:ext cx="9144000"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4" name="Footer Placeholder 3"/>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4"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5" name="Date Placeholder 3"/>
          <p:cNvSpPr>
            <a:spLocks noGrp="1"/>
          </p:cNvSpPr>
          <p:nvPr>
            <p:ph type="dt" sz="half" idx="1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6"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7" name="Straight Connector 16"/>
          <p:cNvCxnSpPr/>
          <p:nvPr userDrawn="1"/>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
        <p:nvSpPr>
          <p:cNvPr id="18" name="Picture Placeholder 2"/>
          <p:cNvSpPr>
            <a:spLocks noGrp="1"/>
          </p:cNvSpPr>
          <p:nvPr>
            <p:ph type="pic" idx="1"/>
          </p:nvPr>
        </p:nvSpPr>
        <p:spPr>
          <a:xfrm>
            <a:off x="274320" y="1600200"/>
            <a:ext cx="8595360" cy="36576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19" name="Text Placeholder 3"/>
          <p:cNvSpPr>
            <a:spLocks noGrp="1"/>
          </p:cNvSpPr>
          <p:nvPr>
            <p:ph type="body" sz="half" idx="2"/>
          </p:nvPr>
        </p:nvSpPr>
        <p:spPr>
          <a:xfrm>
            <a:off x="274320" y="5486400"/>
            <a:ext cx="859536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738967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Rectangle 7"/>
          <p:cNvSpPr/>
          <p:nvPr userDrawn="1"/>
        </p:nvSpPr>
        <p:spPr>
          <a:xfrm>
            <a:off x="0" y="1225296"/>
            <a:ext cx="9144000" cy="56327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0"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1"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2"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3" name="Straight Connector 12"/>
          <p:cNvCxnSpPr/>
          <p:nvPr userDrawn="1"/>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70303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2" name="Content Placeholder 2"/>
          <p:cNvSpPr>
            <a:spLocks noGrp="1"/>
          </p:cNvSpPr>
          <p:nvPr>
            <p:ph idx="1"/>
          </p:nvPr>
        </p:nvSpPr>
        <p:spPr>
          <a:xfrm>
            <a:off x="274320" y="1600200"/>
            <a:ext cx="8595360" cy="4572000"/>
          </a:xfrm>
        </p:spPr>
        <p:txBody>
          <a:bodyPr lIns="0" tIns="0" rIns="0" bIns="0">
            <a:spAutoFit/>
          </a:bodyPr>
          <a:lstStyle>
            <a:lvl1pPr>
              <a:defRPr sz="2000">
                <a:solidFill>
                  <a:srgbClr val="242424"/>
                </a:solidFill>
                <a:latin typeface="Arial"/>
                <a:cs typeface="Arial"/>
              </a:defRPr>
            </a:lvl1pPr>
            <a:lvl2pPr>
              <a:defRPr sz="1800">
                <a:solidFill>
                  <a:srgbClr val="242424"/>
                </a:solidFill>
                <a:latin typeface="Arial"/>
                <a:cs typeface="Arial"/>
              </a:defRPr>
            </a:lvl2pPr>
            <a:lvl3pPr>
              <a:defRPr sz="1600">
                <a:solidFill>
                  <a:srgbClr val="242424"/>
                </a:solidFill>
                <a:latin typeface="Arial"/>
                <a:cs typeface="Arial"/>
              </a:defRPr>
            </a:lvl3pPr>
            <a:lvl4pPr>
              <a:defRPr sz="1400">
                <a:solidFill>
                  <a:srgbClr val="242424"/>
                </a:solidFill>
                <a:latin typeface="Arial"/>
                <a:cs typeface="Arial"/>
              </a:defRPr>
            </a:lvl4pPr>
            <a:lvl5pPr>
              <a:defRPr sz="1400">
                <a:solidFill>
                  <a:srgbClr val="242424"/>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0"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3"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974989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2"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3" name="Date Placeholder 3"/>
          <p:cNvSpPr>
            <a:spLocks noGrp="1"/>
          </p:cNvSpPr>
          <p:nvPr>
            <p:ph type="dt" sz="half" idx="1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4"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
        <p:nvSpPr>
          <p:cNvPr id="16" name="Content Placeholder 2"/>
          <p:cNvSpPr>
            <a:spLocks noGrp="1"/>
          </p:cNvSpPr>
          <p:nvPr>
            <p:ph sz="half" idx="1"/>
          </p:nvPr>
        </p:nvSpPr>
        <p:spPr>
          <a:xfrm>
            <a:off x="274320" y="1600200"/>
            <a:ext cx="4114800" cy="45720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half" idx="13"/>
          </p:nvPr>
        </p:nvSpPr>
        <p:spPr>
          <a:xfrm>
            <a:off x="4754880" y="1600200"/>
            <a:ext cx="4114800" cy="45720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30649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3"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8" name="Date Placeholder 3"/>
          <p:cNvSpPr>
            <a:spLocks noGrp="1"/>
          </p:cNvSpPr>
          <p:nvPr>
            <p:ph type="dt" sz="half" idx="1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9" name="Slide Number Placeholder 5"/>
          <p:cNvSpPr>
            <a:spLocks noGrp="1"/>
          </p:cNvSpPr>
          <p:nvPr>
            <p:ph type="sldNum" sz="quarter" idx="13"/>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
        <p:nvSpPr>
          <p:cNvPr id="21" name="Content Placeholder 2"/>
          <p:cNvSpPr>
            <a:spLocks noGrp="1"/>
          </p:cNvSpPr>
          <p:nvPr>
            <p:ph sz="half" idx="14"/>
          </p:nvPr>
        </p:nvSpPr>
        <p:spPr>
          <a:xfrm>
            <a:off x="274320" y="2286000"/>
            <a:ext cx="4114800" cy="38862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p:cNvSpPr>
            <a:spLocks noGrp="1"/>
          </p:cNvSpPr>
          <p:nvPr>
            <p:ph sz="half" idx="15"/>
          </p:nvPr>
        </p:nvSpPr>
        <p:spPr>
          <a:xfrm>
            <a:off x="4754880" y="2286000"/>
            <a:ext cx="4114800" cy="38862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2"/>
          <p:cNvSpPr>
            <a:spLocks noGrp="1"/>
          </p:cNvSpPr>
          <p:nvPr>
            <p:ph type="body" idx="1"/>
          </p:nvPr>
        </p:nvSpPr>
        <p:spPr>
          <a:xfrm>
            <a:off x="274320" y="1600200"/>
            <a:ext cx="41148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4"/>
          <p:cNvSpPr>
            <a:spLocks noGrp="1"/>
          </p:cNvSpPr>
          <p:nvPr>
            <p:ph type="body" sz="quarter" idx="3"/>
          </p:nvPr>
        </p:nvSpPr>
        <p:spPr>
          <a:xfrm>
            <a:off x="4754880" y="1600200"/>
            <a:ext cx="41148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6456385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15"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16" name="Date Placeholder 3"/>
          <p:cNvSpPr>
            <a:spLocks noGrp="1"/>
          </p:cNvSpPr>
          <p:nvPr>
            <p:ph type="dt" sz="half" idx="1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7"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
        <p:nvSpPr>
          <p:cNvPr id="19" name="Picture Placeholder 2"/>
          <p:cNvSpPr>
            <a:spLocks noGrp="1"/>
          </p:cNvSpPr>
          <p:nvPr>
            <p:ph type="pic" idx="1"/>
          </p:nvPr>
        </p:nvSpPr>
        <p:spPr>
          <a:xfrm>
            <a:off x="274320" y="1600200"/>
            <a:ext cx="8595360" cy="36576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20" name="Text Placeholder 3"/>
          <p:cNvSpPr>
            <a:spLocks noGrp="1"/>
          </p:cNvSpPr>
          <p:nvPr>
            <p:ph type="body" sz="half" idx="2"/>
          </p:nvPr>
        </p:nvSpPr>
        <p:spPr>
          <a:xfrm>
            <a:off x="274320" y="5486400"/>
            <a:ext cx="859536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2325480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743200" y="6356350"/>
            <a:ext cx="3657600" cy="365125"/>
          </a:xfrm>
          <a:prstGeom prst="rect">
            <a:avLst/>
          </a:prstGeom>
        </p:spPr>
        <p:txBody>
          <a:bodyPr/>
          <a:lstStyle/>
          <a:p>
            <a:endParaRPr lang="en-US" dirty="0"/>
          </a:p>
        </p:txBody>
      </p:sp>
      <p:sp>
        <p:nvSpPr>
          <p:cNvPr id="8"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lvl1pPr>
              <a:defRPr>
                <a:solidFill>
                  <a:srgbClr val="CC7022"/>
                </a:solidFill>
              </a:defRPr>
            </a:lvl1pPr>
          </a:lstStyle>
          <a:p>
            <a:r>
              <a:rPr lang="en-US" dirty="0"/>
              <a:t>Click to edit Master title style</a:t>
            </a:r>
          </a:p>
        </p:txBody>
      </p:sp>
      <p:sp>
        <p:nvSpPr>
          <p:cNvPr id="9"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0"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spTree>
    <p:extLst>
      <p:ext uri="{BB962C8B-B14F-4D97-AF65-F5344CB8AC3E}">
        <p14:creationId xmlns:p14="http://schemas.microsoft.com/office/powerpoint/2010/main" val="2513580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pic>
        <p:nvPicPr>
          <p:cNvPr id="8" name="Picture 18" descr="wsuTLSigRvs-201.gif"/>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a:t>Click to edit Master title style</a:t>
            </a:r>
            <a:endParaRPr lang="en-US" dirty="0"/>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a:t>Click to edit Master subtitle style</a:t>
            </a:r>
            <a:endParaRPr lang="en-US" dirty="0"/>
          </a:p>
        </p:txBody>
      </p:sp>
      <p:sp>
        <p:nvSpPr>
          <p:cNvPr id="9" name="Rectangle 6"/>
          <p:cNvSpPr>
            <a:spLocks noGrp="1" noChangeArrowheads="1"/>
          </p:cNvSpPr>
          <p:nvPr>
            <p:ph type="dt" sz="half" idx="10"/>
          </p:nvPr>
        </p:nvSpPr>
        <p:spPr>
          <a:xfrm>
            <a:off x="0" y="6464300"/>
            <a:ext cx="1550988" cy="393700"/>
          </a:xfrm>
        </p:spPr>
        <p:txBody>
          <a:bodyPr/>
          <a:lstStyle>
            <a:lvl1pPr>
              <a:defRPr/>
            </a:lvl1pPr>
          </a:lstStyle>
          <a:p>
            <a:fld id="{8DF9C92D-D1C6-406F-A5C5-9CFF14C2E9E0}" type="datetime1">
              <a:rPr lang="en-US" smtClean="0">
                <a:solidFill>
                  <a:srgbClr val="000000"/>
                </a:solidFill>
              </a:rPr>
              <a:t>10/27/2017</a:t>
            </a:fld>
            <a:endParaRPr lang="en-US">
              <a:solidFill>
                <a:srgbClr val="000000"/>
              </a:solidFill>
            </a:endParaRPr>
          </a:p>
        </p:txBody>
      </p:sp>
      <p:sp>
        <p:nvSpPr>
          <p:cNvPr id="10" name="Rectangle 7"/>
          <p:cNvSpPr>
            <a:spLocks noGrp="1" noChangeArrowheads="1"/>
          </p:cNvSpPr>
          <p:nvPr>
            <p:ph type="ftr" sz="quarter" idx="11"/>
          </p:nvPr>
        </p:nvSpPr>
        <p:spPr>
          <a:xfrm>
            <a:off x="1573213" y="6464300"/>
            <a:ext cx="6451600" cy="393700"/>
          </a:xfrm>
        </p:spPr>
        <p:txBody>
          <a:bodyPr/>
          <a:lstStyle>
            <a:lvl1pPr>
              <a:defRPr/>
            </a:lvl1pPr>
          </a:lstStyle>
          <a:p>
            <a:endParaRPr lang="en-US">
              <a:solidFill>
                <a:srgbClr val="000000"/>
              </a:solidFill>
            </a:endParaRPr>
          </a:p>
        </p:txBody>
      </p:sp>
      <p:sp>
        <p:nvSpPr>
          <p:cNvPr id="11" name="Rectangle 8"/>
          <p:cNvSpPr>
            <a:spLocks noGrp="1" noChangeArrowheads="1"/>
          </p:cNvSpPr>
          <p:nvPr>
            <p:ph type="sldNum" sz="quarter" idx="12"/>
          </p:nvPr>
        </p:nvSpPr>
        <p:spPr>
          <a:xfrm>
            <a:off x="8169275" y="6464300"/>
            <a:ext cx="974725" cy="393700"/>
          </a:xfrm>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38531675"/>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fld id="{17E732E4-9EFB-4585-9195-8C2F65F1611C}" type="datetime1">
              <a:rPr lang="en-US" smtClean="0">
                <a:solidFill>
                  <a:srgbClr val="000000"/>
                </a:solidFill>
              </a:r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04421795"/>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a:t>Click to edit Master title style</a:t>
            </a:r>
            <a:endParaRPr lang="en-US" dirty="0"/>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a:t>Click to edit Master subtitle style</a:t>
            </a:r>
            <a:endParaRPr lang="en-US" dirty="0"/>
          </a:p>
        </p:txBody>
      </p:sp>
      <p:sp>
        <p:nvSpPr>
          <p:cNvPr id="5" name="Rectangle 4"/>
          <p:cNvSpPr>
            <a:spLocks noGrp="1" noChangeArrowheads="1"/>
          </p:cNvSpPr>
          <p:nvPr>
            <p:ph type="dt" sz="half" idx="10"/>
          </p:nvPr>
        </p:nvSpPr>
        <p:spPr/>
        <p:txBody>
          <a:bodyPr/>
          <a:lstStyle>
            <a:lvl1pPr>
              <a:defRPr/>
            </a:lvl1pPr>
          </a:lstStyle>
          <a:p>
            <a:fld id="{F7FA0F1C-85EC-4772-B208-4662D80DD4B0}" type="datetime1">
              <a:rPr lang="en-US" smtClean="0">
                <a:solidFill>
                  <a:srgbClr val="000000"/>
                </a:solidFill>
              </a:rPr>
              <a:t>10/27/2017</a:t>
            </a:fld>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59488075"/>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fld id="{4CDB2A61-D4CB-4084-A096-754CB5C59F0A}" type="datetime1">
              <a:rPr lang="en-US" smtClean="0">
                <a:solidFill>
                  <a:srgbClr val="000000"/>
                </a:solidFill>
              </a:r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2204536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fld id="{666C0CB7-97AD-45B1-9109-195C40A5079A}" type="datetime1">
              <a:rPr lang="en-US" smtClean="0">
                <a:solidFill>
                  <a:srgbClr val="000000"/>
                </a:solidFill>
              </a:rPr>
              <a:t>10/27/2017</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2357642"/>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607CE3C7-282D-4714-9CAC-BDF942B65575}" type="datetime1">
              <a:rPr lang="en-US" smtClean="0">
                <a:solidFill>
                  <a:srgbClr val="000000"/>
                </a:solidFill>
              </a:rPr>
              <a:t>10/27/2017</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833189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6BA87768-C0B5-4820-9579-EE4D37C30180}" type="datetime1">
              <a:rPr lang="en-US" smtClean="0">
                <a:solidFill>
                  <a:srgbClr val="000000"/>
                </a:solidFill>
              </a:rPr>
              <a:t>10/27/2017</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42598207"/>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5974EDD-15AC-4FF4-8838-8EABA4DD253D}" type="datetime1">
              <a:rPr lang="en-US" smtClean="0">
                <a:solidFill>
                  <a:srgbClr val="000000"/>
                </a:solidFill>
              </a:r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41575238"/>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036CAAD0-B297-4734-96EF-7FD35B3D0251}" type="datetime1">
              <a:rPr lang="en-US" smtClean="0">
                <a:solidFill>
                  <a:srgbClr val="000000"/>
                </a:solidFill>
              </a:rPr>
              <a:t>10/27/2017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0484862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a:t>Click to edit Master title style</a:t>
            </a:r>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08BDE6B6-CA11-488E-B7D7-001BC6CD394B}" type="datetime1">
              <a:rPr lang="en-US" smtClean="0">
                <a:solidFill>
                  <a:srgbClr val="000000"/>
                </a:solidFill>
              </a:r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5522684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233317A6-C4CD-4C5E-9D20-13249BA36349}" type="datetime1">
              <a:rPr lang="en-US" smtClean="0">
                <a:solidFill>
                  <a:srgbClr val="000000"/>
                </a:solidFill>
              </a:rPr>
              <a:t>10/27/2017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1812531"/>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 descr="Title_Backgroun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Title_Foote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143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PNNL_Logo.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Proudly_Operated_by_Battelle_Onyx.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4" name="Rectangle 2"/>
          <p:cNvSpPr>
            <a:spLocks noGrp="1" noChangeArrowheads="1"/>
          </p:cNvSpPr>
          <p:nvPr>
            <p:ph type="ctrTitle"/>
          </p:nvPr>
        </p:nvSpPr>
        <p:spPr>
          <a:xfrm>
            <a:off x="469900" y="1831975"/>
            <a:ext cx="8212138" cy="906463"/>
          </a:xfrm>
        </p:spPr>
        <p:txBody>
          <a:bodyPr lIns="91440" tIns="45720" rIns="91440" bIns="45720"/>
          <a:lstStyle>
            <a:lvl1pPr>
              <a:defRPr sz="4000">
                <a:solidFill>
                  <a:srgbClr val="C97A00"/>
                </a:solidFill>
              </a:defRPr>
            </a:lvl1pPr>
          </a:lstStyle>
          <a:p>
            <a:r>
              <a:rPr lang="en-US" smtClean="0"/>
              <a:t>Click to edit Master title style</a:t>
            </a:r>
            <a:endParaRPr lang="en-US"/>
          </a:p>
        </p:txBody>
      </p:sp>
      <p:sp>
        <p:nvSpPr>
          <p:cNvPr id="23555" name="Rectangle 3"/>
          <p:cNvSpPr>
            <a:spLocks noGrp="1" noChangeArrowheads="1"/>
          </p:cNvSpPr>
          <p:nvPr>
            <p:ph type="subTitle" idx="1"/>
          </p:nvPr>
        </p:nvSpPr>
        <p:spPr>
          <a:xfrm>
            <a:off x="471488" y="2973388"/>
            <a:ext cx="8208962" cy="2279650"/>
          </a:xfrm>
        </p:spPr>
        <p:txBody>
          <a:bodyPr lIns="91440" tIns="45720" rIns="91440" bIns="45720"/>
          <a:lstStyle>
            <a:lvl1pPr marL="0" indent="0">
              <a:defRPr/>
            </a:lvl1pPr>
          </a:lstStyle>
          <a:p>
            <a:r>
              <a:rPr lang="en-US" smtClean="0"/>
              <a:t>Click to edit Master subtitle style</a:t>
            </a:r>
            <a:endParaRPr lang="en-US"/>
          </a:p>
        </p:txBody>
      </p:sp>
      <p:sp>
        <p:nvSpPr>
          <p:cNvPr id="8" name="Slide Number Placeholder 6"/>
          <p:cNvSpPr>
            <a:spLocks noGrp="1"/>
          </p:cNvSpPr>
          <p:nvPr>
            <p:ph type="sldNum" sz="quarter" idx="10"/>
          </p:nvPr>
        </p:nvSpPr>
        <p:spPr>
          <a:xfrm>
            <a:off x="112713" y="6483350"/>
            <a:ext cx="509587" cy="365125"/>
          </a:xfrm>
        </p:spPr>
        <p:txBody>
          <a:bodyPr/>
          <a:lstStyle>
            <a:lvl1pPr>
              <a:defRPr/>
            </a:lvl1pPr>
          </a:lstStyle>
          <a:p>
            <a:fld id="{1A7A3C4D-0C9B-49B6-BE4E-0BABCFCDC63F}" type="slidenum">
              <a:rPr lang="en-US" altLang="en-US"/>
              <a:pPr/>
              <a:t>‹#›</a:t>
            </a:fld>
            <a:endParaRPr lang="en-US" altLang="en-US"/>
          </a:p>
        </p:txBody>
      </p:sp>
    </p:spTree>
    <p:extLst>
      <p:ext uri="{BB962C8B-B14F-4D97-AF65-F5344CB8AC3E}">
        <p14:creationId xmlns:p14="http://schemas.microsoft.com/office/powerpoint/2010/main" val="396994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Presentation_Foo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143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PNNL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Proudly_Operated_by_Battelle_Onyx.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112713" y="6483350"/>
            <a:ext cx="509587" cy="365125"/>
          </a:xfrm>
        </p:spPr>
        <p:txBody>
          <a:bodyPr/>
          <a:lstStyle>
            <a:lvl1pPr>
              <a:defRPr/>
            </a:lvl1pPr>
          </a:lstStyle>
          <a:p>
            <a:fld id="{BCF6F18E-6A0D-4646-BCEC-CC7F0C6D9E38}" type="slidenum">
              <a:rPr lang="en-US" altLang="en-US"/>
              <a:pPr/>
              <a:t>‹#›</a:t>
            </a:fld>
            <a:endParaRPr lang="en-US" altLang="en-US"/>
          </a:p>
        </p:txBody>
      </p:sp>
    </p:spTree>
    <p:extLst>
      <p:ext uri="{BB962C8B-B14F-4D97-AF65-F5344CB8AC3E}">
        <p14:creationId xmlns:p14="http://schemas.microsoft.com/office/powerpoint/2010/main" val="27983304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4" descr="Presentation_Foo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143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PNNL_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0" y="0"/>
            <a:ext cx="9144000" cy="914400"/>
          </a:xfrm>
          <a:prstGeom prst="rect">
            <a:avLst/>
          </a:prstGeom>
          <a:solidFill>
            <a:srgbClr val="D57500"/>
          </a:solidFill>
          <a:ln w="9525">
            <a:noFill/>
            <a:miter lim="800000"/>
            <a:headEnd/>
            <a:tailEnd/>
          </a:ln>
        </p:spPr>
        <p:txBody>
          <a:bodyPr wrap="none" anchor="ctr"/>
          <a:lstStyle/>
          <a:p>
            <a:pPr>
              <a:defRPr/>
            </a:pPr>
            <a:endParaRPr lang="en-US">
              <a:latin typeface="Arial" charset="0"/>
              <a:ea typeface="ＭＳ Ｐゴシック" pitchFamily="-109" charset="-128"/>
            </a:endParaRPr>
          </a:p>
        </p:txBody>
      </p:sp>
      <p:pic>
        <p:nvPicPr>
          <p:cNvPr id="7" name="Picture 9" descr="Proudly_Operated_by_Battelle_Onyx.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6"/>
          <p:cNvSpPr>
            <a:spLocks noGrp="1"/>
          </p:cNvSpPr>
          <p:nvPr>
            <p:ph type="sldNum" sz="quarter" idx="10"/>
          </p:nvPr>
        </p:nvSpPr>
        <p:spPr>
          <a:xfrm>
            <a:off x="112713" y="6483350"/>
            <a:ext cx="509587" cy="365125"/>
          </a:xfrm>
        </p:spPr>
        <p:txBody>
          <a:bodyPr/>
          <a:lstStyle>
            <a:lvl1pPr>
              <a:defRPr/>
            </a:lvl1pPr>
          </a:lstStyle>
          <a:p>
            <a:fld id="{E135269E-8D95-4407-861A-12229F83E1BF}" type="slidenum">
              <a:rPr lang="en-US" altLang="en-US"/>
              <a:pPr/>
              <a:t>‹#›</a:t>
            </a:fld>
            <a:endParaRPr lang="en-US" altLang="en-US"/>
          </a:p>
        </p:txBody>
      </p:sp>
    </p:spTree>
    <p:extLst>
      <p:ext uri="{BB962C8B-B14F-4D97-AF65-F5344CB8AC3E}">
        <p14:creationId xmlns:p14="http://schemas.microsoft.com/office/powerpoint/2010/main" val="40494575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588" y="0"/>
            <a:ext cx="9144000" cy="914400"/>
          </a:xfrm>
          <a:prstGeom prst="rect">
            <a:avLst/>
          </a:prstGeom>
          <a:solidFill>
            <a:srgbClr val="D57500"/>
          </a:solidFill>
          <a:ln w="9525">
            <a:noFill/>
            <a:miter lim="800000"/>
            <a:headEnd/>
            <a:tailEnd/>
          </a:ln>
        </p:spPr>
        <p:txBody>
          <a:bodyPr wrap="none" anchor="ctr"/>
          <a:lstStyle/>
          <a:p>
            <a:pPr>
              <a:defRPr/>
            </a:pPr>
            <a:endParaRPr lang="en-US">
              <a:latin typeface="Arial" charset="0"/>
              <a:ea typeface="ＭＳ Ｐゴシック" pitchFamily="-109" charset="-128"/>
            </a:endParaRPr>
          </a:p>
        </p:txBody>
      </p:sp>
      <p:pic>
        <p:nvPicPr>
          <p:cNvPr id="6" name="Picture 9" descr="Proudly_Operated_by_Battelle_Ony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112713" y="6483350"/>
            <a:ext cx="509587" cy="365125"/>
          </a:xfrm>
        </p:spPr>
        <p:txBody>
          <a:bodyPr/>
          <a:lstStyle>
            <a:lvl1pPr>
              <a:defRPr/>
            </a:lvl1pPr>
          </a:lstStyle>
          <a:p>
            <a:fld id="{1FF97662-5EF9-4CC1-908F-92424626F5BD}" type="slidenum">
              <a:rPr lang="en-US" altLang="en-US"/>
              <a:pPr/>
              <a:t>‹#›</a:t>
            </a:fld>
            <a:endParaRPr lang="en-US" altLang="en-US"/>
          </a:p>
        </p:txBody>
      </p:sp>
    </p:spTree>
    <p:extLst>
      <p:ext uri="{BB962C8B-B14F-4D97-AF65-F5344CB8AC3E}">
        <p14:creationId xmlns:p14="http://schemas.microsoft.com/office/powerpoint/2010/main" val="3594300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0"/>
            <a:ext cx="9144000" cy="1311275"/>
          </a:xfrm>
          <a:prstGeom prst="rect">
            <a:avLst/>
          </a:prstGeom>
          <a:solidFill>
            <a:srgbClr val="D57500"/>
          </a:solidFill>
          <a:ln w="9525">
            <a:noFill/>
            <a:miter lim="800000"/>
            <a:headEnd/>
            <a:tailEnd/>
          </a:ln>
        </p:spPr>
        <p:txBody>
          <a:bodyPr wrap="none" anchor="ctr"/>
          <a:lstStyle/>
          <a:p>
            <a:pPr>
              <a:defRPr/>
            </a:pPr>
            <a:endParaRPr lang="en-US">
              <a:latin typeface="Arial" charset="0"/>
              <a:ea typeface="ＭＳ Ｐゴシック" pitchFamily="-109" charset="-128"/>
            </a:endParaRPr>
          </a:p>
        </p:txBody>
      </p:sp>
      <p:pic>
        <p:nvPicPr>
          <p:cNvPr id="6" name="Picture 9" descr="Proudly_Operated_by_Battelle_Ony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3pPr>
              <a:buSzPct val="60000"/>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a:defRPr/>
            </a:lvl1pPr>
          </a:lstStyle>
          <a:p>
            <a:fld id="{26C71251-3881-4706-BF14-24A70C0B99B2}" type="slidenum">
              <a:rPr lang="en-US" altLang="en-US"/>
              <a:pPr/>
              <a:t>‹#›</a:t>
            </a:fld>
            <a:endParaRPr lang="en-US" altLang="en-US"/>
          </a:p>
        </p:txBody>
      </p:sp>
    </p:spTree>
    <p:extLst>
      <p:ext uri="{BB962C8B-B14F-4D97-AF65-F5344CB8AC3E}">
        <p14:creationId xmlns:p14="http://schemas.microsoft.com/office/powerpoint/2010/main" val="13585142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5670550"/>
            <a:ext cx="265112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Proudly_Operated_by_Battelle_Ony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6"/>
          <p:cNvSpPr>
            <a:spLocks noGrp="1"/>
          </p:cNvSpPr>
          <p:nvPr>
            <p:ph type="sldNum" sz="quarter" idx="10"/>
          </p:nvPr>
        </p:nvSpPr>
        <p:spPr>
          <a:xfrm>
            <a:off x="112713" y="6483350"/>
            <a:ext cx="509587" cy="365125"/>
          </a:xfrm>
        </p:spPr>
        <p:txBody>
          <a:bodyPr/>
          <a:lstStyle>
            <a:lvl1pPr>
              <a:defRPr/>
            </a:lvl1pPr>
          </a:lstStyle>
          <a:p>
            <a:fld id="{C8AA06C1-11EE-41B2-8A8A-B0EDF40E4636}" type="slidenum">
              <a:rPr lang="en-US" altLang="en-US"/>
              <a:pPr/>
              <a:t>‹#›</a:t>
            </a:fld>
            <a:endParaRPr lang="en-US" altLang="en-US"/>
          </a:p>
        </p:txBody>
      </p:sp>
    </p:spTree>
    <p:extLst>
      <p:ext uri="{BB962C8B-B14F-4D97-AF65-F5344CB8AC3E}">
        <p14:creationId xmlns:p14="http://schemas.microsoft.com/office/powerpoint/2010/main" val="4074245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65938"/>
          </a:xfrm>
          <a:prstGeom prst="rect">
            <a:avLst/>
          </a:prstGeom>
          <a:solidFill>
            <a:srgbClr val="707276"/>
          </a:solidFill>
          <a:ln w="9525">
            <a:noFill/>
            <a:miter lim="800000"/>
            <a:headEnd/>
            <a:tailEnd/>
          </a:ln>
        </p:spPr>
        <p:txBody>
          <a:bodyPr wrap="none" anchor="ctr"/>
          <a:lstStyle/>
          <a:p>
            <a:pPr>
              <a:defRPr/>
            </a:pPr>
            <a:endParaRPr lang="en-US">
              <a:latin typeface="Arial" charset="0"/>
              <a:ea typeface="ＭＳ Ｐゴシック" pitchFamily="-109" charset="-128"/>
            </a:endParaRPr>
          </a:p>
        </p:txBody>
      </p:sp>
      <p:pic>
        <p:nvPicPr>
          <p:cNvPr id="5" name="Picture 6" descr="PNNL_Logo_Revers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5662613"/>
            <a:ext cx="26511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Proudly_Operated_by_Battelle_Rever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buFontTx/>
              <a:buBlip>
                <a:blip r:embed="rId4"/>
              </a:buBlip>
              <a:defRPr>
                <a:solidFill>
                  <a:schemeClr val="bg1"/>
                </a:solidFill>
              </a:defRPr>
            </a:lvl2pPr>
            <a:lvl3pPr>
              <a:defRPr>
                <a:solidFill>
                  <a:schemeClr val="bg1"/>
                </a:solidFill>
              </a:defRPr>
            </a:lvl3pPr>
            <a:lvl4pPr>
              <a:buFontTx/>
              <a:buBlip>
                <a:blip r:embed="rId5"/>
              </a:buBlip>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a:defRPr>
                <a:solidFill>
                  <a:schemeClr val="bg1"/>
                </a:solidFill>
              </a:defRPr>
            </a:lvl1pPr>
          </a:lstStyle>
          <a:p>
            <a:fld id="{8464D02E-D2C6-4D4B-BB18-77CE38404CE7}" type="slidenum">
              <a:rPr lang="en-US" altLang="en-US"/>
              <a:pPr/>
              <a:t>‹#›</a:t>
            </a:fld>
            <a:endParaRPr lang="en-US" altLang="en-US"/>
          </a:p>
        </p:txBody>
      </p:sp>
    </p:spTree>
    <p:extLst>
      <p:ext uri="{BB962C8B-B14F-4D97-AF65-F5344CB8AC3E}">
        <p14:creationId xmlns:p14="http://schemas.microsoft.com/office/powerpoint/2010/main" val="16166562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6858000"/>
          </a:xfrm>
          <a:prstGeom prst="rect">
            <a:avLst/>
          </a:prstGeom>
          <a:solidFill>
            <a:srgbClr val="D57500"/>
          </a:solidFill>
          <a:ln w="9525">
            <a:noFill/>
            <a:miter lim="800000"/>
            <a:headEnd/>
            <a:tailEnd/>
          </a:ln>
        </p:spPr>
        <p:txBody>
          <a:bodyPr wrap="none" anchor="ctr"/>
          <a:lstStyle/>
          <a:p>
            <a:pPr>
              <a:defRPr/>
            </a:pPr>
            <a:endParaRPr lang="en-US">
              <a:latin typeface="Arial" charset="0"/>
              <a:ea typeface="ＭＳ Ｐゴシック" pitchFamily="-109" charset="-128"/>
            </a:endParaRPr>
          </a:p>
        </p:txBody>
      </p:sp>
      <p:pic>
        <p:nvPicPr>
          <p:cNvPr id="5" name="Picture 6" descr="PNNL_Logo_Revers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2875" y="5662613"/>
            <a:ext cx="26511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Proudly_Operated_by_Battelle_Rever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75" y="6400800"/>
            <a:ext cx="2651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FontTx/>
              <a:buBlip>
                <a:blip r:embed="rId4"/>
              </a:buBlip>
              <a:defRPr>
                <a:solidFill>
                  <a:schemeClr val="bg1"/>
                </a:solidFill>
              </a:defRPr>
            </a:lvl1pPr>
            <a:lvl2pPr>
              <a:defRPr>
                <a:solidFill>
                  <a:schemeClr val="bg1"/>
                </a:solidFill>
              </a:defRPr>
            </a:lvl2pPr>
            <a:lvl3pPr>
              <a:buFontTx/>
              <a:buBlip>
                <a:blip r:embed="rId5"/>
              </a:buBlip>
              <a:defRPr>
                <a:solidFill>
                  <a:schemeClr val="bg1"/>
                </a:solidFill>
              </a:defRPr>
            </a:lvl3pPr>
            <a:lvl4pPr>
              <a:defRPr>
                <a:solidFill>
                  <a:schemeClr val="bg1"/>
                </a:solidFill>
              </a:defRPr>
            </a:lvl4pPr>
            <a:lvl5pPr>
              <a:buFontTx/>
              <a:buBlip>
                <a:blip r:embed="rId4"/>
              </a:buBlip>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a:defRPr>
                <a:solidFill>
                  <a:schemeClr val="bg1"/>
                </a:solidFill>
              </a:defRPr>
            </a:lvl1pPr>
          </a:lstStyle>
          <a:p>
            <a:fld id="{ADE8C014-7D9D-40C7-80EC-3020685C510F}" type="slidenum">
              <a:rPr lang="en-US" altLang="en-US"/>
              <a:pPr/>
              <a:t>‹#›</a:t>
            </a:fld>
            <a:endParaRPr lang="en-US" altLang="en-US"/>
          </a:p>
        </p:txBody>
      </p:sp>
    </p:spTree>
    <p:extLst>
      <p:ext uri="{BB962C8B-B14F-4D97-AF65-F5344CB8AC3E}">
        <p14:creationId xmlns:p14="http://schemas.microsoft.com/office/powerpoint/2010/main" val="28648462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6"/>
          <p:cNvSpPr>
            <a:spLocks noGrp="1"/>
          </p:cNvSpPr>
          <p:nvPr>
            <p:ph type="sldNum" sz="quarter" idx="10"/>
          </p:nvPr>
        </p:nvSpPr>
        <p:spPr>
          <a:xfrm>
            <a:off x="112713" y="6483350"/>
            <a:ext cx="509587" cy="365125"/>
          </a:xfrm>
        </p:spPr>
        <p:txBody>
          <a:bodyPr/>
          <a:lstStyle>
            <a:lvl1pPr>
              <a:defRPr/>
            </a:lvl1pPr>
          </a:lstStyle>
          <a:p>
            <a:fld id="{7A7CF418-B51C-4EF6-9529-D13B98EBF174}" type="slidenum">
              <a:rPr lang="en-US" altLang="en-US"/>
              <a:pPr/>
              <a:t>‹#›</a:t>
            </a:fld>
            <a:endParaRPr lang="en-US" altLang="en-US"/>
          </a:p>
        </p:txBody>
      </p:sp>
    </p:spTree>
    <p:extLst>
      <p:ext uri="{BB962C8B-B14F-4D97-AF65-F5344CB8AC3E}">
        <p14:creationId xmlns:p14="http://schemas.microsoft.com/office/powerpoint/2010/main" val="4694802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2125" y="1676400"/>
            <a:ext cx="4016375" cy="3575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0900" y="1676400"/>
            <a:ext cx="4017963" cy="3575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0"/>
          </p:nvPr>
        </p:nvSpPr>
        <p:spPr/>
        <p:txBody>
          <a:bodyPr/>
          <a:lstStyle>
            <a:lvl1pPr>
              <a:defRPr/>
            </a:lvl1pPr>
          </a:lstStyle>
          <a:p>
            <a:fld id="{EA613F43-0F23-45F9-A88B-D136E9A2B431}" type="slidenum">
              <a:rPr lang="en-US" altLang="en-US"/>
              <a:pPr/>
              <a:t>‹#›</a:t>
            </a:fld>
            <a:endParaRPr lang="en-US" altLang="en-US"/>
          </a:p>
        </p:txBody>
      </p:sp>
    </p:spTree>
    <p:extLst>
      <p:ext uri="{BB962C8B-B14F-4D97-AF65-F5344CB8AC3E}">
        <p14:creationId xmlns:p14="http://schemas.microsoft.com/office/powerpoint/2010/main" val="37994943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40000">
              <a:schemeClr val="accent1"/>
            </a:gs>
            <a:gs pos="100000">
              <a:srgbClr val="4B0512"/>
            </a:gs>
          </a:gsLst>
          <a:lin ang="5400000" scaled="0"/>
        </a:gradFill>
        <a:effectLst/>
      </p:bgPr>
    </p:bg>
    <p:spTree>
      <p:nvGrpSpPr>
        <p:cNvPr id="1" name=""/>
        <p:cNvGrpSpPr/>
        <p:nvPr/>
      </p:nvGrpSpPr>
      <p:grpSpPr>
        <a:xfrm>
          <a:off x="0" y="0"/>
          <a:ext cx="0" cy="0"/>
          <a:chOff x="0" y="0"/>
          <a:chExt cx="0" cy="0"/>
        </a:xfrm>
      </p:grpSpPr>
      <p:grpSp>
        <p:nvGrpSpPr>
          <p:cNvPr id="4" name="Group 11"/>
          <p:cNvGrpSpPr>
            <a:grpSpLocks/>
          </p:cNvGrpSpPr>
          <p:nvPr userDrawn="1"/>
        </p:nvGrpSpPr>
        <p:grpSpPr bwMode="auto">
          <a:xfrm>
            <a:off x="0" y="6705600"/>
            <a:ext cx="9144000" cy="152400"/>
            <a:chOff x="0" y="6705600"/>
            <a:chExt cx="9144000" cy="152400"/>
          </a:xfrm>
        </p:grpSpPr>
        <p:sp>
          <p:nvSpPr>
            <p:cNvPr id="5" name="Rectangle 4"/>
            <p:cNvSpPr/>
            <p:nvPr userDrawn="1"/>
          </p:nvSpPr>
          <p:spPr bwMode="auto">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ectangle 5"/>
            <p:cNvSpPr/>
            <p:nvPr userDrawn="1"/>
          </p:nvSpPr>
          <p:spPr bwMode="auto">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Rectangle 6"/>
            <p:cNvSpPr/>
            <p:nvPr userDrawn="1"/>
          </p:nvSpPr>
          <p:spPr bwMode="auto">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pic>
        <p:nvPicPr>
          <p:cNvPr id="8" name="Picture 18" descr="wsuTLSigRvs-201.gif"/>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bwMode="black">
          <a:xfrm>
            <a:off x="3873500" y="5943600"/>
            <a:ext cx="1397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bwMode="black">
          <a:xfrm>
            <a:off x="501261" y="3337388"/>
            <a:ext cx="8141479" cy="480131"/>
          </a:xfrm>
          <a:noFill/>
          <a:ln w="9525">
            <a:noFill/>
            <a:miter lim="800000"/>
            <a:headEnd/>
            <a:tailEnd/>
          </a:ln>
        </p:spPr>
        <p:txBody>
          <a:bodyPr/>
          <a:lstStyle>
            <a:lvl1pPr algn="ctr" rtl="0" eaLnBrk="0" fontAlgn="base" hangingPunct="0">
              <a:lnSpc>
                <a:spcPct val="90000"/>
              </a:lnSpc>
              <a:spcBef>
                <a:spcPct val="0"/>
              </a:spcBef>
              <a:spcAft>
                <a:spcPct val="0"/>
              </a:spcAft>
              <a:defRPr lang="en-US" sz="2800" b="1" dirty="0">
                <a:solidFill>
                  <a:schemeClr val="tx1"/>
                </a:solidFill>
                <a:effectLst/>
                <a:latin typeface="Lucida Sans" pitchFamily="34" charset="0"/>
                <a:ea typeface="+mj-ea"/>
                <a:cs typeface="+mj-cs"/>
              </a:defRPr>
            </a:lvl1pPr>
          </a:lstStyle>
          <a:p>
            <a:r>
              <a:rPr lang="en-US" dirty="0"/>
              <a:t>Click to edit Master title style</a:t>
            </a:r>
          </a:p>
        </p:txBody>
      </p:sp>
      <p:sp>
        <p:nvSpPr>
          <p:cNvPr id="3077" name="Rectangle 5"/>
          <p:cNvSpPr>
            <a:spLocks noGrp="1" noChangeArrowheads="1"/>
          </p:cNvSpPr>
          <p:nvPr>
            <p:ph type="subTitle" idx="1"/>
          </p:nvPr>
        </p:nvSpPr>
        <p:spPr bwMode="black">
          <a:xfrm>
            <a:off x="490719" y="3939050"/>
            <a:ext cx="8162563" cy="430887"/>
          </a:xfrm>
        </p:spPr>
        <p:txBody>
          <a:bodyPr rIns="0" anchorCtr="0"/>
          <a:lstStyle>
            <a:lvl1pPr marL="0" indent="0" algn="ctr">
              <a:buFont typeface="Arial" pitchFamily="34" charset="0"/>
              <a:buNone/>
              <a:defRPr sz="2200" b="0">
                <a:solidFill>
                  <a:schemeClr val="tx1"/>
                </a:solidFill>
                <a:effectLst/>
                <a:latin typeface="Lucida Sans" pitchFamily="34" charset="0"/>
              </a:defRPr>
            </a:lvl1pPr>
          </a:lstStyle>
          <a:p>
            <a:r>
              <a:rPr lang="en-US" dirty="0"/>
              <a:t>Click to edit Master subtitle style</a:t>
            </a:r>
          </a:p>
        </p:txBody>
      </p:sp>
      <p:sp>
        <p:nvSpPr>
          <p:cNvPr id="9" name="Rectangle 6"/>
          <p:cNvSpPr>
            <a:spLocks noGrp="1" noChangeArrowheads="1"/>
          </p:cNvSpPr>
          <p:nvPr userDrawn="1">
            <p:ph type="dt" sz="half" idx="10"/>
          </p:nvPr>
        </p:nvSpPr>
        <p:spPr>
          <a:xfrm>
            <a:off x="0" y="6464300"/>
            <a:ext cx="1550988" cy="393700"/>
          </a:xfrm>
        </p:spPr>
        <p:txBody>
          <a:bodyPr/>
          <a:lstStyle>
            <a:lvl1pPr>
              <a:defRPr/>
            </a:lvl1pPr>
          </a:lstStyle>
          <a:p>
            <a:pPr>
              <a:defRPr/>
            </a:pPr>
            <a:endParaRPr lang="en-US"/>
          </a:p>
        </p:txBody>
      </p:sp>
      <p:sp>
        <p:nvSpPr>
          <p:cNvPr id="10" name="Rectangle 7"/>
          <p:cNvSpPr>
            <a:spLocks noGrp="1" noChangeArrowheads="1"/>
          </p:cNvSpPr>
          <p:nvPr userDrawn="1">
            <p:ph type="ftr" sz="quarter" idx="11"/>
          </p:nvPr>
        </p:nvSpPr>
        <p:spPr>
          <a:xfrm>
            <a:off x="1573213" y="6464300"/>
            <a:ext cx="6451600" cy="393700"/>
          </a:xfrm>
        </p:spPr>
        <p:txBody>
          <a:bodyPr/>
          <a:lstStyle>
            <a:lvl1pPr>
              <a:defRPr/>
            </a:lvl1pPr>
          </a:lstStyle>
          <a:p>
            <a:pPr>
              <a:defRPr/>
            </a:pPr>
            <a:endParaRPr lang="en-US"/>
          </a:p>
        </p:txBody>
      </p:sp>
      <p:sp>
        <p:nvSpPr>
          <p:cNvPr id="11" name="Rectangle 8"/>
          <p:cNvSpPr>
            <a:spLocks noGrp="1" noChangeArrowheads="1"/>
          </p:cNvSpPr>
          <p:nvPr userDrawn="1">
            <p:ph type="sldNum" sz="quarter" idx="12"/>
          </p:nvPr>
        </p:nvSpPr>
        <p:spPr>
          <a:xfrm>
            <a:off x="8169275" y="6464300"/>
            <a:ext cx="974725" cy="393700"/>
          </a:xfrm>
        </p:spPr>
        <p:txBody>
          <a:bodyPr/>
          <a:lstStyle>
            <a:lvl1pPr>
              <a:defRPr/>
            </a:lvl1pPr>
          </a:lstStyle>
          <a:p>
            <a:pPr>
              <a:defRPr/>
            </a:pPr>
            <a:fld id="{70C02430-5575-4175-870C-F39DE42BE779}" type="slidenum">
              <a:rPr lang="en-US"/>
              <a:pPr>
                <a:defRPr/>
              </a:pPr>
              <a:t>‹#›</a:t>
            </a:fld>
            <a:endParaRPr lang="en-US"/>
          </a:p>
        </p:txBody>
      </p:sp>
    </p:spTree>
    <p:extLst>
      <p:ext uri="{BB962C8B-B14F-4D97-AF65-F5344CB8AC3E}">
        <p14:creationId xmlns:p14="http://schemas.microsoft.com/office/powerpoint/2010/main" val="3407384308"/>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01914" y="903116"/>
            <a:ext cx="7772400" cy="480131"/>
          </a:xfrm>
        </p:spPr>
        <p:txBody>
          <a:bodyPr/>
          <a:lstStyle>
            <a:lvl1pPr>
              <a:defRPr sz="2800">
                <a:latin typeface="Lucida Sans"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801914" y="1543943"/>
            <a:ext cx="7772400" cy="1954894"/>
          </a:xfrm>
        </p:spPr>
        <p:txBody>
          <a:bodyPr/>
          <a:lstStyle>
            <a:lvl1pPr marL="344488" indent="-179388">
              <a:spcBef>
                <a:spcPts val="1200"/>
              </a:spcBef>
              <a:buSzPct val="100000"/>
              <a:buFont typeface="Arial" pitchFamily="34" charset="0"/>
              <a:buChar char="•"/>
              <a:defRPr sz="2600" b="0"/>
            </a:lvl1pPr>
            <a:lvl2pPr marL="509588" indent="-165100">
              <a:spcBef>
                <a:spcPts val="400"/>
              </a:spcBef>
              <a:buSzPct val="75000"/>
              <a:buFont typeface="Wingdings" pitchFamily="2" charset="2"/>
              <a:buChar char="§"/>
              <a:defRPr sz="2400"/>
            </a:lvl2pPr>
            <a:lvl3pPr marL="688975" indent="-179388">
              <a:spcBef>
                <a:spcPts val="400"/>
              </a:spcBef>
              <a:buSzPct val="100000"/>
              <a:buFont typeface="Lucida Sans" pitchFamily="34" charset="0"/>
              <a:buChar char="–"/>
              <a:defRPr/>
            </a:lvl3pPr>
            <a:lvl4pPr marL="914400" indent="-165100">
              <a:spcBef>
                <a:spcPts val="400"/>
              </a:spcBef>
              <a:buSzPct val="100000"/>
              <a:buFont typeface="Arial" pitchFamily="34" charset="0"/>
              <a:buChar char="•"/>
              <a:defRPr lang="en-US" sz="2000" dirty="0" smtClean="0">
                <a:solidFill>
                  <a:schemeClr val="bg2"/>
                </a:solidFill>
                <a:latin typeface="Lucida Sans" pitchFamily="34" charset="0"/>
              </a:defRPr>
            </a:lvl4pPr>
            <a:lvl5pPr marL="1079500" indent="-165100">
              <a:spcBef>
                <a:spcPts val="400"/>
              </a:spcBef>
              <a:buSzPct val="100000"/>
              <a:buFont typeface="Arial" pitchFamily="34" charset="0"/>
              <a:buChar char="•"/>
              <a:defRPr lang="en-US" sz="2000" dirty="0">
                <a:solidFill>
                  <a:schemeClr val="bg2"/>
                </a:solidFill>
                <a:latin typeface="Lucida San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5FD58EFE-F676-43D2-B14B-06892A92767F}" type="slidenum">
              <a:rPr lang="en-US"/>
              <a:pPr>
                <a:defRPr/>
              </a:pPr>
              <a:t>‹#›</a:t>
            </a:fld>
            <a:endParaRPr lang="en-US"/>
          </a:p>
        </p:txBody>
      </p:sp>
    </p:spTree>
    <p:extLst>
      <p:ext uri="{BB962C8B-B14F-4D97-AF65-F5344CB8AC3E}">
        <p14:creationId xmlns:p14="http://schemas.microsoft.com/office/powerpoint/2010/main" val="24455615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2" descr="C:\Documents and Settings\vboydo\My Documents\0 val work\1 WSU signature identities\PullmanTLSigsWindows\face to face - matted gifs to use\wsuTLSig4cW.gif"/>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519113" y="6030913"/>
            <a:ext cx="13763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Grp="1" noChangeArrowheads="1"/>
          </p:cNvSpPr>
          <p:nvPr>
            <p:ph type="ctrTitle"/>
          </p:nvPr>
        </p:nvSpPr>
        <p:spPr>
          <a:xfrm>
            <a:off x="518842" y="1993614"/>
            <a:ext cx="5070298" cy="892552"/>
          </a:xfrm>
        </p:spPr>
        <p:txBody>
          <a:bodyPr anchorCtr="0"/>
          <a:lstStyle>
            <a:lvl1pPr algn="l">
              <a:lnSpc>
                <a:spcPct val="100000"/>
              </a:lnSpc>
              <a:defRPr sz="2600">
                <a:solidFill>
                  <a:schemeClr val="accent1"/>
                </a:solidFill>
                <a:effectLst/>
              </a:defRPr>
            </a:lvl1pPr>
          </a:lstStyle>
          <a:p>
            <a:r>
              <a:rPr lang="en-US" dirty="0"/>
              <a:t>Click to edit Master title style</a:t>
            </a:r>
          </a:p>
        </p:txBody>
      </p:sp>
      <p:sp>
        <p:nvSpPr>
          <p:cNvPr id="8" name="Rectangle 5"/>
          <p:cNvSpPr>
            <a:spLocks noGrp="1" noChangeArrowheads="1"/>
          </p:cNvSpPr>
          <p:nvPr>
            <p:ph type="subTitle" idx="1"/>
          </p:nvPr>
        </p:nvSpPr>
        <p:spPr>
          <a:xfrm>
            <a:off x="518842" y="2978475"/>
            <a:ext cx="5070298" cy="430887"/>
          </a:xfrm>
        </p:spPr>
        <p:txBody>
          <a:bodyPr rIns="0" anchorCtr="0"/>
          <a:lstStyle>
            <a:lvl1pPr marL="0" indent="0" algn="l">
              <a:buFontTx/>
              <a:buNone/>
              <a:defRPr sz="2200" b="0">
                <a:solidFill>
                  <a:schemeClr val="bg2"/>
                </a:solidFill>
                <a:effectLst/>
                <a:latin typeface="Lucida Sans" pitchFamily="34" charset="0"/>
              </a:defRPr>
            </a:lvl1pPr>
          </a:lstStyle>
          <a:p>
            <a:r>
              <a:rPr lang="en-US" dirty="0"/>
              <a:t>Click to edit Master subtitle style</a:t>
            </a:r>
          </a:p>
        </p:txBody>
      </p:sp>
      <p:sp>
        <p:nvSpPr>
          <p:cNvPr id="5" name="Rectangle 4"/>
          <p:cNvSpPr>
            <a:spLocks noGrp="1" noChangeArrowheads="1"/>
          </p:cNvSpPr>
          <p:nvPr userDrawn="1">
            <p:ph type="dt" sz="half" idx="10"/>
          </p:nvPr>
        </p:nvSpPr>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p:txBody>
          <a:bodyPr/>
          <a:lstStyle>
            <a:lvl1pPr>
              <a:defRPr/>
            </a:lvl1pPr>
          </a:lstStyle>
          <a:p>
            <a:pPr>
              <a:defRPr/>
            </a:pPr>
            <a:fld id="{1E2C1B71-D954-4089-B087-0FC868B10DD8}" type="slidenum">
              <a:rPr lang="en-US"/>
              <a:pPr>
                <a:defRPr/>
              </a:pPr>
              <a:t>‹#›</a:t>
            </a:fld>
            <a:endParaRPr lang="en-US"/>
          </a:p>
        </p:txBody>
      </p:sp>
    </p:spTree>
    <p:extLst>
      <p:ext uri="{BB962C8B-B14F-4D97-AF65-F5344CB8AC3E}">
        <p14:creationId xmlns:p14="http://schemas.microsoft.com/office/powerpoint/2010/main" val="3345118443"/>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71651" y="969592"/>
            <a:ext cx="5600700" cy="480131"/>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79686" y="1813811"/>
            <a:ext cx="4002321"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34406" y="1813811"/>
            <a:ext cx="3969948" cy="2355004"/>
          </a:xfrm>
        </p:spPr>
        <p:txBody>
          <a:bodyPr/>
          <a:lstStyle>
            <a:lvl1pPr>
              <a:buSzPct val="125000"/>
              <a:buFont typeface="Arial" pitchFamily="34" charset="0"/>
              <a:buChar char="•"/>
              <a:defRPr lang="en-US" sz="2600" b="0" dirty="0" smtClean="0">
                <a:solidFill>
                  <a:schemeClr val="bg2"/>
                </a:solidFill>
                <a:latin typeface="Lucida Sans" pitchFamily="34" charset="0"/>
                <a:ea typeface="+mn-ea"/>
                <a:cs typeface="+mn-cs"/>
              </a:defRPr>
            </a:lvl1pPr>
            <a:lvl2pPr>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C82F0241-B381-43F8-ADEF-C3F035702F24}" type="slidenum">
              <a:rPr lang="en-US"/>
              <a:pPr>
                <a:defRPr/>
              </a:pPr>
              <a:t>‹#›</a:t>
            </a:fld>
            <a:endParaRPr lang="en-US"/>
          </a:p>
        </p:txBody>
      </p:sp>
    </p:spTree>
    <p:extLst>
      <p:ext uri="{BB962C8B-B14F-4D97-AF65-F5344CB8AC3E}">
        <p14:creationId xmlns:p14="http://schemas.microsoft.com/office/powerpoint/2010/main" val="244052947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480131"/>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6" y="1535113"/>
            <a:ext cx="4041775" cy="83099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2355004"/>
          </a:xfrm>
        </p:spPr>
        <p:txBody>
          <a:bodyPr/>
          <a:lstStyle>
            <a:lvl1pPr>
              <a:defRPr lang="en-US" sz="2600" b="0" dirty="0" smtClean="0">
                <a:solidFill>
                  <a:schemeClr val="bg2"/>
                </a:solidFill>
                <a:latin typeface="Lucida Sans" pitchFamily="34" charset="0"/>
                <a:ea typeface="+mn-ea"/>
                <a:cs typeface="+mn-cs"/>
              </a:defRPr>
            </a:lvl1pPr>
            <a:lvl2pPr>
              <a:defRPr lang="en-US" sz="2400" dirty="0" smtClean="0">
                <a:solidFill>
                  <a:schemeClr val="bg2"/>
                </a:solidFill>
                <a:latin typeface="Lucida Sans" pitchFamily="34" charset="0"/>
              </a:defRPr>
            </a:lvl2pPr>
            <a:lvl3pPr>
              <a:defRPr lang="en-US" sz="2200" dirty="0" smtClean="0">
                <a:solidFill>
                  <a:schemeClr val="bg2"/>
                </a:solidFill>
                <a:latin typeface="Lucida Sans" pitchFamily="34" charset="0"/>
              </a:defRPr>
            </a:lvl3pPr>
            <a:lvl4pPr>
              <a:defRPr lang="en-US" sz="2000" dirty="0">
                <a:solidFill>
                  <a:schemeClr val="bg2"/>
                </a:solidFill>
                <a:latin typeface="Lucida Sans" pitchFamily="34" charset="0"/>
              </a:defRPr>
            </a:lvl4pPr>
            <a:lvl5pPr>
              <a:defRPr lang="en-US" sz="2000" dirty="0">
                <a:solidFill>
                  <a:schemeClr val="bg2"/>
                </a:solidFill>
                <a:latin typeface="Lucida Sans"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8"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9" name="Rectangle 6"/>
          <p:cNvSpPr>
            <a:spLocks noGrp="1" noChangeArrowheads="1"/>
          </p:cNvSpPr>
          <p:nvPr userDrawn="1">
            <p:ph type="sldNum" sz="quarter" idx="12"/>
          </p:nvPr>
        </p:nvSpPr>
        <p:spPr>
          <a:ln/>
        </p:spPr>
        <p:txBody>
          <a:bodyPr/>
          <a:lstStyle>
            <a:lvl1pPr>
              <a:defRPr/>
            </a:lvl1pPr>
          </a:lstStyle>
          <a:p>
            <a:pPr>
              <a:defRPr/>
            </a:pPr>
            <a:fld id="{61851ADA-B7BB-45DB-A5E1-F02A383B52E7}" type="slidenum">
              <a:rPr lang="en-US"/>
              <a:pPr>
                <a:defRPr/>
              </a:pPr>
              <a:t>‹#›</a:t>
            </a:fld>
            <a:endParaRPr lang="en-US"/>
          </a:p>
        </p:txBody>
      </p:sp>
    </p:spTree>
    <p:extLst>
      <p:ext uri="{BB962C8B-B14F-4D97-AF65-F5344CB8AC3E}">
        <p14:creationId xmlns:p14="http://schemas.microsoft.com/office/powerpoint/2010/main" val="424634748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smtClean="0"/>
              <a:t>Click to edit Master title style</a:t>
            </a:r>
            <a:endParaRPr lang="en-US"/>
          </a:p>
        </p:txBody>
      </p:sp>
      <p:sp>
        <p:nvSpPr>
          <p:cNvPr id="3"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4"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5" name="Rectangle 6"/>
          <p:cNvSpPr>
            <a:spLocks noGrp="1" noChangeArrowheads="1"/>
          </p:cNvSpPr>
          <p:nvPr userDrawn="1">
            <p:ph type="sldNum" sz="quarter" idx="12"/>
          </p:nvPr>
        </p:nvSpPr>
        <p:spPr>
          <a:ln/>
        </p:spPr>
        <p:txBody>
          <a:bodyPr/>
          <a:lstStyle>
            <a:lvl1pPr>
              <a:defRPr/>
            </a:lvl1pPr>
          </a:lstStyle>
          <a:p>
            <a:pPr>
              <a:defRPr/>
            </a:pPr>
            <a:fld id="{CC81A22C-F8B8-4909-ADB8-E12F95C88D09}" type="slidenum">
              <a:rPr lang="en-US"/>
              <a:pPr>
                <a:defRPr/>
              </a:pPr>
              <a:t>‹#›</a:t>
            </a:fld>
            <a:endParaRPr lang="en-US"/>
          </a:p>
        </p:txBody>
      </p:sp>
    </p:spTree>
    <p:extLst>
      <p:ext uri="{BB962C8B-B14F-4D97-AF65-F5344CB8AC3E}">
        <p14:creationId xmlns:p14="http://schemas.microsoft.com/office/powerpoint/2010/main" val="339195394"/>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3"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4" name="Rectangle 6"/>
          <p:cNvSpPr>
            <a:spLocks noGrp="1" noChangeArrowheads="1"/>
          </p:cNvSpPr>
          <p:nvPr userDrawn="1">
            <p:ph type="sldNum" sz="quarter" idx="12"/>
          </p:nvPr>
        </p:nvSpPr>
        <p:spPr>
          <a:ln/>
        </p:spPr>
        <p:txBody>
          <a:bodyPr/>
          <a:lstStyle>
            <a:lvl1pPr>
              <a:defRPr/>
            </a:lvl1pPr>
          </a:lstStyle>
          <a:p>
            <a:pPr>
              <a:defRPr/>
            </a:pPr>
            <a:fld id="{888D1651-1C43-47FD-BA38-40FC4A54D99B}" type="slidenum">
              <a:rPr lang="en-US"/>
              <a:pPr>
                <a:defRPr/>
              </a:pPr>
              <a:t>‹#›</a:t>
            </a:fld>
            <a:endParaRPr lang="en-US"/>
          </a:p>
        </p:txBody>
      </p:sp>
    </p:spTree>
    <p:extLst>
      <p:ext uri="{BB962C8B-B14F-4D97-AF65-F5344CB8AC3E}">
        <p14:creationId xmlns:p14="http://schemas.microsoft.com/office/powerpoint/2010/main" val="1180860774"/>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646331"/>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2355004"/>
          </a:xfrm>
        </p:spPr>
        <p:txBody>
          <a:bodyPr/>
          <a:lstStyle>
            <a:lvl1pPr marL="165100" indent="-165100">
              <a:buSzPct val="125000"/>
              <a:buFont typeface="Arial" pitchFamily="34" charset="0"/>
              <a:buChar char="•"/>
              <a:defRPr lang="en-US" sz="2600" b="0" dirty="0" smtClean="0">
                <a:solidFill>
                  <a:schemeClr val="bg2"/>
                </a:solidFill>
                <a:latin typeface="Lucida Sans" pitchFamily="34" charset="0"/>
                <a:ea typeface="+mn-ea"/>
                <a:cs typeface="+mn-cs"/>
              </a:defRPr>
            </a:lvl1pPr>
            <a:lvl2pPr marL="509588" indent="-165100">
              <a:buSzPct val="125000"/>
              <a:buFont typeface="Arial" pitchFamily="34" charset="0"/>
              <a:buChar char="•"/>
              <a:defRPr lang="en-US" sz="2400" dirty="0" smtClean="0">
                <a:solidFill>
                  <a:schemeClr val="bg2"/>
                </a:solidFill>
                <a:latin typeface="Lucida Sans" pitchFamily="34" charset="0"/>
              </a:defRPr>
            </a:lvl2pPr>
            <a:lvl3pPr>
              <a:buSzPct val="125000"/>
              <a:buFont typeface="Arial" pitchFamily="34" charset="0"/>
              <a:buChar char="•"/>
              <a:defRPr lang="en-US" sz="2200" dirty="0" smtClean="0">
                <a:solidFill>
                  <a:schemeClr val="bg2"/>
                </a:solidFill>
                <a:latin typeface="Lucida Sans" pitchFamily="34" charset="0"/>
              </a:defRPr>
            </a:lvl3pPr>
            <a:lvl4pPr marL="974725" indent="-180975">
              <a:buSzPct val="125000"/>
              <a:buFont typeface="Arial" pitchFamily="34" charset="0"/>
              <a:buChar char="•"/>
              <a:defRPr lang="en-US" sz="2000" dirty="0">
                <a:solidFill>
                  <a:schemeClr val="bg2"/>
                </a:solidFill>
                <a:latin typeface="Lucida Sans" pitchFamily="34" charset="0"/>
              </a:defRPr>
            </a:lvl4pPr>
            <a:lvl5pPr>
              <a:buSzPct val="125000"/>
              <a:buFont typeface="Arial" pitchFamily="34" charset="0"/>
              <a:buChar char="•"/>
              <a:defRPr lang="en-US" sz="2000" dirty="0">
                <a:solidFill>
                  <a:schemeClr val="bg2"/>
                </a:solidFill>
                <a:latin typeface="Lucida Sans"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1" y="1435100"/>
            <a:ext cx="3008313"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4BC07CA1-2C48-4B63-84AF-034093D52547}" type="slidenum">
              <a:rPr lang="en-US"/>
              <a:pPr>
                <a:defRPr/>
              </a:pPr>
              <a:t>‹#›</a:t>
            </a:fld>
            <a:endParaRPr lang="en-US"/>
          </a:p>
        </p:txBody>
      </p:sp>
    </p:spTree>
    <p:extLst>
      <p:ext uri="{BB962C8B-B14F-4D97-AF65-F5344CB8AC3E}">
        <p14:creationId xmlns:p14="http://schemas.microsoft.com/office/powerpoint/2010/main" val="647691081"/>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69332"/>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584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3077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6"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7" name="Rectangle 6"/>
          <p:cNvSpPr>
            <a:spLocks noGrp="1" noChangeArrowheads="1"/>
          </p:cNvSpPr>
          <p:nvPr userDrawn="1">
            <p:ph type="sldNum" sz="quarter" idx="12"/>
          </p:nvPr>
        </p:nvSpPr>
        <p:spPr>
          <a:ln/>
        </p:spPr>
        <p:txBody>
          <a:bodyPr/>
          <a:lstStyle>
            <a:lvl1pPr>
              <a:defRPr/>
            </a:lvl1pPr>
          </a:lstStyle>
          <a:p>
            <a:pPr>
              <a:defRPr/>
            </a:pPr>
            <a:fld id="{7B033E6E-930A-4B5F-A4E9-B34F1CB3C4FF}" type="slidenum">
              <a:rPr lang="en-US"/>
              <a:pPr>
                <a:defRPr/>
              </a:pPr>
              <a:t>‹#›</a:t>
            </a:fld>
            <a:endParaRPr lang="en-US"/>
          </a:p>
        </p:txBody>
      </p:sp>
    </p:spTree>
    <p:extLst>
      <p:ext uri="{BB962C8B-B14F-4D97-AF65-F5344CB8AC3E}">
        <p14:creationId xmlns:p14="http://schemas.microsoft.com/office/powerpoint/2010/main" val="68525035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771651" y="1981200"/>
            <a:ext cx="5600700" cy="480131"/>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540260" y="2667001"/>
            <a:ext cx="4832092" cy="1851025"/>
          </a:xfrm>
        </p:spPr>
        <p:txBody>
          <a:bodyPr vert="eaVert"/>
          <a:lstStyle>
            <a:lvl1pPr>
              <a:defRPr b="0"/>
            </a:lvl1pPr>
            <a:lvl2pPr>
              <a:defRPr b="0"/>
            </a:lvl2pPr>
            <a:lvl3pPr>
              <a:defRPr b="0"/>
            </a:lvl3pPr>
            <a:lvl4pPr>
              <a:defRPr b="0"/>
            </a:lvl4pPr>
            <a:lvl5pPr>
              <a:defRPr b="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9A3A6447-1EA5-49F0-8469-12617425654D}" type="slidenum">
              <a:rPr lang="en-US"/>
              <a:pPr>
                <a:defRPr/>
              </a:pPr>
              <a:t>‹#›</a:t>
            </a:fld>
            <a:endParaRPr lang="en-US"/>
          </a:p>
        </p:txBody>
      </p:sp>
    </p:spTree>
    <p:extLst>
      <p:ext uri="{BB962C8B-B14F-4D97-AF65-F5344CB8AC3E}">
        <p14:creationId xmlns:p14="http://schemas.microsoft.com/office/powerpoint/2010/main" val="527604032"/>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24441" y="1981200"/>
            <a:ext cx="1348061" cy="2514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45320" y="1981200"/>
            <a:ext cx="2774606" cy="2514600"/>
          </a:xfrm>
        </p:spPr>
        <p:txBody>
          <a:bodyPr vert="eaVert"/>
          <a:lstStyle>
            <a:lvl1pPr>
              <a:defRPr b="0"/>
            </a:lvl1pPr>
            <a:lvl2pPr>
              <a:defRPr b="0"/>
            </a:lvl2pPr>
            <a:lvl3pPr>
              <a:defRPr b="0"/>
            </a:lvl3pPr>
            <a:lvl4pPr>
              <a:defRPr b="0"/>
            </a:lvl4pPr>
            <a:lvl5pPr>
              <a:defRPr b="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userDrawn="1">
            <p:ph type="dt" sz="half" idx="10"/>
          </p:nvPr>
        </p:nvSpPr>
        <p:spPr>
          <a:ln/>
        </p:spPr>
        <p:txBody>
          <a:bodyPr/>
          <a:lstStyle>
            <a:lvl1pPr>
              <a:defRPr/>
            </a:lvl1pPr>
          </a:lstStyle>
          <a:p>
            <a:pPr>
              <a:defRPr/>
            </a:pPr>
            <a:endParaRPr lang="en-US"/>
          </a:p>
        </p:txBody>
      </p:sp>
      <p:sp>
        <p:nvSpPr>
          <p:cNvPr id="5" name="Rectangle 5"/>
          <p:cNvSpPr>
            <a:spLocks noGrp="1" noChangeArrowheads="1"/>
          </p:cNvSpPr>
          <p:nvPr userDrawn="1">
            <p:ph type="ftr" sz="quarter" idx="11"/>
          </p:nvPr>
        </p:nvSpPr>
        <p:spPr>
          <a:ln/>
        </p:spPr>
        <p:txBody>
          <a:bodyPr/>
          <a:lstStyle>
            <a:lvl1pPr>
              <a:defRPr/>
            </a:lvl1pPr>
          </a:lstStyle>
          <a:p>
            <a:pPr>
              <a:defRPr/>
            </a:pPr>
            <a:endParaRPr lang="en-US"/>
          </a:p>
        </p:txBody>
      </p:sp>
      <p:sp>
        <p:nvSpPr>
          <p:cNvPr id="6" name="Rectangle 6"/>
          <p:cNvSpPr>
            <a:spLocks noGrp="1" noChangeArrowheads="1"/>
          </p:cNvSpPr>
          <p:nvPr userDrawn="1">
            <p:ph type="sldNum" sz="quarter" idx="12"/>
          </p:nvPr>
        </p:nvSpPr>
        <p:spPr>
          <a:ln/>
        </p:spPr>
        <p:txBody>
          <a:bodyPr/>
          <a:lstStyle>
            <a:lvl1pPr>
              <a:defRPr/>
            </a:lvl1pPr>
          </a:lstStyle>
          <a:p>
            <a:pPr>
              <a:defRPr/>
            </a:pPr>
            <a:fld id="{FCAFBA42-D22F-4453-97F5-B9A7B3EB6609}" type="slidenum">
              <a:rPr lang="en-US"/>
              <a:pPr>
                <a:defRPr/>
              </a:pPr>
              <a:t>‹#›</a:t>
            </a:fld>
            <a:endParaRPr lang="en-US"/>
          </a:p>
        </p:txBody>
      </p:sp>
    </p:spTree>
    <p:extLst>
      <p:ext uri="{BB962C8B-B14F-4D97-AF65-F5344CB8AC3E}">
        <p14:creationId xmlns:p14="http://schemas.microsoft.com/office/powerpoint/2010/main" val="386355856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5.emf"/><Relationship Id="rId3" Type="http://schemas.openxmlformats.org/officeDocument/2006/relationships/slideLayout" Target="../slideLayouts/slideLayout15.xml"/><Relationship Id="rId21" Type="http://schemas.openxmlformats.org/officeDocument/2006/relationships/image" Target="../media/image8.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4.jpeg"/><Relationship Id="rId2" Type="http://schemas.openxmlformats.org/officeDocument/2006/relationships/slideLayout" Target="../slideLayouts/slideLayout14.xml"/><Relationship Id="rId16" Type="http://schemas.openxmlformats.org/officeDocument/2006/relationships/theme" Target="../theme/theme2.xml"/><Relationship Id="rId20"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6.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4.jpg"/><Relationship Id="rId18" Type="http://schemas.openxmlformats.org/officeDocument/2006/relationships/image" Target="../media/image9.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17" Type="http://schemas.openxmlformats.org/officeDocument/2006/relationships/image" Target="../media/image8.png"/><Relationship Id="rId2" Type="http://schemas.openxmlformats.org/officeDocument/2006/relationships/slideLayout" Target="../slideLayouts/slideLayout51.xml"/><Relationship Id="rId16" Type="http://schemas.openxmlformats.org/officeDocument/2006/relationships/image" Target="../media/image7.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image" Target="../media/image6.png"/><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15.emf"/></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18.pn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image" Target="../media/image17.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theme" Target="../theme/theme7.xml"/><Relationship Id="rId5" Type="http://schemas.openxmlformats.org/officeDocument/2006/relationships/slideLayout" Target="../slideLayouts/slideLayout76.xml"/><Relationship Id="rId15" Type="http://schemas.openxmlformats.org/officeDocument/2006/relationships/image" Target="../media/image20.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9.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026" name="Group 15"/>
          <p:cNvGrpSpPr>
            <a:grpSpLocks/>
          </p:cNvGrpSpPr>
          <p:nvPr userDrawn="1"/>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1027" name="Rectangle 3"/>
          <p:cNvSpPr>
            <a:spLocks noGrp="1" noChangeArrowheads="1"/>
          </p:cNvSpPr>
          <p:nvPr userDrawn="1">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2"/>
          <p:cNvSpPr>
            <a:spLocks noGrp="1" noChangeArrowheads="1"/>
          </p:cNvSpPr>
          <p:nvPr userDrawn="1">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a:t>Click to edit Master title style</a:t>
            </a:r>
          </a:p>
        </p:txBody>
      </p:sp>
      <p:sp>
        <p:nvSpPr>
          <p:cNvPr id="3" name="Rectangle 4"/>
          <p:cNvSpPr>
            <a:spLocks noGrp="1" noChangeArrowheads="1"/>
          </p:cNvSpPr>
          <p:nvPr userDrawn="1">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bg2"/>
                </a:solidFill>
                <a:latin typeface="Arial" charset="0"/>
              </a:defRPr>
            </a:lvl1pPr>
          </a:lstStyle>
          <a:p>
            <a:pPr>
              <a:defRPr/>
            </a:pPr>
            <a:endParaRPr lang="en-US"/>
          </a:p>
        </p:txBody>
      </p:sp>
      <p:sp>
        <p:nvSpPr>
          <p:cNvPr id="4" name="Rectangle 5"/>
          <p:cNvSpPr>
            <a:spLocks noGrp="1" noChangeArrowheads="1"/>
          </p:cNvSpPr>
          <p:nvPr userDrawn="1">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bg2"/>
                </a:solidFill>
                <a:latin typeface="Arial" charset="0"/>
              </a:defRPr>
            </a:lvl1pPr>
          </a:lstStyle>
          <a:p>
            <a:pPr>
              <a:defRPr/>
            </a:pPr>
            <a:endParaRPr lang="en-US"/>
          </a:p>
        </p:txBody>
      </p:sp>
      <p:sp>
        <p:nvSpPr>
          <p:cNvPr id="2" name="Rectangle 6"/>
          <p:cNvSpPr>
            <a:spLocks noGrp="1" noChangeArrowheads="1"/>
          </p:cNvSpPr>
          <p:nvPr userDrawn="1">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bg2"/>
                </a:solidFill>
              </a:defRPr>
            </a:lvl1pPr>
          </a:lstStyle>
          <a:p>
            <a:pPr>
              <a:defRPr/>
            </a:pPr>
            <a:fld id="{49BD9463-6315-4AD7-9709-E8BBB73C2BCC}" type="slidenum">
              <a:rPr lang="en-US"/>
              <a:pPr>
                <a:defRPr/>
              </a:pPr>
              <a:t>‹#›</a:t>
            </a:fld>
            <a:endParaRPr lang="en-US"/>
          </a:p>
        </p:txBody>
      </p:sp>
    </p:spTree>
    <p:extLst>
      <p:ext uri="{BB962C8B-B14F-4D97-AF65-F5344CB8AC3E}">
        <p14:creationId xmlns:p14="http://schemas.microsoft.com/office/powerpoint/2010/main" val="809153347"/>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93" r:id="rId12"/>
  </p:sldLayoutIdLst>
  <p:transition/>
  <p:hf hdr="0" ftr="0" dt="0"/>
  <p:txStyles>
    <p:title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p:titleStyle>
    <p:bodyStyle>
      <a:lvl1pPr marL="165100" indent="-165100" algn="l" rtl="0" eaLnBrk="0" fontAlgn="base" hangingPunct="0">
        <a:spcBef>
          <a:spcPct val="25000"/>
        </a:spcBef>
        <a:spcAft>
          <a:spcPct val="0"/>
        </a:spcAft>
        <a:buClr>
          <a:srgbClr val="C60C30"/>
        </a:buClr>
        <a:buSzPct val="100000"/>
        <a:buFont typeface="Arial" panose="020B0604020202020204" pitchFamily="34" charset="0"/>
        <a:buChar char="•"/>
        <a:defRPr lang="en-US" sz="2600" dirty="0">
          <a:solidFill>
            <a:schemeClr val="bg2"/>
          </a:solidFill>
          <a:latin typeface="Lucida Sans" pitchFamily="34" charset="0"/>
          <a:ea typeface="+mn-ea"/>
          <a:cs typeface="+mn-cs"/>
        </a:defRPr>
      </a:lvl1pPr>
      <a:lvl2pPr marL="344488"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400" dirty="0">
          <a:solidFill>
            <a:schemeClr val="bg2"/>
          </a:solidFill>
          <a:latin typeface="Lucida Sans" pitchFamily="34" charset="0"/>
        </a:defRPr>
      </a:lvl2pPr>
      <a:lvl3pPr marL="509588"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200" dirty="0">
          <a:solidFill>
            <a:schemeClr val="bg2"/>
          </a:solidFill>
          <a:latin typeface="Lucida Sans" pitchFamily="34" charset="0"/>
        </a:defRPr>
      </a:lvl3pPr>
      <a:lvl4pPr marL="688975"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4pPr>
      <a:lvl5pPr marL="854075"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5pPr>
      <a:lvl6pPr marL="1141413" indent="222250" algn="l" rtl="0" fontAlgn="base">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fontAlgn="base">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fontAlgn="base">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fontAlgn="base">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Silver_PowerPoint_Background_08-19-2011.jp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itle Placeholder 1"/>
          <p:cNvSpPr>
            <a:spLocks noGrp="1"/>
          </p:cNvSpPr>
          <p:nvPr>
            <p:ph type="title"/>
          </p:nvPr>
        </p:nvSpPr>
        <p:spPr>
          <a:xfrm>
            <a:off x="457200" y="356614"/>
            <a:ext cx="6629400" cy="492443"/>
          </a:xfrm>
          <a:prstGeom prst="rect">
            <a:avLst/>
          </a:prstGeom>
        </p:spPr>
        <p:txBody>
          <a:bodyPr vert="horz" lIns="0" tIns="0" rIns="0" bIns="0" rtlCol="0" anchor="t">
            <a:spAutoFit/>
          </a:bodyPr>
          <a:lstStyle/>
          <a:p>
            <a:r>
              <a:rPr lang="en-US" dirty="0"/>
              <a:t>Click to edit Master title style</a:t>
            </a:r>
          </a:p>
        </p:txBody>
      </p:sp>
      <p:sp>
        <p:nvSpPr>
          <p:cNvPr id="11" name="Text Placeholder 2"/>
          <p:cNvSpPr>
            <a:spLocks noGrp="1"/>
          </p:cNvSpPr>
          <p:nvPr>
            <p:ph type="body" idx="1"/>
          </p:nvPr>
        </p:nvSpPr>
        <p:spPr>
          <a:xfrm>
            <a:off x="457200" y="1828800"/>
            <a:ext cx="8229600" cy="43434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p:cNvSpPr>
            <a:spLocks noGrp="1"/>
          </p:cNvSpPr>
          <p:nvPr>
            <p:ph type="dt" sz="half" idx="2"/>
          </p:nvPr>
        </p:nvSpPr>
        <p:spPr>
          <a:xfrm>
            <a:off x="457200" y="6356350"/>
            <a:ext cx="2133600" cy="365125"/>
          </a:xfrm>
          <a:prstGeom prst="rect">
            <a:avLst/>
          </a:prstGeom>
        </p:spPr>
        <p:txBody>
          <a:bodyPr vert="horz" lIns="0" tIns="0" rIns="0" bIns="0" rtlCol="0" anchor="ctr"/>
          <a:lstStyle>
            <a:lvl1pPr algn="l">
              <a:defRPr sz="900">
                <a:solidFill>
                  <a:srgbClr val="707276"/>
                </a:solidFill>
                <a:latin typeface="Arial"/>
                <a:cs typeface="Arial"/>
              </a:defRPr>
            </a:lvl1pPr>
          </a:lstStyle>
          <a:p>
            <a:endParaRPr lang="en-US" dirty="0"/>
          </a:p>
        </p:txBody>
      </p:sp>
      <p:sp>
        <p:nvSpPr>
          <p:cNvPr id="13" name="Footer Placeholder 4"/>
          <p:cNvSpPr>
            <a:spLocks noGrp="1"/>
          </p:cNvSpPr>
          <p:nvPr>
            <p:ph type="ftr" sz="quarter" idx="3"/>
          </p:nvPr>
        </p:nvSpPr>
        <p:spPr>
          <a:xfrm>
            <a:off x="3124200" y="6356350"/>
            <a:ext cx="2895600" cy="365125"/>
          </a:xfrm>
          <a:prstGeom prst="rect">
            <a:avLst/>
          </a:prstGeom>
        </p:spPr>
        <p:txBody>
          <a:bodyPr vert="horz" lIns="0" tIns="0" rIns="0" bIns="0" rtlCol="0" anchor="ctr"/>
          <a:lstStyle>
            <a:lvl1pPr algn="ctr">
              <a:defRPr sz="900">
                <a:solidFill>
                  <a:srgbClr val="707276"/>
                </a:solidFill>
                <a:latin typeface="Arial"/>
                <a:cs typeface="Arial"/>
              </a:defRPr>
            </a:lvl1pPr>
          </a:lstStyle>
          <a:p>
            <a:endParaRPr lang="en-US" dirty="0"/>
          </a:p>
        </p:txBody>
      </p:sp>
      <p:sp>
        <p:nvSpPr>
          <p:cNvPr id="14"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03722D57-58D6-9447-A6D5-A97F6C35A8FB}" type="slidenum">
              <a:rPr lang="en-US" smtClean="0"/>
              <a:pPr/>
              <a:t>‹#›</a:t>
            </a:fld>
            <a:endParaRPr lang="en-US" dirty="0"/>
          </a:p>
        </p:txBody>
      </p:sp>
      <p:pic>
        <p:nvPicPr>
          <p:cNvPr id="16" name="Picture 15"/>
          <p:cNvPicPr>
            <a:picLocks noChangeAspect="1"/>
          </p:cNvPicPr>
          <p:nvPr userDrawn="1"/>
        </p:nvPicPr>
        <p:blipFill>
          <a:blip r:embed="rId18"/>
          <a:stretch>
            <a:fillRect/>
          </a:stretch>
        </p:blipFill>
        <p:spPr>
          <a:xfrm>
            <a:off x="7570482" y="128766"/>
            <a:ext cx="1444752" cy="728658"/>
          </a:xfrm>
          <a:prstGeom prst="rect">
            <a:avLst/>
          </a:prstGeom>
        </p:spPr>
      </p:pic>
    </p:spTree>
    <p:extLst>
      <p:ext uri="{BB962C8B-B14F-4D97-AF65-F5344CB8AC3E}">
        <p14:creationId xmlns:p14="http://schemas.microsoft.com/office/powerpoint/2010/main" val="19923869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Lst>
  <p:hf hdr="0" ftr="0" dt="0"/>
  <p:txStyles>
    <p:titleStyle>
      <a:lvl1pPr algn="l" defTabSz="457200" rtl="0" eaLnBrk="1" latinLnBrk="0" hangingPunct="1">
        <a:spcBef>
          <a:spcPct val="0"/>
        </a:spcBef>
        <a:buNone/>
        <a:defRPr sz="3200" b="1" kern="1200">
          <a:solidFill>
            <a:schemeClr val="bg1"/>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9"/>
        </a:buBlip>
        <a:defRPr sz="2000" kern="1200">
          <a:solidFill>
            <a:schemeClr val="tx1"/>
          </a:solidFill>
          <a:latin typeface="Arial"/>
          <a:ea typeface="+mn-ea"/>
          <a:cs typeface="Arial"/>
        </a:defRPr>
      </a:lvl1pPr>
      <a:lvl2pPr marL="742950" indent="-285750" algn="l" defTabSz="457200" rtl="0" eaLnBrk="1" latinLnBrk="0" hangingPunct="1">
        <a:spcBef>
          <a:spcPct val="20000"/>
        </a:spcBef>
        <a:buSzPct val="100000"/>
        <a:buFontTx/>
        <a:buBlip>
          <a:blip r:embed="rId20"/>
        </a:buBlip>
        <a:defRPr sz="1800" kern="1200">
          <a:solidFill>
            <a:schemeClr val="tx1"/>
          </a:solidFill>
          <a:latin typeface="Arial"/>
          <a:ea typeface="+mn-ea"/>
          <a:cs typeface="Arial"/>
        </a:defRPr>
      </a:lvl2pPr>
      <a:lvl3pPr marL="1143000" indent="-228600" algn="l" defTabSz="457200" rtl="0" eaLnBrk="1" latinLnBrk="0" hangingPunct="1">
        <a:spcBef>
          <a:spcPct val="20000"/>
        </a:spcBef>
        <a:buSzPct val="100000"/>
        <a:buFontTx/>
        <a:buBlip>
          <a:blip r:embed="rId21"/>
        </a:buBlip>
        <a:defRPr sz="1600" kern="1200">
          <a:solidFill>
            <a:schemeClr val="tx1"/>
          </a:solidFill>
          <a:latin typeface="Arial"/>
          <a:ea typeface="+mn-ea"/>
          <a:cs typeface="Arial"/>
        </a:defRPr>
      </a:lvl3pPr>
      <a:lvl4pPr marL="1600200" indent="-228600" algn="l" defTabSz="457200" rtl="0" eaLnBrk="1" latinLnBrk="0" hangingPunct="1">
        <a:spcBef>
          <a:spcPct val="20000"/>
        </a:spcBef>
        <a:buSzPct val="100000"/>
        <a:buFontTx/>
        <a:buBlip>
          <a:blip r:embed="rId22"/>
        </a:buBlip>
        <a:defRPr sz="1400" kern="1200">
          <a:solidFill>
            <a:schemeClr val="tx1"/>
          </a:solidFill>
          <a:latin typeface="Arial"/>
          <a:ea typeface="+mn-ea"/>
          <a:cs typeface="Arial"/>
        </a:defRPr>
      </a:lvl4pPr>
      <a:lvl5pPr marL="2057400" indent="-228600" algn="l" defTabSz="457200" rtl="0" eaLnBrk="1" latinLnBrk="0" hangingPunct="1">
        <a:spcBef>
          <a:spcPct val="20000"/>
        </a:spcBef>
        <a:buSzPct val="100000"/>
        <a:buFontTx/>
        <a:buBlip>
          <a:blip r:embed="rId19"/>
        </a:buBlip>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2050" name="Group 15"/>
          <p:cNvGrpSpPr>
            <a:grpSpLocks/>
          </p:cNvGrpSpPr>
          <p:nvPr/>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sp>
        <p:nvSpPr>
          <p:cNvPr id="2051" name="Rectangle 3"/>
          <p:cNvSpPr>
            <a:spLocks noGrp="1" noChangeArrowheads="1"/>
          </p:cNvSpPr>
          <p:nvPr>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2"/>
          <p:cNvSpPr>
            <a:spLocks noGrp="1" noChangeArrowheads="1"/>
          </p:cNvSpPr>
          <p:nvPr>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a:t>Click to edit Master title style</a:t>
            </a:r>
          </a:p>
        </p:txBody>
      </p:sp>
      <p:sp>
        <p:nvSpPr>
          <p:cNvPr id="3" name="Rectangle 4"/>
          <p:cNvSpPr>
            <a:spLocks noGrp="1" noChangeArrowheads="1"/>
          </p:cNvSpPr>
          <p:nvPr>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2"/>
                </a:solidFill>
                <a:latin typeface="Arial" charset="0"/>
              </a:defRPr>
            </a:lvl1pPr>
          </a:lstStyle>
          <a:p>
            <a:endParaRPr lang="en-US">
              <a:solidFill>
                <a:srgbClr val="000000"/>
              </a:solidFill>
            </a:endParaRPr>
          </a:p>
        </p:txBody>
      </p:sp>
      <p:sp>
        <p:nvSpPr>
          <p:cNvPr id="4" name="Rectangle 5"/>
          <p:cNvSpPr>
            <a:spLocks noGrp="1" noChangeArrowheads="1"/>
          </p:cNvSpPr>
          <p:nvPr>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2"/>
                </a:solidFill>
                <a:latin typeface="Arial" charset="0"/>
              </a:defRPr>
            </a:lvl1pPr>
          </a:lstStyle>
          <a:p>
            <a:endParaRPr lang="en-US">
              <a:solidFill>
                <a:srgbClr val="000000"/>
              </a:solidFill>
            </a:endParaRPr>
          </a:p>
        </p:txBody>
      </p:sp>
      <p:sp>
        <p:nvSpPr>
          <p:cNvPr id="2" name="Rectangle 6"/>
          <p:cNvSpPr>
            <a:spLocks noGrp="1" noChangeArrowheads="1"/>
          </p:cNvSpPr>
          <p:nvPr>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2"/>
                </a:solidFill>
                <a:latin typeface="Arial" charset="0"/>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41996484"/>
      </p:ext>
    </p:extLst>
  </p:cSld>
  <p:clrMap bg1="dk2" tx1="lt1" bg2="dk1"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p:hf hdr="0" ftr="0" dt="0"/>
  <p:txStyles>
    <p:titleStyle>
      <a:lvl1pPr algn="l" rtl="0" eaLnBrk="1" fontAlgn="base" hangingPunct="1">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1" fontAlgn="base" hangingPunct="1">
        <a:lnSpc>
          <a:spcPct val="90000"/>
        </a:lnSpc>
        <a:spcBef>
          <a:spcPct val="0"/>
        </a:spcBef>
        <a:spcAft>
          <a:spcPct val="0"/>
        </a:spcAft>
        <a:defRPr sz="2800" b="1">
          <a:solidFill>
            <a:schemeClr val="accent1"/>
          </a:solidFill>
          <a:latin typeface="Lucida Sans" pitchFamily="34" charset="0"/>
        </a:defRPr>
      </a:lvl2pPr>
      <a:lvl3pPr algn="l" rtl="0" eaLnBrk="1" fontAlgn="base" hangingPunct="1">
        <a:lnSpc>
          <a:spcPct val="90000"/>
        </a:lnSpc>
        <a:spcBef>
          <a:spcPct val="0"/>
        </a:spcBef>
        <a:spcAft>
          <a:spcPct val="0"/>
        </a:spcAft>
        <a:defRPr sz="2800" b="1">
          <a:solidFill>
            <a:schemeClr val="accent1"/>
          </a:solidFill>
          <a:latin typeface="Lucida Sans" pitchFamily="34" charset="0"/>
        </a:defRPr>
      </a:lvl3pPr>
      <a:lvl4pPr algn="l" rtl="0" eaLnBrk="1" fontAlgn="base" hangingPunct="1">
        <a:lnSpc>
          <a:spcPct val="90000"/>
        </a:lnSpc>
        <a:spcBef>
          <a:spcPct val="0"/>
        </a:spcBef>
        <a:spcAft>
          <a:spcPct val="0"/>
        </a:spcAft>
        <a:defRPr sz="2800" b="1">
          <a:solidFill>
            <a:schemeClr val="accent1"/>
          </a:solidFill>
          <a:latin typeface="Lucida Sans" pitchFamily="34" charset="0"/>
        </a:defRPr>
      </a:lvl4pPr>
      <a:lvl5pPr algn="l" rtl="0" eaLnBrk="1" fontAlgn="base" hangingPunct="1">
        <a:lnSpc>
          <a:spcPct val="90000"/>
        </a:lnSpc>
        <a:spcBef>
          <a:spcPct val="0"/>
        </a:spcBef>
        <a:spcAft>
          <a:spcPct val="0"/>
        </a:spcAft>
        <a:defRPr sz="2800" b="1">
          <a:solidFill>
            <a:schemeClr val="accent1"/>
          </a:solidFill>
          <a:latin typeface="Lucida Sans" pitchFamily="34" charset="0"/>
        </a:defRPr>
      </a:lvl5pPr>
      <a:lvl6pPr marL="457200" algn="l" rtl="0" eaLnBrk="1" fontAlgn="base" hangingPunct="1">
        <a:lnSpc>
          <a:spcPct val="90000"/>
        </a:lnSpc>
        <a:spcBef>
          <a:spcPct val="0"/>
        </a:spcBef>
        <a:spcAft>
          <a:spcPct val="0"/>
        </a:spcAft>
        <a:defRPr sz="2800" b="1">
          <a:solidFill>
            <a:schemeClr val="accent2"/>
          </a:solidFill>
          <a:latin typeface="Arial" charset="0"/>
        </a:defRPr>
      </a:lvl6pPr>
      <a:lvl7pPr marL="914400" algn="l" rtl="0" eaLnBrk="1" fontAlgn="base" hangingPunct="1">
        <a:lnSpc>
          <a:spcPct val="90000"/>
        </a:lnSpc>
        <a:spcBef>
          <a:spcPct val="0"/>
        </a:spcBef>
        <a:spcAft>
          <a:spcPct val="0"/>
        </a:spcAft>
        <a:defRPr sz="2800" b="1">
          <a:solidFill>
            <a:schemeClr val="accent2"/>
          </a:solidFill>
          <a:latin typeface="Arial" charset="0"/>
        </a:defRPr>
      </a:lvl7pPr>
      <a:lvl8pPr marL="1371600" algn="l" rtl="0" eaLnBrk="1" fontAlgn="base" hangingPunct="1">
        <a:lnSpc>
          <a:spcPct val="90000"/>
        </a:lnSpc>
        <a:spcBef>
          <a:spcPct val="0"/>
        </a:spcBef>
        <a:spcAft>
          <a:spcPct val="0"/>
        </a:spcAft>
        <a:defRPr sz="2800" b="1">
          <a:solidFill>
            <a:schemeClr val="accent2"/>
          </a:solidFill>
          <a:latin typeface="Arial" charset="0"/>
        </a:defRPr>
      </a:lvl8pPr>
      <a:lvl9pPr marL="1828800" algn="l" rtl="0" eaLnBrk="1" fontAlgn="base" hangingPunct="1">
        <a:lnSpc>
          <a:spcPct val="90000"/>
        </a:lnSpc>
        <a:spcBef>
          <a:spcPct val="0"/>
        </a:spcBef>
        <a:spcAft>
          <a:spcPct val="0"/>
        </a:spcAft>
        <a:defRPr sz="2800" b="1">
          <a:solidFill>
            <a:schemeClr val="accent2"/>
          </a:solidFill>
          <a:latin typeface="Arial" charset="0"/>
        </a:defRPr>
      </a:lvl9pPr>
    </p:titleStyle>
    <p:bodyStyle>
      <a:lvl1pPr marL="165100" indent="-165100" algn="l" rtl="0" eaLnBrk="1" fontAlgn="base" hangingPunct="1">
        <a:spcBef>
          <a:spcPct val="25000"/>
        </a:spcBef>
        <a:spcAft>
          <a:spcPct val="0"/>
        </a:spcAft>
        <a:buClr>
          <a:srgbClr val="C60C30"/>
        </a:buClr>
        <a:buSzPct val="100000"/>
        <a:buFont typeface="Arial" charset="0"/>
        <a:buChar char="•"/>
        <a:defRPr lang="en-US" sz="2600" dirty="0">
          <a:solidFill>
            <a:schemeClr val="bg2"/>
          </a:solidFill>
          <a:latin typeface="Lucida Sans" pitchFamily="34" charset="0"/>
          <a:ea typeface="+mn-ea"/>
          <a:cs typeface="+mn-cs"/>
        </a:defRPr>
      </a:lvl1pPr>
      <a:lvl2pPr marL="344488" indent="-179388" algn="l" rtl="0" eaLnBrk="1" fontAlgn="base" hangingPunct="1">
        <a:lnSpc>
          <a:spcPct val="95000"/>
        </a:lnSpc>
        <a:spcBef>
          <a:spcPct val="10000"/>
        </a:spcBef>
        <a:spcAft>
          <a:spcPct val="0"/>
        </a:spcAft>
        <a:buClr>
          <a:srgbClr val="C60C30"/>
        </a:buClr>
        <a:buSzPct val="100000"/>
        <a:buFont typeface="Arial" charset="0"/>
        <a:buChar char="•"/>
        <a:defRPr lang="en-US" sz="2400" dirty="0">
          <a:solidFill>
            <a:schemeClr val="bg2"/>
          </a:solidFill>
          <a:latin typeface="Lucida Sans" pitchFamily="34" charset="0"/>
        </a:defRPr>
      </a:lvl2pPr>
      <a:lvl3pPr marL="509588" indent="-165100" algn="l" rtl="0" eaLnBrk="1" fontAlgn="base" hangingPunct="1">
        <a:lnSpc>
          <a:spcPct val="95000"/>
        </a:lnSpc>
        <a:spcBef>
          <a:spcPct val="10000"/>
        </a:spcBef>
        <a:spcAft>
          <a:spcPct val="0"/>
        </a:spcAft>
        <a:buClr>
          <a:srgbClr val="C60C30"/>
        </a:buClr>
        <a:buSzPct val="100000"/>
        <a:buFont typeface="Arial" charset="0"/>
        <a:buChar char="•"/>
        <a:defRPr lang="en-US" sz="2200" dirty="0">
          <a:solidFill>
            <a:schemeClr val="bg2"/>
          </a:solidFill>
          <a:latin typeface="Lucida Sans" pitchFamily="34" charset="0"/>
        </a:defRPr>
      </a:lvl3pPr>
      <a:lvl4pPr marL="688975" indent="-179388"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4pPr>
      <a:lvl5pPr marL="854075" indent="-165100"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5pPr>
      <a:lvl6pPr marL="11414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2050" name="Group 15"/>
          <p:cNvGrpSpPr>
            <a:grpSpLocks/>
          </p:cNvGrpSpPr>
          <p:nvPr/>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sp>
        <p:nvSpPr>
          <p:cNvPr id="2051" name="Rectangle 3"/>
          <p:cNvSpPr>
            <a:spLocks noGrp="1" noChangeArrowheads="1"/>
          </p:cNvSpPr>
          <p:nvPr>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2"/>
          <p:cNvSpPr>
            <a:spLocks noGrp="1" noChangeArrowheads="1"/>
          </p:cNvSpPr>
          <p:nvPr>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a:t>Click to edit Master title style</a:t>
            </a:r>
          </a:p>
        </p:txBody>
      </p:sp>
      <p:sp>
        <p:nvSpPr>
          <p:cNvPr id="3" name="Rectangle 4"/>
          <p:cNvSpPr>
            <a:spLocks noGrp="1" noChangeArrowheads="1"/>
          </p:cNvSpPr>
          <p:nvPr>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2"/>
                </a:solidFill>
                <a:latin typeface="Arial" charset="0"/>
              </a:defRPr>
            </a:lvl1pPr>
          </a:lstStyle>
          <a:p>
            <a:fld id="{379D24C0-4EE9-4F10-BA6C-F1F679743715}" type="datetimeFigureOut">
              <a:rPr lang="en-US" smtClean="0">
                <a:solidFill>
                  <a:srgbClr val="000000"/>
                </a:solidFill>
              </a:rPr>
              <a:pPr/>
              <a:t>10/27/2017</a:t>
            </a:fld>
            <a:endParaRPr lang="en-US">
              <a:solidFill>
                <a:srgbClr val="000000"/>
              </a:solidFill>
            </a:endParaRPr>
          </a:p>
        </p:txBody>
      </p:sp>
      <p:sp>
        <p:nvSpPr>
          <p:cNvPr id="4" name="Rectangle 5"/>
          <p:cNvSpPr>
            <a:spLocks noGrp="1" noChangeArrowheads="1"/>
          </p:cNvSpPr>
          <p:nvPr>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2"/>
                </a:solidFill>
                <a:latin typeface="Arial" charset="0"/>
              </a:defRPr>
            </a:lvl1pPr>
          </a:lstStyle>
          <a:p>
            <a:endParaRPr lang="en-US">
              <a:solidFill>
                <a:srgbClr val="000000"/>
              </a:solidFill>
            </a:endParaRPr>
          </a:p>
        </p:txBody>
      </p:sp>
      <p:sp>
        <p:nvSpPr>
          <p:cNvPr id="2" name="Rectangle 6"/>
          <p:cNvSpPr>
            <a:spLocks noGrp="1" noChangeArrowheads="1"/>
          </p:cNvSpPr>
          <p:nvPr>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2"/>
                </a:solidFill>
                <a:latin typeface="Arial" charset="0"/>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4908818"/>
      </p:ext>
    </p:extLst>
  </p:cSld>
  <p:clrMap bg1="dk2" tx1="lt1" bg2="dk1"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ransition/>
  <p:txStyles>
    <p:titleStyle>
      <a:lvl1pPr algn="l" rtl="0" eaLnBrk="1" fontAlgn="base" hangingPunct="1">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1" fontAlgn="base" hangingPunct="1">
        <a:lnSpc>
          <a:spcPct val="90000"/>
        </a:lnSpc>
        <a:spcBef>
          <a:spcPct val="0"/>
        </a:spcBef>
        <a:spcAft>
          <a:spcPct val="0"/>
        </a:spcAft>
        <a:defRPr sz="2800" b="1">
          <a:solidFill>
            <a:schemeClr val="accent1"/>
          </a:solidFill>
          <a:latin typeface="Lucida Sans" pitchFamily="34" charset="0"/>
        </a:defRPr>
      </a:lvl2pPr>
      <a:lvl3pPr algn="l" rtl="0" eaLnBrk="1" fontAlgn="base" hangingPunct="1">
        <a:lnSpc>
          <a:spcPct val="90000"/>
        </a:lnSpc>
        <a:spcBef>
          <a:spcPct val="0"/>
        </a:spcBef>
        <a:spcAft>
          <a:spcPct val="0"/>
        </a:spcAft>
        <a:defRPr sz="2800" b="1">
          <a:solidFill>
            <a:schemeClr val="accent1"/>
          </a:solidFill>
          <a:latin typeface="Lucida Sans" pitchFamily="34" charset="0"/>
        </a:defRPr>
      </a:lvl3pPr>
      <a:lvl4pPr algn="l" rtl="0" eaLnBrk="1" fontAlgn="base" hangingPunct="1">
        <a:lnSpc>
          <a:spcPct val="90000"/>
        </a:lnSpc>
        <a:spcBef>
          <a:spcPct val="0"/>
        </a:spcBef>
        <a:spcAft>
          <a:spcPct val="0"/>
        </a:spcAft>
        <a:defRPr sz="2800" b="1">
          <a:solidFill>
            <a:schemeClr val="accent1"/>
          </a:solidFill>
          <a:latin typeface="Lucida Sans" pitchFamily="34" charset="0"/>
        </a:defRPr>
      </a:lvl4pPr>
      <a:lvl5pPr algn="l" rtl="0" eaLnBrk="1" fontAlgn="base" hangingPunct="1">
        <a:lnSpc>
          <a:spcPct val="90000"/>
        </a:lnSpc>
        <a:spcBef>
          <a:spcPct val="0"/>
        </a:spcBef>
        <a:spcAft>
          <a:spcPct val="0"/>
        </a:spcAft>
        <a:defRPr sz="2800" b="1">
          <a:solidFill>
            <a:schemeClr val="accent1"/>
          </a:solidFill>
          <a:latin typeface="Lucida Sans" pitchFamily="34" charset="0"/>
        </a:defRPr>
      </a:lvl5pPr>
      <a:lvl6pPr marL="457200" algn="l" rtl="0" eaLnBrk="1" fontAlgn="base" hangingPunct="1">
        <a:lnSpc>
          <a:spcPct val="90000"/>
        </a:lnSpc>
        <a:spcBef>
          <a:spcPct val="0"/>
        </a:spcBef>
        <a:spcAft>
          <a:spcPct val="0"/>
        </a:spcAft>
        <a:defRPr sz="2800" b="1">
          <a:solidFill>
            <a:schemeClr val="accent2"/>
          </a:solidFill>
          <a:latin typeface="Arial" charset="0"/>
        </a:defRPr>
      </a:lvl6pPr>
      <a:lvl7pPr marL="914400" algn="l" rtl="0" eaLnBrk="1" fontAlgn="base" hangingPunct="1">
        <a:lnSpc>
          <a:spcPct val="90000"/>
        </a:lnSpc>
        <a:spcBef>
          <a:spcPct val="0"/>
        </a:spcBef>
        <a:spcAft>
          <a:spcPct val="0"/>
        </a:spcAft>
        <a:defRPr sz="2800" b="1">
          <a:solidFill>
            <a:schemeClr val="accent2"/>
          </a:solidFill>
          <a:latin typeface="Arial" charset="0"/>
        </a:defRPr>
      </a:lvl7pPr>
      <a:lvl8pPr marL="1371600" algn="l" rtl="0" eaLnBrk="1" fontAlgn="base" hangingPunct="1">
        <a:lnSpc>
          <a:spcPct val="90000"/>
        </a:lnSpc>
        <a:spcBef>
          <a:spcPct val="0"/>
        </a:spcBef>
        <a:spcAft>
          <a:spcPct val="0"/>
        </a:spcAft>
        <a:defRPr sz="2800" b="1">
          <a:solidFill>
            <a:schemeClr val="accent2"/>
          </a:solidFill>
          <a:latin typeface="Arial" charset="0"/>
        </a:defRPr>
      </a:lvl8pPr>
      <a:lvl9pPr marL="1828800" algn="l" rtl="0" eaLnBrk="1" fontAlgn="base" hangingPunct="1">
        <a:lnSpc>
          <a:spcPct val="90000"/>
        </a:lnSpc>
        <a:spcBef>
          <a:spcPct val="0"/>
        </a:spcBef>
        <a:spcAft>
          <a:spcPct val="0"/>
        </a:spcAft>
        <a:defRPr sz="2800" b="1">
          <a:solidFill>
            <a:schemeClr val="accent2"/>
          </a:solidFill>
          <a:latin typeface="Arial" charset="0"/>
        </a:defRPr>
      </a:lvl9pPr>
    </p:titleStyle>
    <p:bodyStyle>
      <a:lvl1pPr marL="165100" indent="-165100" algn="l" rtl="0" eaLnBrk="1" fontAlgn="base" hangingPunct="1">
        <a:spcBef>
          <a:spcPct val="25000"/>
        </a:spcBef>
        <a:spcAft>
          <a:spcPct val="0"/>
        </a:spcAft>
        <a:buClr>
          <a:srgbClr val="C60C30"/>
        </a:buClr>
        <a:buSzPct val="100000"/>
        <a:buFont typeface="Arial" charset="0"/>
        <a:buChar char="•"/>
        <a:defRPr lang="en-US" sz="2600" dirty="0">
          <a:solidFill>
            <a:schemeClr val="bg2"/>
          </a:solidFill>
          <a:latin typeface="Lucida Sans" pitchFamily="34" charset="0"/>
          <a:ea typeface="+mn-ea"/>
          <a:cs typeface="+mn-cs"/>
        </a:defRPr>
      </a:lvl1pPr>
      <a:lvl2pPr marL="344488" indent="-179388" algn="l" rtl="0" eaLnBrk="1" fontAlgn="base" hangingPunct="1">
        <a:lnSpc>
          <a:spcPct val="95000"/>
        </a:lnSpc>
        <a:spcBef>
          <a:spcPct val="10000"/>
        </a:spcBef>
        <a:spcAft>
          <a:spcPct val="0"/>
        </a:spcAft>
        <a:buClr>
          <a:srgbClr val="C60C30"/>
        </a:buClr>
        <a:buSzPct val="100000"/>
        <a:buFont typeface="Arial" charset="0"/>
        <a:buChar char="•"/>
        <a:defRPr lang="en-US" sz="2400" dirty="0">
          <a:solidFill>
            <a:schemeClr val="bg2"/>
          </a:solidFill>
          <a:latin typeface="Lucida Sans" pitchFamily="34" charset="0"/>
        </a:defRPr>
      </a:lvl2pPr>
      <a:lvl3pPr marL="509588" indent="-165100" algn="l" rtl="0" eaLnBrk="1" fontAlgn="base" hangingPunct="1">
        <a:lnSpc>
          <a:spcPct val="95000"/>
        </a:lnSpc>
        <a:spcBef>
          <a:spcPct val="10000"/>
        </a:spcBef>
        <a:spcAft>
          <a:spcPct val="0"/>
        </a:spcAft>
        <a:buClr>
          <a:srgbClr val="C60C30"/>
        </a:buClr>
        <a:buSzPct val="100000"/>
        <a:buFont typeface="Arial" charset="0"/>
        <a:buChar char="•"/>
        <a:defRPr lang="en-US" sz="2200" dirty="0">
          <a:solidFill>
            <a:schemeClr val="bg2"/>
          </a:solidFill>
          <a:latin typeface="Lucida Sans" pitchFamily="34" charset="0"/>
        </a:defRPr>
      </a:lvl3pPr>
      <a:lvl4pPr marL="688975" indent="-179388"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4pPr>
      <a:lvl5pPr marL="854075" indent="-165100"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5pPr>
      <a:lvl6pPr marL="11414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latinum_PowerPoint_Background_08-19-201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itle Placeholder 1"/>
          <p:cNvSpPr>
            <a:spLocks noGrp="1"/>
          </p:cNvSpPr>
          <p:nvPr>
            <p:ph type="title"/>
          </p:nvPr>
        </p:nvSpPr>
        <p:spPr>
          <a:xfrm>
            <a:off x="274320" y="201168"/>
            <a:ext cx="6629400" cy="868680"/>
          </a:xfrm>
          <a:prstGeom prst="rect">
            <a:avLst/>
          </a:prstGeom>
        </p:spPr>
        <p:txBody>
          <a:bodyPr vert="horz" lIns="0" tIns="0" rIns="0" bIns="0" rtlCol="0" anchor="b" anchorCtr="0">
            <a:noAutofit/>
          </a:bodyPr>
          <a:lstStyle/>
          <a:p>
            <a:r>
              <a:rPr lang="en-US" dirty="0"/>
              <a:t>Click to edit Master title style</a:t>
            </a:r>
          </a:p>
        </p:txBody>
      </p:sp>
      <p:sp>
        <p:nvSpPr>
          <p:cNvPr id="14" name="Text Placeholder 2"/>
          <p:cNvSpPr>
            <a:spLocks noGrp="1"/>
          </p:cNvSpPr>
          <p:nvPr>
            <p:ph type="body" idx="1"/>
          </p:nvPr>
        </p:nvSpPr>
        <p:spPr>
          <a:xfrm>
            <a:off x="274320" y="1600200"/>
            <a:ext cx="8595360" cy="45720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3"/>
          <p:cNvSpPr>
            <a:spLocks noGrp="1"/>
          </p:cNvSpPr>
          <p:nvPr>
            <p:ph type="dt" sz="half" idx="2"/>
          </p:nvPr>
        </p:nvSpPr>
        <p:spPr>
          <a:xfrm>
            <a:off x="6858000" y="6356350"/>
            <a:ext cx="16002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1205DB16-F3E1-7B41-BE18-DA9132C94C8C}" type="datetime4">
              <a:rPr lang="en-US" smtClean="0"/>
              <a:pPr/>
              <a:t>October 27, 2017</a:t>
            </a:fld>
            <a:endParaRPr lang="en-US" dirty="0"/>
          </a:p>
        </p:txBody>
      </p:sp>
      <p:sp>
        <p:nvSpPr>
          <p:cNvPr id="16" name="Footer Placeholder 4"/>
          <p:cNvSpPr>
            <a:spLocks noGrp="1"/>
          </p:cNvSpPr>
          <p:nvPr>
            <p:ph type="ftr" sz="quarter" idx="3"/>
          </p:nvPr>
        </p:nvSpPr>
        <p:spPr>
          <a:xfrm>
            <a:off x="2743200" y="6356350"/>
            <a:ext cx="3657600" cy="365125"/>
          </a:xfrm>
          <a:prstGeom prst="rect">
            <a:avLst/>
          </a:prstGeom>
        </p:spPr>
        <p:txBody>
          <a:bodyPr vert="horz" lIns="0" tIns="0" rIns="0" bIns="0" rtlCol="0" anchor="ctr"/>
          <a:lstStyle>
            <a:lvl1pPr algn="ctr">
              <a:defRPr sz="900">
                <a:solidFill>
                  <a:srgbClr val="707276"/>
                </a:solidFill>
                <a:latin typeface="Arial"/>
                <a:cs typeface="Arial"/>
              </a:defRPr>
            </a:lvl1pPr>
          </a:lstStyle>
          <a:p>
            <a:endParaRPr lang="en-US" dirty="0"/>
          </a:p>
        </p:txBody>
      </p:sp>
      <p:pic>
        <p:nvPicPr>
          <p:cNvPr id="2" name="Picture 1"/>
          <p:cNvPicPr>
            <a:picLocks noChangeAspect="1"/>
          </p:cNvPicPr>
          <p:nvPr/>
        </p:nvPicPr>
        <p:blipFill>
          <a:blip r:embed="rId14"/>
          <a:stretch>
            <a:fillRect/>
          </a:stretch>
        </p:blipFill>
        <p:spPr>
          <a:xfrm>
            <a:off x="7324344" y="219456"/>
            <a:ext cx="1600200" cy="812800"/>
          </a:xfrm>
          <a:prstGeom prst="rect">
            <a:avLst/>
          </a:prstGeom>
        </p:spPr>
      </p:pic>
      <p:sp>
        <p:nvSpPr>
          <p:cNvPr id="10" name="Slide Number Placeholder 5"/>
          <p:cNvSpPr>
            <a:spLocks noGrp="1"/>
          </p:cNvSpPr>
          <p:nvPr>
            <p:ph type="sldNum" sz="quarter" idx="4"/>
          </p:nvPr>
        </p:nvSpPr>
        <p:spPr>
          <a:xfrm>
            <a:off x="8741664" y="6356350"/>
            <a:ext cx="301752" cy="365125"/>
          </a:xfrm>
          <a:prstGeom prst="rect">
            <a:avLst/>
          </a:prstGeom>
        </p:spPr>
        <p:txBody>
          <a:bodyPr lIns="0" tIns="0" bIns="0" anchor="ctr" anchorCtr="0"/>
          <a:lstStyle>
            <a:lvl1pPr algn="l">
              <a:defRPr sz="900" b="1">
                <a:solidFill>
                  <a:srgbClr val="707276"/>
                </a:solidFill>
                <a:latin typeface="Arial"/>
                <a:cs typeface="Arial"/>
              </a:defRPr>
            </a:lvl1pPr>
          </a:lstStyle>
          <a:p>
            <a:fld id="{03722D57-58D6-9447-A6D5-A97F6C35A8FB}" type="slidenum">
              <a:rPr lang="en-US" smtClean="0"/>
              <a:pPr/>
              <a:t>‹#›</a:t>
            </a:fld>
            <a:endParaRPr lang="en-US" dirty="0"/>
          </a:p>
        </p:txBody>
      </p:sp>
      <p:cxnSp>
        <p:nvCxnSpPr>
          <p:cNvPr id="11" name="Straight Connector 10"/>
          <p:cNvCxnSpPr/>
          <p:nvPr/>
        </p:nvCxnSpPr>
        <p:spPr>
          <a:xfrm>
            <a:off x="8602255" y="6454975"/>
            <a:ext cx="0" cy="182880"/>
          </a:xfrm>
          <a:prstGeom prst="line">
            <a:avLst/>
          </a:prstGeom>
          <a:ln w="12700">
            <a:solidFill>
              <a:srgbClr val="70727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827297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hdr="0"/>
  <p:txStyles>
    <p:titleStyle>
      <a:lvl1pPr algn="l" defTabSz="457200" rtl="0" eaLnBrk="1" latinLnBrk="0" hangingPunct="1">
        <a:spcBef>
          <a:spcPct val="0"/>
        </a:spcBef>
        <a:buNone/>
        <a:defRPr sz="2600" b="1" kern="1200">
          <a:solidFill>
            <a:srgbClr val="CC7022"/>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5"/>
        </a:buBlip>
        <a:defRPr sz="2000" kern="1200">
          <a:solidFill>
            <a:schemeClr val="accent2"/>
          </a:solidFill>
          <a:latin typeface="Arial"/>
          <a:ea typeface="+mn-ea"/>
          <a:cs typeface="Arial"/>
        </a:defRPr>
      </a:lvl1pPr>
      <a:lvl2pPr marL="742950" indent="-285750" algn="l" defTabSz="457200" rtl="0" eaLnBrk="1" latinLnBrk="0" hangingPunct="1">
        <a:spcBef>
          <a:spcPct val="20000"/>
        </a:spcBef>
        <a:buSzPct val="100000"/>
        <a:buFontTx/>
        <a:buBlip>
          <a:blip r:embed="rId16"/>
        </a:buBlip>
        <a:defRPr sz="1800" kern="1200">
          <a:solidFill>
            <a:schemeClr val="accent2"/>
          </a:solidFill>
          <a:latin typeface="Arial"/>
          <a:ea typeface="+mn-ea"/>
          <a:cs typeface="Arial"/>
        </a:defRPr>
      </a:lvl2pPr>
      <a:lvl3pPr marL="1143000" indent="-228600" algn="l" defTabSz="457200" rtl="0" eaLnBrk="1" latinLnBrk="0" hangingPunct="1">
        <a:spcBef>
          <a:spcPct val="20000"/>
        </a:spcBef>
        <a:buSzPct val="100000"/>
        <a:buFontTx/>
        <a:buBlip>
          <a:blip r:embed="rId17"/>
        </a:buBlip>
        <a:defRPr sz="1600" kern="1200">
          <a:solidFill>
            <a:schemeClr val="accent2"/>
          </a:solidFill>
          <a:latin typeface="Arial"/>
          <a:ea typeface="+mn-ea"/>
          <a:cs typeface="Arial"/>
        </a:defRPr>
      </a:lvl3pPr>
      <a:lvl4pPr marL="1600200" indent="-228600" algn="l" defTabSz="457200" rtl="0" eaLnBrk="1" latinLnBrk="0" hangingPunct="1">
        <a:spcBef>
          <a:spcPct val="20000"/>
        </a:spcBef>
        <a:buSzPct val="100000"/>
        <a:buFontTx/>
        <a:buBlip>
          <a:blip r:embed="rId18"/>
        </a:buBlip>
        <a:defRPr sz="1400" kern="1200">
          <a:solidFill>
            <a:schemeClr val="accent2"/>
          </a:solidFill>
          <a:latin typeface="Arial"/>
          <a:ea typeface="+mn-ea"/>
          <a:cs typeface="Arial"/>
        </a:defRPr>
      </a:lvl4pPr>
      <a:lvl5pPr marL="2057400" indent="-228600" algn="l" defTabSz="457200" rtl="0" eaLnBrk="1" latinLnBrk="0" hangingPunct="1">
        <a:spcBef>
          <a:spcPct val="20000"/>
        </a:spcBef>
        <a:buSzPct val="100000"/>
        <a:buFontTx/>
        <a:buBlip>
          <a:blip r:embed="rId15"/>
        </a:buBlip>
        <a:defRPr sz="1400" kern="1200">
          <a:solidFill>
            <a:schemeClr val="accent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2050" name="Group 15"/>
          <p:cNvGrpSpPr>
            <a:grpSpLocks/>
          </p:cNvGrpSpPr>
          <p:nvPr/>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sp>
        <p:nvSpPr>
          <p:cNvPr id="2051" name="Rectangle 3"/>
          <p:cNvSpPr>
            <a:spLocks noGrp="1" noChangeArrowheads="1"/>
          </p:cNvSpPr>
          <p:nvPr>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2" name="Rectangle 2"/>
          <p:cNvSpPr>
            <a:spLocks noGrp="1" noChangeArrowheads="1"/>
          </p:cNvSpPr>
          <p:nvPr>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a:t>Click to edit Master title style</a:t>
            </a:r>
          </a:p>
        </p:txBody>
      </p:sp>
      <p:sp>
        <p:nvSpPr>
          <p:cNvPr id="3" name="Rectangle 4"/>
          <p:cNvSpPr>
            <a:spLocks noGrp="1" noChangeArrowheads="1"/>
          </p:cNvSpPr>
          <p:nvPr>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2"/>
                </a:solidFill>
                <a:latin typeface="Arial" charset="0"/>
              </a:defRPr>
            </a:lvl1pPr>
          </a:lstStyle>
          <a:p>
            <a:fld id="{A57802E9-FEBA-4E2B-9740-79DBA2B7B64F}" type="datetime1">
              <a:rPr lang="en-US" smtClean="0">
                <a:solidFill>
                  <a:srgbClr val="000000"/>
                </a:solidFill>
              </a:rPr>
              <a:t>10/27/2017</a:t>
            </a:fld>
            <a:endParaRPr lang="en-US">
              <a:solidFill>
                <a:srgbClr val="000000"/>
              </a:solidFill>
            </a:endParaRPr>
          </a:p>
        </p:txBody>
      </p:sp>
      <p:sp>
        <p:nvSpPr>
          <p:cNvPr id="4" name="Rectangle 5"/>
          <p:cNvSpPr>
            <a:spLocks noGrp="1" noChangeArrowheads="1"/>
          </p:cNvSpPr>
          <p:nvPr>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2"/>
                </a:solidFill>
                <a:latin typeface="Arial" charset="0"/>
              </a:defRPr>
            </a:lvl1pPr>
          </a:lstStyle>
          <a:p>
            <a:endParaRPr lang="en-US">
              <a:solidFill>
                <a:srgbClr val="000000"/>
              </a:solidFill>
            </a:endParaRPr>
          </a:p>
        </p:txBody>
      </p:sp>
      <p:sp>
        <p:nvSpPr>
          <p:cNvPr id="2" name="Rectangle 6"/>
          <p:cNvSpPr>
            <a:spLocks noGrp="1" noChangeArrowheads="1"/>
          </p:cNvSpPr>
          <p:nvPr>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2"/>
                </a:solidFill>
                <a:latin typeface="Arial" charset="0"/>
              </a:defRPr>
            </a:lvl1pPr>
          </a:lstStyle>
          <a:p>
            <a:fld id="{6B58FB69-AAAF-4F3F-9246-2DC0A4A5CCE6}"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17950919"/>
      </p:ext>
    </p:extLst>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hf hdr="0" ftr="0" dt="0"/>
  <p:txStyles>
    <p:titleStyle>
      <a:lvl1pPr algn="l" rtl="0" eaLnBrk="1" fontAlgn="base" hangingPunct="1">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1" fontAlgn="base" hangingPunct="1">
        <a:lnSpc>
          <a:spcPct val="90000"/>
        </a:lnSpc>
        <a:spcBef>
          <a:spcPct val="0"/>
        </a:spcBef>
        <a:spcAft>
          <a:spcPct val="0"/>
        </a:spcAft>
        <a:defRPr sz="2800" b="1">
          <a:solidFill>
            <a:schemeClr val="accent1"/>
          </a:solidFill>
          <a:latin typeface="Lucida Sans" pitchFamily="34" charset="0"/>
        </a:defRPr>
      </a:lvl2pPr>
      <a:lvl3pPr algn="l" rtl="0" eaLnBrk="1" fontAlgn="base" hangingPunct="1">
        <a:lnSpc>
          <a:spcPct val="90000"/>
        </a:lnSpc>
        <a:spcBef>
          <a:spcPct val="0"/>
        </a:spcBef>
        <a:spcAft>
          <a:spcPct val="0"/>
        </a:spcAft>
        <a:defRPr sz="2800" b="1">
          <a:solidFill>
            <a:schemeClr val="accent1"/>
          </a:solidFill>
          <a:latin typeface="Lucida Sans" pitchFamily="34" charset="0"/>
        </a:defRPr>
      </a:lvl3pPr>
      <a:lvl4pPr algn="l" rtl="0" eaLnBrk="1" fontAlgn="base" hangingPunct="1">
        <a:lnSpc>
          <a:spcPct val="90000"/>
        </a:lnSpc>
        <a:spcBef>
          <a:spcPct val="0"/>
        </a:spcBef>
        <a:spcAft>
          <a:spcPct val="0"/>
        </a:spcAft>
        <a:defRPr sz="2800" b="1">
          <a:solidFill>
            <a:schemeClr val="accent1"/>
          </a:solidFill>
          <a:latin typeface="Lucida Sans" pitchFamily="34" charset="0"/>
        </a:defRPr>
      </a:lvl4pPr>
      <a:lvl5pPr algn="l" rtl="0" eaLnBrk="1" fontAlgn="base" hangingPunct="1">
        <a:lnSpc>
          <a:spcPct val="90000"/>
        </a:lnSpc>
        <a:spcBef>
          <a:spcPct val="0"/>
        </a:spcBef>
        <a:spcAft>
          <a:spcPct val="0"/>
        </a:spcAft>
        <a:defRPr sz="2800" b="1">
          <a:solidFill>
            <a:schemeClr val="accent1"/>
          </a:solidFill>
          <a:latin typeface="Lucida Sans" pitchFamily="34" charset="0"/>
        </a:defRPr>
      </a:lvl5pPr>
      <a:lvl6pPr marL="457200" algn="l" rtl="0" eaLnBrk="1" fontAlgn="base" hangingPunct="1">
        <a:lnSpc>
          <a:spcPct val="90000"/>
        </a:lnSpc>
        <a:spcBef>
          <a:spcPct val="0"/>
        </a:spcBef>
        <a:spcAft>
          <a:spcPct val="0"/>
        </a:spcAft>
        <a:defRPr sz="2800" b="1">
          <a:solidFill>
            <a:schemeClr val="accent2"/>
          </a:solidFill>
          <a:latin typeface="Arial" charset="0"/>
        </a:defRPr>
      </a:lvl6pPr>
      <a:lvl7pPr marL="914400" algn="l" rtl="0" eaLnBrk="1" fontAlgn="base" hangingPunct="1">
        <a:lnSpc>
          <a:spcPct val="90000"/>
        </a:lnSpc>
        <a:spcBef>
          <a:spcPct val="0"/>
        </a:spcBef>
        <a:spcAft>
          <a:spcPct val="0"/>
        </a:spcAft>
        <a:defRPr sz="2800" b="1">
          <a:solidFill>
            <a:schemeClr val="accent2"/>
          </a:solidFill>
          <a:latin typeface="Arial" charset="0"/>
        </a:defRPr>
      </a:lvl7pPr>
      <a:lvl8pPr marL="1371600" algn="l" rtl="0" eaLnBrk="1" fontAlgn="base" hangingPunct="1">
        <a:lnSpc>
          <a:spcPct val="90000"/>
        </a:lnSpc>
        <a:spcBef>
          <a:spcPct val="0"/>
        </a:spcBef>
        <a:spcAft>
          <a:spcPct val="0"/>
        </a:spcAft>
        <a:defRPr sz="2800" b="1">
          <a:solidFill>
            <a:schemeClr val="accent2"/>
          </a:solidFill>
          <a:latin typeface="Arial" charset="0"/>
        </a:defRPr>
      </a:lvl8pPr>
      <a:lvl9pPr marL="1828800" algn="l" rtl="0" eaLnBrk="1" fontAlgn="base" hangingPunct="1">
        <a:lnSpc>
          <a:spcPct val="90000"/>
        </a:lnSpc>
        <a:spcBef>
          <a:spcPct val="0"/>
        </a:spcBef>
        <a:spcAft>
          <a:spcPct val="0"/>
        </a:spcAft>
        <a:defRPr sz="2800" b="1">
          <a:solidFill>
            <a:schemeClr val="accent2"/>
          </a:solidFill>
          <a:latin typeface="Arial" charset="0"/>
        </a:defRPr>
      </a:lvl9pPr>
    </p:titleStyle>
    <p:bodyStyle>
      <a:lvl1pPr marL="165100" indent="-165100" algn="l" rtl="0" eaLnBrk="1" fontAlgn="base" hangingPunct="1">
        <a:spcBef>
          <a:spcPct val="25000"/>
        </a:spcBef>
        <a:spcAft>
          <a:spcPct val="0"/>
        </a:spcAft>
        <a:buClr>
          <a:srgbClr val="C60C30"/>
        </a:buClr>
        <a:buSzPct val="100000"/>
        <a:buFont typeface="Arial" charset="0"/>
        <a:buChar char="•"/>
        <a:defRPr lang="en-US" sz="2600" dirty="0">
          <a:solidFill>
            <a:schemeClr val="bg2"/>
          </a:solidFill>
          <a:latin typeface="Lucida Sans" pitchFamily="34" charset="0"/>
          <a:ea typeface="+mn-ea"/>
          <a:cs typeface="+mn-cs"/>
        </a:defRPr>
      </a:lvl1pPr>
      <a:lvl2pPr marL="344488" indent="-179388" algn="l" rtl="0" eaLnBrk="1" fontAlgn="base" hangingPunct="1">
        <a:lnSpc>
          <a:spcPct val="95000"/>
        </a:lnSpc>
        <a:spcBef>
          <a:spcPct val="10000"/>
        </a:spcBef>
        <a:spcAft>
          <a:spcPct val="0"/>
        </a:spcAft>
        <a:buClr>
          <a:srgbClr val="C60C30"/>
        </a:buClr>
        <a:buSzPct val="100000"/>
        <a:buFont typeface="Arial" charset="0"/>
        <a:buChar char="•"/>
        <a:defRPr lang="en-US" sz="2400" dirty="0">
          <a:solidFill>
            <a:schemeClr val="bg2"/>
          </a:solidFill>
          <a:latin typeface="Lucida Sans" pitchFamily="34" charset="0"/>
        </a:defRPr>
      </a:lvl2pPr>
      <a:lvl3pPr marL="509588" indent="-165100" algn="l" rtl="0" eaLnBrk="1" fontAlgn="base" hangingPunct="1">
        <a:lnSpc>
          <a:spcPct val="95000"/>
        </a:lnSpc>
        <a:spcBef>
          <a:spcPct val="10000"/>
        </a:spcBef>
        <a:spcAft>
          <a:spcPct val="0"/>
        </a:spcAft>
        <a:buClr>
          <a:srgbClr val="C60C30"/>
        </a:buClr>
        <a:buSzPct val="100000"/>
        <a:buFont typeface="Arial" charset="0"/>
        <a:buChar char="•"/>
        <a:defRPr lang="en-US" sz="2200" dirty="0">
          <a:solidFill>
            <a:schemeClr val="bg2"/>
          </a:solidFill>
          <a:latin typeface="Lucida Sans" pitchFamily="34" charset="0"/>
        </a:defRPr>
      </a:lvl3pPr>
      <a:lvl4pPr marL="688975" indent="-179388"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4pPr>
      <a:lvl5pPr marL="854075" indent="-165100" algn="l" rtl="0" eaLnBrk="1" fontAlgn="base" hangingPunct="1">
        <a:lnSpc>
          <a:spcPct val="95000"/>
        </a:lnSpc>
        <a:spcBef>
          <a:spcPct val="10000"/>
        </a:spcBef>
        <a:spcAft>
          <a:spcPct val="0"/>
        </a:spcAft>
        <a:buClr>
          <a:srgbClr val="C60C30"/>
        </a:buClr>
        <a:buSzPct val="100000"/>
        <a:buFont typeface="Arial" charset="0"/>
        <a:buChar char="•"/>
        <a:defRPr lang="en-US" sz="2000" dirty="0">
          <a:solidFill>
            <a:schemeClr val="bg2"/>
          </a:solidFill>
          <a:latin typeface="Lucida Sans" pitchFamily="34" charset="0"/>
        </a:defRPr>
      </a:lvl5pPr>
      <a:lvl6pPr marL="11414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eaLnBrk="1" fontAlgn="base" hangingPunct="1">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4663" y="460375"/>
            <a:ext cx="82042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92125" y="1676400"/>
            <a:ext cx="8186738"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6"/>
          <p:cNvSpPr>
            <a:spLocks noGrp="1"/>
          </p:cNvSpPr>
          <p:nvPr>
            <p:ph type="sldNum" sz="quarter" idx="4"/>
          </p:nvPr>
        </p:nvSpPr>
        <p:spPr>
          <a:xfrm>
            <a:off x="173038" y="6453188"/>
            <a:ext cx="509587" cy="268287"/>
          </a:xfrm>
          <a:prstGeom prst="rect">
            <a:avLst/>
          </a:prstGeom>
        </p:spPr>
        <p:txBody>
          <a:bodyPr vert="horz" wrap="square" lIns="91440" tIns="45720" rIns="91440" bIns="45720" numCol="1" anchor="t" anchorCtr="0" compatLnSpc="1">
            <a:prstTxWarp prst="textNoShape">
              <a:avLst/>
            </a:prstTxWarp>
          </a:bodyPr>
          <a:lstStyle>
            <a:lvl1pPr>
              <a:defRPr sz="900"/>
            </a:lvl1pPr>
          </a:lstStyle>
          <a:p>
            <a:fld id="{F49D438F-2021-4A5A-A825-27A791392658}" type="slidenum">
              <a:rPr lang="en-US" altLang="en-US"/>
              <a:pPr/>
              <a:t>‹#›</a:t>
            </a:fld>
            <a:endParaRPr lang="en-US" altLang="en-US"/>
          </a:p>
        </p:txBody>
      </p:sp>
    </p:spTree>
    <p:extLst>
      <p:ext uri="{BB962C8B-B14F-4D97-AF65-F5344CB8AC3E}">
        <p14:creationId xmlns:p14="http://schemas.microsoft.com/office/powerpoint/2010/main" val="2588936139"/>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Lst>
  <p:hf hdr="0" ftr="0" dt="0"/>
  <p:txStyles>
    <p:titleStyle>
      <a:lvl1pPr algn="l" rtl="0" eaLnBrk="0" fontAlgn="base" hangingPunct="0">
        <a:lnSpc>
          <a:spcPct val="85000"/>
        </a:lnSpc>
        <a:spcBef>
          <a:spcPct val="0"/>
        </a:spcBef>
        <a:spcAft>
          <a:spcPct val="0"/>
        </a:spcAft>
        <a:defRPr sz="3000" b="1">
          <a:solidFill>
            <a:srgbClr val="CB7023"/>
          </a:solidFill>
          <a:latin typeface="+mj-lt"/>
          <a:ea typeface="ＭＳ Ｐゴシック" pitchFamily="-109" charset="-128"/>
          <a:cs typeface="+mj-cs"/>
        </a:defRPr>
      </a:lvl1pPr>
      <a:lvl2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defRPr>
      </a:lvl2pPr>
      <a:lvl3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defRPr>
      </a:lvl3pPr>
      <a:lvl4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defRPr>
      </a:lvl4pPr>
      <a:lvl5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defRPr>
      </a:lvl5pPr>
      <a:lvl6pPr marL="457200" algn="l" rtl="0" eaLnBrk="1" fontAlgn="base" hangingPunct="1">
        <a:lnSpc>
          <a:spcPct val="85000"/>
        </a:lnSpc>
        <a:spcBef>
          <a:spcPct val="0"/>
        </a:spcBef>
        <a:spcAft>
          <a:spcPct val="0"/>
        </a:spcAft>
        <a:defRPr sz="3000" b="1">
          <a:solidFill>
            <a:srgbClr val="CB7023"/>
          </a:solidFill>
          <a:latin typeface="Arial" charset="0"/>
        </a:defRPr>
      </a:lvl6pPr>
      <a:lvl7pPr marL="914400" algn="l" rtl="0" eaLnBrk="1" fontAlgn="base" hangingPunct="1">
        <a:lnSpc>
          <a:spcPct val="85000"/>
        </a:lnSpc>
        <a:spcBef>
          <a:spcPct val="0"/>
        </a:spcBef>
        <a:spcAft>
          <a:spcPct val="0"/>
        </a:spcAft>
        <a:defRPr sz="3000" b="1">
          <a:solidFill>
            <a:srgbClr val="CB7023"/>
          </a:solidFill>
          <a:latin typeface="Arial" charset="0"/>
        </a:defRPr>
      </a:lvl7pPr>
      <a:lvl8pPr marL="1371600" algn="l" rtl="0" eaLnBrk="1" fontAlgn="base" hangingPunct="1">
        <a:lnSpc>
          <a:spcPct val="85000"/>
        </a:lnSpc>
        <a:spcBef>
          <a:spcPct val="0"/>
        </a:spcBef>
        <a:spcAft>
          <a:spcPct val="0"/>
        </a:spcAft>
        <a:defRPr sz="3000" b="1">
          <a:solidFill>
            <a:srgbClr val="CB7023"/>
          </a:solidFill>
          <a:latin typeface="Arial" charset="0"/>
        </a:defRPr>
      </a:lvl8pPr>
      <a:lvl9pPr marL="1828800" algn="l" rtl="0" eaLnBrk="1" fontAlgn="base" hangingPunct="1">
        <a:lnSpc>
          <a:spcPct val="85000"/>
        </a:lnSpc>
        <a:spcBef>
          <a:spcPct val="0"/>
        </a:spcBef>
        <a:spcAft>
          <a:spcPct val="0"/>
        </a:spcAft>
        <a:defRPr sz="3000" b="1">
          <a:solidFill>
            <a:srgbClr val="CB7023"/>
          </a:solidFill>
          <a:latin typeface="Arial" charset="0"/>
        </a:defRPr>
      </a:lvl9pPr>
    </p:titleStyle>
    <p:bodyStyle>
      <a:lvl1pPr marL="342900" indent="-342900" algn="l" rtl="0" eaLnBrk="0" fontAlgn="base" hangingPunct="0">
        <a:lnSpc>
          <a:spcPct val="85000"/>
        </a:lnSpc>
        <a:spcBef>
          <a:spcPct val="30000"/>
        </a:spcBef>
        <a:spcAft>
          <a:spcPct val="0"/>
        </a:spcAft>
        <a:buClr>
          <a:schemeClr val="folHlink"/>
        </a:buClr>
        <a:buBlip>
          <a:blip r:embed="rId12"/>
        </a:buBlip>
        <a:defRPr sz="2400">
          <a:solidFill>
            <a:schemeClr val="tx1"/>
          </a:solidFill>
          <a:latin typeface="+mn-lt"/>
          <a:ea typeface="ＭＳ Ｐゴシック" pitchFamily="-109" charset="-128"/>
          <a:cs typeface="+mn-cs"/>
        </a:defRPr>
      </a:lvl1pPr>
      <a:lvl2pPr marL="742950" indent="-285750" algn="l" rtl="0" eaLnBrk="0" fontAlgn="base" hangingPunct="0">
        <a:lnSpc>
          <a:spcPct val="85000"/>
        </a:lnSpc>
        <a:spcBef>
          <a:spcPct val="30000"/>
        </a:spcBef>
        <a:spcAft>
          <a:spcPct val="0"/>
        </a:spcAft>
        <a:buClr>
          <a:schemeClr val="tx2"/>
        </a:buClr>
        <a:buSzPct val="80000"/>
        <a:buBlip>
          <a:blip r:embed="rId13"/>
        </a:buBlip>
        <a:defRPr sz="2000">
          <a:solidFill>
            <a:schemeClr val="tx1"/>
          </a:solidFill>
          <a:latin typeface="+mn-lt"/>
          <a:ea typeface="ＭＳ Ｐゴシック" pitchFamily="-109" charset="-128"/>
        </a:defRPr>
      </a:lvl2pPr>
      <a:lvl3pPr marL="1143000" indent="-228600" algn="l" rtl="0" eaLnBrk="0" fontAlgn="base" hangingPunct="0">
        <a:lnSpc>
          <a:spcPct val="85000"/>
        </a:lnSpc>
        <a:spcBef>
          <a:spcPct val="30000"/>
        </a:spcBef>
        <a:spcAft>
          <a:spcPct val="0"/>
        </a:spcAft>
        <a:buClr>
          <a:srgbClr val="737373"/>
        </a:buClr>
        <a:buSzPct val="60000"/>
        <a:buBlip>
          <a:blip r:embed="rId14"/>
        </a:buBlip>
        <a:defRPr sz="2000">
          <a:solidFill>
            <a:schemeClr val="tx1"/>
          </a:solidFill>
          <a:latin typeface="+mn-lt"/>
          <a:ea typeface="ＭＳ Ｐゴシック" pitchFamily="-109" charset="-128"/>
        </a:defRPr>
      </a:lvl3pPr>
      <a:lvl4pPr marL="1600200" indent="-228600" algn="l" rtl="0" eaLnBrk="0" fontAlgn="base" hangingPunct="0">
        <a:lnSpc>
          <a:spcPct val="85000"/>
        </a:lnSpc>
        <a:spcBef>
          <a:spcPct val="30000"/>
        </a:spcBef>
        <a:spcAft>
          <a:spcPct val="0"/>
        </a:spcAft>
        <a:buBlip>
          <a:blip r:embed="rId15"/>
        </a:buBlip>
        <a:defRPr sz="1600">
          <a:solidFill>
            <a:schemeClr val="tx1"/>
          </a:solidFill>
          <a:latin typeface="+mn-lt"/>
          <a:ea typeface="ＭＳ Ｐゴシック" pitchFamily="-109" charset="-128"/>
        </a:defRPr>
      </a:lvl4pPr>
      <a:lvl5pPr marL="2057400" indent="-228600" algn="l" rtl="0" eaLnBrk="0" fontAlgn="base" hangingPunct="0">
        <a:spcBef>
          <a:spcPct val="20000"/>
        </a:spcBef>
        <a:spcAft>
          <a:spcPct val="0"/>
        </a:spcAft>
        <a:buBlip>
          <a:blip r:embed="rId12"/>
        </a:buBlip>
        <a:defRPr sz="1400">
          <a:solidFill>
            <a:schemeClr val="tx1"/>
          </a:solidFill>
          <a:latin typeface="+mn-lt"/>
          <a:ea typeface="ＭＳ Ｐゴシック" pitchFamily="-109" charset="-128"/>
        </a:defRPr>
      </a:lvl5pPr>
      <a:lvl6pPr marL="2514600" indent="-228600" algn="l" rtl="0" eaLnBrk="1" fontAlgn="base" hangingPunct="1">
        <a:spcBef>
          <a:spcPct val="20000"/>
        </a:spcBef>
        <a:spcAft>
          <a:spcPct val="0"/>
        </a:spcAft>
        <a:buBlip>
          <a:blip r:embed="rId15"/>
        </a:buBlip>
        <a:defRPr sz="1400">
          <a:solidFill>
            <a:schemeClr val="tx1"/>
          </a:solidFill>
          <a:latin typeface="+mn-lt"/>
        </a:defRPr>
      </a:lvl6pPr>
      <a:lvl7pPr marL="2971800" indent="-228600" algn="l" rtl="0" eaLnBrk="1" fontAlgn="base" hangingPunct="1">
        <a:spcBef>
          <a:spcPct val="20000"/>
        </a:spcBef>
        <a:spcAft>
          <a:spcPct val="0"/>
        </a:spcAft>
        <a:buBlip>
          <a:blip r:embed="rId15"/>
        </a:buBlip>
        <a:defRPr sz="1400">
          <a:solidFill>
            <a:schemeClr val="tx1"/>
          </a:solidFill>
          <a:latin typeface="+mn-lt"/>
        </a:defRPr>
      </a:lvl7pPr>
      <a:lvl8pPr marL="3429000" indent="-228600" algn="l" rtl="0" eaLnBrk="1" fontAlgn="base" hangingPunct="1">
        <a:spcBef>
          <a:spcPct val="20000"/>
        </a:spcBef>
        <a:spcAft>
          <a:spcPct val="0"/>
        </a:spcAft>
        <a:buBlip>
          <a:blip r:embed="rId15"/>
        </a:buBlip>
        <a:defRPr sz="1400">
          <a:solidFill>
            <a:schemeClr val="tx1"/>
          </a:solidFill>
          <a:latin typeface="+mn-lt"/>
        </a:defRPr>
      </a:lvl8pPr>
      <a:lvl9pPr marL="3886200" indent="-228600" algn="l" rtl="0" eaLnBrk="1" fontAlgn="base" hangingPunct="1">
        <a:spcBef>
          <a:spcPct val="20000"/>
        </a:spcBef>
        <a:spcAft>
          <a:spcPct val="0"/>
        </a:spcAft>
        <a:buBlip>
          <a:blip r:embed="rId15"/>
        </a:buBlip>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026" name="Group 15"/>
          <p:cNvGrpSpPr>
            <a:grpSpLocks/>
          </p:cNvGrpSpPr>
          <p:nvPr userDrawn="1"/>
        </p:nvGrpSpPr>
        <p:grpSpPr bwMode="auto">
          <a:xfrm>
            <a:off x="0" y="6705600"/>
            <a:ext cx="9144000" cy="152400"/>
            <a:chOff x="0" y="6705600"/>
            <a:chExt cx="9144000" cy="152400"/>
          </a:xfrm>
        </p:grpSpPr>
        <p:sp>
          <p:nvSpPr>
            <p:cNvPr id="17" name="Rectangle 16"/>
            <p:cNvSpPr/>
            <p:nvPr userDrawn="1"/>
          </p:nvSpPr>
          <p:spPr>
            <a:xfrm>
              <a:off x="0" y="6705600"/>
              <a:ext cx="3048000" cy="152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8" name="Rectangle 17"/>
            <p:cNvSpPr/>
            <p:nvPr userDrawn="1"/>
          </p:nvSpPr>
          <p:spPr>
            <a:xfrm>
              <a:off x="3048000" y="6705600"/>
              <a:ext cx="3048000" cy="15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 name="Rectangle 18"/>
            <p:cNvSpPr/>
            <p:nvPr userDrawn="1"/>
          </p:nvSpPr>
          <p:spPr>
            <a:xfrm>
              <a:off x="6096000" y="6705600"/>
              <a:ext cx="3048000" cy="152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sp>
        <p:nvSpPr>
          <p:cNvPr id="1027" name="Rectangle 3"/>
          <p:cNvSpPr>
            <a:spLocks noGrp="1" noChangeArrowheads="1"/>
          </p:cNvSpPr>
          <p:nvPr userDrawn="1">
            <p:ph type="body" idx="1"/>
          </p:nvPr>
        </p:nvSpPr>
        <p:spPr bwMode="black">
          <a:xfrm>
            <a:off x="1874838" y="1592263"/>
            <a:ext cx="56007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2"/>
          <p:cNvSpPr>
            <a:spLocks noGrp="1" noChangeArrowheads="1"/>
          </p:cNvSpPr>
          <p:nvPr userDrawn="1">
            <p:ph type="title"/>
          </p:nvPr>
        </p:nvSpPr>
        <p:spPr bwMode="black">
          <a:xfrm>
            <a:off x="455613" y="906463"/>
            <a:ext cx="84391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p>
            <a:pPr lvl="0"/>
            <a:r>
              <a:rPr lang="en-US" smtClean="0"/>
              <a:t>Click to edit Master title style</a:t>
            </a:r>
          </a:p>
        </p:txBody>
      </p:sp>
      <p:sp>
        <p:nvSpPr>
          <p:cNvPr id="3" name="Rectangle 4"/>
          <p:cNvSpPr>
            <a:spLocks noGrp="1" noChangeArrowheads="1"/>
          </p:cNvSpPr>
          <p:nvPr userDrawn="1">
            <p:ph type="dt" sz="half" idx="2"/>
          </p:nvPr>
        </p:nvSpPr>
        <p:spPr bwMode="black">
          <a:xfrm>
            <a:off x="123825" y="6469063"/>
            <a:ext cx="1519238"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bg2"/>
                </a:solidFill>
                <a:latin typeface="Arial" charset="0"/>
              </a:defRPr>
            </a:lvl1pPr>
          </a:lstStyle>
          <a:p>
            <a:pPr>
              <a:defRPr/>
            </a:pPr>
            <a:endParaRPr lang="en-US"/>
          </a:p>
        </p:txBody>
      </p:sp>
      <p:sp>
        <p:nvSpPr>
          <p:cNvPr id="4" name="Rectangle 5"/>
          <p:cNvSpPr>
            <a:spLocks noGrp="1" noChangeArrowheads="1"/>
          </p:cNvSpPr>
          <p:nvPr userDrawn="1">
            <p:ph type="ftr" sz="quarter" idx="3"/>
          </p:nvPr>
        </p:nvSpPr>
        <p:spPr bwMode="black">
          <a:xfrm>
            <a:off x="1544638" y="6469063"/>
            <a:ext cx="61531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bg2"/>
                </a:solidFill>
                <a:latin typeface="Arial" charset="0"/>
              </a:defRPr>
            </a:lvl1pPr>
          </a:lstStyle>
          <a:p>
            <a:pPr>
              <a:defRPr/>
            </a:pPr>
            <a:endParaRPr lang="en-US"/>
          </a:p>
        </p:txBody>
      </p:sp>
      <p:sp>
        <p:nvSpPr>
          <p:cNvPr id="2" name="Rectangle 6"/>
          <p:cNvSpPr>
            <a:spLocks noGrp="1" noChangeArrowheads="1"/>
          </p:cNvSpPr>
          <p:nvPr userDrawn="1">
            <p:ph type="sldNum" sz="quarter" idx="4"/>
          </p:nvPr>
        </p:nvSpPr>
        <p:spPr bwMode="black">
          <a:xfrm>
            <a:off x="7766050" y="6469063"/>
            <a:ext cx="1301750" cy="388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bg2"/>
                </a:solidFill>
              </a:defRPr>
            </a:lvl1pPr>
          </a:lstStyle>
          <a:p>
            <a:pPr>
              <a:defRPr/>
            </a:pPr>
            <a:fld id="{49BD9463-6315-4AD7-9709-E8BBB73C2BCC}" type="slidenum">
              <a:rPr lang="en-US"/>
              <a:pPr>
                <a:defRPr/>
              </a:pPr>
              <a:t>‹#›</a:t>
            </a:fld>
            <a:endParaRPr lang="en-US"/>
          </a:p>
        </p:txBody>
      </p:sp>
    </p:spTree>
    <p:extLst>
      <p:ext uri="{BB962C8B-B14F-4D97-AF65-F5344CB8AC3E}">
        <p14:creationId xmlns:p14="http://schemas.microsoft.com/office/powerpoint/2010/main" val="1108475209"/>
      </p:ext>
    </p:extLst>
  </p:cSld>
  <p:clrMap bg1="dk2" tx1="lt1" bg2="dk1"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p:titleStyle>
    <p:bodyStyle>
      <a:lvl1pPr marL="165100" indent="-165100" algn="l" rtl="0" eaLnBrk="0" fontAlgn="base" hangingPunct="0">
        <a:spcBef>
          <a:spcPct val="25000"/>
        </a:spcBef>
        <a:spcAft>
          <a:spcPct val="0"/>
        </a:spcAft>
        <a:buClr>
          <a:srgbClr val="C60C30"/>
        </a:buClr>
        <a:buSzPct val="100000"/>
        <a:buFont typeface="Arial" panose="020B0604020202020204" pitchFamily="34" charset="0"/>
        <a:buChar char="•"/>
        <a:defRPr lang="en-US" sz="2600" dirty="0">
          <a:solidFill>
            <a:schemeClr val="bg2"/>
          </a:solidFill>
          <a:latin typeface="Lucida Sans" pitchFamily="34" charset="0"/>
          <a:ea typeface="+mn-ea"/>
          <a:cs typeface="+mn-cs"/>
        </a:defRPr>
      </a:lvl1pPr>
      <a:lvl2pPr marL="344488"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400" dirty="0">
          <a:solidFill>
            <a:schemeClr val="bg2"/>
          </a:solidFill>
          <a:latin typeface="Lucida Sans" pitchFamily="34" charset="0"/>
        </a:defRPr>
      </a:lvl2pPr>
      <a:lvl3pPr marL="509588"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200" dirty="0">
          <a:solidFill>
            <a:schemeClr val="bg2"/>
          </a:solidFill>
          <a:latin typeface="Lucida Sans" pitchFamily="34" charset="0"/>
        </a:defRPr>
      </a:lvl3pPr>
      <a:lvl4pPr marL="688975" indent="-179388"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4pPr>
      <a:lvl5pPr marL="854075" indent="-165100" algn="l" rtl="0" eaLnBrk="0" fontAlgn="base" hangingPunct="0">
        <a:lnSpc>
          <a:spcPct val="95000"/>
        </a:lnSpc>
        <a:spcBef>
          <a:spcPct val="10000"/>
        </a:spcBef>
        <a:spcAft>
          <a:spcPct val="0"/>
        </a:spcAft>
        <a:buClr>
          <a:srgbClr val="C60C30"/>
        </a:buClr>
        <a:buSzPct val="100000"/>
        <a:buFont typeface="Arial" panose="020B0604020202020204" pitchFamily="34" charset="0"/>
        <a:buChar char="•"/>
        <a:defRPr lang="en-US" sz="2000" dirty="0">
          <a:solidFill>
            <a:schemeClr val="bg2"/>
          </a:solidFill>
          <a:latin typeface="Lucida Sans" pitchFamily="34" charset="0"/>
        </a:defRPr>
      </a:lvl5pPr>
      <a:lvl6pPr marL="1141413" indent="222250" algn="l" rtl="0" fontAlgn="base">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fontAlgn="base">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fontAlgn="base">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fontAlgn="base">
        <a:lnSpc>
          <a:spcPct val="95000"/>
        </a:lnSpc>
        <a:spcBef>
          <a:spcPct val="1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3.jpg"/><Relationship Id="rId4" Type="http://schemas.openxmlformats.org/officeDocument/2006/relationships/hyperlink" Target="http://labs.wsu.edu/mccloy/"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45.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emf"/></Relationships>
</file>

<file path=ppt/slides/_rels/slide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1.tiff"/><Relationship Id="rId5" Type="http://schemas.openxmlformats.org/officeDocument/2006/relationships/image" Target="../media/image50.png"/><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5.tiff"/><Relationship Id="rId5" Type="http://schemas.openxmlformats.org/officeDocument/2006/relationships/image" Target="../media/image54.png"/><Relationship Id="rId4" Type="http://schemas.openxmlformats.org/officeDocument/2006/relationships/image" Target="../media/image53.jpeg"/></Relationships>
</file>

<file path=ppt/slides/_rels/slide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9.tiff"/><Relationship Id="rId5" Type="http://schemas.openxmlformats.org/officeDocument/2006/relationships/image" Target="../media/image58.emf"/><Relationship Id="rId4" Type="http://schemas.openxmlformats.org/officeDocument/2006/relationships/image" Target="../media/image57.emf"/></Relationships>
</file>

<file path=ppt/slides/_rels/slide9.xml.rels><?xml version="1.0" encoding="UTF-8" standalone="yes"?>
<Relationships xmlns="http://schemas.openxmlformats.org/package/2006/relationships"><Relationship Id="rId3" Type="http://schemas.openxmlformats.org/officeDocument/2006/relationships/image" Target="../media/image60.emf"/><Relationship Id="rId7" Type="http://schemas.openxmlformats.org/officeDocument/2006/relationships/image" Target="../media/image64.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tif"/><Relationship Id="rId4" Type="http://schemas.openxmlformats.org/officeDocument/2006/relationships/image" Target="../media/image61.jpeg"/></Relationships>
</file>

<file path=ppt/slides/_rels/slide1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emf"/><Relationship Id="rId7" Type="http://schemas.openxmlformats.org/officeDocument/2006/relationships/image" Target="../media/image70.emf"/><Relationship Id="rId2" Type="http://schemas.openxmlformats.org/officeDocument/2006/relationships/image" Target="../media/image65.emf"/><Relationship Id="rId1" Type="http://schemas.openxmlformats.org/officeDocument/2006/relationships/slideLayout" Target="../slideLayouts/slideLayout2.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emf"/></Relationships>
</file>

<file path=ppt/slides/_rels/slide11.xml.rels><?xml version="1.0" encoding="UTF-8" standalone="yes"?>
<Relationships xmlns="http://schemas.openxmlformats.org/package/2006/relationships"><Relationship Id="rId3" Type="http://schemas.openxmlformats.org/officeDocument/2006/relationships/image" Target="../media/image72.tiff"/><Relationship Id="rId7"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emf"/><Relationship Id="rId4" Type="http://schemas.openxmlformats.org/officeDocument/2006/relationships/image" Target="../media/image73.emf"/></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79.emf"/><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3" Type="http://schemas.openxmlformats.org/officeDocument/2006/relationships/image" Target="../media/image93.jpg"/><Relationship Id="rId18" Type="http://schemas.openxmlformats.org/officeDocument/2006/relationships/image" Target="../media/image98.jpeg"/><Relationship Id="rId26" Type="http://schemas.openxmlformats.org/officeDocument/2006/relationships/image" Target="../media/image106.png"/><Relationship Id="rId39" Type="http://schemas.openxmlformats.org/officeDocument/2006/relationships/image" Target="../media/image119.jpeg"/><Relationship Id="rId21" Type="http://schemas.openxmlformats.org/officeDocument/2006/relationships/image" Target="../media/image101.JPG"/><Relationship Id="rId34" Type="http://schemas.openxmlformats.org/officeDocument/2006/relationships/image" Target="../media/image114.png"/><Relationship Id="rId7" Type="http://schemas.openxmlformats.org/officeDocument/2006/relationships/image" Target="../media/image87.png"/><Relationship Id="rId2" Type="http://schemas.openxmlformats.org/officeDocument/2006/relationships/notesSlide" Target="../notesSlides/notesSlide13.xml"/><Relationship Id="rId16" Type="http://schemas.openxmlformats.org/officeDocument/2006/relationships/image" Target="../media/image96.png"/><Relationship Id="rId20" Type="http://schemas.openxmlformats.org/officeDocument/2006/relationships/image" Target="../media/image100.jpg"/><Relationship Id="rId29" Type="http://schemas.openxmlformats.org/officeDocument/2006/relationships/image" Target="../media/image109.png"/><Relationship Id="rId41" Type="http://schemas.openxmlformats.org/officeDocument/2006/relationships/image" Target="../media/image121.jp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24" Type="http://schemas.openxmlformats.org/officeDocument/2006/relationships/image" Target="../media/image104.png"/><Relationship Id="rId32" Type="http://schemas.openxmlformats.org/officeDocument/2006/relationships/image" Target="../media/image112.png"/><Relationship Id="rId37" Type="http://schemas.openxmlformats.org/officeDocument/2006/relationships/image" Target="../media/image117.png"/><Relationship Id="rId40" Type="http://schemas.openxmlformats.org/officeDocument/2006/relationships/image" Target="../media/image120.jp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png"/><Relationship Id="rId36" Type="http://schemas.openxmlformats.org/officeDocument/2006/relationships/image" Target="../media/image116.png"/><Relationship Id="rId10" Type="http://schemas.openxmlformats.org/officeDocument/2006/relationships/image" Target="../media/image90.png"/><Relationship Id="rId19" Type="http://schemas.openxmlformats.org/officeDocument/2006/relationships/image" Target="../media/image99.jpg"/><Relationship Id="rId31" Type="http://schemas.openxmlformats.org/officeDocument/2006/relationships/image" Target="../media/image111.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jpg"/><Relationship Id="rId27" Type="http://schemas.openxmlformats.org/officeDocument/2006/relationships/image" Target="../media/image107.png"/><Relationship Id="rId30" Type="http://schemas.openxmlformats.org/officeDocument/2006/relationships/image" Target="../media/image110.png"/><Relationship Id="rId35" Type="http://schemas.openxmlformats.org/officeDocument/2006/relationships/image" Target="../media/image115.png"/><Relationship Id="rId8" Type="http://schemas.openxmlformats.org/officeDocument/2006/relationships/image" Target="../media/image88.jpeg"/><Relationship Id="rId3" Type="http://schemas.openxmlformats.org/officeDocument/2006/relationships/image" Target="../media/image83.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33" Type="http://schemas.openxmlformats.org/officeDocument/2006/relationships/image" Target="../media/image113.png"/><Relationship Id="rId38" Type="http://schemas.openxmlformats.org/officeDocument/2006/relationships/image" Target="../media/image118.png"/></Relationships>
</file>

<file path=ppt/slides/_rels/slide1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20"/>
          <p:cNvSpPr>
            <a:spLocks noGrp="1" noChangeArrowheads="1"/>
          </p:cNvSpPr>
          <p:nvPr>
            <p:ph type="subTitle" idx="1"/>
          </p:nvPr>
        </p:nvSpPr>
        <p:spPr>
          <a:xfrm>
            <a:off x="0" y="3271359"/>
            <a:ext cx="9144000" cy="2512226"/>
          </a:xfrm>
        </p:spPr>
        <p:txBody>
          <a:bodyPr/>
          <a:lstStyle/>
          <a:p>
            <a:endParaRPr lang="en-US" dirty="0"/>
          </a:p>
          <a:p>
            <a:endParaRPr sz="1500" dirty="0"/>
          </a:p>
          <a:p>
            <a:r>
              <a:rPr sz="1400" u="sng" dirty="0"/>
              <a:t>John </a:t>
            </a:r>
            <a:r>
              <a:rPr sz="1400" u="sng" dirty="0" smtClean="0"/>
              <a:t>S. McCloy</a:t>
            </a:r>
            <a:r>
              <a:rPr sz="1400" dirty="0" smtClean="0"/>
              <a:t>, </a:t>
            </a:r>
            <a:r>
              <a:rPr lang="en-US" sz="1400" dirty="0"/>
              <a:t>José </a:t>
            </a:r>
            <a:r>
              <a:rPr lang="en-US" sz="1400" dirty="0" err="1"/>
              <a:t>Marcial</a:t>
            </a:r>
            <a:r>
              <a:rPr lang="en-US" sz="1400" dirty="0"/>
              <a:t>, Mostafa </a:t>
            </a:r>
            <a:r>
              <a:rPr lang="en-US" sz="1400" dirty="0" err="1"/>
              <a:t>Ahmadzadeh</a:t>
            </a:r>
            <a:r>
              <a:rPr lang="en-US" sz="1400" dirty="0"/>
              <a:t>, </a:t>
            </a:r>
            <a:r>
              <a:rPr lang="en-US" sz="1400" dirty="0" err="1"/>
              <a:t>Yaqoot</a:t>
            </a:r>
            <a:r>
              <a:rPr lang="en-US" sz="1400" dirty="0"/>
              <a:t> </a:t>
            </a:r>
            <a:r>
              <a:rPr lang="en-US" sz="1400" dirty="0" err="1"/>
              <a:t>Shaharyar</a:t>
            </a:r>
            <a:r>
              <a:rPr lang="en-US" sz="1400" dirty="0"/>
              <a:t>, Ambar </a:t>
            </a:r>
            <a:r>
              <a:rPr lang="en-US" sz="1400" dirty="0" err="1"/>
              <a:t>Deshkar</a:t>
            </a:r>
            <a:r>
              <a:rPr lang="en-US" sz="1400" dirty="0"/>
              <a:t>, </a:t>
            </a:r>
            <a:r>
              <a:rPr lang="en-US" sz="1400" dirty="0" err="1"/>
              <a:t>Ashutosh</a:t>
            </a:r>
            <a:r>
              <a:rPr lang="en-US" sz="1400" dirty="0"/>
              <a:t> </a:t>
            </a:r>
            <a:r>
              <a:rPr lang="en-US" sz="1400" dirty="0" err="1"/>
              <a:t>Goel</a:t>
            </a:r>
            <a:endParaRPr sz="1400" dirty="0"/>
          </a:p>
          <a:p>
            <a:endParaRPr lang="en-US" sz="2000" dirty="0" smtClean="0"/>
          </a:p>
          <a:p>
            <a:r>
              <a:rPr lang="en-US" sz="1600" dirty="0" smtClean="0"/>
              <a:t>Glass </a:t>
            </a:r>
            <a:r>
              <a:rPr lang="en-US" sz="1600" dirty="0" err="1"/>
              <a:t>Wasteforms</a:t>
            </a:r>
            <a:endParaRPr lang="en-US" sz="1600" dirty="0" smtClean="0"/>
          </a:p>
          <a:p>
            <a:r>
              <a:rPr lang="en-US" sz="1600" dirty="0" smtClean="0"/>
              <a:t>Sydney, Australia</a:t>
            </a:r>
            <a:endParaRPr lang="en-US" sz="1600" dirty="0"/>
          </a:p>
          <a:p>
            <a:r>
              <a:rPr sz="1600" dirty="0" smtClean="0"/>
              <a:t>Oct 31, 2017</a:t>
            </a:r>
            <a:endParaRPr sz="1600" dirty="0"/>
          </a:p>
        </p:txBody>
      </p:sp>
      <p:sp>
        <p:nvSpPr>
          <p:cNvPr id="8194" name="Rectangle 19"/>
          <p:cNvSpPr>
            <a:spLocks noGrp="1" noChangeArrowheads="1"/>
          </p:cNvSpPr>
          <p:nvPr>
            <p:ph type="ctrTitle"/>
          </p:nvPr>
        </p:nvSpPr>
        <p:spPr>
          <a:xfrm>
            <a:off x="523875" y="3086975"/>
            <a:ext cx="8140700" cy="646331"/>
          </a:xfrm>
          <a:ln/>
        </p:spPr>
        <p:txBody>
          <a:bodyPr/>
          <a:lstStyle/>
          <a:p>
            <a:r>
              <a:rPr lang="en-US" sz="2000" i="1" kern="1200" dirty="0"/>
              <a:t>Effects of Li, Ca, Fe, and B on NaAlSiO</a:t>
            </a:r>
            <a:r>
              <a:rPr lang="en-US" sz="2000" i="1" kern="1200" baseline="-25000" dirty="0"/>
              <a:t>4</a:t>
            </a:r>
            <a:r>
              <a:rPr lang="en-US" sz="2000" i="1" kern="1200" dirty="0"/>
              <a:t> nepheline crystallization in high level waste glasses</a:t>
            </a:r>
            <a:endParaRPr lang="en-US" sz="2000" kern="1200" dirty="0"/>
          </a:p>
        </p:txBody>
      </p:sp>
      <p:pic>
        <p:nvPicPr>
          <p:cNvPr id="8196" name="Picture 6" descr="http://content.wsulibs.wsu.edu/photo/image/38444163112006_060102029.jpg"/>
          <p:cNvPicPr>
            <a:picLocks noChangeAspect="1" noChangeArrowheads="1"/>
          </p:cNvPicPr>
          <p:nvPr/>
        </p:nvPicPr>
        <p:blipFill>
          <a:blip r:embed="rId3">
            <a:extLst>
              <a:ext uri="{28A0092B-C50C-407E-A947-70E740481C1C}">
                <a14:useLocalDpi xmlns:a14="http://schemas.microsoft.com/office/drawing/2010/main" val="0"/>
              </a:ext>
            </a:extLst>
          </a:blip>
          <a:srcRect t="15347" b="34772"/>
          <a:stretch>
            <a:fillRect/>
          </a:stretch>
        </p:blipFill>
        <p:spPr bwMode="auto">
          <a:xfrm>
            <a:off x="0" y="0"/>
            <a:ext cx="9144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70C02430-5575-4175-870C-F39DE42BE779}" type="slidenum">
              <a:rPr lang="en-US" smtClean="0"/>
              <a:pPr>
                <a:defRPr/>
              </a:pPr>
              <a:t>1</a:t>
            </a:fld>
            <a:endParaRPr lang="en-US"/>
          </a:p>
        </p:txBody>
      </p:sp>
      <p:sp>
        <p:nvSpPr>
          <p:cNvPr id="7" name="Rectangle 6">
            <a:extLst>
              <a:ext uri="{FF2B5EF4-FFF2-40B4-BE49-F238E27FC236}">
                <a16:creationId xmlns:a16="http://schemas.microsoft.com/office/drawing/2014/main" id="{98AF200C-D04F-41FF-88B5-DF081FE1AB53}"/>
              </a:ext>
            </a:extLst>
          </p:cNvPr>
          <p:cNvSpPr/>
          <p:nvPr/>
        </p:nvSpPr>
        <p:spPr>
          <a:xfrm>
            <a:off x="1411110" y="6638572"/>
            <a:ext cx="1874231" cy="2616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sng" strike="noStrike" kern="1200" cap="none" spc="0" normalizeH="0" baseline="0" noProof="0" dirty="0">
                <a:ln>
                  <a:noFill/>
                </a:ln>
                <a:effectLst/>
                <a:uLnTx/>
                <a:uFillTx/>
                <a:latin typeface="Arial"/>
                <a:ea typeface="+mn-ea"/>
                <a:cs typeface="+mn-cs"/>
                <a:hlinkClick r:id="rId4"/>
              </a:rPr>
              <a:t>http://labs.wsu.edu/mccloy/</a:t>
            </a:r>
            <a:endParaRPr kumimoji="0" lang="en-US" sz="1100" b="0" i="0" u="none" strike="noStrike" kern="1200" cap="none" spc="0" normalizeH="0" baseline="0" noProof="0" dirty="0">
              <a:ln>
                <a:noFill/>
              </a:ln>
              <a:effectLst/>
              <a:uLnTx/>
              <a:uFillTx/>
              <a:latin typeface="Arial"/>
              <a:ea typeface="+mn-ea"/>
              <a:cs typeface="+mn-cs"/>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1918" y="5614815"/>
            <a:ext cx="4925977" cy="1241507"/>
          </a:xfrm>
          <a:prstGeom prst="rect">
            <a:avLst/>
          </a:prstGeom>
        </p:spPr>
      </p:pic>
    </p:spTree>
    <p:extLst>
      <p:ext uri="{BB962C8B-B14F-4D97-AF65-F5344CB8AC3E}">
        <p14:creationId xmlns:p14="http://schemas.microsoft.com/office/powerpoint/2010/main" val="168475971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11289"/>
            <a:ext cx="7772400" cy="480131"/>
          </a:xfrm>
        </p:spPr>
        <p:txBody>
          <a:bodyPr/>
          <a:lstStyle/>
          <a:p>
            <a:r>
              <a:rPr lang="en-US" dirty="0" smtClean="0"/>
              <a:t>Motivation</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2</a:t>
            </a:fld>
            <a:endParaRPr lang="en-US" dirty="0"/>
          </a:p>
        </p:txBody>
      </p:sp>
      <p:pic>
        <p:nvPicPr>
          <p:cNvPr id="5" name="Picture 4"/>
          <p:cNvPicPr>
            <a:picLocks noChangeAspect="1"/>
          </p:cNvPicPr>
          <p:nvPr/>
        </p:nvPicPr>
        <p:blipFill>
          <a:blip r:embed="rId3"/>
          <a:stretch>
            <a:fillRect/>
          </a:stretch>
        </p:blipFill>
        <p:spPr>
          <a:xfrm>
            <a:off x="5350933" y="426279"/>
            <a:ext cx="3793067" cy="3208743"/>
          </a:xfrm>
          <a:prstGeom prst="rect">
            <a:avLst/>
          </a:prstGeom>
        </p:spPr>
      </p:pic>
      <p:pic>
        <p:nvPicPr>
          <p:cNvPr id="6" name="Picture 5"/>
          <p:cNvPicPr>
            <a:picLocks noChangeAspect="1"/>
          </p:cNvPicPr>
          <p:nvPr/>
        </p:nvPicPr>
        <p:blipFill>
          <a:blip r:embed="rId4"/>
          <a:stretch>
            <a:fillRect/>
          </a:stretch>
        </p:blipFill>
        <p:spPr>
          <a:xfrm>
            <a:off x="397336" y="426279"/>
            <a:ext cx="4197645" cy="2925808"/>
          </a:xfrm>
          <a:prstGeom prst="rect">
            <a:avLst/>
          </a:prstGeom>
        </p:spPr>
      </p:pic>
      <p:pic>
        <p:nvPicPr>
          <p:cNvPr id="7" name="Picture 6"/>
          <p:cNvPicPr>
            <a:picLocks noChangeAspect="1"/>
          </p:cNvPicPr>
          <p:nvPr/>
        </p:nvPicPr>
        <p:blipFill>
          <a:blip r:embed="rId5"/>
          <a:stretch>
            <a:fillRect/>
          </a:stretch>
        </p:blipFill>
        <p:spPr>
          <a:xfrm>
            <a:off x="81674" y="3591941"/>
            <a:ext cx="4309703" cy="3266059"/>
          </a:xfrm>
          <a:prstGeom prst="rect">
            <a:avLst/>
          </a:prstGeom>
        </p:spPr>
      </p:pic>
      <p:pic>
        <p:nvPicPr>
          <p:cNvPr id="9" name="Picture 8"/>
          <p:cNvPicPr>
            <a:picLocks noChangeAspect="1"/>
          </p:cNvPicPr>
          <p:nvPr/>
        </p:nvPicPr>
        <p:blipFill>
          <a:blip r:embed="rId6"/>
          <a:stretch>
            <a:fillRect/>
          </a:stretch>
        </p:blipFill>
        <p:spPr>
          <a:xfrm>
            <a:off x="5096126" y="4050012"/>
            <a:ext cx="2977042" cy="2747671"/>
          </a:xfrm>
          <a:prstGeom prst="rect">
            <a:avLst/>
          </a:prstGeom>
        </p:spPr>
      </p:pic>
      <p:sp>
        <p:nvSpPr>
          <p:cNvPr id="10" name="Title 1"/>
          <p:cNvSpPr txBox="1">
            <a:spLocks/>
          </p:cNvSpPr>
          <p:nvPr/>
        </p:nvSpPr>
        <p:spPr bwMode="black">
          <a:xfrm>
            <a:off x="-100084" y="177488"/>
            <a:ext cx="162519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US HLW</a:t>
            </a:r>
            <a:endParaRPr lang="en-US" sz="1600" kern="0" dirty="0"/>
          </a:p>
        </p:txBody>
      </p:sp>
      <p:sp>
        <p:nvSpPr>
          <p:cNvPr id="11" name="Title 1"/>
          <p:cNvSpPr txBox="1">
            <a:spLocks/>
          </p:cNvSpPr>
          <p:nvPr/>
        </p:nvSpPr>
        <p:spPr bwMode="black">
          <a:xfrm>
            <a:off x="6298897" y="228017"/>
            <a:ext cx="162519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Hanford site</a:t>
            </a:r>
            <a:endParaRPr lang="en-US" sz="1600" kern="0" dirty="0"/>
          </a:p>
        </p:txBody>
      </p:sp>
      <p:sp>
        <p:nvSpPr>
          <p:cNvPr id="12" name="Left Arrow 11"/>
          <p:cNvSpPr/>
          <p:nvPr/>
        </p:nvSpPr>
        <p:spPr>
          <a:xfrm>
            <a:off x="7705926" y="5310624"/>
            <a:ext cx="734484" cy="6339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40042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22582"/>
            <a:ext cx="7772400" cy="480131"/>
          </a:xfrm>
        </p:spPr>
        <p:txBody>
          <a:bodyPr/>
          <a:lstStyle/>
          <a:p>
            <a:r>
              <a:rPr lang="en-US" dirty="0" smtClean="0"/>
              <a:t>The Nepheline </a:t>
            </a:r>
            <a:r>
              <a:rPr lang="en-US" dirty="0" smtClean="0"/>
              <a:t>problem</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3</a:t>
            </a:fld>
            <a:endParaRPr lang="en-US" dirty="0"/>
          </a:p>
        </p:txBody>
      </p:sp>
      <p:grpSp>
        <p:nvGrpSpPr>
          <p:cNvPr id="15" name="Group 14"/>
          <p:cNvGrpSpPr/>
          <p:nvPr/>
        </p:nvGrpSpPr>
        <p:grpSpPr>
          <a:xfrm>
            <a:off x="5309903" y="722847"/>
            <a:ext cx="3757897" cy="4498278"/>
            <a:chOff x="112890" y="278027"/>
            <a:chExt cx="3375378" cy="4040395"/>
          </a:xfrm>
        </p:grpSpPr>
        <p:pic>
          <p:nvPicPr>
            <p:cNvPr id="8" name="Picture 7"/>
            <p:cNvPicPr>
              <a:picLocks noChangeAspect="1"/>
            </p:cNvPicPr>
            <p:nvPr/>
          </p:nvPicPr>
          <p:blipFill>
            <a:blip r:embed="rId3"/>
            <a:stretch>
              <a:fillRect/>
            </a:stretch>
          </p:blipFill>
          <p:spPr>
            <a:xfrm>
              <a:off x="112890" y="586177"/>
              <a:ext cx="3375378" cy="3591441"/>
            </a:xfrm>
            <a:prstGeom prst="rect">
              <a:avLst/>
            </a:prstGeom>
          </p:spPr>
        </p:pic>
        <p:sp>
          <p:nvSpPr>
            <p:cNvPr id="9" name="Title 1"/>
            <p:cNvSpPr txBox="1">
              <a:spLocks/>
            </p:cNvSpPr>
            <p:nvPr/>
          </p:nvSpPr>
          <p:spPr bwMode="black">
            <a:xfrm>
              <a:off x="175382" y="278027"/>
              <a:ext cx="3117695" cy="28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Large crystals in some cases</a:t>
              </a:r>
              <a:endParaRPr lang="en-US" sz="1600" kern="0" dirty="0"/>
            </a:p>
          </p:txBody>
        </p:sp>
        <p:sp>
          <p:nvSpPr>
            <p:cNvPr id="14" name="Rectangle 13"/>
            <p:cNvSpPr/>
            <p:nvPr/>
          </p:nvSpPr>
          <p:spPr>
            <a:xfrm>
              <a:off x="112890" y="4118367"/>
              <a:ext cx="3096469" cy="200055"/>
            </a:xfrm>
            <a:prstGeom prst="rect">
              <a:avLst/>
            </a:prstGeom>
          </p:spPr>
          <p:txBody>
            <a:bodyPr wrap="square">
              <a:spAutoFit/>
            </a:bodyPr>
            <a:lstStyle/>
            <a:p>
              <a:r>
                <a:rPr lang="en-US" sz="700" dirty="0" err="1" smtClean="0">
                  <a:solidFill>
                    <a:schemeClr val="bg2"/>
                  </a:solidFill>
                  <a:latin typeface="+mj-lt"/>
                </a:rPr>
                <a:t>Marcial</a:t>
              </a:r>
              <a:r>
                <a:rPr lang="en-US" sz="700" dirty="0" smtClean="0">
                  <a:solidFill>
                    <a:schemeClr val="bg2"/>
                  </a:solidFill>
                  <a:latin typeface="+mj-lt"/>
                </a:rPr>
                <a:t> et al, </a:t>
              </a:r>
              <a:r>
                <a:rPr lang="en-US" sz="700" dirty="0" err="1" smtClean="0">
                  <a:solidFill>
                    <a:schemeClr val="bg2"/>
                  </a:solidFill>
                  <a:latin typeface="+mj-lt"/>
                </a:rPr>
                <a:t>Proc</a:t>
              </a:r>
              <a:r>
                <a:rPr lang="en-US" sz="700" dirty="0" smtClean="0">
                  <a:solidFill>
                    <a:schemeClr val="bg2"/>
                  </a:solidFill>
                  <a:latin typeface="+mj-lt"/>
                </a:rPr>
                <a:t> MRS 1744, 85 </a:t>
              </a:r>
              <a:r>
                <a:rPr lang="en-US" sz="700" dirty="0">
                  <a:solidFill>
                    <a:schemeClr val="bg2"/>
                  </a:solidFill>
                  <a:latin typeface="+mj-lt"/>
                </a:rPr>
                <a:t>(</a:t>
              </a:r>
              <a:r>
                <a:rPr lang="en-US" sz="700" dirty="0" smtClean="0">
                  <a:solidFill>
                    <a:schemeClr val="bg2"/>
                  </a:solidFill>
                  <a:latin typeface="+mj-lt"/>
                </a:rPr>
                <a:t>2015) </a:t>
              </a:r>
              <a:endParaRPr lang="en-US" sz="700" dirty="0">
                <a:solidFill>
                  <a:schemeClr val="bg2"/>
                </a:solidFill>
                <a:latin typeface="+mj-lt"/>
              </a:endParaRPr>
            </a:p>
          </p:txBody>
        </p:sp>
      </p:grpSp>
      <p:grpSp>
        <p:nvGrpSpPr>
          <p:cNvPr id="19" name="Group 18"/>
          <p:cNvGrpSpPr/>
          <p:nvPr/>
        </p:nvGrpSpPr>
        <p:grpSpPr>
          <a:xfrm>
            <a:off x="4232" y="661090"/>
            <a:ext cx="5159984" cy="3314342"/>
            <a:chOff x="4232" y="661090"/>
            <a:chExt cx="5159984" cy="3314342"/>
          </a:xfrm>
        </p:grpSpPr>
        <p:pic>
          <p:nvPicPr>
            <p:cNvPr id="12" name="Picture 11"/>
            <p:cNvPicPr>
              <a:picLocks noChangeAspect="1"/>
            </p:cNvPicPr>
            <p:nvPr/>
          </p:nvPicPr>
          <p:blipFill>
            <a:blip r:embed="rId4"/>
            <a:stretch>
              <a:fillRect/>
            </a:stretch>
          </p:blipFill>
          <p:spPr>
            <a:xfrm>
              <a:off x="4232" y="972174"/>
              <a:ext cx="5159984" cy="3003258"/>
            </a:xfrm>
            <a:prstGeom prst="rect">
              <a:avLst/>
            </a:prstGeom>
          </p:spPr>
        </p:pic>
        <p:sp>
          <p:nvSpPr>
            <p:cNvPr id="16" name="Title 1"/>
            <p:cNvSpPr txBox="1">
              <a:spLocks/>
            </p:cNvSpPr>
            <p:nvPr/>
          </p:nvSpPr>
          <p:spPr bwMode="black">
            <a:xfrm>
              <a:off x="294883" y="661090"/>
              <a:ext cx="382543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Canister centerline cooling</a:t>
              </a:r>
              <a:endParaRPr lang="en-US" sz="1600" kern="0" dirty="0"/>
            </a:p>
          </p:txBody>
        </p:sp>
      </p:grpSp>
      <p:grpSp>
        <p:nvGrpSpPr>
          <p:cNvPr id="18" name="Group 17"/>
          <p:cNvGrpSpPr/>
          <p:nvPr/>
        </p:nvGrpSpPr>
        <p:grpSpPr>
          <a:xfrm>
            <a:off x="1743143" y="4129550"/>
            <a:ext cx="3703991" cy="2724125"/>
            <a:chOff x="1743143" y="4129550"/>
            <a:chExt cx="3703991" cy="2724125"/>
          </a:xfrm>
        </p:grpSpPr>
        <p:pic>
          <p:nvPicPr>
            <p:cNvPr id="10" name="Picture 9"/>
            <p:cNvPicPr>
              <a:picLocks noChangeAspect="1"/>
            </p:cNvPicPr>
            <p:nvPr/>
          </p:nvPicPr>
          <p:blipFill>
            <a:blip r:embed="rId5"/>
            <a:stretch>
              <a:fillRect/>
            </a:stretch>
          </p:blipFill>
          <p:spPr>
            <a:xfrm>
              <a:off x="1743143" y="4344546"/>
              <a:ext cx="2944971" cy="2309074"/>
            </a:xfrm>
            <a:prstGeom prst="rect">
              <a:avLst/>
            </a:prstGeom>
          </p:spPr>
        </p:pic>
        <p:sp>
          <p:nvSpPr>
            <p:cNvPr id="13" name="Rectangle 12"/>
            <p:cNvSpPr/>
            <p:nvPr/>
          </p:nvSpPr>
          <p:spPr>
            <a:xfrm>
              <a:off x="2350665" y="6653620"/>
              <a:ext cx="3096469" cy="200055"/>
            </a:xfrm>
            <a:prstGeom prst="rect">
              <a:avLst/>
            </a:prstGeom>
          </p:spPr>
          <p:txBody>
            <a:bodyPr wrap="square">
              <a:spAutoFit/>
            </a:bodyPr>
            <a:lstStyle/>
            <a:p>
              <a:r>
                <a:rPr lang="en-US" sz="700" dirty="0">
                  <a:solidFill>
                    <a:schemeClr val="bg2"/>
                  </a:solidFill>
                  <a:latin typeface="+mj-lt"/>
                </a:rPr>
                <a:t>Kroll et al, Ceram Trans 260, 159 (2016) </a:t>
              </a:r>
            </a:p>
          </p:txBody>
        </p:sp>
        <p:sp>
          <p:nvSpPr>
            <p:cNvPr id="17" name="Title 1"/>
            <p:cNvSpPr txBox="1">
              <a:spLocks/>
            </p:cNvSpPr>
            <p:nvPr/>
          </p:nvSpPr>
          <p:spPr bwMode="black">
            <a:xfrm>
              <a:off x="2068164" y="4129550"/>
              <a:ext cx="229492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Increased leach rate</a:t>
              </a:r>
              <a:endParaRPr lang="en-US" sz="1600" kern="0" dirty="0"/>
            </a:p>
          </p:txBody>
        </p:sp>
      </p:grpSp>
    </p:spTree>
    <p:extLst>
      <p:ext uri="{BB962C8B-B14F-4D97-AF65-F5344CB8AC3E}">
        <p14:creationId xmlns:p14="http://schemas.microsoft.com/office/powerpoint/2010/main" val="14231450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92"/>
            <a:ext cx="9144000" cy="480131"/>
          </a:xfrm>
        </p:spPr>
        <p:txBody>
          <a:bodyPr/>
          <a:lstStyle/>
          <a:p>
            <a:r>
              <a:rPr lang="en-US" dirty="0" smtClean="0"/>
              <a:t>Previous work on nepheline formation</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4</a:t>
            </a:fld>
            <a:endParaRPr lang="en-US" dirty="0"/>
          </a:p>
        </p:txBody>
      </p:sp>
      <p:grpSp>
        <p:nvGrpSpPr>
          <p:cNvPr id="23" name="Group 22"/>
          <p:cNvGrpSpPr/>
          <p:nvPr/>
        </p:nvGrpSpPr>
        <p:grpSpPr>
          <a:xfrm>
            <a:off x="-291878" y="491423"/>
            <a:ext cx="4066040" cy="3541114"/>
            <a:chOff x="-291878" y="491423"/>
            <a:chExt cx="4066040" cy="3541114"/>
          </a:xfrm>
        </p:grpSpPr>
        <p:pic>
          <p:nvPicPr>
            <p:cNvPr id="3" name="Picture 2"/>
            <p:cNvPicPr>
              <a:picLocks noChangeAspect="1"/>
            </p:cNvPicPr>
            <p:nvPr/>
          </p:nvPicPr>
          <p:blipFill>
            <a:blip r:embed="rId3"/>
            <a:stretch>
              <a:fillRect/>
            </a:stretch>
          </p:blipFill>
          <p:spPr>
            <a:xfrm>
              <a:off x="333078" y="710281"/>
              <a:ext cx="3185068" cy="2815456"/>
            </a:xfrm>
            <a:prstGeom prst="rect">
              <a:avLst/>
            </a:prstGeom>
          </p:spPr>
        </p:pic>
        <p:sp>
          <p:nvSpPr>
            <p:cNvPr id="8" name="Rectangle 7"/>
            <p:cNvSpPr/>
            <p:nvPr/>
          </p:nvSpPr>
          <p:spPr>
            <a:xfrm>
              <a:off x="872620" y="3457985"/>
              <a:ext cx="1705916" cy="215444"/>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Li </a:t>
              </a:r>
              <a:r>
                <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rPr>
                <a:t>et al, </a:t>
              </a:r>
              <a:r>
                <a:rPr kumimoji="0" lang="en-US" sz="800" b="0" i="1" u="none" strike="noStrike" kern="0" cap="none" spc="0" normalizeH="0" baseline="0" noProof="0" dirty="0" err="1" smtClean="0">
                  <a:ln>
                    <a:noFill/>
                  </a:ln>
                  <a:solidFill>
                    <a:sysClr val="windowText" lastClr="000000"/>
                  </a:solidFill>
                  <a:effectLst/>
                  <a:uLnTx/>
                  <a:uFillTx/>
                  <a:latin typeface="Arial" panose="020B0604020202020204" pitchFamily="34" charset="0"/>
                  <a:ea typeface="+mn-ea"/>
                  <a:cs typeface="+mn-cs"/>
                </a:rPr>
                <a:t>Cer</a:t>
              </a:r>
              <a:r>
                <a:rPr kumimoji="0" lang="en-US" sz="800" b="0" i="1"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Trans </a:t>
              </a:r>
              <a:r>
                <a:rPr kumimoji="0" lang="en-US" sz="800" b="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87</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279 (1998)</a:t>
              </a:r>
              <a:endPar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endParaRPr>
            </a:p>
          </p:txBody>
        </p:sp>
        <p:sp>
          <p:nvSpPr>
            <p:cNvPr id="9" name="Rectangle 8"/>
            <p:cNvSpPr/>
            <p:nvPr/>
          </p:nvSpPr>
          <p:spPr>
            <a:xfrm>
              <a:off x="-291878" y="3724760"/>
              <a:ext cx="4034912" cy="307777"/>
            </a:xfrm>
            <a:prstGeom prst="rect">
              <a:avLst/>
            </a:prstGeom>
          </p:spPr>
          <p:txBody>
            <a:bodyPr wrap="square">
              <a:spAutoFit/>
            </a:bodyPr>
            <a:lstStyle/>
            <a:p>
              <a:pPr lvl="1">
                <a:defRPr/>
              </a:pPr>
              <a:r>
                <a:rPr lang="en-US" sz="1400" dirty="0" smtClean="0">
                  <a:solidFill>
                    <a:schemeClr val="bg2"/>
                  </a:solidFill>
                </a:rPr>
                <a:t>ND = SiO</a:t>
              </a:r>
              <a:r>
                <a:rPr lang="en-US" sz="1400" baseline="-25000" dirty="0" smtClean="0">
                  <a:solidFill>
                    <a:schemeClr val="bg2"/>
                  </a:solidFill>
                </a:rPr>
                <a:t>2</a:t>
              </a:r>
              <a:r>
                <a:rPr lang="en-US" sz="1400" dirty="0">
                  <a:solidFill>
                    <a:schemeClr val="bg2"/>
                  </a:solidFill>
                </a:rPr>
                <a:t>/(SiO</a:t>
              </a:r>
              <a:r>
                <a:rPr lang="en-US" sz="1400" baseline="-25000" dirty="0">
                  <a:solidFill>
                    <a:schemeClr val="bg2"/>
                  </a:solidFill>
                </a:rPr>
                <a:t>2</a:t>
              </a:r>
              <a:r>
                <a:rPr lang="en-US" sz="1400" dirty="0">
                  <a:solidFill>
                    <a:schemeClr val="bg2"/>
                  </a:solidFill>
                </a:rPr>
                <a:t>+Al</a:t>
              </a:r>
              <a:r>
                <a:rPr lang="en-US" sz="1400" baseline="-25000" dirty="0">
                  <a:solidFill>
                    <a:schemeClr val="bg2"/>
                  </a:solidFill>
                </a:rPr>
                <a:t>2</a:t>
              </a:r>
              <a:r>
                <a:rPr lang="en-US" sz="1400" dirty="0">
                  <a:solidFill>
                    <a:schemeClr val="bg2"/>
                  </a:solidFill>
                </a:rPr>
                <a:t>O</a:t>
              </a:r>
              <a:r>
                <a:rPr lang="en-US" sz="1400" baseline="-25000" dirty="0">
                  <a:solidFill>
                    <a:schemeClr val="bg2"/>
                  </a:solidFill>
                </a:rPr>
                <a:t>3</a:t>
              </a:r>
              <a:r>
                <a:rPr lang="en-US" sz="1400" dirty="0">
                  <a:solidFill>
                    <a:schemeClr val="bg2"/>
                  </a:solidFill>
                </a:rPr>
                <a:t>+Na</a:t>
              </a:r>
              <a:r>
                <a:rPr lang="en-US" sz="1400" baseline="-25000" dirty="0">
                  <a:solidFill>
                    <a:schemeClr val="bg2"/>
                  </a:solidFill>
                </a:rPr>
                <a:t>2</a:t>
              </a:r>
              <a:r>
                <a:rPr lang="en-US" sz="1400" dirty="0">
                  <a:solidFill>
                    <a:schemeClr val="bg2"/>
                  </a:solidFill>
                </a:rPr>
                <a:t>O) &gt; 0.62</a:t>
              </a:r>
            </a:p>
          </p:txBody>
        </p:sp>
        <p:cxnSp>
          <p:nvCxnSpPr>
            <p:cNvPr id="10" name="Straight Connector 9"/>
            <p:cNvCxnSpPr/>
            <p:nvPr/>
          </p:nvCxnSpPr>
          <p:spPr>
            <a:xfrm>
              <a:off x="603316" y="1698485"/>
              <a:ext cx="2647971"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40539" y="1330185"/>
              <a:ext cx="900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b="1" dirty="0">
                  <a:solidFill>
                    <a:schemeClr val="bg2"/>
                  </a:solidFill>
                </a:rPr>
                <a:t>~0.62</a:t>
              </a:r>
            </a:p>
          </p:txBody>
        </p:sp>
        <p:sp>
          <p:nvSpPr>
            <p:cNvPr id="22" name="Title 1"/>
            <p:cNvSpPr txBox="1">
              <a:spLocks/>
            </p:cNvSpPr>
            <p:nvPr/>
          </p:nvSpPr>
          <p:spPr bwMode="black">
            <a:xfrm>
              <a:off x="-51270" y="491423"/>
              <a:ext cx="382543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Normalized ternary and SiO</a:t>
              </a:r>
              <a:r>
                <a:rPr lang="en-US" sz="1600" kern="0" baseline="-25000" dirty="0" smtClean="0"/>
                <a:t>2</a:t>
              </a:r>
              <a:endParaRPr lang="en-US" sz="1600" kern="0" baseline="-25000" dirty="0"/>
            </a:p>
          </p:txBody>
        </p:sp>
      </p:grpSp>
      <p:grpSp>
        <p:nvGrpSpPr>
          <p:cNvPr id="32" name="Group 31"/>
          <p:cNvGrpSpPr/>
          <p:nvPr/>
        </p:nvGrpSpPr>
        <p:grpSpPr>
          <a:xfrm>
            <a:off x="212133" y="4104935"/>
            <a:ext cx="3825432" cy="2770797"/>
            <a:chOff x="212133" y="4104935"/>
            <a:chExt cx="3825432" cy="2770797"/>
          </a:xfrm>
        </p:grpSpPr>
        <p:pic>
          <p:nvPicPr>
            <p:cNvPr id="20" name="Picture 19"/>
            <p:cNvPicPr>
              <a:picLocks noChangeAspect="1"/>
            </p:cNvPicPr>
            <p:nvPr/>
          </p:nvPicPr>
          <p:blipFill>
            <a:blip r:embed="rId4"/>
            <a:stretch>
              <a:fillRect/>
            </a:stretch>
          </p:blipFill>
          <p:spPr>
            <a:xfrm>
              <a:off x="434011" y="4406526"/>
              <a:ext cx="3377426" cy="2325145"/>
            </a:xfrm>
            <a:prstGeom prst="rect">
              <a:avLst/>
            </a:prstGeom>
          </p:spPr>
        </p:pic>
        <p:sp>
          <p:nvSpPr>
            <p:cNvPr id="21" name="Rectangle 20"/>
            <p:cNvSpPr/>
            <p:nvPr/>
          </p:nvSpPr>
          <p:spPr>
            <a:xfrm>
              <a:off x="1382937" y="6660288"/>
              <a:ext cx="1731564" cy="215444"/>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Vienna </a:t>
              </a:r>
              <a:r>
                <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rPr>
                <a:t>et al, </a:t>
              </a:r>
              <a:r>
                <a:rPr kumimoji="0" lang="en-US" sz="800" b="0" i="1"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IJAGS </a:t>
              </a:r>
              <a:r>
                <a:rPr kumimoji="0" lang="en-US" sz="800" b="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8</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143 (2016)</a:t>
              </a:r>
              <a:endPar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endParaRPr>
            </a:p>
          </p:txBody>
        </p:sp>
        <p:sp>
          <p:nvSpPr>
            <p:cNvPr id="26" name="Title 1"/>
            <p:cNvSpPr txBox="1">
              <a:spLocks/>
            </p:cNvSpPr>
            <p:nvPr/>
          </p:nvSpPr>
          <p:spPr bwMode="black">
            <a:xfrm>
              <a:off x="212133" y="4104935"/>
              <a:ext cx="382543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Neural network and quantification</a:t>
              </a:r>
              <a:endParaRPr lang="en-US" sz="1600" kern="0" baseline="-25000" dirty="0"/>
            </a:p>
          </p:txBody>
        </p:sp>
      </p:grpSp>
      <p:grpSp>
        <p:nvGrpSpPr>
          <p:cNvPr id="31" name="Group 30"/>
          <p:cNvGrpSpPr/>
          <p:nvPr/>
        </p:nvGrpSpPr>
        <p:grpSpPr>
          <a:xfrm>
            <a:off x="4471442" y="3374945"/>
            <a:ext cx="4006706" cy="3393065"/>
            <a:chOff x="4471442" y="3374945"/>
            <a:chExt cx="4006706" cy="3393065"/>
          </a:xfrm>
        </p:grpSpPr>
        <p:pic>
          <p:nvPicPr>
            <p:cNvPr id="28" name="Picture 27"/>
            <p:cNvPicPr>
              <a:picLocks noChangeAspect="1" noChangeArrowheads="1"/>
            </p:cNvPicPr>
            <p:nvPr/>
          </p:nvPicPr>
          <p:blipFill>
            <a:blip r:embed="rId5" cstate="print"/>
            <a:srcRect/>
            <a:stretch>
              <a:fillRect/>
            </a:stretch>
          </p:blipFill>
          <p:spPr bwMode="auto">
            <a:xfrm>
              <a:off x="4471442" y="3688877"/>
              <a:ext cx="4006706" cy="2903356"/>
            </a:xfrm>
            <a:prstGeom prst="rect">
              <a:avLst/>
            </a:prstGeom>
            <a:noFill/>
            <a:ln w="9525">
              <a:noFill/>
              <a:round/>
              <a:headEnd/>
              <a:tailEnd/>
            </a:ln>
          </p:spPr>
        </p:pic>
        <p:sp>
          <p:nvSpPr>
            <p:cNvPr id="29" name="Rectangle 28"/>
            <p:cNvSpPr/>
            <p:nvPr/>
          </p:nvSpPr>
          <p:spPr>
            <a:xfrm>
              <a:off x="5291220" y="6552566"/>
              <a:ext cx="2161169" cy="215444"/>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err="1" smtClean="0">
                  <a:ln>
                    <a:noFill/>
                  </a:ln>
                  <a:solidFill>
                    <a:sysClr val="windowText" lastClr="000000"/>
                  </a:solidFill>
                  <a:effectLst/>
                  <a:uLnTx/>
                  <a:uFillTx/>
                  <a:latin typeface="Arial" panose="020B0604020202020204" pitchFamily="34" charset="0"/>
                  <a:ea typeface="+mn-ea"/>
                  <a:cs typeface="+mn-cs"/>
                </a:rPr>
                <a:t>Utlak</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&amp; </a:t>
              </a:r>
              <a:r>
                <a:rPr kumimoji="0" lang="en-US" sz="800" b="0" i="0" u="none" strike="noStrike" kern="0" cap="none" spc="0" normalizeH="0" baseline="0" noProof="0" dirty="0" err="1" smtClean="0">
                  <a:ln>
                    <a:noFill/>
                  </a:ln>
                  <a:solidFill>
                    <a:sysClr val="windowText" lastClr="000000"/>
                  </a:solidFill>
                  <a:effectLst/>
                  <a:uLnTx/>
                  <a:uFillTx/>
                  <a:latin typeface="Arial" panose="020B0604020202020204" pitchFamily="34" charset="0"/>
                  <a:ea typeface="+mn-ea"/>
                  <a:cs typeface="+mn-cs"/>
                </a:rPr>
                <a:t>Besmann</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a:t>
              </a:r>
              <a:r>
                <a:rPr kumimoji="0" lang="en-US" sz="800" b="0" i="1"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JACERS </a:t>
              </a:r>
              <a:r>
                <a:rPr kumimoji="0" lang="en-US" sz="800" b="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in press</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2017)</a:t>
              </a:r>
              <a:endPar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endParaRPr>
            </a:p>
          </p:txBody>
        </p:sp>
        <p:sp>
          <p:nvSpPr>
            <p:cNvPr id="30" name="Title 1"/>
            <p:cNvSpPr txBox="1">
              <a:spLocks/>
            </p:cNvSpPr>
            <p:nvPr/>
          </p:nvSpPr>
          <p:spPr bwMode="black">
            <a:xfrm>
              <a:off x="4471442" y="3374945"/>
              <a:ext cx="382543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Thermodynamic</a:t>
              </a:r>
              <a:endParaRPr lang="en-US" sz="1600" kern="0" baseline="-25000" dirty="0"/>
            </a:p>
          </p:txBody>
        </p:sp>
      </p:grpSp>
      <p:grpSp>
        <p:nvGrpSpPr>
          <p:cNvPr id="5" name="Group 4"/>
          <p:cNvGrpSpPr/>
          <p:nvPr/>
        </p:nvGrpSpPr>
        <p:grpSpPr>
          <a:xfrm>
            <a:off x="4037565" y="514289"/>
            <a:ext cx="5030235" cy="2811053"/>
            <a:chOff x="4037565" y="514289"/>
            <a:chExt cx="5030235" cy="2811053"/>
          </a:xfrm>
        </p:grpSpPr>
        <p:grpSp>
          <p:nvGrpSpPr>
            <p:cNvPr id="25" name="Group 24"/>
            <p:cNvGrpSpPr/>
            <p:nvPr/>
          </p:nvGrpSpPr>
          <p:grpSpPr>
            <a:xfrm>
              <a:off x="4037565" y="514289"/>
              <a:ext cx="5030235" cy="2811053"/>
              <a:chOff x="4036368" y="428301"/>
              <a:chExt cx="5030235" cy="2811053"/>
            </a:xfrm>
          </p:grpSpPr>
          <p:pic>
            <p:nvPicPr>
              <p:cNvPr id="17" name="Picture 16"/>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036368" y="634465"/>
                <a:ext cx="5030235" cy="2300376"/>
              </a:xfrm>
              <a:prstGeom prst="rect">
                <a:avLst/>
              </a:prstGeom>
            </p:spPr>
          </p:pic>
          <p:sp>
            <p:nvSpPr>
              <p:cNvPr id="18" name="Rectangle 17"/>
              <p:cNvSpPr/>
              <p:nvPr/>
            </p:nvSpPr>
            <p:spPr>
              <a:xfrm>
                <a:off x="5673445" y="3023910"/>
                <a:ext cx="1750800" cy="215444"/>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McCloy </a:t>
                </a:r>
                <a:r>
                  <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rPr>
                  <a:t>et al, </a:t>
                </a:r>
                <a:r>
                  <a:rPr kumimoji="0" lang="en-US" sz="800" b="0" i="1"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IJAGS </a:t>
                </a:r>
                <a:r>
                  <a:rPr kumimoji="0" lang="en-US" sz="800" b="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2</a:t>
                </a:r>
                <a:r>
                  <a:rPr kumimoji="0" lang="en-US" sz="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mn-ea"/>
                    <a:cs typeface="+mn-cs"/>
                  </a:rPr>
                  <a:t>, 201 (2011)</a:t>
                </a:r>
                <a:endParaRPr kumimoji="0" lang="en-US" sz="800" b="0"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mn-cs"/>
                </a:endParaRPr>
              </a:p>
            </p:txBody>
          </p:sp>
          <p:sp>
            <p:nvSpPr>
              <p:cNvPr id="24" name="Title 1"/>
              <p:cNvSpPr txBox="1">
                <a:spLocks/>
              </p:cNvSpPr>
              <p:nvPr/>
            </p:nvSpPr>
            <p:spPr bwMode="black">
              <a:xfrm>
                <a:off x="4572000" y="428301"/>
                <a:ext cx="382543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sz="1600" kern="0" dirty="0" smtClean="0"/>
                  <a:t>Optical Basicity</a:t>
                </a:r>
                <a:endParaRPr lang="en-US" sz="1600" kern="0" baseline="-25000" dirty="0"/>
              </a:p>
            </p:txBody>
          </p:sp>
        </p:grpSp>
        <p:pic>
          <p:nvPicPr>
            <p:cNvPr id="27" name="Picture 6"/>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7479528" y="645973"/>
              <a:ext cx="1394139" cy="38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17875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1914" y="0"/>
            <a:ext cx="7772400" cy="480131"/>
          </a:xfrm>
        </p:spPr>
        <p:txBody>
          <a:bodyPr/>
          <a:lstStyle/>
          <a:p>
            <a:r>
              <a:rPr lang="en-US" dirty="0" smtClean="0"/>
              <a:t>Overview</a:t>
            </a:r>
            <a:endParaRPr lang="en-US" dirty="0"/>
          </a:p>
        </p:txBody>
      </p:sp>
      <p:sp>
        <p:nvSpPr>
          <p:cNvPr id="3" name="Content Placeholder 2"/>
          <p:cNvSpPr>
            <a:spLocks noGrp="1"/>
          </p:cNvSpPr>
          <p:nvPr>
            <p:ph idx="1"/>
          </p:nvPr>
        </p:nvSpPr>
        <p:spPr>
          <a:xfrm>
            <a:off x="0" y="850859"/>
            <a:ext cx="7389586" cy="3775393"/>
          </a:xfrm>
        </p:spPr>
        <p:txBody>
          <a:bodyPr/>
          <a:lstStyle/>
          <a:p>
            <a:r>
              <a:rPr lang="en-US" sz="2400" dirty="0" smtClean="0">
                <a:latin typeface="+mj-lt"/>
              </a:rPr>
              <a:t>Crystallography – nepheline &amp; related minerals</a:t>
            </a:r>
            <a:endParaRPr lang="en-US" sz="2400" dirty="0" smtClean="0">
              <a:latin typeface="+mj-lt"/>
            </a:endParaRPr>
          </a:p>
          <a:p>
            <a:r>
              <a:rPr lang="en-US" sz="2400" dirty="0" smtClean="0">
                <a:latin typeface="+mj-lt"/>
              </a:rPr>
              <a:t>Composition </a:t>
            </a:r>
            <a:r>
              <a:rPr lang="en-US" sz="2400" dirty="0" smtClean="0">
                <a:latin typeface="+mj-lt"/>
              </a:rPr>
              <a:t>from complex waste glasses</a:t>
            </a:r>
          </a:p>
          <a:p>
            <a:r>
              <a:rPr lang="en-US" sz="2400" dirty="0" smtClean="0">
                <a:latin typeface="+mj-lt"/>
              </a:rPr>
              <a:t>Effect of different </a:t>
            </a:r>
            <a:r>
              <a:rPr lang="en-US" sz="2400" dirty="0" smtClean="0">
                <a:latin typeface="+mj-lt"/>
              </a:rPr>
              <a:t>cooling conditions</a:t>
            </a:r>
          </a:p>
          <a:p>
            <a:r>
              <a:rPr lang="en-US" sz="2400" dirty="0" smtClean="0">
                <a:latin typeface="+mj-lt"/>
              </a:rPr>
              <a:t>Glass composition effects</a:t>
            </a:r>
          </a:p>
          <a:p>
            <a:pPr lvl="1"/>
            <a:r>
              <a:rPr lang="en-US" sz="2000" dirty="0" smtClean="0">
                <a:latin typeface="+mj-lt"/>
              </a:rPr>
              <a:t>Al/B</a:t>
            </a:r>
          </a:p>
          <a:p>
            <a:pPr lvl="1"/>
            <a:r>
              <a:rPr lang="en-US" sz="2000" dirty="0" smtClean="0">
                <a:latin typeface="+mj-lt"/>
              </a:rPr>
              <a:t>Al/Fe</a:t>
            </a:r>
          </a:p>
          <a:p>
            <a:pPr lvl="1"/>
            <a:r>
              <a:rPr lang="en-US" sz="2000" dirty="0" smtClean="0">
                <a:latin typeface="+mj-lt"/>
              </a:rPr>
              <a:t>Na/Ca </a:t>
            </a:r>
          </a:p>
          <a:p>
            <a:pPr lvl="1"/>
            <a:r>
              <a:rPr lang="en-US" sz="2000" dirty="0" smtClean="0">
                <a:latin typeface="+mj-lt"/>
              </a:rPr>
              <a:t>Na/Li</a:t>
            </a:r>
            <a:endParaRPr lang="en-US" sz="2000" dirty="0">
              <a:latin typeface="+mj-lt"/>
            </a:endParaRPr>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5</a:t>
            </a:fld>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5304667" y="2738556"/>
            <a:ext cx="3763133" cy="35702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rotWithShape="1">
          <a:blip r:embed="rId3" cstate="hqprint">
            <a:extLst>
              <a:ext uri="{28A0092B-C50C-407E-A947-70E740481C1C}">
                <a14:useLocalDpi xmlns:a14="http://schemas.microsoft.com/office/drawing/2010/main" val="0"/>
              </a:ext>
            </a:extLst>
          </a:blip>
          <a:srcRect l="6851" r="11632"/>
          <a:stretch/>
        </p:blipFill>
        <p:spPr>
          <a:xfrm>
            <a:off x="1984526" y="3544536"/>
            <a:ext cx="3004457" cy="2764290"/>
          </a:xfrm>
          <a:prstGeom prst="rect">
            <a:avLst/>
          </a:prstGeom>
        </p:spPr>
      </p:pic>
    </p:spTree>
    <p:extLst>
      <p:ext uri="{BB962C8B-B14F-4D97-AF65-F5344CB8AC3E}">
        <p14:creationId xmlns:p14="http://schemas.microsoft.com/office/powerpoint/2010/main" val="97150030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2" descr="C:\Users\José\Desktop\CIF files\NLAS-CIFs\98-000-2929-Eucryptite_psuedo.tif"/>
          <p:cNvPicPr>
            <a:picLocks noChangeAspect="1" noChangeArrowheads="1"/>
          </p:cNvPicPr>
          <p:nvPr/>
        </p:nvPicPr>
        <p:blipFill rotWithShape="1">
          <a:blip r:embed="rId3">
            <a:extLst>
              <a:ext uri="{28A0092B-C50C-407E-A947-70E740481C1C}">
                <a14:useLocalDpi xmlns:a14="http://schemas.microsoft.com/office/drawing/2010/main" val="0"/>
              </a:ext>
            </a:extLst>
          </a:blip>
          <a:srcRect r="27986"/>
          <a:stretch/>
        </p:blipFill>
        <p:spPr bwMode="auto">
          <a:xfrm>
            <a:off x="4894149" y="1226741"/>
            <a:ext cx="3545466" cy="21003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187"/>
            <a:ext cx="9144000" cy="480131"/>
          </a:xfrm>
        </p:spPr>
        <p:txBody>
          <a:bodyPr/>
          <a:lstStyle/>
          <a:p>
            <a:r>
              <a:rPr lang="en-US" dirty="0" smtClean="0"/>
              <a:t>Crystallography:  (A,AE)(</a:t>
            </a:r>
            <a:r>
              <a:rPr lang="en-US" dirty="0" err="1" smtClean="0"/>
              <a:t>Al,B,Fe</a:t>
            </a:r>
            <a:r>
              <a:rPr lang="en-US" dirty="0" smtClean="0"/>
              <a:t>)SiO</a:t>
            </a:r>
            <a:r>
              <a:rPr lang="en-US" baseline="-25000" dirty="0" smtClean="0"/>
              <a:t>4</a:t>
            </a:r>
            <a:endParaRPr lang="en-US" baseline="-25000"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6</a:t>
            </a:fld>
            <a:endParaRPr lang="en-US" dirty="0"/>
          </a:p>
        </p:txBody>
      </p:sp>
      <p:pic>
        <p:nvPicPr>
          <p:cNvPr id="5" name="Picture 12"/>
          <p:cNvPicPr>
            <a:picLocks noChangeAspect="1"/>
          </p:cNvPicPr>
          <p:nvPr/>
        </p:nvPicPr>
        <p:blipFill>
          <a:blip r:embed="rId4">
            <a:extLst>
              <a:ext uri="{28A0092B-C50C-407E-A947-70E740481C1C}">
                <a14:useLocalDpi xmlns:a14="http://schemas.microsoft.com/office/drawing/2010/main" val="0"/>
              </a:ext>
            </a:extLst>
          </a:blip>
          <a:srcRect l="17137" r="14629"/>
          <a:stretch>
            <a:fillRect/>
          </a:stretch>
        </p:blipFill>
        <p:spPr bwMode="auto">
          <a:xfrm>
            <a:off x="287720" y="1465247"/>
            <a:ext cx="3218687"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p:cNvPicPr>
            <a:picLocks noChangeAspect="1"/>
          </p:cNvPicPr>
          <p:nvPr/>
        </p:nvPicPr>
        <p:blipFill>
          <a:blip r:embed="rId5" cstate="print">
            <a:extLst>
              <a:ext uri="{28A0092B-C50C-407E-A947-70E740481C1C}">
                <a14:useLocalDpi xmlns:a14="http://schemas.microsoft.com/office/drawing/2010/main" val="0"/>
              </a:ext>
            </a:extLst>
          </a:blip>
          <a:srcRect r="42500" b="12357"/>
          <a:stretch>
            <a:fillRect/>
          </a:stretch>
        </p:blipFill>
        <p:spPr bwMode="auto">
          <a:xfrm>
            <a:off x="3001978" y="3599745"/>
            <a:ext cx="3136440" cy="20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txBox="1">
            <a:spLocks/>
          </p:cNvSpPr>
          <p:nvPr/>
        </p:nvSpPr>
        <p:spPr bwMode="black">
          <a:xfrm>
            <a:off x="5315870" y="3609186"/>
            <a:ext cx="2169859" cy="85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1" i="0" u="none" strike="noStrike" kern="1200" cap="none" spc="0" normalizeH="0" baseline="0" noProof="0" dirty="0" err="1">
                <a:ln>
                  <a:noFill/>
                </a:ln>
                <a:solidFill>
                  <a:srgbClr val="003C69"/>
                </a:solidFill>
                <a:effectLst/>
                <a:uLnTx/>
                <a:uFillTx/>
                <a:latin typeface="Arial"/>
                <a:ea typeface="+mn-ea"/>
                <a:cs typeface="+mn-cs"/>
              </a:rPr>
              <a:t>Malinkoite</a:t>
            </a:r>
            <a:r>
              <a:rPr kumimoji="0" lang="en-US" altLang="en-US" sz="1400" b="1" i="0" u="none" strike="noStrike" kern="1200" cap="none" spc="0" normalizeH="0" baseline="0" noProof="0" dirty="0">
                <a:ln>
                  <a:noFill/>
                </a:ln>
                <a:solidFill>
                  <a:srgbClr val="003C69"/>
                </a:solidFill>
                <a:effectLst/>
                <a:uLnTx/>
                <a:uFillTx/>
                <a:latin typeface="Arial"/>
                <a:ea typeface="+mn-ea"/>
                <a:cs typeface="+mn-cs"/>
              </a:rPr>
              <a:t> (MA)</a:t>
            </a: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0" i="0" u="none" strike="noStrike" kern="1200" cap="none" spc="0" normalizeH="0" baseline="0" noProof="0" dirty="0">
                <a:ln>
                  <a:noFill/>
                </a:ln>
                <a:solidFill>
                  <a:srgbClr val="003C69"/>
                </a:solidFill>
                <a:effectLst/>
                <a:uLnTx/>
                <a:uFillTx/>
                <a:latin typeface="Arial"/>
                <a:ea typeface="+mn-ea"/>
                <a:cs typeface="+mn-cs"/>
              </a:rPr>
              <a:t>NaBSiO</a:t>
            </a:r>
            <a:r>
              <a:rPr kumimoji="0" lang="en-US" altLang="en-US" sz="1400" b="0" i="0" u="none" strike="noStrike" kern="1200" cap="none" spc="0" normalizeH="0" baseline="-25000" noProof="0" dirty="0">
                <a:ln>
                  <a:noFill/>
                </a:ln>
                <a:solidFill>
                  <a:srgbClr val="003C69"/>
                </a:solidFill>
                <a:effectLst/>
                <a:uLnTx/>
                <a:uFillTx/>
                <a:latin typeface="Arial"/>
                <a:ea typeface="+mn-ea"/>
                <a:cs typeface="+mn-cs"/>
              </a:rPr>
              <a:t>4</a:t>
            </a: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0" i="0" u="none" strike="noStrike" kern="1200" cap="none" spc="0" normalizeH="0" baseline="0" noProof="0" dirty="0" smtClean="0">
                <a:ln>
                  <a:noFill/>
                </a:ln>
                <a:solidFill>
                  <a:srgbClr val="003C69"/>
                </a:solidFill>
                <a:effectLst/>
                <a:uLnTx/>
                <a:uFillTx/>
                <a:latin typeface="Arial"/>
                <a:ea typeface="+mn-ea"/>
                <a:cs typeface="+mn-cs"/>
              </a:rPr>
              <a:t>Hex P6</a:t>
            </a:r>
            <a:r>
              <a:rPr kumimoji="0" lang="en-US" altLang="en-US" sz="1400" b="0" i="0" u="none" strike="noStrike" kern="1200" cap="none" spc="0" normalizeH="0" baseline="-25000" noProof="0" dirty="0" smtClean="0">
                <a:ln>
                  <a:noFill/>
                </a:ln>
                <a:solidFill>
                  <a:srgbClr val="003C69"/>
                </a:solidFill>
                <a:effectLst/>
                <a:uLnTx/>
                <a:uFillTx/>
                <a:latin typeface="Arial"/>
                <a:ea typeface="+mn-ea"/>
                <a:cs typeface="+mn-cs"/>
              </a:rPr>
              <a:t>3</a:t>
            </a:r>
            <a:endParaRPr kumimoji="0" lang="en-US" altLang="en-US" sz="1400" b="0" i="0" u="none" strike="noStrike" kern="1200" cap="none" spc="0" normalizeH="0" baseline="-25000" noProof="0" dirty="0">
              <a:ln>
                <a:noFill/>
              </a:ln>
              <a:solidFill>
                <a:srgbClr val="003C69"/>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endParaRPr kumimoji="0" lang="en-US" altLang="en-US" sz="1400" b="0" i="0" u="none" strike="noStrike" kern="1200" cap="none" spc="0" normalizeH="0" baseline="0" noProof="0" dirty="0">
              <a:ln>
                <a:noFill/>
              </a:ln>
              <a:solidFill>
                <a:srgbClr val="003C69"/>
              </a:solidFill>
              <a:effectLst/>
              <a:uLnTx/>
              <a:uFillTx/>
              <a:latin typeface="Arial"/>
              <a:ea typeface="+mn-ea"/>
              <a:cs typeface="+mn-cs"/>
            </a:endParaRPr>
          </a:p>
        </p:txBody>
      </p:sp>
      <p:sp>
        <p:nvSpPr>
          <p:cNvPr id="9" name="Content Placeholder 2"/>
          <p:cNvSpPr txBox="1">
            <a:spLocks/>
          </p:cNvSpPr>
          <p:nvPr/>
        </p:nvSpPr>
        <p:spPr bwMode="black">
          <a:xfrm>
            <a:off x="7116433" y="1088781"/>
            <a:ext cx="2169859" cy="85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1" i="0" u="none" strike="noStrike" kern="1200" cap="none" spc="0" normalizeH="0" baseline="0" noProof="0" dirty="0" smtClean="0">
                <a:ln>
                  <a:noFill/>
                </a:ln>
                <a:solidFill>
                  <a:srgbClr val="003C69"/>
                </a:solidFill>
                <a:effectLst/>
                <a:uLnTx/>
                <a:uFillTx/>
                <a:latin typeface="Arial"/>
                <a:ea typeface="+mn-ea"/>
                <a:cs typeface="+mn-cs"/>
              </a:rPr>
              <a:t>Eucryptite (EU)</a:t>
            </a:r>
            <a:endParaRPr kumimoji="0" lang="en-US" altLang="en-US" sz="1400" b="1" i="0" u="none" strike="noStrike" kern="1200" cap="none" spc="0" normalizeH="0" baseline="0" noProof="0" dirty="0">
              <a:ln>
                <a:noFill/>
              </a:ln>
              <a:solidFill>
                <a:srgbClr val="003C69"/>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0" i="0" u="none" strike="noStrike" kern="1200" cap="none" spc="0" normalizeH="0" baseline="0" noProof="0" dirty="0" smtClean="0">
                <a:ln>
                  <a:noFill/>
                </a:ln>
                <a:solidFill>
                  <a:srgbClr val="003C69"/>
                </a:solidFill>
                <a:effectLst/>
                <a:uLnTx/>
                <a:uFillTx/>
                <a:latin typeface="Arial"/>
                <a:ea typeface="+mn-ea"/>
                <a:cs typeface="+mn-cs"/>
              </a:rPr>
              <a:t>LiAlSiO</a:t>
            </a:r>
            <a:r>
              <a:rPr kumimoji="0" lang="en-US" altLang="en-US" sz="1400" b="0" i="0" u="none" strike="noStrike" kern="1200" cap="none" spc="0" normalizeH="0" baseline="-25000" noProof="0" dirty="0" smtClean="0">
                <a:ln>
                  <a:noFill/>
                </a:ln>
                <a:solidFill>
                  <a:srgbClr val="003C69"/>
                </a:solidFill>
                <a:effectLst/>
                <a:uLnTx/>
                <a:uFillTx/>
                <a:latin typeface="Arial"/>
                <a:ea typeface="+mn-ea"/>
                <a:cs typeface="+mn-cs"/>
              </a:rPr>
              <a:t>4</a:t>
            </a:r>
            <a:endParaRPr kumimoji="0" lang="en-US" altLang="en-US" sz="1400" b="0" i="0" u="none" strike="noStrike" kern="1200" cap="none" spc="0" normalizeH="0" baseline="-25000" noProof="0" dirty="0">
              <a:ln>
                <a:noFill/>
              </a:ln>
              <a:solidFill>
                <a:srgbClr val="003C69"/>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0" i="0" u="none" strike="noStrike" kern="1200" cap="none" spc="0" normalizeH="0" baseline="0" noProof="0" dirty="0" smtClean="0">
                <a:ln>
                  <a:noFill/>
                </a:ln>
                <a:solidFill>
                  <a:srgbClr val="003C69"/>
                </a:solidFill>
                <a:effectLst/>
                <a:uLnTx/>
                <a:uFillTx/>
                <a:latin typeface="Arial"/>
                <a:ea typeface="+mn-ea"/>
                <a:cs typeface="+mn-cs"/>
              </a:rPr>
              <a:t>Hex P6</a:t>
            </a:r>
            <a:r>
              <a:rPr kumimoji="0" lang="en-US" altLang="en-US" sz="1400" b="0" i="0" u="none" strike="noStrike" kern="1200" cap="none" spc="0" normalizeH="0" baseline="-25000" noProof="0" dirty="0" smtClean="0">
                <a:ln>
                  <a:noFill/>
                </a:ln>
                <a:solidFill>
                  <a:srgbClr val="003C69"/>
                </a:solidFill>
                <a:effectLst/>
                <a:uLnTx/>
                <a:uFillTx/>
                <a:latin typeface="Arial"/>
                <a:ea typeface="+mn-ea"/>
                <a:cs typeface="+mn-cs"/>
              </a:rPr>
              <a:t>4</a:t>
            </a:r>
            <a:r>
              <a:rPr kumimoji="0" lang="en-US" altLang="en-US" sz="1400" b="0" i="0" u="none" strike="noStrike" kern="1200" cap="none" spc="0" normalizeH="0" baseline="0" noProof="0" dirty="0" smtClean="0">
                <a:ln>
                  <a:noFill/>
                </a:ln>
                <a:solidFill>
                  <a:srgbClr val="003C69"/>
                </a:solidFill>
                <a:effectLst/>
                <a:uLnTx/>
                <a:uFillTx/>
                <a:latin typeface="Arial"/>
                <a:ea typeface="+mn-ea"/>
                <a:cs typeface="+mn-cs"/>
              </a:rPr>
              <a:t>22</a:t>
            </a:r>
            <a:endParaRPr kumimoji="0" lang="en-US" altLang="en-US" sz="1400" b="0" i="0" u="none" strike="noStrike" kern="1200" cap="none" spc="0" normalizeH="0" baseline="0" noProof="0" dirty="0">
              <a:ln>
                <a:noFill/>
              </a:ln>
              <a:solidFill>
                <a:srgbClr val="003C69"/>
              </a:solidFill>
              <a:effectLst/>
              <a:uLnTx/>
              <a:uFillTx/>
              <a:latin typeface="Arial"/>
              <a:ea typeface="+mn-ea"/>
              <a:cs typeface="+mn-cs"/>
            </a:endParaRPr>
          </a:p>
        </p:txBody>
      </p:sp>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20289" t="2418" r="21208" b="-2418"/>
          <a:stretch/>
        </p:blipFill>
        <p:spPr>
          <a:xfrm rot="19563731">
            <a:off x="400337" y="1270654"/>
            <a:ext cx="4186051" cy="2711469"/>
          </a:xfrm>
          <a:prstGeom prst="rect">
            <a:avLst/>
          </a:prstGeom>
        </p:spPr>
      </p:pic>
      <p:sp>
        <p:nvSpPr>
          <p:cNvPr id="6" name="Content Placeholder 2"/>
          <p:cNvSpPr txBox="1">
            <a:spLocks/>
          </p:cNvSpPr>
          <p:nvPr/>
        </p:nvSpPr>
        <p:spPr bwMode="black">
          <a:xfrm>
            <a:off x="3369447" y="896282"/>
            <a:ext cx="19050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1" i="0" u="none" strike="noStrike" kern="1200" cap="none" spc="0" normalizeH="0" baseline="0" noProof="0" dirty="0">
                <a:ln>
                  <a:noFill/>
                </a:ln>
                <a:solidFill>
                  <a:srgbClr val="003C69"/>
                </a:solidFill>
                <a:effectLst/>
                <a:uLnTx/>
                <a:uFillTx/>
                <a:latin typeface="Arial"/>
                <a:ea typeface="+mn-ea"/>
                <a:cs typeface="+mn-cs"/>
              </a:rPr>
              <a:t>Nepheline (NE)</a:t>
            </a:r>
            <a:r>
              <a:rPr kumimoji="0" lang="en-US" altLang="en-US" sz="1400" b="0" i="0" u="none" strike="noStrike" kern="1200" cap="none" spc="0" normalizeH="0" baseline="0" noProof="0" dirty="0">
                <a:ln>
                  <a:noFill/>
                </a:ln>
                <a:solidFill>
                  <a:srgbClr val="003C69"/>
                </a:solidFill>
                <a:effectLst/>
                <a:uLnTx/>
                <a:uFillTx/>
                <a:latin typeface="Arial"/>
                <a:ea typeface="+mn-ea"/>
                <a:cs typeface="+mn-cs"/>
              </a:rPr>
              <a:t> NaAlSiO</a:t>
            </a:r>
            <a:r>
              <a:rPr kumimoji="0" lang="en-US" altLang="en-US" sz="1400" b="0" i="0" u="none" strike="noStrike" kern="1200" cap="none" spc="0" normalizeH="0" baseline="-25000" noProof="0" dirty="0">
                <a:ln>
                  <a:noFill/>
                </a:ln>
                <a:solidFill>
                  <a:srgbClr val="003C69"/>
                </a:solidFill>
                <a:effectLst/>
                <a:uLnTx/>
                <a:uFillTx/>
                <a:latin typeface="Arial"/>
                <a:ea typeface="+mn-ea"/>
                <a:cs typeface="+mn-cs"/>
              </a:rPr>
              <a:t>4</a:t>
            </a: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r>
              <a:rPr kumimoji="0" lang="en-US" altLang="en-US" sz="1400" b="0" i="0" u="none" strike="noStrike" kern="1200" cap="none" spc="0" normalizeH="0" baseline="0" noProof="0" dirty="0" smtClean="0">
                <a:ln>
                  <a:noFill/>
                </a:ln>
                <a:solidFill>
                  <a:srgbClr val="003C69"/>
                </a:solidFill>
                <a:effectLst/>
                <a:uLnTx/>
                <a:uFillTx/>
                <a:latin typeface="Arial"/>
                <a:ea typeface="+mn-ea"/>
                <a:cs typeface="+mn-cs"/>
              </a:rPr>
              <a:t>Hex P6</a:t>
            </a:r>
            <a:r>
              <a:rPr kumimoji="0" lang="en-US" altLang="en-US" sz="1400" b="0" i="0" u="none" strike="noStrike" kern="1200" cap="none" spc="0" normalizeH="0" baseline="-25000" noProof="0" dirty="0" smtClean="0">
                <a:ln>
                  <a:noFill/>
                </a:ln>
                <a:solidFill>
                  <a:srgbClr val="003C69"/>
                </a:solidFill>
                <a:effectLst/>
                <a:uLnTx/>
                <a:uFillTx/>
                <a:latin typeface="Arial"/>
                <a:ea typeface="+mn-ea"/>
                <a:cs typeface="+mn-cs"/>
              </a:rPr>
              <a:t>3</a:t>
            </a:r>
            <a:endParaRPr kumimoji="0" lang="en-US" altLang="en-US" sz="1400" b="0" i="0" u="none" strike="noStrike" kern="1200" cap="none" spc="0" normalizeH="0" baseline="-25000" noProof="0" dirty="0">
              <a:ln>
                <a:noFill/>
              </a:ln>
              <a:solidFill>
                <a:srgbClr val="003C69"/>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
                <a:srgbClr val="C60C30"/>
              </a:buClr>
              <a:buSzTx/>
              <a:buFontTx/>
              <a:buNone/>
              <a:tabLst/>
              <a:defRPr/>
            </a:pPr>
            <a:endParaRPr kumimoji="0" lang="en-US" altLang="en-US" sz="1400" b="0" i="0" u="none" strike="noStrike" kern="1200" cap="none" spc="0" normalizeH="0" baseline="0" noProof="0" dirty="0">
              <a:ln>
                <a:noFill/>
              </a:ln>
              <a:solidFill>
                <a:srgbClr val="003C69"/>
              </a:solidFill>
              <a:effectLst/>
              <a:uLnTx/>
              <a:uFillTx/>
              <a:latin typeface="Arial"/>
              <a:ea typeface="+mn-ea"/>
              <a:cs typeface="+mn-cs"/>
            </a:endParaRP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4397" t="45442" r="78890" b="11009"/>
          <a:stretch/>
        </p:blipFill>
        <p:spPr>
          <a:xfrm rot="19563731">
            <a:off x="568738" y="3611281"/>
            <a:ext cx="1188966" cy="1174052"/>
          </a:xfrm>
          <a:prstGeom prst="rect">
            <a:avLst/>
          </a:prstGeom>
        </p:spPr>
      </p:pic>
      <p:sp>
        <p:nvSpPr>
          <p:cNvPr id="13" name="TextBox 12"/>
          <p:cNvSpPr txBox="1"/>
          <p:nvPr/>
        </p:nvSpPr>
        <p:spPr>
          <a:xfrm>
            <a:off x="6400800" y="4748670"/>
            <a:ext cx="2743200" cy="1200329"/>
          </a:xfrm>
          <a:prstGeom prst="rect">
            <a:avLst/>
          </a:prstGeom>
          <a:noFill/>
        </p:spPr>
        <p:txBody>
          <a:bodyPr wrap="square" rtlCol="0">
            <a:spAutoFit/>
          </a:bodyPr>
          <a:lstStyle/>
          <a:p>
            <a:r>
              <a:rPr lang="en-US" dirty="0">
                <a:solidFill>
                  <a:schemeClr val="bg2"/>
                </a:solidFill>
              </a:rPr>
              <a:t>Na, Fe: no </a:t>
            </a:r>
            <a:r>
              <a:rPr lang="en-US" dirty="0" smtClean="0">
                <a:solidFill>
                  <a:schemeClr val="bg2"/>
                </a:solidFill>
              </a:rPr>
              <a:t>mineral</a:t>
            </a:r>
          </a:p>
          <a:p>
            <a:r>
              <a:rPr lang="en-US" dirty="0">
                <a:solidFill>
                  <a:schemeClr val="bg2"/>
                </a:solidFill>
              </a:rPr>
              <a:t>Li, Fe: </a:t>
            </a:r>
            <a:r>
              <a:rPr lang="en-US" dirty="0" smtClean="0">
                <a:solidFill>
                  <a:schemeClr val="bg2"/>
                </a:solidFill>
              </a:rPr>
              <a:t> no </a:t>
            </a:r>
            <a:r>
              <a:rPr lang="en-US" dirty="0">
                <a:solidFill>
                  <a:schemeClr val="bg2"/>
                </a:solidFill>
              </a:rPr>
              <a:t>mineral</a:t>
            </a:r>
          </a:p>
          <a:p>
            <a:r>
              <a:rPr lang="en-US" dirty="0" smtClean="0">
                <a:solidFill>
                  <a:schemeClr val="bg2"/>
                </a:solidFill>
              </a:rPr>
              <a:t>Ca, Al:  </a:t>
            </a:r>
            <a:r>
              <a:rPr lang="en-US" dirty="0" err="1" smtClean="0">
                <a:solidFill>
                  <a:schemeClr val="bg2"/>
                </a:solidFill>
              </a:rPr>
              <a:t>Anorthite</a:t>
            </a:r>
            <a:endParaRPr lang="en-US" dirty="0" smtClean="0">
              <a:solidFill>
                <a:schemeClr val="bg2"/>
              </a:solidFill>
            </a:endParaRPr>
          </a:p>
          <a:p>
            <a:r>
              <a:rPr lang="en-US" dirty="0" smtClean="0">
                <a:solidFill>
                  <a:schemeClr val="bg2"/>
                </a:solidFill>
              </a:rPr>
              <a:t>Ca, B:  </a:t>
            </a:r>
            <a:r>
              <a:rPr lang="en-US" dirty="0" err="1" smtClean="0">
                <a:solidFill>
                  <a:schemeClr val="bg2"/>
                </a:solidFill>
              </a:rPr>
              <a:t>Danburite</a:t>
            </a:r>
            <a:endParaRPr lang="en-US" dirty="0" smtClean="0">
              <a:solidFill>
                <a:schemeClr val="bg2"/>
              </a:solidFill>
            </a:endParaRPr>
          </a:p>
        </p:txBody>
      </p:sp>
      <p:sp>
        <p:nvSpPr>
          <p:cNvPr id="3" name="Rectangle 2"/>
          <p:cNvSpPr/>
          <p:nvPr/>
        </p:nvSpPr>
        <p:spPr>
          <a:xfrm>
            <a:off x="287720" y="6232644"/>
            <a:ext cx="8308848" cy="430887"/>
          </a:xfrm>
          <a:prstGeom prst="rect">
            <a:avLst/>
          </a:prstGeom>
        </p:spPr>
        <p:txBody>
          <a:bodyPr wrap="square">
            <a:spAutoFit/>
          </a:bodyPr>
          <a:lstStyle/>
          <a:p>
            <a:pPr marL="0" lvl="1" indent="0" algn="ctr">
              <a:buClrTx/>
              <a:buNone/>
            </a:pPr>
            <a:r>
              <a:rPr lang="en-US" sz="2200" dirty="0" smtClean="0">
                <a:solidFill>
                  <a:schemeClr val="accent3"/>
                </a:solidFill>
              </a:rPr>
              <a:t>NEPHELINE</a:t>
            </a:r>
            <a:r>
              <a:rPr lang="en-US" sz="2200" dirty="0" smtClean="0">
                <a:solidFill>
                  <a:schemeClr val="bg2"/>
                </a:solidFill>
              </a:rPr>
              <a:t>:  (</a:t>
            </a:r>
            <a:r>
              <a:rPr lang="en-US" sz="2200" dirty="0" err="1" smtClean="0">
                <a:solidFill>
                  <a:schemeClr val="bg2"/>
                </a:solidFill>
              </a:rPr>
              <a:t>Na,Ca,Mg</a:t>
            </a:r>
            <a:r>
              <a:rPr lang="en-US" sz="2200" dirty="0">
                <a:solidFill>
                  <a:schemeClr val="bg2"/>
                </a:solidFill>
              </a:rPr>
              <a:t>,□)</a:t>
            </a:r>
            <a:r>
              <a:rPr lang="en-US" sz="2200" baseline="-25000" dirty="0">
                <a:solidFill>
                  <a:schemeClr val="bg2"/>
                </a:solidFill>
              </a:rPr>
              <a:t>0.75</a:t>
            </a:r>
            <a:r>
              <a:rPr lang="en-US" sz="2200" baseline="30000" dirty="0">
                <a:solidFill>
                  <a:schemeClr val="bg2"/>
                </a:solidFill>
              </a:rPr>
              <a:t>oval</a:t>
            </a:r>
            <a:r>
              <a:rPr lang="en-US" sz="2200" dirty="0">
                <a:solidFill>
                  <a:schemeClr val="bg2"/>
                </a:solidFill>
              </a:rPr>
              <a:t>(</a:t>
            </a:r>
            <a:r>
              <a:rPr lang="en-US" sz="2200" dirty="0" err="1">
                <a:solidFill>
                  <a:schemeClr val="bg2"/>
                </a:solidFill>
              </a:rPr>
              <a:t>K,Na,Ca</a:t>
            </a:r>
            <a:r>
              <a:rPr lang="en-US" sz="2200" dirty="0">
                <a:solidFill>
                  <a:schemeClr val="bg2"/>
                </a:solidFill>
              </a:rPr>
              <a:t>,□)</a:t>
            </a:r>
            <a:r>
              <a:rPr lang="en-US" sz="2200" baseline="-25000" dirty="0">
                <a:solidFill>
                  <a:schemeClr val="bg2"/>
                </a:solidFill>
              </a:rPr>
              <a:t>0.25</a:t>
            </a:r>
            <a:r>
              <a:rPr lang="en-US" sz="2200" baseline="30000" dirty="0">
                <a:solidFill>
                  <a:schemeClr val="bg2"/>
                </a:solidFill>
              </a:rPr>
              <a:t>hex</a:t>
            </a:r>
            <a:r>
              <a:rPr lang="en-US" sz="2200" dirty="0">
                <a:solidFill>
                  <a:schemeClr val="bg2"/>
                </a:solidFill>
              </a:rPr>
              <a:t>(</a:t>
            </a:r>
            <a:r>
              <a:rPr lang="en-US" sz="2200" dirty="0" err="1">
                <a:solidFill>
                  <a:schemeClr val="bg2"/>
                </a:solidFill>
              </a:rPr>
              <a:t>Al,Fe</a:t>
            </a:r>
            <a:r>
              <a:rPr lang="en-US" sz="2200" dirty="0">
                <a:solidFill>
                  <a:schemeClr val="bg2"/>
                </a:solidFill>
              </a:rPr>
              <a:t>)SiO</a:t>
            </a:r>
            <a:r>
              <a:rPr lang="en-US" sz="2200" baseline="-25000" dirty="0">
                <a:solidFill>
                  <a:schemeClr val="bg2"/>
                </a:solidFill>
              </a:rPr>
              <a:t>4</a:t>
            </a:r>
          </a:p>
        </p:txBody>
      </p:sp>
    </p:spTree>
    <p:extLst>
      <p:ext uri="{BB962C8B-B14F-4D97-AF65-F5344CB8AC3E}">
        <p14:creationId xmlns:p14="http://schemas.microsoft.com/office/powerpoint/2010/main" val="29072042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48"/>
            <a:ext cx="9144000" cy="480131"/>
          </a:xfrm>
        </p:spPr>
        <p:txBody>
          <a:bodyPr/>
          <a:lstStyle/>
          <a:p>
            <a:r>
              <a:rPr lang="en-US" dirty="0" smtClean="0"/>
              <a:t>Nepheline in complex HLW glasses</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7</a:t>
            </a:fld>
            <a:endParaRPr lang="en-US" dirty="0"/>
          </a:p>
        </p:txBody>
      </p:sp>
      <p:pic>
        <p:nvPicPr>
          <p:cNvPr id="4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61025" y="867443"/>
            <a:ext cx="2614384" cy="25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61025" y="3922718"/>
            <a:ext cx="3152775" cy="265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514" y="4251842"/>
            <a:ext cx="4741913" cy="2582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Content Placeholder 2"/>
          <p:cNvSpPr txBox="1">
            <a:spLocks/>
          </p:cNvSpPr>
          <p:nvPr/>
        </p:nvSpPr>
        <p:spPr bwMode="black">
          <a:xfrm>
            <a:off x="651172" y="3952847"/>
            <a:ext cx="4076386"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Nepheline crystal composition (WDS)</a:t>
            </a:r>
            <a:endParaRPr lang="en-US" altLang="en-US" sz="1600" dirty="0">
              <a:solidFill>
                <a:schemeClr val="accent1"/>
              </a:solidFill>
              <a:latin typeface="Lucida Sans" panose="020B0602030504020204" pitchFamily="34" charset="0"/>
            </a:endParaRPr>
          </a:p>
        </p:txBody>
      </p:sp>
      <p:sp>
        <p:nvSpPr>
          <p:cNvPr id="51" name="Content Placeholder 2"/>
          <p:cNvSpPr txBox="1">
            <a:spLocks/>
          </p:cNvSpPr>
          <p:nvPr/>
        </p:nvSpPr>
        <p:spPr bwMode="black">
          <a:xfrm>
            <a:off x="5195368" y="571609"/>
            <a:ext cx="4013508"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Compositional maps, NP-K-2 CCC</a:t>
            </a:r>
            <a:endParaRPr lang="en-US" altLang="en-US" sz="1600" dirty="0">
              <a:solidFill>
                <a:schemeClr val="accent1"/>
              </a:solidFill>
              <a:latin typeface="Lucida Sans" panose="020B0602030504020204" pitchFamily="34" charset="0"/>
            </a:endParaRPr>
          </a:p>
        </p:txBody>
      </p:sp>
      <p:sp>
        <p:nvSpPr>
          <p:cNvPr id="52" name="Content Placeholder 2"/>
          <p:cNvSpPr txBox="1">
            <a:spLocks/>
          </p:cNvSpPr>
          <p:nvPr/>
        </p:nvSpPr>
        <p:spPr bwMode="black">
          <a:xfrm>
            <a:off x="5389797" y="3640917"/>
            <a:ext cx="3624650"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Compositional maps, A4 CCC</a:t>
            </a:r>
            <a:endParaRPr lang="en-US" altLang="en-US" sz="1600" dirty="0">
              <a:solidFill>
                <a:schemeClr val="accent1"/>
              </a:solidFill>
              <a:latin typeface="Lucida Sans" panose="020B0602030504020204" pitchFamily="34" charset="0"/>
            </a:endParaRPr>
          </a:p>
        </p:txBody>
      </p:sp>
      <p:sp>
        <p:nvSpPr>
          <p:cNvPr id="54" name="Rectangle 53"/>
          <p:cNvSpPr/>
          <p:nvPr/>
        </p:nvSpPr>
        <p:spPr>
          <a:xfrm>
            <a:off x="225312" y="6657945"/>
            <a:ext cx="4572000" cy="200055"/>
          </a:xfrm>
          <a:prstGeom prst="rect">
            <a:avLst/>
          </a:prstGeom>
        </p:spPr>
        <p:txBody>
          <a:bodyPr>
            <a:spAutoFit/>
          </a:bodyPr>
          <a:lstStyle/>
          <a:p>
            <a:pPr algn="ctr">
              <a:buClr>
                <a:srgbClr val="C60C30"/>
              </a:buClr>
            </a:pPr>
            <a:r>
              <a:rPr lang="en-US" sz="700" dirty="0" smtClean="0">
                <a:solidFill>
                  <a:schemeClr val="bg2"/>
                </a:solidFill>
              </a:rPr>
              <a:t>Marcial </a:t>
            </a:r>
            <a:r>
              <a:rPr lang="en-US" sz="700" dirty="0">
                <a:solidFill>
                  <a:schemeClr val="bg2"/>
                </a:solidFill>
              </a:rPr>
              <a:t>et al., </a:t>
            </a:r>
            <a:r>
              <a:rPr lang="en-US" sz="700" dirty="0" smtClean="0">
                <a:solidFill>
                  <a:schemeClr val="bg2"/>
                </a:solidFill>
              </a:rPr>
              <a:t>Amer. Min., 101(2), 266-276 </a:t>
            </a:r>
            <a:r>
              <a:rPr lang="en-US" sz="700" dirty="0">
                <a:solidFill>
                  <a:schemeClr val="bg2"/>
                </a:solidFill>
              </a:rPr>
              <a:t>(2015).</a:t>
            </a: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0514" y="952648"/>
            <a:ext cx="4792963" cy="2609503"/>
          </a:xfrm>
          <a:prstGeom prst="rect">
            <a:avLst/>
          </a:prstGeom>
        </p:spPr>
      </p:pic>
      <p:sp>
        <p:nvSpPr>
          <p:cNvPr id="13" name="Rectangle 12"/>
          <p:cNvSpPr/>
          <p:nvPr/>
        </p:nvSpPr>
        <p:spPr>
          <a:xfrm>
            <a:off x="5849824" y="6635274"/>
            <a:ext cx="3447380" cy="222726"/>
          </a:xfrm>
          <a:prstGeom prst="rect">
            <a:avLst/>
          </a:prstGeom>
        </p:spPr>
        <p:txBody>
          <a:bodyPr wrap="square">
            <a:spAutoFit/>
          </a:bodyPr>
          <a:lstStyle/>
          <a:p>
            <a:r>
              <a:rPr lang="en-US" sz="700" dirty="0" err="1" smtClean="0">
                <a:solidFill>
                  <a:schemeClr val="bg2"/>
                </a:solidFill>
                <a:latin typeface="+mj-lt"/>
              </a:rPr>
              <a:t>Marcial</a:t>
            </a:r>
            <a:r>
              <a:rPr lang="en-US" sz="700" dirty="0" smtClean="0">
                <a:solidFill>
                  <a:schemeClr val="bg2"/>
                </a:solidFill>
                <a:latin typeface="+mj-lt"/>
              </a:rPr>
              <a:t> et al, </a:t>
            </a:r>
            <a:r>
              <a:rPr lang="en-US" sz="700" dirty="0" err="1" smtClean="0">
                <a:solidFill>
                  <a:schemeClr val="bg2"/>
                </a:solidFill>
                <a:latin typeface="+mj-lt"/>
              </a:rPr>
              <a:t>Proc</a:t>
            </a:r>
            <a:r>
              <a:rPr lang="en-US" sz="700" dirty="0" smtClean="0">
                <a:solidFill>
                  <a:schemeClr val="bg2"/>
                </a:solidFill>
                <a:latin typeface="+mj-lt"/>
              </a:rPr>
              <a:t> MRS 1744, 85 </a:t>
            </a:r>
            <a:r>
              <a:rPr lang="en-US" sz="700" dirty="0">
                <a:solidFill>
                  <a:schemeClr val="bg2"/>
                </a:solidFill>
                <a:latin typeface="+mj-lt"/>
              </a:rPr>
              <a:t>(</a:t>
            </a:r>
            <a:r>
              <a:rPr lang="en-US" sz="700" dirty="0" smtClean="0">
                <a:solidFill>
                  <a:schemeClr val="bg2"/>
                </a:solidFill>
                <a:latin typeface="+mj-lt"/>
              </a:rPr>
              <a:t>2015) </a:t>
            </a:r>
            <a:endParaRPr lang="en-US" sz="700" dirty="0">
              <a:solidFill>
                <a:schemeClr val="bg2"/>
              </a:solidFill>
              <a:latin typeface="+mj-lt"/>
            </a:endParaRPr>
          </a:p>
        </p:txBody>
      </p:sp>
      <p:sp>
        <p:nvSpPr>
          <p:cNvPr id="15" name="Content Placeholder 2"/>
          <p:cNvSpPr txBox="1">
            <a:spLocks/>
          </p:cNvSpPr>
          <p:nvPr/>
        </p:nvSpPr>
        <p:spPr bwMode="black">
          <a:xfrm>
            <a:off x="651172" y="675466"/>
            <a:ext cx="4076386"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Selective partitioning</a:t>
            </a:r>
            <a:endParaRPr lang="en-US" altLang="en-US" sz="1600" dirty="0">
              <a:solidFill>
                <a:schemeClr val="accent1"/>
              </a:solidFill>
              <a:latin typeface="Lucida Sans" panose="020B0602030504020204" pitchFamily="34" charset="0"/>
            </a:endParaRPr>
          </a:p>
        </p:txBody>
      </p:sp>
    </p:spTree>
    <p:extLst>
      <p:ext uri="{BB962C8B-B14F-4D97-AF65-F5344CB8AC3E}">
        <p14:creationId xmlns:p14="http://schemas.microsoft.com/office/powerpoint/2010/main" val="3080791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350" y="4885"/>
            <a:ext cx="9150350" cy="480131"/>
          </a:xfrm>
        </p:spPr>
        <p:txBody>
          <a:bodyPr/>
          <a:lstStyle/>
          <a:p>
            <a:r>
              <a:rPr lang="en-US" dirty="0" smtClean="0"/>
              <a:t>Effect of heat treatments</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8</a:t>
            </a:fld>
            <a:endParaRPr lang="en-US" dirty="0"/>
          </a:p>
        </p:txBody>
      </p:sp>
      <p:grpSp>
        <p:nvGrpSpPr>
          <p:cNvPr id="3" name="Group 2"/>
          <p:cNvGrpSpPr/>
          <p:nvPr/>
        </p:nvGrpSpPr>
        <p:grpSpPr>
          <a:xfrm>
            <a:off x="3289987" y="995197"/>
            <a:ext cx="5648055" cy="2969009"/>
            <a:chOff x="37047" y="3335351"/>
            <a:chExt cx="6165077" cy="3240791"/>
          </a:xfrm>
        </p:grpSpPr>
        <p:pic>
          <p:nvPicPr>
            <p:cNvPr id="9" name="Picture 8"/>
            <p:cNvPicPr>
              <a:picLocks noChangeAspect="1"/>
            </p:cNvPicPr>
            <p:nvPr/>
          </p:nvPicPr>
          <p:blipFill rotWithShape="1">
            <a:blip r:embed="rId3"/>
            <a:srcRect l="1256" t="1000" r="1485" b="839"/>
            <a:stretch/>
          </p:blipFill>
          <p:spPr>
            <a:xfrm>
              <a:off x="37047" y="3335351"/>
              <a:ext cx="3919096" cy="3240791"/>
            </a:xfrm>
            <a:prstGeom prst="rect">
              <a:avLst/>
            </a:prstGeom>
            <a:noFill/>
            <a:ln>
              <a:noFill/>
            </a:ln>
          </p:spPr>
        </p:pic>
        <p:sp>
          <p:nvSpPr>
            <p:cNvPr id="11" name="TextBox 7"/>
            <p:cNvSpPr txBox="1">
              <a:spLocks noChangeArrowheads="1"/>
            </p:cNvSpPr>
            <p:nvPr/>
          </p:nvSpPr>
          <p:spPr bwMode="auto">
            <a:xfrm>
              <a:off x="1158395" y="4123232"/>
              <a:ext cx="838200" cy="335951"/>
            </a:xfrm>
            <a:prstGeom prst="rect">
              <a:avLst/>
            </a:prstGeom>
            <a:noFill/>
            <a:ln>
              <a:noFill/>
            </a:ln>
            <a:extLst/>
          </p:spPr>
          <p:txBody>
            <a:bodyPr>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spcBef>
                  <a:spcPct val="0"/>
                </a:spcBef>
                <a:buFontTx/>
                <a:buNone/>
              </a:pPr>
              <a:r>
                <a:rPr lang="en-US" altLang="en-US" sz="1400" baseline="0" dirty="0" err="1">
                  <a:solidFill>
                    <a:schemeClr val="bg1"/>
                  </a:solidFill>
                </a:rPr>
                <a:t>Sp</a:t>
              </a:r>
              <a:endParaRPr lang="en-US" altLang="en-US" sz="1400" baseline="0" dirty="0">
                <a:solidFill>
                  <a:schemeClr val="bg1"/>
                </a:solidFill>
              </a:endParaRPr>
            </a:p>
          </p:txBody>
        </p:sp>
        <p:sp>
          <p:nvSpPr>
            <p:cNvPr id="13" name="TextBox 9"/>
            <p:cNvSpPr txBox="1">
              <a:spLocks noChangeArrowheads="1"/>
            </p:cNvSpPr>
            <p:nvPr/>
          </p:nvSpPr>
          <p:spPr bwMode="auto">
            <a:xfrm>
              <a:off x="1003973" y="5148563"/>
              <a:ext cx="1093367" cy="335951"/>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spcBef>
                  <a:spcPct val="0"/>
                </a:spcBef>
                <a:buFontTx/>
                <a:buNone/>
              </a:pPr>
              <a:r>
                <a:rPr lang="en-US" altLang="en-US" sz="1400" baseline="0" dirty="0" err="1" smtClean="0">
                  <a:solidFill>
                    <a:schemeClr val="bg1"/>
                  </a:solidFill>
                </a:rPr>
                <a:t>Sp,Ne</a:t>
              </a:r>
              <a:endParaRPr lang="en-US" altLang="en-US" sz="1400" baseline="0" dirty="0">
                <a:solidFill>
                  <a:schemeClr val="bg1"/>
                </a:solidFill>
              </a:endParaRPr>
            </a:p>
          </p:txBody>
        </p:sp>
        <p:sp>
          <p:nvSpPr>
            <p:cNvPr id="14" name="TextBox 11"/>
            <p:cNvSpPr txBox="1">
              <a:spLocks noChangeArrowheads="1"/>
            </p:cNvSpPr>
            <p:nvPr/>
          </p:nvSpPr>
          <p:spPr bwMode="auto">
            <a:xfrm>
              <a:off x="3178925" y="5850644"/>
              <a:ext cx="1880004" cy="335951"/>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spcBef>
                  <a:spcPct val="0"/>
                </a:spcBef>
                <a:buFontTx/>
                <a:buNone/>
              </a:pPr>
              <a:r>
                <a:rPr lang="en-US" altLang="en-US" sz="1400" baseline="0" dirty="0" smtClean="0">
                  <a:solidFill>
                    <a:srgbClr val="00B050"/>
                  </a:solidFill>
                </a:rPr>
                <a:t>CCC: </a:t>
              </a:r>
              <a:r>
                <a:rPr lang="en-US" altLang="en-US" sz="1400" baseline="0" dirty="0" err="1" smtClean="0">
                  <a:solidFill>
                    <a:srgbClr val="00B050"/>
                  </a:solidFill>
                </a:rPr>
                <a:t>Sp</a:t>
              </a:r>
              <a:r>
                <a:rPr lang="en-US" altLang="en-US" sz="1400" baseline="0" dirty="0">
                  <a:solidFill>
                    <a:srgbClr val="00B050"/>
                  </a:solidFill>
                </a:rPr>
                <a:t>, Ne, </a:t>
              </a:r>
              <a:r>
                <a:rPr lang="en-US" altLang="en-US" sz="1400" dirty="0" smtClean="0">
                  <a:solidFill>
                    <a:srgbClr val="00B050"/>
                  </a:solidFill>
                </a:rPr>
                <a:t>ß-</a:t>
              </a:r>
              <a:r>
                <a:rPr lang="en-US" altLang="en-US" sz="1400" dirty="0" err="1" smtClean="0">
                  <a:solidFill>
                    <a:srgbClr val="00B050"/>
                  </a:solidFill>
                </a:rPr>
                <a:t>Eu</a:t>
              </a:r>
              <a:endParaRPr lang="en-US" altLang="en-US" sz="1400" baseline="0" dirty="0">
                <a:solidFill>
                  <a:srgbClr val="00B050"/>
                </a:solidFill>
              </a:endParaRPr>
            </a:p>
          </p:txBody>
        </p:sp>
        <p:sp>
          <p:nvSpPr>
            <p:cNvPr id="15" name="Rectangle 6"/>
            <p:cNvSpPr>
              <a:spLocks noChangeArrowheads="1"/>
            </p:cNvSpPr>
            <p:nvPr/>
          </p:nvSpPr>
          <p:spPr bwMode="auto">
            <a:xfrm>
              <a:off x="3942537" y="3869439"/>
              <a:ext cx="2102499" cy="498598"/>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200" u="sng" baseline="0" dirty="0" smtClean="0">
                  <a:solidFill>
                    <a:schemeClr val="bg1"/>
                  </a:solidFill>
                </a:rPr>
                <a:t>Ne</a:t>
              </a:r>
              <a:r>
                <a:rPr lang="en-US" altLang="en-US" sz="1200" baseline="0" dirty="0" smtClean="0">
                  <a:solidFill>
                    <a:schemeClr val="bg1"/>
                  </a:solidFill>
                </a:rPr>
                <a:t>pheline = NaAlSiO</a:t>
              </a:r>
              <a:r>
                <a:rPr lang="en-US" altLang="en-US" sz="1200" baseline="-25000" dirty="0" smtClean="0">
                  <a:solidFill>
                    <a:schemeClr val="bg1"/>
                  </a:solidFill>
                </a:rPr>
                <a:t>4</a:t>
              </a:r>
              <a:endParaRPr lang="en-US" altLang="en-US" sz="1200" baseline="-25000" dirty="0">
                <a:solidFill>
                  <a:schemeClr val="bg1"/>
                </a:solidFill>
              </a:endParaRPr>
            </a:p>
            <a:p>
              <a:pPr>
                <a:buFontTx/>
                <a:buNone/>
              </a:pPr>
              <a:r>
                <a:rPr lang="en-US" altLang="en-US" sz="1200" u="sng" baseline="0" dirty="0">
                  <a:solidFill>
                    <a:schemeClr val="bg1"/>
                  </a:solidFill>
                </a:rPr>
                <a:t>Sp</a:t>
              </a:r>
              <a:r>
                <a:rPr lang="en-US" altLang="en-US" sz="1200" baseline="0" dirty="0">
                  <a:solidFill>
                    <a:schemeClr val="bg1"/>
                  </a:solidFill>
                </a:rPr>
                <a:t>inel = </a:t>
              </a:r>
              <a:r>
                <a:rPr lang="en-US" altLang="en-US" sz="1200" baseline="0" dirty="0" smtClean="0">
                  <a:solidFill>
                    <a:schemeClr val="bg1"/>
                  </a:solidFill>
                </a:rPr>
                <a:t>Fe</a:t>
              </a:r>
              <a:r>
                <a:rPr lang="en-US" altLang="en-US" sz="1200" baseline="-25000" dirty="0" smtClean="0">
                  <a:solidFill>
                    <a:schemeClr val="bg1"/>
                  </a:solidFill>
                </a:rPr>
                <a:t>3</a:t>
              </a:r>
              <a:r>
                <a:rPr lang="en-US" altLang="en-US" sz="1200" baseline="0" dirty="0" smtClean="0">
                  <a:solidFill>
                    <a:schemeClr val="bg1"/>
                  </a:solidFill>
                </a:rPr>
                <a:t>O</a:t>
              </a:r>
              <a:r>
                <a:rPr lang="en-US" altLang="en-US" sz="1200" baseline="-25000" dirty="0" smtClean="0">
                  <a:solidFill>
                    <a:schemeClr val="bg1"/>
                  </a:solidFill>
                </a:rPr>
                <a:t>4</a:t>
              </a:r>
              <a:endParaRPr lang="en-US" altLang="en-US" sz="1200" baseline="-25000" dirty="0">
                <a:solidFill>
                  <a:schemeClr val="bg1"/>
                </a:solidFill>
              </a:endParaRPr>
            </a:p>
          </p:txBody>
        </p:sp>
        <p:sp>
          <p:nvSpPr>
            <p:cNvPr id="16" name="Rectangle 6"/>
            <p:cNvSpPr>
              <a:spLocks noChangeArrowheads="1"/>
            </p:cNvSpPr>
            <p:nvPr/>
          </p:nvSpPr>
          <p:spPr bwMode="auto">
            <a:xfrm>
              <a:off x="3956143" y="3388881"/>
              <a:ext cx="2245981" cy="498598"/>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200" u="sng" baseline="0" dirty="0" smtClean="0">
                  <a:solidFill>
                    <a:schemeClr val="bg1"/>
                  </a:solidFill>
                </a:rPr>
                <a:t>Eu</a:t>
              </a:r>
              <a:r>
                <a:rPr lang="en-US" altLang="en-US" sz="1200" baseline="0" dirty="0" smtClean="0">
                  <a:solidFill>
                    <a:schemeClr val="bg1"/>
                  </a:solidFill>
                </a:rPr>
                <a:t>cryptite </a:t>
              </a:r>
              <a:r>
                <a:rPr lang="en-US" altLang="en-US" sz="1200" baseline="0" dirty="0">
                  <a:solidFill>
                    <a:schemeClr val="bg1"/>
                  </a:solidFill>
                </a:rPr>
                <a:t>= </a:t>
              </a:r>
              <a:r>
                <a:rPr lang="en-US" altLang="en-US" sz="1200" baseline="0" dirty="0" smtClean="0">
                  <a:solidFill>
                    <a:schemeClr val="bg1"/>
                  </a:solidFill>
                </a:rPr>
                <a:t>LiAlSiO</a:t>
              </a:r>
              <a:r>
                <a:rPr lang="en-US" altLang="en-US" sz="1200" baseline="-25000" dirty="0" smtClean="0">
                  <a:solidFill>
                    <a:schemeClr val="bg1"/>
                  </a:solidFill>
                </a:rPr>
                <a:t>4</a:t>
              </a:r>
            </a:p>
            <a:p>
              <a:pPr>
                <a:buFontTx/>
                <a:buNone/>
              </a:pPr>
              <a:r>
                <a:rPr lang="en-US" altLang="en-US" sz="1200" u="sng" baseline="0" dirty="0" smtClean="0">
                  <a:solidFill>
                    <a:schemeClr val="bg1"/>
                  </a:solidFill>
                </a:rPr>
                <a:t>Ap</a:t>
              </a:r>
              <a:r>
                <a:rPr lang="en-US" altLang="en-US" sz="1200" baseline="0" dirty="0" smtClean="0">
                  <a:solidFill>
                    <a:schemeClr val="bg1"/>
                  </a:solidFill>
                </a:rPr>
                <a:t>atite  = Ca</a:t>
              </a:r>
              <a:r>
                <a:rPr lang="en-US" altLang="en-US" sz="1200" baseline="-25000" dirty="0" smtClean="0">
                  <a:solidFill>
                    <a:schemeClr val="bg1"/>
                  </a:solidFill>
                </a:rPr>
                <a:t>5</a:t>
              </a:r>
              <a:r>
                <a:rPr lang="en-US" altLang="en-US" sz="1200" baseline="0" dirty="0" smtClean="0">
                  <a:solidFill>
                    <a:schemeClr val="bg1"/>
                  </a:solidFill>
                </a:rPr>
                <a:t>(PO</a:t>
              </a:r>
              <a:r>
                <a:rPr lang="en-US" altLang="en-US" sz="1200" baseline="-25000" dirty="0" smtClean="0">
                  <a:solidFill>
                    <a:schemeClr val="bg1"/>
                  </a:solidFill>
                </a:rPr>
                <a:t>4</a:t>
              </a:r>
              <a:r>
                <a:rPr lang="en-US" altLang="en-US" sz="1200" baseline="0" dirty="0" smtClean="0">
                  <a:solidFill>
                    <a:schemeClr val="bg1"/>
                  </a:solidFill>
                </a:rPr>
                <a:t>)</a:t>
              </a:r>
              <a:r>
                <a:rPr lang="en-US" altLang="en-US" sz="1200" baseline="-25000" dirty="0" smtClean="0">
                  <a:solidFill>
                    <a:schemeClr val="bg1"/>
                  </a:solidFill>
                </a:rPr>
                <a:t>3</a:t>
              </a:r>
              <a:r>
                <a:rPr lang="en-US" altLang="en-US" sz="1200" baseline="0" dirty="0" smtClean="0">
                  <a:solidFill>
                    <a:schemeClr val="bg1"/>
                  </a:solidFill>
                </a:rPr>
                <a:t>(OH)</a:t>
              </a:r>
              <a:endParaRPr lang="en-US" altLang="en-US" sz="1200" baseline="0" dirty="0">
                <a:solidFill>
                  <a:schemeClr val="bg1"/>
                </a:solidFill>
              </a:endParaRPr>
            </a:p>
          </p:txBody>
        </p:sp>
        <p:sp>
          <p:nvSpPr>
            <p:cNvPr id="17" name="TextBox 10"/>
            <p:cNvSpPr txBox="1">
              <a:spLocks noChangeArrowheads="1"/>
            </p:cNvSpPr>
            <p:nvPr/>
          </p:nvSpPr>
          <p:spPr bwMode="auto">
            <a:xfrm>
              <a:off x="3113175" y="5160590"/>
              <a:ext cx="1419279" cy="335951"/>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spcBef>
                  <a:spcPct val="0"/>
                </a:spcBef>
                <a:buFontTx/>
                <a:buNone/>
              </a:pPr>
              <a:r>
                <a:rPr lang="en-US" altLang="en-US" sz="1400" baseline="0" dirty="0" smtClean="0">
                  <a:solidFill>
                    <a:schemeClr val="bg1"/>
                  </a:solidFill>
                </a:rPr>
                <a:t>ɣ-</a:t>
              </a:r>
              <a:r>
                <a:rPr lang="en-US" altLang="en-US" sz="1400" baseline="0" dirty="0" err="1" smtClean="0">
                  <a:solidFill>
                    <a:schemeClr val="bg1"/>
                  </a:solidFill>
                </a:rPr>
                <a:t>Eu</a:t>
              </a:r>
              <a:r>
                <a:rPr lang="en-US" altLang="en-US" sz="1400" baseline="0" dirty="0" smtClean="0">
                  <a:solidFill>
                    <a:schemeClr val="bg1"/>
                  </a:solidFill>
                </a:rPr>
                <a:t>, Ne, </a:t>
              </a:r>
              <a:r>
                <a:rPr lang="en-US" altLang="en-US" sz="1400" baseline="0" dirty="0" err="1" smtClean="0">
                  <a:solidFill>
                    <a:schemeClr val="bg1"/>
                  </a:solidFill>
                </a:rPr>
                <a:t>Sp</a:t>
              </a:r>
              <a:endParaRPr lang="en-US" altLang="en-US" sz="1400" baseline="0" dirty="0">
                <a:solidFill>
                  <a:schemeClr val="bg1"/>
                </a:solidFill>
              </a:endParaRPr>
            </a:p>
          </p:txBody>
        </p:sp>
        <p:sp>
          <p:nvSpPr>
            <p:cNvPr id="18" name="Freeform 17"/>
            <p:cNvSpPr/>
            <p:nvPr/>
          </p:nvSpPr>
          <p:spPr>
            <a:xfrm>
              <a:off x="863628" y="4496773"/>
              <a:ext cx="2943862" cy="1603168"/>
            </a:xfrm>
            <a:custGeom>
              <a:avLst/>
              <a:gdLst>
                <a:gd name="connsiteX0" fmla="*/ 2943862 w 2943862"/>
                <a:gd name="connsiteY0" fmla="*/ 0 h 1603168"/>
                <a:gd name="connsiteX1" fmla="*/ 1008184 w 2943862"/>
                <a:gd name="connsiteY1" fmla="*/ 201880 h 1603168"/>
                <a:gd name="connsiteX2" fmla="*/ 129410 w 2943862"/>
                <a:gd name="connsiteY2" fmla="*/ 534389 h 1603168"/>
                <a:gd name="connsiteX3" fmla="*/ 10657 w 2943862"/>
                <a:gd name="connsiteY3" fmla="*/ 819397 h 1603168"/>
                <a:gd name="connsiteX4" fmla="*/ 188787 w 2943862"/>
                <a:gd name="connsiteY4" fmla="*/ 1045028 h 1603168"/>
                <a:gd name="connsiteX5" fmla="*/ 1269442 w 2943862"/>
                <a:gd name="connsiteY5" fmla="*/ 1603168 h 1603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3862" h="1603168">
                  <a:moveTo>
                    <a:pt x="2943862" y="0"/>
                  </a:moveTo>
                  <a:cubicBezTo>
                    <a:pt x="2210560" y="56407"/>
                    <a:pt x="1477259" y="112815"/>
                    <a:pt x="1008184" y="201880"/>
                  </a:cubicBezTo>
                  <a:cubicBezTo>
                    <a:pt x="539109" y="290945"/>
                    <a:pt x="295665" y="431469"/>
                    <a:pt x="129410" y="534389"/>
                  </a:cubicBezTo>
                  <a:cubicBezTo>
                    <a:pt x="-36845" y="637309"/>
                    <a:pt x="761" y="734291"/>
                    <a:pt x="10657" y="819397"/>
                  </a:cubicBezTo>
                  <a:cubicBezTo>
                    <a:pt x="20553" y="904503"/>
                    <a:pt x="-21011" y="914399"/>
                    <a:pt x="188787" y="1045028"/>
                  </a:cubicBezTo>
                  <a:cubicBezTo>
                    <a:pt x="398585" y="1175657"/>
                    <a:pt x="834013" y="1389412"/>
                    <a:pt x="1269442" y="1603168"/>
                  </a:cubicBezTo>
                </a:path>
              </a:pathLst>
            </a:custGeom>
            <a:noFill/>
            <a:ln w="952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TextBox 10"/>
            <p:cNvSpPr txBox="1">
              <a:spLocks noChangeArrowheads="1"/>
            </p:cNvSpPr>
            <p:nvPr/>
          </p:nvSpPr>
          <p:spPr bwMode="auto">
            <a:xfrm>
              <a:off x="1921563" y="5142624"/>
              <a:ext cx="1010429" cy="335951"/>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spcBef>
                  <a:spcPct val="0"/>
                </a:spcBef>
                <a:buFontTx/>
                <a:buNone/>
              </a:pPr>
              <a:r>
                <a:rPr lang="el-GR" altLang="en-US" sz="1400" baseline="0" dirty="0" smtClean="0">
                  <a:solidFill>
                    <a:schemeClr val="bg1"/>
                  </a:solidFill>
                </a:rPr>
                <a:t>β</a:t>
              </a:r>
              <a:r>
                <a:rPr lang="en-US" altLang="en-US" sz="1400" baseline="0" dirty="0" smtClean="0">
                  <a:solidFill>
                    <a:schemeClr val="bg1"/>
                  </a:solidFill>
                </a:rPr>
                <a:t>-</a:t>
              </a:r>
              <a:r>
                <a:rPr lang="en-US" altLang="en-US" sz="1400" baseline="0" dirty="0" err="1" smtClean="0">
                  <a:solidFill>
                    <a:schemeClr val="bg1"/>
                  </a:solidFill>
                </a:rPr>
                <a:t>Eu</a:t>
              </a:r>
              <a:r>
                <a:rPr lang="en-US" altLang="en-US" sz="1400" baseline="0" dirty="0" smtClean="0">
                  <a:solidFill>
                    <a:schemeClr val="bg1"/>
                  </a:solidFill>
                </a:rPr>
                <a:t>, </a:t>
              </a:r>
              <a:r>
                <a:rPr lang="en-US" altLang="en-US" sz="1400" baseline="0" dirty="0" err="1" smtClean="0">
                  <a:solidFill>
                    <a:schemeClr val="bg1"/>
                  </a:solidFill>
                </a:rPr>
                <a:t>Ap</a:t>
              </a:r>
              <a:endParaRPr lang="en-US" altLang="en-US" sz="1400" baseline="0" dirty="0">
                <a:solidFill>
                  <a:schemeClr val="bg1"/>
                </a:solidFill>
              </a:endParaRPr>
            </a:p>
          </p:txBody>
        </p:sp>
        <p:sp>
          <p:nvSpPr>
            <p:cNvPr id="20" name="Freeform 19"/>
            <p:cNvSpPr/>
            <p:nvPr/>
          </p:nvSpPr>
          <p:spPr>
            <a:xfrm>
              <a:off x="2812503" y="5092846"/>
              <a:ext cx="1616821" cy="854177"/>
            </a:xfrm>
            <a:custGeom>
              <a:avLst/>
              <a:gdLst>
                <a:gd name="connsiteX0" fmla="*/ 1666157 w 1666157"/>
                <a:gd name="connsiteY0" fmla="*/ 15105 h 834502"/>
                <a:gd name="connsiteX1" fmla="*/ 3611 w 1666157"/>
                <a:gd name="connsiteY1" fmla="*/ 110107 h 834502"/>
                <a:gd name="connsiteX2" fmla="*/ 1309897 w 1666157"/>
                <a:gd name="connsiteY2" fmla="*/ 834502 h 834502"/>
              </a:gdLst>
              <a:ahLst/>
              <a:cxnLst>
                <a:cxn ang="0">
                  <a:pos x="connsiteX0" y="connsiteY0"/>
                </a:cxn>
                <a:cxn ang="0">
                  <a:pos x="connsiteX1" y="connsiteY1"/>
                </a:cxn>
                <a:cxn ang="0">
                  <a:pos x="connsiteX2" y="connsiteY2"/>
                </a:cxn>
              </a:cxnLst>
              <a:rect l="l" t="t" r="r" b="b"/>
              <a:pathLst>
                <a:path w="1666157" h="834502">
                  <a:moveTo>
                    <a:pt x="1666157" y="15105"/>
                  </a:moveTo>
                  <a:cubicBezTo>
                    <a:pt x="864572" y="-5677"/>
                    <a:pt x="62988" y="-26459"/>
                    <a:pt x="3611" y="110107"/>
                  </a:cubicBezTo>
                  <a:cubicBezTo>
                    <a:pt x="-55766" y="246673"/>
                    <a:pt x="627065" y="540587"/>
                    <a:pt x="1309897" y="834502"/>
                  </a:cubicBezTo>
                </a:path>
              </a:pathLst>
            </a:custGeom>
            <a:noFill/>
            <a:ln>
              <a:solidFill>
                <a:schemeClr val="bg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Freeform 18"/>
            <p:cNvSpPr/>
            <p:nvPr/>
          </p:nvSpPr>
          <p:spPr>
            <a:xfrm>
              <a:off x="1794095" y="4910679"/>
              <a:ext cx="2316586" cy="902525"/>
            </a:xfrm>
            <a:custGeom>
              <a:avLst/>
              <a:gdLst>
                <a:gd name="connsiteX0" fmla="*/ 2316586 w 2316586"/>
                <a:gd name="connsiteY0" fmla="*/ 0 h 902525"/>
                <a:gd name="connsiteX1" fmla="*/ 1022176 w 2316586"/>
                <a:gd name="connsiteY1" fmla="*/ 71252 h 902525"/>
                <a:gd name="connsiteX2" fmla="*/ 898 w 2316586"/>
                <a:gd name="connsiteY2" fmla="*/ 308758 h 902525"/>
                <a:gd name="connsiteX3" fmla="*/ 879672 w 2316586"/>
                <a:gd name="connsiteY3" fmla="*/ 902525 h 902525"/>
              </a:gdLst>
              <a:ahLst/>
              <a:cxnLst>
                <a:cxn ang="0">
                  <a:pos x="connsiteX0" y="connsiteY0"/>
                </a:cxn>
                <a:cxn ang="0">
                  <a:pos x="connsiteX1" y="connsiteY1"/>
                </a:cxn>
                <a:cxn ang="0">
                  <a:pos x="connsiteX2" y="connsiteY2"/>
                </a:cxn>
                <a:cxn ang="0">
                  <a:pos x="connsiteX3" y="connsiteY3"/>
                </a:cxn>
              </a:cxnLst>
              <a:rect l="l" t="t" r="r" b="b"/>
              <a:pathLst>
                <a:path w="2316586" h="902525">
                  <a:moveTo>
                    <a:pt x="2316586" y="0"/>
                  </a:moveTo>
                  <a:cubicBezTo>
                    <a:pt x="1862355" y="9896"/>
                    <a:pt x="1408124" y="19792"/>
                    <a:pt x="1022176" y="71252"/>
                  </a:cubicBezTo>
                  <a:cubicBezTo>
                    <a:pt x="636228" y="122712"/>
                    <a:pt x="24649" y="170212"/>
                    <a:pt x="898" y="308758"/>
                  </a:cubicBezTo>
                  <a:cubicBezTo>
                    <a:pt x="-22853" y="447304"/>
                    <a:pt x="428409" y="674914"/>
                    <a:pt x="879672" y="902525"/>
                  </a:cubicBezTo>
                </a:path>
              </a:pathLst>
            </a:custGeom>
            <a:noFill/>
            <a:ln w="12700">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36" name="Content Placeholder 2"/>
          <p:cNvSpPr txBox="1">
            <a:spLocks/>
          </p:cNvSpPr>
          <p:nvPr/>
        </p:nvSpPr>
        <p:spPr bwMode="black">
          <a:xfrm>
            <a:off x="38802" y="592377"/>
            <a:ext cx="4076386"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Time-Temperature-Transformation</a:t>
            </a:r>
            <a:endParaRPr lang="en-US" altLang="en-US" sz="1600" dirty="0">
              <a:solidFill>
                <a:schemeClr val="accent1"/>
              </a:solidFill>
              <a:latin typeface="Lucida Sans" panose="020B0602030504020204" pitchFamily="34" charset="0"/>
            </a:endParaRPr>
          </a:p>
        </p:txBody>
      </p:sp>
      <p:grpSp>
        <p:nvGrpSpPr>
          <p:cNvPr id="12" name="Group 11"/>
          <p:cNvGrpSpPr/>
          <p:nvPr/>
        </p:nvGrpSpPr>
        <p:grpSpPr>
          <a:xfrm>
            <a:off x="154599" y="952458"/>
            <a:ext cx="3248092" cy="2885793"/>
            <a:chOff x="413291" y="952458"/>
            <a:chExt cx="3248092" cy="2885793"/>
          </a:xfrm>
        </p:grpSpPr>
        <p:pic>
          <p:nvPicPr>
            <p:cNvPr id="22" name="Picture 21"/>
            <p:cNvPicPr>
              <a:picLocks noChangeAspect="1"/>
            </p:cNvPicPr>
            <p:nvPr/>
          </p:nvPicPr>
          <p:blipFill>
            <a:blip r:embed="rId4"/>
            <a:stretch>
              <a:fillRect/>
            </a:stretch>
          </p:blipFill>
          <p:spPr>
            <a:xfrm>
              <a:off x="413291" y="952458"/>
              <a:ext cx="2743200" cy="2725255"/>
            </a:xfrm>
            <a:prstGeom prst="rect">
              <a:avLst/>
            </a:prstGeom>
          </p:spPr>
        </p:pic>
        <p:sp>
          <p:nvSpPr>
            <p:cNvPr id="23" name="Rectangle 6"/>
            <p:cNvSpPr>
              <a:spLocks noChangeArrowheads="1"/>
            </p:cNvSpPr>
            <p:nvPr/>
          </p:nvSpPr>
          <p:spPr bwMode="auto">
            <a:xfrm>
              <a:off x="1415402" y="1321817"/>
              <a:ext cx="2245981" cy="276999"/>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200" dirty="0" smtClean="0">
                  <a:solidFill>
                    <a:schemeClr val="accent1"/>
                  </a:solidFill>
                  <a:latin typeface="Lucida Sans" panose="020B0602030504020204" pitchFamily="34" charset="0"/>
                </a:rPr>
                <a:t>SRL-131</a:t>
              </a:r>
              <a:endParaRPr lang="en-US" altLang="en-US" sz="1200" dirty="0">
                <a:solidFill>
                  <a:schemeClr val="accent1"/>
                </a:solidFill>
                <a:latin typeface="Lucida Sans" panose="020B0602030504020204" pitchFamily="34" charset="0"/>
              </a:endParaRPr>
            </a:p>
          </p:txBody>
        </p:sp>
        <p:sp>
          <p:nvSpPr>
            <p:cNvPr id="24" name="Rectangle 23"/>
            <p:cNvSpPr/>
            <p:nvPr/>
          </p:nvSpPr>
          <p:spPr>
            <a:xfrm>
              <a:off x="887046" y="3638196"/>
              <a:ext cx="2290161" cy="200055"/>
            </a:xfrm>
            <a:prstGeom prst="rect">
              <a:avLst/>
            </a:prstGeom>
          </p:spPr>
          <p:txBody>
            <a:bodyPr wrap="square">
              <a:spAutoFit/>
            </a:bodyPr>
            <a:lstStyle/>
            <a:p>
              <a:pPr algn="ctr">
                <a:buClr>
                  <a:srgbClr val="C60C30"/>
                </a:buClr>
              </a:pPr>
              <a:r>
                <a:rPr lang="en-US" sz="700" dirty="0" err="1" smtClean="0">
                  <a:solidFill>
                    <a:schemeClr val="bg2"/>
                  </a:solidFill>
                </a:rPr>
                <a:t>Jantzen</a:t>
              </a:r>
              <a:r>
                <a:rPr lang="en-US" sz="700" dirty="0" smtClean="0">
                  <a:solidFill>
                    <a:schemeClr val="bg2"/>
                  </a:solidFill>
                </a:rPr>
                <a:t> </a:t>
              </a:r>
              <a:r>
                <a:rPr lang="en-US" sz="700" dirty="0">
                  <a:solidFill>
                    <a:schemeClr val="bg2"/>
                  </a:solidFill>
                </a:rPr>
                <a:t>et al., </a:t>
              </a:r>
              <a:r>
                <a:rPr lang="en-US" sz="700" dirty="0" smtClean="0">
                  <a:solidFill>
                    <a:schemeClr val="bg2"/>
                  </a:solidFill>
                </a:rPr>
                <a:t>Proc. Mat. Res. Soc., 44 (1985</a:t>
              </a:r>
              <a:r>
                <a:rPr lang="en-US" sz="700" dirty="0">
                  <a:solidFill>
                    <a:schemeClr val="bg2"/>
                  </a:solidFill>
                </a:rPr>
                <a:t>).</a:t>
              </a:r>
            </a:p>
          </p:txBody>
        </p:sp>
        <p:sp>
          <p:nvSpPr>
            <p:cNvPr id="6" name="Freeform 5"/>
            <p:cNvSpPr/>
            <p:nvPr/>
          </p:nvSpPr>
          <p:spPr>
            <a:xfrm>
              <a:off x="1501833" y="2084446"/>
              <a:ext cx="1502940" cy="1013430"/>
            </a:xfrm>
            <a:custGeom>
              <a:avLst/>
              <a:gdLst>
                <a:gd name="connsiteX0" fmla="*/ 1407622 w 1502940"/>
                <a:gd name="connsiteY0" fmla="*/ 21445 h 1013430"/>
                <a:gd name="connsiteX1" fmla="*/ 1407622 w 1502940"/>
                <a:gd name="connsiteY1" fmla="*/ 21445 h 1013430"/>
                <a:gd name="connsiteX2" fmla="*/ 1330036 w 1502940"/>
                <a:gd name="connsiteY2" fmla="*/ 21445 h 1013430"/>
                <a:gd name="connsiteX3" fmla="*/ 487680 w 1502940"/>
                <a:gd name="connsiteY3" fmla="*/ 4819 h 1013430"/>
                <a:gd name="connsiteX4" fmla="*/ 332509 w 1502940"/>
                <a:gd name="connsiteY4" fmla="*/ 26987 h 1013430"/>
                <a:gd name="connsiteX5" fmla="*/ 315883 w 1502940"/>
                <a:gd name="connsiteY5" fmla="*/ 38070 h 1013430"/>
                <a:gd name="connsiteX6" fmla="*/ 304800 w 1502940"/>
                <a:gd name="connsiteY6" fmla="*/ 171074 h 1013430"/>
                <a:gd name="connsiteX7" fmla="*/ 299258 w 1502940"/>
                <a:gd name="connsiteY7" fmla="*/ 232034 h 1013430"/>
                <a:gd name="connsiteX8" fmla="*/ 304800 w 1502940"/>
                <a:gd name="connsiteY8" fmla="*/ 309619 h 1013430"/>
                <a:gd name="connsiteX9" fmla="*/ 321425 w 1502940"/>
                <a:gd name="connsiteY9" fmla="*/ 348412 h 1013430"/>
                <a:gd name="connsiteX10" fmla="*/ 332509 w 1502940"/>
                <a:gd name="connsiteY10" fmla="*/ 381663 h 1013430"/>
                <a:gd name="connsiteX11" fmla="*/ 338051 w 1502940"/>
                <a:gd name="connsiteY11" fmla="*/ 398289 h 1013430"/>
                <a:gd name="connsiteX12" fmla="*/ 349134 w 1502940"/>
                <a:gd name="connsiteY12" fmla="*/ 414914 h 1013430"/>
                <a:gd name="connsiteX13" fmla="*/ 227214 w 1502940"/>
                <a:gd name="connsiteY13" fmla="*/ 431539 h 1013430"/>
                <a:gd name="connsiteX14" fmla="*/ 166254 w 1502940"/>
                <a:gd name="connsiteY14" fmla="*/ 442623 h 1013430"/>
                <a:gd name="connsiteX15" fmla="*/ 88669 w 1502940"/>
                <a:gd name="connsiteY15" fmla="*/ 470332 h 1013430"/>
                <a:gd name="connsiteX16" fmla="*/ 49876 w 1502940"/>
                <a:gd name="connsiteY16" fmla="*/ 492499 h 1013430"/>
                <a:gd name="connsiteX17" fmla="*/ 27709 w 1502940"/>
                <a:gd name="connsiteY17" fmla="*/ 520209 h 1013430"/>
                <a:gd name="connsiteX18" fmla="*/ 22167 w 1502940"/>
                <a:gd name="connsiteY18" fmla="*/ 536834 h 1013430"/>
                <a:gd name="connsiteX19" fmla="*/ 11083 w 1502940"/>
                <a:gd name="connsiteY19" fmla="*/ 575627 h 1013430"/>
                <a:gd name="connsiteX20" fmla="*/ 0 w 1502940"/>
                <a:gd name="connsiteY20" fmla="*/ 686463 h 1013430"/>
                <a:gd name="connsiteX21" fmla="*/ 5542 w 1502940"/>
                <a:gd name="connsiteY21" fmla="*/ 808383 h 1013430"/>
                <a:gd name="connsiteX22" fmla="*/ 11083 w 1502940"/>
                <a:gd name="connsiteY22" fmla="*/ 825009 h 1013430"/>
                <a:gd name="connsiteX23" fmla="*/ 44334 w 1502940"/>
                <a:gd name="connsiteY23" fmla="*/ 852718 h 1013430"/>
                <a:gd name="connsiteX24" fmla="*/ 60960 w 1502940"/>
                <a:gd name="connsiteY24" fmla="*/ 869343 h 1013430"/>
                <a:gd name="connsiteX25" fmla="*/ 77585 w 1502940"/>
                <a:gd name="connsiteY25" fmla="*/ 874885 h 1013430"/>
                <a:gd name="connsiteX26" fmla="*/ 110836 w 1502940"/>
                <a:gd name="connsiteY26" fmla="*/ 897052 h 1013430"/>
                <a:gd name="connsiteX27" fmla="*/ 121920 w 1502940"/>
                <a:gd name="connsiteY27" fmla="*/ 913678 h 1013430"/>
                <a:gd name="connsiteX28" fmla="*/ 155171 w 1502940"/>
                <a:gd name="connsiteY28" fmla="*/ 924761 h 1013430"/>
                <a:gd name="connsiteX29" fmla="*/ 188422 w 1502940"/>
                <a:gd name="connsiteY29" fmla="*/ 946929 h 1013430"/>
                <a:gd name="connsiteX30" fmla="*/ 199505 w 1502940"/>
                <a:gd name="connsiteY30" fmla="*/ 963554 h 1013430"/>
                <a:gd name="connsiteX31" fmla="*/ 243840 w 1502940"/>
                <a:gd name="connsiteY31" fmla="*/ 974638 h 1013430"/>
                <a:gd name="connsiteX32" fmla="*/ 321425 w 1502940"/>
                <a:gd name="connsiteY32" fmla="*/ 991263 h 1013430"/>
                <a:gd name="connsiteX33" fmla="*/ 360218 w 1502940"/>
                <a:gd name="connsiteY33" fmla="*/ 996805 h 1013430"/>
                <a:gd name="connsiteX34" fmla="*/ 676102 w 1502940"/>
                <a:gd name="connsiteY34" fmla="*/ 1007889 h 1013430"/>
                <a:gd name="connsiteX35" fmla="*/ 792480 w 1502940"/>
                <a:gd name="connsiteY35" fmla="*/ 1013430 h 1013430"/>
                <a:gd name="connsiteX36" fmla="*/ 1047403 w 1502940"/>
                <a:gd name="connsiteY36" fmla="*/ 1007889 h 1013430"/>
                <a:gd name="connsiteX37" fmla="*/ 1230283 w 1502940"/>
                <a:gd name="connsiteY37" fmla="*/ 991263 h 1013430"/>
                <a:gd name="connsiteX38" fmla="*/ 1302327 w 1502940"/>
                <a:gd name="connsiteY38" fmla="*/ 985721 h 1013430"/>
                <a:gd name="connsiteX39" fmla="*/ 1363287 w 1502940"/>
                <a:gd name="connsiteY39" fmla="*/ 980179 h 1013430"/>
                <a:gd name="connsiteX40" fmla="*/ 1496291 w 1502940"/>
                <a:gd name="connsiteY40" fmla="*/ 974638 h 1013430"/>
                <a:gd name="connsiteX41" fmla="*/ 1496291 w 1502940"/>
                <a:gd name="connsiteY41" fmla="*/ 764049 h 1013430"/>
                <a:gd name="connsiteX42" fmla="*/ 1485207 w 1502940"/>
                <a:gd name="connsiteY42" fmla="*/ 730798 h 1013430"/>
                <a:gd name="connsiteX43" fmla="*/ 1479665 w 1502940"/>
                <a:gd name="connsiteY43" fmla="*/ 686463 h 1013430"/>
                <a:gd name="connsiteX44" fmla="*/ 1474123 w 1502940"/>
                <a:gd name="connsiteY44" fmla="*/ 664296 h 1013430"/>
                <a:gd name="connsiteX45" fmla="*/ 1468582 w 1502940"/>
                <a:gd name="connsiteY45" fmla="*/ 398289 h 1013430"/>
                <a:gd name="connsiteX46" fmla="*/ 1463040 w 1502940"/>
                <a:gd name="connsiteY46" fmla="*/ 209867 h 1013430"/>
                <a:gd name="connsiteX47" fmla="*/ 1457498 w 1502940"/>
                <a:gd name="connsiteY47" fmla="*/ 65779 h 1013430"/>
                <a:gd name="connsiteX48" fmla="*/ 1451956 w 1502940"/>
                <a:gd name="connsiteY48" fmla="*/ 32529 h 1013430"/>
                <a:gd name="connsiteX49" fmla="*/ 1407622 w 1502940"/>
                <a:gd name="connsiteY49" fmla="*/ 21445 h 101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940" h="1013430">
                  <a:moveTo>
                    <a:pt x="1407622" y="21445"/>
                  </a:moveTo>
                  <a:lnTo>
                    <a:pt x="1407622" y="21445"/>
                  </a:lnTo>
                  <a:lnTo>
                    <a:pt x="1330036" y="21445"/>
                  </a:lnTo>
                  <a:lnTo>
                    <a:pt x="487680" y="4819"/>
                  </a:lnTo>
                  <a:cubicBezTo>
                    <a:pt x="280193" y="13119"/>
                    <a:pt x="392177" y="-22736"/>
                    <a:pt x="332509" y="26987"/>
                  </a:cubicBezTo>
                  <a:cubicBezTo>
                    <a:pt x="327392" y="31251"/>
                    <a:pt x="321425" y="34376"/>
                    <a:pt x="315883" y="38070"/>
                  </a:cubicBezTo>
                  <a:cubicBezTo>
                    <a:pt x="300895" y="98035"/>
                    <a:pt x="313040" y="43359"/>
                    <a:pt x="304800" y="171074"/>
                  </a:cubicBezTo>
                  <a:cubicBezTo>
                    <a:pt x="303486" y="191435"/>
                    <a:pt x="301105" y="211714"/>
                    <a:pt x="299258" y="232034"/>
                  </a:cubicBezTo>
                  <a:cubicBezTo>
                    <a:pt x="301105" y="257896"/>
                    <a:pt x="301937" y="283850"/>
                    <a:pt x="304800" y="309619"/>
                  </a:cubicBezTo>
                  <a:cubicBezTo>
                    <a:pt x="308601" y="343825"/>
                    <a:pt x="309052" y="320573"/>
                    <a:pt x="321425" y="348412"/>
                  </a:cubicBezTo>
                  <a:cubicBezTo>
                    <a:pt x="326170" y="359088"/>
                    <a:pt x="328814" y="370579"/>
                    <a:pt x="332509" y="381663"/>
                  </a:cubicBezTo>
                  <a:cubicBezTo>
                    <a:pt x="334356" y="387205"/>
                    <a:pt x="334811" y="393428"/>
                    <a:pt x="338051" y="398289"/>
                  </a:cubicBezTo>
                  <a:lnTo>
                    <a:pt x="349134" y="414914"/>
                  </a:lnTo>
                  <a:cubicBezTo>
                    <a:pt x="287789" y="435363"/>
                    <a:pt x="327544" y="425269"/>
                    <a:pt x="227214" y="431539"/>
                  </a:cubicBezTo>
                  <a:cubicBezTo>
                    <a:pt x="225521" y="431821"/>
                    <a:pt x="170739" y="440585"/>
                    <a:pt x="166254" y="442623"/>
                  </a:cubicBezTo>
                  <a:cubicBezTo>
                    <a:pt x="91232" y="476724"/>
                    <a:pt x="179067" y="459032"/>
                    <a:pt x="88669" y="470332"/>
                  </a:cubicBezTo>
                  <a:cubicBezTo>
                    <a:pt x="72096" y="475856"/>
                    <a:pt x="62780" y="477015"/>
                    <a:pt x="49876" y="492499"/>
                  </a:cubicBezTo>
                  <a:cubicBezTo>
                    <a:pt x="16414" y="532654"/>
                    <a:pt x="78626" y="486262"/>
                    <a:pt x="27709" y="520209"/>
                  </a:cubicBezTo>
                  <a:cubicBezTo>
                    <a:pt x="25862" y="525751"/>
                    <a:pt x="23772" y="531217"/>
                    <a:pt x="22167" y="536834"/>
                  </a:cubicBezTo>
                  <a:cubicBezTo>
                    <a:pt x="8247" y="585553"/>
                    <a:pt x="24373" y="535757"/>
                    <a:pt x="11083" y="575627"/>
                  </a:cubicBezTo>
                  <a:cubicBezTo>
                    <a:pt x="9074" y="593709"/>
                    <a:pt x="0" y="672361"/>
                    <a:pt x="0" y="686463"/>
                  </a:cubicBezTo>
                  <a:cubicBezTo>
                    <a:pt x="0" y="727145"/>
                    <a:pt x="2298" y="767831"/>
                    <a:pt x="5542" y="808383"/>
                  </a:cubicBezTo>
                  <a:cubicBezTo>
                    <a:pt x="6008" y="814206"/>
                    <a:pt x="7843" y="820148"/>
                    <a:pt x="11083" y="825009"/>
                  </a:cubicBezTo>
                  <a:cubicBezTo>
                    <a:pt x="23222" y="843218"/>
                    <a:pt x="29004" y="839943"/>
                    <a:pt x="44334" y="852718"/>
                  </a:cubicBezTo>
                  <a:cubicBezTo>
                    <a:pt x="50355" y="857735"/>
                    <a:pt x="54439" y="864996"/>
                    <a:pt x="60960" y="869343"/>
                  </a:cubicBezTo>
                  <a:cubicBezTo>
                    <a:pt x="65820" y="872583"/>
                    <a:pt x="72479" y="872048"/>
                    <a:pt x="77585" y="874885"/>
                  </a:cubicBezTo>
                  <a:cubicBezTo>
                    <a:pt x="89230" y="881354"/>
                    <a:pt x="110836" y="897052"/>
                    <a:pt x="110836" y="897052"/>
                  </a:cubicBezTo>
                  <a:cubicBezTo>
                    <a:pt x="114531" y="902594"/>
                    <a:pt x="116272" y="910148"/>
                    <a:pt x="121920" y="913678"/>
                  </a:cubicBezTo>
                  <a:cubicBezTo>
                    <a:pt x="131827" y="919870"/>
                    <a:pt x="155171" y="924761"/>
                    <a:pt x="155171" y="924761"/>
                  </a:cubicBezTo>
                  <a:cubicBezTo>
                    <a:pt x="166255" y="932150"/>
                    <a:pt x="181033" y="935845"/>
                    <a:pt x="188422" y="946929"/>
                  </a:cubicBezTo>
                  <a:cubicBezTo>
                    <a:pt x="192116" y="952471"/>
                    <a:pt x="194304" y="959393"/>
                    <a:pt x="199505" y="963554"/>
                  </a:cubicBezTo>
                  <a:cubicBezTo>
                    <a:pt x="205218" y="968124"/>
                    <a:pt x="242407" y="974320"/>
                    <a:pt x="243840" y="974638"/>
                  </a:cubicBezTo>
                  <a:cubicBezTo>
                    <a:pt x="280119" y="982700"/>
                    <a:pt x="268838" y="983750"/>
                    <a:pt x="321425" y="991263"/>
                  </a:cubicBezTo>
                  <a:cubicBezTo>
                    <a:pt x="334356" y="993110"/>
                    <a:pt x="347183" y="995964"/>
                    <a:pt x="360218" y="996805"/>
                  </a:cubicBezTo>
                  <a:cubicBezTo>
                    <a:pt x="433402" y="1001527"/>
                    <a:pt x="614839" y="1005620"/>
                    <a:pt x="676102" y="1007889"/>
                  </a:cubicBezTo>
                  <a:cubicBezTo>
                    <a:pt x="714912" y="1009326"/>
                    <a:pt x="753687" y="1011583"/>
                    <a:pt x="792480" y="1013430"/>
                  </a:cubicBezTo>
                  <a:cubicBezTo>
                    <a:pt x="877454" y="1011583"/>
                    <a:pt x="962489" y="1011581"/>
                    <a:pt x="1047403" y="1007889"/>
                  </a:cubicBezTo>
                  <a:cubicBezTo>
                    <a:pt x="1114840" y="1004957"/>
                    <a:pt x="1166609" y="996800"/>
                    <a:pt x="1230283" y="991263"/>
                  </a:cubicBezTo>
                  <a:cubicBezTo>
                    <a:pt x="1254278" y="989176"/>
                    <a:pt x="1278325" y="987721"/>
                    <a:pt x="1302327" y="985721"/>
                  </a:cubicBezTo>
                  <a:cubicBezTo>
                    <a:pt x="1322660" y="984027"/>
                    <a:pt x="1342916" y="981343"/>
                    <a:pt x="1363287" y="980179"/>
                  </a:cubicBezTo>
                  <a:cubicBezTo>
                    <a:pt x="1407588" y="977648"/>
                    <a:pt x="1451956" y="976485"/>
                    <a:pt x="1496291" y="974638"/>
                  </a:cubicBezTo>
                  <a:cubicBezTo>
                    <a:pt x="1503246" y="884213"/>
                    <a:pt x="1506883" y="873502"/>
                    <a:pt x="1496291" y="764049"/>
                  </a:cubicBezTo>
                  <a:cubicBezTo>
                    <a:pt x="1495166" y="752420"/>
                    <a:pt x="1485207" y="730798"/>
                    <a:pt x="1485207" y="730798"/>
                  </a:cubicBezTo>
                  <a:cubicBezTo>
                    <a:pt x="1483360" y="716020"/>
                    <a:pt x="1482114" y="701154"/>
                    <a:pt x="1479665" y="686463"/>
                  </a:cubicBezTo>
                  <a:cubicBezTo>
                    <a:pt x="1478413" y="678950"/>
                    <a:pt x="1474416" y="671907"/>
                    <a:pt x="1474123" y="664296"/>
                  </a:cubicBezTo>
                  <a:cubicBezTo>
                    <a:pt x="1470715" y="575673"/>
                    <a:pt x="1470744" y="486951"/>
                    <a:pt x="1468582" y="398289"/>
                  </a:cubicBezTo>
                  <a:cubicBezTo>
                    <a:pt x="1467050" y="335473"/>
                    <a:pt x="1465133" y="272667"/>
                    <a:pt x="1463040" y="209867"/>
                  </a:cubicBezTo>
                  <a:cubicBezTo>
                    <a:pt x="1461439" y="161829"/>
                    <a:pt x="1460496" y="113750"/>
                    <a:pt x="1457498" y="65779"/>
                  </a:cubicBezTo>
                  <a:cubicBezTo>
                    <a:pt x="1456797" y="54565"/>
                    <a:pt x="1454394" y="43498"/>
                    <a:pt x="1451956" y="32529"/>
                  </a:cubicBezTo>
                  <a:cubicBezTo>
                    <a:pt x="1450689" y="26826"/>
                    <a:pt x="1446414" y="15903"/>
                    <a:pt x="1407622" y="21445"/>
                  </a:cubicBezTo>
                  <a:close/>
                </a:path>
              </a:pathLst>
            </a:cu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213066" y="4091058"/>
            <a:ext cx="3909685" cy="2359047"/>
            <a:chOff x="413291" y="4063152"/>
            <a:chExt cx="3909685" cy="2359047"/>
          </a:xfrm>
        </p:grpSpPr>
        <p:pic>
          <p:nvPicPr>
            <p:cNvPr id="25" name="Picture 24"/>
            <p:cNvPicPr>
              <a:picLocks noChangeAspect="1"/>
            </p:cNvPicPr>
            <p:nvPr/>
          </p:nvPicPr>
          <p:blipFill>
            <a:blip r:embed="rId5"/>
            <a:stretch>
              <a:fillRect/>
            </a:stretch>
          </p:blipFill>
          <p:spPr>
            <a:xfrm>
              <a:off x="413291" y="4063153"/>
              <a:ext cx="3076921" cy="2158990"/>
            </a:xfrm>
            <a:prstGeom prst="rect">
              <a:avLst/>
            </a:prstGeom>
          </p:spPr>
        </p:pic>
        <p:sp>
          <p:nvSpPr>
            <p:cNvPr id="26" name="TextBox 25"/>
            <p:cNvSpPr txBox="1"/>
            <p:nvPr/>
          </p:nvSpPr>
          <p:spPr>
            <a:xfrm>
              <a:off x="666764" y="6222144"/>
              <a:ext cx="2299590" cy="200055"/>
            </a:xfrm>
            <a:prstGeom prst="rect">
              <a:avLst/>
            </a:prstGeom>
            <a:noFill/>
          </p:spPr>
          <p:txBody>
            <a:bodyPr wrap="square" rtlCol="0">
              <a:spAutoFit/>
            </a:bodyPr>
            <a:lstStyle/>
            <a:p>
              <a:r>
                <a:rPr lang="en-US" sz="700" dirty="0">
                  <a:solidFill>
                    <a:schemeClr val="bg2"/>
                  </a:solidFill>
                </a:rPr>
                <a:t>B</a:t>
              </a:r>
              <a:r>
                <a:rPr lang="en-US" sz="700" dirty="0" smtClean="0">
                  <a:solidFill>
                    <a:schemeClr val="bg2"/>
                  </a:solidFill>
                </a:rPr>
                <a:t>illings et al, </a:t>
              </a:r>
              <a:r>
                <a:rPr lang="en-US" sz="700" i="1" dirty="0" err="1" smtClean="0">
                  <a:solidFill>
                    <a:schemeClr val="bg2"/>
                  </a:solidFill>
                </a:rPr>
                <a:t>Adv</a:t>
              </a:r>
              <a:r>
                <a:rPr lang="en-US" sz="700" i="1" dirty="0" smtClean="0">
                  <a:solidFill>
                    <a:schemeClr val="bg2"/>
                  </a:solidFill>
                </a:rPr>
                <a:t> Mat </a:t>
              </a:r>
              <a:r>
                <a:rPr lang="en-US" sz="700" i="1" dirty="0" err="1" smtClean="0">
                  <a:solidFill>
                    <a:schemeClr val="bg2"/>
                  </a:solidFill>
                </a:rPr>
                <a:t>Sci</a:t>
              </a:r>
              <a:r>
                <a:rPr lang="en-US" sz="700" i="1" dirty="0" smtClean="0">
                  <a:solidFill>
                    <a:schemeClr val="bg2"/>
                  </a:solidFill>
                </a:rPr>
                <a:t> ENT </a:t>
              </a:r>
              <a:r>
                <a:rPr lang="en-US" sz="700" dirty="0" smtClean="0">
                  <a:solidFill>
                    <a:schemeClr val="bg2"/>
                  </a:solidFill>
                </a:rPr>
                <a:t>222, 51 (2010)  </a:t>
              </a:r>
              <a:endParaRPr lang="en-US" sz="700" dirty="0">
                <a:solidFill>
                  <a:schemeClr val="bg2"/>
                </a:solidFill>
              </a:endParaRPr>
            </a:p>
          </p:txBody>
        </p:sp>
        <p:sp>
          <p:nvSpPr>
            <p:cNvPr id="28" name="Rectangle 6"/>
            <p:cNvSpPr>
              <a:spLocks noChangeArrowheads="1"/>
            </p:cNvSpPr>
            <p:nvPr/>
          </p:nvSpPr>
          <p:spPr bwMode="auto">
            <a:xfrm>
              <a:off x="2076995" y="4063153"/>
              <a:ext cx="2245981" cy="276999"/>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200" dirty="0" smtClean="0">
                  <a:solidFill>
                    <a:schemeClr val="accent1"/>
                  </a:solidFill>
                  <a:latin typeface="Lucida Sans" panose="020B0602030504020204" pitchFamily="34" charset="0"/>
                </a:rPr>
                <a:t>SB3-Frit 418</a:t>
              </a:r>
              <a:endParaRPr lang="en-US" altLang="en-US" sz="1200" dirty="0">
                <a:solidFill>
                  <a:schemeClr val="accent1"/>
                </a:solidFill>
                <a:latin typeface="Lucida Sans" panose="020B0602030504020204" pitchFamily="34" charset="0"/>
              </a:endParaRPr>
            </a:p>
          </p:txBody>
        </p:sp>
        <p:sp>
          <p:nvSpPr>
            <p:cNvPr id="7" name="Freeform 6"/>
            <p:cNvSpPr/>
            <p:nvPr/>
          </p:nvSpPr>
          <p:spPr>
            <a:xfrm>
              <a:off x="2394065" y="4921135"/>
              <a:ext cx="1008611" cy="399010"/>
            </a:xfrm>
            <a:custGeom>
              <a:avLst/>
              <a:gdLst>
                <a:gd name="connsiteX0" fmla="*/ 0 w 1008611"/>
                <a:gd name="connsiteY0" fmla="*/ 83127 h 399010"/>
                <a:gd name="connsiteX1" fmla="*/ 0 w 1008611"/>
                <a:gd name="connsiteY1" fmla="*/ 83127 h 399010"/>
                <a:gd name="connsiteX2" fmla="*/ 38793 w 1008611"/>
                <a:gd name="connsiteY2" fmla="*/ 55418 h 399010"/>
                <a:gd name="connsiteX3" fmla="*/ 72044 w 1008611"/>
                <a:gd name="connsiteY3" fmla="*/ 27709 h 399010"/>
                <a:gd name="connsiteX4" fmla="*/ 83128 w 1008611"/>
                <a:gd name="connsiteY4" fmla="*/ 11083 h 399010"/>
                <a:gd name="connsiteX5" fmla="*/ 121920 w 1008611"/>
                <a:gd name="connsiteY5" fmla="*/ 0 h 399010"/>
                <a:gd name="connsiteX6" fmla="*/ 210590 w 1008611"/>
                <a:gd name="connsiteY6" fmla="*/ 5541 h 399010"/>
                <a:gd name="connsiteX7" fmla="*/ 238299 w 1008611"/>
                <a:gd name="connsiteY7" fmla="*/ 33250 h 399010"/>
                <a:gd name="connsiteX8" fmla="*/ 254924 w 1008611"/>
                <a:gd name="connsiteY8" fmla="*/ 38792 h 399010"/>
                <a:gd name="connsiteX9" fmla="*/ 266008 w 1008611"/>
                <a:gd name="connsiteY9" fmla="*/ 55418 h 399010"/>
                <a:gd name="connsiteX10" fmla="*/ 282633 w 1008611"/>
                <a:gd name="connsiteY10" fmla="*/ 60960 h 399010"/>
                <a:gd name="connsiteX11" fmla="*/ 315884 w 1008611"/>
                <a:gd name="connsiteY11" fmla="*/ 77585 h 399010"/>
                <a:gd name="connsiteX12" fmla="*/ 349135 w 1008611"/>
                <a:gd name="connsiteY12" fmla="*/ 105294 h 399010"/>
                <a:gd name="connsiteX13" fmla="*/ 399011 w 1008611"/>
                <a:gd name="connsiteY13" fmla="*/ 144087 h 399010"/>
                <a:gd name="connsiteX14" fmla="*/ 415637 w 1008611"/>
                <a:gd name="connsiteY14" fmla="*/ 155170 h 399010"/>
                <a:gd name="connsiteX15" fmla="*/ 465513 w 1008611"/>
                <a:gd name="connsiteY15" fmla="*/ 171796 h 399010"/>
                <a:gd name="connsiteX16" fmla="*/ 482139 w 1008611"/>
                <a:gd name="connsiteY16" fmla="*/ 177338 h 399010"/>
                <a:gd name="connsiteX17" fmla="*/ 731520 w 1008611"/>
                <a:gd name="connsiteY17" fmla="*/ 166254 h 399010"/>
                <a:gd name="connsiteX18" fmla="*/ 764771 w 1008611"/>
                <a:gd name="connsiteY18" fmla="*/ 155170 h 399010"/>
                <a:gd name="connsiteX19" fmla="*/ 870066 w 1008611"/>
                <a:gd name="connsiteY19" fmla="*/ 171796 h 399010"/>
                <a:gd name="connsiteX20" fmla="*/ 892233 w 1008611"/>
                <a:gd name="connsiteY20" fmla="*/ 177338 h 399010"/>
                <a:gd name="connsiteX21" fmla="*/ 925484 w 1008611"/>
                <a:gd name="connsiteY21" fmla="*/ 188421 h 399010"/>
                <a:gd name="connsiteX22" fmla="*/ 942110 w 1008611"/>
                <a:gd name="connsiteY22" fmla="*/ 199505 h 399010"/>
                <a:gd name="connsiteX23" fmla="*/ 975360 w 1008611"/>
                <a:gd name="connsiteY23" fmla="*/ 210589 h 399010"/>
                <a:gd name="connsiteX24" fmla="*/ 1003070 w 1008611"/>
                <a:gd name="connsiteY24" fmla="*/ 260465 h 399010"/>
                <a:gd name="connsiteX25" fmla="*/ 1008611 w 1008611"/>
                <a:gd name="connsiteY25" fmla="*/ 277090 h 399010"/>
                <a:gd name="connsiteX26" fmla="*/ 1003070 w 1008611"/>
                <a:gd name="connsiteY26" fmla="*/ 349134 h 399010"/>
                <a:gd name="connsiteX27" fmla="*/ 997528 w 1008611"/>
                <a:gd name="connsiteY27" fmla="*/ 365760 h 399010"/>
                <a:gd name="connsiteX28" fmla="*/ 964277 w 1008611"/>
                <a:gd name="connsiteY28" fmla="*/ 387927 h 399010"/>
                <a:gd name="connsiteX29" fmla="*/ 947651 w 1008611"/>
                <a:gd name="connsiteY29" fmla="*/ 399010 h 399010"/>
                <a:gd name="connsiteX30" fmla="*/ 803564 w 1008611"/>
                <a:gd name="connsiteY30" fmla="*/ 393469 h 399010"/>
                <a:gd name="connsiteX31" fmla="*/ 759230 w 1008611"/>
                <a:gd name="connsiteY31" fmla="*/ 382385 h 399010"/>
                <a:gd name="connsiteX32" fmla="*/ 670560 w 1008611"/>
                <a:gd name="connsiteY32" fmla="*/ 376843 h 399010"/>
                <a:gd name="connsiteX33" fmla="*/ 642851 w 1008611"/>
                <a:gd name="connsiteY33" fmla="*/ 371301 h 399010"/>
                <a:gd name="connsiteX34" fmla="*/ 604059 w 1008611"/>
                <a:gd name="connsiteY34" fmla="*/ 360218 h 399010"/>
                <a:gd name="connsiteX35" fmla="*/ 554182 w 1008611"/>
                <a:gd name="connsiteY35" fmla="*/ 354676 h 399010"/>
                <a:gd name="connsiteX36" fmla="*/ 520931 w 1008611"/>
                <a:gd name="connsiteY36" fmla="*/ 343592 h 399010"/>
                <a:gd name="connsiteX37" fmla="*/ 487680 w 1008611"/>
                <a:gd name="connsiteY37" fmla="*/ 321425 h 399010"/>
                <a:gd name="connsiteX38" fmla="*/ 471055 w 1008611"/>
                <a:gd name="connsiteY38" fmla="*/ 310341 h 399010"/>
                <a:gd name="connsiteX39" fmla="*/ 437804 w 1008611"/>
                <a:gd name="connsiteY39" fmla="*/ 299258 h 399010"/>
                <a:gd name="connsiteX40" fmla="*/ 421179 w 1008611"/>
                <a:gd name="connsiteY40" fmla="*/ 293716 h 399010"/>
                <a:gd name="connsiteX41" fmla="*/ 399011 w 1008611"/>
                <a:gd name="connsiteY41" fmla="*/ 288174 h 399010"/>
                <a:gd name="connsiteX42" fmla="*/ 349135 w 1008611"/>
                <a:gd name="connsiteY42" fmla="*/ 277090 h 399010"/>
                <a:gd name="connsiteX43" fmla="*/ 315884 w 1008611"/>
                <a:gd name="connsiteY43" fmla="*/ 266007 h 399010"/>
                <a:gd name="connsiteX44" fmla="*/ 282633 w 1008611"/>
                <a:gd name="connsiteY44" fmla="*/ 260465 h 399010"/>
                <a:gd name="connsiteX45" fmla="*/ 243840 w 1008611"/>
                <a:gd name="connsiteY45" fmla="*/ 254923 h 399010"/>
                <a:gd name="connsiteX46" fmla="*/ 182880 w 1008611"/>
                <a:gd name="connsiteY46" fmla="*/ 238298 h 399010"/>
                <a:gd name="connsiteX47" fmla="*/ 166255 w 1008611"/>
                <a:gd name="connsiteY47" fmla="*/ 232756 h 399010"/>
                <a:gd name="connsiteX48" fmla="*/ 149630 w 1008611"/>
                <a:gd name="connsiteY48" fmla="*/ 221672 h 399010"/>
                <a:gd name="connsiteX49" fmla="*/ 116379 w 1008611"/>
                <a:gd name="connsiteY49" fmla="*/ 210589 h 399010"/>
                <a:gd name="connsiteX50" fmla="*/ 99753 w 1008611"/>
                <a:gd name="connsiteY50" fmla="*/ 199505 h 399010"/>
                <a:gd name="connsiteX51" fmla="*/ 83128 w 1008611"/>
                <a:gd name="connsiteY51" fmla="*/ 193963 h 399010"/>
                <a:gd name="connsiteX52" fmla="*/ 72044 w 1008611"/>
                <a:gd name="connsiteY52" fmla="*/ 177338 h 399010"/>
                <a:gd name="connsiteX53" fmla="*/ 55419 w 1008611"/>
                <a:gd name="connsiteY53" fmla="*/ 166254 h 399010"/>
                <a:gd name="connsiteX54" fmla="*/ 49877 w 1008611"/>
                <a:gd name="connsiteY54" fmla="*/ 149629 h 399010"/>
                <a:gd name="connsiteX55" fmla="*/ 22168 w 1008611"/>
                <a:gd name="connsiteY55" fmla="*/ 99752 h 399010"/>
                <a:gd name="connsiteX56" fmla="*/ 0 w 1008611"/>
                <a:gd name="connsiteY56" fmla="*/ 83127 h 39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08611" h="399010">
                  <a:moveTo>
                    <a:pt x="0" y="83127"/>
                  </a:moveTo>
                  <a:lnTo>
                    <a:pt x="0" y="83127"/>
                  </a:lnTo>
                  <a:cubicBezTo>
                    <a:pt x="12931" y="73891"/>
                    <a:pt x="26384" y="65345"/>
                    <a:pt x="38793" y="55418"/>
                  </a:cubicBezTo>
                  <a:cubicBezTo>
                    <a:pt x="92128" y="12750"/>
                    <a:pt x="21705" y="61267"/>
                    <a:pt x="72044" y="27709"/>
                  </a:cubicBezTo>
                  <a:cubicBezTo>
                    <a:pt x="75739" y="22167"/>
                    <a:pt x="77927" y="15244"/>
                    <a:pt x="83128" y="11083"/>
                  </a:cubicBezTo>
                  <a:cubicBezTo>
                    <a:pt x="86744" y="8190"/>
                    <a:pt x="120469" y="363"/>
                    <a:pt x="121920" y="0"/>
                  </a:cubicBezTo>
                  <a:cubicBezTo>
                    <a:pt x="151477" y="1847"/>
                    <a:pt x="181338" y="922"/>
                    <a:pt x="210590" y="5541"/>
                  </a:cubicBezTo>
                  <a:cubicBezTo>
                    <a:pt x="231301" y="8811"/>
                    <a:pt x="224976" y="22592"/>
                    <a:pt x="238299" y="33250"/>
                  </a:cubicBezTo>
                  <a:cubicBezTo>
                    <a:pt x="242860" y="36899"/>
                    <a:pt x="249382" y="36945"/>
                    <a:pt x="254924" y="38792"/>
                  </a:cubicBezTo>
                  <a:cubicBezTo>
                    <a:pt x="258619" y="44334"/>
                    <a:pt x="260807" y="51257"/>
                    <a:pt x="266008" y="55418"/>
                  </a:cubicBezTo>
                  <a:cubicBezTo>
                    <a:pt x="270569" y="59067"/>
                    <a:pt x="277408" y="58348"/>
                    <a:pt x="282633" y="60960"/>
                  </a:cubicBezTo>
                  <a:cubicBezTo>
                    <a:pt x="325605" y="82445"/>
                    <a:pt x="274097" y="63655"/>
                    <a:pt x="315884" y="77585"/>
                  </a:cubicBezTo>
                  <a:cubicBezTo>
                    <a:pt x="364475" y="126174"/>
                    <a:pt x="302826" y="66701"/>
                    <a:pt x="349135" y="105294"/>
                  </a:cubicBezTo>
                  <a:cubicBezTo>
                    <a:pt x="401210" y="148693"/>
                    <a:pt x="314995" y="88078"/>
                    <a:pt x="399011" y="144087"/>
                  </a:cubicBezTo>
                  <a:cubicBezTo>
                    <a:pt x="404553" y="147781"/>
                    <a:pt x="409318" y="153064"/>
                    <a:pt x="415637" y="155170"/>
                  </a:cubicBezTo>
                  <a:lnTo>
                    <a:pt x="465513" y="171796"/>
                  </a:lnTo>
                  <a:lnTo>
                    <a:pt x="482139" y="177338"/>
                  </a:lnTo>
                  <a:cubicBezTo>
                    <a:pt x="565266" y="173643"/>
                    <a:pt x="652581" y="192568"/>
                    <a:pt x="731520" y="166254"/>
                  </a:cubicBezTo>
                  <a:lnTo>
                    <a:pt x="764771" y="155170"/>
                  </a:lnTo>
                  <a:cubicBezTo>
                    <a:pt x="904145" y="165891"/>
                    <a:pt x="786956" y="151018"/>
                    <a:pt x="870066" y="171796"/>
                  </a:cubicBezTo>
                  <a:cubicBezTo>
                    <a:pt x="877455" y="173643"/>
                    <a:pt x="884938" y="175149"/>
                    <a:pt x="892233" y="177338"/>
                  </a:cubicBezTo>
                  <a:cubicBezTo>
                    <a:pt x="903423" y="180695"/>
                    <a:pt x="925484" y="188421"/>
                    <a:pt x="925484" y="188421"/>
                  </a:cubicBezTo>
                  <a:cubicBezTo>
                    <a:pt x="931026" y="192116"/>
                    <a:pt x="936023" y="196800"/>
                    <a:pt x="942110" y="199505"/>
                  </a:cubicBezTo>
                  <a:cubicBezTo>
                    <a:pt x="952786" y="204250"/>
                    <a:pt x="975360" y="210589"/>
                    <a:pt x="975360" y="210589"/>
                  </a:cubicBezTo>
                  <a:cubicBezTo>
                    <a:pt x="1000247" y="235474"/>
                    <a:pt x="989509" y="219780"/>
                    <a:pt x="1003070" y="260465"/>
                  </a:cubicBezTo>
                  <a:lnTo>
                    <a:pt x="1008611" y="277090"/>
                  </a:lnTo>
                  <a:cubicBezTo>
                    <a:pt x="1006764" y="301105"/>
                    <a:pt x="1006057" y="325234"/>
                    <a:pt x="1003070" y="349134"/>
                  </a:cubicBezTo>
                  <a:cubicBezTo>
                    <a:pt x="1002345" y="354931"/>
                    <a:pt x="1001659" y="361629"/>
                    <a:pt x="997528" y="365760"/>
                  </a:cubicBezTo>
                  <a:cubicBezTo>
                    <a:pt x="988109" y="375179"/>
                    <a:pt x="975361" y="380538"/>
                    <a:pt x="964277" y="387927"/>
                  </a:cubicBezTo>
                  <a:lnTo>
                    <a:pt x="947651" y="399010"/>
                  </a:lnTo>
                  <a:cubicBezTo>
                    <a:pt x="899622" y="397163"/>
                    <a:pt x="851442" y="397693"/>
                    <a:pt x="803564" y="393469"/>
                  </a:cubicBezTo>
                  <a:cubicBezTo>
                    <a:pt x="788390" y="392130"/>
                    <a:pt x="774433" y="383335"/>
                    <a:pt x="759230" y="382385"/>
                  </a:cubicBezTo>
                  <a:lnTo>
                    <a:pt x="670560" y="376843"/>
                  </a:lnTo>
                  <a:cubicBezTo>
                    <a:pt x="661324" y="374996"/>
                    <a:pt x="651989" y="373585"/>
                    <a:pt x="642851" y="371301"/>
                  </a:cubicBezTo>
                  <a:cubicBezTo>
                    <a:pt x="619686" y="365510"/>
                    <a:pt x="630999" y="364363"/>
                    <a:pt x="604059" y="360218"/>
                  </a:cubicBezTo>
                  <a:cubicBezTo>
                    <a:pt x="587526" y="357674"/>
                    <a:pt x="570808" y="356523"/>
                    <a:pt x="554182" y="354676"/>
                  </a:cubicBezTo>
                  <a:cubicBezTo>
                    <a:pt x="543098" y="350981"/>
                    <a:pt x="530652" y="350073"/>
                    <a:pt x="520931" y="343592"/>
                  </a:cubicBezTo>
                  <a:lnTo>
                    <a:pt x="487680" y="321425"/>
                  </a:lnTo>
                  <a:cubicBezTo>
                    <a:pt x="482138" y="317730"/>
                    <a:pt x="477374" y="312447"/>
                    <a:pt x="471055" y="310341"/>
                  </a:cubicBezTo>
                  <a:lnTo>
                    <a:pt x="437804" y="299258"/>
                  </a:lnTo>
                  <a:cubicBezTo>
                    <a:pt x="432262" y="297411"/>
                    <a:pt x="426846" y="295133"/>
                    <a:pt x="421179" y="293716"/>
                  </a:cubicBezTo>
                  <a:cubicBezTo>
                    <a:pt x="413790" y="291869"/>
                    <a:pt x="406446" y="289826"/>
                    <a:pt x="399011" y="288174"/>
                  </a:cubicBezTo>
                  <a:cubicBezTo>
                    <a:pt x="378665" y="283653"/>
                    <a:pt x="368447" y="282883"/>
                    <a:pt x="349135" y="277090"/>
                  </a:cubicBezTo>
                  <a:cubicBezTo>
                    <a:pt x="337945" y="273733"/>
                    <a:pt x="327408" y="267928"/>
                    <a:pt x="315884" y="266007"/>
                  </a:cubicBezTo>
                  <a:lnTo>
                    <a:pt x="282633" y="260465"/>
                  </a:lnTo>
                  <a:cubicBezTo>
                    <a:pt x="269723" y="258479"/>
                    <a:pt x="256725" y="257070"/>
                    <a:pt x="243840" y="254923"/>
                  </a:cubicBezTo>
                  <a:cubicBezTo>
                    <a:pt x="212512" y="249701"/>
                    <a:pt x="215347" y="249120"/>
                    <a:pt x="182880" y="238298"/>
                  </a:cubicBezTo>
                  <a:cubicBezTo>
                    <a:pt x="177338" y="236451"/>
                    <a:pt x="171115" y="235996"/>
                    <a:pt x="166255" y="232756"/>
                  </a:cubicBezTo>
                  <a:cubicBezTo>
                    <a:pt x="160713" y="229061"/>
                    <a:pt x="155716" y="224377"/>
                    <a:pt x="149630" y="221672"/>
                  </a:cubicBezTo>
                  <a:cubicBezTo>
                    <a:pt x="138954" y="216927"/>
                    <a:pt x="116379" y="210589"/>
                    <a:pt x="116379" y="210589"/>
                  </a:cubicBezTo>
                  <a:cubicBezTo>
                    <a:pt x="110837" y="206894"/>
                    <a:pt x="105710" y="202484"/>
                    <a:pt x="99753" y="199505"/>
                  </a:cubicBezTo>
                  <a:cubicBezTo>
                    <a:pt x="94528" y="196893"/>
                    <a:pt x="87689" y="197612"/>
                    <a:pt x="83128" y="193963"/>
                  </a:cubicBezTo>
                  <a:cubicBezTo>
                    <a:pt x="77927" y="189802"/>
                    <a:pt x="76754" y="182048"/>
                    <a:pt x="72044" y="177338"/>
                  </a:cubicBezTo>
                  <a:cubicBezTo>
                    <a:pt x="67334" y="172628"/>
                    <a:pt x="60961" y="169949"/>
                    <a:pt x="55419" y="166254"/>
                  </a:cubicBezTo>
                  <a:cubicBezTo>
                    <a:pt x="53572" y="160712"/>
                    <a:pt x="52714" y="154735"/>
                    <a:pt x="49877" y="149629"/>
                  </a:cubicBezTo>
                  <a:cubicBezTo>
                    <a:pt x="31116" y="115859"/>
                    <a:pt x="29008" y="127111"/>
                    <a:pt x="22168" y="99752"/>
                  </a:cubicBezTo>
                  <a:cubicBezTo>
                    <a:pt x="21720" y="97960"/>
                    <a:pt x="3695" y="85898"/>
                    <a:pt x="0" y="83127"/>
                  </a:cubicBezTo>
                  <a:close/>
                </a:path>
              </a:pathLst>
            </a:custGeom>
            <a:solidFill>
              <a:schemeClr val="accent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913166" y="4063152"/>
              <a:ext cx="221318" cy="2382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6"/>
          <p:cNvSpPr>
            <a:spLocks noChangeArrowheads="1"/>
          </p:cNvSpPr>
          <p:nvPr/>
        </p:nvSpPr>
        <p:spPr bwMode="auto">
          <a:xfrm>
            <a:off x="6988337" y="828345"/>
            <a:ext cx="2245981" cy="276999"/>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200" dirty="0" smtClean="0">
                <a:solidFill>
                  <a:schemeClr val="accent1"/>
                </a:solidFill>
                <a:latin typeface="Lucida Sans" panose="020B0602030504020204" pitchFamily="34" charset="0"/>
              </a:rPr>
              <a:t>A4 glass (high Li)</a:t>
            </a:r>
            <a:endParaRPr lang="en-US" altLang="en-US" sz="1200" dirty="0">
              <a:solidFill>
                <a:schemeClr val="accent1"/>
              </a:solidFill>
              <a:latin typeface="Lucida Sans" panose="020B0602030504020204" pitchFamily="34" charset="0"/>
            </a:endParaRPr>
          </a:p>
        </p:txBody>
      </p:sp>
      <p:sp>
        <p:nvSpPr>
          <p:cNvPr id="27" name="TextBox 26"/>
          <p:cNvSpPr txBox="1"/>
          <p:nvPr/>
        </p:nvSpPr>
        <p:spPr>
          <a:xfrm>
            <a:off x="7550912" y="2040604"/>
            <a:ext cx="1619026" cy="1323439"/>
          </a:xfrm>
          <a:prstGeom prst="rect">
            <a:avLst/>
          </a:prstGeom>
          <a:noFill/>
        </p:spPr>
        <p:txBody>
          <a:bodyPr wrap="square" rtlCol="0">
            <a:spAutoFit/>
          </a:bodyPr>
          <a:lstStyle/>
          <a:p>
            <a:r>
              <a:rPr lang="en-US" sz="1600" b="1" dirty="0" smtClean="0">
                <a:solidFill>
                  <a:schemeClr val="bg2"/>
                </a:solidFill>
              </a:rPr>
              <a:t>Nepheline morphology but NOT composition changes</a:t>
            </a:r>
            <a:endParaRPr lang="en-US" sz="1600" b="1" dirty="0">
              <a:solidFill>
                <a:schemeClr val="bg2"/>
              </a:solidFill>
            </a:endParaRPr>
          </a:p>
        </p:txBody>
      </p:sp>
      <p:pic>
        <p:nvPicPr>
          <p:cNvPr id="51" name="Picture 50"/>
          <p:cNvPicPr>
            <a:picLocks noChangeAspect="1"/>
          </p:cNvPicPr>
          <p:nvPr/>
        </p:nvPicPr>
        <p:blipFill rotWithShape="1">
          <a:blip r:embed="rId6" cstate="hqprint">
            <a:extLst>
              <a:ext uri="{28A0092B-C50C-407E-A947-70E740481C1C}">
                <a14:useLocalDpi xmlns:a14="http://schemas.microsoft.com/office/drawing/2010/main" val="0"/>
              </a:ext>
            </a:extLst>
          </a:blip>
          <a:srcRect t="66366"/>
          <a:stretch/>
        </p:blipFill>
        <p:spPr>
          <a:xfrm>
            <a:off x="4565442" y="4063531"/>
            <a:ext cx="3199323" cy="2397012"/>
          </a:xfrm>
          <a:prstGeom prst="rect">
            <a:avLst/>
          </a:prstGeom>
        </p:spPr>
      </p:pic>
      <p:sp>
        <p:nvSpPr>
          <p:cNvPr id="54" name="Rectangle 8"/>
          <p:cNvSpPr>
            <a:spLocks noChangeArrowheads="1"/>
          </p:cNvSpPr>
          <p:nvPr/>
        </p:nvSpPr>
        <p:spPr bwMode="auto">
          <a:xfrm>
            <a:off x="4565442" y="4066139"/>
            <a:ext cx="826587" cy="634020"/>
          </a:xfrm>
          <a:prstGeom prst="rect">
            <a:avLst/>
          </a:prstGeom>
          <a:solidFill>
            <a:schemeClr val="bg2"/>
          </a:solidFill>
          <a:ln>
            <a:noFill/>
          </a:ln>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600" dirty="0" smtClean="0">
                <a:solidFill>
                  <a:schemeClr val="tx1"/>
                </a:solidFill>
              </a:rPr>
              <a:t>825</a:t>
            </a:r>
            <a:r>
              <a:rPr lang="en-US" altLang="en-US" sz="1600" baseline="0" dirty="0" smtClean="0">
                <a:solidFill>
                  <a:schemeClr val="tx1"/>
                </a:solidFill>
              </a:rPr>
              <a:t>°C</a:t>
            </a:r>
          </a:p>
          <a:p>
            <a:pPr>
              <a:buFontTx/>
              <a:buNone/>
            </a:pPr>
            <a:r>
              <a:rPr lang="en-US" altLang="en-US" sz="1600" dirty="0" smtClean="0">
                <a:solidFill>
                  <a:schemeClr val="tx1"/>
                </a:solidFill>
              </a:rPr>
              <a:t>30hr</a:t>
            </a:r>
            <a:endParaRPr lang="en-US" altLang="en-US" sz="1600" baseline="0" dirty="0">
              <a:solidFill>
                <a:schemeClr val="tx1"/>
              </a:solidFill>
            </a:endParaRPr>
          </a:p>
        </p:txBody>
      </p:sp>
      <p:sp>
        <p:nvSpPr>
          <p:cNvPr id="57" name="Rectangle 6"/>
          <p:cNvSpPr>
            <a:spLocks noChangeArrowheads="1"/>
          </p:cNvSpPr>
          <p:nvPr/>
        </p:nvSpPr>
        <p:spPr bwMode="auto">
          <a:xfrm>
            <a:off x="7797552" y="4299303"/>
            <a:ext cx="1225660" cy="634020"/>
          </a:xfrm>
          <a:prstGeom prst="rect">
            <a:avLst/>
          </a:prstGeom>
          <a:noFill/>
          <a:ln>
            <a:noFill/>
          </a:ln>
          <a:extLst/>
        </p:spPr>
        <p:txBody>
          <a:bodyPr wrap="square">
            <a:spAutoFit/>
          </a:bodyPr>
          <a:lstStyle>
            <a:lvl1pPr>
              <a:spcBef>
                <a:spcPct val="20000"/>
              </a:spcBef>
              <a:buChar char="•"/>
              <a:defRPr sz="3200" b="1">
                <a:solidFill>
                  <a:schemeClr val="bg2"/>
                </a:solidFill>
                <a:latin typeface="Arial" panose="020B0604020202020204" pitchFamily="34" charset="0"/>
              </a:defRPr>
            </a:lvl1pPr>
            <a:lvl2pPr marL="742950" indent="-285750">
              <a:spcBef>
                <a:spcPct val="20000"/>
              </a:spcBef>
              <a:buChar char="–"/>
              <a:defRPr sz="2800" b="1">
                <a:solidFill>
                  <a:schemeClr val="bg2"/>
                </a:solidFill>
                <a:latin typeface="Arial" panose="020B0604020202020204" pitchFamily="34" charset="0"/>
              </a:defRPr>
            </a:lvl2pPr>
            <a:lvl3pPr marL="1143000" indent="-228600">
              <a:spcBef>
                <a:spcPct val="20000"/>
              </a:spcBef>
              <a:buChar char="•"/>
              <a:defRPr sz="2400" b="1">
                <a:solidFill>
                  <a:schemeClr val="bg2"/>
                </a:solidFill>
                <a:latin typeface="Arial" panose="020B0604020202020204" pitchFamily="34" charset="0"/>
              </a:defRPr>
            </a:lvl3pPr>
            <a:lvl4pPr marL="1600200" indent="-228600">
              <a:spcBef>
                <a:spcPct val="20000"/>
              </a:spcBef>
              <a:buChar char="–"/>
              <a:defRPr sz="2000" b="1">
                <a:solidFill>
                  <a:schemeClr val="bg2"/>
                </a:solidFill>
                <a:latin typeface="Arial" panose="020B0604020202020204" pitchFamily="34" charset="0"/>
              </a:defRPr>
            </a:lvl4pPr>
            <a:lvl5pPr marL="2057400" indent="-228600">
              <a:spcBef>
                <a:spcPct val="20000"/>
              </a:spcBef>
              <a:buChar char="»"/>
              <a:defRPr sz="2000" b="1">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2"/>
                </a:solidFill>
                <a:latin typeface="Arial" panose="020B0604020202020204" pitchFamily="34" charset="0"/>
              </a:defRPr>
            </a:lvl9pPr>
          </a:lstStyle>
          <a:p>
            <a:pPr>
              <a:buFontTx/>
              <a:buNone/>
            </a:pPr>
            <a:r>
              <a:rPr lang="en-US" altLang="en-US" sz="1600" baseline="0" dirty="0" err="1" smtClean="0"/>
              <a:t>Euhedral</a:t>
            </a:r>
            <a:endParaRPr lang="en-US" altLang="en-US" sz="1600" baseline="0" dirty="0" smtClean="0"/>
          </a:p>
          <a:p>
            <a:pPr>
              <a:buFontTx/>
              <a:buNone/>
            </a:pPr>
            <a:r>
              <a:rPr lang="en-US" altLang="en-US" sz="1600" dirty="0" smtClean="0"/>
              <a:t>nepheline</a:t>
            </a:r>
            <a:endParaRPr lang="en-US" altLang="en-US" sz="1600" baseline="-25000" dirty="0"/>
          </a:p>
        </p:txBody>
      </p:sp>
      <p:sp>
        <p:nvSpPr>
          <p:cNvPr id="58" name="Rectangle 57"/>
          <p:cNvSpPr/>
          <p:nvPr/>
        </p:nvSpPr>
        <p:spPr>
          <a:xfrm>
            <a:off x="3823080" y="6460543"/>
            <a:ext cx="4572000" cy="230832"/>
          </a:xfrm>
          <a:prstGeom prst="rect">
            <a:avLst/>
          </a:prstGeom>
        </p:spPr>
        <p:txBody>
          <a:bodyPr>
            <a:spAutoFit/>
          </a:bodyPr>
          <a:lstStyle/>
          <a:p>
            <a:pPr algn="ctr">
              <a:buClr>
                <a:srgbClr val="C60C30"/>
              </a:buClr>
            </a:pPr>
            <a:r>
              <a:rPr lang="en-US" sz="900" dirty="0" smtClean="0">
                <a:solidFill>
                  <a:schemeClr val="bg2"/>
                </a:solidFill>
              </a:rPr>
              <a:t>Marcial </a:t>
            </a:r>
            <a:r>
              <a:rPr lang="en-US" sz="900" dirty="0">
                <a:solidFill>
                  <a:schemeClr val="bg2"/>
                </a:solidFill>
              </a:rPr>
              <a:t>et al., </a:t>
            </a:r>
            <a:r>
              <a:rPr lang="en-US" sz="900" dirty="0" smtClean="0">
                <a:solidFill>
                  <a:schemeClr val="bg2"/>
                </a:solidFill>
              </a:rPr>
              <a:t>Proc. Mat. Res. Soc., 1744 </a:t>
            </a:r>
            <a:r>
              <a:rPr lang="en-US" sz="900" dirty="0">
                <a:solidFill>
                  <a:schemeClr val="bg2"/>
                </a:solidFill>
              </a:rPr>
              <a:t>(2015).</a:t>
            </a:r>
          </a:p>
        </p:txBody>
      </p:sp>
    </p:spTree>
    <p:extLst>
      <p:ext uri="{BB962C8B-B14F-4D97-AF65-F5344CB8AC3E}">
        <p14:creationId xmlns:p14="http://schemas.microsoft.com/office/powerpoint/2010/main" val="22347199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7" grpId="0"/>
      <p:bldP spid="54" grpId="0" animBg="1"/>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5515"/>
            <a:ext cx="9143999" cy="480131"/>
          </a:xfrm>
        </p:spPr>
        <p:txBody>
          <a:bodyPr/>
          <a:lstStyle/>
          <a:p>
            <a:r>
              <a:rPr lang="en-US" dirty="0" smtClean="0"/>
              <a:t>Effect of </a:t>
            </a:r>
            <a:r>
              <a:rPr lang="en-US" dirty="0"/>
              <a:t>Al/Fe: NaAl</a:t>
            </a:r>
            <a:r>
              <a:rPr lang="en-US" baseline="-25000" dirty="0"/>
              <a:t>1-x</a:t>
            </a:r>
            <a:r>
              <a:rPr lang="en-US" dirty="0"/>
              <a:t>Fe</a:t>
            </a:r>
            <a:r>
              <a:rPr lang="en-US" baseline="-25000" dirty="0"/>
              <a:t>x</a:t>
            </a:r>
            <a:r>
              <a:rPr lang="en-US" dirty="0"/>
              <a:t>SiO</a:t>
            </a:r>
            <a:r>
              <a:rPr lang="en-US" baseline="-25000" dirty="0"/>
              <a:t>4</a:t>
            </a:r>
            <a:r>
              <a:rPr lang="en-US" dirty="0"/>
              <a:t> </a:t>
            </a:r>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latin typeface="+mj-lt"/>
              </a:rPr>
              <a:pPr>
                <a:defRPr/>
              </a:pPr>
              <a:t>9</a:t>
            </a:fld>
            <a:endParaRPr lang="en-US" dirty="0">
              <a:latin typeface="+mj-lt"/>
            </a:endParaRPr>
          </a:p>
        </p:txBody>
      </p:sp>
      <p:sp>
        <p:nvSpPr>
          <p:cNvPr id="15" name="Content Placeholder 2"/>
          <p:cNvSpPr txBox="1">
            <a:spLocks/>
          </p:cNvSpPr>
          <p:nvPr/>
        </p:nvSpPr>
        <p:spPr bwMode="black">
          <a:xfrm>
            <a:off x="38802" y="592377"/>
            <a:ext cx="4076386"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Fe favors bulk nucleation of </a:t>
            </a:r>
            <a:r>
              <a:rPr lang="en-US" altLang="en-US" sz="1600" dirty="0" err="1" smtClean="0">
                <a:solidFill>
                  <a:schemeClr val="accent1"/>
                </a:solidFill>
                <a:latin typeface="Lucida Sans" panose="020B0602030504020204" pitchFamily="34" charset="0"/>
              </a:rPr>
              <a:t>Neph</a:t>
            </a:r>
            <a:r>
              <a:rPr lang="en-US" altLang="en-US" sz="1600" dirty="0" smtClean="0">
                <a:solidFill>
                  <a:schemeClr val="accent1"/>
                </a:solidFill>
                <a:latin typeface="Lucida Sans" panose="020B0602030504020204" pitchFamily="34" charset="0"/>
              </a:rPr>
              <a:t> over surface nucleation of </a:t>
            </a:r>
            <a:r>
              <a:rPr lang="en-US" altLang="en-US" sz="1600" dirty="0" err="1" smtClean="0">
                <a:solidFill>
                  <a:schemeClr val="accent1"/>
                </a:solidFill>
                <a:latin typeface="Lucida Sans" panose="020B0602030504020204" pitchFamily="34" charset="0"/>
              </a:rPr>
              <a:t>Carneg</a:t>
            </a:r>
            <a:endParaRPr lang="en-US" altLang="en-US" sz="1600" dirty="0">
              <a:solidFill>
                <a:schemeClr val="accent1"/>
              </a:solidFill>
              <a:latin typeface="Lucida Sans" panose="020B0602030504020204" pitchFamily="34" charset="0"/>
            </a:endParaRPr>
          </a:p>
        </p:txBody>
      </p:sp>
      <p:pic>
        <p:nvPicPr>
          <p:cNvPr id="12" name="Picture 11"/>
          <p:cNvPicPr>
            <a:picLocks noChangeAspect="1"/>
          </p:cNvPicPr>
          <p:nvPr/>
        </p:nvPicPr>
        <p:blipFill>
          <a:blip r:embed="rId3"/>
          <a:stretch>
            <a:fillRect/>
          </a:stretch>
        </p:blipFill>
        <p:spPr>
          <a:xfrm>
            <a:off x="418943" y="1159225"/>
            <a:ext cx="2388425" cy="2758504"/>
          </a:xfrm>
          <a:prstGeom prst="rect">
            <a:avLst/>
          </a:prstGeom>
        </p:spPr>
      </p:pic>
      <p:sp>
        <p:nvSpPr>
          <p:cNvPr id="17" name="Content Placeholder 2"/>
          <p:cNvSpPr txBox="1">
            <a:spLocks/>
          </p:cNvSpPr>
          <p:nvPr/>
        </p:nvSpPr>
        <p:spPr bwMode="black">
          <a:xfrm>
            <a:off x="5840887" y="508415"/>
            <a:ext cx="4076386" cy="36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Ne and Fe-oxides</a:t>
            </a:r>
            <a:endParaRPr lang="en-US" altLang="en-US" sz="1600" dirty="0">
              <a:solidFill>
                <a:schemeClr val="accent1"/>
              </a:solidFill>
              <a:latin typeface="Lucida Sans" panose="020B0602030504020204" pitchFamily="34" charset="0"/>
            </a:endParaRPr>
          </a:p>
        </p:txBody>
      </p:sp>
      <p:sp>
        <p:nvSpPr>
          <p:cNvPr id="16" name="TextBox 15"/>
          <p:cNvSpPr txBox="1"/>
          <p:nvPr/>
        </p:nvSpPr>
        <p:spPr>
          <a:xfrm>
            <a:off x="4571999" y="4336130"/>
            <a:ext cx="1934781" cy="338554"/>
          </a:xfrm>
          <a:prstGeom prst="rect">
            <a:avLst/>
          </a:prstGeom>
          <a:noFill/>
        </p:spPr>
        <p:txBody>
          <a:bodyPr wrap="square" rtlCol="0">
            <a:spAutoFit/>
          </a:bodyPr>
          <a:lstStyle/>
          <a:p>
            <a:r>
              <a:rPr lang="en-US" sz="1600" dirty="0" smtClean="0">
                <a:solidFill>
                  <a:schemeClr val="bg2"/>
                </a:solidFill>
              </a:rPr>
              <a:t>Magnetic Meas.</a:t>
            </a:r>
            <a:endParaRPr lang="en-US" sz="1600" dirty="0">
              <a:solidFill>
                <a:schemeClr val="bg2"/>
              </a:solidFill>
            </a:endParaRPr>
          </a:p>
        </p:txBody>
      </p:sp>
      <p:grpSp>
        <p:nvGrpSpPr>
          <p:cNvPr id="19" name="Group 18"/>
          <p:cNvGrpSpPr/>
          <p:nvPr/>
        </p:nvGrpSpPr>
        <p:grpSpPr>
          <a:xfrm>
            <a:off x="6678420" y="785254"/>
            <a:ext cx="2389380" cy="5683809"/>
            <a:chOff x="10560678" y="1216993"/>
            <a:chExt cx="2389380" cy="5683809"/>
          </a:xfrm>
        </p:grpSpPr>
        <p:pic>
          <p:nvPicPr>
            <p:cNvPr id="21" name="Picture 20"/>
            <p:cNvPicPr>
              <a:picLocks noChangeAspect="1"/>
            </p:cNvPicPr>
            <p:nvPr/>
          </p:nvPicPr>
          <p:blipFill rotWithShape="1">
            <a:blip r:embed="rId4" cstate="print">
              <a:extLst>
                <a:ext uri="{28A0092B-C50C-407E-A947-70E740481C1C}">
                  <a14:useLocalDpi xmlns:a14="http://schemas.microsoft.com/office/drawing/2010/main" val="0"/>
                </a:ext>
              </a:extLst>
            </a:blip>
            <a:srcRect t="847" r="50498" b="66343"/>
            <a:stretch/>
          </p:blipFill>
          <p:spPr>
            <a:xfrm>
              <a:off x="10560678" y="1216993"/>
              <a:ext cx="2372924" cy="1903662"/>
            </a:xfrm>
            <a:prstGeom prst="rect">
              <a:avLst/>
            </a:prstGeom>
          </p:spPr>
        </p:pic>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l="50381" t="33895" r="1" b="33807"/>
            <a:stretch/>
          </p:blipFill>
          <p:spPr>
            <a:xfrm>
              <a:off x="10572618" y="3129761"/>
              <a:ext cx="2377440" cy="1873139"/>
            </a:xfrm>
            <a:prstGeom prst="rect">
              <a:avLst/>
            </a:prstGeom>
          </p:spPr>
        </p:pic>
        <p:pic>
          <p:nvPicPr>
            <p:cNvPr id="23" name="Picture 22"/>
            <p:cNvPicPr>
              <a:picLocks noChangeAspect="1"/>
            </p:cNvPicPr>
            <p:nvPr/>
          </p:nvPicPr>
          <p:blipFill rotWithShape="1">
            <a:blip r:embed="rId4" cstate="print">
              <a:extLst>
                <a:ext uri="{28A0092B-C50C-407E-A947-70E740481C1C}">
                  <a14:useLocalDpi xmlns:a14="http://schemas.microsoft.com/office/drawing/2010/main" val="0"/>
                </a:ext>
              </a:extLst>
            </a:blip>
            <a:srcRect l="50090" t="66901" r="407" b="703"/>
            <a:stretch/>
          </p:blipFill>
          <p:spPr>
            <a:xfrm>
              <a:off x="10560679" y="5021112"/>
              <a:ext cx="2372923" cy="1879690"/>
            </a:xfrm>
            <a:prstGeom prst="rect">
              <a:avLst/>
            </a:prstGeom>
          </p:spPr>
        </p:pic>
      </p:grpSp>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727" y="4571161"/>
            <a:ext cx="3528226" cy="2012273"/>
          </a:xfrm>
          <a:prstGeom prst="rect">
            <a:avLst/>
          </a:prstGeom>
        </p:spPr>
      </p:pic>
      <p:pic>
        <p:nvPicPr>
          <p:cNvPr id="27" name="Picture 26"/>
          <p:cNvPicPr>
            <a:picLocks noChangeAspect="1"/>
          </p:cNvPicPr>
          <p:nvPr/>
        </p:nvPicPr>
        <p:blipFill rotWithShape="1">
          <a:blip r:embed="rId6" cstate="print">
            <a:extLst>
              <a:ext uri="{28A0092B-C50C-407E-A947-70E740481C1C}">
                <a14:useLocalDpi xmlns:a14="http://schemas.microsoft.com/office/drawing/2010/main" val="0"/>
              </a:ext>
            </a:extLst>
          </a:blip>
          <a:srcRect t="33442" r="49357" b="33614"/>
          <a:stretch/>
        </p:blipFill>
        <p:spPr>
          <a:xfrm>
            <a:off x="3825665" y="1397363"/>
            <a:ext cx="2681115" cy="2599203"/>
          </a:xfrm>
          <a:prstGeom prst="rect">
            <a:avLst/>
          </a:prstGeom>
        </p:spPr>
      </p:pic>
      <p:sp>
        <p:nvSpPr>
          <p:cNvPr id="28" name="Content Placeholder 2"/>
          <p:cNvSpPr txBox="1">
            <a:spLocks/>
          </p:cNvSpPr>
          <p:nvPr/>
        </p:nvSpPr>
        <p:spPr bwMode="black">
          <a:xfrm>
            <a:off x="3962224" y="871589"/>
            <a:ext cx="2403619" cy="37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Fe substitutes on Al site at least x=0.37</a:t>
            </a:r>
            <a:endParaRPr lang="en-US" altLang="en-US" sz="1600" dirty="0">
              <a:solidFill>
                <a:schemeClr val="accent1"/>
              </a:solidFill>
              <a:latin typeface="Lucida Sans" panose="020B0602030504020204" pitchFamily="34" charset="0"/>
            </a:endParaRPr>
          </a:p>
        </p:txBody>
      </p:sp>
      <p:sp>
        <p:nvSpPr>
          <p:cNvPr id="30" name="Content Placeholder 2"/>
          <p:cNvSpPr txBox="1">
            <a:spLocks/>
          </p:cNvSpPr>
          <p:nvPr/>
        </p:nvSpPr>
        <p:spPr bwMode="black">
          <a:xfrm>
            <a:off x="288107" y="4384474"/>
            <a:ext cx="3343846" cy="31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65100">
              <a:spcBef>
                <a:spcPct val="20000"/>
              </a:spcBef>
              <a:buChar char="•"/>
              <a:defRPr sz="3200" b="1">
                <a:solidFill>
                  <a:schemeClr val="bg2"/>
                </a:solidFill>
                <a:latin typeface="Arial" panose="020B0604020202020204" pitchFamily="34" charset="0"/>
              </a:defRPr>
            </a:lvl1pPr>
            <a:lvl2pPr marL="509588" indent="-165100">
              <a:spcBef>
                <a:spcPct val="20000"/>
              </a:spcBef>
              <a:buChar char="–"/>
              <a:defRPr sz="2800" b="1">
                <a:solidFill>
                  <a:schemeClr val="bg2"/>
                </a:solidFill>
                <a:latin typeface="Arial" panose="020B0604020202020204" pitchFamily="34" charset="0"/>
              </a:defRPr>
            </a:lvl2pPr>
            <a:lvl3pPr marL="688975" indent="-179388">
              <a:spcBef>
                <a:spcPct val="20000"/>
              </a:spcBef>
              <a:buChar char="•"/>
              <a:defRPr sz="2400" b="1">
                <a:solidFill>
                  <a:schemeClr val="bg2"/>
                </a:solidFill>
                <a:latin typeface="Arial" panose="020B0604020202020204" pitchFamily="34" charset="0"/>
              </a:defRPr>
            </a:lvl3pPr>
            <a:lvl4pPr marL="914400" indent="-165100">
              <a:spcBef>
                <a:spcPct val="20000"/>
              </a:spcBef>
              <a:buChar char="–"/>
              <a:defRPr sz="2000" b="1">
                <a:solidFill>
                  <a:schemeClr val="bg2"/>
                </a:solidFill>
                <a:latin typeface="Arial" panose="020B0604020202020204" pitchFamily="34" charset="0"/>
              </a:defRPr>
            </a:lvl4pPr>
            <a:lvl5pPr marL="1079500" indent="-165100">
              <a:spcBef>
                <a:spcPct val="20000"/>
              </a:spcBef>
              <a:buChar char="»"/>
              <a:defRPr sz="2000" b="1">
                <a:solidFill>
                  <a:schemeClr val="bg2"/>
                </a:solidFill>
                <a:latin typeface="Arial" panose="020B0604020202020204" pitchFamily="34" charset="0"/>
              </a:defRPr>
            </a:lvl5pPr>
            <a:lvl6pPr marL="1536700" indent="-165100" eaLnBrk="0" fontAlgn="base" hangingPunct="0">
              <a:spcBef>
                <a:spcPct val="20000"/>
              </a:spcBef>
              <a:spcAft>
                <a:spcPct val="0"/>
              </a:spcAft>
              <a:buChar char="»"/>
              <a:defRPr sz="2000" b="1">
                <a:solidFill>
                  <a:schemeClr val="bg2"/>
                </a:solidFill>
                <a:latin typeface="Arial" panose="020B0604020202020204" pitchFamily="34" charset="0"/>
              </a:defRPr>
            </a:lvl6pPr>
            <a:lvl7pPr marL="1993900" indent="-165100" eaLnBrk="0" fontAlgn="base" hangingPunct="0">
              <a:spcBef>
                <a:spcPct val="20000"/>
              </a:spcBef>
              <a:spcAft>
                <a:spcPct val="0"/>
              </a:spcAft>
              <a:buChar char="»"/>
              <a:defRPr sz="2000" b="1">
                <a:solidFill>
                  <a:schemeClr val="bg2"/>
                </a:solidFill>
                <a:latin typeface="Arial" panose="020B0604020202020204" pitchFamily="34" charset="0"/>
              </a:defRPr>
            </a:lvl7pPr>
            <a:lvl8pPr marL="2451100" indent="-165100" eaLnBrk="0" fontAlgn="base" hangingPunct="0">
              <a:spcBef>
                <a:spcPct val="20000"/>
              </a:spcBef>
              <a:spcAft>
                <a:spcPct val="0"/>
              </a:spcAft>
              <a:buChar char="»"/>
              <a:defRPr sz="2000" b="1">
                <a:solidFill>
                  <a:schemeClr val="bg2"/>
                </a:solidFill>
                <a:latin typeface="Arial" panose="020B0604020202020204" pitchFamily="34" charset="0"/>
              </a:defRPr>
            </a:lvl8pPr>
            <a:lvl9pPr marL="2908300" indent="-165100" eaLnBrk="0" fontAlgn="base" hangingPunct="0">
              <a:spcBef>
                <a:spcPct val="20000"/>
              </a:spcBef>
              <a:spcAft>
                <a:spcPct val="0"/>
              </a:spcAft>
              <a:buChar char="»"/>
              <a:defRPr sz="2000" b="1">
                <a:solidFill>
                  <a:schemeClr val="bg2"/>
                </a:solidFill>
                <a:latin typeface="Arial" panose="020B0604020202020204" pitchFamily="34" charset="0"/>
              </a:defRPr>
            </a:lvl9pPr>
          </a:lstStyle>
          <a:p>
            <a:pPr marL="0" algn="ctr">
              <a:spcBef>
                <a:spcPts val="0"/>
              </a:spcBef>
              <a:buClr>
                <a:srgbClr val="C60C30"/>
              </a:buClr>
              <a:buNone/>
              <a:defRPr/>
            </a:pPr>
            <a:r>
              <a:rPr lang="en-US" altLang="en-US" sz="1600" dirty="0" smtClean="0">
                <a:solidFill>
                  <a:schemeClr val="accent1"/>
                </a:solidFill>
                <a:latin typeface="Lucida Sans" panose="020B0602030504020204" pitchFamily="34" charset="0"/>
              </a:rPr>
              <a:t>Highest Fe: no </a:t>
            </a:r>
            <a:r>
              <a:rPr lang="en-US" altLang="en-US" sz="1600" dirty="0" err="1" smtClean="0">
                <a:solidFill>
                  <a:schemeClr val="accent1"/>
                </a:solidFill>
                <a:latin typeface="Lucida Sans" panose="020B0602030504020204" pitchFamily="34" charset="0"/>
              </a:rPr>
              <a:t>Neph</a:t>
            </a:r>
            <a:endParaRPr lang="en-US" altLang="en-US" sz="1600" dirty="0">
              <a:solidFill>
                <a:schemeClr val="accent1"/>
              </a:solidFill>
              <a:latin typeface="Lucida Sans" panose="020B0602030504020204" pitchFamily="34" charset="0"/>
            </a:endParaRPr>
          </a:p>
        </p:txBody>
      </p:sp>
      <p:pic>
        <p:nvPicPr>
          <p:cNvPr id="31" name="Picture 30"/>
          <p:cNvPicPr>
            <a:picLocks noChangeAspect="1"/>
          </p:cNvPicPr>
          <p:nvPr/>
        </p:nvPicPr>
        <p:blipFill rotWithShape="1">
          <a:blip r:embed="rId7" cstate="hqprint">
            <a:extLst>
              <a:ext uri="{28A0092B-C50C-407E-A947-70E740481C1C}">
                <a14:useLocalDpi xmlns:a14="http://schemas.microsoft.com/office/drawing/2010/main" val="0"/>
              </a:ext>
            </a:extLst>
          </a:blip>
          <a:srcRect l="4148" t="8902" r="12368" b="4091"/>
          <a:stretch/>
        </p:blipFill>
        <p:spPr>
          <a:xfrm>
            <a:off x="4175767" y="4693351"/>
            <a:ext cx="2331013" cy="1859421"/>
          </a:xfrm>
          <a:prstGeom prst="rect">
            <a:avLst/>
          </a:prstGeom>
        </p:spPr>
      </p:pic>
      <p:sp>
        <p:nvSpPr>
          <p:cNvPr id="32" name="Rectangle 31"/>
          <p:cNvSpPr/>
          <p:nvPr/>
        </p:nvSpPr>
        <p:spPr>
          <a:xfrm>
            <a:off x="414667" y="3944883"/>
            <a:ext cx="2901850" cy="230832"/>
          </a:xfrm>
          <a:prstGeom prst="rect">
            <a:avLst/>
          </a:prstGeom>
        </p:spPr>
        <p:txBody>
          <a:bodyPr wrap="square">
            <a:spAutoFit/>
          </a:bodyPr>
          <a:lstStyle/>
          <a:p>
            <a:pPr algn="ctr">
              <a:buClr>
                <a:srgbClr val="C60C30"/>
              </a:buClr>
            </a:pPr>
            <a:r>
              <a:rPr lang="en-US" sz="900" dirty="0" err="1" smtClean="0">
                <a:solidFill>
                  <a:schemeClr val="bg2"/>
                </a:solidFill>
              </a:rPr>
              <a:t>Shaharyar</a:t>
            </a:r>
            <a:r>
              <a:rPr lang="en-US" sz="900" dirty="0" smtClean="0">
                <a:solidFill>
                  <a:schemeClr val="bg2"/>
                </a:solidFill>
              </a:rPr>
              <a:t> </a:t>
            </a:r>
            <a:r>
              <a:rPr lang="en-US" sz="900" dirty="0">
                <a:solidFill>
                  <a:schemeClr val="bg2"/>
                </a:solidFill>
              </a:rPr>
              <a:t>et al., </a:t>
            </a:r>
            <a:r>
              <a:rPr lang="en-US" sz="900" i="1" dirty="0" smtClean="0">
                <a:solidFill>
                  <a:schemeClr val="bg2"/>
                </a:solidFill>
              </a:rPr>
              <a:t>JACERS 99</a:t>
            </a:r>
            <a:r>
              <a:rPr lang="en-US" sz="900" dirty="0" smtClean="0">
                <a:solidFill>
                  <a:schemeClr val="bg2"/>
                </a:solidFill>
              </a:rPr>
              <a:t>, 2306 </a:t>
            </a:r>
            <a:r>
              <a:rPr lang="en-US" sz="900" dirty="0">
                <a:solidFill>
                  <a:schemeClr val="bg2"/>
                </a:solidFill>
              </a:rPr>
              <a:t>(</a:t>
            </a:r>
            <a:r>
              <a:rPr lang="en-US" sz="900" dirty="0" smtClean="0">
                <a:solidFill>
                  <a:schemeClr val="bg2"/>
                </a:solidFill>
              </a:rPr>
              <a:t>2016)</a:t>
            </a:r>
            <a:endParaRPr lang="en-US" sz="900" dirty="0">
              <a:solidFill>
                <a:schemeClr val="bg2"/>
              </a:solidFill>
            </a:endParaRPr>
          </a:p>
        </p:txBody>
      </p:sp>
      <p:sp>
        <p:nvSpPr>
          <p:cNvPr id="33" name="Rectangle 32"/>
          <p:cNvSpPr/>
          <p:nvPr/>
        </p:nvSpPr>
        <p:spPr>
          <a:xfrm>
            <a:off x="4977229" y="6584089"/>
            <a:ext cx="3640677" cy="230832"/>
          </a:xfrm>
          <a:prstGeom prst="rect">
            <a:avLst/>
          </a:prstGeom>
        </p:spPr>
        <p:txBody>
          <a:bodyPr wrap="square">
            <a:spAutoFit/>
          </a:bodyPr>
          <a:lstStyle/>
          <a:p>
            <a:pPr algn="ctr">
              <a:buClr>
                <a:srgbClr val="C60C30"/>
              </a:buClr>
            </a:pPr>
            <a:r>
              <a:rPr lang="en-US" sz="900" dirty="0" err="1" smtClean="0">
                <a:solidFill>
                  <a:schemeClr val="bg2"/>
                </a:solidFill>
                <a:latin typeface="+mj-lt"/>
              </a:rPr>
              <a:t>Ahmadzadeh</a:t>
            </a:r>
            <a:r>
              <a:rPr lang="en-US" sz="900" dirty="0" smtClean="0">
                <a:solidFill>
                  <a:schemeClr val="bg2"/>
                </a:solidFill>
                <a:latin typeface="+mj-lt"/>
              </a:rPr>
              <a:t> </a:t>
            </a:r>
            <a:r>
              <a:rPr lang="en-US" sz="900" dirty="0">
                <a:solidFill>
                  <a:schemeClr val="bg2"/>
                </a:solidFill>
                <a:latin typeface="+mj-lt"/>
              </a:rPr>
              <a:t>et al., </a:t>
            </a:r>
            <a:r>
              <a:rPr lang="en-US" sz="900" i="1" dirty="0" smtClean="0">
                <a:solidFill>
                  <a:schemeClr val="bg2"/>
                </a:solidFill>
                <a:latin typeface="+mj-lt"/>
              </a:rPr>
              <a:t>J </a:t>
            </a:r>
            <a:r>
              <a:rPr lang="en-US" sz="900" i="1" dirty="0" err="1" smtClean="0">
                <a:solidFill>
                  <a:schemeClr val="bg2"/>
                </a:solidFill>
                <a:latin typeface="+mj-lt"/>
              </a:rPr>
              <a:t>Geophys</a:t>
            </a:r>
            <a:r>
              <a:rPr lang="en-US" sz="900" i="1" dirty="0" smtClean="0">
                <a:solidFill>
                  <a:schemeClr val="bg2"/>
                </a:solidFill>
                <a:latin typeface="+mj-lt"/>
              </a:rPr>
              <a:t> Res Sol Ear </a:t>
            </a:r>
            <a:r>
              <a:rPr lang="en-US" sz="900" dirty="0" smtClean="0">
                <a:solidFill>
                  <a:schemeClr val="bg2"/>
                </a:solidFill>
                <a:latin typeface="+mj-lt"/>
              </a:rPr>
              <a:t>122, 2504 </a:t>
            </a:r>
            <a:r>
              <a:rPr lang="en-US" sz="900" dirty="0">
                <a:solidFill>
                  <a:schemeClr val="bg2"/>
                </a:solidFill>
                <a:latin typeface="+mj-lt"/>
              </a:rPr>
              <a:t>(</a:t>
            </a:r>
            <a:r>
              <a:rPr lang="en-US" sz="900" dirty="0" smtClean="0">
                <a:solidFill>
                  <a:schemeClr val="bg2"/>
                </a:solidFill>
                <a:latin typeface="+mj-lt"/>
              </a:rPr>
              <a:t>2017)</a:t>
            </a:r>
            <a:endParaRPr lang="en-US" sz="900" dirty="0">
              <a:solidFill>
                <a:schemeClr val="bg2"/>
              </a:solidFill>
              <a:latin typeface="+mj-lt"/>
            </a:endParaRPr>
          </a:p>
        </p:txBody>
      </p:sp>
    </p:spTree>
    <p:extLst>
      <p:ext uri="{BB962C8B-B14F-4D97-AF65-F5344CB8AC3E}">
        <p14:creationId xmlns:p14="http://schemas.microsoft.com/office/powerpoint/2010/main" val="3879125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p:bldP spid="28" grpId="0"/>
      <p:bldP spid="30"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6" y="28719"/>
            <a:ext cx="9135344" cy="451411"/>
          </a:xfrm>
        </p:spPr>
        <p:txBody>
          <a:bodyPr/>
          <a:lstStyle/>
          <a:p>
            <a:r>
              <a:rPr lang="en-US" dirty="0"/>
              <a:t>Effect of </a:t>
            </a:r>
            <a:r>
              <a:rPr lang="en-US" dirty="0" smtClean="0"/>
              <a:t>Al/B: NaAl</a:t>
            </a:r>
            <a:r>
              <a:rPr lang="en-US" baseline="-25000" dirty="0" smtClean="0"/>
              <a:t>1-x</a:t>
            </a:r>
            <a:r>
              <a:rPr lang="en-US" dirty="0" smtClean="0"/>
              <a:t>B</a:t>
            </a:r>
            <a:r>
              <a:rPr lang="en-US" baseline="-25000" dirty="0" smtClean="0"/>
              <a:t>x</a:t>
            </a:r>
            <a:r>
              <a:rPr lang="en-US" dirty="0" smtClean="0"/>
              <a:t>SiO</a:t>
            </a:r>
            <a:r>
              <a:rPr lang="en-US" baseline="-25000" dirty="0" smtClean="0"/>
              <a:t>4</a:t>
            </a:r>
            <a:r>
              <a:rPr lang="en-US" dirty="0" smtClean="0"/>
              <a:t> glass structure </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10</a:t>
            </a:fld>
            <a:endParaRPr lang="en-US" dirty="0"/>
          </a:p>
        </p:txBody>
      </p:sp>
      <p:sp>
        <p:nvSpPr>
          <p:cNvPr id="5" name="TextBox 4"/>
          <p:cNvSpPr txBox="1"/>
          <p:nvPr/>
        </p:nvSpPr>
        <p:spPr>
          <a:xfrm>
            <a:off x="3339915" y="6627168"/>
            <a:ext cx="2255520" cy="230832"/>
          </a:xfrm>
          <a:prstGeom prst="rect">
            <a:avLst/>
          </a:prstGeom>
          <a:noFill/>
        </p:spPr>
        <p:txBody>
          <a:bodyPr wrap="square" rtlCol="0">
            <a:spAutoFit/>
          </a:bodyPr>
          <a:lstStyle/>
          <a:p>
            <a:r>
              <a:rPr lang="en-US" sz="900" dirty="0" smtClean="0">
                <a:solidFill>
                  <a:schemeClr val="bg2"/>
                </a:solidFill>
              </a:rPr>
              <a:t>Lee, MS thesis, Seoul Natl </a:t>
            </a:r>
            <a:r>
              <a:rPr lang="en-US" sz="900" dirty="0" err="1" smtClean="0">
                <a:solidFill>
                  <a:schemeClr val="bg2"/>
                </a:solidFill>
              </a:rPr>
              <a:t>Univ</a:t>
            </a:r>
            <a:r>
              <a:rPr lang="en-US" sz="900" dirty="0" smtClean="0">
                <a:solidFill>
                  <a:schemeClr val="bg2"/>
                </a:solidFill>
              </a:rPr>
              <a:t>, 2017</a:t>
            </a:r>
            <a:endParaRPr lang="en-US" sz="900" dirty="0">
              <a:solidFill>
                <a:schemeClr val="bg2"/>
              </a:solidFill>
            </a:endParaRPr>
          </a:p>
        </p:txBody>
      </p:sp>
      <p:grpSp>
        <p:nvGrpSpPr>
          <p:cNvPr id="33" name="Group 32"/>
          <p:cNvGrpSpPr/>
          <p:nvPr/>
        </p:nvGrpSpPr>
        <p:grpSpPr>
          <a:xfrm>
            <a:off x="8655" y="1069419"/>
            <a:ext cx="2151907" cy="2579330"/>
            <a:chOff x="50328" y="781807"/>
            <a:chExt cx="2151907" cy="2579330"/>
          </a:xfrm>
        </p:grpSpPr>
        <p:pic>
          <p:nvPicPr>
            <p:cNvPr id="8" name="Picture 7"/>
            <p:cNvPicPr>
              <a:picLocks noChangeAspect="1"/>
            </p:cNvPicPr>
            <p:nvPr/>
          </p:nvPicPr>
          <p:blipFill>
            <a:blip r:embed="rId2"/>
            <a:stretch>
              <a:fillRect/>
            </a:stretch>
          </p:blipFill>
          <p:spPr>
            <a:xfrm>
              <a:off x="50328" y="1428138"/>
              <a:ext cx="2151907" cy="1932999"/>
            </a:xfrm>
            <a:prstGeom prst="rect">
              <a:avLst/>
            </a:prstGeom>
          </p:spPr>
        </p:pic>
        <p:sp>
          <p:nvSpPr>
            <p:cNvPr id="9" name="TextBox 8"/>
            <p:cNvSpPr txBox="1"/>
            <p:nvPr/>
          </p:nvSpPr>
          <p:spPr>
            <a:xfrm>
              <a:off x="309089" y="781807"/>
              <a:ext cx="1737997" cy="646331"/>
            </a:xfrm>
            <a:prstGeom prst="rect">
              <a:avLst/>
            </a:prstGeom>
            <a:noFill/>
          </p:spPr>
          <p:txBody>
            <a:bodyPr wrap="square" rtlCol="0">
              <a:spAutoFit/>
            </a:bodyPr>
            <a:lstStyle/>
            <a:p>
              <a:r>
                <a:rPr lang="en-US" dirty="0" smtClean="0">
                  <a:solidFill>
                    <a:schemeClr val="bg2"/>
                  </a:solidFill>
                </a:rPr>
                <a:t>↑B </a:t>
              </a:r>
              <a:r>
                <a:rPr lang="en-US" dirty="0" smtClean="0">
                  <a:solidFill>
                    <a:schemeClr val="bg2"/>
                  </a:solidFill>
                  <a:latin typeface="Arial" panose="020B0604020202020204" pitchFamily="34" charset="0"/>
                  <a:cs typeface="Arial" panose="020B0604020202020204" pitchFamily="34" charset="0"/>
                </a:rPr>
                <a:t>→</a:t>
              </a:r>
              <a:r>
                <a:rPr lang="en-US" dirty="0" smtClean="0">
                  <a:solidFill>
                    <a:schemeClr val="bg2"/>
                  </a:solidFill>
                </a:rPr>
                <a:t> </a:t>
              </a:r>
              <a:r>
                <a:rPr lang="en-US" b="1" dirty="0" smtClean="0">
                  <a:solidFill>
                    <a:schemeClr val="accent1"/>
                  </a:solidFill>
                </a:rPr>
                <a:t>ordered </a:t>
              </a:r>
              <a:r>
                <a:rPr lang="en-US" b="1" dirty="0" smtClean="0">
                  <a:solidFill>
                    <a:schemeClr val="accent1"/>
                  </a:solidFill>
                </a:rPr>
                <a:t>around Al</a:t>
              </a:r>
              <a:endParaRPr lang="en-US" b="1" dirty="0">
                <a:solidFill>
                  <a:schemeClr val="accent1"/>
                </a:solidFill>
              </a:endParaRPr>
            </a:p>
          </p:txBody>
        </p:sp>
        <p:sp>
          <p:nvSpPr>
            <p:cNvPr id="22" name="TextBox 21"/>
            <p:cNvSpPr txBox="1"/>
            <p:nvPr/>
          </p:nvSpPr>
          <p:spPr>
            <a:xfrm>
              <a:off x="659781" y="1483709"/>
              <a:ext cx="752867" cy="369332"/>
            </a:xfrm>
            <a:prstGeom prst="rect">
              <a:avLst/>
            </a:prstGeom>
            <a:noFill/>
          </p:spPr>
          <p:txBody>
            <a:bodyPr wrap="square" rtlCol="0">
              <a:spAutoFit/>
            </a:bodyPr>
            <a:lstStyle/>
            <a:p>
              <a:r>
                <a:rPr lang="en-US" b="1" i="1" dirty="0" smtClean="0">
                  <a:solidFill>
                    <a:schemeClr val="bg2"/>
                  </a:solidFill>
                </a:rPr>
                <a:t>Al-27</a:t>
              </a:r>
              <a:endParaRPr lang="en-US" b="1" i="1" dirty="0">
                <a:solidFill>
                  <a:schemeClr val="bg2"/>
                </a:solidFill>
              </a:endParaRPr>
            </a:p>
          </p:txBody>
        </p:sp>
      </p:grpSp>
      <p:grpSp>
        <p:nvGrpSpPr>
          <p:cNvPr id="34" name="Group 33"/>
          <p:cNvGrpSpPr/>
          <p:nvPr/>
        </p:nvGrpSpPr>
        <p:grpSpPr>
          <a:xfrm>
            <a:off x="309089" y="3975012"/>
            <a:ext cx="8686875" cy="2556053"/>
            <a:chOff x="309089" y="3975012"/>
            <a:chExt cx="8686875" cy="2556053"/>
          </a:xfrm>
        </p:grpSpPr>
        <p:sp>
          <p:nvSpPr>
            <p:cNvPr id="12" name="TextBox 11"/>
            <p:cNvSpPr txBox="1"/>
            <p:nvPr/>
          </p:nvSpPr>
          <p:spPr>
            <a:xfrm>
              <a:off x="4920499" y="3975012"/>
              <a:ext cx="4075465" cy="646331"/>
            </a:xfrm>
            <a:prstGeom prst="rect">
              <a:avLst/>
            </a:prstGeom>
            <a:noFill/>
          </p:spPr>
          <p:txBody>
            <a:bodyPr wrap="square" rtlCol="0">
              <a:spAutoFit/>
            </a:bodyPr>
            <a:lstStyle/>
            <a:p>
              <a:r>
                <a:rPr lang="en-US" dirty="0">
                  <a:solidFill>
                    <a:schemeClr val="bg2"/>
                  </a:solidFill>
                </a:rPr>
                <a:t>↑B </a:t>
              </a:r>
              <a:r>
                <a:rPr lang="en-US" dirty="0">
                  <a:solidFill>
                    <a:schemeClr val="bg2"/>
                  </a:solidFill>
                  <a:latin typeface="Arial" panose="020B0604020202020204" pitchFamily="34" charset="0"/>
                  <a:cs typeface="Arial" panose="020B0604020202020204" pitchFamily="34" charset="0"/>
                </a:rPr>
                <a:t>→</a:t>
              </a:r>
              <a:r>
                <a:rPr lang="en-US" dirty="0">
                  <a:solidFill>
                    <a:schemeClr val="bg2"/>
                  </a:solidFill>
                </a:rPr>
                <a:t> </a:t>
              </a:r>
              <a:r>
                <a:rPr lang="en-US" b="1" dirty="0">
                  <a:solidFill>
                    <a:schemeClr val="accent1"/>
                  </a:solidFill>
                </a:rPr>
                <a:t>Na-O-Si </a:t>
              </a:r>
              <a:r>
                <a:rPr lang="en-US" b="1" dirty="0" smtClean="0">
                  <a:solidFill>
                    <a:schemeClr val="accent1"/>
                  </a:solidFill>
                </a:rPr>
                <a:t>(NBO on Si) </a:t>
              </a:r>
              <a:r>
                <a:rPr lang="en-US" b="1" dirty="0" smtClean="0">
                  <a:solidFill>
                    <a:schemeClr val="accent1"/>
                  </a:solidFill>
                </a:rPr>
                <a:t>formed </a:t>
              </a:r>
              <a:r>
                <a:rPr lang="en-US" dirty="0" smtClean="0">
                  <a:solidFill>
                    <a:schemeClr val="bg2"/>
                  </a:solidFill>
                </a:rPr>
                <a:t>not Na-O-B (NBO on B)</a:t>
              </a:r>
              <a:endParaRPr lang="en-US" dirty="0" smtClean="0">
                <a:solidFill>
                  <a:schemeClr val="bg2"/>
                </a:solidFill>
              </a:endParaRPr>
            </a:p>
          </p:txBody>
        </p:sp>
        <p:grpSp>
          <p:nvGrpSpPr>
            <p:cNvPr id="29" name="Group 28"/>
            <p:cNvGrpSpPr/>
            <p:nvPr/>
          </p:nvGrpSpPr>
          <p:grpSpPr>
            <a:xfrm>
              <a:off x="309089" y="4651662"/>
              <a:ext cx="8510382" cy="1879403"/>
              <a:chOff x="309089" y="4410236"/>
              <a:chExt cx="8510382" cy="1879403"/>
            </a:xfrm>
          </p:grpSpPr>
          <p:grpSp>
            <p:nvGrpSpPr>
              <p:cNvPr id="28" name="Group 27"/>
              <p:cNvGrpSpPr/>
              <p:nvPr/>
            </p:nvGrpSpPr>
            <p:grpSpPr>
              <a:xfrm>
                <a:off x="309089" y="4410236"/>
                <a:ext cx="8510382" cy="1666836"/>
                <a:chOff x="214029" y="4652487"/>
                <a:chExt cx="8510382" cy="1666836"/>
              </a:xfrm>
            </p:grpSpPr>
            <p:pic>
              <p:nvPicPr>
                <p:cNvPr id="23" name="Picture 22"/>
                <p:cNvPicPr>
                  <a:picLocks noChangeAspect="1"/>
                </p:cNvPicPr>
                <p:nvPr/>
              </p:nvPicPr>
              <p:blipFill>
                <a:blip r:embed="rId3"/>
                <a:stretch>
                  <a:fillRect/>
                </a:stretch>
              </p:blipFill>
              <p:spPr>
                <a:xfrm>
                  <a:off x="214029" y="4652487"/>
                  <a:ext cx="1996758" cy="1643000"/>
                </a:xfrm>
                <a:prstGeom prst="rect">
                  <a:avLst/>
                </a:prstGeom>
              </p:spPr>
            </p:pic>
            <p:pic>
              <p:nvPicPr>
                <p:cNvPr id="25" name="Picture 24"/>
                <p:cNvPicPr>
                  <a:picLocks noChangeAspect="1"/>
                </p:cNvPicPr>
                <p:nvPr/>
              </p:nvPicPr>
              <p:blipFill>
                <a:blip r:embed="rId4"/>
                <a:stretch>
                  <a:fillRect/>
                </a:stretch>
              </p:blipFill>
              <p:spPr>
                <a:xfrm>
                  <a:off x="2109274" y="4666692"/>
                  <a:ext cx="3281519" cy="1651638"/>
                </a:xfrm>
                <a:prstGeom prst="rect">
                  <a:avLst/>
                </a:prstGeom>
              </p:spPr>
            </p:pic>
            <p:pic>
              <p:nvPicPr>
                <p:cNvPr id="26" name="Picture 25"/>
                <p:cNvPicPr>
                  <a:picLocks noChangeAspect="1"/>
                </p:cNvPicPr>
                <p:nvPr/>
              </p:nvPicPr>
              <p:blipFill rotWithShape="1">
                <a:blip r:embed="rId5"/>
                <a:srcRect b="11622"/>
                <a:stretch/>
              </p:blipFill>
              <p:spPr>
                <a:xfrm>
                  <a:off x="5341390" y="4666692"/>
                  <a:ext cx="3383021" cy="1652631"/>
                </a:xfrm>
                <a:prstGeom prst="rect">
                  <a:avLst/>
                </a:prstGeom>
              </p:spPr>
            </p:pic>
          </p:grpSp>
          <p:pic>
            <p:nvPicPr>
              <p:cNvPr id="27" name="Picture 26"/>
              <p:cNvPicPr>
                <a:picLocks noChangeAspect="1"/>
              </p:cNvPicPr>
              <p:nvPr/>
            </p:nvPicPr>
            <p:blipFill>
              <a:blip r:embed="rId6"/>
              <a:stretch>
                <a:fillRect/>
              </a:stretch>
            </p:blipFill>
            <p:spPr>
              <a:xfrm>
                <a:off x="594405" y="6043411"/>
                <a:ext cx="1636485" cy="246228"/>
              </a:xfrm>
              <a:prstGeom prst="rect">
                <a:avLst/>
              </a:prstGeom>
            </p:spPr>
          </p:pic>
        </p:grpSp>
        <p:sp>
          <p:nvSpPr>
            <p:cNvPr id="11" name="TextBox 10"/>
            <p:cNvSpPr txBox="1"/>
            <p:nvPr/>
          </p:nvSpPr>
          <p:spPr>
            <a:xfrm>
              <a:off x="1369374" y="4671248"/>
              <a:ext cx="878233" cy="369332"/>
            </a:xfrm>
            <a:prstGeom prst="rect">
              <a:avLst/>
            </a:prstGeom>
            <a:noFill/>
          </p:spPr>
          <p:txBody>
            <a:bodyPr wrap="square" rtlCol="0">
              <a:spAutoFit/>
            </a:bodyPr>
            <a:lstStyle/>
            <a:p>
              <a:r>
                <a:rPr lang="en-US" b="1" i="1" dirty="0" smtClean="0">
                  <a:solidFill>
                    <a:schemeClr val="bg2"/>
                  </a:solidFill>
                </a:rPr>
                <a:t>O-17</a:t>
              </a:r>
              <a:endParaRPr lang="en-US" dirty="0">
                <a:solidFill>
                  <a:schemeClr val="bg2"/>
                </a:solidFill>
              </a:endParaRPr>
            </a:p>
          </p:txBody>
        </p:sp>
      </p:grpSp>
      <p:grpSp>
        <p:nvGrpSpPr>
          <p:cNvPr id="32" name="Group 31"/>
          <p:cNvGrpSpPr/>
          <p:nvPr/>
        </p:nvGrpSpPr>
        <p:grpSpPr>
          <a:xfrm>
            <a:off x="2119843" y="890485"/>
            <a:ext cx="3123889" cy="3063356"/>
            <a:chOff x="2361964" y="794976"/>
            <a:chExt cx="3123889" cy="3063356"/>
          </a:xfrm>
        </p:grpSpPr>
        <p:pic>
          <p:nvPicPr>
            <p:cNvPr id="13" name="Picture 12"/>
            <p:cNvPicPr>
              <a:picLocks noChangeAspect="1"/>
            </p:cNvPicPr>
            <p:nvPr/>
          </p:nvPicPr>
          <p:blipFill>
            <a:blip r:embed="rId7"/>
            <a:stretch>
              <a:fillRect/>
            </a:stretch>
          </p:blipFill>
          <p:spPr>
            <a:xfrm>
              <a:off x="2361964" y="1370825"/>
              <a:ext cx="2558535" cy="2487507"/>
            </a:xfrm>
            <a:prstGeom prst="rect">
              <a:avLst/>
            </a:prstGeom>
          </p:spPr>
        </p:pic>
        <p:sp>
          <p:nvSpPr>
            <p:cNvPr id="14" name="TextBox 13"/>
            <p:cNvSpPr txBox="1"/>
            <p:nvPr/>
          </p:nvSpPr>
          <p:spPr>
            <a:xfrm>
              <a:off x="2660438" y="794976"/>
              <a:ext cx="2157148" cy="646331"/>
            </a:xfrm>
            <a:prstGeom prst="rect">
              <a:avLst/>
            </a:prstGeom>
            <a:noFill/>
          </p:spPr>
          <p:txBody>
            <a:bodyPr wrap="square" rtlCol="0">
              <a:spAutoFit/>
            </a:bodyPr>
            <a:lstStyle/>
            <a:p>
              <a:r>
                <a:rPr lang="en-US" dirty="0">
                  <a:solidFill>
                    <a:schemeClr val="bg2"/>
                  </a:solidFill>
                </a:rPr>
                <a:t>↑B </a:t>
              </a:r>
              <a:r>
                <a:rPr lang="en-US" dirty="0">
                  <a:solidFill>
                    <a:schemeClr val="bg2"/>
                  </a:solidFill>
                  <a:latin typeface="Arial" panose="020B0604020202020204" pitchFamily="34" charset="0"/>
                  <a:cs typeface="Arial" panose="020B0604020202020204" pitchFamily="34" charset="0"/>
                </a:rPr>
                <a:t>→</a:t>
              </a:r>
              <a:r>
                <a:rPr lang="en-US" dirty="0" smtClean="0">
                  <a:solidFill>
                    <a:schemeClr val="bg2"/>
                  </a:solidFill>
                </a:rPr>
                <a:t> (</a:t>
              </a:r>
              <a:r>
                <a:rPr lang="en-US" dirty="0" err="1" smtClean="0">
                  <a:solidFill>
                    <a:schemeClr val="bg2"/>
                  </a:solidFill>
                </a:rPr>
                <a:t>Malink</a:t>
              </a:r>
              <a:r>
                <a:rPr lang="en-US" dirty="0" smtClean="0">
                  <a:solidFill>
                    <a:schemeClr val="bg2"/>
                  </a:solidFill>
                </a:rPr>
                <a:t> </a:t>
              </a:r>
              <a:r>
                <a:rPr lang="en-US" dirty="0" smtClean="0">
                  <a:solidFill>
                    <a:schemeClr val="bg2"/>
                  </a:solidFill>
                </a:rPr>
                <a:t>or </a:t>
              </a:r>
              <a:r>
                <a:rPr lang="en-US" dirty="0" smtClean="0">
                  <a:solidFill>
                    <a:schemeClr val="bg2"/>
                  </a:solidFill>
                </a:rPr>
                <a:t>B-albite) </a:t>
              </a:r>
              <a:r>
                <a:rPr lang="en-US" b="1" dirty="0" smtClean="0">
                  <a:solidFill>
                    <a:schemeClr val="accent1"/>
                  </a:solidFill>
                </a:rPr>
                <a:t>B4↑ </a:t>
              </a:r>
              <a:r>
                <a:rPr lang="en-US" b="1" dirty="0" smtClean="0">
                  <a:solidFill>
                    <a:schemeClr val="accent1"/>
                  </a:solidFill>
                </a:rPr>
                <a:t>&amp; </a:t>
              </a:r>
              <a:r>
                <a:rPr lang="en-US" b="1" dirty="0" smtClean="0">
                  <a:solidFill>
                    <a:schemeClr val="accent1"/>
                  </a:solidFill>
                </a:rPr>
                <a:t>B3↓</a:t>
              </a:r>
              <a:endParaRPr lang="en-US" b="1" dirty="0">
                <a:solidFill>
                  <a:schemeClr val="accent1"/>
                </a:solidFill>
              </a:endParaRPr>
            </a:p>
          </p:txBody>
        </p:sp>
        <p:sp>
          <p:nvSpPr>
            <p:cNvPr id="21" name="TextBox 20"/>
            <p:cNvSpPr txBox="1"/>
            <p:nvPr/>
          </p:nvSpPr>
          <p:spPr>
            <a:xfrm>
              <a:off x="2835187" y="1441307"/>
              <a:ext cx="751900" cy="369332"/>
            </a:xfrm>
            <a:prstGeom prst="rect">
              <a:avLst/>
            </a:prstGeom>
            <a:noFill/>
          </p:spPr>
          <p:txBody>
            <a:bodyPr wrap="square" rtlCol="0">
              <a:spAutoFit/>
            </a:bodyPr>
            <a:lstStyle/>
            <a:p>
              <a:r>
                <a:rPr lang="en-US" b="1" i="1" dirty="0" smtClean="0">
                  <a:solidFill>
                    <a:schemeClr val="bg2"/>
                  </a:solidFill>
                </a:rPr>
                <a:t>B-11</a:t>
              </a:r>
              <a:endParaRPr lang="en-US" b="1" i="1" dirty="0">
                <a:solidFill>
                  <a:schemeClr val="bg2"/>
                </a:solidFill>
              </a:endParaRPr>
            </a:p>
          </p:txBody>
        </p:sp>
        <p:sp>
          <p:nvSpPr>
            <p:cNvPr id="30" name="TextBox 29"/>
            <p:cNvSpPr txBox="1"/>
            <p:nvPr/>
          </p:nvSpPr>
          <p:spPr>
            <a:xfrm>
              <a:off x="4719298" y="1526596"/>
              <a:ext cx="751900" cy="369332"/>
            </a:xfrm>
            <a:prstGeom prst="rect">
              <a:avLst/>
            </a:prstGeom>
            <a:noFill/>
          </p:spPr>
          <p:txBody>
            <a:bodyPr wrap="square" rtlCol="0">
              <a:spAutoFit/>
            </a:bodyPr>
            <a:lstStyle/>
            <a:p>
              <a:r>
                <a:rPr lang="en-US" dirty="0" smtClean="0">
                  <a:solidFill>
                    <a:schemeClr val="bg2"/>
                  </a:solidFill>
                </a:rPr>
                <a:t>B4</a:t>
              </a:r>
              <a:endParaRPr lang="en-US" dirty="0">
                <a:solidFill>
                  <a:schemeClr val="bg2"/>
                </a:solidFill>
              </a:endParaRPr>
            </a:p>
          </p:txBody>
        </p:sp>
        <p:sp>
          <p:nvSpPr>
            <p:cNvPr id="31" name="TextBox 30"/>
            <p:cNvSpPr txBox="1"/>
            <p:nvPr/>
          </p:nvSpPr>
          <p:spPr>
            <a:xfrm>
              <a:off x="4733953" y="3066696"/>
              <a:ext cx="751900" cy="369332"/>
            </a:xfrm>
            <a:prstGeom prst="rect">
              <a:avLst/>
            </a:prstGeom>
            <a:noFill/>
          </p:spPr>
          <p:txBody>
            <a:bodyPr wrap="square" rtlCol="0">
              <a:spAutoFit/>
            </a:bodyPr>
            <a:lstStyle/>
            <a:p>
              <a:r>
                <a:rPr lang="en-US" dirty="0" smtClean="0">
                  <a:solidFill>
                    <a:schemeClr val="bg2"/>
                  </a:solidFill>
                </a:rPr>
                <a:t>B3</a:t>
              </a:r>
              <a:endParaRPr lang="en-US" dirty="0">
                <a:solidFill>
                  <a:schemeClr val="bg2"/>
                </a:solidFill>
              </a:endParaRPr>
            </a:p>
          </p:txBody>
        </p:sp>
      </p:grpSp>
      <p:pic>
        <p:nvPicPr>
          <p:cNvPr id="35" name="Picture 34"/>
          <p:cNvPicPr>
            <a:picLocks noChangeAspect="1"/>
          </p:cNvPicPr>
          <p:nvPr/>
        </p:nvPicPr>
        <p:blipFill rotWithShape="1">
          <a:blip r:embed="rId8"/>
          <a:srcRect r="7890"/>
          <a:stretch/>
        </p:blipFill>
        <p:spPr>
          <a:xfrm>
            <a:off x="5050418" y="1614461"/>
            <a:ext cx="4093582" cy="1754714"/>
          </a:xfrm>
          <a:prstGeom prst="rect">
            <a:avLst/>
          </a:prstGeom>
        </p:spPr>
      </p:pic>
      <p:sp>
        <p:nvSpPr>
          <p:cNvPr id="36" name="TextBox 35"/>
          <p:cNvSpPr txBox="1"/>
          <p:nvPr/>
        </p:nvSpPr>
        <p:spPr>
          <a:xfrm>
            <a:off x="6712203" y="3355661"/>
            <a:ext cx="1323832" cy="369332"/>
          </a:xfrm>
          <a:prstGeom prst="rect">
            <a:avLst/>
          </a:prstGeom>
          <a:noFill/>
        </p:spPr>
        <p:txBody>
          <a:bodyPr wrap="square" rtlCol="0">
            <a:spAutoFit/>
          </a:bodyPr>
          <a:lstStyle/>
          <a:p>
            <a:r>
              <a:rPr lang="en-US" dirty="0" smtClean="0">
                <a:solidFill>
                  <a:srgbClr val="FFC000"/>
                </a:solidFill>
              </a:rPr>
              <a:t>Na-O-Si</a:t>
            </a:r>
            <a:endParaRPr lang="en-US" dirty="0">
              <a:solidFill>
                <a:srgbClr val="FFC000"/>
              </a:solidFill>
            </a:endParaRPr>
          </a:p>
        </p:txBody>
      </p:sp>
      <p:sp>
        <p:nvSpPr>
          <p:cNvPr id="37" name="TextBox 36"/>
          <p:cNvSpPr txBox="1"/>
          <p:nvPr/>
        </p:nvSpPr>
        <p:spPr>
          <a:xfrm>
            <a:off x="8036035" y="3355661"/>
            <a:ext cx="959929" cy="369332"/>
          </a:xfrm>
          <a:prstGeom prst="rect">
            <a:avLst/>
          </a:prstGeom>
          <a:noFill/>
        </p:spPr>
        <p:txBody>
          <a:bodyPr wrap="square" rtlCol="0">
            <a:spAutoFit/>
          </a:bodyPr>
          <a:lstStyle/>
          <a:p>
            <a:r>
              <a:rPr lang="en-US" dirty="0" smtClean="0">
                <a:solidFill>
                  <a:srgbClr val="EE12EE"/>
                </a:solidFill>
              </a:rPr>
              <a:t>B-Ø-B</a:t>
            </a:r>
            <a:endParaRPr lang="en-US" dirty="0">
              <a:solidFill>
                <a:srgbClr val="EE12EE"/>
              </a:solidFill>
            </a:endParaRPr>
          </a:p>
        </p:txBody>
      </p:sp>
      <p:sp>
        <p:nvSpPr>
          <p:cNvPr id="38" name="TextBox 37"/>
          <p:cNvSpPr txBox="1"/>
          <p:nvPr/>
        </p:nvSpPr>
        <p:spPr>
          <a:xfrm>
            <a:off x="784497" y="6432669"/>
            <a:ext cx="1263087" cy="369332"/>
          </a:xfrm>
          <a:prstGeom prst="rect">
            <a:avLst/>
          </a:prstGeom>
          <a:noFill/>
        </p:spPr>
        <p:txBody>
          <a:bodyPr wrap="square" rtlCol="0">
            <a:spAutoFit/>
          </a:bodyPr>
          <a:lstStyle/>
          <a:p>
            <a:r>
              <a:rPr lang="en-US" dirty="0" smtClean="0">
                <a:solidFill>
                  <a:schemeClr val="bg2"/>
                </a:solidFill>
              </a:rPr>
              <a:t>Nepheline</a:t>
            </a:r>
            <a:endParaRPr lang="en-US" dirty="0">
              <a:solidFill>
                <a:schemeClr val="bg2"/>
              </a:solidFill>
            </a:endParaRPr>
          </a:p>
        </p:txBody>
      </p:sp>
      <p:sp>
        <p:nvSpPr>
          <p:cNvPr id="39" name="TextBox 38"/>
          <p:cNvSpPr txBox="1"/>
          <p:nvPr/>
        </p:nvSpPr>
        <p:spPr>
          <a:xfrm>
            <a:off x="7127960" y="6373252"/>
            <a:ext cx="1461116" cy="369332"/>
          </a:xfrm>
          <a:prstGeom prst="rect">
            <a:avLst/>
          </a:prstGeom>
          <a:noFill/>
        </p:spPr>
        <p:txBody>
          <a:bodyPr wrap="square" rtlCol="0">
            <a:spAutoFit/>
          </a:bodyPr>
          <a:lstStyle/>
          <a:p>
            <a:r>
              <a:rPr lang="en-US" dirty="0" err="1" smtClean="0">
                <a:solidFill>
                  <a:schemeClr val="bg2"/>
                </a:solidFill>
              </a:rPr>
              <a:t>Malinkoite</a:t>
            </a:r>
            <a:endParaRPr lang="en-US" dirty="0">
              <a:solidFill>
                <a:schemeClr val="bg2"/>
              </a:solidFill>
            </a:endParaRPr>
          </a:p>
        </p:txBody>
      </p:sp>
    </p:spTree>
    <p:extLst>
      <p:ext uri="{BB962C8B-B14F-4D97-AF65-F5344CB8AC3E}">
        <p14:creationId xmlns:p14="http://schemas.microsoft.com/office/powerpoint/2010/main" val="23732434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5732"/>
            <a:ext cx="9144000" cy="480131"/>
          </a:xfrm>
        </p:spPr>
        <p:txBody>
          <a:bodyPr/>
          <a:lstStyle/>
          <a:p>
            <a:r>
              <a:rPr lang="en-US" dirty="0" smtClean="0"/>
              <a:t>Effect of Al/B</a:t>
            </a:r>
            <a:r>
              <a:rPr lang="en-US" dirty="0" smtClean="0"/>
              <a:t>:  </a:t>
            </a:r>
            <a:r>
              <a:rPr lang="en-US" dirty="0" smtClean="0"/>
              <a:t>Nepheline crystallization</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11</a:t>
            </a:fld>
            <a:endParaRPr lang="en-US" dirty="0"/>
          </a:p>
        </p:txBody>
      </p:sp>
      <p:grpSp>
        <p:nvGrpSpPr>
          <p:cNvPr id="6" name="Group 5"/>
          <p:cNvGrpSpPr/>
          <p:nvPr/>
        </p:nvGrpSpPr>
        <p:grpSpPr>
          <a:xfrm>
            <a:off x="-19031" y="4068923"/>
            <a:ext cx="4220282" cy="2769174"/>
            <a:chOff x="632565" y="3534670"/>
            <a:chExt cx="4260282" cy="2769174"/>
          </a:xfrm>
        </p:grpSpPr>
        <p:pic>
          <p:nvPicPr>
            <p:cNvPr id="41" name="Picture 40"/>
            <p:cNvPicPr>
              <a:picLocks noChangeAspect="1"/>
            </p:cNvPicPr>
            <p:nvPr/>
          </p:nvPicPr>
          <p:blipFill rotWithShape="1">
            <a:blip r:embed="rId3" cstate="print">
              <a:extLst>
                <a:ext uri="{28A0092B-C50C-407E-A947-70E740481C1C}">
                  <a14:useLocalDpi xmlns:a14="http://schemas.microsoft.com/office/drawing/2010/main" val="0"/>
                </a:ext>
              </a:extLst>
            </a:blip>
            <a:srcRect t="6402"/>
            <a:stretch/>
          </p:blipFill>
          <p:spPr>
            <a:xfrm>
              <a:off x="1672234" y="3996649"/>
              <a:ext cx="3220613" cy="2307195"/>
            </a:xfrm>
            <a:prstGeom prst="rect">
              <a:avLst/>
            </a:prstGeom>
          </p:spPr>
        </p:pic>
        <p:sp>
          <p:nvSpPr>
            <p:cNvPr id="49" name="TextBox 48"/>
            <p:cNvSpPr txBox="1"/>
            <p:nvPr/>
          </p:nvSpPr>
          <p:spPr>
            <a:xfrm>
              <a:off x="1691657" y="5179188"/>
              <a:ext cx="930684" cy="276999"/>
            </a:xfrm>
            <a:prstGeom prst="rect">
              <a:avLst/>
            </a:prstGeom>
            <a:noFill/>
          </p:spPr>
          <p:txBody>
            <a:bodyPr wrap="square" rtlCol="0">
              <a:spAutoFit/>
            </a:bodyPr>
            <a:lstStyle/>
            <a:p>
              <a:r>
                <a:rPr lang="en-US" sz="1200" dirty="0" smtClean="0">
                  <a:solidFill>
                    <a:schemeClr val="bg1"/>
                  </a:solidFill>
                </a:rPr>
                <a:t>Quenched</a:t>
              </a:r>
              <a:endParaRPr lang="en-US" sz="1200" dirty="0">
                <a:solidFill>
                  <a:schemeClr val="bg1"/>
                </a:solidFill>
              </a:endParaRPr>
            </a:p>
          </p:txBody>
        </p:sp>
        <p:sp>
          <p:nvSpPr>
            <p:cNvPr id="50" name="TextBox 49"/>
            <p:cNvSpPr txBox="1"/>
            <p:nvPr/>
          </p:nvSpPr>
          <p:spPr>
            <a:xfrm>
              <a:off x="1741767" y="4101140"/>
              <a:ext cx="856585" cy="461665"/>
            </a:xfrm>
            <a:prstGeom prst="rect">
              <a:avLst/>
            </a:prstGeom>
            <a:noFill/>
          </p:spPr>
          <p:txBody>
            <a:bodyPr wrap="square" rtlCol="0">
              <a:spAutoFit/>
            </a:bodyPr>
            <a:lstStyle/>
            <a:p>
              <a:r>
                <a:rPr lang="en-US" sz="1200" dirty="0" smtClean="0">
                  <a:solidFill>
                    <a:schemeClr val="bg1"/>
                  </a:solidFill>
                </a:rPr>
                <a:t>Heat treated</a:t>
              </a:r>
              <a:endParaRPr lang="en-US" sz="1200" dirty="0">
                <a:solidFill>
                  <a:schemeClr val="bg1"/>
                </a:solidFill>
              </a:endParaRPr>
            </a:p>
          </p:txBody>
        </p:sp>
        <p:cxnSp>
          <p:nvCxnSpPr>
            <p:cNvPr id="57" name="Straight Arrow Connector 56"/>
            <p:cNvCxnSpPr/>
            <p:nvPr/>
          </p:nvCxnSpPr>
          <p:spPr>
            <a:xfrm flipV="1">
              <a:off x="1655329" y="4282499"/>
              <a:ext cx="0" cy="994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055967" y="4005377"/>
              <a:ext cx="95502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B/Al</a:t>
              </a:r>
              <a:endParaRPr lang="en-US" sz="1600" baseline="-25000" dirty="0">
                <a:solidFill>
                  <a:schemeClr val="bg1"/>
                </a:solidFill>
              </a:endParaRPr>
            </a:p>
          </p:txBody>
        </p:sp>
        <p:cxnSp>
          <p:nvCxnSpPr>
            <p:cNvPr id="59" name="Straight Arrow Connector 58"/>
            <p:cNvCxnSpPr/>
            <p:nvPr/>
          </p:nvCxnSpPr>
          <p:spPr>
            <a:xfrm flipV="1">
              <a:off x="1652136" y="5429873"/>
              <a:ext cx="0" cy="6246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812025" y="4005377"/>
              <a:ext cx="0" cy="192024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3586913" y="3963376"/>
              <a:ext cx="0" cy="201168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63" name="Picture 62"/>
            <p:cNvPicPr>
              <a:picLocks noChangeAspect="1"/>
            </p:cNvPicPr>
            <p:nvPr/>
          </p:nvPicPr>
          <p:blipFill>
            <a:blip r:embed="rId4"/>
            <a:stretch>
              <a:fillRect/>
            </a:stretch>
          </p:blipFill>
          <p:spPr>
            <a:xfrm>
              <a:off x="2562675" y="3577401"/>
              <a:ext cx="587562" cy="516865"/>
            </a:xfrm>
            <a:prstGeom prst="rect">
              <a:avLst/>
            </a:prstGeom>
          </p:spPr>
        </p:pic>
        <p:pic>
          <p:nvPicPr>
            <p:cNvPr id="64" name="Picture 63"/>
            <p:cNvPicPr>
              <a:picLocks noChangeAspect="1"/>
            </p:cNvPicPr>
            <p:nvPr/>
          </p:nvPicPr>
          <p:blipFill>
            <a:blip r:embed="rId5"/>
            <a:stretch>
              <a:fillRect/>
            </a:stretch>
          </p:blipFill>
          <p:spPr>
            <a:xfrm>
              <a:off x="3325889" y="3534670"/>
              <a:ext cx="609626" cy="566470"/>
            </a:xfrm>
            <a:prstGeom prst="rect">
              <a:avLst/>
            </a:prstGeom>
          </p:spPr>
        </p:pic>
        <p:sp>
          <p:nvSpPr>
            <p:cNvPr id="22" name="TextBox 21"/>
            <p:cNvSpPr txBox="1"/>
            <p:nvPr/>
          </p:nvSpPr>
          <p:spPr>
            <a:xfrm>
              <a:off x="632565" y="3637813"/>
              <a:ext cx="196286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smtClean="0">
                  <a:solidFill>
                    <a:schemeClr val="bg2"/>
                  </a:solidFill>
                </a:rPr>
                <a:t>B-11 MAS NMR</a:t>
              </a:r>
              <a:endParaRPr lang="en-US" dirty="0">
                <a:solidFill>
                  <a:schemeClr val="bg2"/>
                </a:solidFill>
              </a:endParaRPr>
            </a:p>
          </p:txBody>
        </p:sp>
      </p:grpSp>
      <p:sp>
        <p:nvSpPr>
          <p:cNvPr id="65" name="Rectangle 64"/>
          <p:cNvSpPr/>
          <p:nvPr/>
        </p:nvSpPr>
        <p:spPr>
          <a:xfrm>
            <a:off x="2907578" y="6627168"/>
            <a:ext cx="2161178" cy="230832"/>
          </a:xfrm>
          <a:prstGeom prst="rect">
            <a:avLst/>
          </a:prstGeom>
        </p:spPr>
        <p:txBody>
          <a:bodyPr wrap="square">
            <a:spAutoFit/>
          </a:bodyPr>
          <a:lstStyle/>
          <a:p>
            <a:pPr algn="ctr">
              <a:buClr>
                <a:srgbClr val="C60C30"/>
              </a:buClr>
            </a:pPr>
            <a:r>
              <a:rPr lang="en-US" sz="900" dirty="0" smtClean="0">
                <a:solidFill>
                  <a:schemeClr val="bg2"/>
                </a:solidFill>
              </a:rPr>
              <a:t>Marcial </a:t>
            </a:r>
            <a:r>
              <a:rPr lang="en-US" sz="900" dirty="0">
                <a:solidFill>
                  <a:schemeClr val="bg2"/>
                </a:solidFill>
              </a:rPr>
              <a:t>et al., </a:t>
            </a:r>
            <a:r>
              <a:rPr lang="en-US" sz="900" dirty="0" smtClean="0">
                <a:solidFill>
                  <a:schemeClr val="bg2"/>
                </a:solidFill>
              </a:rPr>
              <a:t>unpublished data</a:t>
            </a:r>
            <a:endParaRPr lang="en-US" sz="900" dirty="0">
              <a:solidFill>
                <a:schemeClr val="bg2"/>
              </a:solidFill>
            </a:endParaRPr>
          </a:p>
        </p:txBody>
      </p:sp>
      <p:sp>
        <p:nvSpPr>
          <p:cNvPr id="31" name="Rectangle 30"/>
          <p:cNvSpPr/>
          <p:nvPr/>
        </p:nvSpPr>
        <p:spPr>
          <a:xfrm>
            <a:off x="34745" y="3754926"/>
            <a:ext cx="4964821" cy="338554"/>
          </a:xfrm>
          <a:prstGeom prst="rect">
            <a:avLst/>
          </a:prstGeom>
        </p:spPr>
        <p:txBody>
          <a:bodyPr wrap="none">
            <a:spAutoFit/>
          </a:bodyPr>
          <a:lstStyle/>
          <a:p>
            <a:r>
              <a:rPr lang="en-US" sz="1600" b="1" dirty="0" smtClean="0">
                <a:solidFill>
                  <a:schemeClr val="accent1"/>
                </a:solidFill>
                <a:latin typeface="Lucida Sans" panose="020B0602030504020204" pitchFamily="34" charset="0"/>
              </a:rPr>
              <a:t>Change in B4/B3 when Nepheline crystallizes</a:t>
            </a:r>
            <a:endParaRPr lang="en-US" sz="1600" b="1" baseline="-25000" dirty="0">
              <a:solidFill>
                <a:schemeClr val="accent1"/>
              </a:solidFill>
              <a:latin typeface="Lucida Sans" panose="020B0602030504020204" pitchFamily="34" charset="0"/>
            </a:endParaRPr>
          </a:p>
        </p:txBody>
      </p:sp>
      <p:sp>
        <p:nvSpPr>
          <p:cNvPr id="33" name="Rectangle 32"/>
          <p:cNvSpPr/>
          <p:nvPr/>
        </p:nvSpPr>
        <p:spPr>
          <a:xfrm>
            <a:off x="5068756" y="623526"/>
            <a:ext cx="4050448" cy="830997"/>
          </a:xfrm>
          <a:prstGeom prst="rect">
            <a:avLst/>
          </a:prstGeom>
        </p:spPr>
        <p:txBody>
          <a:bodyPr wrap="square">
            <a:spAutoFit/>
          </a:bodyPr>
          <a:lstStyle/>
          <a:p>
            <a:r>
              <a:rPr lang="en-US" sz="1600" b="1" dirty="0" smtClean="0">
                <a:solidFill>
                  <a:schemeClr val="accent1"/>
                </a:solidFill>
                <a:latin typeface="Lucida Sans" panose="020B0602030504020204" pitchFamily="34" charset="0"/>
              </a:rPr>
              <a:t>Some compositions with </a:t>
            </a:r>
            <a:r>
              <a:rPr lang="en-US" sz="1600" b="1" dirty="0" err="1" smtClean="0">
                <a:solidFill>
                  <a:schemeClr val="accent1"/>
                </a:solidFill>
                <a:latin typeface="Lucida Sans" panose="020B0602030504020204" pitchFamily="34" charset="0"/>
              </a:rPr>
              <a:t>Si~B~Al</a:t>
            </a:r>
            <a:r>
              <a:rPr lang="en-US" sz="1600" b="1" dirty="0" smtClean="0">
                <a:solidFill>
                  <a:schemeClr val="accent1"/>
                </a:solidFill>
                <a:latin typeface="Lucida Sans" panose="020B0602030504020204" pitchFamily="34" charset="0"/>
              </a:rPr>
              <a:t> (molar) crystallize a lot of Nepheline; changes ring to chain </a:t>
            </a:r>
            <a:r>
              <a:rPr lang="en-US" sz="1600" b="1" dirty="0" err="1" smtClean="0">
                <a:solidFill>
                  <a:schemeClr val="accent1"/>
                </a:solidFill>
                <a:latin typeface="Lucida Sans" panose="020B0602030504020204" pitchFamily="34" charset="0"/>
              </a:rPr>
              <a:t>metaborates</a:t>
            </a:r>
            <a:r>
              <a:rPr lang="en-US" sz="1600" b="1" dirty="0" smtClean="0">
                <a:solidFill>
                  <a:schemeClr val="accent1"/>
                </a:solidFill>
                <a:latin typeface="Lucida Sans" panose="020B0602030504020204" pitchFamily="34" charset="0"/>
              </a:rPr>
              <a:t>  </a:t>
            </a:r>
            <a:endParaRPr lang="en-US" sz="1600" b="1" baseline="-25000" dirty="0">
              <a:solidFill>
                <a:schemeClr val="accent1"/>
              </a:solidFill>
              <a:latin typeface="Lucida Sans" panose="020B0602030504020204" pitchFamily="34" charset="0"/>
            </a:endParaRPr>
          </a:p>
        </p:txBody>
      </p:sp>
      <p:pic>
        <p:nvPicPr>
          <p:cNvPr id="34" name="Picture 2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8221" y="1037904"/>
            <a:ext cx="4415684" cy="264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687314" y="2627276"/>
            <a:ext cx="1027874" cy="2085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7"/>
          <a:stretch>
            <a:fillRect/>
          </a:stretch>
        </p:blipFill>
        <p:spPr>
          <a:xfrm>
            <a:off x="5487119" y="1729561"/>
            <a:ext cx="3462202" cy="4359122"/>
          </a:xfrm>
          <a:prstGeom prst="rect">
            <a:avLst/>
          </a:prstGeom>
        </p:spPr>
      </p:pic>
      <p:sp>
        <p:nvSpPr>
          <p:cNvPr id="32" name="Rectangle 31"/>
          <p:cNvSpPr/>
          <p:nvPr/>
        </p:nvSpPr>
        <p:spPr>
          <a:xfrm>
            <a:off x="987301" y="536560"/>
            <a:ext cx="2824738" cy="584775"/>
          </a:xfrm>
          <a:prstGeom prst="rect">
            <a:avLst/>
          </a:prstGeom>
        </p:spPr>
        <p:txBody>
          <a:bodyPr wrap="square">
            <a:spAutoFit/>
          </a:bodyPr>
          <a:lstStyle/>
          <a:p>
            <a:r>
              <a:rPr lang="en-US" sz="1600" b="1" dirty="0" smtClean="0">
                <a:solidFill>
                  <a:schemeClr val="accent1"/>
                </a:solidFill>
                <a:latin typeface="Lucida Sans" panose="020B0602030504020204" pitchFamily="34" charset="0"/>
              </a:rPr>
              <a:t>Low B in </a:t>
            </a:r>
            <a:r>
              <a:rPr lang="en-US" sz="1600" b="1" dirty="0" smtClean="0">
                <a:solidFill>
                  <a:schemeClr val="accent1"/>
                </a:solidFill>
                <a:latin typeface="Lucida Sans" panose="020B0602030504020204" pitchFamily="34" charset="0"/>
              </a:rPr>
              <a:t>NaAl</a:t>
            </a:r>
            <a:r>
              <a:rPr lang="en-US" sz="1600" b="1" baseline="-25000" dirty="0" smtClean="0">
                <a:solidFill>
                  <a:schemeClr val="accent1"/>
                </a:solidFill>
                <a:latin typeface="Lucida Sans" panose="020B0602030504020204" pitchFamily="34" charset="0"/>
              </a:rPr>
              <a:t>1-x</a:t>
            </a:r>
            <a:r>
              <a:rPr lang="en-US" sz="1600" b="1" dirty="0" smtClean="0">
                <a:solidFill>
                  <a:schemeClr val="accent1"/>
                </a:solidFill>
                <a:latin typeface="Lucida Sans" panose="020B0602030504020204" pitchFamily="34" charset="0"/>
              </a:rPr>
              <a:t>B</a:t>
            </a:r>
            <a:r>
              <a:rPr lang="en-US" sz="1600" b="1" baseline="-25000" dirty="0" smtClean="0">
                <a:solidFill>
                  <a:schemeClr val="accent1"/>
                </a:solidFill>
                <a:latin typeface="Lucida Sans" panose="020B0602030504020204" pitchFamily="34" charset="0"/>
              </a:rPr>
              <a:t>x</a:t>
            </a:r>
            <a:r>
              <a:rPr lang="en-US" sz="1600" b="1" dirty="0" smtClean="0">
                <a:solidFill>
                  <a:schemeClr val="accent1"/>
                </a:solidFill>
                <a:latin typeface="Lucida Sans" panose="020B0602030504020204" pitchFamily="34" charset="0"/>
              </a:rPr>
              <a:t>SiO</a:t>
            </a:r>
            <a:r>
              <a:rPr lang="en-US" sz="1600" b="1" baseline="-25000" dirty="0" smtClean="0">
                <a:solidFill>
                  <a:schemeClr val="accent1"/>
                </a:solidFill>
                <a:latin typeface="Lucida Sans" panose="020B0602030504020204" pitchFamily="34" charset="0"/>
              </a:rPr>
              <a:t>4</a:t>
            </a:r>
            <a:r>
              <a:rPr lang="en-US" sz="1600" b="1" dirty="0" smtClean="0">
                <a:solidFill>
                  <a:schemeClr val="accent1"/>
                </a:solidFill>
                <a:latin typeface="Lucida Sans" panose="020B0602030504020204" pitchFamily="34" charset="0"/>
              </a:rPr>
              <a:t> allows Nepheline</a:t>
            </a:r>
            <a:r>
              <a:rPr lang="en-US" sz="1600" b="1" dirty="0" smtClean="0">
                <a:solidFill>
                  <a:schemeClr val="accent1"/>
                </a:solidFill>
                <a:latin typeface="Lucida Sans" panose="020B0602030504020204" pitchFamily="34" charset="0"/>
              </a:rPr>
              <a:t> to form</a:t>
            </a:r>
            <a:endParaRPr lang="en-US" sz="1600" b="1" baseline="-25000" dirty="0">
              <a:solidFill>
                <a:schemeClr val="accent1"/>
              </a:solidFill>
              <a:latin typeface="Lucida Sans" panose="020B0602030504020204" pitchFamily="34" charset="0"/>
            </a:endParaRPr>
          </a:p>
        </p:txBody>
      </p:sp>
      <p:sp>
        <p:nvSpPr>
          <p:cNvPr id="43" name="Rectangle 42"/>
          <p:cNvSpPr/>
          <p:nvPr/>
        </p:nvSpPr>
        <p:spPr>
          <a:xfrm>
            <a:off x="3033371" y="2953682"/>
            <a:ext cx="2335759" cy="230832"/>
          </a:xfrm>
          <a:prstGeom prst="rect">
            <a:avLst/>
          </a:prstGeom>
        </p:spPr>
        <p:txBody>
          <a:bodyPr wrap="square">
            <a:spAutoFit/>
          </a:bodyPr>
          <a:lstStyle/>
          <a:p>
            <a:pPr algn="ctr">
              <a:buClr>
                <a:srgbClr val="C60C30"/>
              </a:buClr>
            </a:pPr>
            <a:r>
              <a:rPr lang="en-US" sz="900" dirty="0" smtClean="0">
                <a:solidFill>
                  <a:schemeClr val="bg2"/>
                </a:solidFill>
              </a:rPr>
              <a:t>Marcial </a:t>
            </a:r>
            <a:r>
              <a:rPr lang="en-US" sz="900" dirty="0">
                <a:solidFill>
                  <a:schemeClr val="bg2"/>
                </a:solidFill>
              </a:rPr>
              <a:t>et al., </a:t>
            </a:r>
            <a:r>
              <a:rPr lang="en-US" sz="900" i="1" dirty="0" err="1" smtClean="0">
                <a:solidFill>
                  <a:schemeClr val="bg2"/>
                </a:solidFill>
              </a:rPr>
              <a:t>Proc</a:t>
            </a:r>
            <a:r>
              <a:rPr lang="en-US" sz="900" i="1" dirty="0" smtClean="0">
                <a:solidFill>
                  <a:schemeClr val="bg2"/>
                </a:solidFill>
              </a:rPr>
              <a:t> WM </a:t>
            </a:r>
            <a:r>
              <a:rPr lang="en-US" sz="900" dirty="0" smtClean="0">
                <a:solidFill>
                  <a:schemeClr val="bg2"/>
                </a:solidFill>
              </a:rPr>
              <a:t>1632 (2016)</a:t>
            </a:r>
            <a:endParaRPr lang="en-US" sz="900" dirty="0">
              <a:solidFill>
                <a:schemeClr val="bg2"/>
              </a:solidFill>
            </a:endParaRPr>
          </a:p>
        </p:txBody>
      </p:sp>
      <p:sp>
        <p:nvSpPr>
          <p:cNvPr id="51" name="Rectangle 50"/>
          <p:cNvSpPr/>
          <p:nvPr/>
        </p:nvSpPr>
        <p:spPr>
          <a:xfrm>
            <a:off x="6250481" y="6226346"/>
            <a:ext cx="2335759" cy="230832"/>
          </a:xfrm>
          <a:prstGeom prst="rect">
            <a:avLst/>
          </a:prstGeom>
        </p:spPr>
        <p:txBody>
          <a:bodyPr wrap="square">
            <a:spAutoFit/>
          </a:bodyPr>
          <a:lstStyle/>
          <a:p>
            <a:pPr algn="ctr">
              <a:buClr>
                <a:srgbClr val="C60C30"/>
              </a:buClr>
            </a:pPr>
            <a:r>
              <a:rPr lang="en-US" sz="900" dirty="0" smtClean="0">
                <a:solidFill>
                  <a:schemeClr val="bg2"/>
                </a:solidFill>
              </a:rPr>
              <a:t>McCloy et al, </a:t>
            </a:r>
            <a:r>
              <a:rPr lang="en-US" sz="900" i="1" dirty="0" smtClean="0">
                <a:solidFill>
                  <a:schemeClr val="bg2"/>
                </a:solidFill>
              </a:rPr>
              <a:t>JNCS</a:t>
            </a:r>
            <a:r>
              <a:rPr lang="en-US" sz="900" dirty="0">
                <a:solidFill>
                  <a:schemeClr val="bg2"/>
                </a:solidFill>
              </a:rPr>
              <a:t> </a:t>
            </a:r>
            <a:r>
              <a:rPr lang="en-US" sz="900" dirty="0" smtClean="0">
                <a:solidFill>
                  <a:schemeClr val="bg2"/>
                </a:solidFill>
              </a:rPr>
              <a:t>409, 149 (2015)</a:t>
            </a:r>
            <a:endParaRPr lang="en-US" sz="900" dirty="0">
              <a:solidFill>
                <a:schemeClr val="bg2"/>
              </a:solidFill>
            </a:endParaRPr>
          </a:p>
        </p:txBody>
      </p:sp>
      <p:sp>
        <p:nvSpPr>
          <p:cNvPr id="52" name="TextBox 51"/>
          <p:cNvSpPr txBox="1"/>
          <p:nvPr/>
        </p:nvSpPr>
        <p:spPr>
          <a:xfrm>
            <a:off x="3055128" y="1516675"/>
            <a:ext cx="194443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smtClean="0">
                <a:solidFill>
                  <a:schemeClr val="bg2"/>
                </a:solidFill>
              </a:rPr>
              <a:t>XRD Rietveld</a:t>
            </a:r>
            <a:endParaRPr lang="en-US" dirty="0">
              <a:solidFill>
                <a:schemeClr val="bg2"/>
              </a:solidFill>
            </a:endParaRPr>
          </a:p>
        </p:txBody>
      </p:sp>
      <p:sp>
        <p:nvSpPr>
          <p:cNvPr id="9" name="TextBox 8"/>
          <p:cNvSpPr txBox="1"/>
          <p:nvPr/>
        </p:nvSpPr>
        <p:spPr>
          <a:xfrm>
            <a:off x="7787307" y="1843395"/>
            <a:ext cx="1331897" cy="276999"/>
          </a:xfrm>
          <a:prstGeom prst="rect">
            <a:avLst/>
          </a:prstGeom>
          <a:noFill/>
        </p:spPr>
        <p:txBody>
          <a:bodyPr wrap="square" rtlCol="0">
            <a:spAutoFit/>
          </a:bodyPr>
          <a:lstStyle/>
          <a:p>
            <a:r>
              <a:rPr lang="en-US" sz="1200" dirty="0" smtClean="0">
                <a:solidFill>
                  <a:schemeClr val="bg2"/>
                </a:solidFill>
              </a:rPr>
              <a:t>15-19 </a:t>
            </a:r>
            <a:r>
              <a:rPr lang="en-US" sz="1200" dirty="0" err="1" smtClean="0">
                <a:solidFill>
                  <a:schemeClr val="bg2"/>
                </a:solidFill>
              </a:rPr>
              <a:t>wt</a:t>
            </a:r>
            <a:r>
              <a:rPr lang="en-US" sz="1200" dirty="0" smtClean="0">
                <a:solidFill>
                  <a:schemeClr val="bg2"/>
                </a:solidFill>
              </a:rPr>
              <a:t>% B</a:t>
            </a:r>
            <a:r>
              <a:rPr lang="en-US" sz="1200" baseline="-25000" dirty="0" smtClean="0">
                <a:solidFill>
                  <a:schemeClr val="bg2"/>
                </a:solidFill>
              </a:rPr>
              <a:t>2</a:t>
            </a:r>
            <a:r>
              <a:rPr lang="en-US" sz="1200" dirty="0" smtClean="0">
                <a:solidFill>
                  <a:schemeClr val="bg2"/>
                </a:solidFill>
              </a:rPr>
              <a:t>O</a:t>
            </a:r>
            <a:r>
              <a:rPr lang="en-US" sz="1200" baseline="-25000" dirty="0" smtClean="0">
                <a:solidFill>
                  <a:schemeClr val="bg2"/>
                </a:solidFill>
              </a:rPr>
              <a:t>3</a:t>
            </a:r>
            <a:endParaRPr lang="en-US" sz="1200" baseline="-25000" dirty="0">
              <a:solidFill>
                <a:schemeClr val="bg2"/>
              </a:solidFill>
            </a:endParaRPr>
          </a:p>
        </p:txBody>
      </p:sp>
    </p:spTree>
    <p:extLst>
      <p:ext uri="{BB962C8B-B14F-4D97-AF65-F5344CB8AC3E}">
        <p14:creationId xmlns:p14="http://schemas.microsoft.com/office/powerpoint/2010/main" val="3626178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31" grpId="0"/>
      <p:bldP spid="33" grpId="0"/>
      <p:bldP spid="51"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12</a:t>
            </a:fld>
            <a:endParaRPr lang="en-US" dirty="0"/>
          </a:p>
        </p:txBody>
      </p:sp>
      <p:pic>
        <p:nvPicPr>
          <p:cNvPr id="5" name="Picture 4"/>
          <p:cNvPicPr>
            <a:picLocks noChangeAspect="1"/>
          </p:cNvPicPr>
          <p:nvPr/>
        </p:nvPicPr>
        <p:blipFill>
          <a:blip r:embed="rId3"/>
          <a:stretch>
            <a:fillRect/>
          </a:stretch>
        </p:blipFill>
        <p:spPr>
          <a:xfrm>
            <a:off x="4722283" y="1676565"/>
            <a:ext cx="2275069" cy="4573235"/>
          </a:xfrm>
          <a:prstGeom prst="rect">
            <a:avLst/>
          </a:prstGeom>
        </p:spPr>
      </p:pic>
      <p:sp>
        <p:nvSpPr>
          <p:cNvPr id="11" name="Title 1"/>
          <p:cNvSpPr>
            <a:spLocks noGrp="1"/>
          </p:cNvSpPr>
          <p:nvPr>
            <p:ph type="title"/>
          </p:nvPr>
        </p:nvSpPr>
        <p:spPr>
          <a:xfrm>
            <a:off x="0" y="5732"/>
            <a:ext cx="9144000" cy="480131"/>
          </a:xfrm>
        </p:spPr>
        <p:txBody>
          <a:bodyPr/>
          <a:lstStyle/>
          <a:p>
            <a:r>
              <a:rPr lang="en-US" dirty="0" smtClean="0"/>
              <a:t>Effect of Na/Ca:  Nepheline crystallization</a:t>
            </a:r>
            <a:endParaRPr lang="en-US" dirty="0"/>
          </a:p>
        </p:txBody>
      </p:sp>
      <p:sp>
        <p:nvSpPr>
          <p:cNvPr id="12" name="Rectangle 11"/>
          <p:cNvSpPr/>
          <p:nvPr/>
        </p:nvSpPr>
        <p:spPr>
          <a:xfrm>
            <a:off x="5804523" y="6414781"/>
            <a:ext cx="2335759" cy="230832"/>
          </a:xfrm>
          <a:prstGeom prst="rect">
            <a:avLst/>
          </a:prstGeom>
        </p:spPr>
        <p:txBody>
          <a:bodyPr wrap="square">
            <a:spAutoFit/>
          </a:bodyPr>
          <a:lstStyle/>
          <a:p>
            <a:pPr algn="ctr">
              <a:buClr>
                <a:srgbClr val="C60C30"/>
              </a:buClr>
            </a:pPr>
            <a:r>
              <a:rPr lang="en-US" sz="900" dirty="0" err="1" smtClean="0">
                <a:solidFill>
                  <a:schemeClr val="bg2"/>
                </a:solidFill>
              </a:rPr>
              <a:t>Deshkar</a:t>
            </a:r>
            <a:r>
              <a:rPr lang="en-US" sz="900" dirty="0" smtClean="0">
                <a:solidFill>
                  <a:schemeClr val="bg2"/>
                </a:solidFill>
              </a:rPr>
              <a:t> et al, </a:t>
            </a:r>
            <a:r>
              <a:rPr lang="en-US" sz="900" i="1" dirty="0" smtClean="0">
                <a:solidFill>
                  <a:schemeClr val="bg2"/>
                </a:solidFill>
              </a:rPr>
              <a:t>JACERS</a:t>
            </a:r>
            <a:r>
              <a:rPr lang="en-US" sz="900" dirty="0" smtClean="0">
                <a:solidFill>
                  <a:schemeClr val="bg2"/>
                </a:solidFill>
              </a:rPr>
              <a:t> 100, 2859 (2017)</a:t>
            </a:r>
            <a:endParaRPr lang="en-US" sz="900" dirty="0">
              <a:solidFill>
                <a:schemeClr val="bg2"/>
              </a:solidFill>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52235"/>
          <a:stretch/>
        </p:blipFill>
        <p:spPr>
          <a:xfrm>
            <a:off x="418496" y="1063684"/>
            <a:ext cx="3000392" cy="2812150"/>
          </a:xfrm>
          <a:prstGeom prst="rect">
            <a:avLst/>
          </a:prstGeom>
        </p:spPr>
      </p:pic>
      <p:sp>
        <p:nvSpPr>
          <p:cNvPr id="8" name="TextBox 7"/>
          <p:cNvSpPr txBox="1"/>
          <p:nvPr/>
        </p:nvSpPr>
        <p:spPr>
          <a:xfrm>
            <a:off x="548616" y="3647085"/>
            <a:ext cx="2521680" cy="369332"/>
          </a:xfrm>
          <a:prstGeom prst="rect">
            <a:avLst/>
          </a:prstGeom>
          <a:noFill/>
        </p:spPr>
        <p:txBody>
          <a:bodyPr wrap="square" rtlCol="0">
            <a:spAutoFit/>
          </a:bodyPr>
          <a:lstStyle/>
          <a:p>
            <a:r>
              <a:rPr lang="en-US" dirty="0" smtClean="0">
                <a:solidFill>
                  <a:schemeClr val="bg2"/>
                </a:solidFill>
              </a:rPr>
              <a:t>Ca for Na </a:t>
            </a:r>
            <a:r>
              <a:rPr lang="en-US" dirty="0" smtClean="0">
                <a:solidFill>
                  <a:schemeClr val="bg2"/>
                </a:solidFill>
                <a:latin typeface="Arial" panose="020B0604020202020204" pitchFamily="34" charset="0"/>
                <a:cs typeface="Arial" panose="020B0604020202020204" pitchFamily="34" charset="0"/>
              </a:rPr>
              <a:t>→</a:t>
            </a:r>
            <a:endParaRPr lang="en-US" dirty="0">
              <a:solidFill>
                <a:schemeClr val="bg2"/>
              </a:solidFill>
            </a:endParaRPr>
          </a:p>
        </p:txBody>
      </p:sp>
      <p:sp>
        <p:nvSpPr>
          <p:cNvPr id="16" name="Rectangle 15"/>
          <p:cNvSpPr/>
          <p:nvPr/>
        </p:nvSpPr>
        <p:spPr>
          <a:xfrm>
            <a:off x="2571968" y="3728116"/>
            <a:ext cx="2824738" cy="338554"/>
          </a:xfrm>
          <a:prstGeom prst="rect">
            <a:avLst/>
          </a:prstGeom>
        </p:spPr>
        <p:txBody>
          <a:bodyPr wrap="square">
            <a:spAutoFit/>
          </a:bodyPr>
          <a:lstStyle/>
          <a:p>
            <a:r>
              <a:rPr lang="en-US" sz="1600" b="1" dirty="0" smtClean="0">
                <a:solidFill>
                  <a:schemeClr val="accent1"/>
                </a:solidFill>
                <a:latin typeface="Lucida Sans" panose="020B0602030504020204" pitchFamily="34" charset="0"/>
              </a:rPr>
              <a:t>Na</a:t>
            </a:r>
            <a:r>
              <a:rPr lang="en-US" sz="1600" b="1" baseline="-25000" dirty="0" smtClean="0">
                <a:solidFill>
                  <a:schemeClr val="accent1"/>
                </a:solidFill>
                <a:latin typeface="Lucida Sans" panose="020B0602030504020204" pitchFamily="34" charset="0"/>
              </a:rPr>
              <a:t>0.3</a:t>
            </a:r>
            <a:r>
              <a:rPr lang="en-US" sz="1600" b="1" dirty="0" smtClean="0">
                <a:solidFill>
                  <a:schemeClr val="accent1"/>
                </a:solidFill>
                <a:latin typeface="Lucida Sans" panose="020B0602030504020204" pitchFamily="34" charset="0"/>
              </a:rPr>
              <a:t>Ca</a:t>
            </a:r>
            <a:r>
              <a:rPr lang="en-US" sz="1600" b="1" baseline="-25000" dirty="0" smtClean="0">
                <a:solidFill>
                  <a:schemeClr val="accent1"/>
                </a:solidFill>
                <a:latin typeface="Lucida Sans" panose="020B0602030504020204" pitchFamily="34" charset="0"/>
              </a:rPr>
              <a:t>0.7</a:t>
            </a:r>
            <a:r>
              <a:rPr lang="en-US" sz="1600" b="1" dirty="0" smtClean="0">
                <a:solidFill>
                  <a:schemeClr val="accent1"/>
                </a:solidFill>
                <a:latin typeface="Lucida Sans" panose="020B0602030504020204" pitchFamily="34" charset="0"/>
              </a:rPr>
              <a:t>AlSiO</a:t>
            </a:r>
            <a:r>
              <a:rPr lang="en-US" sz="1600" b="1" baseline="-25000" dirty="0" smtClean="0">
                <a:solidFill>
                  <a:schemeClr val="accent1"/>
                </a:solidFill>
                <a:latin typeface="Lucida Sans" panose="020B0602030504020204" pitchFamily="34" charset="0"/>
              </a:rPr>
              <a:t>4</a:t>
            </a:r>
            <a:endParaRPr lang="en-US" sz="1600" b="1" baseline="-25000" dirty="0">
              <a:solidFill>
                <a:schemeClr val="accent1"/>
              </a:solidFill>
              <a:latin typeface="Lucida Sans" panose="020B0602030504020204" pitchFamily="34" charset="0"/>
            </a:endParaRPr>
          </a:p>
        </p:txBody>
      </p:sp>
      <p:sp>
        <p:nvSpPr>
          <p:cNvPr id="20" name="Rectangle 19"/>
          <p:cNvSpPr/>
          <p:nvPr/>
        </p:nvSpPr>
        <p:spPr>
          <a:xfrm>
            <a:off x="5171474" y="569149"/>
            <a:ext cx="3861185" cy="830997"/>
          </a:xfrm>
          <a:prstGeom prst="rect">
            <a:avLst/>
          </a:prstGeom>
        </p:spPr>
        <p:txBody>
          <a:bodyPr wrap="square">
            <a:spAutoFit/>
          </a:bodyPr>
          <a:lstStyle/>
          <a:p>
            <a:r>
              <a:rPr lang="en-US" sz="1600" b="1" dirty="0" smtClean="0">
                <a:solidFill>
                  <a:schemeClr val="accent1"/>
                </a:solidFill>
                <a:latin typeface="Lucida Sans" panose="020B0602030504020204" pitchFamily="34" charset="0"/>
              </a:rPr>
              <a:t>Na-23 </a:t>
            </a:r>
            <a:r>
              <a:rPr lang="en-US" sz="1600" b="1" dirty="0" smtClean="0">
                <a:solidFill>
                  <a:schemeClr val="accent1"/>
                </a:solidFill>
                <a:latin typeface="Lucida Sans" panose="020B0602030504020204" pitchFamily="34" charset="0"/>
              </a:rPr>
              <a:t>in Na</a:t>
            </a:r>
            <a:r>
              <a:rPr lang="en-US" sz="1600" b="1" baseline="-25000" dirty="0" smtClean="0">
                <a:solidFill>
                  <a:schemeClr val="accent1"/>
                </a:solidFill>
                <a:latin typeface="Lucida Sans" panose="020B0602030504020204" pitchFamily="34" charset="0"/>
              </a:rPr>
              <a:t>1-x</a:t>
            </a:r>
            <a:r>
              <a:rPr lang="en-US" sz="1600" b="1" dirty="0" smtClean="0">
                <a:solidFill>
                  <a:schemeClr val="accent1"/>
                </a:solidFill>
                <a:latin typeface="Lucida Sans" panose="020B0602030504020204" pitchFamily="34" charset="0"/>
              </a:rPr>
              <a:t>Ca</a:t>
            </a:r>
            <a:r>
              <a:rPr lang="en-US" sz="1600" b="1" baseline="-25000" dirty="0" smtClean="0">
                <a:solidFill>
                  <a:schemeClr val="accent1"/>
                </a:solidFill>
                <a:latin typeface="Lucida Sans" panose="020B0602030504020204" pitchFamily="34" charset="0"/>
              </a:rPr>
              <a:t>x</a:t>
            </a:r>
            <a:r>
              <a:rPr lang="en-US" sz="1600" b="1" dirty="0" smtClean="0">
                <a:solidFill>
                  <a:schemeClr val="accent1"/>
                </a:solidFill>
                <a:latin typeface="Lucida Sans" panose="020B0602030504020204" pitchFamily="34" charset="0"/>
              </a:rPr>
              <a:t>AlSiO</a:t>
            </a:r>
            <a:r>
              <a:rPr lang="en-US" sz="1600" b="1" baseline="-25000" dirty="0" smtClean="0">
                <a:solidFill>
                  <a:schemeClr val="accent1"/>
                </a:solidFill>
                <a:latin typeface="Lucida Sans" panose="020B0602030504020204" pitchFamily="34" charset="0"/>
              </a:rPr>
              <a:t>4</a:t>
            </a:r>
            <a:r>
              <a:rPr lang="en-US" sz="1600" b="1" dirty="0" smtClean="0">
                <a:solidFill>
                  <a:schemeClr val="accent1"/>
                </a:solidFill>
                <a:latin typeface="Lucida Sans" panose="020B0602030504020204" pitchFamily="34" charset="0"/>
              </a:rPr>
              <a:t>; </a:t>
            </a:r>
          </a:p>
          <a:p>
            <a:r>
              <a:rPr lang="en-US" sz="1600" b="1" dirty="0" smtClean="0">
                <a:solidFill>
                  <a:schemeClr val="accent1"/>
                </a:solidFill>
                <a:latin typeface="Arial" panose="020B0604020202020204" pitchFamily="34" charset="0"/>
                <a:cs typeface="Arial" panose="020B0604020202020204" pitchFamily="34" charset="0"/>
              </a:rPr>
              <a:t>↑Ca, Na-O bond lengthen; </a:t>
            </a:r>
          </a:p>
          <a:p>
            <a:r>
              <a:rPr lang="en-US" sz="1600" b="1" dirty="0" smtClean="0">
                <a:solidFill>
                  <a:schemeClr val="accent1"/>
                </a:solidFill>
                <a:latin typeface="Arial" panose="020B0604020202020204" pitchFamily="34" charset="0"/>
                <a:cs typeface="Arial" panose="020B0604020202020204" pitchFamily="34" charset="0"/>
              </a:rPr>
              <a:t>Ca goes into </a:t>
            </a:r>
            <a:r>
              <a:rPr lang="en-US" sz="1600" b="1" dirty="0" err="1" smtClean="0">
                <a:solidFill>
                  <a:schemeClr val="accent1"/>
                </a:solidFill>
                <a:latin typeface="Arial" panose="020B0604020202020204" pitchFamily="34" charset="0"/>
                <a:cs typeface="Arial" panose="020B0604020202020204" pitchFamily="34" charset="0"/>
              </a:rPr>
              <a:t>Neph</a:t>
            </a:r>
            <a:r>
              <a:rPr lang="en-US" sz="1600" b="1" dirty="0" smtClean="0">
                <a:solidFill>
                  <a:schemeClr val="accent1"/>
                </a:solidFill>
                <a:latin typeface="Arial" panose="020B0604020202020204" pitchFamily="34" charset="0"/>
                <a:cs typeface="Arial" panose="020B0604020202020204" pitchFamily="34" charset="0"/>
              </a:rPr>
              <a:t> Hex channel </a:t>
            </a:r>
            <a:endParaRPr lang="en-US" sz="1600" b="1" baseline="-25000" dirty="0">
              <a:solidFill>
                <a:schemeClr val="accent1"/>
              </a:solidFill>
              <a:latin typeface="Lucida Sans" panose="020B0602030504020204" pitchFamily="34" charset="0"/>
            </a:endParaRPr>
          </a:p>
        </p:txBody>
      </p:sp>
      <p:pic>
        <p:nvPicPr>
          <p:cNvPr id="13" name="Picture 12"/>
          <p:cNvPicPr>
            <a:picLocks noChangeAspect="1"/>
          </p:cNvPicPr>
          <p:nvPr/>
        </p:nvPicPr>
        <p:blipFill>
          <a:blip r:embed="rId5"/>
          <a:stretch>
            <a:fillRect/>
          </a:stretch>
        </p:blipFill>
        <p:spPr>
          <a:xfrm>
            <a:off x="6972403" y="1483432"/>
            <a:ext cx="2068084" cy="4810933"/>
          </a:xfrm>
          <a:prstGeom prst="rect">
            <a:avLst/>
          </a:prstGeom>
        </p:spPr>
      </p:pic>
      <p:sp>
        <p:nvSpPr>
          <p:cNvPr id="14" name="TextBox 13"/>
          <p:cNvSpPr txBox="1"/>
          <p:nvPr/>
        </p:nvSpPr>
        <p:spPr>
          <a:xfrm>
            <a:off x="7497437" y="1735995"/>
            <a:ext cx="769082" cy="369332"/>
          </a:xfrm>
          <a:prstGeom prst="rect">
            <a:avLst/>
          </a:prstGeom>
          <a:noFill/>
        </p:spPr>
        <p:txBody>
          <a:bodyPr wrap="square" rtlCol="0">
            <a:spAutoFit/>
          </a:bodyPr>
          <a:lstStyle/>
          <a:p>
            <a:r>
              <a:rPr lang="en-US" dirty="0" smtClean="0">
                <a:solidFill>
                  <a:schemeClr val="bg2"/>
                </a:solidFill>
              </a:rPr>
              <a:t>oval</a:t>
            </a:r>
            <a:endParaRPr lang="en-US" dirty="0">
              <a:solidFill>
                <a:schemeClr val="bg2"/>
              </a:solidFill>
            </a:endParaRPr>
          </a:p>
        </p:txBody>
      </p:sp>
      <p:sp>
        <p:nvSpPr>
          <p:cNvPr id="26" name="TextBox 25"/>
          <p:cNvSpPr txBox="1"/>
          <p:nvPr/>
        </p:nvSpPr>
        <p:spPr>
          <a:xfrm>
            <a:off x="8146665" y="1735995"/>
            <a:ext cx="769082" cy="369332"/>
          </a:xfrm>
          <a:prstGeom prst="rect">
            <a:avLst/>
          </a:prstGeom>
          <a:noFill/>
        </p:spPr>
        <p:txBody>
          <a:bodyPr wrap="square" rtlCol="0">
            <a:spAutoFit/>
          </a:bodyPr>
          <a:lstStyle/>
          <a:p>
            <a:r>
              <a:rPr lang="en-US" dirty="0" smtClean="0">
                <a:solidFill>
                  <a:schemeClr val="bg2"/>
                </a:solidFill>
              </a:rPr>
              <a:t>hex</a:t>
            </a:r>
            <a:endParaRPr lang="en-US" dirty="0">
              <a:solidFill>
                <a:schemeClr val="bg2"/>
              </a:solidFill>
            </a:endParaRPr>
          </a:p>
        </p:txBody>
      </p:sp>
      <p:sp>
        <p:nvSpPr>
          <p:cNvPr id="28" name="Rectangle 27"/>
          <p:cNvSpPr/>
          <p:nvPr/>
        </p:nvSpPr>
        <p:spPr>
          <a:xfrm>
            <a:off x="1125474" y="729217"/>
            <a:ext cx="2985422" cy="584775"/>
          </a:xfrm>
          <a:prstGeom prst="rect">
            <a:avLst/>
          </a:prstGeom>
          <a:solidFill>
            <a:schemeClr val="tx1"/>
          </a:solidFill>
        </p:spPr>
        <p:txBody>
          <a:bodyPr wrap="square">
            <a:spAutoFit/>
          </a:bodyPr>
          <a:lstStyle/>
          <a:p>
            <a:r>
              <a:rPr lang="en-US" sz="1600" b="1" dirty="0" smtClean="0">
                <a:solidFill>
                  <a:schemeClr val="accent1"/>
                </a:solidFill>
                <a:latin typeface="Lucida Sans" panose="020B0602030504020204" pitchFamily="34" charset="0"/>
              </a:rPr>
              <a:t>Large amounts of </a:t>
            </a:r>
            <a:r>
              <a:rPr lang="en-US" sz="1600" b="1" dirty="0" err="1" smtClean="0">
                <a:solidFill>
                  <a:schemeClr val="accent1"/>
                </a:solidFill>
                <a:latin typeface="Lucida Sans" panose="020B0602030504020204" pitchFamily="34" charset="0"/>
              </a:rPr>
              <a:t>Neph</a:t>
            </a:r>
            <a:r>
              <a:rPr lang="en-US" sz="1600" b="1" dirty="0" smtClean="0">
                <a:solidFill>
                  <a:schemeClr val="accent1"/>
                </a:solidFill>
                <a:latin typeface="Lucida Sans" panose="020B0602030504020204" pitchFamily="34" charset="0"/>
              </a:rPr>
              <a:t> after HT when Ca added</a:t>
            </a:r>
            <a:endParaRPr lang="en-US" sz="1600" b="1" baseline="-25000" dirty="0">
              <a:solidFill>
                <a:schemeClr val="accent1"/>
              </a:solidFill>
              <a:latin typeface="Lucida Sans" panose="020B0602030504020204" pitchFamily="34" charset="0"/>
            </a:endParaRPr>
          </a:p>
        </p:txBody>
      </p:sp>
      <p:pic>
        <p:nvPicPr>
          <p:cNvPr id="3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1125474" y="4202104"/>
            <a:ext cx="2669291" cy="253248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Arrow Connector 21"/>
          <p:cNvCxnSpPr/>
          <p:nvPr/>
        </p:nvCxnSpPr>
        <p:spPr>
          <a:xfrm flipH="1">
            <a:off x="2559204" y="4987916"/>
            <a:ext cx="1750281" cy="413657"/>
          </a:xfrm>
          <a:prstGeom prst="straightConnector1">
            <a:avLst/>
          </a:prstGeom>
          <a:ln w="34925">
            <a:headEnd w="lg" len="lg"/>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639758" y="1625502"/>
            <a:ext cx="1640721" cy="307777"/>
          </a:xfrm>
          <a:prstGeom prst="rect">
            <a:avLst/>
          </a:prstGeom>
          <a:noFill/>
        </p:spPr>
        <p:txBody>
          <a:bodyPr wrap="square" rtlCol="0">
            <a:spAutoFit/>
          </a:bodyPr>
          <a:lstStyle/>
          <a:p>
            <a:r>
              <a:rPr lang="en-US" sz="1400" dirty="0" smtClean="0">
                <a:solidFill>
                  <a:schemeClr val="bg2"/>
                </a:solidFill>
              </a:rPr>
              <a:t>XRD </a:t>
            </a:r>
            <a:r>
              <a:rPr lang="en-US" sz="1400" dirty="0" err="1" smtClean="0">
                <a:solidFill>
                  <a:schemeClr val="bg2"/>
                </a:solidFill>
              </a:rPr>
              <a:t>Rietv</a:t>
            </a:r>
            <a:r>
              <a:rPr lang="en-US" sz="1400" dirty="0" smtClean="0">
                <a:solidFill>
                  <a:schemeClr val="bg2"/>
                </a:solidFill>
              </a:rPr>
              <a:t>. of HT</a:t>
            </a:r>
            <a:endParaRPr lang="en-US" sz="1400" dirty="0">
              <a:solidFill>
                <a:schemeClr val="bg2"/>
              </a:solidFill>
            </a:endParaRPr>
          </a:p>
        </p:txBody>
      </p:sp>
      <p:sp>
        <p:nvSpPr>
          <p:cNvPr id="35" name="TextBox 34"/>
          <p:cNvSpPr txBox="1"/>
          <p:nvPr/>
        </p:nvSpPr>
        <p:spPr>
          <a:xfrm>
            <a:off x="3133259" y="1456636"/>
            <a:ext cx="1263267" cy="307777"/>
          </a:xfrm>
          <a:prstGeom prst="rect">
            <a:avLst/>
          </a:prstGeom>
          <a:noFill/>
        </p:spPr>
        <p:txBody>
          <a:bodyPr wrap="square" rtlCol="0">
            <a:spAutoFit/>
          </a:bodyPr>
          <a:lstStyle/>
          <a:p>
            <a:r>
              <a:rPr lang="en-US" sz="1400" b="1" dirty="0" smtClean="0">
                <a:solidFill>
                  <a:schemeClr val="bg2"/>
                </a:solidFill>
              </a:rPr>
              <a:t>NEPH.</a:t>
            </a:r>
            <a:endParaRPr lang="en-US" sz="1400" b="1" dirty="0">
              <a:solidFill>
                <a:schemeClr val="bg2"/>
              </a:solidFill>
            </a:endParaRPr>
          </a:p>
        </p:txBody>
      </p:sp>
      <p:sp>
        <p:nvSpPr>
          <p:cNvPr id="34" name="TextBox 33"/>
          <p:cNvSpPr txBox="1"/>
          <p:nvPr/>
        </p:nvSpPr>
        <p:spPr>
          <a:xfrm>
            <a:off x="4309485" y="4702629"/>
            <a:ext cx="571704" cy="369332"/>
          </a:xfrm>
          <a:prstGeom prst="rect">
            <a:avLst/>
          </a:prstGeom>
          <a:noFill/>
        </p:spPr>
        <p:txBody>
          <a:bodyPr wrap="square" rtlCol="0">
            <a:spAutoFit/>
          </a:bodyPr>
          <a:lstStyle/>
          <a:p>
            <a:r>
              <a:rPr lang="en-US" b="1" dirty="0" smtClean="0">
                <a:solidFill>
                  <a:schemeClr val="accent1"/>
                </a:solidFill>
              </a:rPr>
              <a:t>Ca</a:t>
            </a:r>
            <a:endParaRPr lang="en-US" b="1" dirty="0">
              <a:solidFill>
                <a:schemeClr val="accent1"/>
              </a:solidFill>
            </a:endParaRPr>
          </a:p>
        </p:txBody>
      </p:sp>
      <p:cxnSp>
        <p:nvCxnSpPr>
          <p:cNvPr id="37" name="Straight Arrow Connector 36"/>
          <p:cNvCxnSpPr/>
          <p:nvPr/>
        </p:nvCxnSpPr>
        <p:spPr>
          <a:xfrm flipH="1" flipV="1">
            <a:off x="3280835" y="3673747"/>
            <a:ext cx="2956" cy="117755"/>
          </a:xfrm>
          <a:prstGeom prst="straightConnector1">
            <a:avLst/>
          </a:prstGeom>
          <a:ln w="34925">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920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14" grpId="0"/>
      <p:bldP spid="26"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hqprint">
            <a:extLst>
              <a:ext uri="{28A0092B-C50C-407E-A947-70E740481C1C}">
                <a14:useLocalDpi xmlns:a14="http://schemas.microsoft.com/office/drawing/2010/main" val="0"/>
              </a:ext>
            </a:extLst>
          </a:blip>
          <a:srcRect t="15027" r="15213" b="30370"/>
          <a:stretch/>
        </p:blipFill>
        <p:spPr>
          <a:xfrm>
            <a:off x="6394082" y="3216549"/>
            <a:ext cx="2649225" cy="2760029"/>
          </a:xfrm>
          <a:prstGeom prst="rect">
            <a:avLst/>
          </a:prstGeom>
        </p:spPr>
      </p:pic>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13</a:t>
            </a:fld>
            <a:endParaRPr lang="en-US" dirty="0"/>
          </a:p>
        </p:txBody>
      </p:sp>
      <p:sp>
        <p:nvSpPr>
          <p:cNvPr id="65" name="Rectangle 64"/>
          <p:cNvSpPr/>
          <p:nvPr/>
        </p:nvSpPr>
        <p:spPr>
          <a:xfrm>
            <a:off x="0" y="6579368"/>
            <a:ext cx="1631806" cy="230832"/>
          </a:xfrm>
          <a:prstGeom prst="rect">
            <a:avLst/>
          </a:prstGeom>
        </p:spPr>
        <p:txBody>
          <a:bodyPr wrap="square">
            <a:spAutoFit/>
          </a:bodyPr>
          <a:lstStyle/>
          <a:p>
            <a:pPr algn="ctr">
              <a:buClr>
                <a:srgbClr val="C60C30"/>
              </a:buClr>
            </a:pPr>
            <a:r>
              <a:rPr lang="en-US" sz="900" dirty="0" smtClean="0">
                <a:solidFill>
                  <a:schemeClr val="bg2"/>
                </a:solidFill>
              </a:rPr>
              <a:t>Marcial </a:t>
            </a:r>
            <a:r>
              <a:rPr lang="en-US" sz="900" dirty="0">
                <a:solidFill>
                  <a:schemeClr val="bg2"/>
                </a:solidFill>
              </a:rPr>
              <a:t>et al</a:t>
            </a:r>
            <a:r>
              <a:rPr lang="en-US" sz="900" dirty="0" smtClean="0">
                <a:solidFill>
                  <a:schemeClr val="bg2"/>
                </a:solidFill>
              </a:rPr>
              <a:t>., </a:t>
            </a:r>
            <a:r>
              <a:rPr lang="en-US" sz="900" dirty="0" smtClean="0">
                <a:solidFill>
                  <a:schemeClr val="bg2"/>
                </a:solidFill>
              </a:rPr>
              <a:t>submitted</a:t>
            </a:r>
            <a:endParaRPr lang="en-US" sz="900" i="1" dirty="0">
              <a:solidFill>
                <a:schemeClr val="bg2"/>
              </a:solidFill>
            </a:endParaRPr>
          </a:p>
        </p:txBody>
      </p:sp>
      <p:pic>
        <p:nvPicPr>
          <p:cNvPr id="7" name="Picture 6" descr="C:\Users\jmccloy\Documents\^Projects\Nepheline\Ashu\_Li neph paper\XRD\Li-neph XRD-colorchng.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809" y="1746062"/>
            <a:ext cx="3166742" cy="2945623"/>
          </a:xfrm>
          <a:prstGeom prst="rect">
            <a:avLst/>
          </a:prstGeom>
          <a:noFill/>
          <a:ln>
            <a:noFill/>
          </a:ln>
        </p:spPr>
      </p:pic>
      <p:sp>
        <p:nvSpPr>
          <p:cNvPr id="18" name="TextBox 17"/>
          <p:cNvSpPr txBox="1"/>
          <p:nvPr/>
        </p:nvSpPr>
        <p:spPr>
          <a:xfrm>
            <a:off x="6681730" y="3325749"/>
            <a:ext cx="810787" cy="387798"/>
          </a:xfrm>
          <a:prstGeom prst="rect">
            <a:avLst/>
          </a:prstGeom>
          <a:noFill/>
        </p:spPr>
        <p:txBody>
          <a:bodyPr wrap="square" lIns="0" tIns="9144" rIns="0" bIns="9144"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2"/>
                </a:solidFill>
              </a:rPr>
              <a:t>Li-7</a:t>
            </a:r>
            <a:endParaRPr lang="en-US" sz="2400" b="1" dirty="0">
              <a:solidFill>
                <a:schemeClr val="bg2"/>
              </a:solidFill>
            </a:endParaRPr>
          </a:p>
        </p:txBody>
      </p:sp>
      <p:sp>
        <p:nvSpPr>
          <p:cNvPr id="36" name="Title 1"/>
          <p:cNvSpPr>
            <a:spLocks noGrp="1"/>
          </p:cNvSpPr>
          <p:nvPr>
            <p:ph type="title"/>
          </p:nvPr>
        </p:nvSpPr>
        <p:spPr>
          <a:xfrm>
            <a:off x="0" y="5732"/>
            <a:ext cx="9144000" cy="480131"/>
          </a:xfrm>
        </p:spPr>
        <p:txBody>
          <a:bodyPr/>
          <a:lstStyle/>
          <a:p>
            <a:r>
              <a:rPr lang="en-US" dirty="0" smtClean="0"/>
              <a:t>Effect of Na/Li:  Nepheline crystallization</a:t>
            </a:r>
            <a:endParaRPr lang="en-US" dirty="0"/>
          </a:p>
        </p:txBody>
      </p:sp>
      <p:sp>
        <p:nvSpPr>
          <p:cNvPr id="37" name="Rectangle 36"/>
          <p:cNvSpPr/>
          <p:nvPr/>
        </p:nvSpPr>
        <p:spPr>
          <a:xfrm>
            <a:off x="466165" y="815191"/>
            <a:ext cx="3166742" cy="584775"/>
          </a:xfrm>
          <a:prstGeom prst="rect">
            <a:avLst/>
          </a:prstGeom>
          <a:solidFill>
            <a:schemeClr val="tx1"/>
          </a:solidFill>
        </p:spPr>
        <p:txBody>
          <a:bodyPr wrap="square">
            <a:spAutoFit/>
          </a:bodyPr>
          <a:lstStyle/>
          <a:p>
            <a:r>
              <a:rPr lang="en-US" sz="1600" b="1" dirty="0" err="1" smtClean="0">
                <a:solidFill>
                  <a:schemeClr val="accent1"/>
                </a:solidFill>
                <a:latin typeface="Lucida Sans" panose="020B0602030504020204" pitchFamily="34" charset="0"/>
              </a:rPr>
              <a:t>Neph</a:t>
            </a:r>
            <a:r>
              <a:rPr lang="en-US" sz="1600" b="1" dirty="0" smtClean="0">
                <a:solidFill>
                  <a:schemeClr val="accent1"/>
                </a:solidFill>
                <a:latin typeface="Lucida Sans" panose="020B0602030504020204" pitchFamily="34" charset="0"/>
              </a:rPr>
              <a:t> max at low Li</a:t>
            </a:r>
            <a:endParaRPr lang="en-US" sz="1600" b="1" baseline="-25000" dirty="0" smtClean="0">
              <a:solidFill>
                <a:schemeClr val="accent1"/>
              </a:solidFill>
              <a:latin typeface="Lucida Sans" panose="020B0602030504020204" pitchFamily="34" charset="0"/>
            </a:endParaRPr>
          </a:p>
          <a:p>
            <a:r>
              <a:rPr lang="en-US" sz="1600" b="1" dirty="0" err="1" smtClean="0">
                <a:solidFill>
                  <a:schemeClr val="accent1"/>
                </a:solidFill>
                <a:latin typeface="Lucida Sans" panose="020B0602030504020204" pitchFamily="34" charset="0"/>
              </a:rPr>
              <a:t>Eucr</a:t>
            </a:r>
            <a:r>
              <a:rPr lang="en-US" sz="1600" b="1" dirty="0" smtClean="0">
                <a:solidFill>
                  <a:schemeClr val="accent1"/>
                </a:solidFill>
                <a:latin typeface="Lucida Sans" panose="020B0602030504020204" pitchFamily="34" charset="0"/>
              </a:rPr>
              <a:t> phases at mid/high Li</a:t>
            </a:r>
            <a:endParaRPr lang="en-US" sz="1600" b="1" dirty="0" smtClean="0">
              <a:solidFill>
                <a:schemeClr val="accent1"/>
              </a:solidFill>
              <a:latin typeface="Lucida Sans" panose="020B0602030504020204" pitchFamily="34" charset="0"/>
            </a:endParaRPr>
          </a:p>
        </p:txBody>
      </p:sp>
      <p:sp>
        <p:nvSpPr>
          <p:cNvPr id="38" name="TextBox 37"/>
          <p:cNvSpPr txBox="1"/>
          <p:nvPr/>
        </p:nvSpPr>
        <p:spPr>
          <a:xfrm>
            <a:off x="1520229" y="1507200"/>
            <a:ext cx="1691693" cy="307777"/>
          </a:xfrm>
          <a:prstGeom prst="rect">
            <a:avLst/>
          </a:prstGeom>
          <a:noFill/>
        </p:spPr>
        <p:txBody>
          <a:bodyPr wrap="square" rtlCol="0">
            <a:spAutoFit/>
          </a:bodyPr>
          <a:lstStyle/>
          <a:p>
            <a:r>
              <a:rPr lang="en-US" sz="1400" dirty="0" smtClean="0">
                <a:solidFill>
                  <a:schemeClr val="bg2"/>
                </a:solidFill>
              </a:rPr>
              <a:t>XRD </a:t>
            </a:r>
            <a:r>
              <a:rPr lang="en-US" sz="1400" dirty="0" err="1" smtClean="0">
                <a:solidFill>
                  <a:schemeClr val="bg2"/>
                </a:solidFill>
              </a:rPr>
              <a:t>Rietv</a:t>
            </a:r>
            <a:r>
              <a:rPr lang="en-US" sz="1400" dirty="0" smtClean="0">
                <a:solidFill>
                  <a:schemeClr val="bg2"/>
                </a:solidFill>
              </a:rPr>
              <a:t>. of HT</a:t>
            </a:r>
            <a:endParaRPr lang="en-US" sz="1400" dirty="0">
              <a:solidFill>
                <a:schemeClr val="bg2"/>
              </a:solidFill>
            </a:endParaRPr>
          </a:p>
        </p:txBody>
      </p:sp>
      <p:sp>
        <p:nvSpPr>
          <p:cNvPr id="39" name="Rectangle 38"/>
          <p:cNvSpPr/>
          <p:nvPr/>
        </p:nvSpPr>
        <p:spPr>
          <a:xfrm>
            <a:off x="4335582" y="1746062"/>
            <a:ext cx="4645162" cy="1077218"/>
          </a:xfrm>
          <a:prstGeom prst="rect">
            <a:avLst/>
          </a:prstGeom>
          <a:solidFill>
            <a:schemeClr val="tx1"/>
          </a:solidFill>
        </p:spPr>
        <p:txBody>
          <a:bodyPr wrap="square">
            <a:spAutoFit/>
          </a:bodyPr>
          <a:lstStyle/>
          <a:p>
            <a:r>
              <a:rPr lang="en-US" sz="1600" b="1" dirty="0" smtClean="0">
                <a:solidFill>
                  <a:schemeClr val="accent1"/>
                </a:solidFill>
                <a:latin typeface="Lucida Sans" panose="020B0602030504020204" pitchFamily="34" charset="0"/>
              </a:rPr>
              <a:t>No Li: </a:t>
            </a:r>
            <a:r>
              <a:rPr lang="en-US" sz="1600" b="1" dirty="0" err="1" smtClean="0">
                <a:solidFill>
                  <a:schemeClr val="accent1"/>
                </a:solidFill>
                <a:latin typeface="Lucida Sans" panose="020B0602030504020204" pitchFamily="34" charset="0"/>
              </a:rPr>
              <a:t>Na</a:t>
            </a:r>
            <a:r>
              <a:rPr lang="en-US" sz="1600" b="1" dirty="0" err="1" smtClean="0">
                <a:solidFill>
                  <a:schemeClr val="accent1"/>
                </a:solidFill>
                <a:latin typeface="Lucida Sans" panose="020B0602030504020204" pitchFamily="34" charset="0"/>
                <a:cs typeface="Arial" panose="020B0604020202020204" pitchFamily="34" charset="0"/>
              </a:rPr>
              <a:t>→</a:t>
            </a:r>
            <a:r>
              <a:rPr lang="en-US" sz="1600" b="1" dirty="0" err="1" smtClean="0">
                <a:solidFill>
                  <a:schemeClr val="accent1"/>
                </a:solidFill>
                <a:latin typeface="Lucida Sans" panose="020B0602030504020204" pitchFamily="34" charset="0"/>
              </a:rPr>
              <a:t>Orth</a:t>
            </a:r>
            <a:r>
              <a:rPr lang="en-US" sz="1600" b="1" dirty="0" smtClean="0">
                <a:solidFill>
                  <a:schemeClr val="accent1"/>
                </a:solidFill>
                <a:latin typeface="Lucida Sans" panose="020B0602030504020204" pitchFamily="34" charset="0"/>
              </a:rPr>
              <a:t> </a:t>
            </a:r>
            <a:r>
              <a:rPr lang="en-US" sz="1600" b="1" dirty="0" err="1" smtClean="0">
                <a:solidFill>
                  <a:schemeClr val="accent1"/>
                </a:solidFill>
                <a:latin typeface="Lucida Sans" panose="020B0602030504020204" pitchFamily="34" charset="0"/>
              </a:rPr>
              <a:t>Carneg</a:t>
            </a:r>
            <a:endParaRPr lang="en-US" sz="1600" b="1" dirty="0" smtClean="0">
              <a:solidFill>
                <a:schemeClr val="accent1"/>
              </a:solidFill>
              <a:latin typeface="Lucida Sans" panose="020B0602030504020204" pitchFamily="34" charset="0"/>
            </a:endParaRPr>
          </a:p>
          <a:p>
            <a:r>
              <a:rPr lang="en-US" sz="1600" b="1" dirty="0" smtClean="0">
                <a:solidFill>
                  <a:schemeClr val="accent1"/>
                </a:solidFill>
                <a:latin typeface="Lucida Sans" panose="020B0602030504020204" pitchFamily="34" charset="0"/>
              </a:rPr>
              <a:t>Low Li: </a:t>
            </a:r>
            <a:r>
              <a:rPr lang="en-US" sz="1600" b="1" dirty="0" err="1">
                <a:solidFill>
                  <a:schemeClr val="accent1"/>
                </a:solidFill>
                <a:latin typeface="Lucida Sans" panose="020B0602030504020204" pitchFamily="34" charset="0"/>
              </a:rPr>
              <a:t>Li</a:t>
            </a:r>
            <a:r>
              <a:rPr lang="en-US" sz="1600" b="1" dirty="0" err="1">
                <a:solidFill>
                  <a:schemeClr val="accent1"/>
                </a:solidFill>
                <a:latin typeface="Lucida Sans" panose="020B0602030504020204" pitchFamily="34" charset="0"/>
                <a:cs typeface="Arial" panose="020B0604020202020204" pitchFamily="34" charset="0"/>
              </a:rPr>
              <a:t>→</a:t>
            </a:r>
            <a:r>
              <a:rPr lang="en-US" sz="1600" b="1" dirty="0" err="1" smtClean="0">
                <a:solidFill>
                  <a:schemeClr val="accent1"/>
                </a:solidFill>
                <a:latin typeface="Lucida Sans" panose="020B0602030504020204" pitchFamily="34" charset="0"/>
              </a:rPr>
              <a:t>Neph</a:t>
            </a:r>
            <a:r>
              <a:rPr lang="en-US" sz="1600" b="1" dirty="0" smtClean="0">
                <a:solidFill>
                  <a:schemeClr val="accent1"/>
                </a:solidFill>
                <a:latin typeface="Lucida Sans" panose="020B0602030504020204" pitchFamily="34" charset="0"/>
              </a:rPr>
              <a:t>; complex Li environ.</a:t>
            </a:r>
          </a:p>
          <a:p>
            <a:r>
              <a:rPr lang="en-US" sz="1600" b="1" dirty="0" smtClean="0">
                <a:solidFill>
                  <a:schemeClr val="accent1"/>
                </a:solidFill>
                <a:latin typeface="Lucida Sans" panose="020B0602030504020204" pitchFamily="34" charset="0"/>
              </a:rPr>
              <a:t>Mid Li: Na </a:t>
            </a:r>
            <a:r>
              <a:rPr lang="en-US" sz="1600" b="1" dirty="0" err="1" smtClean="0">
                <a:solidFill>
                  <a:schemeClr val="accent1"/>
                </a:solidFill>
                <a:latin typeface="Lucida Sans" panose="020B0602030504020204" pitchFamily="34" charset="0"/>
              </a:rPr>
              <a:t>env</a:t>
            </a:r>
            <a:r>
              <a:rPr lang="en-US" sz="1600" b="1" dirty="0" smtClean="0">
                <a:solidFill>
                  <a:schemeClr val="accent1"/>
                </a:solidFill>
                <a:latin typeface="Lucida Sans" panose="020B0602030504020204" pitchFamily="34" charset="0"/>
              </a:rPr>
              <a:t> ~ </a:t>
            </a:r>
            <a:r>
              <a:rPr lang="en-US" sz="1600" b="1" dirty="0" err="1" smtClean="0">
                <a:solidFill>
                  <a:schemeClr val="accent1"/>
                </a:solidFill>
                <a:latin typeface="Lucida Sans" panose="020B0602030504020204" pitchFamily="34" charset="0"/>
              </a:rPr>
              <a:t>Neph</a:t>
            </a:r>
            <a:r>
              <a:rPr lang="en-US" sz="1600" b="1" dirty="0" smtClean="0">
                <a:solidFill>
                  <a:schemeClr val="accent1"/>
                </a:solidFill>
                <a:latin typeface="Lucida Sans" panose="020B0602030504020204" pitchFamily="34" charset="0"/>
              </a:rPr>
              <a:t>; Li </a:t>
            </a:r>
            <a:r>
              <a:rPr lang="en-US" sz="1600" b="1" dirty="0" err="1" smtClean="0">
                <a:solidFill>
                  <a:schemeClr val="accent1"/>
                </a:solidFill>
                <a:latin typeface="Lucida Sans" panose="020B0602030504020204" pitchFamily="34" charset="0"/>
              </a:rPr>
              <a:t>env</a:t>
            </a:r>
            <a:r>
              <a:rPr lang="en-US" sz="1600" b="1" dirty="0" smtClean="0">
                <a:solidFill>
                  <a:schemeClr val="accent1"/>
                </a:solidFill>
                <a:latin typeface="Lucida Sans" panose="020B0602030504020204" pitchFamily="34" charset="0"/>
              </a:rPr>
              <a:t> ~ </a:t>
            </a:r>
            <a:r>
              <a:rPr lang="el-GR" sz="1600" b="1" dirty="0" smtClean="0">
                <a:solidFill>
                  <a:schemeClr val="accent1"/>
                </a:solidFill>
                <a:latin typeface="Times New Roman" panose="02020603050405020304" pitchFamily="18" charset="0"/>
                <a:cs typeface="Times New Roman" panose="02020603050405020304" pitchFamily="18" charset="0"/>
              </a:rPr>
              <a:t>γ</a:t>
            </a:r>
            <a:r>
              <a:rPr lang="en-US" sz="1600" b="1" dirty="0" smtClean="0">
                <a:solidFill>
                  <a:schemeClr val="accent1"/>
                </a:solidFill>
                <a:latin typeface="Lucida Sans" panose="020B0602030504020204" pitchFamily="34" charset="0"/>
                <a:cs typeface="Times New Roman" panose="02020603050405020304" pitchFamily="18" charset="0"/>
              </a:rPr>
              <a:t> </a:t>
            </a:r>
            <a:r>
              <a:rPr lang="en-US" sz="1600" b="1" dirty="0" err="1" smtClean="0">
                <a:solidFill>
                  <a:schemeClr val="accent1"/>
                </a:solidFill>
                <a:latin typeface="Lucida Sans" panose="020B0602030504020204" pitchFamily="34" charset="0"/>
                <a:cs typeface="Times New Roman" panose="02020603050405020304" pitchFamily="18" charset="0"/>
              </a:rPr>
              <a:t>Eucr</a:t>
            </a:r>
            <a:endParaRPr lang="en-US" sz="1600" b="1" dirty="0" smtClean="0">
              <a:solidFill>
                <a:schemeClr val="accent1"/>
              </a:solidFill>
              <a:latin typeface="Lucida Sans" panose="020B0602030504020204" pitchFamily="34" charset="0"/>
            </a:endParaRPr>
          </a:p>
          <a:p>
            <a:r>
              <a:rPr lang="en-US" sz="1600" b="1" dirty="0" smtClean="0">
                <a:solidFill>
                  <a:schemeClr val="accent1"/>
                </a:solidFill>
                <a:latin typeface="Lucida Sans" panose="020B0602030504020204" pitchFamily="34" charset="0"/>
              </a:rPr>
              <a:t>High Li: </a:t>
            </a:r>
            <a:r>
              <a:rPr lang="en-US" sz="1600" b="1" dirty="0" err="1" smtClean="0">
                <a:solidFill>
                  <a:schemeClr val="accent1"/>
                </a:solidFill>
                <a:latin typeface="Lucida Sans" panose="020B0602030504020204" pitchFamily="34" charset="0"/>
              </a:rPr>
              <a:t>Na</a:t>
            </a:r>
            <a:r>
              <a:rPr lang="en-US" sz="1600" b="1" dirty="0" err="1" smtClean="0">
                <a:solidFill>
                  <a:schemeClr val="accent1"/>
                </a:solidFill>
                <a:latin typeface="Lucida Sans" panose="020B0602030504020204" pitchFamily="34" charset="0"/>
                <a:cs typeface="Arial" panose="020B0604020202020204" pitchFamily="34" charset="0"/>
              </a:rPr>
              <a:t>→</a:t>
            </a:r>
            <a:r>
              <a:rPr lang="en-US" sz="1600" b="1" dirty="0" err="1" smtClean="0">
                <a:solidFill>
                  <a:schemeClr val="accent1"/>
                </a:solidFill>
                <a:latin typeface="Lucida Sans" panose="020B0602030504020204" pitchFamily="34" charset="0"/>
              </a:rPr>
              <a:t>Eucr</a:t>
            </a:r>
            <a:r>
              <a:rPr lang="en-US" sz="1600" b="1" dirty="0" smtClean="0">
                <a:solidFill>
                  <a:schemeClr val="accent1"/>
                </a:solidFill>
                <a:latin typeface="Lucida Sans" panose="020B0602030504020204" pitchFamily="34" charset="0"/>
              </a:rPr>
              <a:t>; complex Na environ.</a:t>
            </a:r>
          </a:p>
        </p:txBody>
      </p:sp>
      <p:sp>
        <p:nvSpPr>
          <p:cNvPr id="40" name="TextBox 39"/>
          <p:cNvSpPr txBox="1"/>
          <p:nvPr/>
        </p:nvSpPr>
        <p:spPr>
          <a:xfrm>
            <a:off x="882800" y="1872200"/>
            <a:ext cx="1263267" cy="307777"/>
          </a:xfrm>
          <a:prstGeom prst="rect">
            <a:avLst/>
          </a:prstGeom>
          <a:noFill/>
        </p:spPr>
        <p:txBody>
          <a:bodyPr wrap="square" rtlCol="0">
            <a:spAutoFit/>
          </a:bodyPr>
          <a:lstStyle/>
          <a:p>
            <a:r>
              <a:rPr lang="en-US" sz="1400" b="1" dirty="0" smtClean="0">
                <a:solidFill>
                  <a:schemeClr val="bg2"/>
                </a:solidFill>
              </a:rPr>
              <a:t>NEPH.</a:t>
            </a:r>
            <a:endParaRPr lang="en-US" sz="1400" b="1" dirty="0">
              <a:solidFill>
                <a:schemeClr val="bg2"/>
              </a:solidFill>
            </a:endParaRPr>
          </a:p>
        </p:txBody>
      </p:sp>
      <p:sp>
        <p:nvSpPr>
          <p:cNvPr id="35" name="TextBox 34"/>
          <p:cNvSpPr txBox="1"/>
          <p:nvPr/>
        </p:nvSpPr>
        <p:spPr>
          <a:xfrm>
            <a:off x="3211922" y="400499"/>
            <a:ext cx="287351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1"/>
                </a:solidFill>
                <a:latin typeface="Lucida Sans" panose="020B0602030504020204" pitchFamily="34" charset="0"/>
              </a:rPr>
              <a:t>Na</a:t>
            </a:r>
            <a:r>
              <a:rPr lang="en-US" sz="2400" b="1" baseline="-25000" dirty="0" smtClean="0">
                <a:solidFill>
                  <a:schemeClr val="accent1"/>
                </a:solidFill>
                <a:latin typeface="Lucida Sans" panose="020B0602030504020204" pitchFamily="34" charset="0"/>
              </a:rPr>
              <a:t>1-x</a:t>
            </a:r>
            <a:r>
              <a:rPr lang="en-US" sz="2400" b="1" dirty="0" smtClean="0">
                <a:solidFill>
                  <a:schemeClr val="accent1"/>
                </a:solidFill>
                <a:latin typeface="Lucida Sans" panose="020B0602030504020204" pitchFamily="34" charset="0"/>
              </a:rPr>
              <a:t>Li</a:t>
            </a:r>
            <a:r>
              <a:rPr lang="en-US" sz="2400" b="1" baseline="-25000" dirty="0" smtClean="0">
                <a:solidFill>
                  <a:schemeClr val="accent1"/>
                </a:solidFill>
                <a:latin typeface="Lucida Sans" panose="020B0602030504020204" pitchFamily="34" charset="0"/>
              </a:rPr>
              <a:t>x</a:t>
            </a:r>
            <a:r>
              <a:rPr lang="en-US" sz="2400" b="1" dirty="0" smtClean="0">
                <a:solidFill>
                  <a:schemeClr val="accent1"/>
                </a:solidFill>
                <a:latin typeface="Lucida Sans" panose="020B0602030504020204" pitchFamily="34" charset="0"/>
              </a:rPr>
              <a:t>AlSiO</a:t>
            </a:r>
            <a:r>
              <a:rPr lang="en-US" sz="2400" b="1" baseline="-25000" dirty="0" smtClean="0">
                <a:solidFill>
                  <a:schemeClr val="accent1"/>
                </a:solidFill>
                <a:latin typeface="Lucida Sans" panose="020B0602030504020204" pitchFamily="34" charset="0"/>
              </a:rPr>
              <a:t>4</a:t>
            </a:r>
            <a:endParaRPr lang="en-US" sz="2400" b="1" dirty="0">
              <a:solidFill>
                <a:schemeClr val="accent1"/>
              </a:solidFill>
              <a:latin typeface="Lucida Sans" panose="020B0602030504020204" pitchFamily="34" charset="0"/>
            </a:endParaRPr>
          </a:p>
        </p:txBody>
      </p:sp>
      <p:pic>
        <p:nvPicPr>
          <p:cNvPr id="28" name="Picture 27"/>
          <p:cNvPicPr>
            <a:picLocks noChangeAspect="1"/>
          </p:cNvPicPr>
          <p:nvPr/>
        </p:nvPicPr>
        <p:blipFill rotWithShape="1">
          <a:blip r:embed="rId5" cstate="hqprint">
            <a:extLst>
              <a:ext uri="{28A0092B-C50C-407E-A947-70E740481C1C}">
                <a14:useLocalDpi xmlns:a14="http://schemas.microsoft.com/office/drawing/2010/main" val="0"/>
              </a:ext>
            </a:extLst>
          </a:blip>
          <a:srcRect t="6773" r="18603" b="40529"/>
          <a:stretch/>
        </p:blipFill>
        <p:spPr>
          <a:xfrm>
            <a:off x="3566375" y="3000894"/>
            <a:ext cx="2761076" cy="2917576"/>
          </a:xfrm>
          <a:prstGeom prst="rect">
            <a:avLst/>
          </a:prstGeom>
        </p:spPr>
      </p:pic>
      <p:sp>
        <p:nvSpPr>
          <p:cNvPr id="42" name="TextBox 41"/>
          <p:cNvSpPr txBox="1"/>
          <p:nvPr/>
        </p:nvSpPr>
        <p:spPr>
          <a:xfrm>
            <a:off x="3647374" y="2937951"/>
            <a:ext cx="929132" cy="387798"/>
          </a:xfrm>
          <a:prstGeom prst="rect">
            <a:avLst/>
          </a:prstGeom>
          <a:noFill/>
        </p:spPr>
        <p:txBody>
          <a:bodyPr wrap="square" lIns="0" tIns="9144" rIns="0" bIns="9144"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2"/>
                </a:solidFill>
              </a:rPr>
              <a:t>Na-23</a:t>
            </a:r>
            <a:endParaRPr lang="en-US" sz="2400" b="1" dirty="0">
              <a:solidFill>
                <a:schemeClr val="bg2"/>
              </a:solidFill>
            </a:endParaRPr>
          </a:p>
        </p:txBody>
      </p:sp>
    </p:spTree>
    <p:extLst>
      <p:ext uri="{BB962C8B-B14F-4D97-AF65-F5344CB8AC3E}">
        <p14:creationId xmlns:p14="http://schemas.microsoft.com/office/powerpoint/2010/main" val="1349185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9" grpId="0" animBg="1"/>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15690" y="0"/>
            <a:ext cx="7772400" cy="480131"/>
          </a:xfrm>
        </p:spPr>
        <p:txBody>
          <a:bodyPr/>
          <a:lstStyle/>
          <a:p>
            <a:r>
              <a:rPr lang="en-US" dirty="0" smtClean="0"/>
              <a:t>Implications</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14</a:t>
            </a:fld>
            <a:endParaRPr lang="en-US" dirty="0"/>
          </a:p>
        </p:txBody>
      </p:sp>
      <p:sp>
        <p:nvSpPr>
          <p:cNvPr id="5" name="Content Placeholder 2"/>
          <p:cNvSpPr>
            <a:spLocks noGrp="1"/>
          </p:cNvSpPr>
          <p:nvPr>
            <p:ph idx="1"/>
          </p:nvPr>
        </p:nvSpPr>
        <p:spPr>
          <a:xfrm>
            <a:off x="365987" y="535515"/>
            <a:ext cx="8329475" cy="3368614"/>
          </a:xfrm>
        </p:spPr>
        <p:txBody>
          <a:bodyPr anchor="t" anchorCtr="0"/>
          <a:lstStyle/>
          <a:p>
            <a:pPr marL="0" indent="0">
              <a:spcBef>
                <a:spcPts val="0"/>
              </a:spcBef>
            </a:pPr>
            <a:r>
              <a:rPr lang="en-US" sz="2400" dirty="0" smtClean="0">
                <a:latin typeface="+mj-lt"/>
              </a:rPr>
              <a:t>Glasses &amp; crystallized glasses should be studied</a:t>
            </a:r>
          </a:p>
          <a:p>
            <a:pPr marL="165100" lvl="1" indent="0">
              <a:spcBef>
                <a:spcPts val="0"/>
              </a:spcBef>
            </a:pPr>
            <a:r>
              <a:rPr lang="en-US" sz="2200" dirty="0" smtClean="0">
                <a:latin typeface="+mj-lt"/>
              </a:rPr>
              <a:t>NMR, Raman,</a:t>
            </a:r>
            <a:r>
              <a:rPr lang="en-US" sz="2200" dirty="0" smtClean="0">
                <a:latin typeface="+mj-lt"/>
              </a:rPr>
              <a:t> EPMA, XRD, magnetic </a:t>
            </a:r>
            <a:r>
              <a:rPr lang="en-US" sz="2200" dirty="0">
                <a:latin typeface="+mj-lt"/>
              </a:rPr>
              <a:t>methods,</a:t>
            </a:r>
            <a:r>
              <a:rPr lang="en-US" sz="2200" dirty="0" smtClean="0">
                <a:latin typeface="+mj-lt"/>
              </a:rPr>
              <a:t> </a:t>
            </a:r>
            <a:r>
              <a:rPr lang="en-US" sz="2200" dirty="0" err="1" smtClean="0">
                <a:latin typeface="+mj-lt"/>
              </a:rPr>
              <a:t>Mössbauer</a:t>
            </a:r>
            <a:endParaRPr lang="en-US" sz="2200" dirty="0">
              <a:latin typeface="+mj-lt"/>
            </a:endParaRPr>
          </a:p>
          <a:p>
            <a:pPr marL="0" indent="0">
              <a:spcBef>
                <a:spcPts val="0"/>
              </a:spcBef>
            </a:pPr>
            <a:endParaRPr lang="en-US" sz="1200" dirty="0" smtClean="0">
              <a:latin typeface="+mj-lt"/>
            </a:endParaRPr>
          </a:p>
          <a:p>
            <a:pPr marL="0" indent="0">
              <a:spcBef>
                <a:spcPts val="0"/>
              </a:spcBef>
            </a:pPr>
            <a:r>
              <a:rPr lang="en-US" sz="2400" dirty="0" smtClean="0">
                <a:latin typeface="+mj-lt"/>
              </a:rPr>
              <a:t>Cooling conditions strongly influence amounts of nepheline, in some cases phases and/or compositions</a:t>
            </a:r>
          </a:p>
          <a:p>
            <a:pPr marL="0" indent="0">
              <a:spcBef>
                <a:spcPts val="0"/>
              </a:spcBef>
            </a:pPr>
            <a:endParaRPr lang="en-US" sz="1200" dirty="0" smtClean="0">
              <a:latin typeface="+mj-lt"/>
            </a:endParaRPr>
          </a:p>
          <a:p>
            <a:pPr marL="0" indent="0">
              <a:spcBef>
                <a:spcPts val="0"/>
              </a:spcBef>
            </a:pPr>
            <a:r>
              <a:rPr lang="en-US" sz="2400" dirty="0" smtClean="0">
                <a:latin typeface="+mj-lt"/>
              </a:rPr>
              <a:t>Fe</a:t>
            </a:r>
            <a:r>
              <a:rPr lang="en-US" sz="2400" dirty="0">
                <a:latin typeface="+mj-lt"/>
              </a:rPr>
              <a:t>, Ca, and likely Li go into </a:t>
            </a:r>
            <a:r>
              <a:rPr lang="en-US" sz="2400" dirty="0" smtClean="0">
                <a:latin typeface="+mj-lt"/>
              </a:rPr>
              <a:t>nepheline; B </a:t>
            </a:r>
            <a:r>
              <a:rPr lang="en-US" sz="2400" dirty="0">
                <a:latin typeface="+mj-lt"/>
              </a:rPr>
              <a:t>does NOT go </a:t>
            </a:r>
            <a:r>
              <a:rPr lang="en-US" sz="2400" dirty="0" smtClean="0">
                <a:latin typeface="+mj-lt"/>
              </a:rPr>
              <a:t>in</a:t>
            </a:r>
            <a:endParaRPr lang="en-US" sz="2400" dirty="0">
              <a:latin typeface="+mj-lt"/>
            </a:endParaRPr>
          </a:p>
          <a:p>
            <a:pPr marL="0" indent="0">
              <a:spcBef>
                <a:spcPts val="0"/>
              </a:spcBef>
            </a:pPr>
            <a:r>
              <a:rPr lang="en-US" sz="2400" dirty="0" smtClean="0">
                <a:latin typeface="+mj-lt"/>
              </a:rPr>
              <a:t>High </a:t>
            </a:r>
            <a:r>
              <a:rPr lang="en-US" sz="2400" dirty="0">
                <a:latin typeface="+mj-lt"/>
              </a:rPr>
              <a:t>Fe and B generally suppress nepheline</a:t>
            </a:r>
          </a:p>
          <a:p>
            <a:pPr marL="0" indent="0">
              <a:spcBef>
                <a:spcPts val="0"/>
              </a:spcBef>
            </a:pPr>
            <a:r>
              <a:rPr lang="en-US" sz="2400" dirty="0">
                <a:latin typeface="+mj-lt"/>
              </a:rPr>
              <a:t>Li and Ca have more complex effects</a:t>
            </a:r>
          </a:p>
          <a:p>
            <a:pPr marL="0" indent="0">
              <a:spcBef>
                <a:spcPts val="0"/>
              </a:spcBef>
            </a:pPr>
            <a:endParaRPr lang="en-US" sz="2400" dirty="0" smtClean="0">
              <a:latin typeface="+mj-lt"/>
            </a:endParaRPr>
          </a:p>
        </p:txBody>
      </p:sp>
      <p:sp>
        <p:nvSpPr>
          <p:cNvPr id="6" name="Title 1"/>
          <p:cNvSpPr txBox="1">
            <a:spLocks/>
          </p:cNvSpPr>
          <p:nvPr/>
        </p:nvSpPr>
        <p:spPr bwMode="black">
          <a:xfrm>
            <a:off x="644526" y="3479382"/>
            <a:ext cx="77724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kern="0" dirty="0" smtClean="0"/>
              <a:t>Future</a:t>
            </a:r>
            <a:endParaRPr lang="en-US" kern="0" dirty="0"/>
          </a:p>
        </p:txBody>
      </p:sp>
      <p:sp>
        <p:nvSpPr>
          <p:cNvPr id="7" name="Content Placeholder 2"/>
          <p:cNvSpPr txBox="1">
            <a:spLocks/>
          </p:cNvSpPr>
          <p:nvPr/>
        </p:nvSpPr>
        <p:spPr bwMode="black">
          <a:xfrm>
            <a:off x="365987" y="3872985"/>
            <a:ext cx="853738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4488" indent="-179388" algn="l" rtl="0" eaLnBrk="0" fontAlgn="base" hangingPunct="0">
              <a:spcBef>
                <a:spcPts val="1200"/>
              </a:spcBef>
              <a:spcAft>
                <a:spcPct val="0"/>
              </a:spcAft>
              <a:buClr>
                <a:srgbClr val="C60C30"/>
              </a:buClr>
              <a:buSzPct val="100000"/>
              <a:buFont typeface="Arial" pitchFamily="34" charset="0"/>
              <a:buChar char="•"/>
              <a:defRPr lang="en-US" sz="2600" b="0">
                <a:solidFill>
                  <a:schemeClr val="bg2"/>
                </a:solidFill>
                <a:latin typeface="Lucida Sans" pitchFamily="34" charset="0"/>
                <a:ea typeface="+mn-ea"/>
                <a:cs typeface="+mn-cs"/>
              </a:defRPr>
            </a:lvl1pPr>
            <a:lvl2pPr marL="509588" indent="-165100" algn="l" rtl="0" eaLnBrk="0" fontAlgn="base" hangingPunct="0">
              <a:lnSpc>
                <a:spcPct val="95000"/>
              </a:lnSpc>
              <a:spcBef>
                <a:spcPts val="400"/>
              </a:spcBef>
              <a:spcAft>
                <a:spcPct val="0"/>
              </a:spcAft>
              <a:buClr>
                <a:srgbClr val="C60C30"/>
              </a:buClr>
              <a:buSzPct val="75000"/>
              <a:buFont typeface="Wingdings" pitchFamily="2" charset="2"/>
              <a:buChar char="§"/>
              <a:defRPr lang="en-US" sz="2400">
                <a:solidFill>
                  <a:schemeClr val="bg2"/>
                </a:solidFill>
                <a:latin typeface="Lucida Sans" pitchFamily="34" charset="0"/>
              </a:defRPr>
            </a:lvl2pPr>
            <a:lvl3pPr marL="688975" indent="-179388" algn="l" rtl="0" eaLnBrk="0" fontAlgn="base" hangingPunct="0">
              <a:lnSpc>
                <a:spcPct val="95000"/>
              </a:lnSpc>
              <a:spcBef>
                <a:spcPts val="400"/>
              </a:spcBef>
              <a:spcAft>
                <a:spcPct val="0"/>
              </a:spcAft>
              <a:buClr>
                <a:srgbClr val="C60C30"/>
              </a:buClr>
              <a:buSzPct val="100000"/>
              <a:buFont typeface="Lucida Sans" pitchFamily="34" charset="0"/>
              <a:buChar char="–"/>
              <a:defRPr lang="en-US" sz="2200">
                <a:solidFill>
                  <a:schemeClr val="bg2"/>
                </a:solidFill>
                <a:latin typeface="Lucida Sans" pitchFamily="34" charset="0"/>
              </a:defRPr>
            </a:lvl3pPr>
            <a:lvl4pPr marL="914400" indent="-165100" algn="l" rtl="0" eaLnBrk="0" fontAlgn="base" hangingPunct="0">
              <a:lnSpc>
                <a:spcPct val="95000"/>
              </a:lnSpc>
              <a:spcBef>
                <a:spcPts val="400"/>
              </a:spcBef>
              <a:spcAft>
                <a:spcPct val="0"/>
              </a:spcAft>
              <a:buClr>
                <a:srgbClr val="C60C30"/>
              </a:buClr>
              <a:buSzPct val="100000"/>
              <a:buFont typeface="Arial" pitchFamily="34" charset="0"/>
              <a:buChar char="•"/>
              <a:defRPr lang="en-US" sz="2000" dirty="0" smtClean="0">
                <a:solidFill>
                  <a:schemeClr val="bg2"/>
                </a:solidFill>
                <a:latin typeface="Lucida Sans" pitchFamily="34" charset="0"/>
              </a:defRPr>
            </a:lvl4pPr>
            <a:lvl5pPr marL="1079500" indent="-165100" algn="l" rtl="0" eaLnBrk="0" fontAlgn="base" hangingPunct="0">
              <a:lnSpc>
                <a:spcPct val="95000"/>
              </a:lnSpc>
              <a:spcBef>
                <a:spcPts val="400"/>
              </a:spcBef>
              <a:spcAft>
                <a:spcPct val="0"/>
              </a:spcAft>
              <a:buClr>
                <a:srgbClr val="C60C30"/>
              </a:buClr>
              <a:buSzPct val="100000"/>
              <a:buFont typeface="Arial" pitchFamily="34" charset="0"/>
              <a:buChar char="•"/>
              <a:defRPr lang="en-US" sz="2000" dirty="0">
                <a:solidFill>
                  <a:schemeClr val="bg2"/>
                </a:solidFill>
                <a:latin typeface="Lucida Sans" pitchFamily="34" charset="0"/>
              </a:defRPr>
            </a:lvl5pPr>
            <a:lvl6pPr marL="1141413" indent="222250" algn="l" rtl="0" fontAlgn="base">
              <a:lnSpc>
                <a:spcPct val="95000"/>
              </a:lnSpc>
              <a:spcBef>
                <a:spcPct val="10000"/>
              </a:spcBef>
              <a:spcAft>
                <a:spcPct val="0"/>
              </a:spcAft>
              <a:buClr>
                <a:schemeClr val="accent1"/>
              </a:buClr>
              <a:buChar char="•"/>
              <a:defRPr sz="2000">
                <a:solidFill>
                  <a:schemeClr val="tx1"/>
                </a:solidFill>
                <a:latin typeface="+mn-lt"/>
              </a:defRPr>
            </a:lvl6pPr>
            <a:lvl7pPr marL="1598613" indent="222250" algn="l" rtl="0" fontAlgn="base">
              <a:lnSpc>
                <a:spcPct val="95000"/>
              </a:lnSpc>
              <a:spcBef>
                <a:spcPct val="10000"/>
              </a:spcBef>
              <a:spcAft>
                <a:spcPct val="0"/>
              </a:spcAft>
              <a:buClr>
                <a:schemeClr val="accent1"/>
              </a:buClr>
              <a:buChar char="•"/>
              <a:defRPr sz="2000">
                <a:solidFill>
                  <a:schemeClr val="tx1"/>
                </a:solidFill>
                <a:latin typeface="+mn-lt"/>
              </a:defRPr>
            </a:lvl7pPr>
            <a:lvl8pPr marL="2055813" indent="222250" algn="l" rtl="0" fontAlgn="base">
              <a:lnSpc>
                <a:spcPct val="95000"/>
              </a:lnSpc>
              <a:spcBef>
                <a:spcPct val="10000"/>
              </a:spcBef>
              <a:spcAft>
                <a:spcPct val="0"/>
              </a:spcAft>
              <a:buClr>
                <a:schemeClr val="accent1"/>
              </a:buClr>
              <a:buChar char="•"/>
              <a:defRPr sz="2000">
                <a:solidFill>
                  <a:schemeClr val="tx1"/>
                </a:solidFill>
                <a:latin typeface="+mn-lt"/>
              </a:defRPr>
            </a:lvl8pPr>
            <a:lvl9pPr marL="2513013" indent="222250" algn="l" rtl="0" fontAlgn="base">
              <a:lnSpc>
                <a:spcPct val="95000"/>
              </a:lnSpc>
              <a:spcBef>
                <a:spcPct val="10000"/>
              </a:spcBef>
              <a:spcAft>
                <a:spcPct val="0"/>
              </a:spcAft>
              <a:buClr>
                <a:schemeClr val="accent1"/>
              </a:buClr>
              <a:buChar char="•"/>
              <a:defRPr sz="2000">
                <a:solidFill>
                  <a:schemeClr val="tx1"/>
                </a:solidFill>
                <a:latin typeface="+mn-lt"/>
              </a:defRPr>
            </a:lvl9pPr>
          </a:lstStyle>
          <a:p>
            <a:pPr marL="0" indent="0" defTabSz="914400">
              <a:spcBef>
                <a:spcPts val="0"/>
              </a:spcBef>
            </a:pPr>
            <a:r>
              <a:rPr lang="en-US" sz="2400" kern="0" dirty="0" smtClean="0">
                <a:latin typeface="+mj-lt"/>
              </a:rPr>
              <a:t>Quantify amount of Ca that can go into nepheline</a:t>
            </a:r>
            <a:endParaRPr lang="en-US" sz="1200" kern="0" dirty="0" smtClean="0">
              <a:latin typeface="+mj-lt"/>
            </a:endParaRPr>
          </a:p>
          <a:p>
            <a:pPr marL="0" indent="0" defTabSz="914400">
              <a:spcBef>
                <a:spcPts val="0"/>
              </a:spcBef>
            </a:pPr>
            <a:r>
              <a:rPr lang="en-US" sz="2400" kern="0" dirty="0" smtClean="0">
                <a:latin typeface="+mj-lt"/>
              </a:rPr>
              <a:t>Further defined the change in B with crystallization</a:t>
            </a:r>
          </a:p>
          <a:p>
            <a:pPr marL="0" indent="0" defTabSz="914400">
              <a:spcBef>
                <a:spcPts val="0"/>
              </a:spcBef>
            </a:pPr>
            <a:r>
              <a:rPr lang="en-US" sz="2400" kern="0" dirty="0" smtClean="0">
                <a:latin typeface="+mj-lt"/>
              </a:rPr>
              <a:t>Explore any role of </a:t>
            </a:r>
            <a:r>
              <a:rPr lang="en-US" sz="2400" kern="0" dirty="0" err="1" smtClean="0">
                <a:latin typeface="+mj-lt"/>
              </a:rPr>
              <a:t>Ti</a:t>
            </a:r>
            <a:r>
              <a:rPr lang="en-US" sz="2400" kern="0" dirty="0" smtClean="0">
                <a:latin typeface="+mj-lt"/>
              </a:rPr>
              <a:t> and of combined effects</a:t>
            </a:r>
          </a:p>
          <a:p>
            <a:pPr marL="0" indent="0" defTabSz="914400">
              <a:spcBef>
                <a:spcPts val="0"/>
              </a:spcBef>
            </a:pPr>
            <a:endParaRPr lang="en-US" sz="1200" kern="0" dirty="0" smtClean="0">
              <a:latin typeface="+mj-lt"/>
            </a:endParaRPr>
          </a:p>
          <a:p>
            <a:pPr marL="0" indent="0" defTabSz="914400">
              <a:spcBef>
                <a:spcPts val="0"/>
              </a:spcBef>
            </a:pPr>
            <a:r>
              <a:rPr lang="en-US" sz="2400" kern="0" dirty="0" smtClean="0">
                <a:latin typeface="+mj-lt"/>
              </a:rPr>
              <a:t>Role of alkali/AE coordination on crystallization tendency</a:t>
            </a:r>
          </a:p>
          <a:p>
            <a:pPr marL="0" indent="0" defTabSz="914400">
              <a:spcBef>
                <a:spcPts val="0"/>
              </a:spcBef>
            </a:pPr>
            <a:endParaRPr lang="en-US" sz="1200" kern="0" dirty="0" smtClean="0">
              <a:latin typeface="+mj-lt"/>
            </a:endParaRPr>
          </a:p>
          <a:p>
            <a:pPr marL="0" indent="0" defTabSz="914400">
              <a:spcBef>
                <a:spcPts val="0"/>
              </a:spcBef>
            </a:pPr>
            <a:r>
              <a:rPr lang="en-US" sz="2400" kern="0" dirty="0" smtClean="0">
                <a:latin typeface="+mj-lt"/>
              </a:rPr>
              <a:t>Recommend composition adjustments to avoid crystallization</a:t>
            </a:r>
          </a:p>
          <a:p>
            <a:pPr marL="0" indent="0" defTabSz="914400">
              <a:spcBef>
                <a:spcPts val="0"/>
              </a:spcBef>
            </a:pPr>
            <a:endParaRPr lang="en-US" sz="1200" kern="0" dirty="0">
              <a:latin typeface="+mj-lt"/>
            </a:endParaRPr>
          </a:p>
          <a:p>
            <a:pPr marL="0" indent="0" defTabSz="914400">
              <a:spcBef>
                <a:spcPts val="0"/>
              </a:spcBef>
            </a:pPr>
            <a:r>
              <a:rPr lang="en-US" sz="2400" kern="0" dirty="0">
                <a:latin typeface="+mj-lt"/>
              </a:rPr>
              <a:t>In-situ </a:t>
            </a:r>
            <a:r>
              <a:rPr lang="en-US" sz="2400" kern="0" dirty="0" smtClean="0">
                <a:latin typeface="+mj-lt"/>
              </a:rPr>
              <a:t>synchrotron crystallization experiments</a:t>
            </a:r>
            <a:endParaRPr lang="en-US" sz="2400" kern="0" dirty="0">
              <a:latin typeface="+mj-lt"/>
            </a:endParaRPr>
          </a:p>
        </p:txBody>
      </p:sp>
    </p:spTree>
    <p:extLst>
      <p:ext uri="{BB962C8B-B14F-4D97-AF65-F5344CB8AC3E}">
        <p14:creationId xmlns:p14="http://schemas.microsoft.com/office/powerpoint/2010/main" val="3602701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44525" y="25133"/>
            <a:ext cx="7772400" cy="480131"/>
          </a:xfrm>
        </p:spPr>
        <p:txBody>
          <a:bodyPr/>
          <a:lstStyle/>
          <a:p>
            <a:r>
              <a:rPr lang="en-US" dirty="0" smtClean="0"/>
              <a:t>Collaborators</a:t>
            </a:r>
            <a:endParaRPr lang="en-US" dirty="0"/>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15</a:t>
            </a:fld>
            <a:endParaRPr lang="en-US" dirty="0"/>
          </a:p>
        </p:txBody>
      </p:sp>
      <p:pic>
        <p:nvPicPr>
          <p:cNvPr id="5" name="Picture 4"/>
          <p:cNvPicPr>
            <a:picLocks noChangeAspect="1"/>
          </p:cNvPicPr>
          <p:nvPr/>
        </p:nvPicPr>
        <p:blipFill>
          <a:blip r:embed="rId3"/>
          <a:stretch>
            <a:fillRect/>
          </a:stretch>
        </p:blipFill>
        <p:spPr>
          <a:xfrm>
            <a:off x="519985" y="3230553"/>
            <a:ext cx="1899586" cy="964557"/>
          </a:xfrm>
          <a:prstGeom prst="rect">
            <a:avLst/>
          </a:prstGeom>
        </p:spPr>
      </p:pic>
      <p:pic>
        <p:nvPicPr>
          <p:cNvPr id="6" name="Picture 5"/>
          <p:cNvPicPr>
            <a:picLocks noChangeAspect="1"/>
          </p:cNvPicPr>
          <p:nvPr/>
        </p:nvPicPr>
        <p:blipFill>
          <a:blip r:embed="rId4"/>
          <a:stretch>
            <a:fillRect/>
          </a:stretch>
        </p:blipFill>
        <p:spPr>
          <a:xfrm>
            <a:off x="3316596" y="5132935"/>
            <a:ext cx="2240294" cy="654935"/>
          </a:xfrm>
          <a:prstGeom prst="rect">
            <a:avLst/>
          </a:prstGeom>
        </p:spPr>
      </p:pic>
      <p:pic>
        <p:nvPicPr>
          <p:cNvPr id="7" name="Picture 6"/>
          <p:cNvPicPr>
            <a:picLocks noChangeAspect="1"/>
          </p:cNvPicPr>
          <p:nvPr/>
        </p:nvPicPr>
        <p:blipFill>
          <a:blip r:embed="rId5"/>
          <a:stretch>
            <a:fillRect/>
          </a:stretch>
        </p:blipFill>
        <p:spPr>
          <a:xfrm>
            <a:off x="88975" y="6075633"/>
            <a:ext cx="1681126" cy="734797"/>
          </a:xfrm>
          <a:prstGeom prst="rect">
            <a:avLst/>
          </a:prstGeom>
        </p:spPr>
      </p:pic>
      <p:pic>
        <p:nvPicPr>
          <p:cNvPr id="8" name="Picture 7"/>
          <p:cNvPicPr>
            <a:picLocks noChangeAspect="1"/>
          </p:cNvPicPr>
          <p:nvPr/>
        </p:nvPicPr>
        <p:blipFill>
          <a:blip r:embed="rId6"/>
          <a:stretch>
            <a:fillRect/>
          </a:stretch>
        </p:blipFill>
        <p:spPr>
          <a:xfrm>
            <a:off x="6003900" y="5943542"/>
            <a:ext cx="1179607" cy="606763"/>
          </a:xfrm>
          <a:prstGeom prst="rect">
            <a:avLst/>
          </a:prstGeom>
        </p:spPr>
      </p:pic>
      <p:pic>
        <p:nvPicPr>
          <p:cNvPr id="10" name="Picture 9"/>
          <p:cNvPicPr>
            <a:picLocks noChangeAspect="1"/>
          </p:cNvPicPr>
          <p:nvPr/>
        </p:nvPicPr>
        <p:blipFill>
          <a:blip r:embed="rId7"/>
          <a:stretch>
            <a:fillRect/>
          </a:stretch>
        </p:blipFill>
        <p:spPr>
          <a:xfrm>
            <a:off x="396876" y="368168"/>
            <a:ext cx="1766888" cy="623332"/>
          </a:xfrm>
          <a:prstGeom prst="rect">
            <a:avLst/>
          </a:prstGeom>
        </p:spPr>
      </p:pic>
      <p:pic>
        <p:nvPicPr>
          <p:cNvPr id="12" name="Picture 13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46883" y="1194072"/>
            <a:ext cx="1412631" cy="141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9"/>
          <a:stretch>
            <a:fillRect/>
          </a:stretch>
        </p:blipFill>
        <p:spPr>
          <a:xfrm>
            <a:off x="2756398" y="597013"/>
            <a:ext cx="1132255" cy="1127223"/>
          </a:xfrm>
          <a:prstGeom prst="rect">
            <a:avLst/>
          </a:prstGeom>
        </p:spPr>
      </p:pic>
      <p:pic>
        <p:nvPicPr>
          <p:cNvPr id="16" name="Picture 15"/>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6338240" y="3302606"/>
            <a:ext cx="2585156" cy="464969"/>
          </a:xfrm>
          <a:prstGeom prst="rect">
            <a:avLst/>
          </a:prstGeom>
          <a:solidFill>
            <a:schemeClr val="accent2">
              <a:lumMod val="50000"/>
            </a:schemeClr>
          </a:solidFill>
        </p:spPr>
      </p:pic>
      <p:pic>
        <p:nvPicPr>
          <p:cNvPr id="17" name="Picture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66936" y="2815715"/>
            <a:ext cx="2585156" cy="388072"/>
          </a:xfrm>
          <a:prstGeom prst="rect">
            <a:avLst/>
          </a:prstGeom>
          <a:solidFill>
            <a:schemeClr val="accent2"/>
          </a:solidFill>
        </p:spPr>
      </p:pic>
      <p:pic>
        <p:nvPicPr>
          <p:cNvPr id="3" name="Picture 2"/>
          <p:cNvPicPr>
            <a:picLocks noChangeAspect="1"/>
          </p:cNvPicPr>
          <p:nvPr/>
        </p:nvPicPr>
        <p:blipFill>
          <a:blip r:embed="rId12"/>
          <a:stretch>
            <a:fillRect/>
          </a:stretch>
        </p:blipFill>
        <p:spPr>
          <a:xfrm>
            <a:off x="7311199" y="6029964"/>
            <a:ext cx="1279378" cy="565307"/>
          </a:xfrm>
          <a:prstGeom prst="rect">
            <a:avLst/>
          </a:prstGeom>
        </p:spPr>
      </p:pic>
      <p:pic>
        <p:nvPicPr>
          <p:cNvPr id="26" name="Picture 25">
            <a:extLst>
              <a:ext uri="{FF2B5EF4-FFF2-40B4-BE49-F238E27FC236}">
                <a16:creationId xmlns:a16="http://schemas.microsoft.com/office/drawing/2014/main" id="{1B69641E-C871-4D80-BADA-F5105F128953}"/>
              </a:ext>
            </a:extLst>
          </p:cNvPr>
          <p:cNvPicPr>
            <a:picLocks noChangeAspect="1"/>
          </p:cNvPicPr>
          <p:nvPr/>
        </p:nvPicPr>
        <p:blipFill rotWithShape="1">
          <a:blip r:embed="rId13"/>
          <a:srcRect l="23943" t="10559" r="15244" b="35470"/>
          <a:stretch/>
        </p:blipFill>
        <p:spPr>
          <a:xfrm>
            <a:off x="3959281" y="745969"/>
            <a:ext cx="787748" cy="1050644"/>
          </a:xfrm>
          <a:prstGeom prst="rect">
            <a:avLst/>
          </a:prstGeom>
        </p:spPr>
      </p:pic>
      <p:pic>
        <p:nvPicPr>
          <p:cNvPr id="27" name="Picture 26"/>
          <p:cNvPicPr>
            <a:picLocks noChangeAspect="1"/>
          </p:cNvPicPr>
          <p:nvPr/>
        </p:nvPicPr>
        <p:blipFill>
          <a:blip r:embed="rId14"/>
          <a:stretch>
            <a:fillRect/>
          </a:stretch>
        </p:blipFill>
        <p:spPr>
          <a:xfrm>
            <a:off x="1802782" y="6155785"/>
            <a:ext cx="689489" cy="689489"/>
          </a:xfrm>
          <a:prstGeom prst="rect">
            <a:avLst/>
          </a:prstGeom>
        </p:spPr>
      </p:pic>
      <p:pic>
        <p:nvPicPr>
          <p:cNvPr id="22" name="Picture 21"/>
          <p:cNvPicPr>
            <a:picLocks noChangeAspect="1"/>
          </p:cNvPicPr>
          <p:nvPr/>
        </p:nvPicPr>
        <p:blipFill>
          <a:blip r:embed="rId15"/>
          <a:stretch>
            <a:fillRect/>
          </a:stretch>
        </p:blipFill>
        <p:spPr>
          <a:xfrm>
            <a:off x="267171" y="4230912"/>
            <a:ext cx="691646" cy="968304"/>
          </a:xfrm>
          <a:prstGeom prst="rect">
            <a:avLst/>
          </a:prstGeom>
        </p:spPr>
      </p:pic>
      <p:pic>
        <p:nvPicPr>
          <p:cNvPr id="30" name="Picture 29"/>
          <p:cNvPicPr>
            <a:picLocks noChangeAspect="1"/>
          </p:cNvPicPr>
          <p:nvPr/>
        </p:nvPicPr>
        <p:blipFill>
          <a:blip r:embed="rId16"/>
          <a:stretch>
            <a:fillRect/>
          </a:stretch>
        </p:blipFill>
        <p:spPr>
          <a:xfrm>
            <a:off x="1878996" y="4241002"/>
            <a:ext cx="929048" cy="929048"/>
          </a:xfrm>
          <a:prstGeom prst="rect">
            <a:avLst/>
          </a:prstGeom>
        </p:spPr>
      </p:pic>
      <p:pic>
        <p:nvPicPr>
          <p:cNvPr id="31" name="Picture 3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4958" y="5252404"/>
            <a:ext cx="711385" cy="777560"/>
          </a:xfrm>
          <a:prstGeom prst="rect">
            <a:avLst/>
          </a:prstGeom>
        </p:spPr>
      </p:pic>
      <p:pic>
        <p:nvPicPr>
          <p:cNvPr id="32" name="Picture 31"/>
          <p:cNvPicPr>
            <a:picLocks noChangeAspect="1"/>
          </p:cNvPicPr>
          <p:nvPr/>
        </p:nvPicPr>
        <p:blipFill rotWithShape="1">
          <a:blip r:embed="rId18" cstate="hqprint">
            <a:extLst>
              <a:ext uri="{28A0092B-C50C-407E-A947-70E740481C1C}">
                <a14:useLocalDpi xmlns:a14="http://schemas.microsoft.com/office/drawing/2010/main" val="0"/>
              </a:ext>
            </a:extLst>
          </a:blip>
          <a:srcRect t="11193" b="18519"/>
          <a:stretch/>
        </p:blipFill>
        <p:spPr>
          <a:xfrm>
            <a:off x="3400787" y="3054302"/>
            <a:ext cx="815490" cy="1013645"/>
          </a:xfrm>
          <a:prstGeom prst="rect">
            <a:avLst/>
          </a:prstGeom>
        </p:spPr>
      </p:pic>
      <p:pic>
        <p:nvPicPr>
          <p:cNvPr id="33" name="Picture 32">
            <a:extLst>
              <a:ext uri="{FF2B5EF4-FFF2-40B4-BE49-F238E27FC236}">
                <a16:creationId xmlns:a16="http://schemas.microsoft.com/office/drawing/2014/main" id="{B881FF9B-632C-4668-92FF-222C2F473B88}"/>
              </a:ext>
            </a:extLst>
          </p:cNvPr>
          <p:cNvPicPr>
            <a:picLocks noChangeAspect="1"/>
          </p:cNvPicPr>
          <p:nvPr/>
        </p:nvPicPr>
        <p:blipFill rotWithShape="1">
          <a:blip r:embed="rId19"/>
          <a:srcRect l="9408" r="16204" b="21343"/>
          <a:stretch/>
        </p:blipFill>
        <p:spPr>
          <a:xfrm>
            <a:off x="4800350" y="718164"/>
            <a:ext cx="907275" cy="1069234"/>
          </a:xfrm>
          <a:prstGeom prst="rect">
            <a:avLst/>
          </a:prstGeom>
        </p:spPr>
      </p:pic>
      <p:pic>
        <p:nvPicPr>
          <p:cNvPr id="34" name="Picture 33">
            <a:extLst>
              <a:ext uri="{FF2B5EF4-FFF2-40B4-BE49-F238E27FC236}">
                <a16:creationId xmlns:a16="http://schemas.microsoft.com/office/drawing/2014/main" id="{DFE72439-32FC-4069-9964-3676CA453403}"/>
              </a:ext>
            </a:extLst>
          </p:cNvPr>
          <p:cNvPicPr>
            <a:picLocks noChangeAspect="1"/>
          </p:cNvPicPr>
          <p:nvPr/>
        </p:nvPicPr>
        <p:blipFill rotWithShape="1">
          <a:blip r:embed="rId20"/>
          <a:srcRect l="33932" t="2868" r="30011" b="33662"/>
          <a:stretch/>
        </p:blipFill>
        <p:spPr>
          <a:xfrm>
            <a:off x="4273851" y="3039112"/>
            <a:ext cx="779285" cy="1028835"/>
          </a:xfrm>
          <a:prstGeom prst="rect">
            <a:avLst/>
          </a:prstGeom>
        </p:spPr>
      </p:pic>
      <p:pic>
        <p:nvPicPr>
          <p:cNvPr id="35" name="Picture 34">
            <a:extLst>
              <a:ext uri="{FF2B5EF4-FFF2-40B4-BE49-F238E27FC236}">
                <a16:creationId xmlns:a16="http://schemas.microsoft.com/office/drawing/2014/main" id="{38B376ED-EBAB-4344-B5D5-FC84C301FDAB}"/>
              </a:ext>
            </a:extLst>
          </p:cNvPr>
          <p:cNvPicPr>
            <a:picLocks noChangeAspect="1"/>
          </p:cNvPicPr>
          <p:nvPr/>
        </p:nvPicPr>
        <p:blipFill rotWithShape="1">
          <a:blip r:embed="rId21"/>
          <a:srcRect l="19856" t="1" r="9640" b="32813"/>
          <a:stretch/>
        </p:blipFill>
        <p:spPr>
          <a:xfrm>
            <a:off x="3780581" y="1892855"/>
            <a:ext cx="853323" cy="1084214"/>
          </a:xfrm>
          <a:prstGeom prst="rect">
            <a:avLst/>
          </a:prstGeom>
        </p:spPr>
      </p:pic>
      <p:pic>
        <p:nvPicPr>
          <p:cNvPr id="36" name="Picture 35">
            <a:extLst>
              <a:ext uri="{FF2B5EF4-FFF2-40B4-BE49-F238E27FC236}">
                <a16:creationId xmlns:a16="http://schemas.microsoft.com/office/drawing/2014/main" id="{25780C91-87BD-4A15-8282-2B42FFC68EAD}"/>
              </a:ext>
            </a:extLst>
          </p:cNvPr>
          <p:cNvPicPr>
            <a:picLocks noChangeAspect="1"/>
          </p:cNvPicPr>
          <p:nvPr/>
        </p:nvPicPr>
        <p:blipFill rotWithShape="1">
          <a:blip r:embed="rId22"/>
          <a:srcRect l="21278" r="18655" b="40806"/>
          <a:stretch/>
        </p:blipFill>
        <p:spPr>
          <a:xfrm>
            <a:off x="2868727" y="1892855"/>
            <a:ext cx="825153" cy="1084214"/>
          </a:xfrm>
          <a:prstGeom prst="rect">
            <a:avLst/>
          </a:prstGeom>
        </p:spPr>
      </p:pic>
      <p:pic>
        <p:nvPicPr>
          <p:cNvPr id="37" name="Picture 36"/>
          <p:cNvPicPr>
            <a:picLocks noChangeAspect="1"/>
          </p:cNvPicPr>
          <p:nvPr/>
        </p:nvPicPr>
        <p:blipFill>
          <a:blip r:embed="rId23"/>
          <a:stretch>
            <a:fillRect/>
          </a:stretch>
        </p:blipFill>
        <p:spPr>
          <a:xfrm>
            <a:off x="3448659" y="5833633"/>
            <a:ext cx="971805" cy="971805"/>
          </a:xfrm>
          <a:prstGeom prst="rect">
            <a:avLst/>
          </a:prstGeom>
        </p:spPr>
      </p:pic>
      <p:pic>
        <p:nvPicPr>
          <p:cNvPr id="39" name="Picture 38"/>
          <p:cNvPicPr>
            <a:picLocks noChangeAspect="1"/>
          </p:cNvPicPr>
          <p:nvPr/>
        </p:nvPicPr>
        <p:blipFill>
          <a:blip r:embed="rId24"/>
          <a:stretch>
            <a:fillRect/>
          </a:stretch>
        </p:blipFill>
        <p:spPr>
          <a:xfrm>
            <a:off x="4458134" y="5859551"/>
            <a:ext cx="993982" cy="937719"/>
          </a:xfrm>
          <a:prstGeom prst="rect">
            <a:avLst/>
          </a:prstGeom>
        </p:spPr>
      </p:pic>
      <p:pic>
        <p:nvPicPr>
          <p:cNvPr id="40" name="Picture 39"/>
          <p:cNvPicPr>
            <a:picLocks noChangeAspect="1"/>
          </p:cNvPicPr>
          <p:nvPr/>
        </p:nvPicPr>
        <p:blipFill>
          <a:blip r:embed="rId25"/>
          <a:stretch>
            <a:fillRect/>
          </a:stretch>
        </p:blipFill>
        <p:spPr>
          <a:xfrm>
            <a:off x="713598" y="1968673"/>
            <a:ext cx="1096087" cy="1096087"/>
          </a:xfrm>
          <a:prstGeom prst="rect">
            <a:avLst/>
          </a:prstGeom>
        </p:spPr>
      </p:pic>
      <p:pic>
        <p:nvPicPr>
          <p:cNvPr id="41" name="Picture 40"/>
          <p:cNvPicPr>
            <a:picLocks noChangeAspect="1"/>
          </p:cNvPicPr>
          <p:nvPr/>
        </p:nvPicPr>
        <p:blipFill>
          <a:blip r:embed="rId26"/>
          <a:stretch>
            <a:fillRect/>
          </a:stretch>
        </p:blipFill>
        <p:spPr>
          <a:xfrm>
            <a:off x="1023916" y="5252153"/>
            <a:ext cx="623535" cy="778641"/>
          </a:xfrm>
          <a:prstGeom prst="rect">
            <a:avLst/>
          </a:prstGeom>
        </p:spPr>
      </p:pic>
      <p:pic>
        <p:nvPicPr>
          <p:cNvPr id="45" name="Picture 44"/>
          <p:cNvPicPr>
            <a:picLocks noChangeAspect="1"/>
          </p:cNvPicPr>
          <p:nvPr/>
        </p:nvPicPr>
        <p:blipFill>
          <a:blip r:embed="rId27"/>
          <a:stretch>
            <a:fillRect/>
          </a:stretch>
        </p:blipFill>
        <p:spPr>
          <a:xfrm>
            <a:off x="4674709" y="1887277"/>
            <a:ext cx="1101084" cy="1101084"/>
          </a:xfrm>
          <a:prstGeom prst="rect">
            <a:avLst/>
          </a:prstGeom>
        </p:spPr>
      </p:pic>
      <p:pic>
        <p:nvPicPr>
          <p:cNvPr id="46" name="Picture 45"/>
          <p:cNvPicPr>
            <a:picLocks noChangeAspect="1"/>
          </p:cNvPicPr>
          <p:nvPr/>
        </p:nvPicPr>
        <p:blipFill>
          <a:blip r:embed="rId28"/>
          <a:stretch>
            <a:fillRect/>
          </a:stretch>
        </p:blipFill>
        <p:spPr>
          <a:xfrm>
            <a:off x="1692779" y="5223770"/>
            <a:ext cx="1097321" cy="821931"/>
          </a:xfrm>
          <a:prstGeom prst="rect">
            <a:avLst/>
          </a:prstGeom>
        </p:spPr>
      </p:pic>
      <p:pic>
        <p:nvPicPr>
          <p:cNvPr id="47" name="Picture 46"/>
          <p:cNvPicPr>
            <a:picLocks noChangeAspect="1"/>
          </p:cNvPicPr>
          <p:nvPr/>
        </p:nvPicPr>
        <p:blipFill>
          <a:blip r:embed="rId29"/>
          <a:stretch>
            <a:fillRect/>
          </a:stretch>
        </p:blipFill>
        <p:spPr>
          <a:xfrm>
            <a:off x="2551227" y="6133263"/>
            <a:ext cx="515237" cy="721331"/>
          </a:xfrm>
          <a:prstGeom prst="rect">
            <a:avLst/>
          </a:prstGeom>
        </p:spPr>
      </p:pic>
      <p:pic>
        <p:nvPicPr>
          <p:cNvPr id="48" name="Picture 47"/>
          <p:cNvPicPr>
            <a:picLocks noChangeAspect="1"/>
          </p:cNvPicPr>
          <p:nvPr/>
        </p:nvPicPr>
        <p:blipFill rotWithShape="1">
          <a:blip r:embed="rId30"/>
          <a:srcRect l="8669" t="27583" r="40763" b="29750"/>
          <a:stretch/>
        </p:blipFill>
        <p:spPr>
          <a:xfrm>
            <a:off x="3312783" y="4139036"/>
            <a:ext cx="911854" cy="769377"/>
          </a:xfrm>
          <a:prstGeom prst="rect">
            <a:avLst/>
          </a:prstGeom>
        </p:spPr>
      </p:pic>
      <p:pic>
        <p:nvPicPr>
          <p:cNvPr id="49" name="Picture 48"/>
          <p:cNvPicPr>
            <a:picLocks noChangeAspect="1"/>
          </p:cNvPicPr>
          <p:nvPr/>
        </p:nvPicPr>
        <p:blipFill rotWithShape="1">
          <a:blip r:embed="rId31"/>
          <a:srcRect l="6543" t="2870" r="9704" b="58384"/>
          <a:stretch/>
        </p:blipFill>
        <p:spPr>
          <a:xfrm>
            <a:off x="984028" y="4241002"/>
            <a:ext cx="825657" cy="926918"/>
          </a:xfrm>
          <a:prstGeom prst="rect">
            <a:avLst/>
          </a:prstGeom>
        </p:spPr>
      </p:pic>
      <p:pic>
        <p:nvPicPr>
          <p:cNvPr id="51" name="Picture 50"/>
          <p:cNvPicPr>
            <a:picLocks noChangeAspect="1"/>
          </p:cNvPicPr>
          <p:nvPr/>
        </p:nvPicPr>
        <p:blipFill>
          <a:blip r:embed="rId32"/>
          <a:stretch>
            <a:fillRect/>
          </a:stretch>
        </p:blipFill>
        <p:spPr>
          <a:xfrm>
            <a:off x="8193796" y="3911318"/>
            <a:ext cx="836874" cy="991374"/>
          </a:xfrm>
          <a:prstGeom prst="rect">
            <a:avLst/>
          </a:prstGeom>
        </p:spPr>
      </p:pic>
      <p:pic>
        <p:nvPicPr>
          <p:cNvPr id="50" name="Picture 49"/>
          <p:cNvPicPr>
            <a:picLocks noChangeAspect="1"/>
          </p:cNvPicPr>
          <p:nvPr/>
        </p:nvPicPr>
        <p:blipFill>
          <a:blip r:embed="rId33"/>
          <a:stretch>
            <a:fillRect/>
          </a:stretch>
        </p:blipFill>
        <p:spPr>
          <a:xfrm>
            <a:off x="8177813" y="4704377"/>
            <a:ext cx="868839" cy="1083493"/>
          </a:xfrm>
          <a:prstGeom prst="rect">
            <a:avLst/>
          </a:prstGeom>
        </p:spPr>
      </p:pic>
      <p:pic>
        <p:nvPicPr>
          <p:cNvPr id="52" name="Picture 51"/>
          <p:cNvPicPr>
            <a:picLocks noChangeAspect="1"/>
          </p:cNvPicPr>
          <p:nvPr/>
        </p:nvPicPr>
        <p:blipFill>
          <a:blip r:embed="rId34"/>
          <a:stretch>
            <a:fillRect/>
          </a:stretch>
        </p:blipFill>
        <p:spPr>
          <a:xfrm>
            <a:off x="6902353" y="4715855"/>
            <a:ext cx="1082149" cy="1082149"/>
          </a:xfrm>
          <a:prstGeom prst="rect">
            <a:avLst/>
          </a:prstGeom>
        </p:spPr>
      </p:pic>
      <p:pic>
        <p:nvPicPr>
          <p:cNvPr id="55" name="Picture 54"/>
          <p:cNvPicPr>
            <a:picLocks noChangeAspect="1"/>
          </p:cNvPicPr>
          <p:nvPr/>
        </p:nvPicPr>
        <p:blipFill>
          <a:blip r:embed="rId35"/>
          <a:stretch>
            <a:fillRect/>
          </a:stretch>
        </p:blipFill>
        <p:spPr>
          <a:xfrm>
            <a:off x="7036843" y="4129463"/>
            <a:ext cx="991216" cy="531292"/>
          </a:xfrm>
          <a:prstGeom prst="rect">
            <a:avLst/>
          </a:prstGeom>
        </p:spPr>
      </p:pic>
      <p:pic>
        <p:nvPicPr>
          <p:cNvPr id="56" name="Picture 55"/>
          <p:cNvPicPr>
            <a:picLocks noChangeAspect="1"/>
          </p:cNvPicPr>
          <p:nvPr/>
        </p:nvPicPr>
        <p:blipFill>
          <a:blip r:embed="rId36"/>
          <a:stretch>
            <a:fillRect/>
          </a:stretch>
        </p:blipFill>
        <p:spPr>
          <a:xfrm>
            <a:off x="7587973" y="1248889"/>
            <a:ext cx="1375245" cy="1375245"/>
          </a:xfrm>
          <a:prstGeom prst="rect">
            <a:avLst/>
          </a:prstGeom>
        </p:spPr>
      </p:pic>
      <p:pic>
        <p:nvPicPr>
          <p:cNvPr id="59" name="Picture 58"/>
          <p:cNvPicPr>
            <a:picLocks noChangeAspect="1"/>
          </p:cNvPicPr>
          <p:nvPr/>
        </p:nvPicPr>
        <p:blipFill>
          <a:blip r:embed="rId37"/>
          <a:stretch>
            <a:fillRect/>
          </a:stretch>
        </p:blipFill>
        <p:spPr>
          <a:xfrm>
            <a:off x="5646651" y="4146872"/>
            <a:ext cx="1225500" cy="398132"/>
          </a:xfrm>
          <a:prstGeom prst="rect">
            <a:avLst/>
          </a:prstGeom>
        </p:spPr>
      </p:pic>
      <p:pic>
        <p:nvPicPr>
          <p:cNvPr id="60" name="Picture 59"/>
          <p:cNvPicPr>
            <a:picLocks noChangeAspect="1"/>
          </p:cNvPicPr>
          <p:nvPr/>
        </p:nvPicPr>
        <p:blipFill>
          <a:blip r:embed="rId38"/>
          <a:stretch>
            <a:fillRect/>
          </a:stretch>
        </p:blipFill>
        <p:spPr>
          <a:xfrm>
            <a:off x="5919611" y="4704377"/>
            <a:ext cx="702317" cy="1092493"/>
          </a:xfrm>
          <a:prstGeom prst="rect">
            <a:avLst/>
          </a:prstGeom>
        </p:spPr>
      </p:pic>
      <p:pic>
        <p:nvPicPr>
          <p:cNvPr id="9" name="Picture 8"/>
          <p:cNvPicPr>
            <a:picLocks noChangeAspect="1"/>
          </p:cNvPicPr>
          <p:nvPr/>
        </p:nvPicPr>
        <p:blipFill>
          <a:blip r:embed="rId39" cstate="hqprint">
            <a:extLst>
              <a:ext uri="{28A0092B-C50C-407E-A947-70E740481C1C}">
                <a14:useLocalDpi xmlns:a14="http://schemas.microsoft.com/office/drawing/2010/main" val="0"/>
              </a:ext>
            </a:extLst>
          </a:blip>
          <a:stretch>
            <a:fillRect/>
          </a:stretch>
        </p:blipFill>
        <p:spPr>
          <a:xfrm>
            <a:off x="1333641" y="880888"/>
            <a:ext cx="1025507" cy="1031936"/>
          </a:xfrm>
          <a:prstGeom prst="rect">
            <a:avLst/>
          </a:prstGeom>
        </p:spPr>
      </p:pic>
      <p:pic>
        <p:nvPicPr>
          <p:cNvPr id="11" name="Picture 10"/>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286380" y="4103998"/>
            <a:ext cx="982548" cy="786038"/>
          </a:xfrm>
          <a:prstGeom prst="rect">
            <a:avLst/>
          </a:prstGeom>
        </p:spPr>
      </p:pic>
      <p:pic>
        <p:nvPicPr>
          <p:cNvPr id="14" name="Picture 13"/>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98797" y="879548"/>
            <a:ext cx="1028201" cy="1028201"/>
          </a:xfrm>
          <a:prstGeom prst="rect">
            <a:avLst/>
          </a:prstGeom>
        </p:spPr>
      </p:pic>
      <p:sp>
        <p:nvSpPr>
          <p:cNvPr id="53" name="Rectangle 52"/>
          <p:cNvSpPr/>
          <p:nvPr/>
        </p:nvSpPr>
        <p:spPr>
          <a:xfrm>
            <a:off x="2667220" y="505264"/>
            <a:ext cx="3222671" cy="13512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6178415" y="627586"/>
            <a:ext cx="2889386" cy="32286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itle 1"/>
          <p:cNvSpPr txBox="1">
            <a:spLocks/>
          </p:cNvSpPr>
          <p:nvPr/>
        </p:nvSpPr>
        <p:spPr bwMode="black">
          <a:xfrm>
            <a:off x="6146883" y="641969"/>
            <a:ext cx="29683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1" compatLnSpc="1">
            <a:prstTxWarp prst="textNoShape">
              <a:avLst/>
            </a:prstTxWarp>
            <a:spAutoFit/>
          </a:bodyPr>
          <a:lstStyle>
            <a:lvl1pPr algn="l" rtl="0" eaLnBrk="0" fontAlgn="base" hangingPunct="0">
              <a:lnSpc>
                <a:spcPct val="90000"/>
              </a:lnSpc>
              <a:spcBef>
                <a:spcPct val="0"/>
              </a:spcBef>
              <a:spcAft>
                <a:spcPct val="0"/>
              </a:spcAft>
              <a:defRPr sz="2800" b="1">
                <a:solidFill>
                  <a:schemeClr val="accent1"/>
                </a:solidFill>
                <a:latin typeface="Lucida Sans" pitchFamily="34" charset="0"/>
                <a:ea typeface="+mj-ea"/>
                <a:cs typeface="+mj-cs"/>
              </a:defRPr>
            </a:lvl1pPr>
            <a:lvl2pPr algn="l" rtl="0" eaLnBrk="0" fontAlgn="base" hangingPunct="0">
              <a:lnSpc>
                <a:spcPct val="90000"/>
              </a:lnSpc>
              <a:spcBef>
                <a:spcPct val="0"/>
              </a:spcBef>
              <a:spcAft>
                <a:spcPct val="0"/>
              </a:spcAft>
              <a:defRPr sz="2800" b="1">
                <a:solidFill>
                  <a:schemeClr val="accent1"/>
                </a:solidFill>
                <a:latin typeface="Lucida Sans" pitchFamily="34" charset="0"/>
              </a:defRPr>
            </a:lvl2pPr>
            <a:lvl3pPr algn="l" rtl="0" eaLnBrk="0" fontAlgn="base" hangingPunct="0">
              <a:lnSpc>
                <a:spcPct val="90000"/>
              </a:lnSpc>
              <a:spcBef>
                <a:spcPct val="0"/>
              </a:spcBef>
              <a:spcAft>
                <a:spcPct val="0"/>
              </a:spcAft>
              <a:defRPr sz="2800" b="1">
                <a:solidFill>
                  <a:schemeClr val="accent1"/>
                </a:solidFill>
                <a:latin typeface="Lucida Sans" pitchFamily="34" charset="0"/>
              </a:defRPr>
            </a:lvl3pPr>
            <a:lvl4pPr algn="l" rtl="0" eaLnBrk="0" fontAlgn="base" hangingPunct="0">
              <a:lnSpc>
                <a:spcPct val="90000"/>
              </a:lnSpc>
              <a:spcBef>
                <a:spcPct val="0"/>
              </a:spcBef>
              <a:spcAft>
                <a:spcPct val="0"/>
              </a:spcAft>
              <a:defRPr sz="2800" b="1">
                <a:solidFill>
                  <a:schemeClr val="accent1"/>
                </a:solidFill>
                <a:latin typeface="Lucida Sans" pitchFamily="34" charset="0"/>
              </a:defRPr>
            </a:lvl4pPr>
            <a:lvl5pPr algn="l" rtl="0" eaLnBrk="0" fontAlgn="base" hangingPunct="0">
              <a:lnSpc>
                <a:spcPct val="90000"/>
              </a:lnSpc>
              <a:spcBef>
                <a:spcPct val="0"/>
              </a:spcBef>
              <a:spcAft>
                <a:spcPct val="0"/>
              </a:spcAft>
              <a:defRPr sz="2800" b="1">
                <a:solidFill>
                  <a:schemeClr val="accent1"/>
                </a:solidFill>
                <a:latin typeface="Lucida Sans" pitchFamily="34" charset="0"/>
              </a:defRPr>
            </a:lvl5pPr>
            <a:lvl6pPr marL="457200" algn="l" rtl="0" fontAlgn="base">
              <a:lnSpc>
                <a:spcPct val="90000"/>
              </a:lnSpc>
              <a:spcBef>
                <a:spcPct val="0"/>
              </a:spcBef>
              <a:spcAft>
                <a:spcPct val="0"/>
              </a:spcAft>
              <a:defRPr sz="2800" b="1">
                <a:solidFill>
                  <a:schemeClr val="accent2"/>
                </a:solidFill>
                <a:latin typeface="Arial" charset="0"/>
              </a:defRPr>
            </a:lvl6pPr>
            <a:lvl7pPr marL="914400" algn="l" rtl="0" fontAlgn="base">
              <a:lnSpc>
                <a:spcPct val="90000"/>
              </a:lnSpc>
              <a:spcBef>
                <a:spcPct val="0"/>
              </a:spcBef>
              <a:spcAft>
                <a:spcPct val="0"/>
              </a:spcAft>
              <a:defRPr sz="2800" b="1">
                <a:solidFill>
                  <a:schemeClr val="accent2"/>
                </a:solidFill>
                <a:latin typeface="Arial" charset="0"/>
              </a:defRPr>
            </a:lvl7pPr>
            <a:lvl8pPr marL="1371600" algn="l" rtl="0" fontAlgn="base">
              <a:lnSpc>
                <a:spcPct val="90000"/>
              </a:lnSpc>
              <a:spcBef>
                <a:spcPct val="0"/>
              </a:spcBef>
              <a:spcAft>
                <a:spcPct val="0"/>
              </a:spcAft>
              <a:defRPr sz="2800" b="1">
                <a:solidFill>
                  <a:schemeClr val="accent2"/>
                </a:solidFill>
                <a:latin typeface="Arial" charset="0"/>
              </a:defRPr>
            </a:lvl8pPr>
            <a:lvl9pPr marL="1828800" algn="l" rtl="0" fontAlgn="base">
              <a:lnSpc>
                <a:spcPct val="90000"/>
              </a:lnSpc>
              <a:spcBef>
                <a:spcPct val="0"/>
              </a:spcBef>
              <a:spcAft>
                <a:spcPct val="0"/>
              </a:spcAft>
              <a:defRPr sz="2800" b="1">
                <a:solidFill>
                  <a:schemeClr val="accent2"/>
                </a:solidFill>
                <a:latin typeface="Arial" charset="0"/>
              </a:defRPr>
            </a:lvl9pPr>
          </a:lstStyle>
          <a:p>
            <a:pPr defTabSz="914400"/>
            <a:r>
              <a:rPr lang="en-US" kern="0" dirty="0" smtClean="0"/>
              <a:t>Funding</a:t>
            </a:r>
            <a:endParaRPr lang="en-US" kern="0" dirty="0"/>
          </a:p>
        </p:txBody>
      </p:sp>
      <p:sp>
        <p:nvSpPr>
          <p:cNvPr id="15" name="Rectangle 14"/>
          <p:cNvSpPr/>
          <p:nvPr/>
        </p:nvSpPr>
        <p:spPr>
          <a:xfrm>
            <a:off x="120507" y="368168"/>
            <a:ext cx="2420182" cy="27394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357053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solidFill>
                  <a:schemeClr val="bg2"/>
                </a:solidFill>
              </a:rPr>
              <a:t>Thanks!</a:t>
            </a:r>
            <a:endParaRPr lang="en-US" i="1" dirty="0">
              <a:solidFill>
                <a:schemeClr val="bg2"/>
              </a:solidFill>
            </a:endParaRPr>
          </a:p>
        </p:txBody>
      </p:sp>
      <p:sp>
        <p:nvSpPr>
          <p:cNvPr id="4" name="Slide Number Placeholder 3"/>
          <p:cNvSpPr>
            <a:spLocks noGrp="1"/>
          </p:cNvSpPr>
          <p:nvPr>
            <p:ph type="sldNum" sz="quarter" idx="12"/>
          </p:nvPr>
        </p:nvSpPr>
        <p:spPr/>
        <p:txBody>
          <a:bodyPr/>
          <a:lstStyle/>
          <a:p>
            <a:pPr>
              <a:defRPr/>
            </a:pPr>
            <a:fld id="{5FD58EFE-F676-43D2-B14B-06892A92767F}" type="slidenum">
              <a:rPr lang="en-US" smtClean="0"/>
              <a:pPr>
                <a:defRPr/>
              </a:pPr>
              <a:t>16</a:t>
            </a:fld>
            <a:endParaRPr lang="en-US" dirty="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38519" y="1470890"/>
            <a:ext cx="8517981" cy="4791364"/>
          </a:xfrm>
          <a:prstGeom prst="rect">
            <a:avLst/>
          </a:prstGeom>
        </p:spPr>
      </p:pic>
    </p:spTree>
    <p:extLst>
      <p:ext uri="{BB962C8B-B14F-4D97-AF65-F5344CB8AC3E}">
        <p14:creationId xmlns:p14="http://schemas.microsoft.com/office/powerpoint/2010/main" val="203994850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NNL Silver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plate-C-Plain-Crimson-Bright">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Template-C-Plain-Crimson-Bright">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NNL Platinum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Template-C-Plain-Crimson-Bright">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NNL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NNL_Presentation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NNL_Presentation_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NNL_Presentation_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NNL_Presentation_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NNL_Presentation_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NNL_Presentation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NNL_Presentation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NNL_Presentation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NNL_Presentation_Template 8">
        <a:dk1>
          <a:srgbClr val="000000"/>
        </a:dk1>
        <a:lt1>
          <a:srgbClr val="FFFFFF"/>
        </a:lt1>
        <a:dk2>
          <a:srgbClr val="000000"/>
        </a:dk2>
        <a:lt2>
          <a:srgbClr val="000000"/>
        </a:lt2>
        <a:accent1>
          <a:srgbClr val="000099"/>
        </a:accent1>
        <a:accent2>
          <a:srgbClr val="FFCC00"/>
        </a:accent2>
        <a:accent3>
          <a:srgbClr val="FFFFFF"/>
        </a:accent3>
        <a:accent4>
          <a:srgbClr val="000000"/>
        </a:accent4>
        <a:accent5>
          <a:srgbClr val="AAAACA"/>
        </a:accent5>
        <a:accent6>
          <a:srgbClr val="E7B900"/>
        </a:accent6>
        <a:hlink>
          <a:srgbClr val="CC3300"/>
        </a:hlink>
        <a:folHlink>
          <a:srgbClr val="800000"/>
        </a:folHlink>
      </a:clrScheme>
      <a:clrMap bg1="lt1" tx1="dk1" bg2="lt2" tx2="dk2" accent1="accent1" accent2="accent2" accent3="accent3" accent4="accent4" accent5="accent5" accent6="accent6" hlink="hlink" folHlink="folHlink"/>
    </a:extraClrScheme>
    <a:extraClrScheme>
      <a:clrScheme name="PNNL_Presentation_Template 9">
        <a:dk1>
          <a:srgbClr val="000000"/>
        </a:dk1>
        <a:lt1>
          <a:srgbClr val="FFFFFF"/>
        </a:lt1>
        <a:dk2>
          <a:srgbClr val="000000"/>
        </a:dk2>
        <a:lt2>
          <a:srgbClr val="4D4D4D"/>
        </a:lt2>
        <a:accent1>
          <a:srgbClr val="000099"/>
        </a:accent1>
        <a:accent2>
          <a:srgbClr val="FFCC00"/>
        </a:accent2>
        <a:accent3>
          <a:srgbClr val="FFFFFF"/>
        </a:accent3>
        <a:accent4>
          <a:srgbClr val="000000"/>
        </a:accent4>
        <a:accent5>
          <a:srgbClr val="AAAACA"/>
        </a:accent5>
        <a:accent6>
          <a:srgbClr val="E7B900"/>
        </a:accent6>
        <a:hlink>
          <a:srgbClr val="006600"/>
        </a:hlink>
        <a:folHlink>
          <a:srgbClr val="CC3300"/>
        </a:folHlink>
      </a:clrScheme>
      <a:clrMap bg1="lt1" tx1="dk1" bg2="lt2" tx2="dk2" accent1="accent1" accent2="accent2" accent3="accent3" accent4="accent4" accent5="accent5" accent6="accent6" hlink="hlink" folHlink="folHlink"/>
    </a:extraClrScheme>
    <a:extraClrScheme>
      <a:clrScheme name="PNNL_Presentation_Template 10">
        <a:dk1>
          <a:srgbClr val="000000"/>
        </a:dk1>
        <a:lt1>
          <a:srgbClr val="FFFFFF"/>
        </a:lt1>
        <a:dk2>
          <a:srgbClr val="000000"/>
        </a:dk2>
        <a:lt2>
          <a:srgbClr val="4D4D4D"/>
        </a:lt2>
        <a:accent1>
          <a:srgbClr val="336699"/>
        </a:accent1>
        <a:accent2>
          <a:srgbClr val="FFCC00"/>
        </a:accent2>
        <a:accent3>
          <a:srgbClr val="FFFFFF"/>
        </a:accent3>
        <a:accent4>
          <a:srgbClr val="000000"/>
        </a:accent4>
        <a:accent5>
          <a:srgbClr val="ADB8CA"/>
        </a:accent5>
        <a:accent6>
          <a:srgbClr val="E7B900"/>
        </a:accent6>
        <a:hlink>
          <a:srgbClr val="008080"/>
        </a:hlink>
        <a:folHlink>
          <a:srgbClr val="990033"/>
        </a:folHlink>
      </a:clrScheme>
      <a:clrMap bg1="lt1" tx1="dk1" bg2="lt2" tx2="dk2" accent1="accent1" accent2="accent2" accent3="accent3" accent4="accent4" accent5="accent5" accent6="accent6" hlink="hlink" folHlink="folHlink"/>
    </a:extraClrScheme>
    <a:extraClrScheme>
      <a:clrScheme name="PNNL_Presentation_Template 11">
        <a:dk1>
          <a:srgbClr val="000000"/>
        </a:dk1>
        <a:lt1>
          <a:srgbClr val="FFFFFF"/>
        </a:lt1>
        <a:dk2>
          <a:srgbClr val="CB7023"/>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efault Design">
  <a:themeElements>
    <a:clrScheme name="WSU Brand HEX">
      <a:dk1>
        <a:srgbClr val="000000"/>
      </a:dk1>
      <a:lt1>
        <a:srgbClr val="FFFFFF"/>
      </a:lt1>
      <a:dk2>
        <a:srgbClr val="003C69"/>
      </a:dk2>
      <a:lt2>
        <a:srgbClr val="DBCEAC"/>
      </a:lt2>
      <a:accent1>
        <a:srgbClr val="981E32"/>
      </a:accent1>
      <a:accent2>
        <a:srgbClr val="5E6A71"/>
      </a:accent2>
      <a:accent3>
        <a:srgbClr val="C60C30"/>
      </a:accent3>
      <a:accent4>
        <a:srgbClr val="EC7A08"/>
      </a:accent4>
      <a:accent5>
        <a:srgbClr val="3CB6CE"/>
      </a:accent5>
      <a:accent6>
        <a:srgbClr val="B6BF00"/>
      </a:accent6>
      <a:hlink>
        <a:srgbClr val="452325"/>
      </a:hlink>
      <a:folHlink>
        <a:srgbClr val="FF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C0C0C0"/>
        </a:lt2>
        <a:accent1>
          <a:srgbClr val="CC0033"/>
        </a:accent1>
        <a:accent2>
          <a:srgbClr val="333399"/>
        </a:accent2>
        <a:accent3>
          <a:srgbClr val="FFFFFF"/>
        </a:accent3>
        <a:accent4>
          <a:srgbClr val="000000"/>
        </a:accent4>
        <a:accent5>
          <a:srgbClr val="E2AA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C0C0C0"/>
        </a:lt2>
        <a:accent1>
          <a:srgbClr val="CC0033"/>
        </a:accent1>
        <a:accent2>
          <a:srgbClr val="000099"/>
        </a:accent2>
        <a:accent3>
          <a:srgbClr val="FFFFFF"/>
        </a:accent3>
        <a:accent4>
          <a:srgbClr val="000000"/>
        </a:accent4>
        <a:accent5>
          <a:srgbClr val="E2AAAD"/>
        </a:accent5>
        <a:accent6>
          <a:srgbClr val="00008A"/>
        </a:accent6>
        <a:hlink>
          <a:srgbClr val="009999"/>
        </a:hlink>
        <a:folHlink>
          <a:srgbClr val="33CC33"/>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000099"/>
        </a:dk2>
        <a:lt2>
          <a:srgbClr val="FFFFFF"/>
        </a:lt2>
        <a:accent1>
          <a:srgbClr val="CC0033"/>
        </a:accent1>
        <a:accent2>
          <a:srgbClr val="000099"/>
        </a:accent2>
        <a:accent3>
          <a:srgbClr val="AAA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
      <a:clrScheme name="Default Design 16">
        <a:dk1>
          <a:srgbClr val="000000"/>
        </a:dk1>
        <a:lt1>
          <a:srgbClr val="FFFFFF"/>
        </a:lt1>
        <a:dk2>
          <a:srgbClr val="009999"/>
        </a:dk2>
        <a:lt2>
          <a:srgbClr val="FFFFFF"/>
        </a:lt2>
        <a:accent1>
          <a:srgbClr val="CC0033"/>
        </a:accent1>
        <a:accent2>
          <a:srgbClr val="000099"/>
        </a:accent2>
        <a:accent3>
          <a:srgbClr val="AACACA"/>
        </a:accent3>
        <a:accent4>
          <a:srgbClr val="DADADA"/>
        </a:accent4>
        <a:accent5>
          <a:srgbClr val="E2AAAD"/>
        </a:accent5>
        <a:accent6>
          <a:srgbClr val="00008A"/>
        </a:accent6>
        <a:hlink>
          <a:srgbClr val="009999"/>
        </a:hlink>
        <a:folHlink>
          <a:srgbClr val="33CC0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3497</TotalTime>
  <Words>2273</Words>
  <Application>Microsoft Office PowerPoint</Application>
  <PresentationFormat>On-screen Show (4:3)</PresentationFormat>
  <Paragraphs>277</Paragraphs>
  <Slides>16</Slides>
  <Notes>13</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16</vt:i4>
      </vt:variant>
    </vt:vector>
  </HeadingPairs>
  <TitlesOfParts>
    <vt:vector size="30" baseType="lpstr">
      <vt:lpstr>ＭＳ Ｐゴシック</vt:lpstr>
      <vt:lpstr>Arial</vt:lpstr>
      <vt:lpstr>Calibri</vt:lpstr>
      <vt:lpstr>Lucida Sans</vt:lpstr>
      <vt:lpstr>Times New Roman</vt:lpstr>
      <vt:lpstr>Wingdings</vt:lpstr>
      <vt:lpstr>Default Design</vt:lpstr>
      <vt:lpstr>PNNL Silver Theme</vt:lpstr>
      <vt:lpstr>Template-C-Plain-Crimson-Bright</vt:lpstr>
      <vt:lpstr>1_Template-C-Plain-Crimson-Bright</vt:lpstr>
      <vt:lpstr>PNNL Platinum Theme</vt:lpstr>
      <vt:lpstr>2_Template-C-Plain-Crimson-Bright</vt:lpstr>
      <vt:lpstr>PNNL_PowerPoint_Template</vt:lpstr>
      <vt:lpstr>1_Default Design</vt:lpstr>
      <vt:lpstr>Effects of Li, Ca, Fe, and B on NaAlSiO4 nepheline crystallization in high level waste glasses</vt:lpstr>
      <vt:lpstr>Motivation</vt:lpstr>
      <vt:lpstr>The Nepheline problem</vt:lpstr>
      <vt:lpstr>Previous work on nepheline formation</vt:lpstr>
      <vt:lpstr>Overview</vt:lpstr>
      <vt:lpstr>Crystallography:  (A,AE)(Al,B,Fe)SiO4</vt:lpstr>
      <vt:lpstr>Nepheline in complex HLW glasses</vt:lpstr>
      <vt:lpstr>Effect of heat treatments</vt:lpstr>
      <vt:lpstr>Effect of Al/Fe: NaAl1-xFexSiO4 </vt:lpstr>
      <vt:lpstr>Effect of Al/B: NaAl1-xBxSiO4 glass structure </vt:lpstr>
      <vt:lpstr>Effect of Al/B:  Nepheline crystallization</vt:lpstr>
      <vt:lpstr>Effect of Na/Ca:  Nepheline crystallization</vt:lpstr>
      <vt:lpstr>Effect of Na/Li:  Nepheline crystallization</vt:lpstr>
      <vt:lpstr>Implications</vt:lpstr>
      <vt:lpstr>Collaborators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McCloy</dc:creator>
  <cp:lastModifiedBy>John S McCloy</cp:lastModifiedBy>
  <cp:revision>248</cp:revision>
  <dcterms:created xsi:type="dcterms:W3CDTF">2016-09-26T23:08:07Z</dcterms:created>
  <dcterms:modified xsi:type="dcterms:W3CDTF">2017-10-28T04:50:19Z</dcterms:modified>
</cp:coreProperties>
</file>