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tiff" ContentType="image/tiff"/>
  <Default Extension="tif" ContentType="image/tif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72" r:id="rId2"/>
  </p:sldMasterIdLst>
  <p:notesMasterIdLst>
    <p:notesMasterId r:id="rId21"/>
  </p:notesMasterIdLst>
  <p:sldIdLst>
    <p:sldId id="258" r:id="rId3"/>
    <p:sldId id="264" r:id="rId4"/>
    <p:sldId id="295" r:id="rId5"/>
    <p:sldId id="266" r:id="rId6"/>
    <p:sldId id="289" r:id="rId7"/>
    <p:sldId id="276" r:id="rId8"/>
    <p:sldId id="267" r:id="rId9"/>
    <p:sldId id="296" r:id="rId10"/>
    <p:sldId id="269" r:id="rId11"/>
    <p:sldId id="277" r:id="rId12"/>
    <p:sldId id="270" r:id="rId13"/>
    <p:sldId id="271" r:id="rId14"/>
    <p:sldId id="285" r:id="rId15"/>
    <p:sldId id="273" r:id="rId16"/>
    <p:sldId id="279" r:id="rId17"/>
    <p:sldId id="280" r:id="rId18"/>
    <p:sldId id="281" r:id="rId19"/>
    <p:sldId id="286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000" autoAdjust="0"/>
    <p:restoredTop sz="74453" autoAdjust="0"/>
  </p:normalViewPr>
  <p:slideViewPr>
    <p:cSldViewPr snapToGrid="0">
      <p:cViewPr varScale="1">
        <p:scale>
          <a:sx n="54" d="100"/>
          <a:sy n="54" d="100"/>
        </p:scale>
        <p:origin x="1890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une\Dropbox\Lab%20Data\Aqueous%20Synthesis%20of%20Iodosodalite\PNNL%20Uniaxial%20press%20samples\Sodalite%20Pellet%20sample%20list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919119654046526"/>
          <c:y val="2.2426904913008437E-2"/>
          <c:w val="0.8564564063900868"/>
          <c:h val="0.74864041124830349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Sheet1!$D$101</c:f>
              <c:strCache>
                <c:ptCount val="1"/>
                <c:pt idx="0">
                  <c:v>Iodide Sodalite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rgbClr val="92D050"/>
              </a:solidFill>
            </a:ln>
            <a:effectLst/>
          </c:spPr>
          <c:invertIfNegative val="0"/>
          <c:cat>
            <c:strRef>
              <c:f>Sheet1!$C$105:$C$110</c:f>
              <c:strCache>
                <c:ptCount val="6"/>
                <c:pt idx="0">
                  <c:v>650 C - 10 wt%</c:v>
                </c:pt>
                <c:pt idx="1">
                  <c:v>750 C - 10 wt%</c:v>
                </c:pt>
                <c:pt idx="2">
                  <c:v>850 C - 10 wt%</c:v>
                </c:pt>
                <c:pt idx="3">
                  <c:v>650 C - 20 wt%</c:v>
                </c:pt>
                <c:pt idx="4">
                  <c:v>750 C - 20 wt%</c:v>
                </c:pt>
                <c:pt idx="5">
                  <c:v>850 C - 20 wt%</c:v>
                </c:pt>
              </c:strCache>
            </c:strRef>
          </c:cat>
          <c:val>
            <c:numRef>
              <c:f>Sheet1!$D$105:$D$110</c:f>
              <c:numCache>
                <c:formatCode>General</c:formatCode>
                <c:ptCount val="6"/>
                <c:pt idx="0">
                  <c:v>70.5</c:v>
                </c:pt>
                <c:pt idx="1">
                  <c:v>67</c:v>
                </c:pt>
                <c:pt idx="2">
                  <c:v>23.6</c:v>
                </c:pt>
                <c:pt idx="3">
                  <c:v>67.8</c:v>
                </c:pt>
                <c:pt idx="4">
                  <c:v>36.700000000000003</c:v>
                </c:pt>
                <c:pt idx="5">
                  <c:v>29.3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51-45BC-8166-AD933A7D84E1}"/>
            </c:ext>
          </c:extLst>
        </c:ser>
        <c:ser>
          <c:idx val="1"/>
          <c:order val="1"/>
          <c:tx>
            <c:strRef>
              <c:f>Sheet1!$E$101</c:f>
              <c:strCache>
                <c:ptCount val="1"/>
                <c:pt idx="0">
                  <c:v>Nepheline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accent2"/>
              </a:solidFill>
            </a:ln>
            <a:effectLst/>
          </c:spPr>
          <c:invertIfNegative val="0"/>
          <c:cat>
            <c:strRef>
              <c:f>Sheet1!$C$105:$C$110</c:f>
              <c:strCache>
                <c:ptCount val="6"/>
                <c:pt idx="0">
                  <c:v>650 C - 10 wt%</c:v>
                </c:pt>
                <c:pt idx="1">
                  <c:v>750 C - 10 wt%</c:v>
                </c:pt>
                <c:pt idx="2">
                  <c:v>850 C - 10 wt%</c:v>
                </c:pt>
                <c:pt idx="3">
                  <c:v>650 C - 20 wt%</c:v>
                </c:pt>
                <c:pt idx="4">
                  <c:v>750 C - 20 wt%</c:v>
                </c:pt>
                <c:pt idx="5">
                  <c:v>850 C - 20 wt%</c:v>
                </c:pt>
              </c:strCache>
            </c:strRef>
          </c:cat>
          <c:val>
            <c:numRef>
              <c:f>Sheet1!$E$105:$E$110</c:f>
              <c:numCache>
                <c:formatCode>General</c:formatCode>
                <c:ptCount val="6"/>
                <c:pt idx="0">
                  <c:v>0</c:v>
                </c:pt>
                <c:pt idx="1">
                  <c:v>9.4</c:v>
                </c:pt>
                <c:pt idx="2">
                  <c:v>38.6</c:v>
                </c:pt>
                <c:pt idx="3">
                  <c:v>0</c:v>
                </c:pt>
                <c:pt idx="4">
                  <c:v>0</c:v>
                </c:pt>
                <c:pt idx="5">
                  <c:v>25.1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051-45BC-8166-AD933A7D84E1}"/>
            </c:ext>
          </c:extLst>
        </c:ser>
        <c:ser>
          <c:idx val="3"/>
          <c:order val="2"/>
          <c:tx>
            <c:strRef>
              <c:f>Sheet1!$G$101</c:f>
              <c:strCache>
                <c:ptCount val="1"/>
                <c:pt idx="0">
                  <c:v>Amorphous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c:spPr>
          <c:invertIfNegative val="0"/>
          <c:cat>
            <c:strRef>
              <c:f>Sheet1!$C$105:$C$110</c:f>
              <c:strCache>
                <c:ptCount val="6"/>
                <c:pt idx="0">
                  <c:v>650 C - 10 wt%</c:v>
                </c:pt>
                <c:pt idx="1">
                  <c:v>750 C - 10 wt%</c:v>
                </c:pt>
                <c:pt idx="2">
                  <c:v>850 C - 10 wt%</c:v>
                </c:pt>
                <c:pt idx="3">
                  <c:v>650 C - 20 wt%</c:v>
                </c:pt>
                <c:pt idx="4">
                  <c:v>750 C - 20 wt%</c:v>
                </c:pt>
                <c:pt idx="5">
                  <c:v>850 C - 20 wt%</c:v>
                </c:pt>
              </c:strCache>
            </c:strRef>
          </c:cat>
          <c:val>
            <c:numRef>
              <c:f>Sheet1!$G$105:$G$110</c:f>
              <c:numCache>
                <c:formatCode>General</c:formatCode>
                <c:ptCount val="6"/>
                <c:pt idx="0">
                  <c:v>29.5</c:v>
                </c:pt>
                <c:pt idx="1">
                  <c:v>23.6</c:v>
                </c:pt>
                <c:pt idx="2">
                  <c:v>37.700000000000003</c:v>
                </c:pt>
                <c:pt idx="3">
                  <c:v>32.200000000000003</c:v>
                </c:pt>
                <c:pt idx="4">
                  <c:v>63.3</c:v>
                </c:pt>
                <c:pt idx="5">
                  <c:v>45.5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051-45BC-8166-AD933A7D84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58271232"/>
        <c:axId val="658271792"/>
      </c:barChart>
      <c:catAx>
        <c:axId val="658271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8271792"/>
        <c:crosses val="autoZero"/>
        <c:auto val="1"/>
        <c:lblAlgn val="ctr"/>
        <c:lblOffset val="100"/>
        <c:noMultiLvlLbl val="0"/>
      </c:catAx>
      <c:valAx>
        <c:axId val="658271792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8271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15E6CA-EEAC-4552-9D60-7821D4655700}" type="datetimeFigureOut">
              <a:rPr lang="en-US" smtClean="0"/>
              <a:t>10/31/2017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9B0786-F466-4B77-8BB5-0B0927CFF0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5756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000" dirty="0" smtClean="0"/>
              <a:t>Obtaining potential precursors for waste forms</a:t>
            </a:r>
          </a:p>
          <a:p>
            <a:pPr lvl="1">
              <a:lnSpc>
                <a:spcPct val="80000"/>
              </a:lnSpc>
            </a:pPr>
            <a:r>
              <a:rPr lang="en-US" sz="1800" dirty="0" err="1" smtClean="0"/>
              <a:t>Iodox</a:t>
            </a:r>
            <a:r>
              <a:rPr lang="en-US" sz="1800" dirty="0" smtClean="0"/>
              <a:t>:  HI</a:t>
            </a:r>
            <a:r>
              <a:rPr lang="en-US" sz="1800" baseline="-25000" dirty="0" smtClean="0"/>
              <a:t>3</a:t>
            </a:r>
            <a:r>
              <a:rPr lang="en-US" sz="1800" dirty="0" smtClean="0"/>
              <a:t>O</a:t>
            </a:r>
            <a:r>
              <a:rPr lang="en-US" sz="1800" baseline="-25000" dirty="0" smtClean="0"/>
              <a:t>8</a:t>
            </a:r>
            <a:r>
              <a:rPr lang="en-US" sz="1800" dirty="0" smtClean="0"/>
              <a:t>, Ba(IO</a:t>
            </a:r>
            <a:r>
              <a:rPr lang="en-US" sz="1800" baseline="-25000" dirty="0" smtClean="0"/>
              <a:t>3</a:t>
            </a:r>
            <a:r>
              <a:rPr lang="en-US" sz="1800" dirty="0" smtClean="0"/>
              <a:t>)</a:t>
            </a:r>
            <a:r>
              <a:rPr lang="en-US" sz="1800" baseline="-25000" dirty="0" smtClean="0"/>
              <a:t>2</a:t>
            </a:r>
          </a:p>
          <a:p>
            <a:pPr lvl="1">
              <a:lnSpc>
                <a:spcPct val="80000"/>
              </a:lnSpc>
            </a:pPr>
            <a:r>
              <a:rPr lang="en-US" sz="1800" dirty="0" err="1" smtClean="0"/>
              <a:t>AgZ</a:t>
            </a:r>
            <a:r>
              <a:rPr lang="en-US" sz="1800" dirty="0" smtClean="0"/>
              <a:t>:  reduction by H</a:t>
            </a:r>
            <a:r>
              <a:rPr lang="en-US" sz="1800" baseline="-25000" dirty="0" smtClean="0"/>
              <a:t>2</a:t>
            </a:r>
            <a:r>
              <a:rPr lang="en-US" sz="1800" dirty="0" smtClean="0"/>
              <a:t>, </a:t>
            </a:r>
            <a:r>
              <a:rPr lang="en-US" sz="1800" dirty="0" err="1" smtClean="0"/>
              <a:t>AgI</a:t>
            </a:r>
            <a:r>
              <a:rPr lang="en-US" sz="1800" dirty="0" smtClean="0"/>
              <a:t> -&gt; Ag + HI(g), capture HI by caustic or other</a:t>
            </a:r>
          </a:p>
          <a:p>
            <a:pPr lvl="1">
              <a:lnSpc>
                <a:spcPct val="80000"/>
              </a:lnSpc>
            </a:pPr>
            <a:r>
              <a:rPr lang="en-US" sz="1800" dirty="0" smtClean="0"/>
              <a:t>React HIO</a:t>
            </a:r>
            <a:r>
              <a:rPr lang="en-US" sz="1800" baseline="-25000" dirty="0" smtClean="0"/>
              <a:t>3</a:t>
            </a:r>
            <a:r>
              <a:rPr lang="en-US" sz="1800" dirty="0" smtClean="0"/>
              <a:t> or HI to get </a:t>
            </a:r>
            <a:r>
              <a:rPr lang="en-US" sz="1800" dirty="0" err="1" smtClean="0">
                <a:solidFill>
                  <a:srgbClr val="C00000"/>
                </a:solidFill>
              </a:rPr>
              <a:t>NaI</a:t>
            </a:r>
            <a:endParaRPr lang="en-US" sz="1800" dirty="0" smtClean="0">
              <a:solidFill>
                <a:srgbClr val="C00000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r>
              <a:rPr lang="en-US" dirty="0" smtClean="0"/>
              <a:t>Hydrogen iodide:	HI</a:t>
            </a:r>
          </a:p>
          <a:p>
            <a:r>
              <a:rPr lang="en-US" dirty="0" smtClean="0"/>
              <a:t>Iodic acid:		HIO3</a:t>
            </a:r>
          </a:p>
          <a:p>
            <a:endParaRPr lang="en-US" dirty="0" smtClean="0"/>
          </a:p>
          <a:p>
            <a:r>
              <a:rPr lang="pt-B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HI3O8 or HIO3-I2O5 [iodic acid–diiodine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pentaoxide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(1/1)]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r>
              <a:rPr lang="en-US" dirty="0" smtClean="0"/>
              <a:t>--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Michel, R., A.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Daraoui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M.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Gorny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D.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Jakob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R.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Sachse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L.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Tosch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H.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Nies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I.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Goroncy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J. Herrmann, H.A.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Synal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M. Stocker, and V.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Alfimov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"Iodine-129 and iodine-127 in European seawaters and in precipitation from Northern Germany," </a:t>
            </a:r>
            <a:r>
              <a:rPr lang="en-US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Science of The Total Environment</a:t>
            </a:r>
            <a:r>
              <a:rPr lang="en-US" sz="12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419, 151-169 (2012).</a:t>
            </a:r>
          </a:p>
          <a:p>
            <a:endParaRPr lang="en-US" sz="120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dirty="0" smtClean="0"/>
              <a:t>The variability of the </a:t>
            </a:r>
            <a:r>
              <a:rPr lang="en-US" baseline="30000" dirty="0" smtClean="0"/>
              <a:t>129</a:t>
            </a:r>
            <a:r>
              <a:rPr lang="en-US" dirty="0" smtClean="0"/>
              <a:t>I/</a:t>
            </a:r>
            <a:r>
              <a:rPr lang="en-US" baseline="30000" dirty="0" smtClean="0"/>
              <a:t>127</a:t>
            </a:r>
            <a:r>
              <a:rPr lang="en-US" dirty="0" smtClean="0"/>
              <a:t>I isotopic ratios is exclusively determined by admixture of </a:t>
            </a:r>
            <a:r>
              <a:rPr lang="en-US" baseline="30000" dirty="0" smtClean="0"/>
              <a:t>129</a:t>
            </a:r>
            <a:r>
              <a:rPr lang="en-US" dirty="0" smtClean="0"/>
              <a:t>I released from the reprocessing facilities Sellafield and La Hague to the seawater. The </a:t>
            </a:r>
            <a:r>
              <a:rPr lang="en-US" baseline="30000" dirty="0" smtClean="0"/>
              <a:t>129</a:t>
            </a:r>
            <a:r>
              <a:rPr lang="en-US" dirty="0" smtClean="0"/>
              <a:t>I/</a:t>
            </a:r>
            <a:r>
              <a:rPr lang="en-US" baseline="30000" dirty="0" smtClean="0"/>
              <a:t>127</a:t>
            </a:r>
            <a:r>
              <a:rPr lang="en-US" dirty="0" smtClean="0"/>
              <a:t>I ratios were between 4 × 10</a:t>
            </a:r>
            <a:r>
              <a:rPr lang="en-US" baseline="30000" dirty="0" smtClean="0"/>
              <a:t>− 9</a:t>
            </a:r>
            <a:r>
              <a:rPr lang="en-US" dirty="0" smtClean="0"/>
              <a:t>and 3 × 10</a:t>
            </a:r>
            <a:r>
              <a:rPr lang="en-US" baseline="30000" dirty="0" smtClean="0"/>
              <a:t>− 6</a:t>
            </a:r>
            <a:r>
              <a:rPr lang="en-US" dirty="0" smtClean="0"/>
              <a:t>: at least 3 orders of magnitude higher than the natural equilibrium isotopic ratio. (from abstract)</a:t>
            </a:r>
          </a:p>
          <a:p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Fig. 3. </a:t>
            </a:r>
            <a:r>
              <a:rPr lang="en-US" baseline="30000" dirty="0" smtClean="0"/>
              <a:t>129</a:t>
            </a:r>
            <a:r>
              <a:rPr lang="en-US" dirty="0" smtClean="0"/>
              <a:t>I in water from the North Sea [</a:t>
            </a:r>
            <a:r>
              <a:rPr lang="en-US" dirty="0" err="1" smtClean="0"/>
              <a:t>mBq</a:t>
            </a:r>
            <a:r>
              <a:rPr lang="en-US" dirty="0" smtClean="0"/>
              <a:t> m</a:t>
            </a:r>
            <a:r>
              <a:rPr lang="en-US" baseline="30000" dirty="0" smtClean="0"/>
              <a:t>− 3</a:t>
            </a:r>
            <a:r>
              <a:rPr lang="en-US" dirty="0" smtClean="0"/>
              <a:t>] sampled during the August 2005 cruise and from the Irish Sea (sampled in 2006). The smaller numbers are station numbers, the bold face numbers are the experimental data.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9B0786-F466-4B77-8BB5-0B0927CFF03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8664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J. Vienna et al., "Closed fuel cycle waste treatment strategy," PNNL-24114; FCRD-MRWFD-2015-000674 Rev 0., Pacific Northwest National Laboratory, Richland, WA (2015).</a:t>
            </a:r>
          </a:p>
          <a:p>
            <a:r>
              <a:rPr lang="en-US" dirty="0" smtClean="0"/>
              <a:t>--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Common metrics used for describing the performance of a given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sorbent are the 1) loading capacity, 2) penetration of the target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species through the column (what does not get captured), 3) efficiency,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4) DF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loading capacity is the amount of iodine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that can be captured by the sorbent. The efficiency is the fraction of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iodine captured, the penetration is defined in Equation (1) as the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difference (the iodine that did not get captured), and the DF is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defined in Equation (2) as the inverse of the penetration.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penetration = 1-  efficiency 			(1)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DF = 1/(1-efficiency)= 1- penetration 		(2)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9B0786-F466-4B77-8BB5-0B0927CFF03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1620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dirty="0" smtClean="0">
                <a:latin typeface="Segoe UI" panose="020B0502040204020203" pitchFamily="34" charset="0"/>
              </a:rPr>
              <a:t>Rockwell (</a:t>
            </a:r>
            <a:r>
              <a:rPr lang="en-US" sz="900" dirty="0" err="1" smtClean="0">
                <a:latin typeface="Segoe UI" panose="020B0502040204020203" pitchFamily="34" charset="0"/>
              </a:rPr>
              <a:t>Sodalite</a:t>
            </a:r>
            <a:r>
              <a:rPr lang="en-US" sz="900" dirty="0" smtClean="0">
                <a:latin typeface="Segoe UI" panose="020B0502040204020203" pitchFamily="34" charset="0"/>
              </a:rPr>
              <a:t>):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Strachan, D. and H. </a:t>
            </a:r>
            <a:r>
              <a:rPr lang="en-US" sz="11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Babad</a:t>
            </a:r>
            <a:r>
              <a:rPr lang="en-US" sz="1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"Iodide and Iodate </a:t>
            </a:r>
            <a:r>
              <a:rPr lang="en-US" sz="11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Sodalites</a:t>
            </a:r>
            <a:r>
              <a:rPr lang="en-US" sz="1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for the Long-Term Storage of Iodine-129," RHO-SA-83, Rockwell International-Rockwell Hanford Operations, Richland, WA (1979).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1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Babad</a:t>
            </a:r>
            <a:r>
              <a:rPr lang="en-US" sz="1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H. and D.M. Strachan, "Method for immobilizing radioactive iodine," The United States Of America As Represented By The United States Department Of Energy, USPTO US4229317 A, (1980).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Headley, T.J., J.T. Healey, P.F. </a:t>
            </a:r>
            <a:r>
              <a:rPr lang="en-US" sz="11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Hlava</a:t>
            </a:r>
            <a:r>
              <a:rPr lang="en-US" sz="1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M.J. </a:t>
            </a:r>
            <a:r>
              <a:rPr lang="en-US" sz="11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Kupfer</a:t>
            </a:r>
            <a:r>
              <a:rPr lang="en-US" sz="1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D.M. Strachan, "Microstructural characterization of glass and ceramic simulated waste forms," Proc. MRS Vol. 2 Sci. Basis </a:t>
            </a:r>
            <a:r>
              <a:rPr lang="en-US" sz="11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Nucl</a:t>
            </a:r>
            <a:r>
              <a:rPr lang="en-US" sz="1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Waste Manage., 249-54 (1980).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Winters, W.I., "The Effect of Hot-Pressing Conditions on the Properties of Iodide </a:t>
            </a:r>
            <a:r>
              <a:rPr lang="en-US" sz="11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Sodalite</a:t>
            </a:r>
            <a:r>
              <a:rPr lang="en-US" sz="11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," RHO-LD-153, Rockwell International-Rockwell Hanford Operations, Richland, WA (1980).</a:t>
            </a:r>
            <a:endParaRPr lang="en-US" sz="900" dirty="0" smtClean="0">
              <a:latin typeface="Segoe UI" panose="020B0502040204020203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900" dirty="0" smtClean="0">
              <a:latin typeface="Segoe UI" panose="020B0502040204020203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dirty="0" smtClean="0">
                <a:latin typeface="Segoe UI" panose="020B0502040204020203" pitchFamily="34" charset="0"/>
              </a:rPr>
              <a:t>CEA</a:t>
            </a:r>
            <a:r>
              <a:rPr lang="en-US" sz="900" baseline="0" dirty="0" smtClean="0">
                <a:latin typeface="Segoe UI" panose="020B0502040204020203" pitchFamily="34" charset="0"/>
              </a:rPr>
              <a:t> (</a:t>
            </a:r>
            <a:r>
              <a:rPr lang="en-US" sz="900" baseline="0" dirty="0" err="1" smtClean="0">
                <a:latin typeface="Segoe UI" panose="020B0502040204020203" pitchFamily="34" charset="0"/>
              </a:rPr>
              <a:t>Sodalite</a:t>
            </a:r>
            <a:r>
              <a:rPr lang="en-US" sz="900" baseline="0" dirty="0" smtClean="0">
                <a:latin typeface="Segoe UI" panose="020B0502040204020203" pitchFamily="34" charset="0"/>
              </a:rPr>
              <a:t>):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9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Bardez</a:t>
            </a:r>
            <a:r>
              <a:rPr lang="en-US" sz="9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I., L. </a:t>
            </a:r>
            <a:r>
              <a:rPr lang="en-US" sz="9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Campayo</a:t>
            </a:r>
            <a:r>
              <a:rPr lang="en-US" sz="9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D. </a:t>
            </a:r>
            <a:r>
              <a:rPr lang="en-US" sz="9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Rigaud</a:t>
            </a:r>
            <a:r>
              <a:rPr lang="en-US" sz="9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M. </a:t>
            </a:r>
            <a:r>
              <a:rPr lang="en-US" sz="9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Chartier</a:t>
            </a:r>
            <a:r>
              <a:rPr lang="en-US" sz="9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A. </a:t>
            </a:r>
            <a:r>
              <a:rPr lang="en-US" sz="9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Calvet</a:t>
            </a:r>
            <a:r>
              <a:rPr lang="en-US" sz="9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"Investigation of </a:t>
            </a:r>
            <a:r>
              <a:rPr lang="en-US" sz="9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sodalites</a:t>
            </a:r>
            <a:r>
              <a:rPr lang="en-US" sz="9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for conditioning halide salts (</a:t>
            </a:r>
            <a:r>
              <a:rPr lang="en-US" sz="9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NaCl</a:t>
            </a:r>
            <a:r>
              <a:rPr lang="en-US" sz="9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and </a:t>
            </a:r>
            <a:r>
              <a:rPr lang="en-US" sz="9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NaI</a:t>
            </a:r>
            <a:r>
              <a:rPr lang="en-US" sz="9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): Comparison of two synthesis routes," Proc.  ATALANTE 2008, O4_19 (2008).</a:t>
            </a:r>
          </a:p>
          <a:p>
            <a:endParaRPr lang="en-US" sz="9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9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NNL/Sheffield</a:t>
            </a:r>
            <a:r>
              <a:rPr lang="en-US" sz="9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</a:t>
            </a:r>
            <a:r>
              <a:rPr lang="en-US" sz="9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Sodalite</a:t>
            </a:r>
            <a:r>
              <a:rPr lang="en-US" sz="9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9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Hyatt, N.C., J.A. </a:t>
            </a:r>
            <a:r>
              <a:rPr lang="en-US" sz="9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Hriljac</a:t>
            </a:r>
            <a:r>
              <a:rPr lang="en-US" sz="9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A. Choudhry, L. </a:t>
            </a:r>
            <a:r>
              <a:rPr lang="en-US" sz="9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Malpass</a:t>
            </a:r>
            <a:r>
              <a:rPr lang="en-US" sz="9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G.P. Sheppard, and E.R. </a:t>
            </a:r>
            <a:r>
              <a:rPr lang="en-US" sz="9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Maddrell</a:t>
            </a:r>
            <a:r>
              <a:rPr lang="en-US" sz="9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"Zeolite - Salt Occlusion: A Potential Route for the </a:t>
            </a:r>
            <a:r>
              <a:rPr lang="en-US" sz="9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Immobilisation</a:t>
            </a:r>
            <a:r>
              <a:rPr lang="en-US" sz="9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of Iodine-129?," </a:t>
            </a:r>
            <a:r>
              <a:rPr lang="en-US" sz="9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MRS Online Proceedings Library</a:t>
            </a:r>
            <a:r>
              <a:rPr lang="en-US" sz="9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807 (2003).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9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Maddrell</a:t>
            </a:r>
            <a:r>
              <a:rPr lang="en-US" sz="9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E.R. and P.K. </a:t>
            </a:r>
            <a:r>
              <a:rPr lang="en-US" sz="9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Abraitis</a:t>
            </a:r>
            <a:r>
              <a:rPr lang="en-US" sz="9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"A comparison of </a:t>
            </a:r>
            <a:r>
              <a:rPr lang="en-US" sz="9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wasteforms</a:t>
            </a:r>
            <a:r>
              <a:rPr lang="en-US" sz="9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and processes for the immobilization of iodine-129," </a:t>
            </a:r>
            <a:r>
              <a:rPr lang="en-US" sz="9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Mater. Res. Soc. </a:t>
            </a:r>
            <a:r>
              <a:rPr lang="en-US" sz="900" i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Symp</a:t>
            </a:r>
            <a:r>
              <a:rPr lang="en-US" sz="9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Proc.</a:t>
            </a:r>
            <a:r>
              <a:rPr lang="en-US" sz="9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807(Scientific Basis for Nuclear Waste Management XXVII), 261-266 (2004).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9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Sheppard, G.P., J.A. </a:t>
            </a:r>
            <a:r>
              <a:rPr lang="en-US" sz="9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Hriljac</a:t>
            </a:r>
            <a:r>
              <a:rPr lang="en-US" sz="9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E.R. </a:t>
            </a:r>
            <a:r>
              <a:rPr lang="en-US" sz="9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Maddrell</a:t>
            </a:r>
            <a:r>
              <a:rPr lang="en-US" sz="9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N.C. Hyatt, "Silver Zeolites: Iodide Occlusion and conversion to </a:t>
            </a:r>
            <a:r>
              <a:rPr lang="en-US" sz="9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Sodalite</a:t>
            </a:r>
            <a:r>
              <a:rPr lang="en-US" sz="9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a potential 129I waste form?," </a:t>
            </a:r>
            <a:r>
              <a:rPr lang="en-US" sz="9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MRS Online Proceedings Library</a:t>
            </a:r>
            <a:r>
              <a:rPr lang="en-US" sz="9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932 (2006).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9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Maddrell</a:t>
            </a:r>
            <a:r>
              <a:rPr lang="en-US" sz="9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E., A. Gandy, and M. Stennett, "The durability of iodide </a:t>
            </a:r>
            <a:r>
              <a:rPr lang="en-US" sz="9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sodalite</a:t>
            </a:r>
            <a:r>
              <a:rPr lang="en-US" sz="9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," </a:t>
            </a:r>
            <a:r>
              <a:rPr lang="en-US" sz="9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Journal of Nuclear Materials</a:t>
            </a:r>
            <a:r>
              <a:rPr lang="en-US" sz="9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449(1-3), 168-172 (2014).</a:t>
            </a:r>
            <a:endParaRPr lang="en-US" sz="9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9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Maddrell</a:t>
            </a:r>
            <a:r>
              <a:rPr lang="en-US" sz="9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E.R., E.R. Vance, and D.J. Gregg, "Capture of iodine from the </a:t>
            </a:r>
            <a:r>
              <a:rPr lang="en-US" sz="9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vapour</a:t>
            </a:r>
            <a:r>
              <a:rPr lang="en-US" sz="9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phase and </a:t>
            </a:r>
            <a:r>
              <a:rPr lang="en-US" sz="9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immobilisation</a:t>
            </a:r>
            <a:r>
              <a:rPr lang="en-US" sz="9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as </a:t>
            </a:r>
            <a:r>
              <a:rPr lang="en-US" sz="9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sodalite</a:t>
            </a:r>
            <a:r>
              <a:rPr lang="en-US" sz="9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," </a:t>
            </a:r>
            <a:r>
              <a:rPr lang="en-US" sz="9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Journal of Nuclear Materials</a:t>
            </a:r>
            <a:r>
              <a:rPr lang="en-US" sz="9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467, Part 1, 271-279 (2015).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Vance, E.R., D.J. Gregg, C. Grant, A.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Stopic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E.R.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Maddrell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"Silver iodide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sodalite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for 129I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immobilisation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," </a:t>
            </a:r>
            <a:r>
              <a:rPr lang="en-US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Journal of Nuclear Materials</a:t>
            </a:r>
            <a:r>
              <a:rPr lang="en-US" sz="12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480, 177-181 (2016).</a:t>
            </a:r>
            <a:endParaRPr lang="en-US" sz="90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9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---------------------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9B0786-F466-4B77-8BB5-0B0927CFF03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3434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Riley, B.J., W.C.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Lepry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and J.V. Crum, "Solution-Derived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Sodalite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Made with Si- and Ge-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Ethoxide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Precursors for Immobilizing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Electrorefiner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Salt," </a:t>
            </a:r>
            <a:r>
              <a:rPr lang="en-US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Journal of Nuclear Materials</a:t>
            </a:r>
            <a:r>
              <a:rPr lang="en-US" sz="12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468, 140-146 (2016).</a:t>
            </a:r>
          </a:p>
          <a:p>
            <a:endParaRPr lang="en-US" sz="120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2017 paper</a:t>
            </a:r>
            <a:r>
              <a:rPr lang="en-US" sz="120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is the glass binder 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9B0786-F466-4B77-8BB5-0B0927CFF03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9208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Last bullet is easier to tell in the top line of micrographs:  Can see I in particles,</a:t>
            </a:r>
            <a:r>
              <a:rPr lang="en-US" baseline="0" dirty="0" smtClean="0"/>
              <a:t> more Na &amp; Si in glass</a:t>
            </a:r>
          </a:p>
          <a:p>
            <a:r>
              <a:rPr lang="en-US" baseline="0" dirty="0" smtClean="0"/>
              <a:t>More difficult to see this in bottom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9B0786-F466-4B77-8BB5-0B0927CFF03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4433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latin typeface="Times New Roman" panose="02020603050405020304" pitchFamily="18" charset="0"/>
                <a:ea typeface="Batang" panose="02030600000101010101" pitchFamily="18" charset="-127"/>
              </a:rPr>
              <a:t>P39 and P40 are identical pellets.</a:t>
            </a:r>
            <a:endParaRPr lang="en-US" dirty="0" smtClean="0"/>
          </a:p>
          <a:p>
            <a:endParaRPr lang="en-US" dirty="0" smtClean="0"/>
          </a:p>
          <a:p>
            <a:r>
              <a:rPr lang="en-US" sz="12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[1] </a:t>
            </a:r>
            <a:r>
              <a:rPr lang="en-US" sz="1200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Maddrell</a:t>
            </a:r>
            <a:r>
              <a:rPr lang="en-US" sz="12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, Gandy, Stennett, </a:t>
            </a:r>
            <a:r>
              <a:rPr lang="en-US" sz="1200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The durability of iodide </a:t>
            </a:r>
            <a:r>
              <a:rPr lang="en-US" sz="1200" i="1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sodalite</a:t>
            </a:r>
            <a:r>
              <a:rPr lang="en-US" sz="1200" i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r>
              <a:rPr lang="en-US" sz="12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Journal of Nuclear Materials, 2014. </a:t>
            </a:r>
            <a:r>
              <a:rPr lang="en-US" sz="12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449</a:t>
            </a:r>
            <a:r>
              <a:rPr lang="en-US" sz="12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(1): p. </a:t>
            </a:r>
            <a:r>
              <a:rPr lang="en-US" sz="12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168-172</a:t>
            </a:r>
          </a:p>
          <a:p>
            <a:r>
              <a:rPr lang="en-US" sz="1200" dirty="0" smtClean="0">
                <a:latin typeface="Times New Roman" panose="02020603050405020304" pitchFamily="18" charset="0"/>
              </a:rPr>
              <a:t>--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Leach tests on the defined particle size fractions of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wasteform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were conducted at 90 °C in a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0.025 M KHCO3 + 0.015 M KOH solution which buffered to pH 11. This was deemed appropriate to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simulate the alkaline environment of many proposed geological disposal facilities and also to</a:t>
            </a:r>
          </a:p>
          <a:p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stabilise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leached iodine as iodide ions. The required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wasteform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mass was calculated from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geometric considerations to give a surface area of 50 cm2, and the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leachant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volume was 50 cm3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giving a surface area to volume ratio of 1 cm-1. Three leach tests were prepared for each</a:t>
            </a:r>
          </a:p>
          <a:p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wasteform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to be terminated at each of 3, 7 and 14 days. The alkaline leachate was used to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determine the amount of leached iodine. Aliquots of acidified leachate were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analysed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for cations.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Analysis was by ICP-AES.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9B0786-F466-4B77-8BB5-0B0927CFF03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8414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Crystallization of interstitial carnegieite at 650 °C and nepheline at 750-850 °C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9B0786-F466-4B77-8BB5-0B0927CFF03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4207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HIP </a:t>
            </a:r>
            <a:r>
              <a:rPr lang="en-US" dirty="0" smtClean="0"/>
              <a:t>– Stefanie </a:t>
            </a:r>
            <a:r>
              <a:rPr lang="en-US" dirty="0" err="1" smtClean="0"/>
              <a:t>Bruffy</a:t>
            </a:r>
            <a:r>
              <a:rPr lang="en-US" dirty="0" smtClean="0"/>
              <a:t> – ORNL</a:t>
            </a:r>
          </a:p>
          <a:p>
            <a:r>
              <a:rPr lang="en-US" sz="2400" dirty="0" smtClean="0"/>
              <a:t>Sent 10 samples – both hydrothermal &amp; aqueous</a:t>
            </a:r>
          </a:p>
          <a:p>
            <a:pPr lvl="1"/>
            <a:r>
              <a:rPr lang="en-US" sz="2000" dirty="0" smtClean="0"/>
              <a:t>baseline ISOD</a:t>
            </a:r>
          </a:p>
          <a:p>
            <a:pPr lvl="1"/>
            <a:r>
              <a:rPr lang="en-US" sz="2000" dirty="0" smtClean="0"/>
              <a:t>ISOD+10NBS4</a:t>
            </a:r>
          </a:p>
          <a:p>
            <a:pPr lvl="1"/>
            <a:r>
              <a:rPr lang="en-US" sz="2000" dirty="0" smtClean="0"/>
              <a:t>ISOD+20NBS4</a:t>
            </a:r>
          </a:p>
          <a:p>
            <a:pPr lvl="1"/>
            <a:r>
              <a:rPr lang="en-US" sz="2000" dirty="0" smtClean="0"/>
              <a:t>ISOD+10SA800</a:t>
            </a:r>
          </a:p>
          <a:p>
            <a:pPr lvl="1"/>
            <a:r>
              <a:rPr lang="en-US" sz="2000" dirty="0" smtClean="0"/>
              <a:t>ISOD+20SA800</a:t>
            </a:r>
          </a:p>
          <a:p>
            <a:r>
              <a:rPr lang="en-US" sz="2400" dirty="0" smtClean="0"/>
              <a:t>Conditions</a:t>
            </a:r>
          </a:p>
          <a:p>
            <a:pPr lvl="1"/>
            <a:r>
              <a:rPr lang="en-US" sz="2000" dirty="0" smtClean="0"/>
              <a:t>Temp = 900°C</a:t>
            </a:r>
          </a:p>
          <a:p>
            <a:pPr lvl="1"/>
            <a:r>
              <a:rPr lang="en-US" sz="2000" dirty="0" smtClean="0"/>
              <a:t>Pressure = 175 MPa</a:t>
            </a:r>
          </a:p>
          <a:p>
            <a:pPr lvl="1"/>
            <a:r>
              <a:rPr lang="en-US" sz="2000" dirty="0" smtClean="0"/>
              <a:t>Time = 3 h</a:t>
            </a:r>
          </a:p>
          <a:p>
            <a:pPr lvl="1"/>
            <a:r>
              <a:rPr lang="en-US" sz="2000" dirty="0" smtClean="0"/>
              <a:t>Canister = stainless steel 304SS</a:t>
            </a:r>
          </a:p>
          <a:p>
            <a:pPr lvl="2"/>
            <a:r>
              <a:rPr lang="en-US" sz="1200" dirty="0" smtClean="0"/>
              <a:t>OD ¾”</a:t>
            </a:r>
          </a:p>
          <a:p>
            <a:pPr lvl="2"/>
            <a:r>
              <a:rPr lang="en-US" sz="1200" dirty="0" smtClean="0"/>
              <a:t>Wall 0.02”</a:t>
            </a:r>
          </a:p>
          <a:p>
            <a:pPr lvl="2"/>
            <a:r>
              <a:rPr lang="en-US" sz="1200" dirty="0" smtClean="0"/>
              <a:t>Length 1”</a:t>
            </a:r>
          </a:p>
          <a:p>
            <a:pPr lvl="2"/>
            <a:r>
              <a:rPr lang="en-US" sz="1200" dirty="0" smtClean="0"/>
              <a:t>Lid inset trepan with vent port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9B0786-F466-4B77-8BB5-0B0927CFF03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7133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9B0786-F466-4B77-8BB5-0B0927CFF03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5771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63FDC-0602-4451-8C97-60D58ABBED4A}" type="datetime1">
              <a:rPr lang="en-US" smtClean="0"/>
              <a:t>10/31/2017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2D335-2672-4D96-A554-431CCEBE8F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2284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6DD16-5DA6-43C3-AB30-F68A08C0B5BD}" type="datetime1">
              <a:rPr lang="en-US" smtClean="0"/>
              <a:t>10/31/2017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2D335-2672-4D96-A554-431CCEBE8F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879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EAE02-2EC6-43B9-B523-7A05A49DBAA5}" type="datetime1">
              <a:rPr lang="en-US" smtClean="0"/>
              <a:t>10/31/2017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2D335-2672-4D96-A554-431CCEBE8F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776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848D2-721A-41D9-9711-D74A062554FE}" type="datetime1">
              <a:rPr lang="en-US" smtClean="0"/>
              <a:t>10/31/2017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2D335-2672-4D96-A554-431CCEBE8F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3516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C21F7-6F23-4851-B2D2-D55D14F15385}" type="datetime1">
              <a:rPr lang="en-US" smtClean="0"/>
              <a:t>10/31/2017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2D335-2672-4D96-A554-431CCEBE8F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6382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F75D3-5BA1-416E-AA78-E45FA4155BBE}" type="datetime1">
              <a:rPr lang="en-US" smtClean="0"/>
              <a:t>10/31/2017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2D335-2672-4D96-A554-431CCEBE8F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287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F9702-49EA-4AF6-8300-F1E073F91B04}" type="datetime1">
              <a:rPr lang="en-US" smtClean="0"/>
              <a:t>10/31/2017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2D335-2672-4D96-A554-431CCEBE8F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562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FC1BC-C4FC-4B66-B68E-C24B7E5F4EB4}" type="datetime1">
              <a:rPr lang="en-US" smtClean="0"/>
              <a:t>10/31/2017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2D335-2672-4D96-A554-431CCEBE8F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398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79E67-7650-42FF-9E0E-1D888408AE41}" type="datetime1">
              <a:rPr lang="en-US" smtClean="0"/>
              <a:t>10/31/2017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2D335-2672-4D96-A554-431CCEBE8F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6482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A760C-2351-42EF-BF1D-3B1B3AF9928B}" type="datetime1">
              <a:rPr lang="en-US" smtClean="0"/>
              <a:t>10/31/2017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2D335-2672-4D96-A554-431CCEBE8F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6632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35833-4D98-46C2-A6BE-9727BDA4F9DD}" type="datetime1">
              <a:rPr lang="en-US" smtClean="0"/>
              <a:t>10/31/2017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2D335-2672-4D96-A554-431CCEBE8F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932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gradFill>
          <a:gsLst>
            <a:gs pos="40000">
              <a:schemeClr val="accent1"/>
            </a:gs>
            <a:gs pos="100000">
              <a:srgbClr val="4B051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0" y="6705600"/>
            <a:ext cx="9144000" cy="152400"/>
            <a:chOff x="0" y="6705600"/>
            <a:chExt cx="9144000" cy="152400"/>
          </a:xfrm>
        </p:grpSpPr>
        <p:sp>
          <p:nvSpPr>
            <p:cNvPr id="5" name="Rectangle 4"/>
            <p:cNvSpPr/>
            <p:nvPr userDrawn="1"/>
          </p:nvSpPr>
          <p:spPr bwMode="auto">
            <a:xfrm>
              <a:off x="0" y="6705600"/>
              <a:ext cx="3048000" cy="1524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6" name="Rectangle 5"/>
            <p:cNvSpPr/>
            <p:nvPr userDrawn="1"/>
          </p:nvSpPr>
          <p:spPr bwMode="auto">
            <a:xfrm>
              <a:off x="3048000" y="6705600"/>
              <a:ext cx="3048000" cy="1524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7" name="Rectangle 6"/>
            <p:cNvSpPr/>
            <p:nvPr userDrawn="1"/>
          </p:nvSpPr>
          <p:spPr bwMode="auto">
            <a:xfrm>
              <a:off x="6096000" y="6705600"/>
              <a:ext cx="3048000" cy="1524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</p:grpSp>
      <p:pic>
        <p:nvPicPr>
          <p:cNvPr id="8" name="Picture 18" descr="wsuTLSigRvs-201.gi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black">
          <a:xfrm>
            <a:off x="3873500" y="5943600"/>
            <a:ext cx="1397000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Rectangle 4"/>
          <p:cNvSpPr>
            <a:spLocks noGrp="1" noChangeArrowheads="1"/>
          </p:cNvSpPr>
          <p:nvPr>
            <p:ph type="ctrTitle"/>
          </p:nvPr>
        </p:nvSpPr>
        <p:spPr bwMode="black">
          <a:xfrm>
            <a:off x="501261" y="3337388"/>
            <a:ext cx="8141479" cy="480131"/>
          </a:xfr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US" sz="2800" b="1" dirty="0">
                <a:solidFill>
                  <a:schemeClr val="tx1"/>
                </a:solidFill>
                <a:effectLst/>
                <a:latin typeface="Lucida Sans" pitchFamily="34" charset="0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ubTitle" idx="1"/>
          </p:nvPr>
        </p:nvSpPr>
        <p:spPr bwMode="black">
          <a:xfrm>
            <a:off x="490719" y="3939050"/>
            <a:ext cx="8162563" cy="430887"/>
          </a:xfrm>
        </p:spPr>
        <p:txBody>
          <a:bodyPr rIns="0" anchorCtr="0"/>
          <a:lstStyle>
            <a:lvl1pPr marL="0" indent="0" algn="ctr">
              <a:buFont typeface="Arial" pitchFamily="34" charset="0"/>
              <a:buNone/>
              <a:defRPr sz="2200" b="0">
                <a:solidFill>
                  <a:schemeClr val="tx1"/>
                </a:solidFill>
                <a:effectLst/>
                <a:latin typeface="Lucida Sans" pitchFamily="34" charset="0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dt" sz="half" idx="10"/>
          </p:nvPr>
        </p:nvSpPr>
        <p:spPr>
          <a:xfrm>
            <a:off x="0" y="6464300"/>
            <a:ext cx="1550988" cy="393700"/>
          </a:xfrm>
        </p:spPr>
        <p:txBody>
          <a:bodyPr/>
          <a:lstStyle>
            <a:lvl1pPr>
              <a:defRPr/>
            </a:lvl1pPr>
          </a:lstStyle>
          <a:p>
            <a:fld id="{A599E539-CA62-41DD-AF2A-CC96660B816C}" type="datetime1">
              <a:rPr lang="en-US" smtClean="0">
                <a:solidFill>
                  <a:srgbClr val="000000"/>
                </a:solidFill>
              </a:rPr>
              <a:t>10/31/2017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0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1573213" y="6464300"/>
            <a:ext cx="6451600" cy="3937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1" name="Rectangle 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169275" y="6464300"/>
            <a:ext cx="974725" cy="393700"/>
          </a:xfrm>
        </p:spPr>
        <p:txBody>
          <a:bodyPr/>
          <a:lstStyle>
            <a:lvl1pPr>
              <a:defRPr/>
            </a:lvl1pPr>
          </a:lstStyle>
          <a:p>
            <a:fld id="{6B58FB69-AAAF-4F3F-9246-2DC0A4A5CCE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7555099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1914" y="903116"/>
            <a:ext cx="7772400" cy="480131"/>
          </a:xfrm>
        </p:spPr>
        <p:txBody>
          <a:bodyPr/>
          <a:lstStyle>
            <a:lvl1pPr>
              <a:defRPr sz="2800">
                <a:latin typeface="Lucida Sans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1914" y="1543943"/>
            <a:ext cx="7772400" cy="1954894"/>
          </a:xfrm>
        </p:spPr>
        <p:txBody>
          <a:bodyPr/>
          <a:lstStyle>
            <a:lvl1pPr marL="344488" indent="-179388">
              <a:spcBef>
                <a:spcPts val="1200"/>
              </a:spcBef>
              <a:buSzPct val="100000"/>
              <a:buFont typeface="Arial" pitchFamily="34" charset="0"/>
              <a:buChar char="•"/>
              <a:defRPr sz="2600" b="0"/>
            </a:lvl1pPr>
            <a:lvl2pPr marL="509588" indent="-165100">
              <a:spcBef>
                <a:spcPts val="400"/>
              </a:spcBef>
              <a:buSzPct val="75000"/>
              <a:buFont typeface="Wingdings" pitchFamily="2" charset="2"/>
              <a:buChar char="§"/>
              <a:defRPr sz="2400"/>
            </a:lvl2pPr>
            <a:lvl3pPr marL="688975" indent="-179388">
              <a:spcBef>
                <a:spcPts val="400"/>
              </a:spcBef>
              <a:buSzPct val="100000"/>
              <a:buFont typeface="Lucida Sans" pitchFamily="34" charset="0"/>
              <a:buChar char="–"/>
              <a:defRPr/>
            </a:lvl3pPr>
            <a:lvl4pPr marL="914400" indent="-165100">
              <a:spcBef>
                <a:spcPts val="400"/>
              </a:spcBef>
              <a:buSzPct val="100000"/>
              <a:buFont typeface="Arial" pitchFamily="34" charset="0"/>
              <a:buChar char="•"/>
              <a:defRPr lang="en-US" sz="2000" dirty="0" smtClean="0">
                <a:solidFill>
                  <a:schemeClr val="bg2"/>
                </a:solidFill>
                <a:latin typeface="Lucida Sans" pitchFamily="34" charset="0"/>
              </a:defRPr>
            </a:lvl4pPr>
            <a:lvl5pPr marL="1079500" indent="-165100">
              <a:spcBef>
                <a:spcPts val="400"/>
              </a:spcBef>
              <a:buSzPct val="100000"/>
              <a:buFont typeface="Arial" pitchFamily="34" charset="0"/>
              <a:buChar char="•"/>
              <a:defRPr lang="en-US" sz="2000" dirty="0">
                <a:solidFill>
                  <a:schemeClr val="bg2"/>
                </a:solidFill>
                <a:latin typeface="Lucida Sans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E7976BE-709E-4FF9-85C4-9220084C3EFB}" type="datetime1">
              <a:rPr lang="en-US" smtClean="0">
                <a:solidFill>
                  <a:srgbClr val="000000"/>
                </a:solidFill>
              </a:rPr>
              <a:t>10/31/2017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58FB69-AAAF-4F3F-9246-2DC0A4A5CCE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8657111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vboydo\My Documents\0 val work\1 WSU signature identities\PullmanTLSigsWindows\face to face - matted gifs to use\wsuTLSig4cW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113" y="6030913"/>
            <a:ext cx="1376362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4"/>
          <p:cNvSpPr>
            <a:spLocks noGrp="1" noChangeArrowheads="1"/>
          </p:cNvSpPr>
          <p:nvPr>
            <p:ph type="ctrTitle"/>
          </p:nvPr>
        </p:nvSpPr>
        <p:spPr>
          <a:xfrm>
            <a:off x="518842" y="1993614"/>
            <a:ext cx="5070298" cy="892552"/>
          </a:xfrm>
        </p:spPr>
        <p:txBody>
          <a:bodyPr anchorCtr="0"/>
          <a:lstStyle>
            <a:lvl1pPr algn="l">
              <a:lnSpc>
                <a:spcPct val="100000"/>
              </a:lnSpc>
              <a:defRPr sz="2600">
                <a:solidFill>
                  <a:schemeClr val="accent1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518842" y="2978475"/>
            <a:ext cx="5070298" cy="430887"/>
          </a:xfrm>
        </p:spPr>
        <p:txBody>
          <a:bodyPr rIns="0" anchorCtr="0"/>
          <a:lstStyle>
            <a:lvl1pPr marL="0" indent="0" algn="l">
              <a:buFontTx/>
              <a:buNone/>
              <a:defRPr sz="2200" b="0">
                <a:solidFill>
                  <a:schemeClr val="bg2"/>
                </a:solidFill>
                <a:effectLst/>
                <a:latin typeface="Lucida Sans" pitchFamily="34" charset="0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E2F6097-B8B4-4489-AA52-A9F42BAB09CC}" type="datetime1">
              <a:rPr lang="en-US" smtClean="0">
                <a:solidFill>
                  <a:srgbClr val="000000"/>
                </a:solidFill>
              </a:rPr>
              <a:t>10/31/2017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58FB69-AAAF-4F3F-9246-2DC0A4A5CCE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5050951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1651" y="969592"/>
            <a:ext cx="5600700" cy="48013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9686" y="1813811"/>
            <a:ext cx="4002321" cy="2355004"/>
          </a:xfrm>
        </p:spPr>
        <p:txBody>
          <a:bodyPr/>
          <a:lstStyle>
            <a:lvl1pPr>
              <a:buSzPct val="125000"/>
              <a:buFont typeface="Arial" pitchFamily="34" charset="0"/>
              <a:buChar char="•"/>
              <a:defRPr lang="en-US" sz="2600" b="0" dirty="0" smtClean="0">
                <a:solidFill>
                  <a:schemeClr val="bg2"/>
                </a:solidFill>
                <a:latin typeface="Lucida Sans" pitchFamily="34" charset="0"/>
                <a:ea typeface="+mn-ea"/>
                <a:cs typeface="+mn-cs"/>
              </a:defRPr>
            </a:lvl1pPr>
            <a:lvl2pPr>
              <a:buSzPct val="125000"/>
              <a:buFont typeface="Arial" pitchFamily="34" charset="0"/>
              <a:buChar char="•"/>
              <a:defRPr lang="en-US" sz="2400" dirty="0" smtClean="0">
                <a:solidFill>
                  <a:schemeClr val="bg2"/>
                </a:solidFill>
                <a:latin typeface="Lucida Sans" pitchFamily="34" charset="0"/>
              </a:defRPr>
            </a:lvl2pPr>
            <a:lvl3pPr>
              <a:buSzPct val="125000"/>
              <a:buFont typeface="Arial" pitchFamily="34" charset="0"/>
              <a:buChar char="•"/>
              <a:defRPr lang="en-US" sz="2200" dirty="0" smtClean="0">
                <a:solidFill>
                  <a:schemeClr val="bg2"/>
                </a:solidFill>
                <a:latin typeface="Lucida Sans" pitchFamily="34" charset="0"/>
              </a:defRPr>
            </a:lvl3pPr>
            <a:lvl4pPr>
              <a:buSzPct val="125000"/>
              <a:buFont typeface="Arial" pitchFamily="34" charset="0"/>
              <a:buChar char="•"/>
              <a:defRPr lang="en-US" sz="2000" dirty="0">
                <a:solidFill>
                  <a:schemeClr val="bg2"/>
                </a:solidFill>
                <a:latin typeface="Lucida Sans" pitchFamily="34" charset="0"/>
              </a:defRPr>
            </a:lvl4pPr>
            <a:lvl5pPr>
              <a:buSzPct val="125000"/>
              <a:buFont typeface="Arial" pitchFamily="34" charset="0"/>
              <a:buChar char="•"/>
              <a:defRPr lang="en-US" sz="2000" dirty="0">
                <a:solidFill>
                  <a:schemeClr val="bg2"/>
                </a:solidFill>
                <a:latin typeface="Lucida Sans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4406" y="1813811"/>
            <a:ext cx="3969948" cy="2355004"/>
          </a:xfrm>
        </p:spPr>
        <p:txBody>
          <a:bodyPr/>
          <a:lstStyle>
            <a:lvl1pPr>
              <a:buSzPct val="125000"/>
              <a:buFont typeface="Arial" pitchFamily="34" charset="0"/>
              <a:buChar char="•"/>
              <a:defRPr lang="en-US" sz="2600" b="0" dirty="0" smtClean="0">
                <a:solidFill>
                  <a:schemeClr val="bg2"/>
                </a:solidFill>
                <a:latin typeface="Lucida Sans" pitchFamily="34" charset="0"/>
                <a:ea typeface="+mn-ea"/>
                <a:cs typeface="+mn-cs"/>
              </a:defRPr>
            </a:lvl1pPr>
            <a:lvl2pPr>
              <a:buSzPct val="125000"/>
              <a:buFont typeface="Arial" pitchFamily="34" charset="0"/>
              <a:buChar char="•"/>
              <a:defRPr lang="en-US" sz="2400" dirty="0" smtClean="0">
                <a:solidFill>
                  <a:schemeClr val="bg2"/>
                </a:solidFill>
                <a:latin typeface="Lucida Sans" pitchFamily="34" charset="0"/>
              </a:defRPr>
            </a:lvl2pPr>
            <a:lvl3pPr>
              <a:buSzPct val="125000"/>
              <a:buFont typeface="Arial" pitchFamily="34" charset="0"/>
              <a:buChar char="•"/>
              <a:defRPr lang="en-US" sz="2200" dirty="0" smtClean="0">
                <a:solidFill>
                  <a:schemeClr val="bg2"/>
                </a:solidFill>
                <a:latin typeface="Lucida Sans" pitchFamily="34" charset="0"/>
              </a:defRPr>
            </a:lvl3pPr>
            <a:lvl4pPr>
              <a:buSzPct val="125000"/>
              <a:buFont typeface="Arial" pitchFamily="34" charset="0"/>
              <a:buChar char="•"/>
              <a:defRPr lang="en-US" sz="2000" dirty="0">
                <a:solidFill>
                  <a:schemeClr val="bg2"/>
                </a:solidFill>
                <a:latin typeface="Lucida Sans" pitchFamily="34" charset="0"/>
              </a:defRPr>
            </a:lvl4pPr>
            <a:lvl5pPr>
              <a:buSzPct val="125000"/>
              <a:buFont typeface="Arial" pitchFamily="34" charset="0"/>
              <a:buChar char="•"/>
              <a:defRPr lang="en-US" sz="2000" dirty="0">
                <a:solidFill>
                  <a:schemeClr val="bg2"/>
                </a:solidFill>
                <a:latin typeface="Lucida Sans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DEA872-5E98-4E38-BFEB-5659ECB6CE15}" type="datetime1">
              <a:rPr lang="en-US" smtClean="0">
                <a:solidFill>
                  <a:srgbClr val="000000"/>
                </a:solidFill>
              </a:rPr>
              <a:t>10/31/2017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58FB69-AAAF-4F3F-9246-2DC0A4A5CCE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9451429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480131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83099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2355004"/>
          </a:xfrm>
        </p:spPr>
        <p:txBody>
          <a:bodyPr/>
          <a:lstStyle>
            <a:lvl1pPr>
              <a:defRPr lang="en-US" sz="2600" b="0" dirty="0" smtClean="0">
                <a:solidFill>
                  <a:schemeClr val="bg2"/>
                </a:solidFill>
                <a:latin typeface="Lucida Sans" pitchFamily="34" charset="0"/>
                <a:ea typeface="+mn-ea"/>
                <a:cs typeface="+mn-cs"/>
              </a:defRPr>
            </a:lvl1pPr>
            <a:lvl2pPr>
              <a:defRPr lang="en-US" sz="2400" dirty="0" smtClean="0">
                <a:solidFill>
                  <a:schemeClr val="bg2"/>
                </a:solidFill>
                <a:latin typeface="Lucida Sans" pitchFamily="34" charset="0"/>
              </a:defRPr>
            </a:lvl2pPr>
            <a:lvl3pPr>
              <a:defRPr lang="en-US" sz="2200" dirty="0" smtClean="0">
                <a:solidFill>
                  <a:schemeClr val="bg2"/>
                </a:solidFill>
                <a:latin typeface="Lucida Sans" pitchFamily="34" charset="0"/>
              </a:defRPr>
            </a:lvl3pPr>
            <a:lvl4pPr>
              <a:defRPr lang="en-US" sz="2000" dirty="0">
                <a:solidFill>
                  <a:schemeClr val="bg2"/>
                </a:solidFill>
                <a:latin typeface="Lucida Sans" pitchFamily="34" charset="0"/>
              </a:defRPr>
            </a:lvl4pPr>
            <a:lvl5pPr>
              <a:defRPr lang="en-US" sz="2000" dirty="0">
                <a:solidFill>
                  <a:schemeClr val="bg2"/>
                </a:solidFill>
                <a:latin typeface="Lucida Sans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83099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2355004"/>
          </a:xfrm>
        </p:spPr>
        <p:txBody>
          <a:bodyPr/>
          <a:lstStyle>
            <a:lvl1pPr>
              <a:defRPr lang="en-US" sz="2600" b="0" dirty="0" smtClean="0">
                <a:solidFill>
                  <a:schemeClr val="bg2"/>
                </a:solidFill>
                <a:latin typeface="Lucida Sans" pitchFamily="34" charset="0"/>
                <a:ea typeface="+mn-ea"/>
                <a:cs typeface="+mn-cs"/>
              </a:defRPr>
            </a:lvl1pPr>
            <a:lvl2pPr>
              <a:defRPr lang="en-US" sz="2400" dirty="0" smtClean="0">
                <a:solidFill>
                  <a:schemeClr val="bg2"/>
                </a:solidFill>
                <a:latin typeface="Lucida Sans" pitchFamily="34" charset="0"/>
              </a:defRPr>
            </a:lvl2pPr>
            <a:lvl3pPr>
              <a:defRPr lang="en-US" sz="2200" dirty="0" smtClean="0">
                <a:solidFill>
                  <a:schemeClr val="bg2"/>
                </a:solidFill>
                <a:latin typeface="Lucida Sans" pitchFamily="34" charset="0"/>
              </a:defRPr>
            </a:lvl3pPr>
            <a:lvl4pPr>
              <a:defRPr lang="en-US" sz="2000" dirty="0">
                <a:solidFill>
                  <a:schemeClr val="bg2"/>
                </a:solidFill>
                <a:latin typeface="Lucida Sans" pitchFamily="34" charset="0"/>
              </a:defRPr>
            </a:lvl4pPr>
            <a:lvl5pPr>
              <a:defRPr lang="en-US" sz="2000" dirty="0">
                <a:solidFill>
                  <a:schemeClr val="bg2"/>
                </a:solidFill>
                <a:latin typeface="Lucida Sans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7A3E493-D866-42F2-95D5-649FE7EEDD00}" type="datetime1">
              <a:rPr lang="en-US" smtClean="0">
                <a:solidFill>
                  <a:srgbClr val="000000"/>
                </a:solidFill>
              </a:rPr>
              <a:t>10/31/2017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58FB69-AAAF-4F3F-9246-2DC0A4A5CCE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5005901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1651" y="1981200"/>
            <a:ext cx="5600700" cy="48013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A2862C-3D63-4469-8519-326F4DAE229E}" type="datetime1">
              <a:rPr lang="en-US" smtClean="0">
                <a:solidFill>
                  <a:srgbClr val="000000"/>
                </a:solidFill>
              </a:rPr>
              <a:t>10/31/2017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58FB69-AAAF-4F3F-9246-2DC0A4A5CCE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3520052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B611BD-A924-4582-8B66-5ACDCF1D622B}" type="datetime1">
              <a:rPr lang="en-US" smtClean="0">
                <a:solidFill>
                  <a:srgbClr val="000000"/>
                </a:solidFill>
              </a:rPr>
              <a:t>10/31/2017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58FB69-AAAF-4F3F-9246-2DC0A4A5CCE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6362890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646331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2355004"/>
          </a:xfrm>
        </p:spPr>
        <p:txBody>
          <a:bodyPr/>
          <a:lstStyle>
            <a:lvl1pPr marL="165100" indent="-165100">
              <a:buSzPct val="125000"/>
              <a:buFont typeface="Arial" pitchFamily="34" charset="0"/>
              <a:buChar char="•"/>
              <a:defRPr lang="en-US" sz="2600" b="0" dirty="0" smtClean="0">
                <a:solidFill>
                  <a:schemeClr val="bg2"/>
                </a:solidFill>
                <a:latin typeface="Lucida Sans" pitchFamily="34" charset="0"/>
                <a:ea typeface="+mn-ea"/>
                <a:cs typeface="+mn-cs"/>
              </a:defRPr>
            </a:lvl1pPr>
            <a:lvl2pPr marL="509588" indent="-165100">
              <a:buSzPct val="125000"/>
              <a:buFont typeface="Arial" pitchFamily="34" charset="0"/>
              <a:buChar char="•"/>
              <a:defRPr lang="en-US" sz="2400" dirty="0" smtClean="0">
                <a:solidFill>
                  <a:schemeClr val="bg2"/>
                </a:solidFill>
                <a:latin typeface="Lucida Sans" pitchFamily="34" charset="0"/>
              </a:defRPr>
            </a:lvl2pPr>
            <a:lvl3pPr>
              <a:buSzPct val="125000"/>
              <a:buFont typeface="Arial" pitchFamily="34" charset="0"/>
              <a:buChar char="•"/>
              <a:defRPr lang="en-US" sz="2200" dirty="0" smtClean="0">
                <a:solidFill>
                  <a:schemeClr val="bg2"/>
                </a:solidFill>
                <a:latin typeface="Lucida Sans" pitchFamily="34" charset="0"/>
              </a:defRPr>
            </a:lvl3pPr>
            <a:lvl4pPr marL="974725" indent="-180975">
              <a:buSzPct val="125000"/>
              <a:buFont typeface="Arial" pitchFamily="34" charset="0"/>
              <a:buChar char="•"/>
              <a:defRPr lang="en-US" sz="2000" dirty="0">
                <a:solidFill>
                  <a:schemeClr val="bg2"/>
                </a:solidFill>
                <a:latin typeface="Lucida Sans" pitchFamily="34" charset="0"/>
              </a:defRPr>
            </a:lvl4pPr>
            <a:lvl5pPr>
              <a:buSzPct val="125000"/>
              <a:buFont typeface="Arial" pitchFamily="34" charset="0"/>
              <a:buChar char="•"/>
              <a:defRPr lang="en-US" sz="2000" dirty="0">
                <a:solidFill>
                  <a:schemeClr val="bg2"/>
                </a:solidFill>
                <a:latin typeface="Lucida Sans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0"/>
            <a:ext cx="3008313" cy="30777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125EFD-8468-4ECD-880F-DD30AE9C90FA}" type="datetime1">
              <a:rPr lang="en-US" smtClean="0">
                <a:solidFill>
                  <a:srgbClr val="000000"/>
                </a:solidFill>
              </a:rPr>
              <a:t>10/31/2017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58FB69-AAAF-4F3F-9246-2DC0A4A5CCE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3260678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369332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5847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30777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D9D7493-C8B9-4D8D-ADAA-F221AB8A4057}" type="datetime1">
              <a:rPr lang="en-US" smtClean="0">
                <a:solidFill>
                  <a:srgbClr val="000000"/>
                </a:solidFill>
              </a:rPr>
              <a:t>10/31/2017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58FB69-AAAF-4F3F-9246-2DC0A4A5CCE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3228452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1651" y="1981200"/>
            <a:ext cx="5600700" cy="48013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260" y="2667001"/>
            <a:ext cx="4832092" cy="1851025"/>
          </a:xfrm>
        </p:spPr>
        <p:txBody>
          <a:bodyPr vert="eaVert"/>
          <a:lstStyle>
            <a:lvl1pPr>
              <a:defRPr b="0"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3B0EC4-7D77-4DCC-A8CC-A3458C19E007}" type="datetime1">
              <a:rPr lang="en-US" smtClean="0">
                <a:solidFill>
                  <a:srgbClr val="000000"/>
                </a:solidFill>
              </a:rPr>
              <a:t>10/31/2017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58FB69-AAAF-4F3F-9246-2DC0A4A5CCE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1115911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24441" y="1981200"/>
            <a:ext cx="1348061" cy="2514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245320" y="1981200"/>
            <a:ext cx="2774606" cy="2514600"/>
          </a:xfrm>
        </p:spPr>
        <p:txBody>
          <a:bodyPr vert="eaVert"/>
          <a:lstStyle>
            <a:lvl1pPr>
              <a:defRPr b="0"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E795C16-9CE2-43D1-AB23-64589EC1FFB6}" type="datetime1">
              <a:rPr lang="en-US" smtClean="0">
                <a:solidFill>
                  <a:srgbClr val="000000"/>
                </a:solidFill>
              </a:rPr>
              <a:t>10/31/2017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58FB69-AAAF-4F3F-9246-2DC0A4A5CCE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3284044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AC71D4-9559-4DBE-9EF5-91CB88D99F80}" type="datetime1">
              <a:rPr lang="en-US" smtClean="0"/>
              <a:t>10/31/2017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92D335-2672-4D96-A554-431CCEBE8F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549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15"/>
          <p:cNvGrpSpPr>
            <a:grpSpLocks/>
          </p:cNvGrpSpPr>
          <p:nvPr/>
        </p:nvGrpSpPr>
        <p:grpSpPr bwMode="auto">
          <a:xfrm>
            <a:off x="0" y="6705600"/>
            <a:ext cx="9144000" cy="152400"/>
            <a:chOff x="0" y="6705600"/>
            <a:chExt cx="9144000" cy="152400"/>
          </a:xfrm>
        </p:grpSpPr>
        <p:sp>
          <p:nvSpPr>
            <p:cNvPr id="17" name="Rectangle 16"/>
            <p:cNvSpPr/>
            <p:nvPr userDrawn="1"/>
          </p:nvSpPr>
          <p:spPr>
            <a:xfrm>
              <a:off x="0" y="6705600"/>
              <a:ext cx="3048000" cy="1524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8" name="Rectangle 17"/>
            <p:cNvSpPr/>
            <p:nvPr userDrawn="1"/>
          </p:nvSpPr>
          <p:spPr>
            <a:xfrm>
              <a:off x="3048000" y="6705600"/>
              <a:ext cx="3048000" cy="1524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9" name="Rectangle 18"/>
            <p:cNvSpPr/>
            <p:nvPr userDrawn="1"/>
          </p:nvSpPr>
          <p:spPr>
            <a:xfrm>
              <a:off x="6096000" y="6705600"/>
              <a:ext cx="3048000" cy="1524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black">
          <a:xfrm>
            <a:off x="1874838" y="1592263"/>
            <a:ext cx="5600700" cy="195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1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052" name="Rectangle 2"/>
          <p:cNvSpPr>
            <a:spLocks noGrp="1" noChangeArrowheads="1"/>
          </p:cNvSpPr>
          <p:nvPr>
            <p:ph type="title"/>
          </p:nvPr>
        </p:nvSpPr>
        <p:spPr bwMode="black">
          <a:xfrm>
            <a:off x="455613" y="906463"/>
            <a:ext cx="843915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2"/>
          </p:nvPr>
        </p:nvSpPr>
        <p:spPr bwMode="black">
          <a:xfrm>
            <a:off x="123825" y="6469063"/>
            <a:ext cx="1519238" cy="38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bg2"/>
                </a:solidFill>
                <a:latin typeface="Arial" charset="0"/>
              </a:defRPr>
            </a:lvl1pPr>
          </a:lstStyle>
          <a:p>
            <a:fld id="{36CB7241-EBF9-4EF9-B3E8-F1888AF05B2E}" type="datetime1">
              <a:rPr lang="en-US" smtClean="0">
                <a:solidFill>
                  <a:srgbClr val="000000"/>
                </a:solidFill>
              </a:rPr>
              <a:t>10/31/2017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 bwMode="black">
          <a:xfrm>
            <a:off x="1544638" y="6469063"/>
            <a:ext cx="6153150" cy="38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bg2"/>
                </a:solidFill>
                <a:latin typeface="Arial" charset="0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" name="Rectangle 6"/>
          <p:cNvSpPr>
            <a:spLocks noGrp="1" noChangeArrowheads="1"/>
          </p:cNvSpPr>
          <p:nvPr>
            <p:ph type="sldNum" sz="quarter" idx="4"/>
          </p:nvPr>
        </p:nvSpPr>
        <p:spPr bwMode="black">
          <a:xfrm>
            <a:off x="7766050" y="6469063"/>
            <a:ext cx="1301750" cy="38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2"/>
                </a:solidFill>
                <a:latin typeface="Arial" charset="0"/>
              </a:defRPr>
            </a:lvl1pPr>
          </a:lstStyle>
          <a:p>
            <a:fld id="{6B58FB69-AAAF-4F3F-9246-2DC0A4A5CCE6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093995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1"/>
          </a:solidFill>
          <a:latin typeface="Lucida Sans" pitchFamily="34" charset="0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1"/>
          </a:solidFill>
          <a:latin typeface="Lucida Sans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1"/>
          </a:solidFill>
          <a:latin typeface="Lucida Sans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1"/>
          </a:solidFill>
          <a:latin typeface="Lucida Sans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1"/>
          </a:solidFill>
          <a:latin typeface="Lucida Sans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</a:defRPr>
      </a:lvl9pPr>
    </p:titleStyle>
    <p:bodyStyle>
      <a:lvl1pPr marL="165100" indent="-165100" algn="l" rtl="0" eaLnBrk="1" fontAlgn="base" hangingPunct="1">
        <a:spcBef>
          <a:spcPct val="25000"/>
        </a:spcBef>
        <a:spcAft>
          <a:spcPct val="0"/>
        </a:spcAft>
        <a:buClr>
          <a:srgbClr val="C60C30"/>
        </a:buClr>
        <a:buSzPct val="100000"/>
        <a:buFont typeface="Arial" charset="0"/>
        <a:buChar char="•"/>
        <a:defRPr lang="en-US" sz="2600" dirty="0">
          <a:solidFill>
            <a:schemeClr val="bg2"/>
          </a:solidFill>
          <a:latin typeface="Lucida Sans" pitchFamily="34" charset="0"/>
          <a:ea typeface="+mn-ea"/>
          <a:cs typeface="+mn-cs"/>
        </a:defRPr>
      </a:lvl1pPr>
      <a:lvl2pPr marL="344488" indent="-179388" algn="l" rtl="0" eaLnBrk="1" fontAlgn="base" hangingPunct="1">
        <a:lnSpc>
          <a:spcPct val="95000"/>
        </a:lnSpc>
        <a:spcBef>
          <a:spcPct val="10000"/>
        </a:spcBef>
        <a:spcAft>
          <a:spcPct val="0"/>
        </a:spcAft>
        <a:buClr>
          <a:srgbClr val="C60C30"/>
        </a:buClr>
        <a:buSzPct val="100000"/>
        <a:buFont typeface="Arial" charset="0"/>
        <a:buChar char="•"/>
        <a:defRPr lang="en-US" sz="2400" dirty="0">
          <a:solidFill>
            <a:schemeClr val="bg2"/>
          </a:solidFill>
          <a:latin typeface="Lucida Sans" pitchFamily="34" charset="0"/>
        </a:defRPr>
      </a:lvl2pPr>
      <a:lvl3pPr marL="509588" indent="-165100" algn="l" rtl="0" eaLnBrk="1" fontAlgn="base" hangingPunct="1">
        <a:lnSpc>
          <a:spcPct val="95000"/>
        </a:lnSpc>
        <a:spcBef>
          <a:spcPct val="10000"/>
        </a:spcBef>
        <a:spcAft>
          <a:spcPct val="0"/>
        </a:spcAft>
        <a:buClr>
          <a:srgbClr val="C60C30"/>
        </a:buClr>
        <a:buSzPct val="100000"/>
        <a:buFont typeface="Arial" charset="0"/>
        <a:buChar char="•"/>
        <a:defRPr lang="en-US" sz="2200" dirty="0">
          <a:solidFill>
            <a:schemeClr val="bg2"/>
          </a:solidFill>
          <a:latin typeface="Lucida Sans" pitchFamily="34" charset="0"/>
        </a:defRPr>
      </a:lvl3pPr>
      <a:lvl4pPr marL="688975" indent="-179388" algn="l" rtl="0" eaLnBrk="1" fontAlgn="base" hangingPunct="1">
        <a:lnSpc>
          <a:spcPct val="95000"/>
        </a:lnSpc>
        <a:spcBef>
          <a:spcPct val="10000"/>
        </a:spcBef>
        <a:spcAft>
          <a:spcPct val="0"/>
        </a:spcAft>
        <a:buClr>
          <a:srgbClr val="C60C30"/>
        </a:buClr>
        <a:buSzPct val="100000"/>
        <a:buFont typeface="Arial" charset="0"/>
        <a:buChar char="•"/>
        <a:defRPr lang="en-US" sz="2000" dirty="0">
          <a:solidFill>
            <a:schemeClr val="bg2"/>
          </a:solidFill>
          <a:latin typeface="Lucida Sans" pitchFamily="34" charset="0"/>
        </a:defRPr>
      </a:lvl4pPr>
      <a:lvl5pPr marL="854075" indent="-165100" algn="l" rtl="0" eaLnBrk="1" fontAlgn="base" hangingPunct="1">
        <a:lnSpc>
          <a:spcPct val="95000"/>
        </a:lnSpc>
        <a:spcBef>
          <a:spcPct val="10000"/>
        </a:spcBef>
        <a:spcAft>
          <a:spcPct val="0"/>
        </a:spcAft>
        <a:buClr>
          <a:srgbClr val="C60C30"/>
        </a:buClr>
        <a:buSzPct val="100000"/>
        <a:buFont typeface="Arial" charset="0"/>
        <a:buChar char="•"/>
        <a:defRPr lang="en-US" sz="2000" dirty="0">
          <a:solidFill>
            <a:schemeClr val="bg2"/>
          </a:solidFill>
          <a:latin typeface="Lucida Sans" pitchFamily="34" charset="0"/>
        </a:defRPr>
      </a:lvl5pPr>
      <a:lvl6pPr marL="1141413" indent="222250" algn="l" rtl="0" eaLnBrk="1" fontAlgn="base" hangingPunct="1">
        <a:lnSpc>
          <a:spcPct val="95000"/>
        </a:lnSpc>
        <a:spcBef>
          <a:spcPct val="1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6pPr>
      <a:lvl7pPr marL="1598613" indent="222250" algn="l" rtl="0" eaLnBrk="1" fontAlgn="base" hangingPunct="1">
        <a:lnSpc>
          <a:spcPct val="95000"/>
        </a:lnSpc>
        <a:spcBef>
          <a:spcPct val="1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7pPr>
      <a:lvl8pPr marL="2055813" indent="222250" algn="l" rtl="0" eaLnBrk="1" fontAlgn="base" hangingPunct="1">
        <a:lnSpc>
          <a:spcPct val="95000"/>
        </a:lnSpc>
        <a:spcBef>
          <a:spcPct val="1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8pPr>
      <a:lvl9pPr marL="2513013" indent="222250" algn="l" rtl="0" eaLnBrk="1" fontAlgn="base" hangingPunct="1">
        <a:lnSpc>
          <a:spcPct val="95000"/>
        </a:lnSpc>
        <a:spcBef>
          <a:spcPct val="1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jpeg"/><Relationship Id="rId4" Type="http://schemas.openxmlformats.org/officeDocument/2006/relationships/image" Target="../media/image5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5.gif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10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5.gif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tiff"/><Relationship Id="rId13" Type="http://schemas.openxmlformats.org/officeDocument/2006/relationships/image" Target="../media/image3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.png"/><Relationship Id="rId12" Type="http://schemas.openxmlformats.org/officeDocument/2006/relationships/image" Target="../media/image3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.gif"/><Relationship Id="rId11" Type="http://schemas.openxmlformats.org/officeDocument/2006/relationships/image" Target="../media/image30.png"/><Relationship Id="rId5" Type="http://schemas.openxmlformats.org/officeDocument/2006/relationships/image" Target="../media/image4.jpeg"/><Relationship Id="rId10" Type="http://schemas.openxmlformats.org/officeDocument/2006/relationships/image" Target="../media/image14.tiff"/><Relationship Id="rId4" Type="http://schemas.openxmlformats.org/officeDocument/2006/relationships/image" Target="../media/image3.jpeg"/><Relationship Id="rId9" Type="http://schemas.openxmlformats.org/officeDocument/2006/relationships/image" Target="../media/image13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gif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5.gif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13" Type="http://schemas.openxmlformats.org/officeDocument/2006/relationships/image" Target="../media/image24.jpeg"/><Relationship Id="rId3" Type="http://schemas.openxmlformats.org/officeDocument/2006/relationships/image" Target="../media/image4.jpeg"/><Relationship Id="rId7" Type="http://schemas.openxmlformats.org/officeDocument/2006/relationships/image" Target="../media/image19.jpeg"/><Relationship Id="rId12" Type="http://schemas.openxmlformats.org/officeDocument/2006/relationships/image" Target="../media/image2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22.jpeg"/><Relationship Id="rId5" Type="http://schemas.openxmlformats.org/officeDocument/2006/relationships/image" Target="../media/image17.png"/><Relationship Id="rId15" Type="http://schemas.openxmlformats.org/officeDocument/2006/relationships/image" Target="../media/image26.png"/><Relationship Id="rId10" Type="http://schemas.microsoft.com/office/2007/relationships/hdphoto" Target="../media/hdphoto1.wdp"/><Relationship Id="rId4" Type="http://schemas.openxmlformats.org/officeDocument/2006/relationships/image" Target="../media/image5.gif"/><Relationship Id="rId9" Type="http://schemas.openxmlformats.org/officeDocument/2006/relationships/image" Target="../media/image21.png"/><Relationship Id="rId1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tiff"/><Relationship Id="rId4" Type="http://schemas.openxmlformats.org/officeDocument/2006/relationships/image" Target="../media/image5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tif"/><Relationship Id="rId5" Type="http://schemas.openxmlformats.org/officeDocument/2006/relationships/chart" Target="../charts/chart1.xml"/><Relationship Id="rId4" Type="http://schemas.openxmlformats.org/officeDocument/2006/relationships/image" Target="../media/image5.gi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tiff"/><Relationship Id="rId3" Type="http://schemas.openxmlformats.org/officeDocument/2006/relationships/image" Target="../media/image3.jpeg"/><Relationship Id="rId7" Type="http://schemas.openxmlformats.org/officeDocument/2006/relationships/image" Target="../media/image29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5.gif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tiff"/><Relationship Id="rId5" Type="http://schemas.openxmlformats.org/officeDocument/2006/relationships/image" Target="../media/image31.tiff"/><Relationship Id="rId4" Type="http://schemas.openxmlformats.org/officeDocument/2006/relationships/image" Target="../media/image5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gif"/><Relationship Id="rId4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"/><Relationship Id="rId2" Type="http://schemas.openxmlformats.org/officeDocument/2006/relationships/image" Target="../media/image34.t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gif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5.gif"/><Relationship Id="rId4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gif"/><Relationship Id="rId4" Type="http://schemas.openxmlformats.org/officeDocument/2006/relationships/image" Target="../media/image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gif"/><Relationship Id="rId4" Type="http://schemas.openxmlformats.org/officeDocument/2006/relationships/image" Target="../media/image4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jpeg"/><Relationship Id="rId18" Type="http://schemas.openxmlformats.org/officeDocument/2006/relationships/image" Target="../media/image50.png"/><Relationship Id="rId3" Type="http://schemas.openxmlformats.org/officeDocument/2006/relationships/image" Target="../media/image38.png"/><Relationship Id="rId21" Type="http://schemas.openxmlformats.org/officeDocument/2006/relationships/image" Target="../media/image53.png"/><Relationship Id="rId7" Type="http://schemas.openxmlformats.org/officeDocument/2006/relationships/image" Target="../media/image5.gif"/><Relationship Id="rId12" Type="http://schemas.openxmlformats.org/officeDocument/2006/relationships/image" Target="../media/image44.png"/><Relationship Id="rId17" Type="http://schemas.openxmlformats.org/officeDocument/2006/relationships/image" Target="../media/image49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48.png"/><Relationship Id="rId20" Type="http://schemas.openxmlformats.org/officeDocument/2006/relationships/image" Target="../media/image5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43.jpeg"/><Relationship Id="rId5" Type="http://schemas.openxmlformats.org/officeDocument/2006/relationships/image" Target="../media/image3.jpeg"/><Relationship Id="rId15" Type="http://schemas.openxmlformats.org/officeDocument/2006/relationships/image" Target="../media/image47.jpg"/><Relationship Id="rId10" Type="http://schemas.openxmlformats.org/officeDocument/2006/relationships/image" Target="../media/image42.jpeg"/><Relationship Id="rId19" Type="http://schemas.openxmlformats.org/officeDocument/2006/relationships/image" Target="../media/image51.png"/><Relationship Id="rId4" Type="http://schemas.openxmlformats.org/officeDocument/2006/relationships/image" Target="../media/image39.png"/><Relationship Id="rId9" Type="http://schemas.openxmlformats.org/officeDocument/2006/relationships/image" Target="../media/image41.jpeg"/><Relationship Id="rId14" Type="http://schemas.openxmlformats.org/officeDocument/2006/relationships/image" Target="../media/image4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6D302C67-3344-40ED-82E9-C1C06339CB5A}"/>
              </a:ext>
            </a:extLst>
          </p:cNvPr>
          <p:cNvGrpSpPr/>
          <p:nvPr/>
        </p:nvGrpSpPr>
        <p:grpSpPr>
          <a:xfrm>
            <a:off x="0" y="0"/>
            <a:ext cx="9147218" cy="1029963"/>
            <a:chOff x="1" y="-38637"/>
            <a:chExt cx="12196290" cy="1373284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E2813662-75DB-4868-ABA2-FD526A267E59}"/>
                </a:ext>
              </a:extLst>
            </p:cNvPr>
            <p:cNvGrpSpPr/>
            <p:nvPr/>
          </p:nvGrpSpPr>
          <p:grpSpPr>
            <a:xfrm>
              <a:off x="1" y="-38637"/>
              <a:ext cx="12196290" cy="1373284"/>
              <a:chOff x="1" y="-38637"/>
              <a:chExt cx="12196290" cy="1373284"/>
            </a:xfrm>
          </p:grpSpPr>
          <p:pic>
            <p:nvPicPr>
              <p:cNvPr id="11" name="Picture 9">
                <a:extLst>
                  <a:ext uri="{FF2B5EF4-FFF2-40B4-BE49-F238E27FC236}">
                    <a16:creationId xmlns:a16="http://schemas.microsoft.com/office/drawing/2014/main" id="{77F03B72-4148-4688-B326-F8B02FBDE4C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499" r="23358"/>
              <a:stretch/>
            </p:blipFill>
            <p:spPr bwMode="auto">
              <a:xfrm>
                <a:off x="4293" y="-38637"/>
                <a:ext cx="12191998" cy="1283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F0AF7DF9-AB76-444C-B810-155A9965D562}"/>
                  </a:ext>
                </a:extLst>
              </p:cNvPr>
              <p:cNvSpPr/>
              <p:nvPr/>
            </p:nvSpPr>
            <p:spPr>
              <a:xfrm>
                <a:off x="1" y="1247736"/>
                <a:ext cx="12191998" cy="86911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/>
              </a:p>
            </p:txBody>
          </p:sp>
        </p:grpSp>
        <p:pic>
          <p:nvPicPr>
            <p:cNvPr id="9" name="Picture 9">
              <a:extLst>
                <a:ext uri="{FF2B5EF4-FFF2-40B4-BE49-F238E27FC236}">
                  <a16:creationId xmlns:a16="http://schemas.microsoft.com/office/drawing/2014/main" id="{417CDD24-BBD6-46A4-B4C7-9CCA9CE16D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501" b="15428"/>
            <a:stretch/>
          </p:blipFill>
          <p:spPr bwMode="auto">
            <a:xfrm>
              <a:off x="9462399" y="149312"/>
              <a:ext cx="2729600" cy="904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658F29EB-3AFB-4958-A3A9-8C739544B1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2" y="40623"/>
              <a:ext cx="3018579" cy="1122125"/>
            </a:xfrm>
            <a:prstGeom prst="rect">
              <a:avLst/>
            </a:prstGeom>
          </p:spPr>
        </p:pic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D3B2647E-565D-45E9-B5D6-131F85996EF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5854" y="2189072"/>
            <a:ext cx="7315200" cy="4668928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5B62216E-2B61-4AF3-B574-992EE0E6DA8A}"/>
              </a:ext>
            </a:extLst>
          </p:cNvPr>
          <p:cNvSpPr txBox="1">
            <a:spLocks/>
          </p:cNvSpPr>
          <p:nvPr/>
        </p:nvSpPr>
        <p:spPr>
          <a:xfrm>
            <a:off x="1601009" y="761"/>
            <a:ext cx="5714191" cy="10488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100" b="1" dirty="0">
                <a:solidFill>
                  <a:schemeClr val="bg1"/>
                </a:solidFill>
                <a:latin typeface="+mn-lt"/>
              </a:rPr>
              <a:t>Characterization of Sodalite Based Waste Forms </a:t>
            </a:r>
          </a:p>
          <a:p>
            <a:pPr algn="ctr"/>
            <a:r>
              <a:rPr lang="en-US" sz="2100" b="1" dirty="0">
                <a:solidFill>
                  <a:schemeClr val="bg1"/>
                </a:solidFill>
                <a:latin typeface="+mn-lt"/>
              </a:rPr>
              <a:t>for Immobilization of </a:t>
            </a:r>
            <a:r>
              <a:rPr lang="en-US" sz="2100" b="1" baseline="30000" dirty="0">
                <a:solidFill>
                  <a:schemeClr val="bg1"/>
                </a:solidFill>
                <a:latin typeface="+mn-lt"/>
              </a:rPr>
              <a:t>129</a:t>
            </a:r>
            <a:r>
              <a:rPr lang="en-US" sz="2100" b="1" dirty="0">
                <a:solidFill>
                  <a:schemeClr val="bg1"/>
                </a:solidFill>
                <a:latin typeface="+mn-lt"/>
              </a:rPr>
              <a:t>I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AF96E5F-3BAB-4FDB-A3FF-3421D5153AEA}"/>
              </a:ext>
            </a:extLst>
          </p:cNvPr>
          <p:cNvSpPr/>
          <p:nvPr/>
        </p:nvSpPr>
        <p:spPr>
          <a:xfrm>
            <a:off x="3322315" y="1244399"/>
            <a:ext cx="569976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600" b="1" u="sng" dirty="0">
                <a:ea typeface="Malgun Gothic" panose="020B0503020000020004" pitchFamily="34" charset="-127"/>
              </a:rPr>
              <a:t>John </a:t>
            </a:r>
            <a:r>
              <a:rPr lang="en-US" sz="1600" b="1" u="sng" dirty="0" smtClean="0">
                <a:ea typeface="Malgun Gothic" panose="020B0503020000020004" pitchFamily="34" charset="-127"/>
              </a:rPr>
              <a:t>McCloy</a:t>
            </a:r>
            <a:r>
              <a:rPr lang="en-US" sz="1600" b="1" dirty="0" smtClean="0">
                <a:ea typeface="Malgun Gothic" panose="020B0503020000020004" pitchFamily="34" charset="-127"/>
              </a:rPr>
              <a:t>,</a:t>
            </a:r>
            <a:r>
              <a:rPr lang="en-US" sz="1600" b="1" baseline="30000" dirty="0" smtClean="0">
                <a:ea typeface="Malgun Gothic" panose="020B0503020000020004" pitchFamily="34" charset="-127"/>
              </a:rPr>
              <a:t>1,2</a:t>
            </a:r>
            <a:r>
              <a:rPr lang="en-US" sz="1600" b="1" dirty="0" smtClean="0">
                <a:ea typeface="Malgun Gothic" panose="020B0503020000020004" pitchFamily="34" charset="-127"/>
              </a:rPr>
              <a:t> </a:t>
            </a:r>
            <a:r>
              <a:rPr lang="en-US" sz="1600" b="1" dirty="0" err="1">
                <a:ea typeface="Malgun Gothic" panose="020B0503020000020004" pitchFamily="34" charset="-127"/>
              </a:rPr>
              <a:t>Saehwa</a:t>
            </a:r>
            <a:r>
              <a:rPr lang="en-US" sz="1600" b="1" dirty="0">
                <a:ea typeface="Malgun Gothic" panose="020B0503020000020004" pitchFamily="34" charset="-127"/>
              </a:rPr>
              <a:t> </a:t>
            </a:r>
            <a:r>
              <a:rPr lang="en-US" sz="1600" b="1" dirty="0" smtClean="0">
                <a:ea typeface="Malgun Gothic" panose="020B0503020000020004" pitchFamily="34" charset="-127"/>
              </a:rPr>
              <a:t>Chong,</a:t>
            </a:r>
            <a:r>
              <a:rPr lang="en-US" sz="1600" b="1" baseline="30000" dirty="0" smtClean="0">
                <a:ea typeface="Malgun Gothic" panose="020B0503020000020004" pitchFamily="34" charset="-127"/>
              </a:rPr>
              <a:t>1</a:t>
            </a:r>
            <a:r>
              <a:rPr lang="en-US" sz="1600" b="1" dirty="0" smtClean="0">
                <a:ea typeface="Malgun Gothic" panose="020B0503020000020004" pitchFamily="34" charset="-127"/>
              </a:rPr>
              <a:t> </a:t>
            </a:r>
            <a:r>
              <a:rPr lang="en-US" sz="1600" b="1" dirty="0">
                <a:ea typeface="Malgun Gothic" panose="020B0503020000020004" pitchFamily="34" charset="-127"/>
              </a:rPr>
              <a:t>Brian </a:t>
            </a:r>
            <a:r>
              <a:rPr lang="en-US" sz="1600" b="1" dirty="0" smtClean="0">
                <a:ea typeface="Malgun Gothic" panose="020B0503020000020004" pitchFamily="34" charset="-127"/>
              </a:rPr>
              <a:t>Riley,</a:t>
            </a:r>
            <a:r>
              <a:rPr lang="en-US" sz="1600" b="1" baseline="30000" dirty="0" smtClean="0">
                <a:ea typeface="Malgun Gothic" panose="020B0503020000020004" pitchFamily="34" charset="-127"/>
              </a:rPr>
              <a:t>1,2</a:t>
            </a:r>
            <a:r>
              <a:rPr lang="en-US" sz="1600" b="1" dirty="0" smtClean="0">
                <a:ea typeface="Malgun Gothic" panose="020B0503020000020004" pitchFamily="34" charset="-127"/>
              </a:rPr>
              <a:t> </a:t>
            </a:r>
            <a:r>
              <a:rPr lang="en-US" sz="1600" b="1" dirty="0" err="1">
                <a:ea typeface="Malgun Gothic" panose="020B0503020000020004" pitchFamily="34" charset="-127"/>
              </a:rPr>
              <a:t>Junghune</a:t>
            </a:r>
            <a:r>
              <a:rPr lang="en-US" sz="1600" b="1" dirty="0">
                <a:ea typeface="Malgun Gothic" panose="020B0503020000020004" pitchFamily="34" charset="-127"/>
              </a:rPr>
              <a:t> </a:t>
            </a:r>
            <a:r>
              <a:rPr lang="en-US" sz="1600" b="1" dirty="0" smtClean="0">
                <a:ea typeface="Malgun Gothic" panose="020B0503020000020004" pitchFamily="34" charset="-127"/>
              </a:rPr>
              <a:t>Nam</a:t>
            </a:r>
            <a:r>
              <a:rPr lang="en-US" sz="1600" b="1" baseline="30000" dirty="0">
                <a:ea typeface="Malgun Gothic" panose="020B0503020000020004" pitchFamily="34" charset="-127"/>
              </a:rPr>
              <a:t>1</a:t>
            </a:r>
            <a:r>
              <a:rPr lang="en-US" sz="1600" b="1" dirty="0" smtClean="0">
                <a:ea typeface="Malgun Gothic" panose="020B0503020000020004" pitchFamily="34" charset="-127"/>
              </a:rPr>
              <a:t> </a:t>
            </a:r>
            <a:endParaRPr lang="en-US" sz="1600" b="1" dirty="0">
              <a:ea typeface="Malgun Gothic" panose="020B0503020000020004" pitchFamily="34" charset="-127"/>
            </a:endParaRPr>
          </a:p>
          <a:p>
            <a:pPr algn="r"/>
            <a:r>
              <a:rPr lang="en-US" sz="1600" b="1" dirty="0" smtClean="0">
                <a:ea typeface="Malgun Gothic" panose="020B0503020000020004" pitchFamily="34" charset="-127"/>
              </a:rPr>
              <a:t>1.  Washington </a:t>
            </a:r>
            <a:r>
              <a:rPr lang="en-US" sz="1600" b="1" dirty="0">
                <a:ea typeface="Malgun Gothic" panose="020B0503020000020004" pitchFamily="34" charset="-127"/>
              </a:rPr>
              <a:t>State University</a:t>
            </a:r>
          </a:p>
          <a:p>
            <a:pPr marL="342900" indent="-342900" algn="r">
              <a:buAutoNum type="arabicPeriod" startAt="2"/>
            </a:pPr>
            <a:r>
              <a:rPr lang="en-US" sz="1600" b="1" dirty="0" smtClean="0">
                <a:ea typeface="Malgun Gothic" panose="020B0503020000020004" pitchFamily="34" charset="-127"/>
              </a:rPr>
              <a:t>Pacific </a:t>
            </a:r>
            <a:r>
              <a:rPr lang="en-US" sz="1600" b="1" dirty="0">
                <a:ea typeface="Malgun Gothic" panose="020B0503020000020004" pitchFamily="34" charset="-127"/>
              </a:rPr>
              <a:t>Northwest National </a:t>
            </a:r>
            <a:r>
              <a:rPr lang="en-US" sz="1600" b="1" dirty="0" smtClean="0">
                <a:ea typeface="Malgun Gothic" panose="020B0503020000020004" pitchFamily="34" charset="-127"/>
              </a:rPr>
              <a:t>Laboratory</a:t>
            </a:r>
          </a:p>
          <a:p>
            <a:pPr marL="342900" indent="-342900" algn="r">
              <a:buAutoNum type="arabicPeriod" startAt="2"/>
            </a:pPr>
            <a:endParaRPr lang="en-US" sz="1600" b="1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8F7E503-80B5-4271-8A04-C4871AA02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2D335-2672-4D96-A554-431CCEBE8FDB}" type="slidenum">
              <a:rPr lang="en-US" smtClean="0"/>
              <a:t>1</a:t>
            </a:fld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5295"/>
            <a:ext cx="3419296" cy="861774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AF96E5F-3BAB-4FDB-A3FF-3421D5153AEA}"/>
              </a:ext>
            </a:extLst>
          </p:cNvPr>
          <p:cNvSpPr/>
          <p:nvPr/>
        </p:nvSpPr>
        <p:spPr>
          <a:xfrm>
            <a:off x="834040" y="1850518"/>
            <a:ext cx="175121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600" b="1" dirty="0" smtClean="0">
                <a:ea typeface="Malgun Gothic" panose="020B0503020000020004" pitchFamily="34" charset="-127"/>
              </a:rPr>
              <a:t>November 1, 2017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2655445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6D302C67-3344-40ED-82E9-C1C06339CB5A}"/>
              </a:ext>
            </a:extLst>
          </p:cNvPr>
          <p:cNvGrpSpPr/>
          <p:nvPr/>
        </p:nvGrpSpPr>
        <p:grpSpPr>
          <a:xfrm>
            <a:off x="0" y="-6870"/>
            <a:ext cx="9147218" cy="1017932"/>
            <a:chOff x="1" y="-38637"/>
            <a:chExt cx="12196290" cy="1357242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E2813662-75DB-4868-ABA2-FD526A267E59}"/>
                </a:ext>
              </a:extLst>
            </p:cNvPr>
            <p:cNvGrpSpPr/>
            <p:nvPr/>
          </p:nvGrpSpPr>
          <p:grpSpPr>
            <a:xfrm>
              <a:off x="1" y="-38637"/>
              <a:ext cx="12196290" cy="1357242"/>
              <a:chOff x="1" y="-38637"/>
              <a:chExt cx="12196290" cy="1357242"/>
            </a:xfrm>
          </p:grpSpPr>
          <p:pic>
            <p:nvPicPr>
              <p:cNvPr id="11" name="Picture 9">
                <a:extLst>
                  <a:ext uri="{FF2B5EF4-FFF2-40B4-BE49-F238E27FC236}">
                    <a16:creationId xmlns:a16="http://schemas.microsoft.com/office/drawing/2014/main" id="{77F03B72-4148-4688-B326-F8B02FBDE4C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499" r="23358"/>
              <a:stretch/>
            </p:blipFill>
            <p:spPr bwMode="auto">
              <a:xfrm>
                <a:off x="4293" y="-38637"/>
                <a:ext cx="12191998" cy="1283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F0AF7DF9-AB76-444C-B810-155A9965D562}"/>
                  </a:ext>
                </a:extLst>
              </p:cNvPr>
              <p:cNvSpPr/>
              <p:nvPr/>
            </p:nvSpPr>
            <p:spPr>
              <a:xfrm>
                <a:off x="1" y="1231694"/>
                <a:ext cx="12191998" cy="86911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/>
              </a:p>
            </p:txBody>
          </p:sp>
        </p:grpSp>
        <p:pic>
          <p:nvPicPr>
            <p:cNvPr id="9" name="Picture 9">
              <a:extLst>
                <a:ext uri="{FF2B5EF4-FFF2-40B4-BE49-F238E27FC236}">
                  <a16:creationId xmlns:a16="http://schemas.microsoft.com/office/drawing/2014/main" id="{417CDD24-BBD6-46A4-B4C7-9CCA9CE16D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501" b="15428"/>
            <a:stretch/>
          </p:blipFill>
          <p:spPr bwMode="auto">
            <a:xfrm>
              <a:off x="9462399" y="149312"/>
              <a:ext cx="2729600" cy="904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658F29EB-3AFB-4958-A3A9-8C739544B1A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2" y="40623"/>
              <a:ext cx="3018579" cy="1122125"/>
            </a:xfrm>
            <a:prstGeom prst="rect">
              <a:avLst/>
            </a:prstGeom>
          </p:spPr>
        </p:pic>
      </p:grpSp>
      <p:sp>
        <p:nvSpPr>
          <p:cNvPr id="4" name="Title 1">
            <a:extLst>
              <a:ext uri="{FF2B5EF4-FFF2-40B4-BE49-F238E27FC236}">
                <a16:creationId xmlns:a16="http://schemas.microsoft.com/office/drawing/2014/main" id="{5B62216E-2B61-4AF3-B574-992EE0E6DA8A}"/>
              </a:ext>
            </a:extLst>
          </p:cNvPr>
          <p:cNvSpPr txBox="1">
            <a:spLocks/>
          </p:cNvSpPr>
          <p:nvPr/>
        </p:nvSpPr>
        <p:spPr>
          <a:xfrm>
            <a:off x="1799129" y="-6870"/>
            <a:ext cx="5545739" cy="10488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+mn-lt"/>
              </a:rPr>
              <a:t>Radioiodine management</a:t>
            </a:r>
            <a:endParaRPr lang="en-US" sz="28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2E3A996-4B58-4E5E-84D2-14489FBEEED1}"/>
              </a:ext>
            </a:extLst>
          </p:cNvPr>
          <p:cNvSpPr txBox="1"/>
          <p:nvPr/>
        </p:nvSpPr>
        <p:spPr>
          <a:xfrm>
            <a:off x="168994" y="1441817"/>
            <a:ext cx="5647192" cy="1323439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Iodine-129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Half-life of 15.7 million yrs.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High mobility when dissolved in ground water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Difficult to use conventional </a:t>
            </a:r>
            <a:r>
              <a:rPr lang="en-US" sz="2000" dirty="0" err="1"/>
              <a:t>vitrification</a:t>
            </a:r>
            <a:r>
              <a:rPr lang="en-US" sz="2000" dirty="0"/>
              <a:t> </a:t>
            </a:r>
            <a:r>
              <a:rPr lang="en-US" sz="2000" dirty="0" smtClean="0"/>
              <a:t>method</a:t>
            </a:r>
            <a:endParaRPr lang="en-US" sz="20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CA8D5C8-E1B3-400A-A7FD-F5732E0D2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2D335-2672-4D96-A554-431CCEBE8FDB}" type="slidenum">
              <a:rPr lang="en-US" smtClean="0"/>
              <a:t>2</a:t>
            </a:fld>
            <a:endParaRPr lang="en-US"/>
          </a:p>
        </p:txBody>
      </p:sp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112128" y="3084393"/>
            <a:ext cx="5704058" cy="3804659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2000" dirty="0" smtClean="0"/>
              <a:t>Baselines in other countries</a:t>
            </a:r>
          </a:p>
          <a:p>
            <a:pPr lvl="1">
              <a:lnSpc>
                <a:spcPct val="80000"/>
              </a:lnSpc>
            </a:pPr>
            <a:r>
              <a:rPr lang="en-US" sz="1800" dirty="0" smtClean="0"/>
              <a:t>La Hague, Sellafield:  discharge to sea</a:t>
            </a:r>
          </a:p>
          <a:p>
            <a:pPr lvl="0">
              <a:lnSpc>
                <a:spcPct val="80000"/>
              </a:lnSpc>
            </a:pPr>
            <a:endParaRPr lang="en-US" sz="2100" dirty="0" smtClean="0">
              <a:solidFill>
                <a:prstClr val="black"/>
              </a:solidFill>
            </a:endParaRPr>
          </a:p>
          <a:p>
            <a:pPr lvl="0">
              <a:lnSpc>
                <a:spcPct val="80000"/>
              </a:lnSpc>
            </a:pPr>
            <a:r>
              <a:rPr lang="en-US" sz="2100" dirty="0" smtClean="0">
                <a:solidFill>
                  <a:prstClr val="black"/>
                </a:solidFill>
              </a:rPr>
              <a:t>Baselines </a:t>
            </a:r>
            <a:r>
              <a:rPr lang="en-US" sz="2100" dirty="0">
                <a:solidFill>
                  <a:prstClr val="black"/>
                </a:solidFill>
              </a:rPr>
              <a:t>for US reprocessing case</a:t>
            </a:r>
          </a:p>
          <a:p>
            <a:pPr lvl="1">
              <a:lnSpc>
                <a:spcPct val="80000"/>
              </a:lnSpc>
            </a:pPr>
            <a:r>
              <a:rPr lang="en-US" sz="1800" dirty="0" err="1">
                <a:solidFill>
                  <a:prstClr val="black"/>
                </a:solidFill>
              </a:rPr>
              <a:t>AgZ</a:t>
            </a:r>
            <a:r>
              <a:rPr lang="en-US" sz="1800" dirty="0">
                <a:solidFill>
                  <a:prstClr val="black"/>
                </a:solidFill>
              </a:rPr>
              <a:t> (</a:t>
            </a:r>
            <a:r>
              <a:rPr lang="en-US" sz="1800" dirty="0" err="1">
                <a:solidFill>
                  <a:prstClr val="black"/>
                </a:solidFill>
              </a:rPr>
              <a:t>mordenite</a:t>
            </a:r>
            <a:r>
              <a:rPr lang="en-US" sz="1800" dirty="0">
                <a:solidFill>
                  <a:prstClr val="black"/>
                </a:solidFill>
              </a:rPr>
              <a:t>) + low T glass (</a:t>
            </a:r>
            <a:r>
              <a:rPr lang="en-US" sz="1800" dirty="0" err="1">
                <a:solidFill>
                  <a:prstClr val="black"/>
                </a:solidFill>
              </a:rPr>
              <a:t>Bi,Zn</a:t>
            </a:r>
            <a:r>
              <a:rPr lang="en-US" sz="1800" dirty="0">
                <a:solidFill>
                  <a:prstClr val="black"/>
                </a:solidFill>
              </a:rPr>
              <a:t>) bonding</a:t>
            </a:r>
          </a:p>
          <a:p>
            <a:pPr lvl="1">
              <a:lnSpc>
                <a:spcPct val="80000"/>
              </a:lnSpc>
            </a:pPr>
            <a:r>
              <a:rPr lang="en-US" sz="1800" dirty="0" err="1">
                <a:solidFill>
                  <a:prstClr val="black"/>
                </a:solidFill>
              </a:rPr>
              <a:t>AgZ</a:t>
            </a:r>
            <a:r>
              <a:rPr lang="en-US" sz="1800" dirty="0">
                <a:solidFill>
                  <a:prstClr val="black"/>
                </a:solidFill>
              </a:rPr>
              <a:t> (</a:t>
            </a:r>
            <a:r>
              <a:rPr lang="en-US" sz="1800" dirty="0" err="1">
                <a:solidFill>
                  <a:prstClr val="black"/>
                </a:solidFill>
              </a:rPr>
              <a:t>mordenite</a:t>
            </a:r>
            <a:r>
              <a:rPr lang="en-US" sz="1800" dirty="0">
                <a:solidFill>
                  <a:prstClr val="black"/>
                </a:solidFill>
              </a:rPr>
              <a:t>) + HIP</a:t>
            </a:r>
          </a:p>
          <a:p>
            <a:pPr lvl="1">
              <a:lnSpc>
                <a:spcPct val="80000"/>
              </a:lnSpc>
            </a:pPr>
            <a:r>
              <a:rPr lang="en-US" sz="1800" dirty="0">
                <a:solidFill>
                  <a:prstClr val="black"/>
                </a:solidFill>
              </a:rPr>
              <a:t>Ag functionalized silica aerogel + consolidate</a:t>
            </a:r>
          </a:p>
          <a:p>
            <a:pPr>
              <a:lnSpc>
                <a:spcPct val="80000"/>
              </a:lnSpc>
              <a:spcBef>
                <a:spcPts val="500"/>
              </a:spcBef>
            </a:pPr>
            <a:r>
              <a:rPr lang="en-US" sz="2100" dirty="0">
                <a:solidFill>
                  <a:prstClr val="black"/>
                </a:solidFill>
              </a:rPr>
              <a:t>Recently (re)considered alternatives</a:t>
            </a:r>
          </a:p>
          <a:p>
            <a:pPr lvl="1">
              <a:lnSpc>
                <a:spcPct val="80000"/>
              </a:lnSpc>
            </a:pPr>
            <a:r>
              <a:rPr lang="en-US" sz="1800" b="1" dirty="0">
                <a:solidFill>
                  <a:srgbClr val="C00000"/>
                </a:solidFill>
              </a:rPr>
              <a:t>Glass-bonded </a:t>
            </a:r>
            <a:r>
              <a:rPr lang="en-US" sz="1800" b="1" dirty="0" err="1">
                <a:solidFill>
                  <a:srgbClr val="C00000"/>
                </a:solidFill>
              </a:rPr>
              <a:t>sodalite</a:t>
            </a:r>
            <a:endParaRPr lang="en-US" sz="1800" b="1" dirty="0">
              <a:solidFill>
                <a:srgbClr val="C00000"/>
              </a:solidFill>
            </a:endParaRPr>
          </a:p>
          <a:p>
            <a:pPr lvl="1">
              <a:lnSpc>
                <a:spcPct val="80000"/>
              </a:lnSpc>
            </a:pPr>
            <a:r>
              <a:rPr lang="en-US" sz="1800" dirty="0">
                <a:solidFill>
                  <a:prstClr val="black"/>
                </a:solidFill>
              </a:rPr>
              <a:t>Glass-bonded </a:t>
            </a:r>
            <a:r>
              <a:rPr lang="en-US" sz="1800" dirty="0" err="1" smtClean="0">
                <a:solidFill>
                  <a:prstClr val="black"/>
                </a:solidFill>
              </a:rPr>
              <a:t>vanado</a:t>
            </a:r>
            <a:r>
              <a:rPr lang="en-US" sz="1800" dirty="0" smtClean="0">
                <a:solidFill>
                  <a:prstClr val="black"/>
                </a:solidFill>
              </a:rPr>
              <a:t>-apatite</a:t>
            </a:r>
            <a:endParaRPr lang="en-US" sz="1800" dirty="0">
              <a:solidFill>
                <a:prstClr val="black"/>
              </a:solidFill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0986" y="1546995"/>
            <a:ext cx="2758127" cy="3603608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5988542" y="5192820"/>
            <a:ext cx="30230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129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 </a:t>
            </a:r>
            <a:r>
              <a:rPr kumimoji="0" lang="en-US" sz="16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[</a:t>
            </a:r>
            <a:r>
              <a:rPr kumimoji="0" lang="en-US" sz="16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mBq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 m</a:t>
            </a:r>
            <a:r>
              <a:rPr kumimoji="0" lang="en-US" sz="1600" b="0" i="1" u="none" strike="noStrike" kern="1200" cap="none" spc="0" normalizeH="0" baseline="30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−3</a:t>
            </a:r>
            <a:r>
              <a:rPr kumimoji="0" lang="en-US" sz="16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] </a:t>
            </a: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 water from the North </a:t>
            </a:r>
            <a:r>
              <a:rPr kumimoji="0" lang="en-US" sz="16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Sea (2005-6 surveys) </a:t>
            </a:r>
            <a:endParaRPr kumimoji="0" lang="en-US" sz="16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A30C78A-30F7-453F-BCDE-4BC487AFD5CB}"/>
              </a:ext>
            </a:extLst>
          </p:cNvPr>
          <p:cNvSpPr/>
          <p:nvPr/>
        </p:nvSpPr>
        <p:spPr>
          <a:xfrm>
            <a:off x="6164529" y="5953962"/>
            <a:ext cx="297947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prstClr val="black"/>
                </a:solidFill>
                <a:latin typeface="Calibri" panose="020F0502020204030204"/>
              </a:rPr>
              <a:t>Michel et </a:t>
            </a:r>
            <a:r>
              <a:rPr lang="en-US" sz="1400" dirty="0">
                <a:solidFill>
                  <a:prstClr val="black"/>
                </a:solidFill>
                <a:latin typeface="Calibri" panose="020F0502020204030204"/>
              </a:rPr>
              <a:t>al, </a:t>
            </a:r>
            <a:r>
              <a:rPr lang="en-US" sz="1400" i="1" dirty="0" smtClean="0">
                <a:solidFill>
                  <a:prstClr val="black"/>
                </a:solidFill>
                <a:latin typeface="Calibri" panose="020F0502020204030204"/>
              </a:rPr>
              <a:t>Science of the Total Environment</a:t>
            </a:r>
            <a:r>
              <a:rPr lang="en-US" sz="1400" dirty="0" smtClean="0">
                <a:solidFill>
                  <a:prstClr val="black"/>
                </a:solidFill>
                <a:latin typeface="Calibri" panose="020F0502020204030204"/>
              </a:rPr>
              <a:t>, 419, 151 (2012)</a:t>
            </a:r>
            <a:endParaRPr lang="en-US" sz="1400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642638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2D335-2672-4D96-A554-431CCEBE8FDB}" type="slidenum">
              <a:rPr lang="en-US" smtClean="0"/>
              <a:t>3</a:t>
            </a:fld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D302C67-3344-40ED-82E9-C1C06339CB5A}"/>
              </a:ext>
            </a:extLst>
          </p:cNvPr>
          <p:cNvGrpSpPr/>
          <p:nvPr/>
        </p:nvGrpSpPr>
        <p:grpSpPr>
          <a:xfrm>
            <a:off x="0" y="-6870"/>
            <a:ext cx="9147218" cy="1017932"/>
            <a:chOff x="1" y="-38637"/>
            <a:chExt cx="12196290" cy="1357242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E2813662-75DB-4868-ABA2-FD526A267E59}"/>
                </a:ext>
              </a:extLst>
            </p:cNvPr>
            <p:cNvGrpSpPr/>
            <p:nvPr/>
          </p:nvGrpSpPr>
          <p:grpSpPr>
            <a:xfrm>
              <a:off x="1" y="-38637"/>
              <a:ext cx="12196290" cy="1357242"/>
              <a:chOff x="1" y="-38637"/>
              <a:chExt cx="12196290" cy="1357242"/>
            </a:xfrm>
          </p:grpSpPr>
          <p:pic>
            <p:nvPicPr>
              <p:cNvPr id="9" name="Picture 9">
                <a:extLst>
                  <a:ext uri="{FF2B5EF4-FFF2-40B4-BE49-F238E27FC236}">
                    <a16:creationId xmlns:a16="http://schemas.microsoft.com/office/drawing/2014/main" id="{77F03B72-4148-4688-B326-F8B02FBDE4C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499" r="23358"/>
              <a:stretch/>
            </p:blipFill>
            <p:spPr bwMode="auto">
              <a:xfrm>
                <a:off x="4293" y="-38637"/>
                <a:ext cx="12191998" cy="1283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F0AF7DF9-AB76-444C-B810-155A9965D562}"/>
                  </a:ext>
                </a:extLst>
              </p:cNvPr>
              <p:cNvSpPr/>
              <p:nvPr/>
            </p:nvSpPr>
            <p:spPr>
              <a:xfrm>
                <a:off x="1" y="1231694"/>
                <a:ext cx="12191998" cy="86911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/>
              </a:p>
            </p:txBody>
          </p:sp>
        </p:grpSp>
        <p:pic>
          <p:nvPicPr>
            <p:cNvPr id="7" name="Picture 9">
              <a:extLst>
                <a:ext uri="{FF2B5EF4-FFF2-40B4-BE49-F238E27FC236}">
                  <a16:creationId xmlns:a16="http://schemas.microsoft.com/office/drawing/2014/main" id="{417CDD24-BBD6-46A4-B4C7-9CCA9CE16D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501" b="15428"/>
            <a:stretch/>
          </p:blipFill>
          <p:spPr bwMode="auto">
            <a:xfrm>
              <a:off x="9462399" y="149312"/>
              <a:ext cx="2729600" cy="904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58F29EB-3AFB-4958-A3A9-8C739544B1A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2" y="40623"/>
              <a:ext cx="3018579" cy="1122125"/>
            </a:xfrm>
            <a:prstGeom prst="rect">
              <a:avLst/>
            </a:prstGeom>
          </p:spPr>
        </p:pic>
      </p:grpSp>
      <p:sp>
        <p:nvSpPr>
          <p:cNvPr id="11" name="Title 1">
            <a:extLst>
              <a:ext uri="{FF2B5EF4-FFF2-40B4-BE49-F238E27FC236}">
                <a16:creationId xmlns:a16="http://schemas.microsoft.com/office/drawing/2014/main" id="{5B62216E-2B61-4AF3-B574-992EE0E6DA8A}"/>
              </a:ext>
            </a:extLst>
          </p:cNvPr>
          <p:cNvSpPr txBox="1">
            <a:spLocks/>
          </p:cNvSpPr>
          <p:nvPr/>
        </p:nvSpPr>
        <p:spPr>
          <a:xfrm>
            <a:off x="1799129" y="-6870"/>
            <a:ext cx="5545739" cy="10488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+mn-lt"/>
              </a:rPr>
              <a:t>Capture &amp; Immobilization</a:t>
            </a:r>
            <a:endParaRPr lang="en-US" sz="28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56996" y="6380617"/>
            <a:ext cx="342498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>
              <a:defRPr/>
            </a:pPr>
            <a:r>
              <a:rPr lang="en-US" sz="1400" dirty="0" smtClean="0">
                <a:solidFill>
                  <a:srgbClr val="000000"/>
                </a:solidFill>
              </a:rPr>
              <a:t>Vienna </a:t>
            </a:r>
            <a:r>
              <a:rPr lang="en-US" sz="1400" dirty="0">
                <a:solidFill>
                  <a:srgbClr val="000000"/>
                </a:solidFill>
              </a:rPr>
              <a:t>et al., "Closed fuel cycle waste treatment strategy," </a:t>
            </a:r>
            <a:r>
              <a:rPr lang="en-US" sz="1400" dirty="0" smtClean="0">
                <a:solidFill>
                  <a:srgbClr val="000000"/>
                </a:solidFill>
              </a:rPr>
              <a:t>PNNL-24114 (</a:t>
            </a:r>
            <a:r>
              <a:rPr lang="en-US" sz="1400" dirty="0">
                <a:solidFill>
                  <a:srgbClr val="000000"/>
                </a:solidFill>
              </a:rPr>
              <a:t>2015).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6290" y="1266895"/>
            <a:ext cx="4081297" cy="4444079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7676256" y="5259553"/>
            <a:ext cx="1308222" cy="902842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981E32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Vapor capture, Caustic scrub,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Stack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Etc</a:t>
            </a: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62850" y="2859143"/>
            <a:ext cx="8811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100" dirty="0" smtClean="0">
                <a:solidFill>
                  <a:srgbClr val="000000"/>
                </a:solidFill>
                <a:latin typeface="Arial"/>
              </a:rPr>
              <a:t>DF&gt;3000</a:t>
            </a:r>
            <a:endParaRPr lang="en-US" sz="11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262850" y="3763314"/>
            <a:ext cx="8811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100" dirty="0" smtClean="0">
                <a:solidFill>
                  <a:srgbClr val="000000"/>
                </a:solidFill>
                <a:latin typeface="Arial"/>
              </a:rPr>
              <a:t>DF&gt;1000</a:t>
            </a:r>
            <a:endParaRPr lang="en-US" sz="11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262850" y="1822398"/>
            <a:ext cx="8811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100" dirty="0" smtClean="0">
                <a:solidFill>
                  <a:srgbClr val="000000"/>
                </a:solidFill>
                <a:latin typeface="Arial"/>
              </a:rPr>
              <a:t>DF&gt;1000</a:t>
            </a:r>
            <a:endParaRPr lang="en-US" sz="11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262850" y="4675330"/>
            <a:ext cx="8811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100" dirty="0" smtClean="0">
                <a:solidFill>
                  <a:srgbClr val="000000"/>
                </a:solidFill>
                <a:latin typeface="Arial"/>
              </a:rPr>
              <a:t>DF&gt;1000</a:t>
            </a:r>
            <a:endParaRPr lang="en-US" sz="11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Content Placeholder 2"/>
          <p:cNvSpPr>
            <a:spLocks noGrp="1"/>
          </p:cNvSpPr>
          <p:nvPr>
            <p:ph idx="1"/>
          </p:nvPr>
        </p:nvSpPr>
        <p:spPr>
          <a:xfrm>
            <a:off x="0" y="1073946"/>
            <a:ext cx="4981594" cy="5275731"/>
          </a:xfrm>
        </p:spPr>
        <p:txBody>
          <a:bodyPr>
            <a:normAutofit/>
          </a:bodyPr>
          <a:lstStyle/>
          <a:p>
            <a:r>
              <a:rPr lang="en-US" sz="2000" dirty="0" smtClean="0"/>
              <a:t>Capture/immobilize </a:t>
            </a:r>
            <a:r>
              <a:rPr lang="en-US" sz="2000" dirty="0" smtClean="0">
                <a:solidFill>
                  <a:srgbClr val="C00000"/>
                </a:solidFill>
              </a:rPr>
              <a:t>different technologies</a:t>
            </a:r>
          </a:p>
          <a:p>
            <a:pPr lvl="1"/>
            <a:r>
              <a:rPr lang="en-US" sz="1800" dirty="0" smtClean="0"/>
              <a:t>MOF + cement</a:t>
            </a:r>
          </a:p>
          <a:p>
            <a:pPr lvl="1"/>
            <a:r>
              <a:rPr lang="en-US" sz="1800" dirty="0" smtClean="0"/>
              <a:t>Caustic scrub + mineral</a:t>
            </a:r>
          </a:p>
          <a:p>
            <a:r>
              <a:rPr lang="en-US" sz="2000" dirty="0" smtClean="0"/>
              <a:t>Capture/immobilize </a:t>
            </a:r>
            <a:r>
              <a:rPr lang="en-US" sz="2000" dirty="0" smtClean="0">
                <a:solidFill>
                  <a:srgbClr val="C00000"/>
                </a:solidFill>
              </a:rPr>
              <a:t>same technology</a:t>
            </a:r>
          </a:p>
          <a:p>
            <a:pPr lvl="1"/>
            <a:r>
              <a:rPr lang="en-US" sz="1800" dirty="0" err="1" smtClean="0"/>
              <a:t>AgZ</a:t>
            </a:r>
            <a:r>
              <a:rPr lang="en-US" sz="1800" dirty="0" smtClean="0"/>
              <a:t> + some consolidation</a:t>
            </a:r>
          </a:p>
          <a:p>
            <a:pPr lvl="1"/>
            <a:r>
              <a:rPr lang="en-US" sz="1800" dirty="0" smtClean="0"/>
              <a:t>Ag aerogel </a:t>
            </a:r>
            <a:r>
              <a:rPr lang="en-US" sz="1800" dirty="0"/>
              <a:t>+ some </a:t>
            </a:r>
            <a:r>
              <a:rPr lang="en-US" sz="1800" dirty="0" smtClean="0"/>
              <a:t>consolidation</a:t>
            </a:r>
          </a:p>
          <a:p>
            <a:pPr lvl="1"/>
            <a:r>
              <a:rPr lang="en-US" sz="1800" dirty="0" smtClean="0">
                <a:solidFill>
                  <a:srgbClr val="C00000"/>
                </a:solidFill>
              </a:rPr>
              <a:t>Empty cage </a:t>
            </a:r>
            <a:r>
              <a:rPr lang="en-US" sz="1800" dirty="0" err="1" smtClean="0">
                <a:solidFill>
                  <a:srgbClr val="C00000"/>
                </a:solidFill>
              </a:rPr>
              <a:t>sodalite</a:t>
            </a:r>
            <a:r>
              <a:rPr lang="en-US" sz="1800" dirty="0" smtClean="0">
                <a:solidFill>
                  <a:srgbClr val="C00000"/>
                </a:solidFill>
              </a:rPr>
              <a:t>?</a:t>
            </a:r>
            <a:endParaRPr lang="en-US" sz="1800" dirty="0">
              <a:solidFill>
                <a:srgbClr val="C00000"/>
              </a:solidFill>
            </a:endParaRPr>
          </a:p>
          <a:p>
            <a:endParaRPr lang="en-US" sz="2000" dirty="0" smtClean="0"/>
          </a:p>
          <a:p>
            <a:pPr lvl="1"/>
            <a:endParaRPr lang="en-US" sz="1800" dirty="0" smtClean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A30C78A-30F7-453F-BCDE-4BC487AFD5CB}"/>
              </a:ext>
            </a:extLst>
          </p:cNvPr>
          <p:cNvSpPr/>
          <p:nvPr/>
        </p:nvSpPr>
        <p:spPr>
          <a:xfrm>
            <a:off x="5049645" y="6567587"/>
            <a:ext cx="321320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prstClr val="black"/>
                </a:solidFill>
              </a:rPr>
              <a:t>Riley et al, </a:t>
            </a:r>
            <a:r>
              <a:rPr lang="en-US" sz="1400" i="1" dirty="0" smtClean="0">
                <a:solidFill>
                  <a:prstClr val="black"/>
                </a:solidFill>
              </a:rPr>
              <a:t>J </a:t>
            </a:r>
            <a:r>
              <a:rPr lang="en-US" sz="1400" i="1" dirty="0" err="1" smtClean="0">
                <a:solidFill>
                  <a:prstClr val="black"/>
                </a:solidFill>
              </a:rPr>
              <a:t>Nucl</a:t>
            </a:r>
            <a:r>
              <a:rPr lang="en-US" sz="1400" i="1" dirty="0" smtClean="0">
                <a:solidFill>
                  <a:prstClr val="black"/>
                </a:solidFill>
              </a:rPr>
              <a:t> Mater</a:t>
            </a:r>
            <a:r>
              <a:rPr lang="en-US" sz="1400" dirty="0" smtClean="0">
                <a:solidFill>
                  <a:prstClr val="black"/>
                </a:solidFill>
              </a:rPr>
              <a:t>, 470</a:t>
            </a:r>
            <a:r>
              <a:rPr lang="en-US" sz="1400" dirty="0">
                <a:solidFill>
                  <a:prstClr val="black"/>
                </a:solidFill>
              </a:rPr>
              <a:t>, </a:t>
            </a:r>
            <a:r>
              <a:rPr lang="en-US" sz="1400" dirty="0" smtClean="0">
                <a:solidFill>
                  <a:prstClr val="black"/>
                </a:solidFill>
              </a:rPr>
              <a:t>307 (2015)</a:t>
            </a:r>
            <a:endParaRPr lang="en-US" sz="1400" dirty="0">
              <a:solidFill>
                <a:prstClr val="black"/>
              </a:solidFill>
            </a:endParaRP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4718" y="5710974"/>
            <a:ext cx="2756030" cy="200063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5127102" y="5898486"/>
            <a:ext cx="250493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Efficiency = fraction captured</a:t>
            </a:r>
          </a:p>
          <a:p>
            <a:r>
              <a:rPr lang="en-US" sz="1100" dirty="0" smtClean="0"/>
              <a:t>Penetration = fraction not captured</a:t>
            </a:r>
            <a:endParaRPr lang="en-US" sz="1100" dirty="0"/>
          </a:p>
        </p:txBody>
      </p:sp>
      <p:sp>
        <p:nvSpPr>
          <p:cNvPr id="30" name="Content Placeholder 2"/>
          <p:cNvSpPr txBox="1">
            <a:spLocks/>
          </p:cNvSpPr>
          <p:nvPr/>
        </p:nvSpPr>
        <p:spPr>
          <a:xfrm>
            <a:off x="0" y="3594377"/>
            <a:ext cx="4496290" cy="33303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/>
              <a:t>Need plant decontamination factor (DF) ~2000</a:t>
            </a:r>
          </a:p>
          <a:p>
            <a:pPr lvl="1"/>
            <a:r>
              <a:rPr lang="en-US" sz="1800" dirty="0" smtClean="0"/>
              <a:t>Driven by total quantity of radionuclides released (EPA) and total dose to public (NRC)</a:t>
            </a:r>
          </a:p>
          <a:p>
            <a:r>
              <a:rPr lang="en-US" sz="2100" dirty="0" smtClean="0"/>
              <a:t>To meet requirement</a:t>
            </a:r>
          </a:p>
          <a:p>
            <a:pPr lvl="1"/>
            <a:r>
              <a:rPr lang="en-US" sz="1800" dirty="0" smtClean="0"/>
              <a:t>Vapor capture only</a:t>
            </a:r>
          </a:p>
          <a:p>
            <a:pPr lvl="1"/>
            <a:r>
              <a:rPr lang="en-US" sz="1800" dirty="0" smtClean="0"/>
              <a:t>Caustic scrubber + vapor (organic forms of I)</a:t>
            </a:r>
            <a:endParaRPr lang="en-US" sz="2000" dirty="0" smtClean="0"/>
          </a:p>
          <a:p>
            <a:pPr lvl="1"/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1074521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/>
      <p:bldP spid="23" grpId="0"/>
      <p:bldP spid="24" grpId="0"/>
      <p:bldP spid="25" grpId="0"/>
      <p:bldP spid="27" grpId="0"/>
      <p:bldP spid="29" grpId="0"/>
      <p:bldP spid="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6D302C67-3344-40ED-82E9-C1C06339CB5A}"/>
              </a:ext>
            </a:extLst>
          </p:cNvPr>
          <p:cNvGrpSpPr/>
          <p:nvPr/>
        </p:nvGrpSpPr>
        <p:grpSpPr>
          <a:xfrm>
            <a:off x="0" y="-6870"/>
            <a:ext cx="9147218" cy="1017932"/>
            <a:chOff x="1" y="-38637"/>
            <a:chExt cx="12196290" cy="1357242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E2813662-75DB-4868-ABA2-FD526A267E59}"/>
                </a:ext>
              </a:extLst>
            </p:cNvPr>
            <p:cNvGrpSpPr/>
            <p:nvPr/>
          </p:nvGrpSpPr>
          <p:grpSpPr>
            <a:xfrm>
              <a:off x="1" y="-38637"/>
              <a:ext cx="12196290" cy="1357242"/>
              <a:chOff x="1" y="-38637"/>
              <a:chExt cx="12196290" cy="1357242"/>
            </a:xfrm>
          </p:grpSpPr>
          <p:pic>
            <p:nvPicPr>
              <p:cNvPr id="11" name="Picture 9">
                <a:extLst>
                  <a:ext uri="{FF2B5EF4-FFF2-40B4-BE49-F238E27FC236}">
                    <a16:creationId xmlns:a16="http://schemas.microsoft.com/office/drawing/2014/main" id="{77F03B72-4148-4688-B326-F8B02FBDE4C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499" r="23358"/>
              <a:stretch/>
            </p:blipFill>
            <p:spPr bwMode="auto">
              <a:xfrm>
                <a:off x="4293" y="-38637"/>
                <a:ext cx="12191998" cy="1283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F0AF7DF9-AB76-444C-B810-155A9965D562}"/>
                  </a:ext>
                </a:extLst>
              </p:cNvPr>
              <p:cNvSpPr/>
              <p:nvPr/>
            </p:nvSpPr>
            <p:spPr>
              <a:xfrm>
                <a:off x="1" y="1231694"/>
                <a:ext cx="12191998" cy="86911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/>
              </a:p>
            </p:txBody>
          </p:sp>
        </p:grpSp>
        <p:pic>
          <p:nvPicPr>
            <p:cNvPr id="9" name="Picture 9">
              <a:extLst>
                <a:ext uri="{FF2B5EF4-FFF2-40B4-BE49-F238E27FC236}">
                  <a16:creationId xmlns:a16="http://schemas.microsoft.com/office/drawing/2014/main" id="{417CDD24-BBD6-46A4-B4C7-9CCA9CE16D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501" b="15428"/>
            <a:stretch/>
          </p:blipFill>
          <p:spPr bwMode="auto">
            <a:xfrm>
              <a:off x="9462399" y="149312"/>
              <a:ext cx="2729600" cy="904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658F29EB-3AFB-4958-A3A9-8C739544B1A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2" y="40623"/>
              <a:ext cx="3018579" cy="1122125"/>
            </a:xfrm>
            <a:prstGeom prst="rect">
              <a:avLst/>
            </a:prstGeom>
          </p:spPr>
        </p:pic>
      </p:grpSp>
      <p:sp>
        <p:nvSpPr>
          <p:cNvPr id="4" name="Title 1">
            <a:extLst>
              <a:ext uri="{FF2B5EF4-FFF2-40B4-BE49-F238E27FC236}">
                <a16:creationId xmlns:a16="http://schemas.microsoft.com/office/drawing/2014/main" id="{5B62216E-2B61-4AF3-B574-992EE0E6DA8A}"/>
              </a:ext>
            </a:extLst>
          </p:cNvPr>
          <p:cNvSpPr txBox="1">
            <a:spLocks/>
          </p:cNvSpPr>
          <p:nvPr/>
        </p:nvSpPr>
        <p:spPr>
          <a:xfrm>
            <a:off x="1799129" y="-6870"/>
            <a:ext cx="5545739" cy="10488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>
                <a:solidFill>
                  <a:schemeClr val="bg1"/>
                </a:solidFill>
                <a:latin typeface="+mn-lt"/>
              </a:rPr>
              <a:t>Sodalite</a:t>
            </a:r>
          </a:p>
        </p:txBody>
      </p:sp>
      <p:pic>
        <p:nvPicPr>
          <p:cNvPr id="13" name="isod anim">
            <a:hlinkClick r:id="" action="ppaction://media"/>
            <a:extLst>
              <a:ext uri="{FF2B5EF4-FFF2-40B4-BE49-F238E27FC236}">
                <a16:creationId xmlns:a16="http://schemas.microsoft.com/office/drawing/2014/main" id="{319E7775-E544-4B58-BF1F-94C3BB5F123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7"/>
          <a:srcRect r="25967"/>
          <a:stretch/>
        </p:blipFill>
        <p:spPr>
          <a:xfrm>
            <a:off x="1" y="1086834"/>
            <a:ext cx="5560142" cy="264426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21398F6-0F01-4B76-A853-E5ED175FA544}"/>
              </a:ext>
            </a:extLst>
          </p:cNvPr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9889" y="1240732"/>
            <a:ext cx="1108616" cy="17770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CB34C25-D415-4CA5-A5CB-F57AE95A322D}"/>
              </a:ext>
            </a:extLst>
          </p:cNvPr>
          <p:cNvSpPr txBox="1"/>
          <p:nvPr/>
        </p:nvSpPr>
        <p:spPr>
          <a:xfrm>
            <a:off x="5885082" y="1319475"/>
            <a:ext cx="324672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</a:t>
            </a:r>
            <a:r>
              <a:rPr lang="en-US" dirty="0">
                <a:solidFill>
                  <a:srgbClr val="C00000"/>
                </a:solidFill>
              </a:rPr>
              <a:t>I</a:t>
            </a:r>
            <a:r>
              <a:rPr lang="en-US" baseline="30000" dirty="0">
                <a:solidFill>
                  <a:srgbClr val="C00000"/>
                </a:solidFill>
              </a:rPr>
              <a:t>-</a:t>
            </a:r>
            <a:r>
              <a:rPr lang="en-US" dirty="0"/>
              <a:t>, Cl</a:t>
            </a:r>
            <a:r>
              <a:rPr lang="en-US" baseline="30000" dirty="0"/>
              <a:t>-</a:t>
            </a:r>
            <a:r>
              <a:rPr lang="en-US" dirty="0"/>
              <a:t>, OH</a:t>
            </a:r>
            <a:r>
              <a:rPr lang="en-US" baseline="30000" dirty="0"/>
              <a:t>-</a:t>
            </a:r>
            <a:r>
              <a:rPr lang="en-US" dirty="0"/>
              <a:t>, Br</a:t>
            </a:r>
            <a:r>
              <a:rPr lang="en-US" baseline="30000" dirty="0"/>
              <a:t>-</a:t>
            </a:r>
            <a:r>
              <a:rPr lang="en-US" dirty="0"/>
              <a:t>, SO</a:t>
            </a:r>
            <a:r>
              <a:rPr lang="en-US" baseline="-25000" dirty="0"/>
              <a:t>4</a:t>
            </a:r>
            <a:r>
              <a:rPr lang="en-US" baseline="30000" dirty="0"/>
              <a:t>2-</a:t>
            </a:r>
            <a:r>
              <a:rPr lang="en-US" dirty="0"/>
              <a:t>, CO</a:t>
            </a:r>
            <a:r>
              <a:rPr lang="en-US" baseline="-25000" dirty="0"/>
              <a:t>3</a:t>
            </a:r>
            <a:r>
              <a:rPr lang="en-US" baseline="30000" dirty="0"/>
              <a:t>2-</a:t>
            </a:r>
            <a:r>
              <a:rPr lang="en-US" dirty="0"/>
              <a:t>, etc.) </a:t>
            </a:r>
          </a:p>
          <a:p>
            <a:r>
              <a:rPr lang="en-US" dirty="0"/>
              <a:t>(</a:t>
            </a:r>
            <a:r>
              <a:rPr lang="en-US" dirty="0">
                <a:solidFill>
                  <a:srgbClr val="C00000"/>
                </a:solidFill>
              </a:rPr>
              <a:t>Na</a:t>
            </a:r>
            <a:r>
              <a:rPr lang="en-US" baseline="30000" dirty="0">
                <a:solidFill>
                  <a:srgbClr val="C00000"/>
                </a:solidFill>
              </a:rPr>
              <a:t>+</a:t>
            </a:r>
            <a:r>
              <a:rPr lang="en-US" dirty="0"/>
              <a:t>, Ag</a:t>
            </a:r>
            <a:r>
              <a:rPr lang="en-US" baseline="30000" dirty="0"/>
              <a:t>+</a:t>
            </a:r>
            <a:r>
              <a:rPr lang="en-US" dirty="0"/>
              <a:t>, Cs</a:t>
            </a:r>
            <a:r>
              <a:rPr lang="en-US" baseline="30000" dirty="0"/>
              <a:t>+</a:t>
            </a:r>
            <a:r>
              <a:rPr lang="en-US" dirty="0"/>
              <a:t>, Li</a:t>
            </a:r>
            <a:r>
              <a:rPr lang="en-US" baseline="30000" dirty="0"/>
              <a:t>+</a:t>
            </a:r>
            <a:r>
              <a:rPr lang="en-US" dirty="0"/>
              <a:t>, Ca</a:t>
            </a:r>
            <a:r>
              <a:rPr lang="en-US" baseline="30000" dirty="0"/>
              <a:t>2+</a:t>
            </a:r>
            <a:r>
              <a:rPr lang="en-US" dirty="0"/>
              <a:t>, Sr</a:t>
            </a:r>
            <a:r>
              <a:rPr lang="en-US" baseline="30000" dirty="0"/>
              <a:t>2</a:t>
            </a:r>
            <a:r>
              <a:rPr lang="en-US" baseline="30000" dirty="0" smtClean="0"/>
              <a:t>+</a:t>
            </a:r>
            <a:r>
              <a:rPr lang="en-US" dirty="0" smtClean="0"/>
              <a:t>, etc</a:t>
            </a:r>
            <a:r>
              <a:rPr lang="en-US" dirty="0"/>
              <a:t>.)</a:t>
            </a:r>
          </a:p>
          <a:p>
            <a:pPr>
              <a:lnSpc>
                <a:spcPct val="200000"/>
              </a:lnSpc>
            </a:pPr>
            <a:r>
              <a:rPr lang="en-US" dirty="0"/>
              <a:t>(</a:t>
            </a:r>
            <a:r>
              <a:rPr lang="en-US" dirty="0">
                <a:solidFill>
                  <a:srgbClr val="C00000"/>
                </a:solidFill>
              </a:rPr>
              <a:t>Al</a:t>
            </a:r>
            <a:r>
              <a:rPr lang="en-US" baseline="30000" dirty="0">
                <a:solidFill>
                  <a:srgbClr val="C00000"/>
                </a:solidFill>
              </a:rPr>
              <a:t>3+</a:t>
            </a:r>
            <a:r>
              <a:rPr lang="en-US" dirty="0"/>
              <a:t>, Ga</a:t>
            </a:r>
            <a:r>
              <a:rPr lang="en-US" baseline="30000" dirty="0"/>
              <a:t>3+</a:t>
            </a:r>
            <a:r>
              <a:rPr lang="en-US" dirty="0"/>
              <a:t>, </a:t>
            </a:r>
            <a:r>
              <a:rPr lang="en-US" dirty="0">
                <a:solidFill>
                  <a:srgbClr val="C00000"/>
                </a:solidFill>
              </a:rPr>
              <a:t>Si</a:t>
            </a:r>
            <a:r>
              <a:rPr lang="en-US" baseline="30000" dirty="0">
                <a:solidFill>
                  <a:srgbClr val="C00000"/>
                </a:solidFill>
              </a:rPr>
              <a:t>4+</a:t>
            </a:r>
            <a:r>
              <a:rPr lang="en-US" dirty="0"/>
              <a:t>, Ge</a:t>
            </a:r>
            <a:r>
              <a:rPr lang="en-US" baseline="30000" dirty="0"/>
              <a:t>4+</a:t>
            </a:r>
            <a:r>
              <a:rPr lang="en-US" dirty="0"/>
              <a:t>, etc.)  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2867768-7BB5-4A14-9E0D-02A8EC58FFC1}"/>
              </a:ext>
            </a:extLst>
          </p:cNvPr>
          <p:cNvPicPr/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9835" y="3731096"/>
            <a:ext cx="2148828" cy="228740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9E1C0D7-B246-4B70-BC19-016B1B42172C}"/>
              </a:ext>
            </a:extLst>
          </p:cNvPr>
          <p:cNvSpPr txBox="1"/>
          <p:nvPr/>
        </p:nvSpPr>
        <p:spPr>
          <a:xfrm>
            <a:off x="0" y="6018497"/>
            <a:ext cx="30512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Stacking of the </a:t>
            </a:r>
            <a:r>
              <a:rPr lang="el-GR" sz="1600" dirty="0"/>
              <a:t>β</a:t>
            </a:r>
            <a:r>
              <a:rPr lang="en-US" sz="1600" dirty="0"/>
              <a:t>-cages in unit cell.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A1089035-2AF6-4EA7-968E-6F179C7AED9D}"/>
              </a:ext>
            </a:extLst>
          </p:cNvPr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8907" y="2797278"/>
            <a:ext cx="3392898" cy="138959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03B7569E-6F99-4C1C-B358-00CE2743E270}"/>
                  </a:ext>
                </a:extLst>
              </p:cNvPr>
              <p:cNvSpPr/>
              <p:nvPr/>
            </p:nvSpPr>
            <p:spPr>
              <a:xfrm>
                <a:off x="6175363" y="3255512"/>
                <a:ext cx="72327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/>
                  <a:t>P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4</m:t>
                        </m:r>
                      </m:e>
                    </m:acc>
                  </m:oMath>
                </a14:m>
                <a:r>
                  <a:rPr lang="en-US" dirty="0"/>
                  <a:t>3n </a:t>
                </a:r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03B7569E-6F99-4C1C-B358-00CE2743E27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5363" y="3255512"/>
                <a:ext cx="723275" cy="369332"/>
              </a:xfrm>
              <a:prstGeom prst="rect">
                <a:avLst/>
              </a:prstGeom>
              <a:blipFill>
                <a:blip r:embed="rId11"/>
                <a:stretch>
                  <a:fillRect l="-6723" t="-8197" r="-6723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F0270844-8F1C-4C7F-ABBB-386CF3E46847}"/>
                  </a:ext>
                </a:extLst>
              </p:cNvPr>
              <p:cNvSpPr/>
              <p:nvPr/>
            </p:nvSpPr>
            <p:spPr>
              <a:xfrm>
                <a:off x="7867669" y="3274980"/>
                <a:ext cx="69121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/>
                  <a:t>I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4</m:t>
                        </m:r>
                      </m:e>
                    </m:acc>
                    <m:r>
                      <a:rPr lang="en-US">
                        <a:latin typeface="Cambria Math" panose="02040503050406030204" pitchFamily="18" charset="0"/>
                      </a:rPr>
                      <m:t>3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m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F0270844-8F1C-4C7F-ABBB-386CF3E4684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67669" y="3274980"/>
                <a:ext cx="691215" cy="369332"/>
              </a:xfrm>
              <a:prstGeom prst="rect">
                <a:avLst/>
              </a:prstGeom>
              <a:blipFill>
                <a:blip r:embed="rId12"/>
                <a:stretch>
                  <a:fillRect l="-7965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ectangle 20">
            <a:extLst>
              <a:ext uri="{FF2B5EF4-FFF2-40B4-BE49-F238E27FC236}">
                <a16:creationId xmlns:a16="http://schemas.microsoft.com/office/drawing/2014/main" id="{E07EEB79-9FD8-46B1-8D47-18F95CCA173C}"/>
              </a:ext>
            </a:extLst>
          </p:cNvPr>
          <p:cNvSpPr/>
          <p:nvPr/>
        </p:nvSpPr>
        <p:spPr>
          <a:xfrm>
            <a:off x="5056406" y="4099182"/>
            <a:ext cx="430416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ea typeface="Batang" panose="02030600000101010101" pitchFamily="18" charset="-127"/>
              </a:rPr>
              <a:t>Six-membered ring in the β-cage of </a:t>
            </a:r>
            <a:r>
              <a:rPr lang="en-US" sz="1600" dirty="0" err="1">
                <a:ea typeface="Batang" panose="02030600000101010101" pitchFamily="18" charset="-127"/>
              </a:rPr>
              <a:t>iodosodalite</a:t>
            </a:r>
            <a:r>
              <a:rPr lang="en-US" sz="1600" dirty="0">
                <a:ea typeface="Batang" panose="02030600000101010101" pitchFamily="18" charset="-127"/>
              </a:rPr>
              <a:t> </a:t>
            </a:r>
            <a:endParaRPr lang="en-US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453DFD3-243A-45C1-A791-F877B145710F}"/>
                  </a:ext>
                </a:extLst>
              </p:cNvPr>
              <p:cNvSpPr txBox="1"/>
              <p:nvPr/>
            </p:nvSpPr>
            <p:spPr>
              <a:xfrm>
                <a:off x="3226346" y="4466804"/>
                <a:ext cx="5850062" cy="2318840"/>
              </a:xfrm>
              <a:prstGeom prst="rect">
                <a:avLst/>
              </a:prstGeom>
              <a:solidFill>
                <a:srgbClr val="FFC000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/>
                  <a:t>Why sodalite?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Can incorporate radionuclide I-129 in the cage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 err="1"/>
                  <a:t>Chlorosodalite</a:t>
                </a:r>
                <a:r>
                  <a:rPr lang="en-US" dirty="0"/>
                  <a:t> is the baseline mineral for the spent electrochemical salt waste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Aluminosilicate structure compatible with glass matrix</a:t>
                </a:r>
              </a:p>
              <a:p>
                <a:pPr algn="ctr"/>
                <a:r>
                  <a:rPr lang="en-US" b="1" dirty="0" err="1"/>
                  <a:t>Iodosodalite</a:t>
                </a:r>
                <a:r>
                  <a:rPr lang="en-US" b="1" dirty="0"/>
                  <a:t> (Na</a:t>
                </a:r>
                <a:r>
                  <a:rPr lang="en-US" b="1" baseline="-25000" dirty="0"/>
                  <a:t>8</a:t>
                </a:r>
                <a:r>
                  <a:rPr lang="en-US" b="1" dirty="0"/>
                  <a:t>Al</a:t>
                </a:r>
                <a:r>
                  <a:rPr lang="en-US" b="1" baseline="-25000" dirty="0"/>
                  <a:t>6</a:t>
                </a:r>
                <a:r>
                  <a:rPr lang="en-US" b="1" dirty="0"/>
                  <a:t>Si</a:t>
                </a:r>
                <a:r>
                  <a:rPr lang="en-US" b="1" baseline="-25000" dirty="0"/>
                  <a:t>6</a:t>
                </a:r>
                <a:r>
                  <a:rPr lang="en-US" b="1" dirty="0"/>
                  <a:t>O</a:t>
                </a:r>
                <a:r>
                  <a:rPr lang="en-US" b="1" baseline="-25000" dirty="0"/>
                  <a:t>24</a:t>
                </a:r>
                <a:r>
                  <a:rPr lang="en-US" b="1" dirty="0"/>
                  <a:t>I</a:t>
                </a:r>
                <a:r>
                  <a:rPr lang="en-US" b="1" baseline="-25000" dirty="0"/>
                  <a:t>2</a:t>
                </a:r>
                <a:r>
                  <a:rPr lang="en-US" b="1" dirty="0"/>
                  <a:t>)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Space groups of P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4</m:t>
                        </m:r>
                      </m:e>
                    </m:acc>
                  </m:oMath>
                </a14:m>
                <a:r>
                  <a:rPr lang="en-US" dirty="0"/>
                  <a:t>3n or I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4</m:t>
                        </m:r>
                      </m:e>
                    </m:acc>
                    <m:r>
                      <a:rPr lang="en-US">
                        <a:latin typeface="Cambria Math" panose="02040503050406030204" pitchFamily="18" charset="0"/>
                      </a:rPr>
                      <m:t>3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m</m:t>
                    </m:r>
                  </m:oMath>
                </a14:m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Lattice constant ~9.009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A</m:t>
                        </m:r>
                      </m:e>
                    </m:acc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453DFD3-243A-45C1-A791-F877B14571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6346" y="4466804"/>
                <a:ext cx="5850062" cy="2318840"/>
              </a:xfrm>
              <a:prstGeom prst="rect">
                <a:avLst/>
              </a:prstGeom>
              <a:blipFill>
                <a:blip r:embed="rId13"/>
                <a:stretch>
                  <a:fillRect l="-625" t="-1579" b="-3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89E2B8-B97C-45FF-84A1-3C42EC4F8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2D335-2672-4D96-A554-431CCEBE8FD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401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6D302C67-3344-40ED-82E9-C1C06339CB5A}"/>
              </a:ext>
            </a:extLst>
          </p:cNvPr>
          <p:cNvGrpSpPr/>
          <p:nvPr/>
        </p:nvGrpSpPr>
        <p:grpSpPr>
          <a:xfrm>
            <a:off x="0" y="-6870"/>
            <a:ext cx="9147218" cy="1017932"/>
            <a:chOff x="1" y="-38637"/>
            <a:chExt cx="12196290" cy="1357242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E2813662-75DB-4868-ABA2-FD526A267E59}"/>
                </a:ext>
              </a:extLst>
            </p:cNvPr>
            <p:cNvGrpSpPr/>
            <p:nvPr/>
          </p:nvGrpSpPr>
          <p:grpSpPr>
            <a:xfrm>
              <a:off x="1" y="-38637"/>
              <a:ext cx="12196290" cy="1357242"/>
              <a:chOff x="1" y="-38637"/>
              <a:chExt cx="12196290" cy="1357242"/>
            </a:xfrm>
          </p:grpSpPr>
          <p:pic>
            <p:nvPicPr>
              <p:cNvPr id="11" name="Picture 9">
                <a:extLst>
                  <a:ext uri="{FF2B5EF4-FFF2-40B4-BE49-F238E27FC236}">
                    <a16:creationId xmlns:a16="http://schemas.microsoft.com/office/drawing/2014/main" id="{77F03B72-4148-4688-B326-F8B02FBDE4C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499" r="23358"/>
              <a:stretch/>
            </p:blipFill>
            <p:spPr bwMode="auto">
              <a:xfrm>
                <a:off x="4293" y="-38637"/>
                <a:ext cx="12191998" cy="1283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F0AF7DF9-AB76-444C-B810-155A9965D562}"/>
                  </a:ext>
                </a:extLst>
              </p:cNvPr>
              <p:cNvSpPr/>
              <p:nvPr/>
            </p:nvSpPr>
            <p:spPr>
              <a:xfrm>
                <a:off x="1" y="1231694"/>
                <a:ext cx="12191998" cy="86911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/>
              </a:p>
            </p:txBody>
          </p:sp>
        </p:grpSp>
        <p:pic>
          <p:nvPicPr>
            <p:cNvPr id="9" name="Picture 9">
              <a:extLst>
                <a:ext uri="{FF2B5EF4-FFF2-40B4-BE49-F238E27FC236}">
                  <a16:creationId xmlns:a16="http://schemas.microsoft.com/office/drawing/2014/main" id="{417CDD24-BBD6-46A4-B4C7-9CCA9CE16D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501" b="15428"/>
            <a:stretch/>
          </p:blipFill>
          <p:spPr bwMode="auto">
            <a:xfrm>
              <a:off x="9462399" y="149312"/>
              <a:ext cx="2729600" cy="904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658F29EB-3AFB-4958-A3A9-8C739544B1A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2" y="40623"/>
              <a:ext cx="3018579" cy="1122125"/>
            </a:xfrm>
            <a:prstGeom prst="rect">
              <a:avLst/>
            </a:prstGeom>
          </p:spPr>
        </p:pic>
      </p:grpSp>
      <p:sp>
        <p:nvSpPr>
          <p:cNvPr id="4" name="Title 1">
            <a:extLst>
              <a:ext uri="{FF2B5EF4-FFF2-40B4-BE49-F238E27FC236}">
                <a16:creationId xmlns:a16="http://schemas.microsoft.com/office/drawing/2014/main" id="{5B62216E-2B61-4AF3-B574-992EE0E6DA8A}"/>
              </a:ext>
            </a:extLst>
          </p:cNvPr>
          <p:cNvSpPr txBox="1">
            <a:spLocks/>
          </p:cNvSpPr>
          <p:nvPr/>
        </p:nvSpPr>
        <p:spPr>
          <a:xfrm>
            <a:off x="1799129" y="-6870"/>
            <a:ext cx="5545739" cy="10488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 err="1" smtClean="0">
                <a:solidFill>
                  <a:schemeClr val="bg1"/>
                </a:solidFill>
                <a:latin typeface="+mn-lt"/>
              </a:rPr>
              <a:t>Iodosodalite</a:t>
            </a:r>
            <a:r>
              <a:rPr lang="en-US" sz="2800" b="1" dirty="0" smtClean="0">
                <a:solidFill>
                  <a:schemeClr val="bg1"/>
                </a:solidFill>
                <a:latin typeface="+mn-lt"/>
              </a:rPr>
              <a:t> as a waste form</a:t>
            </a:r>
            <a:endParaRPr lang="en-US" sz="28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7052ED25-AE65-406A-B3A2-0479E14E60A4}"/>
              </a:ext>
            </a:extLst>
          </p:cNvPr>
          <p:cNvSpPr/>
          <p:nvPr/>
        </p:nvSpPr>
        <p:spPr>
          <a:xfrm>
            <a:off x="150396" y="1242894"/>
            <a:ext cx="851535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Rockwell (Strachan &amp; colleagues), 1979-80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/>
              <a:t>Kaolinite &amp; NaAlO</a:t>
            </a:r>
            <a:r>
              <a:rPr lang="en-US" sz="2000" baseline="-25000" dirty="0"/>
              <a:t>2</a:t>
            </a:r>
            <a:r>
              <a:rPr lang="en-US" sz="2000" dirty="0"/>
              <a:t> methods, cold press &amp; high T fire or HUP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CEA (</a:t>
            </a:r>
            <a:r>
              <a:rPr lang="en-US" sz="2400" dirty="0" err="1"/>
              <a:t>Campayo</a:t>
            </a:r>
            <a:r>
              <a:rPr lang="en-US" sz="2400" dirty="0"/>
              <a:t> &amp; colleagues), 2008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/>
              <a:t>High T solid state synthesis (NaAlO</a:t>
            </a:r>
            <a:r>
              <a:rPr lang="en-US" sz="2000" baseline="-25000" dirty="0"/>
              <a:t>2</a:t>
            </a:r>
            <a:r>
              <a:rPr lang="en-US" sz="2000" dirty="0"/>
              <a:t>+SiO</a:t>
            </a:r>
            <a:r>
              <a:rPr lang="en-US" sz="2000" baseline="-25000" dirty="0"/>
              <a:t>2</a:t>
            </a:r>
            <a:r>
              <a:rPr lang="en-US" sz="2000" dirty="0"/>
              <a:t>+NaI, NaAlSiO</a:t>
            </a:r>
            <a:r>
              <a:rPr lang="en-US" sz="2000" baseline="-25000" dirty="0"/>
              <a:t>4</a:t>
            </a:r>
            <a:r>
              <a:rPr lang="en-US" sz="2000" dirty="0"/>
              <a:t>+NaI)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/>
              <a:t>RT aqueous from </a:t>
            </a:r>
            <a:r>
              <a:rPr lang="en-US" sz="2000" dirty="0" err="1"/>
              <a:t>Kaolinite+NaOH+NaI</a:t>
            </a:r>
            <a:endParaRPr lang="en-US" sz="20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NNL/Sheffield (</a:t>
            </a:r>
            <a:r>
              <a:rPr lang="en-US" sz="2400" dirty="0" err="1"/>
              <a:t>Maddrell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C00000"/>
                </a:solidFill>
              </a:rPr>
              <a:t>Hyatt</a:t>
            </a:r>
            <a:r>
              <a:rPr lang="en-US" sz="2400" dirty="0"/>
              <a:t> &amp; colleagues), 2003-present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 err="1"/>
              <a:t>NaI</a:t>
            </a:r>
            <a:r>
              <a:rPr lang="en-US" sz="2000" dirty="0"/>
              <a:t> occlusion in zeolite + HIP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/>
              <a:t>Nepheline (from </a:t>
            </a:r>
            <a:r>
              <a:rPr lang="en-US" sz="2000" dirty="0" err="1"/>
              <a:t>NaOH+Al</a:t>
            </a:r>
            <a:r>
              <a:rPr lang="en-US" sz="2000" dirty="0"/>
              <a:t> hydroxide+SiO</a:t>
            </a:r>
            <a:r>
              <a:rPr lang="en-US" sz="2000" baseline="-25000" dirty="0"/>
              <a:t>2</a:t>
            </a:r>
            <a:r>
              <a:rPr lang="en-US" sz="2000" dirty="0"/>
              <a:t>)+</a:t>
            </a:r>
            <a:r>
              <a:rPr lang="en-US" sz="2000" dirty="0" err="1"/>
              <a:t>NaI</a:t>
            </a:r>
            <a:r>
              <a:rPr lang="en-US" sz="2000" dirty="0"/>
              <a:t>/</a:t>
            </a:r>
            <a:r>
              <a:rPr lang="en-US" sz="2000" dirty="0" err="1"/>
              <a:t>AgI</a:t>
            </a:r>
            <a:r>
              <a:rPr lang="en-US" sz="2000" dirty="0"/>
              <a:t>, ball </a:t>
            </a:r>
            <a:r>
              <a:rPr lang="en-US" sz="2000" dirty="0" err="1"/>
              <a:t>mill+HIP</a:t>
            </a:r>
            <a:endParaRPr lang="en-US" sz="2000" dirty="0"/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Hydrothermal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ANSTO (</a:t>
            </a:r>
            <a:r>
              <a:rPr lang="en-US" sz="2400" dirty="0" smtClean="0">
                <a:solidFill>
                  <a:srgbClr val="C00000"/>
                </a:solidFill>
              </a:rPr>
              <a:t>Vance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C00000"/>
                </a:solidFill>
              </a:rPr>
              <a:t>Gregg</a:t>
            </a:r>
            <a:r>
              <a:rPr lang="en-US" sz="2400" dirty="0" smtClean="0"/>
              <a:t> &amp; colleagues), 2015-present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HIP of </a:t>
            </a:r>
            <a:r>
              <a:rPr lang="en-US" sz="2000" dirty="0" err="1" smtClean="0"/>
              <a:t>iodosodalite</a:t>
            </a:r>
            <a:endParaRPr lang="en-US" sz="2000" dirty="0" smtClean="0"/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Ag+ZeoliteA+I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 vapor -&gt; </a:t>
            </a:r>
            <a:r>
              <a:rPr lang="en-US" sz="2000" dirty="0" err="1" smtClean="0"/>
              <a:t>Na,Ag</a:t>
            </a:r>
            <a:r>
              <a:rPr lang="en-US" sz="2000" dirty="0" smtClean="0"/>
              <a:t> ISOD</a:t>
            </a:r>
            <a:endParaRPr lang="en-US" sz="20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2E3A996-4B58-4E5E-84D2-14489FBEEED1}"/>
              </a:ext>
            </a:extLst>
          </p:cNvPr>
          <p:cNvSpPr txBox="1"/>
          <p:nvPr/>
        </p:nvSpPr>
        <p:spPr>
          <a:xfrm>
            <a:off x="466491" y="5773230"/>
            <a:ext cx="8211013" cy="46166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ISOD has long history of consideration for Iodine waste form</a:t>
            </a:r>
            <a:endParaRPr lang="en-US" sz="24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CA8D5C8-E1B3-400A-A7FD-F5732E0D2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2D335-2672-4D96-A554-431CCEBE8FD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986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6D302C67-3344-40ED-82E9-C1C06339CB5A}"/>
              </a:ext>
            </a:extLst>
          </p:cNvPr>
          <p:cNvGrpSpPr/>
          <p:nvPr/>
        </p:nvGrpSpPr>
        <p:grpSpPr>
          <a:xfrm>
            <a:off x="0" y="-6870"/>
            <a:ext cx="9147218" cy="1017932"/>
            <a:chOff x="1" y="-38637"/>
            <a:chExt cx="12196290" cy="1357242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E2813662-75DB-4868-ABA2-FD526A267E59}"/>
                </a:ext>
              </a:extLst>
            </p:cNvPr>
            <p:cNvGrpSpPr/>
            <p:nvPr/>
          </p:nvGrpSpPr>
          <p:grpSpPr>
            <a:xfrm>
              <a:off x="1" y="-38637"/>
              <a:ext cx="12196290" cy="1357242"/>
              <a:chOff x="1" y="-38637"/>
              <a:chExt cx="12196290" cy="1357242"/>
            </a:xfrm>
          </p:grpSpPr>
          <p:pic>
            <p:nvPicPr>
              <p:cNvPr id="11" name="Picture 9">
                <a:extLst>
                  <a:ext uri="{FF2B5EF4-FFF2-40B4-BE49-F238E27FC236}">
                    <a16:creationId xmlns:a16="http://schemas.microsoft.com/office/drawing/2014/main" id="{77F03B72-4148-4688-B326-F8B02FBDE4C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499" r="23358"/>
              <a:stretch/>
            </p:blipFill>
            <p:spPr bwMode="auto">
              <a:xfrm>
                <a:off x="4293" y="-38637"/>
                <a:ext cx="12191998" cy="1283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F0AF7DF9-AB76-444C-B810-155A9965D562}"/>
                  </a:ext>
                </a:extLst>
              </p:cNvPr>
              <p:cNvSpPr/>
              <p:nvPr/>
            </p:nvSpPr>
            <p:spPr>
              <a:xfrm>
                <a:off x="1" y="1231694"/>
                <a:ext cx="12191998" cy="86911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/>
              </a:p>
            </p:txBody>
          </p:sp>
        </p:grpSp>
        <p:pic>
          <p:nvPicPr>
            <p:cNvPr id="9" name="Picture 9">
              <a:extLst>
                <a:ext uri="{FF2B5EF4-FFF2-40B4-BE49-F238E27FC236}">
                  <a16:creationId xmlns:a16="http://schemas.microsoft.com/office/drawing/2014/main" id="{417CDD24-BBD6-46A4-B4C7-9CCA9CE16D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501" b="15428"/>
            <a:stretch/>
          </p:blipFill>
          <p:spPr bwMode="auto">
            <a:xfrm>
              <a:off x="9462399" y="149312"/>
              <a:ext cx="2729600" cy="904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658F29EB-3AFB-4958-A3A9-8C739544B1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2" y="40623"/>
              <a:ext cx="3018579" cy="1122125"/>
            </a:xfrm>
            <a:prstGeom prst="rect">
              <a:avLst/>
            </a:prstGeom>
          </p:spPr>
        </p:pic>
      </p:grpSp>
      <p:sp>
        <p:nvSpPr>
          <p:cNvPr id="4" name="Title 1">
            <a:extLst>
              <a:ext uri="{FF2B5EF4-FFF2-40B4-BE49-F238E27FC236}">
                <a16:creationId xmlns:a16="http://schemas.microsoft.com/office/drawing/2014/main" id="{5B62216E-2B61-4AF3-B574-992EE0E6DA8A}"/>
              </a:ext>
            </a:extLst>
          </p:cNvPr>
          <p:cNvSpPr txBox="1">
            <a:spLocks/>
          </p:cNvSpPr>
          <p:nvPr/>
        </p:nvSpPr>
        <p:spPr>
          <a:xfrm>
            <a:off x="1799129" y="-6870"/>
            <a:ext cx="5545739" cy="10488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>
                <a:solidFill>
                  <a:schemeClr val="bg1"/>
                </a:solidFill>
                <a:latin typeface="+mn-lt"/>
              </a:rPr>
              <a:t>Glass-bonded Sodalite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  <a:latin typeface="+mn-lt"/>
              </a:rPr>
              <a:t> Waste Form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A6F093A-FF48-4A9D-A3E1-7C6A37981C1E}"/>
              </a:ext>
            </a:extLst>
          </p:cNvPr>
          <p:cNvGrpSpPr/>
          <p:nvPr/>
        </p:nvGrpSpPr>
        <p:grpSpPr>
          <a:xfrm>
            <a:off x="103659" y="1425164"/>
            <a:ext cx="8936678" cy="5054409"/>
            <a:chOff x="27708" y="1629701"/>
            <a:chExt cx="8936678" cy="5054409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B1285F3-5329-431D-881F-A9E6388B21FD}"/>
                </a:ext>
              </a:extLst>
            </p:cNvPr>
            <p:cNvSpPr txBox="1"/>
            <p:nvPr/>
          </p:nvSpPr>
          <p:spPr>
            <a:xfrm>
              <a:off x="1233925" y="3083124"/>
              <a:ext cx="135870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/>
                <a:t>Variables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780F5C6-3D16-42D0-8450-A5212F4356FE}"/>
                </a:ext>
              </a:extLst>
            </p:cNvPr>
            <p:cNvSpPr txBox="1"/>
            <p:nvPr/>
          </p:nvSpPr>
          <p:spPr>
            <a:xfrm>
              <a:off x="27708" y="3544789"/>
              <a:ext cx="3958890" cy="2246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57168" indent="-257168">
                <a:buFont typeface="Arial" panose="020B0604020202020204" pitchFamily="34" charset="0"/>
                <a:buChar char="•"/>
              </a:pPr>
              <a:r>
                <a:rPr lang="en-US" sz="2000" dirty="0" err="1" smtClean="0"/>
                <a:t>Iodosodalite</a:t>
              </a:r>
              <a:r>
                <a:rPr lang="en-US" sz="2000" dirty="0" smtClean="0"/>
                <a:t> synthesis </a:t>
              </a:r>
              <a:r>
                <a:rPr lang="en-US" sz="2000" dirty="0"/>
                <a:t>(hydrothermal and aqueous)</a:t>
              </a:r>
            </a:p>
            <a:p>
              <a:pPr marL="257168" indent="-257168">
                <a:buFont typeface="Arial" panose="020B0604020202020204" pitchFamily="34" charset="0"/>
                <a:buChar char="•"/>
              </a:pPr>
              <a:r>
                <a:rPr lang="en-US" sz="2000" dirty="0" smtClean="0"/>
                <a:t>Glass </a:t>
              </a:r>
              <a:r>
                <a:rPr lang="en-US" sz="2000" dirty="0"/>
                <a:t>binders (NBS-4 and SA-800)</a:t>
              </a:r>
            </a:p>
            <a:p>
              <a:pPr marL="257168" indent="-257168">
                <a:buFont typeface="Arial" panose="020B0604020202020204" pitchFamily="34" charset="0"/>
                <a:buChar char="•"/>
              </a:pPr>
              <a:r>
                <a:rPr lang="en-US" sz="2000" dirty="0"/>
                <a:t>Mixed glass binder mass% </a:t>
              </a:r>
              <a:r>
                <a:rPr lang="en-US" sz="2000" dirty="0" smtClean="0"/>
                <a:t>(0, 10, 20 </a:t>
              </a:r>
              <a:r>
                <a:rPr lang="en-US" sz="2000" dirty="0"/>
                <a:t>%)</a:t>
              </a:r>
            </a:p>
            <a:p>
              <a:pPr marL="257168" indent="-257168">
                <a:buFont typeface="Arial" panose="020B0604020202020204" pitchFamily="34" charset="0"/>
                <a:buChar char="•"/>
              </a:pPr>
              <a:r>
                <a:rPr lang="en-US" sz="2000" dirty="0"/>
                <a:t>Sintering temperature (650, 750, 850 °C)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4356089-B49A-4130-B588-C7457BD348E7}"/>
                </a:ext>
              </a:extLst>
            </p:cNvPr>
            <p:cNvSpPr txBox="1"/>
            <p:nvPr/>
          </p:nvSpPr>
          <p:spPr>
            <a:xfrm>
              <a:off x="3750564" y="1629701"/>
              <a:ext cx="152509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Objectives</a:t>
              </a:r>
              <a:endParaRPr lang="en-US" sz="2400" b="1" dirty="0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BC71DDF-CC8E-4C22-B160-F795F5B60C50}"/>
                </a:ext>
              </a:extLst>
            </p:cNvPr>
            <p:cNvSpPr txBox="1"/>
            <p:nvPr/>
          </p:nvSpPr>
          <p:spPr>
            <a:xfrm>
              <a:off x="554740" y="2041056"/>
              <a:ext cx="793758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000" dirty="0" smtClean="0"/>
                <a:t>Selection of optimum precursors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000" dirty="0" smtClean="0"/>
                <a:t>Synthesize </a:t>
              </a:r>
              <a:r>
                <a:rPr lang="en-US" sz="2000" dirty="0"/>
                <a:t>and characterize </a:t>
              </a:r>
              <a:r>
                <a:rPr lang="en-US" sz="2000" dirty="0" smtClean="0"/>
                <a:t>glass-bonded </a:t>
              </a:r>
              <a:r>
                <a:rPr lang="en-US" sz="2000" dirty="0" err="1"/>
                <a:t>iodosodalite</a:t>
              </a:r>
              <a:r>
                <a:rPr lang="en-US" sz="2000" dirty="0"/>
                <a:t> waste </a:t>
              </a:r>
              <a:r>
                <a:rPr lang="en-US" sz="2000" dirty="0" smtClean="0"/>
                <a:t>forms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C76F40D-5EAD-4E96-B5AE-C4A10D86415F}"/>
                </a:ext>
              </a:extLst>
            </p:cNvPr>
            <p:cNvSpPr txBox="1"/>
            <p:nvPr/>
          </p:nvSpPr>
          <p:spPr>
            <a:xfrm>
              <a:off x="4809795" y="3083124"/>
              <a:ext cx="285347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Outputs </a:t>
              </a:r>
              <a:r>
                <a:rPr lang="en-US" sz="2400" b="1" dirty="0"/>
                <a:t>Investigated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1FCD9D4-CB7C-42C7-9A76-FF0C2009B307}"/>
                </a:ext>
              </a:extLst>
            </p:cNvPr>
            <p:cNvSpPr txBox="1"/>
            <p:nvPr/>
          </p:nvSpPr>
          <p:spPr>
            <a:xfrm>
              <a:off x="4356401" y="3544789"/>
              <a:ext cx="4607985" cy="31393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57168" indent="-257168">
                <a:buFont typeface="Arial" panose="020B0604020202020204" pitchFamily="34" charset="0"/>
                <a:buChar char="•"/>
              </a:pPr>
              <a:r>
                <a:rPr lang="en-US" sz="2000" dirty="0"/>
                <a:t>Iodide sodalite fraction (XRD)</a:t>
              </a:r>
            </a:p>
            <a:p>
              <a:pPr marL="257168" indent="-257168">
                <a:buFont typeface="Arial" panose="020B0604020202020204" pitchFamily="34" charset="0"/>
                <a:buChar char="•"/>
              </a:pPr>
              <a:r>
                <a:rPr lang="en-US" sz="2000" dirty="0"/>
                <a:t>Elemental mapping (SEM/EDS)</a:t>
              </a:r>
            </a:p>
            <a:p>
              <a:pPr marL="257168" indent="-257168">
                <a:buFont typeface="Arial" panose="020B0604020202020204" pitchFamily="34" charset="0"/>
                <a:buChar char="•"/>
              </a:pPr>
              <a:r>
                <a:rPr lang="en-US" sz="2000" dirty="0"/>
                <a:t>T-O vibrations (T=Si, Al), (FTIR)</a:t>
              </a:r>
            </a:p>
            <a:p>
              <a:pPr marL="257168" indent="-257168">
                <a:buFont typeface="Arial" panose="020B0604020202020204" pitchFamily="34" charset="0"/>
                <a:buChar char="•"/>
              </a:pPr>
              <a:r>
                <a:rPr lang="en-US" sz="2000" dirty="0" smtClean="0"/>
                <a:t>Density </a:t>
              </a:r>
              <a:r>
                <a:rPr lang="en-US" sz="2000" dirty="0"/>
                <a:t>and porosity (pycnometer)</a:t>
              </a:r>
            </a:p>
            <a:p>
              <a:pPr marL="257168" indent="-257168">
                <a:buFont typeface="Arial" panose="020B0604020202020204" pitchFamily="34" charset="0"/>
                <a:buChar char="•"/>
              </a:pPr>
              <a:r>
                <a:rPr lang="en-US" sz="2000" dirty="0"/>
                <a:t>Thermal analysis (TGA/DSC)</a:t>
              </a:r>
            </a:p>
            <a:p>
              <a:pPr marL="257168" indent="-257168">
                <a:buFont typeface="Arial" panose="020B0604020202020204" pitchFamily="34" charset="0"/>
                <a:buChar char="•"/>
              </a:pPr>
              <a:r>
                <a:rPr lang="en-US" sz="2000" dirty="0">
                  <a:solidFill>
                    <a:srgbClr val="C00000"/>
                  </a:solidFill>
                </a:rPr>
                <a:t>Iodine quantification (NAA, Volumetric, Rietveld)</a:t>
              </a:r>
            </a:p>
            <a:p>
              <a:pPr marL="257168" indent="-257168">
                <a:buFont typeface="Arial" panose="020B0604020202020204" pitchFamily="34" charset="0"/>
                <a:buChar char="•"/>
              </a:pPr>
              <a:r>
                <a:rPr lang="en-US" sz="2000" dirty="0" smtClean="0">
                  <a:solidFill>
                    <a:srgbClr val="C00000"/>
                  </a:solidFill>
                </a:rPr>
                <a:t>Chemical </a:t>
              </a:r>
              <a:r>
                <a:rPr lang="en-US" sz="2000" dirty="0">
                  <a:solidFill>
                    <a:srgbClr val="C00000"/>
                  </a:solidFill>
                </a:rPr>
                <a:t>durability (ASTM-1308)</a:t>
              </a:r>
            </a:p>
            <a:p>
              <a:pPr marL="257168" indent="-257168">
                <a:buFont typeface="Arial" panose="020B0604020202020204" pitchFamily="34" charset="0"/>
                <a:buChar char="•"/>
              </a:pPr>
              <a:endParaRPr lang="en-US" sz="2000" dirty="0"/>
            </a:p>
            <a:p>
              <a:endParaRPr lang="en-US" b="1" dirty="0"/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6ABAC2B-1442-4408-9210-FB00F9C58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2D335-2672-4D96-A554-431CCEBE8FD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147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6D302C67-3344-40ED-82E9-C1C06339CB5A}"/>
              </a:ext>
            </a:extLst>
          </p:cNvPr>
          <p:cNvGrpSpPr/>
          <p:nvPr/>
        </p:nvGrpSpPr>
        <p:grpSpPr>
          <a:xfrm>
            <a:off x="-15786" y="-6871"/>
            <a:ext cx="9147218" cy="1017932"/>
            <a:chOff x="1" y="-38637"/>
            <a:chExt cx="12196290" cy="1357242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E2813662-75DB-4868-ABA2-FD526A267E59}"/>
                </a:ext>
              </a:extLst>
            </p:cNvPr>
            <p:cNvGrpSpPr/>
            <p:nvPr/>
          </p:nvGrpSpPr>
          <p:grpSpPr>
            <a:xfrm>
              <a:off x="1" y="-38637"/>
              <a:ext cx="12196290" cy="1357242"/>
              <a:chOff x="1" y="-38637"/>
              <a:chExt cx="12196290" cy="1357242"/>
            </a:xfrm>
          </p:grpSpPr>
          <p:pic>
            <p:nvPicPr>
              <p:cNvPr id="11" name="Picture 9">
                <a:extLst>
                  <a:ext uri="{FF2B5EF4-FFF2-40B4-BE49-F238E27FC236}">
                    <a16:creationId xmlns:a16="http://schemas.microsoft.com/office/drawing/2014/main" id="{77F03B72-4148-4688-B326-F8B02FBDE4C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499" r="23358"/>
              <a:stretch/>
            </p:blipFill>
            <p:spPr bwMode="auto">
              <a:xfrm>
                <a:off x="4293" y="-38637"/>
                <a:ext cx="12191998" cy="1283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F0AF7DF9-AB76-444C-B810-155A9965D562}"/>
                  </a:ext>
                </a:extLst>
              </p:cNvPr>
              <p:cNvSpPr/>
              <p:nvPr/>
            </p:nvSpPr>
            <p:spPr>
              <a:xfrm>
                <a:off x="1" y="1231694"/>
                <a:ext cx="12191998" cy="86911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/>
              </a:p>
            </p:txBody>
          </p:sp>
        </p:grpSp>
        <p:pic>
          <p:nvPicPr>
            <p:cNvPr id="9" name="Picture 9">
              <a:extLst>
                <a:ext uri="{FF2B5EF4-FFF2-40B4-BE49-F238E27FC236}">
                  <a16:creationId xmlns:a16="http://schemas.microsoft.com/office/drawing/2014/main" id="{417CDD24-BBD6-46A4-B4C7-9CCA9CE16D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501" b="15428"/>
            <a:stretch/>
          </p:blipFill>
          <p:spPr bwMode="auto">
            <a:xfrm>
              <a:off x="9462399" y="149312"/>
              <a:ext cx="2729600" cy="904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658F29EB-3AFB-4958-A3A9-8C739544B1A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2" y="40623"/>
              <a:ext cx="3018579" cy="1122125"/>
            </a:xfrm>
            <a:prstGeom prst="rect">
              <a:avLst/>
            </a:prstGeom>
          </p:spPr>
        </p:pic>
      </p:grpSp>
      <p:sp>
        <p:nvSpPr>
          <p:cNvPr id="4" name="Title 1">
            <a:extLst>
              <a:ext uri="{FF2B5EF4-FFF2-40B4-BE49-F238E27FC236}">
                <a16:creationId xmlns:a16="http://schemas.microsoft.com/office/drawing/2014/main" id="{5B62216E-2B61-4AF3-B574-992EE0E6DA8A}"/>
              </a:ext>
            </a:extLst>
          </p:cNvPr>
          <p:cNvSpPr txBox="1">
            <a:spLocks/>
          </p:cNvSpPr>
          <p:nvPr/>
        </p:nvSpPr>
        <p:spPr>
          <a:xfrm>
            <a:off x="1799129" y="-6870"/>
            <a:ext cx="5294451" cy="10488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+mn-lt"/>
              </a:rPr>
              <a:t>Glass binders selected from best in </a:t>
            </a:r>
            <a:r>
              <a:rPr lang="en-US" sz="2800" b="1" dirty="0" err="1" smtClean="0">
                <a:solidFill>
                  <a:schemeClr val="bg1"/>
                </a:solidFill>
                <a:latin typeface="+mn-lt"/>
              </a:rPr>
              <a:t>chlorosodalite</a:t>
            </a:r>
            <a:r>
              <a:rPr lang="en-US" sz="2800" b="1" dirty="0" smtClean="0">
                <a:solidFill>
                  <a:schemeClr val="bg1"/>
                </a:solidFill>
                <a:latin typeface="+mn-lt"/>
              </a:rPr>
              <a:t> studies</a:t>
            </a:r>
            <a:endParaRPr lang="en-US" sz="28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45132E55-008D-4C4C-9A71-25D87AEA5D7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4342" y="1672043"/>
            <a:ext cx="3189858" cy="2538787"/>
          </a:xfrm>
          <a:prstGeom prst="rect">
            <a:avLst/>
          </a:prstGeom>
        </p:spPr>
      </p:pic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FD0C2124-AE15-4ECF-B285-F1DB688F15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0644840"/>
              </p:ext>
            </p:extLst>
          </p:nvPr>
        </p:nvGraphicFramePr>
        <p:xfrm>
          <a:off x="206185" y="1474913"/>
          <a:ext cx="4582765" cy="866723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728744">
                  <a:extLst>
                    <a:ext uri="{9D8B030D-6E8A-4147-A177-3AD203B41FA5}">
                      <a16:colId xmlns:a16="http://schemas.microsoft.com/office/drawing/2014/main" val="3613463820"/>
                    </a:ext>
                  </a:extLst>
                </a:gridCol>
                <a:gridCol w="702551">
                  <a:extLst>
                    <a:ext uri="{9D8B030D-6E8A-4147-A177-3AD203B41FA5}">
                      <a16:colId xmlns:a16="http://schemas.microsoft.com/office/drawing/2014/main" val="941431084"/>
                    </a:ext>
                  </a:extLst>
                </a:gridCol>
                <a:gridCol w="630294">
                  <a:extLst>
                    <a:ext uri="{9D8B030D-6E8A-4147-A177-3AD203B41FA5}">
                      <a16:colId xmlns:a16="http://schemas.microsoft.com/office/drawing/2014/main" val="4172947641"/>
                    </a:ext>
                  </a:extLst>
                </a:gridCol>
                <a:gridCol w="630294">
                  <a:extLst>
                    <a:ext uri="{9D8B030D-6E8A-4147-A177-3AD203B41FA5}">
                      <a16:colId xmlns:a16="http://schemas.microsoft.com/office/drawing/2014/main" val="801610647"/>
                    </a:ext>
                  </a:extLst>
                </a:gridCol>
                <a:gridCol w="630294">
                  <a:extLst>
                    <a:ext uri="{9D8B030D-6E8A-4147-A177-3AD203B41FA5}">
                      <a16:colId xmlns:a16="http://schemas.microsoft.com/office/drawing/2014/main" val="1353851039"/>
                    </a:ext>
                  </a:extLst>
                </a:gridCol>
                <a:gridCol w="630294">
                  <a:extLst>
                    <a:ext uri="{9D8B030D-6E8A-4147-A177-3AD203B41FA5}">
                      <a16:colId xmlns:a16="http://schemas.microsoft.com/office/drawing/2014/main" val="3471879647"/>
                    </a:ext>
                  </a:extLst>
                </a:gridCol>
                <a:gridCol w="630294">
                  <a:extLst>
                    <a:ext uri="{9D8B030D-6E8A-4147-A177-3AD203B41FA5}">
                      <a16:colId xmlns:a16="http://schemas.microsoft.com/office/drawing/2014/main" val="1269863399"/>
                    </a:ext>
                  </a:extLst>
                </a:gridCol>
              </a:tblGrid>
              <a:tr h="31642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Glass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SiO</a:t>
                      </a:r>
                      <a:r>
                        <a:rPr lang="en-US" sz="1600" baseline="-25000">
                          <a:effectLst/>
                        </a:rPr>
                        <a:t>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B</a:t>
                      </a:r>
                      <a:r>
                        <a:rPr lang="en-US" sz="1600" baseline="-25000" dirty="0">
                          <a:effectLst/>
                        </a:rPr>
                        <a:t>2</a:t>
                      </a:r>
                      <a:r>
                        <a:rPr lang="en-US" sz="1600" dirty="0">
                          <a:effectLst/>
                        </a:rPr>
                        <a:t>O</a:t>
                      </a:r>
                      <a:r>
                        <a:rPr lang="en-US" sz="1600" baseline="-25000" dirty="0">
                          <a:effectLst/>
                        </a:rPr>
                        <a:t>3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Al</a:t>
                      </a:r>
                      <a:r>
                        <a:rPr lang="en-US" sz="1600" baseline="-25000" dirty="0">
                          <a:effectLst/>
                        </a:rPr>
                        <a:t>2</a:t>
                      </a:r>
                      <a:r>
                        <a:rPr lang="en-US" sz="1600" dirty="0">
                          <a:effectLst/>
                        </a:rPr>
                        <a:t>O</a:t>
                      </a:r>
                      <a:r>
                        <a:rPr lang="en-US" sz="1600" baseline="-25000" dirty="0">
                          <a:effectLst/>
                        </a:rPr>
                        <a:t>3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CaO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Na</a:t>
                      </a:r>
                      <a:r>
                        <a:rPr lang="en-US" sz="1600" baseline="-25000">
                          <a:effectLst/>
                        </a:rPr>
                        <a:t>2</a:t>
                      </a:r>
                      <a:r>
                        <a:rPr lang="en-US" sz="1600">
                          <a:effectLst/>
                        </a:rPr>
                        <a:t>O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ZrO</a:t>
                      </a:r>
                      <a:r>
                        <a:rPr lang="en-US" sz="1600" baseline="-25000">
                          <a:effectLst/>
                        </a:rPr>
                        <a:t>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02644488"/>
                  </a:ext>
                </a:extLst>
              </a:tr>
              <a:tr h="27515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NBS-4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58.87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8.98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5.99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3.99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20.17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2.00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82493877"/>
                  </a:ext>
                </a:extLst>
              </a:tr>
              <a:tr h="27515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SA-800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42.50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24.62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0.00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0.00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32.88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0.00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67422583"/>
                  </a:ext>
                </a:extLst>
              </a:tr>
            </a:tbl>
          </a:graphicData>
        </a:graphic>
      </p:graphicFrame>
      <p:sp>
        <p:nvSpPr>
          <p:cNvPr id="22" name="TextBox 21">
            <a:extLst>
              <a:ext uri="{FF2B5EF4-FFF2-40B4-BE49-F238E27FC236}">
                <a16:creationId xmlns:a16="http://schemas.microsoft.com/office/drawing/2014/main" id="{0313FC1F-58AD-43F4-8B7D-17D20FBDBB50}"/>
              </a:ext>
            </a:extLst>
          </p:cNvPr>
          <p:cNvSpPr txBox="1"/>
          <p:nvPr/>
        </p:nvSpPr>
        <p:spPr>
          <a:xfrm>
            <a:off x="666006" y="1063774"/>
            <a:ext cx="35353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Glass binder composition in mass%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6B1B40D-C7FB-4757-8D51-FD8C1FB50E59}"/>
              </a:ext>
            </a:extLst>
          </p:cNvPr>
          <p:cNvSpPr txBox="1"/>
          <p:nvPr/>
        </p:nvSpPr>
        <p:spPr>
          <a:xfrm>
            <a:off x="4854505" y="4364824"/>
            <a:ext cx="4188795" cy="2062103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NBS-4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Showed the best result for the ceramic waste form study for Cl-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Na</a:t>
            </a:r>
            <a:r>
              <a:rPr lang="en-US" sz="1600" baseline="-25000" dirty="0"/>
              <a:t>2</a:t>
            </a:r>
            <a:r>
              <a:rPr lang="en-US" sz="1600" dirty="0"/>
              <a:t>O helped </a:t>
            </a:r>
            <a:r>
              <a:rPr lang="en-US" sz="1600" dirty="0" err="1"/>
              <a:t>chlorosodalite</a:t>
            </a:r>
            <a:r>
              <a:rPr lang="en-US" sz="1600" dirty="0"/>
              <a:t> production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Higher sodalite yield in ceramic waste form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Lower halite and amorphous fraction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CTE close to sodalite’s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/>
              <a:t>Best chemical durability among NBS series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05730BF-8F2D-4A53-B85E-64C2105D5F94}"/>
              </a:ext>
            </a:extLst>
          </p:cNvPr>
          <p:cNvSpPr txBox="1"/>
          <p:nvPr/>
        </p:nvSpPr>
        <p:spPr>
          <a:xfrm>
            <a:off x="4937478" y="1023380"/>
            <a:ext cx="44262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Time-of-flight </a:t>
            </a:r>
            <a:r>
              <a:rPr lang="en-US" sz="1600" b="1" dirty="0" smtClean="0"/>
              <a:t>SIMS </a:t>
            </a:r>
          </a:p>
          <a:p>
            <a:r>
              <a:rPr lang="en-US" sz="1600" b="1" dirty="0" smtClean="0"/>
              <a:t>(Cl) “Ceramic Waste Form” </a:t>
            </a:r>
            <a:r>
              <a:rPr lang="en-US" sz="1600" b="1" dirty="0"/>
              <a:t>with NBS glass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3A5734E-CE5B-4279-8A80-B4BE7391CBFE}"/>
              </a:ext>
            </a:extLst>
          </p:cNvPr>
          <p:cNvSpPr txBox="1"/>
          <p:nvPr/>
        </p:nvSpPr>
        <p:spPr>
          <a:xfrm>
            <a:off x="4937478" y="6622565"/>
            <a:ext cx="48503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Riley </a:t>
            </a:r>
            <a:r>
              <a:rPr lang="en-US" sz="1200" dirty="0"/>
              <a:t>et al. Journal of Nuclear Materials </a:t>
            </a:r>
            <a:r>
              <a:rPr lang="en-US" sz="1200" dirty="0" smtClean="0"/>
              <a:t>489, 42 </a:t>
            </a:r>
            <a:r>
              <a:rPr lang="en-US" sz="1200" dirty="0"/>
              <a:t>(</a:t>
            </a:r>
            <a:r>
              <a:rPr lang="en-US" sz="1200" dirty="0" smtClean="0"/>
              <a:t>2017)</a:t>
            </a:r>
            <a:endParaRPr lang="en-US" sz="12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7FF1345-A824-41D5-8538-EADF9BBE323B}"/>
              </a:ext>
            </a:extLst>
          </p:cNvPr>
          <p:cNvSpPr txBox="1"/>
          <p:nvPr/>
        </p:nvSpPr>
        <p:spPr>
          <a:xfrm>
            <a:off x="244025" y="5071500"/>
            <a:ext cx="4379354" cy="1323439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SA-800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Max densification at 750-850 °C compared to &gt;950 °C  for NBS glass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/>
              <a:t>Lowest porosity among SA series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High sodalite yield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456135CA-D9C7-4B28-9866-2F788BB9C9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988" y="2858432"/>
            <a:ext cx="4201835" cy="2213067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2BDBACE7-AB64-48FA-9292-47C8DDC0C66F}"/>
              </a:ext>
            </a:extLst>
          </p:cNvPr>
          <p:cNvSpPr txBox="1"/>
          <p:nvPr/>
        </p:nvSpPr>
        <p:spPr>
          <a:xfrm>
            <a:off x="-59404" y="2559862"/>
            <a:ext cx="49139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Phase distribution in pellets with different glass binders</a:t>
            </a:r>
          </a:p>
        </p:txBody>
      </p:sp>
      <p:sp>
        <p:nvSpPr>
          <p:cNvPr id="29" name="Slide Number Placeholder 2">
            <a:extLst>
              <a:ext uri="{FF2B5EF4-FFF2-40B4-BE49-F238E27FC236}">
                <a16:creationId xmlns:a16="http://schemas.microsoft.com/office/drawing/2014/main" id="{1784FA94-DA99-4073-B0B0-DF54F5A22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FE92D335-2672-4D96-A554-431CCEBE8FDB}" type="slidenum">
              <a:rPr lang="en-US" smtClean="0"/>
              <a:t>7</a:t>
            </a:fld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3A5734E-CE5B-4279-8A80-B4BE7391CBFE}"/>
              </a:ext>
            </a:extLst>
          </p:cNvPr>
          <p:cNvSpPr txBox="1"/>
          <p:nvPr/>
        </p:nvSpPr>
        <p:spPr>
          <a:xfrm>
            <a:off x="244025" y="6622564"/>
            <a:ext cx="48503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Riley </a:t>
            </a:r>
            <a:r>
              <a:rPr lang="en-US" sz="1200" dirty="0"/>
              <a:t>et al. Journal of Nuclear Materials </a:t>
            </a:r>
            <a:r>
              <a:rPr lang="en-US" sz="1200" dirty="0" smtClean="0"/>
              <a:t>468, 140 </a:t>
            </a:r>
            <a:r>
              <a:rPr lang="en-US" sz="1200" dirty="0"/>
              <a:t>(2016</a:t>
            </a:r>
            <a:r>
              <a:rPr lang="en-US" sz="1200" dirty="0" smtClean="0"/>
              <a:t>)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915297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6D302C67-3344-40ED-82E9-C1C06339CB5A}"/>
              </a:ext>
            </a:extLst>
          </p:cNvPr>
          <p:cNvGrpSpPr/>
          <p:nvPr/>
        </p:nvGrpSpPr>
        <p:grpSpPr>
          <a:xfrm>
            <a:off x="0" y="-6870"/>
            <a:ext cx="9147218" cy="1017932"/>
            <a:chOff x="1" y="-38637"/>
            <a:chExt cx="12196290" cy="1357242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E2813662-75DB-4868-ABA2-FD526A267E59}"/>
                </a:ext>
              </a:extLst>
            </p:cNvPr>
            <p:cNvGrpSpPr/>
            <p:nvPr/>
          </p:nvGrpSpPr>
          <p:grpSpPr>
            <a:xfrm>
              <a:off x="1" y="-38637"/>
              <a:ext cx="12196290" cy="1357242"/>
              <a:chOff x="1" y="-38637"/>
              <a:chExt cx="12196290" cy="1357242"/>
            </a:xfrm>
          </p:grpSpPr>
          <p:pic>
            <p:nvPicPr>
              <p:cNvPr id="11" name="Picture 9">
                <a:extLst>
                  <a:ext uri="{FF2B5EF4-FFF2-40B4-BE49-F238E27FC236}">
                    <a16:creationId xmlns:a16="http://schemas.microsoft.com/office/drawing/2014/main" id="{77F03B72-4148-4688-B326-F8B02FBDE4C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499" r="23358"/>
              <a:stretch/>
            </p:blipFill>
            <p:spPr bwMode="auto">
              <a:xfrm>
                <a:off x="4293" y="-38637"/>
                <a:ext cx="12191998" cy="1283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F0AF7DF9-AB76-444C-B810-155A9965D562}"/>
                  </a:ext>
                </a:extLst>
              </p:cNvPr>
              <p:cNvSpPr/>
              <p:nvPr/>
            </p:nvSpPr>
            <p:spPr>
              <a:xfrm>
                <a:off x="1" y="1231694"/>
                <a:ext cx="12191998" cy="86911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pic>
          <p:nvPicPr>
            <p:cNvPr id="9" name="Picture 9">
              <a:extLst>
                <a:ext uri="{FF2B5EF4-FFF2-40B4-BE49-F238E27FC236}">
                  <a16:creationId xmlns:a16="http://schemas.microsoft.com/office/drawing/2014/main" id="{417CDD24-BBD6-46A4-B4C7-9CCA9CE16D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501" b="15428"/>
            <a:stretch/>
          </p:blipFill>
          <p:spPr bwMode="auto">
            <a:xfrm>
              <a:off x="9462399" y="149312"/>
              <a:ext cx="2729600" cy="904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658F29EB-3AFB-4958-A3A9-8C739544B1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2" y="40623"/>
              <a:ext cx="3018579" cy="1122125"/>
            </a:xfrm>
            <a:prstGeom prst="rect">
              <a:avLst/>
            </a:prstGeom>
          </p:spPr>
        </p:pic>
      </p:grpSp>
      <p:sp>
        <p:nvSpPr>
          <p:cNvPr id="4" name="Title 1">
            <a:extLst>
              <a:ext uri="{FF2B5EF4-FFF2-40B4-BE49-F238E27FC236}">
                <a16:creationId xmlns:a16="http://schemas.microsoft.com/office/drawing/2014/main" id="{5B62216E-2B61-4AF3-B574-992EE0E6DA8A}"/>
              </a:ext>
            </a:extLst>
          </p:cNvPr>
          <p:cNvSpPr txBox="1">
            <a:spLocks/>
          </p:cNvSpPr>
          <p:nvPr/>
        </p:nvSpPr>
        <p:spPr>
          <a:xfrm>
            <a:off x="1799129" y="-6870"/>
            <a:ext cx="5545739" cy="10488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Synthesis of Glass-bonded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Iodosodalite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 Waste Form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37DED3B-CEB6-49E2-87F4-09B9A3C69A4D}"/>
                  </a:ext>
                </a:extLst>
              </p:cNvPr>
              <p:cNvSpPr txBox="1"/>
              <p:nvPr/>
            </p:nvSpPr>
            <p:spPr>
              <a:xfrm>
                <a:off x="256479" y="2920512"/>
                <a:ext cx="471998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HYDROTHERMAL</a:t>
                </a:r>
                <a:r>
                  <a:rPr kumimoji="0" lang="en-US" sz="16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: </a:t>
                </a:r>
                <a14:m>
                  <m:oMath xmlns:m="http://schemas.openxmlformats.org/officeDocument/2006/math">
                    <m:r>
                      <a:rPr kumimoji="0" lang="en-US" sz="16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2</m:t>
                    </m:r>
                    <m:r>
                      <m:rPr>
                        <m:sty m:val="p"/>
                      </m:rPr>
                      <a:rPr kumimoji="0" lang="en-US" sz="16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NaI</m:t>
                    </m:r>
                    <m:r>
                      <a:rPr kumimoji="0" lang="en-US" sz="16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 </m:t>
                    </m:r>
                    <m:r>
                      <a:rPr kumimoji="0" lang="en-US" sz="16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3</m:t>
                    </m:r>
                    <m:r>
                      <m:rPr>
                        <m:sty m:val="p"/>
                      </m:rPr>
                      <a:rPr kumimoji="0" lang="en-US" sz="16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A</m:t>
                    </m:r>
                    <m:sSub>
                      <m:sSubPr>
                        <m:ctrlPr>
                          <a:rPr kumimoji="0" lang="en-US" sz="1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kumimoji="0" lang="en-US" sz="1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l</m:t>
                        </m:r>
                      </m:e>
                      <m:sub>
                        <m:r>
                          <a:rPr kumimoji="0" lang="en-US" sz="1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kumimoji="0" lang="en-US" sz="1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kumimoji="0" lang="en-US" sz="1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Si</m:t>
                        </m:r>
                      </m:e>
                      <m:sub>
                        <m:r>
                          <a:rPr kumimoji="0" lang="en-US" sz="1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kumimoji="0" lang="en-US" sz="1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kumimoji="0" lang="en-US" sz="1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O</m:t>
                        </m:r>
                      </m:e>
                      <m:sub>
                        <m:r>
                          <a:rPr kumimoji="0" lang="en-US" sz="1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7</m:t>
                        </m:r>
                      </m:sub>
                    </m:sSub>
                    <m:r>
                      <a:rPr kumimoji="0" lang="en-US" sz="16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r>
                      <a:rPr kumimoji="0" lang="en-US" sz="16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6</m:t>
                    </m:r>
                    <m:r>
                      <m:rPr>
                        <m:sty m:val="p"/>
                      </m:rPr>
                      <a:rPr kumimoji="0" lang="en-US" sz="16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NaOH</m:t>
                    </m:r>
                    <m:r>
                      <a:rPr kumimoji="0" lang="en-US" sz="16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→ </m:t>
                    </m:r>
                    <m:sSub>
                      <m:sSubPr>
                        <m:ctrlPr>
                          <a:rPr kumimoji="0" lang="en-US" sz="1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kumimoji="0" lang="en-US" sz="1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Na</m:t>
                        </m:r>
                      </m:e>
                      <m:sub>
                        <m:r>
                          <a:rPr kumimoji="0" lang="en-US" sz="1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8</m:t>
                        </m:r>
                      </m:sub>
                    </m:sSub>
                    <m:r>
                      <a:rPr kumimoji="0" lang="en-US" sz="16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(</m:t>
                    </m:r>
                    <m:r>
                      <m:rPr>
                        <m:sty m:val="p"/>
                      </m:rPr>
                      <a:rPr kumimoji="0" lang="en-US" sz="16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AlSi</m:t>
                    </m:r>
                    <m:sSub>
                      <m:sSubPr>
                        <m:ctrlPr>
                          <a:rPr kumimoji="0" lang="en-US" sz="1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kumimoji="0" lang="en-US" sz="1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O</m:t>
                        </m:r>
                      </m:e>
                      <m:sub>
                        <m:r>
                          <a:rPr kumimoji="0" lang="en-US" sz="1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4</m:t>
                        </m:r>
                      </m:sub>
                    </m:sSub>
                    <m:sSub>
                      <m:sSubPr>
                        <m:ctrlPr>
                          <a:rPr kumimoji="0" lang="en-US" sz="1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6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)</m:t>
                        </m:r>
                      </m:e>
                      <m:sub>
                        <m:r>
                          <a:rPr kumimoji="0" lang="en-US" sz="1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6</m:t>
                        </m:r>
                      </m:sub>
                    </m:sSub>
                    <m:sSub>
                      <m:sSubPr>
                        <m:ctrlPr>
                          <a:rPr kumimoji="0" lang="en-US" sz="1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kumimoji="0" lang="en-US" sz="1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I</m:t>
                        </m:r>
                      </m:e>
                      <m:sub>
                        <m:r>
                          <a:rPr kumimoji="0" lang="en-US" sz="1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b>
                    </m:sSub>
                    <m:r>
                      <a:rPr kumimoji="0" lang="en-US" sz="16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+</m:t>
                    </m:r>
                    <m:r>
                      <a:rPr kumimoji="0" lang="en-US" sz="16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3</m:t>
                    </m:r>
                    <m:r>
                      <m:rPr>
                        <m:sty m:val="p"/>
                      </m:rPr>
                      <a:rPr kumimoji="0" lang="en-US" sz="16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H</m:t>
                    </m:r>
                    <m:r>
                      <a:rPr kumimoji="0" lang="en-US" sz="1600" b="0" i="0" u="none" strike="noStrike" kern="1200" cap="none" spc="0" normalizeH="0" baseline="-2500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2</m:t>
                    </m:r>
                    <m:r>
                      <m:rPr>
                        <m:sty m:val="p"/>
                      </m:rPr>
                      <a:rPr kumimoji="0" lang="en-US" sz="16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O</m:t>
                    </m:r>
                  </m:oMath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37DED3B-CEB6-49E2-87F4-09B9A3C69A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479" y="2920512"/>
                <a:ext cx="4719987" cy="584775"/>
              </a:xfrm>
              <a:prstGeom prst="rect">
                <a:avLst/>
              </a:prstGeom>
              <a:blipFill>
                <a:blip r:embed="rId5"/>
                <a:stretch>
                  <a:fillRect l="-646" t="-3125" b="-52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07AC3F81-997F-4388-8CF6-A3EF7B2E35B2}"/>
              </a:ext>
            </a:extLst>
          </p:cNvPr>
          <p:cNvSpPr txBox="1"/>
          <p:nvPr/>
        </p:nvSpPr>
        <p:spPr>
          <a:xfrm>
            <a:off x="2432197" y="2695699"/>
            <a:ext cx="11517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Metakaolin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749981E-60B4-4056-A7E7-DD833B57B885}"/>
              </a:ext>
            </a:extLst>
          </p:cNvPr>
          <p:cNvSpPr txBox="1"/>
          <p:nvPr/>
        </p:nvSpPr>
        <p:spPr>
          <a:xfrm>
            <a:off x="1977435" y="4987735"/>
            <a:ext cx="9361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Kaolinite</a:t>
            </a:r>
          </a:p>
        </p:txBody>
      </p:sp>
      <p:pic>
        <p:nvPicPr>
          <p:cNvPr id="46" name="Content Placeholder 6">
            <a:extLst>
              <a:ext uri="{FF2B5EF4-FFF2-40B4-BE49-F238E27FC236}">
                <a16:creationId xmlns:a16="http://schemas.microsoft.com/office/drawing/2014/main" id="{C992817B-89D6-4338-B50D-6E606C0894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>
          <a:xfrm>
            <a:off x="3024231" y="5568735"/>
            <a:ext cx="639468" cy="878880"/>
          </a:xfrm>
          <a:prstGeom prst="rect">
            <a:avLst/>
          </a:prstGeom>
        </p:spPr>
      </p:pic>
      <p:grpSp>
        <p:nvGrpSpPr>
          <p:cNvPr id="49" name="Group 48">
            <a:extLst>
              <a:ext uri="{FF2B5EF4-FFF2-40B4-BE49-F238E27FC236}">
                <a16:creationId xmlns:a16="http://schemas.microsoft.com/office/drawing/2014/main" id="{75F1AD81-CF58-4365-957A-B17210F451E3}"/>
              </a:ext>
            </a:extLst>
          </p:cNvPr>
          <p:cNvGrpSpPr/>
          <p:nvPr/>
        </p:nvGrpSpPr>
        <p:grpSpPr>
          <a:xfrm>
            <a:off x="783417" y="3557511"/>
            <a:ext cx="3665835" cy="1007275"/>
            <a:chOff x="1135186" y="3801642"/>
            <a:chExt cx="3665835" cy="1007275"/>
          </a:xfrm>
        </p:grpSpPr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118F1EB0-418A-453B-B03C-F8E3F4A3329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2055942" y="3805781"/>
              <a:ext cx="716786" cy="739261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A6DCF9C7-F04D-4AAE-BAA4-06D0F9CB595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4072998" y="3805781"/>
              <a:ext cx="716786" cy="739261"/>
            </a:xfrm>
            <a:prstGeom prst="rect">
              <a:avLst/>
            </a:prstGeom>
          </p:spPr>
        </p:pic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2B6D5E29-23CB-46BF-A89A-400FAD76FAD5}"/>
                </a:ext>
              </a:extLst>
            </p:cNvPr>
            <p:cNvGrpSpPr/>
            <p:nvPr/>
          </p:nvGrpSpPr>
          <p:grpSpPr>
            <a:xfrm>
              <a:off x="1135186" y="3801642"/>
              <a:ext cx="1020650" cy="1007275"/>
              <a:chOff x="1135186" y="3801642"/>
              <a:chExt cx="1020650" cy="1007275"/>
            </a:xfrm>
          </p:grpSpPr>
          <p:pic>
            <p:nvPicPr>
              <p:cNvPr id="34" name="Picture 33">
                <a:extLst>
                  <a:ext uri="{FF2B5EF4-FFF2-40B4-BE49-F238E27FC236}">
                    <a16:creationId xmlns:a16="http://schemas.microsoft.com/office/drawing/2014/main" id="{0716D39F-9995-4395-AB9C-146E2A6A75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11614" y="3801642"/>
                <a:ext cx="499970" cy="747542"/>
              </a:xfrm>
              <a:prstGeom prst="rect">
                <a:avLst/>
              </a:prstGeom>
            </p:spPr>
          </p:pic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A33E2DAB-307F-4A2C-A5A5-9DDE7DBB32BB}"/>
                  </a:ext>
                </a:extLst>
              </p:cNvPr>
              <p:cNvSpPr txBox="1"/>
              <p:nvPr/>
            </p:nvSpPr>
            <p:spPr>
              <a:xfrm>
                <a:off x="1135186" y="4563970"/>
                <a:ext cx="1020650" cy="24494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Autoclave</a:t>
                </a:r>
              </a:p>
            </p:txBody>
          </p:sp>
        </p:grpSp>
      </p:grpSp>
      <p:sp>
        <p:nvSpPr>
          <p:cNvPr id="22" name="Right Arrow 53">
            <a:extLst>
              <a:ext uri="{FF2B5EF4-FFF2-40B4-BE49-F238E27FC236}">
                <a16:creationId xmlns:a16="http://schemas.microsoft.com/office/drawing/2014/main" id="{7AFC7259-E558-4CC7-8341-3BC446BE9316}"/>
              </a:ext>
            </a:extLst>
          </p:cNvPr>
          <p:cNvSpPr/>
          <p:nvPr/>
        </p:nvSpPr>
        <p:spPr>
          <a:xfrm>
            <a:off x="1464554" y="3856541"/>
            <a:ext cx="229706" cy="23002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ight Arrow 54">
            <a:extLst>
              <a:ext uri="{FF2B5EF4-FFF2-40B4-BE49-F238E27FC236}">
                <a16:creationId xmlns:a16="http://schemas.microsoft.com/office/drawing/2014/main" id="{20AF2D8E-8742-4C08-86E9-3FFA460FD81F}"/>
              </a:ext>
            </a:extLst>
          </p:cNvPr>
          <p:cNvSpPr/>
          <p:nvPr/>
        </p:nvSpPr>
        <p:spPr>
          <a:xfrm>
            <a:off x="2442756" y="3868215"/>
            <a:ext cx="229706" cy="23002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16C1874-981D-4913-B066-61F3870E6C2F}"/>
              </a:ext>
            </a:extLst>
          </p:cNvPr>
          <p:cNvSpPr txBox="1"/>
          <p:nvPr/>
        </p:nvSpPr>
        <p:spPr>
          <a:xfrm>
            <a:off x="1724856" y="4262881"/>
            <a:ext cx="787113" cy="463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Oven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180°C, 2d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B76DBDA-278C-4177-9257-6563C6C5CA21}"/>
              </a:ext>
            </a:extLst>
          </p:cNvPr>
          <p:cNvSpPr txBox="1"/>
          <p:nvPr/>
        </p:nvSpPr>
        <p:spPr>
          <a:xfrm>
            <a:off x="3835618" y="4252541"/>
            <a:ext cx="536691" cy="5878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Drying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90°C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8B450B9D-A13A-4E14-A506-74F9F96BA883}"/>
              </a:ext>
            </a:extLst>
          </p:cNvPr>
          <p:cNvGrpSpPr/>
          <p:nvPr/>
        </p:nvGrpSpPr>
        <p:grpSpPr>
          <a:xfrm>
            <a:off x="3075514" y="5626197"/>
            <a:ext cx="1624932" cy="1295405"/>
            <a:chOff x="1361175" y="5430986"/>
            <a:chExt cx="1624932" cy="1295405"/>
          </a:xfrm>
        </p:grpSpPr>
        <p:pic>
          <p:nvPicPr>
            <p:cNvPr id="65" name="Picture 64">
              <a:extLst>
                <a:ext uri="{FF2B5EF4-FFF2-40B4-BE49-F238E27FC236}">
                  <a16:creationId xmlns:a16="http://schemas.microsoft.com/office/drawing/2014/main" id="{83A3E362-6E50-498A-8079-52D89DEC183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2253620" y="5430928"/>
              <a:ext cx="732430" cy="732545"/>
            </a:xfrm>
            <a:prstGeom prst="rect">
              <a:avLst/>
            </a:prstGeom>
          </p:spPr>
        </p:pic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CFF67AE6-A150-45A9-9BF2-FC88C98AC68D}"/>
                </a:ext>
              </a:extLst>
            </p:cNvPr>
            <p:cNvSpPr txBox="1"/>
            <p:nvPr/>
          </p:nvSpPr>
          <p:spPr>
            <a:xfrm>
              <a:off x="1361175" y="6203171"/>
              <a:ext cx="69403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70 °C,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 h stir</a:t>
              </a:r>
            </a:p>
          </p:txBody>
        </p:sp>
      </p:grpSp>
      <p:sp>
        <p:nvSpPr>
          <p:cNvPr id="58" name="Right Arrow 53">
            <a:extLst>
              <a:ext uri="{FF2B5EF4-FFF2-40B4-BE49-F238E27FC236}">
                <a16:creationId xmlns:a16="http://schemas.microsoft.com/office/drawing/2014/main" id="{B5C56E06-0436-43D7-825E-18AE724B3A78}"/>
              </a:ext>
            </a:extLst>
          </p:cNvPr>
          <p:cNvSpPr/>
          <p:nvPr/>
        </p:nvSpPr>
        <p:spPr>
          <a:xfrm>
            <a:off x="3695253" y="5860915"/>
            <a:ext cx="227619" cy="235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BF53174D-1082-43CB-A3EF-62F8B4354A3C}"/>
              </a:ext>
            </a:extLst>
          </p:cNvPr>
          <p:cNvSpPr txBox="1"/>
          <p:nvPr/>
        </p:nvSpPr>
        <p:spPr>
          <a:xfrm>
            <a:off x="3984572" y="6316296"/>
            <a:ext cx="10191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Oven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100°C, 16 h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98E4CCB4-839E-40ED-8CD1-AAA82D4AE10D}"/>
              </a:ext>
            </a:extLst>
          </p:cNvPr>
          <p:cNvSpPr txBox="1"/>
          <p:nvPr/>
        </p:nvSpPr>
        <p:spPr>
          <a:xfrm>
            <a:off x="5661803" y="982476"/>
            <a:ext cx="2531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 experimental variables</a:t>
            </a:r>
          </a:p>
        </p:txBody>
      </p:sp>
      <p:pic>
        <p:nvPicPr>
          <p:cNvPr id="79" name="Picture 78">
            <a:extLst>
              <a:ext uri="{FF2B5EF4-FFF2-40B4-BE49-F238E27FC236}">
                <a16:creationId xmlns:a16="http://schemas.microsoft.com/office/drawing/2014/main" id="{E72CDA66-6EA5-4EBF-8B64-EA12DC535BB6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954" t="62848" r="72803" b="23074"/>
          <a:stretch/>
        </p:blipFill>
        <p:spPr>
          <a:xfrm rot="5400000">
            <a:off x="8270855" y="4223013"/>
            <a:ext cx="760622" cy="831614"/>
          </a:xfrm>
          <a:prstGeom prst="rect">
            <a:avLst/>
          </a:prstGeom>
        </p:spPr>
      </p:pic>
      <p:sp>
        <p:nvSpPr>
          <p:cNvPr id="80" name="TextBox 79">
            <a:extLst>
              <a:ext uri="{FF2B5EF4-FFF2-40B4-BE49-F238E27FC236}">
                <a16:creationId xmlns:a16="http://schemas.microsoft.com/office/drawing/2014/main" id="{853B0D53-0C2E-454C-A1A1-43B3A78D310A}"/>
              </a:ext>
            </a:extLst>
          </p:cNvPr>
          <p:cNvSpPr txBox="1"/>
          <p:nvPr/>
        </p:nvSpPr>
        <p:spPr>
          <a:xfrm>
            <a:off x="8121322" y="4997802"/>
            <a:ext cx="135708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GB </a:t>
            </a:r>
            <a:r>
              <a:rPr kumimoji="0" lang="en-US" sz="14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sodalite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~20 mm 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Ø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~2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mm </a:t>
            </a:r>
            <a:r>
              <a:rPr lang="en-US" sz="1400" dirty="0" err="1" smtClean="0">
                <a:solidFill>
                  <a:prstClr val="black"/>
                </a:solidFill>
                <a:latin typeface="Calibri" panose="020F0502020204030204"/>
              </a:rPr>
              <a:t>thk</a:t>
            </a:r>
            <a:r>
              <a:rPr lang="en-US" sz="1400" dirty="0" smtClean="0">
                <a:solidFill>
                  <a:prstClr val="black"/>
                </a:solidFill>
                <a:latin typeface="Calibri" panose="020F0502020204030204"/>
              </a:rPr>
              <a:t>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11AD75F-4317-4BFA-B32C-D522D2B661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4603337"/>
              </p:ext>
            </p:extLst>
          </p:nvPr>
        </p:nvGraphicFramePr>
        <p:xfrm>
          <a:off x="4752706" y="1298896"/>
          <a:ext cx="4349529" cy="1463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09284">
                  <a:extLst>
                    <a:ext uri="{9D8B030D-6E8A-4147-A177-3AD203B41FA5}">
                      <a16:colId xmlns:a16="http://schemas.microsoft.com/office/drawing/2014/main" val="1853160416"/>
                    </a:ext>
                  </a:extLst>
                </a:gridCol>
                <a:gridCol w="1105469">
                  <a:extLst>
                    <a:ext uri="{9D8B030D-6E8A-4147-A177-3AD203B41FA5}">
                      <a16:colId xmlns:a16="http://schemas.microsoft.com/office/drawing/2014/main" val="2548061426"/>
                    </a:ext>
                  </a:extLst>
                </a:gridCol>
                <a:gridCol w="831118">
                  <a:extLst>
                    <a:ext uri="{9D8B030D-6E8A-4147-A177-3AD203B41FA5}">
                      <a16:colId xmlns:a16="http://schemas.microsoft.com/office/drawing/2014/main" val="3445125166"/>
                    </a:ext>
                  </a:extLst>
                </a:gridCol>
                <a:gridCol w="903658">
                  <a:extLst>
                    <a:ext uri="{9D8B030D-6E8A-4147-A177-3AD203B41FA5}">
                      <a16:colId xmlns:a16="http://schemas.microsoft.com/office/drawing/2014/main" val="1770819148"/>
                    </a:ext>
                  </a:extLst>
                </a:gridCol>
              </a:tblGrid>
              <a:tr h="272929">
                <a:tc>
                  <a:txBody>
                    <a:bodyPr/>
                    <a:lstStyle/>
                    <a:p>
                      <a:r>
                        <a:rPr lang="en-US" sz="1400" dirty="0"/>
                        <a:t>Baseline </a:t>
                      </a:r>
                      <a:r>
                        <a:rPr lang="en-US" sz="1400" dirty="0" err="1"/>
                        <a:t>iodosodalte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Glass </a:t>
                      </a:r>
                      <a:r>
                        <a:rPr lang="en-US" sz="1400" dirty="0" smtClean="0"/>
                        <a:t>binder</a:t>
                      </a:r>
                      <a:r>
                        <a:rPr lang="en-US" sz="1400" baseline="0" dirty="0" smtClean="0"/>
                        <a:t> composition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Glass binder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dirty="0" smtClean="0"/>
                        <a:t>(mass</a:t>
                      </a:r>
                      <a:r>
                        <a:rPr lang="en-US" sz="1400" dirty="0"/>
                        <a:t>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Sintering </a:t>
                      </a:r>
                      <a:r>
                        <a:rPr lang="en-US" sz="1400" dirty="0" smtClean="0"/>
                        <a:t>T </a:t>
                      </a:r>
                      <a:r>
                        <a:rPr lang="en-US" sz="1400" dirty="0"/>
                        <a:t>(°C)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8606698"/>
                  </a:ext>
                </a:extLst>
              </a:tr>
              <a:tr h="658959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Hydrothermal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Aqueous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NBS-4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SA-800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smtClean="0"/>
                        <a:t>0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smtClean="0"/>
                        <a:t>10</a:t>
                      </a:r>
                      <a:endParaRPr lang="en-US" sz="140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650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750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/>
                        <a:t>850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7763564"/>
                  </a:ext>
                </a:extLst>
              </a:tr>
            </a:tbl>
          </a:graphicData>
        </a:graphic>
      </p:graphicFrame>
      <p:pic>
        <p:nvPicPr>
          <p:cNvPr id="71" name="Picture 70">
            <a:extLst>
              <a:ext uri="{FF2B5EF4-FFF2-40B4-BE49-F238E27FC236}">
                <a16:creationId xmlns:a16="http://schemas.microsoft.com/office/drawing/2014/main" id="{719A3528-513F-4B7C-A3F2-1650F4D53FEF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77883" y="3534847"/>
            <a:ext cx="776146" cy="805187"/>
          </a:xfrm>
          <a:prstGeom prst="rect">
            <a:avLst/>
          </a:prstGeom>
        </p:spPr>
      </p:pic>
      <p:sp>
        <p:nvSpPr>
          <p:cNvPr id="75" name="Right Arrow 56">
            <a:extLst>
              <a:ext uri="{FF2B5EF4-FFF2-40B4-BE49-F238E27FC236}">
                <a16:creationId xmlns:a16="http://schemas.microsoft.com/office/drawing/2014/main" id="{E4C6E69F-C418-4BD3-80B3-9A5039DB4D5D}"/>
              </a:ext>
            </a:extLst>
          </p:cNvPr>
          <p:cNvSpPr/>
          <p:nvPr/>
        </p:nvSpPr>
        <p:spPr>
          <a:xfrm>
            <a:off x="3449885" y="3839811"/>
            <a:ext cx="259074" cy="2594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ED6A5976-7C35-44A5-AD0B-C0606111CDBB}"/>
              </a:ext>
            </a:extLst>
          </p:cNvPr>
          <p:cNvSpPr txBox="1"/>
          <p:nvPr/>
        </p:nvSpPr>
        <p:spPr>
          <a:xfrm>
            <a:off x="2453353" y="4300790"/>
            <a:ext cx="13822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Solution 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 </a:t>
            </a: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vessel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84047254-2CCD-439D-BA03-C25D70D4848B}"/>
              </a:ext>
            </a:extLst>
          </p:cNvPr>
          <p:cNvSpPr txBox="1"/>
          <p:nvPr/>
        </p:nvSpPr>
        <p:spPr>
          <a:xfrm>
            <a:off x="4912984" y="5019131"/>
            <a:ext cx="965670" cy="4616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Sodalite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Powder</a:t>
            </a:r>
          </a:p>
        </p:txBody>
      </p:sp>
      <p:pic>
        <p:nvPicPr>
          <p:cNvPr id="88" name="Picture 87">
            <a:extLst>
              <a:ext uri="{FF2B5EF4-FFF2-40B4-BE49-F238E27FC236}">
                <a16:creationId xmlns:a16="http://schemas.microsoft.com/office/drawing/2014/main" id="{FA119ED2-02A2-414C-B80B-F6ACA8C44690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15"/>
          <a:stretch/>
        </p:blipFill>
        <p:spPr>
          <a:xfrm rot="16200000" flipV="1">
            <a:off x="4960135" y="4171223"/>
            <a:ext cx="709878" cy="1016641"/>
          </a:xfrm>
          <a:prstGeom prst="rect">
            <a:avLst/>
          </a:prstGeom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id="{FD0412DC-FC60-4F89-8FF3-0443E38812BA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6121527" y="4305208"/>
            <a:ext cx="717408" cy="741142"/>
          </a:xfrm>
          <a:prstGeom prst="rect">
            <a:avLst/>
          </a:prstGeom>
        </p:spPr>
      </p:pic>
      <p:sp>
        <p:nvSpPr>
          <p:cNvPr id="90" name="Right Arrow 56">
            <a:extLst>
              <a:ext uri="{FF2B5EF4-FFF2-40B4-BE49-F238E27FC236}">
                <a16:creationId xmlns:a16="http://schemas.microsoft.com/office/drawing/2014/main" id="{D2736D73-256A-401F-B12C-780F86D917A0}"/>
              </a:ext>
            </a:extLst>
          </p:cNvPr>
          <p:cNvSpPr/>
          <p:nvPr/>
        </p:nvSpPr>
        <p:spPr>
          <a:xfrm>
            <a:off x="5832202" y="4558204"/>
            <a:ext cx="259074" cy="2594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6AE49F43-9109-4989-B7CF-F7C1BBAFFF0E}"/>
              </a:ext>
            </a:extLst>
          </p:cNvPr>
          <p:cNvSpPr txBox="1"/>
          <p:nvPr/>
        </p:nvSpPr>
        <p:spPr>
          <a:xfrm>
            <a:off x="5841713" y="5040567"/>
            <a:ext cx="12474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Mix with glass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&amp;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press pellet</a:t>
            </a:r>
          </a:p>
        </p:txBody>
      </p:sp>
      <p:pic>
        <p:nvPicPr>
          <p:cNvPr id="96" name="Picture 2" descr="https://s3.wp.wsu.edu/uploads/sites/99/2017/07/sentro-furnace-131x150.jpg">
            <a:extLst>
              <a:ext uri="{FF2B5EF4-FFF2-40B4-BE49-F238E27FC236}">
                <a16:creationId xmlns:a16="http://schemas.microsoft.com/office/drawing/2014/main" id="{F259D083-682C-4BBC-A3A4-F270591852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9174" y="4277213"/>
            <a:ext cx="719166" cy="823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7" name="Right Arrow 56">
            <a:extLst>
              <a:ext uri="{FF2B5EF4-FFF2-40B4-BE49-F238E27FC236}">
                <a16:creationId xmlns:a16="http://schemas.microsoft.com/office/drawing/2014/main" id="{E0FFF553-BC5D-47DD-AF5A-D1ADE86E8C9D}"/>
              </a:ext>
            </a:extLst>
          </p:cNvPr>
          <p:cNvSpPr/>
          <p:nvPr/>
        </p:nvSpPr>
        <p:spPr>
          <a:xfrm>
            <a:off x="6872980" y="4577466"/>
            <a:ext cx="259074" cy="2594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7FDC7FE3-C0B7-4135-8FBF-37261A3BF143}"/>
              </a:ext>
            </a:extLst>
          </p:cNvPr>
          <p:cNvSpPr/>
          <p:nvPr/>
        </p:nvSpPr>
        <p:spPr>
          <a:xfrm>
            <a:off x="7019000" y="5093635"/>
            <a:ext cx="9988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650-850°C, 8h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BEC622D-45B0-442E-9A0C-EE425A939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92D335-2672-4D96-A554-431CCEBE8FD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0" name="Right Arrow 56">
            <a:extLst>
              <a:ext uri="{FF2B5EF4-FFF2-40B4-BE49-F238E27FC236}">
                <a16:creationId xmlns:a16="http://schemas.microsoft.com/office/drawing/2014/main" id="{E0FFF553-BC5D-47DD-AF5A-D1ADE86E8C9D}"/>
              </a:ext>
            </a:extLst>
          </p:cNvPr>
          <p:cNvSpPr/>
          <p:nvPr/>
        </p:nvSpPr>
        <p:spPr>
          <a:xfrm>
            <a:off x="7898665" y="4565204"/>
            <a:ext cx="259074" cy="2594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F37DED3B-CEB6-49E2-87F4-09B9A3C69A4D}"/>
                  </a:ext>
                </a:extLst>
              </p:cNvPr>
              <p:cNvSpPr txBox="1"/>
              <p:nvPr/>
            </p:nvSpPr>
            <p:spPr>
              <a:xfrm>
                <a:off x="81410" y="5225695"/>
                <a:ext cx="467129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AQUEOUS</a:t>
                </a:r>
                <a:r>
                  <a:rPr kumimoji="0" lang="en-US" sz="16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: </a:t>
                </a:r>
                <a14:m>
                  <m:oMath xmlns:m="http://schemas.openxmlformats.org/officeDocument/2006/math">
                    <m:r>
                      <a:rPr kumimoji="0" lang="en-US" sz="16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2</m:t>
                    </m:r>
                    <m:r>
                      <m:rPr>
                        <m:sty m:val="p"/>
                      </m:rPr>
                      <a:rPr kumimoji="0" lang="en-US" sz="16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NaI</m:t>
                    </m:r>
                    <m:r>
                      <a:rPr kumimoji="0" lang="en-US" sz="16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r>
                      <a:rPr kumimoji="0" lang="en-US" sz="16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3</m:t>
                    </m:r>
                    <m:r>
                      <m:rPr>
                        <m:sty m:val="p"/>
                      </m:rPr>
                      <a:rPr kumimoji="0" lang="en-US" sz="16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A</m:t>
                    </m:r>
                    <m:sSub>
                      <m:sSubPr>
                        <m:ctrlPr>
                          <a:rPr kumimoji="0" lang="en-US" sz="1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kumimoji="0" lang="en-US" sz="1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l</m:t>
                        </m:r>
                      </m:e>
                      <m:sub>
                        <m:r>
                          <a:rPr kumimoji="0" lang="en-US" sz="1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kumimoji="0" lang="en-US" sz="1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kumimoji="0" lang="en-US" sz="1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Si</m:t>
                        </m:r>
                      </m:e>
                      <m:sub>
                        <m:r>
                          <a:rPr kumimoji="0" lang="en-US" sz="1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kumimoji="0" lang="en-US" sz="1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kumimoji="0" lang="en-US" sz="1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O</m:t>
                        </m:r>
                      </m:e>
                      <m:sub>
                        <m:r>
                          <a:rPr kumimoji="0" lang="en-US" sz="1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5</m:t>
                        </m:r>
                      </m:sub>
                    </m:sSub>
                    <m:r>
                      <a:rPr kumimoji="0" lang="en-US" sz="16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(</m:t>
                    </m:r>
                    <m:r>
                      <m:rPr>
                        <m:sty m:val="p"/>
                      </m:rPr>
                      <a:rPr kumimoji="0" lang="en-US" sz="16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OH</m:t>
                    </m:r>
                    <m:sSub>
                      <m:sSubPr>
                        <m:ctrlPr>
                          <a:rPr kumimoji="0" lang="en-US" sz="1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6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)</m:t>
                        </m:r>
                      </m:e>
                      <m:sub>
                        <m:r>
                          <a:rPr kumimoji="0" lang="en-US" sz="1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4</m:t>
                        </m:r>
                      </m:sub>
                    </m:sSub>
                    <m:r>
                      <a:rPr kumimoji="0" lang="en-US" sz="16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r>
                      <a:rPr kumimoji="0" lang="en-US" sz="16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6</m:t>
                    </m:r>
                    <m:r>
                      <m:rPr>
                        <m:sty m:val="p"/>
                      </m:rPr>
                      <a:rPr kumimoji="0" lang="en-US" sz="16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NaOH</m:t>
                    </m:r>
                    <m:r>
                      <a:rPr kumimoji="0" lang="en-US" sz="16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→ </m:t>
                    </m:r>
                    <m:sSub>
                      <m:sSubPr>
                        <m:ctrlPr>
                          <a:rPr kumimoji="0" lang="en-US" sz="1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kumimoji="0" lang="en-US" sz="1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Na</m:t>
                        </m:r>
                      </m:e>
                      <m:sub>
                        <m:r>
                          <a:rPr kumimoji="0" lang="en-US" sz="1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8</m:t>
                        </m:r>
                      </m:sub>
                    </m:sSub>
                    <m:r>
                      <a:rPr kumimoji="0" lang="en-US" sz="16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(</m:t>
                    </m:r>
                    <m:r>
                      <m:rPr>
                        <m:sty m:val="p"/>
                      </m:rPr>
                      <a:rPr kumimoji="0" lang="en-US" sz="16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AlSi</m:t>
                    </m:r>
                    <m:sSub>
                      <m:sSubPr>
                        <m:ctrlPr>
                          <a:rPr kumimoji="0" lang="en-US" sz="1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kumimoji="0" lang="en-US" sz="1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O</m:t>
                        </m:r>
                      </m:e>
                      <m:sub>
                        <m:r>
                          <a:rPr kumimoji="0" lang="en-US" sz="1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4</m:t>
                        </m:r>
                      </m:sub>
                    </m:sSub>
                    <m:sSub>
                      <m:sSubPr>
                        <m:ctrlPr>
                          <a:rPr kumimoji="0" lang="en-US" sz="1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6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)</m:t>
                        </m:r>
                      </m:e>
                      <m:sub>
                        <m:r>
                          <a:rPr kumimoji="0" lang="en-US" sz="1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6</m:t>
                        </m:r>
                      </m:sub>
                    </m:sSub>
                    <m:sSub>
                      <m:sSubPr>
                        <m:ctrlPr>
                          <a:rPr kumimoji="0" lang="en-US" sz="1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kumimoji="0" lang="en-US" sz="1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I</m:t>
                        </m:r>
                      </m:e>
                      <m:sub>
                        <m:r>
                          <a:rPr kumimoji="0" lang="en-US" sz="1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b>
                    </m:sSub>
                    <m:r>
                      <a:rPr kumimoji="0" lang="en-US" sz="16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+ </m:t>
                    </m:r>
                    <m:r>
                      <a:rPr kumimoji="0" lang="en-US" sz="16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9</m:t>
                    </m:r>
                    <m:sSub>
                      <m:sSubPr>
                        <m:ctrlPr>
                          <a:rPr kumimoji="0" lang="en-US" sz="1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kumimoji="0" lang="en-US" sz="1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H</m:t>
                        </m:r>
                      </m:e>
                      <m:sub>
                        <m:r>
                          <a:rPr kumimoji="0" lang="en-US" sz="16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b>
                    </m:sSub>
                    <m:r>
                      <m:rPr>
                        <m:sty m:val="p"/>
                      </m:rPr>
                      <a:rPr kumimoji="0" lang="en-US" sz="16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O</m:t>
                    </m:r>
                  </m:oMath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F37DED3B-CEB6-49E2-87F4-09B9A3C69A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410" y="5225695"/>
                <a:ext cx="4671296" cy="584775"/>
              </a:xfrm>
              <a:prstGeom prst="rect">
                <a:avLst/>
              </a:prstGeom>
              <a:blipFill>
                <a:blip r:embed="rId15"/>
                <a:stretch>
                  <a:fillRect l="-652" t="-3125" b="-52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Right Arrow 56">
            <a:extLst>
              <a:ext uri="{FF2B5EF4-FFF2-40B4-BE49-F238E27FC236}">
                <a16:creationId xmlns:a16="http://schemas.microsoft.com/office/drawing/2014/main" id="{E4C6E69F-C418-4BD3-80B3-9A5039DB4D5D}"/>
              </a:ext>
            </a:extLst>
          </p:cNvPr>
          <p:cNvSpPr/>
          <p:nvPr/>
        </p:nvSpPr>
        <p:spPr>
          <a:xfrm rot="1846579">
            <a:off x="4491917" y="3895592"/>
            <a:ext cx="756203" cy="245285"/>
          </a:xfrm>
          <a:prstGeom prst="rightArrow">
            <a:avLst>
              <a:gd name="adj1" fmla="val 54278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4" name="Right Arrow 56">
            <a:extLst>
              <a:ext uri="{FF2B5EF4-FFF2-40B4-BE49-F238E27FC236}">
                <a16:creationId xmlns:a16="http://schemas.microsoft.com/office/drawing/2014/main" id="{E4C6E69F-C418-4BD3-80B3-9A5039DB4D5D}"/>
              </a:ext>
            </a:extLst>
          </p:cNvPr>
          <p:cNvSpPr/>
          <p:nvPr/>
        </p:nvSpPr>
        <p:spPr>
          <a:xfrm rot="18588590">
            <a:off x="4689128" y="5735331"/>
            <a:ext cx="739892" cy="2693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6648" y="1237339"/>
            <a:ext cx="44553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Previous study looked at various precursors on ISOD formation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This study optimized ISOD for unwashed powder (i.e. possible unreacted material)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4123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43" grpId="0"/>
      <p:bldP spid="22" grpId="0" animBg="1"/>
      <p:bldP spid="23" grpId="0" animBg="1"/>
      <p:bldP spid="26" grpId="0"/>
      <p:bldP spid="17" grpId="0"/>
      <p:bldP spid="58" grpId="0" animBg="1"/>
      <p:bldP spid="62" grpId="0"/>
      <p:bldP spid="80" grpId="0"/>
      <p:bldP spid="75" grpId="0" animBg="1"/>
      <p:bldP spid="82" grpId="0"/>
      <p:bldP spid="87" grpId="0"/>
      <p:bldP spid="90" grpId="0" animBg="1"/>
      <p:bldP spid="91" grpId="0"/>
      <p:bldP spid="97" grpId="0" animBg="1"/>
      <p:bldP spid="98" grpId="0"/>
      <p:bldP spid="70" grpId="0" animBg="1"/>
      <p:bldP spid="72" grpId="0"/>
      <p:bldP spid="73" grpId="0" animBg="1"/>
      <p:bldP spid="7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6D302C67-3344-40ED-82E9-C1C06339CB5A}"/>
              </a:ext>
            </a:extLst>
          </p:cNvPr>
          <p:cNvGrpSpPr/>
          <p:nvPr/>
        </p:nvGrpSpPr>
        <p:grpSpPr>
          <a:xfrm>
            <a:off x="0" y="-6870"/>
            <a:ext cx="9147218" cy="1017932"/>
            <a:chOff x="1" y="-38637"/>
            <a:chExt cx="12196290" cy="1357242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E2813662-75DB-4868-ABA2-FD526A267E59}"/>
                </a:ext>
              </a:extLst>
            </p:cNvPr>
            <p:cNvGrpSpPr/>
            <p:nvPr/>
          </p:nvGrpSpPr>
          <p:grpSpPr>
            <a:xfrm>
              <a:off x="1" y="-38637"/>
              <a:ext cx="12196290" cy="1357242"/>
              <a:chOff x="1" y="-38637"/>
              <a:chExt cx="12196290" cy="1357242"/>
            </a:xfrm>
          </p:grpSpPr>
          <p:pic>
            <p:nvPicPr>
              <p:cNvPr id="11" name="Picture 9">
                <a:extLst>
                  <a:ext uri="{FF2B5EF4-FFF2-40B4-BE49-F238E27FC236}">
                    <a16:creationId xmlns:a16="http://schemas.microsoft.com/office/drawing/2014/main" id="{77F03B72-4148-4688-B326-F8B02FBDE4C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499" r="23358"/>
              <a:stretch/>
            </p:blipFill>
            <p:spPr bwMode="auto">
              <a:xfrm>
                <a:off x="4293" y="-38637"/>
                <a:ext cx="12191998" cy="1283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F0AF7DF9-AB76-444C-B810-155A9965D562}"/>
                  </a:ext>
                </a:extLst>
              </p:cNvPr>
              <p:cNvSpPr/>
              <p:nvPr/>
            </p:nvSpPr>
            <p:spPr>
              <a:xfrm>
                <a:off x="1" y="1231694"/>
                <a:ext cx="12191998" cy="86911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/>
              </a:p>
            </p:txBody>
          </p:sp>
        </p:grpSp>
        <p:pic>
          <p:nvPicPr>
            <p:cNvPr id="9" name="Picture 9">
              <a:extLst>
                <a:ext uri="{FF2B5EF4-FFF2-40B4-BE49-F238E27FC236}">
                  <a16:creationId xmlns:a16="http://schemas.microsoft.com/office/drawing/2014/main" id="{417CDD24-BBD6-46A4-B4C7-9CCA9CE16D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501" b="15428"/>
            <a:stretch/>
          </p:blipFill>
          <p:spPr bwMode="auto">
            <a:xfrm>
              <a:off x="9462399" y="149312"/>
              <a:ext cx="2729600" cy="904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658F29EB-3AFB-4958-A3A9-8C739544B1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2" y="40623"/>
              <a:ext cx="3018579" cy="1122125"/>
            </a:xfrm>
            <a:prstGeom prst="rect">
              <a:avLst/>
            </a:prstGeom>
          </p:spPr>
        </p:pic>
      </p:grpSp>
      <p:sp>
        <p:nvSpPr>
          <p:cNvPr id="4" name="Title 1">
            <a:extLst>
              <a:ext uri="{FF2B5EF4-FFF2-40B4-BE49-F238E27FC236}">
                <a16:creationId xmlns:a16="http://schemas.microsoft.com/office/drawing/2014/main" id="{5B62216E-2B61-4AF3-B574-992EE0E6DA8A}"/>
              </a:ext>
            </a:extLst>
          </p:cNvPr>
          <p:cNvSpPr txBox="1">
            <a:spLocks/>
          </p:cNvSpPr>
          <p:nvPr/>
        </p:nvSpPr>
        <p:spPr>
          <a:xfrm>
            <a:off x="1799129" y="-6870"/>
            <a:ext cx="5545739" cy="10488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+mn-lt"/>
              </a:rPr>
              <a:t>XRD</a:t>
            </a:r>
          </a:p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+mn-lt"/>
              </a:rPr>
              <a:t>(hydrothermal)</a:t>
            </a:r>
            <a:endParaRPr lang="en-US" sz="28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4BF6B25-3949-4EF2-9C07-1301852ED016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166" y="1472742"/>
            <a:ext cx="6274702" cy="366756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1CE387E-490C-4450-8C72-0D3A16137CAC}"/>
              </a:ext>
            </a:extLst>
          </p:cNvPr>
          <p:cNvSpPr txBox="1"/>
          <p:nvPr/>
        </p:nvSpPr>
        <p:spPr>
          <a:xfrm>
            <a:off x="1047842" y="1134188"/>
            <a:ext cx="67468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XRD spectra of ISOD (hydrothermal)+10% NBS4 </a:t>
            </a:r>
            <a:r>
              <a:rPr lang="en-US" sz="1600" b="1" dirty="0" smtClean="0"/>
              <a:t>sintered at </a:t>
            </a:r>
            <a:r>
              <a:rPr lang="en-US" sz="1600" b="1" dirty="0"/>
              <a:t>different </a:t>
            </a:r>
            <a:r>
              <a:rPr lang="en-US" sz="1600" b="1" dirty="0" smtClean="0"/>
              <a:t>T</a:t>
            </a:r>
            <a:endParaRPr lang="en-US" sz="16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7015119-2594-4F8B-9526-66BBF1038E0C}"/>
              </a:ext>
            </a:extLst>
          </p:cNvPr>
          <p:cNvSpPr txBox="1"/>
          <p:nvPr/>
        </p:nvSpPr>
        <p:spPr>
          <a:xfrm>
            <a:off x="59398" y="5386121"/>
            <a:ext cx="9025200" cy="923330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At 650 °C, not completely sintered; </a:t>
            </a:r>
            <a:r>
              <a:rPr lang="en-US" dirty="0" smtClean="0"/>
              <a:t>crystallization </a:t>
            </a:r>
            <a:r>
              <a:rPr lang="en-US" dirty="0"/>
              <a:t>of </a:t>
            </a:r>
            <a:r>
              <a:rPr lang="en-US" dirty="0" smtClean="0"/>
              <a:t>‘interstitial carnegieite’ </a:t>
            </a:r>
            <a:r>
              <a:rPr lang="en-US" dirty="0"/>
              <a:t>(Na</a:t>
            </a:r>
            <a:r>
              <a:rPr lang="en-US" baseline="-25000" dirty="0"/>
              <a:t>6</a:t>
            </a:r>
            <a:r>
              <a:rPr lang="en-US" dirty="0"/>
              <a:t>Al</a:t>
            </a:r>
            <a:r>
              <a:rPr lang="en-US" baseline="-25000" dirty="0"/>
              <a:t>4</a:t>
            </a:r>
            <a:r>
              <a:rPr lang="en-US" dirty="0"/>
              <a:t>Si</a:t>
            </a:r>
            <a:r>
              <a:rPr lang="en-US" baseline="-25000" dirty="0"/>
              <a:t>4</a:t>
            </a:r>
            <a:r>
              <a:rPr lang="en-US" dirty="0"/>
              <a:t>O</a:t>
            </a:r>
            <a:r>
              <a:rPr lang="en-US" baseline="-25000" dirty="0"/>
              <a:t>17</a:t>
            </a:r>
            <a:r>
              <a:rPr lang="en-US" dirty="0" smtClean="0"/>
              <a:t>) 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At 750 °C, ones with SA-800 are sintered; crystallization of nepheline (Na</a:t>
            </a:r>
            <a:r>
              <a:rPr lang="en-US" baseline="-25000" dirty="0"/>
              <a:t>7.85</a:t>
            </a:r>
            <a:r>
              <a:rPr lang="en-US" dirty="0"/>
              <a:t>Al</a:t>
            </a:r>
            <a:r>
              <a:rPr lang="en-US" baseline="-25000" dirty="0"/>
              <a:t>7.85</a:t>
            </a:r>
            <a:r>
              <a:rPr lang="en-US" dirty="0"/>
              <a:t>Si</a:t>
            </a:r>
            <a:r>
              <a:rPr lang="en-US" baseline="-25000" dirty="0"/>
              <a:t>8.15</a:t>
            </a:r>
            <a:r>
              <a:rPr lang="en-US" dirty="0"/>
              <a:t>O</a:t>
            </a:r>
            <a:r>
              <a:rPr lang="en-US" baseline="-25000" dirty="0"/>
              <a:t>32</a:t>
            </a:r>
            <a:r>
              <a:rPr lang="en-US" dirty="0" smtClean="0"/>
              <a:t>) 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At 850 °C, low </a:t>
            </a:r>
            <a:r>
              <a:rPr lang="en-US" dirty="0" smtClean="0"/>
              <a:t>fraction </a:t>
            </a:r>
            <a:r>
              <a:rPr lang="en-US" dirty="0" err="1" smtClean="0"/>
              <a:t>iodosodalite</a:t>
            </a:r>
            <a:r>
              <a:rPr lang="en-US" dirty="0" smtClean="0"/>
              <a:t>, high fractions amorphous </a:t>
            </a:r>
            <a:r>
              <a:rPr lang="en-US" dirty="0"/>
              <a:t>and </a:t>
            </a:r>
            <a:r>
              <a:rPr lang="en-US" dirty="0" smtClean="0"/>
              <a:t>nepheline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9F3F8E-78BF-466E-89EB-7E245766E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2D335-2672-4D96-A554-431CCEBE8FD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04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6D302C67-3344-40ED-82E9-C1C06339CB5A}"/>
              </a:ext>
            </a:extLst>
          </p:cNvPr>
          <p:cNvGrpSpPr/>
          <p:nvPr/>
        </p:nvGrpSpPr>
        <p:grpSpPr>
          <a:xfrm>
            <a:off x="0" y="-6870"/>
            <a:ext cx="9147218" cy="1017932"/>
            <a:chOff x="1" y="-38637"/>
            <a:chExt cx="12196290" cy="1357242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E2813662-75DB-4868-ABA2-FD526A267E59}"/>
                </a:ext>
              </a:extLst>
            </p:cNvPr>
            <p:cNvGrpSpPr/>
            <p:nvPr/>
          </p:nvGrpSpPr>
          <p:grpSpPr>
            <a:xfrm>
              <a:off x="1" y="-38637"/>
              <a:ext cx="12196290" cy="1357242"/>
              <a:chOff x="1" y="-38637"/>
              <a:chExt cx="12196290" cy="1357242"/>
            </a:xfrm>
          </p:grpSpPr>
          <p:pic>
            <p:nvPicPr>
              <p:cNvPr id="11" name="Picture 9">
                <a:extLst>
                  <a:ext uri="{FF2B5EF4-FFF2-40B4-BE49-F238E27FC236}">
                    <a16:creationId xmlns:a16="http://schemas.microsoft.com/office/drawing/2014/main" id="{77F03B72-4148-4688-B326-F8B02FBDE4C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499" r="23358"/>
              <a:stretch/>
            </p:blipFill>
            <p:spPr bwMode="auto">
              <a:xfrm>
                <a:off x="4293" y="-38637"/>
                <a:ext cx="12191998" cy="1283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F0AF7DF9-AB76-444C-B810-155A9965D562}"/>
                  </a:ext>
                </a:extLst>
              </p:cNvPr>
              <p:cNvSpPr/>
              <p:nvPr/>
            </p:nvSpPr>
            <p:spPr>
              <a:xfrm>
                <a:off x="1" y="1231694"/>
                <a:ext cx="12191998" cy="86911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/>
              </a:p>
            </p:txBody>
          </p:sp>
        </p:grpSp>
        <p:pic>
          <p:nvPicPr>
            <p:cNvPr id="9" name="Picture 9">
              <a:extLst>
                <a:ext uri="{FF2B5EF4-FFF2-40B4-BE49-F238E27FC236}">
                  <a16:creationId xmlns:a16="http://schemas.microsoft.com/office/drawing/2014/main" id="{417CDD24-BBD6-46A4-B4C7-9CCA9CE16D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501" b="15428"/>
            <a:stretch/>
          </p:blipFill>
          <p:spPr bwMode="auto">
            <a:xfrm>
              <a:off x="9462399" y="149312"/>
              <a:ext cx="2729600" cy="904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658F29EB-3AFB-4958-A3A9-8C739544B1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2" y="40623"/>
              <a:ext cx="3018579" cy="1122125"/>
            </a:xfrm>
            <a:prstGeom prst="rect">
              <a:avLst/>
            </a:prstGeom>
          </p:spPr>
        </p:pic>
      </p:grpSp>
      <p:sp>
        <p:nvSpPr>
          <p:cNvPr id="4" name="Title 1">
            <a:extLst>
              <a:ext uri="{FF2B5EF4-FFF2-40B4-BE49-F238E27FC236}">
                <a16:creationId xmlns:a16="http://schemas.microsoft.com/office/drawing/2014/main" id="{5B62216E-2B61-4AF3-B574-992EE0E6DA8A}"/>
              </a:ext>
            </a:extLst>
          </p:cNvPr>
          <p:cNvSpPr txBox="1">
            <a:spLocks/>
          </p:cNvSpPr>
          <p:nvPr/>
        </p:nvSpPr>
        <p:spPr>
          <a:xfrm>
            <a:off x="1799129" y="-6870"/>
            <a:ext cx="5545739" cy="10488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+mn-lt"/>
              </a:rPr>
              <a:t>XRD Rietveld</a:t>
            </a:r>
            <a:endParaRPr lang="en-US" sz="28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1CE387E-490C-4450-8C72-0D3A16137CAC}"/>
              </a:ext>
            </a:extLst>
          </p:cNvPr>
          <p:cNvSpPr txBox="1"/>
          <p:nvPr/>
        </p:nvSpPr>
        <p:spPr>
          <a:xfrm>
            <a:off x="2382430" y="1096488"/>
            <a:ext cx="5737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Phase distribution of heat-treated samples</a:t>
            </a:r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A5324ABF-BA49-4A18-B407-79A035091F0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40866204"/>
              </p:ext>
            </p:extLst>
          </p:nvPr>
        </p:nvGraphicFramePr>
        <p:xfrm>
          <a:off x="4740442" y="1834384"/>
          <a:ext cx="4066674" cy="33063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171BD4A8-59B5-4620-9190-AB5CE74E07A2}"/>
              </a:ext>
            </a:extLst>
          </p:cNvPr>
          <p:cNvSpPr txBox="1"/>
          <p:nvPr/>
        </p:nvSpPr>
        <p:spPr>
          <a:xfrm>
            <a:off x="5618655" y="1506664"/>
            <a:ext cx="2310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Aqueous ISOD + NBS-4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6FD3603-98A4-4955-8A4B-85E79AA34807}"/>
              </a:ext>
            </a:extLst>
          </p:cNvPr>
          <p:cNvSpPr txBox="1"/>
          <p:nvPr/>
        </p:nvSpPr>
        <p:spPr>
          <a:xfrm>
            <a:off x="696006" y="1484794"/>
            <a:ext cx="3541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Hydrothermal ISOD + NBS-4/SA-800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AED904C-0104-49EC-AF4A-5ECBB4C4B9DD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951" y="1817292"/>
            <a:ext cx="4379923" cy="382066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96500B6-DBEE-4695-9AF0-5E16A92BBEDF}"/>
              </a:ext>
            </a:extLst>
          </p:cNvPr>
          <p:cNvSpPr txBox="1"/>
          <p:nvPr/>
        </p:nvSpPr>
        <p:spPr>
          <a:xfrm>
            <a:off x="59398" y="5793874"/>
            <a:ext cx="9025200" cy="923330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750 °C </a:t>
            </a:r>
            <a:r>
              <a:rPr lang="en-US" dirty="0" smtClean="0"/>
              <a:t>with </a:t>
            </a:r>
            <a:r>
              <a:rPr lang="en-US" dirty="0"/>
              <a:t>10 mass% glass binder was </a:t>
            </a:r>
            <a:r>
              <a:rPr lang="en-US" dirty="0" smtClean="0"/>
              <a:t>best for </a:t>
            </a:r>
            <a:r>
              <a:rPr lang="en-US" dirty="0"/>
              <a:t>sintering </a:t>
            </a:r>
            <a:r>
              <a:rPr lang="en-US" dirty="0" smtClean="0"/>
              <a:t>and ISOD yield</a:t>
            </a:r>
            <a:r>
              <a:rPr lang="en-US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00000"/>
                </a:solidFill>
              </a:rPr>
              <a:t>NBS-4 </a:t>
            </a:r>
            <a:r>
              <a:rPr lang="en-US" dirty="0" smtClean="0">
                <a:solidFill>
                  <a:srgbClr val="C00000"/>
                </a:solidFill>
              </a:rPr>
              <a:t>samples </a:t>
            </a:r>
            <a:r>
              <a:rPr lang="en-US" dirty="0">
                <a:solidFill>
                  <a:srgbClr val="C00000"/>
                </a:solidFill>
              </a:rPr>
              <a:t>had higher </a:t>
            </a:r>
            <a:r>
              <a:rPr lang="en-US" dirty="0" smtClean="0">
                <a:solidFill>
                  <a:srgbClr val="C00000"/>
                </a:solidFill>
              </a:rPr>
              <a:t>ISOD, </a:t>
            </a:r>
            <a:r>
              <a:rPr lang="en-US" dirty="0">
                <a:solidFill>
                  <a:srgbClr val="C00000"/>
                </a:solidFill>
              </a:rPr>
              <a:t>but SA-800 </a:t>
            </a:r>
            <a:r>
              <a:rPr lang="en-US" dirty="0" smtClean="0">
                <a:solidFill>
                  <a:srgbClr val="C00000"/>
                </a:solidFill>
              </a:rPr>
              <a:t>ones </a:t>
            </a:r>
            <a:r>
              <a:rPr lang="en-US" dirty="0">
                <a:solidFill>
                  <a:srgbClr val="C00000"/>
                </a:solidFill>
              </a:rPr>
              <a:t>were better sintered.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Glass binders did not seem to affect the yield of </a:t>
            </a:r>
            <a:r>
              <a:rPr lang="en-US" dirty="0" err="1" smtClean="0"/>
              <a:t>sodalite</a:t>
            </a:r>
            <a:r>
              <a:rPr lang="en-US" dirty="0" smtClean="0"/>
              <a:t> (unlike in </a:t>
            </a:r>
            <a:r>
              <a:rPr lang="en-US" dirty="0" err="1" smtClean="0"/>
              <a:t>chlorosodalite</a:t>
            </a:r>
            <a:r>
              <a:rPr lang="en-US" dirty="0" smtClean="0"/>
              <a:t>).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296CBF-810F-4059-81F8-810C97956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2D335-2672-4D96-A554-431CCEBE8FDB}" type="slidenum">
              <a:rPr lang="en-US" smtClean="0"/>
              <a:t>10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6885709" y="1854126"/>
            <a:ext cx="55418" cy="3059508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729491" y="4685780"/>
            <a:ext cx="11562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accent3"/>
                </a:solidFill>
              </a:rPr>
              <a:t>10 </a:t>
            </a:r>
            <a:r>
              <a:rPr lang="en-US" sz="1200" dirty="0" err="1" smtClean="0">
                <a:solidFill>
                  <a:schemeClr val="accent3"/>
                </a:solidFill>
              </a:rPr>
              <a:t>wt</a:t>
            </a:r>
            <a:r>
              <a:rPr lang="en-US" sz="1200" dirty="0" smtClean="0">
                <a:solidFill>
                  <a:schemeClr val="accent3"/>
                </a:solidFill>
              </a:rPr>
              <a:t>%</a:t>
            </a:r>
            <a:endParaRPr lang="en-US" sz="1200" dirty="0">
              <a:solidFill>
                <a:schemeClr val="accent3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414550" y="4698609"/>
            <a:ext cx="11562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accent3"/>
                </a:solidFill>
              </a:rPr>
              <a:t>2</a:t>
            </a:r>
            <a:r>
              <a:rPr lang="en-US" sz="1200" dirty="0" smtClean="0">
                <a:solidFill>
                  <a:schemeClr val="accent3"/>
                </a:solidFill>
              </a:rPr>
              <a:t>0 </a:t>
            </a:r>
            <a:r>
              <a:rPr lang="en-US" sz="1200" dirty="0" err="1" smtClean="0">
                <a:solidFill>
                  <a:schemeClr val="accent3"/>
                </a:solidFill>
              </a:rPr>
              <a:t>wt</a:t>
            </a:r>
            <a:r>
              <a:rPr lang="en-US" sz="1200" dirty="0" smtClean="0">
                <a:solidFill>
                  <a:schemeClr val="accent3"/>
                </a:solidFill>
              </a:rPr>
              <a:t>%</a:t>
            </a:r>
            <a:endParaRPr lang="en-US" sz="1200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3654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6D302C67-3344-40ED-82E9-C1C06339CB5A}"/>
              </a:ext>
            </a:extLst>
          </p:cNvPr>
          <p:cNvGrpSpPr/>
          <p:nvPr/>
        </p:nvGrpSpPr>
        <p:grpSpPr>
          <a:xfrm>
            <a:off x="0" y="-6870"/>
            <a:ext cx="9147218" cy="1017932"/>
            <a:chOff x="1" y="-38637"/>
            <a:chExt cx="12196290" cy="1357242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E2813662-75DB-4868-ABA2-FD526A267E59}"/>
                </a:ext>
              </a:extLst>
            </p:cNvPr>
            <p:cNvGrpSpPr/>
            <p:nvPr/>
          </p:nvGrpSpPr>
          <p:grpSpPr>
            <a:xfrm>
              <a:off x="1" y="-38637"/>
              <a:ext cx="12196290" cy="1357242"/>
              <a:chOff x="1" y="-38637"/>
              <a:chExt cx="12196290" cy="1357242"/>
            </a:xfrm>
          </p:grpSpPr>
          <p:pic>
            <p:nvPicPr>
              <p:cNvPr id="11" name="Picture 9">
                <a:extLst>
                  <a:ext uri="{FF2B5EF4-FFF2-40B4-BE49-F238E27FC236}">
                    <a16:creationId xmlns:a16="http://schemas.microsoft.com/office/drawing/2014/main" id="{77F03B72-4148-4688-B326-F8B02FBDE4C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499" r="23358"/>
              <a:stretch/>
            </p:blipFill>
            <p:spPr bwMode="auto">
              <a:xfrm>
                <a:off x="4293" y="-38637"/>
                <a:ext cx="12191998" cy="1283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F0AF7DF9-AB76-444C-B810-155A9965D562}"/>
                  </a:ext>
                </a:extLst>
              </p:cNvPr>
              <p:cNvSpPr/>
              <p:nvPr/>
            </p:nvSpPr>
            <p:spPr>
              <a:xfrm>
                <a:off x="1" y="1231694"/>
                <a:ext cx="12191998" cy="86911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/>
              </a:p>
            </p:txBody>
          </p:sp>
        </p:grpSp>
        <p:pic>
          <p:nvPicPr>
            <p:cNvPr id="9" name="Picture 9">
              <a:extLst>
                <a:ext uri="{FF2B5EF4-FFF2-40B4-BE49-F238E27FC236}">
                  <a16:creationId xmlns:a16="http://schemas.microsoft.com/office/drawing/2014/main" id="{417CDD24-BBD6-46A4-B4C7-9CCA9CE16D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501" b="15428"/>
            <a:stretch/>
          </p:blipFill>
          <p:spPr bwMode="auto">
            <a:xfrm>
              <a:off x="9462399" y="149312"/>
              <a:ext cx="2729600" cy="904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658F29EB-3AFB-4958-A3A9-8C739544B1A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2" y="40623"/>
              <a:ext cx="3018579" cy="1122125"/>
            </a:xfrm>
            <a:prstGeom prst="rect">
              <a:avLst/>
            </a:prstGeom>
          </p:spPr>
        </p:pic>
      </p:grpSp>
      <p:sp>
        <p:nvSpPr>
          <p:cNvPr id="4" name="Title 1">
            <a:extLst>
              <a:ext uri="{FF2B5EF4-FFF2-40B4-BE49-F238E27FC236}">
                <a16:creationId xmlns:a16="http://schemas.microsoft.com/office/drawing/2014/main" id="{5B62216E-2B61-4AF3-B574-992EE0E6DA8A}"/>
              </a:ext>
            </a:extLst>
          </p:cNvPr>
          <p:cNvSpPr txBox="1">
            <a:spLocks/>
          </p:cNvSpPr>
          <p:nvPr/>
        </p:nvSpPr>
        <p:spPr>
          <a:xfrm>
            <a:off x="1799129" y="-6870"/>
            <a:ext cx="5545739" cy="10488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>
                <a:solidFill>
                  <a:schemeClr val="bg1"/>
                </a:solidFill>
                <a:latin typeface="+mn-lt"/>
              </a:rPr>
              <a:t>SEM/EDS &amp; </a:t>
            </a:r>
            <a:r>
              <a:rPr lang="en-US" sz="2800" b="1" dirty="0" smtClean="0">
                <a:solidFill>
                  <a:schemeClr val="bg1"/>
                </a:solidFill>
                <a:latin typeface="+mn-lt"/>
              </a:rPr>
              <a:t>Porosity </a:t>
            </a:r>
          </a:p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+mn-lt"/>
              </a:rPr>
              <a:t>(hydrothermal)</a:t>
            </a:r>
            <a:endParaRPr lang="en-US" sz="28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08D1829-E39E-4159-AD15-9DC3637AB4F7}"/>
              </a:ext>
            </a:extLst>
          </p:cNvPr>
          <p:cNvSpPr txBox="1"/>
          <p:nvPr/>
        </p:nvSpPr>
        <p:spPr>
          <a:xfrm>
            <a:off x="1135185" y="3801542"/>
            <a:ext cx="70615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Brighter regions are ISOD; darker regions are nepheline and amorphous.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1DB51F1-6007-4B7C-A9E5-0C2AF12E2D6A}"/>
              </a:ext>
            </a:extLst>
          </p:cNvPr>
          <p:cNvSpPr txBox="1"/>
          <p:nvPr/>
        </p:nvSpPr>
        <p:spPr>
          <a:xfrm>
            <a:off x="3566689" y="4494375"/>
            <a:ext cx="5307294" cy="1323439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Elements are heterogeneously distributed.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SA-800 </a:t>
            </a:r>
            <a:r>
              <a:rPr lang="en-US" sz="2000" dirty="0" smtClean="0"/>
              <a:t>better closes </a:t>
            </a:r>
            <a:r>
              <a:rPr lang="en-US" sz="2000" dirty="0"/>
              <a:t>pores due to </a:t>
            </a:r>
            <a:r>
              <a:rPr lang="en-US" sz="2000" dirty="0" smtClean="0"/>
              <a:t>lower T</a:t>
            </a:r>
            <a:r>
              <a:rPr lang="en-US" sz="2000" baseline="-25000" dirty="0" smtClean="0"/>
              <a:t>m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Most Iodine atoms are in </a:t>
            </a:r>
            <a:r>
              <a:rPr lang="en-US" sz="2000" dirty="0" err="1" smtClean="0"/>
              <a:t>sodalite</a:t>
            </a:r>
            <a:r>
              <a:rPr lang="en-US" sz="2000" dirty="0" smtClean="0"/>
              <a:t>; not </a:t>
            </a:r>
            <a:r>
              <a:rPr lang="en-US" sz="2000" dirty="0"/>
              <a:t>much iodine in the amorphous fraction.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858596B3-B09F-46A9-B4BE-70F573F6D77E}"/>
              </a:ext>
            </a:extLst>
          </p:cNvPr>
          <p:cNvPicPr/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2" y="1496675"/>
            <a:ext cx="9123588" cy="226627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FB572B6-3DB7-4F68-AA16-5AF8C414B724}"/>
              </a:ext>
            </a:extLst>
          </p:cNvPr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412" y="4248564"/>
            <a:ext cx="3095228" cy="254555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A7225F2-69A7-4516-995D-BA837FD0C1E4}"/>
              </a:ext>
            </a:extLst>
          </p:cNvPr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72522" y="4336162"/>
            <a:ext cx="1143118" cy="640649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2A5D8AC6-54F9-45AF-BF57-9F3775FEDFB9}"/>
              </a:ext>
            </a:extLst>
          </p:cNvPr>
          <p:cNvSpPr/>
          <p:nvPr/>
        </p:nvSpPr>
        <p:spPr>
          <a:xfrm>
            <a:off x="1799129" y="1088752"/>
            <a:ext cx="52513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SEM and EDS elemental maps of heat-treated pellets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A27B1B7-D91A-48C5-9E34-62D52D2966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2D335-2672-4D96-A554-431CCEBE8FDB}" type="slidenum">
              <a:rPr lang="en-US" smtClean="0"/>
              <a:t>11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900483" y="5347021"/>
            <a:ext cx="653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NBS</a:t>
            </a:r>
            <a:endParaRPr lang="en-US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2900483" y="6017300"/>
            <a:ext cx="653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SA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435249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6D302C67-3344-40ED-82E9-C1C06339CB5A}"/>
              </a:ext>
            </a:extLst>
          </p:cNvPr>
          <p:cNvGrpSpPr/>
          <p:nvPr/>
        </p:nvGrpSpPr>
        <p:grpSpPr>
          <a:xfrm>
            <a:off x="0" y="-6870"/>
            <a:ext cx="9147218" cy="1017932"/>
            <a:chOff x="1" y="-38637"/>
            <a:chExt cx="12196290" cy="1357242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E2813662-75DB-4868-ABA2-FD526A267E59}"/>
                </a:ext>
              </a:extLst>
            </p:cNvPr>
            <p:cNvGrpSpPr/>
            <p:nvPr/>
          </p:nvGrpSpPr>
          <p:grpSpPr>
            <a:xfrm>
              <a:off x="1" y="-38637"/>
              <a:ext cx="12196290" cy="1357242"/>
              <a:chOff x="1" y="-38637"/>
              <a:chExt cx="12196290" cy="1357242"/>
            </a:xfrm>
          </p:grpSpPr>
          <p:pic>
            <p:nvPicPr>
              <p:cNvPr id="11" name="Picture 9">
                <a:extLst>
                  <a:ext uri="{FF2B5EF4-FFF2-40B4-BE49-F238E27FC236}">
                    <a16:creationId xmlns:a16="http://schemas.microsoft.com/office/drawing/2014/main" id="{77F03B72-4148-4688-B326-F8B02FBDE4C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499" r="23358"/>
              <a:stretch/>
            </p:blipFill>
            <p:spPr bwMode="auto">
              <a:xfrm>
                <a:off x="4293" y="-38637"/>
                <a:ext cx="12191998" cy="1283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F0AF7DF9-AB76-444C-B810-155A9965D562}"/>
                  </a:ext>
                </a:extLst>
              </p:cNvPr>
              <p:cNvSpPr/>
              <p:nvPr/>
            </p:nvSpPr>
            <p:spPr>
              <a:xfrm>
                <a:off x="1" y="1231694"/>
                <a:ext cx="12191998" cy="86911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/>
              </a:p>
            </p:txBody>
          </p:sp>
        </p:grpSp>
        <p:pic>
          <p:nvPicPr>
            <p:cNvPr id="9" name="Picture 9">
              <a:extLst>
                <a:ext uri="{FF2B5EF4-FFF2-40B4-BE49-F238E27FC236}">
                  <a16:creationId xmlns:a16="http://schemas.microsoft.com/office/drawing/2014/main" id="{417CDD24-BBD6-46A4-B4C7-9CCA9CE16D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501" b="15428"/>
            <a:stretch/>
          </p:blipFill>
          <p:spPr bwMode="auto">
            <a:xfrm>
              <a:off x="9462399" y="149312"/>
              <a:ext cx="2729600" cy="904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658F29EB-3AFB-4958-A3A9-8C739544B1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2" y="40623"/>
              <a:ext cx="3018579" cy="1122125"/>
            </a:xfrm>
            <a:prstGeom prst="rect">
              <a:avLst/>
            </a:prstGeom>
          </p:spPr>
        </p:pic>
      </p:grpSp>
      <p:sp>
        <p:nvSpPr>
          <p:cNvPr id="4" name="Title 1">
            <a:extLst>
              <a:ext uri="{FF2B5EF4-FFF2-40B4-BE49-F238E27FC236}">
                <a16:creationId xmlns:a16="http://schemas.microsoft.com/office/drawing/2014/main" id="{5B62216E-2B61-4AF3-B574-992EE0E6DA8A}"/>
              </a:ext>
            </a:extLst>
          </p:cNvPr>
          <p:cNvSpPr txBox="1">
            <a:spLocks/>
          </p:cNvSpPr>
          <p:nvPr/>
        </p:nvSpPr>
        <p:spPr>
          <a:xfrm>
            <a:off x="1799129" y="-6870"/>
            <a:ext cx="5545739" cy="10488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>
                <a:solidFill>
                  <a:schemeClr val="bg1"/>
                </a:solidFill>
                <a:latin typeface="+mn-lt"/>
              </a:rPr>
              <a:t>TGA/DSC &amp; </a:t>
            </a:r>
            <a:r>
              <a:rPr lang="en-US" sz="2800" b="1" dirty="0" smtClean="0">
                <a:solidFill>
                  <a:schemeClr val="bg1"/>
                </a:solidFill>
                <a:latin typeface="+mn-lt"/>
              </a:rPr>
              <a:t>FTIR</a:t>
            </a:r>
          </a:p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+mn-lt"/>
              </a:rPr>
              <a:t>(hydrothermal)</a:t>
            </a:r>
            <a:endParaRPr lang="en-US" sz="28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A33E752-3E60-4C9D-A0F0-EF04E4147EBC}"/>
              </a:ext>
            </a:extLst>
          </p:cNvPr>
          <p:cNvSpPr txBox="1"/>
          <p:nvPr/>
        </p:nvSpPr>
        <p:spPr>
          <a:xfrm>
            <a:off x="3806454" y="4176144"/>
            <a:ext cx="5302991" cy="2062103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err="1"/>
              <a:t>Sodalite</a:t>
            </a:r>
            <a:r>
              <a:rPr lang="en-US" sz="1600" dirty="0"/>
              <a:t>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en-US" sz="1600" dirty="0" smtClean="0"/>
              <a:t>nepheline at 600-800°C; iodine </a:t>
            </a:r>
            <a:r>
              <a:rPr lang="en-US" sz="1600" dirty="0"/>
              <a:t>volatilizes</a:t>
            </a:r>
            <a:r>
              <a:rPr lang="en-US" sz="1600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err="1" smtClean="0"/>
              <a:t>Sodalite</a:t>
            </a:r>
            <a:r>
              <a:rPr lang="en-US" sz="1600" dirty="0" smtClean="0"/>
              <a:t> </a:t>
            </a:r>
            <a:r>
              <a:rPr lang="en-US" sz="1600" dirty="0"/>
              <a:t>decomposition </a:t>
            </a:r>
            <a:r>
              <a:rPr lang="en-US" sz="1600" dirty="0" smtClean="0"/>
              <a:t>&gt;800 </a:t>
            </a:r>
            <a:r>
              <a:rPr lang="en-US" sz="1600" dirty="0"/>
              <a:t>°</a:t>
            </a:r>
            <a:r>
              <a:rPr lang="en-US" sz="1600" dirty="0" smtClean="0"/>
              <a:t>C; </a:t>
            </a:r>
            <a:r>
              <a:rPr lang="en-US" sz="1600" dirty="0"/>
              <a:t>iodine volatilizes</a:t>
            </a:r>
            <a:r>
              <a:rPr lang="en-US" sz="1600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Mass loss below 600 °C for baseline sodalite is due to dehydration of water on/in the structure (basic </a:t>
            </a:r>
            <a:r>
              <a:rPr lang="en-US" sz="1600" dirty="0" err="1"/>
              <a:t>sodalite</a:t>
            </a:r>
            <a:r>
              <a:rPr lang="en-US" sz="1600" dirty="0" smtClean="0"/>
              <a:t>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No </a:t>
            </a:r>
            <a:r>
              <a:rPr lang="en-US" sz="1600" dirty="0"/>
              <a:t>significant change in heat flow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en-US" sz="1600" dirty="0" smtClean="0"/>
              <a:t>transition rate slow.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FTIR peaks related </a:t>
            </a:r>
            <a:r>
              <a:rPr lang="en-US" sz="1600" dirty="0"/>
              <a:t>to T-O (T=Si, </a:t>
            </a:r>
            <a:r>
              <a:rPr lang="en-US" sz="1600" dirty="0" smtClean="0"/>
              <a:t>Al) from TO</a:t>
            </a:r>
            <a:r>
              <a:rPr lang="en-US" sz="1600" baseline="-25000" dirty="0" smtClean="0"/>
              <a:t>4</a:t>
            </a:r>
            <a:r>
              <a:rPr lang="en-US" sz="1600" dirty="0" smtClean="0"/>
              <a:t> tetrahedra</a:t>
            </a:r>
            <a:r>
              <a:rPr lang="en-US" sz="1600" dirty="0"/>
              <a:t>.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B42CBBC-7B31-47E6-8E5B-9CCFA9AAAD98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522" y="1470109"/>
            <a:ext cx="3361237" cy="529412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7380C36-0299-4283-8D6F-A1B528E77B39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8" y="1720609"/>
            <a:ext cx="2701767" cy="228524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CB3824C-7264-4E18-B125-3B3DD6E7E61A}"/>
              </a:ext>
            </a:extLst>
          </p:cNvPr>
          <p:cNvSpPr txBox="1"/>
          <p:nvPr/>
        </p:nvSpPr>
        <p:spPr>
          <a:xfrm>
            <a:off x="5685256" y="1227025"/>
            <a:ext cx="595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FTIR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8FF6DC0-6172-42C5-BB31-6FDB9A76329E}"/>
              </a:ext>
            </a:extLst>
          </p:cNvPr>
          <p:cNvSpPr txBox="1"/>
          <p:nvPr/>
        </p:nvSpPr>
        <p:spPr>
          <a:xfrm>
            <a:off x="1403529" y="1175227"/>
            <a:ext cx="10552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TGA/DSC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202CED0-DD3F-4586-9F3D-7F1848C6108D}"/>
              </a:ext>
            </a:extLst>
          </p:cNvPr>
          <p:cNvSpPr txBox="1"/>
          <p:nvPr/>
        </p:nvSpPr>
        <p:spPr>
          <a:xfrm>
            <a:off x="6737901" y="1831406"/>
            <a:ext cx="7219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ν</a:t>
            </a:r>
            <a:r>
              <a:rPr lang="en-US" sz="12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(T-O)</a:t>
            </a:r>
            <a:endParaRPr lang="en-US" sz="1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5BFBD7D-A333-49BD-BAAF-9C5874C00ED9}"/>
              </a:ext>
            </a:extLst>
          </p:cNvPr>
          <p:cNvSpPr/>
          <p:nvPr/>
        </p:nvSpPr>
        <p:spPr>
          <a:xfrm>
            <a:off x="5946602" y="1656101"/>
            <a:ext cx="67710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ν</a:t>
            </a:r>
            <a:r>
              <a:rPr lang="en-US" sz="1200" baseline="-25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(T-O)</a:t>
            </a:r>
            <a:endParaRPr lang="en-US" sz="12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2A34B6E-76EF-4B73-9D68-8CA3D5752563}"/>
              </a:ext>
            </a:extLst>
          </p:cNvPr>
          <p:cNvSpPr txBox="1"/>
          <p:nvPr/>
        </p:nvSpPr>
        <p:spPr>
          <a:xfrm>
            <a:off x="4902390" y="2231495"/>
            <a:ext cx="5565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CO</a:t>
            </a:r>
            <a:r>
              <a:rPr lang="en-US" sz="1400" baseline="-25000" dirty="0"/>
              <a:t>3</a:t>
            </a:r>
            <a:r>
              <a:rPr lang="en-US" sz="1400" baseline="30000" dirty="0"/>
              <a:t>2-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6C02315-85F5-4606-AD1C-B5FF8AFFC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2D335-2672-4D96-A554-431CCEBE8FDB}" type="slidenum">
              <a:rPr lang="en-US" smtClean="0"/>
              <a:t>12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452235" y="2385383"/>
            <a:ext cx="706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</a:t>
            </a:r>
            <a:r>
              <a:rPr lang="en-US" baseline="-25000" dirty="0" smtClean="0"/>
              <a:t>2</a:t>
            </a:r>
            <a:r>
              <a:rPr lang="en-US" dirty="0" smtClean="0"/>
              <a:t>O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↑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2604655" y="2985452"/>
            <a:ext cx="382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↑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2267152" y="1887007"/>
            <a:ext cx="706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en-US" dirty="0" smtClean="0"/>
              <a:t>N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958146" y="3201909"/>
            <a:ext cx="12906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 sintering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251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B62216E-2B61-4AF3-B574-992EE0E6DA8A}"/>
              </a:ext>
            </a:extLst>
          </p:cNvPr>
          <p:cNvSpPr txBox="1">
            <a:spLocks/>
          </p:cNvSpPr>
          <p:nvPr/>
        </p:nvSpPr>
        <p:spPr>
          <a:xfrm>
            <a:off x="1799129" y="-6870"/>
            <a:ext cx="5545739" cy="10488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>
                <a:solidFill>
                  <a:schemeClr val="bg1"/>
                </a:solidFill>
                <a:latin typeface="+mn-lt"/>
              </a:rPr>
              <a:t>TGA/DSC &amp; FTIR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DA9FFC7-E87F-43B1-9D64-E7F48A677617}"/>
              </a:ext>
            </a:extLst>
          </p:cNvPr>
          <p:cNvSpPr txBox="1"/>
          <p:nvPr/>
        </p:nvSpPr>
        <p:spPr>
          <a:xfrm>
            <a:off x="796153" y="1529471"/>
            <a:ext cx="1228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Volumetric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16E9F03-ACD0-4019-8A24-1C6D34A96C0D}"/>
              </a:ext>
            </a:extLst>
          </p:cNvPr>
          <p:cNvGrpSpPr/>
          <p:nvPr/>
        </p:nvGrpSpPr>
        <p:grpSpPr>
          <a:xfrm>
            <a:off x="13769" y="1934217"/>
            <a:ext cx="2719107" cy="2094773"/>
            <a:chOff x="106494" y="2707036"/>
            <a:chExt cx="2719107" cy="2094773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F1FB89F-0EF2-40CF-9449-74C936068D4C}"/>
                </a:ext>
              </a:extLst>
            </p:cNvPr>
            <p:cNvSpPr txBox="1"/>
            <p:nvPr/>
          </p:nvSpPr>
          <p:spPr>
            <a:xfrm>
              <a:off x="135954" y="2707036"/>
              <a:ext cx="2628164" cy="646331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67000"/>
                  </a:schemeClr>
                </a:gs>
                <a:gs pos="48000">
                  <a:schemeClr val="accent1">
                    <a:lumMod val="97000"/>
                    <a:lumOff val="3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1"/>
                  </a:solidFill>
                </a:rPr>
                <a:t>Iodine in the sample is oxidized to iodate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18D3FC9-F519-4E2D-8941-F6DA481727AD}"/>
                </a:ext>
              </a:extLst>
            </p:cNvPr>
            <p:cNvSpPr txBox="1"/>
            <p:nvPr/>
          </p:nvSpPr>
          <p:spPr>
            <a:xfrm>
              <a:off x="106494" y="3425994"/>
              <a:ext cx="2719107" cy="646331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67000"/>
                  </a:schemeClr>
                </a:gs>
                <a:gs pos="48000">
                  <a:schemeClr val="accent1">
                    <a:lumMod val="97000"/>
                    <a:lumOff val="3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1"/>
                  </a:solidFill>
                </a:rPr>
                <a:t>Titrated with thiosulfate using starch as an indicator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1949127-B434-4D9D-857E-E9E7F6BF51AC}"/>
                </a:ext>
              </a:extLst>
            </p:cNvPr>
            <p:cNvSpPr txBox="1"/>
            <p:nvPr/>
          </p:nvSpPr>
          <p:spPr>
            <a:xfrm>
              <a:off x="115045" y="4151022"/>
              <a:ext cx="2710556" cy="650787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67000"/>
                  </a:schemeClr>
                </a:gs>
                <a:gs pos="48000">
                  <a:schemeClr val="accent1">
                    <a:lumMod val="97000"/>
                    <a:lumOff val="3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1"/>
                  </a:solidFill>
                </a:rPr>
                <a:t>Iodine mass% calculated using empirical formula</a:t>
              </a:r>
            </a:p>
          </p:txBody>
        </p: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3EF03BE-B957-465A-81B8-B1D88683E78E}"/>
              </a:ext>
            </a:extLst>
          </p:cNvPr>
          <p:cNvCxnSpPr>
            <a:cxnSpLocks/>
          </p:cNvCxnSpPr>
          <p:nvPr/>
        </p:nvCxnSpPr>
        <p:spPr>
          <a:xfrm>
            <a:off x="2770073" y="1815735"/>
            <a:ext cx="0" cy="335460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BD6B6814-938F-4907-B5F7-951331E79FA3}"/>
              </a:ext>
            </a:extLst>
          </p:cNvPr>
          <p:cNvSpPr txBox="1"/>
          <p:nvPr/>
        </p:nvSpPr>
        <p:spPr>
          <a:xfrm>
            <a:off x="2868754" y="1484229"/>
            <a:ext cx="3416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Neutron activation analysis (NAA)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903B662E-5A81-4751-A0F6-303AA7287B8E}"/>
              </a:ext>
            </a:extLst>
          </p:cNvPr>
          <p:cNvGrpSpPr/>
          <p:nvPr/>
        </p:nvGrpSpPr>
        <p:grpSpPr>
          <a:xfrm>
            <a:off x="2958563" y="1913975"/>
            <a:ext cx="3119000" cy="3287591"/>
            <a:chOff x="2958563" y="2463205"/>
            <a:chExt cx="3119000" cy="3287591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C4E2AAB-1922-41FC-9358-80C8B632A72B}"/>
                </a:ext>
              </a:extLst>
            </p:cNvPr>
            <p:cNvSpPr txBox="1"/>
            <p:nvPr/>
          </p:nvSpPr>
          <p:spPr>
            <a:xfrm>
              <a:off x="3008289" y="2463205"/>
              <a:ext cx="3050010" cy="646331"/>
            </a:xfrm>
            <a:prstGeom prst="rect">
              <a:avLst/>
            </a:prstGeom>
            <a:gradFill flip="none" rotWithShape="1">
              <a:gsLst>
                <a:gs pos="0">
                  <a:schemeClr val="accent4">
                    <a:lumMod val="67000"/>
                  </a:schemeClr>
                </a:gs>
                <a:gs pos="48000">
                  <a:schemeClr val="accent4">
                    <a:lumMod val="97000"/>
                    <a:lumOff val="3000"/>
                  </a:schemeClr>
                </a:gs>
                <a:gs pos="100000">
                  <a:schemeClr val="accent4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1"/>
                  </a:solidFill>
                </a:rPr>
                <a:t>Irradiate samples with the neutrons source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E1878119-0E2E-4D34-A510-D6CDCCAA70AB}"/>
                </a:ext>
              </a:extLst>
            </p:cNvPr>
            <p:cNvSpPr txBox="1"/>
            <p:nvPr/>
          </p:nvSpPr>
          <p:spPr>
            <a:xfrm>
              <a:off x="2997792" y="3177044"/>
              <a:ext cx="3060507" cy="369332"/>
            </a:xfrm>
            <a:prstGeom prst="rect">
              <a:avLst/>
            </a:prstGeom>
            <a:gradFill flip="none" rotWithShape="1">
              <a:gsLst>
                <a:gs pos="0">
                  <a:schemeClr val="accent4">
                    <a:lumMod val="67000"/>
                  </a:schemeClr>
                </a:gs>
                <a:gs pos="48000">
                  <a:schemeClr val="accent4">
                    <a:lumMod val="97000"/>
                    <a:lumOff val="3000"/>
                  </a:schemeClr>
                </a:gs>
                <a:gs pos="100000">
                  <a:schemeClr val="accent4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1"/>
                  </a:solidFill>
                </a:rPr>
                <a:t>Convert </a:t>
              </a:r>
              <a:r>
                <a:rPr lang="en-US" baseline="30000" dirty="0">
                  <a:solidFill>
                    <a:schemeClr val="tx1"/>
                  </a:solidFill>
                </a:rPr>
                <a:t>127</a:t>
              </a:r>
              <a:r>
                <a:rPr lang="en-US" dirty="0">
                  <a:solidFill>
                    <a:schemeClr val="tx1"/>
                  </a:solidFill>
                </a:rPr>
                <a:t>I </a:t>
              </a:r>
              <a:r>
                <a:rPr lang="en-US" dirty="0">
                  <a:solidFill>
                    <a:schemeClr val="tx1"/>
                  </a:solidFill>
                  <a:sym typeface="Wingdings" panose="05000000000000000000" pitchFamily="2" charset="2"/>
                </a:rPr>
                <a:t></a:t>
              </a:r>
              <a:r>
                <a:rPr lang="en-US" baseline="30000" dirty="0">
                  <a:solidFill>
                    <a:schemeClr val="tx1"/>
                  </a:solidFill>
                </a:rPr>
                <a:t>128</a:t>
              </a:r>
              <a:r>
                <a:rPr lang="en-US" dirty="0">
                  <a:solidFill>
                    <a:schemeClr val="tx1"/>
                  </a:solidFill>
                </a:rPr>
                <a:t>I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364995C8-8E7C-447C-B67A-0BB69EAF5FD4}"/>
                </a:ext>
              </a:extLst>
            </p:cNvPr>
            <p:cNvSpPr txBox="1"/>
            <p:nvPr/>
          </p:nvSpPr>
          <p:spPr>
            <a:xfrm>
              <a:off x="2989025" y="4355379"/>
              <a:ext cx="3088538" cy="646331"/>
            </a:xfrm>
            <a:prstGeom prst="rect">
              <a:avLst/>
            </a:prstGeom>
            <a:gradFill flip="none" rotWithShape="1">
              <a:gsLst>
                <a:gs pos="0">
                  <a:schemeClr val="accent4">
                    <a:lumMod val="67000"/>
                  </a:schemeClr>
                </a:gs>
                <a:gs pos="48000">
                  <a:schemeClr val="accent4">
                    <a:lumMod val="97000"/>
                    <a:lumOff val="3000"/>
                  </a:schemeClr>
                </a:gs>
                <a:gs pos="100000">
                  <a:schemeClr val="accent4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1"/>
                  </a:solidFill>
                </a:rPr>
                <a:t>Gamma energy release as it comes down to ground state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978B4C40-D20B-4BCD-9162-A76F648DC226}"/>
                </a:ext>
              </a:extLst>
            </p:cNvPr>
            <p:cNvSpPr txBox="1"/>
            <p:nvPr/>
          </p:nvSpPr>
          <p:spPr>
            <a:xfrm>
              <a:off x="2958563" y="5104465"/>
              <a:ext cx="3088538" cy="646331"/>
            </a:xfrm>
            <a:prstGeom prst="rect">
              <a:avLst/>
            </a:prstGeom>
            <a:gradFill flip="none" rotWithShape="1">
              <a:gsLst>
                <a:gs pos="0">
                  <a:schemeClr val="accent4">
                    <a:lumMod val="67000"/>
                  </a:schemeClr>
                </a:gs>
                <a:gs pos="48000">
                  <a:schemeClr val="accent4">
                    <a:lumMod val="97000"/>
                    <a:lumOff val="3000"/>
                  </a:schemeClr>
                </a:gs>
                <a:gs pos="100000">
                  <a:schemeClr val="accent4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1"/>
                  </a:solidFill>
                </a:rPr>
                <a:t>Gamma rays are detected and analyzed for iodine mass%</a:t>
              </a:r>
            </a:p>
          </p:txBody>
        </p:sp>
      </p:grp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0B723EAF-58E8-4C72-8330-D2E563961768}"/>
              </a:ext>
            </a:extLst>
          </p:cNvPr>
          <p:cNvCxnSpPr>
            <a:cxnSpLocks/>
          </p:cNvCxnSpPr>
          <p:nvPr/>
        </p:nvCxnSpPr>
        <p:spPr>
          <a:xfrm>
            <a:off x="6186568" y="1820084"/>
            <a:ext cx="0" cy="336718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4B35BF03-2F42-4B82-B3E0-A19BAD99DB87}"/>
              </a:ext>
            </a:extLst>
          </p:cNvPr>
          <p:cNvSpPr txBox="1"/>
          <p:nvPr/>
        </p:nvSpPr>
        <p:spPr>
          <a:xfrm>
            <a:off x="3931490" y="5885989"/>
            <a:ext cx="137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NAA scheme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2796E117-BA48-4C7E-8105-6ECC99CD2467}"/>
              </a:ext>
            </a:extLst>
          </p:cNvPr>
          <p:cNvSpPr txBox="1"/>
          <p:nvPr/>
        </p:nvSpPr>
        <p:spPr>
          <a:xfrm>
            <a:off x="2986594" y="3085551"/>
            <a:ext cx="3060507" cy="646331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Decay into the excited state of </a:t>
            </a:r>
            <a:r>
              <a:rPr lang="en-US" baseline="30000" dirty="0">
                <a:solidFill>
                  <a:schemeClr val="tx1"/>
                </a:solidFill>
              </a:rPr>
              <a:t>128</a:t>
            </a:r>
            <a:r>
              <a:rPr lang="en-US" dirty="0">
                <a:solidFill>
                  <a:schemeClr val="tx1"/>
                </a:solidFill>
              </a:rPr>
              <a:t>Xe</a:t>
            </a:r>
          </a:p>
        </p:txBody>
      </p:sp>
      <p:pic>
        <p:nvPicPr>
          <p:cNvPr id="67" name="Picture 66">
            <a:extLst>
              <a:ext uri="{FF2B5EF4-FFF2-40B4-BE49-F238E27FC236}">
                <a16:creationId xmlns:a16="http://schemas.microsoft.com/office/drawing/2014/main" id="{F91FFAD1-CAAF-422C-A2A2-CC14A6C64B7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4887" y="6188349"/>
            <a:ext cx="5046089" cy="669651"/>
          </a:xfrm>
          <a:prstGeom prst="rect">
            <a:avLst/>
          </a:prstGeom>
        </p:spPr>
      </p:pic>
      <p:sp>
        <p:nvSpPr>
          <p:cNvPr id="68" name="TextBox 67">
            <a:extLst>
              <a:ext uri="{FF2B5EF4-FFF2-40B4-BE49-F238E27FC236}">
                <a16:creationId xmlns:a16="http://schemas.microsoft.com/office/drawing/2014/main" id="{D5EB60D3-C99F-4D8A-A052-30324F3A75F5}"/>
              </a:ext>
            </a:extLst>
          </p:cNvPr>
          <p:cNvSpPr txBox="1"/>
          <p:nvPr/>
        </p:nvSpPr>
        <p:spPr>
          <a:xfrm>
            <a:off x="7128749" y="1501162"/>
            <a:ext cx="9664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Rietveld</a:t>
            </a: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E78DA81E-5A3B-4E9A-AE2E-C2FACB8B776F}"/>
              </a:ext>
            </a:extLst>
          </p:cNvPr>
          <p:cNvGrpSpPr/>
          <p:nvPr/>
        </p:nvGrpSpPr>
        <p:grpSpPr>
          <a:xfrm>
            <a:off x="6260958" y="1898803"/>
            <a:ext cx="2855204" cy="3087978"/>
            <a:chOff x="6260958" y="2480691"/>
            <a:chExt cx="2855204" cy="3087978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879E223E-0C69-48BC-B3A2-5069FFD9DF78}"/>
                </a:ext>
              </a:extLst>
            </p:cNvPr>
            <p:cNvSpPr txBox="1"/>
            <p:nvPr/>
          </p:nvSpPr>
          <p:spPr>
            <a:xfrm>
              <a:off x="6276510" y="2480691"/>
              <a:ext cx="2822719" cy="646331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67000"/>
                  </a:schemeClr>
                </a:gs>
                <a:gs pos="48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1"/>
                  </a:solidFill>
                </a:rPr>
                <a:t>Obtain XRD spectra of a sample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F650E022-4937-4CE0-812B-165D50C8EC6A}"/>
                </a:ext>
              </a:extLst>
            </p:cNvPr>
            <p:cNvSpPr txBox="1"/>
            <p:nvPr/>
          </p:nvSpPr>
          <p:spPr>
            <a:xfrm>
              <a:off x="6293443" y="3228074"/>
              <a:ext cx="2822719" cy="369332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67000"/>
                  </a:schemeClr>
                </a:gs>
                <a:gs pos="48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1"/>
                  </a:solidFill>
                </a:rPr>
                <a:t>Identify phases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68D8A6B6-2CC3-4B0E-BE27-930B45F7BACC}"/>
                </a:ext>
              </a:extLst>
            </p:cNvPr>
            <p:cNvSpPr txBox="1"/>
            <p:nvPr/>
          </p:nvSpPr>
          <p:spPr>
            <a:xfrm>
              <a:off x="6276510" y="3667439"/>
              <a:ext cx="2822719" cy="369332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67000"/>
                  </a:schemeClr>
                </a:gs>
                <a:gs pos="48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1"/>
                  </a:solidFill>
                </a:rPr>
                <a:t>Refine reference phases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0CDDF1B7-009C-4EFE-A196-3AFB67D0EA7C}"/>
                </a:ext>
              </a:extLst>
            </p:cNvPr>
            <p:cNvSpPr txBox="1"/>
            <p:nvPr/>
          </p:nvSpPr>
          <p:spPr>
            <a:xfrm>
              <a:off x="6276510" y="4156389"/>
              <a:ext cx="2822719" cy="646331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67000"/>
                  </a:schemeClr>
                </a:gs>
                <a:gs pos="48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1"/>
                  </a:solidFill>
                </a:rPr>
                <a:t>Calculate the fraction of </a:t>
              </a:r>
              <a:r>
                <a:rPr lang="en-US" dirty="0" err="1">
                  <a:solidFill>
                    <a:schemeClr val="tx1"/>
                  </a:solidFill>
                </a:rPr>
                <a:t>iodosodalite</a:t>
              </a:r>
              <a:r>
                <a:rPr lang="en-US" dirty="0">
                  <a:solidFill>
                    <a:schemeClr val="tx1"/>
                  </a:solidFill>
                </a:rPr>
                <a:t> phase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ACDB4CEC-D4CC-45E3-B366-AD877E7260E4}"/>
                </a:ext>
              </a:extLst>
            </p:cNvPr>
            <p:cNvSpPr txBox="1"/>
            <p:nvPr/>
          </p:nvSpPr>
          <p:spPr>
            <a:xfrm>
              <a:off x="6260958" y="4922338"/>
              <a:ext cx="2822719" cy="646331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67000"/>
                  </a:schemeClr>
                </a:gs>
                <a:gs pos="48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1"/>
                  </a:solidFill>
                </a:rPr>
                <a:t>Calculate iodine mass% in the sample</a:t>
              </a:r>
            </a:p>
          </p:txBody>
        </p:sp>
      </p:grpSp>
      <p:sp>
        <p:nvSpPr>
          <p:cNvPr id="76" name="Slide Number Placeholder 75">
            <a:extLst>
              <a:ext uri="{FF2B5EF4-FFF2-40B4-BE49-F238E27FC236}">
                <a16:creationId xmlns:a16="http://schemas.microsoft.com/office/drawing/2014/main" id="{93303FF8-08EB-47F7-8481-BE3E0F6AA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2D335-2672-4D96-A554-431CCEBE8FDB}" type="slidenum">
              <a:rPr lang="en-US" smtClean="0"/>
              <a:t>13</a:t>
            </a:fld>
            <a:endParaRPr lang="en-US"/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6D302C67-3344-40ED-82E9-C1C06339CB5A}"/>
              </a:ext>
            </a:extLst>
          </p:cNvPr>
          <p:cNvGrpSpPr/>
          <p:nvPr/>
        </p:nvGrpSpPr>
        <p:grpSpPr>
          <a:xfrm>
            <a:off x="0" y="-6870"/>
            <a:ext cx="9147218" cy="1017932"/>
            <a:chOff x="1" y="-38637"/>
            <a:chExt cx="12196290" cy="1357242"/>
          </a:xfrm>
        </p:grpSpPr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E2813662-75DB-4868-ABA2-FD526A267E59}"/>
                </a:ext>
              </a:extLst>
            </p:cNvPr>
            <p:cNvGrpSpPr/>
            <p:nvPr/>
          </p:nvGrpSpPr>
          <p:grpSpPr>
            <a:xfrm>
              <a:off x="1" y="-38637"/>
              <a:ext cx="12196290" cy="1357242"/>
              <a:chOff x="1" y="-38637"/>
              <a:chExt cx="12196290" cy="1357242"/>
            </a:xfrm>
          </p:grpSpPr>
          <p:pic>
            <p:nvPicPr>
              <p:cNvPr id="60" name="Picture 9">
                <a:extLst>
                  <a:ext uri="{FF2B5EF4-FFF2-40B4-BE49-F238E27FC236}">
                    <a16:creationId xmlns:a16="http://schemas.microsoft.com/office/drawing/2014/main" id="{77F03B72-4148-4688-B326-F8B02FBDE4C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499" r="23358"/>
              <a:stretch/>
            </p:blipFill>
            <p:spPr bwMode="auto">
              <a:xfrm>
                <a:off x="4293" y="-38637"/>
                <a:ext cx="12191998" cy="1283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F0AF7DF9-AB76-444C-B810-155A9965D562}"/>
                  </a:ext>
                </a:extLst>
              </p:cNvPr>
              <p:cNvSpPr/>
              <p:nvPr/>
            </p:nvSpPr>
            <p:spPr>
              <a:xfrm>
                <a:off x="1" y="1231694"/>
                <a:ext cx="12191998" cy="86911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/>
              </a:p>
            </p:txBody>
          </p:sp>
        </p:grpSp>
        <p:pic>
          <p:nvPicPr>
            <p:cNvPr id="56" name="Picture 9">
              <a:extLst>
                <a:ext uri="{FF2B5EF4-FFF2-40B4-BE49-F238E27FC236}">
                  <a16:creationId xmlns:a16="http://schemas.microsoft.com/office/drawing/2014/main" id="{417CDD24-BBD6-46A4-B4C7-9CCA9CE16D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501" b="15428"/>
            <a:stretch/>
          </p:blipFill>
          <p:spPr bwMode="auto">
            <a:xfrm>
              <a:off x="9462399" y="149312"/>
              <a:ext cx="2729600" cy="904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7" name="Picture 56">
              <a:extLst>
                <a:ext uri="{FF2B5EF4-FFF2-40B4-BE49-F238E27FC236}">
                  <a16:creationId xmlns:a16="http://schemas.microsoft.com/office/drawing/2014/main" id="{658F29EB-3AFB-4958-A3A9-8C739544B1A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2" y="40623"/>
              <a:ext cx="3018579" cy="1122125"/>
            </a:xfrm>
            <a:prstGeom prst="rect">
              <a:avLst/>
            </a:prstGeom>
          </p:spPr>
        </p:pic>
      </p:grpSp>
      <p:sp>
        <p:nvSpPr>
          <p:cNvPr id="63" name="Title 1">
            <a:extLst>
              <a:ext uri="{FF2B5EF4-FFF2-40B4-BE49-F238E27FC236}">
                <a16:creationId xmlns:a16="http://schemas.microsoft.com/office/drawing/2014/main" id="{5B62216E-2B61-4AF3-B574-992EE0E6DA8A}"/>
              </a:ext>
            </a:extLst>
          </p:cNvPr>
          <p:cNvSpPr txBox="1">
            <a:spLocks/>
          </p:cNvSpPr>
          <p:nvPr/>
        </p:nvSpPr>
        <p:spPr>
          <a:xfrm>
            <a:off x="1899347" y="-19938"/>
            <a:ext cx="5545739" cy="10488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>
                <a:solidFill>
                  <a:schemeClr val="bg1"/>
                </a:solidFill>
                <a:latin typeface="+mn-lt"/>
              </a:rPr>
              <a:t>Iodine Quantification</a:t>
            </a:r>
          </a:p>
        </p:txBody>
      </p:sp>
    </p:spTree>
    <p:extLst>
      <p:ext uri="{BB962C8B-B14F-4D97-AF65-F5344CB8AC3E}">
        <p14:creationId xmlns:p14="http://schemas.microsoft.com/office/powerpoint/2010/main" val="648501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5614377B-96E8-4382-9A02-B6ED7BDE0E09}"/>
              </a:ext>
            </a:extLst>
          </p:cNvPr>
          <p:cNvGrpSpPr/>
          <p:nvPr/>
        </p:nvGrpSpPr>
        <p:grpSpPr>
          <a:xfrm>
            <a:off x="81639" y="1440022"/>
            <a:ext cx="8791770" cy="3489480"/>
            <a:chOff x="229496" y="274319"/>
            <a:chExt cx="11962504" cy="4747954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E07A0B48-C708-4F81-A482-08876D8B20F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47590" y="274319"/>
              <a:ext cx="6144410" cy="4747953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2610C7CD-3E8E-4C75-9BE4-12EBACD92D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9496" y="274320"/>
              <a:ext cx="6144410" cy="4747953"/>
            </a:xfrm>
            <a:prstGeom prst="rect">
              <a:avLst/>
            </a:prstGeom>
          </p:spPr>
        </p:pic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6D302C67-3344-40ED-82E9-C1C06339CB5A}"/>
              </a:ext>
            </a:extLst>
          </p:cNvPr>
          <p:cNvGrpSpPr/>
          <p:nvPr/>
        </p:nvGrpSpPr>
        <p:grpSpPr>
          <a:xfrm>
            <a:off x="0" y="-6870"/>
            <a:ext cx="9147218" cy="1017932"/>
            <a:chOff x="1" y="-38637"/>
            <a:chExt cx="12196290" cy="1357242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E2813662-75DB-4868-ABA2-FD526A267E59}"/>
                </a:ext>
              </a:extLst>
            </p:cNvPr>
            <p:cNvGrpSpPr/>
            <p:nvPr/>
          </p:nvGrpSpPr>
          <p:grpSpPr>
            <a:xfrm>
              <a:off x="1" y="-38637"/>
              <a:ext cx="12196290" cy="1357242"/>
              <a:chOff x="1" y="-38637"/>
              <a:chExt cx="12196290" cy="1357242"/>
            </a:xfrm>
          </p:grpSpPr>
          <p:pic>
            <p:nvPicPr>
              <p:cNvPr id="11" name="Picture 9">
                <a:extLst>
                  <a:ext uri="{FF2B5EF4-FFF2-40B4-BE49-F238E27FC236}">
                    <a16:creationId xmlns:a16="http://schemas.microsoft.com/office/drawing/2014/main" id="{77F03B72-4148-4688-B326-F8B02FBDE4C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499" r="23358"/>
              <a:stretch/>
            </p:blipFill>
            <p:spPr bwMode="auto">
              <a:xfrm>
                <a:off x="4293" y="-38637"/>
                <a:ext cx="12191998" cy="1283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F0AF7DF9-AB76-444C-B810-155A9965D562}"/>
                  </a:ext>
                </a:extLst>
              </p:cNvPr>
              <p:cNvSpPr/>
              <p:nvPr/>
            </p:nvSpPr>
            <p:spPr>
              <a:xfrm>
                <a:off x="1" y="1231694"/>
                <a:ext cx="12191998" cy="86911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/>
              </a:p>
            </p:txBody>
          </p:sp>
        </p:grpSp>
        <p:pic>
          <p:nvPicPr>
            <p:cNvPr id="9" name="Picture 9">
              <a:extLst>
                <a:ext uri="{FF2B5EF4-FFF2-40B4-BE49-F238E27FC236}">
                  <a16:creationId xmlns:a16="http://schemas.microsoft.com/office/drawing/2014/main" id="{417CDD24-BBD6-46A4-B4C7-9CCA9CE16D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501" b="15428"/>
            <a:stretch/>
          </p:blipFill>
          <p:spPr bwMode="auto">
            <a:xfrm>
              <a:off x="9462399" y="149312"/>
              <a:ext cx="2729600" cy="904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658F29EB-3AFB-4958-A3A9-8C739544B1A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2" y="40623"/>
              <a:ext cx="3018579" cy="1122125"/>
            </a:xfrm>
            <a:prstGeom prst="rect">
              <a:avLst/>
            </a:prstGeom>
          </p:spPr>
        </p:pic>
      </p:grpSp>
      <p:sp>
        <p:nvSpPr>
          <p:cNvPr id="4" name="Title 1">
            <a:extLst>
              <a:ext uri="{FF2B5EF4-FFF2-40B4-BE49-F238E27FC236}">
                <a16:creationId xmlns:a16="http://schemas.microsoft.com/office/drawing/2014/main" id="{5B62216E-2B61-4AF3-B574-992EE0E6DA8A}"/>
              </a:ext>
            </a:extLst>
          </p:cNvPr>
          <p:cNvSpPr txBox="1">
            <a:spLocks/>
          </p:cNvSpPr>
          <p:nvPr/>
        </p:nvSpPr>
        <p:spPr>
          <a:xfrm>
            <a:off x="1799129" y="-6870"/>
            <a:ext cx="5545739" cy="10488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>
                <a:solidFill>
                  <a:schemeClr val="bg1"/>
                </a:solidFill>
                <a:latin typeface="+mn-lt"/>
              </a:rPr>
              <a:t>Iodine Quantification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DABA02E-342A-42E5-9BCA-D565DF230D41}"/>
              </a:ext>
            </a:extLst>
          </p:cNvPr>
          <p:cNvSpPr txBox="1"/>
          <p:nvPr/>
        </p:nvSpPr>
        <p:spPr>
          <a:xfrm>
            <a:off x="644597" y="4715404"/>
            <a:ext cx="78548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ea typeface="Batang" panose="02030600000101010101" pitchFamily="18" charset="-127"/>
              </a:rPr>
              <a:t>Note that “maximum” </a:t>
            </a:r>
            <a:r>
              <a:rPr lang="en-US" sz="1600" dirty="0" smtClean="0">
                <a:ea typeface="Batang" panose="02030600000101010101" pitchFamily="18" charset="-127"/>
              </a:rPr>
              <a:t>assumes </a:t>
            </a:r>
            <a:r>
              <a:rPr lang="en-US" sz="1600" dirty="0">
                <a:ea typeface="Batang" panose="02030600000101010101" pitchFamily="18" charset="-127"/>
              </a:rPr>
              <a:t>all </a:t>
            </a:r>
            <a:r>
              <a:rPr lang="en-US" sz="1600" dirty="0" smtClean="0">
                <a:ea typeface="Batang" panose="02030600000101010101" pitchFamily="18" charset="-127"/>
              </a:rPr>
              <a:t>batched iodine </a:t>
            </a:r>
            <a:r>
              <a:rPr lang="en-US" sz="1600" dirty="0">
                <a:ea typeface="Batang" panose="02030600000101010101" pitchFamily="18" charset="-127"/>
              </a:rPr>
              <a:t>is in </a:t>
            </a:r>
            <a:r>
              <a:rPr lang="en-US" sz="1600" dirty="0" smtClean="0">
                <a:ea typeface="Batang" panose="02030600000101010101" pitchFamily="18" charset="-127"/>
              </a:rPr>
              <a:t>ISOD.</a:t>
            </a:r>
            <a:endParaRPr lang="en-US" sz="160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0ED31B3-130D-437E-B4D9-66B85A0D506B}"/>
              </a:ext>
            </a:extLst>
          </p:cNvPr>
          <p:cNvSpPr/>
          <p:nvPr/>
        </p:nvSpPr>
        <p:spPr>
          <a:xfrm>
            <a:off x="4400035" y="1142798"/>
            <a:ext cx="481720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/>
              <a:t>Aqueous ISOD+NBS-4 and ISOD+SA-800 </a:t>
            </a:r>
          </a:p>
          <a:p>
            <a:pPr algn="ctr"/>
            <a:r>
              <a:rPr lang="en-US" sz="1400" b="1" dirty="0"/>
              <a:t>heat-treated at 750°C</a:t>
            </a:r>
            <a:r>
              <a:rPr lang="en-US" sz="1400" dirty="0"/>
              <a:t>. 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489697C-7CF6-488F-9EF0-4A681F3B62A7}"/>
              </a:ext>
            </a:extLst>
          </p:cNvPr>
          <p:cNvSpPr/>
          <p:nvPr/>
        </p:nvSpPr>
        <p:spPr>
          <a:xfrm>
            <a:off x="-389405" y="1111859"/>
            <a:ext cx="52923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/>
              <a:t>Hydrothermal ISOD+NBS-4 and ISOD+SA-800 </a:t>
            </a:r>
          </a:p>
          <a:p>
            <a:pPr algn="ctr"/>
            <a:r>
              <a:rPr lang="en-US" sz="1400" b="1" dirty="0"/>
              <a:t>heat-treated at 750°C</a:t>
            </a:r>
            <a:r>
              <a:rPr lang="en-US" sz="1400" dirty="0"/>
              <a:t>.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6FB6607-66D8-4CA5-AE8D-2FDAB022ADF4}"/>
              </a:ext>
            </a:extLst>
          </p:cNvPr>
          <p:cNvSpPr txBox="1"/>
          <p:nvPr/>
        </p:nvSpPr>
        <p:spPr>
          <a:xfrm>
            <a:off x="246525" y="5600940"/>
            <a:ext cx="8461999" cy="1015663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~38-47% of iodine remained for hydrothermal </a:t>
            </a:r>
            <a:r>
              <a:rPr lang="en-US" sz="2000" dirty="0" err="1"/>
              <a:t>ISOD+glass</a:t>
            </a:r>
            <a:r>
              <a:rPr lang="en-US" sz="2000" dirty="0"/>
              <a:t> </a:t>
            </a:r>
            <a:r>
              <a:rPr lang="en-US" sz="2000" dirty="0" smtClean="0"/>
              <a:t>binders</a:t>
            </a: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~55-70% of iodine remained for aqueous </a:t>
            </a:r>
            <a:r>
              <a:rPr lang="en-US" sz="2000" dirty="0" err="1"/>
              <a:t>ISOD+glass</a:t>
            </a:r>
            <a:r>
              <a:rPr lang="en-US" sz="2000" dirty="0"/>
              <a:t> </a:t>
            </a:r>
            <a:r>
              <a:rPr lang="en-US" sz="2000" dirty="0" smtClean="0"/>
              <a:t>binders</a:t>
            </a: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Aqueous approach for </a:t>
            </a:r>
            <a:r>
              <a:rPr lang="en-US" sz="2000" dirty="0" err="1"/>
              <a:t>sodalite</a:t>
            </a:r>
            <a:r>
              <a:rPr lang="en-US" sz="2000" dirty="0"/>
              <a:t> </a:t>
            </a:r>
            <a:r>
              <a:rPr lang="en-US" sz="2000" dirty="0" smtClean="0"/>
              <a:t>seems </a:t>
            </a:r>
            <a:r>
              <a:rPr lang="en-US" sz="2000" dirty="0"/>
              <a:t>better for waste form synthesis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2E5BBFF-80C9-4476-AEF6-50E1D57A5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2D335-2672-4D96-A554-431CCEBE8FD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013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6D302C67-3344-40ED-82E9-C1C06339CB5A}"/>
              </a:ext>
            </a:extLst>
          </p:cNvPr>
          <p:cNvGrpSpPr/>
          <p:nvPr/>
        </p:nvGrpSpPr>
        <p:grpSpPr>
          <a:xfrm>
            <a:off x="0" y="-6870"/>
            <a:ext cx="9147218" cy="1017932"/>
            <a:chOff x="1" y="-38637"/>
            <a:chExt cx="12196290" cy="1357242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E2813662-75DB-4868-ABA2-FD526A267E59}"/>
                </a:ext>
              </a:extLst>
            </p:cNvPr>
            <p:cNvGrpSpPr/>
            <p:nvPr/>
          </p:nvGrpSpPr>
          <p:grpSpPr>
            <a:xfrm>
              <a:off x="1" y="-38637"/>
              <a:ext cx="12196290" cy="1357242"/>
              <a:chOff x="1" y="-38637"/>
              <a:chExt cx="12196290" cy="1357242"/>
            </a:xfrm>
          </p:grpSpPr>
          <p:pic>
            <p:nvPicPr>
              <p:cNvPr id="11" name="Picture 9">
                <a:extLst>
                  <a:ext uri="{FF2B5EF4-FFF2-40B4-BE49-F238E27FC236}">
                    <a16:creationId xmlns:a16="http://schemas.microsoft.com/office/drawing/2014/main" id="{77F03B72-4148-4688-B326-F8B02FBDE4C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499" r="23358"/>
              <a:stretch/>
            </p:blipFill>
            <p:spPr bwMode="auto">
              <a:xfrm>
                <a:off x="4293" y="-38637"/>
                <a:ext cx="12191998" cy="1283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F0AF7DF9-AB76-444C-B810-155A9965D562}"/>
                  </a:ext>
                </a:extLst>
              </p:cNvPr>
              <p:cNvSpPr/>
              <p:nvPr/>
            </p:nvSpPr>
            <p:spPr>
              <a:xfrm>
                <a:off x="1" y="1231694"/>
                <a:ext cx="12191998" cy="86911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/>
              </a:p>
            </p:txBody>
          </p:sp>
        </p:grpSp>
        <p:pic>
          <p:nvPicPr>
            <p:cNvPr id="9" name="Picture 9">
              <a:extLst>
                <a:ext uri="{FF2B5EF4-FFF2-40B4-BE49-F238E27FC236}">
                  <a16:creationId xmlns:a16="http://schemas.microsoft.com/office/drawing/2014/main" id="{417CDD24-BBD6-46A4-B4C7-9CCA9CE16D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501" b="15428"/>
            <a:stretch/>
          </p:blipFill>
          <p:spPr bwMode="auto">
            <a:xfrm>
              <a:off x="9462399" y="149312"/>
              <a:ext cx="2729600" cy="904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658F29EB-3AFB-4958-A3A9-8C739544B1A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2" y="40623"/>
              <a:ext cx="3018579" cy="1122125"/>
            </a:xfrm>
            <a:prstGeom prst="rect">
              <a:avLst/>
            </a:prstGeom>
          </p:spPr>
        </p:pic>
      </p:grpSp>
      <p:sp>
        <p:nvSpPr>
          <p:cNvPr id="4" name="Title 1">
            <a:extLst>
              <a:ext uri="{FF2B5EF4-FFF2-40B4-BE49-F238E27FC236}">
                <a16:creationId xmlns:a16="http://schemas.microsoft.com/office/drawing/2014/main" id="{5B62216E-2B61-4AF3-B574-992EE0E6DA8A}"/>
              </a:ext>
            </a:extLst>
          </p:cNvPr>
          <p:cNvSpPr txBox="1">
            <a:spLocks/>
          </p:cNvSpPr>
          <p:nvPr/>
        </p:nvSpPr>
        <p:spPr>
          <a:xfrm>
            <a:off x="1799129" y="-6870"/>
            <a:ext cx="5545739" cy="10488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>
                <a:solidFill>
                  <a:schemeClr val="bg1"/>
                </a:solidFill>
                <a:latin typeface="+mn-lt"/>
              </a:rPr>
              <a:t>Chemical </a:t>
            </a:r>
            <a:r>
              <a:rPr lang="en-US" sz="2800" b="1" dirty="0" smtClean="0">
                <a:solidFill>
                  <a:schemeClr val="bg1"/>
                </a:solidFill>
                <a:latin typeface="+mn-lt"/>
              </a:rPr>
              <a:t>Durability</a:t>
            </a:r>
          </a:p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+mn-lt"/>
              </a:rPr>
              <a:t>(ASTM 1308 on coupons)</a:t>
            </a:r>
            <a:endParaRPr lang="en-US" sz="28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91A14C8-7035-4307-99D5-FA041BAE841E}"/>
              </a:ext>
            </a:extLst>
          </p:cNvPr>
          <p:cNvSpPr/>
          <p:nvPr/>
        </p:nvSpPr>
        <p:spPr>
          <a:xfrm>
            <a:off x="1135185" y="3917188"/>
            <a:ext cx="74976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ea typeface="Batang" panose="02030600000101010101" pitchFamily="18" charset="-127"/>
              </a:rPr>
              <a:t>Normalized mass loss </a:t>
            </a:r>
            <a:r>
              <a:rPr lang="en-US" dirty="0" smtClean="0">
                <a:latin typeface="Times New Roman" panose="02020603050405020304" pitchFamily="18" charset="0"/>
                <a:ea typeface="Batang" panose="02030600000101010101" pitchFamily="18" charset="-127"/>
              </a:rPr>
              <a:t>(Na</a:t>
            </a:r>
            <a:r>
              <a:rPr lang="en-US" dirty="0">
                <a:latin typeface="Times New Roman" panose="02020603050405020304" pitchFamily="18" charset="0"/>
                <a:ea typeface="Batang" panose="02030600000101010101" pitchFamily="18" charset="-127"/>
              </a:rPr>
              <a:t>, Al, Si, </a:t>
            </a:r>
            <a:r>
              <a:rPr lang="en-US" dirty="0" smtClean="0">
                <a:latin typeface="Times New Roman" panose="02020603050405020304" pitchFamily="18" charset="0"/>
                <a:ea typeface="Batang" panose="02030600000101010101" pitchFamily="18" charset="-127"/>
              </a:rPr>
              <a:t>I) </a:t>
            </a:r>
            <a:r>
              <a:rPr lang="en-US" dirty="0">
                <a:latin typeface="Times New Roman" panose="02020603050405020304" pitchFamily="18" charset="0"/>
                <a:ea typeface="Batang" panose="02030600000101010101" pitchFamily="18" charset="-127"/>
              </a:rPr>
              <a:t>from 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best WF of hydrothermal &amp; aqueous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FF8F7A-1CD2-4517-B00C-97F979071E46}"/>
              </a:ext>
            </a:extLst>
          </p:cNvPr>
          <p:cNvSpPr txBox="1"/>
          <p:nvPr/>
        </p:nvSpPr>
        <p:spPr>
          <a:xfrm>
            <a:off x="70109" y="4580454"/>
            <a:ext cx="8980716" cy="1754326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</a:t>
            </a:r>
            <a:r>
              <a:rPr lang="en-US" i="1" dirty="0" err="1"/>
              <a:t>NL</a:t>
            </a:r>
            <a:r>
              <a:rPr lang="en-US" baseline="-25000" dirty="0" err="1"/>
              <a:t>I,c</a:t>
            </a:r>
            <a:r>
              <a:rPr lang="en-US" dirty="0"/>
              <a:t> </a:t>
            </a:r>
            <a:r>
              <a:rPr lang="en-US" dirty="0" smtClean="0"/>
              <a:t>values, </a:t>
            </a:r>
            <a:r>
              <a:rPr lang="en-US" dirty="0"/>
              <a:t>after the ten 1-d </a:t>
            </a:r>
            <a:r>
              <a:rPr lang="en-US" dirty="0" smtClean="0"/>
              <a:t>solution exchanges </a:t>
            </a:r>
            <a:r>
              <a:rPr lang="en-US" dirty="0"/>
              <a:t>for sodalite samples </a:t>
            </a:r>
            <a:r>
              <a:rPr lang="en-US" dirty="0" smtClean="0"/>
              <a:t>@</a:t>
            </a:r>
            <a:r>
              <a:rPr lang="en-US" dirty="0"/>
              <a:t>80 </a:t>
            </a:r>
            <a:r>
              <a:rPr lang="en-US" dirty="0" smtClean="0"/>
              <a:t>m</a:t>
            </a:r>
            <a:r>
              <a:rPr lang="en-US" baseline="30000" dirty="0" smtClean="0"/>
              <a:t>-1</a:t>
            </a:r>
            <a:r>
              <a:rPr lang="en-US" dirty="0" smtClean="0"/>
              <a:t> surface to fluid </a:t>
            </a:r>
            <a:r>
              <a:rPr lang="en-US" dirty="0" smtClean="0"/>
              <a:t>volume,</a:t>
            </a:r>
            <a:r>
              <a:rPr lang="en-US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 </a:t>
            </a:r>
            <a:r>
              <a:rPr lang="en-US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were </a:t>
            </a:r>
            <a:r>
              <a:rPr lang="en-US" dirty="0" smtClean="0"/>
              <a:t>12.5 </a:t>
            </a:r>
            <a:r>
              <a:rPr lang="en-US" dirty="0"/>
              <a:t>g m</a:t>
            </a:r>
            <a:r>
              <a:rPr lang="en-US" baseline="30000" dirty="0"/>
              <a:t>-2 </a:t>
            </a:r>
            <a:r>
              <a:rPr lang="en-US" dirty="0" smtClean="0"/>
              <a:t>(hydrothermal) and </a:t>
            </a:r>
            <a:r>
              <a:rPr lang="en-US" dirty="0"/>
              <a:t>7.7 g </a:t>
            </a:r>
            <a:r>
              <a:rPr lang="en-US" dirty="0" smtClean="0"/>
              <a:t>m</a:t>
            </a:r>
            <a:r>
              <a:rPr lang="en-US" baseline="30000" dirty="0" smtClean="0"/>
              <a:t>-2</a:t>
            </a:r>
            <a:r>
              <a:rPr lang="en-US" dirty="0" smtClean="0"/>
              <a:t> (aqueous)</a:t>
            </a:r>
            <a:endParaRPr lang="en-US" baseline="30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Large initial releases of B, Na, and Si due to non-durable Na-Si-O amorphous phase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Release rate of iodine is high when compared to </a:t>
            </a:r>
            <a:r>
              <a:rPr lang="en-US" dirty="0" err="1"/>
              <a:t>HIPPed</a:t>
            </a:r>
            <a:r>
              <a:rPr lang="en-US" dirty="0"/>
              <a:t> (900 °C &amp; 1100 °C </a:t>
            </a:r>
            <a:r>
              <a:rPr lang="en-US" dirty="0" smtClean="0"/>
              <a:t> </a:t>
            </a:r>
            <a:r>
              <a:rPr lang="en-US" dirty="0" smtClean="0"/>
              <a:t>200 MPa </a:t>
            </a:r>
            <a:r>
              <a:rPr lang="en-US" dirty="0" smtClean="0"/>
              <a:t>- </a:t>
            </a:r>
            <a:r>
              <a:rPr lang="en-US" dirty="0" smtClean="0"/>
              <a:t>2 h</a:t>
            </a:r>
            <a:r>
              <a:rPr lang="en-US" dirty="0"/>
              <a:t>) </a:t>
            </a:r>
            <a:r>
              <a:rPr lang="en-US" b="1" dirty="0" smtClean="0"/>
              <a:t>different corrosion test</a:t>
            </a:r>
            <a:r>
              <a:rPr lang="en-US" dirty="0" smtClean="0"/>
              <a:t>: </a:t>
            </a:r>
            <a:r>
              <a:rPr lang="en-US" dirty="0" smtClean="0"/>
              <a:t>0.005-0.01 </a:t>
            </a:r>
            <a:r>
              <a:rPr lang="en-US" dirty="0" smtClean="0"/>
              <a:t>g/m</a:t>
            </a:r>
            <a:r>
              <a:rPr lang="en-US" baseline="30000" dirty="0" smtClean="0"/>
              <a:t>2</a:t>
            </a:r>
            <a:r>
              <a:rPr lang="en-US" dirty="0" smtClean="0"/>
              <a:t>/d </a:t>
            </a:r>
            <a:r>
              <a:rPr lang="en-US" dirty="0"/>
              <a:t>between 7-14 days [1</a:t>
            </a:r>
            <a:r>
              <a:rPr lang="en-US" dirty="0" smtClean="0"/>
              <a:t>], </a:t>
            </a:r>
            <a:r>
              <a:rPr lang="en-US" dirty="0" smtClean="0"/>
              <a:t>powders, pH~11 </a:t>
            </a:r>
            <a:endParaRPr lang="en-US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 smtClean="0"/>
              <a:t>0.53 </a:t>
            </a:r>
            <a:r>
              <a:rPr lang="en-US" dirty="0" smtClean="0"/>
              <a:t>g/m</a:t>
            </a:r>
            <a:r>
              <a:rPr lang="en-US" baseline="30000" dirty="0" smtClean="0"/>
              <a:t>2</a:t>
            </a:r>
            <a:r>
              <a:rPr lang="en-US" dirty="0" smtClean="0"/>
              <a:t>/d</a:t>
            </a:r>
            <a:r>
              <a:rPr lang="en-US" baseline="30000" dirty="0" smtClean="0"/>
              <a:t> </a:t>
            </a:r>
            <a:r>
              <a:rPr lang="en-US" dirty="0"/>
              <a:t>for </a:t>
            </a:r>
            <a:r>
              <a:rPr lang="en-US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hydrothermal </a:t>
            </a:r>
            <a:r>
              <a:rPr lang="en-US" dirty="0"/>
              <a:t>and 0.36 </a:t>
            </a:r>
            <a:r>
              <a:rPr lang="en-US" dirty="0" smtClean="0"/>
              <a:t>g/m</a:t>
            </a:r>
            <a:r>
              <a:rPr lang="en-US" baseline="30000" dirty="0" smtClean="0"/>
              <a:t>2</a:t>
            </a:r>
            <a:r>
              <a:rPr lang="en-US" dirty="0" smtClean="0"/>
              <a:t>/</a:t>
            </a:r>
            <a:r>
              <a:rPr lang="en-US" dirty="0" smtClean="0"/>
              <a:t>d </a:t>
            </a:r>
            <a:r>
              <a:rPr lang="en-US" dirty="0" smtClean="0"/>
              <a:t>for </a:t>
            </a:r>
            <a:r>
              <a:rPr lang="en-US" dirty="0" smtClean="0">
                <a:solidFill>
                  <a:srgbClr val="000000"/>
                </a:solidFill>
                <a:ea typeface="Times New Roman" panose="02020603050405020304" pitchFamily="18" charset="0"/>
              </a:rPr>
              <a:t>aqueous</a:t>
            </a:r>
            <a:r>
              <a:rPr lang="en-US" dirty="0" smtClean="0"/>
              <a:t> </a:t>
            </a:r>
            <a:r>
              <a:rPr lang="en-US" dirty="0"/>
              <a:t>between 7-17 </a:t>
            </a:r>
            <a:r>
              <a:rPr lang="en-US" dirty="0" smtClean="0"/>
              <a:t>days</a:t>
            </a:r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E2400F4-E3F5-41FE-944A-4E1AAF64D8CA}"/>
              </a:ext>
            </a:extLst>
          </p:cNvPr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951"/>
          <a:stretch/>
        </p:blipFill>
        <p:spPr>
          <a:xfrm>
            <a:off x="4571998" y="1484642"/>
            <a:ext cx="4547416" cy="230316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8BF67225-EB91-48C8-8465-75E834A8900B}"/>
              </a:ext>
            </a:extLst>
          </p:cNvPr>
          <p:cNvSpPr/>
          <p:nvPr/>
        </p:nvSpPr>
        <p:spPr>
          <a:xfrm>
            <a:off x="542222" y="1104304"/>
            <a:ext cx="42649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P10-10N-750C (hydrothermal 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baseline WF)</a:t>
            </a:r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18F1412-6C01-41EB-B614-2D4804A6BAB9}"/>
              </a:ext>
            </a:extLst>
          </p:cNvPr>
          <p:cNvSpPr/>
          <p:nvPr/>
        </p:nvSpPr>
        <p:spPr>
          <a:xfrm>
            <a:off x="5101169" y="1096636"/>
            <a:ext cx="37776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P39-10N-750C (aqueous 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baseline WF)</a:t>
            </a:r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8A620BD-68DF-4130-B09E-AEC4B195502D}"/>
              </a:ext>
            </a:extLst>
          </p:cNvPr>
          <p:cNvSpPr/>
          <p:nvPr/>
        </p:nvSpPr>
        <p:spPr>
          <a:xfrm>
            <a:off x="81640" y="6526557"/>
            <a:ext cx="898071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ea typeface="Calibri" panose="020F0502020204030204" pitchFamily="34" charset="0"/>
              </a:rPr>
              <a:t>[1] </a:t>
            </a:r>
            <a:r>
              <a:rPr lang="en-US" sz="1200" dirty="0" err="1" smtClean="0">
                <a:ea typeface="Calibri" panose="020F0502020204030204" pitchFamily="34" charset="0"/>
              </a:rPr>
              <a:t>Maddrell</a:t>
            </a:r>
            <a:r>
              <a:rPr lang="en-US" sz="1200" dirty="0" smtClean="0">
                <a:ea typeface="Calibri" panose="020F0502020204030204" pitchFamily="34" charset="0"/>
              </a:rPr>
              <a:t> et al, Journal </a:t>
            </a:r>
            <a:r>
              <a:rPr lang="en-US" sz="1200" dirty="0">
                <a:ea typeface="Calibri" panose="020F0502020204030204" pitchFamily="34" charset="0"/>
              </a:rPr>
              <a:t>of Nuclear Materials, </a:t>
            </a:r>
            <a:r>
              <a:rPr lang="en-US" sz="1200" b="1" dirty="0" smtClean="0">
                <a:ea typeface="Calibri" panose="020F0502020204030204" pitchFamily="34" charset="0"/>
              </a:rPr>
              <a:t>449</a:t>
            </a:r>
            <a:r>
              <a:rPr lang="en-US" sz="1200" dirty="0" smtClean="0">
                <a:ea typeface="Calibri" panose="020F0502020204030204" pitchFamily="34" charset="0"/>
              </a:rPr>
              <a:t>, 168 (2014)</a:t>
            </a:r>
            <a:endParaRPr lang="en-US" sz="1200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B06D92E-3089-4E4D-946D-97E3C190A5A2}"/>
              </a:ext>
            </a:extLst>
          </p:cNvPr>
          <p:cNvGrpSpPr/>
          <p:nvPr/>
        </p:nvGrpSpPr>
        <p:grpSpPr>
          <a:xfrm>
            <a:off x="70109" y="1453707"/>
            <a:ext cx="4668794" cy="2431384"/>
            <a:chOff x="70109" y="1453707"/>
            <a:chExt cx="4668794" cy="2431384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5C292D20-C32D-45C2-A13C-435D140F86E2}"/>
                </a:ext>
              </a:extLst>
            </p:cNvPr>
            <p:cNvPicPr/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0109" y="1453707"/>
              <a:ext cx="4668794" cy="2205506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48278D8-081C-43BA-A062-1E39FA8377D2}"/>
                </a:ext>
              </a:extLst>
            </p:cNvPr>
            <p:cNvSpPr txBox="1"/>
            <p:nvPr/>
          </p:nvSpPr>
          <p:spPr>
            <a:xfrm>
              <a:off x="1606852" y="3577314"/>
              <a:ext cx="180010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Cumulative time, days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B8085D-ED1F-4055-9405-62E360435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2D335-2672-4D96-A554-431CCEBE8FD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353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6D302C67-3344-40ED-82E9-C1C06339CB5A}"/>
              </a:ext>
            </a:extLst>
          </p:cNvPr>
          <p:cNvGrpSpPr/>
          <p:nvPr/>
        </p:nvGrpSpPr>
        <p:grpSpPr>
          <a:xfrm>
            <a:off x="0" y="-6870"/>
            <a:ext cx="9147218" cy="1017932"/>
            <a:chOff x="1" y="-38637"/>
            <a:chExt cx="12196290" cy="1357242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E2813662-75DB-4868-ABA2-FD526A267E59}"/>
                </a:ext>
              </a:extLst>
            </p:cNvPr>
            <p:cNvGrpSpPr/>
            <p:nvPr/>
          </p:nvGrpSpPr>
          <p:grpSpPr>
            <a:xfrm>
              <a:off x="1" y="-38637"/>
              <a:ext cx="12196290" cy="1357242"/>
              <a:chOff x="1" y="-38637"/>
              <a:chExt cx="12196290" cy="1357242"/>
            </a:xfrm>
          </p:grpSpPr>
          <p:pic>
            <p:nvPicPr>
              <p:cNvPr id="11" name="Picture 9">
                <a:extLst>
                  <a:ext uri="{FF2B5EF4-FFF2-40B4-BE49-F238E27FC236}">
                    <a16:creationId xmlns:a16="http://schemas.microsoft.com/office/drawing/2014/main" id="{77F03B72-4148-4688-B326-F8B02FBDE4C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499" r="23358"/>
              <a:stretch/>
            </p:blipFill>
            <p:spPr bwMode="auto">
              <a:xfrm>
                <a:off x="4293" y="-38637"/>
                <a:ext cx="12191998" cy="1283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F0AF7DF9-AB76-444C-B810-155A9965D562}"/>
                  </a:ext>
                </a:extLst>
              </p:cNvPr>
              <p:cNvSpPr/>
              <p:nvPr/>
            </p:nvSpPr>
            <p:spPr>
              <a:xfrm>
                <a:off x="1" y="1231694"/>
                <a:ext cx="12191998" cy="86911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/>
              </a:p>
            </p:txBody>
          </p:sp>
        </p:grpSp>
        <p:pic>
          <p:nvPicPr>
            <p:cNvPr id="9" name="Picture 9">
              <a:extLst>
                <a:ext uri="{FF2B5EF4-FFF2-40B4-BE49-F238E27FC236}">
                  <a16:creationId xmlns:a16="http://schemas.microsoft.com/office/drawing/2014/main" id="{417CDD24-BBD6-46A4-B4C7-9CCA9CE16D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501" b="15428"/>
            <a:stretch/>
          </p:blipFill>
          <p:spPr bwMode="auto">
            <a:xfrm>
              <a:off x="9462399" y="149312"/>
              <a:ext cx="2729600" cy="904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658F29EB-3AFB-4958-A3A9-8C739544B1A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2" y="40623"/>
              <a:ext cx="3018579" cy="1122125"/>
            </a:xfrm>
            <a:prstGeom prst="rect">
              <a:avLst/>
            </a:prstGeom>
          </p:spPr>
        </p:pic>
      </p:grpSp>
      <p:sp>
        <p:nvSpPr>
          <p:cNvPr id="4" name="Title 1">
            <a:extLst>
              <a:ext uri="{FF2B5EF4-FFF2-40B4-BE49-F238E27FC236}">
                <a16:creationId xmlns:a16="http://schemas.microsoft.com/office/drawing/2014/main" id="{5B62216E-2B61-4AF3-B574-992EE0E6DA8A}"/>
              </a:ext>
            </a:extLst>
          </p:cNvPr>
          <p:cNvSpPr txBox="1">
            <a:spLocks/>
          </p:cNvSpPr>
          <p:nvPr/>
        </p:nvSpPr>
        <p:spPr>
          <a:xfrm>
            <a:off x="1799129" y="-6870"/>
            <a:ext cx="5545739" cy="10488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>
                <a:solidFill>
                  <a:schemeClr val="bg1"/>
                </a:solidFill>
                <a:latin typeface="+mn-lt"/>
              </a:rPr>
              <a:t>Conclusions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79E30B7-A1E4-4E27-8E17-3307DCAE040B}"/>
              </a:ext>
            </a:extLst>
          </p:cNvPr>
          <p:cNvSpPr txBox="1"/>
          <p:nvPr/>
        </p:nvSpPr>
        <p:spPr>
          <a:xfrm>
            <a:off x="269420" y="1216644"/>
            <a:ext cx="8605156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Glass-bonded </a:t>
            </a:r>
            <a:r>
              <a:rPr lang="en-US" sz="2400" dirty="0" err="1"/>
              <a:t>iodosodalite</a:t>
            </a:r>
            <a:r>
              <a:rPr lang="en-US" sz="2400" dirty="0"/>
              <a:t> waste </a:t>
            </a:r>
            <a:r>
              <a:rPr lang="en-US" sz="2400" dirty="0" smtClean="0"/>
              <a:t>forms were </a:t>
            </a:r>
            <a:r>
              <a:rPr lang="en-US" sz="2400" dirty="0"/>
              <a:t>synthesized with varying </a:t>
            </a:r>
            <a:r>
              <a:rPr lang="en-US" sz="2400" dirty="0" smtClean="0"/>
              <a:t>baseline </a:t>
            </a:r>
            <a:r>
              <a:rPr lang="en-US" sz="2400" dirty="0"/>
              <a:t>powder, glass </a:t>
            </a:r>
            <a:r>
              <a:rPr lang="en-US" sz="2400" dirty="0" smtClean="0"/>
              <a:t>fraction, glass type, &amp; temperature</a:t>
            </a:r>
            <a:endParaRPr lang="en-US" sz="2400" dirty="0"/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2400" dirty="0"/>
              <a:t>Best condition: 750 °C, aqueously grown </a:t>
            </a:r>
            <a:r>
              <a:rPr lang="en-US" sz="2400" dirty="0" err="1"/>
              <a:t>iodosodalite</a:t>
            </a:r>
            <a:r>
              <a:rPr lang="en-US" sz="2400" dirty="0"/>
              <a:t> </a:t>
            </a:r>
            <a:r>
              <a:rPr lang="en-US" sz="2400" dirty="0" smtClean="0"/>
              <a:t>baseline (kaolinite precursor), </a:t>
            </a:r>
            <a:r>
              <a:rPr lang="en-US" sz="2400" dirty="0"/>
              <a:t>10 mass% </a:t>
            </a:r>
            <a:r>
              <a:rPr lang="en-US" sz="2400" dirty="0" smtClean="0"/>
              <a:t>of glass </a:t>
            </a:r>
            <a:r>
              <a:rPr lang="en-US" sz="2400" dirty="0"/>
              <a:t>binder</a:t>
            </a:r>
            <a:r>
              <a:rPr lang="en-US" sz="2400" dirty="0" smtClean="0"/>
              <a:t>.</a:t>
            </a: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n-US" sz="2400" dirty="0" smtClean="0"/>
              <a:t>However, more rigorous study of hydrothermal powder</a:t>
            </a:r>
            <a:endParaRPr lang="en-US" sz="2400" dirty="0"/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2400" dirty="0"/>
              <a:t>For glass binder, NBS-4 for higher </a:t>
            </a:r>
            <a:r>
              <a:rPr lang="en-US" sz="2400" dirty="0" err="1"/>
              <a:t>iodosodalite</a:t>
            </a:r>
            <a:r>
              <a:rPr lang="en-US" sz="2400" dirty="0"/>
              <a:t> yield, but SA-800 for lower porosity.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Iodine retention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~40-45</a:t>
            </a:r>
            <a:r>
              <a:rPr lang="en-US" sz="2400" dirty="0"/>
              <a:t>% iodine retention for hydrothermal </a:t>
            </a:r>
            <a:r>
              <a:rPr lang="en-US" sz="2400" dirty="0" err="1" smtClean="0"/>
              <a:t>ISOD+glass</a:t>
            </a:r>
            <a:r>
              <a:rPr lang="en-US" sz="2400" dirty="0" smtClean="0"/>
              <a:t> </a:t>
            </a:r>
            <a:r>
              <a:rPr lang="en-US" sz="2400" dirty="0"/>
              <a:t>binder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~60-70% iodine retention for </a:t>
            </a:r>
            <a:r>
              <a:rPr lang="en-US" sz="2400" dirty="0" smtClean="0"/>
              <a:t>aqueous </a:t>
            </a:r>
            <a:r>
              <a:rPr lang="en-US" sz="2400" dirty="0" err="1" smtClean="0"/>
              <a:t>ISOD+glass</a:t>
            </a:r>
            <a:r>
              <a:rPr lang="en-US" sz="2400" dirty="0" smtClean="0"/>
              <a:t> </a:t>
            </a:r>
            <a:r>
              <a:rPr lang="en-US" sz="2400" dirty="0"/>
              <a:t>binder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Chemical durability results show relatively high iodine release rate compared to </a:t>
            </a:r>
            <a:r>
              <a:rPr lang="en-US" sz="2400" dirty="0" smtClean="0"/>
              <a:t>HIP </a:t>
            </a:r>
            <a:r>
              <a:rPr lang="en-US" sz="2400" dirty="0" err="1" smtClean="0"/>
              <a:t>iodosodalite</a:t>
            </a:r>
            <a:r>
              <a:rPr lang="en-US" sz="2400" dirty="0" smtClean="0"/>
              <a:t>; however test was different</a:t>
            </a:r>
            <a:endParaRPr lang="en-US" sz="2400" dirty="0"/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sz="20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7DB5256-3BAA-4ED1-8BA2-01CAB929B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2D335-2672-4D96-A554-431CCEBE8FD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827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6D302C67-3344-40ED-82E9-C1C06339CB5A}"/>
              </a:ext>
            </a:extLst>
          </p:cNvPr>
          <p:cNvGrpSpPr/>
          <p:nvPr/>
        </p:nvGrpSpPr>
        <p:grpSpPr>
          <a:xfrm>
            <a:off x="0" y="-6870"/>
            <a:ext cx="9147218" cy="1017932"/>
            <a:chOff x="1" y="-38637"/>
            <a:chExt cx="12196290" cy="1357242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E2813662-75DB-4868-ABA2-FD526A267E59}"/>
                </a:ext>
              </a:extLst>
            </p:cNvPr>
            <p:cNvGrpSpPr/>
            <p:nvPr/>
          </p:nvGrpSpPr>
          <p:grpSpPr>
            <a:xfrm>
              <a:off x="1" y="-38637"/>
              <a:ext cx="12196290" cy="1357242"/>
              <a:chOff x="1" y="-38637"/>
              <a:chExt cx="12196290" cy="1357242"/>
            </a:xfrm>
          </p:grpSpPr>
          <p:pic>
            <p:nvPicPr>
              <p:cNvPr id="11" name="Picture 9">
                <a:extLst>
                  <a:ext uri="{FF2B5EF4-FFF2-40B4-BE49-F238E27FC236}">
                    <a16:creationId xmlns:a16="http://schemas.microsoft.com/office/drawing/2014/main" id="{77F03B72-4148-4688-B326-F8B02FBDE4C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499" r="23358"/>
              <a:stretch/>
            </p:blipFill>
            <p:spPr bwMode="auto">
              <a:xfrm>
                <a:off x="4293" y="-38637"/>
                <a:ext cx="12191998" cy="1283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F0AF7DF9-AB76-444C-B810-155A9965D562}"/>
                  </a:ext>
                </a:extLst>
              </p:cNvPr>
              <p:cNvSpPr/>
              <p:nvPr/>
            </p:nvSpPr>
            <p:spPr>
              <a:xfrm>
                <a:off x="1" y="1231694"/>
                <a:ext cx="12191998" cy="86911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/>
              </a:p>
            </p:txBody>
          </p:sp>
        </p:grpSp>
        <p:pic>
          <p:nvPicPr>
            <p:cNvPr id="9" name="Picture 9">
              <a:extLst>
                <a:ext uri="{FF2B5EF4-FFF2-40B4-BE49-F238E27FC236}">
                  <a16:creationId xmlns:a16="http://schemas.microsoft.com/office/drawing/2014/main" id="{417CDD24-BBD6-46A4-B4C7-9CCA9CE16D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501" b="15428"/>
            <a:stretch/>
          </p:blipFill>
          <p:spPr bwMode="auto">
            <a:xfrm>
              <a:off x="9462399" y="149312"/>
              <a:ext cx="2729600" cy="904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658F29EB-3AFB-4958-A3A9-8C739544B1A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2" y="40623"/>
              <a:ext cx="3018579" cy="1122125"/>
            </a:xfrm>
            <a:prstGeom prst="rect">
              <a:avLst/>
            </a:prstGeom>
          </p:spPr>
        </p:pic>
      </p:grpSp>
      <p:sp>
        <p:nvSpPr>
          <p:cNvPr id="4" name="Title 1">
            <a:extLst>
              <a:ext uri="{FF2B5EF4-FFF2-40B4-BE49-F238E27FC236}">
                <a16:creationId xmlns:a16="http://schemas.microsoft.com/office/drawing/2014/main" id="{5B62216E-2B61-4AF3-B574-992EE0E6DA8A}"/>
              </a:ext>
            </a:extLst>
          </p:cNvPr>
          <p:cNvSpPr txBox="1">
            <a:spLocks/>
          </p:cNvSpPr>
          <p:nvPr/>
        </p:nvSpPr>
        <p:spPr>
          <a:xfrm>
            <a:off x="1799129" y="-6870"/>
            <a:ext cx="5545739" cy="10488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+mn-lt"/>
              </a:rPr>
              <a:t>Possible Future </a:t>
            </a:r>
            <a:r>
              <a:rPr lang="en-US" sz="2800" b="1" dirty="0">
                <a:solidFill>
                  <a:schemeClr val="bg1"/>
                </a:solidFill>
                <a:latin typeface="+mn-lt"/>
              </a:rPr>
              <a:t>Work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95B718D-256F-4A24-8861-3449F87DB8B1}"/>
              </a:ext>
            </a:extLst>
          </p:cNvPr>
          <p:cNvSpPr/>
          <p:nvPr/>
        </p:nvSpPr>
        <p:spPr>
          <a:xfrm>
            <a:off x="190380" y="1275934"/>
            <a:ext cx="876323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68" indent="-257168">
              <a:buFont typeface="Arial" panose="020B0604020202020204" pitchFamily="34" charset="0"/>
              <a:buChar char="•"/>
            </a:pPr>
            <a:r>
              <a:rPr lang="en-US" sz="2400" b="1" dirty="0"/>
              <a:t>Characterization and comparison of </a:t>
            </a:r>
            <a:r>
              <a:rPr lang="en-US" sz="2400" b="1" dirty="0" err="1"/>
              <a:t>HIPped</a:t>
            </a:r>
            <a:r>
              <a:rPr lang="en-US" sz="2400" b="1" dirty="0"/>
              <a:t> waste form to glass-bonded waste form 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2400" dirty="0"/>
              <a:t>The same powders used for glass-bonded waste forms were </a:t>
            </a:r>
            <a:r>
              <a:rPr lang="en-US" sz="2400" dirty="0" err="1" smtClean="0"/>
              <a:t>HIPPed</a:t>
            </a:r>
            <a:r>
              <a:rPr lang="en-US" sz="2400" dirty="0" smtClean="0"/>
              <a:t> </a:t>
            </a:r>
            <a:r>
              <a:rPr lang="en-US" sz="2400" dirty="0"/>
              <a:t>at </a:t>
            </a:r>
            <a:r>
              <a:rPr lang="en-US" sz="2400" dirty="0" smtClean="0"/>
              <a:t>ORNL (900°C-175MPa-3h). </a:t>
            </a:r>
            <a:endParaRPr lang="en-US" sz="2400" dirty="0"/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2400" dirty="0" smtClean="0"/>
              <a:t>Resulting </a:t>
            </a:r>
            <a:r>
              <a:rPr lang="en-US" sz="2400" dirty="0"/>
              <a:t>phases, morphology, and porosity will be </a:t>
            </a:r>
            <a:r>
              <a:rPr lang="en-US" sz="2400" dirty="0" smtClean="0"/>
              <a:t>compared </a:t>
            </a:r>
            <a:endParaRPr lang="en-US" sz="2400" b="1" dirty="0"/>
          </a:p>
          <a:p>
            <a:pPr marL="257168" indent="-257168">
              <a:buFont typeface="Arial" panose="020B0604020202020204" pitchFamily="34" charset="0"/>
              <a:buChar char="•"/>
            </a:pPr>
            <a:r>
              <a:rPr lang="en-US" sz="2400" b="1" dirty="0"/>
              <a:t>Anion selectivity 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2400" dirty="0" smtClean="0"/>
              <a:t>Effect </a:t>
            </a:r>
            <a:r>
              <a:rPr lang="en-US" sz="2400" dirty="0"/>
              <a:t>of </a:t>
            </a:r>
            <a:r>
              <a:rPr lang="en-US" sz="2400" dirty="0" smtClean="0"/>
              <a:t>varied </a:t>
            </a:r>
            <a:r>
              <a:rPr lang="en-US" sz="2400" dirty="0"/>
              <a:t>aging times on the anion </a:t>
            </a:r>
            <a:r>
              <a:rPr lang="en-US" sz="2400" dirty="0" smtClean="0"/>
              <a:t>selectivity (OH, Cl, I)</a:t>
            </a:r>
            <a:endParaRPr lang="en-US" sz="2400" dirty="0"/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2400" dirty="0"/>
              <a:t>Further investigate nonlinear incorporation behavior</a:t>
            </a:r>
          </a:p>
          <a:p>
            <a:pPr marL="257168" indent="-257168">
              <a:buFont typeface="Arial" panose="020B0604020202020204" pitchFamily="34" charset="0"/>
              <a:buChar char="•"/>
            </a:pPr>
            <a:r>
              <a:rPr lang="en-US" sz="2400" b="1" dirty="0"/>
              <a:t>Iodine capture by sodalite for direct transform into waste form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2400" dirty="0"/>
              <a:t>Iodine gas flow to anhydrous </a:t>
            </a:r>
            <a:r>
              <a:rPr lang="en-US" sz="2400" dirty="0" err="1" smtClean="0"/>
              <a:t>sodalite</a:t>
            </a:r>
            <a:r>
              <a:rPr lang="en-US" sz="2400" dirty="0" smtClean="0"/>
              <a:t> (empty cage) </a:t>
            </a:r>
            <a:r>
              <a:rPr lang="en-US" sz="2400" dirty="0"/>
              <a:t>and heat-treat at different temperature for possible transformation into </a:t>
            </a:r>
            <a:r>
              <a:rPr lang="en-US" sz="2400" dirty="0" err="1"/>
              <a:t>iodosodalite</a:t>
            </a:r>
            <a:endParaRPr lang="en-US" sz="2400" dirty="0"/>
          </a:p>
          <a:p>
            <a:pPr marL="257168" indent="-257168">
              <a:buFont typeface="Arial" panose="020B0604020202020204" pitchFamily="34" charset="0"/>
              <a:buChar char="•"/>
            </a:pPr>
            <a:r>
              <a:rPr lang="en-US" sz="2400" b="1" dirty="0"/>
              <a:t>Effects of cations to </a:t>
            </a:r>
            <a:r>
              <a:rPr lang="en-US" sz="2400" b="1" dirty="0" err="1"/>
              <a:t>iodosodalite</a:t>
            </a:r>
            <a:r>
              <a:rPr lang="en-US" sz="2400" b="1" dirty="0"/>
              <a:t> synthesis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2400" dirty="0"/>
              <a:t>Various cations (Li, K, Cs, </a:t>
            </a:r>
            <a:r>
              <a:rPr lang="en-US" sz="2400" dirty="0" err="1"/>
              <a:t>etc</a:t>
            </a:r>
            <a:r>
              <a:rPr lang="en-US" sz="2400" dirty="0"/>
              <a:t>) effects on </a:t>
            </a:r>
            <a:r>
              <a:rPr lang="en-US" sz="2400" dirty="0" err="1"/>
              <a:t>iodosodalite</a:t>
            </a:r>
            <a:r>
              <a:rPr lang="en-US" sz="2400" dirty="0"/>
              <a:t> </a:t>
            </a:r>
            <a:r>
              <a:rPr lang="en-US" sz="2400" dirty="0" smtClean="0"/>
              <a:t>yield</a:t>
            </a:r>
            <a:endParaRPr lang="en-US" sz="24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C1B5092-AB69-42A3-97D2-F16EBC4B0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2D335-2672-4D96-A554-431CCEBE8FD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573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3766" y="4883040"/>
            <a:ext cx="2100833" cy="1172558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 rotWithShape="1">
          <a:blip r:embed="rId4"/>
          <a:srcRect b="21037"/>
          <a:stretch/>
        </p:blipFill>
        <p:spPr>
          <a:xfrm>
            <a:off x="393998" y="2502206"/>
            <a:ext cx="1739106" cy="697293"/>
          </a:xfrm>
          <a:prstGeom prst="rect">
            <a:avLst/>
          </a:prstGeom>
        </p:spPr>
      </p:pic>
      <p:grpSp>
        <p:nvGrpSpPr>
          <p:cNvPr id="26" name="Group 25"/>
          <p:cNvGrpSpPr/>
          <p:nvPr/>
        </p:nvGrpSpPr>
        <p:grpSpPr>
          <a:xfrm>
            <a:off x="-3218" y="2"/>
            <a:ext cx="9147218" cy="1029963"/>
            <a:chOff x="1" y="-38637"/>
            <a:chExt cx="12196290" cy="1373284"/>
          </a:xfrm>
        </p:grpSpPr>
        <p:grpSp>
          <p:nvGrpSpPr>
            <p:cNvPr id="27" name="Group 26"/>
            <p:cNvGrpSpPr/>
            <p:nvPr/>
          </p:nvGrpSpPr>
          <p:grpSpPr>
            <a:xfrm>
              <a:off x="1" y="-38637"/>
              <a:ext cx="12196290" cy="1373284"/>
              <a:chOff x="1" y="-38637"/>
              <a:chExt cx="12196290" cy="1373284"/>
            </a:xfrm>
          </p:grpSpPr>
          <p:pic>
            <p:nvPicPr>
              <p:cNvPr id="30" name="Picture 9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499" r="23358"/>
              <a:stretch/>
            </p:blipFill>
            <p:spPr bwMode="auto">
              <a:xfrm>
                <a:off x="4293" y="-38637"/>
                <a:ext cx="12191998" cy="1283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1" name="Rectangle 30"/>
              <p:cNvSpPr/>
              <p:nvPr/>
            </p:nvSpPr>
            <p:spPr>
              <a:xfrm>
                <a:off x="1" y="1247736"/>
                <a:ext cx="12191998" cy="86911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/>
              </a:p>
            </p:txBody>
          </p:sp>
        </p:grpSp>
        <p:pic>
          <p:nvPicPr>
            <p:cNvPr id="28" name="Picture 9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501" b="15428"/>
            <a:stretch/>
          </p:blipFill>
          <p:spPr bwMode="auto">
            <a:xfrm>
              <a:off x="9462399" y="149312"/>
              <a:ext cx="2729600" cy="904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2" y="40623"/>
              <a:ext cx="3018579" cy="1122125"/>
            </a:xfrm>
            <a:prstGeom prst="rect">
              <a:avLst/>
            </a:prstGeom>
          </p:spPr>
        </p:pic>
      </p:grp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059526" y="205506"/>
            <a:ext cx="6642279" cy="549475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+mn-lt"/>
              </a:rPr>
              <a:t>Acknowledgements</a:t>
            </a:r>
            <a:endParaRPr lang="en-US" sz="2800" b="1" dirty="0">
              <a:solidFill>
                <a:schemeClr val="bg1"/>
              </a:solidFill>
              <a:latin typeface="+mn-lt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1059524" y="1950061"/>
            <a:ext cx="6642280" cy="832675"/>
            <a:chOff x="1944710" y="3119815"/>
            <a:chExt cx="4988935" cy="1028648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1949521" y="3477296"/>
              <a:ext cx="4984124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1944710" y="3461385"/>
              <a:ext cx="0" cy="64698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4439178" y="3119815"/>
              <a:ext cx="0" cy="98855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6933645" y="3461385"/>
              <a:ext cx="0" cy="68707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2" name="Picture 3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78298" y="2794341"/>
            <a:ext cx="1235585" cy="435896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376541" y="3169356"/>
            <a:ext cx="258808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Apatite based waste form</a:t>
            </a:r>
          </a:p>
          <a:p>
            <a:pPr marL="0" lvl="1" algn="ctr"/>
            <a:r>
              <a:rPr lang="en-US" dirty="0"/>
              <a:t>(</a:t>
            </a:r>
            <a:r>
              <a:rPr lang="en-US" dirty="0" err="1"/>
              <a:t>Ca,Pb</a:t>
            </a:r>
            <a:r>
              <a:rPr lang="en-US" dirty="0"/>
              <a:t>)</a:t>
            </a:r>
            <a:r>
              <a:rPr lang="en-US" baseline="-25000" dirty="0"/>
              <a:t>10</a:t>
            </a:r>
            <a:r>
              <a:rPr lang="en-US" dirty="0"/>
              <a:t>(VO</a:t>
            </a:r>
            <a:r>
              <a:rPr lang="en-US" baseline="-25000" dirty="0"/>
              <a:t>4</a:t>
            </a:r>
            <a:r>
              <a:rPr lang="en-US" dirty="0"/>
              <a:t>,PO</a:t>
            </a:r>
            <a:r>
              <a:rPr lang="en-US" baseline="-25000" dirty="0"/>
              <a:t>4</a:t>
            </a:r>
            <a:r>
              <a:rPr lang="en-US" dirty="0"/>
              <a:t>)</a:t>
            </a:r>
            <a:r>
              <a:rPr lang="en-US" baseline="-25000" dirty="0"/>
              <a:t>6</a:t>
            </a:r>
            <a:r>
              <a:rPr lang="en-US" dirty="0"/>
              <a:t>I</a:t>
            </a:r>
            <a:r>
              <a:rPr lang="en-US" baseline="-25000" dirty="0"/>
              <a:t>2</a:t>
            </a:r>
          </a:p>
          <a:p>
            <a:pPr algn="ctr"/>
            <a:r>
              <a:rPr lang="en-US" dirty="0"/>
              <a:t> </a:t>
            </a:r>
          </a:p>
        </p:txBody>
      </p:sp>
      <p:sp>
        <p:nvSpPr>
          <p:cNvPr id="3" name="Rectangle 2"/>
          <p:cNvSpPr/>
          <p:nvPr/>
        </p:nvSpPr>
        <p:spPr>
          <a:xfrm>
            <a:off x="767440" y="1178015"/>
            <a:ext cx="7440887" cy="7107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-US" b="1" dirty="0">
                <a:ea typeface="Calibri" panose="020F0502020204030204" pitchFamily="34" charset="0"/>
                <a:cs typeface="Times New Roman" panose="02020603050405020304" pitchFamily="18" charset="0"/>
              </a:rPr>
              <a:t>Apatite and sodalite based glass-bonded waste forms</a:t>
            </a:r>
          </a:p>
          <a:p>
            <a:pPr algn="ctr">
              <a:lnSpc>
                <a:spcPct val="115000"/>
              </a:lnSpc>
            </a:pPr>
            <a:r>
              <a:rPr lang="en-US" b="1" dirty="0">
                <a:ea typeface="Calibri" panose="020F0502020204030204" pitchFamily="34" charset="0"/>
                <a:cs typeface="Times New Roman" panose="02020603050405020304" pitchFamily="18" charset="0"/>
              </a:rPr>
              <a:t> for immobilization of </a:t>
            </a:r>
            <a:r>
              <a:rPr lang="en-US" b="1" baseline="30000" dirty="0">
                <a:ea typeface="Calibri" panose="020F0502020204030204" pitchFamily="34" charset="0"/>
                <a:cs typeface="Times New Roman" panose="02020603050405020304" pitchFamily="18" charset="0"/>
              </a:rPr>
              <a:t>129</a:t>
            </a:r>
            <a:r>
              <a:rPr lang="en-US" b="1" dirty="0">
                <a:ea typeface="Calibri" panose="020F0502020204030204" pitchFamily="34" charset="0"/>
                <a:cs typeface="Times New Roman" panose="02020603050405020304" pitchFamily="18" charset="0"/>
              </a:rPr>
              <a:t>I and mixed halide radioactive wastes</a:t>
            </a:r>
            <a:endParaRPr lang="en-US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5906588" y="3780880"/>
            <a:ext cx="3827149" cy="1207166"/>
            <a:chOff x="5687647" y="3805486"/>
            <a:chExt cx="3827149" cy="1207166"/>
          </a:xfrm>
        </p:grpSpPr>
        <p:sp>
          <p:nvSpPr>
            <p:cNvPr id="9" name="TextBox 8"/>
            <p:cNvSpPr txBox="1"/>
            <p:nvPr/>
          </p:nvSpPr>
          <p:spPr>
            <a:xfrm>
              <a:off x="5687647" y="4735073"/>
              <a:ext cx="141881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Dr. </a:t>
              </a:r>
              <a:r>
                <a:rPr lang="en-US" sz="1100" dirty="0" err="1"/>
                <a:t>Ashutosh</a:t>
              </a:r>
              <a:r>
                <a:rPr lang="en-US" sz="1100" dirty="0"/>
                <a:t>  </a:t>
              </a:r>
              <a:r>
                <a:rPr lang="en-US" sz="1100" dirty="0" err="1"/>
                <a:t>Goel</a:t>
              </a:r>
              <a:endParaRPr lang="en-US" sz="1100" dirty="0"/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5840501" y="3805486"/>
              <a:ext cx="2934380" cy="1207166"/>
              <a:chOff x="5944765" y="3782037"/>
              <a:chExt cx="2934380" cy="1207166"/>
            </a:xfrm>
          </p:grpSpPr>
          <p:pic>
            <p:nvPicPr>
              <p:cNvPr id="33" name="Picture 32"/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0785" b="27446"/>
              <a:stretch/>
            </p:blipFill>
            <p:spPr>
              <a:xfrm>
                <a:off x="6886347" y="3782037"/>
                <a:ext cx="1012462" cy="938076"/>
              </a:xfrm>
              <a:prstGeom prst="rect">
                <a:avLst/>
              </a:prstGeom>
            </p:spPr>
          </p:pic>
          <p:pic>
            <p:nvPicPr>
              <p:cNvPr id="34" name="Picture 33"/>
              <p:cNvPicPr>
                <a:picLocks noChangeAspect="1"/>
              </p:cNvPicPr>
              <p:nvPr/>
            </p:nvPicPr>
            <p:blipFill rotWithShape="1"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3453" b="15899"/>
              <a:stretch/>
            </p:blipFill>
            <p:spPr>
              <a:xfrm>
                <a:off x="7879562" y="3790652"/>
                <a:ext cx="999583" cy="941582"/>
              </a:xfrm>
              <a:prstGeom prst="rect">
                <a:avLst/>
              </a:prstGeom>
            </p:spPr>
          </p:pic>
          <p:pic>
            <p:nvPicPr>
              <p:cNvPr id="35" name="Content Placeholder 19"/>
              <p:cNvPicPr>
                <a:picLocks noChangeAspect="1"/>
              </p:cNvPicPr>
              <p:nvPr/>
            </p:nvPicPr>
            <p:blipFill rotWithShape="1"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8096" t="14525" r="6861" b="38749"/>
              <a:stretch/>
            </p:blipFill>
            <p:spPr>
              <a:xfrm>
                <a:off x="5944765" y="3782163"/>
                <a:ext cx="941582" cy="941583"/>
              </a:xfrm>
              <a:prstGeom prst="rect">
                <a:avLst/>
              </a:prstGeom>
            </p:spPr>
          </p:pic>
          <p:sp>
            <p:nvSpPr>
              <p:cNvPr id="36" name="TextBox 35"/>
              <p:cNvSpPr txBox="1"/>
              <p:nvPr/>
            </p:nvSpPr>
            <p:spPr>
              <a:xfrm>
                <a:off x="7008244" y="4727593"/>
                <a:ext cx="1635234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dirty="0"/>
                  <a:t>Charlie Cao</a:t>
                </a:r>
              </a:p>
            </p:txBody>
          </p:sp>
        </p:grpSp>
        <p:sp>
          <p:nvSpPr>
            <p:cNvPr id="37" name="TextBox 36"/>
            <p:cNvSpPr txBox="1"/>
            <p:nvPr/>
          </p:nvSpPr>
          <p:spPr>
            <a:xfrm>
              <a:off x="7879562" y="4751042"/>
              <a:ext cx="163523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 err="1"/>
                <a:t>Taihao</a:t>
              </a:r>
              <a:r>
                <a:rPr lang="en-US" sz="1100" dirty="0"/>
                <a:t> Han</a:t>
              </a:r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3153253" y="3156522"/>
            <a:ext cx="26826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Sodalite based waste form</a:t>
            </a:r>
          </a:p>
          <a:p>
            <a:pPr algn="ctr"/>
            <a:r>
              <a:rPr lang="en-US" dirty="0"/>
              <a:t>Na</a:t>
            </a:r>
            <a:r>
              <a:rPr lang="en-US" baseline="-25000" dirty="0"/>
              <a:t>8</a:t>
            </a:r>
            <a:r>
              <a:rPr lang="en-US" dirty="0"/>
              <a:t>Al</a:t>
            </a:r>
            <a:r>
              <a:rPr lang="en-US" baseline="-25000" dirty="0"/>
              <a:t>6</a:t>
            </a:r>
            <a:r>
              <a:rPr lang="en-US" dirty="0"/>
              <a:t>Si</a:t>
            </a:r>
            <a:r>
              <a:rPr lang="en-US" baseline="-25000" dirty="0"/>
              <a:t>6</a:t>
            </a:r>
            <a:r>
              <a:rPr lang="en-US" dirty="0"/>
              <a:t>O</a:t>
            </a:r>
            <a:r>
              <a:rPr lang="en-US" baseline="-25000" dirty="0"/>
              <a:t>24</a:t>
            </a:r>
            <a:r>
              <a:rPr lang="en-US" dirty="0"/>
              <a:t>I</a:t>
            </a:r>
            <a:r>
              <a:rPr lang="en-US" baseline="-25000" dirty="0"/>
              <a:t>2</a:t>
            </a:r>
            <a:r>
              <a:rPr lang="en-US" dirty="0"/>
              <a:t> 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3346919" y="3780880"/>
            <a:ext cx="2422822" cy="945556"/>
            <a:chOff x="3278628" y="3789495"/>
            <a:chExt cx="2427911" cy="980585"/>
          </a:xfrm>
        </p:grpSpPr>
        <p:pic>
          <p:nvPicPr>
            <p:cNvPr id="39" name="Content Placeholder 19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019" t="18962" r="35863" b="38685"/>
            <a:stretch/>
          </p:blipFill>
          <p:spPr>
            <a:xfrm>
              <a:off x="3278628" y="3789495"/>
              <a:ext cx="837127" cy="980585"/>
            </a:xfrm>
            <a:prstGeom prst="rect">
              <a:avLst/>
            </a:prstGeom>
          </p:spPr>
        </p:pic>
        <p:pic>
          <p:nvPicPr>
            <p:cNvPr id="40" name="Picture 39"/>
            <p:cNvPicPr>
              <a:picLocks noChangeAspect="1"/>
            </p:cNvPicPr>
            <p:nvPr/>
          </p:nvPicPr>
          <p:blipFill rotWithShape="1">
            <a:blip r:embed="rId12"/>
            <a:srcRect r="29369"/>
            <a:stretch/>
          </p:blipFill>
          <p:spPr>
            <a:xfrm>
              <a:off x="4109342" y="3803537"/>
              <a:ext cx="849024" cy="961646"/>
            </a:xfrm>
            <a:prstGeom prst="rect">
              <a:avLst/>
            </a:prstGeom>
          </p:spPr>
        </p:pic>
        <p:pic>
          <p:nvPicPr>
            <p:cNvPr id="41" name="Picture 40"/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331" t="4979" r="42480" b="56393"/>
            <a:stretch/>
          </p:blipFill>
          <p:spPr>
            <a:xfrm>
              <a:off x="4958366" y="3803537"/>
              <a:ext cx="748173" cy="961646"/>
            </a:xfrm>
            <a:prstGeom prst="rect">
              <a:avLst/>
            </a:prstGeom>
          </p:spPr>
        </p:pic>
      </p:grpSp>
      <p:grpSp>
        <p:nvGrpSpPr>
          <p:cNvPr id="19" name="Group 18"/>
          <p:cNvGrpSpPr/>
          <p:nvPr/>
        </p:nvGrpSpPr>
        <p:grpSpPr>
          <a:xfrm>
            <a:off x="3321043" y="2782736"/>
            <a:ext cx="1855262" cy="389605"/>
            <a:chOff x="166833" y="3137733"/>
            <a:chExt cx="2857500" cy="600075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908" y="3137733"/>
              <a:ext cx="2257425" cy="600075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6833" y="3137733"/>
              <a:ext cx="600075" cy="600075"/>
            </a:xfrm>
            <a:prstGeom prst="rect">
              <a:avLst/>
            </a:prstGeom>
          </p:spPr>
        </p:pic>
      </p:grpSp>
      <p:sp>
        <p:nvSpPr>
          <p:cNvPr id="42" name="TextBox 41"/>
          <p:cNvSpPr txBox="1"/>
          <p:nvPr/>
        </p:nvSpPr>
        <p:spPr>
          <a:xfrm>
            <a:off x="3076631" y="4689158"/>
            <a:ext cx="33836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Dr. John McCloy  Saehwa Chong  Junghune Nam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4718" y="3178081"/>
            <a:ext cx="30363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Sodalite</a:t>
            </a:r>
            <a:r>
              <a:rPr lang="en-US" dirty="0"/>
              <a:t> </a:t>
            </a:r>
            <a:r>
              <a:rPr lang="en-US" dirty="0" smtClean="0"/>
              <a:t>aerogel, sol-gel</a:t>
            </a:r>
            <a:endParaRPr lang="en-US" dirty="0"/>
          </a:p>
          <a:p>
            <a:pPr algn="ctr"/>
            <a:r>
              <a:rPr lang="en-US" dirty="0"/>
              <a:t>Glass binder</a:t>
            </a:r>
          </a:p>
        </p:txBody>
      </p:sp>
      <p:grpSp>
        <p:nvGrpSpPr>
          <p:cNvPr id="49" name="Group 48"/>
          <p:cNvGrpSpPr/>
          <p:nvPr/>
        </p:nvGrpSpPr>
        <p:grpSpPr>
          <a:xfrm>
            <a:off x="37806" y="3789497"/>
            <a:ext cx="2332349" cy="899663"/>
            <a:chOff x="88571" y="3789496"/>
            <a:chExt cx="2255516" cy="870026"/>
          </a:xfrm>
        </p:grpSpPr>
        <p:pic>
          <p:nvPicPr>
            <p:cNvPr id="46" name="Content Placeholder 19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78" t="14512" r="65422" b="46223"/>
            <a:stretch/>
          </p:blipFill>
          <p:spPr>
            <a:xfrm>
              <a:off x="88571" y="3799407"/>
              <a:ext cx="761436" cy="860114"/>
            </a:xfrm>
            <a:prstGeom prst="rect">
              <a:avLst/>
            </a:prstGeom>
          </p:spPr>
        </p:pic>
        <p:pic>
          <p:nvPicPr>
            <p:cNvPr id="47" name="Picture 46"/>
            <p:cNvPicPr>
              <a:picLocks noChangeAspect="1"/>
            </p:cNvPicPr>
            <p:nvPr/>
          </p:nvPicPr>
          <p:blipFill rotWithShape="1">
            <a:blip r:embed="rId16"/>
            <a:srcRect t="6434" b="12456"/>
            <a:stretch/>
          </p:blipFill>
          <p:spPr>
            <a:xfrm>
              <a:off x="850007" y="3791877"/>
              <a:ext cx="710000" cy="867644"/>
            </a:xfrm>
            <a:prstGeom prst="rect">
              <a:avLst/>
            </a:prstGeom>
          </p:spPr>
        </p:pic>
        <p:pic>
          <p:nvPicPr>
            <p:cNvPr id="48" name="Picture 47"/>
            <p:cNvPicPr>
              <a:picLocks noChangeAspect="1"/>
            </p:cNvPicPr>
            <p:nvPr/>
          </p:nvPicPr>
          <p:blipFill rotWithShape="1">
            <a:blip r:embed="rId17"/>
            <a:srcRect l="10282" r="19986"/>
            <a:stretch/>
          </p:blipFill>
          <p:spPr>
            <a:xfrm>
              <a:off x="1558476" y="3789496"/>
              <a:ext cx="785611" cy="870026"/>
            </a:xfrm>
            <a:prstGeom prst="rect">
              <a:avLst/>
            </a:prstGeom>
          </p:spPr>
        </p:pic>
      </p:grpSp>
      <p:sp>
        <p:nvSpPr>
          <p:cNvPr id="51" name="TextBox 50"/>
          <p:cNvSpPr txBox="1"/>
          <p:nvPr/>
        </p:nvSpPr>
        <p:spPr>
          <a:xfrm>
            <a:off x="-6604" y="4698018"/>
            <a:ext cx="33836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Brian Riley  Josef </a:t>
            </a:r>
            <a:r>
              <a:rPr lang="en-US" sz="1100" dirty="0" err="1"/>
              <a:t>Matyáš</a:t>
            </a:r>
            <a:r>
              <a:rPr lang="en-US" sz="1100" dirty="0"/>
              <a:t>  Jacob Peterson Jared Kroll</a:t>
            </a:r>
          </a:p>
        </p:txBody>
      </p:sp>
      <p:pic>
        <p:nvPicPr>
          <p:cNvPr id="45" name="Picture 2" descr="NEUP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63" y="5576281"/>
            <a:ext cx="2941753" cy="120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9583" y="3780882"/>
            <a:ext cx="819360" cy="908277"/>
          </a:xfrm>
          <a:prstGeom prst="rect">
            <a:avLst/>
          </a:prstGeom>
        </p:spPr>
      </p:pic>
      <p:pic>
        <p:nvPicPr>
          <p:cNvPr id="50" name="Picture 139">
            <a:extLst>
              <a:ext uri="{FF2B5EF4-FFF2-40B4-BE49-F238E27FC236}">
                <a16:creationId xmlns:a16="http://schemas.microsoft.com/office/drawing/2014/main" id="{948B8276-935C-4CDC-9098-68CCDBBE0BB8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5571" y="5542266"/>
            <a:ext cx="1232660" cy="1232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481296" y="4993468"/>
            <a:ext cx="1029300" cy="865452"/>
          </a:xfrm>
          <a:prstGeom prst="rect">
            <a:avLst/>
          </a:prstGeom>
        </p:spPr>
      </p:pic>
      <p:sp>
        <p:nvSpPr>
          <p:cNvPr id="54" name="TextBox 53"/>
          <p:cNvSpPr txBox="1"/>
          <p:nvPr/>
        </p:nvSpPr>
        <p:spPr>
          <a:xfrm>
            <a:off x="3431214" y="5915471"/>
            <a:ext cx="33836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Dr. </a:t>
            </a:r>
            <a:r>
              <a:rPr lang="en-US" sz="1100" dirty="0" smtClean="0"/>
              <a:t>Donald Wall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554387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-C-Plain-Crimson-Bright">
  <a:themeElements>
    <a:clrScheme name="WSU Brand HEX">
      <a:dk1>
        <a:srgbClr val="000000"/>
      </a:dk1>
      <a:lt1>
        <a:srgbClr val="FFFFFF"/>
      </a:lt1>
      <a:dk2>
        <a:srgbClr val="003C69"/>
      </a:dk2>
      <a:lt2>
        <a:srgbClr val="DBCEAC"/>
      </a:lt2>
      <a:accent1>
        <a:srgbClr val="981E32"/>
      </a:accent1>
      <a:accent2>
        <a:srgbClr val="5E6A71"/>
      </a:accent2>
      <a:accent3>
        <a:srgbClr val="C60C30"/>
      </a:accent3>
      <a:accent4>
        <a:srgbClr val="EC7A08"/>
      </a:accent4>
      <a:accent5>
        <a:srgbClr val="3CB6CE"/>
      </a:accent5>
      <a:accent6>
        <a:srgbClr val="B6BF00"/>
      </a:accent6>
      <a:hlink>
        <a:srgbClr val="452325"/>
      </a:hlink>
      <a:folHlink>
        <a:srgbClr val="FF00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CC003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AAAD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CC0033"/>
        </a:accent1>
        <a:accent2>
          <a:srgbClr val="000099"/>
        </a:accent2>
        <a:accent3>
          <a:srgbClr val="FFFFFF"/>
        </a:accent3>
        <a:accent4>
          <a:srgbClr val="000000"/>
        </a:accent4>
        <a:accent5>
          <a:srgbClr val="E2AAAD"/>
        </a:accent5>
        <a:accent6>
          <a:srgbClr val="00008A"/>
        </a:accent6>
        <a:hlink>
          <a:srgbClr val="009999"/>
        </a:hlink>
        <a:folHlink>
          <a:srgbClr val="33CC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0000"/>
        </a:dk1>
        <a:lt1>
          <a:srgbClr val="FFFFFF"/>
        </a:lt1>
        <a:dk2>
          <a:srgbClr val="000099"/>
        </a:dk2>
        <a:lt2>
          <a:srgbClr val="FFFFFF"/>
        </a:lt2>
        <a:accent1>
          <a:srgbClr val="CC0033"/>
        </a:accent1>
        <a:accent2>
          <a:srgbClr val="000099"/>
        </a:accent2>
        <a:accent3>
          <a:srgbClr val="AAAACA"/>
        </a:accent3>
        <a:accent4>
          <a:srgbClr val="DADADA"/>
        </a:accent4>
        <a:accent5>
          <a:srgbClr val="E2AAAD"/>
        </a:accent5>
        <a:accent6>
          <a:srgbClr val="00008A"/>
        </a:accent6>
        <a:hlink>
          <a:srgbClr val="009999"/>
        </a:hlink>
        <a:folHlink>
          <a:srgbClr val="33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0000"/>
        </a:dk1>
        <a:lt1>
          <a:srgbClr val="FFFFFF"/>
        </a:lt1>
        <a:dk2>
          <a:srgbClr val="009999"/>
        </a:dk2>
        <a:lt2>
          <a:srgbClr val="FFFFFF"/>
        </a:lt2>
        <a:accent1>
          <a:srgbClr val="CC0033"/>
        </a:accent1>
        <a:accent2>
          <a:srgbClr val="000099"/>
        </a:accent2>
        <a:accent3>
          <a:srgbClr val="AACACA"/>
        </a:accent3>
        <a:accent4>
          <a:srgbClr val="DADADA"/>
        </a:accent4>
        <a:accent5>
          <a:srgbClr val="E2AAAD"/>
        </a:accent5>
        <a:accent6>
          <a:srgbClr val="00008A"/>
        </a:accent6>
        <a:hlink>
          <a:srgbClr val="009999"/>
        </a:hlink>
        <a:folHlink>
          <a:srgbClr val="33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1352</TotalTime>
  <Words>2673</Words>
  <Application>Microsoft Office PowerPoint</Application>
  <PresentationFormat>On-screen Show (4:3)</PresentationFormat>
  <Paragraphs>402</Paragraphs>
  <Slides>18</Slides>
  <Notes>9</Notes>
  <HiddenSlides>0</HiddenSlides>
  <MMClips>1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31" baseType="lpstr">
      <vt:lpstr>Malgun Gothic</vt:lpstr>
      <vt:lpstr>Arial</vt:lpstr>
      <vt:lpstr>Batang</vt:lpstr>
      <vt:lpstr>Calibri</vt:lpstr>
      <vt:lpstr>Calibri Light</vt:lpstr>
      <vt:lpstr>Cambria Math</vt:lpstr>
      <vt:lpstr>Courier New</vt:lpstr>
      <vt:lpstr>Lucida Sans</vt:lpstr>
      <vt:lpstr>Segoe UI</vt:lpstr>
      <vt:lpstr>Times New Roman</vt:lpstr>
      <vt:lpstr>Wingdings</vt:lpstr>
      <vt:lpstr>Office Theme</vt:lpstr>
      <vt:lpstr>Template-C-Plain-Crimson-Bright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Acknowledgements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Saehwa</dc:creator>
  <cp:lastModifiedBy>John S McCloy</cp:lastModifiedBy>
  <cp:revision>94</cp:revision>
  <dcterms:created xsi:type="dcterms:W3CDTF">2017-10-10T18:38:36Z</dcterms:created>
  <dcterms:modified xsi:type="dcterms:W3CDTF">2017-10-31T11:51:57Z</dcterms:modified>
</cp:coreProperties>
</file>