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0" r:id="rId5"/>
    <p:sldMasterId id="2147483728" r:id="rId6"/>
    <p:sldMasterId id="2147483752" r:id="rId7"/>
  </p:sldMasterIdLst>
  <p:notesMasterIdLst>
    <p:notesMasterId r:id="rId29"/>
  </p:notesMasterIdLst>
  <p:handoutMasterIdLst>
    <p:handoutMasterId r:id="rId30"/>
  </p:handoutMasterIdLst>
  <p:sldIdLst>
    <p:sldId id="281" r:id="rId8"/>
    <p:sldId id="294" r:id="rId9"/>
    <p:sldId id="300" r:id="rId10"/>
    <p:sldId id="301" r:id="rId11"/>
    <p:sldId id="295" r:id="rId12"/>
    <p:sldId id="302" r:id="rId13"/>
    <p:sldId id="303" r:id="rId14"/>
    <p:sldId id="304" r:id="rId15"/>
    <p:sldId id="305" r:id="rId16"/>
    <p:sldId id="306" r:id="rId17"/>
    <p:sldId id="307" r:id="rId18"/>
    <p:sldId id="311" r:id="rId19"/>
    <p:sldId id="312" r:id="rId20"/>
    <p:sldId id="317" r:id="rId21"/>
    <p:sldId id="318" r:id="rId22"/>
    <p:sldId id="319" r:id="rId23"/>
    <p:sldId id="320" r:id="rId24"/>
    <p:sldId id="324" r:id="rId25"/>
    <p:sldId id="323" r:id="rId26"/>
    <p:sldId id="321" r:id="rId27"/>
    <p:sldId id="322" r:id="rId28"/>
  </p:sldIdLst>
  <p:sldSz cx="12188825" cy="6858000"/>
  <p:notesSz cx="7010400" cy="9296400"/>
  <p:defaultText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7">
          <p15:clr>
            <a:srgbClr val="A4A3A4"/>
          </p15:clr>
        </p15:guide>
        <p15:guide id="2" orient="horz" pos="3889">
          <p15:clr>
            <a:srgbClr val="A4A3A4"/>
          </p15:clr>
        </p15:guide>
        <p15:guide id="3" orient="horz" pos="2373">
          <p15:clr>
            <a:srgbClr val="A4A3A4"/>
          </p15:clr>
        </p15:guide>
        <p15:guide id="4" orient="horz" pos="1619">
          <p15:clr>
            <a:srgbClr val="A4A3A4"/>
          </p15:clr>
        </p15:guide>
        <p15:guide id="5" orient="horz" pos="3135">
          <p15:clr>
            <a:srgbClr val="A4A3A4"/>
          </p15:clr>
        </p15:guide>
        <p15:guide id="6" pos="3839">
          <p15:clr>
            <a:srgbClr val="A4A3A4"/>
          </p15:clr>
        </p15:guide>
        <p15:guide id="7" pos="191">
          <p15:clr>
            <a:srgbClr val="A4A3A4"/>
          </p15:clr>
        </p15:guide>
        <p15:guide id="8" pos="7483">
          <p15:clr>
            <a:srgbClr val="A4A3A4"/>
          </p15:clr>
        </p15:guide>
        <p15:guide id="9" pos="2114">
          <p15:clr>
            <a:srgbClr val="A4A3A4"/>
          </p15:clr>
        </p15:guide>
        <p15:guide id="10" pos="55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B00E6"/>
    <a:srgbClr val="000000"/>
    <a:srgbClr val="A83C0F"/>
    <a:srgbClr val="D57500"/>
    <a:srgbClr val="707276"/>
    <a:srgbClr val="F1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74"/>
  </p:normalViewPr>
  <p:slideViewPr>
    <p:cSldViewPr snapToGrid="0">
      <p:cViewPr varScale="1">
        <p:scale>
          <a:sx n="87" d="100"/>
          <a:sy n="87" d="100"/>
        </p:scale>
        <p:origin x="114" y="90"/>
      </p:cViewPr>
      <p:guideLst>
        <p:guide orient="horz" pos="867"/>
        <p:guide orient="horz" pos="3889"/>
        <p:guide orient="horz" pos="2373"/>
        <p:guide orient="horz" pos="1619"/>
        <p:guide orient="horz" pos="3135"/>
        <p:guide pos="3839"/>
        <p:guide pos="191"/>
        <p:guide pos="7483"/>
        <p:guide pos="2114"/>
        <p:guide pos="5564"/>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0F0A31A-19FD-E948-84FE-618494EECCDF}" type="datetimeFigureOut">
              <a:rPr lang="en-US" smtClean="0"/>
              <a:pPr/>
              <a:t>10/30/2017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07CE1B3-C980-6846-8849-6B0FF407A7C5}" type="slidenum">
              <a:rPr lang="en-US" smtClean="0"/>
              <a:pPr/>
              <a:t>‹#›</a:t>
            </a:fld>
            <a:endParaRPr lang="en-US"/>
          </a:p>
        </p:txBody>
      </p:sp>
    </p:spTree>
    <p:extLst>
      <p:ext uri="{BB962C8B-B14F-4D97-AF65-F5344CB8AC3E}">
        <p14:creationId xmlns:p14="http://schemas.microsoft.com/office/powerpoint/2010/main" val="3941866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44DB9A1-F6A1-9D40-82E7-3633A601FD23}" type="datetimeFigureOut">
              <a:rPr lang="en-US" smtClean="0"/>
              <a:pPr/>
              <a:t>10/30/2017</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4F5324A-0D9B-9A43-AE72-6DBF24439625}" type="slidenum">
              <a:rPr lang="en-US" smtClean="0"/>
              <a:pPr/>
              <a:t>‹#›</a:t>
            </a:fld>
            <a:endParaRPr lang="en-US"/>
          </a:p>
        </p:txBody>
      </p:sp>
    </p:spTree>
    <p:extLst>
      <p:ext uri="{BB962C8B-B14F-4D97-AF65-F5344CB8AC3E}">
        <p14:creationId xmlns:p14="http://schemas.microsoft.com/office/powerpoint/2010/main" val="1380288947"/>
      </p:ext>
    </p:extLst>
  </p:cSld>
  <p:clrMap bg1="lt1" tx1="dk1" bg2="lt2" tx2="dk2" accent1="accent1" accent2="accent2" accent3="accent3" accent4="accent4" accent5="accent5" accent6="accent6" hlink="hlink" folHlink="folHlink"/>
  <p:hf hdr="0" ftr="0" dt="0"/>
  <p:notesStyle>
    <a:lvl1pPr marL="0" algn="l" defTabSz="609493" rtl="0" eaLnBrk="1" latinLnBrk="0" hangingPunct="1">
      <a:defRPr sz="1600" kern="1200">
        <a:solidFill>
          <a:schemeClr val="tx1"/>
        </a:solidFill>
        <a:latin typeface="+mn-lt"/>
        <a:ea typeface="+mn-ea"/>
        <a:cs typeface="+mn-cs"/>
      </a:defRPr>
    </a:lvl1pPr>
    <a:lvl2pPr marL="609493" algn="l" defTabSz="609493" rtl="0" eaLnBrk="1" latinLnBrk="0" hangingPunct="1">
      <a:defRPr sz="1600" kern="1200">
        <a:solidFill>
          <a:schemeClr val="tx1"/>
        </a:solidFill>
        <a:latin typeface="+mn-lt"/>
        <a:ea typeface="+mn-ea"/>
        <a:cs typeface="+mn-cs"/>
      </a:defRPr>
    </a:lvl2pPr>
    <a:lvl3pPr marL="1218987" algn="l" defTabSz="609493" rtl="0" eaLnBrk="1" latinLnBrk="0" hangingPunct="1">
      <a:defRPr sz="1600" kern="1200">
        <a:solidFill>
          <a:schemeClr val="tx1"/>
        </a:solidFill>
        <a:latin typeface="+mn-lt"/>
        <a:ea typeface="+mn-ea"/>
        <a:cs typeface="+mn-cs"/>
      </a:defRPr>
    </a:lvl3pPr>
    <a:lvl4pPr marL="1828480" algn="l" defTabSz="609493" rtl="0" eaLnBrk="1" latinLnBrk="0" hangingPunct="1">
      <a:defRPr sz="1600" kern="1200">
        <a:solidFill>
          <a:schemeClr val="tx1"/>
        </a:solidFill>
        <a:latin typeface="+mn-lt"/>
        <a:ea typeface="+mn-ea"/>
        <a:cs typeface="+mn-cs"/>
      </a:defRPr>
    </a:lvl4pPr>
    <a:lvl5pPr marL="2437973" algn="l" defTabSz="609493" rtl="0" eaLnBrk="1" latinLnBrk="0" hangingPunct="1">
      <a:defRPr sz="1600" kern="1200">
        <a:solidFill>
          <a:schemeClr val="tx1"/>
        </a:solidFill>
        <a:latin typeface="+mn-lt"/>
        <a:ea typeface="+mn-ea"/>
        <a:cs typeface="+mn-cs"/>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5324A-0D9B-9A43-AE72-6DBF24439625}" type="slidenum">
              <a:rPr lang="en-US" smtClean="0"/>
              <a:pPr/>
              <a:t>2</a:t>
            </a:fld>
            <a:endParaRPr lang="en-US"/>
          </a:p>
        </p:txBody>
      </p:sp>
    </p:spTree>
    <p:extLst>
      <p:ext uri="{BB962C8B-B14F-4D97-AF65-F5344CB8AC3E}">
        <p14:creationId xmlns:p14="http://schemas.microsoft.com/office/powerpoint/2010/main" val="305399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5324A-0D9B-9A43-AE72-6DBF24439625}" type="slidenum">
              <a:rPr lang="en-US" smtClean="0"/>
              <a:pPr/>
              <a:t>7</a:t>
            </a:fld>
            <a:endParaRPr lang="en-US"/>
          </a:p>
        </p:txBody>
      </p:sp>
    </p:spTree>
    <p:extLst>
      <p:ext uri="{BB962C8B-B14F-4D97-AF65-F5344CB8AC3E}">
        <p14:creationId xmlns:p14="http://schemas.microsoft.com/office/powerpoint/2010/main" val="82871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8</a:t>
            </a:fld>
            <a:endParaRPr lang="en-US"/>
          </a:p>
        </p:txBody>
      </p:sp>
    </p:spTree>
    <p:extLst>
      <p:ext uri="{BB962C8B-B14F-4D97-AF65-F5344CB8AC3E}">
        <p14:creationId xmlns:p14="http://schemas.microsoft.com/office/powerpoint/2010/main" val="375370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F5324A-0D9B-9A43-AE72-6DBF24439625}" type="slidenum">
              <a:rPr lang="en-US" smtClean="0"/>
              <a:pPr/>
              <a:t>13</a:t>
            </a:fld>
            <a:endParaRPr lang="en-US"/>
          </a:p>
        </p:txBody>
      </p:sp>
    </p:spTree>
    <p:extLst>
      <p:ext uri="{BB962C8B-B14F-4D97-AF65-F5344CB8AC3E}">
        <p14:creationId xmlns:p14="http://schemas.microsoft.com/office/powerpoint/2010/main" val="3942111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FFFFFF"/>
                </a:solidFill>
                <a:latin typeface="Arial"/>
                <a:cs typeface="Arial"/>
              </a:defRPr>
            </a:lvl1pPr>
          </a:lstStyle>
          <a:p>
            <a:fld id="{2968F0E1-7F3B-9143-ABF4-576BF984EE9D}" type="datetime4">
              <a:rPr lang="en-US" smtClean="0"/>
              <a:pPr/>
              <a:t>October 30, 2017</a:t>
            </a:fld>
            <a:endParaRPr lang="en-US" dirty="0"/>
          </a:p>
        </p:txBody>
      </p:sp>
      <p:sp>
        <p:nvSpPr>
          <p:cNvPr id="14" name="Footer Placeholder 4"/>
          <p:cNvSpPr>
            <a:spLocks noGrp="1"/>
          </p:cNvSpPr>
          <p:nvPr>
            <p:ph type="ftr" sz="quarter" idx="11"/>
          </p:nvPr>
        </p:nvSpPr>
        <p:spPr>
          <a:xfrm>
            <a:off x="4262116" y="6356350"/>
            <a:ext cx="3657600" cy="365125"/>
          </a:xfrm>
          <a:prstGeom prst="rect">
            <a:avLst/>
          </a:prstGeom>
        </p:spPr>
        <p:txBody>
          <a:bodyPr lIns="0" tIns="0" rIns="0" bIns="0" anchor="ctr" anchorCtr="1"/>
          <a:lstStyle>
            <a:lvl1pPr algn="ctr">
              <a:defRPr sz="900">
                <a:solidFill>
                  <a:srgbClr val="FFFFFF"/>
                </a:solidFill>
                <a:latin typeface="Arial"/>
                <a:cs typeface="Arial"/>
              </a:defRPr>
            </a:lvl1pPr>
          </a:lstStyle>
          <a:p>
            <a:endParaRPr lang="en-US" dirty="0"/>
          </a:p>
        </p:txBody>
      </p:sp>
      <p:sp>
        <p:nvSpPr>
          <p:cNvPr id="15"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FFFFFF"/>
                </a:solidFill>
                <a:latin typeface="Arial"/>
                <a:cs typeface="Arial"/>
              </a:defRPr>
            </a:lvl1pPr>
          </a:lstStyle>
          <a:p>
            <a:fld id="{03722D57-58D6-9447-A6D5-A97F6C35A8FB}" type="slidenum">
              <a:rPr lang="en-US" smtClean="0"/>
              <a:pPr/>
              <a:t>‹#›</a:t>
            </a:fld>
            <a:endParaRPr lang="en-US" dirty="0"/>
          </a:p>
        </p:txBody>
      </p:sp>
      <p:pic>
        <p:nvPicPr>
          <p:cNvPr id="16" name="Picture 15"/>
          <p:cNvPicPr>
            <a:picLocks noChangeAspect="1"/>
          </p:cNvPicPr>
          <p:nvPr userDrawn="1"/>
        </p:nvPicPr>
        <p:blipFill>
          <a:blip r:embed="rId2"/>
          <a:stretch>
            <a:fillRect/>
          </a:stretch>
        </p:blipFill>
        <p:spPr>
          <a:xfrm>
            <a:off x="274320" y="6400800"/>
            <a:ext cx="825500" cy="228600"/>
          </a:xfrm>
          <a:prstGeom prst="rect">
            <a:avLst/>
          </a:prstGeom>
        </p:spPr>
      </p:pic>
      <p:sp>
        <p:nvSpPr>
          <p:cNvPr id="21" name="Title 1"/>
          <p:cNvSpPr>
            <a:spLocks noGrp="1"/>
          </p:cNvSpPr>
          <p:nvPr>
            <p:ph type="ctrTitle"/>
          </p:nvPr>
        </p:nvSpPr>
        <p:spPr>
          <a:xfrm>
            <a:off x="-1" y="2514600"/>
            <a:ext cx="12188825" cy="1828800"/>
          </a:xfrm>
          <a:noFill/>
          <a:ln w="25400">
            <a:noFill/>
          </a:ln>
          <a:effectLst/>
        </p:spPr>
        <p:txBody>
          <a:bodyPr lIns="274320" tIns="274320" rIns="274320" bIns="274320" anchor="ctr">
            <a:noAutofit/>
          </a:bodyPr>
          <a:lstStyle>
            <a:lvl1pPr algn="l">
              <a:defRPr sz="4400" b="1">
                <a:solidFill>
                  <a:schemeClr val="bg1"/>
                </a:solidFill>
              </a:defRPr>
            </a:lvl1pPr>
          </a:lstStyle>
          <a:p>
            <a:r>
              <a:rPr lang="en-US" smtClean="0"/>
              <a:t>Click to edit Master title style</a:t>
            </a:r>
            <a:endParaRPr lang="en-US" dirty="0"/>
          </a:p>
        </p:txBody>
      </p:sp>
      <p:sp>
        <p:nvSpPr>
          <p:cNvPr id="22" name="Subtitle 2"/>
          <p:cNvSpPr>
            <a:spLocks noGrp="1"/>
          </p:cNvSpPr>
          <p:nvPr>
            <p:ph type="subTitle" idx="1" hasCustomPrompt="1"/>
          </p:nvPr>
        </p:nvSpPr>
        <p:spPr>
          <a:xfrm>
            <a:off x="274320" y="4800600"/>
            <a:ext cx="11457496" cy="457200"/>
          </a:xfrm>
        </p:spPr>
        <p:txBody>
          <a:bodyPr anchor="t">
            <a:normAutofit/>
          </a:bodyPr>
          <a:lstStyle>
            <a:lvl1pPr marL="0" indent="0" algn="l">
              <a:spcBef>
                <a:spcPts val="0"/>
              </a:spcBef>
              <a:buNone/>
              <a:defRPr cap="all"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23" name="Text Placeholder 6"/>
          <p:cNvSpPr>
            <a:spLocks noGrp="1"/>
          </p:cNvSpPr>
          <p:nvPr>
            <p:ph type="body" sz="quarter" idx="14" hasCustomPrompt="1"/>
          </p:nvPr>
        </p:nvSpPr>
        <p:spPr>
          <a:xfrm>
            <a:off x="274320" y="5257800"/>
            <a:ext cx="11457496" cy="27432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presenter organization</a:t>
            </a:r>
          </a:p>
        </p:txBody>
      </p:sp>
      <p:sp>
        <p:nvSpPr>
          <p:cNvPr id="24" name="Text Placeholder 6"/>
          <p:cNvSpPr>
            <a:spLocks noGrp="1"/>
          </p:cNvSpPr>
          <p:nvPr>
            <p:ph type="body" sz="quarter" idx="15" hasCustomPrompt="1"/>
          </p:nvPr>
        </p:nvSpPr>
        <p:spPr>
          <a:xfrm>
            <a:off x="274320" y="5540477"/>
            <a:ext cx="11457496" cy="27432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presentation event or location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15" name="Rectangle 14"/>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6"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
        <p:nvSpPr>
          <p:cNvPr id="17" name="Content Placeholder 2"/>
          <p:cNvSpPr>
            <a:spLocks noGrp="1"/>
          </p:cNvSpPr>
          <p:nvPr>
            <p:ph idx="1"/>
          </p:nvPr>
        </p:nvSpPr>
        <p:spPr>
          <a:xfrm>
            <a:off x="274320" y="1600199"/>
            <a:ext cx="11640312"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2"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3"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4" name="Straight Connector 13"/>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4" name="Rectangle 13"/>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5" name="Content Placeholder 2"/>
          <p:cNvSpPr>
            <a:spLocks noGrp="1"/>
          </p:cNvSpPr>
          <p:nvPr>
            <p:ph sz="half" idx="1"/>
          </p:nvPr>
        </p:nvSpPr>
        <p:spPr>
          <a:xfrm>
            <a:off x="274318"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sz="half" idx="13"/>
          </p:nvPr>
        </p:nvSpPr>
        <p:spPr>
          <a:xfrm>
            <a:off x="6245352"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3" name="Straight Connector 12"/>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7"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6" name="Rectangle 15"/>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7" name="Content Placeholder 2"/>
          <p:cNvSpPr>
            <a:spLocks noGrp="1"/>
          </p:cNvSpPr>
          <p:nvPr>
            <p:ph sz="half" idx="13"/>
          </p:nvPr>
        </p:nvSpPr>
        <p:spPr>
          <a:xfrm>
            <a:off x="299846"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2"/>
          <p:cNvSpPr>
            <a:spLocks noGrp="1"/>
          </p:cNvSpPr>
          <p:nvPr>
            <p:ph sz="half" idx="14"/>
          </p:nvPr>
        </p:nvSpPr>
        <p:spPr>
          <a:xfrm>
            <a:off x="6270879"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ext Placeholder 2"/>
          <p:cNvSpPr>
            <a:spLocks noGrp="1"/>
          </p:cNvSpPr>
          <p:nvPr>
            <p:ph type="body" idx="1"/>
          </p:nvPr>
        </p:nvSpPr>
        <p:spPr>
          <a:xfrm>
            <a:off x="299846"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4"/>
          <p:cNvSpPr>
            <a:spLocks noGrp="1"/>
          </p:cNvSpPr>
          <p:nvPr>
            <p:ph type="body" sz="quarter" idx="3"/>
          </p:nvPr>
        </p:nvSpPr>
        <p:spPr>
          <a:xfrm>
            <a:off x="6270879"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1" name="Title 1"/>
          <p:cNvSpPr>
            <a:spLocks noGrp="1"/>
          </p:cNvSpPr>
          <p:nvPr>
            <p:ph type="title"/>
          </p:nvPr>
        </p:nvSpPr>
        <p:spPr>
          <a:xfrm>
            <a:off x="299848"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
        <p:nvSpPr>
          <p:cNvPr id="12" name="Date Placeholder 3"/>
          <p:cNvSpPr>
            <a:spLocks noGrp="1"/>
          </p:cNvSpPr>
          <p:nvPr>
            <p:ph type="dt" sz="half" idx="10"/>
          </p:nvPr>
        </p:nvSpPr>
        <p:spPr>
          <a:xfrm>
            <a:off x="9927744"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3" name="Footer Placeholder 4"/>
          <p:cNvSpPr>
            <a:spLocks noGrp="1"/>
          </p:cNvSpPr>
          <p:nvPr>
            <p:ph type="ftr" sz="quarter" idx="11"/>
          </p:nvPr>
        </p:nvSpPr>
        <p:spPr>
          <a:xfrm>
            <a:off x="4287644"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4"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5" name="Straight Connector 14"/>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4" name="Rectangle 13"/>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5" name="Picture Placeholder 2"/>
          <p:cNvSpPr>
            <a:spLocks noGrp="1"/>
          </p:cNvSpPr>
          <p:nvPr>
            <p:ph type="pic" idx="1"/>
          </p:nvPr>
        </p:nvSpPr>
        <p:spPr>
          <a:xfrm>
            <a:off x="274320" y="1600200"/>
            <a:ext cx="11457496" cy="3657600"/>
          </a:xfrm>
        </p:spPr>
        <p:txBody>
          <a:bodyPr wrap="square" lIns="0" tIns="0" rIns="0" bIns="0" anchor="ctr">
            <a:no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6" name="Text Placeholder 3"/>
          <p:cNvSpPr>
            <a:spLocks noGrp="1"/>
          </p:cNvSpPr>
          <p:nvPr>
            <p:ph type="body" sz="half" idx="2"/>
          </p:nvPr>
        </p:nvSpPr>
        <p:spPr>
          <a:xfrm>
            <a:off x="274320" y="5486400"/>
            <a:ext cx="11457496" cy="685800"/>
          </a:xfrm>
        </p:spPr>
        <p:txBody>
          <a:bodyPr wrap="square" lIns="0" tIns="0" rIns="0" bIns="0">
            <a:no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7"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3" name="Straight Connector 12"/>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Rectangle 11"/>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
        <p:nvSpPr>
          <p:cNvPr id="8"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9"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0"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1" name="Straight Connector 10"/>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8"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4" name="Content Placeholder 2"/>
          <p:cNvSpPr>
            <a:spLocks noGrp="1"/>
          </p:cNvSpPr>
          <p:nvPr>
            <p:ph idx="1"/>
          </p:nvPr>
        </p:nvSpPr>
        <p:spPr>
          <a:xfrm>
            <a:off x="274320" y="1600200"/>
            <a:ext cx="11640312"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10"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3" name="Content Placeholder 2"/>
          <p:cNvSpPr>
            <a:spLocks noGrp="1"/>
          </p:cNvSpPr>
          <p:nvPr>
            <p:ph idx="13"/>
          </p:nvPr>
        </p:nvSpPr>
        <p:spPr>
          <a:xfrm>
            <a:off x="274320" y="1600200"/>
            <a:ext cx="5669280"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4"/>
          </p:nvPr>
        </p:nvSpPr>
        <p:spPr>
          <a:xfrm>
            <a:off x="6245352" y="1600200"/>
            <a:ext cx="5669280"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13" name="Footer Placeholder 4"/>
          <p:cNvSpPr>
            <a:spLocks noGrp="1"/>
          </p:cNvSpPr>
          <p:nvPr>
            <p:ph type="ftr" sz="quarter" idx="15"/>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4"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5" name="Text Placeholder 2"/>
          <p:cNvSpPr>
            <a:spLocks noGrp="1"/>
          </p:cNvSpPr>
          <p:nvPr>
            <p:ph type="body" idx="1"/>
          </p:nvPr>
        </p:nvSpPr>
        <p:spPr>
          <a:xfrm>
            <a:off x="274320" y="1600200"/>
            <a:ext cx="566928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4"/>
          <p:cNvSpPr>
            <a:spLocks noGrp="1"/>
          </p:cNvSpPr>
          <p:nvPr>
            <p:ph type="body" sz="quarter" idx="3"/>
          </p:nvPr>
        </p:nvSpPr>
        <p:spPr>
          <a:xfrm>
            <a:off x="6245352" y="1600200"/>
            <a:ext cx="566928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2"/>
          <p:cNvSpPr>
            <a:spLocks noGrp="1"/>
          </p:cNvSpPr>
          <p:nvPr>
            <p:ph idx="13"/>
          </p:nvPr>
        </p:nvSpPr>
        <p:spPr>
          <a:xfrm>
            <a:off x="274320" y="2286000"/>
            <a:ext cx="5669280" cy="38862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2"/>
          <p:cNvSpPr>
            <a:spLocks noGrp="1"/>
          </p:cNvSpPr>
          <p:nvPr>
            <p:ph idx="14"/>
          </p:nvPr>
        </p:nvSpPr>
        <p:spPr>
          <a:xfrm>
            <a:off x="6245352" y="2286000"/>
            <a:ext cx="5669280" cy="38862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8"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9"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0"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1" name="Picture Placeholder 2"/>
          <p:cNvSpPr>
            <a:spLocks noGrp="1"/>
          </p:cNvSpPr>
          <p:nvPr>
            <p:ph type="pic" idx="1"/>
          </p:nvPr>
        </p:nvSpPr>
        <p:spPr>
          <a:xfrm>
            <a:off x="274320" y="1600200"/>
            <a:ext cx="11640312" cy="3657600"/>
          </a:xfrm>
        </p:spPr>
        <p:txBody>
          <a:bodyPr lIns="0" tIns="0" rIns="0" bIns="0" anchor="ctr">
            <a:spAutoFit/>
          </a:bodyPr>
          <a:lstStyle>
            <a:lvl1pPr marL="0" indent="0" algn="ctr">
              <a:buNone/>
              <a:defRPr sz="1800" i="1">
                <a:solidFill>
                  <a:srgbClr val="FFFFFF"/>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2" name="Text Placeholder 3"/>
          <p:cNvSpPr>
            <a:spLocks noGrp="1"/>
          </p:cNvSpPr>
          <p:nvPr>
            <p:ph type="body" sz="half" idx="2"/>
          </p:nvPr>
        </p:nvSpPr>
        <p:spPr>
          <a:xfrm>
            <a:off x="274320" y="5486400"/>
            <a:ext cx="11640312" cy="685800"/>
          </a:xfrm>
        </p:spPr>
        <p:txBody>
          <a:bodyPr lIns="0" tIns="0" rIns="0" bIns="0">
            <a:spAutoFit/>
          </a:bodyPr>
          <a:lstStyle>
            <a:lvl1pPr marL="0" indent="0">
              <a:buNone/>
              <a:defRPr sz="1400">
                <a:solidFill>
                  <a:srgbClr val="FFFFFF"/>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7"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8"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11558" y="1536701"/>
            <a:ext cx="5383398" cy="449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8103" y="1536701"/>
            <a:ext cx="5383398" cy="449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a:t>Date</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Presentation or Meeting Title</a:t>
            </a:r>
          </a:p>
        </p:txBody>
      </p:sp>
      <p:sp>
        <p:nvSpPr>
          <p:cNvPr id="7" name="Rectangle 6"/>
          <p:cNvSpPr>
            <a:spLocks noGrp="1" noChangeArrowheads="1"/>
          </p:cNvSpPr>
          <p:nvPr>
            <p:ph type="sldNum" sz="quarter" idx="12"/>
          </p:nvPr>
        </p:nvSpPr>
        <p:spPr>
          <a:ln/>
        </p:spPr>
        <p:txBody>
          <a:bodyPr/>
          <a:lstStyle>
            <a:lvl1pPr>
              <a:defRPr/>
            </a:lvl1pPr>
          </a:lstStyle>
          <a:p>
            <a:pPr>
              <a:defRPr/>
            </a:pPr>
            <a:fld id="{25EF6D5D-FED4-41ED-91F3-4BB4E02A4C6A}" type="slidenum">
              <a:rPr lang="en-US" altLang="en-US"/>
              <a:pPr>
                <a:defRPr/>
              </a:pPr>
              <a:t>‹#›</a:t>
            </a:fld>
            <a:endParaRPr lang="en-US" altLang="en-US"/>
          </a:p>
        </p:txBody>
      </p:sp>
    </p:spTree>
    <p:extLst>
      <p:ext uri="{BB962C8B-B14F-4D97-AF65-F5344CB8AC3E}">
        <p14:creationId xmlns:p14="http://schemas.microsoft.com/office/powerpoint/2010/main" val="2141535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Date Placeholder 3"/>
          <p:cNvSpPr>
            <a:spLocks noGrp="1"/>
          </p:cNvSpPr>
          <p:nvPr>
            <p:ph type="dt" sz="half" idx="10"/>
          </p:nvPr>
        </p:nvSpPr>
        <p:spPr>
          <a:xfrm>
            <a:off x="9902216" y="6356350"/>
            <a:ext cx="1600200" cy="365125"/>
          </a:xfrm>
          <a:prstGeom prst="rect">
            <a:avLst/>
          </a:prstGeom>
        </p:spPr>
        <p:txBody>
          <a:bodyPr wrap="none"/>
          <a:lstStyle>
            <a:lvl1pPr algn="r">
              <a:defRPr sz="900">
                <a:solidFill>
                  <a:srgbClr val="707276"/>
                </a:solidFill>
              </a:defRPr>
            </a:lvl1pPr>
          </a:lstStyle>
          <a:p>
            <a:fld id="{2968F0E1-7F3B-9143-ABF4-576BF984EE9D}" type="datetime4">
              <a:rPr lang="en-US" smtClean="0"/>
              <a:pPr/>
              <a:t>October 30, 2017</a:t>
            </a:fld>
            <a:endParaRPr lang="en-US" dirty="0"/>
          </a:p>
        </p:txBody>
      </p:sp>
      <p:sp>
        <p:nvSpPr>
          <p:cNvPr id="12" name="Footer Placeholder 4"/>
          <p:cNvSpPr>
            <a:spLocks noGrp="1"/>
          </p:cNvSpPr>
          <p:nvPr>
            <p:ph type="ftr" sz="quarter" idx="11"/>
          </p:nvPr>
        </p:nvSpPr>
        <p:spPr>
          <a:xfrm>
            <a:off x="4262116" y="6356350"/>
            <a:ext cx="3657600" cy="365125"/>
          </a:xfrm>
          <a:prstGeom prst="rect">
            <a:avLst/>
          </a:prstGeom>
        </p:spPr>
        <p:txBody>
          <a:bodyPr/>
          <a:lstStyle>
            <a:lvl1pPr>
              <a:defRPr sz="900">
                <a:solidFill>
                  <a:srgbClr val="707276"/>
                </a:solidFill>
              </a:defRPr>
            </a:lvl1pPr>
          </a:lstStyle>
          <a:p>
            <a:endParaRPr lang="en-US" dirty="0"/>
          </a:p>
        </p:txBody>
      </p:sp>
      <p:sp>
        <p:nvSpPr>
          <p:cNvPr id="13" name="Slide Number Placeholder 5"/>
          <p:cNvSpPr>
            <a:spLocks noGrp="1"/>
          </p:cNvSpPr>
          <p:nvPr>
            <p:ph type="sldNum" sz="quarter" idx="12"/>
          </p:nvPr>
        </p:nvSpPr>
        <p:spPr>
          <a:xfrm>
            <a:off x="11785880" y="6356350"/>
            <a:ext cx="301752" cy="365125"/>
          </a:xfrm>
          <a:prstGeom prst="rect">
            <a:avLst/>
          </a:prstGeom>
        </p:spPr>
        <p:txBody>
          <a:bodyPr/>
          <a:lstStyle>
            <a:lvl1pPr algn="l">
              <a:defRPr sz="900" b="1">
                <a:solidFill>
                  <a:srgbClr val="707276"/>
                </a:solidFill>
              </a:defRPr>
            </a:lvl1pPr>
          </a:lstStyle>
          <a:p>
            <a:fld id="{03722D57-58D6-9447-A6D5-A97F6C35A8FB}" type="slidenum">
              <a:rPr lang="en-US" smtClean="0"/>
              <a:pPr/>
              <a:t>‹#›</a:t>
            </a:fld>
            <a:endParaRPr lang="en-US" dirty="0"/>
          </a:p>
        </p:txBody>
      </p:sp>
      <p:sp>
        <p:nvSpPr>
          <p:cNvPr id="16" name="Title 1"/>
          <p:cNvSpPr>
            <a:spLocks noGrp="1"/>
          </p:cNvSpPr>
          <p:nvPr>
            <p:ph type="ctrTitle"/>
          </p:nvPr>
        </p:nvSpPr>
        <p:spPr>
          <a:xfrm>
            <a:off x="-1" y="2514600"/>
            <a:ext cx="12188825" cy="1828800"/>
          </a:xfrm>
          <a:noFill/>
          <a:ln w="25400">
            <a:noFill/>
          </a:ln>
          <a:effectLst/>
        </p:spPr>
        <p:txBody>
          <a:bodyPr lIns="274320" tIns="274320" rIns="274320" bIns="274320" anchor="ctr">
            <a:noAutofit/>
          </a:bodyPr>
          <a:lstStyle>
            <a:lvl1pPr algn="l">
              <a:defRPr sz="4400" b="1">
                <a:solidFill>
                  <a:srgbClr val="D57500"/>
                </a:solidFill>
              </a:defRPr>
            </a:lvl1pPr>
          </a:lstStyle>
          <a:p>
            <a:r>
              <a:rPr lang="en-US" dirty="0" smtClean="0"/>
              <a:t>Click to edit Master title style</a:t>
            </a:r>
            <a:endParaRPr lang="en-US" dirty="0"/>
          </a:p>
        </p:txBody>
      </p:sp>
      <p:sp>
        <p:nvSpPr>
          <p:cNvPr id="17" name="Subtitle 2"/>
          <p:cNvSpPr>
            <a:spLocks noGrp="1"/>
          </p:cNvSpPr>
          <p:nvPr>
            <p:ph type="subTitle" idx="1" hasCustomPrompt="1"/>
          </p:nvPr>
        </p:nvSpPr>
        <p:spPr>
          <a:xfrm>
            <a:off x="274320" y="4800600"/>
            <a:ext cx="11457496" cy="457200"/>
          </a:xfrm>
        </p:spPr>
        <p:txBody>
          <a:bodyPr anchor="t">
            <a:normAutofit/>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18" name="Text Placeholder 6"/>
          <p:cNvSpPr>
            <a:spLocks noGrp="1"/>
          </p:cNvSpPr>
          <p:nvPr>
            <p:ph type="body" sz="quarter" idx="14" hasCustomPrompt="1"/>
          </p:nvPr>
        </p:nvSpPr>
        <p:spPr>
          <a:xfrm>
            <a:off x="274320" y="5257800"/>
            <a:ext cx="11457496" cy="27432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presenter organization</a:t>
            </a:r>
          </a:p>
        </p:txBody>
      </p:sp>
      <p:sp>
        <p:nvSpPr>
          <p:cNvPr id="19" name="Text Placeholder 6"/>
          <p:cNvSpPr>
            <a:spLocks noGrp="1"/>
          </p:cNvSpPr>
          <p:nvPr>
            <p:ph type="body" sz="quarter" idx="15" hasCustomPrompt="1"/>
          </p:nvPr>
        </p:nvSpPr>
        <p:spPr>
          <a:xfrm>
            <a:off x="274320" y="5540477"/>
            <a:ext cx="11457496" cy="27432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presentation event or location</a:t>
            </a:r>
          </a:p>
        </p:txBody>
      </p:sp>
      <p:pic>
        <p:nvPicPr>
          <p:cNvPr id="20" name="Picture 19"/>
          <p:cNvPicPr>
            <a:picLocks noChangeAspect="1"/>
          </p:cNvPicPr>
          <p:nvPr userDrawn="1"/>
        </p:nvPicPr>
        <p:blipFill>
          <a:blip r:embed="rId2"/>
          <a:stretch>
            <a:fillRect/>
          </a:stretch>
        </p:blipFill>
        <p:spPr>
          <a:xfrm>
            <a:off x="274320" y="6400800"/>
            <a:ext cx="825500" cy="228600"/>
          </a:xfrm>
          <a:prstGeom prst="rect">
            <a:avLst/>
          </a:prstGeom>
        </p:spPr>
      </p:pic>
    </p:spTree>
    <p:extLst>
      <p:ext uri="{BB962C8B-B14F-4D97-AF65-F5344CB8AC3E}">
        <p14:creationId xmlns:p14="http://schemas.microsoft.com/office/powerpoint/2010/main" val="25067699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9" name="Rectangle 8"/>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2"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3" name="Content Placeholder 2"/>
          <p:cNvSpPr>
            <a:spLocks noGrp="1"/>
          </p:cNvSpPr>
          <p:nvPr>
            <p:ph idx="1"/>
          </p:nvPr>
        </p:nvSpPr>
        <p:spPr>
          <a:xfrm>
            <a:off x="274320" y="1600199"/>
            <a:ext cx="11640312"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4"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5"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6"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957096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0" name="Rectangle 9"/>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Content Placeholder 2"/>
          <p:cNvSpPr>
            <a:spLocks noGrp="1"/>
          </p:cNvSpPr>
          <p:nvPr>
            <p:ph sz="half" idx="1"/>
          </p:nvPr>
        </p:nvSpPr>
        <p:spPr>
          <a:xfrm>
            <a:off x="274318"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sz="half" idx="13"/>
          </p:nvPr>
        </p:nvSpPr>
        <p:spPr>
          <a:xfrm>
            <a:off x="6245352"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4"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5"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6" name="Straight Connector 15"/>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7"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5823508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21" name="Rectangle 20"/>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2" name="Content Placeholder 2"/>
          <p:cNvSpPr>
            <a:spLocks noGrp="1"/>
          </p:cNvSpPr>
          <p:nvPr>
            <p:ph sz="half" idx="13"/>
          </p:nvPr>
        </p:nvSpPr>
        <p:spPr>
          <a:xfrm>
            <a:off x="299846"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2"/>
          <p:cNvSpPr>
            <a:spLocks noGrp="1"/>
          </p:cNvSpPr>
          <p:nvPr>
            <p:ph sz="half" idx="14"/>
          </p:nvPr>
        </p:nvSpPr>
        <p:spPr>
          <a:xfrm>
            <a:off x="6270879"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2"/>
          <p:cNvSpPr>
            <a:spLocks noGrp="1"/>
          </p:cNvSpPr>
          <p:nvPr>
            <p:ph type="body" idx="1"/>
          </p:nvPr>
        </p:nvSpPr>
        <p:spPr>
          <a:xfrm>
            <a:off x="299846"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Text Placeholder 4"/>
          <p:cNvSpPr>
            <a:spLocks noGrp="1"/>
          </p:cNvSpPr>
          <p:nvPr>
            <p:ph type="body" sz="quarter" idx="3"/>
          </p:nvPr>
        </p:nvSpPr>
        <p:spPr>
          <a:xfrm>
            <a:off x="6270879"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itle 1"/>
          <p:cNvSpPr>
            <a:spLocks noGrp="1"/>
          </p:cNvSpPr>
          <p:nvPr>
            <p:ph type="title"/>
          </p:nvPr>
        </p:nvSpPr>
        <p:spPr>
          <a:xfrm>
            <a:off x="299848"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7" name="Date Placeholder 3"/>
          <p:cNvSpPr>
            <a:spLocks noGrp="1"/>
          </p:cNvSpPr>
          <p:nvPr>
            <p:ph type="dt" sz="half" idx="10"/>
          </p:nvPr>
        </p:nvSpPr>
        <p:spPr>
          <a:xfrm>
            <a:off x="9927744"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8" name="Footer Placeholder 4"/>
          <p:cNvSpPr>
            <a:spLocks noGrp="1"/>
          </p:cNvSpPr>
          <p:nvPr>
            <p:ph type="ftr" sz="quarter" idx="11"/>
          </p:nvPr>
        </p:nvSpPr>
        <p:spPr>
          <a:xfrm>
            <a:off x="4287644"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9"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0" name="Straight Connector 19"/>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740824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0" name="Rectangle 9"/>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Picture Placeholder 2"/>
          <p:cNvSpPr>
            <a:spLocks noGrp="1"/>
          </p:cNvSpPr>
          <p:nvPr>
            <p:ph type="pic" idx="1"/>
          </p:nvPr>
        </p:nvSpPr>
        <p:spPr>
          <a:xfrm>
            <a:off x="274320" y="1600200"/>
            <a:ext cx="11457496" cy="3657600"/>
          </a:xfrm>
        </p:spPr>
        <p:txBody>
          <a:bodyPr wrap="square" lIns="0" tIns="0" rIns="0" bIns="0" anchor="ctr">
            <a:no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2" name="Text Placeholder 3"/>
          <p:cNvSpPr>
            <a:spLocks noGrp="1"/>
          </p:cNvSpPr>
          <p:nvPr>
            <p:ph type="body" sz="half" idx="2"/>
          </p:nvPr>
        </p:nvSpPr>
        <p:spPr>
          <a:xfrm>
            <a:off x="274320" y="5486400"/>
            <a:ext cx="11457496" cy="685800"/>
          </a:xfrm>
        </p:spPr>
        <p:txBody>
          <a:bodyPr wrap="square" lIns="0" tIns="0" rIns="0" bIns="0">
            <a:no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4"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5"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6"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130082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0"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3" name="Straight Connector 12"/>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794571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7"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8" name="Content Placeholder 2"/>
          <p:cNvSpPr>
            <a:spLocks noGrp="1"/>
          </p:cNvSpPr>
          <p:nvPr>
            <p:ph idx="1"/>
          </p:nvPr>
        </p:nvSpPr>
        <p:spPr>
          <a:xfrm>
            <a:off x="274320" y="1600199"/>
            <a:ext cx="11640312"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0"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3"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314359178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274318"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sz="half" idx="13"/>
          </p:nvPr>
        </p:nvSpPr>
        <p:spPr>
          <a:xfrm>
            <a:off x="6245352"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3"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4"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
        <p:nvSpPr>
          <p:cNvPr id="15"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69371001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10" name="Content Placeholder 2"/>
          <p:cNvSpPr>
            <a:spLocks noGrp="1"/>
          </p:cNvSpPr>
          <p:nvPr>
            <p:ph sz="half" idx="13"/>
          </p:nvPr>
        </p:nvSpPr>
        <p:spPr>
          <a:xfrm>
            <a:off x="299846"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sz="half" idx="14"/>
          </p:nvPr>
        </p:nvSpPr>
        <p:spPr>
          <a:xfrm>
            <a:off x="6270879"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2"/>
          <p:cNvSpPr>
            <a:spLocks noGrp="1"/>
          </p:cNvSpPr>
          <p:nvPr>
            <p:ph type="body" idx="1"/>
          </p:nvPr>
        </p:nvSpPr>
        <p:spPr>
          <a:xfrm>
            <a:off x="299846"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8" name="Text Placeholder 4"/>
          <p:cNvSpPr>
            <a:spLocks noGrp="1"/>
          </p:cNvSpPr>
          <p:nvPr>
            <p:ph type="body" sz="quarter" idx="3"/>
          </p:nvPr>
        </p:nvSpPr>
        <p:spPr>
          <a:xfrm>
            <a:off x="6270879"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Title 1"/>
          <p:cNvSpPr>
            <a:spLocks noGrp="1"/>
          </p:cNvSpPr>
          <p:nvPr>
            <p:ph type="title"/>
          </p:nvPr>
        </p:nvSpPr>
        <p:spPr>
          <a:xfrm>
            <a:off x="299848"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20" name="Date Placeholder 3"/>
          <p:cNvSpPr>
            <a:spLocks noGrp="1"/>
          </p:cNvSpPr>
          <p:nvPr>
            <p:ph type="dt" sz="half" idx="10"/>
          </p:nvPr>
        </p:nvSpPr>
        <p:spPr>
          <a:xfrm>
            <a:off x="9927744"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21" name="Footer Placeholder 4"/>
          <p:cNvSpPr>
            <a:spLocks noGrp="1"/>
          </p:cNvSpPr>
          <p:nvPr>
            <p:ph type="ftr" sz="quarter" idx="11"/>
          </p:nvPr>
        </p:nvSpPr>
        <p:spPr>
          <a:xfrm>
            <a:off x="4287644"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22"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245376563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8" name="Picture Placeholder 2"/>
          <p:cNvSpPr>
            <a:spLocks noGrp="1"/>
          </p:cNvSpPr>
          <p:nvPr>
            <p:ph type="pic" idx="1"/>
          </p:nvPr>
        </p:nvSpPr>
        <p:spPr>
          <a:xfrm>
            <a:off x="274320" y="1600200"/>
            <a:ext cx="11457496" cy="3657600"/>
          </a:xfrm>
        </p:spPr>
        <p:txBody>
          <a:bodyPr wrap="square" lIns="0" tIns="0" rIns="0" bIns="0" anchor="ctr">
            <a:no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9" name="Text Placeholder 3"/>
          <p:cNvSpPr>
            <a:spLocks noGrp="1"/>
          </p:cNvSpPr>
          <p:nvPr>
            <p:ph type="body" sz="half" idx="2"/>
          </p:nvPr>
        </p:nvSpPr>
        <p:spPr>
          <a:xfrm>
            <a:off x="274320" y="5486400"/>
            <a:ext cx="11457496" cy="685800"/>
          </a:xfrm>
        </p:spPr>
        <p:txBody>
          <a:bodyPr wrap="square" lIns="0" tIns="0" rIns="0" bIns="0">
            <a:no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4"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5"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6"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288463733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6"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7"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8"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9"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155173445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FFFFFF"/>
                </a:solidFill>
                <a:latin typeface="Arial"/>
                <a:cs typeface="Arial"/>
              </a:defRPr>
            </a:lvl1pPr>
          </a:lstStyle>
          <a:p>
            <a:fld id="{2968F0E1-7F3B-9143-ABF4-576BF984EE9D}" type="datetime4">
              <a:rPr lang="en-US" smtClean="0"/>
              <a:pPr/>
              <a:t>October 30, 2017</a:t>
            </a:fld>
            <a:endParaRPr lang="en-US" dirty="0"/>
          </a:p>
        </p:txBody>
      </p:sp>
      <p:sp>
        <p:nvSpPr>
          <p:cNvPr id="19" name="Footer Placeholder 4"/>
          <p:cNvSpPr>
            <a:spLocks noGrp="1"/>
          </p:cNvSpPr>
          <p:nvPr>
            <p:ph type="ftr" sz="quarter" idx="11"/>
          </p:nvPr>
        </p:nvSpPr>
        <p:spPr>
          <a:xfrm>
            <a:off x="4262116" y="6356350"/>
            <a:ext cx="3657600" cy="365125"/>
          </a:xfrm>
          <a:prstGeom prst="rect">
            <a:avLst/>
          </a:prstGeom>
        </p:spPr>
        <p:txBody>
          <a:bodyPr lIns="0" tIns="0" rIns="0" bIns="0" anchor="ctr" anchorCtr="1"/>
          <a:lstStyle>
            <a:lvl1pPr algn="ctr">
              <a:defRPr sz="900">
                <a:solidFill>
                  <a:srgbClr val="FFFFFF"/>
                </a:solidFill>
                <a:latin typeface="Arial"/>
                <a:cs typeface="Arial"/>
              </a:defRPr>
            </a:lvl1pPr>
          </a:lstStyle>
          <a:p>
            <a:endParaRPr lang="en-US" dirty="0"/>
          </a:p>
        </p:txBody>
      </p:sp>
      <p:sp>
        <p:nvSpPr>
          <p:cNvPr id="20"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FFFFFF"/>
                </a:solidFill>
                <a:latin typeface="Arial"/>
                <a:cs typeface="Arial"/>
              </a:defRPr>
            </a:lvl1pPr>
          </a:lstStyle>
          <a:p>
            <a:fld id="{03722D57-58D6-9447-A6D5-A97F6C35A8FB}" type="slidenum">
              <a:rPr lang="en-US" smtClean="0"/>
              <a:pPr/>
              <a:t>‹#›</a:t>
            </a:fld>
            <a:endParaRPr lang="en-US" dirty="0"/>
          </a:p>
        </p:txBody>
      </p:sp>
      <p:pic>
        <p:nvPicPr>
          <p:cNvPr id="21" name="Picture 20"/>
          <p:cNvPicPr>
            <a:picLocks noChangeAspect="1"/>
          </p:cNvPicPr>
          <p:nvPr userDrawn="1"/>
        </p:nvPicPr>
        <p:blipFill>
          <a:blip r:embed="rId2"/>
          <a:stretch>
            <a:fillRect/>
          </a:stretch>
        </p:blipFill>
        <p:spPr>
          <a:xfrm>
            <a:off x="274320" y="6400800"/>
            <a:ext cx="825500" cy="228600"/>
          </a:xfrm>
          <a:prstGeom prst="rect">
            <a:avLst/>
          </a:prstGeom>
        </p:spPr>
      </p:pic>
      <p:sp>
        <p:nvSpPr>
          <p:cNvPr id="22" name="Title 1"/>
          <p:cNvSpPr>
            <a:spLocks noGrp="1"/>
          </p:cNvSpPr>
          <p:nvPr>
            <p:ph type="ctrTitle"/>
          </p:nvPr>
        </p:nvSpPr>
        <p:spPr>
          <a:xfrm>
            <a:off x="-1" y="2514600"/>
            <a:ext cx="12188825" cy="1828800"/>
          </a:xfrm>
          <a:noFill/>
          <a:ln w="25400">
            <a:noFill/>
          </a:ln>
          <a:effectLst/>
        </p:spPr>
        <p:txBody>
          <a:bodyPr lIns="274320" tIns="274320" rIns="274320" bIns="274320" anchor="ctr">
            <a:noAutofit/>
          </a:bodyPr>
          <a:lstStyle>
            <a:lvl1pPr algn="l">
              <a:defRPr sz="4400" b="1">
                <a:solidFill>
                  <a:schemeClr val="bg1"/>
                </a:solidFill>
              </a:defRPr>
            </a:lvl1pPr>
          </a:lstStyle>
          <a:p>
            <a:r>
              <a:rPr lang="en-US" dirty="0" smtClean="0"/>
              <a:t>Click to edit Master title style</a:t>
            </a:r>
            <a:endParaRPr lang="en-US" dirty="0"/>
          </a:p>
        </p:txBody>
      </p:sp>
      <p:sp>
        <p:nvSpPr>
          <p:cNvPr id="23" name="Subtitle 2"/>
          <p:cNvSpPr>
            <a:spLocks noGrp="1"/>
          </p:cNvSpPr>
          <p:nvPr>
            <p:ph type="subTitle" idx="1" hasCustomPrompt="1"/>
          </p:nvPr>
        </p:nvSpPr>
        <p:spPr>
          <a:xfrm>
            <a:off x="274320" y="4800600"/>
            <a:ext cx="11457496" cy="457200"/>
          </a:xfrm>
        </p:spPr>
        <p:txBody>
          <a:bodyPr anchor="t">
            <a:normAutofit/>
          </a:bodyPr>
          <a:lstStyle>
            <a:lvl1pPr marL="0" indent="0" algn="l">
              <a:spcBef>
                <a:spcPts val="0"/>
              </a:spcBef>
              <a:buNone/>
              <a:defRPr cap="all"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24" name="Text Placeholder 6"/>
          <p:cNvSpPr>
            <a:spLocks noGrp="1"/>
          </p:cNvSpPr>
          <p:nvPr>
            <p:ph type="body" sz="quarter" idx="14" hasCustomPrompt="1"/>
          </p:nvPr>
        </p:nvSpPr>
        <p:spPr>
          <a:xfrm>
            <a:off x="274320" y="5257800"/>
            <a:ext cx="11457496" cy="27432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presenter organization</a:t>
            </a:r>
          </a:p>
        </p:txBody>
      </p:sp>
      <p:sp>
        <p:nvSpPr>
          <p:cNvPr id="25" name="Text Placeholder 6"/>
          <p:cNvSpPr>
            <a:spLocks noGrp="1"/>
          </p:cNvSpPr>
          <p:nvPr>
            <p:ph type="body" sz="quarter" idx="15" hasCustomPrompt="1"/>
          </p:nvPr>
        </p:nvSpPr>
        <p:spPr>
          <a:xfrm>
            <a:off x="274320" y="5540477"/>
            <a:ext cx="11457496" cy="27432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presentation event or location</a:t>
            </a:r>
          </a:p>
        </p:txBody>
      </p:sp>
    </p:spTree>
    <p:extLst>
      <p:ext uri="{BB962C8B-B14F-4D97-AF65-F5344CB8AC3E}">
        <p14:creationId xmlns:p14="http://schemas.microsoft.com/office/powerpoint/2010/main" val="31699113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12" name="Rectangle 11"/>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4"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
        <p:nvSpPr>
          <p:cNvPr id="15" name="Content Placeholder 2"/>
          <p:cNvSpPr>
            <a:spLocks noGrp="1"/>
          </p:cNvSpPr>
          <p:nvPr>
            <p:ph idx="1"/>
          </p:nvPr>
        </p:nvSpPr>
        <p:spPr>
          <a:xfrm>
            <a:off x="274320" y="1600199"/>
            <a:ext cx="11640312"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6"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7"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8"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9" name="Straight Connector 18"/>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435662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0" name="Rectangle 9"/>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Content Placeholder 2"/>
          <p:cNvSpPr>
            <a:spLocks noGrp="1"/>
          </p:cNvSpPr>
          <p:nvPr>
            <p:ph sz="half" idx="1"/>
          </p:nvPr>
        </p:nvSpPr>
        <p:spPr>
          <a:xfrm>
            <a:off x="274318"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sz="half" idx="13"/>
          </p:nvPr>
        </p:nvSpPr>
        <p:spPr>
          <a:xfrm>
            <a:off x="6245352"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20"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21"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2" name="Straight Connector 21"/>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3798585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4" name="Rectangle 13"/>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5" name="Content Placeholder 2"/>
          <p:cNvSpPr>
            <a:spLocks noGrp="1"/>
          </p:cNvSpPr>
          <p:nvPr>
            <p:ph sz="half" idx="13"/>
          </p:nvPr>
        </p:nvSpPr>
        <p:spPr>
          <a:xfrm>
            <a:off x="299846"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2"/>
          <p:cNvSpPr>
            <a:spLocks noGrp="1"/>
          </p:cNvSpPr>
          <p:nvPr>
            <p:ph sz="half" idx="14"/>
          </p:nvPr>
        </p:nvSpPr>
        <p:spPr>
          <a:xfrm>
            <a:off x="6270879"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ext Placeholder 2"/>
          <p:cNvSpPr>
            <a:spLocks noGrp="1"/>
          </p:cNvSpPr>
          <p:nvPr>
            <p:ph type="body" idx="1"/>
          </p:nvPr>
        </p:nvSpPr>
        <p:spPr>
          <a:xfrm>
            <a:off x="299846"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8" name="Text Placeholder 4"/>
          <p:cNvSpPr>
            <a:spLocks noGrp="1"/>
          </p:cNvSpPr>
          <p:nvPr>
            <p:ph type="body" sz="quarter" idx="3"/>
          </p:nvPr>
        </p:nvSpPr>
        <p:spPr>
          <a:xfrm>
            <a:off x="6270879"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Title 1"/>
          <p:cNvSpPr>
            <a:spLocks noGrp="1"/>
          </p:cNvSpPr>
          <p:nvPr>
            <p:ph type="title"/>
          </p:nvPr>
        </p:nvSpPr>
        <p:spPr>
          <a:xfrm>
            <a:off x="299848"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
        <p:nvSpPr>
          <p:cNvPr id="25" name="Date Placeholder 3"/>
          <p:cNvSpPr>
            <a:spLocks noGrp="1"/>
          </p:cNvSpPr>
          <p:nvPr>
            <p:ph type="dt" sz="half" idx="10"/>
          </p:nvPr>
        </p:nvSpPr>
        <p:spPr>
          <a:xfrm>
            <a:off x="9927744"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26" name="Footer Placeholder 4"/>
          <p:cNvSpPr>
            <a:spLocks noGrp="1"/>
          </p:cNvSpPr>
          <p:nvPr>
            <p:ph type="ftr" sz="quarter" idx="11"/>
          </p:nvPr>
        </p:nvSpPr>
        <p:spPr>
          <a:xfrm>
            <a:off x="4287644"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27"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8" name="Straight Connector 27"/>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28770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0" name="Rectangle 9"/>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Picture Placeholder 2"/>
          <p:cNvSpPr>
            <a:spLocks noGrp="1"/>
          </p:cNvSpPr>
          <p:nvPr>
            <p:ph type="pic" idx="1"/>
          </p:nvPr>
        </p:nvSpPr>
        <p:spPr>
          <a:xfrm>
            <a:off x="274320" y="1600200"/>
            <a:ext cx="11457496" cy="3657600"/>
          </a:xfrm>
        </p:spPr>
        <p:txBody>
          <a:bodyPr wrap="square" lIns="0" tIns="0" rIns="0" bIns="0" anchor="ctr">
            <a:no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2" name="Text Placeholder 3"/>
          <p:cNvSpPr>
            <a:spLocks noGrp="1"/>
          </p:cNvSpPr>
          <p:nvPr>
            <p:ph type="body" sz="half" idx="2"/>
          </p:nvPr>
        </p:nvSpPr>
        <p:spPr>
          <a:xfrm>
            <a:off x="274320" y="5486400"/>
            <a:ext cx="11457496" cy="685800"/>
          </a:xfrm>
        </p:spPr>
        <p:txBody>
          <a:bodyPr wrap="square" lIns="0" tIns="0" rIns="0" bIns="0">
            <a:no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
        <p:nvSpPr>
          <p:cNvPr id="20"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2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2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3" name="Straight Connector 22"/>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962524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Rectangle 7"/>
          <p:cNvSpPr/>
          <p:nvPr userDrawn="1"/>
        </p:nvSpPr>
        <p:spPr>
          <a:xfrm>
            <a:off x="-1" y="1225296"/>
            <a:ext cx="12188825"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
        <p:nvSpPr>
          <p:cNvPr id="13"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4"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5"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6" name="Straight Connector 15"/>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347368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8"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9"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0" name="Content Placeholder 2"/>
          <p:cNvSpPr>
            <a:spLocks noGrp="1"/>
          </p:cNvSpPr>
          <p:nvPr>
            <p:ph idx="1"/>
          </p:nvPr>
        </p:nvSpPr>
        <p:spPr>
          <a:xfrm>
            <a:off x="274320" y="1600200"/>
            <a:ext cx="11640312"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82493763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10"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3" name="Content Placeholder 2"/>
          <p:cNvSpPr>
            <a:spLocks noGrp="1"/>
          </p:cNvSpPr>
          <p:nvPr>
            <p:ph idx="13"/>
          </p:nvPr>
        </p:nvSpPr>
        <p:spPr>
          <a:xfrm>
            <a:off x="274320" y="1600200"/>
            <a:ext cx="5669280"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2"/>
          <p:cNvSpPr>
            <a:spLocks noGrp="1"/>
          </p:cNvSpPr>
          <p:nvPr>
            <p:ph idx="14"/>
          </p:nvPr>
        </p:nvSpPr>
        <p:spPr>
          <a:xfrm>
            <a:off x="6245352" y="1600200"/>
            <a:ext cx="5669280" cy="45720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7783901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13" name="Footer Placeholder 4"/>
          <p:cNvSpPr>
            <a:spLocks noGrp="1"/>
          </p:cNvSpPr>
          <p:nvPr>
            <p:ph type="ftr" sz="quarter" idx="15"/>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4"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5" name="Text Placeholder 2"/>
          <p:cNvSpPr>
            <a:spLocks noGrp="1"/>
          </p:cNvSpPr>
          <p:nvPr>
            <p:ph type="body" idx="1"/>
          </p:nvPr>
        </p:nvSpPr>
        <p:spPr>
          <a:xfrm>
            <a:off x="274320" y="1600200"/>
            <a:ext cx="566928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ext Placeholder 4"/>
          <p:cNvSpPr>
            <a:spLocks noGrp="1"/>
          </p:cNvSpPr>
          <p:nvPr>
            <p:ph type="body" sz="quarter" idx="3"/>
          </p:nvPr>
        </p:nvSpPr>
        <p:spPr>
          <a:xfrm>
            <a:off x="6245352" y="1600200"/>
            <a:ext cx="566928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7" name="Content Placeholder 2"/>
          <p:cNvSpPr>
            <a:spLocks noGrp="1"/>
          </p:cNvSpPr>
          <p:nvPr>
            <p:ph idx="13"/>
          </p:nvPr>
        </p:nvSpPr>
        <p:spPr>
          <a:xfrm>
            <a:off x="274320" y="2286000"/>
            <a:ext cx="5669280" cy="38862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2"/>
          <p:cNvSpPr>
            <a:spLocks noGrp="1"/>
          </p:cNvSpPr>
          <p:nvPr>
            <p:ph idx="14"/>
          </p:nvPr>
        </p:nvSpPr>
        <p:spPr>
          <a:xfrm>
            <a:off x="6245352" y="2286000"/>
            <a:ext cx="5669280" cy="38862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5394466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8"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9"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10"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11" name="Picture Placeholder 2"/>
          <p:cNvSpPr>
            <a:spLocks noGrp="1"/>
          </p:cNvSpPr>
          <p:nvPr>
            <p:ph type="pic" idx="1"/>
          </p:nvPr>
        </p:nvSpPr>
        <p:spPr>
          <a:xfrm>
            <a:off x="274320" y="1600200"/>
            <a:ext cx="11640312" cy="3657600"/>
          </a:xfrm>
        </p:spPr>
        <p:txBody>
          <a:bodyPr lIns="0" tIns="0" rIns="0" bIns="0" anchor="ctr">
            <a:spAutoFit/>
          </a:bodyPr>
          <a:lstStyle>
            <a:lvl1pPr marL="0" indent="0" algn="ctr">
              <a:buNone/>
              <a:defRPr sz="1800" i="1">
                <a:solidFill>
                  <a:srgbClr val="FFFFFF"/>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12" name="Text Placeholder 3"/>
          <p:cNvSpPr>
            <a:spLocks noGrp="1"/>
          </p:cNvSpPr>
          <p:nvPr>
            <p:ph type="body" sz="half" idx="2"/>
          </p:nvPr>
        </p:nvSpPr>
        <p:spPr>
          <a:xfrm>
            <a:off x="274320" y="5486400"/>
            <a:ext cx="11640312" cy="685800"/>
          </a:xfrm>
        </p:spPr>
        <p:txBody>
          <a:bodyPr lIns="0" tIns="0" rIns="0" bIns="0">
            <a:spAutoFit/>
          </a:bodyPr>
          <a:lstStyle>
            <a:lvl1pPr marL="0" indent="0">
              <a:buNone/>
              <a:defRPr sz="1400">
                <a:solidFill>
                  <a:srgbClr val="FFFFFF"/>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6005529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chemeClr val="bg1"/>
                </a:solidFill>
                <a:latin typeface="Arial"/>
                <a:cs typeface="Arial"/>
              </a:defRPr>
            </a:lvl1pPr>
          </a:lstStyle>
          <a:p>
            <a:fld id="{2968F0E1-7F3B-9143-ABF4-576BF984EE9D}" type="datetime4">
              <a:rPr lang="en-US" smtClean="0"/>
              <a:pPr/>
              <a:t>October 30, 2017</a:t>
            </a:fld>
            <a:endParaRPr lang="en-US" dirty="0"/>
          </a:p>
        </p:txBody>
      </p:sp>
      <p:sp>
        <p:nvSpPr>
          <p:cNvPr id="7"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chemeClr val="bg1"/>
                </a:solidFill>
                <a:latin typeface="Arial"/>
                <a:cs typeface="Arial"/>
              </a:defRPr>
            </a:lvl1pPr>
          </a:lstStyle>
          <a:p>
            <a:endParaRPr lang="en-US" dirty="0"/>
          </a:p>
        </p:txBody>
      </p:sp>
      <p:sp>
        <p:nvSpPr>
          <p:cNvPr id="8"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chemeClr val="bg1"/>
                </a:solidFill>
                <a:latin typeface="Arial"/>
                <a:cs typeface="Arial"/>
              </a:defRPr>
            </a:lvl1pPr>
          </a:lstStyle>
          <a:p>
            <a:fld id="{03722D57-58D6-9447-A6D5-A97F6C35A8FB}" type="slidenum">
              <a:rPr lang="en-US" smtClean="0"/>
              <a:pPr/>
              <a:t>‹#›</a:t>
            </a:fld>
            <a:endParaRPr lang="en-US" dirty="0"/>
          </a:p>
        </p:txBody>
      </p:sp>
      <p:sp>
        <p:nvSpPr>
          <p:cNvPr id="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FFFFFF"/>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1540070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Date Placeholder 3"/>
          <p:cNvSpPr>
            <a:spLocks noGrp="1"/>
          </p:cNvSpPr>
          <p:nvPr>
            <p:ph type="dt" sz="half" idx="10"/>
          </p:nvPr>
        </p:nvSpPr>
        <p:spPr>
          <a:xfrm>
            <a:off x="9902216" y="6356350"/>
            <a:ext cx="1600200" cy="365125"/>
          </a:xfrm>
          <a:prstGeom prst="rect">
            <a:avLst/>
          </a:prstGeom>
        </p:spPr>
        <p:txBody>
          <a:bodyPr wrap="none"/>
          <a:lstStyle>
            <a:lvl1pPr algn="r">
              <a:defRPr sz="900">
                <a:solidFill>
                  <a:srgbClr val="707276"/>
                </a:solidFill>
              </a:defRPr>
            </a:lvl1pPr>
          </a:lstStyle>
          <a:p>
            <a:fld id="{2968F0E1-7F3B-9143-ABF4-576BF984EE9D}" type="datetime4">
              <a:rPr lang="en-US" smtClean="0"/>
              <a:pPr/>
              <a:t>October 30, 2017</a:t>
            </a:fld>
            <a:endParaRPr lang="en-US" dirty="0"/>
          </a:p>
        </p:txBody>
      </p:sp>
      <p:sp>
        <p:nvSpPr>
          <p:cNvPr id="19" name="Footer Placeholder 4"/>
          <p:cNvSpPr>
            <a:spLocks noGrp="1"/>
          </p:cNvSpPr>
          <p:nvPr>
            <p:ph type="ftr" sz="quarter" idx="11"/>
          </p:nvPr>
        </p:nvSpPr>
        <p:spPr>
          <a:xfrm>
            <a:off x="4262116" y="6356350"/>
            <a:ext cx="3657600" cy="365125"/>
          </a:xfrm>
          <a:prstGeom prst="rect">
            <a:avLst/>
          </a:prstGeom>
        </p:spPr>
        <p:txBody>
          <a:bodyPr/>
          <a:lstStyle>
            <a:lvl1pPr>
              <a:defRPr sz="900">
                <a:solidFill>
                  <a:srgbClr val="707276"/>
                </a:solidFill>
              </a:defRPr>
            </a:lvl1pPr>
          </a:lstStyle>
          <a:p>
            <a:endParaRPr lang="en-US" dirty="0"/>
          </a:p>
        </p:txBody>
      </p:sp>
      <p:sp>
        <p:nvSpPr>
          <p:cNvPr id="20" name="Slide Number Placeholder 5"/>
          <p:cNvSpPr>
            <a:spLocks noGrp="1"/>
          </p:cNvSpPr>
          <p:nvPr>
            <p:ph type="sldNum" sz="quarter" idx="12"/>
          </p:nvPr>
        </p:nvSpPr>
        <p:spPr>
          <a:xfrm>
            <a:off x="11785880" y="6356350"/>
            <a:ext cx="301752" cy="365125"/>
          </a:xfrm>
          <a:prstGeom prst="rect">
            <a:avLst/>
          </a:prstGeom>
        </p:spPr>
        <p:txBody>
          <a:bodyPr/>
          <a:lstStyle>
            <a:lvl1pPr algn="l">
              <a:defRPr sz="900" b="1">
                <a:solidFill>
                  <a:srgbClr val="707276"/>
                </a:solidFill>
              </a:defRPr>
            </a:lvl1pPr>
          </a:lstStyle>
          <a:p>
            <a:fld id="{03722D57-58D6-9447-A6D5-A97F6C35A8FB}" type="slidenum">
              <a:rPr lang="en-US" smtClean="0"/>
              <a:pPr/>
              <a:t>‹#›</a:t>
            </a:fld>
            <a:endParaRPr lang="en-US" dirty="0"/>
          </a:p>
        </p:txBody>
      </p:sp>
      <p:sp>
        <p:nvSpPr>
          <p:cNvPr id="21" name="Title 1"/>
          <p:cNvSpPr>
            <a:spLocks noGrp="1"/>
          </p:cNvSpPr>
          <p:nvPr>
            <p:ph type="ctrTitle"/>
          </p:nvPr>
        </p:nvSpPr>
        <p:spPr>
          <a:xfrm>
            <a:off x="-1" y="2514600"/>
            <a:ext cx="12188825" cy="1828800"/>
          </a:xfrm>
          <a:noFill/>
          <a:ln w="25400">
            <a:noFill/>
          </a:ln>
          <a:effectLst/>
        </p:spPr>
        <p:txBody>
          <a:bodyPr lIns="274320" tIns="274320" rIns="274320" bIns="274320" anchor="ctr">
            <a:noAutofit/>
          </a:bodyPr>
          <a:lstStyle>
            <a:lvl1pPr algn="l">
              <a:defRPr sz="4400" b="1">
                <a:solidFill>
                  <a:srgbClr val="D57500"/>
                </a:solidFill>
              </a:defRPr>
            </a:lvl1pPr>
          </a:lstStyle>
          <a:p>
            <a:r>
              <a:rPr lang="en-US" dirty="0" smtClean="0"/>
              <a:t>Click to edit Master title style</a:t>
            </a:r>
            <a:endParaRPr lang="en-US" dirty="0"/>
          </a:p>
        </p:txBody>
      </p:sp>
      <p:sp>
        <p:nvSpPr>
          <p:cNvPr id="22" name="Subtitle 2"/>
          <p:cNvSpPr>
            <a:spLocks noGrp="1"/>
          </p:cNvSpPr>
          <p:nvPr>
            <p:ph type="subTitle" idx="1" hasCustomPrompt="1"/>
          </p:nvPr>
        </p:nvSpPr>
        <p:spPr>
          <a:xfrm>
            <a:off x="274320" y="4800600"/>
            <a:ext cx="11457496" cy="457200"/>
          </a:xfrm>
        </p:spPr>
        <p:txBody>
          <a:bodyPr anchor="t">
            <a:normAutofit/>
          </a:bodyPr>
          <a:lstStyle>
            <a:lvl1pPr marL="0" indent="0" algn="l">
              <a:spcBef>
                <a:spcPts val="0"/>
              </a:spcBef>
              <a:buNone/>
              <a:defRPr sz="2000"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23" name="Text Placeholder 6"/>
          <p:cNvSpPr>
            <a:spLocks noGrp="1"/>
          </p:cNvSpPr>
          <p:nvPr>
            <p:ph type="body" sz="quarter" idx="14" hasCustomPrompt="1"/>
          </p:nvPr>
        </p:nvSpPr>
        <p:spPr>
          <a:xfrm>
            <a:off x="274320" y="5257800"/>
            <a:ext cx="11457496" cy="27432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presenter organization</a:t>
            </a:r>
          </a:p>
        </p:txBody>
      </p:sp>
      <p:sp>
        <p:nvSpPr>
          <p:cNvPr id="24" name="Text Placeholder 6"/>
          <p:cNvSpPr>
            <a:spLocks noGrp="1"/>
          </p:cNvSpPr>
          <p:nvPr>
            <p:ph type="body" sz="quarter" idx="15" hasCustomPrompt="1"/>
          </p:nvPr>
        </p:nvSpPr>
        <p:spPr>
          <a:xfrm>
            <a:off x="274320" y="5540477"/>
            <a:ext cx="11457496" cy="27432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presentation event or location</a:t>
            </a:r>
          </a:p>
        </p:txBody>
      </p:sp>
      <p:pic>
        <p:nvPicPr>
          <p:cNvPr id="25" name="Picture 24"/>
          <p:cNvPicPr>
            <a:picLocks noChangeAspect="1"/>
          </p:cNvPicPr>
          <p:nvPr userDrawn="1"/>
        </p:nvPicPr>
        <p:blipFill>
          <a:blip r:embed="rId2"/>
          <a:stretch>
            <a:fillRect/>
          </a:stretch>
        </p:blipFill>
        <p:spPr>
          <a:xfrm>
            <a:off x="274320" y="6400800"/>
            <a:ext cx="825500" cy="228600"/>
          </a:xfrm>
          <a:prstGeom prst="rect">
            <a:avLst/>
          </a:prstGeom>
        </p:spPr>
      </p:pic>
    </p:spTree>
    <p:extLst>
      <p:ext uri="{BB962C8B-B14F-4D97-AF65-F5344CB8AC3E}">
        <p14:creationId xmlns:p14="http://schemas.microsoft.com/office/powerpoint/2010/main" val="135017852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7"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3" name="Content Placeholder 2"/>
          <p:cNvSpPr>
            <a:spLocks noGrp="1"/>
          </p:cNvSpPr>
          <p:nvPr>
            <p:ph idx="1"/>
          </p:nvPr>
        </p:nvSpPr>
        <p:spPr>
          <a:xfrm>
            <a:off x="274320" y="1600199"/>
            <a:ext cx="11640312"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4"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5"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6"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154642546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274318"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2"/>
          <p:cNvSpPr>
            <a:spLocks noGrp="1"/>
          </p:cNvSpPr>
          <p:nvPr>
            <p:ph sz="half" idx="13"/>
          </p:nvPr>
        </p:nvSpPr>
        <p:spPr>
          <a:xfrm>
            <a:off x="6245352" y="1600199"/>
            <a:ext cx="5669280" cy="45720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1"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
        <p:nvSpPr>
          <p:cNvPr id="19"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475386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0" name="Content Placeholder 2"/>
          <p:cNvSpPr>
            <a:spLocks noGrp="1"/>
          </p:cNvSpPr>
          <p:nvPr>
            <p:ph sz="half" idx="13"/>
          </p:nvPr>
        </p:nvSpPr>
        <p:spPr>
          <a:xfrm>
            <a:off x="299846"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sz="half" idx="14"/>
          </p:nvPr>
        </p:nvSpPr>
        <p:spPr>
          <a:xfrm>
            <a:off x="6270879" y="2285999"/>
            <a:ext cx="5669280" cy="3886200"/>
          </a:xfrm>
        </p:spPr>
        <p:txBody>
          <a:bodyPr wrap="square" lIns="0" tIns="0" rIns="0" bIns="0">
            <a:no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1"/>
          </p:nvPr>
        </p:nvSpPr>
        <p:spPr>
          <a:xfrm>
            <a:off x="299846"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Text Placeholder 4"/>
          <p:cNvSpPr>
            <a:spLocks noGrp="1"/>
          </p:cNvSpPr>
          <p:nvPr>
            <p:ph type="body" sz="quarter" idx="3"/>
          </p:nvPr>
        </p:nvSpPr>
        <p:spPr>
          <a:xfrm>
            <a:off x="6270879" y="1600199"/>
            <a:ext cx="5669280" cy="640080"/>
          </a:xfrm>
        </p:spPr>
        <p:txBody>
          <a:bodyPr wrap="square" lIns="0" tIns="0" rIns="0" bIns="0" anchor="t">
            <a:no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Title 1"/>
          <p:cNvSpPr>
            <a:spLocks noGrp="1"/>
          </p:cNvSpPr>
          <p:nvPr>
            <p:ph type="title"/>
          </p:nvPr>
        </p:nvSpPr>
        <p:spPr>
          <a:xfrm>
            <a:off x="299848"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5" name="Date Placeholder 3"/>
          <p:cNvSpPr>
            <a:spLocks noGrp="1"/>
          </p:cNvSpPr>
          <p:nvPr>
            <p:ph type="dt" sz="half" idx="10"/>
          </p:nvPr>
        </p:nvSpPr>
        <p:spPr>
          <a:xfrm>
            <a:off x="9927744"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6" name="Footer Placeholder 4"/>
          <p:cNvSpPr>
            <a:spLocks noGrp="1"/>
          </p:cNvSpPr>
          <p:nvPr>
            <p:ph type="ftr" sz="quarter" idx="11"/>
          </p:nvPr>
        </p:nvSpPr>
        <p:spPr>
          <a:xfrm>
            <a:off x="4287644"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7" name="Slide Number Placeholder 5"/>
          <p:cNvSpPr>
            <a:spLocks noGrp="1"/>
          </p:cNvSpPr>
          <p:nvPr>
            <p:ph type="sldNum" sz="quarter" idx="12"/>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106423843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8" name="Picture Placeholder 2"/>
          <p:cNvSpPr>
            <a:spLocks noGrp="1"/>
          </p:cNvSpPr>
          <p:nvPr>
            <p:ph type="pic" idx="1"/>
          </p:nvPr>
        </p:nvSpPr>
        <p:spPr>
          <a:xfrm>
            <a:off x="274320" y="1600200"/>
            <a:ext cx="11457496" cy="3657600"/>
          </a:xfrm>
        </p:spPr>
        <p:txBody>
          <a:bodyPr wrap="square" lIns="0" tIns="0" rIns="0" bIns="0" anchor="ctr">
            <a:no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9" name="Text Placeholder 3"/>
          <p:cNvSpPr>
            <a:spLocks noGrp="1"/>
          </p:cNvSpPr>
          <p:nvPr>
            <p:ph type="body" sz="half" idx="2"/>
          </p:nvPr>
        </p:nvSpPr>
        <p:spPr>
          <a:xfrm>
            <a:off x="274320" y="5486400"/>
            <a:ext cx="11457496" cy="685800"/>
          </a:xfrm>
        </p:spPr>
        <p:txBody>
          <a:bodyPr wrap="square" lIns="0" tIns="0" rIns="0" bIns="0">
            <a:no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0"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11" name="Date Placeholder 3"/>
          <p:cNvSpPr>
            <a:spLocks noGrp="1"/>
          </p:cNvSpPr>
          <p:nvPr>
            <p:ph type="dt" sz="half" idx="10"/>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2"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3"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70641378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274320" y="201168"/>
            <a:ext cx="9601200" cy="868680"/>
          </a:xfrm>
        </p:spPr>
        <p:txBody>
          <a:bodyPr lIns="0" tIns="0" rIns="0" bIns="0" anchor="b" anchorCtr="0">
            <a:noAutofit/>
          </a:bodyPr>
          <a:lstStyle>
            <a:lvl1pPr algn="l">
              <a:defRPr sz="2800" b="1">
                <a:solidFill>
                  <a:srgbClr val="D57500"/>
                </a:solidFill>
                <a:latin typeface="Arial"/>
                <a:cs typeface="Arial"/>
              </a:defRPr>
            </a:lvl1pPr>
          </a:lstStyle>
          <a:p>
            <a:r>
              <a:rPr lang="en-US" dirty="0" smtClean="0"/>
              <a:t>Click to edit Master title style</a:t>
            </a:r>
            <a:endParaRPr lang="en-US" dirty="0"/>
          </a:p>
        </p:txBody>
      </p:sp>
      <p:sp>
        <p:nvSpPr>
          <p:cNvPr id="7"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8"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9"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218507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2.jpg"/><Relationship Id="rId1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3.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5.jpg"/><Relationship Id="rId18" Type="http://schemas.openxmlformats.org/officeDocument/2006/relationships/image" Target="../media/image6.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slideLayout" Target="../slideLayouts/slideLayout37.xml"/><Relationship Id="rId7" Type="http://schemas.openxmlformats.org/officeDocument/2006/relationships/theme" Target="../theme/theme4.xml"/><Relationship Id="rId12" Type="http://schemas.openxmlformats.org/officeDocument/2006/relationships/image" Target="../media/image6.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5.png"/><Relationship Id="rId5" Type="http://schemas.openxmlformats.org/officeDocument/2006/relationships/slideLayout" Target="../slideLayouts/slideLayout39.xml"/><Relationship Id="rId10" Type="http://schemas.openxmlformats.org/officeDocument/2006/relationships/image" Target="../media/image4.png"/><Relationship Id="rId4" Type="http://schemas.openxmlformats.org/officeDocument/2006/relationships/slideLayout" Target="../slideLayouts/slideLayout38.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opper_PowerPoint_Background_16x9_12-12-201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14"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5"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6"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11646470" y="6454975"/>
            <a:ext cx="0" cy="182880"/>
          </a:xfrm>
          <a:prstGeom prst="line">
            <a:avLst/>
          </a:prstGeom>
          <a:ln w="1270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19" name="Title Placeholder 1"/>
          <p:cNvSpPr>
            <a:spLocks noGrp="1"/>
          </p:cNvSpPr>
          <p:nvPr>
            <p:ph type="title"/>
          </p:nvPr>
        </p:nvSpPr>
        <p:spPr>
          <a:xfrm>
            <a:off x="274320" y="201168"/>
            <a:ext cx="9601200" cy="868680"/>
          </a:xfrm>
          <a:prstGeom prst="rect">
            <a:avLst/>
          </a:prstGeom>
        </p:spPr>
        <p:txBody>
          <a:bodyPr vert="horz" lIns="0" tIns="0" rIns="0" bIns="0" rtlCol="0" anchor="b" anchorCtr="0">
            <a:noAutofit/>
          </a:bodyPr>
          <a:lstStyle/>
          <a:p>
            <a:r>
              <a:rPr lang="en-US" smtClean="0"/>
              <a:t>Click to edit Master title style</a:t>
            </a:r>
            <a:endParaRPr lang="en-US" dirty="0"/>
          </a:p>
        </p:txBody>
      </p:sp>
      <p:sp>
        <p:nvSpPr>
          <p:cNvPr id="20" name="Text Placeholder 2"/>
          <p:cNvSpPr>
            <a:spLocks noGrp="1"/>
          </p:cNvSpPr>
          <p:nvPr>
            <p:ph type="body" idx="1"/>
          </p:nvPr>
        </p:nvSpPr>
        <p:spPr>
          <a:xfrm>
            <a:off x="274320" y="1600200"/>
            <a:ext cx="11640312" cy="45720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1" name="Picture 20"/>
          <p:cNvPicPr>
            <a:picLocks noChangeAspect="1"/>
          </p:cNvPicPr>
          <p:nvPr userDrawn="1"/>
        </p:nvPicPr>
        <p:blipFill>
          <a:blip r:embed="rId15"/>
          <a:stretch>
            <a:fillRect/>
          </a:stretch>
        </p:blipFill>
        <p:spPr>
          <a:xfrm>
            <a:off x="10356456" y="219456"/>
            <a:ext cx="1600200" cy="8128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7" r:id="rId5"/>
    <p:sldLayoutId id="2147483654" r:id="rId6"/>
    <p:sldLayoutId id="2147483663" r:id="rId7"/>
    <p:sldLayoutId id="2147483664" r:id="rId8"/>
    <p:sldLayoutId id="2147483665" r:id="rId9"/>
    <p:sldLayoutId id="2147483661" r:id="rId10"/>
    <p:sldLayoutId id="2147483662" r:id="rId11"/>
    <p:sldLayoutId id="2147483761" r:id="rId12"/>
  </p:sldLayoutIdLst>
  <p:timing>
    <p:tnLst>
      <p:par>
        <p:cTn id="1" dur="indefinite" restart="never" nodeType="tmRoot"/>
      </p:par>
    </p:tnLst>
  </p:timing>
  <p:hf hdr="0"/>
  <p:txStyles>
    <p:titleStyle>
      <a:lvl1pPr algn="l" defTabSz="609493" rtl="0" eaLnBrk="1" latinLnBrk="0" hangingPunct="1">
        <a:spcBef>
          <a:spcPct val="0"/>
        </a:spcBef>
        <a:buNone/>
        <a:defRPr sz="2800" b="1" kern="1200">
          <a:solidFill>
            <a:srgbClr val="FFFFFF"/>
          </a:solidFill>
          <a:latin typeface="Arial"/>
          <a:ea typeface="+mj-ea"/>
          <a:cs typeface="Arial"/>
        </a:defRPr>
      </a:lvl1pPr>
    </p:titleStyle>
    <p:bodyStyle>
      <a:lvl1pPr marL="457120" indent="-457120" algn="l" defTabSz="609493" rtl="0" eaLnBrk="1" latinLnBrk="0" hangingPunct="1">
        <a:spcBef>
          <a:spcPct val="20000"/>
        </a:spcBef>
        <a:buSzPct val="100000"/>
        <a:buFontTx/>
        <a:buBlip>
          <a:blip r:embed="rId16"/>
        </a:buBlip>
        <a:defRPr sz="2000" kern="1200">
          <a:solidFill>
            <a:schemeClr val="accent2"/>
          </a:solidFill>
          <a:latin typeface="Arial"/>
          <a:ea typeface="+mn-ea"/>
          <a:cs typeface="Arial"/>
        </a:defRPr>
      </a:lvl1pPr>
      <a:lvl2pPr marL="990427" indent="-380933" algn="l" defTabSz="609493" rtl="0" eaLnBrk="1" latinLnBrk="0" hangingPunct="1">
        <a:spcBef>
          <a:spcPct val="20000"/>
        </a:spcBef>
        <a:buSzPct val="100000"/>
        <a:buFontTx/>
        <a:buBlip>
          <a:blip r:embed="rId17"/>
        </a:buBlip>
        <a:defRPr sz="1800" kern="1200">
          <a:solidFill>
            <a:schemeClr val="accent2"/>
          </a:solidFill>
          <a:latin typeface="Arial"/>
          <a:ea typeface="+mn-ea"/>
          <a:cs typeface="Arial"/>
        </a:defRPr>
      </a:lvl2pPr>
      <a:lvl3pPr marL="1523733" indent="-304747" algn="l" defTabSz="609493" rtl="0" eaLnBrk="1" latinLnBrk="0" hangingPunct="1">
        <a:spcBef>
          <a:spcPct val="20000"/>
        </a:spcBef>
        <a:buSzPct val="100000"/>
        <a:buFontTx/>
        <a:buBlip>
          <a:blip r:embed="rId18"/>
        </a:buBlip>
        <a:defRPr sz="1600" kern="1200">
          <a:solidFill>
            <a:schemeClr val="accent2"/>
          </a:solidFill>
          <a:latin typeface="Arial"/>
          <a:ea typeface="+mn-ea"/>
          <a:cs typeface="Arial"/>
        </a:defRPr>
      </a:lvl3pPr>
      <a:lvl4pPr marL="2133227" indent="-304747" algn="l" defTabSz="609493" rtl="0" eaLnBrk="1" latinLnBrk="0" hangingPunct="1">
        <a:spcBef>
          <a:spcPct val="20000"/>
        </a:spcBef>
        <a:buSzPct val="100000"/>
        <a:buFontTx/>
        <a:buBlip>
          <a:blip r:embed="rId19"/>
        </a:buBlip>
        <a:defRPr sz="1400" kern="1200">
          <a:solidFill>
            <a:schemeClr val="accent2"/>
          </a:solidFill>
          <a:latin typeface="Arial"/>
          <a:ea typeface="+mn-ea"/>
          <a:cs typeface="Arial"/>
        </a:defRPr>
      </a:lvl4pPr>
      <a:lvl5pPr marL="2742720" indent="-304747" algn="l" defTabSz="609493" rtl="0" eaLnBrk="1" latinLnBrk="0" hangingPunct="1">
        <a:spcBef>
          <a:spcPct val="20000"/>
        </a:spcBef>
        <a:buSzPct val="100000"/>
        <a:buFontTx/>
        <a:buBlip>
          <a:blip r:embed="rId16"/>
        </a:buBlip>
        <a:defRPr sz="1400" kern="1200">
          <a:solidFill>
            <a:schemeClr val="accent2"/>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latinum_PowerPoint_Background_08-19-201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9"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0"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1"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2" name="Straight Connector 11"/>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9" name="Title Placeholder 1"/>
          <p:cNvSpPr>
            <a:spLocks noGrp="1"/>
          </p:cNvSpPr>
          <p:nvPr>
            <p:ph type="title"/>
          </p:nvPr>
        </p:nvSpPr>
        <p:spPr>
          <a:xfrm>
            <a:off x="274320" y="201168"/>
            <a:ext cx="9601200" cy="868680"/>
          </a:xfrm>
          <a:prstGeom prst="rect">
            <a:avLst/>
          </a:prstGeom>
        </p:spPr>
        <p:txBody>
          <a:bodyPr vert="horz" lIns="0" tIns="0" rIns="0" bIns="0" rtlCol="0" anchor="b" anchorCtr="0">
            <a:noAutofit/>
          </a:bodyPr>
          <a:lstStyle/>
          <a:p>
            <a:r>
              <a:rPr lang="en-US" dirty="0" smtClean="0"/>
              <a:t>Click to edit Master title style</a:t>
            </a:r>
            <a:endParaRPr lang="en-US" dirty="0"/>
          </a:p>
        </p:txBody>
      </p:sp>
      <p:sp>
        <p:nvSpPr>
          <p:cNvPr id="20" name="Text Placeholder 2"/>
          <p:cNvSpPr>
            <a:spLocks noGrp="1"/>
          </p:cNvSpPr>
          <p:nvPr>
            <p:ph type="body" idx="1"/>
          </p:nvPr>
        </p:nvSpPr>
        <p:spPr>
          <a:xfrm>
            <a:off x="274320" y="1600200"/>
            <a:ext cx="11640312" cy="45720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p:cNvPicPr>
            <a:picLocks noChangeAspect="1"/>
          </p:cNvPicPr>
          <p:nvPr userDrawn="1"/>
        </p:nvPicPr>
        <p:blipFill>
          <a:blip r:embed="rId14"/>
          <a:stretch>
            <a:fillRect/>
          </a:stretch>
        </p:blipFill>
        <p:spPr>
          <a:xfrm>
            <a:off x="10356456" y="219456"/>
            <a:ext cx="1600200" cy="812800"/>
          </a:xfrm>
          <a:prstGeom prst="rect">
            <a:avLst/>
          </a:prstGeom>
        </p:spPr>
      </p:pic>
    </p:spTree>
    <p:extLst>
      <p:ext uri="{BB962C8B-B14F-4D97-AF65-F5344CB8AC3E}">
        <p14:creationId xmlns:p14="http://schemas.microsoft.com/office/powerpoint/2010/main" val="388304062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4" r:id="rId3"/>
    <p:sldLayoutId id="2147483715" r:id="rId4"/>
    <p:sldLayoutId id="2147483716" r:id="rId5"/>
    <p:sldLayoutId id="2147483717" r:id="rId6"/>
    <p:sldLayoutId id="2147483723" r:id="rId7"/>
    <p:sldLayoutId id="2147483724" r:id="rId8"/>
    <p:sldLayoutId id="2147483725" r:id="rId9"/>
    <p:sldLayoutId id="2147483726" r:id="rId10"/>
    <p:sldLayoutId id="2147483727" r:id="rId11"/>
  </p:sldLayoutIdLst>
  <p:timing>
    <p:tnLst>
      <p:par>
        <p:cTn id="1" dur="indefinite" restart="never" nodeType="tmRoot"/>
      </p:par>
    </p:tnLst>
  </p:timing>
  <p:hf hdr="0"/>
  <p:txStyles>
    <p:titleStyle>
      <a:lvl1pPr algn="l" defTabSz="609493" rtl="0" eaLnBrk="1" latinLnBrk="0" hangingPunct="1">
        <a:spcBef>
          <a:spcPct val="0"/>
        </a:spcBef>
        <a:buNone/>
        <a:defRPr sz="2800" b="1" kern="1200">
          <a:solidFill>
            <a:srgbClr val="D57500"/>
          </a:solidFill>
          <a:latin typeface="Arial"/>
          <a:ea typeface="+mj-ea"/>
          <a:cs typeface="Arial"/>
        </a:defRPr>
      </a:lvl1pPr>
    </p:titleStyle>
    <p:bodyStyle>
      <a:lvl1pPr marL="457120" indent="-457120" algn="l" defTabSz="609493" rtl="0" eaLnBrk="1" latinLnBrk="0" hangingPunct="1">
        <a:spcBef>
          <a:spcPct val="20000"/>
        </a:spcBef>
        <a:buSzPct val="100000"/>
        <a:buFontTx/>
        <a:buBlip>
          <a:blip r:embed="rId15"/>
        </a:buBlip>
        <a:defRPr sz="2000" kern="1200">
          <a:solidFill>
            <a:schemeClr val="tx1"/>
          </a:solidFill>
          <a:latin typeface="Arial"/>
          <a:ea typeface="+mn-ea"/>
          <a:cs typeface="Arial"/>
        </a:defRPr>
      </a:lvl1pPr>
      <a:lvl2pPr marL="990427" indent="-380933" algn="l" defTabSz="609493" rtl="0" eaLnBrk="1" latinLnBrk="0" hangingPunct="1">
        <a:spcBef>
          <a:spcPct val="20000"/>
        </a:spcBef>
        <a:buSzPct val="100000"/>
        <a:buFontTx/>
        <a:buBlip>
          <a:blip r:embed="rId16"/>
        </a:buBlip>
        <a:defRPr sz="1800" kern="1200">
          <a:solidFill>
            <a:schemeClr val="tx1"/>
          </a:solidFill>
          <a:latin typeface="Arial"/>
          <a:ea typeface="+mn-ea"/>
          <a:cs typeface="Arial"/>
        </a:defRPr>
      </a:lvl2pPr>
      <a:lvl3pPr marL="1523733" indent="-304747" algn="l" defTabSz="609493" rtl="0" eaLnBrk="1" latinLnBrk="0" hangingPunct="1">
        <a:spcBef>
          <a:spcPct val="20000"/>
        </a:spcBef>
        <a:buSzPct val="100000"/>
        <a:buFontTx/>
        <a:buBlip>
          <a:blip r:embed="rId17"/>
        </a:buBlip>
        <a:defRPr sz="1600" kern="1200">
          <a:solidFill>
            <a:schemeClr val="tx1"/>
          </a:solidFill>
          <a:latin typeface="Arial"/>
          <a:ea typeface="+mn-ea"/>
          <a:cs typeface="Arial"/>
        </a:defRPr>
      </a:lvl3pPr>
      <a:lvl4pPr marL="2133227" indent="-304747" algn="l" defTabSz="609493" rtl="0" eaLnBrk="1" latinLnBrk="0" hangingPunct="1">
        <a:spcBef>
          <a:spcPct val="20000"/>
        </a:spcBef>
        <a:buSzPct val="100000"/>
        <a:buFontTx/>
        <a:buBlip>
          <a:blip r:embed="rId18"/>
        </a:buBlip>
        <a:defRPr sz="1400" kern="1200">
          <a:solidFill>
            <a:schemeClr val="tx1"/>
          </a:solidFill>
          <a:latin typeface="Arial"/>
          <a:ea typeface="+mn-ea"/>
          <a:cs typeface="Arial"/>
        </a:defRPr>
      </a:lvl4pPr>
      <a:lvl5pPr marL="2742720" indent="-304747" algn="l" defTabSz="609493" rtl="0" eaLnBrk="1" latinLnBrk="0" hangingPunct="1">
        <a:spcBef>
          <a:spcPct val="20000"/>
        </a:spcBef>
        <a:buSzPct val="100000"/>
        <a:buFontTx/>
        <a:buBlip>
          <a:blip r:embed="rId15"/>
        </a:buBlip>
        <a:defRPr sz="1400" kern="1200">
          <a:solidFill>
            <a:schemeClr val="tx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Silver_PowerPoint_Background_08-19-201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9"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7"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8"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9" name="Straight Connector 18"/>
          <p:cNvCxnSpPr/>
          <p:nvPr userDrawn="1"/>
        </p:nvCxnSpPr>
        <p:spPr>
          <a:xfrm>
            <a:off x="11646470" y="6454975"/>
            <a:ext cx="0" cy="182880"/>
          </a:xfrm>
          <a:prstGeom prst="line">
            <a:avLst/>
          </a:prstGeom>
          <a:ln w="1270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20" name="Title Placeholder 1"/>
          <p:cNvSpPr>
            <a:spLocks noGrp="1"/>
          </p:cNvSpPr>
          <p:nvPr>
            <p:ph type="title"/>
          </p:nvPr>
        </p:nvSpPr>
        <p:spPr>
          <a:xfrm>
            <a:off x="274320" y="201168"/>
            <a:ext cx="9601200" cy="868680"/>
          </a:xfrm>
          <a:prstGeom prst="rect">
            <a:avLst/>
          </a:prstGeom>
        </p:spPr>
        <p:txBody>
          <a:bodyPr vert="horz" lIns="0" tIns="0" rIns="0" bIns="0" rtlCol="0" anchor="b" anchorCtr="0">
            <a:noAutofit/>
          </a:bodyPr>
          <a:lstStyle/>
          <a:p>
            <a:r>
              <a:rPr lang="en-US" dirty="0" smtClean="0"/>
              <a:t>Click to edit Master title style</a:t>
            </a:r>
            <a:endParaRPr lang="en-US" dirty="0"/>
          </a:p>
        </p:txBody>
      </p:sp>
      <p:sp>
        <p:nvSpPr>
          <p:cNvPr id="21" name="Text Placeholder 2"/>
          <p:cNvSpPr>
            <a:spLocks noGrp="1"/>
          </p:cNvSpPr>
          <p:nvPr>
            <p:ph type="body" idx="1"/>
          </p:nvPr>
        </p:nvSpPr>
        <p:spPr>
          <a:xfrm>
            <a:off x="274320" y="1600200"/>
            <a:ext cx="11640312" cy="45720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p:cNvPicPr>
            <a:picLocks noChangeAspect="1"/>
          </p:cNvPicPr>
          <p:nvPr userDrawn="1"/>
        </p:nvPicPr>
        <p:blipFill>
          <a:blip r:embed="rId14"/>
          <a:stretch>
            <a:fillRect/>
          </a:stretch>
        </p:blipFill>
        <p:spPr>
          <a:xfrm>
            <a:off x="10356456" y="219456"/>
            <a:ext cx="1600200" cy="812800"/>
          </a:xfrm>
          <a:prstGeom prst="rect">
            <a:avLst/>
          </a:prstGeom>
        </p:spPr>
      </p:pic>
    </p:spTree>
    <p:extLst>
      <p:ext uri="{BB962C8B-B14F-4D97-AF65-F5344CB8AC3E}">
        <p14:creationId xmlns:p14="http://schemas.microsoft.com/office/powerpoint/2010/main" val="109681568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40" r:id="rId3"/>
    <p:sldLayoutId id="2147483741" r:id="rId4"/>
    <p:sldLayoutId id="2147483742" r:id="rId5"/>
    <p:sldLayoutId id="2147483743" r:id="rId6"/>
    <p:sldLayoutId id="2147483747" r:id="rId7"/>
    <p:sldLayoutId id="2147483748" r:id="rId8"/>
    <p:sldLayoutId id="2147483749" r:id="rId9"/>
    <p:sldLayoutId id="2147483750" r:id="rId10"/>
    <p:sldLayoutId id="2147483751" r:id="rId11"/>
  </p:sldLayoutIdLst>
  <p:timing>
    <p:tnLst>
      <p:par>
        <p:cTn id="1" dur="indefinite" restart="never" nodeType="tmRoot"/>
      </p:par>
    </p:tnLst>
  </p:timing>
  <p:hf hdr="0"/>
  <p:txStyles>
    <p:titleStyle>
      <a:lvl1pPr algn="l" defTabSz="609493" rtl="0" eaLnBrk="1" latinLnBrk="0" hangingPunct="1">
        <a:spcBef>
          <a:spcPct val="0"/>
        </a:spcBef>
        <a:buNone/>
        <a:defRPr sz="2800" b="1" kern="1200">
          <a:solidFill>
            <a:schemeClr val="bg1"/>
          </a:solidFill>
          <a:latin typeface="Arial"/>
          <a:ea typeface="+mj-ea"/>
          <a:cs typeface="Arial"/>
        </a:defRPr>
      </a:lvl1pPr>
    </p:titleStyle>
    <p:bodyStyle>
      <a:lvl1pPr marL="457120" indent="-457120" algn="l" defTabSz="609493" rtl="0" eaLnBrk="1" latinLnBrk="0" hangingPunct="1">
        <a:spcBef>
          <a:spcPct val="20000"/>
        </a:spcBef>
        <a:buSzPct val="100000"/>
        <a:buFontTx/>
        <a:buBlip>
          <a:blip r:embed="rId15"/>
        </a:buBlip>
        <a:defRPr sz="2000" kern="1200">
          <a:solidFill>
            <a:schemeClr val="tx1"/>
          </a:solidFill>
          <a:latin typeface="Arial"/>
          <a:ea typeface="+mn-ea"/>
          <a:cs typeface="Arial"/>
        </a:defRPr>
      </a:lvl1pPr>
      <a:lvl2pPr marL="990427" indent="-380933" algn="l" defTabSz="609493" rtl="0" eaLnBrk="1" latinLnBrk="0" hangingPunct="1">
        <a:spcBef>
          <a:spcPct val="20000"/>
        </a:spcBef>
        <a:buSzPct val="100000"/>
        <a:buFontTx/>
        <a:buBlip>
          <a:blip r:embed="rId16"/>
        </a:buBlip>
        <a:defRPr sz="1800" kern="1200">
          <a:solidFill>
            <a:schemeClr val="tx1"/>
          </a:solidFill>
          <a:latin typeface="Arial"/>
          <a:ea typeface="+mn-ea"/>
          <a:cs typeface="Arial"/>
        </a:defRPr>
      </a:lvl2pPr>
      <a:lvl3pPr marL="1523733" indent="-304747" algn="l" defTabSz="609493" rtl="0" eaLnBrk="1" latinLnBrk="0" hangingPunct="1">
        <a:spcBef>
          <a:spcPct val="20000"/>
        </a:spcBef>
        <a:buSzPct val="100000"/>
        <a:buFontTx/>
        <a:buBlip>
          <a:blip r:embed="rId17"/>
        </a:buBlip>
        <a:defRPr sz="1600" kern="1200">
          <a:solidFill>
            <a:schemeClr val="tx1"/>
          </a:solidFill>
          <a:latin typeface="Arial"/>
          <a:ea typeface="+mn-ea"/>
          <a:cs typeface="Arial"/>
        </a:defRPr>
      </a:lvl3pPr>
      <a:lvl4pPr marL="2133227" indent="-304747" algn="l" defTabSz="609493" rtl="0" eaLnBrk="1" latinLnBrk="0" hangingPunct="1">
        <a:spcBef>
          <a:spcPct val="20000"/>
        </a:spcBef>
        <a:buSzPct val="100000"/>
        <a:buFontTx/>
        <a:buBlip>
          <a:blip r:embed="rId18"/>
        </a:buBlip>
        <a:defRPr sz="1400" kern="1200">
          <a:solidFill>
            <a:schemeClr val="tx1"/>
          </a:solidFill>
          <a:latin typeface="Arial"/>
          <a:ea typeface="+mn-ea"/>
          <a:cs typeface="Arial"/>
        </a:defRPr>
      </a:lvl4pPr>
      <a:lvl5pPr marL="2742720" indent="-304747" algn="l" defTabSz="609493" rtl="0" eaLnBrk="1" latinLnBrk="0" hangingPunct="1">
        <a:spcBef>
          <a:spcPct val="20000"/>
        </a:spcBef>
        <a:buSzPct val="100000"/>
        <a:buFontTx/>
        <a:buBlip>
          <a:blip r:embed="rId15"/>
        </a:buBlip>
        <a:defRPr sz="1400" kern="1200">
          <a:solidFill>
            <a:schemeClr val="tx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Date Placeholder 3"/>
          <p:cNvSpPr>
            <a:spLocks noGrp="1"/>
          </p:cNvSpPr>
          <p:nvPr>
            <p:ph type="dt" sz="half" idx="2"/>
          </p:nvPr>
        </p:nvSpPr>
        <p:spPr>
          <a:xfrm>
            <a:off x="9902216" y="6356350"/>
            <a:ext cx="1600200" cy="365125"/>
          </a:xfrm>
          <a:prstGeom prst="rect">
            <a:avLst/>
          </a:prstGeom>
        </p:spPr>
        <p:txBody>
          <a:bodyPr wrap="none" lIns="0" tIns="0" rIns="0" bIns="0" anchor="ctr" anchorCtr="0"/>
          <a:lstStyle>
            <a:lvl1pPr algn="r">
              <a:defRPr sz="900">
                <a:solidFill>
                  <a:srgbClr val="707276"/>
                </a:solidFill>
                <a:latin typeface="Arial"/>
                <a:cs typeface="Arial"/>
              </a:defRPr>
            </a:lvl1pPr>
          </a:lstStyle>
          <a:p>
            <a:fld id="{2968F0E1-7F3B-9143-ABF4-576BF984EE9D}" type="datetime4">
              <a:rPr lang="en-US" smtClean="0"/>
              <a:pPr/>
              <a:t>October 30, 2017</a:t>
            </a:fld>
            <a:endParaRPr lang="en-US" dirty="0"/>
          </a:p>
        </p:txBody>
      </p:sp>
      <p:sp>
        <p:nvSpPr>
          <p:cNvPr id="18" name="Footer Placeholder 4"/>
          <p:cNvSpPr>
            <a:spLocks noGrp="1"/>
          </p:cNvSpPr>
          <p:nvPr>
            <p:ph type="ftr" sz="quarter" idx="3"/>
          </p:nvPr>
        </p:nvSpPr>
        <p:spPr>
          <a:xfrm>
            <a:off x="4262116" y="6356350"/>
            <a:ext cx="3657600" cy="365125"/>
          </a:xfrm>
          <a:prstGeom prst="rect">
            <a:avLst/>
          </a:prstGeom>
        </p:spPr>
        <p:txBody>
          <a:bodyPr lIns="0" tIns="0" rIns="0" bIns="0" anchor="ctr" anchorCtr="1"/>
          <a:lstStyle>
            <a:lvl1pPr algn="ctr">
              <a:defRPr sz="900">
                <a:solidFill>
                  <a:srgbClr val="707276"/>
                </a:solidFill>
                <a:latin typeface="Arial"/>
                <a:cs typeface="Arial"/>
              </a:defRPr>
            </a:lvl1pPr>
          </a:lstStyle>
          <a:p>
            <a:endParaRPr lang="en-US" dirty="0"/>
          </a:p>
        </p:txBody>
      </p:sp>
      <p:sp>
        <p:nvSpPr>
          <p:cNvPr id="19" name="Slide Number Placeholder 5"/>
          <p:cNvSpPr>
            <a:spLocks noGrp="1"/>
          </p:cNvSpPr>
          <p:nvPr>
            <p:ph type="sldNum" sz="quarter" idx="4"/>
          </p:nvPr>
        </p:nvSpPr>
        <p:spPr>
          <a:xfrm>
            <a:off x="11785880" y="6356350"/>
            <a:ext cx="301752" cy="365125"/>
          </a:xfrm>
          <a:prstGeom prst="rect">
            <a:avLst/>
          </a:prstGeom>
        </p:spPr>
        <p:txBody>
          <a:bodyPr lIns="0" tIns="0" r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0" name="Straight Connector 19"/>
          <p:cNvCxnSpPr/>
          <p:nvPr userDrawn="1"/>
        </p:nvCxnSpPr>
        <p:spPr>
          <a:xfrm>
            <a:off x="11646470"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1" name="Title Placeholder 1"/>
          <p:cNvSpPr>
            <a:spLocks noGrp="1"/>
          </p:cNvSpPr>
          <p:nvPr>
            <p:ph type="title"/>
          </p:nvPr>
        </p:nvSpPr>
        <p:spPr>
          <a:xfrm>
            <a:off x="274320" y="201168"/>
            <a:ext cx="9601200" cy="868680"/>
          </a:xfrm>
          <a:prstGeom prst="rect">
            <a:avLst/>
          </a:prstGeom>
        </p:spPr>
        <p:txBody>
          <a:bodyPr vert="horz" lIns="0" tIns="0" rIns="0" bIns="0" rtlCol="0" anchor="b" anchorCtr="0">
            <a:noAutofit/>
          </a:bodyPr>
          <a:lstStyle/>
          <a:p>
            <a:r>
              <a:rPr lang="en-US" dirty="0" smtClean="0"/>
              <a:t>Click to edit Master title style</a:t>
            </a:r>
            <a:endParaRPr lang="en-US" dirty="0"/>
          </a:p>
        </p:txBody>
      </p:sp>
      <p:sp>
        <p:nvSpPr>
          <p:cNvPr id="22" name="Text Placeholder 2"/>
          <p:cNvSpPr>
            <a:spLocks noGrp="1"/>
          </p:cNvSpPr>
          <p:nvPr>
            <p:ph type="body" idx="1"/>
          </p:nvPr>
        </p:nvSpPr>
        <p:spPr>
          <a:xfrm>
            <a:off x="274320" y="1600200"/>
            <a:ext cx="11640312" cy="45720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3" name="Picture 22"/>
          <p:cNvPicPr>
            <a:picLocks noChangeAspect="1"/>
          </p:cNvPicPr>
          <p:nvPr userDrawn="1"/>
        </p:nvPicPr>
        <p:blipFill>
          <a:blip r:embed="rId8"/>
          <a:stretch>
            <a:fillRect/>
          </a:stretch>
        </p:blipFill>
        <p:spPr>
          <a:xfrm>
            <a:off x="10356456" y="219456"/>
            <a:ext cx="1600200" cy="812800"/>
          </a:xfrm>
          <a:prstGeom prst="rect">
            <a:avLst/>
          </a:prstGeom>
        </p:spPr>
      </p:pic>
    </p:spTree>
    <p:extLst>
      <p:ext uri="{BB962C8B-B14F-4D97-AF65-F5344CB8AC3E}">
        <p14:creationId xmlns:p14="http://schemas.microsoft.com/office/powerpoint/2010/main" val="26148676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timing>
    <p:tnLst>
      <p:par>
        <p:cTn id="1" dur="indefinite" restart="never" nodeType="tmRoot"/>
      </p:par>
    </p:tnLst>
  </p:timing>
  <p:hf hdr="0"/>
  <p:txStyles>
    <p:titleStyle>
      <a:lvl1pPr algn="l" defTabSz="609493" rtl="0" eaLnBrk="1" latinLnBrk="0" hangingPunct="1">
        <a:spcBef>
          <a:spcPct val="0"/>
        </a:spcBef>
        <a:buNone/>
        <a:defRPr sz="3300" b="1" kern="1200">
          <a:solidFill>
            <a:srgbClr val="D57500"/>
          </a:solidFill>
          <a:latin typeface="Arial"/>
          <a:ea typeface="+mj-ea"/>
          <a:cs typeface="Arial"/>
        </a:defRPr>
      </a:lvl1pPr>
    </p:titleStyle>
    <p:bodyStyle>
      <a:lvl1pPr marL="457120" indent="-457120" algn="l" defTabSz="609493" rtl="0" eaLnBrk="1" latinLnBrk="0" hangingPunct="1">
        <a:spcBef>
          <a:spcPct val="20000"/>
        </a:spcBef>
        <a:buSzPct val="100000"/>
        <a:buFontTx/>
        <a:buBlip>
          <a:blip r:embed="rId9"/>
        </a:buBlip>
        <a:defRPr sz="2700" kern="1200">
          <a:solidFill>
            <a:schemeClr val="tx1"/>
          </a:solidFill>
          <a:latin typeface="Arial"/>
          <a:ea typeface="+mn-ea"/>
          <a:cs typeface="Arial"/>
        </a:defRPr>
      </a:lvl1pPr>
      <a:lvl2pPr marL="990427" indent="-380933" algn="l" defTabSz="609493" rtl="0" eaLnBrk="1" latinLnBrk="0" hangingPunct="1">
        <a:spcBef>
          <a:spcPct val="20000"/>
        </a:spcBef>
        <a:buSzPct val="100000"/>
        <a:buFontTx/>
        <a:buBlip>
          <a:blip r:embed="rId10"/>
        </a:buBlip>
        <a:defRPr sz="2400" kern="1200">
          <a:solidFill>
            <a:schemeClr val="tx1"/>
          </a:solidFill>
          <a:latin typeface="Arial"/>
          <a:ea typeface="+mn-ea"/>
          <a:cs typeface="Arial"/>
        </a:defRPr>
      </a:lvl2pPr>
      <a:lvl3pPr marL="1523733" indent="-304747" algn="l" defTabSz="609493" rtl="0" eaLnBrk="1" latinLnBrk="0" hangingPunct="1">
        <a:spcBef>
          <a:spcPct val="20000"/>
        </a:spcBef>
        <a:buSzPct val="100000"/>
        <a:buFontTx/>
        <a:buBlip>
          <a:blip r:embed="rId11"/>
        </a:buBlip>
        <a:defRPr sz="2100" kern="1200">
          <a:solidFill>
            <a:schemeClr val="tx1"/>
          </a:solidFill>
          <a:latin typeface="Arial"/>
          <a:ea typeface="+mn-ea"/>
          <a:cs typeface="Arial"/>
        </a:defRPr>
      </a:lvl3pPr>
      <a:lvl4pPr marL="2133227" indent="-304747" algn="l" defTabSz="609493" rtl="0" eaLnBrk="1" latinLnBrk="0" hangingPunct="1">
        <a:spcBef>
          <a:spcPct val="20000"/>
        </a:spcBef>
        <a:buSzPct val="100000"/>
        <a:buFontTx/>
        <a:buBlip>
          <a:blip r:embed="rId12"/>
        </a:buBlip>
        <a:defRPr sz="1900" kern="1200">
          <a:solidFill>
            <a:schemeClr val="tx1"/>
          </a:solidFill>
          <a:latin typeface="Arial"/>
          <a:ea typeface="+mn-ea"/>
          <a:cs typeface="Arial"/>
        </a:defRPr>
      </a:lvl4pPr>
      <a:lvl5pPr marL="2742720" indent="-304747" algn="l" defTabSz="609493" rtl="0" eaLnBrk="1" latinLnBrk="0" hangingPunct="1">
        <a:spcBef>
          <a:spcPct val="20000"/>
        </a:spcBef>
        <a:buSzPct val="100000"/>
        <a:buFontTx/>
        <a:buBlip>
          <a:blip r:embed="rId9"/>
        </a:buBlip>
        <a:defRPr sz="1900" kern="1200">
          <a:solidFill>
            <a:schemeClr val="tx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3.xml"/><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image" Target="../media/image28.emf"/><Relationship Id="rId1" Type="http://schemas.openxmlformats.org/officeDocument/2006/relationships/slideLayout" Target="../slideLayouts/slideLayout6.xml"/><Relationship Id="rId4" Type="http://schemas.openxmlformats.org/officeDocument/2006/relationships/image" Target="../media/image30.tif"/></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968F0E1-7F3B-9143-ABF4-576BF984EE9D}" type="datetime4">
              <a:rPr lang="en-US" smtClean="0"/>
              <a:pPr/>
              <a:t>October 30,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722D57-58D6-9447-A6D5-A97F6C35A8FB}" type="slidenum">
              <a:rPr lang="en-US" smtClean="0"/>
              <a:pPr/>
              <a:t>1</a:t>
            </a:fld>
            <a:endParaRPr lang="en-US" dirty="0"/>
          </a:p>
        </p:txBody>
      </p:sp>
      <p:sp>
        <p:nvSpPr>
          <p:cNvPr id="7" name="Title 6"/>
          <p:cNvSpPr>
            <a:spLocks noGrp="1"/>
          </p:cNvSpPr>
          <p:nvPr>
            <p:ph type="ctrTitle"/>
          </p:nvPr>
        </p:nvSpPr>
        <p:spPr/>
        <p:txBody>
          <a:bodyPr/>
          <a:lstStyle/>
          <a:p>
            <a:r>
              <a:rPr lang="en-US" altLang="en-US" dirty="0"/>
              <a:t>Glass Ceramic Corrosion Testing</a:t>
            </a:r>
            <a:endParaRPr lang="en-US" dirty="0"/>
          </a:p>
        </p:txBody>
      </p:sp>
      <p:sp>
        <p:nvSpPr>
          <p:cNvPr id="8" name="Subtitle 7"/>
          <p:cNvSpPr>
            <a:spLocks noGrp="1"/>
          </p:cNvSpPr>
          <p:nvPr>
            <p:ph type="subTitle" idx="1"/>
          </p:nvPr>
        </p:nvSpPr>
        <p:spPr/>
        <p:txBody>
          <a:bodyPr>
            <a:normAutofit fontScale="85000" lnSpcReduction="10000"/>
          </a:bodyPr>
          <a:lstStyle/>
          <a:p>
            <a:r>
              <a:rPr lang="en-US" altLang="en-US" dirty="0" smtClean="0"/>
              <a:t>J</a:t>
            </a:r>
            <a:r>
              <a:rPr lang="en-US" altLang="en-US" dirty="0"/>
              <a:t>. </a:t>
            </a:r>
            <a:r>
              <a:rPr lang="en-US" altLang="en-US" dirty="0" smtClean="0"/>
              <a:t>Crum</a:t>
            </a:r>
            <a:r>
              <a:rPr lang="en-US" baseline="30000" dirty="0"/>
              <a:t> €</a:t>
            </a:r>
            <a:r>
              <a:rPr lang="en-US" altLang="en-US" dirty="0" smtClean="0"/>
              <a:t>, </a:t>
            </a:r>
            <a:r>
              <a:rPr lang="en-US" altLang="en-US" dirty="0"/>
              <a:t>B. </a:t>
            </a:r>
            <a:r>
              <a:rPr lang="en-US" altLang="en-US" dirty="0" smtClean="0"/>
              <a:t>Riley</a:t>
            </a:r>
            <a:r>
              <a:rPr lang="en-US" baseline="30000" dirty="0"/>
              <a:t> €</a:t>
            </a:r>
            <a:r>
              <a:rPr lang="en-US" altLang="en-US" dirty="0" smtClean="0"/>
              <a:t>, </a:t>
            </a:r>
            <a:r>
              <a:rPr lang="en-US" altLang="en-US" dirty="0"/>
              <a:t>J. </a:t>
            </a:r>
            <a:r>
              <a:rPr lang="en-US" altLang="en-US" dirty="0" smtClean="0"/>
              <a:t>Peterson</a:t>
            </a:r>
            <a:r>
              <a:rPr lang="en-US" baseline="30000" dirty="0"/>
              <a:t> €</a:t>
            </a:r>
            <a:r>
              <a:rPr lang="en-US" altLang="en-US" dirty="0" smtClean="0"/>
              <a:t>, </a:t>
            </a:r>
            <a:r>
              <a:rPr lang="en-US" altLang="en-US" dirty="0"/>
              <a:t>J. </a:t>
            </a:r>
            <a:r>
              <a:rPr lang="en-US" altLang="en-US" dirty="0" smtClean="0"/>
              <a:t>Kroll</a:t>
            </a:r>
            <a:r>
              <a:rPr lang="en-US" baseline="30000" dirty="0"/>
              <a:t> €</a:t>
            </a:r>
            <a:r>
              <a:rPr lang="en-US" altLang="en-US" dirty="0" smtClean="0"/>
              <a:t>, </a:t>
            </a:r>
            <a:r>
              <a:rPr lang="en-US" altLang="en-US" dirty="0"/>
              <a:t>J. </a:t>
            </a:r>
            <a:r>
              <a:rPr lang="en-US" altLang="en-US" dirty="0" smtClean="0"/>
              <a:t>Neeway</a:t>
            </a:r>
            <a:r>
              <a:rPr lang="en-US" baseline="30000" dirty="0"/>
              <a:t> €</a:t>
            </a:r>
            <a:r>
              <a:rPr lang="en-US" altLang="en-US" dirty="0" smtClean="0"/>
              <a:t> </a:t>
            </a:r>
            <a:r>
              <a:rPr lang="en-US" altLang="en-US" dirty="0"/>
              <a:t>and M. </a:t>
            </a:r>
            <a:r>
              <a:rPr lang="en-US" altLang="en-US" dirty="0" smtClean="0"/>
              <a:t>Asmussen</a:t>
            </a:r>
            <a:r>
              <a:rPr lang="en-US" baseline="30000" dirty="0"/>
              <a:t> €</a:t>
            </a:r>
            <a:r>
              <a:rPr lang="en-US" altLang="en-US" dirty="0" smtClean="0"/>
              <a:t>, C</a:t>
            </a:r>
            <a:r>
              <a:rPr lang="en-US" altLang="en-US" dirty="0"/>
              <a:t>. </a:t>
            </a:r>
            <a:r>
              <a:rPr lang="en-US" altLang="en-US" dirty="0" smtClean="0"/>
              <a:t>Crawford</a:t>
            </a:r>
            <a:r>
              <a:rPr lang="en-US" baseline="30000" dirty="0"/>
              <a:t> ₣</a:t>
            </a:r>
            <a:endParaRPr lang="en-US" altLang="en-US" dirty="0"/>
          </a:p>
          <a:p>
            <a:endParaRPr lang="en-US" dirty="0"/>
          </a:p>
        </p:txBody>
      </p:sp>
      <p:sp>
        <p:nvSpPr>
          <p:cNvPr id="9" name="Text Placeholder 8"/>
          <p:cNvSpPr>
            <a:spLocks noGrp="1"/>
          </p:cNvSpPr>
          <p:nvPr>
            <p:ph type="body" sz="quarter" idx="14"/>
          </p:nvPr>
        </p:nvSpPr>
        <p:spPr/>
        <p:txBody>
          <a:bodyPr/>
          <a:lstStyle/>
          <a:p>
            <a:r>
              <a:rPr lang="en-US" baseline="30000" dirty="0"/>
              <a:t>€</a:t>
            </a:r>
            <a:r>
              <a:rPr lang="en-US" dirty="0"/>
              <a:t>Pacific </a:t>
            </a:r>
            <a:r>
              <a:rPr lang="en-US" dirty="0" smtClean="0"/>
              <a:t>Northwest National Laboratory, </a:t>
            </a:r>
            <a:r>
              <a:rPr lang="en-US" baseline="30000" dirty="0" smtClean="0"/>
              <a:t>₣</a:t>
            </a:r>
            <a:r>
              <a:rPr lang="en-US" dirty="0" smtClean="0"/>
              <a:t> Savannah River National Laboratory</a:t>
            </a:r>
            <a:endParaRPr lang="en-US" dirty="0"/>
          </a:p>
        </p:txBody>
      </p:sp>
      <p:sp>
        <p:nvSpPr>
          <p:cNvPr id="10" name="Text Placeholder 9"/>
          <p:cNvSpPr>
            <a:spLocks noGrp="1"/>
          </p:cNvSpPr>
          <p:nvPr>
            <p:ph type="body" sz="quarter" idx="15"/>
          </p:nvPr>
        </p:nvSpPr>
        <p:spPr/>
        <p:txBody>
          <a:bodyPr/>
          <a:lstStyle/>
          <a:p>
            <a:r>
              <a:rPr lang="en-US" dirty="0" smtClean="0"/>
              <a:t>Scientific Basis for Nuclear Waste Management Symposium 2017</a:t>
            </a:r>
            <a:endParaRPr lang="en-US" dirty="0"/>
          </a:p>
        </p:txBody>
      </p:sp>
    </p:spTree>
    <p:extLst>
      <p:ext uri="{BB962C8B-B14F-4D97-AF65-F5344CB8AC3E}">
        <p14:creationId xmlns:p14="http://schemas.microsoft.com/office/powerpoint/2010/main" val="3736385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dirty="0" smtClean="0"/>
              <a:t>Glass Ceramic Development Background</a:t>
            </a:r>
          </a:p>
        </p:txBody>
      </p:sp>
      <p:sp>
        <p:nvSpPr>
          <p:cNvPr id="4099" name="Content Placeholder 2"/>
          <p:cNvSpPr>
            <a:spLocks noGrp="1"/>
          </p:cNvSpPr>
          <p:nvPr>
            <p:ph idx="1"/>
          </p:nvPr>
        </p:nvSpPr>
        <p:spPr/>
        <p:txBody>
          <a:bodyPr>
            <a:normAutofit/>
          </a:bodyPr>
          <a:lstStyle/>
          <a:p>
            <a:r>
              <a:rPr lang="en-US" altLang="en-US" dirty="0" smtClean="0"/>
              <a:t>Glass Ceramics are being developed to immobilize HLW from reprocessing used nuclear fuel</a:t>
            </a:r>
          </a:p>
          <a:p>
            <a:pPr lvl="1"/>
            <a:r>
              <a:rPr lang="en-US" altLang="en-US" dirty="0" smtClean="0"/>
              <a:t>Intentional crystallization of troublesome components (MoO</a:t>
            </a:r>
            <a:r>
              <a:rPr lang="en-US" altLang="en-US" baseline="-25000" dirty="0" smtClean="0"/>
              <a:t>3</a:t>
            </a:r>
            <a:r>
              <a:rPr lang="en-US" altLang="en-US" dirty="0" smtClean="0"/>
              <a:t>, lanthanides, and alkaline earths)</a:t>
            </a:r>
          </a:p>
          <a:p>
            <a:pPr lvl="1"/>
            <a:r>
              <a:rPr lang="en-US" altLang="en-US" dirty="0" smtClean="0"/>
              <a:t>Targeted phases: powellite [(</a:t>
            </a:r>
            <a:r>
              <a:rPr lang="en-US" altLang="en-US" dirty="0" err="1" smtClean="0"/>
              <a:t>Ca,Sr,Ba</a:t>
            </a:r>
            <a:r>
              <a:rPr lang="en-US" altLang="en-US" dirty="0" smtClean="0"/>
              <a:t>)MoO</a:t>
            </a:r>
            <a:r>
              <a:rPr lang="en-US" altLang="en-US" baseline="-25000" dirty="0" smtClean="0"/>
              <a:t>4</a:t>
            </a:r>
            <a:r>
              <a:rPr lang="en-US" altLang="en-US" dirty="0" smtClean="0"/>
              <a:t>], oxyapatite [</a:t>
            </a:r>
            <a:r>
              <a:rPr lang="en-US" dirty="0"/>
              <a:t>Ca</a:t>
            </a:r>
            <a:r>
              <a:rPr lang="en-US" baseline="-25000" dirty="0"/>
              <a:t>2</a:t>
            </a:r>
            <a:r>
              <a:rPr lang="en-US" dirty="0"/>
              <a:t>Nd</a:t>
            </a:r>
            <a:r>
              <a:rPr lang="en-US" baseline="-25000" dirty="0"/>
              <a:t>8</a:t>
            </a:r>
            <a:r>
              <a:rPr lang="en-US" dirty="0"/>
              <a:t>(SiO</a:t>
            </a:r>
            <a:r>
              <a:rPr lang="en-US" baseline="-25000" dirty="0"/>
              <a:t>4</a:t>
            </a:r>
            <a:r>
              <a:rPr lang="en-US" dirty="0"/>
              <a:t>)</a:t>
            </a:r>
            <a:r>
              <a:rPr lang="en-US" baseline="-25000" dirty="0"/>
              <a:t>6</a:t>
            </a:r>
            <a:r>
              <a:rPr lang="en-US" dirty="0"/>
              <a:t>O</a:t>
            </a:r>
            <a:r>
              <a:rPr lang="en-US" baseline="-25000" dirty="0"/>
              <a:t>2</a:t>
            </a:r>
            <a:r>
              <a:rPr lang="en-US" altLang="en-US" dirty="0" smtClean="0"/>
              <a:t>], and </a:t>
            </a:r>
            <a:r>
              <a:rPr lang="en-US" dirty="0" smtClean="0"/>
              <a:t>RE</a:t>
            </a:r>
            <a:r>
              <a:rPr lang="en-US" baseline="-25000" dirty="0" smtClean="0"/>
              <a:t>3</a:t>
            </a:r>
            <a:r>
              <a:rPr lang="en-US" dirty="0" smtClean="0"/>
              <a:t>BSi</a:t>
            </a:r>
            <a:r>
              <a:rPr lang="en-US" baseline="-25000" dirty="0" smtClean="0"/>
              <a:t>2</a:t>
            </a:r>
            <a:r>
              <a:rPr lang="en-US" dirty="0" smtClean="0"/>
              <a:t>O</a:t>
            </a:r>
            <a:r>
              <a:rPr lang="en-US" baseline="-25000" dirty="0" smtClean="0"/>
              <a:t>10</a:t>
            </a:r>
            <a:r>
              <a:rPr lang="en-US" dirty="0" smtClean="0"/>
              <a:t> </a:t>
            </a:r>
            <a:endParaRPr lang="en-US" altLang="en-US" dirty="0" smtClean="0"/>
          </a:p>
          <a:p>
            <a:pPr lvl="1"/>
            <a:r>
              <a:rPr lang="en-US" altLang="en-US" dirty="0" smtClean="0"/>
              <a:t>Phase transformation upon slow cooling in the canister after pouring</a:t>
            </a:r>
          </a:p>
          <a:p>
            <a:pPr marL="457200" lvl="1" indent="0">
              <a:buNone/>
            </a:pPr>
            <a:endParaRPr lang="en-US" altLang="en-US" dirty="0" smtClean="0"/>
          </a:p>
          <a:p>
            <a:r>
              <a:rPr lang="en-US" altLang="en-US" dirty="0" smtClean="0"/>
              <a:t>Corrosion testing of glass ceramic waste form</a:t>
            </a:r>
          </a:p>
          <a:p>
            <a:pPr lvl="1"/>
            <a:r>
              <a:rPr lang="en-US" altLang="en-US" dirty="0" smtClean="0"/>
              <a:t>Flow through (SPFT) and static testing (PCT)</a:t>
            </a:r>
          </a:p>
          <a:p>
            <a:pPr lvl="1"/>
            <a:r>
              <a:rPr lang="en-US" altLang="en-US" dirty="0" smtClean="0"/>
              <a:t>Evaluation of corrosion data complicated by multiple phases and microstructural effects</a:t>
            </a:r>
          </a:p>
          <a:p>
            <a:pPr lvl="1"/>
            <a:endParaRPr lang="en-US" altLang="en-US" dirty="0" smtClean="0"/>
          </a:p>
          <a:p>
            <a:r>
              <a:rPr lang="en-US" altLang="en-US" dirty="0" smtClean="0"/>
              <a:t>Corrosion studies of individual phases in glass ceramic waste form (separately)</a:t>
            </a:r>
          </a:p>
          <a:p>
            <a:pPr lvl="1"/>
            <a:r>
              <a:rPr lang="en-US" altLang="en-US" dirty="0" smtClean="0"/>
              <a:t>Synthesis of phases</a:t>
            </a:r>
          </a:p>
          <a:p>
            <a:pPr lvl="1"/>
            <a:r>
              <a:rPr lang="en-US" altLang="en-US" dirty="0" smtClean="0"/>
              <a:t>Characterization of phases</a:t>
            </a:r>
          </a:p>
          <a:p>
            <a:pPr lvl="1"/>
            <a:r>
              <a:rPr lang="en-US" altLang="en-US" dirty="0" smtClean="0"/>
              <a:t>Corrosion studies by flow-through and static testing</a:t>
            </a:r>
          </a:p>
          <a:p>
            <a:pPr lvl="1"/>
            <a:endParaRPr lang="en-US" altLang="en-US" dirty="0" smtClean="0"/>
          </a:p>
          <a:p>
            <a:pPr lvl="1"/>
            <a:endParaRPr lang="en-US" altLang="en-US" dirty="0" smtClean="0"/>
          </a:p>
          <a:p>
            <a:pPr lvl="1"/>
            <a:endParaRPr lang="en-US" altLang="en-US" dirty="0" smtClean="0"/>
          </a:p>
        </p:txBody>
      </p:sp>
      <p:sp>
        <p:nvSpPr>
          <p:cNvPr id="2" name="Slide Number Placeholder 1"/>
          <p:cNvSpPr>
            <a:spLocks noGrp="1"/>
          </p:cNvSpPr>
          <p:nvPr>
            <p:ph type="sldNum" sz="quarter" idx="4"/>
          </p:nvPr>
        </p:nvSpPr>
        <p:spPr/>
        <p:txBody>
          <a:bodyPr/>
          <a:lstStyle/>
          <a:p>
            <a:fld id="{03722D57-58D6-9447-A6D5-A97F6C35A8FB}" type="slidenum">
              <a:rPr lang="en-US" smtClean="0"/>
              <a:pPr/>
              <a:t>2</a:t>
            </a:fld>
            <a:endParaRPr lang="en-US" dirty="0"/>
          </a:p>
        </p:txBody>
      </p:sp>
    </p:spTree>
    <p:extLst>
      <p:ext uri="{BB962C8B-B14F-4D97-AF65-F5344CB8AC3E}">
        <p14:creationId xmlns:p14="http://schemas.microsoft.com/office/powerpoint/2010/main" val="632102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Dilute Corrosion Testing by SPFT</a:t>
            </a:r>
            <a:endParaRPr lang="en-US" dirty="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3</a:t>
            </a:fld>
            <a:endParaRPr lang="en-US" altLang="en-US"/>
          </a:p>
        </p:txBody>
      </p:sp>
      <p:sp>
        <p:nvSpPr>
          <p:cNvPr id="3" name="Content Placeholder 2"/>
          <p:cNvSpPr>
            <a:spLocks noGrp="1"/>
          </p:cNvSpPr>
          <p:nvPr>
            <p:ph idx="4294967295"/>
          </p:nvPr>
        </p:nvSpPr>
        <p:spPr>
          <a:xfrm>
            <a:off x="418010" y="1573073"/>
            <a:ext cx="7080911" cy="2439634"/>
          </a:xfrm>
        </p:spPr>
        <p:txBody>
          <a:bodyPr>
            <a:noAutofit/>
          </a:bodyPr>
          <a:lstStyle/>
          <a:p>
            <a:r>
              <a:rPr lang="en-US" dirty="0" smtClean="0"/>
              <a:t>Single-pass flow-through (SPFT) testing was performed on the centroid composition as a function of the following parameters:</a:t>
            </a:r>
          </a:p>
          <a:p>
            <a:pPr lvl="1"/>
            <a:r>
              <a:rPr lang="en-US" dirty="0" smtClean="0"/>
              <a:t>Variable microstructures (slow cooling rate varied 4</a:t>
            </a:r>
            <a:r>
              <a:rPr lang="en-US" dirty="0" smtClean="0">
                <a:sym typeface="Symbol"/>
              </a:rPr>
              <a:t></a:t>
            </a:r>
            <a:r>
              <a:rPr lang="en-US" dirty="0" smtClean="0"/>
              <a:t>, 1</a:t>
            </a:r>
            <a:r>
              <a:rPr lang="en-US" dirty="0" smtClean="0">
                <a:sym typeface="Symbol"/>
              </a:rPr>
              <a:t> </a:t>
            </a:r>
            <a:r>
              <a:rPr lang="en-US" dirty="0" smtClean="0"/>
              <a:t>, and ¼</a:t>
            </a:r>
            <a:r>
              <a:rPr lang="en-US" dirty="0" smtClean="0">
                <a:sym typeface="Symbol"/>
              </a:rPr>
              <a:t> ), see phase assemblage by XRD and microstructure</a:t>
            </a:r>
          </a:p>
          <a:p>
            <a:pPr lvl="1"/>
            <a:r>
              <a:rPr lang="en-US" dirty="0" smtClean="0">
                <a:sym typeface="Symbol"/>
              </a:rPr>
              <a:t>4 different flow rates (on average </a:t>
            </a:r>
            <a:r>
              <a:rPr lang="en-US" dirty="0" smtClean="0"/>
              <a:t>6</a:t>
            </a:r>
            <a:r>
              <a:rPr lang="en-US" dirty="0"/>
              <a:t>, 17, 51, and 159 </a:t>
            </a:r>
            <a:r>
              <a:rPr lang="en-US" dirty="0" smtClean="0"/>
              <a:t>mL/d)</a:t>
            </a:r>
            <a:endParaRPr lang="en-US" dirty="0" smtClean="0">
              <a:sym typeface="Symbol"/>
            </a:endParaRPr>
          </a:p>
          <a:p>
            <a:pPr lvl="1"/>
            <a:r>
              <a:rPr lang="en-US" dirty="0" smtClean="0">
                <a:sym typeface="Symbol"/>
              </a:rPr>
              <a:t>2 different </a:t>
            </a:r>
            <a:r>
              <a:rPr lang="en-US" dirty="0" err="1" smtClean="0">
                <a:sym typeface="Symbol"/>
              </a:rPr>
              <a:t>pHs</a:t>
            </a:r>
            <a:r>
              <a:rPr lang="en-US" dirty="0" smtClean="0">
                <a:sym typeface="Symbol"/>
              </a:rPr>
              <a:t> (7 and 9) </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879368618"/>
              </p:ext>
            </p:extLst>
          </p:nvPr>
        </p:nvGraphicFramePr>
        <p:xfrm>
          <a:off x="7848661" y="1493942"/>
          <a:ext cx="4097728" cy="2439634"/>
        </p:xfrm>
        <a:graphic>
          <a:graphicData uri="http://schemas.openxmlformats.org/drawingml/2006/table">
            <a:tbl>
              <a:tblPr firstRow="1" firstCol="1" bandRow="1">
                <a:tableStyleId>{5940675A-B579-460E-94D1-54222C63F5DA}</a:tableStyleId>
              </a:tblPr>
              <a:tblGrid>
                <a:gridCol w="903385"/>
                <a:gridCol w="1364967"/>
                <a:gridCol w="638052"/>
                <a:gridCol w="595662"/>
                <a:gridCol w="595662"/>
              </a:tblGrid>
              <a:tr h="480089">
                <a:tc>
                  <a:txBody>
                    <a:bodyPr/>
                    <a:lstStyle/>
                    <a:p>
                      <a:pPr algn="l">
                        <a:lnSpc>
                          <a:spcPct val="150000"/>
                        </a:lnSpc>
                        <a:spcAft>
                          <a:spcPts val="0"/>
                        </a:spcAft>
                      </a:pPr>
                      <a:r>
                        <a:rPr lang="en-US" sz="1200" kern="1200" dirty="0" smtClean="0">
                          <a:effectLst/>
                        </a:rPr>
                        <a:t>XRD</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pPr>
                      <a:r>
                        <a:rPr lang="en-US" sz="1200" kern="1200" dirty="0">
                          <a:effectLst/>
                        </a:rPr>
                        <a:t>Crystal Chemistry</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pPr>
                      <a:r>
                        <a:rPr lang="en-US" sz="1200">
                          <a:effectLst/>
                        </a:rPr>
                        <a:t>¼</a:t>
                      </a:r>
                      <a:r>
                        <a:rPr lang="en-US" sz="1200">
                          <a:effectLst/>
                          <a:sym typeface="Symbol"/>
                        </a:rPr>
                        <a:t></a:t>
                      </a:r>
                      <a:r>
                        <a:rPr lang="en-US" sz="1200" kern="1200">
                          <a:effectLst/>
                        </a:rPr>
                        <a:t> SC</a:t>
                      </a:r>
                      <a:endParaRPr lang="en-US" sz="1200" b="0">
                        <a:effectLst/>
                        <a:latin typeface="+mn-lt"/>
                        <a:ea typeface="MS Mincho"/>
                      </a:endParaRPr>
                    </a:p>
                  </a:txBody>
                  <a:tcPr marL="68580" marR="68580" marT="0" marB="0" anchor="ctr"/>
                </a:tc>
                <a:tc>
                  <a:txBody>
                    <a:bodyPr/>
                    <a:lstStyle/>
                    <a:p>
                      <a:pPr algn="ctr">
                        <a:lnSpc>
                          <a:spcPct val="150000"/>
                        </a:lnSpc>
                        <a:spcAft>
                          <a:spcPts val="0"/>
                        </a:spcAft>
                      </a:pPr>
                      <a:r>
                        <a:rPr lang="en-US" sz="1200" kern="1200">
                          <a:effectLst/>
                        </a:rPr>
                        <a:t>1</a:t>
                      </a:r>
                      <a:r>
                        <a:rPr lang="en-US" sz="1200">
                          <a:effectLst/>
                          <a:sym typeface="Symbol"/>
                        </a:rPr>
                        <a:t></a:t>
                      </a:r>
                      <a:r>
                        <a:rPr lang="en-US" sz="1200" kern="1200">
                          <a:effectLst/>
                        </a:rPr>
                        <a:t> SC</a:t>
                      </a:r>
                      <a:endParaRPr lang="en-US" sz="1200" b="0">
                        <a:effectLst/>
                        <a:latin typeface="+mn-lt"/>
                        <a:ea typeface="MS Mincho"/>
                      </a:endParaRPr>
                    </a:p>
                  </a:txBody>
                  <a:tcPr marL="68580" marR="68580" marT="0" marB="0" anchor="ctr"/>
                </a:tc>
                <a:tc>
                  <a:txBody>
                    <a:bodyPr/>
                    <a:lstStyle/>
                    <a:p>
                      <a:pPr algn="ctr">
                        <a:lnSpc>
                          <a:spcPct val="150000"/>
                        </a:lnSpc>
                        <a:spcAft>
                          <a:spcPts val="0"/>
                        </a:spcAft>
                      </a:pPr>
                      <a:r>
                        <a:rPr lang="en-US" sz="1200" kern="1200">
                          <a:effectLst/>
                        </a:rPr>
                        <a:t>4</a:t>
                      </a:r>
                      <a:r>
                        <a:rPr lang="en-US" sz="1200">
                          <a:effectLst/>
                          <a:sym typeface="Symbol"/>
                        </a:rPr>
                        <a:t></a:t>
                      </a:r>
                      <a:r>
                        <a:rPr lang="en-US" sz="1200" kern="1200">
                          <a:effectLst/>
                        </a:rPr>
                        <a:t> SC</a:t>
                      </a:r>
                      <a:endParaRPr lang="en-US" sz="1200" b="0">
                        <a:effectLst/>
                        <a:latin typeface="+mn-lt"/>
                        <a:ea typeface="MS Mincho"/>
                      </a:endParaRPr>
                    </a:p>
                  </a:txBody>
                  <a:tcPr marL="68580" marR="68580" marT="0" marB="0" anchor="ctr"/>
                </a:tc>
              </a:tr>
              <a:tr h="480089">
                <a:tc>
                  <a:txBody>
                    <a:bodyPr/>
                    <a:lstStyle/>
                    <a:p>
                      <a:pPr algn="l">
                        <a:lnSpc>
                          <a:spcPct val="150000"/>
                        </a:lnSpc>
                        <a:spcAft>
                          <a:spcPts val="0"/>
                        </a:spcAft>
                      </a:pPr>
                      <a:r>
                        <a:rPr lang="en-US" sz="1200" kern="1200" dirty="0">
                          <a:effectLst/>
                        </a:rPr>
                        <a:t>Oxyapatite</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pPr>
                      <a:r>
                        <a:rPr lang="en-US" sz="1200" kern="1200" dirty="0">
                          <a:effectLst/>
                        </a:rPr>
                        <a:t>Ca</a:t>
                      </a:r>
                      <a:r>
                        <a:rPr lang="en-US" sz="1200" kern="1200" baseline="-25000" dirty="0">
                          <a:effectLst/>
                        </a:rPr>
                        <a:t>2</a:t>
                      </a:r>
                      <a:r>
                        <a:rPr lang="en-US" sz="1200" kern="1200" dirty="0">
                          <a:effectLst/>
                        </a:rPr>
                        <a:t>Ln</a:t>
                      </a:r>
                      <a:r>
                        <a:rPr lang="en-US" sz="1200" kern="1200" baseline="-25000" dirty="0">
                          <a:effectLst/>
                        </a:rPr>
                        <a:t>8</a:t>
                      </a:r>
                      <a:r>
                        <a:rPr lang="en-US" sz="1200" kern="1200" dirty="0">
                          <a:effectLst/>
                        </a:rPr>
                        <a:t>Si</a:t>
                      </a:r>
                      <a:r>
                        <a:rPr lang="en-US" sz="1200" kern="1200" baseline="-25000" dirty="0">
                          <a:effectLst/>
                        </a:rPr>
                        <a:t>6</a:t>
                      </a:r>
                      <a:r>
                        <a:rPr lang="en-US" sz="1200" kern="1200" dirty="0">
                          <a:effectLst/>
                        </a:rPr>
                        <a:t>O</a:t>
                      </a:r>
                      <a:r>
                        <a:rPr lang="en-US" sz="1200" kern="1200" baseline="-25000" dirty="0">
                          <a:effectLst/>
                        </a:rPr>
                        <a:t>26</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17.2</a:t>
                      </a:r>
                      <a:endParaRPr lang="en-US" sz="1200" b="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18.6</a:t>
                      </a:r>
                      <a:endParaRPr lang="en-US" sz="1200" b="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21.2</a:t>
                      </a:r>
                      <a:endParaRPr lang="en-US" sz="1200" b="0">
                        <a:effectLst/>
                        <a:latin typeface="+mn-lt"/>
                        <a:ea typeface="MS Mincho"/>
                      </a:endParaRPr>
                    </a:p>
                  </a:txBody>
                  <a:tcPr marL="68580" marR="68580" marT="0" marB="0" anchor="ctr"/>
                </a:tc>
              </a:tr>
              <a:tr h="480089">
                <a:tc>
                  <a:txBody>
                    <a:bodyPr/>
                    <a:lstStyle/>
                    <a:p>
                      <a:pPr algn="l">
                        <a:lnSpc>
                          <a:spcPct val="150000"/>
                        </a:lnSpc>
                        <a:spcAft>
                          <a:spcPts val="0"/>
                        </a:spcAft>
                      </a:pPr>
                      <a:r>
                        <a:rPr lang="en-US" sz="1200" kern="1200" dirty="0">
                          <a:effectLst/>
                        </a:rPr>
                        <a:t>Powellite</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pPr>
                      <a:r>
                        <a:rPr lang="en-US" sz="1200" kern="1200" dirty="0">
                          <a:effectLst/>
                        </a:rPr>
                        <a:t>Ca</a:t>
                      </a:r>
                      <a:r>
                        <a:rPr lang="en-US" sz="1200" kern="1200" baseline="-25000" dirty="0">
                          <a:effectLst/>
                        </a:rPr>
                        <a:t>x</a:t>
                      </a:r>
                      <a:r>
                        <a:rPr lang="en-US" sz="1200" kern="1200" dirty="0">
                          <a:effectLst/>
                        </a:rPr>
                        <a:t>Sr</a:t>
                      </a:r>
                      <a:r>
                        <a:rPr lang="en-US" sz="1200" kern="1200" baseline="-25000" dirty="0">
                          <a:effectLst/>
                        </a:rPr>
                        <a:t>1-x</a:t>
                      </a:r>
                      <a:r>
                        <a:rPr lang="en-US" sz="1200" kern="1200" dirty="0">
                          <a:effectLst/>
                        </a:rPr>
                        <a:t>MoO</a:t>
                      </a:r>
                      <a:r>
                        <a:rPr lang="en-US" sz="1200" kern="1200" baseline="-25000" dirty="0">
                          <a:effectLst/>
                        </a:rPr>
                        <a:t>4</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10.1</a:t>
                      </a:r>
                      <a:endParaRPr lang="en-US" sz="1200" b="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9.1</a:t>
                      </a:r>
                      <a:endParaRPr lang="en-US" sz="1200" b="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a:effectLst/>
                        </a:rPr>
                        <a:t>10.3</a:t>
                      </a:r>
                      <a:endParaRPr lang="en-US" sz="1200" b="0">
                        <a:effectLst/>
                        <a:latin typeface="+mn-lt"/>
                        <a:ea typeface="MS Mincho"/>
                      </a:endParaRPr>
                    </a:p>
                  </a:txBody>
                  <a:tcPr marL="68580" marR="68580" marT="0" marB="0" anchor="ctr"/>
                </a:tc>
              </a:tr>
              <a:tr h="480089">
                <a:tc>
                  <a:txBody>
                    <a:bodyPr/>
                    <a:lstStyle/>
                    <a:p>
                      <a:pPr algn="l">
                        <a:lnSpc>
                          <a:spcPct val="150000"/>
                        </a:lnSpc>
                        <a:spcAft>
                          <a:spcPts val="0"/>
                        </a:spcAft>
                      </a:pPr>
                      <a:r>
                        <a:rPr lang="en-US" sz="1200" kern="1200" dirty="0">
                          <a:effectLst/>
                        </a:rPr>
                        <a:t>Powellite 2</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pPr>
                      <a:r>
                        <a:rPr lang="en-US" sz="1200" kern="1200" dirty="0">
                          <a:effectLst/>
                        </a:rPr>
                        <a:t>Ca</a:t>
                      </a:r>
                      <a:r>
                        <a:rPr lang="en-US" sz="1200" kern="1200" baseline="-25000" dirty="0">
                          <a:effectLst/>
                        </a:rPr>
                        <a:t>x</a:t>
                      </a:r>
                      <a:r>
                        <a:rPr lang="en-US" sz="1200" kern="1200" dirty="0">
                          <a:effectLst/>
                        </a:rPr>
                        <a:t>Ba</a:t>
                      </a:r>
                      <a:r>
                        <a:rPr lang="en-US" sz="1200" kern="1200" baseline="-25000" dirty="0">
                          <a:effectLst/>
                        </a:rPr>
                        <a:t>1-x</a:t>
                      </a:r>
                      <a:r>
                        <a:rPr lang="en-US" sz="1200" kern="1200" dirty="0">
                          <a:effectLst/>
                        </a:rPr>
                        <a:t>MoO</a:t>
                      </a:r>
                      <a:r>
                        <a:rPr lang="en-US" sz="1200" kern="1200" baseline="-25000" dirty="0">
                          <a:effectLst/>
                        </a:rPr>
                        <a:t>4</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dirty="0">
                          <a:effectLst/>
                        </a:rPr>
                        <a:t>0.6</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dirty="0" smtClean="0">
                          <a:effectLst/>
                        </a:rPr>
                        <a:t>0.4</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4010" algn="dec"/>
                        </a:tabLst>
                      </a:pPr>
                      <a:r>
                        <a:rPr lang="en-US" sz="1200" kern="1200" dirty="0">
                          <a:effectLst/>
                        </a:rPr>
                        <a:t>0.9</a:t>
                      </a:r>
                      <a:endParaRPr lang="en-US" sz="1200" b="0" dirty="0">
                        <a:effectLst/>
                        <a:latin typeface="+mn-lt"/>
                        <a:ea typeface="MS Mincho"/>
                      </a:endParaRPr>
                    </a:p>
                  </a:txBody>
                  <a:tcPr marL="68580" marR="68580" marT="0" marB="0" anchor="ctr"/>
                </a:tc>
              </a:tr>
              <a:tr h="519278">
                <a:tc>
                  <a:txBody>
                    <a:bodyPr/>
                    <a:lstStyle/>
                    <a:p>
                      <a:pPr algn="l">
                        <a:lnSpc>
                          <a:spcPct val="150000"/>
                        </a:lnSpc>
                        <a:spcAft>
                          <a:spcPts val="0"/>
                        </a:spcAft>
                      </a:pPr>
                      <a:r>
                        <a:rPr lang="en-US" sz="1200" kern="1200" dirty="0">
                          <a:effectLst/>
                        </a:rPr>
                        <a:t>Glass</a:t>
                      </a:r>
                      <a:endParaRPr lang="en-US" sz="1200" b="0" dirty="0">
                        <a:effectLst/>
                        <a:latin typeface="+mn-lt"/>
                        <a:ea typeface="MS Mincho"/>
                      </a:endParaRPr>
                    </a:p>
                  </a:txBody>
                  <a:tcPr marL="68580" marR="68580" marT="0" marB="0" anchor="ctr"/>
                </a:tc>
                <a:tc>
                  <a:txBody>
                    <a:bodyPr/>
                    <a:lstStyle/>
                    <a:p>
                      <a:pPr algn="ctr"/>
                      <a:r>
                        <a:rPr lang="en-US" sz="1200" b="0" dirty="0" smtClean="0">
                          <a:effectLst/>
                          <a:latin typeface="+mn-lt"/>
                        </a:rPr>
                        <a:t>-</a:t>
                      </a:r>
                      <a:endParaRPr lang="en-US" sz="1200" b="0" dirty="0">
                        <a:effectLst/>
                        <a:latin typeface="+mn-lt"/>
                      </a:endParaRPr>
                    </a:p>
                  </a:txBody>
                  <a:tcPr marL="68580" marR="68580" marT="0" marB="0" anchor="ctr"/>
                </a:tc>
                <a:tc>
                  <a:txBody>
                    <a:bodyPr/>
                    <a:lstStyle/>
                    <a:p>
                      <a:pPr algn="ctr">
                        <a:lnSpc>
                          <a:spcPct val="150000"/>
                        </a:lnSpc>
                        <a:spcAft>
                          <a:spcPts val="0"/>
                        </a:spcAft>
                        <a:tabLst>
                          <a:tab pos="332105" algn="dec"/>
                        </a:tabLst>
                      </a:pPr>
                      <a:r>
                        <a:rPr lang="en-US" sz="1200" kern="1200" dirty="0">
                          <a:effectLst/>
                        </a:rPr>
                        <a:t>72.1</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2105" algn="dec"/>
                        </a:tabLst>
                      </a:pPr>
                      <a:r>
                        <a:rPr lang="en-US" sz="1200" kern="1200" dirty="0">
                          <a:effectLst/>
                        </a:rPr>
                        <a:t>71.9</a:t>
                      </a:r>
                      <a:endParaRPr lang="en-US" sz="1200" b="0" dirty="0">
                        <a:effectLst/>
                        <a:latin typeface="+mn-lt"/>
                        <a:ea typeface="MS Mincho"/>
                      </a:endParaRPr>
                    </a:p>
                  </a:txBody>
                  <a:tcPr marL="68580" marR="68580" marT="0" marB="0" anchor="ctr"/>
                </a:tc>
                <a:tc>
                  <a:txBody>
                    <a:bodyPr/>
                    <a:lstStyle/>
                    <a:p>
                      <a:pPr algn="ctr">
                        <a:lnSpc>
                          <a:spcPct val="150000"/>
                        </a:lnSpc>
                        <a:spcAft>
                          <a:spcPts val="0"/>
                        </a:spcAft>
                        <a:tabLst>
                          <a:tab pos="332105" algn="dec"/>
                        </a:tabLst>
                      </a:pPr>
                      <a:r>
                        <a:rPr lang="en-US" sz="1200" kern="1200" dirty="0">
                          <a:effectLst/>
                        </a:rPr>
                        <a:t>67.6</a:t>
                      </a:r>
                      <a:endParaRPr lang="en-US" sz="1200" b="0" dirty="0">
                        <a:effectLst/>
                        <a:latin typeface="+mn-lt"/>
                        <a:ea typeface="MS Mincho"/>
                      </a:endParaRPr>
                    </a:p>
                  </a:txBody>
                  <a:tcPr marL="68580" marR="68580" marT="0" marB="0" anchor="ctr"/>
                </a:tc>
              </a:tr>
            </a:tbl>
          </a:graphicData>
        </a:graphic>
      </p:graphicFrame>
      <p:pic>
        <p:nvPicPr>
          <p:cNvPr id="43009"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10838" t="66954"/>
          <a:stretch/>
        </p:blipFill>
        <p:spPr bwMode="auto">
          <a:xfrm>
            <a:off x="7960119" y="4205288"/>
            <a:ext cx="3108960" cy="247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1364178" y="180685"/>
            <a:ext cx="582211" cy="523220"/>
          </a:xfrm>
          <a:prstGeom prst="rect">
            <a:avLst/>
          </a:prstGeom>
          <a:noFill/>
        </p:spPr>
        <p:txBody>
          <a:bodyPr wrap="none" rtlCol="0">
            <a:spAutoFit/>
          </a:bodyPr>
          <a:lstStyle/>
          <a:p>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rPr>
              <a:t>4</a:t>
            </a:r>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sym typeface="Symbol"/>
              </a:rPr>
              <a:t></a:t>
            </a:r>
            <a:endPar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endParaRPr>
          </a:p>
        </p:txBody>
      </p:sp>
      <p:sp>
        <p:nvSpPr>
          <p:cNvPr id="11" name="TextBox 10"/>
          <p:cNvSpPr txBox="1"/>
          <p:nvPr/>
        </p:nvSpPr>
        <p:spPr>
          <a:xfrm>
            <a:off x="10293686" y="4217625"/>
            <a:ext cx="740908" cy="523220"/>
          </a:xfrm>
          <a:prstGeom prst="rect">
            <a:avLst/>
          </a:prstGeom>
          <a:solidFill>
            <a:schemeClr val="bg1">
              <a:alpha val="50000"/>
            </a:schemeClr>
          </a:solidFill>
        </p:spPr>
        <p:txBody>
          <a:bodyPr wrap="none" rtlCol="0">
            <a:spAutoFit/>
          </a:bodyPr>
          <a:lstStyle/>
          <a:p>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rPr>
              <a:t>¼</a:t>
            </a:r>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sym typeface="Symbol"/>
              </a:rPr>
              <a:t></a:t>
            </a:r>
            <a:endPar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endParaRPr>
          </a:p>
        </p:txBody>
      </p:sp>
      <p:pic>
        <p:nvPicPr>
          <p:cNvPr id="12"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13155" t="33825" r="-2317" b="33020"/>
          <a:stretch/>
        </p:blipFill>
        <p:spPr bwMode="auto">
          <a:xfrm>
            <a:off x="4389962" y="4226279"/>
            <a:ext cx="3108960" cy="2479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10838" b="66170"/>
          <a:stretch/>
        </p:blipFill>
        <p:spPr bwMode="auto">
          <a:xfrm>
            <a:off x="830890" y="4173908"/>
            <a:ext cx="3108960" cy="2529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764520" y="4235209"/>
            <a:ext cx="620683" cy="523220"/>
          </a:xfrm>
          <a:prstGeom prst="rect">
            <a:avLst/>
          </a:prstGeom>
          <a:solidFill>
            <a:schemeClr val="bg1">
              <a:alpha val="50000"/>
            </a:schemeClr>
          </a:solidFill>
        </p:spPr>
        <p:txBody>
          <a:bodyPr wrap="none" rtlCol="0">
            <a:spAutoFit/>
          </a:bodyPr>
          <a:lstStyle/>
          <a:p>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rPr>
              <a:t>1</a:t>
            </a:r>
            <a:r>
              <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sym typeface="Symbol"/>
              </a:rPr>
              <a:t></a:t>
            </a:r>
            <a:endPar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endParaRPr>
          </a:p>
        </p:txBody>
      </p:sp>
      <p:sp>
        <p:nvSpPr>
          <p:cNvPr id="14" name="TextBox 13"/>
          <p:cNvSpPr txBox="1"/>
          <p:nvPr/>
        </p:nvSpPr>
        <p:spPr>
          <a:xfrm>
            <a:off x="3283859" y="4235209"/>
            <a:ext cx="620683" cy="523220"/>
          </a:xfrm>
          <a:prstGeom prst="rect">
            <a:avLst/>
          </a:prstGeom>
          <a:solidFill>
            <a:schemeClr val="bg1">
              <a:alpha val="50000"/>
            </a:schemeClr>
          </a:solidFill>
        </p:spPr>
        <p:txBody>
          <a:bodyPr wrap="none" rtlCol="0">
            <a:spAutoFit/>
          </a:bodyPr>
          <a:lstStyle/>
          <a:p>
            <a:r>
              <a:rPr lang="en-US" sz="2800" b="1" dirty="0" smtClean="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rPr>
              <a:t>4</a:t>
            </a:r>
            <a:r>
              <a:rPr lang="en-US" sz="2800" b="1" dirty="0" smtClean="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sym typeface="Symbol"/>
              </a:rPr>
              <a:t></a:t>
            </a:r>
            <a:endParaRPr lang="en-US" sz="2800" b="1" dirty="0">
              <a:ln w="18000">
                <a:solidFill>
                  <a:schemeClr val="bg1"/>
                </a:solidFill>
                <a:prstDash val="solid"/>
                <a:miter lim="800000"/>
              </a:ln>
              <a:solidFill>
                <a:srgbClr val="CC0000"/>
              </a:solidFill>
              <a:effectLst>
                <a:outerShdw blurRad="25500" dist="23000" dir="7020000" algn="tl">
                  <a:srgbClr val="000000">
                    <a:alpha val="50000"/>
                  </a:srgbClr>
                </a:outerShdw>
              </a:effectLst>
              <a:latin typeface="Arial Black" panose="020B0A04020102020204" pitchFamily="34" charset="0"/>
            </a:endParaRPr>
          </a:p>
        </p:txBody>
      </p:sp>
    </p:spTree>
    <p:extLst>
      <p:ext uri="{BB962C8B-B14F-4D97-AF65-F5344CB8AC3E}">
        <p14:creationId xmlns:p14="http://schemas.microsoft.com/office/powerpoint/2010/main" val="1139660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74317" y="1600199"/>
                <a:ext cx="11334753" cy="1932355"/>
              </a:xfrm>
            </p:spPr>
            <p:txBody>
              <a:bodyPr/>
              <a:lstStyle/>
              <a:p>
                <a:r>
                  <a:rPr lang="en-US" sz="1800" dirty="0"/>
                  <a:t>Indicators of phase dissolution rates:</a:t>
                </a:r>
              </a:p>
              <a:p>
                <a:pPr lvl="1"/>
                <a:r>
                  <a:rPr lang="en-US" sz="1600" dirty="0"/>
                  <a:t>B glass, Mo </a:t>
                </a:r>
                <a:r>
                  <a:rPr lang="en-US" sz="1600" dirty="0" smtClean="0"/>
                  <a:t>powellite, and La </a:t>
                </a:r>
                <a:r>
                  <a:rPr lang="en-US" sz="1600" dirty="0"/>
                  <a:t>oxyapatite</a:t>
                </a:r>
              </a:p>
              <a:p>
                <a:pPr lvl="1"/>
                <a:r>
                  <a:rPr lang="en-US" sz="1600" dirty="0"/>
                  <a:t>Mo releases fastest, followed by B, and </a:t>
                </a:r>
                <a:r>
                  <a:rPr lang="en-US" sz="1600" dirty="0" smtClean="0"/>
                  <a:t>La (about </a:t>
                </a:r>
                <a:r>
                  <a:rPr lang="en-US" sz="1600" dirty="0"/>
                  <a:t>1 order of magnitude below </a:t>
                </a:r>
                <a:r>
                  <a:rPr lang="en-US" sz="1600" dirty="0" smtClean="0"/>
                  <a:t>B)</a:t>
                </a:r>
                <a:endParaRPr lang="en-US" sz="1600" dirty="0"/>
              </a:p>
              <a:p>
                <a:r>
                  <a:rPr lang="en-US" sz="1800" dirty="0"/>
                  <a:t>Microstructure has small impact, </a:t>
                </a:r>
                <a:r>
                  <a:rPr lang="en-US" sz="1800" dirty="0" smtClean="0">
                    <a:solidFill>
                      <a:srgbClr val="1B00E6"/>
                    </a:solidFill>
                  </a:rPr>
                  <a:t>4</a:t>
                </a:r>
                <a14:m>
                  <m:oMath xmlns:m="http://schemas.openxmlformats.org/officeDocument/2006/math">
                    <m:r>
                      <a:rPr lang="en-US" sz="1800" i="1" dirty="0">
                        <a:solidFill>
                          <a:srgbClr val="1B00E6"/>
                        </a:solidFill>
                        <a:latin typeface="Cambria Math"/>
                        <a:sym typeface="Symbol"/>
                      </a:rPr>
                      <m:t></m:t>
                    </m:r>
                    <m:r>
                      <a:rPr lang="en-US" sz="1800" b="1" i="1" dirty="0">
                        <a:solidFill>
                          <a:srgbClr val="1B00E6"/>
                        </a:solidFill>
                        <a:latin typeface="Cambria Math"/>
                        <a:sym typeface="Symbol"/>
                      </a:rPr>
                      <m:t> </m:t>
                    </m:r>
                  </m:oMath>
                </a14:m>
                <a:r>
                  <a:rPr lang="en-US" sz="1800" dirty="0">
                    <a:solidFill>
                      <a:srgbClr val="1B00E6"/>
                    </a:solidFill>
                  </a:rPr>
                  <a:t>(blue) </a:t>
                </a:r>
                <a:r>
                  <a:rPr lang="en-US" sz="1800" dirty="0"/>
                  <a:t>slightly lower release rates than </a:t>
                </a:r>
                <a:r>
                  <a:rPr lang="en-US" sz="1800" dirty="0" smtClean="0">
                    <a:solidFill>
                      <a:srgbClr val="FF0000"/>
                    </a:solidFill>
                  </a:rPr>
                  <a:t>1</a:t>
                </a:r>
                <a:r>
                  <a:rPr lang="en-US" sz="1800" dirty="0">
                    <a:solidFill>
                      <a:srgbClr val="FF0000"/>
                    </a:solidFill>
                    <a:sym typeface="Symbol"/>
                  </a:rPr>
                  <a:t> </a:t>
                </a:r>
                <a14:m>
                  <m:oMath xmlns:m="http://schemas.openxmlformats.org/officeDocument/2006/math">
                    <m:r>
                      <a:rPr lang="en-US" sz="1800" i="1" dirty="0">
                        <a:solidFill>
                          <a:srgbClr val="FF0000"/>
                        </a:solidFill>
                        <a:latin typeface="Cambria Math"/>
                        <a:sym typeface="Symbol"/>
                      </a:rPr>
                      <m:t></m:t>
                    </m:r>
                  </m:oMath>
                </a14:m>
                <a:r>
                  <a:rPr lang="en-US" sz="1800" dirty="0">
                    <a:solidFill>
                      <a:srgbClr val="FF0000"/>
                    </a:solidFill>
                  </a:rPr>
                  <a:t> (red) </a:t>
                </a:r>
                <a:r>
                  <a:rPr lang="en-US" sz="1800" dirty="0"/>
                  <a:t>and </a:t>
                </a:r>
                <a:r>
                  <a:rPr lang="en-US" sz="1800" dirty="0" smtClean="0">
                    <a:solidFill>
                      <a:srgbClr val="00B050"/>
                    </a:solidFill>
                  </a:rPr>
                  <a:t>¼</a:t>
                </a:r>
                <a:r>
                  <a:rPr lang="en-US" sz="1800" dirty="0">
                    <a:solidFill>
                      <a:srgbClr val="00B050"/>
                    </a:solidFill>
                    <a:sym typeface="Symbol"/>
                  </a:rPr>
                  <a:t> </a:t>
                </a:r>
                <a14:m>
                  <m:oMath xmlns:m="http://schemas.openxmlformats.org/officeDocument/2006/math">
                    <m:r>
                      <a:rPr lang="en-US" sz="1800" i="1" dirty="0">
                        <a:solidFill>
                          <a:srgbClr val="00B050"/>
                        </a:solidFill>
                        <a:latin typeface="Cambria Math"/>
                        <a:sym typeface="Symbol"/>
                      </a:rPr>
                      <m:t></m:t>
                    </m:r>
                  </m:oMath>
                </a14:m>
                <a:r>
                  <a:rPr lang="en-US" sz="1800" dirty="0">
                    <a:solidFill>
                      <a:srgbClr val="00B050"/>
                    </a:solidFill>
                  </a:rPr>
                  <a:t> (green)</a:t>
                </a:r>
              </a:p>
              <a:p>
                <a:r>
                  <a:rPr lang="en-US" sz="1800" dirty="0"/>
                  <a:t>pH 9 (solid lines) </a:t>
                </a:r>
                <a:r>
                  <a:rPr lang="en-US" sz="1800" dirty="0" smtClean="0"/>
                  <a:t>show lower </a:t>
                </a:r>
                <a:r>
                  <a:rPr lang="en-US" sz="1800" dirty="0"/>
                  <a:t>release rates than pH 7 (dashed lines)</a:t>
                </a:r>
              </a:p>
              <a:p>
                <a:r>
                  <a:rPr lang="en-US" sz="1800" dirty="0"/>
                  <a:t>Highest flow rates are approaching forward rate</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74317" y="1600199"/>
                <a:ext cx="11334753" cy="1932355"/>
              </a:xfrm>
              <a:blipFill rotWithShape="1">
                <a:blip r:embed="rId2"/>
                <a:stretch>
                  <a:fillRect t="-3785" b="-3155"/>
                </a:stretch>
              </a:blipFill>
            </p:spPr>
            <p:txBody>
              <a:bodyPr/>
              <a:lstStyle/>
              <a:p>
                <a:r>
                  <a:rPr lang="en-US">
                    <a:noFill/>
                  </a:rPr>
                  <a:t> </a:t>
                </a:r>
              </a:p>
            </p:txBody>
          </p:sp>
        </mc:Fallback>
      </mc:AlternateContent>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4</a:t>
            </a:fld>
            <a:endParaRPr lang="en-US" altLang="en-US"/>
          </a:p>
        </p:txBody>
      </p:sp>
      <p:sp>
        <p:nvSpPr>
          <p:cNvPr id="2" name="Title 1"/>
          <p:cNvSpPr>
            <a:spLocks noGrp="1"/>
          </p:cNvSpPr>
          <p:nvPr>
            <p:ph type="title"/>
          </p:nvPr>
        </p:nvSpPr>
        <p:spPr/>
        <p:txBody>
          <a:bodyPr/>
          <a:lstStyle/>
          <a:p>
            <a:r>
              <a:rPr lang="en-US" dirty="0" smtClean="0"/>
              <a:t>SPFT Results</a:t>
            </a:r>
            <a:endParaRPr lang="en-US"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274318" y="3685030"/>
            <a:ext cx="3502152" cy="3017520"/>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4119631" y="3685030"/>
            <a:ext cx="3502152" cy="3017520"/>
          </a:xfrm>
          <a:prstGeom prst="rect">
            <a:avLst/>
          </a:prstGeom>
        </p:spPr>
      </p:pic>
      <p:pic>
        <p:nvPicPr>
          <p:cNvPr id="4" name="Picture 3"/>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042911" y="3685030"/>
            <a:ext cx="3566160" cy="3017520"/>
          </a:xfrm>
          <a:prstGeom prst="rect">
            <a:avLst/>
          </a:prstGeom>
        </p:spPr>
      </p:pic>
      <p:sp>
        <p:nvSpPr>
          <p:cNvPr id="5" name="TextBox 4"/>
          <p:cNvSpPr txBox="1"/>
          <p:nvPr/>
        </p:nvSpPr>
        <p:spPr>
          <a:xfrm>
            <a:off x="2883877" y="5068834"/>
            <a:ext cx="351378" cy="461665"/>
          </a:xfrm>
          <a:prstGeom prst="rect">
            <a:avLst/>
          </a:prstGeom>
          <a:noFill/>
        </p:spPr>
        <p:txBody>
          <a:bodyPr wrap="none" rtlCol="0">
            <a:spAutoFit/>
          </a:bodyPr>
          <a:lstStyle/>
          <a:p>
            <a:pPr algn="ctr"/>
            <a:r>
              <a:rPr lang="en-US" dirty="0" smtClean="0">
                <a:solidFill>
                  <a:srgbClr val="000000"/>
                </a:solidFill>
                <a:effectLst>
                  <a:outerShdw blurRad="38100" dist="38100" dir="2700000" algn="tl">
                    <a:srgbClr val="000000">
                      <a:alpha val="43137"/>
                    </a:srgbClr>
                  </a:outerShdw>
                </a:effectLst>
              </a:rPr>
              <a:t>B</a:t>
            </a:r>
            <a:endParaRPr lang="en-US"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6781713" y="5068972"/>
            <a:ext cx="609462" cy="461665"/>
          </a:xfrm>
          <a:prstGeom prst="rect">
            <a:avLst/>
          </a:prstGeom>
          <a:noFill/>
        </p:spPr>
        <p:txBody>
          <a:bodyPr wrap="none" rtlCol="0">
            <a:spAutoFit/>
          </a:bodyPr>
          <a:lstStyle/>
          <a:p>
            <a:pPr algn="ctr"/>
            <a:r>
              <a:rPr lang="en-US" dirty="0" smtClean="0">
                <a:solidFill>
                  <a:srgbClr val="000000"/>
                </a:solidFill>
                <a:effectLst>
                  <a:outerShdw blurRad="38100" dist="38100" dir="2700000" algn="tl">
                    <a:srgbClr val="000000">
                      <a:alpha val="43137"/>
                    </a:srgbClr>
                  </a:outerShdw>
                </a:effectLst>
              </a:rPr>
              <a:t>Mo</a:t>
            </a:r>
            <a:endParaRPr lang="en-US" dirty="0">
              <a:solidFill>
                <a:srgbClr val="000000"/>
              </a:solidFill>
              <a:effectLst>
                <a:outerShdw blurRad="38100" dist="38100" dir="2700000" algn="tl">
                  <a:srgbClr val="000000">
                    <a:alpha val="43137"/>
                  </a:srgbClr>
                </a:outerShdw>
              </a:effectLst>
            </a:endParaRPr>
          </a:p>
        </p:txBody>
      </p:sp>
      <p:sp>
        <p:nvSpPr>
          <p:cNvPr id="12" name="TextBox 11"/>
          <p:cNvSpPr txBox="1"/>
          <p:nvPr/>
        </p:nvSpPr>
        <p:spPr>
          <a:xfrm>
            <a:off x="10715273" y="5068833"/>
            <a:ext cx="461986" cy="461665"/>
          </a:xfrm>
          <a:prstGeom prst="rect">
            <a:avLst/>
          </a:prstGeom>
          <a:noFill/>
        </p:spPr>
        <p:txBody>
          <a:bodyPr wrap="none" rtlCol="0">
            <a:spAutoFit/>
          </a:bodyPr>
          <a:lstStyle/>
          <a:p>
            <a:pPr algn="ctr"/>
            <a:r>
              <a:rPr lang="en-US" dirty="0" smtClean="0">
                <a:solidFill>
                  <a:srgbClr val="000000"/>
                </a:solidFill>
                <a:effectLst>
                  <a:outerShdw blurRad="38100" dist="38100" dir="2700000" algn="tl">
                    <a:srgbClr val="000000">
                      <a:alpha val="43137"/>
                    </a:srgbClr>
                  </a:outerShdw>
                </a:effectLst>
              </a:rPr>
              <a:t>La</a:t>
            </a:r>
            <a:endParaRPr lang="en-US" dirty="0">
              <a:solidFill>
                <a:srgbClr val="000000"/>
              </a:solidFill>
              <a:effectLst>
                <a:outerShdw blurRad="38100" dist="38100" dir="2700000" algn="tl">
                  <a:srgbClr val="000000">
                    <a:alpha val="43137"/>
                  </a:srgbClr>
                </a:outerShdw>
              </a:effectLst>
            </a:endParaRPr>
          </a:p>
        </p:txBody>
      </p:sp>
      <p:sp>
        <p:nvSpPr>
          <p:cNvPr id="13" name="TextBox 12"/>
          <p:cNvSpPr txBox="1"/>
          <p:nvPr/>
        </p:nvSpPr>
        <p:spPr>
          <a:xfrm>
            <a:off x="1257300" y="5640371"/>
            <a:ext cx="534121" cy="738664"/>
          </a:xfrm>
          <a:prstGeom prst="rect">
            <a:avLst/>
          </a:prstGeom>
          <a:noFill/>
        </p:spPr>
        <p:txBody>
          <a:bodyPr wrap="none" rtlCol="0">
            <a:spAutoFit/>
          </a:bodyPr>
          <a:lstStyle/>
          <a:p>
            <a:pPr algn="ctr"/>
            <a:r>
              <a:rPr lang="en-US" sz="1400" b="1" dirty="0" smtClean="0">
                <a:solidFill>
                  <a:srgbClr val="00B050"/>
                </a:solidFill>
              </a:rPr>
              <a:t>1/4×</a:t>
            </a:r>
          </a:p>
          <a:p>
            <a:pPr algn="ctr"/>
            <a:r>
              <a:rPr lang="en-US" sz="1400" b="1" dirty="0" smtClean="0">
                <a:solidFill>
                  <a:srgbClr val="FF0000"/>
                </a:solidFill>
              </a:rPr>
              <a:t>1×</a:t>
            </a:r>
          </a:p>
          <a:p>
            <a:pPr algn="ctr"/>
            <a:r>
              <a:rPr lang="en-US" sz="1400" b="1" dirty="0" smtClean="0">
                <a:solidFill>
                  <a:srgbClr val="1B00E6"/>
                </a:solidFill>
              </a:rPr>
              <a:t>4×</a:t>
            </a:r>
            <a:endParaRPr lang="en-US" sz="1400" b="1" dirty="0">
              <a:solidFill>
                <a:srgbClr val="1B00E6"/>
              </a:solidFill>
            </a:endParaRPr>
          </a:p>
        </p:txBody>
      </p:sp>
      <p:sp>
        <p:nvSpPr>
          <p:cNvPr id="14" name="TextBox 13"/>
          <p:cNvSpPr txBox="1"/>
          <p:nvPr/>
        </p:nvSpPr>
        <p:spPr>
          <a:xfrm>
            <a:off x="5064369" y="5640371"/>
            <a:ext cx="534121" cy="738664"/>
          </a:xfrm>
          <a:prstGeom prst="rect">
            <a:avLst/>
          </a:prstGeom>
          <a:noFill/>
        </p:spPr>
        <p:txBody>
          <a:bodyPr wrap="none" rtlCol="0">
            <a:spAutoFit/>
          </a:bodyPr>
          <a:lstStyle/>
          <a:p>
            <a:pPr algn="ctr"/>
            <a:r>
              <a:rPr lang="en-US" sz="1400" b="1" dirty="0" smtClean="0">
                <a:solidFill>
                  <a:srgbClr val="00B050"/>
                </a:solidFill>
              </a:rPr>
              <a:t>1/4×</a:t>
            </a:r>
          </a:p>
          <a:p>
            <a:pPr algn="ctr"/>
            <a:r>
              <a:rPr lang="en-US" sz="1400" b="1" dirty="0" smtClean="0">
                <a:solidFill>
                  <a:srgbClr val="FF0000"/>
                </a:solidFill>
              </a:rPr>
              <a:t>1×</a:t>
            </a:r>
          </a:p>
          <a:p>
            <a:pPr algn="ctr"/>
            <a:r>
              <a:rPr lang="en-US" sz="1400" b="1" dirty="0" smtClean="0">
                <a:solidFill>
                  <a:srgbClr val="1B00E6"/>
                </a:solidFill>
              </a:rPr>
              <a:t>4×</a:t>
            </a:r>
            <a:endParaRPr lang="en-US" sz="1400" b="1" dirty="0">
              <a:solidFill>
                <a:srgbClr val="1B00E6"/>
              </a:solidFill>
            </a:endParaRPr>
          </a:p>
        </p:txBody>
      </p:sp>
      <p:sp>
        <p:nvSpPr>
          <p:cNvPr id="15" name="TextBox 14"/>
          <p:cNvSpPr txBox="1"/>
          <p:nvPr/>
        </p:nvSpPr>
        <p:spPr>
          <a:xfrm>
            <a:off x="9187961" y="5640371"/>
            <a:ext cx="534121" cy="738664"/>
          </a:xfrm>
          <a:prstGeom prst="rect">
            <a:avLst/>
          </a:prstGeom>
          <a:noFill/>
        </p:spPr>
        <p:txBody>
          <a:bodyPr wrap="none" rtlCol="0">
            <a:spAutoFit/>
          </a:bodyPr>
          <a:lstStyle/>
          <a:p>
            <a:pPr algn="ctr"/>
            <a:r>
              <a:rPr lang="en-US" sz="1400" b="1" dirty="0" smtClean="0">
                <a:solidFill>
                  <a:srgbClr val="00B050"/>
                </a:solidFill>
              </a:rPr>
              <a:t>1/4×</a:t>
            </a:r>
          </a:p>
          <a:p>
            <a:pPr algn="ctr"/>
            <a:r>
              <a:rPr lang="en-US" sz="1400" b="1" dirty="0" smtClean="0">
                <a:solidFill>
                  <a:srgbClr val="FF0000"/>
                </a:solidFill>
              </a:rPr>
              <a:t>1×</a:t>
            </a:r>
          </a:p>
          <a:p>
            <a:pPr algn="ctr"/>
            <a:r>
              <a:rPr lang="en-US" sz="1400" b="1" dirty="0" smtClean="0">
                <a:solidFill>
                  <a:srgbClr val="1B00E6"/>
                </a:solidFill>
              </a:rPr>
              <a:t>4×</a:t>
            </a:r>
            <a:endParaRPr lang="en-US" sz="1400" b="1" dirty="0">
              <a:solidFill>
                <a:srgbClr val="1B00E6"/>
              </a:solidFill>
            </a:endParaRPr>
          </a:p>
        </p:txBody>
      </p:sp>
    </p:spTree>
    <p:extLst>
      <p:ext uri="{BB962C8B-B14F-4D97-AF65-F5344CB8AC3E}">
        <p14:creationId xmlns:p14="http://schemas.microsoft.com/office/powerpoint/2010/main" val="1984385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Static Corrosion Testing by PCT-B</a:t>
            </a:r>
            <a:endParaRPr lang="en-US" dirty="0"/>
          </a:p>
        </p:txBody>
      </p:sp>
      <p:sp>
        <p:nvSpPr>
          <p:cNvPr id="3" name="Content Placeholder 2"/>
          <p:cNvSpPr>
            <a:spLocks noGrp="1"/>
          </p:cNvSpPr>
          <p:nvPr>
            <p:ph idx="1"/>
          </p:nvPr>
        </p:nvSpPr>
        <p:spPr>
          <a:xfrm>
            <a:off x="274320" y="1600199"/>
            <a:ext cx="6027328" cy="4572000"/>
          </a:xfrm>
        </p:spPr>
        <p:txBody>
          <a:bodyPr>
            <a:normAutofit/>
          </a:bodyPr>
          <a:lstStyle/>
          <a:p>
            <a:r>
              <a:rPr lang="en-US" dirty="0"/>
              <a:t>P</a:t>
            </a:r>
            <a:r>
              <a:rPr lang="en-US" dirty="0" smtClean="0"/>
              <a:t>erformed </a:t>
            </a:r>
            <a:r>
              <a:rPr lang="en-US" dirty="0" smtClean="0"/>
              <a:t>modified PCT-B on </a:t>
            </a:r>
            <a:r>
              <a:rPr lang="en-US" dirty="0" smtClean="0"/>
              <a:t>three replicates of the glass ceramic centroid composition</a:t>
            </a:r>
            <a:endParaRPr lang="en-US" dirty="0" smtClean="0"/>
          </a:p>
          <a:p>
            <a:pPr lvl="1"/>
            <a:r>
              <a:rPr lang="en-US" dirty="0" smtClean="0"/>
              <a:t>Conditions: 90°C, DIW, SA/V ratio (density corrected 1440-1643 m</a:t>
            </a:r>
            <a:r>
              <a:rPr lang="en-US" baseline="30000" dirty="0" smtClean="0"/>
              <a:t>-1</a:t>
            </a:r>
            <a:r>
              <a:rPr lang="en-US" dirty="0" smtClean="0"/>
              <a:t>), times 7, 28, 119, and 448 days, stainless steel vessels, and Glass Ceramic waste form ground and sieved to 100-200 mesh</a:t>
            </a:r>
          </a:p>
          <a:p>
            <a:pPr lvl="1"/>
            <a:r>
              <a:rPr lang="en-US" dirty="0" smtClean="0"/>
              <a:t>Measured </a:t>
            </a:r>
            <a:r>
              <a:rPr lang="en-US" dirty="0" smtClean="0"/>
              <a:t>pH and solution concentrations (ICP-OES and MS</a:t>
            </a:r>
            <a:r>
              <a:rPr lang="en-US" dirty="0" smtClean="0"/>
              <a:t>)</a:t>
            </a:r>
          </a:p>
          <a:p>
            <a:r>
              <a:rPr lang="en-US" dirty="0" smtClean="0"/>
              <a:t>NL(Na) increases quickly between 0-7 days, then increase moderately between 28-448 days</a:t>
            </a:r>
          </a:p>
          <a:p>
            <a:pPr marL="0" indent="0">
              <a:buNone/>
            </a:pPr>
            <a:endParaRPr lang="en-US" dirty="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5</a:t>
            </a:fld>
            <a:endParaRPr lang="en-US" alt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3800" y="1467999"/>
            <a:ext cx="5212080" cy="4491106"/>
          </a:xfrm>
          <a:prstGeom prst="rect">
            <a:avLst/>
          </a:prstGeom>
        </p:spPr>
      </p:pic>
    </p:spTree>
    <p:extLst>
      <p:ext uri="{BB962C8B-B14F-4D97-AF65-F5344CB8AC3E}">
        <p14:creationId xmlns:p14="http://schemas.microsoft.com/office/powerpoint/2010/main" val="186303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PCT and SPFT on glass ceramic waste form</a:t>
            </a:r>
            <a:endParaRPr lang="en-US" dirty="0"/>
          </a:p>
        </p:txBody>
      </p:sp>
      <p:sp>
        <p:nvSpPr>
          <p:cNvPr id="3" name="Content Placeholder 2"/>
          <p:cNvSpPr>
            <a:spLocks noGrp="1"/>
          </p:cNvSpPr>
          <p:nvPr>
            <p:ph idx="1"/>
          </p:nvPr>
        </p:nvSpPr>
        <p:spPr/>
        <p:txBody>
          <a:bodyPr/>
          <a:lstStyle/>
          <a:p>
            <a:r>
              <a:rPr lang="en-US" dirty="0" smtClean="0"/>
              <a:t>The PCT and SPFT show different release rates for the elements depending upon the phase in which they reside</a:t>
            </a:r>
          </a:p>
          <a:p>
            <a:r>
              <a:rPr lang="en-US" dirty="0" smtClean="0"/>
              <a:t>PCT data is modeled well for the waste form as a whole </a:t>
            </a:r>
          </a:p>
          <a:p>
            <a:pPr lvl="1"/>
            <a:r>
              <a:rPr lang="en-US" dirty="0" smtClean="0"/>
              <a:t>B, Li, and Na indicators for glass </a:t>
            </a:r>
          </a:p>
          <a:p>
            <a:pPr lvl="1"/>
            <a:r>
              <a:rPr lang="en-US" dirty="0" smtClean="0"/>
              <a:t>Mo for powellite</a:t>
            </a:r>
          </a:p>
          <a:p>
            <a:pPr lvl="1"/>
            <a:r>
              <a:rPr lang="en-US" dirty="0" smtClean="0"/>
              <a:t>La and </a:t>
            </a:r>
            <a:r>
              <a:rPr lang="en-US" dirty="0" err="1" smtClean="0"/>
              <a:t>Nd</a:t>
            </a:r>
            <a:r>
              <a:rPr lang="en-US" dirty="0" smtClean="0"/>
              <a:t> for oxyapatite (although BDL)</a:t>
            </a:r>
          </a:p>
          <a:p>
            <a:pPr lvl="1"/>
            <a:r>
              <a:rPr lang="en-US" dirty="0" smtClean="0"/>
              <a:t>Ca present in all phases and poorly modeled </a:t>
            </a:r>
          </a:p>
          <a:p>
            <a:r>
              <a:rPr lang="en-US" dirty="0" smtClean="0"/>
              <a:t>With a multiphase waste form results of corrosion testing are less clear</a:t>
            </a:r>
          </a:p>
          <a:p>
            <a:pPr lvl="1"/>
            <a:r>
              <a:rPr lang="en-US" dirty="0" smtClean="0"/>
              <a:t>What is the encapsulating effect and interactions between phases that occur during corrosion of the waste form?</a:t>
            </a:r>
          </a:p>
          <a:p>
            <a:pPr lvl="1"/>
            <a:r>
              <a:rPr lang="en-US" dirty="0" smtClean="0"/>
              <a:t>We see Mo released faster than glass components in SPFT yet the glass is the continuous phase</a:t>
            </a:r>
          </a:p>
          <a:p>
            <a:pPr lvl="1"/>
            <a:r>
              <a:rPr lang="en-US" dirty="0" smtClean="0"/>
              <a:t>Are the lanthanide mainly released from the glass phase, the oxyapatite, or both phases?</a:t>
            </a:r>
          </a:p>
          <a:p>
            <a:pPr lvl="1"/>
            <a:endParaRPr lang="en-US" dirty="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6</a:t>
            </a:fld>
            <a:endParaRPr lang="en-US" altLang="en-US"/>
          </a:p>
        </p:txBody>
      </p:sp>
      <p:sp>
        <p:nvSpPr>
          <p:cNvPr id="4" name="TextBox 3"/>
          <p:cNvSpPr txBox="1"/>
          <p:nvPr/>
        </p:nvSpPr>
        <p:spPr>
          <a:xfrm>
            <a:off x="1512652" y="6125517"/>
            <a:ext cx="9163662" cy="461665"/>
          </a:xfrm>
          <a:prstGeom prst="rect">
            <a:avLst/>
          </a:prstGeom>
          <a:noFill/>
        </p:spPr>
        <p:txBody>
          <a:bodyPr wrap="none" rtlCol="0">
            <a:spAutoFit/>
          </a:bodyPr>
          <a:lstStyle/>
          <a:p>
            <a:pPr algn="ctr"/>
            <a:r>
              <a:rPr lang="en-US" dirty="0" smtClean="0">
                <a:solidFill>
                  <a:srgbClr val="FF0000"/>
                </a:solidFill>
              </a:rPr>
              <a:t>These Results and Questions Prompted Testing of Single-Phase Materials</a:t>
            </a:r>
            <a:endParaRPr lang="en-US" dirty="0">
              <a:solidFill>
                <a:srgbClr val="FF0000"/>
              </a:solidFill>
            </a:endParaRPr>
          </a:p>
        </p:txBody>
      </p:sp>
    </p:spTree>
    <p:extLst>
      <p:ext uri="{BB962C8B-B14F-4D97-AF65-F5344CB8AC3E}">
        <p14:creationId xmlns:p14="http://schemas.microsoft.com/office/powerpoint/2010/main" val="1804906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dirty="0" smtClean="0"/>
              <a:t>Single Phase Synthesis Outline</a:t>
            </a:r>
          </a:p>
        </p:txBody>
      </p:sp>
      <p:sp>
        <p:nvSpPr>
          <p:cNvPr id="4099" name="Content Placeholder 2"/>
          <p:cNvSpPr>
            <a:spLocks noGrp="1"/>
          </p:cNvSpPr>
          <p:nvPr>
            <p:ph idx="1"/>
          </p:nvPr>
        </p:nvSpPr>
        <p:spPr>
          <a:xfrm>
            <a:off x="274320" y="1600199"/>
            <a:ext cx="11640312" cy="4879732"/>
          </a:xfrm>
        </p:spPr>
        <p:txBody>
          <a:bodyPr>
            <a:normAutofit lnSpcReduction="10000"/>
          </a:bodyPr>
          <a:lstStyle/>
          <a:p>
            <a:r>
              <a:rPr lang="en-US" altLang="en-US" dirty="0" smtClean="0"/>
              <a:t>Synthesize individual phases, oxyapatite, powellite, and the remainder glass, targeting compositions observed in the centroid glass ceramic sample</a:t>
            </a:r>
          </a:p>
          <a:p>
            <a:pPr lvl="1"/>
            <a:r>
              <a:rPr lang="en-US" altLang="en-US" dirty="0" smtClean="0"/>
              <a:t>Oxyapatite </a:t>
            </a:r>
            <a:r>
              <a:rPr lang="en-US" altLang="en-US" dirty="0"/>
              <a:t>(Ca</a:t>
            </a:r>
            <a:r>
              <a:rPr lang="en-US" altLang="en-US" baseline="-25000" dirty="0"/>
              <a:t>2</a:t>
            </a:r>
            <a:r>
              <a:rPr lang="en-US" altLang="en-US" dirty="0"/>
              <a:t>Nd</a:t>
            </a:r>
            <a:r>
              <a:rPr lang="en-US" altLang="en-US" baseline="-25000" dirty="0"/>
              <a:t>8</a:t>
            </a:r>
            <a:r>
              <a:rPr lang="en-US" altLang="en-US" dirty="0"/>
              <a:t>Si</a:t>
            </a:r>
            <a:r>
              <a:rPr lang="en-US" altLang="en-US" baseline="-25000" dirty="0"/>
              <a:t>6</a:t>
            </a:r>
            <a:r>
              <a:rPr lang="en-US" altLang="en-US" dirty="0"/>
              <a:t>O</a:t>
            </a:r>
            <a:r>
              <a:rPr lang="en-US" altLang="en-US" baseline="-25000" dirty="0"/>
              <a:t>26</a:t>
            </a:r>
            <a:r>
              <a:rPr lang="en-US" altLang="en-US" dirty="0"/>
              <a:t>)</a:t>
            </a:r>
          </a:p>
          <a:p>
            <a:pPr lvl="1"/>
            <a:r>
              <a:rPr lang="en-US" altLang="en-US" dirty="0"/>
              <a:t>Powellite </a:t>
            </a:r>
            <a:r>
              <a:rPr lang="en-US" altLang="en-US" dirty="0" smtClean="0"/>
              <a:t>[(Ca</a:t>
            </a:r>
            <a:r>
              <a:rPr lang="en-US" altLang="en-US" i="1" baseline="-25000" dirty="0" smtClean="0"/>
              <a:t>x</a:t>
            </a:r>
            <a:r>
              <a:rPr lang="en-US" altLang="en-US" dirty="0" smtClean="0"/>
              <a:t>Sr</a:t>
            </a:r>
            <a:r>
              <a:rPr lang="en-US" altLang="en-US" i="1" baseline="-25000" dirty="0" smtClean="0"/>
              <a:t>y</a:t>
            </a:r>
            <a:r>
              <a:rPr lang="en-US" altLang="en-US" dirty="0" smtClean="0"/>
              <a:t>Ba</a:t>
            </a:r>
            <a:r>
              <a:rPr lang="en-US" altLang="en-US" baseline="-25000" dirty="0" smtClean="0"/>
              <a:t>1-</a:t>
            </a:r>
            <a:r>
              <a:rPr lang="en-US" altLang="en-US" i="1" baseline="-25000" dirty="0" smtClean="0"/>
              <a:t>x</a:t>
            </a:r>
            <a:r>
              <a:rPr lang="en-US" altLang="en-US" baseline="-25000" dirty="0" smtClean="0"/>
              <a:t>-</a:t>
            </a:r>
            <a:r>
              <a:rPr lang="en-US" altLang="en-US" i="1" baseline="-25000" dirty="0" smtClean="0"/>
              <a:t>y</a:t>
            </a:r>
            <a:r>
              <a:rPr lang="en-US" altLang="en-US" dirty="0" smtClean="0"/>
              <a:t>)MoO</a:t>
            </a:r>
            <a:r>
              <a:rPr lang="en-US" altLang="en-US" baseline="-25000" dirty="0" smtClean="0"/>
              <a:t>4</a:t>
            </a:r>
            <a:r>
              <a:rPr lang="en-US" altLang="en-US" dirty="0" smtClean="0"/>
              <a:t>]</a:t>
            </a:r>
            <a:endParaRPr lang="en-US" altLang="en-US" dirty="0"/>
          </a:p>
          <a:p>
            <a:pPr lvl="1"/>
            <a:r>
              <a:rPr lang="en-US" altLang="en-US" dirty="0" smtClean="0"/>
              <a:t>Rare earth borosilicate (RE</a:t>
            </a:r>
            <a:r>
              <a:rPr lang="en-US" altLang="en-US" baseline="-25000" dirty="0" smtClean="0"/>
              <a:t>3</a:t>
            </a:r>
            <a:r>
              <a:rPr lang="en-US" altLang="en-US" dirty="0" smtClean="0"/>
              <a:t>BSi</a:t>
            </a:r>
            <a:r>
              <a:rPr lang="en-US" altLang="en-US" baseline="-25000" dirty="0" smtClean="0"/>
              <a:t>2</a:t>
            </a:r>
            <a:r>
              <a:rPr lang="en-US" altLang="en-US" dirty="0" smtClean="0"/>
              <a:t>O</a:t>
            </a:r>
            <a:r>
              <a:rPr lang="en-US" altLang="en-US" baseline="-25000" dirty="0" smtClean="0"/>
              <a:t>10</a:t>
            </a:r>
            <a:r>
              <a:rPr lang="en-US" altLang="en-US" dirty="0" smtClean="0"/>
              <a:t>; not discussed here)</a:t>
            </a:r>
          </a:p>
          <a:p>
            <a:pPr lvl="1"/>
            <a:r>
              <a:rPr lang="en-US" altLang="en-US" dirty="0" smtClean="0"/>
              <a:t>Remainder </a:t>
            </a:r>
            <a:r>
              <a:rPr lang="en-US" altLang="en-US" dirty="0"/>
              <a:t>Glass after canister centerline cooling profile</a:t>
            </a:r>
          </a:p>
          <a:p>
            <a:endParaRPr lang="en-US" altLang="en-US" dirty="0" smtClean="0"/>
          </a:p>
          <a:p>
            <a:r>
              <a:rPr lang="en-US" altLang="en-US" dirty="0" smtClean="0"/>
              <a:t>Characterize each phase</a:t>
            </a:r>
          </a:p>
          <a:p>
            <a:pPr lvl="1"/>
            <a:r>
              <a:rPr lang="en-US" altLang="en-US" dirty="0" smtClean="0"/>
              <a:t>SEM for elemental composition and morphology</a:t>
            </a:r>
          </a:p>
          <a:p>
            <a:pPr lvl="1"/>
            <a:r>
              <a:rPr lang="en-US" altLang="en-US" dirty="0" smtClean="0"/>
              <a:t>XRD for structure determination and phase assemblage</a:t>
            </a:r>
          </a:p>
          <a:p>
            <a:pPr lvl="1"/>
            <a:r>
              <a:rPr lang="en-US" altLang="en-US" dirty="0" smtClean="0"/>
              <a:t>EBSD for grain size and orientation mapping</a:t>
            </a:r>
          </a:p>
          <a:p>
            <a:endParaRPr lang="en-US" altLang="en-US" dirty="0" smtClean="0"/>
          </a:p>
          <a:p>
            <a:r>
              <a:rPr lang="en-US" altLang="en-US" dirty="0" smtClean="0"/>
              <a:t>Perform corrosion testing</a:t>
            </a:r>
          </a:p>
          <a:p>
            <a:pPr lvl="1"/>
            <a:r>
              <a:rPr lang="en-US" altLang="en-US" dirty="0" smtClean="0"/>
              <a:t>Test each phase separately</a:t>
            </a:r>
          </a:p>
          <a:p>
            <a:pPr lvl="1"/>
            <a:r>
              <a:rPr lang="en-US" altLang="en-US" dirty="0" smtClean="0"/>
              <a:t>Combined the phases together in the ratios seen in the centroid glass composition</a:t>
            </a:r>
          </a:p>
        </p:txBody>
      </p:sp>
      <p:sp>
        <p:nvSpPr>
          <p:cNvPr id="2" name="Slide Number Placeholder 1"/>
          <p:cNvSpPr>
            <a:spLocks noGrp="1"/>
          </p:cNvSpPr>
          <p:nvPr>
            <p:ph type="sldNum" sz="quarter" idx="4"/>
          </p:nvPr>
        </p:nvSpPr>
        <p:spPr/>
        <p:txBody>
          <a:bodyPr/>
          <a:lstStyle/>
          <a:p>
            <a:fld id="{03722D57-58D6-9447-A6D5-A97F6C35A8FB}" type="slidenum">
              <a:rPr lang="en-US" smtClean="0"/>
              <a:pPr/>
              <a:t>7</a:t>
            </a:fld>
            <a:endParaRPr lang="en-US" dirty="0"/>
          </a:p>
        </p:txBody>
      </p:sp>
    </p:spTree>
    <p:extLst>
      <p:ext uri="{BB962C8B-B14F-4D97-AF65-F5344CB8AC3E}">
        <p14:creationId xmlns:p14="http://schemas.microsoft.com/office/powerpoint/2010/main" val="2871436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Oxyapatite Synthesis Method </a:t>
            </a:r>
            <a:endParaRPr lang="en-US" dirty="0"/>
          </a:p>
        </p:txBody>
      </p:sp>
      <p:sp>
        <p:nvSpPr>
          <p:cNvPr id="3" name="Content Placeholder 2"/>
          <p:cNvSpPr>
            <a:spLocks noGrp="1"/>
          </p:cNvSpPr>
          <p:nvPr>
            <p:ph idx="1"/>
          </p:nvPr>
        </p:nvSpPr>
        <p:spPr>
          <a:xfrm>
            <a:off x="187666" y="1513036"/>
            <a:ext cx="6944655" cy="3230656"/>
          </a:xfrm>
        </p:spPr>
        <p:txBody>
          <a:bodyPr/>
          <a:lstStyle/>
          <a:p>
            <a:r>
              <a:rPr lang="en-US" altLang="en-US" sz="1800" dirty="0"/>
              <a:t>Successfully synthesized oxyapatite Ca</a:t>
            </a:r>
            <a:r>
              <a:rPr lang="en-US" altLang="en-US" sz="1800" baseline="-25000" dirty="0"/>
              <a:t>2</a:t>
            </a:r>
            <a:r>
              <a:rPr lang="en-US" altLang="en-US" sz="1800" dirty="0"/>
              <a:t>Nd</a:t>
            </a:r>
            <a:r>
              <a:rPr lang="en-US" altLang="en-US" sz="1800" baseline="-25000" dirty="0"/>
              <a:t>8</a:t>
            </a:r>
            <a:r>
              <a:rPr lang="en-US" altLang="en-US" sz="1800" dirty="0"/>
              <a:t>Si</a:t>
            </a:r>
            <a:r>
              <a:rPr lang="en-US" altLang="en-US" sz="1800" baseline="-25000" dirty="0"/>
              <a:t>6</a:t>
            </a:r>
            <a:r>
              <a:rPr lang="en-US" altLang="en-US" sz="1800" dirty="0"/>
              <a:t>O</a:t>
            </a:r>
            <a:r>
              <a:rPr lang="en-US" altLang="en-US" sz="1800" baseline="-25000" dirty="0"/>
              <a:t>26</a:t>
            </a:r>
            <a:r>
              <a:rPr lang="en-US" altLang="en-US" sz="1800" dirty="0"/>
              <a:t> </a:t>
            </a:r>
          </a:p>
          <a:p>
            <a:pPr lvl="1"/>
            <a:r>
              <a:rPr lang="en-US" altLang="en-US" sz="1600" dirty="0"/>
              <a:t>Powder preparation by </a:t>
            </a:r>
            <a:r>
              <a:rPr lang="en-US" altLang="en-US" sz="1600" dirty="0" smtClean="0"/>
              <a:t>solution-based method </a:t>
            </a:r>
            <a:endParaRPr lang="en-US" altLang="en-US" sz="1600" dirty="0"/>
          </a:p>
          <a:p>
            <a:pPr lvl="1"/>
            <a:r>
              <a:rPr lang="en-US" altLang="en-US" sz="1600" dirty="0"/>
              <a:t>Calcined 600°C/1hr, crushed, then 1000°C/1hr</a:t>
            </a:r>
          </a:p>
          <a:p>
            <a:pPr lvl="1"/>
            <a:r>
              <a:rPr lang="en-US" altLang="en-US" sz="1600" dirty="0"/>
              <a:t>Powders agglomerate during calcining, requires ball milling to achieve a fully dense pellet</a:t>
            </a:r>
          </a:p>
          <a:p>
            <a:pPr lvl="1"/>
            <a:r>
              <a:rPr lang="en-US" altLang="en-US" sz="1600" dirty="0"/>
              <a:t>Best </a:t>
            </a:r>
            <a:r>
              <a:rPr lang="en-US" altLang="en-US" sz="1600" dirty="0" smtClean="0"/>
              <a:t>results </a:t>
            </a:r>
            <a:r>
              <a:rPr lang="en-US" altLang="en-US" sz="1600" dirty="0"/>
              <a:t>achieved by ball milling overnight with 3/8” ZrO</a:t>
            </a:r>
            <a:r>
              <a:rPr lang="en-US" altLang="en-US" sz="1600" baseline="-25000" dirty="0"/>
              <a:t>2</a:t>
            </a:r>
            <a:r>
              <a:rPr lang="en-US" altLang="en-US" sz="1600" dirty="0"/>
              <a:t> media in </a:t>
            </a:r>
            <a:r>
              <a:rPr lang="en-US" altLang="en-US" sz="1600" dirty="0" err="1"/>
              <a:t>EtOH</a:t>
            </a:r>
            <a:r>
              <a:rPr lang="en-US" altLang="en-US" sz="1600" dirty="0"/>
              <a:t>.  Bimodal distribution with D50 = 2 µm</a:t>
            </a:r>
          </a:p>
          <a:p>
            <a:pPr lvl="1"/>
            <a:r>
              <a:rPr lang="en-US" altLang="en-US" sz="1600" dirty="0"/>
              <a:t>Cold </a:t>
            </a:r>
            <a:r>
              <a:rPr lang="en-US" altLang="en-US" sz="1600" dirty="0" smtClean="0"/>
              <a:t>isostatic </a:t>
            </a:r>
            <a:r>
              <a:rPr lang="en-US" altLang="en-US" sz="1600" dirty="0"/>
              <a:t>pressed pellets to 0.35 </a:t>
            </a:r>
            <a:r>
              <a:rPr lang="en-US" altLang="en-US" sz="1600" dirty="0" err="1"/>
              <a:t>GPa</a:t>
            </a:r>
            <a:endParaRPr lang="en-US" altLang="en-US" sz="1600" dirty="0"/>
          </a:p>
          <a:p>
            <a:pPr lvl="1"/>
            <a:r>
              <a:rPr lang="en-US" altLang="en-US" sz="1600" dirty="0"/>
              <a:t>Fired at 1550°C for 8hr, ramped at 1°C/min up and down</a:t>
            </a:r>
          </a:p>
          <a:p>
            <a:pPr lvl="1"/>
            <a:endParaRPr lang="en-US" altLang="en-US" sz="1600" dirty="0"/>
          </a:p>
          <a:p>
            <a:endParaRPr lang="en-US" sz="1800" dirty="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8</a:t>
            </a:fld>
            <a:endParaRPr lang="en-US" altLang="en-US"/>
          </a:p>
        </p:txBody>
      </p:sp>
      <p:graphicFrame>
        <p:nvGraphicFramePr>
          <p:cNvPr id="9" name="Table 8"/>
          <p:cNvGraphicFramePr>
            <a:graphicFrameLocks noGrp="1"/>
          </p:cNvGraphicFramePr>
          <p:nvPr>
            <p:extLst>
              <p:ext uri="{D42A27DB-BD31-4B8C-83A1-F6EECF244321}">
                <p14:modId xmlns:p14="http://schemas.microsoft.com/office/powerpoint/2010/main" val="2595207787"/>
              </p:ext>
            </p:extLst>
          </p:nvPr>
        </p:nvGraphicFramePr>
        <p:xfrm>
          <a:off x="7280367" y="1811215"/>
          <a:ext cx="4590859" cy="4231816"/>
        </p:xfrm>
        <a:graphic>
          <a:graphicData uri="http://schemas.openxmlformats.org/drawingml/2006/table">
            <a:tbl>
              <a:tblPr>
                <a:tableStyleId>{5940675A-B579-460E-94D1-54222C63F5DA}</a:tableStyleId>
              </a:tblPr>
              <a:tblGrid>
                <a:gridCol w="1219199"/>
                <a:gridCol w="609600"/>
                <a:gridCol w="600891"/>
                <a:gridCol w="557349"/>
                <a:gridCol w="653143"/>
                <a:gridCol w="950677"/>
              </a:tblGrid>
              <a:tr h="732329">
                <a:tc rowSpan="2">
                  <a:txBody>
                    <a:bodyPr/>
                    <a:lstStyle/>
                    <a:p>
                      <a:pPr algn="ctr" fontAlgn="b"/>
                      <a:r>
                        <a:rPr lang="en-US" sz="1400" b="1" u="none" strike="noStrike" dirty="0" smtClean="0">
                          <a:effectLst/>
                        </a:rPr>
                        <a:t>Milling </a:t>
                      </a:r>
                    </a:p>
                    <a:p>
                      <a:pPr algn="ctr" fontAlgn="b"/>
                      <a:r>
                        <a:rPr lang="en-US" sz="1400" b="1" u="none" strike="noStrike" dirty="0" smtClean="0">
                          <a:effectLst/>
                        </a:rPr>
                        <a:t>Method</a:t>
                      </a:r>
                      <a:endParaRPr lang="en-US" sz="1400" b="1" i="0" u="none" strike="noStrike" dirty="0">
                        <a:solidFill>
                          <a:srgbClr val="000000"/>
                        </a:solidFill>
                        <a:effectLst/>
                        <a:latin typeface="+mn-lt"/>
                      </a:endParaRPr>
                    </a:p>
                    <a:p>
                      <a:pPr algn="ctr" fontAlgn="b"/>
                      <a:r>
                        <a:rPr lang="en-US" sz="1400" u="none" strike="noStrike" dirty="0">
                          <a:effectLst/>
                        </a:rPr>
                        <a:t> </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1" u="none" strike="noStrike" dirty="0" smtClean="0">
                          <a:effectLst/>
                        </a:rPr>
                        <a:t>Soak</a:t>
                      </a:r>
                      <a:r>
                        <a:rPr lang="en-US" sz="1400" b="1" u="none" strike="noStrike" baseline="0" dirty="0" smtClean="0">
                          <a:effectLst/>
                        </a:rPr>
                        <a:t> Temp</a:t>
                      </a:r>
                      <a:endParaRPr lang="en-US" sz="1400" b="1" i="0" u="none" strike="noStrike" dirty="0">
                        <a:solidFill>
                          <a:srgbClr val="000000"/>
                        </a:solidFill>
                        <a:effectLst/>
                        <a:latin typeface="+mn-lt"/>
                      </a:endParaRPr>
                    </a:p>
                  </a:txBody>
                  <a:tcPr marL="9525" marR="9525" marT="9525" marB="0" anchor="ctr"/>
                </a:tc>
                <a:tc>
                  <a:txBody>
                    <a:bodyPr/>
                    <a:lstStyle/>
                    <a:p>
                      <a:pPr algn="ctr" fontAlgn="b"/>
                      <a:r>
                        <a:rPr lang="en-US" sz="1400" b="1" u="none" strike="noStrike" dirty="0">
                          <a:effectLst/>
                        </a:rPr>
                        <a:t>Ramp </a:t>
                      </a:r>
                      <a:r>
                        <a:rPr lang="en-US" sz="1400" b="1" u="none" strike="noStrike" dirty="0" smtClean="0">
                          <a:effectLst/>
                        </a:rPr>
                        <a:t>Rate</a:t>
                      </a:r>
                      <a:endParaRPr lang="en-US" sz="1400" b="1" i="0" u="none" strike="noStrike" dirty="0">
                        <a:solidFill>
                          <a:srgbClr val="000000"/>
                        </a:solidFill>
                        <a:effectLst/>
                        <a:latin typeface="+mn-lt"/>
                      </a:endParaRPr>
                    </a:p>
                  </a:txBody>
                  <a:tcPr marL="9525" marR="9525" marT="9525" marB="0" anchor="ctr"/>
                </a:tc>
                <a:tc>
                  <a:txBody>
                    <a:bodyPr/>
                    <a:lstStyle/>
                    <a:p>
                      <a:pPr algn="ctr" fontAlgn="b"/>
                      <a:r>
                        <a:rPr lang="en-US" sz="1400" b="1" u="none" strike="noStrike" dirty="0">
                          <a:effectLst/>
                        </a:rPr>
                        <a:t>Firing </a:t>
                      </a:r>
                      <a:r>
                        <a:rPr lang="en-US" sz="1400" b="1" u="none" strike="noStrike" dirty="0" smtClean="0">
                          <a:effectLst/>
                        </a:rPr>
                        <a:t>Time</a:t>
                      </a:r>
                      <a:endParaRPr lang="en-US" sz="1400" b="1" i="0" u="none" strike="noStrike" dirty="0">
                        <a:solidFill>
                          <a:srgbClr val="000000"/>
                        </a:solidFill>
                        <a:effectLst/>
                        <a:latin typeface="+mn-lt"/>
                      </a:endParaRPr>
                    </a:p>
                  </a:txBody>
                  <a:tcPr marL="9525" marR="9525" marT="9525" marB="0" anchor="ctr"/>
                </a:tc>
                <a:tc>
                  <a:txBody>
                    <a:bodyPr/>
                    <a:lstStyle/>
                    <a:p>
                      <a:pPr algn="ctr" fontAlgn="b"/>
                      <a:r>
                        <a:rPr lang="en-US" sz="1400" b="1" u="none" strike="noStrike" dirty="0">
                          <a:effectLst/>
                        </a:rPr>
                        <a:t>Bulk </a:t>
                      </a:r>
                      <a:r>
                        <a:rPr lang="en-US" sz="1400" b="1" u="none" strike="noStrike" dirty="0" smtClean="0">
                          <a:effectLst/>
                        </a:rPr>
                        <a:t>Density</a:t>
                      </a:r>
                      <a:endParaRPr lang="en-US" sz="1400" b="1" i="0" u="none" strike="noStrike" dirty="0">
                        <a:solidFill>
                          <a:srgbClr val="000000"/>
                        </a:solidFill>
                        <a:effectLst/>
                        <a:latin typeface="+mn-lt"/>
                      </a:endParaRPr>
                    </a:p>
                  </a:txBody>
                  <a:tcPr marL="9525" marR="9525" marT="9525" marB="0" anchor="ctr"/>
                </a:tc>
                <a:tc>
                  <a:txBody>
                    <a:bodyPr/>
                    <a:lstStyle/>
                    <a:p>
                      <a:pPr algn="ctr" fontAlgn="b"/>
                      <a:r>
                        <a:rPr lang="en-US" sz="1400" b="1" u="none" strike="noStrike" dirty="0">
                          <a:effectLst/>
                        </a:rPr>
                        <a:t>% </a:t>
                      </a:r>
                      <a:r>
                        <a:rPr lang="en-US" sz="1400" b="1" u="none" strike="noStrike" dirty="0" smtClean="0">
                          <a:effectLst/>
                        </a:rPr>
                        <a:t> of </a:t>
                      </a:r>
                    </a:p>
                    <a:p>
                      <a:pPr algn="ctr" fontAlgn="b"/>
                      <a:r>
                        <a:rPr lang="en-US" sz="1400" b="1" u="none" strike="noStrike" dirty="0" smtClean="0">
                          <a:effectLst/>
                        </a:rPr>
                        <a:t>Theoretical</a:t>
                      </a:r>
                    </a:p>
                    <a:p>
                      <a:pPr algn="ctr" fontAlgn="b"/>
                      <a:r>
                        <a:rPr lang="en-US" sz="1400" b="1" u="none" strike="noStrike" dirty="0" smtClean="0">
                          <a:effectLst/>
                        </a:rPr>
                        <a:t>Density</a:t>
                      </a:r>
                      <a:endParaRPr lang="en-US" sz="1400" b="1" i="0" u="none" strike="noStrike" dirty="0">
                        <a:solidFill>
                          <a:srgbClr val="000000"/>
                        </a:solidFill>
                        <a:effectLst/>
                        <a:latin typeface="+mn-lt"/>
                      </a:endParaRPr>
                    </a:p>
                  </a:txBody>
                  <a:tcPr marL="9525" marR="9525" marT="9525" marB="0" anchor="ctr"/>
                </a:tc>
              </a:tr>
              <a:tr h="410671">
                <a:tc vMerge="1">
                  <a:txBody>
                    <a:bodyPr/>
                    <a:lstStyle/>
                    <a:p>
                      <a:pPr algn="ctr" fontAlgn="b"/>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°C</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°C/min</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a:effectLst/>
                        </a:rPr>
                        <a:t>hours</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dirty="0">
                          <a:effectLst/>
                        </a:rPr>
                        <a:t>g/cm</a:t>
                      </a:r>
                      <a:r>
                        <a:rPr lang="en-US" sz="1400" u="none" strike="noStrike" baseline="30000" dirty="0">
                          <a:effectLst/>
                        </a:rPr>
                        <a:t>3</a:t>
                      </a:r>
                      <a:endParaRPr lang="en-US" sz="1400" b="0" i="0" u="none" strike="noStrike" baseline="30000" dirty="0">
                        <a:solidFill>
                          <a:srgbClr val="000000"/>
                        </a:solidFill>
                        <a:effectLst/>
                        <a:latin typeface="+mn-lt"/>
                      </a:endParaRPr>
                    </a:p>
                  </a:txBody>
                  <a:tcPr marL="9525" marR="9525" marT="9525" marB="0" anchor="ctr"/>
                </a:tc>
                <a:tc>
                  <a:txBody>
                    <a:bodyPr/>
                    <a:lstStyle/>
                    <a:p>
                      <a:pPr algn="ctr" fontAlgn="b"/>
                      <a:r>
                        <a:rPr lang="en-US" sz="1200" u="none" strike="noStrike" dirty="0" smtClean="0">
                          <a:effectLst/>
                        </a:rPr>
                        <a:t>5.47g/cm</a:t>
                      </a:r>
                      <a:r>
                        <a:rPr lang="en-US" sz="1200" u="none" strike="noStrike" baseline="30000" dirty="0" smtClean="0">
                          <a:effectLst/>
                        </a:rPr>
                        <a:t>3</a:t>
                      </a:r>
                      <a:endParaRPr lang="en-US" sz="1200" b="0" i="0" u="none" strike="noStrike" dirty="0">
                        <a:solidFill>
                          <a:srgbClr val="000000"/>
                        </a:solidFill>
                        <a:effectLst/>
                        <a:latin typeface="+mn-lt"/>
                      </a:endParaRPr>
                    </a:p>
                  </a:txBody>
                  <a:tcPr marL="9525" marR="9525" marT="9525" marB="0" anchor="ctr"/>
                </a:tc>
              </a:tr>
              <a:tr h="549382">
                <a:tc>
                  <a:txBody>
                    <a:bodyPr/>
                    <a:lstStyle/>
                    <a:p>
                      <a:pPr algn="ctr" fontAlgn="b"/>
                      <a:r>
                        <a:rPr lang="en-US" sz="1400" u="none" strike="noStrike" dirty="0" smtClean="0">
                          <a:effectLst/>
                        </a:rPr>
                        <a:t>Mortar </a:t>
                      </a:r>
                      <a:r>
                        <a:rPr lang="en-US" sz="1400" u="none" strike="noStrike" dirty="0">
                          <a:effectLst/>
                        </a:rPr>
                        <a:t>and </a:t>
                      </a:r>
                      <a:r>
                        <a:rPr lang="en-US" sz="1400" u="none" strike="noStrike" dirty="0" smtClean="0">
                          <a:effectLst/>
                        </a:rPr>
                        <a:t>pestle</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1250</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3</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a:effectLst/>
                        </a:rPr>
                        <a:t>24</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a:effectLst/>
                        </a:rPr>
                        <a:t>3.33</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a:effectLst/>
                        </a:rPr>
                        <a:t>60.9%</a:t>
                      </a:r>
                      <a:endParaRPr lang="en-US" sz="1400" b="0" i="0" u="none" strike="noStrike">
                        <a:solidFill>
                          <a:srgbClr val="000000"/>
                        </a:solidFill>
                        <a:effectLst/>
                        <a:latin typeface="+mn-lt"/>
                      </a:endParaRPr>
                    </a:p>
                  </a:txBody>
                  <a:tcPr marL="9525" marR="9525" marT="9525" marB="0" anchor="ctr"/>
                </a:tc>
              </a:tr>
              <a:tr h="549382">
                <a:tc>
                  <a:txBody>
                    <a:bodyPr/>
                    <a:lstStyle/>
                    <a:p>
                      <a:pPr algn="ctr" fontAlgn="b"/>
                      <a:r>
                        <a:rPr lang="en-US" sz="1400" u="none" strike="noStrike" dirty="0">
                          <a:effectLst/>
                        </a:rPr>
                        <a:t>WC ball </a:t>
                      </a:r>
                      <a:r>
                        <a:rPr lang="en-US" sz="1400" u="none" strike="noStrike" dirty="0" smtClean="0">
                          <a:effectLst/>
                        </a:rPr>
                        <a:t>milled</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1550</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3</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a:effectLst/>
                        </a:rPr>
                        <a:t>8</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a:effectLst/>
                        </a:rPr>
                        <a:t>4.71</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a:effectLst/>
                        </a:rPr>
                        <a:t>86.2%</a:t>
                      </a:r>
                      <a:endParaRPr lang="en-US" sz="1400" b="0" i="0" u="none" strike="noStrike">
                        <a:solidFill>
                          <a:srgbClr val="000000"/>
                        </a:solidFill>
                        <a:effectLst/>
                        <a:latin typeface="+mn-lt"/>
                      </a:endParaRPr>
                    </a:p>
                  </a:txBody>
                  <a:tcPr marL="9525" marR="9525" marT="9525" marB="0" anchor="ctr"/>
                </a:tc>
              </a:tr>
              <a:tr h="604318">
                <a:tc>
                  <a:txBody>
                    <a:bodyPr/>
                    <a:lstStyle/>
                    <a:p>
                      <a:pPr algn="ctr" fontAlgn="b"/>
                      <a:r>
                        <a:rPr lang="en-US" sz="1400" u="none" strike="noStrike" dirty="0">
                          <a:effectLst/>
                        </a:rPr>
                        <a:t>ZrO</a:t>
                      </a:r>
                      <a:r>
                        <a:rPr lang="en-US" sz="1400" u="none" strike="noStrike" baseline="-25000" dirty="0">
                          <a:effectLst/>
                        </a:rPr>
                        <a:t>2</a:t>
                      </a:r>
                      <a:r>
                        <a:rPr lang="en-US" sz="1400" u="none" strike="noStrike" dirty="0">
                          <a:effectLst/>
                        </a:rPr>
                        <a:t> ball </a:t>
                      </a:r>
                      <a:r>
                        <a:rPr lang="en-US" sz="1400" u="none" strike="noStrike" dirty="0" smtClean="0">
                          <a:effectLst/>
                        </a:rPr>
                        <a:t>milled</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1550</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3</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8</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a:effectLst/>
                        </a:rPr>
                        <a:t>5.11</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u="none" strike="noStrike">
                          <a:effectLst/>
                        </a:rPr>
                        <a:t>93.4%</a:t>
                      </a:r>
                      <a:endParaRPr lang="en-US" sz="1400" b="0" i="0" u="none" strike="noStrike">
                        <a:solidFill>
                          <a:srgbClr val="000000"/>
                        </a:solidFill>
                        <a:effectLst/>
                        <a:latin typeface="+mn-lt"/>
                      </a:endParaRPr>
                    </a:p>
                  </a:txBody>
                  <a:tcPr marL="9525" marR="9525" marT="9525" marB="0" anchor="ctr"/>
                </a:tc>
              </a:tr>
              <a:tr h="692867">
                <a:tc>
                  <a:txBody>
                    <a:bodyPr/>
                    <a:lstStyle/>
                    <a:p>
                      <a:pPr algn="ctr" fontAlgn="b"/>
                      <a:r>
                        <a:rPr lang="en-US" sz="1400" u="none" strike="noStrike" dirty="0" smtClean="0">
                          <a:effectLst/>
                        </a:rPr>
                        <a:t>ZrO</a:t>
                      </a:r>
                      <a:r>
                        <a:rPr lang="en-US" sz="1400" u="none" strike="noStrike" baseline="-25000" dirty="0" smtClean="0">
                          <a:effectLst/>
                        </a:rPr>
                        <a:t>2</a:t>
                      </a:r>
                      <a:r>
                        <a:rPr lang="en-US" sz="1400" u="none" strike="noStrike" dirty="0" smtClean="0">
                          <a:effectLst/>
                        </a:rPr>
                        <a:t> ball milled </a:t>
                      </a:r>
                    </a:p>
                    <a:p>
                      <a:pPr algn="ctr" fontAlgn="b"/>
                      <a:r>
                        <a:rPr lang="en-US" sz="1400" u="none" strike="noStrike" dirty="0" smtClean="0">
                          <a:effectLst/>
                        </a:rPr>
                        <a:t>(large batch)</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1550</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1</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8</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5.16</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94.4%</a:t>
                      </a:r>
                      <a:endParaRPr lang="en-US" sz="1400" b="0" i="0" u="none" strike="noStrike" dirty="0">
                        <a:solidFill>
                          <a:srgbClr val="000000"/>
                        </a:solidFill>
                        <a:effectLst/>
                        <a:latin typeface="+mn-lt"/>
                      </a:endParaRPr>
                    </a:p>
                  </a:txBody>
                  <a:tcPr marL="9525" marR="9525" marT="9525" marB="0" anchor="ctr"/>
                </a:tc>
              </a:tr>
              <a:tr h="692867">
                <a:tc>
                  <a:txBody>
                    <a:bodyPr/>
                    <a:lstStyle/>
                    <a:p>
                      <a:pPr algn="ctr" fontAlgn="b"/>
                      <a:r>
                        <a:rPr lang="en-US" sz="1400" u="none" strike="noStrike" dirty="0" smtClean="0">
                          <a:effectLst/>
                        </a:rPr>
                        <a:t>ZrO</a:t>
                      </a:r>
                      <a:r>
                        <a:rPr lang="en-US" sz="1400" u="none" strike="noStrike" baseline="-25000" dirty="0" smtClean="0">
                          <a:effectLst/>
                        </a:rPr>
                        <a:t>2</a:t>
                      </a:r>
                      <a:r>
                        <a:rPr lang="en-US" sz="1400" u="none" strike="noStrike" dirty="0" smtClean="0">
                          <a:effectLst/>
                        </a:rPr>
                        <a:t> ball milled </a:t>
                      </a:r>
                    </a:p>
                    <a:p>
                      <a:pPr algn="ctr" fontAlgn="b"/>
                      <a:r>
                        <a:rPr lang="en-US" sz="1400" u="none" strike="noStrike" dirty="0" smtClean="0">
                          <a:effectLst/>
                        </a:rPr>
                        <a:t>(large batch #2)</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1550</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1</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a:effectLst/>
                        </a:rPr>
                        <a:t>8</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5.14</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u="none" strike="noStrike" dirty="0" smtClean="0">
                          <a:effectLst/>
                        </a:rPr>
                        <a:t>93.9%</a:t>
                      </a:r>
                      <a:endParaRPr lang="en-US" sz="1400" b="0" i="0" u="none" strike="noStrike" dirty="0">
                        <a:solidFill>
                          <a:srgbClr val="000000"/>
                        </a:solidFill>
                        <a:effectLst/>
                        <a:latin typeface="+mn-lt"/>
                      </a:endParaRPr>
                    </a:p>
                  </a:txBody>
                  <a:tcPr marL="9525" marR="9525" marT="9525" marB="0" anchor="ctr"/>
                </a:tc>
              </a:tr>
            </a:tbl>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66" y="4328160"/>
            <a:ext cx="6868955" cy="2028190"/>
          </a:xfrm>
          <a:prstGeom prst="rect">
            <a:avLst/>
          </a:prstGeom>
        </p:spPr>
      </p:pic>
    </p:spTree>
    <p:extLst>
      <p:ext uri="{BB962C8B-B14F-4D97-AF65-F5344CB8AC3E}">
        <p14:creationId xmlns:p14="http://schemas.microsoft.com/office/powerpoint/2010/main" val="1582623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sz="half" idx="1"/>
          </p:nvPr>
        </p:nvSpPr>
        <p:spPr>
          <a:xfrm>
            <a:off x="274318" y="1422400"/>
            <a:ext cx="8189744" cy="3446585"/>
          </a:xfrm>
        </p:spPr>
        <p:txBody>
          <a:bodyPr>
            <a:normAutofit/>
          </a:bodyPr>
          <a:lstStyle/>
          <a:p>
            <a:r>
              <a:rPr lang="en-US" altLang="en-US" dirty="0" smtClean="0"/>
              <a:t>EBSD</a:t>
            </a:r>
          </a:p>
          <a:p>
            <a:pPr lvl="1"/>
            <a:r>
              <a:rPr lang="en-US" altLang="en-US" dirty="0" smtClean="0"/>
              <a:t>97.7 </a:t>
            </a:r>
            <a:r>
              <a:rPr lang="en-US" altLang="en-US" dirty="0" err="1" smtClean="0"/>
              <a:t>wt</a:t>
            </a:r>
            <a:r>
              <a:rPr lang="en-US" altLang="en-US" dirty="0" smtClean="0"/>
              <a:t>% Ca</a:t>
            </a:r>
            <a:r>
              <a:rPr lang="en-US" altLang="en-US" baseline="-25000" dirty="0" smtClean="0"/>
              <a:t>2.2</a:t>
            </a:r>
            <a:r>
              <a:rPr lang="en-US" altLang="en-US" dirty="0" smtClean="0"/>
              <a:t>Nd</a:t>
            </a:r>
            <a:r>
              <a:rPr lang="en-US" altLang="en-US" baseline="-25000" dirty="0" smtClean="0"/>
              <a:t>7.8</a:t>
            </a:r>
            <a:r>
              <a:rPr lang="en-US" altLang="en-US" dirty="0" smtClean="0"/>
              <a:t>Si</a:t>
            </a:r>
            <a:r>
              <a:rPr lang="en-US" altLang="en-US" baseline="-25000" dirty="0" smtClean="0"/>
              <a:t>6</a:t>
            </a:r>
            <a:r>
              <a:rPr lang="en-US" altLang="en-US" dirty="0" smtClean="0"/>
              <a:t>O</a:t>
            </a:r>
            <a:r>
              <a:rPr lang="en-US" altLang="en-US" baseline="-25000" dirty="0" smtClean="0"/>
              <a:t>25.9</a:t>
            </a:r>
            <a:r>
              <a:rPr lang="en-US" altLang="en-US" dirty="0" smtClean="0"/>
              <a:t> (yellow phase)</a:t>
            </a:r>
          </a:p>
          <a:p>
            <a:pPr lvl="2"/>
            <a:r>
              <a:rPr lang="en-US" altLang="en-US" dirty="0" smtClean="0"/>
              <a:t>Avg. grain size = 1 µm, Some large grains ~ 10 µm</a:t>
            </a:r>
          </a:p>
          <a:p>
            <a:pPr lvl="1"/>
            <a:r>
              <a:rPr lang="en-US" altLang="en-US" dirty="0" smtClean="0"/>
              <a:t>1.8 </a:t>
            </a:r>
            <a:r>
              <a:rPr lang="en-US" altLang="en-US" dirty="0" err="1" smtClean="0"/>
              <a:t>wt</a:t>
            </a:r>
            <a:r>
              <a:rPr lang="en-US" altLang="en-US" dirty="0" smtClean="0"/>
              <a:t>% Nd</a:t>
            </a:r>
            <a:r>
              <a:rPr lang="en-US" altLang="en-US" baseline="-25000" dirty="0" smtClean="0"/>
              <a:t>2</a:t>
            </a:r>
            <a:r>
              <a:rPr lang="en-US" altLang="en-US" dirty="0" smtClean="0"/>
              <a:t>O</a:t>
            </a:r>
            <a:r>
              <a:rPr lang="en-US" altLang="en-US" baseline="-25000" dirty="0" smtClean="0"/>
              <a:t>3 </a:t>
            </a:r>
            <a:r>
              <a:rPr lang="en-US" altLang="en-US" dirty="0" smtClean="0"/>
              <a:t>(blue phase)</a:t>
            </a:r>
            <a:endParaRPr lang="en-US" altLang="en-US" baseline="-25000" dirty="0" smtClean="0"/>
          </a:p>
          <a:p>
            <a:pPr lvl="1"/>
            <a:r>
              <a:rPr lang="en-US" altLang="en-US" dirty="0" smtClean="0"/>
              <a:t>0.5 </a:t>
            </a:r>
            <a:r>
              <a:rPr lang="en-US" altLang="en-US" dirty="0" err="1" smtClean="0"/>
              <a:t>wt</a:t>
            </a:r>
            <a:r>
              <a:rPr lang="en-US" altLang="en-US" dirty="0" smtClean="0"/>
              <a:t>% ZrO</a:t>
            </a:r>
            <a:r>
              <a:rPr lang="en-US" altLang="en-US" baseline="-25000" dirty="0" smtClean="0"/>
              <a:t>2 </a:t>
            </a:r>
            <a:r>
              <a:rPr lang="en-US" altLang="en-US" dirty="0" smtClean="0"/>
              <a:t>(milling contaminate) (pink phase)</a:t>
            </a:r>
            <a:endParaRPr lang="en-US" altLang="en-US" baseline="-25000" dirty="0" smtClean="0"/>
          </a:p>
          <a:p>
            <a:pPr lvl="1"/>
            <a:r>
              <a:rPr lang="en-US" altLang="en-US" dirty="0" smtClean="0"/>
              <a:t>33.7 % non-detect (areas without good pattern quality)</a:t>
            </a:r>
          </a:p>
          <a:p>
            <a:r>
              <a:rPr lang="en-US" altLang="en-US" dirty="0" smtClean="0"/>
              <a:t>XRD</a:t>
            </a:r>
          </a:p>
          <a:p>
            <a:pPr lvl="1"/>
            <a:r>
              <a:rPr lang="en-US" altLang="en-US" dirty="0" smtClean="0"/>
              <a:t>98.5 </a:t>
            </a:r>
            <a:r>
              <a:rPr lang="en-US" altLang="en-US" dirty="0" err="1" smtClean="0"/>
              <a:t>wt</a:t>
            </a:r>
            <a:r>
              <a:rPr lang="en-US" altLang="en-US" dirty="0" smtClean="0"/>
              <a:t>% Ca</a:t>
            </a:r>
            <a:r>
              <a:rPr lang="en-US" altLang="en-US" baseline="-25000" dirty="0" smtClean="0"/>
              <a:t>2.2</a:t>
            </a:r>
            <a:r>
              <a:rPr lang="en-US" altLang="en-US" dirty="0" smtClean="0"/>
              <a:t>Nd</a:t>
            </a:r>
            <a:r>
              <a:rPr lang="en-US" altLang="en-US" baseline="-25000" dirty="0" smtClean="0"/>
              <a:t>7.8</a:t>
            </a:r>
            <a:r>
              <a:rPr lang="en-US" altLang="en-US" dirty="0" smtClean="0"/>
              <a:t>Si</a:t>
            </a:r>
            <a:r>
              <a:rPr lang="en-US" altLang="en-US" baseline="-25000" dirty="0" smtClean="0"/>
              <a:t>6</a:t>
            </a:r>
            <a:r>
              <a:rPr lang="en-US" altLang="en-US" dirty="0" smtClean="0"/>
              <a:t>O</a:t>
            </a:r>
            <a:r>
              <a:rPr lang="en-US" altLang="en-US" baseline="-25000" dirty="0" smtClean="0"/>
              <a:t>25.9</a:t>
            </a:r>
            <a:r>
              <a:rPr lang="en-US" altLang="en-US" dirty="0" smtClean="0"/>
              <a:t> </a:t>
            </a:r>
          </a:p>
          <a:p>
            <a:pPr lvl="1"/>
            <a:r>
              <a:rPr lang="en-US" altLang="en-US" dirty="0" smtClean="0"/>
              <a:t>1.5 </a:t>
            </a:r>
            <a:r>
              <a:rPr lang="en-US" altLang="en-US" dirty="0" err="1" smtClean="0"/>
              <a:t>wt</a:t>
            </a:r>
            <a:r>
              <a:rPr lang="en-US" altLang="en-US" dirty="0" smtClean="0"/>
              <a:t>% Nd</a:t>
            </a:r>
            <a:r>
              <a:rPr lang="en-US" altLang="en-US" baseline="-25000" dirty="0" smtClean="0"/>
              <a:t>2</a:t>
            </a:r>
            <a:r>
              <a:rPr lang="en-US" altLang="en-US" dirty="0" smtClean="0"/>
              <a:t>O</a:t>
            </a:r>
            <a:r>
              <a:rPr lang="en-US" altLang="en-US" baseline="-25000" dirty="0" smtClean="0"/>
              <a:t>3</a:t>
            </a:r>
          </a:p>
          <a:p>
            <a:pPr lvl="1"/>
            <a:r>
              <a:rPr lang="en-US" altLang="en-US" dirty="0" smtClean="0"/>
              <a:t>ZrO</a:t>
            </a:r>
            <a:r>
              <a:rPr lang="en-US" altLang="en-US" baseline="-25000" dirty="0" smtClean="0"/>
              <a:t>2</a:t>
            </a:r>
            <a:r>
              <a:rPr lang="en-US" altLang="en-US" dirty="0" smtClean="0"/>
              <a:t> non-detect</a:t>
            </a:r>
          </a:p>
        </p:txBody>
      </p:sp>
      <p:sp>
        <p:nvSpPr>
          <p:cNvPr id="6148" name="Slide Number Placeholder 5"/>
          <p:cNvSpPr>
            <a:spLocks noGrp="1"/>
          </p:cNvSpPr>
          <p:nvPr>
            <p:ph type="sldNum" sz="quarter" idx="4"/>
          </p:nvPr>
        </p:nvSpPr>
        <p:spPr>
          <a:noFill/>
        </p:spPr>
        <p:txBody>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fld id="{6001232C-B73C-4010-BF1B-3C45C44387EF}" type="slidenum">
              <a:rPr lang="en-US" altLang="en-US" sz="900" b="0">
                <a:solidFill>
                  <a:schemeClr val="tx1"/>
                </a:solidFill>
              </a:rPr>
              <a:pPr eaLnBrk="1" hangingPunct="1">
                <a:spcBef>
                  <a:spcPct val="0"/>
                </a:spcBef>
                <a:spcAft>
                  <a:spcPct val="0"/>
                </a:spcAft>
                <a:buClrTx/>
                <a:buFontTx/>
                <a:buNone/>
              </a:pPr>
              <a:t>9</a:t>
            </a:fld>
            <a:endParaRPr lang="en-US" altLang="en-US" sz="900" b="0">
              <a:solidFill>
                <a:schemeClr val="tx1"/>
              </a:solidFill>
            </a:endParaRPr>
          </a:p>
        </p:txBody>
      </p:sp>
      <p:sp>
        <p:nvSpPr>
          <p:cNvPr id="6146" name="Title 1"/>
          <p:cNvSpPr>
            <a:spLocks noGrp="1"/>
          </p:cNvSpPr>
          <p:nvPr>
            <p:ph type="title"/>
          </p:nvPr>
        </p:nvSpPr>
        <p:spPr/>
        <p:txBody>
          <a:bodyPr/>
          <a:lstStyle/>
          <a:p>
            <a:pPr eaLnBrk="1" hangingPunct="1"/>
            <a:r>
              <a:rPr lang="en-US" altLang="en-US" dirty="0" smtClean="0"/>
              <a:t>Oxyapatite Characterization</a:t>
            </a:r>
          </a:p>
        </p:txBody>
      </p:sp>
      <p:sp>
        <p:nvSpPr>
          <p:cNvPr id="6151" name="TextBox 10"/>
          <p:cNvSpPr txBox="1">
            <a:spLocks noChangeArrowheads="1"/>
          </p:cNvSpPr>
          <p:nvPr/>
        </p:nvSpPr>
        <p:spPr bwMode="auto">
          <a:xfrm>
            <a:off x="8532811" y="1519239"/>
            <a:ext cx="1143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r>
              <a:rPr lang="en-US" altLang="en-US" b="0" dirty="0">
                <a:solidFill>
                  <a:schemeClr val="tx1"/>
                </a:solidFill>
              </a:rPr>
              <a:t>Grain map</a:t>
            </a:r>
          </a:p>
        </p:txBody>
      </p:sp>
      <p:sp>
        <p:nvSpPr>
          <p:cNvPr id="6152" name="TextBox 13"/>
          <p:cNvSpPr txBox="1">
            <a:spLocks noChangeArrowheads="1"/>
          </p:cNvSpPr>
          <p:nvPr/>
        </p:nvSpPr>
        <p:spPr bwMode="auto">
          <a:xfrm>
            <a:off x="8532812" y="3959225"/>
            <a:ext cx="1222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r>
              <a:rPr lang="en-US" altLang="en-US" b="0" dirty="0">
                <a:solidFill>
                  <a:schemeClr val="tx1"/>
                </a:solidFill>
              </a:rPr>
              <a:t>Phase map</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2812" y="1814511"/>
            <a:ext cx="2926080" cy="219456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2811" y="4297363"/>
            <a:ext cx="2926080" cy="2194560"/>
          </a:xfrm>
          <a:prstGeom prst="rect">
            <a:avLst/>
          </a:prstGeom>
        </p:spPr>
      </p:pic>
      <p:pic>
        <p:nvPicPr>
          <p:cNvPr id="615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8626"/>
          <a:stretch/>
        </p:blipFill>
        <p:spPr bwMode="auto">
          <a:xfrm>
            <a:off x="3611977" y="4128294"/>
            <a:ext cx="4757339" cy="2436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640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Powellite Synthesis </a:t>
            </a:r>
            <a:br>
              <a:rPr lang="en-US" dirty="0" smtClean="0"/>
            </a:br>
            <a:r>
              <a:rPr lang="en-US" dirty="0" smtClean="0"/>
              <a:t>Method</a:t>
            </a:r>
            <a:endParaRPr lang="en-US" dirty="0"/>
          </a:p>
        </p:txBody>
      </p:sp>
      <p:sp>
        <p:nvSpPr>
          <p:cNvPr id="3" name="Content Placeholder 2"/>
          <p:cNvSpPr>
            <a:spLocks noGrp="1"/>
          </p:cNvSpPr>
          <p:nvPr>
            <p:ph idx="1"/>
          </p:nvPr>
        </p:nvSpPr>
        <p:spPr>
          <a:xfrm>
            <a:off x="274320" y="1600199"/>
            <a:ext cx="5938911" cy="4572000"/>
          </a:xfrm>
        </p:spPr>
        <p:txBody>
          <a:bodyPr/>
          <a:lstStyle/>
          <a:p>
            <a:r>
              <a:rPr lang="en-US" altLang="en-US" dirty="0" smtClean="0"/>
              <a:t>Alkaline earth powellite </a:t>
            </a:r>
          </a:p>
          <a:p>
            <a:pPr lvl="1"/>
            <a:r>
              <a:rPr lang="en-US" altLang="en-US" dirty="0" smtClean="0"/>
              <a:t>Target composition  Ca</a:t>
            </a:r>
            <a:r>
              <a:rPr lang="en-US" altLang="en-US" baseline="-25000" dirty="0" smtClean="0"/>
              <a:t>0.75</a:t>
            </a:r>
            <a:r>
              <a:rPr lang="en-US" altLang="en-US" dirty="0" smtClean="0"/>
              <a:t>Sr</a:t>
            </a:r>
            <a:r>
              <a:rPr lang="en-US" altLang="en-US" baseline="-25000" dirty="0" smtClean="0"/>
              <a:t>0.19</a:t>
            </a:r>
            <a:r>
              <a:rPr lang="en-US" altLang="en-US" dirty="0" smtClean="0"/>
              <a:t>Ba</a:t>
            </a:r>
            <a:r>
              <a:rPr lang="en-US" altLang="en-US" baseline="-25000" dirty="0" smtClean="0"/>
              <a:t>0.06</a:t>
            </a:r>
            <a:r>
              <a:rPr lang="en-US" altLang="en-US" dirty="0" smtClean="0"/>
              <a:t>MoO</a:t>
            </a:r>
            <a:r>
              <a:rPr lang="en-US" altLang="en-US" baseline="-25000" dirty="0" smtClean="0"/>
              <a:t>4</a:t>
            </a:r>
          </a:p>
          <a:p>
            <a:pPr lvl="1"/>
            <a:r>
              <a:rPr lang="en-US" altLang="en-US" dirty="0" smtClean="0"/>
              <a:t>Batched using carbonates and MoO</a:t>
            </a:r>
            <a:r>
              <a:rPr lang="en-US" altLang="en-US" baseline="-25000" dirty="0" smtClean="0"/>
              <a:t>3</a:t>
            </a:r>
          </a:p>
          <a:p>
            <a:pPr lvl="1"/>
            <a:r>
              <a:rPr lang="en-US" altLang="en-US" dirty="0" smtClean="0"/>
              <a:t>Crystallized from a melt at 1500°C </a:t>
            </a:r>
          </a:p>
          <a:p>
            <a:pPr lvl="1"/>
            <a:r>
              <a:rPr lang="en-US" altLang="en-US" dirty="0" smtClean="0"/>
              <a:t>Ramp cooled 1°C/min to 1400°C</a:t>
            </a:r>
          </a:p>
          <a:p>
            <a:pPr lvl="1"/>
            <a:r>
              <a:rPr lang="en-US" altLang="en-US" dirty="0" smtClean="0"/>
              <a:t>Hold 1hr 1400°C</a:t>
            </a:r>
          </a:p>
          <a:p>
            <a:pPr lvl="1"/>
            <a:r>
              <a:rPr lang="en-US" altLang="en-US" dirty="0" smtClean="0"/>
              <a:t>Ramp cooled 1°C/min down</a:t>
            </a:r>
          </a:p>
          <a:p>
            <a:pPr lvl="1"/>
            <a:r>
              <a:rPr lang="en-US" altLang="en-US" dirty="0"/>
              <a:t>The sample had two distinct colors </a:t>
            </a:r>
            <a:r>
              <a:rPr lang="en-US" altLang="en-US" dirty="0" smtClean="0"/>
              <a:t>after 1</a:t>
            </a:r>
            <a:r>
              <a:rPr lang="en-US" altLang="en-US" baseline="30000" dirty="0" smtClean="0"/>
              <a:t>st</a:t>
            </a:r>
            <a:r>
              <a:rPr lang="en-US" altLang="en-US" dirty="0" smtClean="0"/>
              <a:t> heat treatment</a:t>
            </a:r>
          </a:p>
          <a:p>
            <a:pPr lvl="1"/>
            <a:r>
              <a:rPr lang="en-US" altLang="en-US" dirty="0" smtClean="0"/>
              <a:t>Ground </a:t>
            </a:r>
            <a:r>
              <a:rPr lang="en-US" altLang="en-US" dirty="0"/>
              <a:t>to a fine powder and </a:t>
            </a:r>
            <a:r>
              <a:rPr lang="en-US" altLang="en-US" dirty="0" smtClean="0"/>
              <a:t>repeated heat </a:t>
            </a:r>
            <a:r>
              <a:rPr lang="en-US" altLang="en-US" dirty="0"/>
              <a:t>treatment </a:t>
            </a:r>
            <a:r>
              <a:rPr lang="en-US" altLang="en-US" dirty="0" smtClean="0"/>
              <a:t>process</a:t>
            </a:r>
          </a:p>
          <a:p>
            <a:pPr lvl="1"/>
            <a:r>
              <a:rPr lang="en-US" altLang="en-US" dirty="0" smtClean="0"/>
              <a:t>Obtained a uniform white material after 2</a:t>
            </a:r>
            <a:r>
              <a:rPr lang="en-US" altLang="en-US" baseline="30000" dirty="0" smtClean="0"/>
              <a:t>nd</a:t>
            </a:r>
            <a:r>
              <a:rPr lang="en-US" altLang="en-US" dirty="0" smtClean="0"/>
              <a:t> heat treatment </a:t>
            </a:r>
            <a:endParaRPr lang="en-US" altLang="en-US" dirty="0"/>
          </a:p>
          <a:p>
            <a:pPr lvl="1"/>
            <a:r>
              <a:rPr lang="en-US" altLang="en-US" dirty="0" smtClean="0"/>
              <a:t>Density 3.73 g/cm</a:t>
            </a:r>
            <a:r>
              <a:rPr lang="en-US" altLang="en-US" baseline="30000" dirty="0" smtClean="0"/>
              <a:t>3</a:t>
            </a:r>
            <a:r>
              <a:rPr lang="en-US" altLang="en-US" dirty="0" smtClean="0"/>
              <a:t> (86.3% of </a:t>
            </a:r>
            <a:r>
              <a:rPr lang="en-US" altLang="en-US" dirty="0"/>
              <a:t>theoretical) </a:t>
            </a:r>
            <a:r>
              <a:rPr lang="en-US" altLang="en-US" dirty="0" smtClean="0"/>
              <a:t>by Archimedes method</a:t>
            </a:r>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10</a:t>
            </a:fld>
            <a:endParaRPr lang="en-US" alt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7196" y="1295321"/>
            <a:ext cx="2926080" cy="292608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0027" y="1295321"/>
            <a:ext cx="2926080" cy="3351815"/>
          </a:xfrm>
          <a:prstGeom prst="rect">
            <a:avLst/>
          </a:prstGeom>
        </p:spPr>
      </p:pic>
    </p:spTree>
    <p:extLst>
      <p:ext uri="{BB962C8B-B14F-4D97-AF65-F5344CB8AC3E}">
        <p14:creationId xmlns:p14="http://schemas.microsoft.com/office/powerpoint/2010/main" val="606788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dirty="0" smtClean="0"/>
              <a:t>Powellite Characterization</a:t>
            </a:r>
          </a:p>
        </p:txBody>
      </p:sp>
      <p:sp>
        <p:nvSpPr>
          <p:cNvPr id="7172" name="Slide Number Placeholder 5"/>
          <p:cNvSpPr>
            <a:spLocks noGrp="1"/>
          </p:cNvSpPr>
          <p:nvPr>
            <p:ph type="sldNum" sz="quarter" idx="4"/>
          </p:nvPr>
        </p:nvSpPr>
        <p:spPr>
          <a:noFill/>
        </p:spPr>
        <p:txBody>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fld id="{E44C5BEB-9153-41D3-AA33-208953CBEB9D}" type="slidenum">
              <a:rPr lang="en-US" altLang="en-US" sz="900" b="0">
                <a:solidFill>
                  <a:schemeClr val="tx1"/>
                </a:solidFill>
              </a:rPr>
              <a:pPr eaLnBrk="1" hangingPunct="1">
                <a:spcBef>
                  <a:spcPct val="0"/>
                </a:spcBef>
                <a:spcAft>
                  <a:spcPct val="0"/>
                </a:spcAft>
                <a:buClrTx/>
                <a:buFontTx/>
                <a:buNone/>
              </a:pPr>
              <a:t>11</a:t>
            </a:fld>
            <a:endParaRPr lang="en-US" altLang="en-US" sz="900" b="0">
              <a:solidFill>
                <a:schemeClr val="tx1"/>
              </a:solidFill>
            </a:endParaRPr>
          </a:p>
        </p:txBody>
      </p:sp>
      <p:sp>
        <p:nvSpPr>
          <p:cNvPr id="7171" name="Content Placeholder 2"/>
          <p:cNvSpPr>
            <a:spLocks noGrp="1"/>
          </p:cNvSpPr>
          <p:nvPr>
            <p:ph idx="4294967295"/>
          </p:nvPr>
        </p:nvSpPr>
        <p:spPr>
          <a:xfrm>
            <a:off x="-1" y="1438275"/>
            <a:ext cx="7567749" cy="3110279"/>
          </a:xfrm>
        </p:spPr>
        <p:txBody>
          <a:bodyPr/>
          <a:lstStyle/>
          <a:p>
            <a:r>
              <a:rPr lang="en-US" altLang="en-US" dirty="0" smtClean="0"/>
              <a:t>EBSD shows </a:t>
            </a:r>
            <a:r>
              <a:rPr lang="en-US" altLang="en-US" dirty="0"/>
              <a:t>two </a:t>
            </a:r>
            <a:r>
              <a:rPr lang="en-US" altLang="en-US" dirty="0" smtClean="0"/>
              <a:t>powellites</a:t>
            </a:r>
          </a:p>
          <a:p>
            <a:pPr lvl="1"/>
            <a:r>
              <a:rPr lang="en-US" altLang="en-US" dirty="0" smtClean="0"/>
              <a:t>99.8 </a:t>
            </a:r>
            <a:r>
              <a:rPr lang="en-US" altLang="en-US" dirty="0" err="1"/>
              <a:t>wt</a:t>
            </a:r>
            <a:r>
              <a:rPr lang="en-US" altLang="en-US" dirty="0"/>
              <a:t>% (</a:t>
            </a:r>
            <a:r>
              <a:rPr lang="en-US" altLang="en-US" dirty="0" err="1" smtClean="0"/>
              <a:t>Ca,Sr,Ba</a:t>
            </a:r>
            <a:r>
              <a:rPr lang="en-US" altLang="en-US" dirty="0" smtClean="0"/>
              <a:t>)MoO</a:t>
            </a:r>
            <a:r>
              <a:rPr lang="en-US" altLang="en-US" baseline="-25000" dirty="0" smtClean="0"/>
              <a:t>4 </a:t>
            </a:r>
            <a:r>
              <a:rPr lang="en-US" altLang="en-US" dirty="0" smtClean="0"/>
              <a:t>(blue phase)</a:t>
            </a:r>
          </a:p>
          <a:p>
            <a:pPr lvl="2"/>
            <a:r>
              <a:rPr lang="en-US" altLang="en-US" dirty="0"/>
              <a:t>Avg. grain size = </a:t>
            </a:r>
            <a:r>
              <a:rPr lang="en-US" altLang="en-US" dirty="0" smtClean="0"/>
              <a:t>43 µm</a:t>
            </a:r>
            <a:endParaRPr lang="en-US" altLang="en-US" dirty="0"/>
          </a:p>
          <a:p>
            <a:pPr lvl="1"/>
            <a:r>
              <a:rPr lang="en-US" altLang="en-US" dirty="0" smtClean="0"/>
              <a:t>0.2 </a:t>
            </a:r>
            <a:r>
              <a:rPr lang="en-US" altLang="en-US" dirty="0" err="1"/>
              <a:t>wt</a:t>
            </a:r>
            <a:r>
              <a:rPr lang="en-US" altLang="en-US" dirty="0"/>
              <a:t>%  </a:t>
            </a:r>
            <a:r>
              <a:rPr lang="en-US" altLang="en-US" dirty="0" smtClean="0"/>
              <a:t>BaMoO</a:t>
            </a:r>
            <a:r>
              <a:rPr lang="en-US" altLang="en-US" baseline="-25000" dirty="0" smtClean="0"/>
              <a:t>4</a:t>
            </a:r>
            <a:r>
              <a:rPr lang="en-US" altLang="en-US" dirty="0" smtClean="0"/>
              <a:t> (green phase)</a:t>
            </a:r>
          </a:p>
          <a:p>
            <a:pPr lvl="1"/>
            <a:r>
              <a:rPr lang="en-US" altLang="en-US" dirty="0" smtClean="0"/>
              <a:t>Non-detect 6.3%</a:t>
            </a:r>
            <a:endParaRPr lang="en-US" altLang="en-US" dirty="0"/>
          </a:p>
          <a:p>
            <a:r>
              <a:rPr lang="en-US" altLang="en-US" dirty="0"/>
              <a:t>XRD shows two powellites </a:t>
            </a:r>
          </a:p>
          <a:p>
            <a:pPr lvl="1"/>
            <a:r>
              <a:rPr lang="en-US" altLang="en-US" dirty="0"/>
              <a:t>93.5 </a:t>
            </a:r>
            <a:r>
              <a:rPr lang="en-US" altLang="en-US" dirty="0" err="1"/>
              <a:t>wt</a:t>
            </a:r>
            <a:r>
              <a:rPr lang="en-US" altLang="en-US" dirty="0"/>
              <a:t>% (</a:t>
            </a:r>
            <a:r>
              <a:rPr lang="en-US" altLang="en-US" dirty="0" err="1"/>
              <a:t>Ca,Sr,Ba</a:t>
            </a:r>
            <a:r>
              <a:rPr lang="en-US" altLang="en-US" dirty="0"/>
              <a:t>)MoO</a:t>
            </a:r>
            <a:r>
              <a:rPr lang="en-US" altLang="en-US" baseline="-25000" dirty="0"/>
              <a:t>4</a:t>
            </a:r>
          </a:p>
          <a:p>
            <a:pPr lvl="1"/>
            <a:r>
              <a:rPr lang="en-US" altLang="en-US" dirty="0"/>
              <a:t>6.5 </a:t>
            </a:r>
            <a:r>
              <a:rPr lang="en-US" altLang="en-US" dirty="0" err="1"/>
              <a:t>wt</a:t>
            </a:r>
            <a:r>
              <a:rPr lang="en-US" altLang="en-US" dirty="0"/>
              <a:t>%  </a:t>
            </a:r>
            <a:r>
              <a:rPr lang="en-US" altLang="en-US" dirty="0" smtClean="0"/>
              <a:t>(</a:t>
            </a:r>
            <a:r>
              <a:rPr lang="en-US" altLang="en-US" dirty="0" err="1" smtClean="0"/>
              <a:t>Ba,Sr,Ca</a:t>
            </a:r>
            <a:r>
              <a:rPr lang="en-US" altLang="en-US" dirty="0" smtClean="0"/>
              <a:t>)MoO</a:t>
            </a:r>
            <a:r>
              <a:rPr lang="en-US" altLang="en-US" baseline="-25000" dirty="0" smtClean="0"/>
              <a:t>4</a:t>
            </a:r>
            <a:endParaRPr lang="en-US" altLang="en-US" baseline="-25000" dirty="0"/>
          </a:p>
          <a:p>
            <a:endParaRPr lang="en-US" altLang="en-US" dirty="0"/>
          </a:p>
          <a:p>
            <a:endParaRPr lang="en-US" alt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1823" y="3727573"/>
            <a:ext cx="4360894" cy="279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5117" y="1762624"/>
            <a:ext cx="2926079" cy="21945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5117" y="4317933"/>
            <a:ext cx="2926079" cy="2194560"/>
          </a:xfrm>
          <a:prstGeom prst="rect">
            <a:avLst/>
          </a:prstGeom>
        </p:spPr>
      </p:pic>
      <p:sp>
        <p:nvSpPr>
          <p:cNvPr id="9" name="TextBox 10"/>
          <p:cNvSpPr txBox="1">
            <a:spLocks noChangeArrowheads="1"/>
          </p:cNvSpPr>
          <p:nvPr/>
        </p:nvSpPr>
        <p:spPr bwMode="auto">
          <a:xfrm>
            <a:off x="8693309" y="1425734"/>
            <a:ext cx="1143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r>
              <a:rPr lang="en-US" altLang="en-US" b="0" dirty="0">
                <a:solidFill>
                  <a:schemeClr val="tx1"/>
                </a:solidFill>
              </a:rPr>
              <a:t>Grain map</a:t>
            </a:r>
          </a:p>
        </p:txBody>
      </p:sp>
      <p:sp>
        <p:nvSpPr>
          <p:cNvPr id="10" name="TextBox 13"/>
          <p:cNvSpPr txBox="1">
            <a:spLocks noChangeArrowheads="1"/>
          </p:cNvSpPr>
          <p:nvPr/>
        </p:nvSpPr>
        <p:spPr bwMode="auto">
          <a:xfrm>
            <a:off x="8682424" y="3985466"/>
            <a:ext cx="1222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10000"/>
              </a:spcBef>
              <a:spcAft>
                <a:spcPct val="10000"/>
              </a:spcAft>
              <a:buClr>
                <a:srgbClr val="1B5527"/>
              </a:buClr>
              <a:buFont typeface="Wingdings" pitchFamily="2" charset="2"/>
              <a:buChar char="n"/>
              <a:defRPr sz="1600" b="1">
                <a:solidFill>
                  <a:srgbClr val="000000"/>
                </a:solidFill>
                <a:latin typeface="Arial" charset="0"/>
              </a:defRPr>
            </a:lvl1pPr>
            <a:lvl2pPr marL="742950" indent="-285750" eaLnBrk="0" hangingPunct="0">
              <a:spcBef>
                <a:spcPct val="10000"/>
              </a:spcBef>
              <a:spcAft>
                <a:spcPct val="10000"/>
              </a:spcAft>
              <a:buClr>
                <a:srgbClr val="2461AA"/>
              </a:buClr>
              <a:buChar char="–"/>
              <a:defRPr sz="1400">
                <a:solidFill>
                  <a:srgbClr val="000000"/>
                </a:solidFill>
                <a:latin typeface="Arial" charset="0"/>
              </a:defRPr>
            </a:lvl2pPr>
            <a:lvl3pPr marL="1143000" indent="-228600" eaLnBrk="0" hangingPunct="0">
              <a:spcBef>
                <a:spcPct val="10000"/>
              </a:spcBef>
              <a:spcAft>
                <a:spcPct val="10000"/>
              </a:spcAft>
              <a:buClr>
                <a:srgbClr val="2461AA"/>
              </a:buClr>
              <a:buFont typeface="Times" pitchFamily="18" charset="0"/>
              <a:buChar char="•"/>
              <a:defRPr sz="1200" i="1">
                <a:solidFill>
                  <a:srgbClr val="000000"/>
                </a:solidFill>
                <a:latin typeface="Arial" charset="0"/>
              </a:defRPr>
            </a:lvl3pPr>
            <a:lvl4pPr marL="1600200" indent="-228600" eaLnBrk="0" hangingPunct="0">
              <a:spcBef>
                <a:spcPct val="10000"/>
              </a:spcBef>
              <a:spcAft>
                <a:spcPct val="10000"/>
              </a:spcAft>
              <a:buClr>
                <a:srgbClr val="2461AA"/>
              </a:buClr>
              <a:buFont typeface="Times" pitchFamily="18" charset="0"/>
              <a:buChar char="–"/>
              <a:defRPr sz="1600">
                <a:solidFill>
                  <a:srgbClr val="000000"/>
                </a:solidFill>
                <a:latin typeface="Arial" charset="0"/>
              </a:defRPr>
            </a:lvl4pPr>
            <a:lvl5pPr marL="2057400" indent="-228600" eaLnBrk="0" hangingPunct="0">
              <a:spcBef>
                <a:spcPct val="10000"/>
              </a:spcBef>
              <a:spcAft>
                <a:spcPct val="10000"/>
              </a:spcAft>
              <a:buClr>
                <a:srgbClr val="2461AA"/>
              </a:buClr>
              <a:buFont typeface="Times" pitchFamily="18" charset="0"/>
              <a:buChar char="•"/>
              <a:defRPr sz="1600" i="1">
                <a:solidFill>
                  <a:srgbClr val="000000"/>
                </a:solidFill>
                <a:latin typeface="Arial" charset="0"/>
              </a:defRPr>
            </a:lvl5pPr>
            <a:lvl6pPr marL="25146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6pPr>
            <a:lvl7pPr marL="29718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7pPr>
            <a:lvl8pPr marL="34290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8pPr>
            <a:lvl9pPr marL="3886200" indent="-228600" eaLnBrk="0" fontAlgn="base" hangingPunct="0">
              <a:spcBef>
                <a:spcPct val="10000"/>
              </a:spcBef>
              <a:spcAft>
                <a:spcPct val="10000"/>
              </a:spcAft>
              <a:buClr>
                <a:srgbClr val="2461AA"/>
              </a:buClr>
              <a:buFont typeface="Times" pitchFamily="18" charset="0"/>
              <a:buChar char="•"/>
              <a:defRPr sz="1600" i="1">
                <a:solidFill>
                  <a:srgbClr val="000000"/>
                </a:solidFill>
                <a:latin typeface="Arial" charset="0"/>
              </a:defRPr>
            </a:lvl9pPr>
          </a:lstStyle>
          <a:p>
            <a:pPr eaLnBrk="1" hangingPunct="1">
              <a:spcBef>
                <a:spcPct val="0"/>
              </a:spcBef>
              <a:spcAft>
                <a:spcPct val="0"/>
              </a:spcAft>
              <a:buClrTx/>
              <a:buFontTx/>
              <a:buNone/>
            </a:pPr>
            <a:r>
              <a:rPr lang="en-US" altLang="en-US" b="0" dirty="0">
                <a:solidFill>
                  <a:schemeClr val="tx1"/>
                </a:solidFill>
              </a:rPr>
              <a:t>Phase map</a:t>
            </a:r>
          </a:p>
        </p:txBody>
      </p:sp>
    </p:spTree>
    <p:extLst>
      <p:ext uri="{BB962C8B-B14F-4D97-AF65-F5344CB8AC3E}">
        <p14:creationId xmlns:p14="http://schemas.microsoft.com/office/powerpoint/2010/main" val="1451817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smtClean="0"/>
              <a:t>Remainder Glass After Slow Cool 	</a:t>
            </a:r>
          </a:p>
        </p:txBody>
      </p:sp>
      <p:sp>
        <p:nvSpPr>
          <p:cNvPr id="9220" name="Slide Number Placeholder 5"/>
          <p:cNvSpPr>
            <a:spLocks noGrp="1"/>
          </p:cNvSpPr>
          <p:nvPr>
            <p:ph type="sldNum" sz="quarter" idx="4"/>
          </p:nvPr>
        </p:nvSpPr>
        <p:spPr>
          <a:noFill/>
        </p:spPr>
        <p:txBody>
          <a:bodyPr/>
          <a:lstStyle>
            <a:lvl1pPr eaLnBrk="0" hangingPunct="0">
              <a:defRPr sz="1600" i="1">
                <a:solidFill>
                  <a:schemeClr val="tx1"/>
                </a:solidFill>
                <a:latin typeface="Arial" charset="0"/>
              </a:defRPr>
            </a:lvl1pPr>
            <a:lvl2pPr marL="742950" indent="-285750" eaLnBrk="0" hangingPunct="0">
              <a:defRPr sz="1600" i="1">
                <a:solidFill>
                  <a:schemeClr val="tx1"/>
                </a:solidFill>
                <a:latin typeface="Arial" charset="0"/>
              </a:defRPr>
            </a:lvl2pPr>
            <a:lvl3pPr marL="1143000" indent="-228600" eaLnBrk="0" hangingPunct="0">
              <a:defRPr sz="1600" i="1">
                <a:solidFill>
                  <a:schemeClr val="tx1"/>
                </a:solidFill>
                <a:latin typeface="Arial" charset="0"/>
              </a:defRPr>
            </a:lvl3pPr>
            <a:lvl4pPr marL="1600200" indent="-228600" eaLnBrk="0" hangingPunct="0">
              <a:defRPr sz="1600" i="1">
                <a:solidFill>
                  <a:schemeClr val="tx1"/>
                </a:solidFill>
                <a:latin typeface="Arial" charset="0"/>
              </a:defRPr>
            </a:lvl4pPr>
            <a:lvl5pPr marL="2057400" indent="-228600" eaLnBrk="0" hangingPunct="0">
              <a:defRPr sz="1600" i="1">
                <a:solidFill>
                  <a:schemeClr val="tx1"/>
                </a:solidFill>
                <a:latin typeface="Arial" charset="0"/>
              </a:defRPr>
            </a:lvl5pPr>
            <a:lvl6pPr marL="2514600" indent="-228600" eaLnBrk="0" fontAlgn="base" hangingPunct="0">
              <a:spcBef>
                <a:spcPct val="0"/>
              </a:spcBef>
              <a:spcAft>
                <a:spcPct val="0"/>
              </a:spcAft>
              <a:defRPr sz="1600" i="1">
                <a:solidFill>
                  <a:schemeClr val="tx1"/>
                </a:solidFill>
                <a:latin typeface="Arial" charset="0"/>
              </a:defRPr>
            </a:lvl6pPr>
            <a:lvl7pPr marL="2971800" indent="-228600" eaLnBrk="0" fontAlgn="base" hangingPunct="0">
              <a:spcBef>
                <a:spcPct val="0"/>
              </a:spcBef>
              <a:spcAft>
                <a:spcPct val="0"/>
              </a:spcAft>
              <a:defRPr sz="1600" i="1">
                <a:solidFill>
                  <a:schemeClr val="tx1"/>
                </a:solidFill>
                <a:latin typeface="Arial" charset="0"/>
              </a:defRPr>
            </a:lvl7pPr>
            <a:lvl8pPr marL="3429000" indent="-228600" eaLnBrk="0" fontAlgn="base" hangingPunct="0">
              <a:spcBef>
                <a:spcPct val="0"/>
              </a:spcBef>
              <a:spcAft>
                <a:spcPct val="0"/>
              </a:spcAft>
              <a:defRPr sz="1600" i="1">
                <a:solidFill>
                  <a:schemeClr val="tx1"/>
                </a:solidFill>
                <a:latin typeface="Arial" charset="0"/>
              </a:defRPr>
            </a:lvl8pPr>
            <a:lvl9pPr marL="3886200" indent="-228600" eaLnBrk="0" fontAlgn="base" hangingPunct="0">
              <a:spcBef>
                <a:spcPct val="0"/>
              </a:spcBef>
              <a:spcAft>
                <a:spcPct val="0"/>
              </a:spcAft>
              <a:defRPr sz="1600" i="1">
                <a:solidFill>
                  <a:schemeClr val="tx1"/>
                </a:solidFill>
                <a:latin typeface="Arial" charset="0"/>
              </a:defRPr>
            </a:lvl9pPr>
          </a:lstStyle>
          <a:p>
            <a:pPr eaLnBrk="1" hangingPunct="1"/>
            <a:fld id="{EE8B2C6A-EF40-4C23-A96B-8E0E58A8FC5F}" type="slidenum">
              <a:rPr lang="en-US" altLang="en-US" sz="900" i="0"/>
              <a:pPr eaLnBrk="1" hangingPunct="1"/>
              <a:t>12</a:t>
            </a:fld>
            <a:endParaRPr lang="en-US" altLang="en-US" sz="900" i="0"/>
          </a:p>
        </p:txBody>
      </p:sp>
      <p:sp>
        <p:nvSpPr>
          <p:cNvPr id="9219" name="Content Placeholder 2"/>
          <p:cNvSpPr>
            <a:spLocks noGrp="1"/>
          </p:cNvSpPr>
          <p:nvPr>
            <p:ph idx="4294967295"/>
          </p:nvPr>
        </p:nvSpPr>
        <p:spPr>
          <a:xfrm>
            <a:off x="131884" y="1448898"/>
            <a:ext cx="5205046" cy="4740885"/>
          </a:xfrm>
        </p:spPr>
        <p:txBody>
          <a:bodyPr>
            <a:normAutofit/>
          </a:bodyPr>
          <a:lstStyle/>
          <a:p>
            <a:r>
              <a:rPr lang="en-US" altLang="en-US" dirty="0" smtClean="0"/>
              <a:t>The remainder glass (without NMO) has been fabricated</a:t>
            </a:r>
          </a:p>
          <a:p>
            <a:pPr lvl="1"/>
            <a:r>
              <a:rPr lang="en-US" altLang="en-US" dirty="0" smtClean="0"/>
              <a:t>Composition based on SEM-EDS analysis of centroid glass after SC </a:t>
            </a:r>
          </a:p>
          <a:p>
            <a:r>
              <a:rPr lang="en-US" altLang="en-US" dirty="0" smtClean="0"/>
              <a:t>No evidence of phase separation, oxyapatite, powellite, or Ln-borosilicate visually in the pour patty</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2539" t="34742" r="14277" b="22670"/>
          <a:stretch/>
        </p:blipFill>
        <p:spPr>
          <a:xfrm rot="5400000">
            <a:off x="8261782" y="2277785"/>
            <a:ext cx="4754880" cy="276700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990877202"/>
              </p:ext>
            </p:extLst>
          </p:nvPr>
        </p:nvGraphicFramePr>
        <p:xfrm>
          <a:off x="5604398" y="1519237"/>
          <a:ext cx="3383294" cy="4519493"/>
        </p:xfrm>
        <a:graphic>
          <a:graphicData uri="http://schemas.openxmlformats.org/drawingml/2006/table">
            <a:tbl>
              <a:tblPr>
                <a:tableStyleId>{5940675A-B579-460E-94D1-54222C63F5DA}</a:tableStyleId>
              </a:tblPr>
              <a:tblGrid>
                <a:gridCol w="1598406"/>
                <a:gridCol w="1784888"/>
              </a:tblGrid>
              <a:tr h="384377">
                <a:tc>
                  <a:txBody>
                    <a:bodyPr/>
                    <a:lstStyle/>
                    <a:p>
                      <a:pPr algn="ctr" fontAlgn="b"/>
                      <a:r>
                        <a:rPr lang="en-US" sz="1400" u="none" strike="noStrike" dirty="0">
                          <a:effectLst/>
                        </a:rPr>
                        <a:t>Components</a:t>
                      </a:r>
                      <a:endParaRPr lang="en-US" sz="1400" b="0" i="0" u="none" strike="noStrike" dirty="0">
                        <a:solidFill>
                          <a:srgbClr val="000000"/>
                        </a:solidFill>
                        <a:effectLst/>
                        <a:latin typeface="Times New Roman"/>
                      </a:endParaRPr>
                    </a:p>
                  </a:txBody>
                  <a:tcPr marL="0" marR="0" marT="0" marB="0" anchor="ctr"/>
                </a:tc>
                <a:tc>
                  <a:txBody>
                    <a:bodyPr/>
                    <a:lstStyle/>
                    <a:p>
                      <a:pPr algn="ctr" fontAlgn="b"/>
                      <a:r>
                        <a:rPr lang="en-US" sz="1400" u="none" strike="noStrike">
                          <a:effectLst/>
                        </a:rPr>
                        <a:t>Mole Fraction</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Al</a:t>
                      </a:r>
                      <a:r>
                        <a:rPr lang="en-US" sz="1400" u="none" strike="noStrike" baseline="-25000" dirty="0">
                          <a:effectLst/>
                        </a:rPr>
                        <a:t>2</a:t>
                      </a:r>
                      <a:r>
                        <a:rPr lang="en-US" sz="1400" u="none" strike="noStrike" dirty="0">
                          <a:effectLst/>
                        </a:rPr>
                        <a:t>O</a:t>
                      </a:r>
                      <a:r>
                        <a:rPr lang="en-US" sz="1400" u="none" strike="noStrike" baseline="-25000" dirty="0">
                          <a:effectLst/>
                        </a:rPr>
                        <a:t>3</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0.0474</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B</a:t>
                      </a:r>
                      <a:r>
                        <a:rPr lang="en-US" sz="1400" u="none" strike="noStrike" baseline="-25000" dirty="0">
                          <a:effectLst/>
                        </a:rPr>
                        <a:t>2</a:t>
                      </a:r>
                      <a:r>
                        <a:rPr lang="en-US" sz="1400" u="none" strike="noStrike" dirty="0">
                          <a:effectLst/>
                        </a:rPr>
                        <a:t>O</a:t>
                      </a:r>
                      <a:r>
                        <a:rPr lang="en-US" sz="1400" u="none" strike="noStrike" baseline="-25000" dirty="0">
                          <a:effectLst/>
                        </a:rPr>
                        <a:t>3</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0.1419</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a:effectLst/>
                        </a:rPr>
                        <a:t>RO</a:t>
                      </a:r>
                      <a:endParaRPr lang="en-US" sz="1400" b="0" i="0" u="none" strike="noStrike">
                        <a:solidFill>
                          <a:srgbClr val="000000"/>
                        </a:solidFill>
                        <a:effectLst/>
                        <a:latin typeface="Times New Roman"/>
                      </a:endParaRPr>
                    </a:p>
                  </a:txBody>
                  <a:tcPr marL="0" marR="0" marT="0" marB="0" anchor="ctr"/>
                </a:tc>
                <a:tc>
                  <a:txBody>
                    <a:bodyPr/>
                    <a:lstStyle/>
                    <a:p>
                      <a:pPr algn="ctr" fontAlgn="b"/>
                      <a:r>
                        <a:rPr lang="en-US" sz="1400" u="none" strike="noStrike">
                          <a:effectLst/>
                        </a:rPr>
                        <a:t>0.0775</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R</a:t>
                      </a:r>
                      <a:r>
                        <a:rPr lang="en-US" sz="1400" u="none" strike="noStrike" baseline="-25000" dirty="0">
                          <a:effectLst/>
                        </a:rPr>
                        <a:t>2</a:t>
                      </a:r>
                      <a:r>
                        <a:rPr lang="en-US" sz="1400" u="none" strike="noStrike" dirty="0">
                          <a:effectLst/>
                        </a:rPr>
                        <a:t>O</a:t>
                      </a:r>
                      <a:endParaRPr lang="en-US" sz="1400" b="0" i="0" u="none" strike="noStrike" dirty="0">
                        <a:solidFill>
                          <a:srgbClr val="000000"/>
                        </a:solidFill>
                        <a:effectLst/>
                        <a:latin typeface="Times New Roman"/>
                      </a:endParaRPr>
                    </a:p>
                  </a:txBody>
                  <a:tcPr marL="0" marR="0" marT="0" marB="0" anchor="ctr"/>
                </a:tc>
                <a:tc>
                  <a:txBody>
                    <a:bodyPr/>
                    <a:lstStyle/>
                    <a:p>
                      <a:pPr algn="ctr" fontAlgn="b"/>
                      <a:r>
                        <a:rPr lang="en-US" sz="1400" u="none" strike="noStrike" dirty="0">
                          <a:effectLst/>
                        </a:rPr>
                        <a:t>0.1126</a:t>
                      </a:r>
                      <a:endParaRPr lang="en-US" sz="1400" b="0" i="0" u="none" strike="noStrike" dirty="0">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SiO</a:t>
                      </a:r>
                      <a:r>
                        <a:rPr lang="en-US" sz="1400" u="none" strike="noStrike" baseline="-25000" dirty="0">
                          <a:effectLst/>
                        </a:rPr>
                        <a:t>2</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0.5286</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Ln</a:t>
                      </a:r>
                      <a:r>
                        <a:rPr lang="en-US" sz="1400" u="none" strike="noStrike" baseline="-25000" dirty="0">
                          <a:effectLst/>
                        </a:rPr>
                        <a:t>2</a:t>
                      </a:r>
                      <a:r>
                        <a:rPr lang="en-US" sz="1400" u="none" strike="noStrike" dirty="0">
                          <a:effectLst/>
                        </a:rPr>
                        <a:t>O</a:t>
                      </a:r>
                      <a:r>
                        <a:rPr lang="en-US" sz="1400" u="none" strike="noStrike" baseline="-25000" dirty="0">
                          <a:effectLst/>
                        </a:rPr>
                        <a:t>3</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dirty="0">
                          <a:effectLst/>
                        </a:rPr>
                        <a:t>0.0342</a:t>
                      </a:r>
                      <a:endParaRPr lang="en-US" sz="1400" b="0" i="0" u="none" strike="noStrike" dirty="0">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MoO</a:t>
                      </a:r>
                      <a:r>
                        <a:rPr lang="en-US" sz="1400" u="none" strike="noStrike" baseline="-25000" dirty="0">
                          <a:effectLst/>
                        </a:rPr>
                        <a:t>3</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0.0001</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ZrO</a:t>
                      </a:r>
                      <a:r>
                        <a:rPr lang="en-US" sz="1400" u="none" strike="noStrike" baseline="-25000" dirty="0">
                          <a:effectLst/>
                        </a:rPr>
                        <a:t>2</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0.0473</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SeO</a:t>
                      </a:r>
                      <a:r>
                        <a:rPr lang="en-US" sz="1400" u="none" strike="noStrike" baseline="-25000" dirty="0">
                          <a:effectLst/>
                        </a:rPr>
                        <a:t>2</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0.0015</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SnO</a:t>
                      </a:r>
                      <a:r>
                        <a:rPr lang="en-US" sz="1400" u="none" strike="noStrike" baseline="-25000" dirty="0">
                          <a:effectLst/>
                        </a:rPr>
                        <a:t>2</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0.0009</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dirty="0">
                          <a:effectLst/>
                        </a:rPr>
                        <a:t>TeO</a:t>
                      </a:r>
                      <a:r>
                        <a:rPr lang="en-US" sz="1400" u="none" strike="noStrike" baseline="-25000" dirty="0">
                          <a:effectLst/>
                        </a:rPr>
                        <a:t>2</a:t>
                      </a:r>
                      <a:endParaRPr lang="en-US" sz="1400" b="0" i="0" u="none" strike="noStrike" baseline="-25000" dirty="0">
                        <a:solidFill>
                          <a:srgbClr val="000000"/>
                        </a:solidFill>
                        <a:effectLst/>
                        <a:latin typeface="Times New Roman"/>
                      </a:endParaRPr>
                    </a:p>
                  </a:txBody>
                  <a:tcPr marL="0" marR="0" marT="0" marB="0" anchor="ctr"/>
                </a:tc>
                <a:tc>
                  <a:txBody>
                    <a:bodyPr/>
                    <a:lstStyle/>
                    <a:p>
                      <a:pPr algn="ctr" fontAlgn="b"/>
                      <a:r>
                        <a:rPr lang="en-US" sz="1400" u="none" strike="noStrike">
                          <a:effectLst/>
                        </a:rPr>
                        <a:t>0.0080</a:t>
                      </a:r>
                      <a:endParaRPr lang="en-US" sz="1400" b="0" i="0" u="none" strike="noStrike">
                        <a:solidFill>
                          <a:srgbClr val="000000"/>
                        </a:solidFill>
                        <a:effectLst/>
                        <a:latin typeface="Times New Roman"/>
                      </a:endParaRPr>
                    </a:p>
                  </a:txBody>
                  <a:tcPr marL="0" marR="0" marT="0" marB="0" anchor="ctr"/>
                </a:tc>
              </a:tr>
              <a:tr h="344593">
                <a:tc>
                  <a:txBody>
                    <a:bodyPr/>
                    <a:lstStyle/>
                    <a:p>
                      <a:pPr algn="ctr" fontAlgn="b"/>
                      <a:r>
                        <a:rPr lang="en-US" sz="1400" u="none" strike="noStrike">
                          <a:effectLst/>
                        </a:rPr>
                        <a:t>Total</a:t>
                      </a:r>
                      <a:endParaRPr lang="en-US" sz="1400" b="0" i="0" u="none" strike="noStrike">
                        <a:solidFill>
                          <a:srgbClr val="000000"/>
                        </a:solidFill>
                        <a:effectLst/>
                        <a:latin typeface="Times New Roman"/>
                      </a:endParaRPr>
                    </a:p>
                  </a:txBody>
                  <a:tcPr marL="0" marR="0" marT="0" marB="0" anchor="ctr"/>
                </a:tc>
                <a:tc>
                  <a:txBody>
                    <a:bodyPr/>
                    <a:lstStyle/>
                    <a:p>
                      <a:pPr algn="ctr" fontAlgn="b"/>
                      <a:r>
                        <a:rPr lang="en-US" sz="1400" u="none" strike="noStrike" dirty="0">
                          <a:effectLst/>
                        </a:rPr>
                        <a:t>1.0000</a:t>
                      </a:r>
                      <a:endParaRPr lang="en-US" sz="1400" b="0" i="0" u="none" strike="noStrike" dirty="0">
                        <a:solidFill>
                          <a:srgbClr val="000000"/>
                        </a:solidFill>
                        <a:effectLst/>
                        <a:latin typeface="Times New Roman"/>
                      </a:endParaRPr>
                    </a:p>
                  </a:txBody>
                  <a:tcPr marL="0" marR="0" marT="0" marB="0" anchor="ctr"/>
                </a:tc>
              </a:tr>
            </a:tbl>
          </a:graphicData>
        </a:graphic>
      </p:graphicFrame>
    </p:spTree>
    <p:extLst>
      <p:ext uri="{BB962C8B-B14F-4D97-AF65-F5344CB8AC3E}">
        <p14:creationId xmlns:p14="http://schemas.microsoft.com/office/powerpoint/2010/main" val="18669598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chor="b"/>
          <a:lstStyle/>
          <a:p>
            <a:pPr eaLnBrk="1" hangingPunct="1"/>
            <a:r>
              <a:rPr lang="en-US" altLang="en-US" dirty="0" smtClean="0"/>
              <a:t>Corrosion Testing of Single-Phase Materials</a:t>
            </a:r>
          </a:p>
        </p:txBody>
      </p:sp>
      <p:sp>
        <p:nvSpPr>
          <p:cNvPr id="10243" name="Content Placeholder 2"/>
          <p:cNvSpPr>
            <a:spLocks noGrp="1"/>
          </p:cNvSpPr>
          <p:nvPr>
            <p:ph idx="1"/>
          </p:nvPr>
        </p:nvSpPr>
        <p:spPr/>
        <p:txBody>
          <a:bodyPr/>
          <a:lstStyle/>
          <a:p>
            <a:r>
              <a:rPr lang="en-US" altLang="en-US" dirty="0"/>
              <a:t>Static testing by PCT and dilute testing by SPFT </a:t>
            </a:r>
            <a:endParaRPr lang="en-US" altLang="en-US" dirty="0" smtClean="0"/>
          </a:p>
          <a:p>
            <a:r>
              <a:rPr lang="en-US" altLang="en-US" dirty="0" smtClean="0"/>
              <a:t>Phases tested </a:t>
            </a:r>
            <a:r>
              <a:rPr lang="en-US" altLang="en-US" dirty="0"/>
              <a:t>separately (remainder glass, oxyapatite, and powellite)</a:t>
            </a:r>
          </a:p>
          <a:p>
            <a:r>
              <a:rPr lang="en-US" altLang="en-US" dirty="0"/>
              <a:t>Combined together in the ratios seen in the centroid glass composition</a:t>
            </a:r>
          </a:p>
          <a:p>
            <a:r>
              <a:rPr lang="en-US" altLang="en-US" dirty="0" smtClean="0"/>
              <a:t>Compared </a:t>
            </a:r>
            <a:r>
              <a:rPr lang="en-US" altLang="en-US" dirty="0"/>
              <a:t>these results with the results previously measured for the centroid glass ceramic</a:t>
            </a:r>
          </a:p>
          <a:p>
            <a:pPr lvl="1"/>
            <a:r>
              <a:rPr lang="en-US" altLang="en-US" dirty="0"/>
              <a:t>The glass phase is the continuous phase and is expected to impact the release of the powellite and oxyapatite</a:t>
            </a:r>
          </a:p>
          <a:p>
            <a:pPr lvl="1"/>
            <a:r>
              <a:rPr lang="en-US" altLang="en-US" dirty="0"/>
              <a:t>However the Mo, which resides in powellite, is sometimes higher in solution than the elements found in the glass phase such as B</a:t>
            </a:r>
          </a:p>
          <a:p>
            <a:pPr lvl="1"/>
            <a:r>
              <a:rPr lang="en-US" altLang="en-US" dirty="0"/>
              <a:t>These tests </a:t>
            </a:r>
            <a:r>
              <a:rPr lang="en-US" altLang="en-US" dirty="0" smtClean="0"/>
              <a:t>are very </a:t>
            </a:r>
            <a:r>
              <a:rPr lang="en-US" altLang="en-US" dirty="0"/>
              <a:t>useful in helping determine the fraction of elemental release that is coming from the glass phase versus the powellite and oxyapatite in the SPFT and PCT done here and at SRNL on the centroid glass</a:t>
            </a:r>
          </a:p>
          <a:p>
            <a:endParaRPr lang="en-US" altLang="en-US" dirty="0"/>
          </a:p>
        </p:txBody>
      </p:sp>
      <p:sp>
        <p:nvSpPr>
          <p:cNvPr id="2" name="Slide Number Placeholder 1"/>
          <p:cNvSpPr>
            <a:spLocks noGrp="1"/>
          </p:cNvSpPr>
          <p:nvPr>
            <p:ph type="sldNum" sz="quarter" idx="4"/>
          </p:nvPr>
        </p:nvSpPr>
        <p:spPr/>
        <p:txBody>
          <a:bodyPr/>
          <a:lstStyle/>
          <a:p>
            <a:fld id="{03722D57-58D6-9447-A6D5-A97F6C35A8FB}" type="slidenum">
              <a:rPr lang="en-US" smtClean="0"/>
              <a:pPr/>
              <a:t>13</a:t>
            </a:fld>
            <a:endParaRPr lang="en-US" dirty="0"/>
          </a:p>
        </p:txBody>
      </p:sp>
    </p:spTree>
    <p:extLst>
      <p:ext uri="{BB962C8B-B14F-4D97-AF65-F5344CB8AC3E}">
        <p14:creationId xmlns:p14="http://schemas.microsoft.com/office/powerpoint/2010/main" val="2071714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3"/>
          </p:nvPr>
        </p:nvSpPr>
        <p:spPr>
          <a:xfrm>
            <a:off x="218831" y="1453677"/>
            <a:ext cx="11717925" cy="1514403"/>
          </a:xfrm>
        </p:spPr>
        <p:txBody>
          <a:bodyPr/>
          <a:lstStyle/>
          <a:p>
            <a:r>
              <a:rPr lang="en-US" dirty="0" smtClean="0"/>
              <a:t>Compared the glass and powellite phases with the glass ceramic waste form</a:t>
            </a:r>
          </a:p>
          <a:p>
            <a:r>
              <a:rPr lang="en-US" dirty="0" smtClean="0"/>
              <a:t>The multi-phase glass-ceramic waste form has higher release rates than single phase materials</a:t>
            </a:r>
          </a:p>
          <a:p>
            <a:r>
              <a:rPr lang="en-US" dirty="0" smtClean="0"/>
              <a:t>The oxyapatite (not shown) had lower release rates and was near or below the detection limits in these tests.</a:t>
            </a:r>
            <a:endParaRPr lang="en-US" dirty="0"/>
          </a:p>
        </p:txBody>
      </p:sp>
      <p:sp>
        <p:nvSpPr>
          <p:cNvPr id="4" name="Date Placeholder 3"/>
          <p:cNvSpPr>
            <a:spLocks noGrp="1"/>
          </p:cNvSpPr>
          <p:nvPr>
            <p:ph type="dt" sz="half" idx="10"/>
          </p:nvPr>
        </p:nvSpPr>
        <p:spPr>
          <a:prstGeom prst="rect">
            <a:avLst/>
          </a:prstGeom>
        </p:spPr>
        <p:txBody>
          <a:bodyPr/>
          <a:lstStyle/>
          <a:p>
            <a:pPr>
              <a:defRPr/>
            </a:pPr>
            <a:r>
              <a:rPr lang="en-US" altLang="en-US" smtClean="0"/>
              <a:t>Date</a:t>
            </a:r>
            <a:endParaRPr lang="en-US" altLang="en-US"/>
          </a:p>
        </p:txBody>
      </p:sp>
      <p:sp>
        <p:nvSpPr>
          <p:cNvPr id="6" name="Slide Number Placeholder 5"/>
          <p:cNvSpPr>
            <a:spLocks noGrp="1"/>
          </p:cNvSpPr>
          <p:nvPr>
            <p:ph type="sldNum" sz="quarter" idx="4"/>
          </p:nvPr>
        </p:nvSpPr>
        <p:spPr>
          <a:prstGeom prst="rect">
            <a:avLst/>
          </a:prstGeom>
        </p:spPr>
        <p:txBody>
          <a:bodyPr/>
          <a:lstStyle/>
          <a:p>
            <a:pPr>
              <a:defRPr/>
            </a:pPr>
            <a:fld id="{03F443DF-19A3-45CC-8834-C820206DE03C}" type="slidenum">
              <a:rPr lang="en-US" altLang="en-US" smtClean="0"/>
              <a:pPr>
                <a:defRPr/>
              </a:pPr>
              <a:t>14</a:t>
            </a:fld>
            <a:endParaRPr lang="en-US" altLang="en-US"/>
          </a:p>
        </p:txBody>
      </p:sp>
      <p:sp>
        <p:nvSpPr>
          <p:cNvPr id="7" name="Title 6"/>
          <p:cNvSpPr>
            <a:spLocks noGrp="1"/>
          </p:cNvSpPr>
          <p:nvPr>
            <p:ph type="title"/>
          </p:nvPr>
        </p:nvSpPr>
        <p:spPr/>
        <p:txBody>
          <a:bodyPr/>
          <a:lstStyle/>
          <a:p>
            <a:r>
              <a:rPr lang="en-US" dirty="0" smtClean="0"/>
              <a:t>Comparison of GC-1 Slow Cooled at 1X to Single Phase Materials by SPFT </a:t>
            </a:r>
            <a:endParaRPr lang="en-US" dirty="0"/>
          </a:p>
        </p:txBody>
      </p:sp>
      <p:pic>
        <p:nvPicPr>
          <p:cNvPr id="9" name="Picture 8"/>
          <p:cNvPicPr>
            <a:picLocks noChangeAspect="1"/>
          </p:cNvPicPr>
          <p:nvPr/>
        </p:nvPicPr>
        <p:blipFill rotWithShape="1">
          <a:blip r:embed="rId2"/>
          <a:srcRect l="1328" t="3468" r="1211" b="1446"/>
          <a:stretch/>
        </p:blipFill>
        <p:spPr>
          <a:xfrm>
            <a:off x="5959305" y="3157417"/>
            <a:ext cx="5194040" cy="3657600"/>
          </a:xfrm>
          <a:prstGeom prst="rect">
            <a:avLst/>
          </a:prstGeom>
        </p:spPr>
      </p:pic>
      <p:pic>
        <p:nvPicPr>
          <p:cNvPr id="11" name="Picture 10"/>
          <p:cNvPicPr>
            <a:picLocks noChangeAspect="1"/>
          </p:cNvPicPr>
          <p:nvPr/>
        </p:nvPicPr>
        <p:blipFill rotWithShape="1">
          <a:blip r:embed="rId3"/>
          <a:srcRect l="929" t="2982" r="929" b="1608"/>
          <a:stretch/>
        </p:blipFill>
        <p:spPr>
          <a:xfrm>
            <a:off x="568766" y="3157417"/>
            <a:ext cx="5207424" cy="3657600"/>
          </a:xfrm>
          <a:prstGeom prst="rect">
            <a:avLst/>
          </a:prstGeom>
        </p:spPr>
      </p:pic>
      <p:sp>
        <p:nvSpPr>
          <p:cNvPr id="8" name="Content Placeholder 11"/>
          <p:cNvSpPr txBox="1">
            <a:spLocks/>
          </p:cNvSpPr>
          <p:nvPr/>
        </p:nvSpPr>
        <p:spPr>
          <a:xfrm>
            <a:off x="6131333" y="1729946"/>
            <a:ext cx="4038600" cy="4625203"/>
          </a:xfrm>
          <a:prstGeom prst="rect">
            <a:avLst/>
          </a:prstGeom>
        </p:spPr>
        <p:txBody>
          <a:bodyPr/>
          <a:lstStyle>
            <a:lvl1pPr marL="282575" indent="-282575" algn="l" rtl="0" eaLnBrk="0" fontAlgn="base" hangingPunct="0">
              <a:spcBef>
                <a:spcPct val="10000"/>
              </a:spcBef>
              <a:spcAft>
                <a:spcPct val="10000"/>
              </a:spcAft>
              <a:buClr>
                <a:srgbClr val="1B5527"/>
              </a:buClr>
              <a:buFont typeface="Wingdings" pitchFamily="2" charset="2"/>
              <a:buChar char="n"/>
              <a:defRPr sz="1600" b="1">
                <a:solidFill>
                  <a:srgbClr val="000000"/>
                </a:solidFill>
                <a:latin typeface="+mn-lt"/>
                <a:ea typeface="+mn-ea"/>
                <a:cs typeface="+mn-cs"/>
              </a:defRPr>
            </a:lvl1pPr>
            <a:lvl2pPr marL="685800" indent="-288925" algn="l" rtl="0" eaLnBrk="0" fontAlgn="base" hangingPunct="0">
              <a:spcBef>
                <a:spcPct val="10000"/>
              </a:spcBef>
              <a:spcAft>
                <a:spcPct val="10000"/>
              </a:spcAft>
              <a:buClr>
                <a:srgbClr val="2461AA"/>
              </a:buClr>
              <a:buChar char="–"/>
              <a:defRPr sz="1400">
                <a:solidFill>
                  <a:srgbClr val="000000"/>
                </a:solidFill>
                <a:latin typeface="+mn-lt"/>
              </a:defRPr>
            </a:lvl2pPr>
            <a:lvl3pPr marL="968375" indent="-168275" algn="l" rtl="0" eaLnBrk="0" fontAlgn="base" hangingPunct="0">
              <a:spcBef>
                <a:spcPct val="10000"/>
              </a:spcBef>
              <a:spcAft>
                <a:spcPct val="10000"/>
              </a:spcAft>
              <a:buClr>
                <a:srgbClr val="2461AA"/>
              </a:buClr>
              <a:buFont typeface="Times" pitchFamily="18" charset="0"/>
              <a:buChar char="•"/>
              <a:defRPr sz="1200" i="1">
                <a:solidFill>
                  <a:srgbClr val="000000"/>
                </a:solidFill>
                <a:latin typeface="+mn-lt"/>
              </a:defRPr>
            </a:lvl3pPr>
            <a:lvl4pPr marL="1363663" indent="-280988" algn="l" rtl="0" eaLnBrk="0" fontAlgn="base" hangingPunct="0">
              <a:spcBef>
                <a:spcPct val="10000"/>
              </a:spcBef>
              <a:spcAft>
                <a:spcPct val="10000"/>
              </a:spcAft>
              <a:buClr>
                <a:srgbClr val="2461AA"/>
              </a:buClr>
              <a:buFont typeface="Times" pitchFamily="18" charset="0"/>
              <a:buChar char="–"/>
              <a:defRPr sz="1600">
                <a:solidFill>
                  <a:srgbClr val="000000"/>
                </a:solidFill>
                <a:latin typeface="+mn-lt"/>
              </a:defRPr>
            </a:lvl4pPr>
            <a:lvl5pPr marL="1652588" indent="-174625" algn="l" rtl="0" eaLnBrk="0" fontAlgn="base" hangingPunct="0">
              <a:spcBef>
                <a:spcPct val="10000"/>
              </a:spcBef>
              <a:spcAft>
                <a:spcPct val="10000"/>
              </a:spcAft>
              <a:buClr>
                <a:srgbClr val="2461AA"/>
              </a:buClr>
              <a:buFont typeface="Times" pitchFamily="18" charset="0"/>
              <a:buChar char="•"/>
              <a:defRPr sz="1600" i="1">
                <a:solidFill>
                  <a:srgbClr val="000000"/>
                </a:solidFill>
                <a:latin typeface="+mn-lt"/>
              </a:defRPr>
            </a:lvl5pPr>
            <a:lvl6pPr marL="2109788" indent="-174625" algn="l" rtl="0" eaLnBrk="0" fontAlgn="base" hangingPunct="0">
              <a:spcBef>
                <a:spcPct val="10000"/>
              </a:spcBef>
              <a:spcAft>
                <a:spcPct val="10000"/>
              </a:spcAft>
              <a:buClr>
                <a:srgbClr val="2461AA"/>
              </a:buClr>
              <a:buFont typeface="Times" pitchFamily="18" charset="0"/>
              <a:buChar char="•"/>
              <a:defRPr sz="1600" i="1">
                <a:solidFill>
                  <a:srgbClr val="000000"/>
                </a:solidFill>
                <a:latin typeface="+mn-lt"/>
              </a:defRPr>
            </a:lvl6pPr>
            <a:lvl7pPr marL="2566988" indent="-174625" algn="l" rtl="0" eaLnBrk="0" fontAlgn="base" hangingPunct="0">
              <a:spcBef>
                <a:spcPct val="10000"/>
              </a:spcBef>
              <a:spcAft>
                <a:spcPct val="10000"/>
              </a:spcAft>
              <a:buClr>
                <a:srgbClr val="2461AA"/>
              </a:buClr>
              <a:buFont typeface="Times" pitchFamily="18" charset="0"/>
              <a:buChar char="•"/>
              <a:defRPr sz="1600" i="1">
                <a:solidFill>
                  <a:srgbClr val="000000"/>
                </a:solidFill>
                <a:latin typeface="+mn-lt"/>
              </a:defRPr>
            </a:lvl7pPr>
            <a:lvl8pPr marL="3024188" indent="-174625" algn="l" rtl="0" eaLnBrk="0" fontAlgn="base" hangingPunct="0">
              <a:spcBef>
                <a:spcPct val="10000"/>
              </a:spcBef>
              <a:spcAft>
                <a:spcPct val="10000"/>
              </a:spcAft>
              <a:buClr>
                <a:srgbClr val="2461AA"/>
              </a:buClr>
              <a:buFont typeface="Times" pitchFamily="18" charset="0"/>
              <a:buChar char="•"/>
              <a:defRPr sz="1600" i="1">
                <a:solidFill>
                  <a:srgbClr val="000000"/>
                </a:solidFill>
                <a:latin typeface="+mn-lt"/>
              </a:defRPr>
            </a:lvl8pPr>
            <a:lvl9pPr marL="3481388" indent="-174625" algn="l" rtl="0" eaLnBrk="0" fontAlgn="base" hangingPunct="0">
              <a:spcBef>
                <a:spcPct val="10000"/>
              </a:spcBef>
              <a:spcAft>
                <a:spcPct val="10000"/>
              </a:spcAft>
              <a:buClr>
                <a:srgbClr val="2461AA"/>
              </a:buClr>
              <a:buFont typeface="Times" pitchFamily="18" charset="0"/>
              <a:buChar char="•"/>
              <a:defRPr sz="1600" i="1">
                <a:solidFill>
                  <a:srgbClr val="000000"/>
                </a:solidFill>
                <a:latin typeface="+mn-lt"/>
              </a:defRPr>
            </a:lvl9pPr>
          </a:lstStyle>
          <a:p>
            <a:endParaRPr lang="en-US" sz="1800" kern="0" dirty="0"/>
          </a:p>
        </p:txBody>
      </p:sp>
      <p:sp>
        <p:nvSpPr>
          <p:cNvPr id="2" name="TextBox 1"/>
          <p:cNvSpPr txBox="1"/>
          <p:nvPr/>
        </p:nvSpPr>
        <p:spPr>
          <a:xfrm>
            <a:off x="2382715" y="5679830"/>
            <a:ext cx="351378" cy="461665"/>
          </a:xfrm>
          <a:prstGeom prst="rect">
            <a:avLst/>
          </a:prstGeom>
          <a:noFill/>
        </p:spPr>
        <p:txBody>
          <a:bodyPr wrap="none" rtlCol="0">
            <a:spAutoFit/>
          </a:bodyPr>
          <a:lstStyle/>
          <a:p>
            <a:r>
              <a:rPr lang="en-US" dirty="0" smtClean="0">
                <a:solidFill>
                  <a:schemeClr val="accent2"/>
                </a:solidFill>
                <a:effectLst>
                  <a:outerShdw blurRad="38100" dist="38100" dir="2700000" algn="tl">
                    <a:srgbClr val="000000">
                      <a:alpha val="43137"/>
                    </a:srgbClr>
                  </a:outerShdw>
                </a:effectLst>
              </a:rPr>
              <a:t>B</a:t>
            </a:r>
            <a:endParaRPr lang="en-US" dirty="0">
              <a:solidFill>
                <a:schemeClr val="accent2"/>
              </a:solidFill>
              <a:effectLst>
                <a:outerShdw blurRad="38100" dist="38100" dir="2700000" algn="tl">
                  <a:srgbClr val="000000">
                    <a:alpha val="43137"/>
                  </a:srgbClr>
                </a:outerShdw>
              </a:effectLst>
            </a:endParaRPr>
          </a:p>
        </p:txBody>
      </p:sp>
      <p:sp>
        <p:nvSpPr>
          <p:cNvPr id="10" name="TextBox 9"/>
          <p:cNvSpPr txBox="1"/>
          <p:nvPr/>
        </p:nvSpPr>
        <p:spPr>
          <a:xfrm>
            <a:off x="7570182" y="5679829"/>
            <a:ext cx="609462" cy="461665"/>
          </a:xfrm>
          <a:prstGeom prst="rect">
            <a:avLst/>
          </a:prstGeom>
          <a:noFill/>
        </p:spPr>
        <p:txBody>
          <a:bodyPr wrap="none" rtlCol="0">
            <a:spAutoFit/>
          </a:bodyPr>
          <a:lstStyle/>
          <a:p>
            <a:r>
              <a:rPr lang="en-US" dirty="0" smtClean="0">
                <a:solidFill>
                  <a:schemeClr val="accent2"/>
                </a:solidFill>
                <a:effectLst>
                  <a:outerShdw blurRad="38100" dist="38100" dir="2700000" algn="tl">
                    <a:srgbClr val="000000">
                      <a:alpha val="43137"/>
                    </a:srgbClr>
                  </a:outerShdw>
                </a:effectLst>
              </a:rPr>
              <a:t>Mo</a:t>
            </a:r>
            <a:endParaRPr lang="en-US" dirty="0">
              <a:solidFill>
                <a:schemeClr val="accent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2516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Static Dissolution Testing Single Phase Materials</a:t>
            </a:r>
            <a:endParaRPr lang="en-US" dirty="0"/>
          </a:p>
        </p:txBody>
      </p:sp>
      <p:sp>
        <p:nvSpPr>
          <p:cNvPr id="4" name="Content Placeholder 3"/>
          <p:cNvSpPr>
            <a:spLocks noGrp="1"/>
          </p:cNvSpPr>
          <p:nvPr>
            <p:ph idx="1"/>
          </p:nvPr>
        </p:nvSpPr>
        <p:spPr>
          <a:xfrm>
            <a:off x="266502" y="1404350"/>
            <a:ext cx="11640312" cy="1659525"/>
          </a:xfrm>
        </p:spPr>
        <p:txBody>
          <a:bodyPr/>
          <a:lstStyle/>
          <a:p>
            <a:r>
              <a:rPr lang="en-US" sz="1800" dirty="0"/>
              <a:t>The glass-ceramic centroid sample </a:t>
            </a:r>
            <a:r>
              <a:rPr lang="en-US" sz="1800" dirty="0" smtClean="0"/>
              <a:t>has </a:t>
            </a:r>
            <a:r>
              <a:rPr lang="en-US" sz="1800" dirty="0"/>
              <a:t>higher NL(B) and </a:t>
            </a:r>
            <a:r>
              <a:rPr lang="en-US" sz="1800" dirty="0" smtClean="0"/>
              <a:t>NL(Mo</a:t>
            </a:r>
            <a:r>
              <a:rPr lang="en-US" sz="1800" dirty="0"/>
              <a:t>) than the </a:t>
            </a:r>
            <a:r>
              <a:rPr lang="en-US" sz="1800" dirty="0" smtClean="0"/>
              <a:t>single-phase materials</a:t>
            </a:r>
          </a:p>
          <a:p>
            <a:pPr lvl="1"/>
            <a:r>
              <a:rPr lang="en-US" sz="1600" dirty="0" smtClean="0"/>
              <a:t>Waiting on longer testing times to determine if the difference is due to a rapid release at the start of the test or if the long release is also effected</a:t>
            </a:r>
            <a:endParaRPr lang="en-US" sz="1600" dirty="0"/>
          </a:p>
          <a:p>
            <a:r>
              <a:rPr lang="en-US" sz="1800" dirty="0"/>
              <a:t>When the </a:t>
            </a:r>
            <a:r>
              <a:rPr lang="en-US" sz="1800" dirty="0" smtClean="0"/>
              <a:t>single-phase </a:t>
            </a:r>
            <a:r>
              <a:rPr lang="en-US" sz="1800" dirty="0"/>
              <a:t>materials are reacted together (mixture) in the same </a:t>
            </a:r>
            <a:r>
              <a:rPr lang="en-US" sz="1800" dirty="0" smtClean="0"/>
              <a:t>reactor, </a:t>
            </a:r>
            <a:r>
              <a:rPr lang="en-US" sz="1800" dirty="0"/>
              <a:t>the NL(Mo) is on par with the </a:t>
            </a:r>
            <a:r>
              <a:rPr lang="en-US" sz="1800" dirty="0" smtClean="0"/>
              <a:t>glass ceramic </a:t>
            </a:r>
            <a:r>
              <a:rPr lang="en-US" sz="1800" dirty="0"/>
              <a:t>centroid</a:t>
            </a:r>
          </a:p>
          <a:p>
            <a:r>
              <a:rPr lang="en-US" sz="1800" dirty="0" smtClean="0"/>
              <a:t>The </a:t>
            </a:r>
            <a:r>
              <a:rPr lang="en-US" sz="1800" dirty="0"/>
              <a:t>corrosion behavior of the glass phase </a:t>
            </a:r>
            <a:r>
              <a:rPr lang="en-US" sz="1800" dirty="0" smtClean="0"/>
              <a:t>is not </a:t>
            </a:r>
            <a:r>
              <a:rPr lang="en-US" sz="1800" dirty="0"/>
              <a:t>affected by the </a:t>
            </a:r>
            <a:r>
              <a:rPr lang="en-US" sz="1800" dirty="0" smtClean="0"/>
              <a:t>phase mixture</a:t>
            </a:r>
            <a:endParaRPr lang="en-US" dirty="0"/>
          </a:p>
        </p:txBody>
      </p:sp>
      <p:sp>
        <p:nvSpPr>
          <p:cNvPr id="5" name="Slide Number Placeholder 4"/>
          <p:cNvSpPr>
            <a:spLocks noGrp="1"/>
          </p:cNvSpPr>
          <p:nvPr>
            <p:ph type="sldNum" sz="quarter" idx="4"/>
          </p:nvPr>
        </p:nvSpPr>
        <p:spPr/>
        <p:txBody>
          <a:bodyPr/>
          <a:lstStyle/>
          <a:p>
            <a:pPr>
              <a:defRPr/>
            </a:pPr>
            <a:fld id="{6B1F75A7-DA39-4D52-8839-4D8F06ECAE9A}" type="slidenum">
              <a:rPr lang="en-US" altLang="en-US" smtClean="0"/>
              <a:pPr>
                <a:defRPr/>
              </a:pPr>
              <a:t>15</a:t>
            </a:fld>
            <a:endParaRPr lang="en-US" altLang="en-US" dirty="0"/>
          </a:p>
        </p:txBody>
      </p:sp>
      <p:sp>
        <p:nvSpPr>
          <p:cNvPr id="6" name="Rectangle 5"/>
          <p:cNvSpPr/>
          <p:nvPr/>
        </p:nvSpPr>
        <p:spPr>
          <a:xfrm>
            <a:off x="5973225" y="3259724"/>
            <a:ext cx="253596" cy="461665"/>
          </a:xfrm>
          <a:prstGeom prst="rect">
            <a:avLst/>
          </a:prstGeom>
        </p:spPr>
        <p:txBody>
          <a:bodyPr wrap="none">
            <a:spAutoFit/>
          </a:bodyPr>
          <a:lstStyle/>
          <a:p>
            <a:r>
              <a:rPr lang="en-US" dirty="0"/>
              <a:t> </a:t>
            </a:r>
          </a:p>
        </p:txBody>
      </p:sp>
      <p:pic>
        <p:nvPicPr>
          <p:cNvPr id="13" name="Picture 12"/>
          <p:cNvPicPr>
            <a:picLocks noChangeAspect="1"/>
          </p:cNvPicPr>
          <p:nvPr/>
        </p:nvPicPr>
        <p:blipFill rotWithShape="1">
          <a:blip r:embed="rId2"/>
          <a:srcRect l="1743" t="6054" r="2055" b="1235"/>
          <a:stretch/>
        </p:blipFill>
        <p:spPr>
          <a:xfrm>
            <a:off x="281040" y="3255944"/>
            <a:ext cx="5431783" cy="3493625"/>
          </a:xfrm>
          <a:prstGeom prst="rect">
            <a:avLst/>
          </a:prstGeom>
        </p:spPr>
      </p:pic>
      <p:pic>
        <p:nvPicPr>
          <p:cNvPr id="15" name="Picture 14"/>
          <p:cNvPicPr>
            <a:picLocks noChangeAspect="1"/>
          </p:cNvPicPr>
          <p:nvPr/>
        </p:nvPicPr>
        <p:blipFill rotWithShape="1">
          <a:blip r:embed="rId3"/>
          <a:srcRect l="1312" t="6603" r="954" b="1341"/>
          <a:stretch/>
        </p:blipFill>
        <p:spPr>
          <a:xfrm>
            <a:off x="6187744" y="3255944"/>
            <a:ext cx="5557472" cy="3493626"/>
          </a:xfrm>
          <a:prstGeom prst="rect">
            <a:avLst/>
          </a:prstGeom>
        </p:spPr>
      </p:pic>
      <p:sp>
        <p:nvSpPr>
          <p:cNvPr id="8" name="TextBox 7"/>
          <p:cNvSpPr txBox="1"/>
          <p:nvPr/>
        </p:nvSpPr>
        <p:spPr>
          <a:xfrm>
            <a:off x="3341077" y="5574322"/>
            <a:ext cx="351378" cy="461665"/>
          </a:xfrm>
          <a:prstGeom prst="rect">
            <a:avLst/>
          </a:prstGeom>
          <a:noFill/>
        </p:spPr>
        <p:txBody>
          <a:bodyPr wrap="none" rtlCol="0">
            <a:spAutoFit/>
          </a:bodyPr>
          <a:lstStyle/>
          <a:p>
            <a:r>
              <a:rPr lang="en-US" dirty="0" smtClean="0">
                <a:solidFill>
                  <a:schemeClr val="accent2"/>
                </a:solidFill>
                <a:effectLst>
                  <a:outerShdw blurRad="38100" dist="38100" dir="2700000" algn="tl">
                    <a:srgbClr val="000000">
                      <a:alpha val="43137"/>
                    </a:srgbClr>
                  </a:outerShdw>
                </a:effectLst>
              </a:rPr>
              <a:t>B</a:t>
            </a:r>
            <a:endParaRPr lang="en-US" dirty="0">
              <a:solidFill>
                <a:schemeClr val="accent2"/>
              </a:solidFill>
              <a:effectLst>
                <a:outerShdw blurRad="38100" dist="38100" dir="2700000" algn="tl">
                  <a:srgbClr val="000000">
                    <a:alpha val="43137"/>
                  </a:srgbClr>
                </a:outerShdw>
              </a:effectLst>
            </a:endParaRPr>
          </a:p>
        </p:txBody>
      </p:sp>
      <p:sp>
        <p:nvSpPr>
          <p:cNvPr id="9" name="TextBox 8"/>
          <p:cNvSpPr txBox="1"/>
          <p:nvPr/>
        </p:nvSpPr>
        <p:spPr>
          <a:xfrm>
            <a:off x="9223137" y="5574320"/>
            <a:ext cx="609462" cy="461665"/>
          </a:xfrm>
          <a:prstGeom prst="rect">
            <a:avLst/>
          </a:prstGeom>
          <a:noFill/>
        </p:spPr>
        <p:txBody>
          <a:bodyPr wrap="none" rtlCol="0">
            <a:spAutoFit/>
          </a:bodyPr>
          <a:lstStyle/>
          <a:p>
            <a:r>
              <a:rPr lang="en-US" dirty="0" smtClean="0">
                <a:solidFill>
                  <a:schemeClr val="accent2"/>
                </a:solidFill>
                <a:effectLst>
                  <a:outerShdw blurRad="38100" dist="38100" dir="2700000" algn="tl">
                    <a:srgbClr val="000000">
                      <a:alpha val="43137"/>
                    </a:srgbClr>
                  </a:outerShdw>
                </a:effectLst>
              </a:rPr>
              <a:t>Mo</a:t>
            </a:r>
            <a:endParaRPr lang="en-US" dirty="0">
              <a:solidFill>
                <a:schemeClr val="accent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9283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Oxyapatite, powellite, and residual glass present in the glass ceramic waste form were synthesized and characterized</a:t>
            </a:r>
          </a:p>
          <a:p>
            <a:endParaRPr lang="en-US" dirty="0"/>
          </a:p>
          <a:p>
            <a:r>
              <a:rPr lang="en-US" dirty="0" smtClean="0"/>
              <a:t>The glass ceramic waste form has crystal-glass interface stress that leads to higher release rates in both dilute and static conditions</a:t>
            </a:r>
          </a:p>
          <a:p>
            <a:endParaRPr lang="en-US" dirty="0" smtClean="0"/>
          </a:p>
          <a:p>
            <a:r>
              <a:rPr lang="en-US" dirty="0" smtClean="0"/>
              <a:t>The crystal-glass interface stress occurs because of differences in CTE between the glass, oxyapatite, and powellite phases  </a:t>
            </a:r>
            <a:endParaRPr lang="en-US" dirty="0"/>
          </a:p>
          <a:p>
            <a:endParaRPr lang="en-US" dirty="0" smtClean="0"/>
          </a:p>
          <a:p>
            <a:r>
              <a:rPr lang="en-US" dirty="0" smtClean="0"/>
              <a:t>The effect of cooling rate on crystal size was most pronounced between the 4X and 1X slow cooling rates, resulting in a lower release rate in dilute conditions for the 4X-cooled sample</a:t>
            </a:r>
          </a:p>
          <a:p>
            <a:endParaRPr lang="en-US" dirty="0" smtClean="0"/>
          </a:p>
          <a:p>
            <a:r>
              <a:rPr lang="en-US" dirty="0" smtClean="0"/>
              <a:t>In static conditions, the powellite normalized loss is noticeably impacted by the solution feedback when the glass phase is present</a:t>
            </a:r>
          </a:p>
        </p:txBody>
      </p:sp>
      <p:sp>
        <p:nvSpPr>
          <p:cNvPr id="4" name="Date Placeholder 3"/>
          <p:cNvSpPr>
            <a:spLocks noGrp="1"/>
          </p:cNvSpPr>
          <p:nvPr>
            <p:ph type="dt" sz="half" idx="2"/>
          </p:nvPr>
        </p:nvSpPr>
        <p:spPr/>
        <p:txBody>
          <a:bodyPr/>
          <a:lstStyle/>
          <a:p>
            <a:fld id="{2968F0E1-7F3B-9143-ABF4-576BF984EE9D}" type="datetime4">
              <a:rPr lang="en-US" smtClean="0"/>
              <a:pPr/>
              <a:t>October 30, 2017</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03722D57-58D6-9447-A6D5-A97F6C35A8FB}" type="slidenum">
              <a:rPr lang="en-US" smtClean="0"/>
              <a:pPr/>
              <a:t>16</a:t>
            </a:fld>
            <a:endParaRPr lang="en-US" dirty="0"/>
          </a:p>
        </p:txBody>
      </p:sp>
    </p:spTree>
    <p:extLst>
      <p:ext uri="{BB962C8B-B14F-4D97-AF65-F5344CB8AC3E}">
        <p14:creationId xmlns:p14="http://schemas.microsoft.com/office/powerpoint/2010/main" val="1354700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The Authors would like to thank the Department of Energy, Office of Nuclear Energy, for funding the glass ceramic development work.  This work was part of the Materials Recovery and Waste Form Development Campaign.</a:t>
            </a:r>
            <a:endParaRPr lang="en-US" dirty="0"/>
          </a:p>
        </p:txBody>
      </p:sp>
      <p:sp>
        <p:nvSpPr>
          <p:cNvPr id="4" name="Date Placeholder 3"/>
          <p:cNvSpPr>
            <a:spLocks noGrp="1"/>
          </p:cNvSpPr>
          <p:nvPr>
            <p:ph type="dt" sz="half" idx="2"/>
          </p:nvPr>
        </p:nvSpPr>
        <p:spPr/>
        <p:txBody>
          <a:bodyPr/>
          <a:lstStyle/>
          <a:p>
            <a:fld id="{2968F0E1-7F3B-9143-ABF4-576BF984EE9D}" type="datetime4">
              <a:rPr lang="en-US" smtClean="0"/>
              <a:pPr/>
              <a:t>October 30, 2017</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03722D57-58D6-9447-A6D5-A97F6C35A8FB}" type="slidenum">
              <a:rPr lang="en-US" smtClean="0"/>
              <a:pPr/>
              <a:t>17</a:t>
            </a:fld>
            <a:endParaRPr lang="en-US" dirty="0"/>
          </a:p>
        </p:txBody>
      </p:sp>
    </p:spTree>
    <p:extLst>
      <p:ext uri="{BB962C8B-B14F-4D97-AF65-F5344CB8AC3E}">
        <p14:creationId xmlns:p14="http://schemas.microsoft.com/office/powerpoint/2010/main" val="1454047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2"/>
          </p:nvPr>
        </p:nvSpPr>
        <p:spPr/>
        <p:txBody>
          <a:bodyPr/>
          <a:lstStyle/>
          <a:p>
            <a:fld id="{2968F0E1-7F3B-9143-ABF4-576BF984EE9D}" type="datetime4">
              <a:rPr lang="en-US" smtClean="0"/>
              <a:pPr/>
              <a:t>October 30, 2017</a:t>
            </a:fld>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03722D57-58D6-9447-A6D5-A97F6C35A8FB}" type="slidenum">
              <a:rPr lang="en-US" smtClean="0"/>
              <a:pPr/>
              <a:t>18</a:t>
            </a:fld>
            <a:endParaRPr lang="en-US" dirty="0"/>
          </a:p>
        </p:txBody>
      </p:sp>
    </p:spTree>
    <p:extLst>
      <p:ext uri="{BB962C8B-B14F-4D97-AF65-F5344CB8AC3E}">
        <p14:creationId xmlns:p14="http://schemas.microsoft.com/office/powerpoint/2010/main" val="577300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344" y="1417319"/>
            <a:ext cx="5730439" cy="4937760"/>
          </a:xfrm>
          <a:prstGeom prst="rect">
            <a:avLst/>
          </a:prstGeom>
        </p:spPr>
      </p:pic>
      <p:sp>
        <p:nvSpPr>
          <p:cNvPr id="3" name="Content Placeholder 2"/>
          <p:cNvSpPr>
            <a:spLocks noGrp="1"/>
          </p:cNvSpPr>
          <p:nvPr>
            <p:ph sz="half" idx="13"/>
          </p:nvPr>
        </p:nvSpPr>
        <p:spPr>
          <a:xfrm>
            <a:off x="6647186" y="1600199"/>
            <a:ext cx="5138694" cy="4572000"/>
          </a:xfrm>
        </p:spPr>
        <p:txBody>
          <a:bodyPr/>
          <a:lstStyle/>
          <a:p>
            <a:r>
              <a:rPr lang="en-US" altLang="en-US" kern="0" dirty="0"/>
              <a:t>NL(Na) for the majority </a:t>
            </a:r>
            <a:r>
              <a:rPr lang="en-US" altLang="en-US" kern="0" dirty="0" smtClean="0"/>
              <a:t>are below </a:t>
            </a:r>
            <a:r>
              <a:rPr lang="en-US" altLang="en-US" kern="0" dirty="0"/>
              <a:t>2 g/m</a:t>
            </a:r>
            <a:r>
              <a:rPr lang="en-US" altLang="en-US" kern="0" baseline="30000" dirty="0"/>
              <a:t>2</a:t>
            </a:r>
          </a:p>
          <a:p>
            <a:r>
              <a:rPr lang="en-US" altLang="en-US" kern="0" dirty="0"/>
              <a:t>Glasses with low or no Al</a:t>
            </a:r>
            <a:r>
              <a:rPr lang="en-US" altLang="en-US" kern="0" baseline="-25000" dirty="0"/>
              <a:t>2</a:t>
            </a:r>
            <a:r>
              <a:rPr lang="en-US" altLang="en-US" kern="0" dirty="0"/>
              <a:t>O</a:t>
            </a:r>
            <a:r>
              <a:rPr lang="en-US" altLang="en-US" kern="0" baseline="-25000" dirty="0"/>
              <a:t>3</a:t>
            </a:r>
            <a:r>
              <a:rPr lang="en-US" altLang="en-US" kern="0" dirty="0"/>
              <a:t> generally performed poorer  </a:t>
            </a:r>
          </a:p>
          <a:p>
            <a:r>
              <a:rPr lang="en-US" altLang="en-US" kern="0" dirty="0"/>
              <a:t>NL(Na) quickly levels </a:t>
            </a:r>
            <a:r>
              <a:rPr lang="en-US" altLang="en-US" kern="0" dirty="0" smtClean="0"/>
              <a:t>off </a:t>
            </a:r>
            <a:r>
              <a:rPr lang="en-US" altLang="en-US" kern="0" dirty="0"/>
              <a:t>between 28-119 days</a:t>
            </a:r>
          </a:p>
          <a:p>
            <a:r>
              <a:rPr lang="en-US" altLang="en-US" kern="0" dirty="0"/>
              <a:t>Some samples show drop in concentration with higher </a:t>
            </a:r>
            <a:r>
              <a:rPr lang="en-US" altLang="en-US" kern="0" dirty="0" smtClean="0"/>
              <a:t>times, reason </a:t>
            </a:r>
            <a:r>
              <a:rPr lang="en-US" altLang="en-US" kern="0" dirty="0"/>
              <a:t>unknown at this </a:t>
            </a:r>
            <a:r>
              <a:rPr lang="en-US" altLang="en-US" kern="0" dirty="0" smtClean="0"/>
              <a:t>time</a:t>
            </a:r>
            <a:endParaRPr lang="en-US" altLang="en-US" kern="0" dirty="0"/>
          </a:p>
          <a:p>
            <a:endParaRPr lang="en-US" dirty="0"/>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a:ext>
            </a:extLst>
          </a:blip>
          <a:stretch>
            <a:fillRect/>
          </a:stretch>
        </p:blipFill>
        <p:spPr>
          <a:xfrm>
            <a:off x="346643" y="1417319"/>
            <a:ext cx="5736275" cy="4937760"/>
          </a:xfrm>
          <a:prstGeom prst="rect">
            <a:avLst/>
          </a:prstGeom>
        </p:spPr>
      </p:pic>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19</a:t>
            </a:fld>
            <a:endParaRPr lang="en-US" altLang="en-US" dirty="0"/>
          </a:p>
        </p:txBody>
      </p:sp>
      <p:sp>
        <p:nvSpPr>
          <p:cNvPr id="2" name="Title 1"/>
          <p:cNvSpPr>
            <a:spLocks noGrp="1"/>
          </p:cNvSpPr>
          <p:nvPr>
            <p:ph type="title"/>
          </p:nvPr>
        </p:nvSpPr>
        <p:spPr/>
        <p:txBody>
          <a:bodyPr/>
          <a:lstStyle/>
          <a:p>
            <a:r>
              <a:rPr lang="en-US" dirty="0" smtClean="0"/>
              <a:t>NL(Na) Versus Time</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643" y="1417319"/>
            <a:ext cx="5719241" cy="4937760"/>
          </a:xfrm>
          <a:prstGeom prst="rect">
            <a:avLst/>
          </a:prstGeom>
        </p:spPr>
      </p:pic>
      <p:pic>
        <p:nvPicPr>
          <p:cNvPr id="10" name="Content Placeholder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6643" y="1417319"/>
            <a:ext cx="5736275" cy="493776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643" y="1417319"/>
            <a:ext cx="5719241" cy="4937760"/>
          </a:xfrm>
          <a:prstGeom prst="rect">
            <a:avLst/>
          </a:prstGeom>
        </p:spPr>
      </p:pic>
    </p:spTree>
    <p:extLst>
      <p:ext uri="{BB962C8B-B14F-4D97-AF65-F5344CB8AC3E}">
        <p14:creationId xmlns:p14="http://schemas.microsoft.com/office/powerpoint/2010/main" val="143603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74317" y="1492733"/>
            <a:ext cx="7269483" cy="4882661"/>
          </a:xfrm>
        </p:spPr>
        <p:txBody>
          <a:bodyPr>
            <a:normAutofit/>
          </a:bodyPr>
          <a:lstStyle/>
          <a:p>
            <a:r>
              <a:rPr lang="en-US" dirty="0" smtClean="0"/>
              <a:t>The ln(NL) were fit to first-order models to show component effects on NL</a:t>
            </a:r>
          </a:p>
          <a:p>
            <a:r>
              <a:rPr lang="en-US" dirty="0" smtClean="0"/>
              <a:t>Observations of modeling</a:t>
            </a:r>
          </a:p>
          <a:p>
            <a:pPr lvl="1"/>
            <a:r>
              <a:rPr lang="en-US" dirty="0" smtClean="0"/>
              <a:t>Modeling longer corrosion times lead to better fits vs. target composition.</a:t>
            </a:r>
          </a:p>
          <a:p>
            <a:pPr lvl="2"/>
            <a:r>
              <a:rPr lang="en-US" dirty="0" smtClean="0"/>
              <a:t>7 day PCT does not generate the best models and the coefficients change in magnitude with time</a:t>
            </a:r>
          </a:p>
          <a:p>
            <a:pPr lvl="2"/>
            <a:r>
              <a:rPr lang="en-US" dirty="0" smtClean="0"/>
              <a:t>28 day shows improvement, 119 day tests showed the best model fits,  448 days no significant change</a:t>
            </a:r>
          </a:p>
          <a:p>
            <a:pPr lvl="2"/>
            <a:r>
              <a:rPr lang="en-US" dirty="0" smtClean="0"/>
              <a:t>Not surprising because samples have more time to reach residual dissolution rate, as shown on slide 4</a:t>
            </a:r>
          </a:p>
          <a:p>
            <a:r>
              <a:rPr lang="en-US" kern="0" dirty="0" smtClean="0"/>
              <a:t>Component </a:t>
            </a:r>
            <a:r>
              <a:rPr lang="en-US" kern="0" dirty="0"/>
              <a:t>coefficient changes with time</a:t>
            </a:r>
          </a:p>
          <a:p>
            <a:pPr lvl="1"/>
            <a:r>
              <a:rPr lang="en-US" kern="0" dirty="0"/>
              <a:t>B</a:t>
            </a:r>
            <a:r>
              <a:rPr lang="en-US" kern="0" baseline="-25000" dirty="0"/>
              <a:t>2</a:t>
            </a:r>
            <a:r>
              <a:rPr lang="en-US" kern="0" dirty="0"/>
              <a:t>O</a:t>
            </a:r>
            <a:r>
              <a:rPr lang="en-US" kern="0" baseline="-25000" dirty="0"/>
              <a:t>3</a:t>
            </a:r>
            <a:r>
              <a:rPr lang="en-US" kern="0" dirty="0"/>
              <a:t> and Lanthanides become more detrimental</a:t>
            </a:r>
          </a:p>
          <a:p>
            <a:pPr lvl="1"/>
            <a:r>
              <a:rPr lang="en-US" kern="0" dirty="0"/>
              <a:t>ZrO</a:t>
            </a:r>
            <a:r>
              <a:rPr lang="en-US" kern="0" baseline="-25000" dirty="0"/>
              <a:t>2</a:t>
            </a:r>
            <a:r>
              <a:rPr lang="en-US" kern="0" dirty="0"/>
              <a:t>, Li</a:t>
            </a:r>
            <a:r>
              <a:rPr lang="en-US" kern="0" baseline="-25000" dirty="0"/>
              <a:t>2</a:t>
            </a:r>
            <a:r>
              <a:rPr lang="en-US" kern="0" dirty="0"/>
              <a:t>O, Na</a:t>
            </a:r>
            <a:r>
              <a:rPr lang="en-US" kern="0" baseline="-25000" dirty="0"/>
              <a:t>2</a:t>
            </a:r>
            <a:r>
              <a:rPr lang="en-US" kern="0" dirty="0"/>
              <a:t>O, and MoO</a:t>
            </a:r>
            <a:r>
              <a:rPr lang="en-US" kern="0" baseline="-25000" dirty="0"/>
              <a:t>3</a:t>
            </a:r>
            <a:r>
              <a:rPr lang="en-US" kern="0" dirty="0"/>
              <a:t> become less detrimental	</a:t>
            </a:r>
          </a:p>
          <a:p>
            <a:pPr lvl="1"/>
            <a:r>
              <a:rPr lang="en-US" kern="0" dirty="0"/>
              <a:t>Al</a:t>
            </a:r>
            <a:r>
              <a:rPr lang="en-US" kern="0" baseline="-25000" dirty="0"/>
              <a:t>2</a:t>
            </a:r>
            <a:r>
              <a:rPr lang="en-US" kern="0" dirty="0"/>
              <a:t>O</a:t>
            </a:r>
            <a:r>
              <a:rPr lang="en-US" kern="0" baseline="-25000" dirty="0"/>
              <a:t>3</a:t>
            </a:r>
            <a:r>
              <a:rPr lang="en-US" kern="0" dirty="0"/>
              <a:t>, CaO, </a:t>
            </a:r>
            <a:r>
              <a:rPr lang="en-US" kern="0" dirty="0" smtClean="0"/>
              <a:t>and SiO</a:t>
            </a:r>
            <a:r>
              <a:rPr lang="en-US" kern="0" baseline="-25000" dirty="0" smtClean="0"/>
              <a:t>2</a:t>
            </a:r>
            <a:r>
              <a:rPr lang="en-US" kern="0" dirty="0" smtClean="0"/>
              <a:t> do not significantly </a:t>
            </a:r>
            <a:r>
              <a:rPr lang="en-US" kern="0" dirty="0"/>
              <a:t>change</a:t>
            </a:r>
          </a:p>
          <a:p>
            <a:pPr lvl="1"/>
            <a:r>
              <a:rPr lang="en-US" kern="0" dirty="0" smtClean="0"/>
              <a:t>“Others” </a:t>
            </a:r>
            <a:r>
              <a:rPr lang="en-US" kern="0" dirty="0"/>
              <a:t>is quite variable</a:t>
            </a:r>
          </a:p>
          <a:p>
            <a:endParaRPr lang="en-US" dirty="0" smtClean="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20</a:t>
            </a:fld>
            <a:endParaRPr lang="en-US" altLang="en-US" dirty="0"/>
          </a:p>
        </p:txBody>
      </p:sp>
      <p:sp>
        <p:nvSpPr>
          <p:cNvPr id="2" name="Title 1"/>
          <p:cNvSpPr>
            <a:spLocks noGrp="1"/>
          </p:cNvSpPr>
          <p:nvPr>
            <p:ph type="title"/>
          </p:nvPr>
        </p:nvSpPr>
        <p:spPr/>
        <p:txBody>
          <a:bodyPr/>
          <a:lstStyle/>
          <a:p>
            <a:r>
              <a:rPr lang="en-US" dirty="0" smtClean="0"/>
              <a:t>Modeling of Modified PCT Data as a Function of Composition</a:t>
            </a:r>
            <a:endParaRPr lang="en-US" dirty="0"/>
          </a:p>
        </p:txBody>
      </p:sp>
      <p:graphicFrame>
        <p:nvGraphicFramePr>
          <p:cNvPr id="9" name="Table 8"/>
          <p:cNvGraphicFramePr>
            <a:graphicFrameLocks noGrp="1"/>
          </p:cNvGraphicFramePr>
          <p:nvPr>
            <p:extLst/>
          </p:nvPr>
        </p:nvGraphicFramePr>
        <p:xfrm>
          <a:off x="7627815" y="1468738"/>
          <a:ext cx="4353170" cy="4978950"/>
        </p:xfrm>
        <a:graphic>
          <a:graphicData uri="http://schemas.openxmlformats.org/drawingml/2006/table">
            <a:tbl>
              <a:tblPr>
                <a:tableStyleId>{5940675A-B579-460E-94D1-54222C63F5DA}</a:tableStyleId>
              </a:tblPr>
              <a:tblGrid>
                <a:gridCol w="1083563"/>
                <a:gridCol w="700630"/>
                <a:gridCol w="781094"/>
                <a:gridCol w="894923"/>
                <a:gridCol w="892960"/>
              </a:tblGrid>
              <a:tr h="287325">
                <a:tc>
                  <a:txBody>
                    <a:bodyPr/>
                    <a:lstStyle/>
                    <a:p>
                      <a:pPr algn="ctr" fontAlgn="b"/>
                      <a:r>
                        <a:rPr lang="en-US" sz="1200" u="none" strike="noStrike" dirty="0" smtClean="0">
                          <a:effectLst/>
                        </a:rPr>
                        <a:t>ln(NL), g/m</a:t>
                      </a:r>
                      <a:r>
                        <a:rPr lang="en-US" sz="1200" u="none" strike="noStrike" baseline="30000" dirty="0" smtClean="0">
                          <a:effectLst/>
                        </a:rPr>
                        <a:t>2</a:t>
                      </a:r>
                      <a:endParaRPr lang="en-US" sz="1200" b="0" i="0" u="none" strike="noStrike" baseline="30000"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7d </a:t>
                      </a:r>
                      <a:r>
                        <a:rPr lang="en-US" sz="1200" u="none" strike="noStrike" dirty="0" smtClean="0">
                          <a:effectLst/>
                        </a:rPr>
                        <a:t>ln(B)</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28d </a:t>
                      </a:r>
                      <a:r>
                        <a:rPr lang="en-US" sz="1200" u="none" strike="noStrike" dirty="0" smtClean="0">
                          <a:effectLst/>
                        </a:rPr>
                        <a:t>ln(B)</a:t>
                      </a:r>
                      <a:endParaRPr lang="en-US" sz="1200" b="0" i="0" u="none" strike="noStrike" baseline="30000"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119d </a:t>
                      </a:r>
                      <a:r>
                        <a:rPr lang="en-US" sz="1200" u="none" strike="noStrike" dirty="0" smtClean="0">
                          <a:effectLst/>
                        </a:rPr>
                        <a:t>ln(B)</a:t>
                      </a:r>
                      <a:endParaRPr lang="en-US" sz="1200" b="1" i="0" u="none" strike="noStrike" baseline="30000"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448d </a:t>
                      </a:r>
                      <a:r>
                        <a:rPr lang="en-US" sz="1200" u="none" strike="noStrike" dirty="0" smtClean="0">
                          <a:effectLst/>
                        </a:rPr>
                        <a:t>ln(B)</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Al</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-30.30</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-33.34</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-32.81</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-31.75</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B</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11.60</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14.12</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14.71</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14.68</a:t>
                      </a:r>
                      <a:endParaRPr lang="en-US" sz="1200" b="0" i="0" u="none" strike="noStrike" dirty="0">
                        <a:solidFill>
                          <a:srgbClr val="000000"/>
                        </a:solidFill>
                        <a:effectLst/>
                        <a:latin typeface="Times New Roman"/>
                      </a:endParaRPr>
                    </a:p>
                  </a:txBody>
                  <a:tcPr marL="9525" marR="9525" marT="9525" marB="0" anchor="ctr"/>
                </a:tc>
              </a:tr>
              <a:tr h="287325">
                <a:tc>
                  <a:txBody>
                    <a:bodyPr/>
                    <a:lstStyle/>
                    <a:p>
                      <a:pPr algn="ctr" fontAlgn="b"/>
                      <a:r>
                        <a:rPr lang="en-US" sz="1200" u="none" strike="noStrike" dirty="0">
                          <a:effectLst/>
                        </a:rPr>
                        <a:t>CaO</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-2.36</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-1.68</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-1.74</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0.11</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Li</a:t>
                      </a:r>
                      <a:r>
                        <a:rPr lang="en-US" sz="1200" u="none" strike="noStrike" baseline="-25000" dirty="0">
                          <a:effectLst/>
                        </a:rPr>
                        <a:t>2</a:t>
                      </a:r>
                      <a:r>
                        <a:rPr lang="en-US" sz="1200" u="none" strike="noStrike" dirty="0">
                          <a:effectLst/>
                        </a:rPr>
                        <a:t>O</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12.42</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8.66</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6.84</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4.45</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Na</a:t>
                      </a:r>
                      <a:r>
                        <a:rPr lang="en-US" sz="1200" u="none" strike="noStrike" baseline="-25000" dirty="0">
                          <a:effectLst/>
                        </a:rPr>
                        <a:t>2</a:t>
                      </a:r>
                      <a:r>
                        <a:rPr lang="en-US" sz="1200" u="none" strike="noStrike" dirty="0">
                          <a:effectLst/>
                        </a:rPr>
                        <a:t>O</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9.40</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8.13</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5.57</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6.38</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SiO</a:t>
                      </a:r>
                      <a:r>
                        <a:rPr lang="en-US" sz="1200" u="none" strike="noStrike" baseline="-25000" dirty="0">
                          <a:effectLst/>
                        </a:rPr>
                        <a:t>2</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-5.05</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-3.43</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-4.29</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-4.43</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MoO</a:t>
                      </a:r>
                      <a:r>
                        <a:rPr lang="en-US" sz="1200" u="none" strike="noStrike" baseline="-25000" dirty="0">
                          <a:effectLst/>
                        </a:rPr>
                        <a:t>3</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13.85</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11.50</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10.80</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6.13</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ZrO</a:t>
                      </a:r>
                      <a:r>
                        <a:rPr lang="en-US" sz="1200" u="none" strike="noStrike" baseline="-25000" dirty="0">
                          <a:effectLst/>
                        </a:rPr>
                        <a:t>2</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-14.89</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-11.94</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-17.75</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-23.32</a:t>
                      </a:r>
                      <a:endParaRPr lang="en-US" sz="1200" b="0" i="0" u="none" strike="noStrike" dirty="0">
                        <a:solidFill>
                          <a:srgbClr val="000000"/>
                        </a:solidFill>
                        <a:effectLst/>
                        <a:latin typeface="Times New Roman"/>
                      </a:endParaRPr>
                    </a:p>
                  </a:txBody>
                  <a:tcPr marL="9525" marR="9525" marT="9525" marB="0" anchor="ctr"/>
                </a:tc>
              </a:tr>
              <a:tr h="330586">
                <a:tc>
                  <a:txBody>
                    <a:bodyPr/>
                    <a:lstStyle/>
                    <a:p>
                      <a:pPr algn="ctr" fontAlgn="b"/>
                      <a:r>
                        <a:rPr lang="en-US" sz="1200" u="none" strike="noStrike" dirty="0">
                          <a:effectLst/>
                        </a:rPr>
                        <a:t>Ln</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8.81</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7.83</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13.96</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19.47</a:t>
                      </a:r>
                      <a:endParaRPr lang="en-US" sz="1200" b="0" i="0" u="none" strike="noStrike" dirty="0">
                        <a:solidFill>
                          <a:srgbClr val="000000"/>
                        </a:solidFill>
                        <a:effectLst/>
                        <a:latin typeface="Times New Roman"/>
                      </a:endParaRPr>
                    </a:p>
                  </a:txBody>
                  <a:tcPr marL="9525" marR="9525" marT="9525" marB="0" anchor="ctr"/>
                </a:tc>
              </a:tr>
              <a:tr h="287325">
                <a:tc>
                  <a:txBody>
                    <a:bodyPr/>
                    <a:lstStyle/>
                    <a:p>
                      <a:pPr algn="ctr" fontAlgn="b"/>
                      <a:r>
                        <a:rPr lang="en-US" sz="1200" u="none" strike="noStrike" dirty="0">
                          <a:effectLst/>
                        </a:rPr>
                        <a:t>Others</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0.50</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-7.44</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0.06</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-1.20</a:t>
                      </a:r>
                      <a:endParaRPr lang="en-US" sz="1200" b="0" i="0" u="none" strike="noStrike" dirty="0">
                        <a:solidFill>
                          <a:srgbClr val="000000"/>
                        </a:solidFill>
                        <a:effectLst/>
                        <a:latin typeface="Times New Roman"/>
                      </a:endParaRPr>
                    </a:p>
                  </a:txBody>
                  <a:tcPr marL="9525" marR="9525" marT="9525" marB="0" anchor="ctr"/>
                </a:tc>
              </a:tr>
              <a:tr h="305156">
                <a:tc>
                  <a:txBody>
                    <a:bodyPr/>
                    <a:lstStyle/>
                    <a:p>
                      <a:pPr algn="ctr" fontAlgn="b"/>
                      <a:r>
                        <a:rPr lang="en-US" sz="1200" u="none" strike="noStrike" dirty="0">
                          <a:effectLst/>
                        </a:rPr>
                        <a:t>R</a:t>
                      </a:r>
                      <a:r>
                        <a:rPr lang="en-US" sz="1200" u="none" strike="noStrike" baseline="30000" dirty="0">
                          <a:effectLst/>
                        </a:rPr>
                        <a:t>2</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0.7344</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0.7936</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0.8500</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0.7857</a:t>
                      </a:r>
                      <a:endParaRPr lang="en-US" sz="1200" b="0" i="0" u="none" strike="noStrike" dirty="0">
                        <a:solidFill>
                          <a:srgbClr val="000000"/>
                        </a:solidFill>
                        <a:effectLst/>
                        <a:latin typeface="Times New Roman"/>
                      </a:endParaRPr>
                    </a:p>
                  </a:txBody>
                  <a:tcPr marL="9525" marR="9525" marT="9525" marB="0" anchor="ctr"/>
                </a:tc>
              </a:tr>
              <a:tr h="305156">
                <a:tc>
                  <a:txBody>
                    <a:bodyPr/>
                    <a:lstStyle/>
                    <a:p>
                      <a:pPr algn="ctr" fontAlgn="b"/>
                      <a:r>
                        <a:rPr lang="en-US" sz="1200" u="none" strike="noStrike" dirty="0">
                          <a:effectLst/>
                        </a:rPr>
                        <a:t>R</a:t>
                      </a:r>
                      <a:r>
                        <a:rPr lang="en-US" sz="1200" u="none" strike="noStrike" baseline="30000" dirty="0">
                          <a:effectLst/>
                        </a:rPr>
                        <a:t>2</a:t>
                      </a:r>
                      <a:r>
                        <a:rPr lang="en-US" sz="1200" u="none" strike="noStrike" dirty="0">
                          <a:effectLst/>
                        </a:rPr>
                        <a:t> Adj</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0.6086</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0.6958</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0.7790</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0.6843</a:t>
                      </a:r>
                      <a:endParaRPr lang="en-US" sz="1200" b="0" i="0" u="none" strike="noStrike" dirty="0">
                        <a:solidFill>
                          <a:srgbClr val="000000"/>
                        </a:solidFill>
                        <a:effectLst/>
                        <a:latin typeface="Times New Roman"/>
                      </a:endParaRPr>
                    </a:p>
                  </a:txBody>
                  <a:tcPr marL="9525" marR="9525" marT="9525" marB="0" anchor="ctr"/>
                </a:tc>
              </a:tr>
              <a:tr h="287325">
                <a:tc>
                  <a:txBody>
                    <a:bodyPr/>
                    <a:lstStyle/>
                    <a:p>
                      <a:pPr algn="ctr" fontAlgn="b"/>
                      <a:r>
                        <a:rPr lang="en-US" sz="1200" u="none" strike="noStrike" dirty="0">
                          <a:effectLst/>
                        </a:rPr>
                        <a:t>RMSE</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0.7329</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0.6412</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0.5152</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0.6348</a:t>
                      </a:r>
                      <a:endParaRPr lang="en-US" sz="1200" b="0" i="0" u="none" strike="noStrike" dirty="0">
                        <a:solidFill>
                          <a:srgbClr val="000000"/>
                        </a:solidFill>
                        <a:effectLst/>
                        <a:latin typeface="Times New Roman"/>
                      </a:endParaRPr>
                    </a:p>
                  </a:txBody>
                  <a:tcPr marL="9525" marR="9525" marT="9525" marB="0" anchor="ctr"/>
                </a:tc>
              </a:tr>
              <a:tr h="287325">
                <a:tc>
                  <a:txBody>
                    <a:bodyPr/>
                    <a:lstStyle/>
                    <a:p>
                      <a:pPr algn="ctr" fontAlgn="b"/>
                      <a:r>
                        <a:rPr lang="en-US" sz="1200" u="none" strike="noStrike" dirty="0">
                          <a:effectLst/>
                        </a:rPr>
                        <a:t>Mean</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-0.7618</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-0.5679</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-0.2916</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-0.2728</a:t>
                      </a:r>
                      <a:endParaRPr lang="en-US" sz="1200" b="0" i="0" u="none" strike="noStrike" dirty="0">
                        <a:solidFill>
                          <a:srgbClr val="000000"/>
                        </a:solidFill>
                        <a:effectLst/>
                        <a:latin typeface="Times New Roman"/>
                      </a:endParaRPr>
                    </a:p>
                  </a:txBody>
                  <a:tcPr marL="9525" marR="9525" marT="9525" marB="0" anchor="ctr"/>
                </a:tc>
              </a:tr>
              <a:tr h="287325">
                <a:tc>
                  <a:txBody>
                    <a:bodyPr/>
                    <a:lstStyle/>
                    <a:p>
                      <a:pPr algn="ctr" fontAlgn="b"/>
                      <a:r>
                        <a:rPr lang="en-US" sz="1200" u="none" strike="noStrike" dirty="0">
                          <a:effectLst/>
                        </a:rPr>
                        <a:t>Observations</a:t>
                      </a:r>
                      <a:endParaRPr lang="en-US" sz="1200" b="0" i="0" u="none" strike="noStrike" dirty="0">
                        <a:solidFill>
                          <a:srgbClr val="000000"/>
                        </a:solidFill>
                        <a:effectLst/>
                        <a:latin typeface="Arial"/>
                      </a:endParaRPr>
                    </a:p>
                  </a:txBody>
                  <a:tcPr marL="9525" marR="9525" marT="9525" marB="0" anchor="ctr"/>
                </a:tc>
                <a:tc>
                  <a:txBody>
                    <a:bodyPr/>
                    <a:lstStyle/>
                    <a:p>
                      <a:pPr algn="ctr" fontAlgn="b"/>
                      <a:r>
                        <a:rPr lang="en-US" sz="1200" u="none" strike="noStrike" dirty="0">
                          <a:effectLst/>
                        </a:rPr>
                        <a:t>29</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29</a:t>
                      </a:r>
                      <a:endParaRPr lang="en-US" sz="1200" b="0"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29</a:t>
                      </a:r>
                      <a:endParaRPr lang="en-US" sz="1200" b="1" i="0" u="none" strike="noStrike" dirty="0">
                        <a:solidFill>
                          <a:srgbClr val="000000"/>
                        </a:solidFill>
                        <a:effectLst/>
                        <a:latin typeface="Times New Roman"/>
                      </a:endParaRPr>
                    </a:p>
                  </a:txBody>
                  <a:tcPr marL="9525" marR="9525" marT="9525" marB="0" anchor="ctr"/>
                </a:tc>
                <a:tc>
                  <a:txBody>
                    <a:bodyPr/>
                    <a:lstStyle/>
                    <a:p>
                      <a:pPr algn="ctr" fontAlgn="b"/>
                      <a:r>
                        <a:rPr lang="en-US" sz="1200" u="none" strike="noStrike" dirty="0">
                          <a:effectLst/>
                        </a:rPr>
                        <a:t>29</a:t>
                      </a:r>
                      <a:endParaRPr lang="en-US" sz="1200" b="0" i="0" u="none" strike="noStrike" dirty="0">
                        <a:solidFill>
                          <a:srgbClr val="000000"/>
                        </a:solidFill>
                        <a:effectLst/>
                        <a:latin typeface="Times New Roman"/>
                      </a:endParaRPr>
                    </a:p>
                  </a:txBody>
                  <a:tcPr marL="9525" marR="9525" marT="9525" marB="0" anchor="ctr"/>
                </a:tc>
              </a:tr>
            </a:tbl>
          </a:graphicData>
        </a:graphic>
      </p:graphicFrame>
    </p:spTree>
    <p:extLst>
      <p:ext uri="{BB962C8B-B14F-4D97-AF65-F5344CB8AC3E}">
        <p14:creationId xmlns:p14="http://schemas.microsoft.com/office/powerpoint/2010/main" val="4100651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1"/>
            <p:extLst/>
          </p:nvPr>
        </p:nvGraphicFramePr>
        <p:xfrm>
          <a:off x="6117000" y="1597635"/>
          <a:ext cx="5668880" cy="3681776"/>
        </p:xfrm>
        <a:graphic>
          <a:graphicData uri="http://schemas.openxmlformats.org/drawingml/2006/table">
            <a:tbl>
              <a:tblPr>
                <a:tableStyleId>{5940675A-B579-460E-94D1-54222C63F5DA}</a:tableStyleId>
              </a:tblPr>
              <a:tblGrid>
                <a:gridCol w="939352"/>
                <a:gridCol w="939352"/>
                <a:gridCol w="873816"/>
                <a:gridCol w="928430"/>
                <a:gridCol w="993965"/>
                <a:gridCol w="993965"/>
              </a:tblGrid>
              <a:tr h="350080">
                <a:tc>
                  <a:txBody>
                    <a:bodyPr/>
                    <a:lstStyle/>
                    <a:p>
                      <a:pPr algn="ctr" fontAlgn="ctr"/>
                      <a:r>
                        <a:rPr lang="en-US" sz="1200" u="none" strike="noStrike" dirty="0" smtClean="0">
                          <a:effectLst/>
                        </a:rPr>
                        <a:t>ln(NL), g/m</a:t>
                      </a:r>
                      <a:r>
                        <a:rPr lang="en-US" sz="1200" u="none" strike="noStrike" baseline="30000" dirty="0" smtClean="0">
                          <a:effectLst/>
                        </a:rPr>
                        <a:t>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119d </a:t>
                      </a:r>
                      <a:r>
                        <a:rPr lang="en-US" sz="1200" u="none" strike="noStrike" dirty="0" smtClean="0">
                          <a:effectLst/>
                        </a:rPr>
                        <a:t>ln(B</a:t>
                      </a:r>
                      <a:r>
                        <a:rPr lang="en-US" sz="1200" u="none" strike="noStrike" dirty="0">
                          <a:effectLst/>
                        </a:rPr>
                        <a:t>)</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119d </a:t>
                      </a:r>
                      <a:r>
                        <a:rPr lang="en-US" sz="1200" u="none" strike="noStrike" dirty="0" smtClean="0">
                          <a:effectLst/>
                        </a:rPr>
                        <a:t>ln(Li</a:t>
                      </a:r>
                      <a:r>
                        <a:rPr lang="en-US" sz="1200" u="none" strike="noStrike" dirty="0">
                          <a:effectLst/>
                        </a:rPr>
                        <a:t>)</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119d </a:t>
                      </a:r>
                      <a:r>
                        <a:rPr lang="en-US" sz="1200" u="none" strike="noStrike" dirty="0" smtClean="0">
                          <a:effectLst/>
                        </a:rPr>
                        <a:t>ln(Na</a:t>
                      </a:r>
                      <a:r>
                        <a:rPr lang="en-US" sz="1200" u="none" strike="noStrike" dirty="0">
                          <a:effectLst/>
                        </a:rPr>
                        <a:t>)</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119d </a:t>
                      </a:r>
                      <a:r>
                        <a:rPr lang="en-US" sz="1200" u="none" strike="noStrike" dirty="0" smtClean="0">
                          <a:effectLst/>
                        </a:rPr>
                        <a:t>ln(Si</a:t>
                      </a:r>
                      <a:r>
                        <a:rPr lang="en-US" sz="1200" u="none" strike="noStrike" dirty="0">
                          <a:effectLst/>
                        </a:rPr>
                        <a:t>)</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119d </a:t>
                      </a:r>
                      <a:r>
                        <a:rPr lang="en-US" sz="1200" u="none" strike="noStrike" dirty="0" smtClean="0">
                          <a:effectLst/>
                        </a:rPr>
                        <a:t>ln(Mo)</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Al</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-32.81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-37.50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-29.68</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-28.81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-13.26</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B</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14.71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17.96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13.71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8.78</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-6.37</a:t>
                      </a:r>
                      <a:endParaRPr lang="en-US" sz="1200" b="0" i="0" u="none" strike="noStrike" dirty="0">
                        <a:solidFill>
                          <a:srgbClr val="000000"/>
                        </a:solidFill>
                        <a:effectLst/>
                        <a:latin typeface="Times New Roman"/>
                      </a:endParaRPr>
                    </a:p>
                  </a:txBody>
                  <a:tcPr marL="2949" marR="2949" marT="3301" marB="0" anchor="ctr"/>
                </a:tc>
              </a:tr>
              <a:tr h="193812">
                <a:tc>
                  <a:txBody>
                    <a:bodyPr/>
                    <a:lstStyle/>
                    <a:p>
                      <a:pPr algn="ctr" fontAlgn="ctr"/>
                      <a:r>
                        <a:rPr lang="en-US" sz="1200" u="none" strike="noStrike" dirty="0">
                          <a:effectLst/>
                        </a:rPr>
                        <a:t>CaO</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-1.74</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-1.19</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-1.69</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-6.09</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Li</a:t>
                      </a:r>
                      <a:r>
                        <a:rPr lang="en-US" sz="1200" u="none" strike="noStrike" baseline="-25000" dirty="0">
                          <a:effectLst/>
                        </a:rPr>
                        <a:t>2</a:t>
                      </a:r>
                      <a:r>
                        <a:rPr lang="en-US" sz="1200" u="none" strike="noStrike" dirty="0">
                          <a:effectLst/>
                        </a:rPr>
                        <a:t>O</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6.84</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-5.01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2.38</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8.44</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24.40</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Na</a:t>
                      </a:r>
                      <a:r>
                        <a:rPr lang="en-US" sz="1200" u="none" strike="noStrike" baseline="-25000" dirty="0">
                          <a:effectLst/>
                        </a:rPr>
                        <a:t>2</a:t>
                      </a:r>
                      <a:r>
                        <a:rPr lang="en-US" sz="1200" u="none" strike="noStrike" dirty="0">
                          <a:effectLst/>
                        </a:rPr>
                        <a:t>O</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5.57</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6.00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7.03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1.22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31.05</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SiO</a:t>
                      </a:r>
                      <a:r>
                        <a:rPr lang="en-US" sz="1200" u="none" strike="noStrike" baseline="-25000" dirty="0">
                          <a:effectLst/>
                        </a:rPr>
                        <a:t>2</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-4.29</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-3.19</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-3.65</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-4.66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-9.54</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MoO</a:t>
                      </a:r>
                      <a:r>
                        <a:rPr lang="en-US" sz="1200" u="none" strike="noStrike" baseline="-25000" dirty="0">
                          <a:effectLst/>
                        </a:rPr>
                        <a:t>3</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10.80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9.40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3.25</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7.14</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-17.64</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ZrO</a:t>
                      </a:r>
                      <a:r>
                        <a:rPr lang="en-US" sz="1200" u="none" strike="noStrike" baseline="-25000" dirty="0">
                          <a:effectLst/>
                        </a:rPr>
                        <a:t>2</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-17.75</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-25.43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-15.23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-18.33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0.40</a:t>
                      </a:r>
                      <a:endParaRPr lang="en-US" sz="1200" b="0" i="0" u="none" strike="noStrike" dirty="0">
                        <a:solidFill>
                          <a:srgbClr val="000000"/>
                        </a:solidFill>
                        <a:effectLst/>
                        <a:latin typeface="Times New Roman"/>
                      </a:endParaRPr>
                    </a:p>
                  </a:txBody>
                  <a:tcPr marL="2949" marR="2949" marT="3301" marB="0" anchor="ctr"/>
                </a:tc>
              </a:tr>
              <a:tr h="239955">
                <a:tc>
                  <a:txBody>
                    <a:bodyPr/>
                    <a:lstStyle/>
                    <a:p>
                      <a:pPr algn="ctr" fontAlgn="ctr"/>
                      <a:r>
                        <a:rPr lang="en-US" sz="1200" u="none" strike="noStrike" dirty="0">
                          <a:effectLst/>
                        </a:rPr>
                        <a:t>Ln</a:t>
                      </a:r>
                      <a:r>
                        <a:rPr lang="en-US" sz="1200" u="none" strike="noStrike" baseline="-25000" dirty="0">
                          <a:effectLst/>
                        </a:rPr>
                        <a:t>2</a:t>
                      </a:r>
                      <a:r>
                        <a:rPr lang="en-US" sz="1200" u="none" strike="noStrike" dirty="0">
                          <a:effectLst/>
                        </a:rPr>
                        <a:t>O</a:t>
                      </a:r>
                      <a:r>
                        <a:rPr lang="en-US" sz="1200" u="none" strike="noStrike" baseline="-25000" dirty="0">
                          <a:effectLst/>
                        </a:rPr>
                        <a:t>3</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13.96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15.41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17.37</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0.57</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22.66</a:t>
                      </a:r>
                      <a:endParaRPr lang="en-US" sz="1200" b="0" i="0" u="none" strike="noStrike" dirty="0">
                        <a:solidFill>
                          <a:srgbClr val="000000"/>
                        </a:solidFill>
                        <a:effectLst/>
                        <a:latin typeface="Times New Roman"/>
                      </a:endParaRPr>
                    </a:p>
                  </a:txBody>
                  <a:tcPr marL="2949" marR="2949" marT="3301" marB="0" anchor="ctr"/>
                </a:tc>
              </a:tr>
              <a:tr h="193812">
                <a:tc>
                  <a:txBody>
                    <a:bodyPr/>
                    <a:lstStyle/>
                    <a:p>
                      <a:pPr algn="ctr" fontAlgn="ctr"/>
                      <a:r>
                        <a:rPr lang="en-US" sz="1200" u="none" strike="noStrike" dirty="0">
                          <a:effectLst/>
                        </a:rPr>
                        <a:t>Others</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0.06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3.24</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-4.00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4.73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27.77</a:t>
                      </a:r>
                      <a:endParaRPr lang="en-US" sz="1200" b="0" i="0" u="none" strike="noStrike" dirty="0">
                        <a:solidFill>
                          <a:srgbClr val="000000"/>
                        </a:solidFill>
                        <a:effectLst/>
                        <a:latin typeface="Times New Roman"/>
                      </a:endParaRPr>
                    </a:p>
                  </a:txBody>
                  <a:tcPr marL="2949" marR="2949" marT="3301" marB="0" anchor="ctr"/>
                </a:tc>
              </a:tr>
              <a:tr h="221498">
                <a:tc>
                  <a:txBody>
                    <a:bodyPr/>
                    <a:lstStyle/>
                    <a:p>
                      <a:pPr algn="ctr" fontAlgn="ctr"/>
                      <a:r>
                        <a:rPr lang="en-US" sz="1200" u="none" strike="noStrike" dirty="0">
                          <a:effectLst/>
                        </a:rPr>
                        <a:t>R</a:t>
                      </a:r>
                      <a:r>
                        <a:rPr lang="en-US" sz="1200" u="none" strike="noStrike" baseline="30000" dirty="0">
                          <a:effectLst/>
                        </a:rPr>
                        <a:t>2</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0.8500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0.8012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0.7915</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0.9156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0.9319</a:t>
                      </a:r>
                      <a:endParaRPr lang="en-US" sz="1200" b="0" i="0" u="none" strike="noStrike" dirty="0">
                        <a:solidFill>
                          <a:srgbClr val="000000"/>
                        </a:solidFill>
                        <a:effectLst/>
                        <a:latin typeface="Times New Roman"/>
                      </a:endParaRPr>
                    </a:p>
                  </a:txBody>
                  <a:tcPr marL="2949" marR="2949" marT="3301" marB="0" anchor="ctr"/>
                </a:tc>
              </a:tr>
              <a:tr h="221498">
                <a:tc>
                  <a:txBody>
                    <a:bodyPr/>
                    <a:lstStyle/>
                    <a:p>
                      <a:pPr algn="ctr" fontAlgn="ctr"/>
                      <a:r>
                        <a:rPr lang="en-US" sz="1200" u="none" strike="noStrike" dirty="0">
                          <a:effectLst/>
                        </a:rPr>
                        <a:t>R</a:t>
                      </a:r>
                      <a:r>
                        <a:rPr lang="en-US" sz="1200" u="none" strike="noStrike" baseline="30000" dirty="0">
                          <a:effectLst/>
                        </a:rPr>
                        <a:t>2</a:t>
                      </a:r>
                      <a:r>
                        <a:rPr lang="en-US" sz="1200" u="none" strike="noStrike" dirty="0">
                          <a:effectLst/>
                        </a:rPr>
                        <a:t> Adj</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0.7790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0.6385</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0.6872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0.8572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0.8996</a:t>
                      </a:r>
                      <a:endParaRPr lang="en-US" sz="1200" b="0" i="0" u="none" strike="noStrike" dirty="0">
                        <a:solidFill>
                          <a:srgbClr val="000000"/>
                        </a:solidFill>
                        <a:effectLst/>
                        <a:latin typeface="Times New Roman"/>
                      </a:endParaRPr>
                    </a:p>
                  </a:txBody>
                  <a:tcPr marL="2949" marR="2949" marT="3301" marB="0" anchor="ctr"/>
                </a:tc>
              </a:tr>
              <a:tr h="193812">
                <a:tc>
                  <a:txBody>
                    <a:bodyPr/>
                    <a:lstStyle/>
                    <a:p>
                      <a:pPr algn="ctr" fontAlgn="ctr"/>
                      <a:r>
                        <a:rPr lang="en-US" sz="1200" u="none" strike="noStrike" dirty="0">
                          <a:effectLst/>
                        </a:rPr>
                        <a:t>RMSE</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0.5152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0.6010</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0.5897</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0.3262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0.4123</a:t>
                      </a:r>
                      <a:endParaRPr lang="en-US" sz="1200" b="0" i="0" u="none" strike="noStrike" dirty="0">
                        <a:solidFill>
                          <a:srgbClr val="000000"/>
                        </a:solidFill>
                        <a:effectLst/>
                        <a:latin typeface="Times New Roman"/>
                      </a:endParaRPr>
                    </a:p>
                  </a:txBody>
                  <a:tcPr marL="2949" marR="2949" marT="3301" marB="0" anchor="ctr"/>
                </a:tc>
              </a:tr>
              <a:tr h="193812">
                <a:tc>
                  <a:txBody>
                    <a:bodyPr/>
                    <a:lstStyle/>
                    <a:p>
                      <a:pPr algn="ctr" fontAlgn="ctr"/>
                      <a:r>
                        <a:rPr lang="en-US" sz="1200" u="none" strike="noStrike" dirty="0">
                          <a:effectLst/>
                        </a:rPr>
                        <a:t>Mean</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-0.2916</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0.1012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-0.3612</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-1.6477</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-1.1628</a:t>
                      </a:r>
                      <a:endParaRPr lang="en-US" sz="1200" b="0" i="0" u="none" strike="noStrike" dirty="0">
                        <a:solidFill>
                          <a:srgbClr val="000000"/>
                        </a:solidFill>
                        <a:effectLst/>
                        <a:latin typeface="Times New Roman"/>
                      </a:endParaRPr>
                    </a:p>
                  </a:txBody>
                  <a:tcPr marL="2949" marR="2949" marT="3301" marB="0" anchor="ctr"/>
                </a:tc>
              </a:tr>
              <a:tr h="193812">
                <a:tc>
                  <a:txBody>
                    <a:bodyPr/>
                    <a:lstStyle/>
                    <a:p>
                      <a:pPr algn="ctr" fontAlgn="ctr"/>
                      <a:r>
                        <a:rPr lang="en-US" sz="1200" u="none" strike="noStrike" dirty="0">
                          <a:effectLst/>
                        </a:rPr>
                        <a:t>Observations</a:t>
                      </a:r>
                      <a:endParaRPr lang="en-US" sz="1200" b="0" i="0" u="none" strike="noStrike" dirty="0">
                        <a:solidFill>
                          <a:srgbClr val="000000"/>
                        </a:solidFill>
                        <a:effectLst/>
                        <a:latin typeface="Arial"/>
                      </a:endParaRPr>
                    </a:p>
                  </a:txBody>
                  <a:tcPr marL="2949" marR="2949" marT="3301" marB="0" anchor="ctr"/>
                </a:tc>
                <a:tc>
                  <a:txBody>
                    <a:bodyPr/>
                    <a:lstStyle/>
                    <a:p>
                      <a:pPr algn="ctr" fontAlgn="ctr"/>
                      <a:r>
                        <a:rPr lang="en-US" sz="1200" u="none" strike="noStrike" dirty="0">
                          <a:effectLst/>
                        </a:rPr>
                        <a:t>29</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21</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28</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a:effectLst/>
                        </a:rPr>
                        <a:t>23</a:t>
                      </a:r>
                      <a:endParaRPr lang="en-US" sz="1200" b="0" i="0" u="none" strike="noStrike" dirty="0">
                        <a:solidFill>
                          <a:srgbClr val="000000"/>
                        </a:solidFill>
                        <a:effectLst/>
                        <a:latin typeface="Times New Roman"/>
                      </a:endParaRPr>
                    </a:p>
                  </a:txBody>
                  <a:tcPr marL="2949" marR="2949" marT="3301" marB="0" anchor="ctr"/>
                </a:tc>
                <a:tc>
                  <a:txBody>
                    <a:bodyPr/>
                    <a:lstStyle/>
                    <a:p>
                      <a:pPr algn="ctr" fontAlgn="ctr"/>
                      <a:r>
                        <a:rPr lang="en-US" sz="1200" u="none" strike="noStrike" dirty="0" smtClean="0">
                          <a:effectLst/>
                        </a:rPr>
                        <a:t>29</a:t>
                      </a:r>
                      <a:endParaRPr lang="en-US" sz="1200" b="0" i="0" u="none" strike="noStrike" dirty="0">
                        <a:solidFill>
                          <a:srgbClr val="000000"/>
                        </a:solidFill>
                        <a:effectLst/>
                        <a:latin typeface="Times New Roman"/>
                      </a:endParaRPr>
                    </a:p>
                  </a:txBody>
                  <a:tcPr marL="2949" marR="2949" marT="3301" marB="0" anchor="ctr"/>
                </a:tc>
              </a:tr>
            </a:tbl>
          </a:graphicData>
        </a:graphic>
      </p:graphicFrame>
      <p:sp>
        <p:nvSpPr>
          <p:cNvPr id="3" name="Content Placeholder 2"/>
          <p:cNvSpPr>
            <a:spLocks noGrp="1"/>
          </p:cNvSpPr>
          <p:nvPr>
            <p:ph sz="half" idx="13"/>
          </p:nvPr>
        </p:nvSpPr>
        <p:spPr>
          <a:xfrm>
            <a:off x="274320" y="1597635"/>
            <a:ext cx="5669280" cy="4572000"/>
          </a:xfrm>
        </p:spPr>
        <p:txBody>
          <a:bodyPr/>
          <a:lstStyle/>
          <a:p>
            <a:r>
              <a:rPr lang="en-US" kern="0" dirty="0" smtClean="0"/>
              <a:t>Observations </a:t>
            </a:r>
            <a:r>
              <a:rPr lang="en-US" kern="0" dirty="0"/>
              <a:t>of modeling, </a:t>
            </a:r>
            <a:r>
              <a:rPr lang="en-US" kern="0" dirty="0" smtClean="0"/>
              <a:t>Continued</a:t>
            </a:r>
            <a:endParaRPr lang="en-US" kern="0" dirty="0"/>
          </a:p>
          <a:p>
            <a:pPr lvl="1"/>
            <a:r>
              <a:rPr lang="en-US" kern="0" dirty="0"/>
              <a:t>B, Li, Na, and Si models show similar component effects</a:t>
            </a:r>
          </a:p>
          <a:p>
            <a:pPr lvl="1"/>
            <a:r>
              <a:rPr lang="en-US" kern="0" dirty="0"/>
              <a:t>Mo is quite different </a:t>
            </a:r>
            <a:r>
              <a:rPr lang="en-US" kern="0" dirty="0" smtClean="0"/>
              <a:t>since </a:t>
            </a:r>
            <a:r>
              <a:rPr lang="en-US" kern="0" dirty="0"/>
              <a:t>Mo is found primarily in the powellite phase</a:t>
            </a:r>
          </a:p>
          <a:p>
            <a:pPr lvl="1"/>
            <a:r>
              <a:rPr lang="en-US" kern="0" dirty="0"/>
              <a:t>The best fits were to B, Si, and Mo</a:t>
            </a:r>
          </a:p>
          <a:p>
            <a:endParaRPr lang="en-US" dirty="0"/>
          </a:p>
        </p:txBody>
      </p:sp>
      <p:sp>
        <p:nvSpPr>
          <p:cNvPr id="6" name="Slide Number Placeholder 5"/>
          <p:cNvSpPr>
            <a:spLocks noGrp="1"/>
          </p:cNvSpPr>
          <p:nvPr>
            <p:ph type="sldNum" sz="quarter" idx="4"/>
          </p:nvPr>
        </p:nvSpPr>
        <p:spPr/>
        <p:txBody>
          <a:bodyPr/>
          <a:lstStyle/>
          <a:p>
            <a:pPr>
              <a:defRPr/>
            </a:pPr>
            <a:fld id="{03F443DF-19A3-45CC-8834-C820206DE03C}" type="slidenum">
              <a:rPr lang="en-US" altLang="en-US" smtClean="0"/>
              <a:pPr>
                <a:defRPr/>
              </a:pPr>
              <a:t>21</a:t>
            </a:fld>
            <a:endParaRPr lang="en-US" altLang="en-US" dirty="0"/>
          </a:p>
        </p:txBody>
      </p:sp>
      <p:sp>
        <p:nvSpPr>
          <p:cNvPr id="2" name="Title 1"/>
          <p:cNvSpPr>
            <a:spLocks noGrp="1"/>
          </p:cNvSpPr>
          <p:nvPr>
            <p:ph type="title"/>
          </p:nvPr>
        </p:nvSpPr>
        <p:spPr/>
        <p:txBody>
          <a:bodyPr/>
          <a:lstStyle/>
          <a:p>
            <a:r>
              <a:rPr lang="en-US" dirty="0" smtClean="0"/>
              <a:t>Modeling of Modified PCT Data as a Function of Composition, Continued </a:t>
            </a:r>
            <a:endParaRPr lang="en-US" dirty="0"/>
          </a:p>
        </p:txBody>
      </p:sp>
    </p:spTree>
    <p:extLst>
      <p:ext uri="{BB962C8B-B14F-4D97-AF65-F5344CB8AC3E}">
        <p14:creationId xmlns:p14="http://schemas.microsoft.com/office/powerpoint/2010/main" val="3940484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PNNL Copper Theme">
  <a:themeElements>
    <a:clrScheme name="PNNL Brand Theme 2">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NNL Platinum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NNL Silver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NNL Whit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C180F3E-CE14-4154-924F-CB012DBF85FD}">
  <ds:schemaRefs>
    <ds:schemaRef ds:uri="http://schemas.microsoft.com/sharepoint/v3/contenttype/forms"/>
  </ds:schemaRefs>
</ds:datastoreItem>
</file>

<file path=customXml/itemProps2.xml><?xml version="1.0" encoding="utf-8"?>
<ds:datastoreItem xmlns:ds="http://schemas.openxmlformats.org/officeDocument/2006/customXml" ds:itemID="{44B75191-D9D1-45B8-9199-B1E66E7478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6DF5DFF-63FD-4837-B3F1-00A4B82A67B4}">
  <ds:schemaRefs>
    <ds:schemaRef ds:uri="http://schemas.openxmlformats.org/package/2006/metadata/core-properties"/>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PNNL_Powerpoint_Template_16x9</Template>
  <TotalTime>4818</TotalTime>
  <Words>2054</Words>
  <Application>Microsoft Office PowerPoint</Application>
  <PresentationFormat>Custom</PresentationFormat>
  <Paragraphs>488</Paragraphs>
  <Slides>21</Slides>
  <Notes>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21</vt:i4>
      </vt:variant>
    </vt:vector>
  </HeadingPairs>
  <TitlesOfParts>
    <vt:vector size="33" baseType="lpstr">
      <vt:lpstr>MS Mincho</vt:lpstr>
      <vt:lpstr>Arial</vt:lpstr>
      <vt:lpstr>Arial Black</vt:lpstr>
      <vt:lpstr>Calibri</vt:lpstr>
      <vt:lpstr>Cambria Math</vt:lpstr>
      <vt:lpstr>Symbol</vt:lpstr>
      <vt:lpstr>Times New Roman</vt:lpstr>
      <vt:lpstr>Wingdings</vt:lpstr>
      <vt:lpstr>PNNL Copper Theme</vt:lpstr>
      <vt:lpstr>PNNL Platinum Theme</vt:lpstr>
      <vt:lpstr>PNNL Silver Theme</vt:lpstr>
      <vt:lpstr>PNNL White Theme</vt:lpstr>
      <vt:lpstr>Glass Ceramic Corrosion Testing</vt:lpstr>
      <vt:lpstr>Glass Ceramic Development Background</vt:lpstr>
      <vt:lpstr>Dilute Corrosion Testing by SPFT</vt:lpstr>
      <vt:lpstr>SPFT Results</vt:lpstr>
      <vt:lpstr>Static Corrosion Testing by PCT-B</vt:lpstr>
      <vt:lpstr>Summary of PCT and SPFT on glass ceramic waste form</vt:lpstr>
      <vt:lpstr>Single Phase Synthesis Outline</vt:lpstr>
      <vt:lpstr>Oxyapatite Synthesis Method </vt:lpstr>
      <vt:lpstr>Oxyapatite Characterization</vt:lpstr>
      <vt:lpstr>Powellite Synthesis  Method</vt:lpstr>
      <vt:lpstr>Powellite Characterization</vt:lpstr>
      <vt:lpstr>Remainder Glass After Slow Cool  </vt:lpstr>
      <vt:lpstr>Corrosion Testing of Single-Phase Materials</vt:lpstr>
      <vt:lpstr>Comparison of GC-1 Slow Cooled at 1X to Single Phase Materials by SPFT </vt:lpstr>
      <vt:lpstr>Static Dissolution Testing Single Phase Materials</vt:lpstr>
      <vt:lpstr>Summary</vt:lpstr>
      <vt:lpstr>Acknowledgements</vt:lpstr>
      <vt:lpstr>Backup Slides</vt:lpstr>
      <vt:lpstr>NL(Na) Versus Time</vt:lpstr>
      <vt:lpstr>Modeling of Modified PCT Data as a Function of Composition</vt:lpstr>
      <vt:lpstr>Modeling of Modified PCT Data as a Function of Composition, Continued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DeGraaf, Christopher G</dc:creator>
  <cp:lastModifiedBy>Crum, Jarrod V</cp:lastModifiedBy>
  <cp:revision>52</cp:revision>
  <cp:lastPrinted>2017-10-25T17:20:48Z</cp:lastPrinted>
  <dcterms:created xsi:type="dcterms:W3CDTF">2017-01-04T18:31:16Z</dcterms:created>
  <dcterms:modified xsi:type="dcterms:W3CDTF">2017-10-30T19:55:26Z</dcterms:modified>
</cp:coreProperties>
</file>