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8BBBD">
              <a:alpha val="30000"/>
            </a:srgb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8BBBD">
              <a:alpha val="30000"/>
            </a:srgbClr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4B4B4B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0DDCD"/>
          </a:solidFill>
        </a:fill>
      </a:tcStyle>
    </a:wholeTbl>
    <a:band2H>
      <a:tcTxStyle b="def" i="def"/>
      <a:tcStyle>
        <a:tcBdr/>
        <a:fill>
          <a:solidFill>
            <a:srgbClr val="D2CFC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7D8B87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4B4B4B"/>
              </a:solidFill>
              <a:prstDash val="solid"/>
              <a:miter lim="400000"/>
            </a:ln>
          </a:left>
          <a:right>
            <a:ln w="12700" cap="flat">
              <a:solidFill>
                <a:srgbClr val="4B4B4B"/>
              </a:solidFill>
              <a:prstDash val="solid"/>
              <a:miter lim="400000"/>
            </a:ln>
          </a:right>
          <a:top>
            <a:ln w="127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4B4B4B"/>
              </a:solidFill>
              <a:prstDash val="solid"/>
              <a:miter lim="400000"/>
            </a:ln>
          </a:bottom>
          <a:insideH>
            <a:ln w="12700" cap="flat">
              <a:solidFill>
                <a:srgbClr val="4B4B4B"/>
              </a:solidFill>
              <a:prstDash val="solid"/>
              <a:miter lim="400000"/>
            </a:ln>
          </a:insideH>
          <a:insideV>
            <a:ln w="12700" cap="flat">
              <a:solidFill>
                <a:srgbClr val="4B4B4B"/>
              </a:solidFill>
              <a:prstDash val="solid"/>
              <a:miter lim="400000"/>
            </a:ln>
          </a:insideV>
        </a:tcBdr>
        <a:fill>
          <a:solidFill>
            <a:srgbClr val="84633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D6DFD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4C637D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C5C7C8"/>
          </a:solidFill>
        </a:fill>
      </a:tcStyle>
    </a:wholeTbl>
    <a:band2H>
      <a:tcTxStyle b="def" i="def"/>
      <a:tcStyle>
        <a:tcBdr/>
        <a:fill>
          <a:solidFill>
            <a:srgbClr val="D6D6D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1454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D808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626972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8EAEA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CDFE2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2E78C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394F8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B4EB3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solidFill>
            <a:srgbClr val="D9D9D9"/>
          </a:solidFill>
        </a:fill>
      </a:tcStyle>
    </a:wholeTbl>
    <a:band2H>
      <a:tcTxStyle b="def" i="def"/>
      <a:tcStyle>
        <a:tcBdr/>
        <a:fill>
          <a:solidFill>
            <a:srgbClr val="EBEBE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FC327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0F781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5" name="Shape 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odèle par déf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e du titre"/>
          <p:cNvSpPr txBox="1"/>
          <p:nvPr>
            <p:ph type="title"/>
          </p:nvPr>
        </p:nvSpPr>
        <p:spPr>
          <a:xfrm>
            <a:off x="2609991" y="888999"/>
            <a:ext cx="9755859" cy="5100321"/>
          </a:xfrm>
          <a:prstGeom prst="rect">
            <a:avLst/>
          </a:prstGeom>
        </p:spPr>
        <p:txBody>
          <a:bodyPr/>
          <a:lstStyle>
            <a:lvl1pPr algn="ctr">
              <a:defRPr sz="4200">
                <a:solidFill>
                  <a:srgbClr val="6B757E"/>
                </a:solidFill>
                <a:uFill>
                  <a:solidFill>
                    <a:srgbClr val="6B757E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Texte du titre</a:t>
            </a:r>
          </a:p>
        </p:txBody>
      </p:sp>
      <p:sp>
        <p:nvSpPr>
          <p:cNvPr id="26" name="Texte niveau 1…"/>
          <p:cNvSpPr txBox="1"/>
          <p:nvPr>
            <p:ph type="body" sz="quarter" idx="1"/>
          </p:nvPr>
        </p:nvSpPr>
        <p:spPr>
          <a:xfrm>
            <a:off x="2609991" y="6143412"/>
            <a:ext cx="9755859" cy="224786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5000"/>
              </a:lnSpc>
              <a:spcBef>
                <a:spcPts val="0"/>
              </a:spcBef>
              <a:buClr>
                <a:srgbClr val="99CC00"/>
              </a:buClr>
              <a:buSzTx/>
              <a:buNone/>
              <a:defRPr b="0" sz="4000">
                <a:solidFill>
                  <a:srgbClr val="A7B1B7"/>
                </a:solidFill>
                <a:uFill>
                  <a:solidFill>
                    <a:srgbClr val="A7B1B7"/>
                  </a:solidFill>
                </a:uFill>
              </a:defRPr>
            </a:lvl1pPr>
            <a:lvl2pPr algn="ctr"/>
            <a:lvl3pPr marL="747324" indent="525462" algn="ctr">
              <a:buClr>
                <a:srgbClr val="FFB310"/>
              </a:buClr>
              <a:buSzTx/>
              <a:buNone/>
            </a:lvl3pPr>
            <a:lvl4pPr marL="1022773" indent="0" algn="ctr"/>
            <a:lvl5pPr marL="1794934" indent="1262062" algn="ctr">
              <a:buClr>
                <a:srgbClr val="FFB310"/>
              </a:buClr>
              <a:buSzTx/>
              <a:buNone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7" name="Numéro de diapositive"/>
          <p:cNvSpPr txBox="1"/>
          <p:nvPr>
            <p:ph type="sldNum" sz="quarter" idx="2"/>
          </p:nvPr>
        </p:nvSpPr>
        <p:spPr>
          <a:xfrm>
            <a:off x="11934366" y="9311075"/>
            <a:ext cx="210468" cy="197384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8" name="1 November 2017"/>
          <p:cNvSpPr txBox="1"/>
          <p:nvPr/>
        </p:nvSpPr>
        <p:spPr>
          <a:xfrm>
            <a:off x="8855004" y="9308817"/>
            <a:ext cx="25908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algn="ctr">
              <a:buFont typeface="Arial"/>
              <a:defRPr sz="1400">
                <a:solidFill>
                  <a:srgbClr val="6B757E"/>
                </a:solidFill>
                <a:uFill>
                  <a:solidFill>
                    <a:srgbClr val="6B757E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 November 2017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gne"/>
          <p:cNvSpPr/>
          <p:nvPr/>
        </p:nvSpPr>
        <p:spPr>
          <a:xfrm>
            <a:off x="990600" y="9096868"/>
            <a:ext cx="11464996" cy="2259"/>
          </a:xfrm>
          <a:prstGeom prst="line">
            <a:avLst/>
          </a:prstGeom>
          <a:ln w="50800">
            <a:solidFill>
              <a:srgbClr val="5C97B4"/>
            </a:solidFill>
          </a:ln>
        </p:spPr>
        <p:txBody>
          <a:bodyPr lIns="0" tIns="0" rIns="0" bIns="0"/>
          <a:lstStyle/>
          <a:p>
            <a:pPr marL="0" marR="0" defTabSz="45720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3" name="Paul Fossati"/>
          <p:cNvSpPr txBox="1"/>
          <p:nvPr/>
        </p:nvSpPr>
        <p:spPr>
          <a:xfrm>
            <a:off x="1259839" y="9308817"/>
            <a:ext cx="25908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>
              <a:buFont typeface="Arial"/>
              <a:defRPr sz="1400">
                <a:solidFill>
                  <a:srgbClr val="6B757E"/>
                </a:solidFill>
                <a:uFill>
                  <a:solidFill>
                    <a:srgbClr val="6B757E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Paul Fossati</a:t>
            </a:r>
          </a:p>
        </p:txBody>
      </p:sp>
      <p:sp>
        <p:nvSpPr>
          <p:cNvPr id="4" name="1 November 2017"/>
          <p:cNvSpPr txBox="1"/>
          <p:nvPr/>
        </p:nvSpPr>
        <p:spPr>
          <a:xfrm>
            <a:off x="8855004" y="9308817"/>
            <a:ext cx="259080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 algn="ctr">
              <a:buFont typeface="Arial"/>
              <a:defRPr sz="1400">
                <a:solidFill>
                  <a:srgbClr val="6B757E"/>
                </a:solidFill>
                <a:uFill>
                  <a:solidFill>
                    <a:srgbClr val="6B757E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1 November 2017</a:t>
            </a:r>
          </a:p>
        </p:txBody>
      </p:sp>
      <p:sp>
        <p:nvSpPr>
          <p:cNvPr id="5" name="Rectangle"/>
          <p:cNvSpPr/>
          <p:nvPr/>
        </p:nvSpPr>
        <p:spPr>
          <a:xfrm>
            <a:off x="-243930" y="-50800"/>
            <a:ext cx="13286830" cy="825500"/>
          </a:xfrm>
          <a:prstGeom prst="rect">
            <a:avLst/>
          </a:prstGeom>
          <a:gradFill>
            <a:gsLst>
              <a:gs pos="0">
                <a:srgbClr val="5C97B4"/>
              </a:gs>
              <a:gs pos="7963">
                <a:srgbClr val="327195"/>
              </a:gs>
              <a:gs pos="19525">
                <a:srgbClr val="074A76"/>
              </a:gs>
            </a:gsLst>
            <a:path>
              <a:fillToRect l="-98" t="50000" r="100098" b="50000"/>
            </a:path>
          </a:gradFill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6" name="Texte du titre"/>
          <p:cNvSpPr txBox="1"/>
          <p:nvPr>
            <p:ph type="title"/>
          </p:nvPr>
        </p:nvSpPr>
        <p:spPr>
          <a:xfrm>
            <a:off x="1854200" y="-76200"/>
            <a:ext cx="10820400" cy="825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7" name="Texte niveau 1…"/>
          <p:cNvSpPr txBox="1"/>
          <p:nvPr>
            <p:ph type="body" idx="1"/>
          </p:nvPr>
        </p:nvSpPr>
        <p:spPr>
          <a:xfrm>
            <a:off x="1549400" y="1022773"/>
            <a:ext cx="10820400" cy="7708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2pPr marL="250613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/>
            </a:lvl2pPr>
            <a:lvl3pPr marL="711200" indent="-185737">
              <a:lnSpc>
                <a:spcPct val="100000"/>
              </a:lnSpc>
              <a:spcBef>
                <a:spcPts val="500"/>
              </a:spcBef>
              <a:buClr>
                <a:srgbClr val="5C97B4"/>
              </a:buClr>
              <a:buChar char="&gt;"/>
              <a:defRPr sz="2200"/>
            </a:lvl3pPr>
            <a:lvl4pPr marL="1013742" indent="9031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b="0" sz="2200"/>
            </a:lvl4pPr>
            <a:lvl5pPr marL="1444625" indent="-182562">
              <a:lnSpc>
                <a:spcPct val="100000"/>
              </a:lnSpc>
              <a:spcBef>
                <a:spcPts val="500"/>
              </a:spcBef>
              <a:buClr>
                <a:srgbClr val="5C97B4"/>
              </a:buClr>
              <a:buChar char="-"/>
              <a:defRPr b="0" sz="2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" name="Numéro de diapositive"/>
          <p:cNvSpPr txBox="1"/>
          <p:nvPr>
            <p:ph type="sldNum" sz="quarter" idx="2"/>
          </p:nvPr>
        </p:nvSpPr>
        <p:spPr>
          <a:xfrm>
            <a:off x="11934366" y="9311075"/>
            <a:ext cx="210468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marL="0" marR="0" algn="ctr" defTabSz="825500">
              <a:defRPr sz="1400">
                <a:solidFill>
                  <a:srgbClr val="6B757E"/>
                </a:solidFill>
                <a:uFill>
                  <a:solidFill>
                    <a:srgbClr val="6B757E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9" name="Scientific Basis for Nuclear Waste Management symposium"/>
          <p:cNvSpPr txBox="1"/>
          <p:nvPr/>
        </p:nvSpPr>
        <p:spPr>
          <a:xfrm>
            <a:off x="3956838" y="9308817"/>
            <a:ext cx="4791969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0" marR="0">
              <a:buFont typeface="Arial"/>
              <a:defRPr sz="1400">
                <a:solidFill>
                  <a:srgbClr val="6B757E"/>
                </a:solidFill>
                <a:uFill>
                  <a:solidFill>
                    <a:srgbClr val="6B757E"/>
                  </a:solidFill>
                </a:u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Scientific Basis for Nuclear Waste Management symposium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1pPr>
      <a:lvl2pPr marL="0" marR="0" indent="3429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2pPr>
      <a:lvl3pPr marL="0" marR="0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3pPr>
      <a:lvl4pPr marL="0" marR="0" indent="10287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4pPr>
      <a:lvl5pPr marL="0" marR="0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5pPr>
      <a:lvl6pPr marL="0" marR="0" indent="17145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6pPr>
      <a:lvl7pPr marL="0" marR="0" indent="2057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7pPr>
      <a:lvl8pPr marL="0" marR="0" indent="24003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8pPr>
      <a:lvl9pPr marL="0" marR="0" indent="2743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Helvetica"/>
        </a:defRPr>
      </a:lvl9pPr>
    </p:titleStyle>
    <p:bodyStyle>
      <a:lvl1pPr marL="174625" marR="0" indent="-174625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0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728085" marR="0" indent="-202622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0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1481137" marR="0" indent="-219075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1481137" marR="0" indent="-219075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1481137" marR="0" indent="-219075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1481137" marR="0" indent="-219075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1481137" marR="0" indent="-219075" algn="l" defTabSz="1295400" rtl="0" latinLnBrk="0">
        <a:lnSpc>
          <a:spcPct val="90000"/>
        </a:lnSpc>
        <a:spcBef>
          <a:spcPts val="2400"/>
        </a:spcBef>
        <a:spcAft>
          <a:spcPts val="0"/>
        </a:spcAft>
        <a:buClr>
          <a:srgbClr val="074A76"/>
        </a:buClr>
        <a:buSzPct val="100000"/>
        <a:buFontTx/>
        <a:buChar char="•"/>
        <a:tabLst/>
        <a:defRPr b="1" baseline="0" cap="none" i="0" spc="0" strike="noStrike" sz="2400" u="none">
          <a:ln>
            <a:noFill/>
          </a:ln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1pPr>
      <a:lvl2pPr marL="0" marR="0" indent="3429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2pPr>
      <a:lvl3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3pPr>
      <a:lvl4pPr marL="0" marR="0" indent="10287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4pPr>
      <a:lvl5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5pPr>
      <a:lvl6pPr marL="0" marR="0" indent="17145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6pPr>
      <a:lvl7pPr marL="0" marR="0" indent="2057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7pPr>
      <a:lvl8pPr marL="0" marR="0" indent="24003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8pPr>
      <a:lvl9pPr marL="0" marR="0" indent="2743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ln>
            <a:noFill/>
          </a:ln>
          <a:solidFill>
            <a:schemeClr val="tx1"/>
          </a:solidFill>
          <a:uFill>
            <a:solidFill>
              <a:srgbClr val="6B757E"/>
            </a:solidFill>
          </a:uFill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3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5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6.tif"/><Relationship Id="rId5" Type="http://schemas.openxmlformats.org/officeDocument/2006/relationships/image" Target="../media/image2.tif"/><Relationship Id="rId6" Type="http://schemas.openxmlformats.org/officeDocument/2006/relationships/image" Target="../media/image7.tif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0038" y="292217"/>
            <a:ext cx="2590801" cy="679694"/>
          </a:xfrm>
          <a:prstGeom prst="rect">
            <a:avLst/>
          </a:prstGeom>
        </p:spPr>
      </p:pic>
      <p:pic>
        <p:nvPicPr>
          <p:cNvPr id="3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39704" y="-632303"/>
            <a:ext cx="4651469" cy="8736522"/>
          </a:xfrm>
          <a:prstGeom prst="rect">
            <a:avLst/>
          </a:prstGeom>
        </p:spPr>
      </p:pic>
      <p:pic>
        <p:nvPicPr>
          <p:cNvPr id="39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58900" t="3148" r="1301" b="81156"/>
          <a:stretch>
            <a:fillRect/>
          </a:stretch>
        </p:blipFill>
        <p:spPr>
          <a:xfrm>
            <a:off x="4226569" y="160179"/>
            <a:ext cx="3926869" cy="1096124"/>
          </a:xfrm>
          <a:prstGeom prst="rect">
            <a:avLst/>
          </a:prstGeom>
        </p:spPr>
      </p:pic>
      <p:sp>
        <p:nvSpPr>
          <p:cNvPr id="40" name="Atomisitc simulation…"/>
          <p:cNvSpPr txBox="1"/>
          <p:nvPr/>
        </p:nvSpPr>
        <p:spPr>
          <a:xfrm>
            <a:off x="-204330" y="1328929"/>
            <a:ext cx="9755860" cy="5100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marL="0" marR="0" algn="ctr">
              <a:defRPr sz="5000">
                <a:solidFill>
                  <a:srgbClr val="074A76"/>
                </a:solidFill>
                <a:uFill>
                  <a:solidFill>
                    <a:srgbClr val="00804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Atomisitc simulation</a:t>
            </a:r>
          </a:p>
          <a:p>
            <a:pPr marL="0" marR="0" algn="ctr">
              <a:defRPr sz="5000">
                <a:solidFill>
                  <a:srgbClr val="074A76"/>
                </a:solidFill>
                <a:uFill>
                  <a:solidFill>
                    <a:srgbClr val="00804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of interfaces in glass/crystal composites</a:t>
            </a:r>
          </a:p>
          <a:p>
            <a:pPr marL="0" marR="0" algn="ctr">
              <a:defRPr sz="5000">
                <a:solidFill>
                  <a:srgbClr val="074A76"/>
                </a:solidFill>
                <a:uFill>
                  <a:solidFill>
                    <a:srgbClr val="00804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for nuclear wasteforms</a:t>
            </a:r>
          </a:p>
        </p:txBody>
      </p:sp>
      <p:sp>
        <p:nvSpPr>
          <p:cNvPr id="41" name="p.fossati@imperial.ac.uk"/>
          <p:cNvSpPr txBox="1"/>
          <p:nvPr/>
        </p:nvSpPr>
        <p:spPr>
          <a:xfrm>
            <a:off x="3076374" y="7189288"/>
            <a:ext cx="3219852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p.fossati@imperial.ac.uk</a:t>
            </a:r>
          </a:p>
        </p:txBody>
      </p:sp>
      <p:sp>
        <p:nvSpPr>
          <p:cNvPr id="42" name="Paul C. M. Fossati, Michael J. D. Rushton &amp; William E. Lee"/>
          <p:cNvSpPr txBox="1"/>
          <p:nvPr/>
        </p:nvSpPr>
        <p:spPr>
          <a:xfrm>
            <a:off x="1205952" y="6624097"/>
            <a:ext cx="7469924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 u="sng"/>
              <a:t>Paul C. M. Fossati</a:t>
            </a:r>
            <a:r>
              <a:t>, Michael J. D. Rushton &amp; William E. Lee</a:t>
            </a:r>
          </a:p>
        </p:txBody>
      </p:sp>
      <p:pic>
        <p:nvPicPr>
          <p:cNvPr id="4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168650" y="8173579"/>
            <a:ext cx="3009900" cy="7112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6" name="Context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Context</a:t>
            </a:r>
          </a:p>
        </p:txBody>
      </p:sp>
      <p:sp>
        <p:nvSpPr>
          <p:cNvPr id="47" name="From an atomistic point of view"/>
          <p:cNvSpPr txBox="1"/>
          <p:nvPr/>
        </p:nvSpPr>
        <p:spPr>
          <a:xfrm>
            <a:off x="4171067" y="8249074"/>
            <a:ext cx="436351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From an atomistic point of view</a:t>
            </a:r>
          </a:p>
        </p:txBody>
      </p:sp>
      <p:sp>
        <p:nvSpPr>
          <p:cNvPr id="48" name="Durability of GCC wasteforms"/>
          <p:cNvSpPr txBox="1"/>
          <p:nvPr/>
        </p:nvSpPr>
        <p:spPr>
          <a:xfrm>
            <a:off x="4287370" y="7777026"/>
            <a:ext cx="4130904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Durability of GCC wasteforms</a:t>
            </a:r>
          </a:p>
        </p:txBody>
      </p:sp>
      <p:sp>
        <p:nvSpPr>
          <p:cNvPr id="49" name="RuO2 crystals in borosilicate glass…"/>
          <p:cNvSpPr txBox="1"/>
          <p:nvPr/>
        </p:nvSpPr>
        <p:spPr>
          <a:xfrm>
            <a:off x="7097017" y="5509952"/>
            <a:ext cx="4989708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RuO</a:t>
            </a:r>
            <a:r>
              <a:rPr baseline="-5999"/>
              <a:t>2 </a:t>
            </a:r>
            <a:r>
              <a:t>crystals in borosilicate glass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Common crystallite in glass waste forms 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Simple structure</a:t>
            </a:r>
          </a:p>
        </p:txBody>
      </p:sp>
      <p:pic>
        <p:nvPicPr>
          <p:cNvPr id="50" name="Capture d’écran 2017-01-31 à 09.56.51.png" descr="Capture d’écran 2017-01-31 à 09.56.51.png"/>
          <p:cNvPicPr>
            <a:picLocks noChangeAspect="1"/>
          </p:cNvPicPr>
          <p:nvPr/>
        </p:nvPicPr>
        <p:blipFill>
          <a:blip r:embed="rId2">
            <a:extLst/>
          </a:blip>
          <a:srcRect l="50141" t="706" r="839" b="50229"/>
          <a:stretch>
            <a:fillRect/>
          </a:stretch>
        </p:blipFill>
        <p:spPr>
          <a:xfrm>
            <a:off x="8119068" y="2145713"/>
            <a:ext cx="2945507" cy="2341783"/>
          </a:xfrm>
          <a:prstGeom prst="rect">
            <a:avLst/>
          </a:prstGeom>
        </p:spPr>
      </p:pic>
      <p:pic>
        <p:nvPicPr>
          <p:cNvPr id="5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2643" y="1809087"/>
            <a:ext cx="2933056" cy="2722641"/>
          </a:xfrm>
          <a:prstGeom prst="rect">
            <a:avLst/>
          </a:prstGeom>
        </p:spPr>
      </p:pic>
      <p:sp>
        <p:nvSpPr>
          <p:cNvPr id="52" name="Crystal picture: Rose et al., 2011"/>
          <p:cNvSpPr txBox="1"/>
          <p:nvPr/>
        </p:nvSpPr>
        <p:spPr>
          <a:xfrm>
            <a:off x="8740764" y="8616087"/>
            <a:ext cx="3983506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799" indent="0" defTabSz="241300">
              <a:buClr>
                <a:srgbClr val="5089A6"/>
              </a:buClr>
              <a:defRPr sz="2000"/>
            </a:pPr>
            <a:r>
              <a:t>Crystal picture: Rose </a:t>
            </a:r>
            <a:r>
              <a:rPr i="1"/>
              <a:t>et al.</a:t>
            </a:r>
            <a:r>
              <a:t>, 2011</a:t>
            </a:r>
          </a:p>
        </p:txBody>
      </p:sp>
      <p:sp>
        <p:nvSpPr>
          <p:cNvPr id="53" name="Effect of secondary phases…"/>
          <p:cNvSpPr txBox="1"/>
          <p:nvPr/>
        </p:nvSpPr>
        <p:spPr>
          <a:xfrm>
            <a:off x="246657" y="5509952"/>
            <a:ext cx="5965028" cy="1629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Effect of secondary phases</a:t>
            </a:r>
          </a:p>
          <a:p>
            <a:pPr>
              <a:defRPr b="1"/>
            </a:pPr>
            <a:r>
              <a:t>in glassy wasteforms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Change melt and glass thermophysical properties</a:t>
            </a:r>
          </a:p>
          <a:p>
            <a:pPr marL="203319" indent="-145520" defTabSz="241300">
              <a:buClr>
                <a:srgbClr val="5089A6"/>
              </a:buClr>
              <a:buSzPct val="100000"/>
              <a:buChar char="•"/>
              <a:defRPr sz="2000"/>
            </a:pPr>
            <a:r>
              <a:t>Change radiation resistance?</a:t>
            </a:r>
          </a:p>
          <a:p>
            <a:pPr marL="203319" indent="-145520" defTabSz="241300">
              <a:buClr>
                <a:srgbClr val="5089A6"/>
              </a:buClr>
              <a:buSzPct val="100000"/>
              <a:buChar char="•"/>
              <a:defRPr sz="2000"/>
            </a:pPr>
            <a:r>
              <a:t>Change long-term behaviour?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6" name="Modelling approach: material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Modelling approach: material</a:t>
            </a:r>
          </a:p>
        </p:txBody>
      </p:sp>
      <p:sp>
        <p:nvSpPr>
          <p:cNvPr id="57" name="Simplified material…"/>
          <p:cNvSpPr txBox="1"/>
          <p:nvPr/>
        </p:nvSpPr>
        <p:spPr>
          <a:xfrm>
            <a:off x="3485319" y="1361295"/>
            <a:ext cx="6475558" cy="1591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Simplified material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Sodium silicate glass (Na</a:t>
            </a:r>
            <a:r>
              <a:rPr baseline="-5999"/>
              <a:t>2</a:t>
            </a:r>
            <a:r>
              <a:t>O)</a:t>
            </a:r>
            <a:r>
              <a:rPr baseline="-5999"/>
              <a:t>x</a:t>
            </a:r>
            <a:r>
              <a:t>(SiO</a:t>
            </a:r>
            <a:r>
              <a:rPr baseline="-5999"/>
              <a:t>2</a:t>
            </a:r>
            <a:r>
              <a:t>)</a:t>
            </a:r>
            <a:r>
              <a:rPr baseline="-5999"/>
              <a:t>1-x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Rutile TiO</a:t>
            </a:r>
            <a:r>
              <a:rPr baseline="-5999"/>
              <a:t>2</a:t>
            </a:r>
            <a:r>
              <a:t>, isomorphous with RuO</a:t>
            </a:r>
            <a:r>
              <a:rPr baseline="-5999"/>
              <a:t>2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Parameter 1: Na concentration (glass polymerisation)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Parameter 2: crystal orientation (interface topology)</a:t>
            </a:r>
          </a:p>
        </p:txBody>
      </p:sp>
      <p:pic>
        <p:nvPicPr>
          <p:cNvPr id="58" name="glass-1.png" descr="glass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86604" y="3483619"/>
            <a:ext cx="4386561" cy="4386562"/>
          </a:xfrm>
          <a:prstGeom prst="rect">
            <a:avLst/>
          </a:prstGeom>
        </p:spPr>
      </p:pic>
      <p:pic>
        <p:nvPicPr>
          <p:cNvPr id="59" name="rutile.png" descr="ruti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0339" y="4058050"/>
            <a:ext cx="5433187" cy="3720300"/>
          </a:xfrm>
          <a:prstGeom prst="rect">
            <a:avLst/>
          </a:prstGeom>
        </p:spPr>
      </p:pic>
      <p:pic>
        <p:nvPicPr>
          <p:cNvPr id="60" name="key-Na.png" descr="key-Na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09259" y="8458893"/>
            <a:ext cx="571501" cy="554442"/>
          </a:xfrm>
          <a:prstGeom prst="rect">
            <a:avLst/>
          </a:prstGeom>
        </p:spPr>
      </p:pic>
      <p:pic>
        <p:nvPicPr>
          <p:cNvPr id="61" name="key-Si.png" descr="key-Si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072437" y="8544204"/>
            <a:ext cx="392545" cy="383821"/>
          </a:xfrm>
          <a:prstGeom prst="rect">
            <a:avLst/>
          </a:prstGeom>
        </p:spPr>
      </p:pic>
      <p:sp>
        <p:nvSpPr>
          <p:cNvPr id="62" name="Si"/>
          <p:cNvSpPr txBox="1"/>
          <p:nvPr/>
        </p:nvSpPr>
        <p:spPr>
          <a:xfrm>
            <a:off x="8391825" y="8543418"/>
            <a:ext cx="543468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 defTabSz="241300">
              <a:buClr>
                <a:srgbClr val="5089A6"/>
              </a:buClr>
              <a:defRPr sz="2000"/>
            </a:lvl1pPr>
          </a:lstStyle>
          <a:p>
            <a:pPr/>
            <a:r>
              <a:t>Si</a:t>
            </a:r>
          </a:p>
        </p:txBody>
      </p:sp>
      <p:sp>
        <p:nvSpPr>
          <p:cNvPr id="63" name="Na"/>
          <p:cNvSpPr txBox="1"/>
          <p:nvPr/>
        </p:nvSpPr>
        <p:spPr>
          <a:xfrm>
            <a:off x="10059922" y="8543418"/>
            <a:ext cx="642314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 defTabSz="241300">
              <a:buClr>
                <a:srgbClr val="5089A6"/>
              </a:buClr>
              <a:defRPr sz="2000"/>
            </a:lvl1pPr>
          </a:lstStyle>
          <a:p>
            <a:pPr/>
            <a:r>
              <a:t>Na</a:t>
            </a:r>
          </a:p>
        </p:txBody>
      </p:sp>
      <p:pic>
        <p:nvPicPr>
          <p:cNvPr id="64" name="key-O.png" descr="key-O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216075" y="8612088"/>
            <a:ext cx="210469" cy="248052"/>
          </a:xfrm>
          <a:prstGeom prst="rect">
            <a:avLst/>
          </a:prstGeom>
        </p:spPr>
      </p:pic>
      <p:sp>
        <p:nvSpPr>
          <p:cNvPr id="65" name="O"/>
          <p:cNvSpPr txBox="1"/>
          <p:nvPr/>
        </p:nvSpPr>
        <p:spPr>
          <a:xfrm>
            <a:off x="11407764" y="8543418"/>
            <a:ext cx="515191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indent="0" defTabSz="241300">
              <a:buClr>
                <a:srgbClr val="5089A6"/>
              </a:buClr>
              <a:defRPr sz="2000"/>
            </a:lvl1pPr>
          </a:lstStyle>
          <a:p>
            <a:pPr/>
            <a:r>
              <a:t>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8" name="Molecular Dynamics model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Molecular Dynamics model</a:t>
            </a:r>
          </a:p>
        </p:txBody>
      </p:sp>
      <p:sp>
        <p:nvSpPr>
          <p:cNvPr id="69" name="Empirical potentials…"/>
          <p:cNvSpPr txBox="1"/>
          <p:nvPr/>
        </p:nvSpPr>
        <p:spPr>
          <a:xfrm>
            <a:off x="621679" y="3220848"/>
            <a:ext cx="4618754" cy="1299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Empirical potentials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Rigid-ion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Pair interactions (simple and efficient)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Wide range of compounds</a:t>
            </a:r>
          </a:p>
        </p:txBody>
      </p:sp>
      <p:sp>
        <p:nvSpPr>
          <p:cNvPr id="70" name="Simulation parameters…"/>
          <p:cNvSpPr txBox="1"/>
          <p:nvPr/>
        </p:nvSpPr>
        <p:spPr>
          <a:xfrm>
            <a:off x="594036" y="5046930"/>
            <a:ext cx="3262008" cy="1299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Simulation parameters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~ 300 000 atoms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~ 130x130x180 Å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Quench rate: 2.5 K/ps</a:t>
            </a:r>
          </a:p>
        </p:txBody>
      </p:sp>
      <p:sp>
        <p:nvSpPr>
          <p:cNvPr id="71" name="Potential: Pedone et al., 2006"/>
          <p:cNvSpPr txBox="1"/>
          <p:nvPr/>
        </p:nvSpPr>
        <p:spPr>
          <a:xfrm>
            <a:off x="104764" y="8641487"/>
            <a:ext cx="3650379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799" indent="0" defTabSz="241300">
              <a:buClr>
                <a:srgbClr val="5089A6"/>
              </a:buClr>
              <a:defRPr sz="2000"/>
            </a:pPr>
            <a:r>
              <a:t>Potential: Pedone </a:t>
            </a:r>
            <a:r>
              <a:rPr i="1"/>
              <a:t>et al.</a:t>
            </a:r>
            <a:r>
              <a:t>, 2006</a:t>
            </a:r>
          </a:p>
        </p:txBody>
      </p:sp>
      <p:pic>
        <p:nvPicPr>
          <p:cNvPr id="72" name="glass-1.png" descr="glass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48342" y="766220"/>
            <a:ext cx="8315946" cy="8315946"/>
          </a:xfrm>
          <a:prstGeom prst="rect">
            <a:avLst/>
          </a:prstGeom>
        </p:spPr>
      </p:pic>
      <p:sp>
        <p:nvSpPr>
          <p:cNvPr id="73" name="Scalable…"/>
          <p:cNvSpPr txBox="1"/>
          <p:nvPr/>
        </p:nvSpPr>
        <p:spPr>
          <a:xfrm>
            <a:off x="570358" y="6914728"/>
            <a:ext cx="5317626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Scalable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~ ns simulation time, necessary for diffusion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million+ atoms, necessary for fracture</a:t>
            </a:r>
          </a:p>
        </p:txBody>
      </p:sp>
      <p:sp>
        <p:nvSpPr>
          <p:cNvPr id="74" name="Atomistic model…"/>
          <p:cNvSpPr txBox="1"/>
          <p:nvPr/>
        </p:nvSpPr>
        <p:spPr>
          <a:xfrm>
            <a:off x="589780" y="1686866"/>
            <a:ext cx="3930920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Atomistic model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Empirical (classical) force fields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Calculate atomic trajectories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7" name="Glass/Crystal Composite (GCC) creation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Glass/Crystal Composite (GCC) creation</a:t>
            </a:r>
          </a:p>
        </p:txBody>
      </p:sp>
      <p:grpSp>
        <p:nvGrpSpPr>
          <p:cNvPr id="96" name="Grouper"/>
          <p:cNvGrpSpPr/>
          <p:nvPr/>
        </p:nvGrpSpPr>
        <p:grpSpPr>
          <a:xfrm>
            <a:off x="453794" y="1009724"/>
            <a:ext cx="6512763" cy="3076191"/>
            <a:chOff x="0" y="0"/>
            <a:chExt cx="6512761" cy="3076190"/>
          </a:xfrm>
        </p:grpSpPr>
        <p:sp>
          <p:nvSpPr>
            <p:cNvPr id="78" name="Ligne"/>
            <p:cNvSpPr/>
            <p:nvPr/>
          </p:nvSpPr>
          <p:spPr>
            <a:xfrm>
              <a:off x="520463" y="2465098"/>
              <a:ext cx="5992299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79" name="Relaxation…"/>
            <p:cNvSpPr txBox="1"/>
            <p:nvPr/>
          </p:nvSpPr>
          <p:spPr>
            <a:xfrm>
              <a:off x="548875" y="1226953"/>
              <a:ext cx="1009921" cy="432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1200"/>
              </a:pPr>
              <a:r>
                <a:t>Relaxation</a:t>
              </a:r>
            </a:p>
            <a:p>
              <a:pPr algn="ctr">
                <a:defRPr sz="1200"/>
              </a:pPr>
              <a:r>
                <a:t>1</a:t>
              </a:r>
            </a:p>
          </p:txBody>
        </p:sp>
        <p:sp>
          <p:nvSpPr>
            <p:cNvPr id="80" name="Ligne"/>
            <p:cNvSpPr/>
            <p:nvPr/>
          </p:nvSpPr>
          <p:spPr>
            <a:xfrm flipV="1">
              <a:off x="1546120" y="397071"/>
              <a:ext cx="1" cy="2055866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1" name="Ligne"/>
            <p:cNvSpPr/>
            <p:nvPr/>
          </p:nvSpPr>
          <p:spPr>
            <a:xfrm flipV="1">
              <a:off x="2517051" y="1034212"/>
              <a:ext cx="1" cy="1418726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2" name="Ligne"/>
            <p:cNvSpPr/>
            <p:nvPr/>
          </p:nvSpPr>
          <p:spPr>
            <a:xfrm flipV="1">
              <a:off x="4596672" y="2217390"/>
              <a:ext cx="1" cy="24284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3" name="Ligne"/>
            <p:cNvSpPr/>
            <p:nvPr/>
          </p:nvSpPr>
          <p:spPr>
            <a:xfrm>
              <a:off x="548875" y="401611"/>
              <a:ext cx="1009921" cy="1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4" name="Ligne"/>
            <p:cNvSpPr/>
            <p:nvPr/>
          </p:nvSpPr>
          <p:spPr>
            <a:xfrm>
              <a:off x="1526662" y="1052454"/>
              <a:ext cx="1009921" cy="1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5" name="Ligne"/>
            <p:cNvSpPr/>
            <p:nvPr/>
          </p:nvSpPr>
          <p:spPr>
            <a:xfrm>
              <a:off x="4591367" y="2205367"/>
              <a:ext cx="1562114" cy="1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6" name="Ligne"/>
            <p:cNvSpPr/>
            <p:nvPr/>
          </p:nvSpPr>
          <p:spPr>
            <a:xfrm>
              <a:off x="2513402" y="1045157"/>
              <a:ext cx="2093984" cy="1162035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87" name="Relaxation…"/>
            <p:cNvSpPr txBox="1"/>
            <p:nvPr/>
          </p:nvSpPr>
          <p:spPr>
            <a:xfrm>
              <a:off x="1580616" y="1507834"/>
              <a:ext cx="1009921" cy="432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defRPr sz="1200"/>
              </a:pPr>
              <a:r>
                <a:t>Relaxation</a:t>
              </a:r>
            </a:p>
            <a:p>
              <a:pPr algn="ctr">
                <a:defRPr sz="1200"/>
              </a:pPr>
              <a:r>
                <a:t>2</a:t>
              </a:r>
            </a:p>
          </p:txBody>
        </p:sp>
        <p:sp>
          <p:nvSpPr>
            <p:cNvPr id="88" name="Quenching"/>
            <p:cNvSpPr txBox="1"/>
            <p:nvPr/>
          </p:nvSpPr>
          <p:spPr>
            <a:xfrm>
              <a:off x="2952127" y="1908515"/>
              <a:ext cx="1009921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200"/>
              </a:lvl1pPr>
            </a:lstStyle>
            <a:p>
              <a:pPr/>
              <a:r>
                <a:t>Quenching</a:t>
              </a:r>
            </a:p>
          </p:txBody>
        </p:sp>
        <p:sp>
          <p:nvSpPr>
            <p:cNvPr id="89" name="Final relaxation…"/>
            <p:cNvSpPr txBox="1"/>
            <p:nvPr/>
          </p:nvSpPr>
          <p:spPr>
            <a:xfrm>
              <a:off x="4791259" y="1697460"/>
              <a:ext cx="1356649" cy="432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/>
              </a:pPr>
              <a:r>
                <a:t>Final relaxation</a:t>
              </a:r>
            </a:p>
            <a:p>
              <a:pPr>
                <a:defRPr sz="1200"/>
              </a:pPr>
              <a:r>
                <a:t>+ production</a:t>
              </a:r>
            </a:p>
          </p:txBody>
        </p:sp>
        <p:sp>
          <p:nvSpPr>
            <p:cNvPr id="90" name="Time"/>
            <p:cNvSpPr txBox="1"/>
            <p:nvPr/>
          </p:nvSpPr>
          <p:spPr>
            <a:xfrm>
              <a:off x="3103239" y="2643627"/>
              <a:ext cx="559893" cy="4325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200"/>
              </a:lvl1pPr>
            </a:lstStyle>
            <a:p>
              <a:pPr/>
              <a:r>
                <a:t>Time</a:t>
              </a:r>
            </a:p>
          </p:txBody>
        </p:sp>
        <p:sp>
          <p:nvSpPr>
            <p:cNvPr id="91" name="Temperature"/>
            <p:cNvSpPr txBox="1"/>
            <p:nvPr/>
          </p:nvSpPr>
          <p:spPr>
            <a:xfrm rot="16200000">
              <a:off x="-421235" y="999253"/>
              <a:ext cx="1147270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1200"/>
              </a:lvl1pPr>
            </a:lstStyle>
            <a:p>
              <a:pPr/>
              <a:r>
                <a:t>Temperature</a:t>
              </a:r>
            </a:p>
          </p:txBody>
        </p:sp>
        <p:sp>
          <p:nvSpPr>
            <p:cNvPr id="92" name="Ligne"/>
            <p:cNvSpPr/>
            <p:nvPr/>
          </p:nvSpPr>
          <p:spPr>
            <a:xfrm flipV="1">
              <a:off x="535057" y="-1"/>
              <a:ext cx="1" cy="2479694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93" name="Ligne"/>
            <p:cNvSpPr/>
            <p:nvPr/>
          </p:nvSpPr>
          <p:spPr>
            <a:xfrm>
              <a:off x="3080765" y="1312185"/>
              <a:ext cx="482576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94" name="Ligne"/>
            <p:cNvSpPr/>
            <p:nvPr/>
          </p:nvSpPr>
          <p:spPr>
            <a:xfrm flipV="1">
              <a:off x="3552632" y="1321813"/>
              <a:ext cx="1" cy="24284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95" name="Ṫ"/>
            <p:cNvSpPr txBox="1"/>
            <p:nvPr/>
          </p:nvSpPr>
          <p:spPr>
            <a:xfrm>
              <a:off x="3284714" y="1030231"/>
              <a:ext cx="196942" cy="2428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1200"/>
              </a:lvl1pPr>
            </a:lstStyle>
            <a:p>
              <a:pPr/>
              <a:r>
                <a:t>Ṫ</a:t>
              </a:r>
            </a:p>
          </p:txBody>
        </p:sp>
      </p:grpSp>
      <p:sp>
        <p:nvSpPr>
          <p:cNvPr id="97" name="Quench rate Ṫ…"/>
          <p:cNvSpPr txBox="1"/>
          <p:nvPr/>
        </p:nvSpPr>
        <p:spPr>
          <a:xfrm>
            <a:off x="539034" y="4838414"/>
            <a:ext cx="6062883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Quench rate Ṫ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as small as practically possible (but still very high)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needs to be consistent across simulations</a:t>
            </a:r>
          </a:p>
        </p:txBody>
      </p:sp>
      <p:pic>
        <p:nvPicPr>
          <p:cNvPr id="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7650" y="2349558"/>
            <a:ext cx="5147052" cy="5147053"/>
          </a:xfrm>
          <a:prstGeom prst="rect">
            <a:avLst/>
          </a:prstGeom>
        </p:spPr>
      </p:pic>
      <p:sp>
        <p:nvSpPr>
          <p:cNvPr id="99" name="Crystal…"/>
          <p:cNvSpPr txBox="1"/>
          <p:nvPr/>
        </p:nvSpPr>
        <p:spPr>
          <a:xfrm>
            <a:off x="10508398" y="5652254"/>
            <a:ext cx="2371457" cy="1083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/>
            </a:pPr>
            <a:r>
              <a:t>Crystal</a:t>
            </a:r>
          </a:p>
          <a:p>
            <a:pPr algn="ctr"/>
            <a:r>
              <a:t>Frozen during quenching </a:t>
            </a:r>
          </a:p>
        </p:txBody>
      </p:sp>
      <p:sp>
        <p:nvSpPr>
          <p:cNvPr id="100" name="Glass"/>
          <p:cNvSpPr txBox="1"/>
          <p:nvPr/>
        </p:nvSpPr>
        <p:spPr>
          <a:xfrm>
            <a:off x="10419498" y="3518654"/>
            <a:ext cx="2371457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/>
            </a:lvl1pPr>
          </a:lstStyle>
          <a:p>
            <a:pPr/>
            <a:r>
              <a:t>Glass</a:t>
            </a:r>
          </a:p>
        </p:txBody>
      </p:sp>
      <p:sp>
        <p:nvSpPr>
          <p:cNvPr id="101" name="Variations considered…"/>
          <p:cNvSpPr txBox="1"/>
          <p:nvPr/>
        </p:nvSpPr>
        <p:spPr>
          <a:xfrm>
            <a:off x="469279" y="7311279"/>
            <a:ext cx="6981153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Variations considered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crystal orientation (12 interfaces with indices lower than 3)</a:t>
            </a:r>
          </a:p>
          <a:p>
            <a:pPr marL="203319" indent="-145520" defTabSz="241300">
              <a:buClr>
                <a:srgbClr val="5089A6"/>
              </a:buClr>
              <a:buSzPct val="100000"/>
              <a:buChar char="•"/>
              <a:defRPr sz="2000"/>
            </a:pPr>
            <a:r>
              <a:t> glass composition (0%, 10% and 20% Na</a:t>
            </a:r>
            <a:r>
              <a:rPr baseline="-5999"/>
              <a:t>2</a:t>
            </a:r>
            <a:r>
              <a:t>O)</a:t>
            </a:r>
          </a:p>
        </p:txBody>
      </p:sp>
      <p:sp>
        <p:nvSpPr>
          <p:cNvPr id="102" name="Glass density…"/>
          <p:cNvSpPr txBox="1"/>
          <p:nvPr/>
        </p:nvSpPr>
        <p:spPr>
          <a:xfrm>
            <a:off x="539034" y="6074846"/>
            <a:ext cx="5710532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Glass density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fixed to experimental room-temperature values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volume kept constant during quenching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5" name="Interfaces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Interfaces</a:t>
            </a:r>
          </a:p>
        </p:txBody>
      </p:sp>
      <p:pic>
        <p:nvPicPr>
          <p:cNvPr id="106" name="interface-100.png" descr="interface-1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6251" y="2533798"/>
            <a:ext cx="5967257" cy="2764098"/>
          </a:xfrm>
          <a:prstGeom prst="rect">
            <a:avLst/>
          </a:prstGeom>
        </p:spPr>
      </p:pic>
      <p:pic>
        <p:nvPicPr>
          <p:cNvPr id="107" name="interface-121.png" descr="interface-12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07163" y="2100361"/>
            <a:ext cx="5355486" cy="3243201"/>
          </a:xfrm>
          <a:prstGeom prst="rect">
            <a:avLst/>
          </a:prstGeom>
        </p:spPr>
      </p:pic>
      <p:sp>
        <p:nvSpPr>
          <p:cNvPr id="108" name="Interface orientations…"/>
          <p:cNvSpPr txBox="1"/>
          <p:nvPr/>
        </p:nvSpPr>
        <p:spPr>
          <a:xfrm>
            <a:off x="4296283" y="7171539"/>
            <a:ext cx="4853630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Interface orientations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All planes with indices ≤ 2 tested</a:t>
            </a:r>
          </a:p>
          <a:p>
            <a:pPr marL="203319" indent="-145520" defTabSz="241300">
              <a:buClr>
                <a:srgbClr val="5089A6"/>
              </a:buClr>
              <a:buSzPct val="100000"/>
              <a:buChar char="•"/>
              <a:defRPr sz="2000"/>
            </a:pPr>
            <a:r>
              <a:t> Examples shown here: (100) and (121)</a:t>
            </a:r>
          </a:p>
        </p:txBody>
      </p:sp>
      <p:sp>
        <p:nvSpPr>
          <p:cNvPr id="109" name="(100) rutile surface"/>
          <p:cNvSpPr txBox="1"/>
          <p:nvPr/>
        </p:nvSpPr>
        <p:spPr>
          <a:xfrm>
            <a:off x="2538768" y="5893909"/>
            <a:ext cx="2289676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(100) rutile surface</a:t>
            </a:r>
          </a:p>
        </p:txBody>
      </p:sp>
      <p:sp>
        <p:nvSpPr>
          <p:cNvPr id="110" name="(121) rutile surface"/>
          <p:cNvSpPr txBox="1"/>
          <p:nvPr/>
        </p:nvSpPr>
        <p:spPr>
          <a:xfrm>
            <a:off x="9155469" y="5893909"/>
            <a:ext cx="2289676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(121) rutile surface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3" name="Composition of GCC interfaces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Composition of GCC interfaces</a:t>
            </a:r>
          </a:p>
        </p:txBody>
      </p:sp>
      <p:sp>
        <p:nvSpPr>
          <p:cNvPr id="114" name="Si"/>
          <p:cNvSpPr txBox="1"/>
          <p:nvPr/>
        </p:nvSpPr>
        <p:spPr>
          <a:xfrm>
            <a:off x="6505056" y="5040160"/>
            <a:ext cx="436084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DCA237"/>
                </a:solidFill>
              </a:defRPr>
            </a:lvl1pPr>
          </a:lstStyle>
          <a:p>
            <a:pPr/>
            <a:r>
              <a:t>Si</a:t>
            </a:r>
          </a:p>
        </p:txBody>
      </p:sp>
      <p:sp>
        <p:nvSpPr>
          <p:cNvPr id="115" name="O"/>
          <p:cNvSpPr txBox="1"/>
          <p:nvPr/>
        </p:nvSpPr>
        <p:spPr>
          <a:xfrm>
            <a:off x="6528385" y="4582917"/>
            <a:ext cx="389426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D23726"/>
                </a:solidFill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116" name="Ti"/>
          <p:cNvSpPr txBox="1"/>
          <p:nvPr/>
        </p:nvSpPr>
        <p:spPr>
          <a:xfrm>
            <a:off x="6515424" y="4173156"/>
            <a:ext cx="415348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Ti</a:t>
            </a:r>
          </a:p>
        </p:txBody>
      </p:sp>
      <p:sp>
        <p:nvSpPr>
          <p:cNvPr id="117" name="Colour code:"/>
          <p:cNvSpPr txBox="1"/>
          <p:nvPr/>
        </p:nvSpPr>
        <p:spPr>
          <a:xfrm>
            <a:off x="5916968" y="3557109"/>
            <a:ext cx="1612260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Colour code:</a:t>
            </a:r>
          </a:p>
        </p:txBody>
      </p:sp>
      <p:sp>
        <p:nvSpPr>
          <p:cNvPr id="118" name="z-density plots…"/>
          <p:cNvSpPr txBox="1"/>
          <p:nvPr/>
        </p:nvSpPr>
        <p:spPr>
          <a:xfrm>
            <a:off x="2766716" y="1175790"/>
            <a:ext cx="10392368" cy="1299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z-density plots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show concentration of each species as a function to distance from interface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peaks correspond to enriched layers</a:t>
            </a:r>
          </a:p>
          <a:p>
            <a:pPr marL="203319" indent="-145520" defTabSz="241300">
              <a:buClr>
                <a:srgbClr val="5089A6"/>
              </a:buClr>
              <a:buSzPct val="100000"/>
              <a:buChar char="•"/>
              <a:defRPr sz="2000"/>
            </a:pPr>
            <a:r>
              <a:t> on the crystal side: clear, well-defined peaks for most interfaces</a:t>
            </a:r>
          </a:p>
        </p:txBody>
      </p:sp>
      <p:sp>
        <p:nvSpPr>
          <p:cNvPr id="119" name="Pure SiO2 glass:…"/>
          <p:cNvSpPr txBox="1"/>
          <p:nvPr/>
        </p:nvSpPr>
        <p:spPr>
          <a:xfrm>
            <a:off x="3168778" y="7473917"/>
            <a:ext cx="7363239" cy="1413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b="1"/>
            </a:pPr>
            <a:r>
              <a:t>Pure SiO</a:t>
            </a:r>
            <a:r>
              <a:rPr baseline="-5999"/>
              <a:t>2</a:t>
            </a:r>
            <a:r>
              <a:t> glass:</a:t>
            </a:r>
          </a:p>
          <a:p>
            <a:pPr>
              <a:defRPr b="1"/>
            </a:pPr>
            <a:r>
              <a:t>➔ Some interfaces show layers in the glass, </a:t>
            </a:r>
            <a:r>
              <a:rPr i="1"/>
              <a:t>e.g.</a:t>
            </a:r>
            <a:r>
              <a:t> (111)</a:t>
            </a:r>
          </a:p>
          <a:p>
            <a:pPr>
              <a:defRPr b="1"/>
            </a:pPr>
            <a:r>
              <a:t>➔ Some don’t, </a:t>
            </a:r>
            <a:r>
              <a:rPr i="1"/>
              <a:t>e.g.</a:t>
            </a:r>
            <a:r>
              <a:t> (121)</a:t>
            </a:r>
          </a:p>
          <a:p>
            <a:pPr>
              <a:defRPr b="1"/>
            </a:pPr>
            <a:r>
              <a:t>➔ Layering up to ~5–8 Å into glass phase</a:t>
            </a:r>
          </a:p>
        </p:txBody>
      </p:sp>
      <p:sp>
        <p:nvSpPr>
          <p:cNvPr id="120" name="(100) interface; SiO2 glass"/>
          <p:cNvSpPr txBox="1"/>
          <p:nvPr/>
        </p:nvSpPr>
        <p:spPr>
          <a:xfrm>
            <a:off x="1041401" y="6314289"/>
            <a:ext cx="3132085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(100) interface; SiO</a:t>
            </a:r>
            <a:r>
              <a:rPr baseline="-5999"/>
              <a:t>2</a:t>
            </a:r>
            <a:r>
              <a:t> glass</a:t>
            </a:r>
          </a:p>
        </p:txBody>
      </p:sp>
      <p:sp>
        <p:nvSpPr>
          <p:cNvPr id="121" name="(121) interface; SiO2 glass"/>
          <p:cNvSpPr txBox="1"/>
          <p:nvPr/>
        </p:nvSpPr>
        <p:spPr>
          <a:xfrm>
            <a:off x="9258448" y="6314289"/>
            <a:ext cx="3132085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(121) interface; SiO</a:t>
            </a:r>
            <a:r>
              <a:rPr baseline="-5999"/>
              <a:t>2</a:t>
            </a:r>
            <a:r>
              <a:t> glass</a:t>
            </a:r>
          </a:p>
        </p:txBody>
      </p:sp>
      <p:pic>
        <p:nvPicPr>
          <p:cNvPr id="122" name="zdens-r100-na0.png" descr="zdens-r100-na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639" y="3105348"/>
            <a:ext cx="4762501" cy="2857501"/>
          </a:xfrm>
          <a:prstGeom prst="rect">
            <a:avLst/>
          </a:prstGeom>
        </p:spPr>
      </p:pic>
      <p:pic>
        <p:nvPicPr>
          <p:cNvPr id="123" name="zdens-r121-na0.png" descr="zdens-r121-na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43240" y="3105348"/>
            <a:ext cx="4762501" cy="2857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6" name="Composition of GCC interfaces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Composition of GCC interfaces</a:t>
            </a:r>
          </a:p>
        </p:txBody>
      </p:sp>
      <p:sp>
        <p:nvSpPr>
          <p:cNvPr id="127" name="(100) interface; 10% Na2O"/>
          <p:cNvSpPr txBox="1"/>
          <p:nvPr/>
        </p:nvSpPr>
        <p:spPr>
          <a:xfrm>
            <a:off x="1111487" y="3706783"/>
            <a:ext cx="3146348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(100) interface; 10% Na</a:t>
            </a:r>
            <a:r>
              <a:rPr baseline="-5999"/>
              <a:t>2</a:t>
            </a:r>
            <a:r>
              <a:t>O</a:t>
            </a:r>
          </a:p>
        </p:txBody>
      </p:sp>
      <p:sp>
        <p:nvSpPr>
          <p:cNvPr id="128" name="(121) interface; 10% Na2O"/>
          <p:cNvSpPr txBox="1"/>
          <p:nvPr/>
        </p:nvSpPr>
        <p:spPr>
          <a:xfrm>
            <a:off x="8858910" y="3706783"/>
            <a:ext cx="3146347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(121) interface; 10% Na</a:t>
            </a:r>
            <a:r>
              <a:rPr baseline="-5999"/>
              <a:t>2</a:t>
            </a:r>
            <a:r>
              <a:t>O</a:t>
            </a:r>
          </a:p>
        </p:txBody>
      </p:sp>
      <p:sp>
        <p:nvSpPr>
          <p:cNvPr id="129" name="(100) interface; 20% Na2O"/>
          <p:cNvSpPr txBox="1"/>
          <p:nvPr/>
        </p:nvSpPr>
        <p:spPr>
          <a:xfrm>
            <a:off x="1111487" y="7079274"/>
            <a:ext cx="3146348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(100) interface; 20% Na</a:t>
            </a:r>
            <a:r>
              <a:rPr baseline="-5999"/>
              <a:t>2</a:t>
            </a:r>
            <a:r>
              <a:t>O</a:t>
            </a:r>
          </a:p>
        </p:txBody>
      </p:sp>
      <p:sp>
        <p:nvSpPr>
          <p:cNvPr id="130" name="(121) interface; 20% Na2O"/>
          <p:cNvSpPr txBox="1"/>
          <p:nvPr/>
        </p:nvSpPr>
        <p:spPr>
          <a:xfrm>
            <a:off x="9328535" y="7079274"/>
            <a:ext cx="3146347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(121) interface; 20% Na</a:t>
            </a:r>
            <a:r>
              <a:rPr baseline="-5999"/>
              <a:t>2</a:t>
            </a:r>
            <a:r>
              <a:t>O</a:t>
            </a:r>
          </a:p>
        </p:txBody>
      </p:sp>
      <p:sp>
        <p:nvSpPr>
          <p:cNvPr id="131" name="Si"/>
          <p:cNvSpPr txBox="1"/>
          <p:nvPr/>
        </p:nvSpPr>
        <p:spPr>
          <a:xfrm>
            <a:off x="6505056" y="5065560"/>
            <a:ext cx="436084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DCA237"/>
                </a:solidFill>
              </a:defRPr>
            </a:lvl1pPr>
          </a:lstStyle>
          <a:p>
            <a:pPr/>
            <a:r>
              <a:t>Si</a:t>
            </a:r>
          </a:p>
        </p:txBody>
      </p:sp>
      <p:sp>
        <p:nvSpPr>
          <p:cNvPr id="132" name="Na"/>
          <p:cNvSpPr txBox="1"/>
          <p:nvPr/>
        </p:nvSpPr>
        <p:spPr>
          <a:xfrm>
            <a:off x="6458467" y="5520989"/>
            <a:ext cx="529263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973DD1"/>
                </a:solidFill>
              </a:defRPr>
            </a:lvl1pPr>
          </a:lstStyle>
          <a:p>
            <a:pPr/>
            <a:r>
              <a:t>Na</a:t>
            </a:r>
          </a:p>
        </p:txBody>
      </p:sp>
      <p:sp>
        <p:nvSpPr>
          <p:cNvPr id="133" name="O"/>
          <p:cNvSpPr txBox="1"/>
          <p:nvPr/>
        </p:nvSpPr>
        <p:spPr>
          <a:xfrm>
            <a:off x="6528385" y="4608317"/>
            <a:ext cx="389426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D23726"/>
                </a:solidFill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134" name="Ti"/>
          <p:cNvSpPr txBox="1"/>
          <p:nvPr/>
        </p:nvSpPr>
        <p:spPr>
          <a:xfrm>
            <a:off x="6515424" y="4198556"/>
            <a:ext cx="415348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Ti</a:t>
            </a:r>
          </a:p>
        </p:txBody>
      </p:sp>
      <p:sp>
        <p:nvSpPr>
          <p:cNvPr id="135" name="Colour code:"/>
          <p:cNvSpPr txBox="1"/>
          <p:nvPr/>
        </p:nvSpPr>
        <p:spPr>
          <a:xfrm>
            <a:off x="5916968" y="3582509"/>
            <a:ext cx="1612260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Colour code:</a:t>
            </a:r>
          </a:p>
        </p:txBody>
      </p:sp>
      <p:sp>
        <p:nvSpPr>
          <p:cNvPr id="136" name="Effect of sodium:…"/>
          <p:cNvSpPr txBox="1"/>
          <p:nvPr/>
        </p:nvSpPr>
        <p:spPr>
          <a:xfrm>
            <a:off x="3495276" y="7327575"/>
            <a:ext cx="7004848" cy="1743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b="1"/>
            </a:pPr>
            <a:r>
              <a:t>Effect of sodium:</a:t>
            </a:r>
          </a:p>
          <a:p>
            <a:pPr>
              <a:defRPr b="1"/>
            </a:pPr>
            <a:r>
              <a:t>➔ Does not change interfaces without layers much</a:t>
            </a:r>
          </a:p>
          <a:p>
            <a:pPr>
              <a:defRPr b="1"/>
            </a:pPr>
            <a:r>
              <a:t>➔ At first increases layering</a:t>
            </a:r>
          </a:p>
          <a:p>
            <a:pPr>
              <a:defRPr b="1"/>
            </a:pPr>
            <a:r>
              <a:t>➔ Then reduce it</a:t>
            </a:r>
          </a:p>
          <a:p>
            <a:pPr>
              <a:defRPr b="1"/>
            </a:pPr>
            <a:r>
              <a:t>➔ No real segregation in any case</a:t>
            </a:r>
          </a:p>
        </p:txBody>
      </p:sp>
      <p:pic>
        <p:nvPicPr>
          <p:cNvPr id="137" name="zdens-r100-na10.png" descr="zdens-r100-na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781" y="791241"/>
            <a:ext cx="4762501" cy="2857501"/>
          </a:xfrm>
          <a:prstGeom prst="rect">
            <a:avLst/>
          </a:prstGeom>
        </p:spPr>
      </p:pic>
      <p:pic>
        <p:nvPicPr>
          <p:cNvPr id="138" name="zdens-r100-na20.png" descr="zdens-r100-na2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6781" y="4156974"/>
            <a:ext cx="4762501" cy="2857501"/>
          </a:xfrm>
          <a:prstGeom prst="rect">
            <a:avLst/>
          </a:prstGeom>
        </p:spPr>
      </p:pic>
      <p:pic>
        <p:nvPicPr>
          <p:cNvPr id="139" name="zdens-r121-na10.png" descr="zdens-r121-na1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20458" y="791241"/>
            <a:ext cx="4762501" cy="2857501"/>
          </a:xfrm>
          <a:prstGeom prst="rect">
            <a:avLst/>
          </a:prstGeom>
        </p:spPr>
      </p:pic>
      <p:pic>
        <p:nvPicPr>
          <p:cNvPr id="140" name="zdens-r121-na20.png" descr="zdens-r121-na2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20458" y="4156974"/>
            <a:ext cx="4762501" cy="2857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3" name="Interface layer structure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Interface layer structure</a:t>
            </a:r>
          </a:p>
        </p:txBody>
      </p:sp>
      <p:sp>
        <p:nvSpPr>
          <p:cNvPr id="144" name="➔ More aligned tetrahedra for layered interfaces (100)"/>
          <p:cNvSpPr txBox="1"/>
          <p:nvPr/>
        </p:nvSpPr>
        <p:spPr>
          <a:xfrm>
            <a:off x="3826629" y="7184859"/>
            <a:ext cx="7300620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➔ More aligned tetrahedra for layered interfaces (100)</a:t>
            </a:r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3050" y="2152650"/>
            <a:ext cx="5696443" cy="3895744"/>
          </a:xfrm>
          <a:prstGeom prst="rect">
            <a:avLst/>
          </a:prstGeom>
        </p:spPr>
      </p:pic>
      <p:sp>
        <p:nvSpPr>
          <p:cNvPr id="146" name="Orientation distribution of SiO4 in first interface layers"/>
          <p:cNvSpPr txBox="1"/>
          <p:nvPr/>
        </p:nvSpPr>
        <p:spPr>
          <a:xfrm>
            <a:off x="5863154" y="6201781"/>
            <a:ext cx="6171982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Orientation distribution of SiO4 in first interface layers</a:t>
            </a:r>
          </a:p>
        </p:txBody>
      </p:sp>
      <p:grpSp>
        <p:nvGrpSpPr>
          <p:cNvPr id="155" name="Grouper"/>
          <p:cNvGrpSpPr/>
          <p:nvPr/>
        </p:nvGrpSpPr>
        <p:grpSpPr>
          <a:xfrm>
            <a:off x="-42245" y="2989874"/>
            <a:ext cx="4696941" cy="4512987"/>
            <a:chOff x="0" y="0"/>
            <a:chExt cx="4696940" cy="4512985"/>
          </a:xfrm>
        </p:grpSpPr>
        <p:sp>
          <p:nvSpPr>
            <p:cNvPr id="147" name="Ligne"/>
            <p:cNvSpPr/>
            <p:nvPr/>
          </p:nvSpPr>
          <p:spPr>
            <a:xfrm flipV="1">
              <a:off x="2430667" y="770544"/>
              <a:ext cx="525910" cy="806302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148" name="Ligne"/>
            <p:cNvSpPr/>
            <p:nvPr/>
          </p:nvSpPr>
          <p:spPr>
            <a:xfrm flipV="1">
              <a:off x="2070702" y="469650"/>
              <a:ext cx="1" cy="221174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156" name="Ligne de connexion"/>
            <p:cNvSpPr/>
            <p:nvPr/>
          </p:nvSpPr>
          <p:spPr>
            <a:xfrm>
              <a:off x="2085287" y="1166688"/>
              <a:ext cx="481014" cy="191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57" fill="norm" stroke="1" extrusionOk="0">
                  <a:moveTo>
                    <a:pt x="0" y="4778"/>
                  </a:moveTo>
                  <a:cubicBezTo>
                    <a:pt x="9655" y="-4443"/>
                    <a:pt x="16855" y="-317"/>
                    <a:pt x="21600" y="17157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/>
            </a:p>
          </p:txBody>
        </p:sp>
        <p:sp>
          <p:nvSpPr>
            <p:cNvPr id="150" name="α"/>
            <p:cNvSpPr txBox="1"/>
            <p:nvPr/>
          </p:nvSpPr>
          <p:spPr>
            <a:xfrm>
              <a:off x="2181725" y="712935"/>
              <a:ext cx="333629" cy="422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α</a:t>
              </a:r>
            </a:p>
          </p:txBody>
        </p:sp>
        <p:pic>
          <p:nvPicPr>
            <p:cNvPr id="151" name="tetra-poly.png" descr="tetra-poly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4433" t="0" r="0" b="0"/>
            <a:stretch>
              <a:fillRect/>
            </a:stretch>
          </p:blipFill>
          <p:spPr>
            <a:xfrm rot="1105864">
              <a:off x="435601" y="618555"/>
              <a:ext cx="3825739" cy="3376244"/>
            </a:xfrm>
            <a:prstGeom prst="rect">
              <a:avLst/>
            </a:prstGeom>
            <a:ln w="9525" cap="flat">
              <a:noFill/>
              <a:round/>
            </a:ln>
            <a:effectLst/>
          </p:spPr>
        </p:pic>
        <p:sp>
          <p:nvSpPr>
            <p:cNvPr id="152" name="SiO4 tetrahedron orientation:"/>
            <p:cNvSpPr txBox="1"/>
            <p:nvPr/>
          </p:nvSpPr>
          <p:spPr>
            <a:xfrm>
              <a:off x="484191" y="0"/>
              <a:ext cx="3386705" cy="3853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152400">
                <a:defRPr sz="2000"/>
              </a:pPr>
              <a:r>
                <a:t>SiO</a:t>
              </a:r>
              <a:r>
                <a:rPr baseline="-5999"/>
                <a:t>4</a:t>
              </a:r>
              <a:r>
                <a:t> tetrahedron orientation:</a:t>
              </a:r>
            </a:p>
          </p:txBody>
        </p:sp>
        <p:sp>
          <p:nvSpPr>
            <p:cNvPr id="153" name="Ligne"/>
            <p:cNvSpPr/>
            <p:nvPr/>
          </p:nvSpPr>
          <p:spPr>
            <a:xfrm>
              <a:off x="501143" y="2714965"/>
              <a:ext cx="3352801" cy="1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>
                  <a:uFillTx/>
                  <a:latin typeface="+mj-lt"/>
                  <a:ea typeface="+mj-ea"/>
                  <a:cs typeface="+mj-cs"/>
                  <a:sym typeface="Helvetica"/>
                </a:defRPr>
              </a:pPr>
            </a:p>
          </p:txBody>
        </p:sp>
        <p:sp>
          <p:nvSpPr>
            <p:cNvPr id="154" name="Interface"/>
            <p:cNvSpPr txBox="1"/>
            <p:nvPr/>
          </p:nvSpPr>
          <p:spPr>
            <a:xfrm>
              <a:off x="1306876" y="2794000"/>
              <a:ext cx="1160443" cy="3853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152400">
                <a:defRPr sz="2000"/>
              </a:lvl1pPr>
            </a:lstStyle>
            <a:p>
              <a:pPr/>
              <a:r>
                <a:t>Interface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9" name="Interface layer: (100)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Interface layer: (100)</a:t>
            </a:r>
          </a:p>
        </p:txBody>
      </p:sp>
      <p:sp>
        <p:nvSpPr>
          <p:cNvPr id="160" name="10% Na2O: most tetrahedra are face-connected"/>
          <p:cNvSpPr txBox="1"/>
          <p:nvPr/>
        </p:nvSpPr>
        <p:spPr>
          <a:xfrm>
            <a:off x="4985749" y="5581512"/>
            <a:ext cx="2839746" cy="969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10% Na</a:t>
            </a:r>
            <a:r>
              <a:rPr baseline="-5999"/>
              <a:t>2</a:t>
            </a:r>
            <a:r>
              <a:t>O: most tetrahedra are face-connected</a:t>
            </a:r>
          </a:p>
        </p:txBody>
      </p:sp>
      <p:sp>
        <p:nvSpPr>
          <p:cNvPr id="161" name="20% Na2O: Na compete with tetrahedra"/>
          <p:cNvSpPr txBox="1"/>
          <p:nvPr/>
        </p:nvSpPr>
        <p:spPr>
          <a:xfrm>
            <a:off x="9479328" y="5727562"/>
            <a:ext cx="2954541" cy="677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20% Na</a:t>
            </a:r>
            <a:r>
              <a:rPr baseline="-5999"/>
              <a:t>2</a:t>
            </a:r>
            <a:r>
              <a:t>O: Na compete with tetrahedra</a:t>
            </a:r>
          </a:p>
        </p:txBody>
      </p:sp>
      <p:sp>
        <p:nvSpPr>
          <p:cNvPr id="162" name="Sodium effect…"/>
          <p:cNvSpPr txBox="1"/>
          <p:nvPr/>
        </p:nvSpPr>
        <p:spPr>
          <a:xfrm>
            <a:off x="3265946" y="6963025"/>
            <a:ext cx="6914304" cy="1883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Sodium effect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Na promotes ordering initially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But then limits population of aligned SiO</a:t>
            </a:r>
            <a:r>
              <a:rPr baseline="-5999"/>
              <a:t>4</a:t>
            </a:r>
            <a:endParaRPr baseline="-5999"/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Higher Na concentration: Na lines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With Na: most tetrahedra connected to the crystal by 3 O (face-connected)</a:t>
            </a:r>
          </a:p>
        </p:txBody>
      </p:sp>
      <p:sp>
        <p:nvSpPr>
          <p:cNvPr id="163" name="SiO4 tetrahedra"/>
          <p:cNvSpPr txBox="1"/>
          <p:nvPr/>
        </p:nvSpPr>
        <p:spPr>
          <a:xfrm>
            <a:off x="9897061" y="850408"/>
            <a:ext cx="2016618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b="1" sz="2000">
                <a:solidFill>
                  <a:srgbClr val="B68A60"/>
                </a:solidFill>
              </a:defRPr>
            </a:pPr>
            <a:r>
              <a:t>SiO</a:t>
            </a:r>
            <a:r>
              <a:rPr baseline="-5999"/>
              <a:t>4</a:t>
            </a:r>
            <a:r>
              <a:t> tetrahedra</a:t>
            </a:r>
          </a:p>
        </p:txBody>
      </p:sp>
      <p:sp>
        <p:nvSpPr>
          <p:cNvPr id="164" name="Na ions"/>
          <p:cNvSpPr txBox="1"/>
          <p:nvPr/>
        </p:nvSpPr>
        <p:spPr>
          <a:xfrm>
            <a:off x="10227261" y="1345708"/>
            <a:ext cx="1089501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b="1" sz="2000">
                <a:solidFill>
                  <a:srgbClr val="A73CF6"/>
                </a:solidFill>
              </a:defRPr>
            </a:lvl1pPr>
          </a:lstStyle>
          <a:p>
            <a:pPr/>
            <a:r>
              <a:t>Na ions</a:t>
            </a:r>
          </a:p>
        </p:txBody>
      </p:sp>
      <p:sp>
        <p:nvSpPr>
          <p:cNvPr id="165" name="Colour code:"/>
          <p:cNvSpPr txBox="1"/>
          <p:nvPr/>
        </p:nvSpPr>
        <p:spPr>
          <a:xfrm>
            <a:off x="7584639" y="1191100"/>
            <a:ext cx="1612260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Colour code:</a:t>
            </a:r>
          </a:p>
        </p:txBody>
      </p:sp>
      <p:sp>
        <p:nvSpPr>
          <p:cNvPr id="166" name="TiO6 octahedra not shown"/>
          <p:cNvSpPr txBox="1"/>
          <p:nvPr/>
        </p:nvSpPr>
        <p:spPr>
          <a:xfrm>
            <a:off x="9570616" y="1841008"/>
            <a:ext cx="3094754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TiO</a:t>
            </a:r>
            <a:r>
              <a:rPr baseline="-5999"/>
              <a:t>6</a:t>
            </a:r>
            <a:r>
              <a:t> octahedra not shown</a:t>
            </a:r>
          </a:p>
        </p:txBody>
      </p:sp>
      <p:sp>
        <p:nvSpPr>
          <p:cNvPr id="167" name="0% Na2O"/>
          <p:cNvSpPr txBox="1"/>
          <p:nvPr/>
        </p:nvSpPr>
        <p:spPr>
          <a:xfrm>
            <a:off x="889003" y="5873612"/>
            <a:ext cx="2839745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0% Na</a:t>
            </a:r>
            <a:r>
              <a:rPr baseline="-5999"/>
              <a:t>2</a:t>
            </a:r>
            <a:r>
              <a:t>O</a:t>
            </a:r>
          </a:p>
        </p:txBody>
      </p:sp>
      <p:sp>
        <p:nvSpPr>
          <p:cNvPr id="168" name="Representation of the first silicate layer"/>
          <p:cNvSpPr txBox="1"/>
          <p:nvPr/>
        </p:nvSpPr>
        <p:spPr>
          <a:xfrm>
            <a:off x="1030785" y="1298746"/>
            <a:ext cx="4548639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Representation of the first silicate layer</a:t>
            </a:r>
          </a:p>
        </p:txBody>
      </p:sp>
      <p:pic>
        <p:nvPicPr>
          <p:cNvPr id="169" name="interface-100-10.png" descr="interface-100-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7592" y="2674356"/>
            <a:ext cx="4054629" cy="2703086"/>
          </a:xfrm>
          <a:prstGeom prst="rect">
            <a:avLst/>
          </a:prstGeom>
        </p:spPr>
      </p:pic>
      <p:pic>
        <p:nvPicPr>
          <p:cNvPr id="170" name="interface-100-20.png" descr="interface-100-2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79057" y="2618426"/>
            <a:ext cx="4054628" cy="2703086"/>
          </a:xfrm>
          <a:prstGeom prst="rect">
            <a:avLst/>
          </a:prstGeom>
        </p:spPr>
      </p:pic>
      <p:pic>
        <p:nvPicPr>
          <p:cNvPr id="171" name="interface-100-0.png" descr="interface-100-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285" y="2618426"/>
            <a:ext cx="4140050" cy="276003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4" name="Interface layer: (121)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Interface layer: (121)</a:t>
            </a:r>
          </a:p>
        </p:txBody>
      </p:sp>
      <p:sp>
        <p:nvSpPr>
          <p:cNvPr id="175" name="Sodium effect…"/>
          <p:cNvSpPr txBox="1"/>
          <p:nvPr/>
        </p:nvSpPr>
        <p:spPr>
          <a:xfrm>
            <a:off x="3270106" y="7485392"/>
            <a:ext cx="6905984" cy="1299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Sodium effect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Na-rich channels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Na concentration does not seem to change SiO</a:t>
            </a:r>
            <a:r>
              <a:rPr baseline="-5999"/>
              <a:t>4</a:t>
            </a:r>
            <a:r>
              <a:t> ordering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Face-connected tetrahedra not dominant</a:t>
            </a:r>
          </a:p>
        </p:txBody>
      </p:sp>
      <p:sp>
        <p:nvSpPr>
          <p:cNvPr id="176" name="SiO4 tetrahedra"/>
          <p:cNvSpPr txBox="1"/>
          <p:nvPr/>
        </p:nvSpPr>
        <p:spPr>
          <a:xfrm>
            <a:off x="9897061" y="850408"/>
            <a:ext cx="2016618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b="1" sz="2000">
                <a:solidFill>
                  <a:srgbClr val="B68A60"/>
                </a:solidFill>
              </a:defRPr>
            </a:pPr>
            <a:r>
              <a:t>SiO</a:t>
            </a:r>
            <a:r>
              <a:rPr baseline="-5999"/>
              <a:t>4</a:t>
            </a:r>
            <a:r>
              <a:t> tetrahedra</a:t>
            </a:r>
          </a:p>
        </p:txBody>
      </p:sp>
      <p:sp>
        <p:nvSpPr>
          <p:cNvPr id="177" name="Na ions"/>
          <p:cNvSpPr txBox="1"/>
          <p:nvPr/>
        </p:nvSpPr>
        <p:spPr>
          <a:xfrm>
            <a:off x="10227261" y="1345708"/>
            <a:ext cx="1089501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b="1" sz="2000">
                <a:solidFill>
                  <a:srgbClr val="A73CF6"/>
                </a:solidFill>
              </a:defRPr>
            </a:lvl1pPr>
          </a:lstStyle>
          <a:p>
            <a:pPr/>
            <a:r>
              <a:t>Na ions</a:t>
            </a:r>
          </a:p>
        </p:txBody>
      </p:sp>
      <p:sp>
        <p:nvSpPr>
          <p:cNvPr id="178" name="Colour code:"/>
          <p:cNvSpPr txBox="1"/>
          <p:nvPr/>
        </p:nvSpPr>
        <p:spPr>
          <a:xfrm>
            <a:off x="7584639" y="1191100"/>
            <a:ext cx="1612260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Colour code:</a:t>
            </a:r>
          </a:p>
        </p:txBody>
      </p:sp>
      <p:sp>
        <p:nvSpPr>
          <p:cNvPr id="179" name="TiO6 octahedra not shown"/>
          <p:cNvSpPr txBox="1"/>
          <p:nvPr/>
        </p:nvSpPr>
        <p:spPr>
          <a:xfrm>
            <a:off x="9570616" y="1841008"/>
            <a:ext cx="3094754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TiO</a:t>
            </a:r>
            <a:r>
              <a:rPr baseline="-5999"/>
              <a:t>6</a:t>
            </a:r>
            <a:r>
              <a:t> octahedra not shown</a:t>
            </a:r>
          </a:p>
        </p:txBody>
      </p:sp>
      <p:sp>
        <p:nvSpPr>
          <p:cNvPr id="180" name="Representation of the first silicate layer"/>
          <p:cNvSpPr txBox="1"/>
          <p:nvPr/>
        </p:nvSpPr>
        <p:spPr>
          <a:xfrm>
            <a:off x="1030785" y="1298746"/>
            <a:ext cx="4548639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Representation of the first silicate layer</a:t>
            </a:r>
          </a:p>
        </p:txBody>
      </p:sp>
      <p:pic>
        <p:nvPicPr>
          <p:cNvPr id="181" name="interface-121-0.png" descr="interface-121-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2513" y="2520320"/>
            <a:ext cx="3654921" cy="2436614"/>
          </a:xfrm>
          <a:prstGeom prst="rect">
            <a:avLst/>
          </a:prstGeom>
        </p:spPr>
      </p:pic>
      <p:pic>
        <p:nvPicPr>
          <p:cNvPr id="182" name="interface-121-10.png" descr="interface-121-1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64693" y="2666439"/>
            <a:ext cx="3516810" cy="2344540"/>
          </a:xfrm>
          <a:prstGeom prst="rect">
            <a:avLst/>
          </a:prstGeom>
        </p:spPr>
      </p:pic>
      <p:pic>
        <p:nvPicPr>
          <p:cNvPr id="183" name="interface-121-20.png" descr="interface-121-2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013607" y="2666439"/>
            <a:ext cx="3516809" cy="2344540"/>
          </a:xfrm>
          <a:prstGeom prst="rect">
            <a:avLst/>
          </a:prstGeom>
        </p:spPr>
      </p:pic>
      <p:sp>
        <p:nvSpPr>
          <p:cNvPr id="184" name="10% Na2O"/>
          <p:cNvSpPr txBox="1"/>
          <p:nvPr/>
        </p:nvSpPr>
        <p:spPr>
          <a:xfrm>
            <a:off x="4952714" y="5722394"/>
            <a:ext cx="2839745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10% Na</a:t>
            </a:r>
            <a:r>
              <a:rPr baseline="-5999"/>
              <a:t>2</a:t>
            </a:r>
            <a:r>
              <a:t>O</a:t>
            </a:r>
          </a:p>
        </p:txBody>
      </p:sp>
      <p:sp>
        <p:nvSpPr>
          <p:cNvPr id="185" name="20% Na2O: aligned Na"/>
          <p:cNvSpPr txBox="1"/>
          <p:nvPr/>
        </p:nvSpPr>
        <p:spPr>
          <a:xfrm>
            <a:off x="9446292" y="5722394"/>
            <a:ext cx="2954541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20% Na</a:t>
            </a:r>
            <a:r>
              <a:rPr baseline="-5999"/>
              <a:t>2</a:t>
            </a:r>
            <a:r>
              <a:t>O: aligned Na</a:t>
            </a:r>
          </a:p>
        </p:txBody>
      </p:sp>
      <p:sp>
        <p:nvSpPr>
          <p:cNvPr id="186" name="0% Na2O"/>
          <p:cNvSpPr txBox="1"/>
          <p:nvPr/>
        </p:nvSpPr>
        <p:spPr>
          <a:xfrm>
            <a:off x="855967" y="5722394"/>
            <a:ext cx="2839746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0% Na</a:t>
            </a:r>
            <a:r>
              <a:rPr baseline="-5999"/>
              <a:t>2</a:t>
            </a:r>
            <a:r>
              <a:t>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9" name="Ordering beyond the first glass layer: (100) interface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Ordering beyond the first glass layer: (100) interface</a:t>
            </a:r>
          </a:p>
        </p:txBody>
      </p:sp>
      <p:pic>
        <p:nvPicPr>
          <p:cNvPr id="190" name="inconnu.png" descr="inconnu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92600" y="2743200"/>
            <a:ext cx="4470400" cy="4267200"/>
          </a:xfrm>
          <a:prstGeom prst="rect">
            <a:avLst/>
          </a:prstGeom>
        </p:spPr>
      </p:pic>
      <p:sp>
        <p:nvSpPr>
          <p:cNvPr id="191" name="Arches: successive rings with 4 Si and 1 Ti"/>
          <p:cNvSpPr txBox="1"/>
          <p:nvPr/>
        </p:nvSpPr>
        <p:spPr>
          <a:xfrm>
            <a:off x="6560526" y="1899561"/>
            <a:ext cx="2839745" cy="677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Arches: successive rings with 4 Si and 1 Ti</a:t>
            </a:r>
          </a:p>
        </p:txBody>
      </p:sp>
      <p:sp>
        <p:nvSpPr>
          <p:cNvPr id="192" name="Face-connected SiO4"/>
          <p:cNvSpPr txBox="1"/>
          <p:nvPr/>
        </p:nvSpPr>
        <p:spPr>
          <a:xfrm>
            <a:off x="8155927" y="4032112"/>
            <a:ext cx="2839745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Face-connected SiO</a:t>
            </a:r>
            <a:r>
              <a:rPr baseline="-5999"/>
              <a:t>4</a:t>
            </a:r>
          </a:p>
        </p:txBody>
      </p:sp>
      <p:sp>
        <p:nvSpPr>
          <p:cNvPr id="193" name="TiO2 crystal"/>
          <p:cNvSpPr txBox="1"/>
          <p:nvPr/>
        </p:nvSpPr>
        <p:spPr>
          <a:xfrm>
            <a:off x="8871926" y="6185811"/>
            <a:ext cx="2839745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52400">
              <a:defRPr sz="2000"/>
            </a:pPr>
            <a:r>
              <a:t>TiO</a:t>
            </a:r>
            <a:r>
              <a:rPr baseline="-5999"/>
              <a:t>2</a:t>
            </a:r>
            <a:r>
              <a:t> crystal</a:t>
            </a:r>
          </a:p>
        </p:txBody>
      </p:sp>
      <p:sp>
        <p:nvSpPr>
          <p:cNvPr id="194" name="Face-connected tetrahedra…"/>
          <p:cNvSpPr txBox="1"/>
          <p:nvPr/>
        </p:nvSpPr>
        <p:spPr>
          <a:xfrm>
            <a:off x="4607348" y="7290114"/>
            <a:ext cx="4470401" cy="1299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Face-connected tetrahedra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Constrain the glass network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Cause layering in the glass phase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Open possible diffusion channels</a:t>
            </a:r>
          </a:p>
        </p:txBody>
      </p:sp>
      <p:pic>
        <p:nvPicPr>
          <p:cNvPr id="195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6418" t="3007" r="24173" b="14802"/>
          <a:stretch>
            <a:fillRect/>
          </a:stretch>
        </p:blipFill>
        <p:spPr>
          <a:xfrm rot="16200000">
            <a:off x="-10302" y="1947021"/>
            <a:ext cx="4685894" cy="388969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8" name="Radiation damage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Radiation damage</a:t>
            </a:r>
          </a:p>
        </p:txBody>
      </p:sp>
      <p:sp>
        <p:nvSpPr>
          <p:cNvPr id="199" name="Ordering perturbations…"/>
          <p:cNvSpPr txBox="1"/>
          <p:nvPr/>
        </p:nvSpPr>
        <p:spPr>
          <a:xfrm>
            <a:off x="4851873" y="6337431"/>
            <a:ext cx="4291654" cy="217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Ordering perturbations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Ti-rich regions in the silicate layer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Ti coordination environments</a:t>
            </a:r>
          </a:p>
          <a:p>
            <a:pPr lvl="1" marL="1061099" indent="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4 (tetrahedra)</a:t>
            </a:r>
          </a:p>
          <a:p>
            <a:pPr lvl="1" marL="1061099" indent="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5 (truncated octahedra)</a:t>
            </a:r>
          </a:p>
          <a:p>
            <a:pPr lvl="1" marL="1061099" indent="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6 (octahedra)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Core poor in Na</a:t>
            </a:r>
          </a:p>
        </p:txBody>
      </p:sp>
      <p:pic>
        <p:nvPicPr>
          <p:cNvPr id="200" name="interface-cascade.png" descr="interface-cascad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09000" y="898822"/>
            <a:ext cx="5828197" cy="4371149"/>
          </a:xfrm>
          <a:prstGeom prst="rect">
            <a:avLst/>
          </a:prstGeom>
        </p:spPr>
      </p:pic>
      <p:sp>
        <p:nvSpPr>
          <p:cNvPr id="201" name="10 keV cascade on (100) interface (x=0.1)"/>
          <p:cNvSpPr txBox="1"/>
          <p:nvPr/>
        </p:nvSpPr>
        <p:spPr>
          <a:xfrm>
            <a:off x="4144921" y="5394092"/>
            <a:ext cx="4909051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10 keV cascade on (100) interface (x=0.1)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04" name="On the glass side…"/>
          <p:cNvSpPr txBox="1"/>
          <p:nvPr/>
        </p:nvSpPr>
        <p:spPr>
          <a:xfrm>
            <a:off x="2654610" y="7176040"/>
            <a:ext cx="8136976" cy="715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On the glass side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Low-density core, high-density shell</a:t>
            </a:r>
          </a:p>
        </p:txBody>
      </p:sp>
      <p:sp>
        <p:nvSpPr>
          <p:cNvPr id="205" name="On the crystal side…"/>
          <p:cNvSpPr txBox="1"/>
          <p:nvPr/>
        </p:nvSpPr>
        <p:spPr>
          <a:xfrm>
            <a:off x="2654610" y="8076512"/>
            <a:ext cx="8136976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  <a:r>
              <a:t>On the crystal side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Much better reconstruction (smaller low-density core)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No high-density shell</a:t>
            </a:r>
          </a:p>
        </p:txBody>
      </p:sp>
      <p:sp>
        <p:nvSpPr>
          <p:cNvPr id="206" name="Colour code:…"/>
          <p:cNvSpPr txBox="1"/>
          <p:nvPr/>
        </p:nvSpPr>
        <p:spPr>
          <a:xfrm>
            <a:off x="10698755" y="1210973"/>
            <a:ext cx="1682830" cy="677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152400">
              <a:defRPr sz="2000"/>
            </a:pPr>
            <a:r>
              <a:t>Colour code:</a:t>
            </a:r>
          </a:p>
          <a:p>
            <a:pPr algn="ctr" defTabSz="152400">
              <a:defRPr sz="2000"/>
            </a:pPr>
            <a:r>
              <a:t>local density</a:t>
            </a:r>
          </a:p>
        </p:txBody>
      </p:sp>
      <p:sp>
        <p:nvSpPr>
          <p:cNvPr id="207" name="3 g/cm³"/>
          <p:cNvSpPr txBox="1"/>
          <p:nvPr/>
        </p:nvSpPr>
        <p:spPr>
          <a:xfrm>
            <a:off x="11695234" y="2268574"/>
            <a:ext cx="1018932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152400">
              <a:defRPr sz="2000"/>
            </a:lvl1pPr>
          </a:lstStyle>
          <a:p>
            <a:pPr/>
            <a:r>
              <a:t>3 g/cm³</a:t>
            </a:r>
          </a:p>
        </p:txBody>
      </p:sp>
      <p:sp>
        <p:nvSpPr>
          <p:cNvPr id="208" name="1.5 g/cm³"/>
          <p:cNvSpPr txBox="1"/>
          <p:nvPr/>
        </p:nvSpPr>
        <p:spPr>
          <a:xfrm>
            <a:off x="11589318" y="5126158"/>
            <a:ext cx="1230764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152400">
              <a:defRPr sz="2000"/>
            </a:lvl1pPr>
          </a:lstStyle>
          <a:p>
            <a:pPr/>
            <a:r>
              <a:t>1.5 g/cm³</a:t>
            </a:r>
          </a:p>
        </p:txBody>
      </p:sp>
      <p:pic>
        <p:nvPicPr>
          <p:cNvPr id="209" name="densification2.png" descr="densification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1434" y="873538"/>
            <a:ext cx="5633393" cy="5633393"/>
          </a:xfrm>
          <a:prstGeom prst="rect">
            <a:avLst/>
          </a:prstGeom>
        </p:spPr>
      </p:pic>
      <p:pic>
        <p:nvPicPr>
          <p:cNvPr id="210" name="scale.png" descr="sca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12140" y="2268574"/>
            <a:ext cx="406401" cy="3251201"/>
          </a:xfrm>
          <a:prstGeom prst="rect">
            <a:avLst/>
          </a:prstGeom>
        </p:spPr>
      </p:pic>
      <p:sp>
        <p:nvSpPr>
          <p:cNvPr id="211" name="Slice of a 10 keV thermal spike on a (100) interface"/>
          <p:cNvSpPr txBox="1"/>
          <p:nvPr/>
        </p:nvSpPr>
        <p:spPr>
          <a:xfrm>
            <a:off x="3071884" y="6605768"/>
            <a:ext cx="5932493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152400">
              <a:defRPr sz="2000"/>
            </a:lvl1pPr>
          </a:lstStyle>
          <a:p>
            <a:pPr/>
            <a:r>
              <a:t>Slice of a 10 keV thermal spike on a (100) interface</a:t>
            </a:r>
          </a:p>
        </p:txBody>
      </p:sp>
      <p:sp>
        <p:nvSpPr>
          <p:cNvPr id="212" name="Radiation damage: density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Radiation damage: density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5" name="Driving force for Tii to move to the glass once they have formed…"/>
          <p:cNvSpPr txBox="1"/>
          <p:nvPr/>
        </p:nvSpPr>
        <p:spPr>
          <a:xfrm>
            <a:off x="4037436" y="6037907"/>
            <a:ext cx="5920528" cy="1591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/>
            </a:pP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Driving force for Ti</a:t>
            </a:r>
            <a:r>
              <a:rPr baseline="-5999"/>
              <a:t>i </a:t>
            </a:r>
            <a:r>
              <a:t>to move to the glass once they have formed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Si tends to be substitutional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Na tends to be interstitial</a:t>
            </a:r>
          </a:p>
        </p:txBody>
      </p:sp>
      <p:graphicFrame>
        <p:nvGraphicFramePr>
          <p:cNvPr id="216" name="Tableau"/>
          <p:cNvGraphicFramePr/>
          <p:nvPr/>
        </p:nvGraphicFramePr>
        <p:xfrm>
          <a:off x="3221583" y="2222500"/>
          <a:ext cx="6590209" cy="3024833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{8F44A2F1-9E1F-4B54-A3A2-5F16C0AD49E2}</a:tableStyleId>
              </a:tblPr>
              <a:tblGrid>
                <a:gridCol w="3280816"/>
                <a:gridCol w="3280816"/>
              </a:tblGrid>
              <a:tr h="599251"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b="0" sz="1800">
                          <a:uFillTx/>
                        </a:defRPr>
                      </a:pPr>
                      <a:r>
                        <a:rPr b="1" sz="2400"/>
                        <a:t>Defect</a:t>
                      </a:r>
                    </a:p>
                  </a:txBody>
                  <a:tcPr marL="50800" marR="50800" marT="50800" marB="50800" anchor="t" anchorCtr="0" horzOverflow="overflow">
                    <a:lnL w="28575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b="0" sz="1800">
                          <a:uFillTx/>
                        </a:defRPr>
                      </a:pPr>
                      <a:r>
                        <a:rPr b="1" sz="2400"/>
                        <a:t>∆E</a:t>
                      </a:r>
                    </a:p>
                  </a:txBody>
                  <a:tcPr marL="50800" marR="50800" marT="50800" marB="50800" anchor="t" anchorCtr="0" horzOverflow="overflow">
                    <a:lnR w="28575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99251"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sz="2400">
                          <a:uFillTx/>
                        </a:defRPr>
                      </a:pPr>
                      <a:r>
                        <a:t>Ti</a:t>
                      </a:r>
                      <a:r>
                        <a:rPr baseline="-5999"/>
                        <a:t>glass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b="0" sz="1800">
                          <a:uFillTx/>
                        </a:defRPr>
                      </a:pPr>
                      <a:r>
                        <a:rPr b="1" sz="2400"/>
                        <a:t>0.5 eV</a:t>
                      </a:r>
                    </a:p>
                  </a:txBody>
                  <a:tcPr marL="50800" marR="50800" marT="50800" marB="50800" anchor="t" anchorCtr="0" horzOverflow="overflow">
                    <a:lnR w="28575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99251"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sz="2400">
                          <a:uFillTx/>
                        </a:defRPr>
                      </a:pPr>
                      <a:r>
                        <a:t>Ti</a:t>
                      </a:r>
                      <a:r>
                        <a:rPr baseline="-5999"/>
                        <a:t>i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b="0" sz="1800">
                          <a:uFillTx/>
                        </a:defRPr>
                      </a:pPr>
                      <a:r>
                        <a:rPr b="1" sz="2400"/>
                        <a:t>3.5 eV</a:t>
                      </a:r>
                    </a:p>
                  </a:txBody>
                  <a:tcPr marL="50800" marR="50800" marT="50800" marB="50800" anchor="t" anchorCtr="0" horzOverflow="overflow">
                    <a:lnR w="28575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99251"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sz="2400">
                          <a:uFillTx/>
                        </a:defRPr>
                      </a:pPr>
                      <a:r>
                        <a:t>Na</a:t>
                      </a:r>
                      <a:r>
                        <a:rPr baseline="-5999"/>
                        <a:t>i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b="0" sz="1800">
                          <a:uFillTx/>
                        </a:defRPr>
                      </a:pPr>
                      <a:r>
                        <a:rPr b="1" sz="2400"/>
                        <a:t>0.7 eV</a:t>
                      </a:r>
                    </a:p>
                  </a:txBody>
                  <a:tcPr marL="50800" marR="50800" marT="50800" marB="50800" anchor="t" anchorCtr="0" horzOverflow="overflow">
                    <a:lnR w="28575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599251"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sz="2400">
                          <a:uFillTx/>
                        </a:defRPr>
                      </a:pPr>
                      <a:r>
                        <a:t>Si</a:t>
                      </a:r>
                      <a:r>
                        <a:rPr baseline="-5999"/>
                        <a:t>Ti</a:t>
                      </a:r>
                    </a:p>
                  </a:txBody>
                  <a:tcPr marL="50800" marR="50800" marT="50800" marB="50800" anchor="t" anchorCtr="0" horzOverflow="overflow">
                    <a:lnB w="285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7200">
                        <a:lnSpc>
                          <a:spcPct val="90000"/>
                        </a:lnSpc>
                        <a:spcBef>
                          <a:spcPts val="2200"/>
                        </a:spcBef>
                        <a:tabLst>
                          <a:tab pos="1295400" algn="l"/>
                        </a:tabLst>
                        <a:defRPr b="0" sz="1800">
                          <a:uFillTx/>
                        </a:defRPr>
                      </a:pPr>
                      <a:r>
                        <a:rPr b="1" sz="2400"/>
                        <a:t>1 eV</a:t>
                      </a:r>
                    </a:p>
                  </a:txBody>
                  <a:tcPr marL="50800" marR="50800" marT="50800" marB="50800" anchor="t" anchorCtr="0" horzOverflow="overflow">
                    <a:lnR w="28575">
                      <a:solidFill>
                        <a:srgbClr val="000000"/>
                      </a:solidFill>
                      <a:miter lim="400000"/>
                    </a:lnR>
                    <a:lnB w="28575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217" name="Estimates from simulations with x=0.1"/>
          <p:cNvSpPr txBox="1"/>
          <p:nvPr/>
        </p:nvSpPr>
        <p:spPr>
          <a:xfrm>
            <a:off x="4288356" y="5329455"/>
            <a:ext cx="4428088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52400">
              <a:defRPr sz="2000"/>
            </a:lvl1pPr>
          </a:lstStyle>
          <a:p>
            <a:pPr/>
            <a:r>
              <a:t>Estimates from simulations with x=0.1</a:t>
            </a:r>
          </a:p>
        </p:txBody>
      </p:sp>
      <p:sp>
        <p:nvSpPr>
          <p:cNvPr id="218" name="Interfaces: defect energies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Interfaces: defect energies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1" name="Acknowledgments"/>
          <p:cNvSpPr txBox="1"/>
          <p:nvPr>
            <p:ph type="title"/>
          </p:nvPr>
        </p:nvSpPr>
        <p:spPr>
          <a:xfrm>
            <a:off x="1587500" y="-101600"/>
            <a:ext cx="10820400" cy="932463"/>
          </a:xfrm>
          <a:prstGeom prst="rect">
            <a:avLst/>
          </a:prstGeom>
        </p:spPr>
        <p:txBody>
          <a:bodyPr/>
          <a:lstStyle/>
          <a:p>
            <a:pPr/>
            <a:r>
              <a:t>Acknowledgments</a:t>
            </a:r>
          </a:p>
        </p:txBody>
      </p:sp>
      <p:sp>
        <p:nvSpPr>
          <p:cNvPr id="222" name="Computing facilities…"/>
          <p:cNvSpPr txBox="1"/>
          <p:nvPr/>
        </p:nvSpPr>
        <p:spPr>
          <a:xfrm>
            <a:off x="1180456" y="3401926"/>
            <a:ext cx="5931542" cy="100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Computing facilities</a:t>
            </a:r>
          </a:p>
          <a:p>
            <a:pPr marL="203319" indent="-145520" defTabSz="152400">
              <a:buClr>
                <a:srgbClr val="5089A6"/>
              </a:buClr>
              <a:buSzPct val="100000"/>
              <a:buChar char="•"/>
              <a:defRPr sz="2000"/>
            </a:pPr>
            <a:r>
              <a:t> Imperial College HPC cluster</a:t>
            </a:r>
          </a:p>
          <a:p>
            <a:pPr marL="203319" indent="-145520" defTabSz="241300">
              <a:buClr>
                <a:srgbClr val="5089A6"/>
              </a:buClr>
              <a:buSzPct val="100000"/>
              <a:buChar char="•"/>
              <a:defRPr sz="2000"/>
            </a:pPr>
            <a:r>
              <a:t> Thomas (Materials and Molecular Modelling Hub)</a:t>
            </a:r>
          </a:p>
        </p:txBody>
      </p:sp>
      <p:sp>
        <p:nvSpPr>
          <p:cNvPr id="223" name="Robin Grimes…"/>
          <p:cNvSpPr txBox="1"/>
          <p:nvPr/>
        </p:nvSpPr>
        <p:spPr>
          <a:xfrm>
            <a:off x="2858711" y="1896870"/>
            <a:ext cx="2081651" cy="752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Robin Grimes</a:t>
            </a:r>
          </a:p>
          <a:p>
            <a:pPr>
              <a:defRPr b="1"/>
            </a:pPr>
            <a:r>
              <a:t>Erik Hansen </a:t>
            </a:r>
          </a:p>
        </p:txBody>
      </p:sp>
      <p:pic>
        <p:nvPicPr>
          <p:cNvPr id="2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72991" y="6194750"/>
            <a:ext cx="2590801" cy="679693"/>
          </a:xfrm>
          <a:prstGeom prst="rect">
            <a:avLst/>
          </a:prstGeom>
        </p:spPr>
      </p:pic>
      <p:pic>
        <p:nvPicPr>
          <p:cNvPr id="225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58900" t="3148" r="1301" b="81156"/>
          <a:stretch>
            <a:fillRect/>
          </a:stretch>
        </p:blipFill>
        <p:spPr>
          <a:xfrm>
            <a:off x="6619523" y="6062712"/>
            <a:ext cx="3926868" cy="1096124"/>
          </a:xfrm>
          <a:prstGeom prst="rect">
            <a:avLst/>
          </a:prstGeom>
        </p:spPr>
      </p:pic>
      <p:pic>
        <p:nvPicPr>
          <p:cNvPr id="22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13122" y="2527300"/>
            <a:ext cx="2473995" cy="3065279"/>
          </a:xfrm>
          <a:prstGeom prst="rect">
            <a:avLst/>
          </a:prstGeom>
        </p:spPr>
      </p:pic>
      <p:pic>
        <p:nvPicPr>
          <p:cNvPr id="227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94586" y="7736030"/>
            <a:ext cx="3009901" cy="711201"/>
          </a:xfrm>
          <a:prstGeom prst="rect">
            <a:avLst/>
          </a:prstGeom>
        </p:spPr>
      </p:pic>
      <p:pic>
        <p:nvPicPr>
          <p:cNvPr id="228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44531" y="7629016"/>
            <a:ext cx="2540001" cy="10160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0038" y="292217"/>
            <a:ext cx="2590801" cy="679694"/>
          </a:xfrm>
          <a:prstGeom prst="rect">
            <a:avLst/>
          </a:prstGeom>
        </p:spPr>
      </p:pic>
      <p:pic>
        <p:nvPicPr>
          <p:cNvPr id="23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39704" y="-632303"/>
            <a:ext cx="4651469" cy="8736522"/>
          </a:xfrm>
          <a:prstGeom prst="rect">
            <a:avLst/>
          </a:prstGeom>
        </p:spPr>
      </p:pic>
      <p:pic>
        <p:nvPicPr>
          <p:cNvPr id="232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58900" t="3148" r="1301" b="81156"/>
          <a:stretch>
            <a:fillRect/>
          </a:stretch>
        </p:blipFill>
        <p:spPr>
          <a:xfrm>
            <a:off x="4226569" y="160179"/>
            <a:ext cx="3926869" cy="1096124"/>
          </a:xfrm>
          <a:prstGeom prst="rect">
            <a:avLst/>
          </a:prstGeom>
        </p:spPr>
      </p:pic>
      <p:sp>
        <p:nvSpPr>
          <p:cNvPr id="233" name="Atomisitc simulation…"/>
          <p:cNvSpPr txBox="1"/>
          <p:nvPr/>
        </p:nvSpPr>
        <p:spPr>
          <a:xfrm>
            <a:off x="-204330" y="1328929"/>
            <a:ext cx="9755860" cy="5100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marL="0" marR="0" algn="ctr">
              <a:defRPr sz="5000">
                <a:solidFill>
                  <a:srgbClr val="074A76"/>
                </a:solidFill>
                <a:uFill>
                  <a:solidFill>
                    <a:srgbClr val="00804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Atomisitc simulation</a:t>
            </a:r>
          </a:p>
          <a:p>
            <a:pPr marL="0" marR="0" algn="ctr">
              <a:defRPr sz="5000">
                <a:solidFill>
                  <a:srgbClr val="074A76"/>
                </a:solidFill>
                <a:uFill>
                  <a:solidFill>
                    <a:srgbClr val="00804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of interfaces in glass/crystal composites</a:t>
            </a:r>
          </a:p>
          <a:p>
            <a:pPr marL="0" marR="0" algn="ctr">
              <a:defRPr sz="5000">
                <a:solidFill>
                  <a:srgbClr val="074A76"/>
                </a:solidFill>
                <a:uFill>
                  <a:solidFill>
                    <a:srgbClr val="008040"/>
                  </a:solidFill>
                </a:uFill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t>for nuclear wasteforms</a:t>
            </a:r>
          </a:p>
        </p:txBody>
      </p:sp>
      <p:sp>
        <p:nvSpPr>
          <p:cNvPr id="234" name="p.fossati@imperial.ac.uk"/>
          <p:cNvSpPr txBox="1"/>
          <p:nvPr/>
        </p:nvSpPr>
        <p:spPr>
          <a:xfrm>
            <a:off x="3076374" y="7189288"/>
            <a:ext cx="3219852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p.fossati@imperial.ac.uk</a:t>
            </a:r>
          </a:p>
        </p:txBody>
      </p:sp>
      <p:sp>
        <p:nvSpPr>
          <p:cNvPr id="235" name="Paul C. M. Fossati, Michael J. D. Rushton &amp; William E. Lee"/>
          <p:cNvSpPr txBox="1"/>
          <p:nvPr/>
        </p:nvSpPr>
        <p:spPr>
          <a:xfrm>
            <a:off x="1205952" y="6624097"/>
            <a:ext cx="7469924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 u="sng"/>
              <a:t>Paul C. M. Fossati</a:t>
            </a:r>
            <a:r>
              <a:t>, Michael J. D. Rushton &amp; William E. Lee</a:t>
            </a:r>
          </a:p>
        </p:txBody>
      </p:sp>
      <p:pic>
        <p:nvPicPr>
          <p:cNvPr id="23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715386" y="7806795"/>
            <a:ext cx="3009901" cy="7112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7B1B7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42464D"/>
      </a:dk2>
      <a:lt2>
        <a:srgbClr val="D4D6D9"/>
      </a:lt2>
      <a:accent1>
        <a:srgbClr val="095CC4"/>
      </a:accent1>
      <a:accent2>
        <a:srgbClr val="1B8518"/>
      </a:accent2>
      <a:accent3>
        <a:srgbClr val="D3B21C"/>
      </a:accent3>
      <a:accent4>
        <a:srgbClr val="D45510"/>
      </a:accent4>
      <a:accent5>
        <a:srgbClr val="BA120A"/>
      </a:accent5>
      <a:accent6>
        <a:srgbClr val="62298A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7B1B7"/>
        </a:solidFill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952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