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4" r:id="rId2"/>
    <p:sldId id="265" r:id="rId3"/>
    <p:sldId id="282" r:id="rId4"/>
    <p:sldId id="267" r:id="rId5"/>
    <p:sldId id="273" r:id="rId6"/>
    <p:sldId id="277" r:id="rId7"/>
    <p:sldId id="278" r:id="rId8"/>
    <p:sldId id="269" r:id="rId9"/>
    <p:sldId id="279" r:id="rId10"/>
    <p:sldId id="270" r:id="rId11"/>
    <p:sldId id="271" r:id="rId12"/>
    <p:sldId id="280" r:id="rId13"/>
    <p:sldId id="283" r:id="rId14"/>
    <p:sldId id="274" r:id="rId15"/>
    <p:sldId id="284" r:id="rId16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A01E"/>
    <a:srgbClr val="50AAE6"/>
    <a:srgbClr val="5A6EB4"/>
    <a:srgbClr val="A00078"/>
    <a:srgbClr val="A01E28"/>
    <a:srgbClr val="A08232"/>
    <a:srgbClr val="FA8214"/>
    <a:srgbClr val="82BE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1212" autoAdjust="0"/>
  </p:normalViewPr>
  <p:slideViewPr>
    <p:cSldViewPr>
      <p:cViewPr>
        <p:scale>
          <a:sx n="90" d="100"/>
          <a:sy n="90" d="100"/>
        </p:scale>
        <p:origin x="-1075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3180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628574" y="508396"/>
            <a:ext cx="2734805" cy="30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Composition of radionuclide containing solid phases on the inner surface of Zircaloy-4</a:t>
            </a:r>
            <a:endParaRPr lang="de-DE"/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536576" y="9263140"/>
            <a:ext cx="3076262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de-DE" sz="800" dirty="0"/>
              <a:t>KIT – </a:t>
            </a:r>
            <a:r>
              <a:rPr lang="en-US" altLang="de-DE" sz="800" dirty="0" smtClean="0"/>
              <a:t>The Research University  in the </a:t>
            </a:r>
            <a:r>
              <a:rPr lang="en-US" altLang="de-DE" sz="800" dirty="0"/>
              <a:t>Helmholtz Association</a:t>
            </a:r>
          </a:p>
        </p:txBody>
      </p:sp>
      <p:pic>
        <p:nvPicPr>
          <p:cNvPr id="9223" name="Picture 11" descr="KIT-Logo-rgb_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44" y="205083"/>
            <a:ext cx="999196" cy="50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579843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970BCF3-701C-4E03-9023-30B550218318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0323674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30.10.2017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Composition of radionuclide containing solid phases on the inner surface of Zircaloy-4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9180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30.10.2017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dirty="0" smtClean="0"/>
              <a:t>Composition of radionuclide containing solid phases on the inner surface of Zircaloy-4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0648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0009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895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5425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4770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2407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4923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7101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9741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7844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1890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34088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30.10.2017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de-DE" alt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70BCF3-701C-4E03-9023-30B550218318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5629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9" descr="II_rahmen_neu_tit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396875" y="6598800"/>
            <a:ext cx="367030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de-DE" sz="800" dirty="0"/>
              <a:t>KIT – </a:t>
            </a:r>
            <a:r>
              <a:rPr lang="en-US" altLang="de-DE" sz="800" dirty="0" smtClean="0"/>
              <a:t> The Research University in the </a:t>
            </a:r>
            <a:r>
              <a:rPr lang="en-US" altLang="de-DE" sz="800" dirty="0"/>
              <a:t>Helmholtz Association</a:t>
            </a:r>
            <a:r>
              <a:rPr lang="de-DE" altLang="de-DE" sz="800" dirty="0"/>
              <a:t> </a:t>
            </a:r>
            <a:endParaRPr lang="en-US" altLang="de-DE" sz="800" dirty="0"/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385763" y="3366344"/>
            <a:ext cx="505033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de-DE" sz="1000" b="1" noProof="0" dirty="0" smtClean="0">
                <a:solidFill>
                  <a:schemeClr val="bg1"/>
                </a:solidFill>
              </a:rPr>
              <a:t>Karlsruhe Institute of Technology –</a:t>
            </a:r>
            <a:r>
              <a:rPr lang="en-US" altLang="de-DE" sz="1000" b="1" baseline="0" noProof="0" dirty="0" smtClean="0">
                <a:solidFill>
                  <a:schemeClr val="bg1"/>
                </a:solidFill>
              </a:rPr>
              <a:t> Institute for Nuclear Waste Disposal (KIT-INE)</a:t>
            </a:r>
            <a:endParaRPr lang="en-US" altLang="de-DE" sz="1000" b="1" noProof="0" dirty="0" smtClean="0">
              <a:solidFill>
                <a:schemeClr val="bg1"/>
              </a:solidFill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7318375" y="6497638"/>
            <a:ext cx="1727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de-DE" sz="1600" b="1">
                <a:solidFill>
                  <a:schemeClr val="bg1"/>
                </a:solidFill>
                <a:latin typeface="Arial" charset="0"/>
              </a:rPr>
              <a:t>www.kit.edu</a:t>
            </a:r>
          </a:p>
        </p:txBody>
      </p:sp>
      <p:pic>
        <p:nvPicPr>
          <p:cNvPr id="26640" name="Picture 13" descr="KIT-Logo-rgb_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1619250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6372000"/>
            <a:ext cx="468000" cy="46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30.10.2017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4033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/>
          </a:p>
        </p:txBody>
      </p:sp>
      <p:sp>
        <p:nvSpPr>
          <p:cNvPr id="5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30.10.2017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5522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2113" y="1198563"/>
            <a:ext cx="4102100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198563"/>
            <a:ext cx="4102100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/>
          </a:p>
        </p:txBody>
      </p:sp>
      <p:sp>
        <p:nvSpPr>
          <p:cNvPr id="6" name="Datumsplatzhalter 9"/>
          <p:cNvSpPr>
            <a:spLocks noGrp="1"/>
          </p:cNvSpPr>
          <p:nvPr>
            <p:ph type="dt" sz="half" idx="11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30.10.2017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0326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/>
          </a:p>
        </p:txBody>
      </p:sp>
      <p:sp>
        <p:nvSpPr>
          <p:cNvPr id="8" name="Datumsplatzhalter 9"/>
          <p:cNvSpPr>
            <a:spLocks noGrp="1"/>
          </p:cNvSpPr>
          <p:nvPr>
            <p:ph type="dt" sz="half" idx="11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30.10.2017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85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/>
          </a:p>
        </p:txBody>
      </p:sp>
      <p:sp>
        <p:nvSpPr>
          <p:cNvPr id="4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30.10.2017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9466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/>
          </a:p>
        </p:txBody>
      </p:sp>
      <p:sp>
        <p:nvSpPr>
          <p:cNvPr id="3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30.10.2017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8934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/>
          </a:p>
        </p:txBody>
      </p:sp>
      <p:sp>
        <p:nvSpPr>
          <p:cNvPr id="6" name="Datumsplatzhalter 9"/>
          <p:cNvSpPr>
            <a:spLocks noGrp="1"/>
          </p:cNvSpPr>
          <p:nvPr>
            <p:ph type="dt" sz="half" idx="11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30.10.2017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7935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/>
          </a:p>
        </p:txBody>
      </p:sp>
      <p:sp>
        <p:nvSpPr>
          <p:cNvPr id="6" name="Datumsplatzhalter 9"/>
          <p:cNvSpPr>
            <a:spLocks noGrp="1"/>
          </p:cNvSpPr>
          <p:nvPr>
            <p:ph type="dt" sz="half" idx="11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30.10.2017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9676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/>
          </a:p>
        </p:txBody>
      </p:sp>
      <p:sp>
        <p:nvSpPr>
          <p:cNvPr id="5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30.10.2017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3908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59563" y="333375"/>
            <a:ext cx="2089150" cy="57594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0525" y="333375"/>
            <a:ext cx="6116638" cy="5759450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/>
          </a:p>
        </p:txBody>
      </p:sp>
      <p:sp>
        <p:nvSpPr>
          <p:cNvPr id="5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30.10.2017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359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II_rahmen_neu_fol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0525" y="333375"/>
            <a:ext cx="69119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Click to add title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2113" y="1198563"/>
            <a:ext cx="835660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smtClean="0"/>
              <a:t>Click to add text</a:t>
            </a:r>
          </a:p>
          <a:p>
            <a:pPr lvl="1"/>
            <a:r>
              <a:rPr lang="en-US" altLang="de-DE" smtClean="0"/>
              <a:t>Second level</a:t>
            </a:r>
          </a:p>
          <a:p>
            <a:pPr lvl="2"/>
            <a:r>
              <a:rPr lang="en-US" altLang="de-DE" smtClean="0"/>
              <a:t>Third level</a:t>
            </a:r>
          </a:p>
          <a:p>
            <a:pPr lvl="3"/>
            <a:r>
              <a:rPr lang="en-US" altLang="de-DE" smtClean="0"/>
              <a:t>Fourth level</a:t>
            </a:r>
          </a:p>
          <a:p>
            <a:pPr lvl="4"/>
            <a:r>
              <a:rPr lang="en-US" altLang="de-DE" smtClean="0"/>
              <a:t>Fifth level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6011863" y="6453188"/>
            <a:ext cx="273685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r>
              <a:rPr lang="en-GB" altLang="de-DE" sz="900" noProof="0" dirty="0" smtClean="0">
                <a:solidFill>
                  <a:schemeClr val="tx1"/>
                </a:solidFill>
              </a:rPr>
              <a:t>Institute for Nuclear</a:t>
            </a:r>
            <a:r>
              <a:rPr lang="en-GB" altLang="de-DE" sz="900" baseline="0" noProof="0" dirty="0" smtClean="0">
                <a:solidFill>
                  <a:schemeClr val="tx1"/>
                </a:solidFill>
              </a:rPr>
              <a:t> Waste Disposal (INE)</a:t>
            </a:r>
            <a:endParaRPr lang="en-GB" altLang="de-DE" sz="900" noProof="0" dirty="0">
              <a:solidFill>
                <a:schemeClr val="tx1"/>
              </a:solidFill>
            </a:endParaRPr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250825" y="6445250"/>
            <a:ext cx="3254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50000"/>
              </a:spcBef>
              <a:defRPr/>
            </a:pPr>
            <a:fld id="{A2177219-4D79-4D82-A800-567BDD8316C6}" type="slidenum">
              <a:rPr lang="de-DE" sz="900" b="1">
                <a:latin typeface="Arial" charset="0"/>
              </a:rPr>
              <a:pPr>
                <a:spcBef>
                  <a:spcPct val="50000"/>
                </a:spcBef>
                <a:defRPr/>
              </a:pPr>
              <a:t>‹Nº›</a:t>
            </a:fld>
            <a:endParaRPr lang="de-DE" sz="900" b="1">
              <a:latin typeface="Arial" charset="0"/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01800" y="6445250"/>
            <a:ext cx="42481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pic>
        <p:nvPicPr>
          <p:cNvPr id="1037" name="Picture 9" descr="KITlogo_4c_frutige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41313"/>
            <a:ext cx="108426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612000" y="6444000"/>
            <a:ext cx="1044000" cy="36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30.10.2017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14325" indent="-314325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90575" indent="-314325" algn="l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>
          <a:solidFill>
            <a:schemeClr val="tx1"/>
          </a:solidFill>
          <a:latin typeface="+mn-lt"/>
        </a:defRPr>
      </a:lvl2pPr>
      <a:lvl3pPr marL="1209675" indent="-276225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1600">
          <a:solidFill>
            <a:schemeClr val="tx1"/>
          </a:solidFill>
          <a:latin typeface="+mn-lt"/>
        </a:defRPr>
      </a:lvl3pPr>
      <a:lvl4pPr marL="1657350" indent="-276225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1600">
          <a:solidFill>
            <a:schemeClr val="tx1"/>
          </a:solidFill>
          <a:latin typeface="+mn-lt"/>
        </a:defRPr>
      </a:lvl4pPr>
      <a:lvl5pPr marL="2095500" indent="-276225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12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9.jpe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395288" y="1412875"/>
            <a:ext cx="83899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 b="1">
                <a:solidFill>
                  <a:schemeClr val="tx2"/>
                </a:solidFill>
                <a:latin typeface="Arial" pitchFamily="34" charset="0"/>
              </a:defRPr>
            </a:lvl1pPr>
            <a:lvl2pPr eaLnBrk="0" hangingPunct="0">
              <a:defRPr sz="2400" b="1">
                <a:solidFill>
                  <a:schemeClr val="tx2"/>
                </a:solidFill>
                <a:latin typeface="Arial" pitchFamily="34" charset="0"/>
              </a:defRPr>
            </a:lvl2pPr>
            <a:lvl3pPr eaLnBrk="0" hangingPunct="0">
              <a:defRPr sz="2400" b="1">
                <a:solidFill>
                  <a:schemeClr val="tx2"/>
                </a:solidFill>
                <a:latin typeface="Arial" pitchFamily="34" charset="0"/>
              </a:defRPr>
            </a:lvl3pPr>
            <a:lvl4pPr eaLnBrk="0" hangingPunct="0">
              <a:defRPr sz="2400" b="1">
                <a:solidFill>
                  <a:schemeClr val="tx2"/>
                </a:solidFill>
                <a:latin typeface="Arial" pitchFamily="34" charset="0"/>
              </a:defRPr>
            </a:lvl4pPr>
            <a:lvl5pPr eaLnBrk="0" hangingPunct="0">
              <a:defRPr sz="2400" b="1">
                <a:solidFill>
                  <a:schemeClr val="tx2"/>
                </a:solidFill>
                <a:latin typeface="Arial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800" dirty="0"/>
              <a:t>Composition of radionuclide containing solid phases on the inner surface of </a:t>
            </a:r>
            <a:r>
              <a:rPr lang="en-US" sz="2800" dirty="0" smtClean="0"/>
              <a:t>Zircaloy-4</a:t>
            </a:r>
            <a:endParaRPr lang="de-DE" sz="2800" dirty="0"/>
          </a:p>
        </p:txBody>
      </p:sp>
      <p:sp>
        <p:nvSpPr>
          <p:cNvPr id="30725" name="Rectangle 3"/>
          <p:cNvSpPr>
            <a:spLocks noChangeArrowheads="1"/>
          </p:cNvSpPr>
          <p:nvPr/>
        </p:nvSpPr>
        <p:spPr bwMode="auto">
          <a:xfrm>
            <a:off x="396875" y="2349500"/>
            <a:ext cx="837088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eaLnBrk="0" hangingPunct="0"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/>
            <a:r>
              <a:rPr lang="de-DE" sz="1400" u="sng" dirty="0"/>
              <a:t>E. González-Robles</a:t>
            </a:r>
            <a:r>
              <a:rPr lang="de-DE" sz="1400" baseline="30000" dirty="0"/>
              <a:t>1</a:t>
            </a:r>
            <a:r>
              <a:rPr lang="de-DE" sz="1400" dirty="0"/>
              <a:t>, M. Herm</a:t>
            </a:r>
            <a:r>
              <a:rPr lang="de-DE" sz="1400" baseline="30000" dirty="0"/>
              <a:t>1</a:t>
            </a:r>
            <a:r>
              <a:rPr lang="de-DE" sz="1400" dirty="0"/>
              <a:t>, N. Müller</a:t>
            </a:r>
            <a:r>
              <a:rPr lang="de-DE" sz="1400" baseline="30000" dirty="0"/>
              <a:t>1</a:t>
            </a:r>
            <a:r>
              <a:rPr lang="de-DE" sz="1400" dirty="0"/>
              <a:t>, K. Dardenne</a:t>
            </a:r>
            <a:r>
              <a:rPr lang="de-DE" sz="1400" baseline="30000" dirty="0"/>
              <a:t>1</a:t>
            </a:r>
            <a:r>
              <a:rPr lang="de-DE" sz="1400" dirty="0"/>
              <a:t>, J. </a:t>
            </a:r>
            <a:r>
              <a:rPr lang="de-DE" sz="1400" smtClean="0"/>
              <a:t>Rothe</a:t>
            </a:r>
            <a:r>
              <a:rPr lang="de-DE" sz="1400" baseline="30000" smtClean="0"/>
              <a:t>1</a:t>
            </a:r>
            <a:r>
              <a:rPr lang="de-DE" sz="1400" dirty="0"/>
              <a:t>, D. Schild</a:t>
            </a:r>
            <a:r>
              <a:rPr lang="de-DE" sz="1400" baseline="30000" dirty="0"/>
              <a:t>1</a:t>
            </a:r>
            <a:r>
              <a:rPr lang="de-DE" sz="1400" dirty="0"/>
              <a:t>, R. Dagan</a:t>
            </a:r>
            <a:r>
              <a:rPr lang="de-DE" sz="1400" baseline="30000" dirty="0"/>
              <a:t>2</a:t>
            </a:r>
            <a:r>
              <a:rPr lang="de-DE" sz="1400" dirty="0"/>
              <a:t>, V. </a:t>
            </a:r>
            <a:r>
              <a:rPr lang="de-DE" sz="1400" dirty="0" smtClean="0"/>
              <a:t>Metz</a:t>
            </a:r>
            <a:r>
              <a:rPr lang="de-DE" sz="1400" baseline="30000" dirty="0" smtClean="0"/>
              <a:t>1</a:t>
            </a:r>
            <a:endParaRPr lang="en-US" altLang="de-DE" sz="14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95288" y="2852936"/>
            <a:ext cx="83708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eaLnBrk="0" hangingPunct="0"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de-DE" sz="1000" b="1" baseline="36000" dirty="0" smtClean="0">
                <a:solidFill>
                  <a:srgbClr val="000000"/>
                </a:solidFill>
              </a:rPr>
              <a:t>1</a:t>
            </a:r>
            <a:r>
              <a:rPr lang="en-US" altLang="de-DE" sz="1000" b="1" dirty="0" smtClean="0">
                <a:solidFill>
                  <a:srgbClr val="000000"/>
                </a:solidFill>
              </a:rPr>
              <a:t> Karlsruhe Institute of Technology, Institute for Nuclear Waste Disposal, P.O. Box 3640, 76021 Karlsruhe, Germany</a:t>
            </a:r>
          </a:p>
          <a:p>
            <a:pPr algn="l" eaLnBrk="1" hangingPunct="1">
              <a:spcBef>
                <a:spcPct val="0"/>
              </a:spcBef>
            </a:pPr>
            <a:r>
              <a:rPr lang="en-US" altLang="de-DE" sz="1000" b="1" baseline="36000" dirty="0" smtClean="0">
                <a:solidFill>
                  <a:srgbClr val="000000"/>
                </a:solidFill>
              </a:rPr>
              <a:t>2</a:t>
            </a:r>
            <a:r>
              <a:rPr lang="en-US" altLang="de-DE" sz="1000" b="1" dirty="0" smtClean="0">
                <a:solidFill>
                  <a:srgbClr val="000000"/>
                </a:solidFill>
              </a:rPr>
              <a:t> </a:t>
            </a:r>
            <a:r>
              <a:rPr lang="en-US" altLang="de-DE" sz="1000" b="1" dirty="0">
                <a:solidFill>
                  <a:srgbClr val="000000"/>
                </a:solidFill>
              </a:rPr>
              <a:t>Karlsruhe Institute of Technology, Institute for </a:t>
            </a:r>
            <a:r>
              <a:rPr lang="en-US" altLang="de-DE" sz="1000" b="1" dirty="0" smtClean="0">
                <a:solidFill>
                  <a:srgbClr val="000000"/>
                </a:solidFill>
              </a:rPr>
              <a:t>Neutron Physics and Reactor Technology, </a:t>
            </a:r>
            <a:r>
              <a:rPr lang="en-US" altLang="de-DE" sz="1000" b="1" dirty="0">
                <a:solidFill>
                  <a:srgbClr val="000000"/>
                </a:solidFill>
              </a:rPr>
              <a:t>P.O. Box 3640, 76021 Karlsruhe, Germany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95288" y="3789040"/>
            <a:ext cx="8370888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eaLnBrk="0" hangingPunct="0"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ctr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ctr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spcBef>
                <a:spcPts val="0"/>
              </a:spcBef>
              <a:defRPr/>
            </a:pPr>
            <a:endParaRPr lang="en-US" sz="1400" b="1" dirty="0" smtClean="0">
              <a:solidFill>
                <a:srgbClr val="007162"/>
              </a:solidFill>
            </a:endParaRPr>
          </a:p>
          <a:p>
            <a:pPr algn="l">
              <a:spcBef>
                <a:spcPts val="0"/>
              </a:spcBef>
              <a:defRPr/>
            </a:pPr>
            <a:r>
              <a:rPr lang="en-US" sz="1400" b="1" dirty="0" smtClean="0">
                <a:solidFill>
                  <a:srgbClr val="007162"/>
                </a:solidFill>
              </a:rPr>
              <a:t>Materials </a:t>
            </a:r>
            <a:r>
              <a:rPr lang="en-US" sz="1400" b="1" dirty="0">
                <a:solidFill>
                  <a:srgbClr val="007162"/>
                </a:solidFill>
              </a:rPr>
              <a:t>Research Society</a:t>
            </a:r>
          </a:p>
          <a:p>
            <a:pPr algn="l">
              <a:spcBef>
                <a:spcPts val="0"/>
              </a:spcBef>
              <a:defRPr/>
            </a:pPr>
            <a:r>
              <a:rPr lang="en-US" sz="1400" b="1" dirty="0">
                <a:solidFill>
                  <a:srgbClr val="007162"/>
                </a:solidFill>
              </a:rPr>
              <a:t>Scientific Basis for Nuclear Waste Management </a:t>
            </a:r>
            <a:r>
              <a:rPr lang="en-US" sz="1400" b="1" dirty="0" smtClean="0">
                <a:solidFill>
                  <a:srgbClr val="007162"/>
                </a:solidFill>
              </a:rPr>
              <a:t>XLI</a:t>
            </a:r>
          </a:p>
          <a:p>
            <a:pPr algn="l">
              <a:spcBef>
                <a:spcPts val="0"/>
              </a:spcBef>
            </a:pPr>
            <a:endParaRPr lang="en-US" sz="1400" b="1" dirty="0" smtClean="0">
              <a:solidFill>
                <a:srgbClr val="007162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solidFill>
                  <a:srgbClr val="007162"/>
                </a:solidFill>
              </a:rPr>
              <a:t>29</a:t>
            </a:r>
            <a:r>
              <a:rPr lang="en-US" sz="1400" b="1" baseline="30000" dirty="0" smtClean="0">
                <a:solidFill>
                  <a:srgbClr val="007162"/>
                </a:solidFill>
              </a:rPr>
              <a:t>th</a:t>
            </a:r>
            <a:r>
              <a:rPr lang="en-US" sz="1400" b="1" dirty="0" smtClean="0">
                <a:solidFill>
                  <a:srgbClr val="007162"/>
                </a:solidFill>
              </a:rPr>
              <a:t> October – 3</a:t>
            </a:r>
            <a:r>
              <a:rPr lang="en-US" sz="1400" b="1" baseline="30000" dirty="0" smtClean="0">
                <a:solidFill>
                  <a:srgbClr val="007162"/>
                </a:solidFill>
              </a:rPr>
              <a:t>rd</a:t>
            </a:r>
            <a:r>
              <a:rPr lang="en-US" sz="1400" b="1" dirty="0" smtClean="0">
                <a:solidFill>
                  <a:srgbClr val="007162"/>
                </a:solidFill>
              </a:rPr>
              <a:t> November 2017 </a:t>
            </a:r>
            <a:endParaRPr lang="en-US" sz="1400" b="1" dirty="0">
              <a:solidFill>
                <a:srgbClr val="007162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1400" b="1" dirty="0" smtClean="0">
                <a:solidFill>
                  <a:srgbClr val="007162"/>
                </a:solidFill>
              </a:rPr>
              <a:t>Sydney (Australia) </a:t>
            </a:r>
            <a:endParaRPr lang="en-US" sz="1400" b="1" dirty="0">
              <a:solidFill>
                <a:srgbClr val="007162"/>
              </a:solidFill>
            </a:endParaRPr>
          </a:p>
          <a:p>
            <a:pPr algn="l">
              <a:spcBef>
                <a:spcPts val="0"/>
              </a:spcBef>
              <a:defRPr/>
            </a:pPr>
            <a:endParaRPr lang="en-US" sz="1400" b="1" dirty="0" smtClean="0">
              <a:solidFill>
                <a:srgbClr val="007162"/>
              </a:solidFill>
            </a:endParaRPr>
          </a:p>
          <a:p>
            <a:pPr algn="l">
              <a:spcBef>
                <a:spcPts val="0"/>
              </a:spcBef>
              <a:defRPr/>
            </a:pPr>
            <a:endParaRPr lang="en-US" sz="1400" b="1" dirty="0">
              <a:solidFill>
                <a:srgbClr val="007162"/>
              </a:solidFill>
            </a:endParaRPr>
          </a:p>
          <a:p>
            <a:pPr algn="l">
              <a:spcBef>
                <a:spcPts val="0"/>
              </a:spcBef>
              <a:defRPr/>
            </a:pPr>
            <a:endParaRPr lang="en-US" sz="1400" b="1" dirty="0">
              <a:solidFill>
                <a:srgbClr val="00716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/>
          <a:p>
            <a:r>
              <a:rPr lang="en-US" altLang="de-DE" dirty="0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Outline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 dirty="0"/>
              <a:t>Introduction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 dirty="0"/>
              <a:t>Objectives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 dirty="0" smtClean="0"/>
              <a:t>Material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 dirty="0" smtClean="0"/>
              <a:t>Sample preparation</a:t>
            </a:r>
            <a:endParaRPr lang="en-GB" altLang="de-DE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 dirty="0"/>
              <a:t>Results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 dirty="0" smtClean="0"/>
              <a:t>Conclusions</a:t>
            </a:r>
            <a:endParaRPr lang="en-GB" alt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 smtClean="0"/>
              <a:t>30.10.2017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2000" b="1" dirty="0"/>
              <a:t>Dry Storage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Expected </a:t>
            </a:r>
            <a:r>
              <a:rPr lang="en-US" sz="1800" dirty="0"/>
              <a:t>significant prolongation (&gt; 40 a) of SNF above surface interim storage </a:t>
            </a:r>
            <a:r>
              <a:rPr lang="en-US" sz="1800" dirty="0" smtClean="0"/>
              <a:t>requires (</a:t>
            </a:r>
            <a:r>
              <a:rPr lang="en-US" sz="1800" dirty="0"/>
              <a:t>besides actively monitored and protected facilities)</a:t>
            </a:r>
          </a:p>
          <a:p>
            <a:pPr marL="771525" lvl="1">
              <a:spcBef>
                <a:spcPts val="300"/>
              </a:spcBef>
              <a:spcAft>
                <a:spcPts val="300"/>
              </a:spcAft>
              <a:buBlip>
                <a:blip r:embed="rId3"/>
              </a:buBlip>
            </a:pPr>
            <a:r>
              <a:rPr lang="en-US" dirty="0"/>
              <a:t>better understanding </a:t>
            </a:r>
            <a:r>
              <a:rPr lang="en-US" dirty="0" smtClean="0"/>
              <a:t>of </a:t>
            </a:r>
            <a:r>
              <a:rPr lang="en-US" dirty="0"/>
              <a:t>the effects of thermal, mechanical and radiological  stress</a:t>
            </a:r>
          </a:p>
          <a:p>
            <a:pPr marL="771525" lvl="1">
              <a:spcBef>
                <a:spcPts val="300"/>
              </a:spcBef>
              <a:spcAft>
                <a:spcPts val="300"/>
              </a:spcAft>
              <a:buBlip>
                <a:blip r:embed="rId3"/>
              </a:buBlip>
            </a:pPr>
            <a:r>
              <a:rPr lang="en-US" dirty="0"/>
              <a:t>better understanding </a:t>
            </a:r>
            <a:r>
              <a:rPr lang="en-US" dirty="0" smtClean="0"/>
              <a:t>of </a:t>
            </a:r>
            <a:r>
              <a:rPr lang="en-US" dirty="0"/>
              <a:t>the corrosion of Zircaloy claddings induced by deposition of volatile fission products</a:t>
            </a:r>
          </a:p>
          <a:p>
            <a:pPr marL="771525" lvl="1">
              <a:spcBef>
                <a:spcPts val="300"/>
              </a:spcBef>
              <a:spcAft>
                <a:spcPts val="300"/>
              </a:spcAft>
              <a:buBlip>
                <a:blip r:embed="rId3"/>
              </a:buBlip>
            </a:pPr>
            <a:r>
              <a:rPr lang="en-US" dirty="0"/>
              <a:t>to deal with possibly limited integrity of fuel pins affecting transport and conditioning for final </a:t>
            </a:r>
            <a:r>
              <a:rPr lang="en-US" dirty="0" smtClean="0"/>
              <a:t>disposal</a:t>
            </a:r>
            <a:r>
              <a:rPr lang="en-GB" dirty="0">
                <a:solidFill>
                  <a:srgbClr val="C00000"/>
                </a:solidFill>
                <a:sym typeface="Symbol"/>
              </a:rPr>
              <a:t> </a:t>
            </a:r>
            <a:r>
              <a:rPr lang="en-US" dirty="0">
                <a:solidFill>
                  <a:srgbClr val="C00000"/>
                </a:solidFill>
              </a:rPr>
              <a:t>handling of fuel assemblies</a:t>
            </a:r>
          </a:p>
          <a:p>
            <a:pPr marL="771525" lvl="1">
              <a:spcBef>
                <a:spcPts val="300"/>
              </a:spcBef>
              <a:spcAft>
                <a:spcPts val="300"/>
              </a:spcAft>
              <a:buBlip>
                <a:blip r:embed="rId3"/>
              </a:buBlip>
            </a:pPr>
            <a:endParaRPr lang="en-US" sz="20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30.10.2017</a:t>
            </a:r>
            <a:endParaRPr lang="de-DE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00" y="4428000"/>
            <a:ext cx="3284537" cy="185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00" y="4248000"/>
            <a:ext cx="3741737" cy="206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6468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Objectives</a:t>
            </a:r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dirty="0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 smtClean="0"/>
              <a:t>30.10.2017</a:t>
            </a:r>
            <a:endParaRPr lang="de-DE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92113" y="1217974"/>
            <a:ext cx="8356351" cy="228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1432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057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</a:defRPr>
            </a:lvl2pPr>
            <a:lvl3pPr marL="1209675" indent="-2762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chemeClr val="tx1"/>
                </a:solidFill>
                <a:latin typeface="+mn-lt"/>
              </a:defRPr>
            </a:lvl3pPr>
            <a:lvl4pPr marL="165735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9550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 sz="1800" kern="0" dirty="0"/>
              <a:t>Possible presence of black/blueish precipitates on the inner surface of the irradiated cladding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 sz="1800" kern="0" dirty="0" smtClean="0"/>
              <a:t>Characterisation </a:t>
            </a:r>
            <a:r>
              <a:rPr lang="en-GB" altLang="de-DE" sz="1800" kern="0" dirty="0"/>
              <a:t>of inner and outer surface of </a:t>
            </a:r>
            <a:r>
              <a:rPr lang="en-GB" altLang="de-DE" sz="1800" kern="0" dirty="0" err="1" smtClean="0"/>
              <a:t>Zr</a:t>
            </a:r>
            <a:r>
              <a:rPr lang="en-GB" altLang="de-DE" sz="1800" kern="0" dirty="0" smtClean="0"/>
              <a:t>-cladding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 sz="1800" kern="0" dirty="0" smtClean="0"/>
              <a:t>Volatile </a:t>
            </a:r>
            <a:r>
              <a:rPr lang="en-GB" altLang="de-DE" sz="1800" kern="0" dirty="0" smtClean="0"/>
              <a:t>elements released during reactor operation from subjacent fuel pellets</a:t>
            </a:r>
            <a:br>
              <a:rPr lang="en-GB" altLang="de-DE" sz="1800" kern="0" dirty="0" smtClean="0"/>
            </a:br>
            <a:r>
              <a:rPr lang="en-GB" sz="1800" kern="0" dirty="0" smtClean="0">
                <a:solidFill>
                  <a:srgbClr val="C00000"/>
                </a:solidFill>
                <a:sym typeface="Symbol"/>
              </a:rPr>
              <a:t> contribution to clad corrosion</a:t>
            </a:r>
            <a:r>
              <a:rPr lang="en-GB" sz="1800" kern="0" dirty="0" smtClean="0">
                <a:solidFill>
                  <a:srgbClr val="C00000"/>
                </a:solidFill>
                <a:sym typeface="Symbol"/>
              </a:rPr>
              <a:t>?</a:t>
            </a:r>
            <a:endParaRPr lang="en-GB" sz="1800" kern="0" dirty="0" smtClean="0">
              <a:solidFill>
                <a:srgbClr val="C00000"/>
              </a:solidFill>
              <a:sym typeface="Symbol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69" y="3284984"/>
            <a:ext cx="2620963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000" y="4510683"/>
            <a:ext cx="2498725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6770996" y="5229199"/>
            <a:ext cx="1728102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SEM-EDS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XPS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XAS @ ANKA</a:t>
            </a:r>
          </a:p>
        </p:txBody>
      </p:sp>
      <p:sp>
        <p:nvSpPr>
          <p:cNvPr id="10" name="Ellipse 9"/>
          <p:cNvSpPr/>
          <p:nvPr/>
        </p:nvSpPr>
        <p:spPr>
          <a:xfrm>
            <a:off x="3670188" y="5229200"/>
            <a:ext cx="648072" cy="648072"/>
          </a:xfrm>
          <a:prstGeom prst="ellipse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r Verbinder 9"/>
          <p:cNvCxnSpPr>
            <a:stCxn id="10" idx="6"/>
            <a:endCxn id="12" idx="1"/>
          </p:cNvCxnSpPr>
          <p:nvPr/>
        </p:nvCxnSpPr>
        <p:spPr>
          <a:xfrm>
            <a:off x="4318260" y="5553236"/>
            <a:ext cx="2397354" cy="90400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/>
          <p:cNvSpPr/>
          <p:nvPr/>
        </p:nvSpPr>
        <p:spPr>
          <a:xfrm>
            <a:off x="6715614" y="5121968"/>
            <a:ext cx="1888834" cy="1043336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406" y="3681599"/>
            <a:ext cx="2400300" cy="138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717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Material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30.10.2017</a:t>
            </a:r>
            <a:endParaRPr lang="de-DE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92113" y="1198564"/>
            <a:ext cx="6739537" cy="2707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1432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057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</a:defRPr>
            </a:lvl2pPr>
            <a:lvl3pPr marL="1209675" indent="-2762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chemeClr val="tx1"/>
                </a:solidFill>
                <a:latin typeface="+mn-lt"/>
              </a:defRPr>
            </a:lvl3pPr>
            <a:lvl4pPr marL="165735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9550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de-DE" b="1" dirty="0" smtClean="0"/>
              <a:t>Irradiation </a:t>
            </a:r>
            <a:r>
              <a:rPr lang="en-US" altLang="de-DE" b="1" dirty="0"/>
              <a:t>characteristics</a:t>
            </a:r>
            <a:endParaRPr lang="en-GB" b="1" kern="0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800" kern="0" dirty="0" smtClean="0"/>
              <a:t>Zircaloy-4 cladding sampled from plenum of fuel rod segment </a:t>
            </a:r>
            <a:r>
              <a:rPr lang="en-GB" sz="1800" kern="0" dirty="0" smtClean="0">
                <a:solidFill>
                  <a:srgbClr val="C00000"/>
                </a:solidFill>
              </a:rPr>
              <a:t>SBS1108–N0204</a:t>
            </a:r>
            <a:endParaRPr lang="en-GB" sz="1800" kern="0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800" kern="0" dirty="0" smtClean="0"/>
              <a:t>Irradiated in the </a:t>
            </a:r>
            <a:r>
              <a:rPr lang="en-GB" sz="1800" kern="0" dirty="0" smtClean="0">
                <a:solidFill>
                  <a:srgbClr val="C00000"/>
                </a:solidFill>
              </a:rPr>
              <a:t>Swiss </a:t>
            </a:r>
            <a:r>
              <a:rPr lang="en-GB" sz="1800" kern="0" dirty="0" err="1" smtClean="0">
                <a:solidFill>
                  <a:srgbClr val="C00000"/>
                </a:solidFill>
              </a:rPr>
              <a:t>Gösgen</a:t>
            </a:r>
            <a:r>
              <a:rPr lang="en-GB" sz="1800" kern="0" dirty="0" smtClean="0">
                <a:solidFill>
                  <a:srgbClr val="C00000"/>
                </a:solidFill>
              </a:rPr>
              <a:t> PWR (1985–1989)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800" kern="0" dirty="0" smtClean="0"/>
              <a:t>Effective </a:t>
            </a:r>
            <a:r>
              <a:rPr lang="en-GB" sz="1800" kern="0" dirty="0"/>
              <a:t>full </a:t>
            </a:r>
            <a:r>
              <a:rPr lang="en-GB" sz="1800" kern="0" dirty="0" smtClean="0"/>
              <a:t>power: </a:t>
            </a:r>
            <a:r>
              <a:rPr lang="en-GB" sz="1800" kern="0" dirty="0">
                <a:solidFill>
                  <a:srgbClr val="C00000"/>
                </a:solidFill>
              </a:rPr>
              <a:t>1226 </a:t>
            </a:r>
            <a:r>
              <a:rPr lang="en-GB" sz="1800" kern="0" dirty="0" smtClean="0">
                <a:solidFill>
                  <a:srgbClr val="C00000"/>
                </a:solidFill>
              </a:rPr>
              <a:t>days</a:t>
            </a:r>
            <a:endParaRPr lang="en-GB" sz="1800" kern="0" dirty="0">
              <a:solidFill>
                <a:srgbClr val="C0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800" kern="0" dirty="0"/>
              <a:t>A</a:t>
            </a:r>
            <a:r>
              <a:rPr lang="en-GB" sz="1800" kern="0" dirty="0" smtClean="0"/>
              <a:t>verage burn-up: </a:t>
            </a:r>
            <a:r>
              <a:rPr lang="en-GB" sz="1800" kern="0" dirty="0" smtClean="0">
                <a:solidFill>
                  <a:srgbClr val="C00000"/>
                </a:solidFill>
              </a:rPr>
              <a:t>50.4 </a:t>
            </a:r>
            <a:r>
              <a:rPr lang="en-GB" sz="1800" kern="0" dirty="0" err="1" smtClean="0">
                <a:solidFill>
                  <a:srgbClr val="C00000"/>
                </a:solidFill>
              </a:rPr>
              <a:t>GWd</a:t>
            </a:r>
            <a:r>
              <a:rPr lang="en-GB" sz="1800" kern="0" dirty="0" smtClean="0">
                <a:solidFill>
                  <a:srgbClr val="C00000"/>
                </a:solidFill>
              </a:rPr>
              <a:t>/</a:t>
            </a:r>
            <a:r>
              <a:rPr lang="en-GB" sz="1800" kern="0" dirty="0" err="1" smtClean="0">
                <a:solidFill>
                  <a:srgbClr val="C00000"/>
                </a:solidFill>
              </a:rPr>
              <a:t>t</a:t>
            </a:r>
            <a:r>
              <a:rPr lang="en-GB" sz="1800" kern="0" baseline="-25000" dirty="0" err="1" smtClean="0">
                <a:solidFill>
                  <a:srgbClr val="C00000"/>
                </a:solidFill>
              </a:rPr>
              <a:t>HM</a:t>
            </a:r>
            <a:endParaRPr lang="en-GB" sz="1800" kern="0" dirty="0" smtClean="0">
              <a:solidFill>
                <a:srgbClr val="C0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800" kern="0" dirty="0"/>
              <a:t>A</a:t>
            </a:r>
            <a:r>
              <a:rPr lang="en-GB" sz="1800" kern="0" dirty="0" smtClean="0"/>
              <a:t>verage linear power: </a:t>
            </a:r>
            <a:r>
              <a:rPr lang="en-GB" sz="1800" kern="0" dirty="0" smtClean="0">
                <a:solidFill>
                  <a:srgbClr val="C00000"/>
                </a:solidFill>
              </a:rPr>
              <a:t>260 W/cm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800" kern="0" dirty="0"/>
              <a:t>S</a:t>
            </a:r>
            <a:r>
              <a:rPr lang="en-GB" sz="1800" kern="0" dirty="0" smtClean="0"/>
              <a:t>tored gas tight until 2012</a:t>
            </a:r>
            <a:endParaRPr lang="en-US" altLang="de-DE" sz="1800" kern="0" dirty="0" smtClean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96" y="3933008"/>
            <a:ext cx="3024000" cy="226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344" y="3501008"/>
            <a:ext cx="3600000" cy="27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Gerade Verbindung mit Pfeil 9"/>
          <p:cNvCxnSpPr/>
          <p:nvPr/>
        </p:nvCxnSpPr>
        <p:spPr>
          <a:xfrm flipH="1">
            <a:off x="5949950" y="3813979"/>
            <a:ext cx="1934418" cy="1152128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H="1">
            <a:off x="2887295" y="4846717"/>
            <a:ext cx="1215294" cy="413589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1128431" y="6032410"/>
            <a:ext cx="1990930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600" b="1" dirty="0" smtClean="0"/>
              <a:t>dose rate ~20 mSv/h</a:t>
            </a:r>
            <a:endParaRPr lang="en-US" sz="1600" b="1" dirty="0"/>
          </a:p>
        </p:txBody>
      </p:sp>
      <p:pic>
        <p:nvPicPr>
          <p:cNvPr id="14" name="Grafik 13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08416" y="3589668"/>
            <a:ext cx="5040000" cy="144000"/>
          </a:xfrm>
          <a:prstGeom prst="rect">
            <a:avLst/>
          </a:prstGeom>
        </p:spPr>
      </p:pic>
      <p:cxnSp>
        <p:nvCxnSpPr>
          <p:cNvPr id="15" name="Gerade Verbindung 14"/>
          <p:cNvCxnSpPr>
            <a:stCxn id="21" idx="0"/>
          </p:cNvCxnSpPr>
          <p:nvPr/>
        </p:nvCxnSpPr>
        <p:spPr>
          <a:xfrm>
            <a:off x="7308304" y="979578"/>
            <a:ext cx="611988" cy="18043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>
            <a:endCxn id="21" idx="5"/>
          </p:cNvCxnSpPr>
          <p:nvPr/>
        </p:nvCxnSpPr>
        <p:spPr>
          <a:xfrm flipH="1">
            <a:off x="7562891" y="1934076"/>
            <a:ext cx="357402" cy="89071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/>
          <p:cNvSpPr/>
          <p:nvPr/>
        </p:nvSpPr>
        <p:spPr>
          <a:xfrm>
            <a:off x="7362298" y="5245584"/>
            <a:ext cx="504000" cy="50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de-DE" sz="1400" b="1" dirty="0" smtClean="0"/>
              <a:t>UO</a:t>
            </a:r>
            <a:r>
              <a:rPr lang="de-DE" sz="1400" b="1" baseline="-25000" dirty="0"/>
              <a:t>2</a:t>
            </a:r>
          </a:p>
        </p:txBody>
      </p:sp>
      <p:cxnSp>
        <p:nvCxnSpPr>
          <p:cNvPr id="18" name="Gerade Verbindung 17"/>
          <p:cNvCxnSpPr/>
          <p:nvPr/>
        </p:nvCxnSpPr>
        <p:spPr>
          <a:xfrm flipV="1">
            <a:off x="7761266" y="4897162"/>
            <a:ext cx="267118" cy="409875"/>
          </a:xfrm>
          <a:prstGeom prst="line">
            <a:avLst/>
          </a:prstGeom>
          <a:ln w="12700" cap="flat">
            <a:solidFill>
              <a:schemeClr val="tx1"/>
            </a:solidFill>
            <a:headEnd type="none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8892480" y="1124744"/>
            <a:ext cx="0" cy="50569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8271863" y="3538558"/>
            <a:ext cx="764633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de-DE" sz="1600" b="1" dirty="0" smtClean="0"/>
              <a:t>500 mm</a:t>
            </a:r>
            <a:endParaRPr lang="de-DE" sz="1600" b="1" dirty="0"/>
          </a:p>
        </p:txBody>
      </p:sp>
      <p:sp>
        <p:nvSpPr>
          <p:cNvPr id="21" name="Ellipse 20"/>
          <p:cNvSpPr/>
          <p:nvPr/>
        </p:nvSpPr>
        <p:spPr>
          <a:xfrm>
            <a:off x="6948264" y="979578"/>
            <a:ext cx="720080" cy="2161796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>
            <a:off x="8169653" y="1430095"/>
            <a:ext cx="650819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de-DE" sz="1600" b="1" dirty="0" smtClean="0"/>
              <a:t>75 mm</a:t>
            </a:r>
            <a:endParaRPr lang="de-DE" sz="1600" b="1" dirty="0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71" t="38348" r="9787" b="41016"/>
          <a:stretch/>
        </p:blipFill>
        <p:spPr>
          <a:xfrm rot="16200000">
            <a:off x="6451354" y="1931018"/>
            <a:ext cx="1692000" cy="344836"/>
          </a:xfrm>
          <a:prstGeom prst="rect">
            <a:avLst/>
          </a:prstGeom>
        </p:spPr>
      </p:pic>
      <p:cxnSp>
        <p:nvCxnSpPr>
          <p:cNvPr id="24" name="Gerade Verbindung 23"/>
          <p:cNvCxnSpPr/>
          <p:nvPr/>
        </p:nvCxnSpPr>
        <p:spPr>
          <a:xfrm flipH="1">
            <a:off x="7956416" y="1124744"/>
            <a:ext cx="936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 flipH="1">
            <a:off x="7956416" y="6181668"/>
            <a:ext cx="936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68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400" y="1864800"/>
            <a:ext cx="1355725" cy="136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613" y="4507250"/>
            <a:ext cx="1769012" cy="1730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00" y="1267200"/>
            <a:ext cx="2286000" cy="198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Sample </a:t>
            </a:r>
            <a:r>
              <a:rPr lang="en-GB" dirty="0" smtClean="0"/>
              <a:t>preparation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GB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dirty="0" smtClean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30.10.2017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2771800" y="1268760"/>
            <a:ext cx="3636000" cy="1980000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3059832" y="2945877"/>
            <a:ext cx="1692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shielded box-line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6726967" y="1763847"/>
            <a:ext cx="2214000" cy="5651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  <a:extLst/>
        </p:spPr>
        <p:txBody>
          <a:bodyPr wrap="square" lIns="36000" tIns="36000" rIns="36000" bIns="3600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Wingdings" pitchFamily="2" charset="2"/>
              </a:rPr>
              <a:t>dissolution</a:t>
            </a:r>
            <a:r>
              <a:rPr lang="en-US" altLang="de-DE" sz="1600" kern="0" dirty="0" smtClean="0">
                <a:solidFill>
                  <a:srgbClr val="FFFFFF"/>
                </a:solidFill>
                <a:sym typeface="Wingdings" pitchFamily="2" charset="2"/>
              </a:rPr>
              <a:t> </a:t>
            </a:r>
            <a:r>
              <a:rPr kumimoji="0" lang="en-US" altLang="de-DE" sz="16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Wingdings" pitchFamily="2" charset="2"/>
              </a:rPr>
              <a:t>experiments in glove box</a:t>
            </a:r>
            <a:endParaRPr kumimoji="0" lang="en-US" altLang="de-DE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Wingdings" pitchFamily="2" charset="2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54" b="17829"/>
          <a:stretch/>
        </p:blipFill>
        <p:spPr>
          <a:xfrm>
            <a:off x="6735131" y="2319572"/>
            <a:ext cx="2196000" cy="9291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6084168" y="2586119"/>
            <a:ext cx="1224000" cy="576000"/>
          </a:xfrm>
          <a:prstGeom prst="rightArrow">
            <a:avLst>
              <a:gd name="adj1" fmla="val 50000"/>
              <a:gd name="adj2" fmla="val 27819"/>
            </a:avLst>
          </a:prstGeom>
          <a:solidFill>
            <a:srgbClr val="FFFFFF"/>
          </a:solidFill>
          <a:ln w="25400" algn="ctr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1909235" y="2153789"/>
            <a:ext cx="1296000" cy="576000"/>
          </a:xfrm>
          <a:prstGeom prst="rightArrow">
            <a:avLst>
              <a:gd name="adj1" fmla="val 50000"/>
              <a:gd name="adj2" fmla="val 27819"/>
            </a:avLst>
          </a:prstGeom>
          <a:solidFill>
            <a:srgbClr val="FFFFFF"/>
          </a:solidFill>
          <a:ln w="25400" algn="ctr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8" t="-1" b="1132"/>
          <a:stretch/>
        </p:blipFill>
        <p:spPr bwMode="auto">
          <a:xfrm>
            <a:off x="5989136" y="4507251"/>
            <a:ext cx="1769012" cy="1730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4222948" y="3942107"/>
            <a:ext cx="3535200" cy="5651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  <a:extLst/>
        </p:spPr>
        <p:txBody>
          <a:bodyPr wrap="square" lIns="36000" tIns="36000" rIns="36000" bIns="3600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Wingdings" pitchFamily="2" charset="2"/>
              </a:rPr>
              <a:t>Characterisation</a:t>
            </a:r>
            <a:r>
              <a:rPr kumimoji="0" lang="en-US" altLang="de-DE" sz="16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Wingdings" pitchFamily="2" charset="2"/>
              </a:rPr>
              <a:t> of the cross section and inner surface of the Zircaloy</a:t>
            </a:r>
            <a:endParaRPr kumimoji="0" lang="en-US" altLang="de-DE" sz="1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Wingdings" pitchFamily="2" charset="2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4222948" y="4501804"/>
            <a:ext cx="3535200" cy="1731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AutoShape 12"/>
          <p:cNvSpPr>
            <a:spLocks noChangeArrowheads="1"/>
          </p:cNvSpPr>
          <p:nvPr/>
        </p:nvSpPr>
        <p:spPr bwMode="auto">
          <a:xfrm rot="5400000">
            <a:off x="5338086" y="3053558"/>
            <a:ext cx="1224000" cy="576000"/>
          </a:xfrm>
          <a:prstGeom prst="rightArrow">
            <a:avLst>
              <a:gd name="adj1" fmla="val 50000"/>
              <a:gd name="adj2" fmla="val 27819"/>
            </a:avLst>
          </a:prstGeom>
          <a:solidFill>
            <a:srgbClr val="FFFFFF"/>
          </a:solidFill>
          <a:ln w="25400" algn="ctr">
            <a:solidFill>
              <a:schemeClr val="accent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000" y="1288800"/>
            <a:ext cx="2187575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852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Sample </a:t>
            </a:r>
            <a:r>
              <a:rPr lang="en-GB" dirty="0"/>
              <a:t>preparation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de-DE" sz="1800" dirty="0"/>
              <a:t>Preparation of Zry-4 ring segments for </a:t>
            </a:r>
            <a:r>
              <a:rPr lang="en-US" altLang="de-DE" sz="1800" dirty="0" smtClean="0"/>
              <a:t>SEM-EDS, XPS and XAFS/XRF </a:t>
            </a:r>
            <a:r>
              <a:rPr lang="en-US" altLang="de-DE" sz="1800" dirty="0"/>
              <a:t>experiments at </a:t>
            </a:r>
            <a:r>
              <a:rPr lang="en-US" altLang="de-DE" sz="1800" dirty="0" smtClean="0"/>
              <a:t>INE-Beamline</a:t>
            </a:r>
          </a:p>
          <a:p>
            <a:pPr lvl="1">
              <a:spcBef>
                <a:spcPts val="480"/>
              </a:spcBef>
              <a:spcAft>
                <a:spcPts val="0"/>
              </a:spcAft>
            </a:pPr>
            <a:r>
              <a:rPr lang="en-US" altLang="de-DE" dirty="0" smtClean="0"/>
              <a:t>Sample </a:t>
            </a:r>
            <a:r>
              <a:rPr lang="en-US" altLang="de-DE" dirty="0"/>
              <a:t>A: ring segment inner surface </a:t>
            </a:r>
            <a:endParaRPr lang="en-US" altLang="de-DE" dirty="0" smtClean="0"/>
          </a:p>
          <a:p>
            <a:pPr lvl="1">
              <a:spcBef>
                <a:spcPts val="480"/>
              </a:spcBef>
              <a:spcAft>
                <a:spcPts val="0"/>
              </a:spcAft>
            </a:pPr>
            <a:r>
              <a:rPr lang="en-US" altLang="de-DE" dirty="0" smtClean="0"/>
              <a:t>Sample </a:t>
            </a:r>
            <a:r>
              <a:rPr lang="en-US" altLang="de-DE" dirty="0"/>
              <a:t>B: ring segment cross section</a:t>
            </a:r>
          </a:p>
          <a:p>
            <a:pPr>
              <a:spcBef>
                <a:spcPts val="480"/>
              </a:spcBef>
              <a:spcAft>
                <a:spcPts val="0"/>
              </a:spcAft>
            </a:pPr>
            <a:r>
              <a:rPr lang="en-US" altLang="de-DE" sz="1800" dirty="0"/>
              <a:t>Contact dose rate ~30 µ</a:t>
            </a:r>
            <a:r>
              <a:rPr lang="en-US" altLang="de-DE" sz="1800" dirty="0" err="1"/>
              <a:t>Sv</a:t>
            </a:r>
            <a:r>
              <a:rPr lang="en-US" altLang="de-DE" sz="1800" dirty="0"/>
              <a:t>/h</a:t>
            </a:r>
          </a:p>
          <a:p>
            <a:pPr marL="0" indent="0">
              <a:buNone/>
            </a:pPr>
            <a:endParaRPr lang="de-DE" sz="1800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30.10.2017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5" t="27610" r="12656" b="15471"/>
          <a:stretch/>
        </p:blipFill>
        <p:spPr>
          <a:xfrm>
            <a:off x="3670812" y="4719604"/>
            <a:ext cx="1728192" cy="94164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9" t="19815" r="25616" b="15899"/>
          <a:stretch/>
        </p:blipFill>
        <p:spPr>
          <a:xfrm>
            <a:off x="611560" y="3276507"/>
            <a:ext cx="2487650" cy="237626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" t="18379" r="6978" b="21688"/>
          <a:stretch/>
        </p:blipFill>
        <p:spPr>
          <a:xfrm>
            <a:off x="3096471" y="3276507"/>
            <a:ext cx="2859102" cy="144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24" t="22234" r="11074" b="21181"/>
          <a:stretch/>
        </p:blipFill>
        <p:spPr>
          <a:xfrm>
            <a:off x="5955573" y="3276507"/>
            <a:ext cx="2502684" cy="2376000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683568" y="342900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A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012160" y="342900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B</a:t>
            </a:r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80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de-DE" b="1" dirty="0"/>
              <a:t>SEM-EDS investigations: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dirty="0"/>
              <a:t>cladding dimensions:</a:t>
            </a:r>
            <a:br>
              <a:rPr lang="en-US" altLang="de-DE" dirty="0"/>
            </a:br>
            <a:r>
              <a:rPr lang="en-US" dirty="0">
                <a:solidFill>
                  <a:srgbClr val="C00000"/>
                </a:solidFill>
                <a:sym typeface="Symbol"/>
              </a:rPr>
              <a:t> nominal: 0.725 mm (Zry-4 DX ELS 0.8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)</a:t>
            </a:r>
            <a:r>
              <a:rPr lang="en-US" dirty="0">
                <a:solidFill>
                  <a:srgbClr val="C00000"/>
                </a:solidFill>
                <a:sym typeface="Symbol"/>
              </a:rPr>
              <a:t/>
            </a:r>
            <a:br>
              <a:rPr lang="en-US" dirty="0">
                <a:solidFill>
                  <a:srgbClr val="C00000"/>
                </a:solidFill>
                <a:sym typeface="Symbol"/>
              </a:rPr>
            </a:br>
            <a:r>
              <a:rPr lang="en-US" dirty="0">
                <a:solidFill>
                  <a:srgbClr val="C00000"/>
                </a:solidFill>
                <a:sym typeface="Symbol"/>
              </a:rPr>
              <a:t> experimental: 0.830 to 0.851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mm</a:t>
            </a:r>
            <a:endParaRPr lang="en-US" altLang="de-DE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de-DE" dirty="0"/>
              <a:t>thickness of precipitates on inner surface:</a:t>
            </a:r>
            <a:br>
              <a:rPr lang="en-US" altLang="de-DE" dirty="0"/>
            </a:br>
            <a:r>
              <a:rPr lang="en-US" dirty="0">
                <a:solidFill>
                  <a:srgbClr val="C00000"/>
                </a:solidFill>
                <a:sym typeface="Symbol"/>
              </a:rPr>
              <a:t> experimental: 0.041 to 0.088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mm</a:t>
            </a:r>
            <a:endParaRPr lang="en-US" alt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30.10.2017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909040"/>
            <a:ext cx="3125724" cy="2880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3" y="3388413"/>
            <a:ext cx="3125720" cy="2880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93" y="3387788"/>
            <a:ext cx="3125720" cy="2880000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6351137" y="1723206"/>
            <a:ext cx="540000" cy="540000"/>
          </a:xfrm>
          <a:prstGeom prst="ellipse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" name="Gerader Verbinder 12"/>
          <p:cNvCxnSpPr>
            <a:stCxn id="9" idx="3"/>
            <a:endCxn id="11" idx="0"/>
          </p:cNvCxnSpPr>
          <p:nvPr/>
        </p:nvCxnSpPr>
        <p:spPr>
          <a:xfrm flipH="1">
            <a:off x="5114105" y="2184125"/>
            <a:ext cx="1316113" cy="1204288"/>
          </a:xfrm>
          <a:prstGeom prst="line">
            <a:avLst/>
          </a:prstGeom>
          <a:ln w="635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/>
          <p:cNvSpPr/>
          <p:nvPr/>
        </p:nvSpPr>
        <p:spPr>
          <a:xfrm>
            <a:off x="3566105" y="3388413"/>
            <a:ext cx="3096000" cy="266400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5868144" y="4827788"/>
            <a:ext cx="2813591" cy="369332"/>
          </a:xfrm>
          <a:prstGeom prst="rect">
            <a:avLst/>
          </a:prstGeom>
          <a:solidFill>
            <a:schemeClr val="bg1"/>
          </a:solidFill>
          <a:ln w="635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chemical analysis: U, Zr</a:t>
            </a:r>
            <a:endParaRPr lang="en-US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611560" y="5373216"/>
            <a:ext cx="106952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Zircaloy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2235822" y="4192076"/>
            <a:ext cx="67999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</a:rPr>
              <a:t>ZrO</a:t>
            </a:r>
            <a:r>
              <a:rPr lang="de-DE" b="1" baseline="-25000" dirty="0" err="1" smtClean="0">
                <a:solidFill>
                  <a:schemeClr val="bg1"/>
                </a:solidFill>
              </a:rPr>
              <a:t>x</a:t>
            </a:r>
            <a:endParaRPr lang="de-DE" b="1" baseline="-25000" dirty="0">
              <a:solidFill>
                <a:schemeClr val="bg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139952" y="5137130"/>
            <a:ext cx="67999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</a:rPr>
              <a:t>ZrO</a:t>
            </a:r>
            <a:r>
              <a:rPr lang="de-DE" b="1" baseline="-25000" dirty="0" err="1" smtClean="0">
                <a:solidFill>
                  <a:schemeClr val="bg1"/>
                </a:solidFill>
              </a:rPr>
              <a:t>x</a:t>
            </a:r>
            <a:endParaRPr lang="de-DE" b="1" baseline="-25000" dirty="0">
              <a:solidFill>
                <a:schemeClr val="bg1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7092280" y="2708920"/>
            <a:ext cx="106952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Zircaloy</a:t>
            </a:r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28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00" y="1627200"/>
            <a:ext cx="4572000" cy="422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de-DE" b="1" dirty="0"/>
              <a:t>SEM-EDS investigations</a:t>
            </a:r>
            <a:r>
              <a:rPr lang="en-US" altLang="de-DE" b="1" dirty="0" smtClean="0"/>
              <a:t>:</a:t>
            </a:r>
          </a:p>
          <a:p>
            <a:pPr marL="4811400" lvl="8" indent="0">
              <a:spcBef>
                <a:spcPts val="300"/>
              </a:spcBef>
              <a:spcAft>
                <a:spcPts val="300"/>
              </a:spcAft>
              <a:buNone/>
            </a:pPr>
            <a:endParaRPr lang="en-US" altLang="de-DE" sz="1800" b="1" dirty="0" smtClean="0"/>
          </a:p>
          <a:p>
            <a:pPr marL="4811400" lvl="8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de-DE" sz="1800" b="1" dirty="0" smtClean="0"/>
              <a:t>Sections 1, 3 and 4:</a:t>
            </a:r>
          </a:p>
          <a:p>
            <a:pPr marL="5040000" lvl="8">
              <a:spcBef>
                <a:spcPts val="300"/>
              </a:spcBef>
              <a:spcAft>
                <a:spcPts val="300"/>
              </a:spcAft>
            </a:pPr>
            <a:r>
              <a:rPr lang="en-US" altLang="de-DE" sz="1800" dirty="0" smtClean="0"/>
              <a:t>Same composition</a:t>
            </a:r>
          </a:p>
          <a:p>
            <a:pPr marL="5040000" lvl="8">
              <a:spcBef>
                <a:spcPts val="300"/>
              </a:spcBef>
              <a:spcAft>
                <a:spcPts val="300"/>
              </a:spcAft>
            </a:pPr>
            <a:r>
              <a:rPr lang="en-US" altLang="de-DE" sz="1800" dirty="0" smtClean="0"/>
              <a:t>Presence of O, </a:t>
            </a:r>
            <a:r>
              <a:rPr lang="en-US" altLang="de-DE" sz="1800" dirty="0" err="1" smtClean="0"/>
              <a:t>Rb</a:t>
            </a:r>
            <a:r>
              <a:rPr lang="en-US" altLang="de-DE" sz="1800" dirty="0" smtClean="0"/>
              <a:t>, </a:t>
            </a:r>
            <a:r>
              <a:rPr lang="en-US" altLang="de-DE" sz="1800" dirty="0" err="1" smtClean="0"/>
              <a:t>Zr</a:t>
            </a:r>
            <a:r>
              <a:rPr lang="en-US" altLang="de-DE" sz="1800" dirty="0" smtClean="0"/>
              <a:t>, Cs and U</a:t>
            </a:r>
          </a:p>
          <a:p>
            <a:pPr marL="4811400" lvl="8" indent="0">
              <a:spcBef>
                <a:spcPts val="300"/>
              </a:spcBef>
              <a:spcAft>
                <a:spcPts val="300"/>
              </a:spcAft>
              <a:buNone/>
            </a:pPr>
            <a:endParaRPr lang="en-US" altLang="de-DE" sz="1800" dirty="0" smtClean="0"/>
          </a:p>
          <a:p>
            <a:pPr marL="4811400" lvl="8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de-DE" sz="1800" b="1" dirty="0" smtClean="0"/>
              <a:t>Section 2:</a:t>
            </a:r>
          </a:p>
          <a:p>
            <a:pPr marL="5040000" lvl="8">
              <a:spcBef>
                <a:spcPts val="300"/>
              </a:spcBef>
              <a:spcAft>
                <a:spcPts val="300"/>
              </a:spcAft>
            </a:pPr>
            <a:r>
              <a:rPr lang="en-US" altLang="de-DE" sz="1800" dirty="0" smtClean="0"/>
              <a:t>Presence of O and U</a:t>
            </a:r>
          </a:p>
          <a:p>
            <a:pPr marL="4811400" lvl="8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de-DE" sz="1800" dirty="0" smtClean="0"/>
              <a:t> </a:t>
            </a:r>
          </a:p>
          <a:p>
            <a:pPr marL="4811400" lvl="8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de-DE" sz="1800" b="1" dirty="0" smtClean="0"/>
              <a:t>Section 5:</a:t>
            </a:r>
          </a:p>
          <a:p>
            <a:pPr marL="5040000" lvl="8">
              <a:spcBef>
                <a:spcPts val="300"/>
              </a:spcBef>
              <a:spcAft>
                <a:spcPts val="300"/>
              </a:spcAft>
            </a:pPr>
            <a:r>
              <a:rPr lang="en-US" altLang="de-DE" sz="1800" dirty="0" smtClean="0"/>
              <a:t>Presence </a:t>
            </a:r>
            <a:r>
              <a:rPr lang="en-US" altLang="de-DE" sz="1800" dirty="0"/>
              <a:t>of </a:t>
            </a:r>
            <a:r>
              <a:rPr lang="en-US" altLang="de-DE" sz="1800" dirty="0" smtClean="0"/>
              <a:t>O, Fe, </a:t>
            </a:r>
            <a:r>
              <a:rPr lang="en-US" altLang="de-DE" sz="1800" dirty="0" err="1" smtClean="0"/>
              <a:t>Rb</a:t>
            </a:r>
            <a:r>
              <a:rPr lang="en-US" altLang="de-DE" sz="1800" dirty="0" smtClean="0"/>
              <a:t>, </a:t>
            </a:r>
            <a:r>
              <a:rPr lang="en-US" altLang="de-DE" sz="1800" dirty="0" err="1" smtClean="0"/>
              <a:t>Zr</a:t>
            </a:r>
            <a:r>
              <a:rPr lang="en-US" altLang="de-DE" sz="1800" dirty="0"/>
              <a:t> </a:t>
            </a:r>
            <a:r>
              <a:rPr lang="en-US" altLang="de-DE" sz="1800" dirty="0" smtClean="0"/>
              <a:t>and U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30.10.2017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438267" y="4135484"/>
            <a:ext cx="234000" cy="1980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1595250" y="3929657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rgbClr val="00B0F0"/>
                </a:solidFill>
              </a:rPr>
              <a:t>3</a:t>
            </a:r>
            <a:endParaRPr lang="de-DE" sz="1000" dirty="0">
              <a:solidFill>
                <a:srgbClr val="00B0F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444939" y="4091909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rgbClr val="00B0F0"/>
                </a:solidFill>
              </a:rPr>
              <a:t>1</a:t>
            </a:r>
            <a:endParaRPr lang="de-DE" sz="1000" dirty="0">
              <a:solidFill>
                <a:srgbClr val="00B0F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333326" y="386848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rgbClr val="00B0F0"/>
                </a:solidFill>
              </a:rPr>
              <a:t>4</a:t>
            </a:r>
            <a:endParaRPr lang="de-DE" sz="1000" dirty="0">
              <a:solidFill>
                <a:srgbClr val="00B0F0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3347864" y="4301654"/>
            <a:ext cx="180000" cy="2160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4167492" y="4084444"/>
            <a:ext cx="234000" cy="2160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1115616" y="4869160"/>
            <a:ext cx="180000" cy="2160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2339752" y="2249332"/>
            <a:ext cx="144016" cy="108000"/>
          </a:xfrm>
          <a:prstGeom prst="rect">
            <a:avLst/>
          </a:prstGeom>
          <a:noFill/>
          <a:ln>
            <a:solidFill>
              <a:srgbClr val="DCA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2411760" y="2033308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rgbClr val="DCA01E"/>
                </a:solidFill>
              </a:rPr>
              <a:t>5</a:t>
            </a:r>
            <a:endParaRPr lang="de-DE" sz="1000" dirty="0">
              <a:solidFill>
                <a:srgbClr val="DCA01E"/>
              </a:solidFill>
            </a:endParaRPr>
          </a:p>
        </p:txBody>
      </p:sp>
      <p:sp>
        <p:nvSpPr>
          <p:cNvPr id="18" name="Textfeld 2"/>
          <p:cNvSpPr txBox="1">
            <a:spLocks/>
          </p:cNvSpPr>
          <p:nvPr/>
        </p:nvSpPr>
        <p:spPr>
          <a:xfrm>
            <a:off x="611561" y="5849353"/>
            <a:ext cx="4554000" cy="360039"/>
          </a:xfrm>
          <a:prstGeom prst="rect">
            <a:avLst/>
          </a:prstGeom>
          <a:solidFill>
            <a:schemeClr val="tx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36576" tIns="0" rIns="0" bIns="914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1104900" algn="l"/>
              </a:tabLst>
            </a:pPr>
            <a:r>
              <a:rPr lang="en-US" sz="950" dirty="0" smtClean="0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Image </a:t>
            </a:r>
            <a:r>
              <a:rPr lang="en-US" sz="950" dirty="0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Resolution:	2048 by </a:t>
            </a:r>
            <a:r>
              <a:rPr lang="en-US" sz="950" dirty="0" smtClean="0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1766 </a:t>
            </a:r>
            <a:r>
              <a:rPr lang="de-DE" sz="950" dirty="0" smtClean="0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Image </a:t>
            </a:r>
            <a:r>
              <a:rPr lang="de-DE" sz="950" dirty="0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Pixel Size:	0.00 µm</a:t>
            </a:r>
            <a:endParaRPr lang="de-DE" sz="1100" dirty="0">
              <a:solidFill>
                <a:schemeClr val="bg1"/>
              </a:solidFill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1104900" algn="l"/>
              </a:tabLst>
            </a:pPr>
            <a:r>
              <a:rPr lang="de-DE" sz="950" dirty="0" err="1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Acc</a:t>
            </a:r>
            <a:r>
              <a:rPr lang="de-DE" sz="950" dirty="0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. </a:t>
            </a:r>
            <a:r>
              <a:rPr lang="de-DE" sz="950" dirty="0" err="1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Voltage</a:t>
            </a:r>
            <a:r>
              <a:rPr lang="de-DE" sz="950" dirty="0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:	10.0 </a:t>
            </a:r>
            <a:r>
              <a:rPr lang="de-DE" sz="950" dirty="0" smtClean="0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kV </a:t>
            </a:r>
            <a:r>
              <a:rPr lang="de-DE" sz="950" dirty="0" err="1" smtClean="0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Magnification</a:t>
            </a:r>
            <a:r>
              <a:rPr lang="de-DE" sz="950" dirty="0">
                <a:solidFill>
                  <a:schemeClr val="bg1"/>
                </a:solidFill>
                <a:effectLst/>
                <a:latin typeface="Arial"/>
                <a:ea typeface="Calibri"/>
                <a:cs typeface="Times New Roman"/>
              </a:rPr>
              <a:t>:	30844</a:t>
            </a:r>
            <a:endParaRPr lang="de-DE" sz="1100" dirty="0">
              <a:solidFill>
                <a:schemeClr val="bg1"/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4071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de-DE" b="1" dirty="0"/>
              <a:t>XPS investigations: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de-DE" sz="1800" dirty="0"/>
              <a:t>Besides </a:t>
            </a:r>
            <a:r>
              <a:rPr lang="en-US" altLang="de-DE" sz="1800" b="1" dirty="0"/>
              <a:t>Cs</a:t>
            </a:r>
            <a:r>
              <a:rPr lang="en-US" altLang="de-DE" sz="1800" dirty="0"/>
              <a:t>, precipitates on inner Zircaloy-4 surface contain significant amounts of </a:t>
            </a:r>
            <a:r>
              <a:rPr lang="en-US" altLang="de-DE" sz="1800" b="1" dirty="0" err="1"/>
              <a:t>Rb</a:t>
            </a:r>
            <a:r>
              <a:rPr lang="en-US" altLang="de-DE" sz="1800" dirty="0"/>
              <a:t> (1–7 at.%), </a:t>
            </a:r>
            <a:r>
              <a:rPr lang="en-US" altLang="de-DE" sz="1800" b="1" dirty="0"/>
              <a:t>Ba</a:t>
            </a:r>
            <a:r>
              <a:rPr lang="en-US" altLang="de-DE" sz="1800" dirty="0"/>
              <a:t> (0.1–0.2 at.%), </a:t>
            </a:r>
            <a:r>
              <a:rPr lang="en-US" altLang="de-DE" sz="1800" b="1" dirty="0"/>
              <a:t>U</a:t>
            </a:r>
            <a:r>
              <a:rPr lang="en-US" altLang="de-DE" sz="1800" dirty="0"/>
              <a:t> (0.1–0.7 at.%), and </a:t>
            </a:r>
            <a:r>
              <a:rPr lang="en-US" altLang="de-DE" sz="1800" b="1" dirty="0" err="1"/>
              <a:t>Zr</a:t>
            </a:r>
            <a:r>
              <a:rPr lang="en-US" altLang="de-DE" sz="1800" dirty="0"/>
              <a:t> (</a:t>
            </a:r>
            <a:r>
              <a:rPr lang="en-US" altLang="de-DE" sz="1800" dirty="0">
                <a:sym typeface="Symbol" panose="05050102010706020507" pitchFamily="18" charset="2"/>
              </a:rPr>
              <a:t> 0.2 at</a:t>
            </a:r>
            <a:r>
              <a:rPr lang="en-US" altLang="de-DE" sz="1800" dirty="0" smtClean="0">
                <a:sym typeface="Symbol" panose="05050102010706020507" pitchFamily="18" charset="2"/>
              </a:rPr>
              <a:t>.%</a:t>
            </a:r>
            <a:r>
              <a:rPr lang="en-US" altLang="de-DE" sz="1800" dirty="0" smtClean="0"/>
              <a:t>)</a:t>
            </a:r>
            <a:endParaRPr lang="en-US" altLang="de-DE" sz="18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de-DE" sz="1800" dirty="0" err="1"/>
              <a:t>Zr</a:t>
            </a:r>
            <a:r>
              <a:rPr lang="en-US" altLang="de-DE" sz="1800" dirty="0"/>
              <a:t> originates from adjacent </a:t>
            </a:r>
            <a:r>
              <a:rPr lang="en-US" altLang="de-DE" sz="1800" dirty="0" smtClean="0"/>
              <a:t>Zircaloy-4</a:t>
            </a:r>
            <a:endParaRPr lang="en-US" altLang="de-DE" sz="18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de-DE" sz="1800" dirty="0"/>
              <a:t>U is heterogeneously distributed, probably remnants of filling fuel pellets into cladding </a:t>
            </a:r>
            <a:r>
              <a:rPr lang="en-US" altLang="de-DE" sz="1800" dirty="0" smtClean="0"/>
              <a:t>tubes</a:t>
            </a:r>
            <a:endParaRPr lang="en-US" altLang="de-DE" sz="18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30.10.2017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3482874"/>
            <a:ext cx="3043387" cy="280562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220991"/>
            <a:ext cx="5070941" cy="3088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17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de-DE" b="1" dirty="0"/>
              <a:t>XAS/µ-XAS/µ-XRF investigations: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de-DE" dirty="0"/>
              <a:t>U is heterogeneously distributed on inner Zircaloy-4 </a:t>
            </a:r>
            <a:r>
              <a:rPr lang="en-US" altLang="de-DE" dirty="0" smtClean="0"/>
              <a:t>surface</a:t>
            </a:r>
            <a:r>
              <a:rPr lang="en-US" altLang="de-DE" dirty="0"/>
              <a:t/>
            </a:r>
            <a:br>
              <a:rPr lang="en-US" altLang="de-DE" dirty="0"/>
            </a:br>
            <a:r>
              <a:rPr lang="en-US" dirty="0">
                <a:solidFill>
                  <a:srgbClr val="C00000"/>
                </a:solidFill>
                <a:sym typeface="Symbol"/>
              </a:rPr>
              <a:t> max. thickness of U layer: 25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µm</a:t>
            </a:r>
            <a:endParaRPr lang="en-US" altLang="de-DE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de-DE" dirty="0"/>
              <a:t>Various fission products detectable (e.g. </a:t>
            </a:r>
            <a:r>
              <a:rPr lang="en-US" altLang="de-DE" dirty="0" err="1"/>
              <a:t>Rb</a:t>
            </a:r>
            <a:r>
              <a:rPr lang="en-US" altLang="de-DE" dirty="0"/>
              <a:t>, Ba) also Fe, </a:t>
            </a:r>
            <a:r>
              <a:rPr lang="en-US" altLang="de-DE" dirty="0" err="1" smtClean="0"/>
              <a:t>Ti</a:t>
            </a:r>
            <a:endParaRPr lang="en-US" altLang="de-DE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de-DE" dirty="0"/>
              <a:t>Cs/I not detected due to overlap with U </a:t>
            </a:r>
            <a:r>
              <a:rPr lang="en-US" altLang="de-DE" dirty="0" smtClean="0"/>
              <a:t>M-edge</a:t>
            </a:r>
            <a:r>
              <a:rPr lang="en-US" altLang="de-DE" dirty="0"/>
              <a:t/>
            </a:r>
            <a:br>
              <a:rPr lang="en-US" altLang="de-DE" dirty="0"/>
            </a:br>
            <a:r>
              <a:rPr lang="en-US" dirty="0">
                <a:solidFill>
                  <a:srgbClr val="C00000"/>
                </a:solidFill>
                <a:sym typeface="Symbol"/>
              </a:rPr>
              <a:t> </a:t>
            </a:r>
            <a:r>
              <a:rPr lang="en-US" b="1" dirty="0">
                <a:solidFill>
                  <a:srgbClr val="C00000"/>
                </a:solidFill>
                <a:sym typeface="Symbol"/>
              </a:rPr>
              <a:t>ACT:</a:t>
            </a:r>
            <a:r>
              <a:rPr lang="en-US" dirty="0">
                <a:solidFill>
                  <a:srgbClr val="C00000"/>
                </a:solidFill>
                <a:sym typeface="Symbol"/>
              </a:rPr>
              <a:t> Cs/I K-edge measurements (no overlap with U M-lines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)</a:t>
            </a:r>
            <a:endParaRPr lang="en-US" alt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30.10.2017</a:t>
            </a:r>
            <a:endParaRPr lang="de-DE" dirty="0"/>
          </a:p>
        </p:txBody>
      </p:sp>
      <p:grpSp>
        <p:nvGrpSpPr>
          <p:cNvPr id="6" name="Groupe 20"/>
          <p:cNvGrpSpPr>
            <a:grpSpLocks noChangeAspect="1"/>
          </p:cNvGrpSpPr>
          <p:nvPr/>
        </p:nvGrpSpPr>
        <p:grpSpPr>
          <a:xfrm>
            <a:off x="5220072" y="4335835"/>
            <a:ext cx="3413504" cy="1620000"/>
            <a:chOff x="3380831" y="3672505"/>
            <a:chExt cx="1979832" cy="939600"/>
          </a:xfrm>
        </p:grpSpPr>
        <p:pic>
          <p:nvPicPr>
            <p:cNvPr id="7" name="Picture 4" descr="D:\Daten\EXAFS\INE_Beamline\Strahlzeit\INE\Gonzalez_Ernesto\2016March\CladdingII_slice1Ucolor.png"/>
            <p:cNvPicPr preferRelativeResize="0">
              <a:picLocks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13" r="15831" b="940"/>
            <a:stretch/>
          </p:blipFill>
          <p:spPr bwMode="auto">
            <a:xfrm>
              <a:off x="3380831" y="3672505"/>
              <a:ext cx="1979832" cy="939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ZoneTexte 3"/>
            <p:cNvSpPr txBox="1"/>
            <p:nvPr/>
          </p:nvSpPr>
          <p:spPr>
            <a:xfrm>
              <a:off x="3380831" y="4353197"/>
              <a:ext cx="843571" cy="1598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 smtClean="0">
                  <a:solidFill>
                    <a:schemeClr val="bg1"/>
                  </a:solidFill>
                </a:rPr>
                <a:t>1000 µm X 450 µm</a:t>
              </a:r>
            </a:p>
          </p:txBody>
        </p:sp>
        <p:sp>
          <p:nvSpPr>
            <p:cNvPr id="9" name="Rectangle 28"/>
            <p:cNvSpPr/>
            <p:nvPr/>
          </p:nvSpPr>
          <p:spPr>
            <a:xfrm>
              <a:off x="4032612" y="3946531"/>
              <a:ext cx="1125381" cy="357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 b="1" dirty="0" smtClean="0">
                  <a:solidFill>
                    <a:schemeClr val="bg1"/>
                  </a:solidFill>
                </a:rPr>
                <a:t>U layer</a:t>
              </a:r>
            </a:p>
            <a:p>
              <a:pPr algn="r"/>
              <a:r>
                <a:rPr lang="en-US" sz="1600" b="1" dirty="0" smtClean="0">
                  <a:solidFill>
                    <a:schemeClr val="bg1"/>
                  </a:solidFill>
                </a:rPr>
                <a:t>ca. 25 µm</a:t>
              </a:r>
            </a:p>
          </p:txBody>
        </p:sp>
        <p:cxnSp>
          <p:nvCxnSpPr>
            <p:cNvPr id="10" name="Connecteur droit 17"/>
            <p:cNvCxnSpPr/>
            <p:nvPr/>
          </p:nvCxnSpPr>
          <p:spPr>
            <a:xfrm>
              <a:off x="4684393" y="3690783"/>
              <a:ext cx="0" cy="261610"/>
            </a:xfrm>
            <a:prstGeom prst="line">
              <a:avLst/>
            </a:prstGeom>
            <a:ln w="317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1" name="ZoneTexte 19"/>
          <p:cNvSpPr txBox="1"/>
          <p:nvPr/>
        </p:nvSpPr>
        <p:spPr>
          <a:xfrm>
            <a:off x="3145167" y="3501008"/>
            <a:ext cx="2853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 Lα fluorescence maps</a:t>
            </a:r>
            <a:endParaRPr lang="en-US" b="1" dirty="0"/>
          </a:p>
        </p:txBody>
      </p:sp>
      <p:grpSp>
        <p:nvGrpSpPr>
          <p:cNvPr id="12" name="Groupe 21"/>
          <p:cNvGrpSpPr>
            <a:grpSpLocks noChangeAspect="1"/>
          </p:cNvGrpSpPr>
          <p:nvPr/>
        </p:nvGrpSpPr>
        <p:grpSpPr>
          <a:xfrm>
            <a:off x="508260" y="4338572"/>
            <a:ext cx="4063740" cy="1620000"/>
            <a:chOff x="6543622" y="3661771"/>
            <a:chExt cx="2227500" cy="887984"/>
          </a:xfrm>
        </p:grpSpPr>
        <p:pic>
          <p:nvPicPr>
            <p:cNvPr id="13" name="Picture 8" descr="D:\Daten\Veröffentlichung\Vorträge\2016\CladdingI_slice3U.png"/>
            <p:cNvPicPr preferRelativeResize="0"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44" r="12466"/>
            <a:stretch/>
          </p:blipFill>
          <p:spPr bwMode="auto">
            <a:xfrm>
              <a:off x="6543622" y="3661771"/>
              <a:ext cx="2227500" cy="887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2"/>
            <p:cNvSpPr/>
            <p:nvPr/>
          </p:nvSpPr>
          <p:spPr>
            <a:xfrm>
              <a:off x="6543622" y="3661775"/>
              <a:ext cx="949098" cy="1798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100" dirty="0" smtClean="0">
                  <a:solidFill>
                    <a:schemeClr val="bg1"/>
                  </a:solidFill>
                </a:rPr>
                <a:t>1000 µm X 400 µm</a:t>
              </a:r>
            </a:p>
          </p:txBody>
        </p:sp>
      </p:grpSp>
      <p:sp>
        <p:nvSpPr>
          <p:cNvPr id="15" name="Textfeld 14"/>
          <p:cNvSpPr txBox="1"/>
          <p:nvPr/>
        </p:nvSpPr>
        <p:spPr>
          <a:xfrm>
            <a:off x="6090698" y="3927902"/>
            <a:ext cx="167225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cross section</a:t>
            </a:r>
            <a:endParaRPr lang="en-US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1723240" y="3927902"/>
            <a:ext cx="16337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inner surface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6679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4" name="Picture 8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02" y="1577998"/>
            <a:ext cx="4608512" cy="3167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de-DE" b="1" dirty="0"/>
              <a:t>XAS/µ-XAS/µ-XRF </a:t>
            </a:r>
            <a:r>
              <a:rPr lang="en-US" altLang="de-DE" b="1" dirty="0" smtClean="0"/>
              <a:t>investigations: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30.10.2017</a:t>
            </a:r>
            <a:endParaRPr lang="de-DE" dirty="0"/>
          </a:p>
        </p:txBody>
      </p:sp>
      <p:sp>
        <p:nvSpPr>
          <p:cNvPr id="6" name="ZoneTexte 6"/>
          <p:cNvSpPr txBox="1"/>
          <p:nvPr/>
        </p:nvSpPr>
        <p:spPr>
          <a:xfrm>
            <a:off x="934515" y="1609055"/>
            <a:ext cx="2744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0000"/>
                </a:solidFill>
              </a:rPr>
              <a:t>element lines (MCA spectrum)</a:t>
            </a:r>
            <a:endParaRPr lang="en-GB" sz="1400" b="1" dirty="0">
              <a:solidFill>
                <a:srgbClr val="000000"/>
              </a:solidFill>
            </a:endParaRPr>
          </a:p>
        </p:txBody>
      </p:sp>
      <p:pic>
        <p:nvPicPr>
          <p:cNvPr id="8" name="Picture 7" descr="D:\Daten\EXAFS\INE_Beamline\Strahlzeit\INE\Metz_Gruppe\Gonzalez_Ernesto\2016March\CladdingI_12Apr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916832"/>
            <a:ext cx="2880368" cy="216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9"/>
          <p:cNvSpPr txBox="1"/>
          <p:nvPr/>
        </p:nvSpPr>
        <p:spPr>
          <a:xfrm>
            <a:off x="5982738" y="1603313"/>
            <a:ext cx="2363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0000"/>
                </a:solidFill>
              </a:rPr>
              <a:t>inner surface: VLM image</a:t>
            </a:r>
            <a:endParaRPr lang="en-GB" sz="1400" b="1" dirty="0">
              <a:solidFill>
                <a:srgbClr val="000000"/>
              </a:solidFill>
            </a:endParaRPr>
          </a:p>
        </p:txBody>
      </p:sp>
      <p:sp>
        <p:nvSpPr>
          <p:cNvPr id="10" name="ZoneTexte 37"/>
          <p:cNvSpPr txBox="1"/>
          <p:nvPr/>
        </p:nvSpPr>
        <p:spPr>
          <a:xfrm>
            <a:off x="6710501" y="4149080"/>
            <a:ext cx="907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400" b="1" dirty="0" smtClean="0">
                <a:solidFill>
                  <a:srgbClr val="000000"/>
                </a:solidFill>
              </a:rPr>
              <a:t>~1.5 mm</a:t>
            </a:r>
            <a:endParaRPr lang="de-DE" sz="1400" b="1" dirty="0">
              <a:solidFill>
                <a:srgbClr val="000000"/>
              </a:solidFill>
            </a:endParaRPr>
          </a:p>
        </p:txBody>
      </p:sp>
      <p:pic>
        <p:nvPicPr>
          <p:cNvPr id="5201" name="Picture 8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28864"/>
            <a:ext cx="8712968" cy="199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478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de-DE" b="1" dirty="0"/>
              <a:t>XAS/µ-XAS/µ-XRF investigations: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de-DE" dirty="0"/>
              <a:t>U, and </a:t>
            </a:r>
            <a:r>
              <a:rPr lang="en-US" altLang="de-DE" dirty="0" err="1"/>
              <a:t>Ti</a:t>
            </a:r>
            <a:r>
              <a:rPr lang="en-US" altLang="de-DE" dirty="0"/>
              <a:t> present as U(IV</a:t>
            </a:r>
            <a:r>
              <a:rPr lang="en-US" altLang="de-DE" dirty="0" smtClean="0"/>
              <a:t>) </a:t>
            </a:r>
            <a:r>
              <a:rPr lang="en-US" altLang="de-DE" dirty="0"/>
              <a:t>and </a:t>
            </a:r>
            <a:r>
              <a:rPr lang="en-US" altLang="de-DE" dirty="0" err="1"/>
              <a:t>Ti</a:t>
            </a:r>
            <a:r>
              <a:rPr lang="en-US" altLang="de-DE" dirty="0"/>
              <a:t>(IV</a:t>
            </a:r>
            <a:r>
              <a:rPr lang="en-US" altLang="de-DE" dirty="0" smtClean="0"/>
              <a:t>)</a:t>
            </a:r>
            <a:endParaRPr lang="en-US" altLang="de-DE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de-DE" dirty="0"/>
              <a:t>Ba present as Ba(II</a:t>
            </a:r>
            <a:r>
              <a:rPr lang="en-US" altLang="de-DE" dirty="0" smtClean="0"/>
              <a:t>)</a:t>
            </a:r>
            <a:endParaRPr lang="en-US" altLang="de-DE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de-DE" dirty="0"/>
              <a:t>Fe present as metallic </a:t>
            </a:r>
            <a:r>
              <a:rPr lang="en-US" altLang="de-DE" dirty="0" smtClean="0"/>
              <a:t>Fe(0)</a:t>
            </a:r>
            <a:endParaRPr lang="en-US" altLang="de-DE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de-DE" dirty="0"/>
              <a:t>[Pu] too low for XANES </a:t>
            </a:r>
            <a:r>
              <a:rPr lang="en-US" altLang="de-DE" dirty="0" smtClean="0"/>
              <a:t>measurements</a:t>
            </a:r>
            <a:endParaRPr lang="en-US" alt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30.10.2017</a:t>
            </a:r>
            <a:endParaRPr lang="de-DE" dirty="0"/>
          </a:p>
        </p:txBody>
      </p:sp>
      <p:sp>
        <p:nvSpPr>
          <p:cNvPr id="10" name="Textfeld 26"/>
          <p:cNvSpPr txBox="1"/>
          <p:nvPr/>
        </p:nvSpPr>
        <p:spPr>
          <a:xfrm>
            <a:off x="2195736" y="5377408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 smtClean="0">
                <a:solidFill>
                  <a:schemeClr val="accent2"/>
                </a:solidFill>
              </a:rPr>
              <a:t>Ti</a:t>
            </a:r>
            <a:r>
              <a:rPr lang="de-DE" sz="2400" b="1" dirty="0" smtClean="0">
                <a:solidFill>
                  <a:schemeClr val="accent2"/>
                </a:solidFill>
              </a:rPr>
              <a:t> K		</a:t>
            </a:r>
            <a:r>
              <a:rPr lang="de-DE" sz="2400" b="1" dirty="0">
                <a:solidFill>
                  <a:schemeClr val="accent2"/>
                </a:solidFill>
              </a:rPr>
              <a:t> </a:t>
            </a:r>
            <a:r>
              <a:rPr lang="de-DE" sz="2400" b="1" dirty="0" smtClean="0">
                <a:solidFill>
                  <a:schemeClr val="accent2"/>
                </a:solidFill>
              </a:rPr>
              <a:t>         </a:t>
            </a:r>
            <a:r>
              <a:rPr lang="de-DE" sz="2400" b="1" dirty="0" err="1" smtClean="0">
                <a:solidFill>
                  <a:schemeClr val="accent2"/>
                </a:solidFill>
              </a:rPr>
              <a:t>Ba</a:t>
            </a:r>
            <a:r>
              <a:rPr lang="de-DE" sz="2400" b="1" dirty="0" smtClean="0">
                <a:solidFill>
                  <a:schemeClr val="accent2"/>
                </a:solidFill>
              </a:rPr>
              <a:t> L3			</a:t>
            </a:r>
            <a:r>
              <a:rPr lang="de-DE" sz="2400" b="1" dirty="0" err="1" smtClean="0">
                <a:solidFill>
                  <a:schemeClr val="accent2"/>
                </a:solidFill>
              </a:rPr>
              <a:t>Fe</a:t>
            </a:r>
            <a:r>
              <a:rPr lang="de-DE" sz="2400" b="1" dirty="0" smtClean="0">
                <a:solidFill>
                  <a:schemeClr val="accent2"/>
                </a:solidFill>
              </a:rPr>
              <a:t> K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719" y="908720"/>
            <a:ext cx="4568825" cy="319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3865587"/>
            <a:ext cx="893445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498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 and conclusions</a:t>
            </a:r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30.10.2017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dirty="0" smtClean="0"/>
              <a:t>Characterisation of Zircaloy-4 from plenum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 dirty="0"/>
              <a:t>P</a:t>
            </a:r>
            <a:r>
              <a:rPr lang="en-GB" altLang="de-DE" dirty="0" smtClean="0"/>
              <a:t>resence of black/blueish precipitates on the inner surface was confirmed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altLang="de-DE" dirty="0"/>
              <a:t>T</a:t>
            </a:r>
            <a:r>
              <a:rPr lang="en-GB" altLang="de-DE" dirty="0" smtClean="0"/>
              <a:t>hickness of precipitates on inner surface was  </a:t>
            </a:r>
            <a:r>
              <a:rPr lang="en-GB" b="1" dirty="0" smtClean="0">
                <a:sym typeface="Symbol"/>
              </a:rPr>
              <a:t>0.041 to 0.088 mm</a:t>
            </a:r>
          </a:p>
          <a:p>
            <a:pPr marL="314325" lvl="8" indent="-314325">
              <a:spcBef>
                <a:spcPts val="300"/>
              </a:spcBef>
              <a:spcAft>
                <a:spcPts val="300"/>
              </a:spcAft>
              <a:buSzTx/>
              <a:buBlip>
                <a:blip r:embed="rId3"/>
              </a:buBlip>
            </a:pPr>
            <a:r>
              <a:rPr lang="en-US" altLang="de-DE" sz="2000" b="1" dirty="0"/>
              <a:t>SEM-EDX and XPS </a:t>
            </a:r>
            <a:r>
              <a:rPr lang="en-US" altLang="de-DE" sz="2000" dirty="0" smtClean="0"/>
              <a:t>analysis shown p</a:t>
            </a:r>
            <a:r>
              <a:rPr lang="en-GB" sz="2000" dirty="0" err="1" smtClean="0">
                <a:ea typeface="+mn-ea"/>
                <a:cs typeface="+mn-cs"/>
                <a:sym typeface="Symbol"/>
              </a:rPr>
              <a:t>recipitates</a:t>
            </a:r>
            <a:r>
              <a:rPr lang="en-GB" sz="2000" dirty="0" smtClean="0">
                <a:ea typeface="+mn-ea"/>
                <a:cs typeface="+mn-cs"/>
                <a:sym typeface="Symbol"/>
              </a:rPr>
              <a:t> </a:t>
            </a:r>
            <a:r>
              <a:rPr lang="en-GB" sz="2000" dirty="0" smtClean="0">
                <a:ea typeface="+mn-ea"/>
                <a:cs typeface="+mn-cs"/>
                <a:sym typeface="Symbol"/>
              </a:rPr>
              <a:t>contain </a:t>
            </a:r>
            <a:r>
              <a:rPr lang="en-US" altLang="de-DE" sz="2000" dirty="0" smtClean="0">
                <a:ea typeface="+mn-ea"/>
                <a:cs typeface="+mn-cs"/>
              </a:rPr>
              <a:t>O, </a:t>
            </a:r>
            <a:r>
              <a:rPr lang="en-US" altLang="de-DE" sz="2000" dirty="0" err="1" smtClean="0">
                <a:ea typeface="+mn-ea"/>
                <a:cs typeface="+mn-cs"/>
              </a:rPr>
              <a:t>Rb</a:t>
            </a:r>
            <a:r>
              <a:rPr lang="en-US" altLang="de-DE" sz="2000" dirty="0" smtClean="0">
                <a:ea typeface="+mn-ea"/>
                <a:cs typeface="+mn-cs"/>
              </a:rPr>
              <a:t>, </a:t>
            </a:r>
            <a:r>
              <a:rPr lang="en-US" altLang="de-DE" sz="2000" dirty="0" err="1">
                <a:ea typeface="+mn-ea"/>
                <a:cs typeface="+mn-cs"/>
              </a:rPr>
              <a:t>Zr</a:t>
            </a:r>
            <a:r>
              <a:rPr lang="en-US" altLang="de-DE" sz="2000" dirty="0">
                <a:ea typeface="+mn-ea"/>
                <a:cs typeface="+mn-cs"/>
              </a:rPr>
              <a:t>, </a:t>
            </a:r>
            <a:r>
              <a:rPr lang="en-US" altLang="de-DE" sz="2000" dirty="0" smtClean="0">
                <a:ea typeface="+mn-ea"/>
                <a:cs typeface="+mn-cs"/>
              </a:rPr>
              <a:t>Ba, Cs </a:t>
            </a:r>
            <a:r>
              <a:rPr lang="en-US" altLang="de-DE" sz="2000" dirty="0">
                <a:ea typeface="+mn-ea"/>
                <a:cs typeface="+mn-cs"/>
              </a:rPr>
              <a:t>and </a:t>
            </a:r>
            <a:r>
              <a:rPr lang="en-US" altLang="de-DE" sz="2000" dirty="0" smtClean="0">
                <a:ea typeface="+mn-ea"/>
                <a:cs typeface="+mn-cs"/>
              </a:rPr>
              <a:t>U </a:t>
            </a:r>
          </a:p>
          <a:p>
            <a:pPr marL="314325" lvl="8" indent="-314325">
              <a:spcBef>
                <a:spcPts val="300"/>
              </a:spcBef>
              <a:spcAft>
                <a:spcPts val="300"/>
              </a:spcAft>
              <a:buSzTx/>
              <a:buBlip>
                <a:blip r:embed="rId3"/>
              </a:buBlip>
            </a:pPr>
            <a:r>
              <a:rPr lang="en-US" altLang="de-DE" sz="2000" b="1" dirty="0" smtClean="0">
                <a:ea typeface="+mn-ea"/>
                <a:cs typeface="+mn-cs"/>
              </a:rPr>
              <a:t>XPS </a:t>
            </a:r>
            <a:r>
              <a:rPr lang="en-US" altLang="de-DE" sz="2000" dirty="0" smtClean="0">
                <a:ea typeface="+mn-ea"/>
                <a:cs typeface="+mn-cs"/>
              </a:rPr>
              <a:t>analysis</a:t>
            </a:r>
            <a:r>
              <a:rPr lang="en-US" altLang="de-DE" sz="2000" b="1" dirty="0" smtClean="0">
                <a:ea typeface="+mn-ea"/>
                <a:cs typeface="+mn-cs"/>
              </a:rPr>
              <a:t>:</a:t>
            </a:r>
            <a:r>
              <a:rPr lang="en-US" altLang="de-DE" sz="2000" dirty="0" smtClean="0">
                <a:ea typeface="+mn-ea"/>
                <a:cs typeface="+mn-cs"/>
              </a:rPr>
              <a:t> </a:t>
            </a:r>
            <a:r>
              <a:rPr lang="en-US" altLang="de-DE" sz="2000" b="1" dirty="0" err="1"/>
              <a:t>Rb</a:t>
            </a:r>
            <a:r>
              <a:rPr lang="en-US" altLang="de-DE" sz="2000" dirty="0"/>
              <a:t> (1–7 at.%), </a:t>
            </a:r>
            <a:r>
              <a:rPr lang="en-US" altLang="de-DE" sz="2000" b="1" dirty="0"/>
              <a:t>Ba</a:t>
            </a:r>
            <a:r>
              <a:rPr lang="en-US" altLang="de-DE" sz="2000" dirty="0"/>
              <a:t> (0.1–0.2 at.%), </a:t>
            </a:r>
            <a:r>
              <a:rPr lang="en-US" altLang="de-DE" sz="2000" b="1" dirty="0"/>
              <a:t>U</a:t>
            </a:r>
            <a:r>
              <a:rPr lang="en-US" altLang="de-DE" sz="2000" dirty="0"/>
              <a:t> (0.1–0.7 at.%), and </a:t>
            </a:r>
            <a:r>
              <a:rPr lang="en-US" altLang="de-DE" sz="2000" b="1" dirty="0" err="1"/>
              <a:t>Zr</a:t>
            </a:r>
            <a:r>
              <a:rPr lang="en-US" altLang="de-DE" sz="2000" dirty="0"/>
              <a:t> (</a:t>
            </a:r>
            <a:r>
              <a:rPr lang="en-US" altLang="de-DE" sz="2000" dirty="0">
                <a:sym typeface="Symbol" panose="05050102010706020507" pitchFamily="18" charset="2"/>
              </a:rPr>
              <a:t> 0.2 at</a:t>
            </a:r>
            <a:r>
              <a:rPr lang="en-US" altLang="de-DE" sz="2000" dirty="0" smtClean="0">
                <a:sym typeface="Symbol" panose="05050102010706020507" pitchFamily="18" charset="2"/>
              </a:rPr>
              <a:t>.%</a:t>
            </a:r>
            <a:r>
              <a:rPr lang="en-US" altLang="de-DE" sz="2000" dirty="0" smtClean="0"/>
              <a:t>)</a:t>
            </a:r>
            <a:endParaRPr lang="en-US" altLang="de-DE" sz="2000" dirty="0" smtClean="0">
              <a:ea typeface="+mn-ea"/>
              <a:cs typeface="+mn-cs"/>
            </a:endParaRPr>
          </a:p>
          <a:p>
            <a:pPr marL="314325" lvl="8" indent="-314325">
              <a:spcBef>
                <a:spcPts val="300"/>
              </a:spcBef>
              <a:spcAft>
                <a:spcPts val="300"/>
              </a:spcAft>
              <a:buSzTx/>
              <a:buBlip>
                <a:blip r:embed="rId3"/>
              </a:buBlip>
            </a:pPr>
            <a:r>
              <a:rPr lang="en-US" altLang="de-DE" sz="2000" dirty="0"/>
              <a:t>U is </a:t>
            </a:r>
            <a:r>
              <a:rPr lang="en-US" altLang="de-DE" sz="2000" dirty="0" smtClean="0"/>
              <a:t>probably coming from </a:t>
            </a:r>
            <a:r>
              <a:rPr lang="en-US" altLang="de-DE" sz="2000" dirty="0"/>
              <a:t>filling fuel pellets into cladding </a:t>
            </a:r>
            <a:r>
              <a:rPr lang="en-US" altLang="de-DE" sz="2000" dirty="0" smtClean="0"/>
              <a:t>tubes and is heterogeneously distributed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de-DE" b="1" dirty="0"/>
              <a:t>XAS/µ-XAS/µ-XRF </a:t>
            </a:r>
            <a:r>
              <a:rPr lang="en-US" altLang="de-DE" dirty="0" smtClean="0"/>
              <a:t>investigations determined the oxidation state</a:t>
            </a:r>
            <a:r>
              <a:rPr lang="en-US" altLang="de-DE" b="1" dirty="0" smtClean="0"/>
              <a:t>: 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altLang="de-DE" dirty="0" smtClean="0"/>
              <a:t>U</a:t>
            </a:r>
            <a:r>
              <a:rPr lang="en-US" altLang="de-DE" dirty="0"/>
              <a:t>, and </a:t>
            </a:r>
            <a:r>
              <a:rPr lang="en-US" altLang="de-DE" dirty="0" err="1"/>
              <a:t>Ti</a:t>
            </a:r>
            <a:r>
              <a:rPr lang="en-US" altLang="de-DE" dirty="0"/>
              <a:t> present as U(IV) and </a:t>
            </a:r>
            <a:r>
              <a:rPr lang="en-US" altLang="de-DE" dirty="0" err="1" smtClean="0"/>
              <a:t>Ti</a:t>
            </a:r>
            <a:r>
              <a:rPr lang="en-US" altLang="de-DE" dirty="0" smtClean="0"/>
              <a:t>(IV) respectively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altLang="de-DE" dirty="0" smtClean="0"/>
              <a:t>Ba </a:t>
            </a:r>
            <a:r>
              <a:rPr lang="en-US" altLang="de-DE" dirty="0"/>
              <a:t>present as Ba(II</a:t>
            </a:r>
            <a:r>
              <a:rPr lang="en-US" altLang="de-DE" dirty="0" smtClean="0"/>
              <a:t>) determined by</a:t>
            </a:r>
            <a:endParaRPr lang="en-US" altLang="de-DE" sz="1800" dirty="0"/>
          </a:p>
          <a:p>
            <a:pPr marL="314325" lvl="8" indent="-314325">
              <a:spcBef>
                <a:spcPts val="300"/>
              </a:spcBef>
              <a:spcAft>
                <a:spcPts val="300"/>
              </a:spcAft>
              <a:buSzTx/>
              <a:buBlip>
                <a:blip r:embed="rId3"/>
              </a:buBlip>
            </a:pPr>
            <a:endParaRPr lang="en-US" altLang="de-DE" sz="2000" dirty="0">
              <a:ea typeface="+mn-ea"/>
              <a:cs typeface="+mn-cs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dirty="0" smtClean="0">
              <a:solidFill>
                <a:srgbClr val="C00000"/>
              </a:solidFill>
              <a:sym typeface="Symbol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altLang="de-DE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altLang="de-DE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dirty="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987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Acknwoledgements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E. </a:t>
            </a:r>
            <a:r>
              <a:rPr lang="es-ES" dirty="0" err="1" smtClean="0"/>
              <a:t>Soballa</a:t>
            </a:r>
            <a:r>
              <a:rPr lang="es-ES" dirty="0" smtClean="0"/>
              <a:t> (KIT)</a:t>
            </a:r>
          </a:p>
          <a:p>
            <a:r>
              <a:rPr lang="es-ES" dirty="0" smtClean="0"/>
              <a:t>G. </a:t>
            </a:r>
            <a:r>
              <a:rPr lang="es-ES" dirty="0" err="1" smtClean="0"/>
              <a:t>Christill</a:t>
            </a:r>
            <a:r>
              <a:rPr lang="es-ES" dirty="0" smtClean="0"/>
              <a:t> (KIT)</a:t>
            </a:r>
          </a:p>
          <a:p>
            <a:r>
              <a:rPr lang="es-ES" dirty="0" smtClean="0"/>
              <a:t>C. </a:t>
            </a:r>
            <a:r>
              <a:rPr lang="es-ES" dirty="0" err="1" smtClean="0"/>
              <a:t>Marquardt</a:t>
            </a:r>
            <a:r>
              <a:rPr lang="es-ES" dirty="0" smtClean="0"/>
              <a:t> (KIT)</a:t>
            </a:r>
          </a:p>
          <a:p>
            <a:r>
              <a:rPr lang="es-ES" dirty="0" smtClean="0"/>
              <a:t>S. Schmitt (KIT)</a:t>
            </a:r>
            <a:endParaRPr lang="es-ES_tradn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de-DE" smtClean="0"/>
              <a:t>Composition of radionuclide containing solid phases on the inner surface of Zircaloy-4</a:t>
            </a:r>
            <a:endParaRPr lang="en-US" altLang="de-DE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mtClean="0"/>
              <a:t>30.10.2017</a:t>
            </a:r>
            <a:endParaRPr lang="de-DE" dirty="0"/>
          </a:p>
        </p:txBody>
      </p:sp>
      <p:sp>
        <p:nvSpPr>
          <p:cNvPr id="6" name="Inhaltsplatzhalter 5"/>
          <p:cNvSpPr txBox="1">
            <a:spLocks/>
          </p:cNvSpPr>
          <p:nvPr/>
        </p:nvSpPr>
        <p:spPr bwMode="auto">
          <a:xfrm>
            <a:off x="2645931" y="4725144"/>
            <a:ext cx="4230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marL="31432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057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>
                <a:solidFill>
                  <a:schemeClr val="tx1"/>
                </a:solidFill>
                <a:latin typeface="+mn-lt"/>
              </a:defRPr>
            </a:lvl2pPr>
            <a:lvl3pPr marL="1209675" indent="-2762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3pPr>
            <a:lvl4pPr marL="165735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9550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2400" b="1" i="1" kern="0" dirty="0" smtClean="0">
                <a:latin typeface="Century Gothic" panose="020B0502020202020204" pitchFamily="34" charset="0"/>
              </a:rPr>
              <a:t>Thank you for your attention!</a:t>
            </a:r>
            <a:endParaRPr lang="en-GB" sz="2400" b="1" i="1" kern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291186"/>
      </p:ext>
    </p:extLst>
  </p:cSld>
  <p:clrMapOvr>
    <a:masterClrMapping/>
  </p:clrMapOvr>
</p:sld>
</file>

<file path=ppt/theme/theme1.xml><?xml version="1.0" encoding="utf-8"?>
<a:theme xmlns:a="http://schemas.openxmlformats.org/drawingml/2006/main" name="KIT-PPT_Master_en_2016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D9D9D9"/>
      </a:lt2>
      <a:accent1>
        <a:srgbClr val="009682"/>
      </a:accent1>
      <a:accent2>
        <a:srgbClr val="4664AA"/>
      </a:accent2>
      <a:accent3>
        <a:srgbClr val="FFFFFF"/>
      </a:accent3>
      <a:accent4>
        <a:srgbClr val="000000"/>
      </a:accent4>
      <a:accent5>
        <a:srgbClr val="AAC9C1"/>
      </a:accent5>
      <a:accent6>
        <a:srgbClr val="3F5A9A"/>
      </a:accent6>
      <a:hlink>
        <a:srgbClr val="808080"/>
      </a:hlink>
      <a:folHlink>
        <a:srgbClr val="7D92C3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D9D9D9"/>
        </a:lt2>
        <a:accent1>
          <a:srgbClr val="009682"/>
        </a:accent1>
        <a:accent2>
          <a:srgbClr val="4664AA"/>
        </a:accent2>
        <a:accent3>
          <a:srgbClr val="FFFFFF"/>
        </a:accent3>
        <a:accent4>
          <a:srgbClr val="000000"/>
        </a:accent4>
        <a:accent5>
          <a:srgbClr val="AAC9C1"/>
        </a:accent5>
        <a:accent6>
          <a:srgbClr val="3F5A9A"/>
        </a:accent6>
        <a:hlink>
          <a:srgbClr val="808080"/>
        </a:hlink>
        <a:folHlink>
          <a:srgbClr val="7D92C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KIT-PPT_Master_en_2016</Template>
  <TotalTime>49</TotalTime>
  <Words>1078</Words>
  <Application>Microsoft Office PowerPoint</Application>
  <PresentationFormat>Presentación en pantalla (4:3)</PresentationFormat>
  <Paragraphs>204</Paragraphs>
  <Slides>15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KIT-PPT_Master_en_2016</vt:lpstr>
      <vt:lpstr>Presentación de PowerPoint</vt:lpstr>
      <vt:lpstr>Outline</vt:lpstr>
      <vt:lpstr>Introduction</vt:lpstr>
      <vt:lpstr>Objectives</vt:lpstr>
      <vt:lpstr>Material</vt:lpstr>
      <vt:lpstr>Sample preparation</vt:lpstr>
      <vt:lpstr>Sample preparation</vt:lpstr>
      <vt:lpstr>Results</vt:lpstr>
      <vt:lpstr>Results</vt:lpstr>
      <vt:lpstr>Results</vt:lpstr>
      <vt:lpstr>Results</vt:lpstr>
      <vt:lpstr>Results</vt:lpstr>
      <vt:lpstr>Results</vt:lpstr>
      <vt:lpstr>Summary and conclusions</vt:lpstr>
      <vt:lpstr>Acknwoledgements</vt:lpstr>
    </vt:vector>
  </TitlesOfParts>
  <Company>VIT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Kopf, Eva Juliane (SEK)</dc:creator>
  <cp:lastModifiedBy>Ernesto Gonzalez-Robles Corrales</cp:lastModifiedBy>
  <cp:revision>51</cp:revision>
  <cp:lastPrinted>2017-10-26T19:09:21Z</cp:lastPrinted>
  <dcterms:created xsi:type="dcterms:W3CDTF">2017-08-22T14:21:01Z</dcterms:created>
  <dcterms:modified xsi:type="dcterms:W3CDTF">2017-10-28T09:06:05Z</dcterms:modified>
</cp:coreProperties>
</file>