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1788" y="-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45B0-7388-4B11-8113-F9AEBE94A83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CED3-A872-4DFA-8C98-FF509A6CB5A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45B0-7388-4B11-8113-F9AEBE94A83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CED3-A872-4DFA-8C98-FF509A6CB5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45B0-7388-4B11-8113-F9AEBE94A83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CED3-A872-4DFA-8C98-FF509A6CB5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45B0-7388-4B11-8113-F9AEBE94A83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CED3-A872-4DFA-8C98-FF509A6CB5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45B0-7388-4B11-8113-F9AEBE94A83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F87CED3-A872-4DFA-8C98-FF509A6CB5A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45B0-7388-4B11-8113-F9AEBE94A83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CED3-A872-4DFA-8C98-FF509A6CB5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45B0-7388-4B11-8113-F9AEBE94A83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CED3-A872-4DFA-8C98-FF509A6CB5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45B0-7388-4B11-8113-F9AEBE94A83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CED3-A872-4DFA-8C98-FF509A6CB5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45B0-7388-4B11-8113-F9AEBE94A83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CED3-A872-4DFA-8C98-FF509A6CB5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45B0-7388-4B11-8113-F9AEBE94A83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CED3-A872-4DFA-8C98-FF509A6CB5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45B0-7388-4B11-8113-F9AEBE94A83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CED3-A872-4DFA-8C98-FF509A6CB5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64345B0-7388-4B11-8113-F9AEBE94A83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F87CED3-A872-4DFA-8C98-FF509A6CB5A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Ways to collect CT data sets on IMBL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Anton Maksimenko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48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Serial scans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Scan counter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Regular step or manual positioning</a:t>
            </a:r>
          </a:p>
          <a:p>
            <a:r>
              <a:rPr lang="en-US" dirty="0" smtClean="0"/>
              <a:t>Time counter</a:t>
            </a:r>
          </a:p>
          <a:p>
            <a:r>
              <a:rPr lang="en-US" dirty="0" smtClean="0"/>
              <a:t>Conditional completion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26"/>
          <a:stretch/>
        </p:blipFill>
        <p:spPr bwMode="auto">
          <a:xfrm>
            <a:off x="1371600" y="3886200"/>
            <a:ext cx="6238875" cy="2571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502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Imaging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6934200" cy="762000"/>
          </a:xfrm>
        </p:spPr>
        <p:txBody>
          <a:bodyPr/>
          <a:lstStyle/>
          <a:p>
            <a:pPr marL="137160" indent="0">
              <a:buNone/>
            </a:pPr>
            <a:r>
              <a:rPr lang="en-US" dirty="0" smtClean="0"/>
              <a:t>Available only in step-and-shot mode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46"/>
          <a:stretch/>
        </p:blipFill>
        <p:spPr bwMode="auto">
          <a:xfrm>
            <a:off x="914400" y="2819400"/>
            <a:ext cx="6619875" cy="1407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hape 4"/>
          <p:cNvSpPr/>
          <p:nvPr/>
        </p:nvSpPr>
        <p:spPr>
          <a:xfrm rot="16200000">
            <a:off x="2152437" y="4523124"/>
            <a:ext cx="1456289" cy="1096841"/>
          </a:xfrm>
          <a:prstGeom prst="swooshArrow">
            <a:avLst>
              <a:gd name="adj1" fmla="val 25000"/>
              <a:gd name="adj2" fmla="val 25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Shape 5"/>
          <p:cNvSpPr/>
          <p:nvPr/>
        </p:nvSpPr>
        <p:spPr>
          <a:xfrm rot="16200000">
            <a:off x="4620876" y="4523124"/>
            <a:ext cx="1456289" cy="1096841"/>
          </a:xfrm>
          <a:prstGeom prst="swooshArrow">
            <a:avLst>
              <a:gd name="adj1" fmla="val 25000"/>
              <a:gd name="adj2" fmla="val 25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22644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shot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524000"/>
            <a:ext cx="2808312" cy="4619672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87" b="45541"/>
          <a:stretch/>
        </p:blipFill>
        <p:spPr bwMode="auto">
          <a:xfrm>
            <a:off x="3657599" y="2590800"/>
            <a:ext cx="4730839" cy="2191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562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0808"/>
            <a:ext cx="4248472" cy="4459064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86" b="24944"/>
          <a:stretch/>
        </p:blipFill>
        <p:spPr bwMode="auto">
          <a:xfrm>
            <a:off x="4724400" y="2209800"/>
            <a:ext cx="3941991" cy="3516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495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naming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1676400"/>
            <a:ext cx="8135560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Stop-and-shot template</a:t>
            </a:r>
            <a:endParaRPr lang="en-US" dirty="0"/>
          </a:p>
          <a:p>
            <a:endParaRPr lang="en-US" dirty="0"/>
          </a:p>
          <a:p>
            <a:r>
              <a:rPr lang="en-US" b="1" dirty="0">
                <a:solidFill>
                  <a:schemeClr val="tx1">
                    <a:lumMod val="85000"/>
                  </a:schemeClr>
                </a:solidFill>
              </a:rPr>
              <a:t>&lt;type&gt;</a:t>
            </a:r>
            <a:r>
              <a:rPr 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[_Z&lt;series&gt;]</a:t>
            </a:r>
            <a:r>
              <a:rPr lang="en-US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_T&lt;projection&gt;</a:t>
            </a:r>
            <a:r>
              <a:rPr lang="en-US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[_L&lt;loop&gt;]</a:t>
            </a:r>
            <a:r>
              <a:rPr lang="en-US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[_S&lt;sub-loop&gt;]</a:t>
            </a:r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[_&lt;image&gt;]</a:t>
            </a:r>
            <a:r>
              <a:rPr lang="en-US" b="1" dirty="0"/>
              <a:t>.</a:t>
            </a:r>
            <a:r>
              <a:rPr lang="en-US" b="1" dirty="0" err="1"/>
              <a:t>tif</a:t>
            </a:r>
            <a:endParaRPr lang="en-US" b="1" dirty="0"/>
          </a:p>
          <a:p>
            <a:r>
              <a:rPr lang="en-US" dirty="0" smtClean="0"/>
              <a:t>   </a:t>
            </a:r>
            <a:endParaRPr lang="en-US" dirty="0"/>
          </a:p>
          <a:p>
            <a:r>
              <a:rPr lang="en-US" dirty="0" smtClean="0"/>
              <a:t>Examples: 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SAMPLE</a:t>
            </a:r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_T0278</a:t>
            </a:r>
            <a:r>
              <a:rPr lang="en-U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_L02</a:t>
            </a:r>
            <a:r>
              <a:rPr lang="en-US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_S1</a:t>
            </a:r>
            <a:r>
              <a:rPr lang="en-US" dirty="0" smtClean="0"/>
              <a:t>.tif, 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BG</a:t>
            </a:r>
            <a:r>
              <a:rPr lang="en-US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_Z02</a:t>
            </a:r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_T035</a:t>
            </a:r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_5</a:t>
            </a:r>
            <a:r>
              <a:rPr lang="en-US" dirty="0" smtClean="0"/>
              <a:t>.tif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On-the fly template</a:t>
            </a:r>
          </a:p>
          <a:p>
            <a:endParaRPr lang="en-US" dirty="0"/>
          </a:p>
          <a:p>
            <a:r>
              <a:rPr lang="en-US" b="1" dirty="0">
                <a:solidFill>
                  <a:schemeClr val="tx1">
                    <a:lumMod val="85000"/>
                  </a:schemeClr>
                </a:solidFill>
              </a:rPr>
              <a:t>&lt;type&gt;</a:t>
            </a:r>
            <a:r>
              <a:rPr 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[_Z&lt;series&gt;]</a:t>
            </a:r>
            <a:r>
              <a:rPr lang="en-US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[_T&lt;projection&gt;]</a:t>
            </a:r>
            <a:r>
              <a:rPr lang="en-US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[_&lt;before/after&gt;</a:t>
            </a:r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[_&lt;image&gt;]]</a:t>
            </a:r>
            <a:r>
              <a:rPr lang="en-US" b="1" dirty="0"/>
              <a:t>.</a:t>
            </a:r>
            <a:r>
              <a:rPr lang="en-US" b="1" dirty="0" err="1" smtClean="0"/>
              <a:t>tif</a:t>
            </a:r>
            <a:endParaRPr lang="en-US" b="1" dirty="0" smtClean="0"/>
          </a:p>
          <a:p>
            <a:endParaRPr lang="en-US" dirty="0"/>
          </a:p>
          <a:p>
            <a:r>
              <a:rPr lang="en-US" dirty="0" smtClean="0"/>
              <a:t>Examples: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SAMPLE</a:t>
            </a:r>
            <a:r>
              <a:rPr lang="en-US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_Z1</a:t>
            </a:r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_T567</a:t>
            </a:r>
            <a:r>
              <a:rPr lang="en-US" dirty="0" smtClean="0"/>
              <a:t>.tif,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DF</a:t>
            </a:r>
            <a:r>
              <a:rPr lang="en-U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_AFTER</a:t>
            </a:r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_05</a:t>
            </a:r>
            <a:r>
              <a:rPr lang="en-US" dirty="0" smtClean="0"/>
              <a:t>.tif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9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Expandability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124200"/>
            <a:ext cx="8229600" cy="2423160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en-US" dirty="0" smtClean="0"/>
              <a:t>Script execution is available before and after</a:t>
            </a:r>
          </a:p>
          <a:p>
            <a:r>
              <a:rPr lang="en-US" dirty="0" smtClean="0"/>
              <a:t>Whole acquisition procedure</a:t>
            </a:r>
          </a:p>
          <a:p>
            <a:r>
              <a:rPr lang="en-US" dirty="0" smtClean="0"/>
              <a:t>Each independent scan</a:t>
            </a:r>
          </a:p>
          <a:p>
            <a:r>
              <a:rPr lang="en-US" dirty="0" smtClean="0"/>
              <a:t>Each loop in the tiled mode</a:t>
            </a:r>
          </a:p>
          <a:p>
            <a:r>
              <a:rPr lang="en-US" dirty="0" smtClean="0"/>
              <a:t>Each frame</a:t>
            </a:r>
          </a:p>
          <a:p>
            <a:endParaRPr lang="en-US" dirty="0" smtClean="0"/>
          </a:p>
          <a:p>
            <a:pPr marL="137160" indent="0">
              <a:buNone/>
            </a:pP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65" b="61121"/>
          <a:stretch/>
        </p:blipFill>
        <p:spPr bwMode="auto">
          <a:xfrm>
            <a:off x="1676400" y="1905000"/>
            <a:ext cx="5781675" cy="437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159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pic>
        <p:nvPicPr>
          <p:cNvPr id="4" name="Picture 3" descr="E:\work\docs\2014-Dec-AIP\Untitled-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916832"/>
            <a:ext cx="8251891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0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concepts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1244294" y="1697097"/>
            <a:ext cx="1147133" cy="39776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4516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400" dirty="0" smtClean="0"/>
              <a:t>detector</a:t>
            </a:r>
            <a:endParaRPr kumimoji="0" lang="en-A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2520576" y="1697097"/>
            <a:ext cx="997619" cy="39776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4516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400" dirty="0" smtClean="0"/>
              <a:t>motors</a:t>
            </a:r>
            <a:endParaRPr kumimoji="0" lang="en-A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670188" y="1697097"/>
            <a:ext cx="1031073" cy="39776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4516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400" dirty="0" smtClean="0"/>
              <a:t>shutter</a:t>
            </a:r>
            <a:endParaRPr kumimoji="0" lang="en-A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495087" y="2225439"/>
            <a:ext cx="645547" cy="39801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4516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400" dirty="0" smtClean="0"/>
              <a:t>IOC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2656454" y="2225438"/>
            <a:ext cx="725864" cy="39801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4516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400" dirty="0" smtClean="0"/>
              <a:t>IOC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3849748" y="2225438"/>
            <a:ext cx="671953" cy="39801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4516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400" dirty="0" smtClean="0"/>
              <a:t>IOC</a:t>
            </a:r>
          </a:p>
        </p:txBody>
      </p:sp>
      <p:cxnSp>
        <p:nvCxnSpPr>
          <p:cNvPr id="10" name="Straight Connector 9"/>
          <p:cNvCxnSpPr>
            <a:stCxn id="4" idx="2"/>
            <a:endCxn id="7" idx="0"/>
          </p:cNvCxnSpPr>
          <p:nvPr/>
        </p:nvCxnSpPr>
        <p:spPr bwMode="auto">
          <a:xfrm>
            <a:off x="1817860" y="2094862"/>
            <a:ext cx="0" cy="13057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5" idx="2"/>
            <a:endCxn id="8" idx="0"/>
          </p:cNvCxnSpPr>
          <p:nvPr/>
        </p:nvCxnSpPr>
        <p:spPr bwMode="auto">
          <a:xfrm>
            <a:off x="3019386" y="2094862"/>
            <a:ext cx="0" cy="13057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6" idx="2"/>
            <a:endCxn id="9" idx="0"/>
          </p:cNvCxnSpPr>
          <p:nvPr/>
        </p:nvCxnSpPr>
        <p:spPr bwMode="auto">
          <a:xfrm>
            <a:off x="4185725" y="2094862"/>
            <a:ext cx="0" cy="13057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 flipV="1">
            <a:off x="1820918" y="2886006"/>
            <a:ext cx="3403765" cy="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 bwMode="auto">
          <a:xfrm>
            <a:off x="3849748" y="3266182"/>
            <a:ext cx="2749870" cy="90788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4516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400" dirty="0" smtClean="0"/>
              <a:t>Commander station:</a:t>
            </a:r>
          </a:p>
          <a:p>
            <a:pPr marL="0" marR="0" indent="0" algn="ctr" defTabSz="4516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400" dirty="0" smtClean="0"/>
              <a:t>Experiment control, logic, GUIs, user’s scripts 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40141" y="2959676"/>
            <a:ext cx="631158" cy="113339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pPr algn="ctr"/>
            <a:r>
              <a:rPr lang="en-AU" sz="1400" dirty="0" smtClean="0"/>
              <a:t>EPICS channel access</a:t>
            </a:r>
            <a:endParaRPr lang="en-AU" sz="1400" dirty="0"/>
          </a:p>
        </p:txBody>
      </p:sp>
      <p:cxnSp>
        <p:nvCxnSpPr>
          <p:cNvPr id="16" name="Straight Connector 15"/>
          <p:cNvCxnSpPr>
            <a:stCxn id="7" idx="2"/>
          </p:cNvCxnSpPr>
          <p:nvPr/>
        </p:nvCxnSpPr>
        <p:spPr bwMode="auto">
          <a:xfrm>
            <a:off x="1817860" y="2623449"/>
            <a:ext cx="0" cy="26255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8" idx="2"/>
          </p:cNvCxnSpPr>
          <p:nvPr/>
        </p:nvCxnSpPr>
        <p:spPr bwMode="auto">
          <a:xfrm>
            <a:off x="3019386" y="2623449"/>
            <a:ext cx="0" cy="26255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9" idx="2"/>
          </p:cNvCxnSpPr>
          <p:nvPr/>
        </p:nvCxnSpPr>
        <p:spPr bwMode="auto">
          <a:xfrm>
            <a:off x="4185725" y="2623449"/>
            <a:ext cx="0" cy="26255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14" idx="0"/>
          </p:cNvCxnSpPr>
          <p:nvPr/>
        </p:nvCxnSpPr>
        <p:spPr bwMode="auto">
          <a:xfrm flipV="1">
            <a:off x="5224684" y="2886006"/>
            <a:ext cx="0" cy="38017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Flowchart: Magnetic Disk 19"/>
          <p:cNvSpPr/>
          <p:nvPr/>
        </p:nvSpPr>
        <p:spPr bwMode="auto">
          <a:xfrm>
            <a:off x="1818300" y="3484619"/>
            <a:ext cx="1127000" cy="1122530"/>
          </a:xfrm>
          <a:prstGeom prst="flowChartMagneticDisk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4516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 storage</a:t>
            </a:r>
          </a:p>
        </p:txBody>
      </p:sp>
      <p:sp>
        <p:nvSpPr>
          <p:cNvPr id="21" name="Bevel 20"/>
          <p:cNvSpPr/>
          <p:nvPr/>
        </p:nvSpPr>
        <p:spPr bwMode="auto">
          <a:xfrm>
            <a:off x="1326879" y="4915365"/>
            <a:ext cx="2109842" cy="807059"/>
          </a:xfrm>
          <a:prstGeom prst="bevel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4516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MASSIVE </a:t>
            </a:r>
            <a:r>
              <a:rPr lang="en-AU" sz="1400" dirty="0" smtClean="0">
                <a:solidFill>
                  <a:schemeClr val="tx1"/>
                </a:solidFill>
                <a:latin typeface="Arial" charset="0"/>
              </a:rPr>
              <a:t>HPC</a:t>
            </a:r>
            <a:endParaRPr kumimoji="0" lang="en-A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4882854" y="1697097"/>
            <a:ext cx="1649066" cy="39776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4516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400" dirty="0" smtClean="0"/>
              <a:t>User’s equipment</a:t>
            </a:r>
            <a:endParaRPr kumimoji="0" lang="en-A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" name="Elbow Connector 67"/>
          <p:cNvCxnSpPr>
            <a:stCxn id="31" idx="0"/>
            <a:endCxn id="22" idx="2"/>
          </p:cNvCxnSpPr>
          <p:nvPr/>
        </p:nvCxnSpPr>
        <p:spPr bwMode="auto">
          <a:xfrm flipV="1">
            <a:off x="5707387" y="2094862"/>
            <a:ext cx="0" cy="130577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68"/>
          <p:cNvCxnSpPr>
            <a:endCxn id="31" idx="2"/>
          </p:cNvCxnSpPr>
          <p:nvPr/>
        </p:nvCxnSpPr>
        <p:spPr bwMode="auto">
          <a:xfrm rot="5400000" flipH="1" flipV="1">
            <a:off x="5214371" y="2773167"/>
            <a:ext cx="642732" cy="343299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7" idx="1"/>
            <a:endCxn id="20" idx="2"/>
          </p:cNvCxnSpPr>
          <p:nvPr/>
        </p:nvCxnSpPr>
        <p:spPr bwMode="auto">
          <a:xfrm rot="10800000" flipH="1" flipV="1">
            <a:off x="1495087" y="2424444"/>
            <a:ext cx="323213" cy="1621440"/>
          </a:xfrm>
          <a:prstGeom prst="bentConnector3">
            <a:avLst>
              <a:gd name="adj1" fmla="val -26045"/>
            </a:avLst>
          </a:prstGeom>
          <a:ln>
            <a:headEnd type="none" w="med" len="med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14" idx="1"/>
            <a:endCxn id="20" idx="4"/>
          </p:cNvCxnSpPr>
          <p:nvPr/>
        </p:nvCxnSpPr>
        <p:spPr bwMode="auto">
          <a:xfrm rot="10800000" flipV="1">
            <a:off x="2945300" y="3720122"/>
            <a:ext cx="904448" cy="325762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1059881" y="3152284"/>
            <a:ext cx="368825" cy="113339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pPr algn="ctr"/>
            <a:r>
              <a:rPr lang="en-AU" sz="1400" dirty="0" smtClean="0"/>
              <a:t>Optical link</a:t>
            </a:r>
            <a:endParaRPr lang="en-AU" sz="1400" dirty="0"/>
          </a:p>
        </p:txBody>
      </p:sp>
      <p:cxnSp>
        <p:nvCxnSpPr>
          <p:cNvPr id="28" name="Elbow Connector 27"/>
          <p:cNvCxnSpPr>
            <a:stCxn id="32" idx="1"/>
            <a:endCxn id="20" idx="4"/>
          </p:cNvCxnSpPr>
          <p:nvPr/>
        </p:nvCxnSpPr>
        <p:spPr bwMode="auto">
          <a:xfrm rot="10800000">
            <a:off x="2945301" y="4045884"/>
            <a:ext cx="904448" cy="725401"/>
          </a:xfrm>
          <a:prstGeom prst="bentConnector3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32" idx="2"/>
            <a:endCxn id="21" idx="0"/>
          </p:cNvCxnSpPr>
          <p:nvPr/>
        </p:nvCxnSpPr>
        <p:spPr bwMode="auto">
          <a:xfrm rot="5400000">
            <a:off x="4222336" y="4316546"/>
            <a:ext cx="216734" cy="1787962"/>
          </a:xfrm>
          <a:prstGeom prst="bentConnector2">
            <a:avLst/>
          </a:prstGeom>
          <a:ln>
            <a:headEnd type="none" w="med" len="med"/>
            <a:tailEnd type="non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0" name="Elbow Connector 83"/>
          <p:cNvCxnSpPr/>
          <p:nvPr/>
        </p:nvCxnSpPr>
        <p:spPr bwMode="auto">
          <a:xfrm>
            <a:off x="2381800" y="4607149"/>
            <a:ext cx="0" cy="308216"/>
          </a:xfrm>
          <a:prstGeom prst="straightConnector1">
            <a:avLst/>
          </a:prstGeom>
          <a:ln>
            <a:headEnd type="triangle" w="med" len="med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 bwMode="auto">
          <a:xfrm>
            <a:off x="5097494" y="2225439"/>
            <a:ext cx="1219785" cy="39801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4516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400" dirty="0" smtClean="0"/>
              <a:t>User’s PC</a:t>
            </a:r>
          </a:p>
        </p:txBody>
      </p:sp>
      <p:sp>
        <p:nvSpPr>
          <p:cNvPr id="32" name="Rounded Rectangle 31"/>
          <p:cNvSpPr/>
          <p:nvPr/>
        </p:nvSpPr>
        <p:spPr bwMode="auto">
          <a:xfrm>
            <a:off x="3849748" y="4440409"/>
            <a:ext cx="2749870" cy="66175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 defTabSz="4516438" fontAlgn="base">
              <a:spcBef>
                <a:spcPct val="0"/>
              </a:spcBef>
              <a:spcAft>
                <a:spcPct val="0"/>
              </a:spcAft>
            </a:pPr>
            <a:r>
              <a:rPr lang="en-AU" sz="1400" dirty="0"/>
              <a:t>Rendering station:</a:t>
            </a:r>
          </a:p>
          <a:p>
            <a:pPr algn="ctr" defTabSz="4516438" fontAlgn="base">
              <a:spcBef>
                <a:spcPct val="0"/>
              </a:spcBef>
              <a:spcAft>
                <a:spcPct val="0"/>
              </a:spcAft>
            </a:pPr>
            <a:r>
              <a:rPr lang="en-AU" sz="1400" dirty="0"/>
              <a:t>Rendered views, </a:t>
            </a:r>
            <a:r>
              <a:rPr lang="en-AU" sz="1400" dirty="0" smtClean="0"/>
              <a:t>processing</a:t>
            </a:r>
            <a:endParaRPr lang="en-AU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3517269" y="5328808"/>
            <a:ext cx="603626" cy="1133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SSH, </a:t>
            </a:r>
            <a:r>
              <a:rPr lang="en-US" sz="1400" dirty="0"/>
              <a:t>v</a:t>
            </a:r>
            <a:r>
              <a:rPr lang="en-US" sz="1400" dirty="0" smtClean="0"/>
              <a:t>irtual desktop</a:t>
            </a:r>
            <a:endParaRPr lang="en-US" sz="1400" dirty="0"/>
          </a:p>
        </p:txBody>
      </p:sp>
      <p:sp>
        <p:nvSpPr>
          <p:cNvPr id="34" name="TextBox 33"/>
          <p:cNvSpPr txBox="1"/>
          <p:nvPr/>
        </p:nvSpPr>
        <p:spPr>
          <a:xfrm rot="16200000">
            <a:off x="3353628" y="4175756"/>
            <a:ext cx="245096" cy="113339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pPr algn="ctr"/>
            <a:r>
              <a:rPr lang="en-AU" sz="1400" dirty="0" smtClean="0"/>
              <a:t>samba</a:t>
            </a:r>
            <a:endParaRPr lang="en-AU" sz="1400" dirty="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27791" y="2224150"/>
            <a:ext cx="1080120" cy="3221217"/>
          </a:xfrm>
          <a:prstGeom prst="rect">
            <a:avLst/>
          </a:prstGeom>
        </p:spPr>
      </p:pic>
      <p:sp>
        <p:nvSpPr>
          <p:cNvPr id="37" name="Left-Right Arrow 36"/>
          <p:cNvSpPr/>
          <p:nvPr/>
        </p:nvSpPr>
        <p:spPr>
          <a:xfrm>
            <a:off x="7179719" y="3645024"/>
            <a:ext cx="648072" cy="189735"/>
          </a:xfrm>
          <a:prstGeom prst="left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Left-Right Arrow 37"/>
          <p:cNvSpPr/>
          <p:nvPr/>
        </p:nvSpPr>
        <p:spPr>
          <a:xfrm rot="20734790">
            <a:off x="7179718" y="4432681"/>
            <a:ext cx="648072" cy="189735"/>
          </a:xfrm>
          <a:prstGeom prst="left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Left-Right Arrow 38"/>
          <p:cNvSpPr/>
          <p:nvPr/>
        </p:nvSpPr>
        <p:spPr>
          <a:xfrm rot="865210" flipV="1">
            <a:off x="7179719" y="2930643"/>
            <a:ext cx="648072" cy="189735"/>
          </a:xfrm>
          <a:prstGeom prst="left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73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CTgui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52600" y="1600200"/>
            <a:ext cx="563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When you start </a:t>
            </a:r>
            <a:r>
              <a:rPr lang="en-US" dirty="0" err="1" smtClean="0"/>
              <a:t>CTgui</a:t>
            </a:r>
            <a:r>
              <a:rPr lang="en-US" dirty="0"/>
              <a:t> </a:t>
            </a:r>
            <a:r>
              <a:rPr lang="en-US" dirty="0" smtClean="0"/>
              <a:t>it restores previous settings.</a:t>
            </a:r>
            <a:endParaRPr lang="en-US" dirty="0"/>
          </a:p>
        </p:txBody>
      </p:sp>
      <p:pic>
        <p:nvPicPr>
          <p:cNvPr id="1026" name="Picture 2" descr="E:\Work\projects\ctgui\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67000"/>
            <a:ext cx="914400" cy="9144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526406"/>
            <a:ext cx="5781675" cy="387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hape 9"/>
          <p:cNvSpPr/>
          <p:nvPr/>
        </p:nvSpPr>
        <p:spPr>
          <a:xfrm flipV="1">
            <a:off x="838200" y="3733800"/>
            <a:ext cx="1447800" cy="986187"/>
          </a:xfrm>
          <a:prstGeom prst="swooshArrow">
            <a:avLst>
              <a:gd name="adj1" fmla="val 25000"/>
              <a:gd name="adj2" fmla="val 25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23593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Configuration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1905000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When you start the data acquisition all parameters are automatically saved in the working directory in the </a:t>
            </a:r>
            <a:r>
              <a:rPr lang="en-US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j-lt"/>
              </a:rPr>
              <a:t>acquisition[.number].configuration</a:t>
            </a:r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n-US" dirty="0" smtClean="0"/>
              <a:t>file.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00400"/>
            <a:ext cx="4187992" cy="2803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88794" y="2893945"/>
            <a:ext cx="4038600" cy="341632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</a:rPr>
              <a:t>[General]</a:t>
            </a:r>
          </a:p>
          <a:p>
            <a:r>
              <a:rPr lang="en-US" sz="800" dirty="0">
                <a:solidFill>
                  <a:schemeClr val="tx1"/>
                </a:solidFill>
              </a:rPr>
              <a:t>description=Energy: 81keV\</a:t>
            </a:r>
            <a:r>
              <a:rPr lang="en-US" sz="800" dirty="0" err="1">
                <a:solidFill>
                  <a:schemeClr val="tx1"/>
                </a:solidFill>
              </a:rPr>
              <a:t>nObjective</a:t>
            </a:r>
            <a:r>
              <a:rPr lang="en-US" sz="800" dirty="0">
                <a:solidFill>
                  <a:schemeClr val="tx1"/>
                </a:solidFill>
              </a:rPr>
              <a:t> to detector 525mm\</a:t>
            </a:r>
            <a:r>
              <a:rPr lang="en-US" sz="800" dirty="0" err="1">
                <a:solidFill>
                  <a:schemeClr val="tx1"/>
                </a:solidFill>
              </a:rPr>
              <a:t>nMax</a:t>
            </a:r>
            <a:r>
              <a:rPr lang="en-US" sz="800" dirty="0">
                <a:solidFill>
                  <a:schemeClr val="tx1"/>
                </a:solidFill>
              </a:rPr>
              <a:t> pixel size 7.65 micron per pixel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workingdir</a:t>
            </a:r>
            <a:r>
              <a:rPr lang="en-US" sz="800" dirty="0">
                <a:solidFill>
                  <a:schemeClr val="tx1"/>
                </a:solidFill>
              </a:rPr>
              <a:t>=/home/</a:t>
            </a:r>
            <a:r>
              <a:rPr lang="en-US" sz="800" dirty="0" err="1">
                <a:solidFill>
                  <a:schemeClr val="tx1"/>
                </a:solidFill>
              </a:rPr>
              <a:t>imbl</a:t>
            </a:r>
            <a:r>
              <a:rPr lang="en-US" sz="800" dirty="0">
                <a:solidFill>
                  <a:schemeClr val="tx1"/>
                </a:solidFill>
              </a:rPr>
              <a:t>/temp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syncdetectordir</a:t>
            </a:r>
            <a:r>
              <a:rPr lang="en-US" sz="800" dirty="0">
                <a:solidFill>
                  <a:schemeClr val="tx1"/>
                </a:solidFill>
              </a:rPr>
              <a:t>=false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acquisitionmode</a:t>
            </a:r>
            <a:r>
              <a:rPr lang="en-US" sz="800" dirty="0">
                <a:solidFill>
                  <a:schemeClr val="tx1"/>
                </a:solidFill>
              </a:rPr>
              <a:t>=On-the-fly (software)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doserialscans</a:t>
            </a:r>
            <a:r>
              <a:rPr lang="en-US" sz="800" dirty="0">
                <a:solidFill>
                  <a:schemeClr val="tx1"/>
                </a:solidFill>
              </a:rPr>
              <a:t>=true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doflatfield</a:t>
            </a:r>
            <a:r>
              <a:rPr lang="en-US" sz="800" dirty="0">
                <a:solidFill>
                  <a:schemeClr val="tx1"/>
                </a:solidFill>
              </a:rPr>
              <a:t>=true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dodyno</a:t>
            </a:r>
            <a:r>
              <a:rPr lang="en-US" sz="800" dirty="0">
                <a:solidFill>
                  <a:schemeClr val="tx1"/>
                </a:solidFill>
              </a:rPr>
              <a:t>=false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domulti</a:t>
            </a:r>
            <a:r>
              <a:rPr lang="en-US" sz="800" dirty="0">
                <a:solidFill>
                  <a:schemeClr val="tx1"/>
                </a:solidFill>
              </a:rPr>
              <a:t>=false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prerun</a:t>
            </a:r>
            <a:r>
              <a:rPr lang="en-US" sz="800" dirty="0">
                <a:solidFill>
                  <a:schemeClr val="tx1"/>
                </a:solidFill>
              </a:rPr>
              <a:t>=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postrun</a:t>
            </a:r>
            <a:r>
              <a:rPr lang="en-US" sz="800" dirty="0">
                <a:solidFill>
                  <a:schemeClr val="tx1"/>
                </a:solidFill>
              </a:rPr>
              <a:t>=</a:t>
            </a:r>
          </a:p>
          <a:p>
            <a:endParaRPr lang="en-US" sz="800" dirty="0">
              <a:solidFill>
                <a:schemeClr val="tx1"/>
              </a:solidFill>
            </a:endParaRPr>
          </a:p>
          <a:p>
            <a:r>
              <a:rPr lang="en-US" sz="800" dirty="0">
                <a:solidFill>
                  <a:schemeClr val="tx1"/>
                </a:solidFill>
              </a:rPr>
              <a:t>[serial]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endCondition</a:t>
            </a:r>
            <a:r>
              <a:rPr lang="en-US" sz="800" dirty="0">
                <a:solidFill>
                  <a:schemeClr val="tx1"/>
                </a:solidFill>
              </a:rPr>
              <a:t>=number</a:t>
            </a:r>
          </a:p>
          <a:p>
            <a:r>
              <a:rPr lang="en-US" sz="800" dirty="0">
                <a:solidFill>
                  <a:schemeClr val="tx1"/>
                </a:solidFill>
              </a:rPr>
              <a:t>number=3</a:t>
            </a:r>
          </a:p>
          <a:p>
            <a:r>
              <a:rPr lang="en-US" sz="800" dirty="0">
                <a:solidFill>
                  <a:schemeClr val="tx1"/>
                </a:solidFill>
              </a:rPr>
              <a:t>time=@Variant(\0\0\0\</a:t>
            </a:r>
            <a:r>
              <a:rPr lang="en-US" sz="800" dirty="0" err="1">
                <a:solidFill>
                  <a:schemeClr val="tx1"/>
                </a:solidFill>
              </a:rPr>
              <a:t>xf</a:t>
            </a:r>
            <a:r>
              <a:rPr lang="en-US" sz="800" dirty="0">
                <a:solidFill>
                  <a:schemeClr val="tx1"/>
                </a:solidFill>
              </a:rPr>
              <a:t>\0\0\x3\xe8)</a:t>
            </a:r>
          </a:p>
          <a:p>
            <a:r>
              <a:rPr lang="en-US" sz="800" dirty="0">
                <a:solidFill>
                  <a:schemeClr val="tx1"/>
                </a:solidFill>
              </a:rPr>
              <a:t>script=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ongoingseries</a:t>
            </a:r>
            <a:r>
              <a:rPr lang="en-US" sz="800" dirty="0">
                <a:solidFill>
                  <a:schemeClr val="tx1"/>
                </a:solidFill>
              </a:rPr>
              <a:t>=false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ffoneachscan</a:t>
            </a:r>
            <a:r>
              <a:rPr lang="en-US" sz="800" dirty="0">
                <a:solidFill>
                  <a:schemeClr val="tx1"/>
                </a:solidFill>
              </a:rPr>
              <a:t>=false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scandelay</a:t>
            </a:r>
            <a:r>
              <a:rPr lang="en-US" sz="800" dirty="0">
                <a:solidFill>
                  <a:schemeClr val="tx1"/>
                </a:solidFill>
              </a:rPr>
              <a:t>=@Variant(\0\0\0\</a:t>
            </a:r>
            <a:r>
              <a:rPr lang="en-US" sz="800" dirty="0" err="1">
                <a:solidFill>
                  <a:schemeClr val="tx1"/>
                </a:solidFill>
              </a:rPr>
              <a:t>xf</a:t>
            </a:r>
            <a:r>
              <a:rPr lang="en-US" sz="800" dirty="0">
                <a:solidFill>
                  <a:schemeClr val="tx1"/>
                </a:solidFill>
              </a:rPr>
              <a:t>\0\0\0\0)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serialmotor</a:t>
            </a:r>
            <a:r>
              <a:rPr lang="en-US" sz="800" dirty="0">
                <a:solidFill>
                  <a:schemeClr val="tx1"/>
                </a:solidFill>
              </a:rPr>
              <a:t>=SR08ID01SST24:SAMPLEV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serialstep</a:t>
            </a:r>
            <a:r>
              <a:rPr lang="en-US" sz="800" dirty="0">
                <a:solidFill>
                  <a:schemeClr val="tx1"/>
                </a:solidFill>
              </a:rPr>
              <a:t>=1</a:t>
            </a:r>
          </a:p>
          <a:p>
            <a:r>
              <a:rPr lang="en-US" sz="800" dirty="0" err="1">
                <a:solidFill>
                  <a:schemeClr val="tx1"/>
                </a:solidFill>
              </a:rPr>
              <a:t>serialirregularstep</a:t>
            </a:r>
            <a:r>
              <a:rPr lang="en-US" sz="800" dirty="0">
                <a:solidFill>
                  <a:schemeClr val="tx1"/>
                </a:solidFill>
              </a:rPr>
              <a:t>=false</a:t>
            </a:r>
          </a:p>
          <a:p>
            <a:endParaRPr lang="en-US" sz="800" dirty="0">
              <a:solidFill>
                <a:schemeClr val="tx1"/>
              </a:solidFill>
            </a:endParaRPr>
          </a:p>
          <a:p>
            <a:r>
              <a:rPr lang="en-US" sz="800" dirty="0">
                <a:solidFill>
                  <a:schemeClr val="tx1"/>
                </a:solidFill>
              </a:rPr>
              <a:t>[scan]</a:t>
            </a:r>
          </a:p>
          <a:p>
            <a:r>
              <a:rPr lang="en-US" sz="800" dirty="0" smtClean="0">
                <a:solidFill>
                  <a:schemeClr val="tx1"/>
                </a:solidFill>
              </a:rPr>
              <a:t>motor=SR08ID01SST24:ROTATION</a:t>
            </a:r>
            <a:endParaRPr lang="en-US" sz="800" dirty="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327395" y="5921803"/>
            <a:ext cx="1648394" cy="769600"/>
            <a:chOff x="2327395" y="5921803"/>
            <a:chExt cx="1648394" cy="769600"/>
          </a:xfrm>
        </p:grpSpPr>
        <p:sp>
          <p:nvSpPr>
            <p:cNvPr id="6" name="Shape 5"/>
            <p:cNvSpPr/>
            <p:nvPr/>
          </p:nvSpPr>
          <p:spPr>
            <a:xfrm rot="15823327">
              <a:off x="2365997" y="5883201"/>
              <a:ext cx="660144" cy="737348"/>
            </a:xfrm>
            <a:prstGeom prst="swooshArrow">
              <a:avLst>
                <a:gd name="adj1" fmla="val 25000"/>
                <a:gd name="adj2" fmla="val 25000"/>
              </a:avLst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TextBox 7"/>
            <p:cNvSpPr txBox="1"/>
            <p:nvPr/>
          </p:nvSpPr>
          <p:spPr>
            <a:xfrm>
              <a:off x="3098626" y="6322071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click</a:t>
              </a:r>
              <a:endParaRPr lang="en-US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484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Logging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524000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data collection is logged into </a:t>
            </a:r>
            <a:r>
              <a:rPr lang="en-US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j-lt"/>
              </a:rPr>
              <a:t>acquisition.[number].log</a:t>
            </a:r>
            <a:r>
              <a:rPr lang="en-US" dirty="0" smtClean="0"/>
              <a:t> file.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95400" y="2286000"/>
            <a:ext cx="4610558" cy="3662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2015-11-04_11:51:08.283653 Acquisition started with the image filename prefix "DF_Z0_BEFORE".</a:t>
            </a:r>
          </a:p>
          <a:p>
            <a:r>
              <a:rPr lang="en-US" sz="800" dirty="0"/>
              <a:t>2015-11-04_11:51:08.947105 0 0.001</a:t>
            </a:r>
          </a:p>
          <a:p>
            <a:r>
              <a:rPr lang="en-US" sz="800" dirty="0"/>
              <a:t>2015-11-04_11:51:09.072739 1 0.001</a:t>
            </a:r>
          </a:p>
          <a:p>
            <a:r>
              <a:rPr lang="en-US" sz="800" dirty="0" smtClean="0"/>
              <a:t>…</a:t>
            </a:r>
          </a:p>
          <a:p>
            <a:r>
              <a:rPr lang="en-US" sz="800" dirty="0"/>
              <a:t>2015-11-04_11:51:11.434004 19 0.001</a:t>
            </a:r>
          </a:p>
          <a:p>
            <a:r>
              <a:rPr lang="en-US" sz="800" dirty="0"/>
              <a:t>2015-11-04_11:51:11.434074 Acquisition finished.</a:t>
            </a:r>
          </a:p>
          <a:p>
            <a:r>
              <a:rPr lang="en-US" sz="800" dirty="0"/>
              <a:t>2015-11-04_11:51:16.456792 Acquisition started with the image filename prefix "BG_Z0_BEFORE".</a:t>
            </a:r>
          </a:p>
          <a:p>
            <a:r>
              <a:rPr lang="en-US" sz="800" dirty="0"/>
              <a:t>2015-11-04_11:51:17.081726 0 0.001</a:t>
            </a:r>
          </a:p>
          <a:p>
            <a:r>
              <a:rPr lang="en-US" sz="800" dirty="0"/>
              <a:t>2015-11-04_11:51:17.213108 1 0.001</a:t>
            </a:r>
          </a:p>
          <a:p>
            <a:r>
              <a:rPr lang="en-US" sz="800" dirty="0" smtClean="0"/>
              <a:t>…</a:t>
            </a:r>
          </a:p>
          <a:p>
            <a:r>
              <a:rPr lang="en-US" sz="800" dirty="0"/>
              <a:t>2015-11-04_11:51:19.669598 19 0.001</a:t>
            </a:r>
          </a:p>
          <a:p>
            <a:r>
              <a:rPr lang="en-US" sz="800" dirty="0"/>
              <a:t>2015-11-04_11:51:19.669624 Acquisition finished.</a:t>
            </a:r>
          </a:p>
          <a:p>
            <a:r>
              <a:rPr lang="en-US" sz="800" dirty="0"/>
              <a:t>2015-11-04_11:51:23.873773 Acquisition started with the image filename prefix "SAMPLE_Z0_T".</a:t>
            </a:r>
          </a:p>
          <a:p>
            <a:r>
              <a:rPr lang="en-US" sz="800" dirty="0"/>
              <a:t>2015-11-04_11:51:24.550976 0 0.298</a:t>
            </a:r>
          </a:p>
          <a:p>
            <a:r>
              <a:rPr lang="en-US" sz="800" dirty="0"/>
              <a:t>2015-11-04_11:51:24.777280 1 0.588</a:t>
            </a:r>
          </a:p>
          <a:p>
            <a:r>
              <a:rPr lang="en-US" sz="800" dirty="0"/>
              <a:t>2015-11-04_11:51:24.812643 2 0.588</a:t>
            </a:r>
          </a:p>
          <a:p>
            <a:r>
              <a:rPr lang="en-US" sz="800" dirty="0"/>
              <a:t>2015-11-04_11:51:24.983257 3 0.687</a:t>
            </a:r>
          </a:p>
          <a:p>
            <a:r>
              <a:rPr lang="en-US" sz="800" dirty="0"/>
              <a:t>2015-11-04_11:51:25.186077 4 0.924</a:t>
            </a:r>
          </a:p>
          <a:p>
            <a:r>
              <a:rPr lang="en-US" sz="800" dirty="0"/>
              <a:t>2015-11-04_11:51:25.246472 5 0.924</a:t>
            </a:r>
          </a:p>
          <a:p>
            <a:r>
              <a:rPr lang="en-US" sz="800" dirty="0"/>
              <a:t>2015-11-04_11:51:25.397815 6 1</a:t>
            </a:r>
          </a:p>
          <a:p>
            <a:r>
              <a:rPr lang="en-US" sz="800" dirty="0"/>
              <a:t>2015-11-04_11:51:25.599135 7 </a:t>
            </a:r>
            <a:r>
              <a:rPr lang="en-US" sz="800" dirty="0" smtClean="0"/>
              <a:t>1.209</a:t>
            </a:r>
          </a:p>
          <a:p>
            <a:r>
              <a:rPr lang="en-US" sz="800" dirty="0"/>
              <a:t>…</a:t>
            </a:r>
            <a:br>
              <a:rPr lang="en-US" sz="800" dirty="0"/>
            </a:br>
            <a:r>
              <a:rPr lang="en-US" sz="800" dirty="0"/>
              <a:t>2015-11-04_11:55:51.797736 1850 185.45</a:t>
            </a:r>
          </a:p>
          <a:p>
            <a:r>
              <a:rPr lang="en-US" sz="800" dirty="0"/>
              <a:t>2015-11-04_11:55:51.797773 Acquisition finished.</a:t>
            </a:r>
          </a:p>
          <a:p>
            <a:r>
              <a:rPr lang="en-US" sz="800" dirty="0"/>
              <a:t>2015-11-04_11:58:50.348342 Acquisition started with the image filename prefix "SAMPLE_Z1_T".</a:t>
            </a:r>
          </a:p>
          <a:p>
            <a:r>
              <a:rPr lang="en-US" sz="800" dirty="0"/>
              <a:t>2015-11-04_11:58:50.998557 0 0.408</a:t>
            </a:r>
          </a:p>
          <a:p>
            <a:r>
              <a:rPr lang="en-US" sz="800" dirty="0"/>
              <a:t>2015-11-04_11:58:51.153026 1 0.501</a:t>
            </a:r>
          </a:p>
          <a:p>
            <a:r>
              <a:rPr lang="en-US" sz="800" dirty="0"/>
              <a:t>…</a:t>
            </a:r>
            <a:br>
              <a:rPr lang="en-US" sz="800" dirty="0"/>
            </a:br>
            <a:r>
              <a:rPr lang="en-US" sz="800" dirty="0"/>
              <a:t>2015-11-04_12:06:35.443674 Acquisition finished.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646974"/>
              </p:ext>
            </p:extLst>
          </p:nvPr>
        </p:nvGraphicFramePr>
        <p:xfrm>
          <a:off x="1295400" y="2139095"/>
          <a:ext cx="5919470" cy="4208655"/>
        </p:xfrm>
        <a:graphic>
          <a:graphicData uri="http://schemas.openxmlformats.org/drawingml/2006/table">
            <a:tbl>
              <a:tblPr firstRow="1" firstCol="1" lastCol="1" bandRow="1">
                <a:tableStyleId>{5C22544A-7EE6-4342-B048-85BDC9FD1C3A}</a:tableStyleId>
              </a:tblPr>
              <a:tblGrid>
                <a:gridCol w="2362200"/>
                <a:gridCol w="685800"/>
                <a:gridCol w="2667000"/>
                <a:gridCol w="204470"/>
              </a:tblGrid>
              <a:tr h="1458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effectLst/>
                        </a:rPr>
                        <a:t>Time stamp</a:t>
                      </a:r>
                      <a:endParaRPr lang="en-US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effectLst/>
                        </a:rPr>
                        <a:t>Counter</a:t>
                      </a:r>
                      <a:endParaRPr lang="en-US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effectLst/>
                        </a:rPr>
                        <a:t>Rotation position</a:t>
                      </a:r>
                      <a:endParaRPr lang="en-US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2015-11-04_11:51:08.283653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Acquisition started with the image filename prefix </a:t>
                      </a:r>
                      <a:r>
                        <a:rPr lang="en-US" sz="8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"DF_Z0_BEFORE"</a:t>
                      </a:r>
                      <a:r>
                        <a:rPr lang="en-US" sz="800" dirty="0">
                          <a:effectLst/>
                        </a:rPr>
                        <a:t>.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2015-11-04_11:51:08.947105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0.001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2015-11-04_11:51:09.072739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0.001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…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…</a:t>
                      </a: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…</a:t>
                      </a: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2015-11-04_11:51:11.434004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19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0.001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2015-11-04_11:51:11.434074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Acquisition finished.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2015-11-04_11:51:16.456792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Acquisition started with the image filename prefix </a:t>
                      </a:r>
                      <a:r>
                        <a:rPr lang="en-US" sz="8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"BG_Z0_BEFORE"</a:t>
                      </a:r>
                      <a:r>
                        <a:rPr lang="en-US" sz="800" dirty="0">
                          <a:effectLst/>
                        </a:rPr>
                        <a:t>.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2015-11-04_11:51:17.081726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0.001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2015-11-04_11:51:17.213108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0.001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…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…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effectLst/>
                        </a:rPr>
                        <a:t> …</a:t>
                      </a: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2015-11-04_11:51:19.669598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19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0.001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2015-11-04_11:51:19.669624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Acquisition finished.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2015-11-04_11:51:23.873773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Acquisition started with the image filename prefix </a:t>
                      </a:r>
                      <a:r>
                        <a:rPr lang="en-US" sz="8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"SAMPLE_Z0_T"</a:t>
                      </a:r>
                      <a:r>
                        <a:rPr lang="en-US" sz="800" dirty="0">
                          <a:effectLst/>
                        </a:rPr>
                        <a:t>.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2015-11-04_11:51:24.550976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0.298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2015-11-04_11:51:24.777280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0.588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2015-11-04_11:51:24.812643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0.588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2015-11-04_11:51:24.983257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0.687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2015-11-04_11:51:25.186077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0.924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2015-11-04_11:51:25.246472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0.924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2015-11-04_11:51:25.397815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2015-11-04_11:51:25.599135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7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1.209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…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 …</a:t>
                      </a:r>
                      <a:endParaRPr lang="en-US" sz="8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 …</a:t>
                      </a:r>
                      <a:endParaRPr lang="en-US" sz="8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2015-11-04_11:55:51.797736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1850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185.45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2015-11-04_11:55:51.797773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Acquisition finished.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2015-11-04_11:58:50.348342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Acquisition started with the image filename prefix </a:t>
                      </a:r>
                      <a:r>
                        <a:rPr lang="en-US" sz="8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"SAMPLE_Z1_T"</a:t>
                      </a:r>
                      <a:r>
                        <a:rPr lang="en-US" sz="800" dirty="0">
                          <a:effectLst/>
                        </a:rPr>
                        <a:t>.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2015-11-04_11:58:50.998557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0.408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2015-11-04_11:58:51.153026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0.501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…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 …</a:t>
                      </a:r>
                      <a:endParaRPr lang="en-US" sz="8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effectLst/>
                        </a:rPr>
                        <a:t> …</a:t>
                      </a: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2015-11-04_12:06:35.443674</a:t>
                      </a:r>
                      <a:endParaRPr lang="en-US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Acquisition finished.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202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CTgui</a:t>
            </a:r>
            <a:r>
              <a:rPr lang="en-US" dirty="0" smtClean="0"/>
              <a:t> – </a:t>
            </a:r>
            <a:r>
              <a:rPr lang="en-US" dirty="0" smtClean="0"/>
              <a:t>data saving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76400" y="1524000"/>
            <a:ext cx="586740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dirty="0" smtClean="0"/>
              <a:t>Any pre-existing data in the directory are </a:t>
            </a:r>
            <a:r>
              <a:rPr lang="en-US" dirty="0" smtClean="0">
                <a:solidFill>
                  <a:srgbClr val="FF0000"/>
                </a:solidFill>
              </a:rPr>
              <a:t>overwritten</a:t>
            </a:r>
            <a:r>
              <a:rPr lang="en-US" dirty="0" smtClean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18" y="2286000"/>
            <a:ext cx="6086475" cy="407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7315200" y="4724400"/>
            <a:ext cx="1556092" cy="1246082"/>
            <a:chOff x="7315200" y="4724400"/>
            <a:chExt cx="1556092" cy="1246082"/>
          </a:xfrm>
        </p:grpSpPr>
        <p:sp>
          <p:nvSpPr>
            <p:cNvPr id="6" name="Shape 5"/>
            <p:cNvSpPr/>
            <p:nvPr/>
          </p:nvSpPr>
          <p:spPr>
            <a:xfrm rot="10800000">
              <a:off x="7315200" y="5093732"/>
              <a:ext cx="816146" cy="876750"/>
            </a:xfrm>
            <a:prstGeom prst="swooshArrow">
              <a:avLst>
                <a:gd name="adj1" fmla="val 25000"/>
                <a:gd name="adj2" fmla="val 25000"/>
              </a:avLst>
            </a:prstGeom>
            <a:solidFill>
              <a:srgbClr val="FF0000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TextBox 6"/>
            <p:cNvSpPr txBox="1"/>
            <p:nvPr/>
          </p:nvSpPr>
          <p:spPr>
            <a:xfrm>
              <a:off x="7391400" y="4724400"/>
              <a:ext cx="1479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spc="300" dirty="0" smtClean="0">
                  <a:ln w="11430" cmpd="sng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Warning!</a:t>
              </a:r>
              <a:endParaRPr lang="en-US" b="1" spc="300" dirty="0">
                <a:ln w="1143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950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 reporting and debugging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14400" y="1503246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Red labels indicate an impossible parameter and prevent execution.</a:t>
            </a:r>
          </a:p>
          <a:p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343" y="2819400"/>
            <a:ext cx="5181600" cy="3468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1989718" y="2057400"/>
            <a:ext cx="4879546" cy="762001"/>
            <a:chOff x="2780775" y="1905000"/>
            <a:chExt cx="4879546" cy="762001"/>
          </a:xfrm>
        </p:grpSpPr>
        <p:sp>
          <p:nvSpPr>
            <p:cNvPr id="7" name="Shape 6"/>
            <p:cNvSpPr/>
            <p:nvPr/>
          </p:nvSpPr>
          <p:spPr>
            <a:xfrm rot="5400000" flipV="1">
              <a:off x="2874596" y="1968346"/>
              <a:ext cx="604834" cy="792475"/>
            </a:xfrm>
            <a:prstGeom prst="swooshArrow">
              <a:avLst>
                <a:gd name="adj1" fmla="val 25000"/>
                <a:gd name="adj2" fmla="val 25000"/>
              </a:avLst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</p:sp>
        <p:sp>
          <p:nvSpPr>
            <p:cNvPr id="9" name="Shape 8"/>
            <p:cNvSpPr/>
            <p:nvPr/>
          </p:nvSpPr>
          <p:spPr>
            <a:xfrm rot="5400000" flipV="1">
              <a:off x="3084411" y="2178158"/>
              <a:ext cx="604834" cy="372852"/>
            </a:xfrm>
            <a:prstGeom prst="swooshArrow">
              <a:avLst>
                <a:gd name="adj1" fmla="val 45725"/>
                <a:gd name="adj2" fmla="val 25000"/>
              </a:avLst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</p:sp>
        <p:sp>
          <p:nvSpPr>
            <p:cNvPr id="4" name="TextBox 3"/>
            <p:cNvSpPr txBox="1"/>
            <p:nvPr/>
          </p:nvSpPr>
          <p:spPr>
            <a:xfrm>
              <a:off x="3610814" y="1905000"/>
              <a:ext cx="4049507" cy="369332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smtClean="0"/>
                <a:t>There is something wrong in two tabs</a:t>
              </a:r>
              <a:endParaRPr lang="en-US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482592" y="3363883"/>
            <a:ext cx="2509008" cy="1244848"/>
            <a:chOff x="7273649" y="3211483"/>
            <a:chExt cx="2509008" cy="1244848"/>
          </a:xfrm>
        </p:grpSpPr>
        <p:sp>
          <p:nvSpPr>
            <p:cNvPr id="12" name="Shape 11"/>
            <p:cNvSpPr/>
            <p:nvPr/>
          </p:nvSpPr>
          <p:spPr>
            <a:xfrm rot="9250323" flipV="1">
              <a:off x="7332477" y="3211483"/>
              <a:ext cx="549689" cy="649852"/>
            </a:xfrm>
            <a:prstGeom prst="swooshArrow">
              <a:avLst>
                <a:gd name="adj1" fmla="val 17308"/>
                <a:gd name="adj2" fmla="val 25000"/>
              </a:avLst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</p:sp>
        <p:sp>
          <p:nvSpPr>
            <p:cNvPr id="13" name="Shape 12"/>
            <p:cNvSpPr/>
            <p:nvPr/>
          </p:nvSpPr>
          <p:spPr>
            <a:xfrm rot="9034874" flipV="1">
              <a:off x="7273649" y="3482012"/>
              <a:ext cx="604834" cy="299865"/>
            </a:xfrm>
            <a:prstGeom prst="swooshArrow">
              <a:avLst>
                <a:gd name="adj1" fmla="val 25000"/>
                <a:gd name="adj2" fmla="val 25000"/>
              </a:avLst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</p:sp>
        <p:sp>
          <p:nvSpPr>
            <p:cNvPr id="10" name="TextBox 9"/>
            <p:cNvSpPr txBox="1"/>
            <p:nvPr/>
          </p:nvSpPr>
          <p:spPr>
            <a:xfrm>
              <a:off x="7467600" y="3810000"/>
              <a:ext cx="2315057" cy="646331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smtClean="0"/>
                <a:t>There are problems</a:t>
              </a:r>
            </a:p>
            <a:p>
              <a:r>
                <a:rPr lang="en-US" dirty="0" smtClean="0"/>
                <a:t>with two parameters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71018" y="3530751"/>
            <a:ext cx="1200582" cy="1130597"/>
            <a:chOff x="171018" y="3530751"/>
            <a:chExt cx="1118357" cy="1130597"/>
          </a:xfrm>
        </p:grpSpPr>
        <p:sp>
          <p:nvSpPr>
            <p:cNvPr id="23" name="Shape 22"/>
            <p:cNvSpPr/>
            <p:nvPr/>
          </p:nvSpPr>
          <p:spPr>
            <a:xfrm rot="21412268">
              <a:off x="629231" y="3530751"/>
              <a:ext cx="660144" cy="737348"/>
            </a:xfrm>
            <a:prstGeom prst="swooshArrow">
              <a:avLst>
                <a:gd name="adj1" fmla="val 25000"/>
                <a:gd name="adj2" fmla="val 25000"/>
              </a:avLst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TextBox 23"/>
            <p:cNvSpPr txBox="1"/>
            <p:nvPr/>
          </p:nvSpPr>
          <p:spPr>
            <a:xfrm>
              <a:off x="171018" y="429201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click</a:t>
              </a:r>
              <a:endParaRPr lang="en-US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</p:grp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448" y="2849704"/>
            <a:ext cx="1758950" cy="1209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" name="Group 24"/>
          <p:cNvGrpSpPr/>
          <p:nvPr/>
        </p:nvGrpSpPr>
        <p:grpSpPr>
          <a:xfrm>
            <a:off x="3868893" y="5985509"/>
            <a:ext cx="2517305" cy="693234"/>
            <a:chOff x="3868893" y="5985509"/>
            <a:chExt cx="2517305" cy="693234"/>
          </a:xfrm>
        </p:grpSpPr>
        <p:sp>
          <p:nvSpPr>
            <p:cNvPr id="28" name="Shape 27"/>
            <p:cNvSpPr/>
            <p:nvPr/>
          </p:nvSpPr>
          <p:spPr>
            <a:xfrm rot="14914634">
              <a:off x="3877692" y="5976710"/>
              <a:ext cx="604834" cy="622432"/>
            </a:xfrm>
            <a:prstGeom prst="swooshArrow">
              <a:avLst>
                <a:gd name="adj1" fmla="val 25000"/>
                <a:gd name="adj2" fmla="val 25000"/>
              </a:avLst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</p:sp>
        <p:sp>
          <p:nvSpPr>
            <p:cNvPr id="29" name="TextBox 28"/>
            <p:cNvSpPr txBox="1"/>
            <p:nvPr/>
          </p:nvSpPr>
          <p:spPr>
            <a:xfrm rot="21583398">
              <a:off x="4572881" y="6309411"/>
              <a:ext cx="1813317" cy="369332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smtClean="0"/>
                <a:t>Start is disabled</a:t>
              </a:r>
              <a:endParaRPr lang="en-US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122076" y="3956610"/>
            <a:ext cx="1620957" cy="1441922"/>
            <a:chOff x="7122076" y="3956610"/>
            <a:chExt cx="1620957" cy="1441922"/>
          </a:xfrm>
        </p:grpSpPr>
        <p:sp>
          <p:nvSpPr>
            <p:cNvPr id="14" name="TextBox 13"/>
            <p:cNvSpPr txBox="1"/>
            <p:nvPr/>
          </p:nvSpPr>
          <p:spPr>
            <a:xfrm>
              <a:off x="7122076" y="5029200"/>
              <a:ext cx="1620957" cy="369332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smtClean="0"/>
                <a:t>Limit is active</a:t>
              </a:r>
              <a:endParaRPr lang="en-US" dirty="0"/>
            </a:p>
          </p:txBody>
        </p:sp>
        <p:sp>
          <p:nvSpPr>
            <p:cNvPr id="16" name="Shape 15"/>
            <p:cNvSpPr/>
            <p:nvPr/>
          </p:nvSpPr>
          <p:spPr>
            <a:xfrm rot="15539534" flipV="1">
              <a:off x="7715042" y="4070771"/>
              <a:ext cx="1007472" cy="779149"/>
            </a:xfrm>
            <a:prstGeom prst="swooshArrow">
              <a:avLst>
                <a:gd name="adj1" fmla="val 25000"/>
                <a:gd name="adj2" fmla="val 25000"/>
              </a:avLst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269748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Acquisition modes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Stop-and-shot</a:t>
            </a:r>
          </a:p>
          <a:p>
            <a:r>
              <a:rPr lang="en-US" dirty="0" smtClean="0"/>
              <a:t>On the fly – software</a:t>
            </a:r>
            <a:r>
              <a:rPr lang="en-US" dirty="0"/>
              <a:t> </a:t>
            </a:r>
            <a:r>
              <a:rPr lang="en-US" dirty="0" smtClean="0"/>
              <a:t>implementation</a:t>
            </a:r>
          </a:p>
          <a:p>
            <a:r>
              <a:rPr lang="en-US" dirty="0" smtClean="0"/>
              <a:t>On the fly – hardware triggered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50"/>
          <a:stretch/>
        </p:blipFill>
        <p:spPr bwMode="auto">
          <a:xfrm>
            <a:off x="1905000" y="3429001"/>
            <a:ext cx="5781675" cy="2289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hape 4"/>
          <p:cNvSpPr/>
          <p:nvPr/>
        </p:nvSpPr>
        <p:spPr>
          <a:xfrm flipV="1">
            <a:off x="381000" y="3429001"/>
            <a:ext cx="1447800" cy="986187"/>
          </a:xfrm>
          <a:prstGeom prst="swooshArrow">
            <a:avLst>
              <a:gd name="adj1" fmla="val 25000"/>
              <a:gd name="adj2" fmla="val 25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61584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Flat field acquisition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81400" y="1524000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On-the-fly mode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22"/>
          <a:stretch/>
        </p:blipFill>
        <p:spPr bwMode="auto">
          <a:xfrm>
            <a:off x="1862690" y="1981200"/>
            <a:ext cx="5324475" cy="1706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91444" y="4114800"/>
            <a:ext cx="2266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Stop-and-shot mode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71"/>
          <a:stretch/>
        </p:blipFill>
        <p:spPr bwMode="auto">
          <a:xfrm>
            <a:off x="1862690" y="4667581"/>
            <a:ext cx="5324475" cy="1733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888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333</TotalTime>
  <Words>534</Words>
  <Application>Microsoft Office PowerPoint</Application>
  <PresentationFormat>On-screen Show (4:3)</PresentationFormat>
  <Paragraphs>210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Apex</vt:lpstr>
      <vt:lpstr>Ways to collect CT data sets on IMBL </vt:lpstr>
      <vt:lpstr>Basic concepts</vt:lpstr>
      <vt:lpstr>CTgui</vt:lpstr>
      <vt:lpstr>Configuration</vt:lpstr>
      <vt:lpstr>Logging</vt:lpstr>
      <vt:lpstr>CTgui – data saving</vt:lpstr>
      <vt:lpstr>Error reporting and debugging</vt:lpstr>
      <vt:lpstr>Acquisition modes</vt:lpstr>
      <vt:lpstr>Flat field acquisition</vt:lpstr>
      <vt:lpstr>Serial scans</vt:lpstr>
      <vt:lpstr>Imaging techniques</vt:lpstr>
      <vt:lpstr>Dynamic shot</vt:lpstr>
      <vt:lpstr>Tiles</vt:lpstr>
      <vt:lpstr>File naming</vt:lpstr>
      <vt:lpstr>Expandability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 Maksimenko</dc:creator>
  <cp:lastModifiedBy>Anton Maksimenko</cp:lastModifiedBy>
  <cp:revision>43</cp:revision>
  <dcterms:created xsi:type="dcterms:W3CDTF">2016-01-25T02:57:23Z</dcterms:created>
  <dcterms:modified xsi:type="dcterms:W3CDTF">2016-01-25T08:32:39Z</dcterms:modified>
</cp:coreProperties>
</file>