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customXml/itemProps4.xml" ContentType="application/vnd.openxmlformats-officedocument.customXmlPropertie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7"/>
  </p:notesMasterIdLst>
  <p:sldIdLst>
    <p:sldId id="261" r:id="rId6"/>
  </p:sldIdLst>
  <p:sldSz cx="42484675" cy="30243463"/>
  <p:notesSz cx="9928225" cy="6797675"/>
  <p:defaultTextStyle>
    <a:defPPr>
      <a:defRPr lang="en-US"/>
    </a:defPPr>
    <a:lvl1pPr marL="0" algn="l" defTabSz="4155619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77809" algn="l" defTabSz="4155619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55619" algn="l" defTabSz="4155619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33428" algn="l" defTabSz="4155619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11238" algn="l" defTabSz="4155619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389047" algn="l" defTabSz="4155619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466856" algn="l" defTabSz="4155619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544666" algn="l" defTabSz="4155619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622475" algn="l" defTabSz="4155619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9526">
          <p15:clr>
            <a:srgbClr val="A4A3A4"/>
          </p15:clr>
        </p15:guide>
        <p15:guide id="2" pos="13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3399"/>
    <a:srgbClr val="0000CC"/>
    <a:srgbClr val="0000FF"/>
    <a:srgbClr val="0066FF"/>
    <a:srgbClr val="CC00CC"/>
    <a:srgbClr val="CC00FF"/>
    <a:srgbClr val="FFFFCC"/>
    <a:srgbClr val="FFFF66"/>
    <a:srgbClr val="FFFF99"/>
    <a:srgbClr val="3399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0188" autoAdjust="0"/>
    <p:restoredTop sz="67104" autoAdjust="0"/>
  </p:normalViewPr>
  <p:slideViewPr>
    <p:cSldViewPr>
      <p:cViewPr>
        <p:scale>
          <a:sx n="21" d="100"/>
          <a:sy n="21" d="100"/>
        </p:scale>
        <p:origin x="-1152" y="-138"/>
      </p:cViewPr>
      <p:guideLst>
        <p:guide orient="horz" pos="9526"/>
        <p:guide pos="133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313" cy="340210"/>
          </a:xfrm>
          <a:prstGeom prst="rect">
            <a:avLst/>
          </a:prstGeom>
        </p:spPr>
        <p:txBody>
          <a:bodyPr vert="horz" lIns="91411" tIns="45705" rIns="91411" bIns="45705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597" y="0"/>
            <a:ext cx="4303313" cy="340210"/>
          </a:xfrm>
          <a:prstGeom prst="rect">
            <a:avLst/>
          </a:prstGeom>
        </p:spPr>
        <p:txBody>
          <a:bodyPr vert="horz" lIns="91411" tIns="45705" rIns="91411" bIns="45705" rtlCol="0"/>
          <a:lstStyle>
            <a:lvl1pPr algn="r">
              <a:defRPr sz="1200"/>
            </a:lvl1pPr>
          </a:lstStyle>
          <a:p>
            <a:fld id="{5E945880-6D3B-45FB-851F-AFC0D1D23A0C}" type="datetimeFigureOut">
              <a:rPr lang="en-GB" smtClean="0"/>
              <a:pPr/>
              <a:t>05/10/2017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175000" y="511175"/>
            <a:ext cx="3578225" cy="2547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1" tIns="45705" rIns="91411" bIns="45705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366" y="3229279"/>
            <a:ext cx="7943507" cy="3058628"/>
          </a:xfrm>
          <a:prstGeom prst="rect">
            <a:avLst/>
          </a:prstGeom>
        </p:spPr>
        <p:txBody>
          <a:bodyPr vert="horz" lIns="91411" tIns="45705" rIns="91411" bIns="45705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6378"/>
            <a:ext cx="4303313" cy="340210"/>
          </a:xfrm>
          <a:prstGeom prst="rect">
            <a:avLst/>
          </a:prstGeom>
        </p:spPr>
        <p:txBody>
          <a:bodyPr vert="horz" lIns="91411" tIns="45705" rIns="91411" bIns="45705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597" y="6456378"/>
            <a:ext cx="4303313" cy="340210"/>
          </a:xfrm>
          <a:prstGeom prst="rect">
            <a:avLst/>
          </a:prstGeom>
        </p:spPr>
        <p:txBody>
          <a:bodyPr vert="horz" lIns="91411" tIns="45705" rIns="91411" bIns="45705" rtlCol="0" anchor="b"/>
          <a:lstStyle>
            <a:lvl1pPr algn="r">
              <a:defRPr sz="1200"/>
            </a:lvl1pPr>
          </a:lstStyle>
          <a:p>
            <a:fld id="{5750A1E1-C8D9-4447-9192-37BA973CD27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08544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155619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1pPr>
    <a:lvl2pPr marL="2077809" algn="l" defTabSz="4155619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2pPr>
    <a:lvl3pPr marL="4155619" algn="l" defTabSz="4155619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3pPr>
    <a:lvl4pPr marL="6233428" algn="l" defTabSz="4155619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4pPr>
    <a:lvl5pPr marL="8311238" algn="l" defTabSz="4155619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5pPr>
    <a:lvl6pPr marL="10389047" algn="l" defTabSz="4155619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6pPr>
    <a:lvl7pPr marL="12466856" algn="l" defTabSz="4155619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7pPr>
    <a:lvl8pPr marL="14544666" algn="l" defTabSz="4155619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8pPr>
    <a:lvl9pPr marL="16622475" algn="l" defTabSz="4155619" rtl="0" eaLnBrk="1" latinLnBrk="0" hangingPunct="1">
      <a:defRPr sz="5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175000" y="511175"/>
            <a:ext cx="3578225" cy="25479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941054-C2D7-46D0-9776-8E9DE8BA19B0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31564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42484675" cy="302434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3167" y="7818037"/>
            <a:ext cx="39812903" cy="4763279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3167" y="15756835"/>
            <a:ext cx="39812903" cy="7093781"/>
          </a:xfrm>
        </p:spPr>
        <p:txBody>
          <a:bodyPr>
            <a:normAutofit/>
          </a:bodyPr>
          <a:lstStyle>
            <a:lvl1pPr marL="0" indent="0" algn="l">
              <a:buNone/>
              <a:defRPr sz="12700" b="1">
                <a:solidFill>
                  <a:schemeClr val="accent6"/>
                </a:solidFill>
              </a:defRPr>
            </a:lvl1pPr>
            <a:lvl2pPr marL="2077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556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334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11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3890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466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5446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622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03169" y="770763"/>
            <a:ext cx="11656319" cy="3554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78934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892027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42484675" cy="30243463"/>
          </a:xfrm>
          <a:prstGeom prst="rect">
            <a:avLst/>
          </a:prstGeom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503167" y="7818037"/>
            <a:ext cx="39812903" cy="4763279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503167" y="15756835"/>
            <a:ext cx="39812903" cy="7093781"/>
          </a:xfrm>
        </p:spPr>
        <p:txBody>
          <a:bodyPr>
            <a:normAutofit/>
          </a:bodyPr>
          <a:lstStyle>
            <a:lvl1pPr marL="0" indent="0" algn="l">
              <a:buNone/>
              <a:defRPr sz="12700" b="1">
                <a:solidFill>
                  <a:srgbClr val="000000"/>
                </a:solidFill>
              </a:defRPr>
            </a:lvl1pPr>
            <a:lvl2pPr marL="20778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556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334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112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3890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466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5446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622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2538" y="770763"/>
            <a:ext cx="11617584" cy="3554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918032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5997" y="19434228"/>
            <a:ext cx="36111974" cy="6006688"/>
          </a:xfrm>
        </p:spPr>
        <p:txBody>
          <a:bodyPr anchor="t"/>
          <a:lstStyle>
            <a:lvl1pPr algn="l">
              <a:defRPr sz="182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55997" y="12818473"/>
            <a:ext cx="36111974" cy="6615755"/>
          </a:xfrm>
        </p:spPr>
        <p:txBody>
          <a:bodyPr anchor="b"/>
          <a:lstStyle>
            <a:lvl1pPr marL="0" indent="0">
              <a:buNone/>
              <a:defRPr sz="9100">
                <a:solidFill>
                  <a:schemeClr val="tx2"/>
                </a:solidFill>
              </a:defRPr>
            </a:lvl1pPr>
            <a:lvl2pPr marL="2077809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55619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233428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11238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38904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46685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54466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622475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29194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24234" y="7056810"/>
            <a:ext cx="18764065" cy="19959288"/>
          </a:xfrm>
        </p:spPr>
        <p:txBody>
          <a:bodyPr/>
          <a:lstStyle>
            <a:lvl1pPr>
              <a:defRPr sz="12700"/>
            </a:lvl1pPr>
            <a:lvl2pPr>
              <a:defRPr sz="109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596377" y="7056810"/>
            <a:ext cx="18764065" cy="19959288"/>
          </a:xfrm>
        </p:spPr>
        <p:txBody>
          <a:bodyPr/>
          <a:lstStyle>
            <a:lvl1pPr>
              <a:defRPr sz="12700"/>
            </a:lvl1pPr>
            <a:lvl2pPr>
              <a:defRPr sz="109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82252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24234" y="6769777"/>
            <a:ext cx="18771443" cy="2821321"/>
          </a:xfrm>
        </p:spPr>
        <p:txBody>
          <a:bodyPr anchor="b"/>
          <a:lstStyle>
            <a:lvl1pPr marL="0" indent="0">
              <a:buNone/>
              <a:defRPr sz="10900" b="1">
                <a:solidFill>
                  <a:schemeClr val="tx2"/>
                </a:solidFill>
              </a:defRPr>
            </a:lvl1pPr>
            <a:lvl2pPr marL="2077809" indent="0">
              <a:buNone/>
              <a:defRPr sz="9100" b="1"/>
            </a:lvl2pPr>
            <a:lvl3pPr marL="4155619" indent="0">
              <a:buNone/>
              <a:defRPr sz="8200" b="1"/>
            </a:lvl3pPr>
            <a:lvl4pPr marL="6233428" indent="0">
              <a:buNone/>
              <a:defRPr sz="7300" b="1"/>
            </a:lvl4pPr>
            <a:lvl5pPr marL="8311238" indent="0">
              <a:buNone/>
              <a:defRPr sz="7300" b="1"/>
            </a:lvl5pPr>
            <a:lvl6pPr marL="10389047" indent="0">
              <a:buNone/>
              <a:defRPr sz="7300" b="1"/>
            </a:lvl6pPr>
            <a:lvl7pPr marL="12466856" indent="0">
              <a:buNone/>
              <a:defRPr sz="7300" b="1"/>
            </a:lvl7pPr>
            <a:lvl8pPr marL="14544666" indent="0">
              <a:buNone/>
              <a:defRPr sz="7300" b="1"/>
            </a:lvl8pPr>
            <a:lvl9pPr marL="16622475" indent="0">
              <a:buNone/>
              <a:defRPr sz="73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24234" y="9591098"/>
            <a:ext cx="18771443" cy="17424997"/>
          </a:xfrm>
        </p:spPr>
        <p:txBody>
          <a:bodyPr/>
          <a:lstStyle>
            <a:lvl1pPr>
              <a:defRPr sz="109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1627" y="6769777"/>
            <a:ext cx="18778816" cy="2821321"/>
          </a:xfrm>
        </p:spPr>
        <p:txBody>
          <a:bodyPr anchor="b"/>
          <a:lstStyle>
            <a:lvl1pPr marL="0" indent="0">
              <a:buNone/>
              <a:defRPr sz="10900" b="1">
                <a:solidFill>
                  <a:schemeClr val="tx2"/>
                </a:solidFill>
              </a:defRPr>
            </a:lvl1pPr>
            <a:lvl2pPr marL="2077809" indent="0">
              <a:buNone/>
              <a:defRPr sz="9100" b="1"/>
            </a:lvl2pPr>
            <a:lvl3pPr marL="4155619" indent="0">
              <a:buNone/>
              <a:defRPr sz="8200" b="1"/>
            </a:lvl3pPr>
            <a:lvl4pPr marL="6233428" indent="0">
              <a:buNone/>
              <a:defRPr sz="7300" b="1"/>
            </a:lvl4pPr>
            <a:lvl5pPr marL="8311238" indent="0">
              <a:buNone/>
              <a:defRPr sz="7300" b="1"/>
            </a:lvl5pPr>
            <a:lvl6pPr marL="10389047" indent="0">
              <a:buNone/>
              <a:defRPr sz="7300" b="1"/>
            </a:lvl6pPr>
            <a:lvl7pPr marL="12466856" indent="0">
              <a:buNone/>
              <a:defRPr sz="7300" b="1"/>
            </a:lvl7pPr>
            <a:lvl8pPr marL="14544666" indent="0">
              <a:buNone/>
              <a:defRPr sz="7300" b="1"/>
            </a:lvl8pPr>
            <a:lvl9pPr marL="16622475" indent="0">
              <a:buNone/>
              <a:defRPr sz="73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581627" y="9591098"/>
            <a:ext cx="18778816" cy="17424997"/>
          </a:xfrm>
        </p:spPr>
        <p:txBody>
          <a:bodyPr/>
          <a:lstStyle>
            <a:lvl1pPr>
              <a:defRPr sz="109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33714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92189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71505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4237" y="1204138"/>
            <a:ext cx="13977165" cy="5124587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10329" y="1204140"/>
            <a:ext cx="23750113" cy="25811958"/>
          </a:xfrm>
        </p:spPr>
        <p:txBody>
          <a:bodyPr/>
          <a:lstStyle>
            <a:lvl1pPr>
              <a:defRPr sz="14500"/>
            </a:lvl1pPr>
            <a:lvl2pPr>
              <a:defRPr sz="12700"/>
            </a:lvl2pPr>
            <a:lvl3pPr>
              <a:defRPr sz="109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24237" y="6328728"/>
            <a:ext cx="13977165" cy="20687371"/>
          </a:xfrm>
        </p:spPr>
        <p:txBody>
          <a:bodyPr/>
          <a:lstStyle>
            <a:lvl1pPr marL="0" indent="0">
              <a:buNone/>
              <a:defRPr sz="6400"/>
            </a:lvl1pPr>
            <a:lvl2pPr marL="2077809" indent="0">
              <a:buNone/>
              <a:defRPr sz="5500"/>
            </a:lvl2pPr>
            <a:lvl3pPr marL="4155619" indent="0">
              <a:buNone/>
              <a:defRPr sz="4500"/>
            </a:lvl3pPr>
            <a:lvl4pPr marL="6233428" indent="0">
              <a:buNone/>
              <a:defRPr sz="4100"/>
            </a:lvl4pPr>
            <a:lvl5pPr marL="8311238" indent="0">
              <a:buNone/>
              <a:defRPr sz="4100"/>
            </a:lvl5pPr>
            <a:lvl6pPr marL="10389047" indent="0">
              <a:buNone/>
              <a:defRPr sz="4100"/>
            </a:lvl6pPr>
            <a:lvl7pPr marL="12466856" indent="0">
              <a:buNone/>
              <a:defRPr sz="4100"/>
            </a:lvl7pPr>
            <a:lvl8pPr marL="14544666" indent="0">
              <a:buNone/>
              <a:defRPr sz="4100"/>
            </a:lvl8pPr>
            <a:lvl9pPr marL="16622475" indent="0">
              <a:buNone/>
              <a:defRPr sz="41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3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27294" y="21170424"/>
            <a:ext cx="25490805" cy="2499288"/>
          </a:xfrm>
        </p:spPr>
        <p:txBody>
          <a:bodyPr anchor="b"/>
          <a:lstStyle>
            <a:lvl1pPr algn="l">
              <a:defRPr sz="9100" b="1"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27294" y="4960067"/>
            <a:ext cx="25490805" cy="15888318"/>
          </a:xfrm>
        </p:spPr>
        <p:txBody>
          <a:bodyPr/>
          <a:lstStyle>
            <a:lvl1pPr marL="0" indent="0">
              <a:buNone/>
              <a:defRPr sz="14500"/>
            </a:lvl1pPr>
            <a:lvl2pPr marL="2077809" indent="0">
              <a:buNone/>
              <a:defRPr sz="12700"/>
            </a:lvl2pPr>
            <a:lvl3pPr marL="4155619" indent="0">
              <a:buNone/>
              <a:defRPr sz="10900"/>
            </a:lvl3pPr>
            <a:lvl4pPr marL="6233428" indent="0">
              <a:buNone/>
              <a:defRPr sz="9100"/>
            </a:lvl4pPr>
            <a:lvl5pPr marL="8311238" indent="0">
              <a:buNone/>
              <a:defRPr sz="9100"/>
            </a:lvl5pPr>
            <a:lvl6pPr marL="10389047" indent="0">
              <a:buNone/>
              <a:defRPr sz="9100"/>
            </a:lvl6pPr>
            <a:lvl7pPr marL="12466856" indent="0">
              <a:buNone/>
              <a:defRPr sz="9100"/>
            </a:lvl7pPr>
            <a:lvl8pPr marL="14544666" indent="0">
              <a:buNone/>
              <a:defRPr sz="9100"/>
            </a:lvl8pPr>
            <a:lvl9pPr marL="16622475" indent="0">
              <a:buNone/>
              <a:defRPr sz="91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27294" y="23669713"/>
            <a:ext cx="25490805" cy="3549404"/>
          </a:xfrm>
        </p:spPr>
        <p:txBody>
          <a:bodyPr/>
          <a:lstStyle>
            <a:lvl1pPr marL="0" indent="0">
              <a:buNone/>
              <a:defRPr sz="6400">
                <a:solidFill>
                  <a:srgbClr val="000000"/>
                </a:solidFill>
              </a:defRPr>
            </a:lvl1pPr>
            <a:lvl2pPr marL="2077809" indent="0">
              <a:buNone/>
              <a:defRPr sz="5500"/>
            </a:lvl2pPr>
            <a:lvl3pPr marL="4155619" indent="0">
              <a:buNone/>
              <a:defRPr sz="4500"/>
            </a:lvl3pPr>
            <a:lvl4pPr marL="6233428" indent="0">
              <a:buNone/>
              <a:defRPr sz="4100"/>
            </a:lvl4pPr>
            <a:lvl5pPr marL="8311238" indent="0">
              <a:buNone/>
              <a:defRPr sz="4100"/>
            </a:lvl5pPr>
            <a:lvl6pPr marL="10389047" indent="0">
              <a:buNone/>
              <a:defRPr sz="4100"/>
            </a:lvl6pPr>
            <a:lvl7pPr marL="12466856" indent="0">
              <a:buNone/>
              <a:defRPr sz="4100"/>
            </a:lvl7pPr>
            <a:lvl8pPr marL="14544666" indent="0">
              <a:buNone/>
              <a:defRPr sz="4100"/>
            </a:lvl8pPr>
            <a:lvl9pPr marL="16622475" indent="0">
              <a:buNone/>
              <a:defRPr sz="41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77190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4856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 flipH="1" flipV="1">
            <a:off x="0" y="23378083"/>
            <a:ext cx="29606392" cy="6865381"/>
          </a:xfrm>
          <a:prstGeom prst="rect">
            <a:avLst/>
          </a:prstGeom>
          <a:gradFill flip="none" rotWithShape="1">
            <a:gsLst>
              <a:gs pos="48000">
                <a:schemeClr val="bg1"/>
              </a:gs>
              <a:gs pos="0">
                <a:schemeClr val="accent6"/>
              </a:gs>
            </a:gsLst>
            <a:lin ang="6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5562" tIns="207781" rIns="415562" bIns="207781"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 userDrawn="1"/>
        </p:nvSpPr>
        <p:spPr>
          <a:xfrm>
            <a:off x="3" y="0"/>
            <a:ext cx="42484670" cy="9405797"/>
          </a:xfrm>
          <a:prstGeom prst="rect">
            <a:avLst/>
          </a:prstGeom>
          <a:gradFill flip="none" rotWithShape="1">
            <a:gsLst>
              <a:gs pos="56000">
                <a:schemeClr val="bg1"/>
              </a:gs>
              <a:gs pos="0">
                <a:schemeClr val="accent6"/>
              </a:gs>
            </a:gsLst>
            <a:lin ang="6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5562" tIns="207781" rIns="415562" bIns="207781" rtlCol="0" anchor="ctr"/>
          <a:lstStyle/>
          <a:p>
            <a:pPr algn="ctr"/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34959386" y="28588518"/>
            <a:ext cx="4346316" cy="1295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15562" tIns="207781" rIns="415562" bIns="207781" numCol="1" anchor="t" anchorCtr="0" compatLnSpc="1">
            <a:prstTxWarp prst="textNoShape">
              <a:avLst/>
            </a:prstTxWarp>
          </a:bodyPr>
          <a:lstStyle>
            <a:lvl1pPr algn="r">
              <a:defRPr sz="45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27264458" y="28588518"/>
            <a:ext cx="7508344" cy="1295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15562" tIns="207781" rIns="415562" bIns="207781" numCol="1" anchor="t" anchorCtr="0" compatLnSpc="1">
            <a:prstTxWarp prst="textNoShape">
              <a:avLst/>
            </a:prstTxWarp>
          </a:bodyPr>
          <a:lstStyle>
            <a:lvl1pPr algn="r">
              <a:defRPr sz="45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" name="Rectangle 7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39364712" y="28588518"/>
            <a:ext cx="2367633" cy="1295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15562" tIns="207781" rIns="415562" bIns="207781" numCol="1" anchor="t" anchorCtr="0" compatLnSpc="1">
            <a:prstTxWarp prst="textNoShape">
              <a:avLst/>
            </a:prstTxWarp>
          </a:bodyPr>
          <a:lstStyle>
            <a:lvl1pPr algn="r">
              <a:defRPr sz="4500">
                <a:solidFill>
                  <a:schemeClr val="tx2"/>
                </a:solidFill>
                <a:latin typeface="+mn-lt"/>
              </a:defRPr>
            </a:lvl1pPr>
          </a:lstStyle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68608" y="514342"/>
            <a:ext cx="28437784" cy="3810623"/>
          </a:xfrm>
          <a:prstGeom prst="rect">
            <a:avLst/>
          </a:prstGeom>
        </p:spPr>
        <p:txBody>
          <a:bodyPr vert="horz" lIns="415562" tIns="207781" rIns="415562" bIns="207781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8608" y="5595175"/>
            <a:ext cx="40482022" cy="21420923"/>
          </a:xfrm>
          <a:prstGeom prst="rect">
            <a:avLst/>
          </a:prstGeom>
        </p:spPr>
        <p:txBody>
          <a:bodyPr vert="horz" lIns="415562" tIns="207781" rIns="415562" bIns="207781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286576" y="597823"/>
            <a:ext cx="8170996" cy="249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43750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9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iming>
    <p:tnLst>
      <p:par>
        <p:cTn id="1" dur="indefinite" restart="never" nodeType="tmRoot"/>
      </p:par>
    </p:tnLst>
  </p:timing>
  <p:txStyles>
    <p:titleStyle>
      <a:lvl1pPr algn="l" defTabSz="4155619" rtl="0" eaLnBrk="1" latinLnBrk="0" hangingPunct="1">
        <a:spcBef>
          <a:spcPct val="0"/>
        </a:spcBef>
        <a:buNone/>
        <a:defRPr sz="16400" b="1" kern="1200">
          <a:solidFill>
            <a:schemeClr val="tx2"/>
          </a:solidFill>
          <a:latin typeface="Arial "/>
          <a:ea typeface="+mj-ea"/>
          <a:cs typeface="+mj-cs"/>
        </a:defRPr>
      </a:lvl1pPr>
    </p:titleStyle>
    <p:bodyStyle>
      <a:lvl1pPr marL="1558357" indent="-1558357" algn="l" defTabSz="4155619" rtl="0" eaLnBrk="1" latinLnBrk="0" hangingPunct="1">
        <a:spcBef>
          <a:spcPct val="20000"/>
        </a:spcBef>
        <a:buFont typeface="Arial" panose="020B0604020202020204" pitchFamily="34" charset="0"/>
        <a:buChar char="•"/>
        <a:defRPr sz="14500" kern="1200">
          <a:solidFill>
            <a:srgbClr val="000000"/>
          </a:solidFill>
          <a:latin typeface="Arial "/>
          <a:ea typeface="+mn-ea"/>
          <a:cs typeface="+mn-cs"/>
        </a:defRPr>
      </a:lvl1pPr>
      <a:lvl2pPr marL="3376441" indent="-1298631" algn="l" defTabSz="4155619" rtl="0" eaLnBrk="1" latinLnBrk="0" hangingPunct="1">
        <a:spcBef>
          <a:spcPct val="20000"/>
        </a:spcBef>
        <a:buFont typeface="Arial" panose="020B0604020202020204" pitchFamily="34" charset="0"/>
        <a:buChar char="–"/>
        <a:defRPr sz="12700" kern="1200">
          <a:solidFill>
            <a:srgbClr val="000000"/>
          </a:solidFill>
          <a:latin typeface="Arial "/>
          <a:ea typeface="+mn-ea"/>
          <a:cs typeface="+mn-cs"/>
        </a:defRPr>
      </a:lvl2pPr>
      <a:lvl3pPr marL="5194524" indent="-1038905" algn="l" defTabSz="4155619" rtl="0" eaLnBrk="1" latinLnBrk="0" hangingPunct="1">
        <a:spcBef>
          <a:spcPct val="20000"/>
        </a:spcBef>
        <a:buFont typeface="Arial" panose="020B0604020202020204" pitchFamily="34" charset="0"/>
        <a:buChar char="•"/>
        <a:defRPr sz="10900" kern="1200">
          <a:solidFill>
            <a:srgbClr val="000000"/>
          </a:solidFill>
          <a:latin typeface="Arial "/>
          <a:ea typeface="+mn-ea"/>
          <a:cs typeface="+mn-cs"/>
        </a:defRPr>
      </a:lvl3pPr>
      <a:lvl4pPr marL="7272333" indent="-1038905" algn="l" defTabSz="4155619" rtl="0" eaLnBrk="1" latinLnBrk="0" hangingPunct="1">
        <a:spcBef>
          <a:spcPct val="20000"/>
        </a:spcBef>
        <a:buFont typeface="Arial" panose="020B0604020202020204" pitchFamily="34" charset="0"/>
        <a:buChar char="–"/>
        <a:defRPr sz="9100" kern="1200">
          <a:solidFill>
            <a:srgbClr val="000000"/>
          </a:solidFill>
          <a:latin typeface="Arial "/>
          <a:ea typeface="+mn-ea"/>
          <a:cs typeface="+mn-cs"/>
        </a:defRPr>
      </a:lvl4pPr>
      <a:lvl5pPr marL="9350143" indent="-1038905" algn="l" defTabSz="4155619" rtl="0" eaLnBrk="1" latinLnBrk="0" hangingPunct="1">
        <a:spcBef>
          <a:spcPct val="20000"/>
        </a:spcBef>
        <a:buFont typeface="Arial" panose="020B0604020202020204" pitchFamily="34" charset="0"/>
        <a:buChar char="»"/>
        <a:defRPr sz="9100" kern="1200">
          <a:solidFill>
            <a:srgbClr val="000000"/>
          </a:solidFill>
          <a:latin typeface="Arial "/>
          <a:ea typeface="+mn-ea"/>
          <a:cs typeface="+mn-cs"/>
        </a:defRPr>
      </a:lvl5pPr>
      <a:lvl6pPr marL="11427952" indent="-1038905" algn="l" defTabSz="4155619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05762" indent="-1038905" algn="l" defTabSz="4155619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583571" indent="-1038905" algn="l" defTabSz="4155619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661380" indent="-1038905" algn="l" defTabSz="4155619" rtl="0" eaLnBrk="1" latinLnBrk="0" hangingPunct="1">
        <a:spcBef>
          <a:spcPct val="20000"/>
        </a:spcBef>
        <a:buFont typeface="Arial" panose="020B0604020202020204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55619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77809" algn="l" defTabSz="4155619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55619" algn="l" defTabSz="4155619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33428" algn="l" defTabSz="4155619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11238" algn="l" defTabSz="4155619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389047" algn="l" defTabSz="4155619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466856" algn="l" defTabSz="4155619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544666" algn="l" defTabSz="4155619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622475" algn="l" defTabSz="4155619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11" Type="http://schemas.openxmlformats.org/officeDocument/2006/relationships/image" Target="../media/image13.pn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Image result for mirion HDS radiation"/>
          <p:cNvPicPr>
            <a:picLocks noChangeAspect="1" noChangeArrowheads="1"/>
          </p:cNvPicPr>
          <p:nvPr/>
        </p:nvPicPr>
        <p:blipFill>
          <a:blip r:embed="rId3" cstate="print"/>
          <a:srcRect l="3287" t="5771" r="4680" b="3818"/>
          <a:stretch>
            <a:fillRect/>
          </a:stretch>
        </p:blipFill>
        <p:spPr bwMode="auto">
          <a:xfrm rot="20368151">
            <a:off x="32164543" y="28267237"/>
            <a:ext cx="2408203" cy="2021170"/>
          </a:xfrm>
          <a:prstGeom prst="rect">
            <a:avLst/>
          </a:prstGeom>
          <a:noFill/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262789" y="1829909"/>
            <a:ext cx="28437784" cy="236221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100" dirty="0" smtClean="0"/>
              <a:t>Office of Atoms for Peace</a:t>
            </a:r>
            <a:r>
              <a:rPr lang="en-US" sz="5100" dirty="0"/>
              <a:t/>
            </a:r>
            <a:br>
              <a:rPr lang="en-US" sz="5100" dirty="0"/>
            </a:br>
            <a:r>
              <a:rPr lang="en-US" sz="5100" dirty="0" smtClean="0"/>
              <a:t>THAILAND</a:t>
            </a:r>
            <a:r>
              <a:rPr lang="en-US" sz="5100" dirty="0"/>
              <a:t/>
            </a:r>
            <a:br>
              <a:rPr lang="en-US" sz="5100" dirty="0"/>
            </a:br>
            <a:r>
              <a:rPr lang="en-US" sz="5100" dirty="0" err="1" smtClean="0"/>
              <a:t>Areerak</a:t>
            </a:r>
            <a:r>
              <a:rPr lang="en-US" sz="5100" dirty="0" smtClean="0"/>
              <a:t> </a:t>
            </a:r>
            <a:r>
              <a:rPr lang="en-US" sz="5100" dirty="0" err="1" smtClean="0"/>
              <a:t>Rueanngoen</a:t>
            </a:r>
            <a:r>
              <a:rPr lang="en-US" sz="5100" dirty="0" smtClean="0"/>
              <a:t>, </a:t>
            </a:r>
            <a:r>
              <a:rPr lang="en-US" sz="5100" dirty="0" err="1" smtClean="0"/>
              <a:t>Kalaya</a:t>
            </a:r>
            <a:r>
              <a:rPr lang="en-US" sz="5100" dirty="0" smtClean="0"/>
              <a:t> </a:t>
            </a:r>
            <a:r>
              <a:rPr lang="en-US" sz="5100" dirty="0" err="1" smtClean="0"/>
              <a:t>Changkrueng</a:t>
            </a:r>
            <a:endParaRPr lang="en-GB" sz="51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95038" y="3597212"/>
            <a:ext cx="12266379" cy="1812349"/>
          </a:xfrm>
          <a:prstGeom prst="rect">
            <a:avLst/>
          </a:prstGeom>
        </p:spPr>
        <p:txBody>
          <a:bodyPr vert="horz" lIns="415562" tIns="207781" rIns="415562" bIns="207781" rtlCol="0" anchor="ctr">
            <a:normAutofit/>
          </a:bodyPr>
          <a:lstStyle>
            <a:lvl1pPr algn="l" defTabSz="5410962" rtl="0" eaLnBrk="1" latinLnBrk="0" hangingPunct="1">
              <a:spcBef>
                <a:spcPct val="0"/>
              </a:spcBef>
              <a:buNone/>
              <a:defRPr sz="21300" b="1" kern="1200">
                <a:solidFill>
                  <a:schemeClr val="tx1"/>
                </a:solidFill>
                <a:latin typeface="Arial "/>
                <a:ea typeface="+mj-ea"/>
                <a:cs typeface="+mj-cs"/>
              </a:defRPr>
            </a:lvl1pPr>
          </a:lstStyle>
          <a:p>
            <a:r>
              <a:rPr lang="en-US" sz="6600" dirty="0"/>
              <a:t>National Laws</a:t>
            </a:r>
            <a:endParaRPr lang="en-GB" sz="66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864073" y="17370678"/>
            <a:ext cx="19149586" cy="1999525"/>
          </a:xfrm>
          <a:prstGeom prst="rect">
            <a:avLst/>
          </a:prstGeom>
        </p:spPr>
        <p:txBody>
          <a:bodyPr vert="horz" lIns="415562" tIns="207781" rIns="415562" bIns="207781" rtlCol="0" anchor="ctr">
            <a:noAutofit/>
          </a:bodyPr>
          <a:lstStyle>
            <a:lvl1pPr algn="l" defTabSz="5410962" rtl="0" eaLnBrk="1" latinLnBrk="0" hangingPunct="1">
              <a:spcBef>
                <a:spcPct val="0"/>
              </a:spcBef>
              <a:buNone/>
              <a:defRPr sz="21300" b="1" kern="1200">
                <a:solidFill>
                  <a:schemeClr val="tx1"/>
                </a:solidFill>
                <a:latin typeface="Arial "/>
                <a:ea typeface="+mj-ea"/>
                <a:cs typeface="+mj-cs"/>
              </a:defRPr>
            </a:lvl1pPr>
          </a:lstStyle>
          <a:p>
            <a:pPr algn="ctr"/>
            <a:r>
              <a:rPr lang="en-US" sz="6600" dirty="0"/>
              <a:t>Nuclear Forensics Model Action </a:t>
            </a:r>
            <a:r>
              <a:rPr lang="en-US" sz="6600" dirty="0" smtClean="0"/>
              <a:t>Plan and Communication of Findings </a:t>
            </a:r>
            <a:endParaRPr lang="en-GB" sz="6600" dirty="0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2744193" y="3672459"/>
            <a:ext cx="15857520" cy="2189987"/>
          </a:xfrm>
          <a:prstGeom prst="rect">
            <a:avLst/>
          </a:prstGeom>
        </p:spPr>
        <p:txBody>
          <a:bodyPr vert="horz" lIns="415562" tIns="207781" rIns="415562" bIns="207781" rtlCol="0" anchor="ctr">
            <a:noAutofit/>
          </a:bodyPr>
          <a:lstStyle>
            <a:lvl1pPr algn="l" defTabSz="5410962" rtl="0" eaLnBrk="1" latinLnBrk="0" hangingPunct="1">
              <a:spcBef>
                <a:spcPct val="0"/>
              </a:spcBef>
              <a:buNone/>
              <a:defRPr sz="21300" b="1" kern="1200">
                <a:solidFill>
                  <a:schemeClr val="tx1"/>
                </a:solidFill>
                <a:latin typeface="Arial "/>
                <a:ea typeface="+mj-ea"/>
                <a:cs typeface="+mj-cs"/>
              </a:defRPr>
            </a:lvl1pPr>
          </a:lstStyle>
          <a:p>
            <a:pPr algn="ctr"/>
            <a:r>
              <a:rPr lang="en-GB" sz="6600" dirty="0"/>
              <a:t>Roles and Responsibilities 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2826513" y="20265267"/>
            <a:ext cx="18362040" cy="1649608"/>
          </a:xfrm>
          <a:prstGeom prst="rect">
            <a:avLst/>
          </a:prstGeom>
        </p:spPr>
        <p:txBody>
          <a:bodyPr vert="horz" lIns="415562" tIns="207781" rIns="415562" bIns="207781" rtlCol="0" anchor="ctr">
            <a:noAutofit/>
          </a:bodyPr>
          <a:lstStyle>
            <a:lvl1pPr algn="l" defTabSz="5410962" rtl="0" eaLnBrk="1" latinLnBrk="0" hangingPunct="1">
              <a:spcBef>
                <a:spcPct val="0"/>
              </a:spcBef>
              <a:buNone/>
              <a:defRPr sz="21300" b="1" kern="1200">
                <a:solidFill>
                  <a:schemeClr val="tx1"/>
                </a:solidFill>
                <a:latin typeface="Arial "/>
                <a:ea typeface="+mj-ea"/>
                <a:cs typeface="+mj-cs"/>
              </a:defRPr>
            </a:lvl1pPr>
          </a:lstStyle>
          <a:p>
            <a:r>
              <a:rPr lang="en-US" sz="6600" dirty="0"/>
              <a:t>Existing Nuclear Forensics Capabilities</a:t>
            </a:r>
            <a:endParaRPr lang="en-GB" sz="6600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21458383" y="21729902"/>
            <a:ext cx="21170330" cy="1750075"/>
          </a:xfrm>
          <a:prstGeom prst="rect">
            <a:avLst/>
          </a:prstGeom>
        </p:spPr>
        <p:txBody>
          <a:bodyPr vert="horz" lIns="108000" tIns="108000" rIns="108000" bIns="108000" rtlCol="0">
            <a:noAutofit/>
          </a:bodyPr>
          <a:lstStyle>
            <a:lvl1pPr marL="2029111" indent="-202911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9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1pPr>
            <a:lvl2pPr marL="4396407" indent="-1690926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6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2pPr>
            <a:lvl3pPr marL="6763703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2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3pPr>
            <a:lvl4pPr marL="9469184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18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4pPr>
            <a:lvl5pPr marL="12174665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1800" kern="1200">
                <a:solidFill>
                  <a:srgbClr val="000000"/>
                </a:solidFill>
                <a:latin typeface="Arial "/>
                <a:ea typeface="+mn-ea"/>
                <a:cs typeface="+mn-cs"/>
              </a:defRPr>
            </a:lvl5pPr>
            <a:lvl6pPr marL="14880146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585627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291108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996589" indent="-1352741" algn="l" defTabSz="541096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33388" indent="-433388"/>
            <a:r>
              <a:rPr lang="en-US" sz="4000" dirty="0" smtClean="0"/>
              <a:t>5 Nuclear Chemists responsible in Nuclear Forensics</a:t>
            </a:r>
          </a:p>
          <a:p>
            <a:pPr marL="433388" indent="-433388"/>
            <a:r>
              <a:rPr lang="en-US" sz="4000" dirty="0" smtClean="0"/>
              <a:t>1 Laboratory with ICP-MS, SEM/EDX, </a:t>
            </a:r>
            <a:r>
              <a:rPr lang="en-US" sz="4000" dirty="0" err="1" smtClean="0"/>
              <a:t>HPGe</a:t>
            </a:r>
            <a:r>
              <a:rPr lang="en-US" sz="4000" dirty="0" smtClean="0"/>
              <a:t>, RIDs, PRDs equipments</a:t>
            </a:r>
            <a:endParaRPr lang="en-GB" sz="4000" dirty="0" smtClean="0"/>
          </a:p>
        </p:txBody>
      </p:sp>
      <p:sp>
        <p:nvSpPr>
          <p:cNvPr id="19" name="Title 4"/>
          <p:cNvSpPr txBox="1">
            <a:spLocks/>
          </p:cNvSpPr>
          <p:nvPr/>
        </p:nvSpPr>
        <p:spPr>
          <a:xfrm>
            <a:off x="9289009" y="225267"/>
            <a:ext cx="23598314" cy="2362218"/>
          </a:xfrm>
          <a:prstGeom prst="rect">
            <a:avLst/>
          </a:prstGeom>
        </p:spPr>
        <p:txBody>
          <a:bodyPr vert="horz" lIns="415562" tIns="207781" rIns="415562" bIns="207781" rtlCol="0" anchor="ctr">
            <a:normAutofit fontScale="97500"/>
          </a:bodyPr>
          <a:lstStyle>
            <a:lvl1pPr algn="l" defTabSz="5410962" rtl="0" eaLnBrk="1" latinLnBrk="0" hangingPunct="1">
              <a:spcBef>
                <a:spcPct val="0"/>
              </a:spcBef>
              <a:buNone/>
              <a:defRPr sz="21300" b="1" kern="1200">
                <a:solidFill>
                  <a:schemeClr val="tx1"/>
                </a:solidFill>
                <a:latin typeface="Arial "/>
                <a:ea typeface="+mj-ea"/>
                <a:cs typeface="+mj-cs"/>
              </a:defRPr>
            </a:lvl1pPr>
          </a:lstStyle>
          <a:p>
            <a:pPr algn="ctr"/>
            <a:r>
              <a:rPr lang="en-US" sz="8400" dirty="0" smtClean="0"/>
              <a:t>THAILAND  Approach </a:t>
            </a:r>
            <a:r>
              <a:rPr lang="en-US" sz="8400" dirty="0"/>
              <a:t>to Nuclear Forensics</a:t>
            </a:r>
            <a:endParaRPr lang="en-GB" sz="8400" dirty="0"/>
          </a:p>
        </p:txBody>
      </p:sp>
      <p:pic>
        <p:nvPicPr>
          <p:cNvPr id="17" name="Picture 2" descr="D:\PlanGDrive\ขตล. ใหม่\โลโก้ ปส.ใหม่12.png"/>
          <p:cNvPicPr>
            <a:picLocks noChangeAspect="1" noChangeArrowheads="1"/>
          </p:cNvPicPr>
          <p:nvPr/>
        </p:nvPicPr>
        <p:blipFill>
          <a:blip r:embed="rId4" cstate="print">
            <a:lum bright="10000" contrast="2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884" y="288083"/>
            <a:ext cx="3753661" cy="352844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รูปภาพ 69" descr="sem01.jpg"/>
          <p:cNvPicPr>
            <a:picLocks noChangeAspect="1"/>
          </p:cNvPicPr>
          <p:nvPr/>
        </p:nvPicPr>
        <p:blipFill>
          <a:blip r:embed="rId5" cstate="print">
            <a:lum bright="-20000" contrast="20000"/>
          </a:blip>
          <a:stretch>
            <a:fillRect/>
          </a:stretch>
        </p:blipFill>
        <p:spPr>
          <a:xfrm>
            <a:off x="35139881" y="23524784"/>
            <a:ext cx="6696744" cy="2906134"/>
          </a:xfrm>
          <a:prstGeom prst="rect">
            <a:avLst/>
          </a:prstGeom>
        </p:spPr>
      </p:pic>
      <p:pic>
        <p:nvPicPr>
          <p:cNvPr id="60" name="Picture 59" descr="20151019_070839.jpg"/>
          <p:cNvPicPr>
            <a:picLocks noChangeAspect="1"/>
          </p:cNvPicPr>
          <p:nvPr/>
        </p:nvPicPr>
        <p:blipFill>
          <a:blip r:embed="rId6" cstate="print">
            <a:lum bright="10000"/>
          </a:blip>
          <a:stretch>
            <a:fillRect/>
          </a:stretch>
        </p:blipFill>
        <p:spPr>
          <a:xfrm>
            <a:off x="26426913" y="23524784"/>
            <a:ext cx="8263467" cy="4648200"/>
          </a:xfrm>
          <a:prstGeom prst="rect">
            <a:avLst/>
          </a:prstGeom>
        </p:spPr>
      </p:pic>
      <p:pic>
        <p:nvPicPr>
          <p:cNvPr id="62" name="รูปภาพ 74" descr="Gamma2.jpg"/>
          <p:cNvPicPr>
            <a:picLocks noChangeAspect="1"/>
          </p:cNvPicPr>
          <p:nvPr/>
        </p:nvPicPr>
        <p:blipFill>
          <a:blip r:embed="rId7" cstate="print">
            <a:lum bright="-20000" contrast="30000"/>
          </a:blip>
          <a:srcRect t="16752" r="7143" b="10231"/>
          <a:stretch>
            <a:fillRect/>
          </a:stretch>
        </p:blipFill>
        <p:spPr>
          <a:xfrm>
            <a:off x="22466473" y="26549120"/>
            <a:ext cx="2808312" cy="331236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 l="16240" t="16542" r="45573" b="47036"/>
          <a:stretch>
            <a:fillRect/>
          </a:stretch>
        </p:blipFill>
        <p:spPr bwMode="auto">
          <a:xfrm>
            <a:off x="36147993" y="26765144"/>
            <a:ext cx="4968552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 cstate="print"/>
          <a:srcRect l="23988" t="49026" r="45573" b="15537"/>
          <a:stretch>
            <a:fillRect/>
          </a:stretch>
        </p:blipFill>
        <p:spPr bwMode="auto">
          <a:xfrm>
            <a:off x="21746393" y="23524784"/>
            <a:ext cx="4176464" cy="2733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 descr="Related image"/>
          <p:cNvPicPr>
            <a:picLocks noChangeAspect="1" noChangeArrowheads="1"/>
          </p:cNvPicPr>
          <p:nvPr/>
        </p:nvPicPr>
        <p:blipFill>
          <a:blip r:embed="rId10" cstate="print"/>
          <a:srcRect l="34625" r="34597"/>
          <a:stretch>
            <a:fillRect/>
          </a:stretch>
        </p:blipFill>
        <p:spPr bwMode="auto">
          <a:xfrm rot="17167032">
            <a:off x="27891354" y="27644464"/>
            <a:ext cx="1016883" cy="3303907"/>
          </a:xfrm>
          <a:prstGeom prst="rect">
            <a:avLst/>
          </a:prstGeom>
          <a:noFill/>
        </p:spPr>
      </p:pic>
      <p:sp>
        <p:nvSpPr>
          <p:cNvPr id="2050" name="AutoShape 2" descr="Image result for radiation sign"/>
          <p:cNvSpPr>
            <a:spLocks noChangeAspect="1" noChangeArrowheads="1"/>
          </p:cNvSpPr>
          <p:nvPr/>
        </p:nvSpPr>
        <p:spPr bwMode="auto">
          <a:xfrm>
            <a:off x="155575" y="-1401763"/>
            <a:ext cx="7810500" cy="29241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AutoShape 4" descr="Image result for radiation sign"/>
          <p:cNvSpPr>
            <a:spLocks noChangeAspect="1" noChangeArrowheads="1"/>
          </p:cNvSpPr>
          <p:nvPr/>
        </p:nvSpPr>
        <p:spPr bwMode="auto">
          <a:xfrm>
            <a:off x="155575" y="-1401763"/>
            <a:ext cx="7810500" cy="29241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4" name="AutoShape 6" descr="Image result for radiation sign"/>
          <p:cNvSpPr>
            <a:spLocks noChangeAspect="1" noChangeArrowheads="1"/>
          </p:cNvSpPr>
          <p:nvPr/>
        </p:nvSpPr>
        <p:spPr bwMode="auto">
          <a:xfrm>
            <a:off x="155575" y="-1401763"/>
            <a:ext cx="7810500" cy="29241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6" name="AutoShape 8" descr="Image result for radiation sign"/>
          <p:cNvSpPr>
            <a:spLocks noChangeAspect="1" noChangeArrowheads="1"/>
          </p:cNvSpPr>
          <p:nvPr/>
        </p:nvSpPr>
        <p:spPr bwMode="auto">
          <a:xfrm>
            <a:off x="155575" y="-1401763"/>
            <a:ext cx="7810500" cy="292417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15" name="Group 114"/>
          <p:cNvGrpSpPr/>
          <p:nvPr/>
        </p:nvGrpSpPr>
        <p:grpSpPr>
          <a:xfrm>
            <a:off x="432025" y="19586227"/>
            <a:ext cx="20162240" cy="10251732"/>
            <a:chOff x="432025" y="19586427"/>
            <a:chExt cx="20162240" cy="10251732"/>
          </a:xfrm>
        </p:grpSpPr>
        <p:grpSp>
          <p:nvGrpSpPr>
            <p:cNvPr id="112" name="Group 111"/>
            <p:cNvGrpSpPr/>
            <p:nvPr/>
          </p:nvGrpSpPr>
          <p:grpSpPr>
            <a:xfrm>
              <a:off x="1872185" y="27966721"/>
              <a:ext cx="7992888" cy="1800000"/>
              <a:chOff x="1872185" y="27966721"/>
              <a:chExt cx="7992888" cy="1800000"/>
            </a:xfrm>
          </p:grpSpPr>
          <p:sp>
            <p:nvSpPr>
              <p:cNvPr id="91" name="Rounded Rectangle 90"/>
              <p:cNvSpPr/>
              <p:nvPr/>
            </p:nvSpPr>
            <p:spPr>
              <a:xfrm>
                <a:off x="1910105" y="27966721"/>
                <a:ext cx="7882960" cy="1800000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1872185" y="28084275"/>
                <a:ext cx="7992888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3200" b="1" dirty="0" smtClean="0"/>
                  <a:t>Findings support criminal prosecution</a:t>
                </a:r>
                <a:endParaRPr lang="en-US" sz="3200" b="1" dirty="0"/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3913410" y="28767299"/>
                <a:ext cx="3791423" cy="46800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6075" indent="-346075">
                  <a:buFont typeface="Arial" pitchFamily="34" charset="0"/>
                  <a:buChar char="•"/>
                </a:pPr>
                <a:r>
                  <a:rPr lang="en-US" sz="32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Ministry of Justice</a:t>
                </a:r>
              </a:p>
            </p:txBody>
          </p:sp>
        </p:grpSp>
        <p:grpSp>
          <p:nvGrpSpPr>
            <p:cNvPr id="113" name="Group 112"/>
            <p:cNvGrpSpPr/>
            <p:nvPr/>
          </p:nvGrpSpPr>
          <p:grpSpPr>
            <a:xfrm>
              <a:off x="11593265" y="28038159"/>
              <a:ext cx="6442800" cy="1800000"/>
              <a:chOff x="11593265" y="28038159"/>
              <a:chExt cx="6442800" cy="1800000"/>
            </a:xfrm>
          </p:grpSpPr>
          <p:sp>
            <p:nvSpPr>
              <p:cNvPr id="93" name="Rounded Rectangle 92"/>
              <p:cNvSpPr/>
              <p:nvPr/>
            </p:nvSpPr>
            <p:spPr>
              <a:xfrm>
                <a:off x="11593265" y="28038159"/>
                <a:ext cx="6442800" cy="1800000"/>
              </a:xfrm>
              <a:prstGeom prst="roundRect">
                <a:avLst/>
              </a:prstGeom>
              <a:solidFill>
                <a:srgbClr val="FFFFFF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>
                <a:off x="12385353" y="28103534"/>
                <a:ext cx="5040560" cy="492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rtlCol="0" anchor="ctr" anchorCtr="0">
                <a:spAutoFit/>
              </a:bodyPr>
              <a:lstStyle/>
              <a:p>
                <a:pPr algn="ctr"/>
                <a:r>
                  <a:rPr lang="en-US" sz="3200" b="1" dirty="0" smtClean="0"/>
                  <a:t>International Cooperation</a:t>
                </a:r>
                <a:endParaRPr lang="en-US" sz="3200" b="1" dirty="0"/>
              </a:p>
            </p:txBody>
          </p:sp>
          <p:sp>
            <p:nvSpPr>
              <p:cNvPr id="95" name="Rectangle 94"/>
              <p:cNvSpPr/>
              <p:nvPr/>
            </p:nvSpPr>
            <p:spPr>
              <a:xfrm>
                <a:off x="12385353" y="28590329"/>
                <a:ext cx="5149551" cy="10772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6075" indent="-346075">
                  <a:buFont typeface="Arial" pitchFamily="34" charset="0"/>
                  <a:buChar char="•"/>
                </a:pPr>
                <a:r>
                  <a:rPr lang="en-US" sz="32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OAP</a:t>
                </a:r>
              </a:p>
              <a:p>
                <a:pPr marL="346075" indent="-346075">
                  <a:buFont typeface="Arial" pitchFamily="34" charset="0"/>
                  <a:buChar char="•"/>
                </a:pPr>
                <a:r>
                  <a:rPr lang="en-US" sz="32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Ministry of Foreign Affairs</a:t>
                </a:r>
              </a:p>
            </p:txBody>
          </p:sp>
        </p:grpSp>
        <p:grpSp>
          <p:nvGrpSpPr>
            <p:cNvPr id="114" name="Group 113"/>
            <p:cNvGrpSpPr/>
            <p:nvPr/>
          </p:nvGrpSpPr>
          <p:grpSpPr>
            <a:xfrm>
              <a:off x="432025" y="19586427"/>
              <a:ext cx="20162240" cy="8424473"/>
              <a:chOff x="432025" y="19586427"/>
              <a:chExt cx="20162240" cy="8424473"/>
            </a:xfrm>
          </p:grpSpPr>
          <p:grpSp>
            <p:nvGrpSpPr>
              <p:cNvPr id="100" name="Group 99"/>
              <p:cNvGrpSpPr/>
              <p:nvPr/>
            </p:nvGrpSpPr>
            <p:grpSpPr>
              <a:xfrm>
                <a:off x="432025" y="19586427"/>
                <a:ext cx="20162240" cy="7560840"/>
                <a:chOff x="432025" y="15841811"/>
                <a:chExt cx="20162240" cy="7560840"/>
              </a:xfrm>
            </p:grpSpPr>
            <p:sp>
              <p:nvSpPr>
                <p:cNvPr id="61" name="Rounded Rectangle 60"/>
                <p:cNvSpPr/>
                <p:nvPr/>
              </p:nvSpPr>
              <p:spPr>
                <a:xfrm>
                  <a:off x="432025" y="15841811"/>
                  <a:ext cx="20162240" cy="7560840"/>
                </a:xfrm>
                <a:prstGeom prst="roundRect">
                  <a:avLst>
                    <a:gd name="adj" fmla="val 11297"/>
                  </a:avLst>
                </a:prstGeom>
                <a:solidFill>
                  <a:srgbClr val="FFFF66">
                    <a:alpha val="24706"/>
                  </a:srgbClr>
                </a:solidFill>
                <a:ln>
                  <a:solidFill>
                    <a:srgbClr val="FF00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" name="TextBox 63"/>
                <p:cNvSpPr txBox="1"/>
                <p:nvPr/>
              </p:nvSpPr>
              <p:spPr>
                <a:xfrm>
                  <a:off x="5581737" y="16141456"/>
                  <a:ext cx="10260000" cy="49244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/>
                  <a:r>
                    <a:rPr lang="en-US" sz="3200" b="1" dirty="0" smtClean="0">
                      <a:solidFill>
                        <a:srgbClr val="0000CC"/>
                      </a:solidFill>
                    </a:rPr>
                    <a:t>Border Security and Frontline Officers Networking</a:t>
                  </a:r>
                  <a:endParaRPr lang="en-US" sz="3200" b="1" dirty="0">
                    <a:solidFill>
                      <a:srgbClr val="0000CC"/>
                    </a:solidFill>
                  </a:endParaRPr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13884223" y="16872393"/>
                  <a:ext cx="6654963" cy="107721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346075" indent="-346075">
                    <a:buFont typeface="Arial" pitchFamily="34" charset="0"/>
                    <a:buChar char="•"/>
                  </a:pPr>
                  <a:r>
                    <a:rPr lang="en-US" sz="3200" dirty="0" smtClean="0">
                      <a:solidFill>
                        <a:srgbClr val="0000CC"/>
                      </a:solidFill>
                      <a:latin typeface="Arial" pitchFamily="34" charset="0"/>
                      <a:cs typeface="Arial" pitchFamily="34" charset="0"/>
                    </a:rPr>
                    <a:t>Office of Police Forensic Science </a:t>
                  </a:r>
                </a:p>
                <a:p>
                  <a:pPr marL="346075" indent="-346075">
                    <a:buFont typeface="Arial" pitchFamily="34" charset="0"/>
                    <a:buChar char="•"/>
                  </a:pPr>
                  <a:r>
                    <a:rPr lang="en-US" sz="3200" dirty="0" smtClean="0">
                      <a:solidFill>
                        <a:srgbClr val="0000CC"/>
                      </a:solidFill>
                      <a:latin typeface="Arial" pitchFamily="34" charset="0"/>
                      <a:cs typeface="Arial" pitchFamily="34" charset="0"/>
                    </a:rPr>
                    <a:t>Ministry of Defense</a:t>
                  </a: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864073" y="16777915"/>
                  <a:ext cx="9483686" cy="107721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346075" indent="-346075">
                    <a:buFont typeface="Arial" pitchFamily="34" charset="0"/>
                    <a:buChar char="•"/>
                  </a:pPr>
                  <a:r>
                    <a:rPr lang="en-US" sz="3200" dirty="0" smtClean="0">
                      <a:solidFill>
                        <a:srgbClr val="0000CC"/>
                      </a:solidFill>
                      <a:latin typeface="Arial" pitchFamily="34" charset="0"/>
                      <a:cs typeface="Arial" pitchFamily="34" charset="0"/>
                    </a:rPr>
                    <a:t>Central Institute of Forensic Science</a:t>
                  </a:r>
                </a:p>
                <a:p>
                  <a:pPr marL="346075" indent="-346075">
                    <a:buFont typeface="Arial" pitchFamily="34" charset="0"/>
                    <a:buChar char="•"/>
                  </a:pPr>
                  <a:r>
                    <a:rPr lang="en-US" sz="3200" dirty="0" smtClean="0">
                      <a:solidFill>
                        <a:srgbClr val="0000CC"/>
                      </a:solidFill>
                      <a:latin typeface="Arial" pitchFamily="34" charset="0"/>
                      <a:cs typeface="Arial" pitchFamily="34" charset="0"/>
                    </a:rPr>
                    <a:t>Department of Disaster Prevention and Mitigation</a:t>
                  </a:r>
                </a:p>
              </p:txBody>
            </p:sp>
          </p:grpSp>
          <p:grpSp>
            <p:nvGrpSpPr>
              <p:cNvPr id="99" name="Group 98"/>
              <p:cNvGrpSpPr/>
              <p:nvPr/>
            </p:nvGrpSpPr>
            <p:grpSpPr>
              <a:xfrm>
                <a:off x="866217" y="21819915"/>
                <a:ext cx="19296000" cy="4823296"/>
                <a:chOff x="866217" y="18075299"/>
                <a:chExt cx="19296000" cy="4823296"/>
              </a:xfrm>
            </p:grpSpPr>
            <p:sp>
              <p:nvSpPr>
                <p:cNvPr id="65" name="Rounded Rectangle 64"/>
                <p:cNvSpPr/>
                <p:nvPr/>
              </p:nvSpPr>
              <p:spPr>
                <a:xfrm>
                  <a:off x="866217" y="18075299"/>
                  <a:ext cx="19296000" cy="4823296"/>
                </a:xfrm>
                <a:prstGeom prst="roundRect">
                  <a:avLst>
                    <a:gd name="adj" fmla="val 16014"/>
                  </a:avLst>
                </a:prstGeom>
                <a:solidFill>
                  <a:schemeClr val="tx1">
                    <a:lumMod val="20000"/>
                    <a:lumOff val="80000"/>
                  </a:schemeClr>
                </a:solidFill>
                <a:ln>
                  <a:solidFill>
                    <a:schemeClr val="tx1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>
                <a:xfrm>
                  <a:off x="1296121" y="18736646"/>
                  <a:ext cx="7776864" cy="49244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/>
                  <a:r>
                    <a:rPr lang="en-US" sz="3200" b="1" dirty="0" smtClean="0">
                      <a:solidFill>
                        <a:srgbClr val="990099"/>
                      </a:solidFill>
                    </a:rPr>
                    <a:t>Transport Sample Safely and Securely</a:t>
                  </a:r>
                  <a:endParaRPr lang="en-US" sz="3200" b="1" dirty="0">
                    <a:solidFill>
                      <a:srgbClr val="990099"/>
                    </a:solidFill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14473585" y="18509009"/>
                  <a:ext cx="5019323" cy="107721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346075" indent="-346075">
                    <a:buFont typeface="Arial" pitchFamily="34" charset="0"/>
                    <a:buChar char="•"/>
                  </a:pPr>
                  <a:r>
                    <a:rPr lang="en-US" sz="3200" dirty="0" smtClean="0">
                      <a:solidFill>
                        <a:srgbClr val="990099"/>
                      </a:solidFill>
                      <a:latin typeface="Arial" pitchFamily="34" charset="0"/>
                      <a:cs typeface="Arial" pitchFamily="34" charset="0"/>
                    </a:rPr>
                    <a:t>TINT / OAP</a:t>
                  </a:r>
                </a:p>
                <a:p>
                  <a:pPr marL="346075" indent="-346075">
                    <a:buFont typeface="Arial" pitchFamily="34" charset="0"/>
                    <a:buChar char="•"/>
                  </a:pPr>
                  <a:r>
                    <a:rPr lang="en-US" sz="3200" dirty="0" smtClean="0">
                      <a:solidFill>
                        <a:srgbClr val="990099"/>
                      </a:solidFill>
                      <a:latin typeface="Arial" pitchFamily="34" charset="0"/>
                      <a:cs typeface="Arial" pitchFamily="34" charset="0"/>
                    </a:rPr>
                    <a:t>Ministry of transportation</a:t>
                  </a:r>
                </a:p>
              </p:txBody>
            </p:sp>
          </p:grpSp>
          <p:grpSp>
            <p:nvGrpSpPr>
              <p:cNvPr id="98" name="Group 97"/>
              <p:cNvGrpSpPr/>
              <p:nvPr/>
            </p:nvGrpSpPr>
            <p:grpSpPr>
              <a:xfrm>
                <a:off x="1298177" y="23690883"/>
                <a:ext cx="18360000" cy="2232248"/>
                <a:chOff x="1298177" y="19946267"/>
                <a:chExt cx="18360000" cy="2232248"/>
              </a:xfrm>
            </p:grpSpPr>
            <p:sp>
              <p:nvSpPr>
                <p:cNvPr id="83" name="Rounded Rectangle 82"/>
                <p:cNvSpPr/>
                <p:nvPr/>
              </p:nvSpPr>
              <p:spPr>
                <a:xfrm>
                  <a:off x="1298177" y="19946267"/>
                  <a:ext cx="18360000" cy="2232248"/>
                </a:xfrm>
                <a:prstGeom prst="roundRect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>
                  <a:solidFill>
                    <a:schemeClr val="tx1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TextBox 30"/>
                <p:cNvSpPr txBox="1"/>
                <p:nvPr/>
              </p:nvSpPr>
              <p:spPr>
                <a:xfrm>
                  <a:off x="1440137" y="20269139"/>
                  <a:ext cx="10225136" cy="1477328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/>
                  <a:r>
                    <a:rPr lang="en-US" sz="3200" b="1" dirty="0" smtClean="0">
                      <a:solidFill>
                        <a:schemeClr val="accent5">
                          <a:lumMod val="75000"/>
                        </a:schemeClr>
                      </a:solidFill>
                    </a:rPr>
                    <a:t>Examination Plan and Laboratory Analysis</a:t>
                  </a:r>
                </a:p>
                <a:p>
                  <a:pPr algn="ctr"/>
                  <a:r>
                    <a:rPr lang="en-US" sz="3200" b="1" dirty="0" smtClean="0">
                      <a:solidFill>
                        <a:schemeClr val="accent5">
                          <a:lumMod val="75000"/>
                        </a:schemeClr>
                      </a:solidFill>
                    </a:rPr>
                    <a:t>&amp;</a:t>
                  </a:r>
                </a:p>
                <a:p>
                  <a:pPr algn="ctr"/>
                  <a:r>
                    <a:rPr lang="en-US" sz="3200" b="1" dirty="0" smtClean="0">
                      <a:solidFill>
                        <a:schemeClr val="accent5">
                          <a:lumMod val="75000"/>
                        </a:schemeClr>
                      </a:solidFill>
                    </a:rPr>
                    <a:t>Integration using a Comparative Database or Library</a:t>
                  </a:r>
                </a:p>
              </p:txBody>
            </p:sp>
            <p:sp>
              <p:nvSpPr>
                <p:cNvPr id="87" name="Rectangle 86"/>
                <p:cNvSpPr/>
                <p:nvPr/>
              </p:nvSpPr>
              <p:spPr>
                <a:xfrm>
                  <a:off x="12385353" y="20801652"/>
                  <a:ext cx="7153497" cy="58477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346075" indent="-346075">
                    <a:buFont typeface="Arial" pitchFamily="34" charset="0"/>
                    <a:buChar char="•"/>
                  </a:pPr>
                  <a:r>
                    <a:rPr lang="en-US" sz="3200" dirty="0" smtClean="0">
                      <a:solidFill>
                        <a:schemeClr val="accent5">
                          <a:lumMod val="75000"/>
                        </a:schemeClr>
                      </a:solidFill>
                      <a:latin typeface="Arial" pitchFamily="34" charset="0"/>
                      <a:cs typeface="Arial" pitchFamily="34" charset="0"/>
                    </a:rPr>
                    <a:t>OAP (Nuclear Forensics Laboratory)</a:t>
                  </a:r>
                </a:p>
              </p:txBody>
            </p:sp>
          </p:grpSp>
          <p:grpSp>
            <p:nvGrpSpPr>
              <p:cNvPr id="88" name="Group 87"/>
              <p:cNvGrpSpPr>
                <a:grpSpLocks noChangeAspect="1"/>
              </p:cNvGrpSpPr>
              <p:nvPr/>
            </p:nvGrpSpPr>
            <p:grpSpPr>
              <a:xfrm>
                <a:off x="10729169" y="21026587"/>
                <a:ext cx="3560728" cy="3456000"/>
                <a:chOff x="7488809" y="16938874"/>
                <a:chExt cx="3024336" cy="2935385"/>
              </a:xfrm>
            </p:grpSpPr>
            <p:pic>
              <p:nvPicPr>
                <p:cNvPr id="2058" name="Picture 10" descr="File:WMD symbols variant-2 horizontal.svg"/>
                <p:cNvPicPr>
                  <a:picLocks noChangeAspect="1" noChangeArrowheads="1"/>
                </p:cNvPicPr>
                <p:nvPr/>
              </p:nvPicPr>
              <p:blipFill>
                <a:blip r:embed="rId11" cstate="print">
                  <a:lum bright="84000" contrast="28000"/>
                </a:blip>
                <a:srcRect l="2835" t="10114" r="65035" b="6449"/>
                <a:stretch>
                  <a:fillRect/>
                </a:stretch>
              </p:blipFill>
              <p:spPr bwMode="auto">
                <a:xfrm>
                  <a:off x="7488809" y="16938874"/>
                  <a:ext cx="3024336" cy="2935385"/>
                </a:xfrm>
                <a:prstGeom prst="rect">
                  <a:avLst/>
                </a:prstGeom>
                <a:noFill/>
              </p:spPr>
            </p:pic>
            <p:sp>
              <p:nvSpPr>
                <p:cNvPr id="21" name="TextBox 20"/>
                <p:cNvSpPr txBox="1"/>
                <p:nvPr/>
              </p:nvSpPr>
              <p:spPr>
                <a:xfrm>
                  <a:off x="7776841" y="17442930"/>
                  <a:ext cx="2445283" cy="196977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/>
                  <a:r>
                    <a:rPr lang="en-US" sz="3200" b="1" dirty="0" smtClean="0">
                      <a:solidFill>
                        <a:srgbClr val="000000"/>
                      </a:solidFill>
                    </a:rPr>
                    <a:t>Nuclear or Radioactive Material Evidence</a:t>
                  </a:r>
                  <a:endParaRPr lang="en-US" sz="3200" b="1" dirty="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102" name="Striped Right Arrow 101"/>
              <p:cNvSpPr/>
              <p:nvPr/>
            </p:nvSpPr>
            <p:spPr>
              <a:xfrm rot="16200000" flipH="1" flipV="1">
                <a:off x="4716473" y="25382899"/>
                <a:ext cx="2376000" cy="2880000"/>
              </a:xfrm>
              <a:prstGeom prst="stripedRightArrow">
                <a:avLst/>
              </a:prstGeom>
              <a:solidFill>
                <a:srgbClr val="FFCC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Striped Right Arrow 102"/>
              <p:cNvSpPr/>
              <p:nvPr/>
            </p:nvSpPr>
            <p:spPr>
              <a:xfrm rot="16200000" flipH="1" flipV="1">
                <a:off x="13645465" y="25382900"/>
                <a:ext cx="2376000" cy="2880000"/>
              </a:xfrm>
              <a:prstGeom prst="stripedRightArrow">
                <a:avLst/>
              </a:prstGeom>
              <a:solidFill>
                <a:srgbClr val="FFCCFF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04" name="Rectangle 103"/>
          <p:cNvSpPr/>
          <p:nvPr/>
        </p:nvSpPr>
        <p:spPr>
          <a:xfrm>
            <a:off x="360017" y="5112619"/>
            <a:ext cx="20018224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6075" indent="-346075" algn="just">
              <a:spcBef>
                <a:spcPts val="1200"/>
              </a:spcBef>
              <a:buFont typeface="Arial" pitchFamily="34" charset="0"/>
              <a:buChar char="•"/>
            </a:pPr>
            <a:r>
              <a:rPr lang="en-US" sz="4400" dirty="0" smtClean="0">
                <a:latin typeface="Arial" pitchFamily="34" charset="0"/>
              </a:rPr>
              <a:t>Nuclear Energy for Peace Act in the national gazette in August 2016</a:t>
            </a:r>
            <a:endParaRPr lang="th-TH" sz="4400" dirty="0" smtClean="0">
              <a:latin typeface="Arial" pitchFamily="34" charset="0"/>
            </a:endParaRPr>
          </a:p>
          <a:p>
            <a:pPr marL="346075" indent="-346075" algn="just">
              <a:spcBef>
                <a:spcPts val="1200"/>
              </a:spcBef>
              <a:buFont typeface="Arial" pitchFamily="34" charset="0"/>
              <a:buChar char="•"/>
            </a:pPr>
            <a:r>
              <a:rPr lang="en-US" sz="4400" dirty="0" smtClean="0">
                <a:latin typeface="Arial" pitchFamily="34" charset="0"/>
              </a:rPr>
              <a:t>Draft Act on Prevention and Suppression the Financial Support of Terrorism and the proliferation of weapons of mass destruction</a:t>
            </a:r>
            <a:endParaRPr lang="th-TH" sz="4400" dirty="0" smtClean="0">
              <a:latin typeface="Arial" pitchFamily="34" charset="0"/>
            </a:endParaRPr>
          </a:p>
          <a:p>
            <a:pPr marL="346075" indent="-346075" algn="just">
              <a:spcBef>
                <a:spcPts val="1200"/>
              </a:spcBef>
              <a:buFont typeface="Arial" pitchFamily="34" charset="0"/>
              <a:buChar char="•"/>
            </a:pPr>
            <a:r>
              <a:rPr lang="en-US" sz="4400" dirty="0" smtClean="0">
                <a:latin typeface="Arial" pitchFamily="34" charset="0"/>
              </a:rPr>
              <a:t>Draft Act on Prevention and Suppression the Financial Support of Terrorism and the proliferation of weapons of mass destruction</a:t>
            </a:r>
          </a:p>
          <a:p>
            <a:pPr marL="346075" indent="-346075" algn="just">
              <a:spcBef>
                <a:spcPts val="1200"/>
              </a:spcBef>
              <a:buFont typeface="Arial" pitchFamily="34" charset="0"/>
              <a:buChar char="•"/>
            </a:pPr>
            <a:r>
              <a:rPr lang="en-US" sz="4400" dirty="0" smtClean="0">
                <a:latin typeface="Arial" pitchFamily="34" charset="0"/>
              </a:rPr>
              <a:t>Draft Act against the amended CPPNM texts the AP texts (Thai Nuclear Energy for Peace Commission Regulation on Security Measures on Nuclear Material and Facilities)</a:t>
            </a:r>
          </a:p>
          <a:p>
            <a:pPr marL="346075" indent="-346075" algn="just">
              <a:spcBef>
                <a:spcPts val="1200"/>
              </a:spcBef>
              <a:buFont typeface="Arial" pitchFamily="34" charset="0"/>
              <a:buChar char="•"/>
            </a:pPr>
            <a:r>
              <a:rPr lang="en-US" sz="4400" dirty="0" smtClean="0">
                <a:latin typeface="Arial" pitchFamily="34" charset="0"/>
              </a:rPr>
              <a:t>Ministry of Commerce Regulation on Dual Used Items</a:t>
            </a:r>
            <a:r>
              <a:rPr lang="th-TH" sz="4400" dirty="0" smtClean="0">
                <a:latin typeface="Arial" pitchFamily="34" charset="0"/>
              </a:rPr>
              <a:t> </a:t>
            </a:r>
            <a:r>
              <a:rPr lang="en-US" sz="4400" dirty="0" smtClean="0">
                <a:latin typeface="Arial" pitchFamily="34" charset="0"/>
              </a:rPr>
              <a:t>Authorization and Other Required Goods Handling (will be effective from January 1, 2018 forward)</a:t>
            </a:r>
            <a:endParaRPr lang="th-TH" sz="4400" dirty="0" smtClean="0">
              <a:latin typeface="Arial" pitchFamily="34" charset="0"/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21674385" y="11372075"/>
            <a:ext cx="20810290" cy="91409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4200" dirty="0" smtClean="0">
                <a:latin typeface="Arial" pitchFamily="34" charset="0"/>
                <a:cs typeface="Arial" pitchFamily="34" charset="0"/>
              </a:rPr>
              <a:t>Establish rules, regulations and measure for the control and regulation of the use of nuclear energy and waste management; to control and regulate peaceful uses of nuclear energy and nuclear facilities;</a:t>
            </a:r>
          </a:p>
          <a:p>
            <a:pPr>
              <a:buFont typeface="Wingdings" pitchFamily="2" charset="2"/>
              <a:buChar char="ü"/>
            </a:pPr>
            <a:r>
              <a:rPr lang="en-US" sz="4200" dirty="0" smtClean="0">
                <a:latin typeface="Arial" pitchFamily="34" charset="0"/>
                <a:cs typeface="Arial" pitchFamily="34" charset="0"/>
              </a:rPr>
              <a:t>Control functions (inspections) in general are performed through competent officials appointed by the Minister who takes charge and control of the execution of the Act;</a:t>
            </a:r>
          </a:p>
          <a:p>
            <a:pPr>
              <a:buFont typeface="Wingdings" pitchFamily="2" charset="2"/>
              <a:buChar char="ü"/>
            </a:pPr>
            <a:r>
              <a:rPr lang="en-US" sz="4200" dirty="0" smtClean="0"/>
              <a:t>To be the </a:t>
            </a:r>
            <a:r>
              <a:rPr lang="en-US" sz="4200" b="1" dirty="0" smtClean="0"/>
              <a:t>Secretariat</a:t>
            </a:r>
            <a:r>
              <a:rPr lang="en-US" sz="4200" dirty="0" smtClean="0"/>
              <a:t> of the Nuclear Energy for Peace Commission</a:t>
            </a:r>
          </a:p>
          <a:p>
            <a:pPr>
              <a:buFont typeface="Wingdings" pitchFamily="2" charset="2"/>
              <a:buChar char="ü"/>
            </a:pPr>
            <a:r>
              <a:rPr lang="en-US" sz="4200" dirty="0" smtClean="0"/>
              <a:t>To </a:t>
            </a:r>
            <a:r>
              <a:rPr lang="en-US" sz="4200" b="1" dirty="0" smtClean="0"/>
              <a:t>regulate safety and security </a:t>
            </a:r>
            <a:r>
              <a:rPr lang="en-US" sz="4200" dirty="0" smtClean="0"/>
              <a:t>utilizations of radiation and nuclear materials.</a:t>
            </a:r>
          </a:p>
          <a:p>
            <a:pPr>
              <a:buFont typeface="Wingdings" pitchFamily="2" charset="2"/>
              <a:buChar char="ü"/>
            </a:pPr>
            <a:r>
              <a:rPr lang="en-US" sz="4200" dirty="0" smtClean="0"/>
              <a:t>To coordinate formulation of </a:t>
            </a:r>
            <a:r>
              <a:rPr lang="en-US" sz="4200" b="1" dirty="0" smtClean="0"/>
              <a:t>national policy </a:t>
            </a:r>
            <a:r>
              <a:rPr lang="en-US" sz="4200" dirty="0" smtClean="0"/>
              <a:t>and strategic plans on peaceful utilization of atomic energy.</a:t>
            </a:r>
          </a:p>
          <a:p>
            <a:pPr>
              <a:buFont typeface="Wingdings" pitchFamily="2" charset="2"/>
              <a:buChar char="ü"/>
            </a:pPr>
            <a:r>
              <a:rPr lang="en-US" sz="4200" dirty="0" smtClean="0"/>
              <a:t>To coordinate and support </a:t>
            </a:r>
            <a:r>
              <a:rPr lang="en-US" sz="4200" b="1" dirty="0" smtClean="0"/>
              <a:t>national security safety and safeguards </a:t>
            </a:r>
            <a:r>
              <a:rPr lang="en-US" sz="4200" dirty="0" smtClean="0"/>
              <a:t>relevant to atomic energy issues.</a:t>
            </a:r>
          </a:p>
          <a:p>
            <a:pPr>
              <a:buFont typeface="Wingdings" pitchFamily="2" charset="2"/>
              <a:buChar char="ü"/>
            </a:pPr>
            <a:r>
              <a:rPr lang="en-US" sz="4200" dirty="0" smtClean="0"/>
              <a:t>To coordinate and carry out </a:t>
            </a:r>
            <a:r>
              <a:rPr lang="en-US" sz="4200" b="1" dirty="0" smtClean="0"/>
              <a:t>commitments and obligations </a:t>
            </a:r>
            <a:r>
              <a:rPr lang="en-US" sz="4200" dirty="0" smtClean="0"/>
              <a:t>with international organizations and with foreign institutes and </a:t>
            </a:r>
            <a:r>
              <a:rPr lang="en-US" sz="4200" b="1" dirty="0" smtClean="0"/>
              <a:t>technical co-operation </a:t>
            </a:r>
            <a:r>
              <a:rPr lang="en-US" sz="4200" dirty="0" smtClean="0"/>
              <a:t>with organizations in Thailand and abroad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27651049" y="5544667"/>
            <a:ext cx="7488832" cy="707886"/>
          </a:xfrm>
          <a:prstGeom prst="rect">
            <a:avLst/>
          </a:prstGeom>
          <a:solidFill>
            <a:srgbClr val="99FF99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Government (Prime Minister)</a:t>
            </a:r>
            <a:endParaRPr lang="en-US" sz="4000" dirty="0"/>
          </a:p>
        </p:txBody>
      </p:sp>
      <p:sp>
        <p:nvSpPr>
          <p:cNvPr id="117" name="TextBox 116"/>
          <p:cNvSpPr txBox="1"/>
          <p:nvPr/>
        </p:nvSpPr>
        <p:spPr>
          <a:xfrm>
            <a:off x="22754505" y="7056835"/>
            <a:ext cx="2304256" cy="646331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FF99"/>
                </a:solidFill>
              </a:rPr>
              <a:t>MOST</a:t>
            </a:r>
            <a:endParaRPr lang="en-US" sz="3600" dirty="0">
              <a:solidFill>
                <a:srgbClr val="FFFF99"/>
              </a:solidFill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21746393" y="8641115"/>
            <a:ext cx="4320000" cy="954107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Office of Atoms for Peace (OAP)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21746393" y="10009267"/>
            <a:ext cx="4320000" cy="936000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lIns="36000" rIns="36000" rtlCol="0">
            <a:spAutoFit/>
          </a:bodyPr>
          <a:lstStyle/>
          <a:p>
            <a:pPr algn="ctr"/>
            <a:r>
              <a:rPr lang="en-US" sz="2700" dirty="0" smtClean="0">
                <a:solidFill>
                  <a:schemeClr val="tx1">
                    <a:lumMod val="75000"/>
                  </a:schemeClr>
                </a:solidFill>
              </a:rPr>
              <a:t>Thailand Institute of  Nuclear  Technology (TINT)</a:t>
            </a:r>
            <a:endParaRPr lang="en-US" sz="27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26426913" y="7056835"/>
            <a:ext cx="2880320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2">
                    <a:lumMod val="10000"/>
                  </a:schemeClr>
                </a:solidFill>
              </a:rPr>
              <a:t>Nuclear Energy Commission</a:t>
            </a:r>
            <a:endParaRPr lang="en-US" sz="30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35355905" y="7056835"/>
            <a:ext cx="3096344" cy="15696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</a:rPr>
              <a:t>National Energy Policy Council (NEPC)</a:t>
            </a:r>
            <a:endParaRPr lang="en-US" sz="32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30243337" y="7128843"/>
            <a:ext cx="2880320" cy="1077218"/>
          </a:xfrm>
          <a:prstGeom prst="rect">
            <a:avLst/>
          </a:prstGeom>
          <a:solidFill>
            <a:srgbClr val="66FF66"/>
          </a:solidFill>
          <a:ln>
            <a:solidFill>
              <a:srgbClr val="3399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</a:rPr>
              <a:t>Ministry of Energy</a:t>
            </a:r>
            <a:endParaRPr lang="en-US" sz="32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29379241" y="8713019"/>
            <a:ext cx="4608512" cy="954107"/>
          </a:xfrm>
          <a:prstGeom prst="rect">
            <a:avLst/>
          </a:prstGeom>
          <a:solidFill>
            <a:srgbClr val="66FF66"/>
          </a:solidFill>
          <a:ln>
            <a:solidFill>
              <a:srgbClr val="3399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tx1">
                    <a:lumMod val="75000"/>
                  </a:schemeClr>
                </a:solidFill>
              </a:rPr>
              <a:t>Nuclear Energy Study and Coordination Office</a:t>
            </a:r>
            <a:endParaRPr lang="en-US" sz="28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29379241" y="10225187"/>
            <a:ext cx="4608512" cy="954107"/>
          </a:xfrm>
          <a:prstGeom prst="rect">
            <a:avLst/>
          </a:prstGeom>
          <a:solidFill>
            <a:srgbClr val="66FF66"/>
          </a:solidFill>
          <a:ln>
            <a:solidFill>
              <a:srgbClr val="3399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700" dirty="0" smtClean="0">
                <a:solidFill>
                  <a:schemeClr val="tx1">
                    <a:lumMod val="75000"/>
                  </a:schemeClr>
                </a:solidFill>
              </a:rPr>
              <a:t>Electricity Generating Authority of Thailand (EGAT)</a:t>
            </a:r>
            <a:endParaRPr lang="en-US" sz="2700" dirty="0">
              <a:solidFill>
                <a:schemeClr val="tx1">
                  <a:lumMod val="75000"/>
                </a:schemeClr>
              </a:solidFill>
            </a:endParaRPr>
          </a:p>
        </p:txBody>
      </p:sp>
      <p:grpSp>
        <p:nvGrpSpPr>
          <p:cNvPr id="134" name="Group 133"/>
          <p:cNvGrpSpPr/>
          <p:nvPr/>
        </p:nvGrpSpPr>
        <p:grpSpPr>
          <a:xfrm>
            <a:off x="38740281" y="8064947"/>
            <a:ext cx="3168352" cy="2160000"/>
            <a:chOff x="38164217" y="7417139"/>
            <a:chExt cx="3168352" cy="2160000"/>
          </a:xfrm>
        </p:grpSpPr>
        <p:sp>
          <p:nvSpPr>
            <p:cNvPr id="122" name="TextBox 121"/>
            <p:cNvSpPr txBox="1"/>
            <p:nvPr/>
          </p:nvSpPr>
          <p:spPr>
            <a:xfrm>
              <a:off x="38380241" y="7625348"/>
              <a:ext cx="2736304" cy="646331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 smtClean="0">
                  <a:solidFill>
                    <a:schemeClr val="accent3">
                      <a:lumMod val="50000"/>
                    </a:schemeClr>
                  </a:solidFill>
                </a:rPr>
                <a:t>University</a:t>
              </a:r>
              <a:endParaRPr lang="en-US" sz="3600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38380241" y="8424987"/>
              <a:ext cx="2808312" cy="954107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 smtClean="0">
                  <a:solidFill>
                    <a:schemeClr val="accent3">
                      <a:lumMod val="50000"/>
                    </a:schemeClr>
                  </a:solidFill>
                </a:rPr>
                <a:t>Chulalongkorn</a:t>
              </a:r>
              <a:endParaRPr lang="en-US" sz="2800" dirty="0" smtClean="0">
                <a:solidFill>
                  <a:schemeClr val="accent3">
                    <a:lumMod val="50000"/>
                  </a:schemeClr>
                </a:solidFill>
              </a:endParaRPr>
            </a:p>
            <a:p>
              <a:pPr algn="ctr"/>
              <a:r>
                <a:rPr lang="en-US" sz="2800" dirty="0" smtClean="0">
                  <a:solidFill>
                    <a:schemeClr val="accent3">
                      <a:lumMod val="50000"/>
                    </a:schemeClr>
                  </a:solidFill>
                </a:rPr>
                <a:t>University</a:t>
              </a:r>
              <a:endParaRPr lang="en-US" sz="2800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38164217" y="7417139"/>
              <a:ext cx="3168352" cy="2160000"/>
            </a:xfrm>
            <a:prstGeom prst="rect">
              <a:avLst/>
            </a:prstGeom>
            <a:noFill/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29" name="Straight Connector 128"/>
          <p:cNvCxnSpPr>
            <a:stCxn id="116" idx="2"/>
          </p:cNvCxnSpPr>
          <p:nvPr/>
        </p:nvCxnSpPr>
        <p:spPr>
          <a:xfrm>
            <a:off x="31395465" y="6252553"/>
            <a:ext cx="0" cy="876290"/>
          </a:xfrm>
          <a:prstGeom prst="line">
            <a:avLst/>
          </a:prstGeom>
          <a:ln w="38100">
            <a:solidFill>
              <a:schemeClr val="accent6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>
            <a:off x="23908097" y="6552779"/>
            <a:ext cx="13032000" cy="0"/>
          </a:xfrm>
          <a:prstGeom prst="line">
            <a:avLst/>
          </a:prstGeom>
          <a:ln w="38100">
            <a:solidFill>
              <a:schemeClr val="accent6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/>
          <p:nvPr/>
        </p:nvCxnSpPr>
        <p:spPr>
          <a:xfrm>
            <a:off x="36940081" y="6552779"/>
            <a:ext cx="0" cy="504000"/>
          </a:xfrm>
          <a:prstGeom prst="line">
            <a:avLst/>
          </a:prstGeom>
          <a:ln w="38100">
            <a:solidFill>
              <a:schemeClr val="accent6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27867073" y="6552779"/>
            <a:ext cx="0" cy="504000"/>
          </a:xfrm>
          <a:prstGeom prst="line">
            <a:avLst/>
          </a:prstGeom>
          <a:ln w="38100">
            <a:solidFill>
              <a:schemeClr val="accent6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/>
          <p:nvPr/>
        </p:nvCxnSpPr>
        <p:spPr>
          <a:xfrm>
            <a:off x="23906633" y="6552779"/>
            <a:ext cx="0" cy="504000"/>
          </a:xfrm>
          <a:prstGeom prst="line">
            <a:avLst/>
          </a:prstGeom>
          <a:ln w="38100">
            <a:solidFill>
              <a:schemeClr val="accent6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/>
          <p:nvPr/>
        </p:nvCxnSpPr>
        <p:spPr>
          <a:xfrm>
            <a:off x="23906633" y="7776915"/>
            <a:ext cx="0" cy="864000"/>
          </a:xfrm>
          <a:prstGeom prst="line">
            <a:avLst/>
          </a:prstGeom>
          <a:ln w="38100">
            <a:solidFill>
              <a:schemeClr val="accent6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>
            <a:off x="23834625" y="9577115"/>
            <a:ext cx="0" cy="432000"/>
          </a:xfrm>
          <a:prstGeom prst="line">
            <a:avLst/>
          </a:prstGeom>
          <a:ln w="38100">
            <a:solidFill>
              <a:schemeClr val="accent6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>
            <a:off x="31395465" y="8208963"/>
            <a:ext cx="0" cy="504000"/>
          </a:xfrm>
          <a:prstGeom prst="line">
            <a:avLst/>
          </a:prstGeom>
          <a:ln w="38100">
            <a:solidFill>
              <a:schemeClr val="accent6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/>
        </p:nvCxnSpPr>
        <p:spPr>
          <a:xfrm>
            <a:off x="31395465" y="9721131"/>
            <a:ext cx="0" cy="504000"/>
          </a:xfrm>
          <a:prstGeom prst="line">
            <a:avLst/>
          </a:prstGeom>
          <a:ln w="38100">
            <a:solidFill>
              <a:schemeClr val="accent6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ounded Rectangle 73"/>
          <p:cNvSpPr/>
          <p:nvPr/>
        </p:nvSpPr>
        <p:spPr>
          <a:xfrm>
            <a:off x="146297" y="12745467"/>
            <a:ext cx="20628000" cy="4176464"/>
          </a:xfrm>
          <a:prstGeom prst="roundRect">
            <a:avLst/>
          </a:prstGeom>
          <a:solidFill>
            <a:srgbClr val="FFFFCC"/>
          </a:solidFill>
          <a:ln w="38100"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8" name="Group 107"/>
          <p:cNvGrpSpPr/>
          <p:nvPr/>
        </p:nvGrpSpPr>
        <p:grpSpPr>
          <a:xfrm>
            <a:off x="432025" y="14041611"/>
            <a:ext cx="2700000" cy="1440000"/>
            <a:chOff x="432025" y="13537555"/>
            <a:chExt cx="2736304" cy="1512168"/>
          </a:xfrm>
        </p:grpSpPr>
        <p:sp>
          <p:nvSpPr>
            <p:cNvPr id="107" name="Pentagon 106"/>
            <p:cNvSpPr/>
            <p:nvPr/>
          </p:nvSpPr>
          <p:spPr>
            <a:xfrm>
              <a:off x="432025" y="13537555"/>
              <a:ext cx="2736304" cy="1512168"/>
            </a:xfrm>
            <a:prstGeom prst="homePlat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dirty="0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433999" y="13705378"/>
              <a:ext cx="2446298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dirty="0" smtClean="0">
                  <a:ea typeface="Arial" pitchFamily="34" charset="0"/>
                  <a:cs typeface="TH SarabunPSK" pitchFamily="34" charset="-34"/>
                </a:rPr>
                <a:t>Receiving evidence</a:t>
              </a:r>
              <a:endParaRPr lang="en-US" sz="3600" dirty="0"/>
            </a:p>
          </p:txBody>
        </p:sp>
      </p:grpSp>
      <p:grpSp>
        <p:nvGrpSpPr>
          <p:cNvPr id="128" name="Group 127"/>
          <p:cNvGrpSpPr/>
          <p:nvPr/>
        </p:nvGrpSpPr>
        <p:grpSpPr>
          <a:xfrm>
            <a:off x="3312345" y="13681571"/>
            <a:ext cx="3888432" cy="2160240"/>
            <a:chOff x="3312345" y="13753579"/>
            <a:chExt cx="3888432" cy="2160240"/>
          </a:xfrm>
        </p:grpSpPr>
        <p:sp>
          <p:nvSpPr>
            <p:cNvPr id="109" name="Pentagon 108"/>
            <p:cNvSpPr/>
            <p:nvPr/>
          </p:nvSpPr>
          <p:spPr>
            <a:xfrm>
              <a:off x="3312345" y="13753579"/>
              <a:ext cx="3888432" cy="2160240"/>
            </a:xfrm>
            <a:prstGeom prst="homePlat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4000" dirty="0"/>
            </a:p>
          </p:txBody>
        </p:sp>
        <p:sp>
          <p:nvSpPr>
            <p:cNvPr id="89" name="Rectangle 88"/>
            <p:cNvSpPr/>
            <p:nvPr/>
          </p:nvSpPr>
          <p:spPr>
            <a:xfrm>
              <a:off x="3312345" y="13779708"/>
              <a:ext cx="3168352" cy="20621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914400" fontAlgn="base">
                <a:spcBef>
                  <a:spcPct val="0"/>
                </a:spcBef>
              </a:pPr>
              <a:r>
                <a:rPr lang="en-US" sz="3200" dirty="0" smtClean="0">
                  <a:ea typeface="Arial" pitchFamily="34" charset="0"/>
                  <a:cs typeface="TH SarabunPSK" pitchFamily="34" charset="-34"/>
                </a:rPr>
                <a:t>Radiation measurement and evidence </a:t>
              </a:r>
              <a:r>
                <a:rPr lang="en-US" sz="3200" dirty="0" smtClean="0">
                  <a:ea typeface="Arial" pitchFamily="34" charset="0"/>
                  <a:cs typeface="TH SarabunPSK" pitchFamily="34" charset="-34"/>
                </a:rPr>
                <a:t>characterization</a:t>
              </a:r>
              <a:endParaRPr lang="en-US" sz="3200" dirty="0" smtClean="0">
                <a:cs typeface="Arial" pitchFamily="34" charset="0"/>
              </a:endParaRPr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7417065" y="14041615"/>
            <a:ext cx="2376000" cy="1502514"/>
            <a:chOff x="7236078" y="13753579"/>
            <a:chExt cx="2340963" cy="1327572"/>
          </a:xfrm>
        </p:grpSpPr>
        <p:sp>
          <p:nvSpPr>
            <p:cNvPr id="110" name="Pentagon 109"/>
            <p:cNvSpPr/>
            <p:nvPr/>
          </p:nvSpPr>
          <p:spPr>
            <a:xfrm>
              <a:off x="7236078" y="13753579"/>
              <a:ext cx="2340963" cy="1224136"/>
            </a:xfrm>
            <a:prstGeom prst="homePlat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dirty="0"/>
            </a:p>
          </p:txBody>
        </p:sp>
        <p:sp>
          <p:nvSpPr>
            <p:cNvPr id="96" name="Rectangle 95"/>
            <p:cNvSpPr/>
            <p:nvPr/>
          </p:nvSpPr>
          <p:spPr>
            <a:xfrm>
              <a:off x="7272785" y="13880822"/>
              <a:ext cx="1951684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914400" fontAlgn="base">
                <a:spcBef>
                  <a:spcPct val="0"/>
                </a:spcBef>
              </a:pPr>
              <a:r>
                <a:rPr lang="en-US" sz="3600" dirty="0" smtClean="0">
                  <a:ea typeface="Arial" pitchFamily="34" charset="0"/>
                  <a:cs typeface="TH SarabunPSK" pitchFamily="34" charset="-34"/>
                </a:rPr>
                <a:t>Analysis plan</a:t>
              </a:r>
              <a:endParaRPr lang="en-US" sz="3600" dirty="0" smtClean="0">
                <a:cs typeface="Arial" pitchFamily="34" charset="0"/>
              </a:endParaRPr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18001977" y="14041611"/>
            <a:ext cx="2448272" cy="1440000"/>
            <a:chOff x="18001977" y="14329643"/>
            <a:chExt cx="2448272" cy="1440000"/>
          </a:xfrm>
        </p:grpSpPr>
        <p:sp>
          <p:nvSpPr>
            <p:cNvPr id="130" name="Pentagon 129"/>
            <p:cNvSpPr/>
            <p:nvPr/>
          </p:nvSpPr>
          <p:spPr>
            <a:xfrm>
              <a:off x="18073985" y="14329643"/>
              <a:ext cx="2376264" cy="1440000"/>
            </a:xfrm>
            <a:prstGeom prst="homePlat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dirty="0">
                <a:solidFill>
                  <a:schemeClr val="tx1">
                    <a:lumMod val="75000"/>
                  </a:schemeClr>
                </a:solidFill>
              </a:endParaRPr>
            </a:p>
          </p:txBody>
        </p:sp>
        <p:sp>
          <p:nvSpPr>
            <p:cNvPr id="105" name="Rectangle 104"/>
            <p:cNvSpPr/>
            <p:nvPr/>
          </p:nvSpPr>
          <p:spPr>
            <a:xfrm>
              <a:off x="18001977" y="14473659"/>
              <a:ext cx="2119744" cy="12241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914400" fontAlgn="base">
                <a:spcBef>
                  <a:spcPct val="0"/>
                </a:spcBef>
              </a:pPr>
              <a:r>
                <a:rPr lang="en-US" sz="3600" dirty="0" smtClean="0">
                  <a:solidFill>
                    <a:srgbClr val="003399"/>
                  </a:solidFill>
                  <a:ea typeface="Arial" pitchFamily="34" charset="0"/>
                  <a:cs typeface="TH SarabunPSK" pitchFamily="34" charset="-34"/>
                </a:rPr>
                <a:t>Analysis Result</a:t>
              </a:r>
              <a:endParaRPr lang="en-US" sz="3600" dirty="0" smtClean="0">
                <a:solidFill>
                  <a:srgbClr val="003399"/>
                </a:solidFill>
                <a:cs typeface="Arial" pitchFamily="34" charset="0"/>
              </a:endParaRPr>
            </a:p>
          </p:txBody>
        </p:sp>
      </p:grpSp>
      <p:cxnSp>
        <p:nvCxnSpPr>
          <p:cNvPr id="18" name="Straight Connector 17"/>
          <p:cNvCxnSpPr/>
          <p:nvPr/>
        </p:nvCxnSpPr>
        <p:spPr>
          <a:xfrm>
            <a:off x="21122665" y="4774187"/>
            <a:ext cx="191680" cy="2467713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52" name="Group 151"/>
          <p:cNvGrpSpPr/>
          <p:nvPr/>
        </p:nvGrpSpPr>
        <p:grpSpPr>
          <a:xfrm>
            <a:off x="11809289" y="14041611"/>
            <a:ext cx="3024336" cy="1440000"/>
            <a:chOff x="11665273" y="15985827"/>
            <a:chExt cx="3024336" cy="1440000"/>
          </a:xfrm>
        </p:grpSpPr>
        <p:sp>
          <p:nvSpPr>
            <p:cNvPr id="143" name="Pentagon 142"/>
            <p:cNvSpPr/>
            <p:nvPr/>
          </p:nvSpPr>
          <p:spPr>
            <a:xfrm>
              <a:off x="11845609" y="15985827"/>
              <a:ext cx="2844000" cy="1440000"/>
            </a:xfrm>
            <a:prstGeom prst="homePlat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dirty="0"/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11665273" y="16153650"/>
              <a:ext cx="2794259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914400" fontAlgn="base">
                <a:spcBef>
                  <a:spcPct val="0"/>
                </a:spcBef>
              </a:pPr>
              <a:r>
                <a:rPr lang="en-US" sz="3600" dirty="0" smtClean="0">
                  <a:solidFill>
                    <a:srgbClr val="003399"/>
                  </a:solidFill>
                  <a:ea typeface="Arial" pitchFamily="34" charset="0"/>
                  <a:cs typeface="TH SarabunPSK" pitchFamily="34" charset="-34"/>
                </a:rPr>
                <a:t>Destructive analysis</a:t>
              </a:r>
              <a:endParaRPr lang="en-US" sz="3600" dirty="0" smtClean="0">
                <a:solidFill>
                  <a:srgbClr val="003399"/>
                </a:solidFill>
                <a:cs typeface="Arial" pitchFamily="34" charset="0"/>
              </a:endParaRPr>
            </a:p>
          </p:txBody>
        </p:sp>
      </p:grpSp>
      <p:grpSp>
        <p:nvGrpSpPr>
          <p:cNvPr id="153" name="Group 152"/>
          <p:cNvGrpSpPr/>
          <p:nvPr/>
        </p:nvGrpSpPr>
        <p:grpSpPr>
          <a:xfrm>
            <a:off x="10045281" y="14041611"/>
            <a:ext cx="1692000" cy="1440000"/>
            <a:chOff x="9937081" y="14185627"/>
            <a:chExt cx="1692000" cy="1440000"/>
          </a:xfrm>
        </p:grpSpPr>
        <p:sp>
          <p:nvSpPr>
            <p:cNvPr id="145" name="Pentagon 144"/>
            <p:cNvSpPr/>
            <p:nvPr/>
          </p:nvSpPr>
          <p:spPr>
            <a:xfrm>
              <a:off x="9937081" y="14185627"/>
              <a:ext cx="1692000" cy="1440000"/>
            </a:xfrm>
            <a:prstGeom prst="homePlat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dirty="0"/>
            </a:p>
          </p:txBody>
        </p:sp>
        <p:sp>
          <p:nvSpPr>
            <p:cNvPr id="97" name="Rectangle 96"/>
            <p:cNvSpPr/>
            <p:nvPr/>
          </p:nvSpPr>
          <p:spPr>
            <a:xfrm>
              <a:off x="9937081" y="14547408"/>
              <a:ext cx="129614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914400" fontAlgn="base">
                <a:spcBef>
                  <a:spcPct val="0"/>
                </a:spcBef>
              </a:pPr>
              <a:r>
                <a:rPr lang="en-US" sz="3600" dirty="0" smtClean="0">
                  <a:ea typeface="Arial" pitchFamily="34" charset="0"/>
                  <a:cs typeface="TH SarabunPSK" pitchFamily="34" charset="-34"/>
                </a:rPr>
                <a:t>NDA</a:t>
              </a:r>
              <a:endParaRPr lang="en-US" sz="3600" dirty="0" smtClean="0">
                <a:cs typeface="Arial" pitchFamily="34" charset="0"/>
              </a:endParaRPr>
            </a:p>
          </p:txBody>
        </p:sp>
      </p:grpSp>
      <p:grpSp>
        <p:nvGrpSpPr>
          <p:cNvPr id="148" name="Group 147"/>
          <p:cNvGrpSpPr/>
          <p:nvPr/>
        </p:nvGrpSpPr>
        <p:grpSpPr>
          <a:xfrm>
            <a:off x="15049649" y="13537555"/>
            <a:ext cx="2808312" cy="2376264"/>
            <a:chOff x="14041537" y="13465547"/>
            <a:chExt cx="2808312" cy="2376264"/>
          </a:xfrm>
        </p:grpSpPr>
        <p:sp>
          <p:nvSpPr>
            <p:cNvPr id="80" name="Diamond 79"/>
            <p:cNvSpPr/>
            <p:nvPr/>
          </p:nvSpPr>
          <p:spPr>
            <a:xfrm>
              <a:off x="14041537" y="13465547"/>
              <a:ext cx="2808312" cy="2376264"/>
            </a:xfrm>
            <a:prstGeom prst="diamond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6000" rIns="0" bIns="36000" rtlCol="0" anchor="ctr"/>
            <a:lstStyle/>
            <a:p>
              <a:pPr algn="ctr"/>
              <a:endParaRPr lang="en-US" sz="4000" dirty="0">
                <a:solidFill>
                  <a:schemeClr val="tx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47" name="Rectangle 146"/>
            <p:cNvSpPr/>
            <p:nvPr/>
          </p:nvSpPr>
          <p:spPr>
            <a:xfrm>
              <a:off x="14187159" y="14329643"/>
              <a:ext cx="2597186" cy="584775"/>
            </a:xfrm>
            <a:prstGeom prst="rect">
              <a:avLst/>
            </a:prstGeom>
            <a:ln w="38100">
              <a:noFill/>
            </a:ln>
          </p:spPr>
          <p:txBody>
            <a:bodyPr wrap="none">
              <a:spAutoFit/>
            </a:bodyPr>
            <a:lstStyle/>
            <a:p>
              <a:pPr lvl="0" algn="ctr" defTabSz="914400" fontAlgn="base">
                <a:spcBef>
                  <a:spcPct val="0"/>
                </a:spcBef>
              </a:pPr>
              <a:r>
                <a:rPr lang="en-US" sz="3200" dirty="0" smtClean="0">
                  <a:solidFill>
                    <a:srgbClr val="003399"/>
                  </a:solidFill>
                  <a:ea typeface="Arial" pitchFamily="34" charset="0"/>
                  <a:cs typeface="TH SarabunPSK" pitchFamily="34" charset="-34"/>
                </a:rPr>
                <a:t>Interpretation</a:t>
              </a:r>
              <a:endParaRPr lang="en-US" sz="3200" dirty="0" smtClean="0">
                <a:solidFill>
                  <a:srgbClr val="003399"/>
                </a:solidFill>
                <a:cs typeface="Arial" pitchFamily="34" charset="0"/>
              </a:endParaRPr>
            </a:p>
          </p:txBody>
        </p:sp>
      </p:grpSp>
      <p:sp>
        <p:nvSpPr>
          <p:cNvPr id="160" name="Bent-Up Arrow 159"/>
          <p:cNvSpPr/>
          <p:nvPr/>
        </p:nvSpPr>
        <p:spPr>
          <a:xfrm flipH="1" flipV="1">
            <a:off x="8136881" y="13429611"/>
            <a:ext cx="8280920" cy="612000"/>
          </a:xfrm>
          <a:prstGeom prst="bentUpArrow">
            <a:avLst/>
          </a:prstGeom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Title 1"/>
          <p:cNvSpPr txBox="1">
            <a:spLocks/>
          </p:cNvSpPr>
          <p:nvPr/>
        </p:nvSpPr>
        <p:spPr>
          <a:xfrm>
            <a:off x="1152105" y="15913819"/>
            <a:ext cx="18506056" cy="1152128"/>
          </a:xfrm>
          <a:prstGeom prst="rect">
            <a:avLst/>
          </a:prstGeom>
        </p:spPr>
        <p:txBody>
          <a:bodyPr vert="horz" lIns="415562" tIns="207781" rIns="415562" bIns="207781" rtlCol="0" anchor="ctr">
            <a:noAutofit/>
          </a:bodyPr>
          <a:lstStyle>
            <a:lvl1pPr algn="l" defTabSz="5410962" rtl="0" eaLnBrk="1" latinLnBrk="0" hangingPunct="1">
              <a:spcBef>
                <a:spcPct val="0"/>
              </a:spcBef>
              <a:buNone/>
              <a:defRPr sz="21300" b="1" kern="1200">
                <a:solidFill>
                  <a:schemeClr val="tx1"/>
                </a:solidFill>
                <a:latin typeface="Arial 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 smtClean="0">
                <a:solidFill>
                  <a:srgbClr val="CC00CC"/>
                </a:solidFill>
              </a:rPr>
              <a:t>Nuclear Forensics Laboratory Procedure</a:t>
            </a:r>
            <a:endParaRPr lang="en-GB" sz="5400" dirty="0">
              <a:solidFill>
                <a:srgbClr val="CC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463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2">
      <a:dk1>
        <a:srgbClr val="003399"/>
      </a:dk1>
      <a:lt1>
        <a:sysClr val="window" lastClr="FFFFFF"/>
      </a:lt1>
      <a:dk2>
        <a:srgbClr val="3366CC"/>
      </a:dk2>
      <a:lt2>
        <a:srgbClr val="DBDBDD"/>
      </a:lt2>
      <a:accent1>
        <a:srgbClr val="6699CC"/>
      </a:accent1>
      <a:accent2>
        <a:srgbClr val="FF9900"/>
      </a:accent2>
      <a:accent3>
        <a:srgbClr val="99CC00"/>
      </a:accent3>
      <a:accent4>
        <a:srgbClr val="8681B8"/>
      </a:accent4>
      <a:accent5>
        <a:srgbClr val="32A14C"/>
      </a:accent5>
      <a:accent6>
        <a:srgbClr val="99CCFF"/>
      </a:accent6>
      <a:hlink>
        <a:srgbClr val="6699CC"/>
      </a:hlink>
      <a:folHlink>
        <a:srgbClr val="8681B8"/>
      </a:folHlink>
    </a:clrScheme>
    <a:fontScheme name="procureme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9E7B244C8690468BA0088E6C851B96" ma:contentTypeVersion="11" ma:contentTypeDescription="Create a new document." ma:contentTypeScope="" ma:versionID="d563daeb8c4b9e7a97edce650150e7b7">
  <xsd:schema xmlns:xsd="http://www.w3.org/2001/XMLSchema" xmlns:xs="http://www.w3.org/2001/XMLSchema" xmlns:p="http://schemas.microsoft.com/office/2006/metadata/properties" xmlns:ns2="http://schemas.microsoft.com/sharepoint/v3/fields" xmlns:ns3="9a0cca68-9885-4579-a121-0ff71e341cd0" targetNamespace="http://schemas.microsoft.com/office/2006/metadata/properties" ma:root="true" ma:fieldsID="c55de8fcb441e03fa009190259e028fa" ns2:_="" ns3:_="">
    <xsd:import namespace="http://schemas.microsoft.com/sharepoint/v3/fields"/>
    <xsd:import namespace="9a0cca68-9885-4579-a121-0ff71e341cd0"/>
    <xsd:element name="properties">
      <xsd:complexType>
        <xsd:sequence>
          <xsd:element name="documentManagement">
            <xsd:complexType>
              <xsd:all>
                <xsd:element ref="ns2:_DCDateCreated" minOccurs="0"/>
                <xsd:element ref="ns2:_Version" minOccurs="0"/>
                <xsd:element ref="ns3:_dlc_DocId" minOccurs="0"/>
                <xsd:element ref="ns3:_dlc_DocIdUrl" minOccurs="0"/>
                <xsd:element ref="ns3:_dlc_DocIdPersistId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DCDateCreated" ma:index="2" nillable="true" ma:displayName="Date Created" ma:description="The date on which this resource was created" ma:format="DateTime" ma:internalName="_DCDateCreated" ma:readOnly="false">
      <xsd:simpleType>
        <xsd:restriction base="dms:DateTime"/>
      </xsd:simpleType>
    </xsd:element>
    <xsd:element name="_Version" ma:index="3" nillable="true" ma:displayName="Version" ma:internalName="_Vers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0cca68-9885-4579-a121-0ff71e341cd0" elementFormDefault="qualified">
    <xsd:import namespace="http://schemas.microsoft.com/office/2006/documentManagement/types"/>
    <xsd:import namespace="http://schemas.microsoft.com/office/infopath/2007/PartnerControls"/>
    <xsd:element name="_dlc_DocId" ma:index="7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8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9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4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0" ma:displayName="Content Type"/>
        <xsd:element ref="dc:title" minOccurs="0" maxOccurs="1" ma:index="1" ma:displayName="Title"/>
        <xsd:element ref="dc:subject" minOccurs="0" maxOccurs="1"/>
        <xsd:element ref="dc:description" minOccurs="0" maxOccurs="1" ma:index="4" ma:displayName="Comments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CDateCreated xmlns="http://schemas.microsoft.com/sharepoint/v3/fields" xsi:nil="true"/>
    <_dlc_DocId xmlns="9a0cca68-9885-4579-a121-0ff71e341cd0">4HWPYYT6XAN2-374429335-54135</_dlc_DocId>
    <_Version xmlns="http://schemas.microsoft.com/sharepoint/v3/fields" xsi:nil="true"/>
    <_dlc_DocIdUrl xmlns="9a0cca68-9885-4579-a121-0ff71e341cd0">
      <Url>https://nsns-new.sg.iaea.org/sections/detection/_layouts/15/DocIdRedir.aspx?ID=4HWPYYT6XAN2-374429335-54135</Url>
      <Description>4HWPYYT6XAN2-374429335-54135</Description>
    </_dlc_DocIdUrl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4BBA37C-8C9D-4FA6-A1C6-95B1B16393C5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54501878-0C63-4DD3-B08C-BF80E4A8FDB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9a0cca68-9885-4579-a121-0ff71e341cd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1267E2D-D322-4B4B-94C1-25A30E2D1383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9a0cca68-9885-4579-a121-0ff71e341cd0"/>
    <ds:schemaRef ds:uri="http://schemas.microsoft.com/sharepoint/v3/field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35085934-3700-4637-B90A-94E55CCAA2A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2093</TotalTime>
  <Words>436</Words>
  <Application>Microsoft Office PowerPoint</Application>
  <PresentationFormat>Custom</PresentationFormat>
  <Paragraphs>59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Office of Atoms for Peace THAILAND Areerak Rueanngoen, Kalaya Changkrueng</vt:lpstr>
    </vt:vector>
  </TitlesOfParts>
  <Company>IAEA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SCHLOSMAN, Anna</dc:creator>
  <cp:lastModifiedBy>pc</cp:lastModifiedBy>
  <cp:revision>170</cp:revision>
  <cp:lastPrinted>2017-06-22T12:09:36Z</cp:lastPrinted>
  <dcterms:created xsi:type="dcterms:W3CDTF">2014-07-03T09:13:58Z</dcterms:created>
  <dcterms:modified xsi:type="dcterms:W3CDTF">2017-10-05T06:50:25Z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ItemGuid">
    <vt:lpwstr>5bbbf6e8-4d34-4132-ba0a-207952ae58a6</vt:lpwstr>
  </property>
  <property fmtid="{D5CDD505-2E9C-101B-9397-08002B2CF9AE}" pid="3" name="ContentTypeId">
    <vt:lpwstr>0x010100759E7B244C8690468BA0088E6C851B96</vt:lpwstr>
  </property>
</Properties>
</file>