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1" r:id="rId2"/>
  </p:sldMasterIdLst>
  <p:notesMasterIdLst>
    <p:notesMasterId r:id="rId33"/>
  </p:notesMasterIdLst>
  <p:sldIdLst>
    <p:sldId id="256" r:id="rId3"/>
    <p:sldId id="264" r:id="rId4"/>
    <p:sldId id="317" r:id="rId5"/>
    <p:sldId id="265" r:id="rId6"/>
    <p:sldId id="272" r:id="rId7"/>
    <p:sldId id="271" r:id="rId8"/>
    <p:sldId id="275" r:id="rId9"/>
    <p:sldId id="314" r:id="rId10"/>
    <p:sldId id="284" r:id="rId11"/>
    <p:sldId id="273" r:id="rId12"/>
    <p:sldId id="281" r:id="rId13"/>
    <p:sldId id="295" r:id="rId14"/>
    <p:sldId id="285" r:id="rId15"/>
    <p:sldId id="297" r:id="rId16"/>
    <p:sldId id="304" r:id="rId17"/>
    <p:sldId id="282" r:id="rId18"/>
    <p:sldId id="303" r:id="rId19"/>
    <p:sldId id="294" r:id="rId20"/>
    <p:sldId id="278" r:id="rId21"/>
    <p:sldId id="276" r:id="rId22"/>
    <p:sldId id="277" r:id="rId23"/>
    <p:sldId id="319" r:id="rId24"/>
    <p:sldId id="318" r:id="rId25"/>
    <p:sldId id="320" r:id="rId26"/>
    <p:sldId id="321" r:id="rId27"/>
    <p:sldId id="307" r:id="rId28"/>
    <p:sldId id="316" r:id="rId29"/>
    <p:sldId id="313" r:id="rId30"/>
    <p:sldId id="315" r:id="rId31"/>
    <p:sldId id="260" r:id="rId32"/>
  </p:sldIdLst>
  <p:sldSz cx="9144000" cy="6858000" type="screen4x3"/>
  <p:notesSz cx="6858000" cy="9144000"/>
  <p:defaultTextStyle>
    <a:defPPr>
      <a:defRPr lang="en-AU"/>
    </a:defPPr>
    <a:lvl1pPr algn="l" rtl="0" fontAlgn="b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">
      <a:spcBef>
        <a:spcPct val="0"/>
      </a:spcBef>
      <a:spcAft>
        <a:spcPct val="0"/>
      </a:spcAft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000" kern="1200">
        <a:solidFill>
          <a:schemeClr val="bg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E3224"/>
    <a:srgbClr val="FFFFFF"/>
    <a:srgbClr val="887E6E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33" autoAdjust="0"/>
    <p:restoredTop sz="94551" autoAdjust="0"/>
  </p:normalViewPr>
  <p:slideViewPr>
    <p:cSldViewPr>
      <p:cViewPr>
        <p:scale>
          <a:sx n="75" d="100"/>
          <a:sy n="75" d="100"/>
        </p:scale>
        <p:origin x="-1902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defRPr sz="1200">
                <a:solidFill>
                  <a:schemeClr val="tx1"/>
                </a:solidFill>
              </a:defRPr>
            </a:lvl1pPr>
          </a:lstStyle>
          <a:p>
            <a:endParaRPr lang="en-AU" alt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defRPr sz="1200">
                <a:solidFill>
                  <a:schemeClr val="tx1"/>
                </a:solidFill>
              </a:defRPr>
            </a:lvl1pPr>
          </a:lstStyle>
          <a:p>
            <a:endParaRPr lang="en-AU" altLang="en-US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defRPr sz="1200">
                <a:solidFill>
                  <a:schemeClr val="tx1"/>
                </a:solidFill>
              </a:defRPr>
            </a:lvl1pPr>
          </a:lstStyle>
          <a:p>
            <a:endParaRPr lang="en-AU" alt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defRPr sz="1200">
                <a:solidFill>
                  <a:schemeClr val="tx1"/>
                </a:solidFill>
              </a:defRPr>
            </a:lvl1pPr>
          </a:lstStyle>
          <a:p>
            <a:fld id="{80FEBE7B-18C5-41C5-B24C-2F5B19CDA70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214387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EBE7B-18C5-41C5-B24C-2F5B19CDA706}" type="slidenum">
              <a:rPr lang="en-AU" altLang="en-US" smtClean="0"/>
              <a:pPr/>
              <a:t>18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263316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EBE7B-18C5-41C5-B24C-2F5B19CDA706}" type="slidenum">
              <a:rPr lang="en-AU" altLang="en-US" smtClean="0">
                <a:solidFill>
                  <a:prstClr val="white"/>
                </a:solidFill>
              </a:rPr>
              <a:pPr/>
              <a:t>24</a:t>
            </a:fld>
            <a:endParaRPr lang="en-A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923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EBE7B-18C5-41C5-B24C-2F5B19CDA706}" type="slidenum">
              <a:rPr lang="en-AU" altLang="en-US" smtClean="0">
                <a:solidFill>
                  <a:prstClr val="white"/>
                </a:solidFill>
              </a:rPr>
              <a:pPr/>
              <a:t>25</a:t>
            </a:fld>
            <a:endParaRPr lang="en-AU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4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2625" y="1557338"/>
            <a:ext cx="6553200" cy="12954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altLang="en-US" noProof="0" smtClean="0"/>
              <a:t>Click to edit Master 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2625" y="3357563"/>
            <a:ext cx="5859463" cy="503237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alt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BA782-0D63-4473-9B00-339686C5D4A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71858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1520" y="6565900"/>
            <a:ext cx="2255292" cy="225425"/>
          </a:xfrm>
        </p:spPr>
        <p:txBody>
          <a:bodyPr/>
          <a:lstStyle>
            <a:lvl1pPr>
              <a:defRPr/>
            </a:lvl1pPr>
          </a:lstStyle>
          <a:p>
            <a:r>
              <a:rPr lang="en-AU" altLang="en-US" dirty="0" err="1" smtClean="0"/>
              <a:t>RMIT</a:t>
            </a:r>
            <a:r>
              <a:rPr lang="en-AU" altLang="en-US" dirty="0" smtClean="0"/>
              <a:t> University © August 2015</a:t>
            </a:r>
            <a:endParaRPr lang="en-AU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6575425"/>
            <a:ext cx="383222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AU" altLang="en-US" dirty="0" smtClean="0"/>
              <a:t>PhD. (Mechanical and Manufacturing Engineering)</a:t>
            </a:r>
            <a:endParaRPr lang="en-AU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578600"/>
            <a:ext cx="1924398" cy="215900"/>
          </a:xfrm>
        </p:spPr>
        <p:txBody>
          <a:bodyPr/>
          <a:lstStyle>
            <a:lvl1pPr>
              <a:defRPr/>
            </a:lvl1pPr>
          </a:lstStyle>
          <a:p>
            <a:fld id="{34123B6D-07ED-4511-A019-C32F2E609F2A}" type="slidenum">
              <a:rPr lang="en-AU" altLang="en-US"/>
              <a:pPr/>
              <a:t>‹#›</a:t>
            </a:fld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2280236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00163"/>
            <a:ext cx="4038600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00163"/>
            <a:ext cx="4038600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49D10-AF02-4F73-9FB4-0A5932FA74B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5198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BE38E-C9C3-41E3-835E-82C6D5F73A1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8161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0FD0D-6ABD-461D-98BB-528E2C72CF4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253493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95176F-3DEB-4D20-9D92-7EB73B347F1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2767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5AC98-8EC1-4051-BDC5-7EDFA50D2AD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80500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ED10C-3368-4C73-9BB4-65837115FE2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4665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E34D0-46F8-4D40-93A0-12CDF8E6799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6080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057400" cy="5891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19800" cy="5891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07030-B049-48D4-B269-102FA6D7BA31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06461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2625" y="1557338"/>
            <a:ext cx="6553200" cy="12954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altLang="en-US" noProof="0" smtClean="0"/>
              <a:t>Click to edit Master title style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2625" y="3357563"/>
            <a:ext cx="5859463" cy="503237"/>
          </a:xfr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AU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1172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7BA782-0D63-4473-9B00-339686C5D4A1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997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1520" y="6565900"/>
            <a:ext cx="2255292" cy="225425"/>
          </a:xfrm>
        </p:spPr>
        <p:txBody>
          <a:bodyPr/>
          <a:lstStyle>
            <a:lvl1pPr>
              <a:defRPr/>
            </a:lvl1pPr>
          </a:lstStyle>
          <a:p>
            <a:r>
              <a:rPr lang="en-AU" altLang="en-US" dirty="0" err="1" smtClean="0">
                <a:solidFill>
                  <a:srgbClr val="FFFFFF"/>
                </a:solidFill>
              </a:rPr>
              <a:t>RMIT</a:t>
            </a:r>
            <a:r>
              <a:rPr lang="en-AU" altLang="en-US" dirty="0" smtClean="0">
                <a:solidFill>
                  <a:srgbClr val="FFFFFF"/>
                </a:solidFill>
              </a:rPr>
              <a:t> University © August 2015</a:t>
            </a:r>
            <a:endParaRPr lang="en-AU" alt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6575425"/>
            <a:ext cx="3832225" cy="215900"/>
          </a:xfrm>
        </p:spPr>
        <p:txBody>
          <a:bodyPr/>
          <a:lstStyle>
            <a:lvl1pPr>
              <a:defRPr/>
            </a:lvl1pPr>
          </a:lstStyle>
          <a:p>
            <a:r>
              <a:rPr lang="en-AU" altLang="en-US" dirty="0" smtClean="0">
                <a:solidFill>
                  <a:srgbClr val="FFFFFF"/>
                </a:solidFill>
              </a:rPr>
              <a:t>PhD. (Mechanical and Manufacturing Engineering)</a:t>
            </a:r>
            <a:endParaRPr lang="en-AU" alt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2240" y="6578600"/>
            <a:ext cx="1924398" cy="215900"/>
          </a:xfrm>
        </p:spPr>
        <p:txBody>
          <a:bodyPr/>
          <a:lstStyle>
            <a:lvl1pPr>
              <a:defRPr/>
            </a:lvl1pPr>
          </a:lstStyle>
          <a:p>
            <a:fld id="{34123B6D-07ED-4511-A019-C32F2E609F2A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40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00163"/>
            <a:ext cx="4038600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00163"/>
            <a:ext cx="4038600" cy="486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449D10-AF02-4F73-9FB4-0A5932FA74B1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031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BE38E-C9C3-41E3-835E-82C6D5F73A1F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4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0FD0D-6ABD-461D-98BB-528E2C72CF42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653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95176F-3DEB-4D20-9D92-7EB73B347F16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968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35AC98-8EC1-4051-BDC5-7EDFA50D2AD6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470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3ED10C-3368-4C73-9BB4-65837115FE2B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153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4E34D0-46F8-4D40-93A0-12CDF8E6799F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5871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057400" cy="58912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74638"/>
            <a:ext cx="6019800" cy="58912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07030-B049-48D4-B269-102FA6D7BA31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12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3" name="Picture 21" descr="core foot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74638"/>
            <a:ext cx="82296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Header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00163"/>
            <a:ext cx="8229600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4500" y="656590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defRPr sz="1100"/>
            </a:lvl1pPr>
          </a:lstStyle>
          <a:p>
            <a:r>
              <a:rPr lang="en-AU" altLang="en-US"/>
              <a:t>RMIT University©March 2011</a:t>
            </a:r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11438" y="6575425"/>
            <a:ext cx="38322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base">
              <a:defRPr sz="1100"/>
            </a:lvl1pPr>
          </a:lstStyle>
          <a:p>
            <a:r>
              <a:rPr lang="en-AU" altLang="en-US"/>
              <a:t>International &amp; Development Portfolio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23038" y="657860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defRPr sz="1100"/>
            </a:lvl1pPr>
          </a:lstStyle>
          <a:p>
            <a:fld id="{652D19E3-2464-4950-887D-371E5A700179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500" kern="1200">
          <a:solidFill>
            <a:srgbClr val="EE3224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80975" indent="-180975" algn="l" rtl="0" fontAlgn="base">
        <a:spcBef>
          <a:spcPct val="50000"/>
        </a:spcBef>
        <a:spcAft>
          <a:spcPct val="0"/>
        </a:spcAft>
        <a:buClr>
          <a:srgbClr val="887E6E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95338" indent="-161925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0613" indent="-166688" algn="l" rtl="0" fontAlgn="base">
        <a:spcBef>
          <a:spcPct val="25000"/>
        </a:spcBef>
        <a:spcAft>
          <a:spcPct val="0"/>
        </a:spcAft>
        <a:buClr>
          <a:srgbClr val="887E6E"/>
        </a:buClr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90650" indent="-171450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3" name="Picture 21" descr="core foot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34150"/>
            <a:ext cx="914400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74638"/>
            <a:ext cx="82296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Header 1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00163"/>
            <a:ext cx="8229600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4500" y="656590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defRPr sz="1100"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RMIT University©March 2011</a:t>
            </a:r>
          </a:p>
        </p:txBody>
      </p:sp>
      <p:sp>
        <p:nvSpPr>
          <p:cNvPr id="3091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11438" y="6575425"/>
            <a:ext cx="3832225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base">
              <a:defRPr sz="1100"/>
            </a:lvl1pPr>
          </a:lstStyle>
          <a:p>
            <a:r>
              <a:rPr lang="en-AU" altLang="en-US">
                <a:solidFill>
                  <a:srgbClr val="FFFFFF"/>
                </a:solidFill>
              </a:rPr>
              <a:t>International &amp; Development Portfolio</a:t>
            </a:r>
          </a:p>
        </p:txBody>
      </p:sp>
      <p:sp>
        <p:nvSpPr>
          <p:cNvPr id="3092" name="Rectangle 2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23038" y="6578600"/>
            <a:ext cx="213360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defRPr sz="1100"/>
            </a:lvl1pPr>
          </a:lstStyle>
          <a:p>
            <a:fld id="{652D19E3-2464-4950-887D-371E5A700179}" type="slidenum">
              <a:rPr lang="en-AU" altLang="en-US">
                <a:solidFill>
                  <a:srgbClr val="FFFFFF"/>
                </a:solidFill>
              </a:rPr>
              <a:pPr/>
              <a:t>‹#›</a:t>
            </a:fld>
            <a:endParaRPr lang="en-AU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27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500" kern="1200">
          <a:solidFill>
            <a:srgbClr val="EE3224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rgbClr val="EE3224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180975" indent="-180975" algn="l" rtl="0" fontAlgn="base">
        <a:spcBef>
          <a:spcPct val="50000"/>
        </a:spcBef>
        <a:spcAft>
          <a:spcPct val="0"/>
        </a:spcAft>
        <a:buClr>
          <a:srgbClr val="887E6E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95338" indent="-161925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90613" indent="-166688" algn="l" rtl="0" fontAlgn="base">
        <a:spcBef>
          <a:spcPct val="25000"/>
        </a:spcBef>
        <a:spcAft>
          <a:spcPct val="0"/>
        </a:spcAft>
        <a:buClr>
          <a:srgbClr val="887E6E"/>
        </a:buClr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90650" indent="-171450" algn="l" rtl="0" fontAlgn="base">
        <a:spcBef>
          <a:spcPct val="25000"/>
        </a:spcBef>
        <a:spcAft>
          <a:spcPct val="0"/>
        </a:spcAft>
        <a:buClr>
          <a:srgbClr val="887E6E"/>
        </a:buClr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jpe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f"/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tiff"/><Relationship Id="rId4" Type="http://schemas.openxmlformats.org/officeDocument/2006/relationships/image" Target="../media/image51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24" y="1845370"/>
            <a:ext cx="7201744" cy="1583630"/>
          </a:xfrm>
        </p:spPr>
        <p:txBody>
          <a:bodyPr/>
          <a:lstStyle/>
          <a:p>
            <a:r>
              <a:rPr lang="en-AU" b="1" dirty="0"/>
              <a:t>Hierarchical biomimetic porous tantalum fabricated by liquid metal dealloying</a:t>
            </a:r>
            <a:r>
              <a:rPr lang="en-AU" dirty="0">
                <a:latin typeface="+mn-lt"/>
              </a:rPr>
              <a:t>	</a:t>
            </a:r>
            <a:br>
              <a:rPr lang="en-AU" dirty="0">
                <a:latin typeface="+mn-lt"/>
              </a:rPr>
            </a:br>
            <a:endParaRPr lang="en-AU" altLang="en-US" dirty="0">
              <a:latin typeface="+mn-lt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25" y="3357563"/>
            <a:ext cx="5859463" cy="2231677"/>
          </a:xfrm>
        </p:spPr>
        <p:txBody>
          <a:bodyPr/>
          <a:lstStyle/>
          <a:p>
            <a:r>
              <a:rPr lang="en-US" altLang="en-US" sz="2400" dirty="0" err="1" smtClean="0"/>
              <a:t>Sanka</a:t>
            </a:r>
            <a:r>
              <a:rPr lang="en-US" altLang="en-US" sz="2400" dirty="0" smtClean="0"/>
              <a:t> </a:t>
            </a:r>
            <a:r>
              <a:rPr lang="en-US" altLang="en-US" sz="2400" dirty="0" err="1" smtClean="0"/>
              <a:t>Mendis</a:t>
            </a:r>
            <a:endParaRPr lang="en-US" altLang="en-US" sz="2400" dirty="0" smtClean="0"/>
          </a:p>
          <a:p>
            <a:r>
              <a:rPr lang="en-US" altLang="en-US" sz="1800" dirty="0" err="1" smtClean="0"/>
              <a:t>VASSCAA</a:t>
            </a:r>
            <a:r>
              <a:rPr lang="en-US" altLang="en-US" sz="1800" dirty="0" smtClean="0"/>
              <a:t> Conference 2018</a:t>
            </a:r>
          </a:p>
          <a:p>
            <a:r>
              <a:rPr lang="en-US" altLang="en-US" sz="1600" dirty="0" smtClean="0"/>
              <a:t>Supervisors: </a:t>
            </a:r>
          </a:p>
          <a:p>
            <a:r>
              <a:rPr lang="en-US" altLang="en-US" sz="1600" dirty="0"/>
              <a:t>	</a:t>
            </a:r>
            <a:r>
              <a:rPr lang="en-US" altLang="en-US" sz="1600" dirty="0" smtClean="0"/>
              <a:t>Prof</a:t>
            </a:r>
            <a:r>
              <a:rPr lang="en-US" altLang="en-US" sz="1600" dirty="0"/>
              <a:t>. Ma </a:t>
            </a:r>
            <a:r>
              <a:rPr lang="en-US" altLang="en-US" sz="1600" dirty="0" err="1" smtClean="0"/>
              <a:t>Qian</a:t>
            </a:r>
            <a:r>
              <a:rPr lang="en-US" altLang="en-US" sz="1600" dirty="0" smtClean="0"/>
              <a:t/>
            </a:r>
            <a:br>
              <a:rPr lang="en-US" altLang="en-US" sz="1600" dirty="0" smtClean="0"/>
            </a:br>
            <a:r>
              <a:rPr lang="en-US" altLang="en-US" sz="1600" dirty="0" smtClean="0"/>
              <a:t>	Dr. Wei </a:t>
            </a:r>
            <a:r>
              <a:rPr lang="en-US" altLang="en-US" sz="1600" dirty="0" err="1" smtClean="0"/>
              <a:t>Xu</a:t>
            </a:r>
            <a:r>
              <a:rPr lang="en-US" altLang="en-US" sz="1600" dirty="0"/>
              <a:t/>
            </a:r>
            <a:br>
              <a:rPr lang="en-US" altLang="en-US" sz="1600" dirty="0"/>
            </a:br>
            <a:r>
              <a:rPr lang="en-US" altLang="en-US" sz="1600" dirty="0" smtClean="0"/>
              <a:t>	Dr. Daniel Liang (CSIRO)</a:t>
            </a:r>
          </a:p>
          <a:p>
            <a:r>
              <a:rPr lang="en-US" altLang="en-US" sz="1600" dirty="0"/>
              <a:t>	</a:t>
            </a:r>
          </a:p>
        </p:txBody>
      </p:sp>
      <p:pic>
        <p:nvPicPr>
          <p:cNvPr id="1026" name="Picture 2" descr="http://www.outreacheducation.sa.edu.au/wp-content/uploads/2013/10/csiro_place_p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981309"/>
            <a:ext cx="1231529" cy="7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976" y="764704"/>
            <a:ext cx="4026024" cy="98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49624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  <a:p>
            <a:endParaRPr lang="en-AU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575425"/>
            <a:ext cx="3832225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  <a:endParaRPr lang="en-AU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</a:t>
            </a:fld>
            <a:endParaRPr lang="en-AU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Outline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262365"/>
            <a:ext cx="835292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400" dirty="0" smtClean="0">
                <a:solidFill>
                  <a:schemeClr val="tx1"/>
                </a:solidFill>
              </a:rPr>
              <a:t>Fundamentals of Nanoporous Metals Fabricated via liquid metal dealloying</a:t>
            </a:r>
          </a:p>
          <a:p>
            <a:endParaRPr lang="en-AU" sz="2400" dirty="0" smtClean="0">
              <a:solidFill>
                <a:schemeClr val="tx1"/>
              </a:solidFill>
            </a:endParaRPr>
          </a:p>
          <a:p>
            <a:pPr lvl="1"/>
            <a:r>
              <a:rPr lang="en-AU" sz="1800" dirty="0" smtClean="0">
                <a:solidFill>
                  <a:schemeClr val="tx1"/>
                </a:solidFill>
              </a:rPr>
              <a:t>-	Kinetics of Liquid Metal Dealloying</a:t>
            </a:r>
          </a:p>
          <a:p>
            <a:pPr lvl="1"/>
            <a:r>
              <a:rPr lang="en-AU" sz="1800" dirty="0" smtClean="0">
                <a:solidFill>
                  <a:schemeClr val="tx1"/>
                </a:solidFill>
              </a:rPr>
              <a:t>-	Morphology evolution</a:t>
            </a:r>
          </a:p>
          <a:p>
            <a:endParaRPr lang="en-AU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AU" sz="2400" dirty="0" smtClean="0">
                <a:solidFill>
                  <a:schemeClr val="tx1"/>
                </a:solidFill>
              </a:rPr>
              <a:t>Mechanical Properties</a:t>
            </a:r>
          </a:p>
          <a:p>
            <a:r>
              <a:rPr lang="en-AU" sz="2400" dirty="0" smtClean="0">
                <a:solidFill>
                  <a:schemeClr val="tx1"/>
                </a:solidFill>
              </a:rPr>
              <a:t>     -	</a:t>
            </a:r>
            <a:r>
              <a:rPr lang="en-AU" sz="1800" dirty="0" smtClean="0">
                <a:solidFill>
                  <a:schemeClr val="tx1"/>
                </a:solidFill>
              </a:rPr>
              <a:t>Uniaxial micro-compression</a:t>
            </a:r>
          </a:p>
          <a:p>
            <a:r>
              <a:rPr lang="en-AU" sz="1800" dirty="0">
                <a:solidFill>
                  <a:schemeClr val="tx1"/>
                </a:solidFill>
              </a:rPr>
              <a:t> </a:t>
            </a:r>
            <a:r>
              <a:rPr lang="en-AU" sz="1800" dirty="0" smtClean="0">
                <a:solidFill>
                  <a:schemeClr val="tx1"/>
                </a:solidFill>
              </a:rPr>
              <a:t>      -	Pico-indentation</a:t>
            </a:r>
          </a:p>
          <a:p>
            <a:r>
              <a:rPr lang="en-AU" sz="1800" dirty="0" smtClean="0">
                <a:solidFill>
                  <a:schemeClr val="tx1"/>
                </a:solidFill>
              </a:rPr>
              <a:t>       - 	</a:t>
            </a:r>
            <a:r>
              <a:rPr lang="en-AU" sz="1800" dirty="0" err="1" smtClean="0">
                <a:solidFill>
                  <a:schemeClr val="tx1"/>
                </a:solidFill>
              </a:rPr>
              <a:t>Superelastic</a:t>
            </a:r>
            <a:r>
              <a:rPr lang="en-AU" sz="1800" dirty="0" smtClean="0">
                <a:solidFill>
                  <a:schemeClr val="tx1"/>
                </a:solidFill>
              </a:rPr>
              <a:t> Response</a:t>
            </a:r>
          </a:p>
          <a:p>
            <a:endParaRPr lang="en-AU" sz="2400" dirty="0" smtClean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AU" sz="2400" dirty="0" smtClean="0">
                <a:solidFill>
                  <a:schemeClr val="tx1"/>
                </a:solidFill>
              </a:rPr>
              <a:t>Mineralisation</a:t>
            </a:r>
          </a:p>
          <a:p>
            <a:pPr marL="800100" lvl="1" indent="-342900">
              <a:buFontTx/>
              <a:buChar char="-"/>
            </a:pPr>
            <a:r>
              <a:rPr lang="en-AU" sz="2000" dirty="0" smtClean="0">
                <a:solidFill>
                  <a:schemeClr val="tx1"/>
                </a:solidFill>
              </a:rPr>
              <a:t>Wettability</a:t>
            </a:r>
            <a:endParaRPr lang="en-AU" sz="2000" dirty="0">
              <a:solidFill>
                <a:schemeClr val="tx1"/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en-AU" sz="2000" dirty="0" smtClean="0">
                <a:solidFill>
                  <a:schemeClr val="tx1"/>
                </a:solidFill>
              </a:rPr>
              <a:t>CaP deposition</a:t>
            </a:r>
            <a:endParaRPr lang="en-A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11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49624" cy="215900"/>
          </a:xfrm>
        </p:spPr>
        <p:txBody>
          <a:bodyPr/>
          <a:lstStyle/>
          <a:p>
            <a:r>
              <a:rPr lang="en-AU" altLang="en-US" dirty="0">
                <a:solidFill>
                  <a:srgbClr val="FFFFFF"/>
                </a:solidFill>
              </a:rPr>
              <a:t>RMIT </a:t>
            </a:r>
            <a:r>
              <a:rPr lang="en-AU" altLang="en-US" dirty="0" smtClean="0">
                <a:solidFill>
                  <a:srgbClr val="FFFFFF"/>
                </a:solidFill>
              </a:rPr>
              <a:t>University © 2018</a:t>
            </a:r>
            <a:endParaRPr lang="en-AU" altLang="en-US" dirty="0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575425"/>
            <a:ext cx="3832225" cy="215900"/>
          </a:xfrm>
        </p:spPr>
        <p:txBody>
          <a:bodyPr/>
          <a:lstStyle/>
          <a:p>
            <a:r>
              <a:rPr lang="en-AU" altLang="en-US" dirty="0" smtClean="0">
                <a:solidFill>
                  <a:srgbClr val="FFFFFF"/>
                </a:solidFill>
              </a:rPr>
              <a:t>PhD. (Mechanical &amp; Manufacturing Engineering)</a:t>
            </a:r>
            <a:endParaRPr lang="en-AU" altLang="en-US" dirty="0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>
                <a:solidFill>
                  <a:srgbClr val="FFFFFF"/>
                </a:solidFill>
              </a:rPr>
              <a:pPr/>
              <a:t>3</a:t>
            </a:fld>
            <a:endParaRPr lang="en-AU" altLang="en-US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Background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836712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rgbClr val="000000"/>
                </a:solidFill>
              </a:rPr>
              <a:t>The human bone is a complex natural composite consisted of multi-scale hierarchical structure.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19628" y="1556792"/>
            <a:ext cx="7304744" cy="3728985"/>
            <a:chOff x="503548" y="1628801"/>
            <a:chExt cx="5688632" cy="2903979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0" y="1628801"/>
              <a:ext cx="5436604" cy="2643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03548" y="4293096"/>
              <a:ext cx="5688632" cy="239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dirty="0" smtClean="0">
                  <a:solidFill>
                    <a:srgbClr val="000000"/>
                  </a:solidFill>
                </a:rPr>
                <a:t>Architecture of typical human bone </a:t>
              </a:r>
              <a:r>
                <a:rPr lang="en-AU" sz="1200" dirty="0" smtClean="0">
                  <a:solidFill>
                    <a:srgbClr val="000000"/>
                  </a:solidFill>
                </a:rPr>
                <a:t>[Wang, X, et, al. </a:t>
              </a:r>
              <a:r>
                <a:rPr lang="en-AU" sz="1200" dirty="0" err="1" smtClean="0">
                  <a:solidFill>
                    <a:srgbClr val="000000"/>
                  </a:solidFill>
                </a:rPr>
                <a:t>Biomat</a:t>
              </a:r>
              <a:r>
                <a:rPr lang="en-AU" sz="1200" dirty="0" smtClean="0">
                  <a:solidFill>
                    <a:srgbClr val="000000"/>
                  </a:solidFill>
                </a:rPr>
                <a:t> 2016].</a:t>
              </a:r>
              <a:endParaRPr lang="en-AU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18195" y="5301208"/>
            <a:ext cx="8507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rgbClr val="000000"/>
                </a:solidFill>
              </a:rPr>
              <a:t>Human bone </a:t>
            </a:r>
            <a:r>
              <a:rPr lang="en-AU" sz="2000" dirty="0">
                <a:solidFill>
                  <a:srgbClr val="000000"/>
                </a:solidFill>
              </a:rPr>
              <a:t>can be classified </a:t>
            </a:r>
            <a:r>
              <a:rPr lang="en-AU" sz="2000" dirty="0" smtClean="0">
                <a:solidFill>
                  <a:srgbClr val="000000"/>
                </a:solidFill>
              </a:rPr>
              <a:t>as compact cortical bone, </a:t>
            </a:r>
            <a:r>
              <a:rPr lang="en-AU" sz="2000" dirty="0">
                <a:solidFill>
                  <a:srgbClr val="000000"/>
                </a:solidFill>
              </a:rPr>
              <a:t>and </a:t>
            </a:r>
            <a:r>
              <a:rPr lang="en-AU" sz="2000" dirty="0" smtClean="0">
                <a:solidFill>
                  <a:srgbClr val="000000"/>
                </a:solidFill>
              </a:rPr>
              <a:t>trabecular/cancellous bone.</a:t>
            </a:r>
            <a:endParaRPr lang="en-AU" sz="2000" dirty="0">
              <a:solidFill>
                <a:srgbClr val="00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000000"/>
                </a:solidFill>
              </a:rPr>
              <a:t>Cortical bone is a compact </a:t>
            </a:r>
            <a:r>
              <a:rPr lang="en-AU" sz="1600" dirty="0" err="1" smtClean="0">
                <a:solidFill>
                  <a:srgbClr val="000000"/>
                </a:solidFill>
              </a:rPr>
              <a:t>soild</a:t>
            </a:r>
            <a:r>
              <a:rPr lang="en-AU" sz="1600" dirty="0" smtClean="0">
                <a:solidFill>
                  <a:srgbClr val="000000"/>
                </a:solidFill>
              </a:rPr>
              <a:t> with ~3-5% porosity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AU" sz="1600" dirty="0" smtClean="0">
                <a:solidFill>
                  <a:srgbClr val="000000"/>
                </a:solidFill>
              </a:rPr>
              <a:t>Trabecular bone is a highly porous sponge-like structure with 50 – 90% porosity</a:t>
            </a:r>
            <a:endParaRPr lang="en-AU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1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49624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  <a:p>
            <a:endParaRPr lang="en-AU" alt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55888" y="6575425"/>
            <a:ext cx="3832225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  <a:endParaRPr lang="en-AU" alt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4</a:t>
            </a:fld>
            <a:endParaRPr lang="en-AU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Background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6856" y="811220"/>
            <a:ext cx="8229600" cy="850106"/>
          </a:xfrm>
        </p:spPr>
        <p:txBody>
          <a:bodyPr/>
          <a:lstStyle/>
          <a:p>
            <a:r>
              <a:rPr lang="en-AU" sz="2400" dirty="0" smtClean="0"/>
              <a:t>Hierarchical ‘bone-like’ structure</a:t>
            </a:r>
            <a:endParaRPr lang="en-AU" sz="2400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96000" y="1412775"/>
            <a:ext cx="8467744" cy="1079781"/>
          </a:xfrm>
        </p:spPr>
        <p:txBody>
          <a:bodyPr/>
          <a:lstStyle/>
          <a:p>
            <a:pPr marL="12700" indent="0">
              <a:buNone/>
            </a:pPr>
            <a:r>
              <a:rPr lang="en-AU" sz="2000" dirty="0" smtClean="0"/>
              <a:t>Developing a hierarchical bone structure with a multi-scale interconnected pore structure is essential for bone healing and longevity of the implant.</a:t>
            </a:r>
            <a:endParaRPr lang="en-AU" sz="2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91527" y="2420888"/>
            <a:ext cx="7760946" cy="4071358"/>
            <a:chOff x="1402800" y="1949930"/>
            <a:chExt cx="6338400" cy="3325096"/>
          </a:xfrm>
        </p:grpSpPr>
        <p:grpSp>
          <p:nvGrpSpPr>
            <p:cNvPr id="12" name="Group 11"/>
            <p:cNvGrpSpPr/>
            <p:nvPr/>
          </p:nvGrpSpPr>
          <p:grpSpPr>
            <a:xfrm>
              <a:off x="1402800" y="1949930"/>
              <a:ext cx="6338400" cy="3148669"/>
              <a:chOff x="1402800" y="1897086"/>
              <a:chExt cx="6338400" cy="31486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402800" y="1897086"/>
                <a:ext cx="6338400" cy="2855346"/>
                <a:chOff x="1402800" y="1897086"/>
                <a:chExt cx="6338400" cy="2855346"/>
              </a:xfrm>
            </p:grpSpPr>
            <p:grpSp>
              <p:nvGrpSpPr>
                <p:cNvPr id="16" name="Group 15"/>
                <p:cNvGrpSpPr/>
                <p:nvPr/>
              </p:nvGrpSpPr>
              <p:grpSpPr>
                <a:xfrm>
                  <a:off x="1402800" y="1897086"/>
                  <a:ext cx="6338400" cy="2855346"/>
                  <a:chOff x="1402800" y="1897086"/>
                  <a:chExt cx="6338400" cy="2855346"/>
                </a:xfrm>
              </p:grpSpPr>
              <p:grpSp>
                <p:nvGrpSpPr>
                  <p:cNvPr id="18" name="Group 17"/>
                  <p:cNvGrpSpPr/>
                  <p:nvPr/>
                </p:nvGrpSpPr>
                <p:grpSpPr>
                  <a:xfrm>
                    <a:off x="1402800" y="1897086"/>
                    <a:ext cx="6338400" cy="2855346"/>
                    <a:chOff x="1705397" y="1897086"/>
                    <a:chExt cx="5724128" cy="2578626"/>
                  </a:xfrm>
                </p:grpSpPr>
                <p:grpSp>
                  <p:nvGrpSpPr>
                    <p:cNvPr id="20" name="Group 19"/>
                    <p:cNvGrpSpPr/>
                    <p:nvPr/>
                  </p:nvGrpSpPr>
                  <p:grpSpPr>
                    <a:xfrm>
                      <a:off x="1705397" y="1897086"/>
                      <a:ext cx="5724128" cy="2396010"/>
                      <a:chOff x="1705397" y="1897086"/>
                      <a:chExt cx="5724128" cy="2396010"/>
                    </a:xfrm>
                  </p:grpSpPr>
                  <p:grpSp>
                    <p:nvGrpSpPr>
                      <p:cNvPr id="23" name="Group 22"/>
                      <p:cNvGrpSpPr/>
                      <p:nvPr/>
                    </p:nvGrpSpPr>
                    <p:grpSpPr>
                      <a:xfrm>
                        <a:off x="1705397" y="1949946"/>
                        <a:ext cx="5724128" cy="2343150"/>
                        <a:chOff x="1705397" y="1949946"/>
                        <a:chExt cx="5724128" cy="2343150"/>
                      </a:xfrm>
                    </p:grpSpPr>
                    <p:pic>
                      <p:nvPicPr>
                        <p:cNvPr id="27" name="Picture 26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0090" b="8041"/>
                        <a:stretch/>
                      </p:blipFill>
                      <p:spPr>
                        <a:xfrm>
                          <a:off x="1705397" y="1949946"/>
                          <a:ext cx="5724128" cy="2343150"/>
                        </a:xfrm>
                        <a:prstGeom prst="rect">
                          <a:avLst/>
                        </a:prstGeom>
                      </p:spPr>
                    </p:pic>
                    <p:cxnSp>
                      <p:nvCxnSpPr>
                        <p:cNvPr id="28" name="Straight Connector 27"/>
                        <p:cNvCxnSpPr/>
                        <p:nvPr/>
                      </p:nvCxnSpPr>
                      <p:spPr bwMode="auto">
                        <a:xfrm flipV="1">
                          <a:off x="2195736" y="2204864"/>
                          <a:ext cx="1152128" cy="1152128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cxnSp>
                      <p:nvCxnSpPr>
                        <p:cNvPr id="29" name="Straight Connector 28"/>
                        <p:cNvCxnSpPr/>
                        <p:nvPr/>
                      </p:nvCxnSpPr>
                      <p:spPr bwMode="auto">
                        <a:xfrm flipH="1" flipV="1">
                          <a:off x="2267744" y="3573016"/>
                          <a:ext cx="1008112" cy="648072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sp>
                      <p:nvSpPr>
                        <p:cNvPr id="30" name="Oval 29"/>
                        <p:cNvSpPr/>
                        <p:nvPr/>
                      </p:nvSpPr>
                      <p:spPr bwMode="auto">
                        <a:xfrm>
                          <a:off x="3815936" y="3356992"/>
                          <a:ext cx="180000" cy="180000"/>
                        </a:xfrm>
                        <a:prstGeom prst="ellips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AU" sz="1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charset="0"/>
                            <a:cs typeface="Arial" charset="0"/>
                          </a:endParaRPr>
                        </a:p>
                      </p:txBody>
                    </p:sp>
                    <p:cxnSp>
                      <p:nvCxnSpPr>
                        <p:cNvPr id="31" name="Straight Connector 30"/>
                        <p:cNvCxnSpPr>
                          <a:stCxn id="30" idx="0"/>
                        </p:cNvCxnSpPr>
                        <p:nvPr/>
                      </p:nvCxnSpPr>
                      <p:spPr bwMode="auto">
                        <a:xfrm flipV="1">
                          <a:off x="3905936" y="2204864"/>
                          <a:ext cx="1098112" cy="1152128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cxnSp>
                      <p:nvCxnSpPr>
                        <p:cNvPr id="32" name="Straight Connector 31"/>
                        <p:cNvCxnSpPr>
                          <a:stCxn id="30" idx="4"/>
                        </p:cNvCxnSpPr>
                        <p:nvPr/>
                      </p:nvCxnSpPr>
                      <p:spPr bwMode="auto">
                        <a:xfrm>
                          <a:off x="3905936" y="3536992"/>
                          <a:ext cx="1098112" cy="684096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sp>
                      <p:nvSpPr>
                        <p:cNvPr id="33" name="Oval 32"/>
                        <p:cNvSpPr/>
                        <p:nvPr/>
                      </p:nvSpPr>
                      <p:spPr bwMode="auto">
                        <a:xfrm>
                          <a:off x="4824048" y="3465024"/>
                          <a:ext cx="180000" cy="180000"/>
                        </a:xfrm>
                        <a:prstGeom prst="ellips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  <p:txBody>
                        <a:bodyPr vert="horz" wrap="square" lIns="91440" tIns="45720" rIns="91440" bIns="45720" numCol="1" rtlCol="0" anchor="ctr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</a:pPr>
                          <a:endParaRPr kumimoji="0" lang="en-AU" sz="1000" b="0" i="0" u="none" strike="noStrike" cap="none" normalizeH="0" baseline="0" smtClean="0">
                            <a:ln>
                              <a:noFill/>
                            </a:ln>
                            <a:solidFill>
                              <a:schemeClr val="bg1"/>
                            </a:solidFill>
                            <a:effectLst/>
                            <a:latin typeface="Arial" charset="0"/>
                            <a:cs typeface="Arial" charset="0"/>
                          </a:endParaRPr>
                        </a:p>
                      </p:txBody>
                    </p:sp>
                    <p:cxnSp>
                      <p:nvCxnSpPr>
                        <p:cNvPr id="34" name="Straight Connector 33"/>
                        <p:cNvCxnSpPr/>
                        <p:nvPr/>
                      </p:nvCxnSpPr>
                      <p:spPr bwMode="auto">
                        <a:xfrm flipV="1">
                          <a:off x="4914048" y="2204864"/>
                          <a:ext cx="1098112" cy="1242128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  <p:cxnSp>
                      <p:nvCxnSpPr>
                        <p:cNvPr id="35" name="Straight Connector 34"/>
                        <p:cNvCxnSpPr>
                          <a:stCxn id="33" idx="4"/>
                        </p:cNvCxnSpPr>
                        <p:nvPr/>
                      </p:nvCxnSpPr>
                      <p:spPr bwMode="auto">
                        <a:xfrm>
                          <a:off x="4914048" y="3645024"/>
                          <a:ext cx="1044000" cy="612000"/>
                        </a:xfrm>
                        <a:prstGeom prst="line">
                          <a:avLst/>
                        </a:prstGeom>
                        <a:noFill/>
                        <a:ln w="19050" cap="flat" cmpd="sng" algn="ctr">
                          <a:solidFill>
                            <a:schemeClr val="tx1"/>
                          </a:solidFill>
                          <a:prstDash val="lgDash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</p:grpSp>
                  <p:sp>
                    <p:nvSpPr>
                      <p:cNvPr id="24" name="TextBox 23"/>
                      <p:cNvSpPr txBox="1"/>
                      <p:nvPr/>
                    </p:nvSpPr>
                    <p:spPr>
                      <a:xfrm>
                        <a:off x="3059832" y="1897087"/>
                        <a:ext cx="129614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1400" dirty="0" smtClean="0">
                            <a:solidFill>
                              <a:schemeClr val="tx1"/>
                            </a:solidFill>
                          </a:rPr>
                          <a:t>Macroscale</a:t>
                        </a:r>
                        <a:endParaRPr lang="en-AU" sz="14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5" name="TextBox 24"/>
                      <p:cNvSpPr txBox="1"/>
                      <p:nvPr/>
                    </p:nvSpPr>
                    <p:spPr>
                      <a:xfrm>
                        <a:off x="4427984" y="1897086"/>
                        <a:ext cx="129614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1400" dirty="0" smtClean="0">
                            <a:solidFill>
                              <a:schemeClr val="tx1"/>
                            </a:solidFill>
                          </a:rPr>
                          <a:t>Microscale</a:t>
                        </a:r>
                        <a:endParaRPr lang="en-AU" sz="14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26" name="TextBox 25"/>
                      <p:cNvSpPr txBox="1"/>
                      <p:nvPr/>
                    </p:nvSpPr>
                    <p:spPr>
                      <a:xfrm>
                        <a:off x="5940152" y="1897087"/>
                        <a:ext cx="1296144" cy="30777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r>
                          <a:rPr lang="en-AU" sz="1400" dirty="0" smtClean="0">
                            <a:solidFill>
                              <a:schemeClr val="tx1"/>
                            </a:solidFill>
                          </a:rPr>
                          <a:t>Nanoscale</a:t>
                        </a:r>
                        <a:endParaRPr lang="en-AU" sz="14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3131840" y="4248709"/>
                      <a:ext cx="684096" cy="2270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Bone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3707904" y="4248709"/>
                      <a:ext cx="864096" cy="2270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ctr">
                      <a:spAutoFit/>
                    </a:bodyPr>
                    <a:lstStyle/>
                    <a:p>
                      <a:pPr algn="ct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Implant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19" name="TextBox 18"/>
                  <p:cNvSpPr txBox="1"/>
                  <p:nvPr/>
                </p:nvSpPr>
                <p:spPr>
                  <a:xfrm>
                    <a:off x="4355976" y="3068960"/>
                    <a:ext cx="797353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AU" sz="1400" dirty="0" smtClean="0">
                        <a:solidFill>
                          <a:schemeClr val="tx1"/>
                        </a:solidFill>
                      </a:rPr>
                      <a:t>Bone Cells</a:t>
                    </a:r>
                    <a:endParaRPr lang="en-AU" sz="14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7" name="TextBox 16"/>
                <p:cNvSpPr txBox="1"/>
                <p:nvPr/>
              </p:nvSpPr>
              <p:spPr>
                <a:xfrm>
                  <a:off x="5560275" y="3176681"/>
                  <a:ext cx="91041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AU" sz="1400" dirty="0" smtClean="0">
                      <a:solidFill>
                        <a:schemeClr val="tx1"/>
                      </a:solidFill>
                    </a:rPr>
                    <a:t>Integrins</a:t>
                  </a:r>
                  <a:endParaRPr lang="en-AU" sz="14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6015480" y="4522535"/>
                <a:ext cx="17257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dirty="0" smtClean="0">
                    <a:solidFill>
                      <a:schemeClr val="tx1"/>
                    </a:solidFill>
                  </a:rPr>
                  <a:t>Collagen, proteins and filopodias</a:t>
                </a:r>
                <a:endParaRPr lang="en-AU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628478" y="5048800"/>
              <a:ext cx="3887044" cy="226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200" dirty="0" smtClean="0">
                  <a:solidFill>
                    <a:schemeClr val="tx1"/>
                  </a:solidFill>
                </a:rPr>
                <a:t>Adopted from </a:t>
              </a:r>
              <a:r>
                <a:rPr lang="en-AU" sz="1200" dirty="0" err="1" smtClean="0">
                  <a:solidFill>
                    <a:schemeClr val="tx1"/>
                  </a:solidFill>
                </a:rPr>
                <a:t>Gittens</a:t>
              </a:r>
              <a:r>
                <a:rPr lang="en-AU" sz="1200" dirty="0" smtClean="0">
                  <a:solidFill>
                    <a:schemeClr val="tx1"/>
                  </a:solidFill>
                </a:rPr>
                <a:t> RA, et al. Biomaterials 2011.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53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5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04812" y="272842"/>
            <a:ext cx="8339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>
                <a:solidFill>
                  <a:srgbClr val="FF0000"/>
                </a:solidFill>
              </a:rPr>
              <a:t>Nanoporous surface modification via liquid metal dealloying to create a bicontinuous surface structure</a:t>
            </a:r>
            <a:endParaRPr lang="en-AU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1196752"/>
            <a:ext cx="79208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</a:rPr>
              <a:t>Nanoporous Surface Modification of Ti-Ta alloys using Selective Dealloying</a:t>
            </a:r>
          </a:p>
          <a:p>
            <a:endParaRPr lang="en-AU" dirty="0"/>
          </a:p>
        </p:txBody>
      </p:sp>
      <p:grpSp>
        <p:nvGrpSpPr>
          <p:cNvPr id="13" name="Group 12"/>
          <p:cNvGrpSpPr/>
          <p:nvPr/>
        </p:nvGrpSpPr>
        <p:grpSpPr>
          <a:xfrm>
            <a:off x="345190" y="2348880"/>
            <a:ext cx="8403274" cy="3637764"/>
            <a:chOff x="633222" y="2958408"/>
            <a:chExt cx="8403274" cy="3637764"/>
          </a:xfrm>
        </p:grpSpPr>
        <p:grpSp>
          <p:nvGrpSpPr>
            <p:cNvPr id="14" name="Group 13"/>
            <p:cNvGrpSpPr/>
            <p:nvPr/>
          </p:nvGrpSpPr>
          <p:grpSpPr>
            <a:xfrm>
              <a:off x="1331640" y="2958408"/>
              <a:ext cx="7704856" cy="3432254"/>
              <a:chOff x="1331640" y="2958408"/>
              <a:chExt cx="7704856" cy="3432254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1331640" y="2958408"/>
                <a:ext cx="6696744" cy="3432254"/>
                <a:chOff x="1331640" y="2958408"/>
                <a:chExt cx="6696744" cy="3432254"/>
              </a:xfrm>
            </p:grpSpPr>
            <p:sp>
              <p:nvSpPr>
                <p:cNvPr id="18" name="TextBox 17"/>
                <p:cNvSpPr txBox="1"/>
                <p:nvPr/>
              </p:nvSpPr>
              <p:spPr>
                <a:xfrm>
                  <a:off x="1331640" y="2958409"/>
                  <a:ext cx="1608913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AU" sz="1600" dirty="0" smtClean="0">
                      <a:solidFill>
                        <a:schemeClr val="tx1"/>
                      </a:solidFill>
                    </a:rPr>
                    <a:t>Macro-porous structure</a:t>
                  </a:r>
                  <a:endParaRPr lang="en-AU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3043721" y="2958408"/>
                  <a:ext cx="1374488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1600" dirty="0" smtClean="0">
                      <a:solidFill>
                        <a:schemeClr val="tx1"/>
                      </a:solidFill>
                    </a:rPr>
                    <a:t>Micro-porous structure</a:t>
                  </a:r>
                  <a:endParaRPr lang="en-AU" sz="1600" dirty="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0" name="Group 19"/>
                <p:cNvGrpSpPr/>
                <p:nvPr/>
              </p:nvGrpSpPr>
              <p:grpSpPr>
                <a:xfrm>
                  <a:off x="1331641" y="2958409"/>
                  <a:ext cx="6696743" cy="3432253"/>
                  <a:chOff x="1331641" y="2958409"/>
                  <a:chExt cx="6696743" cy="3432253"/>
                </a:xfrm>
              </p:grpSpPr>
              <p:pic>
                <p:nvPicPr>
                  <p:cNvPr id="21" name="Picture 20"/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2299"/>
                  <a:stretch/>
                </p:blipFill>
                <p:spPr>
                  <a:xfrm rot="10800000">
                    <a:off x="1331641" y="3501008"/>
                    <a:ext cx="3852144" cy="2510389"/>
                  </a:xfrm>
                  <a:prstGeom prst="rect">
                    <a:avLst/>
                  </a:prstGeom>
                </p:spPr>
              </p:pic>
              <p:cxnSp>
                <p:nvCxnSpPr>
                  <p:cNvPr id="22" name="Straight Connector 21"/>
                  <p:cNvCxnSpPr/>
                  <p:nvPr/>
                </p:nvCxnSpPr>
                <p:spPr bwMode="auto">
                  <a:xfrm rot="16200000">
                    <a:off x="2710542" y="3228409"/>
                    <a:ext cx="540000" cy="0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4916097" y="4437112"/>
                    <a:ext cx="3112287" cy="1953550"/>
                    <a:chOff x="4916097" y="4437112"/>
                    <a:chExt cx="3112287" cy="1953550"/>
                  </a:xfrm>
                </p:grpSpPr>
                <p:sp>
                  <p:nvSpPr>
                    <p:cNvPr id="24" name="Oval 23"/>
                    <p:cNvSpPr/>
                    <p:nvPr/>
                  </p:nvSpPr>
                  <p:spPr bwMode="auto">
                    <a:xfrm>
                      <a:off x="4916097" y="4869160"/>
                      <a:ext cx="216024" cy="216024"/>
                    </a:xfrm>
                    <a:prstGeom prst="ellipse">
                      <a:avLst/>
                    </a:prstGeom>
                    <a:noFill/>
                    <a:ln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A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p:txBody>
                </p:sp>
                <p:pic>
                  <p:nvPicPr>
                    <p:cNvPr id="25" name="Picture 24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986609" y="4437112"/>
                      <a:ext cx="2041775" cy="195355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26" name="Straight Connector 25"/>
                    <p:cNvCxnSpPr>
                      <a:stCxn id="24" idx="7"/>
                      <a:endCxn id="25" idx="0"/>
                    </p:cNvCxnSpPr>
                    <p:nvPr/>
                  </p:nvCxnSpPr>
                  <p:spPr bwMode="auto">
                    <a:xfrm flipV="1">
                      <a:off x="5100485" y="4437112"/>
                      <a:ext cx="1907012" cy="463684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27" name="Straight Connector 26"/>
                    <p:cNvCxnSpPr/>
                    <p:nvPr/>
                  </p:nvCxnSpPr>
                  <p:spPr bwMode="auto">
                    <a:xfrm>
                      <a:off x="5078771" y="5085183"/>
                      <a:ext cx="1293429" cy="1080121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</p:grpSp>
          </p:grpSp>
          <p:sp>
            <p:nvSpPr>
              <p:cNvPr id="17" name="TextBox 16"/>
              <p:cNvSpPr txBox="1"/>
              <p:nvPr/>
            </p:nvSpPr>
            <p:spPr>
              <a:xfrm>
                <a:off x="7164288" y="3933056"/>
                <a:ext cx="18722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600" dirty="0" smtClean="0">
                    <a:solidFill>
                      <a:schemeClr val="tx1"/>
                    </a:solidFill>
                  </a:rPr>
                  <a:t>Nanoporous Surface structure</a:t>
                </a:r>
                <a:endParaRPr lang="en-AU" sz="16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633222" y="6011397"/>
              <a:ext cx="544705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dirty="0" smtClean="0">
                  <a:solidFill>
                    <a:schemeClr val="tx1"/>
                  </a:solidFill>
                </a:rPr>
                <a:t>Selective dealloying will produce a Tantalum rich nano-scale interconnected porous structure </a:t>
              </a:r>
              <a:endParaRPr lang="en-AU" sz="16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30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6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Liquid Metal Dealloying Process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6000" y="980728"/>
            <a:ext cx="69974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</a:rPr>
              <a:t>Schematic of the dealloying method using a metallic melt,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1508289"/>
            <a:ext cx="4752528" cy="2421410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0" y="4509120"/>
            <a:ext cx="5806287" cy="191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678043" y="3852336"/>
            <a:ext cx="35025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600" dirty="0" smtClean="0">
                <a:solidFill>
                  <a:schemeClr val="tx1"/>
                </a:solidFill>
              </a:rPr>
              <a:t>Atom B (orange) dissolves into a melt composed of C atoms (pink)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33099" y="4869160"/>
            <a:ext cx="26908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600" dirty="0" smtClean="0">
                <a:solidFill>
                  <a:schemeClr val="tx1"/>
                </a:solidFill>
              </a:rPr>
              <a:t>Remaining </a:t>
            </a:r>
            <a:r>
              <a:rPr lang="en-AU" sz="1600" dirty="0">
                <a:solidFill>
                  <a:schemeClr val="tx1"/>
                </a:solidFill>
              </a:rPr>
              <a:t>atom A </a:t>
            </a:r>
            <a:r>
              <a:rPr lang="en-AU" sz="1600" dirty="0" smtClean="0">
                <a:solidFill>
                  <a:schemeClr val="tx1"/>
                </a:solidFill>
              </a:rPr>
              <a:t>(green</a:t>
            </a:r>
            <a:r>
              <a:rPr lang="en-AU" sz="1600" dirty="0">
                <a:solidFill>
                  <a:schemeClr val="tx1"/>
                </a:solidFill>
              </a:rPr>
              <a:t>)</a:t>
            </a:r>
          </a:p>
          <a:p>
            <a:pPr algn="just"/>
            <a:r>
              <a:rPr lang="en-AU" sz="1600" dirty="0">
                <a:solidFill>
                  <a:schemeClr val="tx1"/>
                </a:solidFill>
              </a:rPr>
              <a:t>self-organizes into a porous structure by surface diffusion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555308" y="1700808"/>
            <a:ext cx="2160240" cy="2834630"/>
            <a:chOff x="6228184" y="1484784"/>
            <a:chExt cx="2160240" cy="283463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184" y="1484784"/>
              <a:ext cx="2160240" cy="216024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6233099" y="3762750"/>
              <a:ext cx="2080343" cy="556664"/>
              <a:chOff x="7308304" y="1586064"/>
              <a:chExt cx="2080343" cy="556664"/>
            </a:xfrm>
          </p:grpSpPr>
          <p:sp>
            <p:nvSpPr>
              <p:cNvPr id="3" name="Rectangle 2"/>
              <p:cNvSpPr/>
              <p:nvPr/>
            </p:nvSpPr>
            <p:spPr bwMode="auto">
              <a:xfrm>
                <a:off x="7308304" y="1637175"/>
                <a:ext cx="360000" cy="14400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7308304" y="1916832"/>
                <a:ext cx="360000" cy="144016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7668304" y="1586064"/>
                <a:ext cx="170591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tx1"/>
                    </a:solidFill>
                  </a:rPr>
                  <a:t>Miscible,     </a:t>
                </a:r>
                <a:r>
                  <a:rPr lang="el-GR" sz="1200" b="1" dirty="0" smtClean="0">
                    <a:solidFill>
                      <a:schemeClr val="tx1"/>
                    </a:solidFill>
                    <a:latin typeface="Cambria Math"/>
                    <a:ea typeface="Cambria Math"/>
                  </a:rPr>
                  <a:t>Δ</a:t>
                </a:r>
                <a:r>
                  <a:rPr lang="en-AU" sz="1200" b="1" i="1" dirty="0" err="1" smtClean="0">
                    <a:solidFill>
                      <a:schemeClr val="tx1"/>
                    </a:solidFill>
                    <a:latin typeface="Cambria Math"/>
                    <a:ea typeface="Cambria Math"/>
                  </a:rPr>
                  <a:t>H</a:t>
                </a:r>
                <a:r>
                  <a:rPr lang="en-AU" b="1" dirty="0" err="1" smtClean="0">
                    <a:solidFill>
                      <a:schemeClr val="tx1"/>
                    </a:solidFill>
                    <a:latin typeface="Cambria Math"/>
                    <a:ea typeface="Cambria Math"/>
                  </a:rPr>
                  <a:t>Mix</a:t>
                </a:r>
                <a:r>
                  <a:rPr lang="en-AU" sz="1200" b="1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 &lt; 0</a:t>
                </a:r>
                <a:endParaRPr lang="en-A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7668304" y="1865729"/>
                <a:ext cx="17203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sz="1200" b="1" dirty="0" smtClean="0">
                    <a:solidFill>
                      <a:schemeClr val="tx1"/>
                    </a:solidFill>
                  </a:rPr>
                  <a:t>Immiscible, </a:t>
                </a:r>
                <a:r>
                  <a:rPr lang="el-GR" sz="1200" b="1" dirty="0" smtClean="0">
                    <a:solidFill>
                      <a:schemeClr val="tx1"/>
                    </a:solidFill>
                    <a:latin typeface="Cambria Math"/>
                    <a:ea typeface="Cambria Math"/>
                  </a:rPr>
                  <a:t>Δ</a:t>
                </a:r>
                <a:r>
                  <a:rPr lang="en-AU" sz="1200" b="1" i="1" dirty="0" err="1">
                    <a:solidFill>
                      <a:schemeClr val="tx1"/>
                    </a:solidFill>
                    <a:latin typeface="Cambria Math"/>
                    <a:ea typeface="Cambria Math"/>
                  </a:rPr>
                  <a:t>H</a:t>
                </a:r>
                <a:r>
                  <a:rPr lang="en-AU" b="1" dirty="0" err="1">
                    <a:solidFill>
                      <a:schemeClr val="tx1"/>
                    </a:solidFill>
                    <a:latin typeface="Cambria Math"/>
                    <a:ea typeface="Cambria Math"/>
                  </a:rPr>
                  <a:t>Mix</a:t>
                </a:r>
                <a:r>
                  <a:rPr lang="en-AU" sz="1200" b="1" dirty="0">
                    <a:solidFill>
                      <a:schemeClr val="tx1"/>
                    </a:solidFill>
                    <a:ea typeface="Cambria Math"/>
                  </a:rPr>
                  <a:t> </a:t>
                </a:r>
                <a:r>
                  <a:rPr lang="en-AU" sz="1200" b="1" dirty="0" smtClean="0">
                    <a:solidFill>
                      <a:schemeClr val="tx1"/>
                    </a:solidFill>
                    <a:ea typeface="Cambria Math"/>
                  </a:rPr>
                  <a:t>&gt; 0</a:t>
                </a:r>
                <a:endParaRPr lang="en-AU" sz="1200" b="1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428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7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Dealloyed Composite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836712"/>
            <a:ext cx="5760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Bicontinuous Ta/Bi composite is formed once dealloying is finished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1" y="1586636"/>
            <a:ext cx="4532241" cy="33682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11842" y="4835188"/>
            <a:ext cx="2844334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Continuous Tantalum ligaments</a:t>
            </a:r>
            <a:endParaRPr lang="en-AU" sz="16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2908412" y="4295776"/>
            <a:ext cx="403430" cy="53941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42900" y="5106670"/>
            <a:ext cx="2872916" cy="338554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Interpenetrating Bi-phase</a:t>
            </a:r>
            <a:endParaRPr lang="en-AU" sz="160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>
            <a:off x="1123020" y="4447768"/>
            <a:ext cx="288032" cy="67554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515444"/>
              </p:ext>
            </p:extLst>
          </p:nvPr>
        </p:nvGraphicFramePr>
        <p:xfrm>
          <a:off x="1047159" y="5537866"/>
          <a:ext cx="3737314" cy="95383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68657"/>
                <a:gridCol w="1868657"/>
              </a:tblGrid>
              <a:tr h="210155">
                <a:tc>
                  <a:txBody>
                    <a:bodyPr/>
                    <a:lstStyle/>
                    <a:p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Element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 marL="47957" marR="47957" marT="23979" marB="23979"/>
                </a:tc>
                <a:tc>
                  <a:txBody>
                    <a:bodyPr/>
                    <a:lstStyle/>
                    <a:p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wt%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 marL="47957" marR="47957" marT="23979" marB="23979"/>
                </a:tc>
              </a:tr>
              <a:tr h="210155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Bi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49.9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</a:tr>
              <a:tr h="210155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Ta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48.0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</a:tr>
              <a:tr h="210155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Ti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2.1</a:t>
                      </a:r>
                      <a:endParaRPr lang="en-AU" sz="1200" dirty="0"/>
                    </a:p>
                  </a:txBody>
                  <a:tcPr marL="47957" marR="47957" marT="23979" marB="23979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6" name="Picture 3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7706" y="549610"/>
            <a:ext cx="19800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3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7706" y="4550708"/>
            <a:ext cx="19800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3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47706" y="2529610"/>
            <a:ext cx="1980000" cy="19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67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8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Interconnected Nanoporous Structures 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Morphology of engineered nanoporous Tantalum surface structures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154" y="1247775"/>
            <a:ext cx="5494620" cy="528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3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9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Nanoporous Surface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942" y="980728"/>
            <a:ext cx="8344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Producing mechanically stable “</a:t>
            </a:r>
            <a:r>
              <a:rPr lang="en-AU" sz="2000" dirty="0" smtClean="0">
                <a:solidFill>
                  <a:srgbClr val="FF0000"/>
                </a:solidFill>
              </a:rPr>
              <a:t>Monolithic</a:t>
            </a:r>
            <a:r>
              <a:rPr lang="en-AU" sz="2000" dirty="0" smtClean="0">
                <a:solidFill>
                  <a:schemeClr val="tx1"/>
                </a:solidFill>
              </a:rPr>
              <a:t>” nanoporous surface on Ti-Ta alloys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2333248"/>
            <a:ext cx="4236185" cy="282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542" y="2340245"/>
            <a:ext cx="4226946" cy="281796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 flipH="1">
            <a:off x="3203848" y="2333248"/>
            <a:ext cx="1533694" cy="1412061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Connector 13"/>
          <p:cNvCxnSpPr/>
          <p:nvPr/>
        </p:nvCxnSpPr>
        <p:spPr bwMode="auto">
          <a:xfrm>
            <a:off x="3203848" y="3745309"/>
            <a:ext cx="1533694" cy="14129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6471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10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Kinetics of Porosity Evolution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6000" y="90872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Porosity &amp; Interface evolution during liquid metal dealloying – “Monolithic”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8" t="4900" r="9365"/>
          <a:stretch/>
        </p:blipFill>
        <p:spPr>
          <a:xfrm>
            <a:off x="323528" y="1613229"/>
            <a:ext cx="5211440" cy="4099660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68" y="5712889"/>
            <a:ext cx="1585959" cy="776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598095"/>
              </p:ext>
            </p:extLst>
          </p:nvPr>
        </p:nvGraphicFramePr>
        <p:xfrm>
          <a:off x="5463430" y="1790824"/>
          <a:ext cx="3478093" cy="18542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312488"/>
                <a:gridCol w="984366"/>
                <a:gridCol w="1181239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</a:rPr>
                        <a:t>T (</a:t>
                      </a:r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a:t>°</a:t>
                      </a:r>
                      <a:r>
                        <a:rPr lang="en-AU" sz="1600" b="0" i="1" baseline="0" dirty="0" smtClean="0">
                          <a:solidFill>
                            <a:schemeClr val="tx1"/>
                          </a:solidFill>
                          <a:latin typeface="+mn-lt"/>
                          <a:ea typeface="Cambria Math"/>
                        </a:rPr>
                        <a:t>K</a:t>
                      </a:r>
                      <a:r>
                        <a:rPr lang="en-AU" sz="1600" b="0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AU" sz="1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i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endParaRPr lang="en-AU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600" b="0" i="1" dirty="0" smtClean="0">
                          <a:solidFill>
                            <a:schemeClr val="tx1"/>
                          </a:solidFill>
                        </a:rPr>
                        <a:t>k, m</a:t>
                      </a:r>
                      <a:endParaRPr lang="en-AU" sz="16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873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0.6304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1.516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sym typeface="Symbol"/>
                        </a:rPr>
                        <a:t>10</a:t>
                      </a:r>
                      <a:r>
                        <a:rPr lang="en-AU" sz="1400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-6</a:t>
                      </a:r>
                      <a:endParaRPr lang="en-AU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973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0.5594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3.400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sym typeface="Symbol"/>
                        </a:rPr>
                        <a:t>10</a:t>
                      </a:r>
                      <a:r>
                        <a:rPr lang="en-AU" sz="1400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-6</a:t>
                      </a:r>
                      <a:endParaRPr lang="en-AU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1073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0.5420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4.881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sym typeface="Symbol"/>
                        </a:rPr>
                        <a:t>10</a:t>
                      </a:r>
                      <a:r>
                        <a:rPr lang="en-AU" sz="1400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-6</a:t>
                      </a:r>
                      <a:endParaRPr lang="en-AU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1273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0.4966</a:t>
                      </a:r>
                      <a:endParaRPr lang="en-A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400" dirty="0" smtClean="0">
                          <a:solidFill>
                            <a:schemeClr val="tx1"/>
                          </a:solidFill>
                        </a:rPr>
                        <a:t>1.171</a:t>
                      </a:r>
                      <a:r>
                        <a:rPr lang="en-AU" sz="1400" dirty="0" smtClean="0">
                          <a:solidFill>
                            <a:schemeClr val="tx1"/>
                          </a:solidFill>
                          <a:sym typeface="Symbol"/>
                        </a:rPr>
                        <a:t>10</a:t>
                      </a:r>
                      <a:r>
                        <a:rPr lang="en-AU" sz="1400" baseline="30000" dirty="0" smtClean="0">
                          <a:solidFill>
                            <a:schemeClr val="tx1"/>
                          </a:solidFill>
                          <a:sym typeface="Symbol"/>
                        </a:rPr>
                        <a:t>-5</a:t>
                      </a:r>
                      <a:endParaRPr lang="en-AU" sz="1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6" t="4390" r="7531"/>
          <a:stretch/>
        </p:blipFill>
        <p:spPr>
          <a:xfrm>
            <a:off x="5436096" y="3717032"/>
            <a:ext cx="3573066" cy="273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3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11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Kinetics of porosity evolution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000" y="90872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Underlying dealloying mechanism: activation energy for the growth of dealloying interface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" t="3101" r="7619"/>
          <a:stretch/>
        </p:blipFill>
        <p:spPr>
          <a:xfrm>
            <a:off x="35496" y="1803580"/>
            <a:ext cx="5865229" cy="45057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02601" y="3212976"/>
                <a:ext cx="1611403" cy="502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𝑘</m:t>
                      </m:r>
                      <m:r>
                        <a:rPr lang="en-AU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 </m:t>
                      </m:r>
                      <m:sSub>
                        <m:sSubPr>
                          <m:ctrlP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AU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AU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AU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AU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𝑅𝑇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601" y="3212976"/>
                <a:ext cx="1611403" cy="50212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580112" y="4034165"/>
            <a:ext cx="345638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The activation required for interface evolution is </a:t>
            </a:r>
            <a:r>
              <a:rPr lang="en-AU" sz="1600" dirty="0" smtClean="0">
                <a:solidFill>
                  <a:schemeClr val="tx1"/>
                </a:solidFill>
                <a:latin typeface="+mn-lt"/>
                <a:ea typeface="Cambria Math"/>
              </a:rPr>
              <a:t>≈ </a:t>
            </a:r>
            <a:r>
              <a:rPr lang="en-AU" sz="1600" b="1" dirty="0" smtClean="0">
                <a:solidFill>
                  <a:srgbClr val="FF0000"/>
                </a:solidFill>
                <a:latin typeface="+mn-lt"/>
                <a:ea typeface="Cambria Math"/>
              </a:rPr>
              <a:t>46.1 kJ/mol</a:t>
            </a:r>
          </a:p>
          <a:p>
            <a:endParaRPr lang="en-AU" sz="1600" dirty="0">
              <a:solidFill>
                <a:schemeClr val="tx1"/>
              </a:solidFill>
              <a:latin typeface="+mn-lt"/>
              <a:ea typeface="Cambria Math"/>
            </a:endParaRPr>
          </a:p>
          <a:p>
            <a:r>
              <a:rPr lang="en-AU" sz="1400" dirty="0" smtClean="0">
                <a:solidFill>
                  <a:schemeClr val="tx1"/>
                </a:solidFill>
                <a:latin typeface="+mn-lt"/>
                <a:ea typeface="Cambria Math"/>
              </a:rPr>
              <a:t>Similar to activation energy required for dealloying in Cu melt [1]</a:t>
            </a:r>
            <a:endParaRPr lang="en-AU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215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12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Kinetics of ligament coarsening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Time dependent ligament coarsening 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t="3189" r="7173" b="-1"/>
          <a:stretch/>
        </p:blipFill>
        <p:spPr>
          <a:xfrm>
            <a:off x="251520" y="1466390"/>
            <a:ext cx="4234296" cy="33621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85771" y="2982685"/>
                <a:ext cx="131638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86C7F89-9891-402E-A93D-6DF0F7E4F561}" type="mathplaceholder">
                        <a:rPr lang="en-AU" i="1" smtClean="0">
                          <a:latin typeface="Cambria Math"/>
                        </a:rPr>
                        <a:t>Type equation here.</a:t>
                      </a:fld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771" y="2982685"/>
                <a:ext cx="1316386" cy="246221"/>
              </a:xfrm>
              <a:prstGeom prst="rect">
                <a:avLst/>
              </a:prstGeom>
              <a:blipFill rotWithShape="1"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2874" r="7618"/>
          <a:stretch/>
        </p:blipFill>
        <p:spPr>
          <a:xfrm>
            <a:off x="4583582" y="1466128"/>
            <a:ext cx="4254950" cy="336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84212" y="4828528"/>
            <a:ext cx="3899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1800" dirty="0" smtClean="0">
                <a:solidFill>
                  <a:schemeClr val="tx1"/>
                </a:solidFill>
              </a:rPr>
              <a:t>Ligament coarsening expressed as a power function</a:t>
            </a:r>
            <a:endParaRPr lang="en-AU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457978" y="5589240"/>
                <a:ext cx="2052870" cy="5202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AU" sz="18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p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𝑚</m:t>
                          </m:r>
                        </m:sup>
                      </m:sSup>
                      <m:r>
                        <a:rPr lang="en-AU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AU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𝑘𝑡</m:t>
                      </m:r>
                      <m:sSub>
                        <m:sSubPr>
                          <m:ctrlP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AU" sz="18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AU" sz="18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AU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AU" sz="18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AU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AU" sz="18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AU" sz="18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𝑅𝑇</m:t>
                                  </m:r>
                                </m:den>
                              </m:f>
                            </m:e>
                          </m:d>
                        </m:sup>
                      </m:sSup>
                    </m:oMath>
                  </m:oMathPara>
                </a14:m>
                <a:endParaRPr lang="en-AU" sz="18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978" y="5589240"/>
                <a:ext cx="2052870" cy="52020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220072" y="4860449"/>
            <a:ext cx="3167657" cy="58477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Activation required for Ligament Coarsening: </a:t>
            </a:r>
            <a:r>
              <a:rPr lang="en-AU" sz="1600" dirty="0" smtClean="0">
                <a:solidFill>
                  <a:srgbClr val="FF0000"/>
                </a:solidFill>
              </a:rPr>
              <a:t>~71.7 kJ/mol</a:t>
            </a:r>
            <a:endParaRPr lang="en-AU" sz="16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1271" y="6109447"/>
            <a:ext cx="3311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>
                <a:solidFill>
                  <a:schemeClr val="tx1"/>
                </a:solidFill>
              </a:rPr>
              <a:t>Mendis</a:t>
            </a:r>
            <a:r>
              <a:rPr lang="en-AU" dirty="0" smtClean="0">
                <a:solidFill>
                  <a:schemeClr val="tx1"/>
                </a:solidFill>
              </a:rPr>
              <a:t>, S, </a:t>
            </a:r>
            <a:r>
              <a:rPr lang="en-AU" i="1" dirty="0" smtClean="0">
                <a:solidFill>
                  <a:schemeClr val="tx1"/>
                </a:solidFill>
              </a:rPr>
              <a:t>et al. materials characterization 2018 (submitted)</a:t>
            </a:r>
            <a:endParaRPr lang="en-A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9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13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Nanoporous Surface Characterisation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942" y="980728"/>
            <a:ext cx="8344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1800" dirty="0" smtClean="0">
                <a:solidFill>
                  <a:schemeClr val="tx1"/>
                </a:solidFill>
              </a:rPr>
              <a:t>Interconnected Ta ligaments and evolution of grain boundaries using FIB</a:t>
            </a:r>
            <a:endParaRPr lang="en-AU" sz="18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35896" y="5833584"/>
            <a:ext cx="4985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Estimated volume fraction of porosity is:   </a:t>
            </a:r>
            <a:r>
              <a:rPr lang="en-AU" sz="2000" dirty="0" smtClean="0">
                <a:solidFill>
                  <a:schemeClr val="tx1"/>
                </a:solidFill>
                <a:latin typeface="+mn-lt"/>
              </a:rPr>
              <a:t>~ 70% </a:t>
            </a:r>
            <a:r>
              <a:rPr lang="en-AU" sz="2000" dirty="0" smtClean="0">
                <a:solidFill>
                  <a:schemeClr val="tx1"/>
                </a:solidFill>
                <a:latin typeface="+mn-lt"/>
                <a:ea typeface="Cambria Math"/>
              </a:rPr>
              <a:t>± 4.72</a:t>
            </a:r>
            <a:endParaRPr lang="en-AU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45835"/>
            <a:ext cx="2159776" cy="4383363"/>
          </a:xfrm>
          <a:prstGeom prst="rect">
            <a:avLst/>
          </a:prstGeom>
        </p:spPr>
      </p:pic>
      <p:pic>
        <p:nvPicPr>
          <p:cNvPr id="2050" name="Picture 2" descr="C:\Users\s3332932\Documents\PhD Research\Documents\Journals\Journal - Dealloying\Pore Morphology + Characterisation Paper\Imaging\Volume_Rendering\VolumeRendering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356" y="1441450"/>
            <a:ext cx="4404154" cy="439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99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14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Ligament </a:t>
            </a:r>
            <a:r>
              <a:rPr lang="en-AU" sz="2800" smtClean="0">
                <a:solidFill>
                  <a:srgbClr val="FF0000"/>
                </a:solidFill>
              </a:rPr>
              <a:t>Structure Characterisation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942" y="980728"/>
            <a:ext cx="8344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High Resolution-TEM characterization of “Monolithic” Tantalum ligaments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24" y="1947151"/>
            <a:ext cx="3885864" cy="378610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69" y="1919918"/>
            <a:ext cx="4027631" cy="379681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 bwMode="auto">
          <a:xfrm flipV="1">
            <a:off x="3131840" y="1947151"/>
            <a:ext cx="1657984" cy="1871176"/>
          </a:xfrm>
          <a:prstGeom prst="line">
            <a:avLst/>
          </a:prstGeom>
          <a:noFill/>
          <a:ln w="28575" cap="flat" cmpd="sng" algn="ctr">
            <a:solidFill>
              <a:srgbClr val="EE3224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131840" y="4005064"/>
            <a:ext cx="1657984" cy="1711672"/>
          </a:xfrm>
          <a:prstGeom prst="line">
            <a:avLst/>
          </a:prstGeom>
          <a:noFill/>
          <a:ln w="28575" cap="flat" cmpd="sng" algn="ctr">
            <a:solidFill>
              <a:srgbClr val="EE3224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1882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17" t="11440" r="26083" b="18519"/>
          <a:stretch/>
        </p:blipFill>
        <p:spPr bwMode="auto">
          <a:xfrm>
            <a:off x="467544" y="1624282"/>
            <a:ext cx="3888432" cy="3878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15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Ligament Structure Characterisation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942" y="980728"/>
            <a:ext cx="83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TEM selective area diffraction of “Monolithic” Tantalum ligaments</a:t>
            </a:r>
            <a:endParaRPr lang="en-AU" sz="20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9107" y="5766295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dirty="0" smtClean="0">
                <a:solidFill>
                  <a:schemeClr val="tx1"/>
                </a:solidFill>
              </a:rPr>
              <a:t>Single crystal Tantalum ligaments</a:t>
            </a:r>
            <a:endParaRPr lang="en-AU" sz="160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962101" y="1624281"/>
            <a:ext cx="3786363" cy="3792612"/>
            <a:chOff x="4962101" y="1624281"/>
            <a:chExt cx="3786363" cy="3792612"/>
          </a:xfrm>
        </p:grpSpPr>
        <p:grpSp>
          <p:nvGrpSpPr>
            <p:cNvPr id="3" name="Group 2"/>
            <p:cNvGrpSpPr/>
            <p:nvPr/>
          </p:nvGrpSpPr>
          <p:grpSpPr>
            <a:xfrm>
              <a:off x="4962101" y="1624281"/>
              <a:ext cx="3786363" cy="3792612"/>
              <a:chOff x="4962101" y="1624281"/>
              <a:chExt cx="3786363" cy="3792612"/>
            </a:xfrm>
          </p:grpSpPr>
          <p:pic>
            <p:nvPicPr>
              <p:cNvPr id="2" name="Picture 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500" t="11441" r="26250" b="18666"/>
              <a:stretch/>
            </p:blipFill>
            <p:spPr bwMode="auto">
              <a:xfrm>
                <a:off x="4962101" y="1624281"/>
                <a:ext cx="3786363" cy="379261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6855282" y="1628800"/>
                <a:ext cx="18931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AU" sz="2000" dirty="0" smtClean="0">
                    <a:latin typeface="Helvetica" pitchFamily="34" charset="0"/>
                    <a:cs typeface="Helvetica" pitchFamily="34" charset="0"/>
                  </a:rPr>
                  <a:t>Z =[111]/ BCC</a:t>
                </a:r>
                <a:endParaRPr lang="en-AU" sz="2000" dirty="0">
                  <a:latin typeface="Helvetica" pitchFamily="34" charset="0"/>
                  <a:cs typeface="Helvetica" pitchFamily="34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6372200" y="3542498"/>
              <a:ext cx="1227077" cy="608399"/>
              <a:chOff x="6372200" y="3542498"/>
              <a:chExt cx="1227077" cy="6083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7020272" y="3542498"/>
                    <a:ext cx="579005" cy="2465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AU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/>
                                </a:rPr>
                                <m:t>0 1 </m:t>
                              </m:r>
                              <m:acc>
                                <m:accPr>
                                  <m:chr m:val="̅"/>
                                  <m:ctrlPr>
                                    <a:rPr lang="en-AU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AU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acc>
                            </m:e>
                          </m:d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20272" y="3542498"/>
                    <a:ext cx="579005" cy="246542"/>
                  </a:xfrm>
                  <a:prstGeom prst="rect">
                    <a:avLst/>
                  </a:prstGeom>
                  <a:blipFill rotWithShape="1">
                    <a:blip r:embed="rId4"/>
                    <a:stretch>
                      <a:fillRect r="-3158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39" name="Oval 1038"/>
              <p:cNvSpPr/>
              <p:nvPr/>
            </p:nvSpPr>
            <p:spPr bwMode="auto">
              <a:xfrm>
                <a:off x="6804248" y="3645024"/>
                <a:ext cx="45719" cy="457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1000" b="0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/>
                  <p:cNvSpPr txBox="1"/>
                  <p:nvPr/>
                </p:nvSpPr>
                <p:spPr>
                  <a:xfrm>
                    <a:off x="6855282" y="3904355"/>
                    <a:ext cx="579005" cy="2465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AU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/>
                                </a:rPr>
                                <m:t>1 0 </m:t>
                              </m:r>
                              <m:acc>
                                <m:accPr>
                                  <m:chr m:val="̅"/>
                                  <m:ctrlPr>
                                    <a:rPr lang="en-AU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AU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acc>
                            </m:e>
                          </m:d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52" name="TextBox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55282" y="3904355"/>
                    <a:ext cx="579005" cy="246542"/>
                  </a:xfrm>
                  <a:prstGeom prst="rect">
                    <a:avLst/>
                  </a:prstGeom>
                  <a:blipFill rotWithShape="1">
                    <a:blip r:embed="rId5"/>
                    <a:stretch>
                      <a:fillRect r="-3158"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6372200" y="3902538"/>
                    <a:ext cx="579005" cy="24654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d>
                            <m:dPr>
                              <m:begChr m:val="["/>
                              <m:endChr m:val="]"/>
                              <m:ctrlPr>
                                <a:rPr lang="en-AU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AU" b="0" i="1" smtClean="0">
                                  <a:latin typeface="Cambria Math"/>
                                </a:rPr>
                                <m:t>1 </m:t>
                              </m:r>
                              <m:acc>
                                <m:accPr>
                                  <m:chr m:val="̅"/>
                                  <m:ctrlPr>
                                    <a:rPr lang="en-AU" b="0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AU" b="0" i="1" smtClean="0">
                                      <a:latin typeface="Cambria Math"/>
                                    </a:rPr>
                                    <m:t>1</m:t>
                                  </m:r>
                                </m:e>
                              </m:acc>
                              <m:r>
                                <a:rPr lang="en-AU" b="0" i="1" smtClean="0">
                                  <a:latin typeface="Cambria Math"/>
                                </a:rPr>
                                <m:t> 0</m:t>
                              </m:r>
                            </m:e>
                          </m:d>
                        </m:oMath>
                      </m:oMathPara>
                    </a14:m>
                    <a:endParaRPr lang="en-AU" dirty="0"/>
                  </a:p>
                </p:txBody>
              </p:sp>
            </mc:Choice>
            <mc:Fallback xmlns="">
              <p:sp>
                <p:nvSpPr>
                  <p:cNvPr id="53" name="TextBox 5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72200" y="3902538"/>
                    <a:ext cx="579005" cy="246542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88454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16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Micromechanical Testing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Uniaxial compression testing of nanoporous Ta micro-pillars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8262" r="10274"/>
          <a:stretch/>
        </p:blipFill>
        <p:spPr>
          <a:xfrm>
            <a:off x="0" y="1490170"/>
            <a:ext cx="5819776" cy="4315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437112"/>
            <a:ext cx="2551787" cy="18141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60848"/>
            <a:ext cx="2551787" cy="18141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00192" y="1700808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Before Compression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4097566"/>
            <a:ext cx="2088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After Compression</a:t>
            </a:r>
            <a:endParaRPr lang="en-AU" sz="16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93769" y="3309163"/>
            <a:ext cx="13564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Densification</a:t>
            </a:r>
            <a:endParaRPr lang="en-AU" sz="16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13" idx="1"/>
          </p:cNvCxnSpPr>
          <p:nvPr/>
        </p:nvCxnSpPr>
        <p:spPr bwMode="auto">
          <a:xfrm flipH="1" flipV="1">
            <a:off x="2813649" y="3045917"/>
            <a:ext cx="1080120" cy="43252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 flipH="1" flipV="1">
            <a:off x="3203848" y="2420888"/>
            <a:ext cx="720080" cy="105011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5218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17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Micromechanical Testing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Phenomelogical model explaining compression modulus </a:t>
            </a:r>
            <a:endParaRPr lang="en-AU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3817" y="1801346"/>
            <a:ext cx="21451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Cell Geometry: single node tetrahedron [2]</a:t>
            </a:r>
            <a:endParaRPr lang="en-AU" sz="1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93818" y="4383027"/>
                <a:ext cx="2020489" cy="7397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𝜑</m:t>
                      </m:r>
                      <m:r>
                        <a:rPr lang="en-A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f>
                        <m:fPr>
                          <m:ctrlP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  <m:r>
                        <a:rPr lang="en-AU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𝜋</m:t>
                      </m:r>
                      <m:sSup>
                        <m:sSupPr>
                          <m:ctrlP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A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A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num>
                                <m:den>
                                  <m:r>
                                    <a:rPr lang="en-A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818" y="4383027"/>
                <a:ext cx="2020489" cy="73975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440" name="Group 56439"/>
          <p:cNvGrpSpPr/>
          <p:nvPr/>
        </p:nvGrpSpPr>
        <p:grpSpPr>
          <a:xfrm>
            <a:off x="7156102" y="2852936"/>
            <a:ext cx="1410136" cy="1415648"/>
            <a:chOff x="7156102" y="4131157"/>
            <a:chExt cx="1410136" cy="1415648"/>
          </a:xfrm>
        </p:grpSpPr>
        <p:sp>
          <p:nvSpPr>
            <p:cNvPr id="12" name="Oval 11"/>
            <p:cNvSpPr/>
            <p:nvPr/>
          </p:nvSpPr>
          <p:spPr bwMode="auto">
            <a:xfrm>
              <a:off x="7795330" y="4131157"/>
              <a:ext cx="249822" cy="24982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7156102" y="5013176"/>
              <a:ext cx="249822" cy="24982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7795330" y="4797152"/>
              <a:ext cx="249822" cy="249822"/>
            </a:xfrm>
            <a:prstGeom prst="ellipse">
              <a:avLst/>
            </a:prstGeom>
            <a:solidFill>
              <a:schemeClr val="bg2"/>
            </a:solidFill>
            <a:ln w="1905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8316416" y="4509120"/>
              <a:ext cx="249822" cy="24982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8197552" y="5296983"/>
              <a:ext cx="249822" cy="24982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/>
            <p:cNvCxnSpPr>
              <a:stCxn id="18" idx="0"/>
            </p:cNvCxnSpPr>
            <p:nvPr/>
          </p:nvCxnSpPr>
          <p:spPr bwMode="auto">
            <a:xfrm flipV="1">
              <a:off x="7920241" y="4365104"/>
              <a:ext cx="0" cy="432048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>
              <a:stCxn id="18" idx="2"/>
              <a:endCxn id="17" idx="7"/>
            </p:cNvCxnSpPr>
            <p:nvPr/>
          </p:nvCxnSpPr>
          <p:spPr bwMode="auto">
            <a:xfrm flipH="1">
              <a:off x="7369338" y="4922063"/>
              <a:ext cx="425992" cy="127699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18" name="Straight Connector 56417"/>
            <p:cNvCxnSpPr>
              <a:stCxn id="18" idx="7"/>
              <a:endCxn id="19" idx="2"/>
            </p:cNvCxnSpPr>
            <p:nvPr/>
          </p:nvCxnSpPr>
          <p:spPr bwMode="auto">
            <a:xfrm flipV="1">
              <a:off x="8008566" y="4634031"/>
              <a:ext cx="307850" cy="199707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25" name="Straight Connector 56424"/>
            <p:cNvCxnSpPr>
              <a:stCxn id="18" idx="5"/>
              <a:endCxn id="20" idx="1"/>
            </p:cNvCxnSpPr>
            <p:nvPr/>
          </p:nvCxnSpPr>
          <p:spPr bwMode="auto">
            <a:xfrm>
              <a:off x="8008566" y="5010388"/>
              <a:ext cx="225572" cy="323181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27" name="Straight Connector 56426"/>
            <p:cNvCxnSpPr>
              <a:stCxn id="12" idx="2"/>
              <a:endCxn id="17" idx="0"/>
            </p:cNvCxnSpPr>
            <p:nvPr/>
          </p:nvCxnSpPr>
          <p:spPr bwMode="auto">
            <a:xfrm flipH="1">
              <a:off x="7281013" y="4256068"/>
              <a:ext cx="514317" cy="75710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29" name="Straight Connector 56428"/>
            <p:cNvCxnSpPr>
              <a:stCxn id="17" idx="5"/>
              <a:endCxn id="20" idx="2"/>
            </p:cNvCxnSpPr>
            <p:nvPr/>
          </p:nvCxnSpPr>
          <p:spPr bwMode="auto">
            <a:xfrm>
              <a:off x="7369338" y="5226412"/>
              <a:ext cx="828214" cy="19548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34" name="Straight Connector 56433"/>
            <p:cNvCxnSpPr>
              <a:stCxn id="12" idx="6"/>
              <a:endCxn id="19" idx="1"/>
            </p:cNvCxnSpPr>
            <p:nvPr/>
          </p:nvCxnSpPr>
          <p:spPr bwMode="auto">
            <a:xfrm>
              <a:off x="8045152" y="4256068"/>
              <a:ext cx="307850" cy="28963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6437" name="Straight Connector 56436"/>
            <p:cNvCxnSpPr>
              <a:stCxn id="19" idx="4"/>
              <a:endCxn id="20" idx="7"/>
            </p:cNvCxnSpPr>
            <p:nvPr/>
          </p:nvCxnSpPr>
          <p:spPr bwMode="auto">
            <a:xfrm flipH="1">
              <a:off x="8410788" y="4758942"/>
              <a:ext cx="30539" cy="574627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56441" name="Oval 56440"/>
          <p:cNvSpPr/>
          <p:nvPr/>
        </p:nvSpPr>
        <p:spPr bwMode="auto">
          <a:xfrm>
            <a:off x="4412902" y="2849541"/>
            <a:ext cx="432048" cy="432048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3136499" y="3167631"/>
            <a:ext cx="576064" cy="57606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1839921" y="3645024"/>
            <a:ext cx="499831" cy="499831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0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442" name="TextBox 56441"/>
          <p:cNvSpPr txBox="1"/>
          <p:nvPr/>
        </p:nvSpPr>
        <p:spPr>
          <a:xfrm>
            <a:off x="4599806" y="3501008"/>
            <a:ext cx="12392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AU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AU" sz="1200" i="1" dirty="0" smtClean="0">
                <a:solidFill>
                  <a:schemeClr val="tx1"/>
                </a:solidFill>
              </a:rPr>
              <a:t> = </a:t>
            </a:r>
            <a:r>
              <a:rPr lang="en-AU" sz="1200" dirty="0" smtClean="0">
                <a:solidFill>
                  <a:schemeClr val="tx1"/>
                </a:solidFill>
              </a:rPr>
              <a:t>120nm</a:t>
            </a:r>
            <a:endParaRPr lang="en-AU" sz="1400" baseline="-25000" dirty="0">
              <a:solidFill>
                <a:schemeClr val="tx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260774" y="3933056"/>
            <a:ext cx="12392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AU" sz="1200" i="1" baseline="-2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AU" sz="1200" i="1" dirty="0" smtClean="0">
                <a:solidFill>
                  <a:schemeClr val="tx1"/>
                </a:solidFill>
              </a:rPr>
              <a:t> = </a:t>
            </a:r>
            <a:r>
              <a:rPr lang="en-AU" sz="1200" dirty="0" smtClean="0">
                <a:solidFill>
                  <a:schemeClr val="tx1"/>
                </a:solidFill>
              </a:rPr>
              <a:t>92nm</a:t>
            </a:r>
            <a:endParaRPr lang="en-AU" sz="1400" baseline="-25000" dirty="0">
              <a:solidFill>
                <a:schemeClr val="tx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892622" y="4376137"/>
            <a:ext cx="123921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AU" sz="1200" i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AU" sz="1200" i="1" dirty="0" smtClean="0">
                <a:solidFill>
                  <a:schemeClr val="tx1"/>
                </a:solidFill>
              </a:rPr>
              <a:t> = </a:t>
            </a:r>
            <a:r>
              <a:rPr lang="en-AU" sz="1200" dirty="0" smtClean="0">
                <a:solidFill>
                  <a:schemeClr val="tx1"/>
                </a:solidFill>
              </a:rPr>
              <a:t>74nm</a:t>
            </a:r>
            <a:endParaRPr lang="en-AU" sz="1400" baseline="-25000" dirty="0">
              <a:solidFill>
                <a:schemeClr val="tx1"/>
              </a:solidFill>
            </a:endParaRPr>
          </a:p>
        </p:txBody>
      </p:sp>
      <p:cxnSp>
        <p:nvCxnSpPr>
          <p:cNvPr id="56444" name="Straight Arrow Connector 56443"/>
          <p:cNvCxnSpPr>
            <a:endCxn id="56441" idx="5"/>
          </p:cNvCxnSpPr>
          <p:nvPr/>
        </p:nvCxnSpPr>
        <p:spPr bwMode="auto">
          <a:xfrm flipH="1" flipV="1">
            <a:off x="4781678" y="3218317"/>
            <a:ext cx="222370" cy="28269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447" name="Straight Arrow Connector 56446"/>
          <p:cNvCxnSpPr/>
          <p:nvPr/>
        </p:nvCxnSpPr>
        <p:spPr bwMode="auto">
          <a:xfrm flipH="1" flipV="1">
            <a:off x="3563888" y="3717032"/>
            <a:ext cx="215792" cy="247220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Arrow Connector 33"/>
          <p:cNvCxnSpPr>
            <a:endCxn id="59" idx="5"/>
          </p:cNvCxnSpPr>
          <p:nvPr/>
        </p:nvCxnSpPr>
        <p:spPr bwMode="auto">
          <a:xfrm flipH="1" flipV="1">
            <a:off x="2266553" y="4071656"/>
            <a:ext cx="245678" cy="304481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" name="Group 14"/>
          <p:cNvGrpSpPr/>
          <p:nvPr/>
        </p:nvGrpSpPr>
        <p:grpSpPr>
          <a:xfrm>
            <a:off x="107968" y="1357358"/>
            <a:ext cx="6768288" cy="5167986"/>
            <a:chOff x="467544" y="1357358"/>
            <a:chExt cx="6768288" cy="5167986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1357358"/>
              <a:ext cx="6768288" cy="5167986"/>
              <a:chOff x="467544" y="1357358"/>
              <a:chExt cx="6768288" cy="5167986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30" t="2647" r="6666"/>
              <a:stretch/>
            </p:blipFill>
            <p:spPr>
              <a:xfrm>
                <a:off x="467544" y="1357358"/>
                <a:ext cx="6768288" cy="5167986"/>
              </a:xfrm>
              <a:prstGeom prst="rect">
                <a:avLst/>
              </a:prstGeom>
              <a:ln>
                <a:noFill/>
              </a:ln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5076056" y="4686934"/>
                    <a:ext cx="1418658" cy="7204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AU" sz="20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AU" sz="20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A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AU" sz="20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en-AU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𝐸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  <m:sup>
                              <m:r>
                                <a:rPr lang="en-AU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AU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" name="TextBox 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76056" y="4686934"/>
                    <a:ext cx="1418658" cy="720454"/>
                  </a:xfrm>
                  <a:prstGeom prst="rect">
                    <a:avLst/>
                  </a:prstGeom>
                  <a:blipFill rotWithShape="1">
                    <a:blip r:embed="rId3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AU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" name="TextBox 3"/>
            <p:cNvSpPr txBox="1"/>
            <p:nvPr/>
          </p:nvSpPr>
          <p:spPr>
            <a:xfrm>
              <a:off x="4765129" y="6021287"/>
              <a:ext cx="2311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b="1" dirty="0" smtClean="0">
                  <a:solidFill>
                    <a:schemeClr val="tx1"/>
                  </a:solidFill>
                  <a:latin typeface="+mn-lt"/>
                </a:rPr>
                <a:t>2</a:t>
              </a:r>
              <a:endParaRPr lang="en-AU" b="1" dirty="0">
                <a:solidFill>
                  <a:schemeClr val="tx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87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18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Micromechanical Testing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i="1" dirty="0" smtClean="0">
                <a:solidFill>
                  <a:schemeClr val="tx1"/>
                </a:solidFill>
              </a:rPr>
              <a:t>In situ</a:t>
            </a:r>
            <a:r>
              <a:rPr lang="en-AU" sz="2000" dirty="0" smtClean="0">
                <a:solidFill>
                  <a:schemeClr val="tx1"/>
                </a:solidFill>
              </a:rPr>
              <a:t> </a:t>
            </a:r>
            <a:r>
              <a:rPr lang="en-AU" sz="2000" dirty="0" err="1" smtClean="0">
                <a:solidFill>
                  <a:schemeClr val="tx1"/>
                </a:solidFill>
              </a:rPr>
              <a:t>pico</a:t>
            </a:r>
            <a:r>
              <a:rPr lang="en-AU" sz="2000" dirty="0" smtClean="0">
                <a:solidFill>
                  <a:schemeClr val="tx1"/>
                </a:solidFill>
              </a:rPr>
              <a:t>-indentation of “Monolithic” Ta Surfaces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3332932\Documents\PhD Research\Documents\Conference Proceedings\VASSCAA-9\pico-indentation_2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001" y="1441450"/>
            <a:ext cx="4896080" cy="326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378390"/>
              </p:ext>
            </p:extLst>
          </p:nvPr>
        </p:nvGraphicFramePr>
        <p:xfrm>
          <a:off x="1704181" y="5229200"/>
          <a:ext cx="6096000" cy="1041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Reduced Modulus,</a:t>
                      </a:r>
                      <a:r>
                        <a:rPr lang="en-A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i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r>
                        <a:rPr lang="en-AU" sz="1100" i="1" dirty="0" smtClean="0">
                          <a:solidFill>
                            <a:schemeClr val="tx1"/>
                          </a:solidFill>
                        </a:rPr>
                        <a:t>R </a:t>
                      </a:r>
                      <a:r>
                        <a:rPr lang="en-AU" sz="2000" i="0" dirty="0" smtClean="0">
                          <a:solidFill>
                            <a:schemeClr val="tx1"/>
                          </a:solidFill>
                        </a:rPr>
                        <a:t>(GPa)</a:t>
                      </a:r>
                      <a:endParaRPr lang="en-AU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Hardness (MPa)</a:t>
                      </a:r>
                      <a:endParaRPr lang="en-A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 smtClean="0">
                          <a:solidFill>
                            <a:schemeClr val="tx1"/>
                          </a:solidFill>
                        </a:rPr>
                        <a:t>3.783</a:t>
                      </a:r>
                      <a:r>
                        <a:rPr lang="en-AU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AU" sz="14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mbria Math"/>
                        </a:rPr>
                        <a:t>± 3.46</a:t>
                      </a:r>
                      <a:endParaRPr lang="en-AU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dirty="0" smtClean="0">
                          <a:solidFill>
                            <a:schemeClr val="tx1"/>
                          </a:solidFill>
                          <a:latin typeface="+mn-lt"/>
                          <a:ea typeface="Cambria Math"/>
                        </a:rPr>
                        <a:t>260</a:t>
                      </a:r>
                      <a:r>
                        <a:rPr lang="en-AU" sz="18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mbria Math"/>
                        </a:rPr>
                        <a:t> </a:t>
                      </a:r>
                      <a:r>
                        <a:rPr lang="en-AU" sz="14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mbria Math"/>
                        </a:rPr>
                        <a:t>± 49.68</a:t>
                      </a:r>
                      <a:endParaRPr lang="en-AU" sz="18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62" y="1431168"/>
            <a:ext cx="3353366" cy="242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19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err="1" smtClean="0">
                <a:solidFill>
                  <a:srgbClr val="FF0000"/>
                </a:solidFill>
              </a:rPr>
              <a:t>Superelastic</a:t>
            </a:r>
            <a:r>
              <a:rPr lang="en-AU" sz="2800" dirty="0" smtClean="0">
                <a:solidFill>
                  <a:srgbClr val="FF0000"/>
                </a:solidFill>
              </a:rPr>
              <a:t> Mechanical Response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908720"/>
            <a:ext cx="835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Cyclic compression testing of nanoporous Ta micro-pillars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t="6436" r="9896"/>
          <a:stretch/>
        </p:blipFill>
        <p:spPr>
          <a:xfrm>
            <a:off x="107504" y="1370013"/>
            <a:ext cx="6552263" cy="49903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564902"/>
            <a:ext cx="2349769" cy="20356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8224" y="4725144"/>
            <a:ext cx="23049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>
                <a:solidFill>
                  <a:schemeClr val="tx1"/>
                </a:solidFill>
              </a:rPr>
              <a:t>Plastic deformation after 10 cycles of loading</a:t>
            </a:r>
            <a:endParaRPr lang="en-AU" sz="1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6136" y="6284104"/>
            <a:ext cx="33119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>
                <a:solidFill>
                  <a:schemeClr val="tx1"/>
                </a:solidFill>
              </a:rPr>
              <a:t>Mendis</a:t>
            </a:r>
            <a:r>
              <a:rPr lang="en-AU" dirty="0" smtClean="0">
                <a:solidFill>
                  <a:schemeClr val="tx1"/>
                </a:solidFill>
              </a:rPr>
              <a:t>, S, </a:t>
            </a:r>
            <a:r>
              <a:rPr lang="en-AU" i="1" dirty="0" smtClean="0">
                <a:solidFill>
                  <a:schemeClr val="tx1"/>
                </a:solidFill>
              </a:rPr>
              <a:t>et al. material research, 2018 (submitted)</a:t>
            </a:r>
            <a:endParaRPr lang="en-A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66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20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Mineralisation, CaP Formation and Composites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942" y="980728"/>
            <a:ext cx="8344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rgbClr val="FF0000"/>
                </a:solidFill>
              </a:rPr>
              <a:t>Evaluating the ‘bone-like’ CaP mineralisation on nanoporous Ta and forming </a:t>
            </a:r>
            <a:r>
              <a:rPr lang="en-AU" sz="2000" dirty="0" err="1" smtClean="0">
                <a:solidFill>
                  <a:srgbClr val="FF0000"/>
                </a:solidFill>
              </a:rPr>
              <a:t>osteo</a:t>
            </a:r>
            <a:r>
              <a:rPr lang="en-AU" sz="2000" dirty="0" smtClean="0">
                <a:solidFill>
                  <a:srgbClr val="FF0000"/>
                </a:solidFill>
              </a:rPr>
              <a:t>-inductive composite surfaces </a:t>
            </a:r>
            <a:endParaRPr lang="en-AU" sz="20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81176"/>
            <a:ext cx="4175696" cy="29999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077073"/>
            <a:ext cx="4145707" cy="23319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3808" y="5229200"/>
            <a:ext cx="2638864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chemeClr val="tx1"/>
                </a:solidFill>
              </a:rPr>
              <a:t>Bio-activation with HNO</a:t>
            </a:r>
            <a:r>
              <a:rPr lang="en-AU" sz="1200" b="1" dirty="0" smtClean="0">
                <a:solidFill>
                  <a:schemeClr val="tx1"/>
                </a:solidFill>
              </a:rPr>
              <a:t>3</a:t>
            </a:r>
            <a:endParaRPr lang="en-AU" b="1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1520" y="3285674"/>
            <a:ext cx="3526928" cy="33855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chemeClr val="tx1"/>
                </a:solidFill>
              </a:rPr>
              <a:t>Calcium Phosphate mineralization</a:t>
            </a:r>
            <a:endParaRPr lang="en-AU" b="1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/>
          <p:cNvCxnSpPr>
            <a:stCxn id="6" idx="1"/>
          </p:cNvCxnSpPr>
          <p:nvPr/>
        </p:nvCxnSpPr>
        <p:spPr bwMode="auto">
          <a:xfrm flipH="1" flipV="1">
            <a:off x="2339752" y="5060713"/>
            <a:ext cx="504056" cy="28791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1619672" y="3624228"/>
            <a:ext cx="395312" cy="67154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>
            <a:stCxn id="16" idx="3"/>
          </p:cNvCxnSpPr>
          <p:nvPr/>
        </p:nvCxnSpPr>
        <p:spPr bwMode="auto">
          <a:xfrm flipV="1">
            <a:off x="3778448" y="2780928"/>
            <a:ext cx="1513632" cy="67402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5615309" y="5002512"/>
            <a:ext cx="3204841" cy="132343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AU" sz="1600" b="1" dirty="0" smtClean="0">
                <a:solidFill>
                  <a:schemeClr val="tx1"/>
                </a:solidFill>
              </a:rPr>
              <a:t>Bone-like CaP precipitation on the nanoporous surface after only </a:t>
            </a:r>
            <a:r>
              <a:rPr lang="en-AU" sz="1600" b="1" dirty="0" smtClean="0">
                <a:solidFill>
                  <a:srgbClr val="FF0000"/>
                </a:solidFill>
              </a:rPr>
              <a:t>2 days </a:t>
            </a:r>
            <a:r>
              <a:rPr lang="en-AU" sz="1600" b="1" dirty="0" smtClean="0">
                <a:solidFill>
                  <a:schemeClr val="tx1"/>
                </a:solidFill>
              </a:rPr>
              <a:t>of immersion in simulated human blood plasma solution.</a:t>
            </a:r>
            <a:endParaRPr lang="en-A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21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Wettability of Nanoporous Ta</a:t>
            </a:r>
            <a:endParaRPr lang="en-AU" sz="2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758" y="1536591"/>
            <a:ext cx="6207406" cy="20872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99942" y="980728"/>
            <a:ext cx="83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000000"/>
                </a:solidFill>
              </a:rPr>
              <a:t>Surface wettability of nanoporous Ta compared to polished Ti-Ta alloy</a:t>
            </a:r>
            <a:endParaRPr lang="en-AU" sz="2000" dirty="0">
              <a:solidFill>
                <a:srgbClr val="0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408" y="3430102"/>
            <a:ext cx="3240000" cy="21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21" y="3430102"/>
            <a:ext cx="3240000" cy="216000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1043608" y="3501008"/>
            <a:ext cx="486028" cy="365532"/>
            <a:chOff x="1844710" y="3618284"/>
            <a:chExt cx="486028" cy="365532"/>
          </a:xfrm>
        </p:grpSpPr>
        <p:sp>
          <p:nvSpPr>
            <p:cNvPr id="13" name="Rectangle 12"/>
            <p:cNvSpPr/>
            <p:nvPr/>
          </p:nvSpPr>
          <p:spPr bwMode="auto">
            <a:xfrm>
              <a:off x="1907704" y="3623816"/>
              <a:ext cx="360040" cy="36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>
              <a:spLocks noChangeAspect="1"/>
            </p:cNvSpPr>
            <p:nvPr/>
          </p:nvSpPr>
          <p:spPr>
            <a:xfrm>
              <a:off x="1844710" y="3618284"/>
              <a:ext cx="48602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b="1" dirty="0" smtClean="0">
                  <a:solidFill>
                    <a:schemeClr val="tx1"/>
                  </a:solidFill>
                </a:rPr>
                <a:t>(A)</a:t>
              </a:r>
              <a:endParaRPr lang="en-AU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004048" y="3493760"/>
            <a:ext cx="486028" cy="365532"/>
            <a:chOff x="1844710" y="3618284"/>
            <a:chExt cx="486028" cy="365532"/>
          </a:xfrm>
        </p:grpSpPr>
        <p:sp>
          <p:nvSpPr>
            <p:cNvPr id="26" name="Rectangle 25"/>
            <p:cNvSpPr/>
            <p:nvPr/>
          </p:nvSpPr>
          <p:spPr bwMode="auto">
            <a:xfrm>
              <a:off x="1907704" y="3623816"/>
              <a:ext cx="360040" cy="36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U" sz="1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>
              <a:spLocks noChangeAspect="1"/>
            </p:cNvSpPr>
            <p:nvPr/>
          </p:nvSpPr>
          <p:spPr>
            <a:xfrm>
              <a:off x="1844710" y="3618284"/>
              <a:ext cx="486028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600" b="1" dirty="0" smtClean="0">
                  <a:solidFill>
                    <a:schemeClr val="tx1"/>
                  </a:solidFill>
                </a:rPr>
                <a:t>(B)</a:t>
              </a:r>
              <a:endParaRPr lang="en-AU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691741" y="5908630"/>
            <a:ext cx="3760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800" b="1" dirty="0" smtClean="0">
                <a:solidFill>
                  <a:schemeClr val="tx1"/>
                </a:solidFill>
              </a:rPr>
              <a:t>(c) = Polished Ti-Ta alloy surface</a:t>
            </a:r>
            <a:endParaRPr lang="en-A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70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>
                <a:solidFill>
                  <a:srgbClr val="FFFFFF"/>
                </a:solidFill>
              </a:rPr>
              <a:t>RMIT </a:t>
            </a:r>
            <a:r>
              <a:rPr lang="en-AU" altLang="en-US" dirty="0" smtClean="0">
                <a:solidFill>
                  <a:srgbClr val="FFFFFF"/>
                </a:solidFill>
              </a:rPr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>
                <a:solidFill>
                  <a:srgbClr val="FFFFFF"/>
                </a:solidFill>
              </a:rPr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>
                <a:solidFill>
                  <a:srgbClr val="FFFFFF"/>
                </a:solidFill>
              </a:rPr>
              <a:pPr/>
              <a:t>22</a:t>
            </a:fld>
            <a:endParaRPr lang="en-AU" alt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Bimodal Porosity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942" y="980728"/>
            <a:ext cx="83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000000"/>
                </a:solidFill>
              </a:rPr>
              <a:t>Porosity evolution on Ti-Ta surfaces with </a:t>
            </a:r>
            <a:r>
              <a:rPr lang="en-AU" sz="2000" dirty="0" smtClean="0">
                <a:solidFill>
                  <a:srgbClr val="000000"/>
                </a:solidFill>
                <a:sym typeface="Symbol"/>
              </a:rPr>
              <a:t>-phase precipitation</a:t>
            </a:r>
            <a:endParaRPr lang="en-AU" sz="20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4725144"/>
            <a:ext cx="30271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800" dirty="0" smtClean="0">
                <a:solidFill>
                  <a:srgbClr val="000000"/>
                </a:solidFill>
              </a:rPr>
              <a:t>Selective dealloying of the </a:t>
            </a:r>
            <a:r>
              <a:rPr lang="en-AU" sz="1800" dirty="0" smtClean="0">
                <a:solidFill>
                  <a:srgbClr val="000000"/>
                </a:solidFill>
                <a:sym typeface="Symbol"/>
              </a:rPr>
              <a:t> phase resulting in larger scale pores with various morphologies</a:t>
            </a:r>
            <a:endParaRPr lang="en-AU" sz="1800" dirty="0">
              <a:solidFill>
                <a:srgbClr val="00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23528" y="1620763"/>
            <a:ext cx="3860172" cy="2744341"/>
            <a:chOff x="323528" y="1620763"/>
            <a:chExt cx="3860172" cy="274434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620763"/>
              <a:ext cx="3860172" cy="274434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470528" y="3717032"/>
              <a:ext cx="14371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800" b="1" dirty="0" smtClean="0">
                  <a:solidFill>
                    <a:srgbClr val="000000"/>
                  </a:solidFill>
                </a:rPr>
                <a:t>Precursor</a:t>
              </a:r>
              <a:endParaRPr lang="en-AU" sz="18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491880" y="2636912"/>
            <a:ext cx="5473303" cy="3695270"/>
            <a:chOff x="3491880" y="2636912"/>
            <a:chExt cx="5473303" cy="36952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1880" y="2683314"/>
              <a:ext cx="5473303" cy="3648868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236413" y="2636912"/>
              <a:ext cx="165606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800" b="1" dirty="0" smtClean="0">
                  <a:solidFill>
                    <a:srgbClr val="000000"/>
                  </a:solidFill>
                </a:rPr>
                <a:t>Dealloyed Surface</a:t>
              </a:r>
              <a:endParaRPr lang="en-AU" sz="1800" b="1" dirty="0">
                <a:solidFill>
                  <a:srgbClr val="000000"/>
                </a:solidFill>
              </a:endParaRPr>
            </a:p>
          </p:txBody>
        </p:sp>
      </p:grpSp>
      <p:cxnSp>
        <p:nvCxnSpPr>
          <p:cNvPr id="14" name="Straight Arrow Connector 13"/>
          <p:cNvCxnSpPr/>
          <p:nvPr/>
        </p:nvCxnSpPr>
        <p:spPr bwMode="auto">
          <a:xfrm>
            <a:off x="2987824" y="5624373"/>
            <a:ext cx="1008113" cy="177989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/>
          <p:cNvCxnSpPr>
            <a:stCxn id="2" idx="0"/>
          </p:cNvCxnSpPr>
          <p:nvPr/>
        </p:nvCxnSpPr>
        <p:spPr bwMode="auto">
          <a:xfrm flipV="1">
            <a:off x="1837119" y="3789040"/>
            <a:ext cx="646649" cy="93610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6837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>
                <a:solidFill>
                  <a:srgbClr val="FFFFFF"/>
                </a:solidFill>
              </a:rPr>
              <a:t>RMIT </a:t>
            </a:r>
            <a:r>
              <a:rPr lang="en-AU" altLang="en-US" dirty="0" smtClean="0">
                <a:solidFill>
                  <a:srgbClr val="FFFFFF"/>
                </a:solidFill>
              </a:rPr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>
                <a:solidFill>
                  <a:srgbClr val="FFFFFF"/>
                </a:solidFill>
              </a:rPr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>
                <a:solidFill>
                  <a:srgbClr val="FFFFFF"/>
                </a:solidFill>
              </a:rPr>
              <a:pPr/>
              <a:t>23</a:t>
            </a:fld>
            <a:endParaRPr lang="en-AU" altLang="en-US">
              <a:solidFill>
                <a:srgbClr val="FFFFFF"/>
              </a:solidFill>
            </a:endParaRPr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Nanoporous Ta Surfaces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942" y="980728"/>
            <a:ext cx="8344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000000"/>
                </a:solidFill>
              </a:rPr>
              <a:t>Effect of precursor microstructure on the dealloying and porosity evolution</a:t>
            </a:r>
            <a:endParaRPr lang="en-AU" sz="200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935" y="1954486"/>
            <a:ext cx="4233545" cy="2822363"/>
          </a:xfrm>
          <a:prstGeom prst="rect">
            <a:avLst/>
          </a:prstGeom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42" y="1954487"/>
            <a:ext cx="4211960" cy="280797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558512" y="5229200"/>
            <a:ext cx="2301113" cy="400110"/>
          </a:xfrm>
          <a:prstGeom prst="rect">
            <a:avLst/>
          </a:prstGeom>
          <a:noFill/>
          <a:ln w="19050"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Lamellar channels</a:t>
            </a:r>
            <a:endParaRPr lang="en-AU" sz="20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2357822" y="3933056"/>
            <a:ext cx="918034" cy="1296144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4860032" y="5229200"/>
            <a:ext cx="2952328" cy="107721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AU" sz="1600" dirty="0" smtClean="0">
                <a:solidFill>
                  <a:schemeClr val="tx1"/>
                </a:solidFill>
              </a:rPr>
              <a:t>Channel </a:t>
            </a:r>
            <a:r>
              <a:rPr lang="en-AU" sz="1600" dirty="0">
                <a:solidFill>
                  <a:schemeClr val="tx1"/>
                </a:solidFill>
              </a:rPr>
              <a:t>walls consist of open, 3D nanoporous structure with pores and </a:t>
            </a:r>
            <a:r>
              <a:rPr lang="en-AU" sz="1600" dirty="0" smtClean="0">
                <a:solidFill>
                  <a:schemeClr val="tx1"/>
                </a:solidFill>
              </a:rPr>
              <a:t>ligaments sizes </a:t>
            </a:r>
            <a:r>
              <a:rPr lang="en-AU" sz="1600" dirty="0">
                <a:solidFill>
                  <a:schemeClr val="tx1"/>
                </a:solidFill>
              </a:rPr>
              <a:t>of </a:t>
            </a:r>
            <a:r>
              <a:rPr lang="en-AU" sz="1600" dirty="0" smtClean="0">
                <a:solidFill>
                  <a:schemeClr val="tx1"/>
                </a:solidFill>
              </a:rPr>
              <a:t>20 </a:t>
            </a:r>
            <a:r>
              <a:rPr lang="en-AU" sz="1600" dirty="0">
                <a:solidFill>
                  <a:schemeClr val="tx1"/>
                </a:solidFill>
              </a:rPr>
              <a:t>~ </a:t>
            </a:r>
            <a:r>
              <a:rPr lang="en-AU" sz="1600" dirty="0" smtClean="0">
                <a:solidFill>
                  <a:schemeClr val="tx1"/>
                </a:solidFill>
              </a:rPr>
              <a:t>60 nm</a:t>
            </a:r>
            <a:endParaRPr lang="en-AU" sz="1600" dirty="0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 flipV="1">
            <a:off x="6516216" y="3573016"/>
            <a:ext cx="259491" cy="15841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7864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>
                <a:solidFill>
                  <a:srgbClr val="FFFFFF"/>
                </a:solidFill>
              </a:rPr>
              <a:t>RMIT </a:t>
            </a:r>
            <a:r>
              <a:rPr lang="en-AU" altLang="en-US" dirty="0" smtClean="0">
                <a:solidFill>
                  <a:srgbClr val="FFFFFF"/>
                </a:solidFill>
              </a:rPr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>
                <a:solidFill>
                  <a:srgbClr val="FFFFFF"/>
                </a:solidFill>
              </a:rPr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>
                <a:solidFill>
                  <a:srgbClr val="FFFFFF"/>
                </a:solidFill>
              </a:rPr>
              <a:pPr/>
              <a:t>24</a:t>
            </a:fld>
            <a:endParaRPr lang="en-AU" altLang="en-US">
              <a:solidFill>
                <a:srgbClr val="FFFFFF"/>
              </a:solidFill>
            </a:endParaRPr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Multi-modal </a:t>
            </a:r>
            <a:r>
              <a:rPr lang="en-AU" sz="2800" dirty="0" err="1" smtClean="0">
                <a:solidFill>
                  <a:srgbClr val="FF0000"/>
                </a:solidFill>
              </a:rPr>
              <a:t>porousity</a:t>
            </a:r>
            <a:endParaRPr lang="en-AU" sz="2800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96" y="1646166"/>
            <a:ext cx="4176928" cy="278461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385" y="3038475"/>
            <a:ext cx="4320000" cy="28799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9942" y="980728"/>
            <a:ext cx="8344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000000"/>
                </a:solidFill>
              </a:rPr>
              <a:t>Multi-scale interconnected porosity by adding Oxygen</a:t>
            </a:r>
            <a:endParaRPr lang="en-AU" sz="20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0715" y="2636912"/>
            <a:ext cx="4377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rgbClr val="000000"/>
                </a:solidFill>
              </a:rPr>
              <a:t>Dealloyed pore </a:t>
            </a:r>
            <a:r>
              <a:rPr lang="en-AU" sz="1400" dirty="0">
                <a:solidFill>
                  <a:srgbClr val="000000"/>
                </a:solidFill>
              </a:rPr>
              <a:t>morphology of acicular </a:t>
            </a:r>
            <a:r>
              <a:rPr lang="en-AU" sz="1400" dirty="0" smtClean="0">
                <a:solidFill>
                  <a:srgbClr val="000000"/>
                </a:solidFill>
                <a:sym typeface="Symbol"/>
              </a:rPr>
              <a:t>-precipitates </a:t>
            </a:r>
            <a:endParaRPr lang="en-AU" sz="1400" dirty="0">
              <a:solidFill>
                <a:srgbClr val="000000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 flipV="1">
            <a:off x="3419872" y="3038475"/>
            <a:ext cx="1148513" cy="462533"/>
          </a:xfrm>
          <a:prstGeom prst="line">
            <a:avLst/>
          </a:prstGeom>
          <a:noFill/>
          <a:ln w="28575" cap="flat" cmpd="sng" algn="ctr">
            <a:solidFill>
              <a:srgbClr val="EE3224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>
            <a:off x="3419872" y="3501008"/>
            <a:ext cx="1148513" cy="2304256"/>
          </a:xfrm>
          <a:prstGeom prst="line">
            <a:avLst/>
          </a:prstGeom>
          <a:noFill/>
          <a:ln w="28575" cap="flat" cmpd="sng" algn="ctr">
            <a:solidFill>
              <a:srgbClr val="EE3224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0988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>
                <a:solidFill>
                  <a:srgbClr val="FFFFFF"/>
                </a:solidFill>
              </a:rPr>
              <a:t>RMIT </a:t>
            </a:r>
            <a:r>
              <a:rPr lang="en-AU" altLang="en-US" dirty="0" smtClean="0">
                <a:solidFill>
                  <a:srgbClr val="FFFFFF"/>
                </a:solidFill>
              </a:rPr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>
                <a:solidFill>
                  <a:srgbClr val="FFFFFF"/>
                </a:solidFill>
              </a:rPr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>
                <a:solidFill>
                  <a:srgbClr val="FFFFFF"/>
                </a:solidFill>
              </a:rPr>
              <a:pPr/>
              <a:t>25</a:t>
            </a:fld>
            <a:endParaRPr lang="en-AU" altLang="en-US">
              <a:solidFill>
                <a:srgbClr val="FFFFFF"/>
              </a:solidFill>
            </a:endParaRPr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Multi-modal porous Ta Surfaces</a:t>
            </a:r>
            <a:endParaRPr lang="en-AU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62139"/>
            <a:ext cx="3608295" cy="24055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903790"/>
            <a:ext cx="3608295" cy="24055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9942" y="836712"/>
            <a:ext cx="5612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AU" sz="2000" dirty="0" smtClean="0">
                <a:solidFill>
                  <a:srgbClr val="000000"/>
                </a:solidFill>
              </a:rPr>
              <a:t>Multi-scale interconnected porosity</a:t>
            </a:r>
            <a:endParaRPr lang="en-AU" sz="20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8198" y="2564904"/>
            <a:ext cx="4460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dirty="0" smtClean="0">
                <a:solidFill>
                  <a:srgbClr val="000000"/>
                </a:solidFill>
              </a:rPr>
              <a:t>Nanoporous voids found on the macro-scale porosity walls</a:t>
            </a:r>
            <a:endParaRPr lang="en-AU" sz="18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81210"/>
            <a:ext cx="4392165" cy="292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4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26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Current &amp; Future Plans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031" y="2013808"/>
            <a:ext cx="813593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Biocompatibility &amp; Cell attachment on nanoporous Ta surfaces</a:t>
            </a:r>
          </a:p>
          <a:p>
            <a:pPr marL="1257300" lvl="2" indent="-342900">
              <a:buFontTx/>
              <a:buChar char="-"/>
            </a:pPr>
            <a:r>
              <a:rPr lang="en-AU" sz="2000" dirty="0" smtClean="0">
                <a:solidFill>
                  <a:schemeClr val="tx1"/>
                </a:solidFill>
              </a:rPr>
              <a:t>In Vitro Cell compatibility</a:t>
            </a:r>
          </a:p>
          <a:p>
            <a:pPr marL="1257300" lvl="2" indent="-342900">
              <a:buFontTx/>
              <a:buChar char="-"/>
            </a:pPr>
            <a:r>
              <a:rPr lang="en-AU" sz="2000" dirty="0" smtClean="0">
                <a:solidFill>
                  <a:schemeClr val="tx1"/>
                </a:solidFill>
              </a:rPr>
              <a:t>Cell Proliferation and Differentiation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Bulk Nanoporous Tantalum fabrication</a:t>
            </a:r>
            <a:endParaRPr lang="en-AU" sz="1800" dirty="0">
              <a:solidFill>
                <a:schemeClr val="tx1"/>
              </a:solidFill>
            </a:endParaRPr>
          </a:p>
          <a:p>
            <a:r>
              <a:rPr lang="en-AU" sz="1800" dirty="0">
                <a:solidFill>
                  <a:schemeClr val="tx1"/>
                </a:solidFill>
              </a:rPr>
              <a:t>	</a:t>
            </a:r>
            <a:r>
              <a:rPr lang="en-AU" sz="1800" dirty="0" smtClean="0">
                <a:solidFill>
                  <a:schemeClr val="tx1"/>
                </a:solidFill>
              </a:rPr>
              <a:t>- Bulk Mechanical Properties</a:t>
            </a:r>
            <a:endParaRPr lang="en-A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61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27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Summary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304" y="908720"/>
            <a:ext cx="835216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1600" dirty="0" smtClean="0">
                <a:solidFill>
                  <a:schemeClr val="tx1"/>
                </a:solidFill>
              </a:rPr>
              <a:t>Establishing liquid metal dealloying parameters for Ti-Ta alloy system in low temperature (</a:t>
            </a:r>
            <a:r>
              <a:rPr lang="en-AU" sz="1600" i="1" dirty="0" err="1" smtClean="0">
                <a:solidFill>
                  <a:schemeClr val="tx1"/>
                </a:solidFill>
              </a:rPr>
              <a:t>T</a:t>
            </a:r>
            <a:r>
              <a:rPr lang="en-AU" sz="1600" baseline="-25000" dirty="0" err="1" smtClean="0">
                <a:solidFill>
                  <a:schemeClr val="tx1"/>
                </a:solidFill>
              </a:rPr>
              <a:t>dealloy</a:t>
            </a:r>
            <a:r>
              <a:rPr lang="en-AU" sz="1600" dirty="0" smtClean="0">
                <a:solidFill>
                  <a:schemeClr val="tx1"/>
                </a:solidFill>
              </a:rPr>
              <a:t>&lt; 1000</a:t>
            </a:r>
            <a:r>
              <a:rPr lang="en-AU" sz="1600" dirty="0" smtClean="0">
                <a:solidFill>
                  <a:schemeClr val="tx1"/>
                </a:solidFill>
                <a:latin typeface="+mn-lt"/>
                <a:ea typeface="Cambria Math"/>
              </a:rPr>
              <a:t>°C) metallic melts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600" dirty="0">
              <a:solidFill>
                <a:schemeClr val="tx1"/>
              </a:solidFill>
              <a:latin typeface="+mn-lt"/>
              <a:ea typeface="Cambria Math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 smtClean="0">
                <a:solidFill>
                  <a:schemeClr val="tx1"/>
                </a:solidFill>
                <a:latin typeface="+mn-lt"/>
              </a:rPr>
              <a:t>Characterization of dealloying kinetics: Interface evolution and ligament coarsening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40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 smtClean="0">
                <a:solidFill>
                  <a:schemeClr val="tx1"/>
                </a:solidFill>
                <a:latin typeface="+mn-lt"/>
              </a:rPr>
              <a:t>Characterization of porosity evolution and ligament crystal structure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400" dirty="0">
              <a:solidFill>
                <a:schemeClr val="tx1"/>
              </a:solidFill>
              <a:latin typeface="+mn-lt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 smtClean="0">
                <a:solidFill>
                  <a:schemeClr val="tx1"/>
                </a:solidFill>
                <a:latin typeface="+mn-lt"/>
              </a:rPr>
              <a:t>Developing mechanically stable surface coatings with multi-scale porosity and ligament morphology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600" dirty="0" smtClean="0">
              <a:solidFill>
                <a:schemeClr val="tx1"/>
              </a:solidFill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AU" sz="1600" dirty="0" smtClean="0">
              <a:solidFill>
                <a:schemeClr val="tx1"/>
              </a:solidFill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1600" dirty="0">
                <a:solidFill>
                  <a:schemeClr val="tx1"/>
                </a:solidFill>
              </a:rPr>
              <a:t>Characterization of micro-mechanical properties of nanoporous Ta fabricated using liquid metal dealloying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 smtClean="0">
                <a:solidFill>
                  <a:schemeClr val="tx1"/>
                </a:solidFill>
              </a:rPr>
              <a:t>Evaluate </a:t>
            </a:r>
            <a:r>
              <a:rPr lang="en-AU" sz="1400" dirty="0">
                <a:solidFill>
                  <a:schemeClr val="tx1"/>
                </a:solidFill>
              </a:rPr>
              <a:t>scaling </a:t>
            </a:r>
            <a:r>
              <a:rPr lang="en-AU" sz="1400" dirty="0" smtClean="0">
                <a:solidFill>
                  <a:schemeClr val="tx1"/>
                </a:solidFill>
              </a:rPr>
              <a:t>laws and mechanical behaviour </a:t>
            </a:r>
            <a:r>
              <a:rPr lang="en-AU" sz="1400" dirty="0">
                <a:solidFill>
                  <a:schemeClr val="tx1"/>
                </a:solidFill>
              </a:rPr>
              <a:t>of the </a:t>
            </a:r>
            <a:r>
              <a:rPr lang="en-AU" sz="1400" dirty="0" smtClean="0">
                <a:solidFill>
                  <a:schemeClr val="tx1"/>
                </a:solidFill>
              </a:rPr>
              <a:t>nanoporous Ta ligaments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6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endParaRPr lang="en-AU" sz="16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1600" dirty="0" smtClean="0">
                <a:solidFill>
                  <a:schemeClr val="tx1"/>
                </a:solidFill>
              </a:rPr>
              <a:t>Evaluation </a:t>
            </a:r>
            <a:r>
              <a:rPr lang="en-AU" sz="1600" dirty="0">
                <a:solidFill>
                  <a:schemeClr val="tx1"/>
                </a:solidFill>
              </a:rPr>
              <a:t>of the mineralization is currently being conducted at various different immersion times</a:t>
            </a:r>
          </a:p>
          <a:p>
            <a:pPr marL="285750" indent="-285750">
              <a:buFont typeface="Arial" pitchFamily="34" charset="0"/>
              <a:buChar char="•"/>
            </a:pPr>
            <a:endParaRPr lang="en-AU" sz="1600" dirty="0">
              <a:solidFill>
                <a:schemeClr val="tx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>
                <a:solidFill>
                  <a:schemeClr val="tx1"/>
                </a:solidFill>
              </a:rPr>
              <a:t>Vacuum impregnation to create bicontinuous CaP/Ta composite is being </a:t>
            </a:r>
            <a:r>
              <a:rPr lang="en-AU" sz="1400" dirty="0" smtClean="0">
                <a:solidFill>
                  <a:schemeClr val="tx1"/>
                </a:solidFill>
              </a:rPr>
              <a:t>explored to improve bioactivity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AU" sz="1400" dirty="0" smtClean="0">
                <a:solidFill>
                  <a:schemeClr val="tx1"/>
                </a:solidFill>
              </a:rPr>
              <a:t>Wetting</a:t>
            </a:r>
            <a:endParaRPr lang="en-AU" sz="1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40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28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References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000" y="1125538"/>
            <a:ext cx="83529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>
                <a:solidFill>
                  <a:schemeClr val="tx1"/>
                </a:solidFill>
              </a:rPr>
              <a:t>[1] McCue I, </a:t>
            </a:r>
            <a:r>
              <a:rPr lang="en-AU" sz="1400" dirty="0" err="1" smtClean="0">
                <a:solidFill>
                  <a:schemeClr val="tx1"/>
                </a:solidFill>
              </a:rPr>
              <a:t>Gaskey</a:t>
            </a:r>
            <a:r>
              <a:rPr lang="en-AU" sz="1400" dirty="0" smtClean="0">
                <a:solidFill>
                  <a:schemeClr val="tx1"/>
                </a:solidFill>
              </a:rPr>
              <a:t> B, </a:t>
            </a:r>
            <a:r>
              <a:rPr lang="en-AU" sz="1400" dirty="0" err="1" smtClean="0">
                <a:solidFill>
                  <a:schemeClr val="tx1"/>
                </a:solidFill>
              </a:rPr>
              <a:t>Geslin</a:t>
            </a:r>
            <a:r>
              <a:rPr lang="en-AU" sz="1400" dirty="0" smtClean="0">
                <a:solidFill>
                  <a:schemeClr val="tx1"/>
                </a:solidFill>
              </a:rPr>
              <a:t> P-A, Karma A, </a:t>
            </a:r>
            <a:r>
              <a:rPr lang="en-AU" sz="1400" dirty="0" err="1" smtClean="0">
                <a:solidFill>
                  <a:schemeClr val="tx1"/>
                </a:solidFill>
              </a:rPr>
              <a:t>Erlebacher</a:t>
            </a:r>
            <a:r>
              <a:rPr lang="en-AU" sz="1400" dirty="0" smtClean="0">
                <a:solidFill>
                  <a:schemeClr val="tx1"/>
                </a:solidFill>
              </a:rPr>
              <a:t> J. Kinetics and morphological evolution of liquid metal dealloying. </a:t>
            </a:r>
            <a:r>
              <a:rPr lang="en-AU" sz="1400" dirty="0" err="1" smtClean="0">
                <a:solidFill>
                  <a:schemeClr val="tx1"/>
                </a:solidFill>
              </a:rPr>
              <a:t>Acta</a:t>
            </a:r>
            <a:r>
              <a:rPr lang="en-AU" sz="1400" dirty="0" smtClean="0">
                <a:solidFill>
                  <a:schemeClr val="tx1"/>
                </a:solidFill>
              </a:rPr>
              <a:t> </a:t>
            </a:r>
            <a:r>
              <a:rPr lang="en-AU" sz="1400" dirty="0" err="1" smtClean="0">
                <a:solidFill>
                  <a:schemeClr val="tx1"/>
                </a:solidFill>
              </a:rPr>
              <a:t>Materialia</a:t>
            </a:r>
            <a:r>
              <a:rPr lang="en-AU" sz="1400" dirty="0" smtClean="0">
                <a:solidFill>
                  <a:schemeClr val="tx1"/>
                </a:solidFill>
              </a:rPr>
              <a:t> 2016;115:10-23.</a:t>
            </a:r>
          </a:p>
          <a:p>
            <a:endParaRPr lang="en-AU" sz="1400" dirty="0">
              <a:solidFill>
                <a:schemeClr val="tx1"/>
              </a:solidFill>
            </a:endParaRPr>
          </a:p>
          <a:p>
            <a:r>
              <a:rPr lang="en-AU" sz="1400" dirty="0" smtClean="0">
                <a:solidFill>
                  <a:schemeClr val="tx1"/>
                </a:solidFill>
              </a:rPr>
              <a:t>[2] Huber N, </a:t>
            </a:r>
            <a:r>
              <a:rPr lang="en-AU" sz="1400" dirty="0" err="1" smtClean="0">
                <a:solidFill>
                  <a:schemeClr val="tx1"/>
                </a:solidFill>
              </a:rPr>
              <a:t>Viswanath</a:t>
            </a:r>
            <a:r>
              <a:rPr lang="en-AU" sz="1400" dirty="0" smtClean="0">
                <a:solidFill>
                  <a:schemeClr val="tx1"/>
                </a:solidFill>
              </a:rPr>
              <a:t> RN, </a:t>
            </a:r>
            <a:r>
              <a:rPr lang="en-AU" sz="1400" dirty="0" err="1" smtClean="0">
                <a:solidFill>
                  <a:schemeClr val="tx1"/>
                </a:solidFill>
              </a:rPr>
              <a:t>Mameka</a:t>
            </a:r>
            <a:r>
              <a:rPr lang="en-AU" sz="1400" dirty="0" smtClean="0">
                <a:solidFill>
                  <a:schemeClr val="tx1"/>
                </a:solidFill>
              </a:rPr>
              <a:t> N, </a:t>
            </a:r>
            <a:r>
              <a:rPr lang="en-AU" sz="1400" dirty="0" err="1" smtClean="0">
                <a:solidFill>
                  <a:schemeClr val="tx1"/>
                </a:solidFill>
              </a:rPr>
              <a:t>Markmann</a:t>
            </a:r>
            <a:r>
              <a:rPr lang="en-AU" sz="1400" dirty="0" smtClean="0">
                <a:solidFill>
                  <a:schemeClr val="tx1"/>
                </a:solidFill>
              </a:rPr>
              <a:t> J, </a:t>
            </a:r>
            <a:r>
              <a:rPr lang="en-AU" sz="1400" dirty="0" err="1" smtClean="0">
                <a:solidFill>
                  <a:schemeClr val="tx1"/>
                </a:solidFill>
              </a:rPr>
              <a:t>Weißmüller</a:t>
            </a:r>
            <a:r>
              <a:rPr lang="en-AU" sz="1400" dirty="0" smtClean="0">
                <a:solidFill>
                  <a:schemeClr val="tx1"/>
                </a:solidFill>
              </a:rPr>
              <a:t> J. Scaling laws of nanoporous metals under uniaxial compression. </a:t>
            </a:r>
            <a:r>
              <a:rPr lang="en-AU" sz="1400" dirty="0" err="1" smtClean="0">
                <a:solidFill>
                  <a:schemeClr val="tx1"/>
                </a:solidFill>
              </a:rPr>
              <a:t>Acta</a:t>
            </a:r>
            <a:r>
              <a:rPr lang="en-AU" sz="1400" dirty="0" smtClean="0">
                <a:solidFill>
                  <a:schemeClr val="tx1"/>
                </a:solidFill>
              </a:rPr>
              <a:t> </a:t>
            </a:r>
            <a:r>
              <a:rPr lang="en-AU" sz="1400" dirty="0" err="1" smtClean="0">
                <a:solidFill>
                  <a:schemeClr val="tx1"/>
                </a:solidFill>
              </a:rPr>
              <a:t>Materialia</a:t>
            </a:r>
            <a:r>
              <a:rPr lang="en-AU" sz="1400" dirty="0" smtClean="0">
                <a:solidFill>
                  <a:schemeClr val="tx1"/>
                </a:solidFill>
              </a:rPr>
              <a:t> 2014;67:252-65.</a:t>
            </a:r>
          </a:p>
          <a:p>
            <a:endParaRPr lang="en-AU" sz="1400" dirty="0">
              <a:solidFill>
                <a:schemeClr val="tx1"/>
              </a:solidFill>
            </a:endParaRPr>
          </a:p>
          <a:p>
            <a:r>
              <a:rPr lang="en-AU" sz="1400" dirty="0" smtClean="0">
                <a:solidFill>
                  <a:schemeClr val="tx1"/>
                </a:solidFill>
              </a:rPr>
              <a:t>[3] Miyazaki T, Kim H-M, </a:t>
            </a:r>
            <a:r>
              <a:rPr lang="en-AU" sz="1400" dirty="0" err="1" smtClean="0">
                <a:solidFill>
                  <a:schemeClr val="tx1"/>
                </a:solidFill>
              </a:rPr>
              <a:t>Kokubo</a:t>
            </a:r>
            <a:r>
              <a:rPr lang="en-AU" sz="1400" dirty="0" smtClean="0">
                <a:solidFill>
                  <a:schemeClr val="tx1"/>
                </a:solidFill>
              </a:rPr>
              <a:t> T, </a:t>
            </a:r>
            <a:r>
              <a:rPr lang="en-AU" sz="1400" dirty="0" err="1" smtClean="0">
                <a:solidFill>
                  <a:schemeClr val="tx1"/>
                </a:solidFill>
              </a:rPr>
              <a:t>Ohtsuki</a:t>
            </a:r>
            <a:r>
              <a:rPr lang="en-AU" sz="1400" dirty="0" smtClean="0">
                <a:solidFill>
                  <a:schemeClr val="tx1"/>
                </a:solidFill>
              </a:rPr>
              <a:t> C, Kato H, Nakamura T. Mechanism of bonelike apatite formation on bioactive tantalum metal in a simulated body fluid. Biomaterials 2002;23:827-32.</a:t>
            </a:r>
          </a:p>
          <a:p>
            <a:endParaRPr lang="en-AU" sz="1400" dirty="0">
              <a:solidFill>
                <a:schemeClr val="tx1"/>
              </a:solidFill>
            </a:endParaRPr>
          </a:p>
          <a:p>
            <a:endParaRPr lang="en-A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7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29</a:t>
            </a:fld>
            <a:endParaRPr lang="en-AU" altLang="en-US"/>
          </a:p>
        </p:txBody>
      </p: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96000" y="28800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>
                <a:solidFill>
                  <a:srgbClr val="FF0000"/>
                </a:solidFill>
              </a:rPr>
              <a:t>Acknowledgements</a:t>
            </a:r>
            <a:endParaRPr lang="en-AU" sz="28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6000" y="1125538"/>
            <a:ext cx="83529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Supervisors</a:t>
            </a:r>
          </a:p>
          <a:p>
            <a:r>
              <a:rPr lang="en-AU" sz="1800" dirty="0" smtClean="0">
                <a:solidFill>
                  <a:schemeClr val="tx1"/>
                </a:solidFill>
              </a:rPr>
              <a:t>	- Prof Ma </a:t>
            </a:r>
            <a:r>
              <a:rPr lang="en-AU" sz="1800" dirty="0" err="1" smtClean="0">
                <a:solidFill>
                  <a:schemeClr val="tx1"/>
                </a:solidFill>
              </a:rPr>
              <a:t>Qian</a:t>
            </a:r>
            <a:r>
              <a:rPr lang="en-AU" sz="1800" dirty="0" smtClean="0">
                <a:solidFill>
                  <a:schemeClr val="tx1"/>
                </a:solidFill>
              </a:rPr>
              <a:t> (RMIT University)</a:t>
            </a:r>
            <a:endParaRPr lang="en-AU" sz="1800" dirty="0">
              <a:solidFill>
                <a:schemeClr val="tx1"/>
              </a:solidFill>
            </a:endParaRPr>
          </a:p>
          <a:p>
            <a:r>
              <a:rPr lang="en-AU" sz="1800" dirty="0" smtClean="0">
                <a:solidFill>
                  <a:schemeClr val="tx1"/>
                </a:solidFill>
              </a:rPr>
              <a:t>	- </a:t>
            </a:r>
            <a:r>
              <a:rPr lang="en-AU" sz="1800" dirty="0" err="1" smtClean="0">
                <a:solidFill>
                  <a:schemeClr val="tx1"/>
                </a:solidFill>
              </a:rPr>
              <a:t>Dr.</a:t>
            </a:r>
            <a:r>
              <a:rPr lang="en-AU" sz="1800" dirty="0" smtClean="0">
                <a:solidFill>
                  <a:schemeClr val="tx1"/>
                </a:solidFill>
              </a:rPr>
              <a:t> Wei </a:t>
            </a:r>
            <a:r>
              <a:rPr lang="en-AU" sz="1800" dirty="0" err="1" smtClean="0">
                <a:solidFill>
                  <a:schemeClr val="tx1"/>
                </a:solidFill>
              </a:rPr>
              <a:t>Xu</a:t>
            </a:r>
            <a:r>
              <a:rPr lang="en-AU" sz="1800" dirty="0" smtClean="0">
                <a:solidFill>
                  <a:schemeClr val="tx1"/>
                </a:solidFill>
              </a:rPr>
              <a:t> (Deakin University)</a:t>
            </a:r>
          </a:p>
          <a:p>
            <a:r>
              <a:rPr lang="en-AU" sz="1800" dirty="0">
                <a:solidFill>
                  <a:schemeClr val="tx1"/>
                </a:solidFill>
              </a:rPr>
              <a:t>	</a:t>
            </a:r>
            <a:r>
              <a:rPr lang="en-AU" sz="1800" dirty="0" smtClean="0">
                <a:solidFill>
                  <a:schemeClr val="tx1"/>
                </a:solidFill>
              </a:rPr>
              <a:t>- </a:t>
            </a:r>
            <a:r>
              <a:rPr lang="en-AU" sz="1800" dirty="0" err="1" smtClean="0">
                <a:solidFill>
                  <a:schemeClr val="tx1"/>
                </a:solidFill>
              </a:rPr>
              <a:t>Dr.</a:t>
            </a:r>
            <a:r>
              <a:rPr lang="en-AU" sz="1800" dirty="0" smtClean="0">
                <a:solidFill>
                  <a:schemeClr val="tx1"/>
                </a:solidFill>
              </a:rPr>
              <a:t> Daniel Liang (CSIRO)</a:t>
            </a:r>
          </a:p>
          <a:p>
            <a:endParaRPr lang="en-AU" sz="28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RMIT </a:t>
            </a:r>
            <a:r>
              <a:rPr lang="en-AU" sz="2000" dirty="0">
                <a:solidFill>
                  <a:schemeClr val="tx1"/>
                </a:solidFill>
              </a:rPr>
              <a:t>Microscopy and </a:t>
            </a:r>
            <a:r>
              <a:rPr lang="en-AU" sz="2000" dirty="0" smtClean="0">
                <a:solidFill>
                  <a:schemeClr val="tx1"/>
                </a:solidFill>
              </a:rPr>
              <a:t>Microanalysis Facility (</a:t>
            </a:r>
            <a:r>
              <a:rPr lang="en-AU" sz="2000" dirty="0" err="1" smtClean="0">
                <a:solidFill>
                  <a:schemeClr val="tx1"/>
                </a:solidFill>
              </a:rPr>
              <a:t>RMMF</a:t>
            </a:r>
            <a:r>
              <a:rPr lang="en-AU" sz="2000" dirty="0" smtClean="0">
                <a:solidFill>
                  <a:schemeClr val="tx1"/>
                </a:solidFill>
              </a:rPr>
              <a:t>)</a:t>
            </a:r>
          </a:p>
          <a:p>
            <a:pPr marL="1200150" lvl="2" indent="-285750">
              <a:buFontTx/>
              <a:buChar char="-"/>
            </a:pPr>
            <a:r>
              <a:rPr lang="en-AU" sz="1800" dirty="0" err="1" smtClean="0">
                <a:solidFill>
                  <a:schemeClr val="tx1"/>
                </a:solidFill>
              </a:rPr>
              <a:t>Dr.</a:t>
            </a:r>
            <a:r>
              <a:rPr lang="en-AU" sz="1800" dirty="0" smtClean="0">
                <a:solidFill>
                  <a:schemeClr val="tx1"/>
                </a:solidFill>
              </a:rPr>
              <a:t> Matthew Field</a:t>
            </a:r>
          </a:p>
          <a:p>
            <a:pPr marL="1200150" lvl="2" indent="-285750">
              <a:buFontTx/>
              <a:buChar char="-"/>
            </a:pPr>
            <a:r>
              <a:rPr lang="en-AU" sz="1800" dirty="0" err="1" smtClean="0">
                <a:solidFill>
                  <a:schemeClr val="tx1"/>
                </a:solidFill>
              </a:rPr>
              <a:t>Dr.</a:t>
            </a:r>
            <a:r>
              <a:rPr lang="en-AU" sz="1800" dirty="0" smtClean="0">
                <a:solidFill>
                  <a:schemeClr val="tx1"/>
                </a:solidFill>
              </a:rPr>
              <a:t> Edwin Mayes</a:t>
            </a:r>
          </a:p>
          <a:p>
            <a:endParaRPr lang="en-AU" sz="1800" dirty="0">
              <a:solidFill>
                <a:schemeClr val="tx1"/>
              </a:solidFill>
            </a:endParaRPr>
          </a:p>
          <a:p>
            <a:endParaRPr lang="en-AU" sz="18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CSIRO Manufacturing (Technical Staff)</a:t>
            </a:r>
          </a:p>
          <a:p>
            <a:pPr marL="1200150" lvl="2" indent="-285750">
              <a:buFontTx/>
              <a:buChar char="-"/>
            </a:pPr>
            <a:r>
              <a:rPr lang="en-AU" sz="1800" dirty="0" smtClean="0">
                <a:solidFill>
                  <a:schemeClr val="tx1"/>
                </a:solidFill>
              </a:rPr>
              <a:t>Michael </a:t>
            </a:r>
            <a:r>
              <a:rPr lang="en-AU" sz="1800" dirty="0" err="1" smtClean="0">
                <a:solidFill>
                  <a:schemeClr val="tx1"/>
                </a:solidFill>
              </a:rPr>
              <a:t>Kellam</a:t>
            </a:r>
            <a:endParaRPr lang="en-AU" sz="1800" dirty="0">
              <a:solidFill>
                <a:schemeClr val="tx1"/>
              </a:solidFill>
            </a:endParaRPr>
          </a:p>
          <a:p>
            <a:pPr marL="1200150" lvl="2" indent="-285750">
              <a:buFontTx/>
              <a:buChar char="-"/>
            </a:pPr>
            <a:r>
              <a:rPr lang="en-AU" sz="1800" dirty="0" smtClean="0">
                <a:solidFill>
                  <a:schemeClr val="tx1"/>
                </a:solidFill>
              </a:rPr>
              <a:t>David </a:t>
            </a:r>
            <a:r>
              <a:rPr lang="en-AU" sz="1800" dirty="0" err="1" smtClean="0">
                <a:solidFill>
                  <a:schemeClr val="tx1"/>
                </a:solidFill>
              </a:rPr>
              <a:t>Renshaw</a:t>
            </a:r>
            <a:endParaRPr lang="en-AU" sz="1800" dirty="0" smtClean="0">
              <a:solidFill>
                <a:schemeClr val="tx1"/>
              </a:solidFill>
            </a:endParaRPr>
          </a:p>
          <a:p>
            <a:endParaRPr lang="en-AU" sz="1600" dirty="0" smtClean="0">
              <a:solidFill>
                <a:schemeClr val="tx1"/>
              </a:solidFill>
            </a:endParaRPr>
          </a:p>
          <a:p>
            <a:endParaRPr lang="en-AU" sz="1600" dirty="0">
              <a:solidFill>
                <a:schemeClr val="tx1"/>
              </a:solidFill>
            </a:endParaRPr>
          </a:p>
          <a:p>
            <a:endParaRPr lang="en-AU" sz="1600" dirty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AU" sz="2000" dirty="0" smtClean="0">
                <a:solidFill>
                  <a:schemeClr val="tx1"/>
                </a:solidFill>
              </a:rPr>
              <a:t>Ali </a:t>
            </a:r>
            <a:r>
              <a:rPr lang="en-AU" sz="2000" dirty="0" err="1" smtClean="0">
                <a:solidFill>
                  <a:schemeClr val="tx1"/>
                </a:solidFill>
              </a:rPr>
              <a:t>Ramezan-Nejad</a:t>
            </a:r>
            <a:r>
              <a:rPr lang="en-AU" sz="2000" dirty="0" smtClean="0">
                <a:solidFill>
                  <a:schemeClr val="tx1"/>
                </a:solidFill>
              </a:rPr>
              <a:t> &amp; Jackson Smith (Research Colleagues)</a:t>
            </a:r>
            <a:endParaRPr lang="en-A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3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35496" y="6565900"/>
            <a:ext cx="2399308" cy="215900"/>
          </a:xfrm>
        </p:spPr>
        <p:txBody>
          <a:bodyPr/>
          <a:lstStyle/>
          <a:p>
            <a:r>
              <a:rPr lang="en-AU" altLang="en-US" dirty="0"/>
              <a:t>RMIT </a:t>
            </a:r>
            <a:r>
              <a:rPr lang="en-AU" altLang="en-US" dirty="0" smtClean="0"/>
              <a:t>University © 2018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1438" y="6575425"/>
            <a:ext cx="4048794" cy="215900"/>
          </a:xfrm>
        </p:spPr>
        <p:txBody>
          <a:bodyPr/>
          <a:lstStyle/>
          <a:p>
            <a:r>
              <a:rPr lang="en-AU" altLang="en-US" dirty="0" smtClean="0"/>
              <a:t>PhD. (Mechanical &amp; Manufacturing Engineering)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1F67-FE8D-4FAE-9E42-65D81F686ECC}" type="slidenum">
              <a:rPr lang="en-AU" altLang="en-US"/>
              <a:pPr/>
              <a:t>30</a:t>
            </a:fld>
            <a:endParaRPr lang="en-AU" altLang="en-US"/>
          </a:p>
        </p:txBody>
      </p:sp>
      <p:cxnSp>
        <p:nvCxnSpPr>
          <p:cNvPr id="56419" name="AutoShape 99"/>
          <p:cNvCxnSpPr>
            <a:cxnSpLocks noChangeShapeType="1"/>
          </p:cNvCxnSpPr>
          <p:nvPr/>
        </p:nvCxnSpPr>
        <p:spPr bwMode="auto">
          <a:xfrm rot="5400000">
            <a:off x="1451769" y="1096169"/>
            <a:ext cx="2514600" cy="3884612"/>
          </a:xfrm>
          <a:prstGeom prst="bentConnector3">
            <a:avLst>
              <a:gd name="adj1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420" name="Text Box 100"/>
          <p:cNvSpPr txBox="1">
            <a:spLocks noChangeArrowheads="1"/>
          </p:cNvSpPr>
          <p:nvPr/>
        </p:nvSpPr>
        <p:spPr bwMode="auto">
          <a:xfrm>
            <a:off x="468313" y="1125538"/>
            <a:ext cx="82073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21" name="Text Box 101"/>
          <p:cNvSpPr txBox="1">
            <a:spLocks noChangeArrowheads="1"/>
          </p:cNvSpPr>
          <p:nvPr/>
        </p:nvSpPr>
        <p:spPr bwMode="auto">
          <a:xfrm>
            <a:off x="539750" y="1125538"/>
            <a:ext cx="83534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56433" name="Text Box 113"/>
          <p:cNvSpPr txBox="1">
            <a:spLocks noChangeArrowheads="1"/>
          </p:cNvSpPr>
          <p:nvPr/>
        </p:nvSpPr>
        <p:spPr bwMode="auto">
          <a:xfrm>
            <a:off x="684213" y="1196975"/>
            <a:ext cx="8135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2322548" y="950321"/>
            <a:ext cx="6500376" cy="3394469"/>
            <a:chOff x="5691624" y="139521"/>
            <a:chExt cx="6500376" cy="3394469"/>
          </a:xfrm>
        </p:grpSpPr>
        <p:sp>
          <p:nvSpPr>
            <p:cNvPr id="10" name="TextBox 9"/>
            <p:cNvSpPr txBox="1"/>
            <p:nvPr/>
          </p:nvSpPr>
          <p:spPr>
            <a:xfrm>
              <a:off x="5691624" y="2179773"/>
              <a:ext cx="4498903" cy="135421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5400" dirty="0" smtClean="0">
                  <a:ln w="28575">
                    <a:solidFill>
                      <a:schemeClr val="tx1"/>
                    </a:solidFill>
                  </a:ln>
                  <a:noFill/>
                </a:rPr>
                <a:t>THANK YOU</a:t>
              </a:r>
              <a:endParaRPr lang="en-AU" sz="2400" dirty="0" smtClean="0">
                <a:ln w="28575">
                  <a:solidFill>
                    <a:schemeClr val="tx1"/>
                  </a:solidFill>
                </a:ln>
                <a:noFill/>
              </a:endParaRPr>
            </a:p>
            <a:p>
              <a:pPr algn="ctr"/>
              <a:r>
                <a:rPr lang="en-AU" sz="2800" dirty="0" smtClean="0">
                  <a:ln w="12700"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+mj-lt"/>
                </a:rPr>
                <a:t>Questions?</a:t>
              </a:r>
              <a:endParaRPr lang="en-AU" sz="5400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  <a:latin typeface="+mj-lt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72" t="8431" r="6631" b="8721"/>
            <a:stretch/>
          </p:blipFill>
          <p:spPr>
            <a:xfrm>
              <a:off x="9919699" y="139521"/>
              <a:ext cx="2272301" cy="30547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28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-2">
  <a:themeElements>
    <a:clrScheme name="Presentation-2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EBDB0"/>
      </a:accent1>
      <a:accent2>
        <a:srgbClr val="EE3224"/>
      </a:accent2>
      <a:accent3>
        <a:srgbClr val="FFFFFF"/>
      </a:accent3>
      <a:accent4>
        <a:srgbClr val="000000"/>
      </a:accent4>
      <a:accent5>
        <a:srgbClr val="DBDBD4"/>
      </a:accent5>
      <a:accent6>
        <a:srgbClr val="D82C20"/>
      </a:accent6>
      <a:hlink>
        <a:srgbClr val="000000"/>
      </a:hlink>
      <a:folHlink>
        <a:srgbClr val="FFEE00"/>
      </a:folHlink>
    </a:clrScheme>
    <a:fontScheme name="Presentation-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1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1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resentation-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EBDB0"/>
        </a:accent1>
        <a:accent2>
          <a:srgbClr val="EE3224"/>
        </a:accent2>
        <a:accent3>
          <a:srgbClr val="FFFFFF"/>
        </a:accent3>
        <a:accent4>
          <a:srgbClr val="000000"/>
        </a:accent4>
        <a:accent5>
          <a:srgbClr val="DBDBD4"/>
        </a:accent5>
        <a:accent6>
          <a:srgbClr val="D82C20"/>
        </a:accent6>
        <a:hlink>
          <a:srgbClr val="000000"/>
        </a:hlink>
        <a:folHlink>
          <a:srgbClr val="FFEE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resentation-2">
  <a:themeElements>
    <a:clrScheme name="Presentation-2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EBDB0"/>
      </a:accent1>
      <a:accent2>
        <a:srgbClr val="EE3224"/>
      </a:accent2>
      <a:accent3>
        <a:srgbClr val="FFFFFF"/>
      </a:accent3>
      <a:accent4>
        <a:srgbClr val="000000"/>
      </a:accent4>
      <a:accent5>
        <a:srgbClr val="DBDBD4"/>
      </a:accent5>
      <a:accent6>
        <a:srgbClr val="D82C20"/>
      </a:accent6>
      <a:hlink>
        <a:srgbClr val="000000"/>
      </a:hlink>
      <a:folHlink>
        <a:srgbClr val="FFEE00"/>
      </a:folHlink>
    </a:clrScheme>
    <a:fontScheme name="Presentation-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1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altLang="en-US" sz="1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resentation-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-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-2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EBDB0"/>
        </a:accent1>
        <a:accent2>
          <a:srgbClr val="EE3224"/>
        </a:accent2>
        <a:accent3>
          <a:srgbClr val="FFFFFF"/>
        </a:accent3>
        <a:accent4>
          <a:srgbClr val="000000"/>
        </a:accent4>
        <a:accent5>
          <a:srgbClr val="DBDBD4"/>
        </a:accent5>
        <a:accent6>
          <a:srgbClr val="D82C20"/>
        </a:accent6>
        <a:hlink>
          <a:srgbClr val="000000"/>
        </a:hlink>
        <a:folHlink>
          <a:srgbClr val="FFEE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Presentation-2</Template>
  <TotalTime>9667</TotalTime>
  <Words>1439</Words>
  <Application>Microsoft Office PowerPoint</Application>
  <PresentationFormat>On-screen Show (4:3)</PresentationFormat>
  <Paragraphs>300</Paragraphs>
  <Slides>30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Presentation-2</vt:lpstr>
      <vt:lpstr>1_Presentation-2</vt:lpstr>
      <vt:lpstr>Hierarchical biomimetic porous tantalum fabricated by liquid metal dealloying  </vt:lpstr>
      <vt:lpstr>PowerPoint Presentation</vt:lpstr>
      <vt:lpstr>PowerPoint Presentation</vt:lpstr>
      <vt:lpstr>Hierarchical ‘bone-like’ 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 Fujino</dc:creator>
  <cp:lastModifiedBy>Sanka Mendis</cp:lastModifiedBy>
  <cp:revision>406</cp:revision>
  <dcterms:created xsi:type="dcterms:W3CDTF">2010-05-12T02:20:54Z</dcterms:created>
  <dcterms:modified xsi:type="dcterms:W3CDTF">2018-08-14T02:11:59Z</dcterms:modified>
</cp:coreProperties>
</file>