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994" r:id="rId2"/>
    <p:sldId id="996" r:id="rId3"/>
    <p:sldId id="1003" r:id="rId4"/>
    <p:sldId id="1010" r:id="rId5"/>
    <p:sldId id="1001" r:id="rId6"/>
    <p:sldId id="1005" r:id="rId7"/>
    <p:sldId id="1002" r:id="rId8"/>
    <p:sldId id="1006" r:id="rId9"/>
    <p:sldId id="1008" r:id="rId10"/>
    <p:sldId id="997" r:id="rId11"/>
    <p:sldId id="979" r:id="rId12"/>
    <p:sldId id="998" r:id="rId13"/>
    <p:sldId id="1007" r:id="rId14"/>
    <p:sldId id="936" r:id="rId15"/>
  </p:sldIdLst>
  <p:sldSz cx="24387175" cy="13716000"/>
  <p:notesSz cx="6858000" cy="9144000"/>
  <p:defaultTex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p15:guide id="2" pos="7681" userDrawn="1">
          <p15:clr>
            <a:srgbClr val="A4A3A4"/>
          </p15:clr>
        </p15:guide>
        <p15:guide id="3" orient="horz" pos="811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Ty Hayes" initials="TH [21] [2] [2]" lastIdx="1" clrIdx="28">
    <p:extLst/>
  </p:cmAuthor>
  <p:cmAuthor id="1" name="Ty Hayes" initials="TH" lastIdx="1" clrIdx="0">
    <p:extLst/>
  </p:cmAuthor>
  <p:cmAuthor id="30" name="Ty Hayes" initials="TH [21] [2] [2] [2]" lastIdx="1" clrIdx="29">
    <p:extLst/>
  </p:cmAuthor>
  <p:cmAuthor id="2" name="Ty Hayes" initials="TH [2]" lastIdx="1" clrIdx="1">
    <p:extLst/>
  </p:cmAuthor>
  <p:cmAuthor id="3" name="Ty Hayes" initials="TH [3]" lastIdx="1" clrIdx="2">
    <p:extLst/>
  </p:cmAuthor>
  <p:cmAuthor id="4" name="Ty Hayes" initials="TH [4]" lastIdx="1" clrIdx="3">
    <p:extLst/>
  </p:cmAuthor>
  <p:cmAuthor id="5" name="Ty Hayes" initials="TH [5]" lastIdx="1" clrIdx="4">
    <p:extLst/>
  </p:cmAuthor>
  <p:cmAuthor id="6" name="Ty Hayes" initials="TH [6]" lastIdx="1" clrIdx="5">
    <p:extLst/>
  </p:cmAuthor>
  <p:cmAuthor id="7" name="Ty Hayes" initials="TH [7]" lastIdx="1" clrIdx="6">
    <p:extLst/>
  </p:cmAuthor>
  <p:cmAuthor id="8" name="Ty Hayes" initials="TH [8]" lastIdx="1" clrIdx="7">
    <p:extLst/>
  </p:cmAuthor>
  <p:cmAuthor id="9" name="Ty Hayes" initials="TH [9]" lastIdx="1" clrIdx="8">
    <p:extLst/>
  </p:cmAuthor>
  <p:cmAuthor id="10" name="Ty Hayes" initials="TH [10]" lastIdx="1" clrIdx="9">
    <p:extLst/>
  </p:cmAuthor>
  <p:cmAuthor id="11" name="Ty Hayes" initials="TH [11]" lastIdx="1" clrIdx="10">
    <p:extLst/>
  </p:cmAuthor>
  <p:cmAuthor id="12" name="Ty Hayes" initials="TH [12]" lastIdx="1" clrIdx="11">
    <p:extLst/>
  </p:cmAuthor>
  <p:cmAuthor id="13" name="Ty Hayes" initials="TH [13]" lastIdx="1" clrIdx="12">
    <p:extLst/>
  </p:cmAuthor>
  <p:cmAuthor id="14" name="Ty Hayes" initials="TH [14]" lastIdx="1" clrIdx="13">
    <p:extLst/>
  </p:cmAuthor>
  <p:cmAuthor id="15" name="Ty Hayes" initials="TH [15]" lastIdx="1" clrIdx="14">
    <p:extLst/>
  </p:cmAuthor>
  <p:cmAuthor id="16" name="Ty Hayes" initials="TH [16]" lastIdx="1" clrIdx="15">
    <p:extLst/>
  </p:cmAuthor>
  <p:cmAuthor id="17" name="Ty Hayes" initials="TH [17]" lastIdx="1" clrIdx="16">
    <p:extLst/>
  </p:cmAuthor>
  <p:cmAuthor id="18" name="Ty Hayes" initials="TH [18]" lastIdx="1" clrIdx="17">
    <p:extLst/>
  </p:cmAuthor>
  <p:cmAuthor id="19" name="Ty Hayes" initials="TH [19]" lastIdx="1" clrIdx="18">
    <p:extLst/>
  </p:cmAuthor>
  <p:cmAuthor id="20" name="Ty Hayes" initials="TH [20]" lastIdx="1" clrIdx="19">
    <p:extLst/>
  </p:cmAuthor>
  <p:cmAuthor id="21" name="Ty Hayes" initials="TH [21]" lastIdx="1" clrIdx="20">
    <p:extLst/>
  </p:cmAuthor>
  <p:cmAuthor id="22" name="Ty Hayes" initials="TH [22]" lastIdx="1" clrIdx="21">
    <p:extLst/>
  </p:cmAuthor>
  <p:cmAuthor id="23" name="Ty Hayes" initials="TH [23]" lastIdx="1" clrIdx="22">
    <p:extLst/>
  </p:cmAuthor>
  <p:cmAuthor id="24" name="Ty Hayes" initials="TH [24]" lastIdx="1" clrIdx="23">
    <p:extLst/>
  </p:cmAuthor>
  <p:cmAuthor id="25" name="Ty Hayes" initials="TH [25]" lastIdx="1" clrIdx="24">
    <p:extLst/>
  </p:cmAuthor>
  <p:cmAuthor id="26" name="Ty Hayes" initials="TH [26]" lastIdx="1" clrIdx="25">
    <p:extLst/>
  </p:cmAuthor>
  <p:cmAuthor id="27" name="Ty Hayes" initials="TH [27]" lastIdx="1" clrIdx="26">
    <p:extLst/>
  </p:cmAuthor>
  <p:cmAuthor id="28" name="Ty Hayes" initials="TH [21] [2]" lastIdx="1" clrIdx="27">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D60C8C"/>
    <a:srgbClr val="713179"/>
    <a:srgbClr val="006892"/>
    <a:srgbClr val="636F03"/>
    <a:srgbClr val="C29A2A"/>
    <a:srgbClr val="F8BF4D"/>
    <a:srgbClr val="1BAAAA"/>
    <a:srgbClr val="DBDBDB"/>
    <a:srgbClr val="147F7F"/>
    <a:srgbClr val="3A526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48" autoAdjust="0"/>
    <p:restoredTop sz="77207" autoAdjust="0"/>
  </p:normalViewPr>
  <p:slideViewPr>
    <p:cSldViewPr snapToObjects="1" showGuides="1">
      <p:cViewPr varScale="1">
        <p:scale>
          <a:sx n="32" d="100"/>
          <a:sy n="32" d="100"/>
        </p:scale>
        <p:origin x="702" y="96"/>
      </p:cViewPr>
      <p:guideLst>
        <p:guide pos="7681"/>
        <p:guide orient="horz" pos="8112"/>
      </p:guideLst>
    </p:cSldViewPr>
  </p:slideViewPr>
  <p:notesTextViewPr>
    <p:cViewPr>
      <p:scale>
        <a:sx n="100" d="100"/>
        <a:sy n="100" d="100"/>
      </p:scale>
      <p:origin x="0" y="-174"/>
    </p:cViewPr>
  </p:notesTextViewPr>
  <p:sorterViewPr>
    <p:cViewPr>
      <p:scale>
        <a:sx n="58" d="100"/>
        <a:sy n="5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E31EDE-17CF-D746-B83B-FEE41F000DF3}" type="datetimeFigureOut">
              <a:rPr lang="en-US" smtClean="0"/>
              <a:t>8/16/2018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D320672-5196-0B4F-93AE-044FFF107570}" type="slidenum">
              <a:rPr lang="en-US" smtClean="0"/>
              <a:t>‹#›</a:t>
            </a:fld>
            <a:endParaRPr lang="en-US"/>
          </a:p>
        </p:txBody>
      </p:sp>
    </p:spTree>
    <p:extLst>
      <p:ext uri="{BB962C8B-B14F-4D97-AF65-F5344CB8AC3E}">
        <p14:creationId xmlns:p14="http://schemas.microsoft.com/office/powerpoint/2010/main" val="13539126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6A9F3C-04AF-8847-8AD8-CAC892C2E245}" type="datetimeFigureOut">
              <a:rPr lang="en-US" smtClean="0"/>
              <a:t>8/16/2018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7CB07-0039-4545-92EA-48E12138E514}" type="slidenum">
              <a:rPr lang="en-US" smtClean="0"/>
              <a:t>‹#›</a:t>
            </a:fld>
            <a:endParaRPr lang="en-US"/>
          </a:p>
        </p:txBody>
      </p:sp>
    </p:spTree>
    <p:extLst>
      <p:ext uri="{BB962C8B-B14F-4D97-AF65-F5344CB8AC3E}">
        <p14:creationId xmlns:p14="http://schemas.microsoft.com/office/powerpoint/2010/main" val="1873210512"/>
      </p:ext>
    </p:extLst>
  </p:cSld>
  <p:clrMap bg1="lt1" tx1="dk1" bg2="lt2" tx2="dk2" accent1="accent1" accent2="accent2" accent3="accent3" accent4="accent4" accent5="accent5" accent6="accent6" hlink="hlink" folHlink="folHlink"/>
  <p:hf hdr="0" ftr="0" dt="0"/>
  <p:notesStyle>
    <a:lvl1pPr marL="0" algn="l" defTabSz="1219261" rtl="0" eaLnBrk="1" latinLnBrk="0" hangingPunct="1">
      <a:defRPr sz="3200" kern="1200">
        <a:solidFill>
          <a:schemeClr val="tx1"/>
        </a:solidFill>
        <a:latin typeface="+mn-lt"/>
        <a:ea typeface="+mn-ea"/>
        <a:cs typeface="+mn-cs"/>
      </a:defRPr>
    </a:lvl1pPr>
    <a:lvl2pPr marL="1219261" algn="l" defTabSz="1219261" rtl="0" eaLnBrk="1" latinLnBrk="0" hangingPunct="1">
      <a:defRPr sz="3200" kern="1200">
        <a:solidFill>
          <a:schemeClr val="tx1"/>
        </a:solidFill>
        <a:latin typeface="+mn-lt"/>
        <a:ea typeface="+mn-ea"/>
        <a:cs typeface="+mn-cs"/>
      </a:defRPr>
    </a:lvl2pPr>
    <a:lvl3pPr marL="2438522" algn="l" defTabSz="1219261" rtl="0" eaLnBrk="1" latinLnBrk="0" hangingPunct="1">
      <a:defRPr sz="3200" kern="1200">
        <a:solidFill>
          <a:schemeClr val="tx1"/>
        </a:solidFill>
        <a:latin typeface="+mn-lt"/>
        <a:ea typeface="+mn-ea"/>
        <a:cs typeface="+mn-cs"/>
      </a:defRPr>
    </a:lvl3pPr>
    <a:lvl4pPr marL="3657783" algn="l" defTabSz="1219261" rtl="0" eaLnBrk="1" latinLnBrk="0" hangingPunct="1">
      <a:defRPr sz="3200" kern="1200">
        <a:solidFill>
          <a:schemeClr val="tx1"/>
        </a:solidFill>
        <a:latin typeface="+mn-lt"/>
        <a:ea typeface="+mn-ea"/>
        <a:cs typeface="+mn-cs"/>
      </a:defRPr>
    </a:lvl4pPr>
    <a:lvl5pPr marL="4877044" algn="l" defTabSz="1219261" rtl="0" eaLnBrk="1" latinLnBrk="0" hangingPunct="1">
      <a:defRPr sz="3200" kern="1200">
        <a:solidFill>
          <a:schemeClr val="tx1"/>
        </a:solidFill>
        <a:latin typeface="+mn-lt"/>
        <a:ea typeface="+mn-ea"/>
        <a:cs typeface="+mn-cs"/>
      </a:defRPr>
    </a:lvl5pPr>
    <a:lvl6pPr marL="6096305" algn="l" defTabSz="1219261" rtl="0" eaLnBrk="1" latinLnBrk="0" hangingPunct="1">
      <a:defRPr sz="3200" kern="1200">
        <a:solidFill>
          <a:schemeClr val="tx1"/>
        </a:solidFill>
        <a:latin typeface="+mn-lt"/>
        <a:ea typeface="+mn-ea"/>
        <a:cs typeface="+mn-cs"/>
      </a:defRPr>
    </a:lvl6pPr>
    <a:lvl7pPr marL="7315566" algn="l" defTabSz="1219261" rtl="0" eaLnBrk="1" latinLnBrk="0" hangingPunct="1">
      <a:defRPr sz="3200" kern="1200">
        <a:solidFill>
          <a:schemeClr val="tx1"/>
        </a:solidFill>
        <a:latin typeface="+mn-lt"/>
        <a:ea typeface="+mn-ea"/>
        <a:cs typeface="+mn-cs"/>
      </a:defRPr>
    </a:lvl7pPr>
    <a:lvl8pPr marL="8534827" algn="l" defTabSz="1219261" rtl="0" eaLnBrk="1" latinLnBrk="0" hangingPunct="1">
      <a:defRPr sz="3200" kern="1200">
        <a:solidFill>
          <a:schemeClr val="tx1"/>
        </a:solidFill>
        <a:latin typeface="+mn-lt"/>
        <a:ea typeface="+mn-ea"/>
        <a:cs typeface="+mn-cs"/>
      </a:defRPr>
    </a:lvl8pPr>
    <a:lvl9pPr marL="9754088" algn="l" defTabSz="1219261" rtl="0" eaLnBrk="1" latinLnBrk="0" hangingPunct="1">
      <a:defRPr sz="3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Good</a:t>
            </a:r>
            <a:r>
              <a:rPr lang="en-AU" baseline="0" dirty="0" smtClean="0"/>
              <a:t> afternoon everyone. My talk today will showcase some of the work I’ve been involved in relating to synchrotron studies of </a:t>
            </a:r>
            <a:r>
              <a:rPr lang="en-AU" baseline="0" dirty="0" err="1" smtClean="0"/>
              <a:t>electrocatalytic</a:t>
            </a:r>
            <a:r>
              <a:rPr lang="en-AU" baseline="0" dirty="0" smtClean="0"/>
              <a:t> materials. In particular, the materials have specific application in carbon dioxide reduction.</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1</a:t>
            </a:fld>
            <a:endParaRPr lang="en-US"/>
          </a:p>
        </p:txBody>
      </p:sp>
    </p:spTree>
    <p:extLst>
      <p:ext uri="{BB962C8B-B14F-4D97-AF65-F5344CB8AC3E}">
        <p14:creationId xmlns:p14="http://schemas.microsoft.com/office/powerpoint/2010/main" val="2726260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first part of this</a:t>
            </a:r>
            <a:r>
              <a:rPr lang="en-AU" baseline="0" dirty="0" smtClean="0"/>
              <a:t> presentation will provide a brief background on what has motivated us to study the </a:t>
            </a:r>
            <a:r>
              <a:rPr lang="en-AU" baseline="0" dirty="0" err="1" smtClean="0"/>
              <a:t>electrocatalytic</a:t>
            </a:r>
            <a:r>
              <a:rPr lang="en-AU" baseline="0" dirty="0" smtClean="0"/>
              <a:t> reduction of carbon dioxide and, in particular, what has attracted us to the particular </a:t>
            </a:r>
            <a:r>
              <a:rPr lang="en-AU" baseline="0" dirty="0" err="1" smtClean="0"/>
              <a:t>electrocatalytic</a:t>
            </a:r>
            <a:r>
              <a:rPr lang="en-AU" baseline="0" dirty="0" smtClean="0"/>
              <a:t> materials we’re interested in, those being metal </a:t>
            </a:r>
            <a:r>
              <a:rPr lang="en-AU" baseline="0" dirty="0" err="1" smtClean="0"/>
              <a:t>phthalocyanine</a:t>
            </a:r>
            <a:r>
              <a:rPr lang="en-AU" baseline="0" dirty="0" smtClean="0"/>
              <a:t> molecular complexes, or more specifically </a:t>
            </a:r>
            <a:r>
              <a:rPr lang="en-AU" baseline="0" dirty="0" err="1" smtClean="0"/>
              <a:t>FePc</a:t>
            </a:r>
            <a:r>
              <a:rPr lang="en-AU" baseline="0" dirty="0" smtClean="0"/>
              <a:t>.</a:t>
            </a:r>
          </a:p>
          <a:p>
            <a:endParaRPr lang="en-AU" baseline="0" dirty="0" smtClean="0"/>
          </a:p>
          <a:p>
            <a:r>
              <a:rPr lang="en-AU" baseline="0" dirty="0" smtClean="0"/>
              <a:t>I’ll then provide details on how we go about synthesising the </a:t>
            </a:r>
            <a:r>
              <a:rPr lang="en-AU" baseline="0" dirty="0" err="1" smtClean="0"/>
              <a:t>FePc</a:t>
            </a:r>
            <a:r>
              <a:rPr lang="en-AU" baseline="0" dirty="0" smtClean="0"/>
              <a:t>-based catalysts, showing some characterisation results and also evidence for how they perform in an electrochemical context.</a:t>
            </a:r>
          </a:p>
          <a:p>
            <a:endParaRPr lang="en-AU" baseline="0" dirty="0" smtClean="0"/>
          </a:p>
          <a:p>
            <a:r>
              <a:rPr lang="en-AU" baseline="0" dirty="0" smtClean="0"/>
              <a:t>This will lead us to the use of near edge x-ray absorption fines structure (or NEXAFS) spectroscopy to try to understand the underlying mechanism for CO2 reduction.</a:t>
            </a:r>
          </a:p>
          <a:p>
            <a:endParaRPr lang="en-AU" baseline="0" dirty="0" smtClean="0"/>
          </a:p>
          <a:p>
            <a:r>
              <a:rPr lang="en-AU" baseline="0" dirty="0" smtClean="0"/>
              <a:t>And finally, I’ll give a bit of a teaser of our latest investigations into CO2 reduction </a:t>
            </a:r>
            <a:r>
              <a:rPr lang="en-AU" baseline="0" dirty="0" err="1" smtClean="0"/>
              <a:t>electrocatalysts</a:t>
            </a:r>
            <a:r>
              <a:rPr lang="en-AU" baseline="0" dirty="0" smtClean="0"/>
              <a:t> via in situ X-ray absorption spectroscopy.</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2</a:t>
            </a:fld>
            <a:endParaRPr lang="en-US"/>
          </a:p>
        </p:txBody>
      </p:sp>
    </p:spTree>
    <p:extLst>
      <p:ext uri="{BB962C8B-B14F-4D97-AF65-F5344CB8AC3E}">
        <p14:creationId xmlns:p14="http://schemas.microsoft.com/office/powerpoint/2010/main" val="1568771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as we all know, carbon dioxide pollution</a:t>
            </a:r>
            <a:r>
              <a:rPr lang="en-AU" baseline="0" dirty="0" smtClean="0"/>
              <a:t> is a huge problem that currently faces society. So it’s obvious that any technology that seeks to remediate or to remove CO2 as a pollutant will have a certain attraction to it. But one of the huge drawcards in this case is the ability to convert the product, carbon monoxide, into valuable liquid fuels via the </a:t>
            </a:r>
            <a:r>
              <a:rPr lang="en-AU" baseline="0" dirty="0" err="1" smtClean="0"/>
              <a:t>fischer</a:t>
            </a:r>
            <a:r>
              <a:rPr lang="en-AU" baseline="0" dirty="0" smtClean="0"/>
              <a:t> </a:t>
            </a:r>
            <a:r>
              <a:rPr lang="en-AU" baseline="0" dirty="0" err="1" smtClean="0"/>
              <a:t>tropsch</a:t>
            </a:r>
            <a:r>
              <a:rPr lang="en-AU" baseline="0" dirty="0" smtClean="0"/>
              <a:t> process.. </a:t>
            </a:r>
          </a:p>
          <a:p>
            <a:endParaRPr lang="en-AU" baseline="0" dirty="0" smtClean="0"/>
          </a:p>
          <a:p>
            <a:r>
              <a:rPr lang="en-AU" baseline="0" dirty="0" smtClean="0"/>
              <a:t>Adding to that, using electrochemistry to drive the reactions affords a large amount of control over the process via the applied electrode potential.</a:t>
            </a:r>
          </a:p>
          <a:p>
            <a:endParaRPr lang="en-AU" baseline="0" dirty="0" smtClean="0"/>
          </a:p>
          <a:p>
            <a:r>
              <a:rPr lang="en-AU" baseline="0" dirty="0" smtClean="0"/>
              <a:t>And finally, if the electrochemistry is driven via renewable energy, it can be thought of as an attractive option for energy storage.</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3</a:t>
            </a:fld>
            <a:endParaRPr lang="en-US"/>
          </a:p>
        </p:txBody>
      </p:sp>
    </p:spTree>
    <p:extLst>
      <p:ext uri="{BB962C8B-B14F-4D97-AF65-F5344CB8AC3E}">
        <p14:creationId xmlns:p14="http://schemas.microsoft.com/office/powerpoint/2010/main" val="257922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As I mentioned previously,</a:t>
            </a:r>
            <a:r>
              <a:rPr lang="en-AU" baseline="0" dirty="0" smtClean="0"/>
              <a:t> we’ve been studying metal </a:t>
            </a:r>
            <a:r>
              <a:rPr lang="en-AU" baseline="0" dirty="0" err="1" smtClean="0"/>
              <a:t>phthalocyanine</a:t>
            </a:r>
            <a:r>
              <a:rPr lang="en-AU" baseline="0" dirty="0" smtClean="0"/>
              <a:t> molecules for their properties as </a:t>
            </a:r>
            <a:r>
              <a:rPr lang="en-AU" baseline="0" dirty="0" err="1" smtClean="0"/>
              <a:t>electrocatalysts</a:t>
            </a:r>
            <a:r>
              <a:rPr lang="en-AU" baseline="0" dirty="0" smtClean="0"/>
              <a:t>, specifically </a:t>
            </a:r>
            <a:r>
              <a:rPr lang="en-AU" baseline="0" dirty="0" err="1" smtClean="0"/>
              <a:t>FePc</a:t>
            </a:r>
            <a:r>
              <a:rPr lang="en-AU" baseline="0" dirty="0" smtClean="0"/>
              <a:t>.</a:t>
            </a:r>
          </a:p>
          <a:p>
            <a:r>
              <a:rPr lang="en-AU" baseline="0" dirty="0" smtClean="0"/>
              <a:t>The reason we’ve chosen </a:t>
            </a:r>
            <a:r>
              <a:rPr lang="en-AU" baseline="0" dirty="0" err="1" smtClean="0"/>
              <a:t>FePc</a:t>
            </a:r>
            <a:r>
              <a:rPr lang="en-AU" baseline="0" dirty="0" smtClean="0"/>
              <a:t> to study is first of all because it has a low </a:t>
            </a:r>
            <a:r>
              <a:rPr lang="en-AU" baseline="0" dirty="0" err="1" smtClean="0"/>
              <a:t>overpotential</a:t>
            </a:r>
            <a:r>
              <a:rPr lang="en-AU" baseline="0" dirty="0" smtClean="0"/>
              <a:t> and is quite active for CO2 reduction.</a:t>
            </a:r>
          </a:p>
          <a:p>
            <a:r>
              <a:rPr lang="en-AU" baseline="0" dirty="0" smtClean="0"/>
              <a:t>Not only that but these molecules are quite flexible in the sense that the activity can be tuned via the addition of certain functional groups.</a:t>
            </a:r>
            <a:endParaRPr lang="en-AU" dirty="0" smtClean="0"/>
          </a:p>
          <a:p>
            <a:r>
              <a:rPr lang="en-AU" dirty="0" smtClean="0"/>
              <a:t>But whilst</a:t>
            </a:r>
            <a:r>
              <a:rPr lang="en-AU" baseline="0" dirty="0" smtClean="0"/>
              <a:t> </a:t>
            </a:r>
            <a:r>
              <a:rPr lang="en-AU" baseline="0" dirty="0" err="1" smtClean="0"/>
              <a:t>FePc</a:t>
            </a:r>
            <a:r>
              <a:rPr lang="en-AU" baseline="0" dirty="0" smtClean="0"/>
              <a:t> is active and has a low onset potential for CO2 reduction, a major drawback is that it’s not so</a:t>
            </a:r>
            <a:r>
              <a:rPr lang="en-AU" dirty="0" smtClean="0"/>
              <a:t> stable under CO2 reduction conditions</a:t>
            </a:r>
            <a:r>
              <a:rPr lang="en-AU" baseline="0" dirty="0" smtClean="0"/>
              <a:t> and what tends to happen is that we get </a:t>
            </a:r>
            <a:r>
              <a:rPr lang="en-AU" baseline="0" dirty="0" err="1" smtClean="0"/>
              <a:t>demetallisation</a:t>
            </a:r>
            <a:r>
              <a:rPr lang="en-AU" baseline="0" dirty="0" smtClean="0"/>
              <a:t> of metal centre.</a:t>
            </a:r>
          </a:p>
          <a:p>
            <a:r>
              <a:rPr lang="en-AU" baseline="0" dirty="0" smtClean="0"/>
              <a:t>So to combat this, we experimented with the addition of metal oxide nanoclusters in order to not only enhance the stability, but also in a bid to improve the activity and selectivity.</a:t>
            </a:r>
          </a:p>
          <a:p>
            <a:endParaRPr lang="en-AU" baseline="0" dirty="0" smtClean="0"/>
          </a:p>
          <a:p>
            <a:r>
              <a:rPr lang="en-AU" baseline="0" dirty="0" smtClean="0"/>
              <a:t>So essentially we have </a:t>
            </a:r>
            <a:r>
              <a:rPr lang="en-AU" baseline="0" dirty="0" err="1" smtClean="0"/>
              <a:t>FePc</a:t>
            </a:r>
            <a:r>
              <a:rPr lang="en-AU" baseline="0" dirty="0" smtClean="0"/>
              <a:t> and metal oxide nanoclusters, specifically focussed on cobalt oxide, assembled onto graphene to enhance electrical conductivity.</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4</a:t>
            </a:fld>
            <a:endParaRPr lang="en-US"/>
          </a:p>
        </p:txBody>
      </p:sp>
    </p:spTree>
    <p:extLst>
      <p:ext uri="{BB962C8B-B14F-4D97-AF65-F5344CB8AC3E}">
        <p14:creationId xmlns:p14="http://schemas.microsoft.com/office/powerpoint/2010/main" val="3334853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 way we go about synthesising these materials is fairly straightforward, which I guess is another advantage of these materials. Graphene and </a:t>
            </a:r>
            <a:r>
              <a:rPr lang="en-AU" baseline="0" dirty="0" err="1" smtClean="0"/>
              <a:t>FePc</a:t>
            </a:r>
            <a:r>
              <a:rPr lang="en-AU" baseline="0" dirty="0" smtClean="0"/>
              <a:t> are stirred in ethanol which results in the self assembly of </a:t>
            </a:r>
            <a:r>
              <a:rPr lang="en-AU" baseline="0" dirty="0" err="1" smtClean="0"/>
              <a:t>FePc</a:t>
            </a:r>
            <a:r>
              <a:rPr lang="en-AU" baseline="0" dirty="0" smtClean="0"/>
              <a:t> onto graphene. It’s subsequently refluxed in ethylene glycol with a cobalt complex to produce the desired </a:t>
            </a:r>
            <a:r>
              <a:rPr lang="en-AU" baseline="0" dirty="0" err="1" smtClean="0"/>
              <a:t>electrocatalyst</a:t>
            </a:r>
            <a:r>
              <a:rPr lang="en-AU" baseline="0" dirty="0" smtClean="0"/>
              <a:t> system.</a:t>
            </a:r>
          </a:p>
          <a:p>
            <a:endParaRPr lang="en-AU" baseline="0" dirty="0" smtClean="0"/>
          </a:p>
          <a:p>
            <a:r>
              <a:rPr lang="en-AU" baseline="0" dirty="0" smtClean="0"/>
              <a:t>Here we have some TEM images that show the homogenous distribution of </a:t>
            </a:r>
            <a:r>
              <a:rPr lang="en-AU" baseline="0" dirty="0" err="1" smtClean="0"/>
              <a:t>FePc</a:t>
            </a:r>
            <a:r>
              <a:rPr lang="en-AU" baseline="0" dirty="0" smtClean="0"/>
              <a:t> on the graphene support. After refluxing with the cobalt complex, you can see the distribution of cobalt oxide nanoclusters with an average size of 2-3 </a:t>
            </a:r>
            <a:r>
              <a:rPr lang="en-AU" baseline="0" dirty="0" err="1" smtClean="0"/>
              <a:t>nanometers</a:t>
            </a:r>
            <a:r>
              <a:rPr lang="en-AU" baseline="0" dirty="0" smtClean="0"/>
              <a:t>.</a:t>
            </a:r>
          </a:p>
          <a:p>
            <a:endParaRPr lang="en-AU" baseline="0" dirty="0" smtClean="0"/>
          </a:p>
          <a:p>
            <a:r>
              <a:rPr lang="en-AU" baseline="0" dirty="0" smtClean="0"/>
              <a:t>Here are some near edge x-ray absorption fine structure (NEXAFS) measurements we performed on the products. We performed linear combination analysis using a range of standards to understand the makeup of the final product. As you can see, the final product is predominantly </a:t>
            </a:r>
            <a:r>
              <a:rPr lang="en-AU" baseline="0" dirty="0" err="1" smtClean="0"/>
              <a:t>FePc</a:t>
            </a:r>
            <a:r>
              <a:rPr lang="en-AU" baseline="0" dirty="0" smtClean="0"/>
              <a:t>-like, but can also be modelled with a small amount of iron metal and Fe2O3. The cobalt L-edge shows that the nanoclusters are comprised of a probable mixture of cobalt hydroxide, cobalt metal and Co3O4.</a:t>
            </a:r>
          </a:p>
        </p:txBody>
      </p:sp>
      <p:sp>
        <p:nvSpPr>
          <p:cNvPr id="4" name="Slide Number Placeholder 3"/>
          <p:cNvSpPr>
            <a:spLocks noGrp="1"/>
          </p:cNvSpPr>
          <p:nvPr>
            <p:ph type="sldNum" sz="quarter" idx="10"/>
          </p:nvPr>
        </p:nvSpPr>
        <p:spPr/>
        <p:txBody>
          <a:bodyPr/>
          <a:lstStyle/>
          <a:p>
            <a:fld id="{4417CB07-0039-4545-92EA-48E12138E514}" type="slidenum">
              <a:rPr lang="en-US" smtClean="0"/>
              <a:t>5</a:t>
            </a:fld>
            <a:endParaRPr lang="en-US"/>
          </a:p>
        </p:txBody>
      </p:sp>
    </p:spTree>
    <p:extLst>
      <p:ext uri="{BB962C8B-B14F-4D97-AF65-F5344CB8AC3E}">
        <p14:creationId xmlns:p14="http://schemas.microsoft.com/office/powerpoint/2010/main" val="701240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a:t>
            </a:r>
            <a:r>
              <a:rPr lang="en-AU" baseline="0" dirty="0" smtClean="0"/>
              <a:t> here’s a snapshot of how the material performs as </a:t>
            </a:r>
            <a:r>
              <a:rPr lang="en-AU" baseline="0" dirty="0" err="1" smtClean="0"/>
              <a:t>electrocatalysts</a:t>
            </a:r>
            <a:r>
              <a:rPr lang="en-AU" baseline="0" dirty="0" smtClean="0"/>
              <a:t> for carbon dioxide reduction.</a:t>
            </a:r>
          </a:p>
          <a:p>
            <a:endParaRPr lang="en-AU" baseline="0" dirty="0" smtClean="0"/>
          </a:p>
          <a:p>
            <a:r>
              <a:rPr lang="en-AU" baseline="0" dirty="0" smtClean="0"/>
              <a:t>In the top left panel, you can see the linear sweep </a:t>
            </a:r>
            <a:r>
              <a:rPr lang="en-AU" baseline="0" dirty="0" err="1" smtClean="0"/>
              <a:t>voltamograms</a:t>
            </a:r>
            <a:r>
              <a:rPr lang="en-AU" baseline="0" dirty="0" smtClean="0"/>
              <a:t> for different variations of the </a:t>
            </a:r>
            <a:r>
              <a:rPr lang="en-AU" baseline="0" dirty="0" err="1" smtClean="0"/>
              <a:t>electrocatalyst</a:t>
            </a:r>
            <a:r>
              <a:rPr lang="en-AU" baseline="0" dirty="0" smtClean="0"/>
              <a:t> in a nitrogen saturated solution, and then in a carbon dioxide saturated environment. You can see that all variations have some activity for CO2 reduction, but when we overlay the traces that arise from the CO2 saturated environment as in the bottom left panel, it’s clear that the cobalt oxide nanocluster system has the lowest onset potential and highest current densities.</a:t>
            </a:r>
          </a:p>
          <a:p>
            <a:r>
              <a:rPr lang="en-AU" baseline="0" dirty="0" smtClean="0"/>
              <a:t>When we look at the current density associated with carbon monoxide production, again the cobalt oxide nanocluster system is the best performing. Here’s a plot of the faradaic efficiency for the yield of carbon monoxide. As you can see, just in general, the addition of metal oxide nanocluster results in an improvement in the selectivity compared against that of </a:t>
            </a:r>
            <a:r>
              <a:rPr lang="en-AU" baseline="0" dirty="0" err="1" smtClean="0"/>
              <a:t>FePc</a:t>
            </a:r>
            <a:r>
              <a:rPr lang="en-AU" baseline="0" dirty="0" smtClean="0"/>
              <a:t>. </a:t>
            </a:r>
          </a:p>
          <a:p>
            <a:endParaRPr lang="en-AU" dirty="0" smtClean="0"/>
          </a:p>
          <a:p>
            <a:r>
              <a:rPr lang="en-AU" dirty="0" smtClean="0"/>
              <a:t>Finally,</a:t>
            </a:r>
            <a:r>
              <a:rPr lang="en-AU" baseline="0" dirty="0" smtClean="0"/>
              <a:t> as you can see from the </a:t>
            </a:r>
            <a:r>
              <a:rPr lang="en-AU" baseline="0" dirty="0" err="1" smtClean="0"/>
              <a:t>chronoamperometry</a:t>
            </a:r>
            <a:r>
              <a:rPr lang="en-AU" baseline="0" dirty="0" smtClean="0"/>
              <a:t> trace here, the addition of cobalt oxide nanoclusters actually significantly improve the stability vs that of the </a:t>
            </a:r>
            <a:r>
              <a:rPr lang="en-AU" baseline="0" dirty="0" err="1" smtClean="0"/>
              <a:t>FePc</a:t>
            </a:r>
            <a:r>
              <a:rPr lang="en-AU" baseline="0" dirty="0" smtClean="0"/>
              <a:t> where you can see a substantial drop in the current density after about 2000 seconds. </a:t>
            </a:r>
          </a:p>
          <a:p>
            <a:endParaRPr lang="en-AU" baseline="0" dirty="0" smtClean="0"/>
          </a:p>
          <a:p>
            <a:r>
              <a:rPr lang="en-AU" baseline="0" dirty="0" smtClean="0"/>
              <a:t>But perhaps the most interesting thing about this system is that the cobalt oxide nanoclusters by themselves are not all that great in terms of their performance. So the improvement to the </a:t>
            </a:r>
            <a:r>
              <a:rPr lang="en-AU" baseline="0" dirty="0" err="1" smtClean="0"/>
              <a:t>FePc</a:t>
            </a:r>
            <a:r>
              <a:rPr lang="en-AU" baseline="0" dirty="0" smtClean="0"/>
              <a:t> performance isn’t simply a result of mixing in a better </a:t>
            </a:r>
            <a:r>
              <a:rPr lang="en-AU" baseline="0" dirty="0" err="1" smtClean="0"/>
              <a:t>electrocatalyst</a:t>
            </a:r>
            <a:r>
              <a:rPr lang="en-AU" baseline="0" dirty="0" smtClean="0"/>
              <a:t>. Instead, it appears as though there is some synergistic effect that is leading to the improvement in performance. </a:t>
            </a:r>
            <a:endParaRPr lang="en-AU" dirty="0" smtClean="0"/>
          </a:p>
        </p:txBody>
      </p:sp>
      <p:sp>
        <p:nvSpPr>
          <p:cNvPr id="4" name="Slide Number Placeholder 3"/>
          <p:cNvSpPr>
            <a:spLocks noGrp="1"/>
          </p:cNvSpPr>
          <p:nvPr>
            <p:ph type="sldNum" sz="quarter" idx="10"/>
          </p:nvPr>
        </p:nvSpPr>
        <p:spPr/>
        <p:txBody>
          <a:bodyPr/>
          <a:lstStyle/>
          <a:p>
            <a:fld id="{4417CB07-0039-4545-92EA-48E12138E514}" type="slidenum">
              <a:rPr lang="en-US" smtClean="0"/>
              <a:t>6</a:t>
            </a:fld>
            <a:endParaRPr lang="en-US"/>
          </a:p>
        </p:txBody>
      </p:sp>
    </p:spTree>
    <p:extLst>
      <p:ext uri="{BB962C8B-B14F-4D97-AF65-F5344CB8AC3E}">
        <p14:creationId xmlns:p14="http://schemas.microsoft.com/office/powerpoint/2010/main" val="3512173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after characterising the materials in terms of their</a:t>
            </a:r>
            <a:r>
              <a:rPr lang="en-AU" baseline="0" dirty="0" smtClean="0"/>
              <a:t> composition, and electrochemical performance, we decided to conduct a series of ex situ measurements at the SXR beamline of the Australian </a:t>
            </a:r>
            <a:r>
              <a:rPr lang="en-AU" baseline="0" dirty="0" smtClean="0"/>
              <a:t>synchrotron in a bid to understand the mechanism for CO2 reduction. </a:t>
            </a:r>
            <a:r>
              <a:rPr lang="en-AU" baseline="0" dirty="0" smtClean="0"/>
              <a:t>The way we did this was by applying a given reduction potential for 20 minutes under a CO2 saturated environment, removing the samples from solution, freeze drying for several hours and then introducing them to the UHV for NEXAFS analysis. </a:t>
            </a:r>
          </a:p>
          <a:p>
            <a:endParaRPr lang="en-AU" baseline="0" dirty="0" smtClean="0"/>
          </a:p>
          <a:p>
            <a:r>
              <a:rPr lang="en-AU" baseline="0" dirty="0" smtClean="0"/>
              <a:t>Here you can see my collaborator Yi Cheng </a:t>
            </a:r>
            <a:r>
              <a:rPr lang="en-AU" baseline="0" dirty="0" smtClean="0"/>
              <a:t>working at the </a:t>
            </a:r>
            <a:r>
              <a:rPr lang="en-AU" baseline="0" dirty="0" smtClean="0"/>
              <a:t>beamline. </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7</a:t>
            </a:fld>
            <a:endParaRPr lang="en-US"/>
          </a:p>
        </p:txBody>
      </p:sp>
    </p:spTree>
    <p:extLst>
      <p:ext uri="{BB962C8B-B14F-4D97-AF65-F5344CB8AC3E}">
        <p14:creationId xmlns:p14="http://schemas.microsoft.com/office/powerpoint/2010/main" val="24999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We got </a:t>
            </a:r>
            <a:r>
              <a:rPr lang="en-AU" baseline="0" dirty="0" smtClean="0"/>
              <a:t>some </a:t>
            </a:r>
            <a:r>
              <a:rPr lang="en-AU" baseline="0" dirty="0" smtClean="0"/>
              <a:t>quite fascinating </a:t>
            </a:r>
            <a:r>
              <a:rPr lang="en-AU" baseline="0" dirty="0" smtClean="0"/>
              <a:t>results which helps to understand the system more comprehensively. As you can see in the cobalt L-edge spectra above, the spectra changes substantially at more negative potentials. </a:t>
            </a:r>
          </a:p>
          <a:p>
            <a:endParaRPr lang="en-AU" baseline="0" dirty="0" smtClean="0"/>
          </a:p>
          <a:p>
            <a:r>
              <a:rPr lang="en-AU" baseline="0" dirty="0" smtClean="0"/>
              <a:t>In fact, when we perform linear combination analysis using a wide range of standards, the really interesting thing is that the material actually picks up more and more </a:t>
            </a:r>
            <a:r>
              <a:rPr lang="en-AU" baseline="0" dirty="0" err="1" smtClean="0"/>
              <a:t>CoPc</a:t>
            </a:r>
            <a:r>
              <a:rPr lang="en-AU" baseline="0" dirty="0" smtClean="0"/>
              <a:t>-like qualities. In other words, the bonding environment becomes more similar to that of </a:t>
            </a:r>
            <a:r>
              <a:rPr lang="en-AU" baseline="0" dirty="0" err="1" smtClean="0"/>
              <a:t>CoPc</a:t>
            </a:r>
            <a:r>
              <a:rPr lang="en-AU" baseline="0" dirty="0" smtClean="0"/>
              <a:t>.  The table here summarised the LCA results, showing an increase in the </a:t>
            </a:r>
            <a:r>
              <a:rPr lang="en-AU" baseline="0" dirty="0" err="1" smtClean="0"/>
              <a:t>CoPc</a:t>
            </a:r>
            <a:r>
              <a:rPr lang="en-AU" baseline="0" dirty="0" smtClean="0"/>
              <a:t> proportion as well as an increase in the cobalt metal content which makes sense given that we’re applying a reducing potential. </a:t>
            </a:r>
          </a:p>
          <a:p>
            <a:endParaRPr lang="en-AU" baseline="0" dirty="0" smtClean="0"/>
          </a:p>
          <a:p>
            <a:r>
              <a:rPr lang="en-AU" baseline="0" dirty="0" smtClean="0"/>
              <a:t>Finally, I’ve included the iron L-edge spectra just to show </a:t>
            </a:r>
            <a:r>
              <a:rPr lang="en-AU" baseline="0" dirty="0" err="1" smtClean="0"/>
              <a:t>hor</a:t>
            </a:r>
            <a:r>
              <a:rPr lang="en-AU" baseline="0" dirty="0" smtClean="0"/>
              <a:t> the spectra changes dramatically as a function of applied reduction potential. </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8</a:t>
            </a:fld>
            <a:endParaRPr lang="en-US"/>
          </a:p>
        </p:txBody>
      </p:sp>
    </p:spTree>
    <p:extLst>
      <p:ext uri="{BB962C8B-B14F-4D97-AF65-F5344CB8AC3E}">
        <p14:creationId xmlns:p14="http://schemas.microsoft.com/office/powerpoint/2010/main" val="765052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basically, these results all</a:t>
            </a:r>
            <a:r>
              <a:rPr lang="en-AU" baseline="0" dirty="0" smtClean="0"/>
              <a:t> lead us to the conclusion that what we actually observe is an electrochemical substitution of the iron centre for cobalt. I’ve put up a proposed mechanism here but we have more work to confirm this. </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9</a:t>
            </a:fld>
            <a:endParaRPr lang="en-US"/>
          </a:p>
        </p:txBody>
      </p:sp>
    </p:spTree>
    <p:extLst>
      <p:ext uri="{BB962C8B-B14F-4D97-AF65-F5344CB8AC3E}">
        <p14:creationId xmlns:p14="http://schemas.microsoft.com/office/powerpoint/2010/main" val="3453939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Inspired by these results, we have since embarked on a mission to design an in situ experiment to investigate the bonding environment of the catalyst materials whilst under electrochemical control. We only finished this experiment 2 weeks ago so I’ll only briefly introduce it just to show where the research has evolved to. </a:t>
            </a:r>
          </a:p>
          <a:p>
            <a:endParaRPr lang="en-AU" baseline="0" dirty="0" smtClean="0"/>
          </a:p>
          <a:p>
            <a:r>
              <a:rPr lang="en-AU" baseline="0" dirty="0" smtClean="0"/>
              <a:t>Using the XAS beamline, we figured that we could in principle design an electrochemical cell that could be positioned in the beam in order to conduct NEXAFS measurements. I’ve got a schematic here which shows the concept. Essentially, we have a standard electrochemical cell with a counter and reference electrode. There’s also gas flow to bubble CO2 into solution. The main difference is that the carbon paper working electrode is also the X-ray window. The X-rays make it through to the interface between the solution and the catalyst and the signal is then detected in fluorescence mode.</a:t>
            </a:r>
          </a:p>
          <a:p>
            <a:endParaRPr lang="en-AU" baseline="0" dirty="0" smtClean="0"/>
          </a:p>
          <a:p>
            <a:r>
              <a:rPr lang="en-AU" baseline="0" dirty="0" smtClean="0"/>
              <a:t>Here are two more schematics that show a more accurate design. As you can see, the electrode window is pressed firmly against an </a:t>
            </a:r>
            <a:r>
              <a:rPr lang="en-AU" baseline="0" dirty="0" err="1" smtClean="0"/>
              <a:t>o-ring</a:t>
            </a:r>
            <a:r>
              <a:rPr lang="en-AU" baseline="0" dirty="0" smtClean="0"/>
              <a:t> by a removable faceplate.</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10</a:t>
            </a:fld>
            <a:endParaRPr lang="en-US"/>
          </a:p>
        </p:txBody>
      </p:sp>
    </p:spTree>
    <p:extLst>
      <p:ext uri="{BB962C8B-B14F-4D97-AF65-F5344CB8AC3E}">
        <p14:creationId xmlns:p14="http://schemas.microsoft.com/office/powerpoint/2010/main" val="71414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these</a:t>
            </a:r>
            <a:r>
              <a:rPr lang="en-US" baseline="0" dirty="0" smtClean="0"/>
              <a:t> are the photos of the actual cell in action. </a:t>
            </a:r>
            <a:endParaRPr lang="en-US" dirty="0"/>
          </a:p>
        </p:txBody>
      </p:sp>
      <p:sp>
        <p:nvSpPr>
          <p:cNvPr id="4" name="Slide Number Placeholder 3"/>
          <p:cNvSpPr>
            <a:spLocks noGrp="1"/>
          </p:cNvSpPr>
          <p:nvPr>
            <p:ph type="sldNum" sz="quarter" idx="10"/>
          </p:nvPr>
        </p:nvSpPr>
        <p:spPr/>
        <p:txBody>
          <a:bodyPr/>
          <a:lstStyle/>
          <a:p>
            <a:fld id="{4417CB07-0039-4545-92EA-48E12138E514}" type="slidenum">
              <a:rPr lang="en-US" smtClean="0"/>
              <a:t>11</a:t>
            </a:fld>
            <a:endParaRPr lang="en-US"/>
          </a:p>
        </p:txBody>
      </p:sp>
    </p:spTree>
    <p:extLst>
      <p:ext uri="{BB962C8B-B14F-4D97-AF65-F5344CB8AC3E}">
        <p14:creationId xmlns:p14="http://schemas.microsoft.com/office/powerpoint/2010/main" val="782771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as I mentioned before, these results are hot off the press. </a:t>
            </a:r>
            <a:r>
              <a:rPr lang="en-AU" baseline="0" dirty="0" smtClean="0"/>
              <a:t>I really just wanted to share these two results with you just to demonstrate proof of concept with the in situ cell. Basically, what we have here is a different catalyst system to what I’ve described in this presentation so far. I won’t bother going into detail about what it is, except to say that the system is based on nickel oxide nanoclusters. On the left is a system that we know is not active for CO2 reduction. What you can see is that the spectra changes dramatically as a function of potential. What’s more, it’s also very reversible as when we go back to the original potential, the peak reverts back to as it was initially. Comparing it to literature, we can see that at -1.5V, the peak looks roughly similar to that of nickel metal. Which makes sense given that we are operating at a reducing potential. </a:t>
            </a:r>
          </a:p>
          <a:p>
            <a:endParaRPr lang="en-AU" baseline="0" dirty="0" smtClean="0"/>
          </a:p>
          <a:p>
            <a:r>
              <a:rPr lang="en-AU" baseline="0" dirty="0" smtClean="0"/>
              <a:t>On the other hand, when we look at the active system, its clear that it isn’t all that reversible for whatever reason. There may be some change to the oxidation state but what’s interesting is the change to the pre-edge region which may point to some sort of change to the symmetry of the </a:t>
            </a:r>
            <a:r>
              <a:rPr lang="en-AU" baseline="0" smtClean="0"/>
              <a:t>nickel </a:t>
            </a:r>
            <a:r>
              <a:rPr lang="en-AU" baseline="0" smtClean="0"/>
              <a:t>centre.</a:t>
            </a:r>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12</a:t>
            </a:fld>
            <a:endParaRPr lang="en-US"/>
          </a:p>
        </p:txBody>
      </p:sp>
    </p:spTree>
    <p:extLst>
      <p:ext uri="{BB962C8B-B14F-4D97-AF65-F5344CB8AC3E}">
        <p14:creationId xmlns:p14="http://schemas.microsoft.com/office/powerpoint/2010/main" val="1842454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417CB07-0039-4545-92EA-48E12138E514}" type="slidenum">
              <a:rPr lang="en-US" smtClean="0"/>
              <a:t>13</a:t>
            </a:fld>
            <a:endParaRPr lang="en-US"/>
          </a:p>
        </p:txBody>
      </p:sp>
    </p:spTree>
    <p:extLst>
      <p:ext uri="{BB962C8B-B14F-4D97-AF65-F5344CB8AC3E}">
        <p14:creationId xmlns:p14="http://schemas.microsoft.com/office/powerpoint/2010/main" val="1092328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24387175" cy="13716000"/>
          </a:xfrm>
        </p:spPr>
        <p:txBody>
          <a:bodyPr>
            <a:normAutofit/>
          </a:bodyPr>
          <a:lstStyle>
            <a:lvl1pPr>
              <a:defRPr sz="3200" baseline="0"/>
            </a:lvl1pPr>
          </a:lstStyle>
          <a:p>
            <a:r>
              <a:rPr lang="en-US" dirty="0"/>
              <a:t>Drag your picture here and Send to back</a:t>
            </a:r>
          </a:p>
        </p:txBody>
      </p:sp>
    </p:spTree>
    <p:extLst>
      <p:ext uri="{BB962C8B-B14F-4D97-AF65-F5344CB8AC3E}">
        <p14:creationId xmlns:p14="http://schemas.microsoft.com/office/powerpoint/2010/main" val="379893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out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53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62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hart Placeholder 2"/>
          <p:cNvSpPr>
            <a:spLocks noGrp="1"/>
          </p:cNvSpPr>
          <p:nvPr>
            <p:ph type="chart" sz="quarter" idx="10" hasCustomPrompt="1"/>
          </p:nvPr>
        </p:nvSpPr>
        <p:spPr>
          <a:xfrm>
            <a:off x="915987" y="3200400"/>
            <a:ext cx="22250401" cy="9525000"/>
          </a:xfrm>
        </p:spPr>
        <p:txBody>
          <a:bodyPr/>
          <a:lstStyle>
            <a:lvl1pPr>
              <a:defRPr/>
            </a:lvl1pPr>
          </a:lstStyle>
          <a:p>
            <a:r>
              <a:rPr lang="en-US" dirty="0"/>
              <a:t>Insert or drag chart or graph here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23" name="Picture Placeholder 22"/>
          <p:cNvSpPr>
            <a:spLocks noGrp="1"/>
          </p:cNvSpPr>
          <p:nvPr>
            <p:ph type="pic" sz="quarter" idx="15"/>
          </p:nvPr>
        </p:nvSpPr>
        <p:spPr>
          <a:xfrm>
            <a:off x="2219145" y="4038600"/>
            <a:ext cx="4267756" cy="4267200"/>
          </a:xfrm>
          <a:prstGeom prst="rect">
            <a:avLst/>
          </a:prstGeom>
        </p:spPr>
        <p:txBody>
          <a:bodyPr>
            <a:normAutofit/>
          </a:bodyPr>
          <a:lstStyle>
            <a:lvl1pPr>
              <a:defRPr sz="3200"/>
            </a:lvl1pPr>
          </a:lstStyle>
          <a:p>
            <a:endParaRPr lang="en-US" dirty="0"/>
          </a:p>
        </p:txBody>
      </p:sp>
      <p:sp>
        <p:nvSpPr>
          <p:cNvPr id="18" name="Picture Placeholder 22"/>
          <p:cNvSpPr>
            <a:spLocks noGrp="1"/>
          </p:cNvSpPr>
          <p:nvPr>
            <p:ph type="pic" sz="quarter" idx="16"/>
          </p:nvPr>
        </p:nvSpPr>
        <p:spPr>
          <a:xfrm>
            <a:off x="7316152" y="4038600"/>
            <a:ext cx="4267756" cy="4267200"/>
          </a:xfrm>
          <a:prstGeom prst="rect">
            <a:avLst/>
          </a:prstGeom>
        </p:spPr>
        <p:txBody>
          <a:bodyPr>
            <a:normAutofit/>
          </a:bodyPr>
          <a:lstStyle>
            <a:lvl1pPr>
              <a:defRPr sz="3200"/>
            </a:lvl1pPr>
          </a:lstStyle>
          <a:p>
            <a:endParaRPr lang="en-US"/>
          </a:p>
        </p:txBody>
      </p:sp>
      <p:sp>
        <p:nvSpPr>
          <p:cNvPr id="19" name="Picture Placeholder 22"/>
          <p:cNvSpPr>
            <a:spLocks noGrp="1"/>
          </p:cNvSpPr>
          <p:nvPr>
            <p:ph type="pic" sz="quarter" idx="17"/>
          </p:nvPr>
        </p:nvSpPr>
        <p:spPr>
          <a:xfrm>
            <a:off x="12193587" y="4038600"/>
            <a:ext cx="4267756" cy="4267200"/>
          </a:xfrm>
          <a:prstGeom prst="rect">
            <a:avLst/>
          </a:prstGeom>
        </p:spPr>
        <p:txBody>
          <a:bodyPr>
            <a:normAutofit/>
          </a:bodyPr>
          <a:lstStyle>
            <a:lvl1pPr>
              <a:defRPr sz="3200"/>
            </a:lvl1pPr>
          </a:lstStyle>
          <a:p>
            <a:endParaRPr lang="en-US"/>
          </a:p>
        </p:txBody>
      </p:sp>
      <p:sp>
        <p:nvSpPr>
          <p:cNvPr id="20" name="Picture Placeholder 22"/>
          <p:cNvSpPr>
            <a:spLocks noGrp="1"/>
          </p:cNvSpPr>
          <p:nvPr>
            <p:ph type="pic" sz="quarter" idx="18"/>
          </p:nvPr>
        </p:nvSpPr>
        <p:spPr>
          <a:xfrm>
            <a:off x="17071022" y="4038600"/>
            <a:ext cx="4267756" cy="4267200"/>
          </a:xfrm>
          <a:prstGeom prst="rect">
            <a:avLst/>
          </a:prstGeom>
        </p:spPr>
        <p:txBody>
          <a:bodyPr>
            <a:normAutofit/>
          </a:bodyPr>
          <a:lstStyle>
            <a:lvl1pPr>
              <a:defRPr sz="3200"/>
            </a:lvl1pPr>
          </a:lstStyle>
          <a:p>
            <a:endParaRPr lang="en-US"/>
          </a:p>
        </p:txBody>
      </p:sp>
    </p:spTree>
    <p:extLst>
      <p:ext uri="{BB962C8B-B14F-4D97-AF65-F5344CB8AC3E}">
        <p14:creationId xmlns:p14="http://schemas.microsoft.com/office/powerpoint/2010/main" val="164808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3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fltVal val="0"/>
                                          </p:val>
                                        </p:tav>
                                        <p:tav tm="100000">
                                          <p:val>
                                            <p:strVal val="#ppt_w"/>
                                          </p:val>
                                        </p:tav>
                                      </p:tavLst>
                                    </p:anim>
                                    <p:anim calcmode="lin" valueType="num">
                                      <p:cBhvr>
                                        <p:cTn id="15" dur="1000" fill="hold"/>
                                        <p:tgtEl>
                                          <p:spTgt spid="18"/>
                                        </p:tgtEl>
                                        <p:attrNameLst>
                                          <p:attrName>ppt_h</p:attrName>
                                        </p:attrNameLst>
                                      </p:cBhvr>
                                      <p:tavLst>
                                        <p:tav tm="0">
                                          <p:val>
                                            <p:fltVal val="0"/>
                                          </p:val>
                                        </p:tav>
                                        <p:tav tm="100000">
                                          <p:val>
                                            <p:strVal val="#ppt_h"/>
                                          </p:val>
                                        </p:tav>
                                      </p:tavLst>
                                    </p:anim>
                                    <p:anim calcmode="lin" valueType="num">
                                      <p:cBhvr>
                                        <p:cTn id="16" dur="1000" fill="hold"/>
                                        <p:tgtEl>
                                          <p:spTgt spid="18"/>
                                        </p:tgtEl>
                                        <p:attrNameLst>
                                          <p:attrName>style.rotation</p:attrName>
                                        </p:attrNameLst>
                                      </p:cBhvr>
                                      <p:tavLst>
                                        <p:tav tm="0">
                                          <p:val>
                                            <p:fltVal val="90"/>
                                          </p:val>
                                        </p:tav>
                                        <p:tav tm="100000">
                                          <p:val>
                                            <p:fltVal val="0"/>
                                          </p:val>
                                        </p:tav>
                                      </p:tavLst>
                                    </p:anim>
                                    <p:animEffect transition="in" filter="fade">
                                      <p:cBhvr>
                                        <p:cTn id="17" dur="1000"/>
                                        <p:tgtEl>
                                          <p:spTgt spid="18"/>
                                        </p:tgtEl>
                                      </p:cBhvr>
                                    </p:animEffect>
                                  </p:childTnLst>
                                </p:cTn>
                              </p:par>
                            </p:childTnLst>
                          </p:cTn>
                        </p:par>
                        <p:par>
                          <p:cTn id="18" fill="hold">
                            <p:stCondLst>
                              <p:cond delay="2000"/>
                            </p:stCondLst>
                            <p:childTnLst>
                              <p:par>
                                <p:cTn id="19" presetID="31" presetClass="entr" presetSubtype="0" fill="hold" grpId="0" nodeType="afterEffect" nodePh="1">
                                  <p:stCondLst>
                                    <p:cond delay="0"/>
                                  </p:stCondLst>
                                  <p:endCondLst>
                                    <p:cond evt="begin" delay="0">
                                      <p:tn val="19"/>
                                    </p:cond>
                                  </p:end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fltVal val="0"/>
                                          </p:val>
                                        </p:tav>
                                        <p:tav tm="100000">
                                          <p:val>
                                            <p:strVal val="#ppt_w"/>
                                          </p:val>
                                        </p:tav>
                                      </p:tavLst>
                                    </p:anim>
                                    <p:anim calcmode="lin" valueType="num">
                                      <p:cBhvr>
                                        <p:cTn id="22" dur="1000" fill="hold"/>
                                        <p:tgtEl>
                                          <p:spTgt spid="19"/>
                                        </p:tgtEl>
                                        <p:attrNameLst>
                                          <p:attrName>ppt_h</p:attrName>
                                        </p:attrNameLst>
                                      </p:cBhvr>
                                      <p:tavLst>
                                        <p:tav tm="0">
                                          <p:val>
                                            <p:fltVal val="0"/>
                                          </p:val>
                                        </p:tav>
                                        <p:tav tm="100000">
                                          <p:val>
                                            <p:strVal val="#ppt_h"/>
                                          </p:val>
                                        </p:tav>
                                      </p:tavLst>
                                    </p:anim>
                                    <p:anim calcmode="lin" valueType="num">
                                      <p:cBhvr>
                                        <p:cTn id="23" dur="1000" fill="hold"/>
                                        <p:tgtEl>
                                          <p:spTgt spid="19"/>
                                        </p:tgtEl>
                                        <p:attrNameLst>
                                          <p:attrName>style.rotation</p:attrName>
                                        </p:attrNameLst>
                                      </p:cBhvr>
                                      <p:tavLst>
                                        <p:tav tm="0">
                                          <p:val>
                                            <p:fltVal val="90"/>
                                          </p:val>
                                        </p:tav>
                                        <p:tav tm="100000">
                                          <p:val>
                                            <p:fltVal val="0"/>
                                          </p:val>
                                        </p:tav>
                                      </p:tavLst>
                                    </p:anim>
                                    <p:animEffect transition="in" filter="fade">
                                      <p:cBhvr>
                                        <p:cTn id="24" dur="1000"/>
                                        <p:tgtEl>
                                          <p:spTgt spid="19"/>
                                        </p:tgtEl>
                                      </p:cBhvr>
                                    </p:animEffect>
                                  </p:childTnLst>
                                </p:cTn>
                              </p:par>
                            </p:childTnLst>
                          </p:cTn>
                        </p:par>
                        <p:par>
                          <p:cTn id="25" fill="hold">
                            <p:stCondLst>
                              <p:cond delay="3000"/>
                            </p:stCondLst>
                            <p:childTnLst>
                              <p:par>
                                <p:cTn id="26" presetID="3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fltVal val="0"/>
                                          </p:val>
                                        </p:tav>
                                        <p:tav tm="100000">
                                          <p:val>
                                            <p:strVal val="#ppt_w"/>
                                          </p:val>
                                        </p:tav>
                                      </p:tavLst>
                                    </p:anim>
                                    <p:anim calcmode="lin" valueType="num">
                                      <p:cBhvr>
                                        <p:cTn id="29" dur="1000" fill="hold"/>
                                        <p:tgtEl>
                                          <p:spTgt spid="20"/>
                                        </p:tgtEl>
                                        <p:attrNameLst>
                                          <p:attrName>ppt_h</p:attrName>
                                        </p:attrNameLst>
                                      </p:cBhvr>
                                      <p:tavLst>
                                        <p:tav tm="0">
                                          <p:val>
                                            <p:fltVal val="0"/>
                                          </p:val>
                                        </p:tav>
                                        <p:tav tm="100000">
                                          <p:val>
                                            <p:strVal val="#ppt_h"/>
                                          </p:val>
                                        </p:tav>
                                      </p:tavLst>
                                    </p:anim>
                                    <p:anim calcmode="lin" valueType="num">
                                      <p:cBhvr>
                                        <p:cTn id="30" dur="1000" fill="hold"/>
                                        <p:tgtEl>
                                          <p:spTgt spid="20"/>
                                        </p:tgtEl>
                                        <p:attrNameLst>
                                          <p:attrName>style.rotation</p:attrName>
                                        </p:attrNameLst>
                                      </p:cBhvr>
                                      <p:tavLst>
                                        <p:tav tm="0">
                                          <p:val>
                                            <p:fltVal val="90"/>
                                          </p:val>
                                        </p:tav>
                                        <p:tav tm="100000">
                                          <p:val>
                                            <p:fltVal val="0"/>
                                          </p:val>
                                        </p:tav>
                                      </p:tavLst>
                                    </p:anim>
                                    <p:animEffect transition="in" filter="fade">
                                      <p:cBhvr>
                                        <p:cTn id="3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19" grpId="0"/>
      <p:bldP spid="2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tfolio One">
    <p:spTree>
      <p:nvGrpSpPr>
        <p:cNvPr id="1" name=""/>
        <p:cNvGrpSpPr/>
        <p:nvPr/>
      </p:nvGrpSpPr>
      <p:grpSpPr>
        <a:xfrm>
          <a:off x="0" y="0"/>
          <a:ext cx="0" cy="0"/>
          <a:chOff x="0" y="0"/>
          <a:chExt cx="0" cy="0"/>
        </a:xfrm>
      </p:grpSpPr>
      <p:sp>
        <p:nvSpPr>
          <p:cNvPr id="18" name="Picture Placeholder 13"/>
          <p:cNvSpPr>
            <a:spLocks noGrp="1"/>
          </p:cNvSpPr>
          <p:nvPr>
            <p:ph type="pic" sz="quarter" idx="10"/>
          </p:nvPr>
        </p:nvSpPr>
        <p:spPr>
          <a:xfrm>
            <a:off x="2576930" y="3121973"/>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20" name="Picture Placeholder 13"/>
          <p:cNvSpPr>
            <a:spLocks noGrp="1"/>
          </p:cNvSpPr>
          <p:nvPr>
            <p:ph type="pic" sz="quarter" idx="15"/>
          </p:nvPr>
        </p:nvSpPr>
        <p:spPr>
          <a:xfrm>
            <a:off x="12130030" y="3132309"/>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26" name="Picture Placeholder 13"/>
          <p:cNvSpPr>
            <a:spLocks noGrp="1"/>
          </p:cNvSpPr>
          <p:nvPr>
            <p:ph type="pic" sz="quarter" idx="16"/>
          </p:nvPr>
        </p:nvSpPr>
        <p:spPr>
          <a:xfrm>
            <a:off x="16906580" y="3142498"/>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27" name="Picture Placeholder 13"/>
          <p:cNvSpPr>
            <a:spLocks noGrp="1"/>
          </p:cNvSpPr>
          <p:nvPr>
            <p:ph type="pic" sz="quarter" idx="17"/>
          </p:nvPr>
        </p:nvSpPr>
        <p:spPr>
          <a:xfrm>
            <a:off x="2576930" y="7942413"/>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28" name="Picture Placeholder 13"/>
          <p:cNvSpPr>
            <a:spLocks noGrp="1"/>
          </p:cNvSpPr>
          <p:nvPr>
            <p:ph type="pic" sz="quarter" idx="18"/>
          </p:nvPr>
        </p:nvSpPr>
        <p:spPr>
          <a:xfrm>
            <a:off x="7353480" y="7942413"/>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29" name="Picture Placeholder 13"/>
          <p:cNvSpPr>
            <a:spLocks noGrp="1"/>
          </p:cNvSpPr>
          <p:nvPr>
            <p:ph type="pic" sz="quarter" idx="19"/>
          </p:nvPr>
        </p:nvSpPr>
        <p:spPr>
          <a:xfrm>
            <a:off x="12130030" y="7921887"/>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30" name="Picture Placeholder 13"/>
          <p:cNvSpPr>
            <a:spLocks noGrp="1"/>
          </p:cNvSpPr>
          <p:nvPr>
            <p:ph type="pic" sz="quarter" idx="20"/>
          </p:nvPr>
        </p:nvSpPr>
        <p:spPr>
          <a:xfrm>
            <a:off x="16906580" y="7921887"/>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
        <p:nvSpPr>
          <p:cNvPr id="32" name="Picture Placeholder 13"/>
          <p:cNvSpPr>
            <a:spLocks noGrp="1"/>
          </p:cNvSpPr>
          <p:nvPr>
            <p:ph type="pic" sz="quarter" idx="21"/>
          </p:nvPr>
        </p:nvSpPr>
        <p:spPr>
          <a:xfrm>
            <a:off x="7353480" y="3121973"/>
            <a:ext cx="4635425" cy="4630587"/>
          </a:xfrm>
          <a:effectLst/>
        </p:spPr>
        <p:txBody>
          <a:bodyPr rtlCol="0">
            <a:normAutofit/>
          </a:bodyPr>
          <a:lstStyle>
            <a:lvl1pPr marL="0" indent="0">
              <a:buNone/>
              <a:defRPr sz="3600" b="0" i="0">
                <a:ln>
                  <a:noFill/>
                </a:ln>
                <a:solidFill>
                  <a:schemeClr val="tx2"/>
                </a:solidFill>
                <a:latin typeface="Calibri Regular" charset="0"/>
                <a:cs typeface="Calibri Regular" charset="0"/>
              </a:defRPr>
            </a:lvl1pPr>
          </a:lstStyle>
          <a:p>
            <a:pPr lvl="0"/>
            <a:endParaRPr lang="en-US" noProof="0" dirty="0"/>
          </a:p>
        </p:txBody>
      </p:sp>
    </p:spTree>
    <p:extLst>
      <p:ext uri="{BB962C8B-B14F-4D97-AF65-F5344CB8AC3E}">
        <p14:creationId xmlns:p14="http://schemas.microsoft.com/office/powerpoint/2010/main" val="295224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ppt_w</p:attrName>
                                        </p:attrNameLst>
                                      </p:cBhvr>
                                      <p:tavLst>
                                        <p:tav tm="0">
                                          <p:val>
                                            <p:fltVal val="0"/>
                                          </p:val>
                                        </p:tav>
                                        <p:tav tm="100000">
                                          <p:val>
                                            <p:strVal val="#ppt_w"/>
                                          </p:val>
                                        </p:tav>
                                      </p:tavLst>
                                    </p:anim>
                                    <p:anim calcmode="lin" valueType="num">
                                      <p:cBhvr>
                                        <p:cTn id="8" dur="400" fill="hold"/>
                                        <p:tgtEl>
                                          <p:spTgt spid="18"/>
                                        </p:tgtEl>
                                        <p:attrNameLst>
                                          <p:attrName>ppt_h</p:attrName>
                                        </p:attrNameLst>
                                      </p:cBhvr>
                                      <p:tavLst>
                                        <p:tav tm="0">
                                          <p:val>
                                            <p:fltVal val="0"/>
                                          </p:val>
                                        </p:tav>
                                        <p:tav tm="100000">
                                          <p:val>
                                            <p:strVal val="#ppt_h"/>
                                          </p:val>
                                        </p:tav>
                                      </p:tavLst>
                                    </p:anim>
                                    <p:animEffect transition="in" filter="fade">
                                      <p:cBhvr>
                                        <p:cTn id="9" dur="400"/>
                                        <p:tgtEl>
                                          <p:spTgt spid="18"/>
                                        </p:tgtEl>
                                      </p:cBhvr>
                                    </p:animEffect>
                                  </p:childTnLst>
                                </p:cTn>
                              </p:par>
                            </p:childTnLst>
                          </p:cTn>
                        </p:par>
                        <p:par>
                          <p:cTn id="10" fill="hold">
                            <p:stCondLst>
                              <p:cond delay="4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27"/>
                                        </p:tgtEl>
                                        <p:attrNameLst>
                                          <p:attrName>style.visibility</p:attrName>
                                        </p:attrNameLst>
                                      </p:cBhvr>
                                      <p:to>
                                        <p:strVal val="visible"/>
                                      </p:to>
                                    </p:set>
                                    <p:anim calcmode="lin" valueType="num">
                                      <p:cBhvr>
                                        <p:cTn id="13" dur="400" fill="hold"/>
                                        <p:tgtEl>
                                          <p:spTgt spid="27"/>
                                        </p:tgtEl>
                                        <p:attrNameLst>
                                          <p:attrName>ppt_w</p:attrName>
                                        </p:attrNameLst>
                                      </p:cBhvr>
                                      <p:tavLst>
                                        <p:tav tm="0">
                                          <p:val>
                                            <p:fltVal val="0"/>
                                          </p:val>
                                        </p:tav>
                                        <p:tav tm="100000">
                                          <p:val>
                                            <p:strVal val="#ppt_w"/>
                                          </p:val>
                                        </p:tav>
                                      </p:tavLst>
                                    </p:anim>
                                    <p:anim calcmode="lin" valueType="num">
                                      <p:cBhvr>
                                        <p:cTn id="14" dur="400" fill="hold"/>
                                        <p:tgtEl>
                                          <p:spTgt spid="27"/>
                                        </p:tgtEl>
                                        <p:attrNameLst>
                                          <p:attrName>ppt_h</p:attrName>
                                        </p:attrNameLst>
                                      </p:cBhvr>
                                      <p:tavLst>
                                        <p:tav tm="0">
                                          <p:val>
                                            <p:fltVal val="0"/>
                                          </p:val>
                                        </p:tav>
                                        <p:tav tm="100000">
                                          <p:val>
                                            <p:strVal val="#ppt_h"/>
                                          </p:val>
                                        </p:tav>
                                      </p:tavLst>
                                    </p:anim>
                                    <p:animEffect transition="in" filter="fade">
                                      <p:cBhvr>
                                        <p:cTn id="15" dur="400"/>
                                        <p:tgtEl>
                                          <p:spTgt spid="27"/>
                                        </p:tgtEl>
                                      </p:cBhvr>
                                    </p:animEffect>
                                  </p:childTnLst>
                                </p:cTn>
                              </p:par>
                            </p:childTnLst>
                          </p:cTn>
                        </p:par>
                        <p:par>
                          <p:cTn id="16" fill="hold">
                            <p:stCondLst>
                              <p:cond delay="8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28"/>
                                        </p:tgtEl>
                                        <p:attrNameLst>
                                          <p:attrName>style.visibility</p:attrName>
                                        </p:attrNameLst>
                                      </p:cBhvr>
                                      <p:to>
                                        <p:strVal val="visible"/>
                                      </p:to>
                                    </p:set>
                                    <p:anim calcmode="lin" valueType="num">
                                      <p:cBhvr>
                                        <p:cTn id="19" dur="400" fill="hold"/>
                                        <p:tgtEl>
                                          <p:spTgt spid="28"/>
                                        </p:tgtEl>
                                        <p:attrNameLst>
                                          <p:attrName>ppt_w</p:attrName>
                                        </p:attrNameLst>
                                      </p:cBhvr>
                                      <p:tavLst>
                                        <p:tav tm="0">
                                          <p:val>
                                            <p:fltVal val="0"/>
                                          </p:val>
                                        </p:tav>
                                        <p:tav tm="100000">
                                          <p:val>
                                            <p:strVal val="#ppt_w"/>
                                          </p:val>
                                        </p:tav>
                                      </p:tavLst>
                                    </p:anim>
                                    <p:anim calcmode="lin" valueType="num">
                                      <p:cBhvr>
                                        <p:cTn id="20" dur="400" fill="hold"/>
                                        <p:tgtEl>
                                          <p:spTgt spid="28"/>
                                        </p:tgtEl>
                                        <p:attrNameLst>
                                          <p:attrName>ppt_h</p:attrName>
                                        </p:attrNameLst>
                                      </p:cBhvr>
                                      <p:tavLst>
                                        <p:tav tm="0">
                                          <p:val>
                                            <p:fltVal val="0"/>
                                          </p:val>
                                        </p:tav>
                                        <p:tav tm="100000">
                                          <p:val>
                                            <p:strVal val="#ppt_h"/>
                                          </p:val>
                                        </p:tav>
                                      </p:tavLst>
                                    </p:anim>
                                    <p:animEffect transition="in" filter="fade">
                                      <p:cBhvr>
                                        <p:cTn id="21" dur="400"/>
                                        <p:tgtEl>
                                          <p:spTgt spid="28"/>
                                        </p:tgtEl>
                                      </p:cBhvr>
                                    </p:animEffect>
                                  </p:childTnLst>
                                </p:cTn>
                              </p:par>
                            </p:childTnLst>
                          </p:cTn>
                        </p:par>
                        <p:par>
                          <p:cTn id="22" fill="hold">
                            <p:stCondLst>
                              <p:cond delay="12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20"/>
                                        </p:tgtEl>
                                        <p:attrNameLst>
                                          <p:attrName>style.visibility</p:attrName>
                                        </p:attrNameLst>
                                      </p:cBhvr>
                                      <p:to>
                                        <p:strVal val="visible"/>
                                      </p:to>
                                    </p:set>
                                    <p:anim calcmode="lin" valueType="num">
                                      <p:cBhvr>
                                        <p:cTn id="25" dur="400" fill="hold"/>
                                        <p:tgtEl>
                                          <p:spTgt spid="20"/>
                                        </p:tgtEl>
                                        <p:attrNameLst>
                                          <p:attrName>ppt_w</p:attrName>
                                        </p:attrNameLst>
                                      </p:cBhvr>
                                      <p:tavLst>
                                        <p:tav tm="0">
                                          <p:val>
                                            <p:fltVal val="0"/>
                                          </p:val>
                                        </p:tav>
                                        <p:tav tm="100000">
                                          <p:val>
                                            <p:strVal val="#ppt_w"/>
                                          </p:val>
                                        </p:tav>
                                      </p:tavLst>
                                    </p:anim>
                                    <p:anim calcmode="lin" valueType="num">
                                      <p:cBhvr>
                                        <p:cTn id="26" dur="400" fill="hold"/>
                                        <p:tgtEl>
                                          <p:spTgt spid="20"/>
                                        </p:tgtEl>
                                        <p:attrNameLst>
                                          <p:attrName>ppt_h</p:attrName>
                                        </p:attrNameLst>
                                      </p:cBhvr>
                                      <p:tavLst>
                                        <p:tav tm="0">
                                          <p:val>
                                            <p:fltVal val="0"/>
                                          </p:val>
                                        </p:tav>
                                        <p:tav tm="100000">
                                          <p:val>
                                            <p:strVal val="#ppt_h"/>
                                          </p:val>
                                        </p:tav>
                                      </p:tavLst>
                                    </p:anim>
                                    <p:animEffect transition="in" filter="fade">
                                      <p:cBhvr>
                                        <p:cTn id="27" dur="400"/>
                                        <p:tgtEl>
                                          <p:spTgt spid="20"/>
                                        </p:tgtEl>
                                      </p:cBhvr>
                                    </p:animEffect>
                                  </p:childTnLst>
                                </p:cTn>
                              </p:par>
                            </p:childTnLst>
                          </p:cTn>
                        </p:par>
                        <p:par>
                          <p:cTn id="28" fill="hold">
                            <p:stCondLst>
                              <p:cond delay="16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29"/>
                                        </p:tgtEl>
                                        <p:attrNameLst>
                                          <p:attrName>style.visibility</p:attrName>
                                        </p:attrNameLst>
                                      </p:cBhvr>
                                      <p:to>
                                        <p:strVal val="visible"/>
                                      </p:to>
                                    </p:set>
                                    <p:anim calcmode="lin" valueType="num">
                                      <p:cBhvr>
                                        <p:cTn id="31" dur="400" fill="hold"/>
                                        <p:tgtEl>
                                          <p:spTgt spid="29"/>
                                        </p:tgtEl>
                                        <p:attrNameLst>
                                          <p:attrName>ppt_w</p:attrName>
                                        </p:attrNameLst>
                                      </p:cBhvr>
                                      <p:tavLst>
                                        <p:tav tm="0">
                                          <p:val>
                                            <p:fltVal val="0"/>
                                          </p:val>
                                        </p:tav>
                                        <p:tav tm="100000">
                                          <p:val>
                                            <p:strVal val="#ppt_w"/>
                                          </p:val>
                                        </p:tav>
                                      </p:tavLst>
                                    </p:anim>
                                    <p:anim calcmode="lin" valueType="num">
                                      <p:cBhvr>
                                        <p:cTn id="32" dur="400" fill="hold"/>
                                        <p:tgtEl>
                                          <p:spTgt spid="29"/>
                                        </p:tgtEl>
                                        <p:attrNameLst>
                                          <p:attrName>ppt_h</p:attrName>
                                        </p:attrNameLst>
                                      </p:cBhvr>
                                      <p:tavLst>
                                        <p:tav tm="0">
                                          <p:val>
                                            <p:fltVal val="0"/>
                                          </p:val>
                                        </p:tav>
                                        <p:tav tm="100000">
                                          <p:val>
                                            <p:strVal val="#ppt_h"/>
                                          </p:val>
                                        </p:tav>
                                      </p:tavLst>
                                    </p:anim>
                                    <p:animEffect transition="in" filter="fade">
                                      <p:cBhvr>
                                        <p:cTn id="33" dur="400"/>
                                        <p:tgtEl>
                                          <p:spTgt spid="29"/>
                                        </p:tgtEl>
                                      </p:cBhvr>
                                    </p:animEffect>
                                  </p:childTnLst>
                                </p:cTn>
                              </p:par>
                            </p:childTnLst>
                          </p:cTn>
                        </p:par>
                        <p:par>
                          <p:cTn id="34" fill="hold">
                            <p:stCondLst>
                              <p:cond delay="2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26"/>
                                        </p:tgtEl>
                                        <p:attrNameLst>
                                          <p:attrName>style.visibility</p:attrName>
                                        </p:attrNameLst>
                                      </p:cBhvr>
                                      <p:to>
                                        <p:strVal val="visible"/>
                                      </p:to>
                                    </p:set>
                                    <p:anim calcmode="lin" valueType="num">
                                      <p:cBhvr>
                                        <p:cTn id="37" dur="400" fill="hold"/>
                                        <p:tgtEl>
                                          <p:spTgt spid="26"/>
                                        </p:tgtEl>
                                        <p:attrNameLst>
                                          <p:attrName>ppt_w</p:attrName>
                                        </p:attrNameLst>
                                      </p:cBhvr>
                                      <p:tavLst>
                                        <p:tav tm="0">
                                          <p:val>
                                            <p:fltVal val="0"/>
                                          </p:val>
                                        </p:tav>
                                        <p:tav tm="100000">
                                          <p:val>
                                            <p:strVal val="#ppt_w"/>
                                          </p:val>
                                        </p:tav>
                                      </p:tavLst>
                                    </p:anim>
                                    <p:anim calcmode="lin" valueType="num">
                                      <p:cBhvr>
                                        <p:cTn id="38" dur="400" fill="hold"/>
                                        <p:tgtEl>
                                          <p:spTgt spid="26"/>
                                        </p:tgtEl>
                                        <p:attrNameLst>
                                          <p:attrName>ppt_h</p:attrName>
                                        </p:attrNameLst>
                                      </p:cBhvr>
                                      <p:tavLst>
                                        <p:tav tm="0">
                                          <p:val>
                                            <p:fltVal val="0"/>
                                          </p:val>
                                        </p:tav>
                                        <p:tav tm="100000">
                                          <p:val>
                                            <p:strVal val="#ppt_h"/>
                                          </p:val>
                                        </p:tav>
                                      </p:tavLst>
                                    </p:anim>
                                    <p:animEffect transition="in" filter="fade">
                                      <p:cBhvr>
                                        <p:cTn id="39" dur="400"/>
                                        <p:tgtEl>
                                          <p:spTgt spid="26"/>
                                        </p:tgtEl>
                                      </p:cBhvr>
                                    </p:animEffect>
                                  </p:childTnLst>
                                </p:cTn>
                              </p:par>
                            </p:childTnLst>
                          </p:cTn>
                        </p:par>
                        <p:par>
                          <p:cTn id="40" fill="hold">
                            <p:stCondLst>
                              <p:cond delay="24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30"/>
                                        </p:tgtEl>
                                        <p:attrNameLst>
                                          <p:attrName>style.visibility</p:attrName>
                                        </p:attrNameLst>
                                      </p:cBhvr>
                                      <p:to>
                                        <p:strVal val="visible"/>
                                      </p:to>
                                    </p:set>
                                    <p:anim calcmode="lin" valueType="num">
                                      <p:cBhvr>
                                        <p:cTn id="43" dur="400" fill="hold"/>
                                        <p:tgtEl>
                                          <p:spTgt spid="30"/>
                                        </p:tgtEl>
                                        <p:attrNameLst>
                                          <p:attrName>ppt_w</p:attrName>
                                        </p:attrNameLst>
                                      </p:cBhvr>
                                      <p:tavLst>
                                        <p:tav tm="0">
                                          <p:val>
                                            <p:fltVal val="0"/>
                                          </p:val>
                                        </p:tav>
                                        <p:tav tm="100000">
                                          <p:val>
                                            <p:strVal val="#ppt_w"/>
                                          </p:val>
                                        </p:tav>
                                      </p:tavLst>
                                    </p:anim>
                                    <p:anim calcmode="lin" valueType="num">
                                      <p:cBhvr>
                                        <p:cTn id="44" dur="400" fill="hold"/>
                                        <p:tgtEl>
                                          <p:spTgt spid="30"/>
                                        </p:tgtEl>
                                        <p:attrNameLst>
                                          <p:attrName>ppt_h</p:attrName>
                                        </p:attrNameLst>
                                      </p:cBhvr>
                                      <p:tavLst>
                                        <p:tav tm="0">
                                          <p:val>
                                            <p:fltVal val="0"/>
                                          </p:val>
                                        </p:tav>
                                        <p:tav tm="100000">
                                          <p:val>
                                            <p:strVal val="#ppt_h"/>
                                          </p:val>
                                        </p:tav>
                                      </p:tavLst>
                                    </p:anim>
                                    <p:animEffect transition="in" filter="fade">
                                      <p:cBhvr>
                                        <p:cTn id="45" dur="400"/>
                                        <p:tgtEl>
                                          <p:spTgt spid="30"/>
                                        </p:tgtEl>
                                      </p:cBhvr>
                                    </p:animEffect>
                                  </p:childTnLst>
                                </p:cTn>
                              </p:par>
                            </p:childTnLst>
                          </p:cTn>
                        </p:par>
                        <p:par>
                          <p:cTn id="46" fill="hold">
                            <p:stCondLst>
                              <p:cond delay="2800"/>
                            </p:stCondLst>
                            <p:childTnLst>
                              <p:par>
                                <p:cTn id="47" presetID="53" presetClass="entr" presetSubtype="16" fill="hold" grpId="0" nodeType="afterEffect" nodePh="1">
                                  <p:stCondLst>
                                    <p:cond delay="0"/>
                                  </p:stCondLst>
                                  <p:endCondLst>
                                    <p:cond evt="begin" delay="0">
                                      <p:tn val="47"/>
                                    </p:cond>
                                  </p:endCondLst>
                                  <p:childTnLst>
                                    <p:set>
                                      <p:cBhvr>
                                        <p:cTn id="48" dur="1" fill="hold">
                                          <p:stCondLst>
                                            <p:cond delay="0"/>
                                          </p:stCondLst>
                                        </p:cTn>
                                        <p:tgtEl>
                                          <p:spTgt spid="32"/>
                                        </p:tgtEl>
                                        <p:attrNameLst>
                                          <p:attrName>style.visibility</p:attrName>
                                        </p:attrNameLst>
                                      </p:cBhvr>
                                      <p:to>
                                        <p:strVal val="visible"/>
                                      </p:to>
                                    </p:set>
                                    <p:anim calcmode="lin" valueType="num">
                                      <p:cBhvr>
                                        <p:cTn id="49" dur="400" fill="hold"/>
                                        <p:tgtEl>
                                          <p:spTgt spid="32"/>
                                        </p:tgtEl>
                                        <p:attrNameLst>
                                          <p:attrName>ppt_w</p:attrName>
                                        </p:attrNameLst>
                                      </p:cBhvr>
                                      <p:tavLst>
                                        <p:tav tm="0">
                                          <p:val>
                                            <p:fltVal val="0"/>
                                          </p:val>
                                        </p:tav>
                                        <p:tav tm="100000">
                                          <p:val>
                                            <p:strVal val="#ppt_w"/>
                                          </p:val>
                                        </p:tav>
                                      </p:tavLst>
                                    </p:anim>
                                    <p:anim calcmode="lin" valueType="num">
                                      <p:cBhvr>
                                        <p:cTn id="50" dur="400" fill="hold"/>
                                        <p:tgtEl>
                                          <p:spTgt spid="32"/>
                                        </p:tgtEl>
                                        <p:attrNameLst>
                                          <p:attrName>ppt_h</p:attrName>
                                        </p:attrNameLst>
                                      </p:cBhvr>
                                      <p:tavLst>
                                        <p:tav tm="0">
                                          <p:val>
                                            <p:fltVal val="0"/>
                                          </p:val>
                                        </p:tav>
                                        <p:tav tm="100000">
                                          <p:val>
                                            <p:strVal val="#ppt_h"/>
                                          </p:val>
                                        </p:tav>
                                      </p:tavLst>
                                    </p:anim>
                                    <p:animEffect transition="in" filter="fade">
                                      <p:cBhvr>
                                        <p:cTn id="51"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6" grpId="0"/>
      <p:bldP spid="27" grpId="0"/>
      <p:bldP spid="28" grpId="0"/>
      <p:bldP spid="29" grpId="0"/>
      <p:bldP spid="30" grpId="0"/>
      <p:bldP spid="32"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1736389" cy="13716000"/>
          </a:xfrm>
        </p:spPr>
        <p:txBody>
          <a:bodyPr>
            <a:normAutofit/>
          </a:bodyPr>
          <a:lstStyle>
            <a:lvl1pPr>
              <a:defRPr sz="3600"/>
            </a:lvl1pPr>
          </a:lstStyle>
          <a:p>
            <a:endParaRPr lang="en-US"/>
          </a:p>
        </p:txBody>
      </p:sp>
    </p:spTree>
    <p:extLst>
      <p:ext uri="{BB962C8B-B14F-4D97-AF65-F5344CB8AC3E}">
        <p14:creationId xmlns:p14="http://schemas.microsoft.com/office/powerpoint/2010/main" val="3296598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9" name="Picture Placeholder 18"/>
          <p:cNvSpPr>
            <a:spLocks noGrp="1"/>
          </p:cNvSpPr>
          <p:nvPr>
            <p:ph type="pic" sz="quarter" idx="10" hasCustomPrompt="1"/>
          </p:nvPr>
        </p:nvSpPr>
        <p:spPr>
          <a:xfrm>
            <a:off x="0" y="0"/>
            <a:ext cx="12193588" cy="13716000"/>
          </a:xfrm>
        </p:spPr>
        <p:txBody>
          <a:bodyPr rIns="108000" anchor="ctr" anchorCtr="0"/>
          <a:lstStyle>
            <a:lvl1pPr>
              <a:defRPr sz="2800" baseline="0"/>
            </a:lvl1pPr>
          </a:lstStyle>
          <a:p>
            <a:r>
              <a:rPr lang="en-US" dirty="0"/>
              <a:t>Drag picture or click icon to place</a:t>
            </a:r>
          </a:p>
        </p:txBody>
      </p:sp>
    </p:spTree>
    <p:extLst>
      <p:ext uri="{BB962C8B-B14F-4D97-AF65-F5344CB8AC3E}">
        <p14:creationId xmlns:p14="http://schemas.microsoft.com/office/powerpoint/2010/main" val="203041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359" y="549277"/>
            <a:ext cx="21948458" cy="2286000"/>
          </a:xfrm>
          <a:prstGeom prst="rect">
            <a:avLst/>
          </a:prstGeom>
        </p:spPr>
        <p:txBody>
          <a:bodyPr vert="horz" lIns="243852" tIns="121926" rIns="243852" bIns="121926" rtlCol="0" anchor="ctr">
            <a:normAutofit/>
          </a:bodyPr>
          <a:lstStyle/>
          <a:p>
            <a:r>
              <a:rPr lang="en-US" dirty="0"/>
              <a:t>Click to edit Master title style</a:t>
            </a:r>
          </a:p>
        </p:txBody>
      </p:sp>
      <p:sp>
        <p:nvSpPr>
          <p:cNvPr id="3" name="Text Placeholder 2"/>
          <p:cNvSpPr>
            <a:spLocks noGrp="1"/>
          </p:cNvSpPr>
          <p:nvPr>
            <p:ph type="body" idx="1"/>
          </p:nvPr>
        </p:nvSpPr>
        <p:spPr>
          <a:xfrm>
            <a:off x="1219359" y="3200403"/>
            <a:ext cx="21948458" cy="9051925"/>
          </a:xfrm>
          <a:prstGeom prst="rect">
            <a:avLst/>
          </a:prstGeom>
        </p:spPr>
        <p:txBody>
          <a:bodyPr vert="horz" lIns="243852" tIns="121926" rIns="243852" bIns="12192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19359" y="12712701"/>
            <a:ext cx="5690341" cy="730251"/>
          </a:xfrm>
          <a:prstGeom prst="rect">
            <a:avLst/>
          </a:prstGeom>
        </p:spPr>
        <p:txBody>
          <a:bodyPr vert="horz" lIns="243852" tIns="121926" rIns="243852" bIns="121926" rtlCol="0" anchor="ctr"/>
          <a:lstStyle>
            <a:lvl1pPr algn="l">
              <a:defRPr sz="3200" b="0" i="0">
                <a:solidFill>
                  <a:schemeClr val="tx1">
                    <a:tint val="75000"/>
                  </a:schemeClr>
                </a:solidFill>
                <a:latin typeface="+mn-lt"/>
                <a:cs typeface="Calibri Regular" charset="0"/>
              </a:defRPr>
            </a:lvl1pPr>
          </a:lstStyle>
          <a:p>
            <a:endParaRPr lang="en-US" dirty="0"/>
          </a:p>
        </p:txBody>
      </p:sp>
      <p:sp>
        <p:nvSpPr>
          <p:cNvPr id="5" name="Footer Placeholder 4"/>
          <p:cNvSpPr>
            <a:spLocks noGrp="1"/>
          </p:cNvSpPr>
          <p:nvPr>
            <p:ph type="ftr" sz="quarter" idx="3"/>
          </p:nvPr>
        </p:nvSpPr>
        <p:spPr>
          <a:xfrm>
            <a:off x="8332285" y="12712701"/>
            <a:ext cx="7722605" cy="730251"/>
          </a:xfrm>
          <a:prstGeom prst="rect">
            <a:avLst/>
          </a:prstGeom>
        </p:spPr>
        <p:txBody>
          <a:bodyPr vert="horz" lIns="243852" tIns="121926" rIns="243852" bIns="121926" rtlCol="0" anchor="ctr"/>
          <a:lstStyle>
            <a:lvl1pPr algn="ctr">
              <a:defRPr sz="3200" b="0" i="0">
                <a:solidFill>
                  <a:schemeClr val="tx1">
                    <a:tint val="75000"/>
                  </a:schemeClr>
                </a:solidFill>
                <a:latin typeface="+mn-lt"/>
                <a:cs typeface="Calibri Regular" charset="0"/>
              </a:defRPr>
            </a:lvl1pPr>
          </a:lstStyle>
          <a:p>
            <a:endParaRPr lang="en-US" dirty="0"/>
          </a:p>
        </p:txBody>
      </p:sp>
      <p:sp>
        <p:nvSpPr>
          <p:cNvPr id="6" name="Slide Number Placeholder 5"/>
          <p:cNvSpPr>
            <a:spLocks noGrp="1"/>
          </p:cNvSpPr>
          <p:nvPr>
            <p:ph type="sldNum" sz="quarter" idx="4"/>
          </p:nvPr>
        </p:nvSpPr>
        <p:spPr>
          <a:xfrm>
            <a:off x="17477475" y="12712701"/>
            <a:ext cx="5690341" cy="730251"/>
          </a:xfrm>
          <a:prstGeom prst="rect">
            <a:avLst/>
          </a:prstGeom>
        </p:spPr>
        <p:txBody>
          <a:bodyPr vert="horz" lIns="243852" tIns="121926" rIns="243852" bIns="121926" rtlCol="0" anchor="ctr"/>
          <a:lstStyle>
            <a:lvl1pPr algn="r">
              <a:defRPr sz="3200" b="0" i="0">
                <a:solidFill>
                  <a:schemeClr val="tx1">
                    <a:tint val="75000"/>
                  </a:schemeClr>
                </a:solidFill>
                <a:latin typeface="Calibri Regular" charset="0"/>
                <a:cs typeface="Calibri Regular" charset="0"/>
              </a:defRPr>
            </a:lvl1pPr>
          </a:lstStyle>
          <a:p>
            <a:fld id="{9DF686B8-C880-FF40-96DC-14FF2413C34E}" type="slidenum">
              <a:rPr lang="en-US" smtClean="0"/>
              <a:pPr/>
              <a:t>‹#›</a:t>
            </a:fld>
            <a:endParaRPr lang="en-US" dirty="0"/>
          </a:p>
        </p:txBody>
      </p:sp>
    </p:spTree>
    <p:extLst>
      <p:ext uri="{BB962C8B-B14F-4D97-AF65-F5344CB8AC3E}">
        <p14:creationId xmlns:p14="http://schemas.microsoft.com/office/powerpoint/2010/main" val="4290370451"/>
      </p:ext>
    </p:extLst>
  </p:cSld>
  <p:clrMap bg1="lt1" tx1="dk1" bg2="lt2" tx2="dk2" accent1="accent1" accent2="accent2" accent3="accent3" accent4="accent4" accent5="accent5" accent6="accent6" hlink="hlink" folHlink="folHlink"/>
  <p:sldLayoutIdLst>
    <p:sldLayoutId id="2147483680" r:id="rId1"/>
    <p:sldLayoutId id="2147483649" r:id="rId2"/>
    <p:sldLayoutId id="2147483661" r:id="rId3"/>
    <p:sldLayoutId id="2147483730" r:id="rId4"/>
    <p:sldLayoutId id="2147483662" r:id="rId5"/>
    <p:sldLayoutId id="2147483669" r:id="rId6"/>
    <p:sldLayoutId id="2147483679" r:id="rId7"/>
    <p:sldLayoutId id="2147483731" r:id="rId8"/>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ftr="0" dt="0"/>
  <p:txStyles>
    <p:titleStyle>
      <a:lvl1pPr algn="ctr" defTabSz="1219261" rtl="0" eaLnBrk="1" latinLnBrk="0" hangingPunct="1">
        <a:spcBef>
          <a:spcPct val="0"/>
        </a:spcBef>
        <a:buNone/>
        <a:defRPr sz="8800" b="0" i="0" kern="1200">
          <a:solidFill>
            <a:schemeClr val="bg2"/>
          </a:solidFill>
          <a:latin typeface="+mj-lt"/>
          <a:ea typeface="+mj-ea"/>
          <a:cs typeface="Calibri Regular" charset="0"/>
        </a:defRPr>
      </a:lvl1pPr>
    </p:titleStyle>
    <p:bodyStyle>
      <a:lvl1pPr marL="0" indent="0" algn="l" defTabSz="1219261" rtl="0" eaLnBrk="1" latinLnBrk="0" hangingPunct="1">
        <a:spcBef>
          <a:spcPct val="20000"/>
        </a:spcBef>
        <a:buFont typeface="Arial"/>
        <a:buNone/>
        <a:defRPr sz="4800" b="0" i="0" kern="1200">
          <a:solidFill>
            <a:schemeClr val="tx2"/>
          </a:solidFill>
          <a:latin typeface="+mn-lt"/>
          <a:ea typeface="+mn-ea"/>
          <a:cs typeface="Calibri Regular" charset="0"/>
        </a:defRPr>
      </a:lvl1pPr>
      <a:lvl2pPr marL="1219261" indent="0" algn="l" defTabSz="1219261" rtl="0" eaLnBrk="1" latinLnBrk="0" hangingPunct="1">
        <a:spcBef>
          <a:spcPct val="20000"/>
        </a:spcBef>
        <a:buFont typeface="Arial"/>
        <a:buNone/>
        <a:defRPr sz="4800" b="0" i="0" kern="1200">
          <a:solidFill>
            <a:schemeClr val="tx2"/>
          </a:solidFill>
          <a:latin typeface="+mn-lt"/>
          <a:ea typeface="+mn-ea"/>
          <a:cs typeface="Calibri Regular" charset="0"/>
        </a:defRPr>
      </a:lvl2pPr>
      <a:lvl3pPr marL="2438522" indent="0" algn="l" defTabSz="1219261" rtl="0" eaLnBrk="1" latinLnBrk="0" hangingPunct="1">
        <a:spcBef>
          <a:spcPct val="20000"/>
        </a:spcBef>
        <a:buFont typeface="Arial"/>
        <a:buNone/>
        <a:defRPr sz="4300" b="0" i="0" kern="1200">
          <a:solidFill>
            <a:schemeClr val="tx2"/>
          </a:solidFill>
          <a:latin typeface="+mn-lt"/>
          <a:ea typeface="+mn-ea"/>
          <a:cs typeface="Calibri Regular" charset="0"/>
        </a:defRPr>
      </a:lvl3pPr>
      <a:lvl4pPr marL="3657783" indent="0" algn="l" defTabSz="1219261" rtl="0" eaLnBrk="1" latinLnBrk="0" hangingPunct="1">
        <a:spcBef>
          <a:spcPct val="20000"/>
        </a:spcBef>
        <a:buFont typeface="Arial"/>
        <a:buNone/>
        <a:defRPr sz="3700" b="0" i="0" kern="1200">
          <a:solidFill>
            <a:schemeClr val="tx2"/>
          </a:solidFill>
          <a:latin typeface="+mn-lt"/>
          <a:ea typeface="+mn-ea"/>
          <a:cs typeface="Calibri Regular" charset="0"/>
        </a:defRPr>
      </a:lvl4pPr>
      <a:lvl5pPr marL="4877044" indent="0" algn="l" defTabSz="1219261" rtl="0" eaLnBrk="1" latinLnBrk="0" hangingPunct="1">
        <a:spcBef>
          <a:spcPct val="20000"/>
        </a:spcBef>
        <a:buFont typeface="Arial"/>
        <a:buNone/>
        <a:defRPr sz="3700" b="0" i="0" kern="1200">
          <a:solidFill>
            <a:schemeClr val="tx2"/>
          </a:solidFill>
          <a:latin typeface="+mn-lt"/>
          <a:ea typeface="+mn-ea"/>
          <a:cs typeface="Calibri Regular" charset="0"/>
        </a:defRPr>
      </a:lvl5pPr>
      <a:lvl6pPr marL="6705935" indent="-609630" algn="l" defTabSz="1219261" rtl="0" eaLnBrk="1" latinLnBrk="0" hangingPunct="1">
        <a:spcBef>
          <a:spcPct val="20000"/>
        </a:spcBef>
        <a:buFont typeface="Arial"/>
        <a:buChar char="•"/>
        <a:defRPr sz="5300" kern="1200">
          <a:solidFill>
            <a:schemeClr val="tx1"/>
          </a:solidFill>
          <a:latin typeface="+mn-lt"/>
          <a:ea typeface="+mn-ea"/>
          <a:cs typeface="+mn-cs"/>
        </a:defRPr>
      </a:lvl6pPr>
      <a:lvl7pPr marL="7925196" indent="-609630" algn="l" defTabSz="1219261" rtl="0" eaLnBrk="1" latinLnBrk="0" hangingPunct="1">
        <a:spcBef>
          <a:spcPct val="20000"/>
        </a:spcBef>
        <a:buFont typeface="Arial"/>
        <a:buChar char="•"/>
        <a:defRPr sz="5300" kern="1200">
          <a:solidFill>
            <a:schemeClr val="tx1"/>
          </a:solidFill>
          <a:latin typeface="+mn-lt"/>
          <a:ea typeface="+mn-ea"/>
          <a:cs typeface="+mn-cs"/>
        </a:defRPr>
      </a:lvl7pPr>
      <a:lvl8pPr marL="9144457" indent="-609630" algn="l" defTabSz="1219261" rtl="0" eaLnBrk="1" latinLnBrk="0" hangingPunct="1">
        <a:spcBef>
          <a:spcPct val="20000"/>
        </a:spcBef>
        <a:buFont typeface="Arial"/>
        <a:buChar char="•"/>
        <a:defRPr sz="5300" kern="1200">
          <a:solidFill>
            <a:schemeClr val="tx1"/>
          </a:solidFill>
          <a:latin typeface="+mn-lt"/>
          <a:ea typeface="+mn-ea"/>
          <a:cs typeface="+mn-cs"/>
        </a:defRPr>
      </a:lvl8pPr>
      <a:lvl9pPr marL="10363718" indent="-609630" algn="l" defTabSz="1219261" rtl="0" eaLnBrk="1" latinLnBrk="0" hangingPunct="1">
        <a:spcBef>
          <a:spcPct val="20000"/>
        </a:spcBef>
        <a:buFont typeface="Arial"/>
        <a:buChar char="•"/>
        <a:defRPr sz="5300" kern="1200">
          <a:solidFill>
            <a:schemeClr val="tx1"/>
          </a:solidFill>
          <a:latin typeface="+mn-lt"/>
          <a:ea typeface="+mn-ea"/>
          <a:cs typeface="+mn-cs"/>
        </a:defRPr>
      </a:lvl9pPr>
    </p:bodyStyle>
    <p:other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5.xml"/><Relationship Id="rId7" Type="http://schemas.openxmlformats.org/officeDocument/2006/relationships/image" Target="../media/image16.emf"/><Relationship Id="rId12"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5.png"/><Relationship Id="rId11" Type="http://schemas.openxmlformats.org/officeDocument/2006/relationships/image" Target="../media/image13.wmf"/><Relationship Id="rId5" Type="http://schemas.openxmlformats.org/officeDocument/2006/relationships/image" Target="../media/image14.tiff"/><Relationship Id="rId10" Type="http://schemas.openxmlformats.org/officeDocument/2006/relationships/oleObject" Target="../embeddings/oleObject2.bin"/><Relationship Id="rId4" Type="http://schemas.openxmlformats.org/officeDocument/2006/relationships/image" Target="../media/image2.emf"/><Relationship Id="rId9" Type="http://schemas.openxmlformats.org/officeDocument/2006/relationships/image" Target="../media/image12.wmf"/></Relationships>
</file>

<file path=ppt/slides/_rels/slide6.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7.bin"/><Relationship Id="rId3" Type="http://schemas.openxmlformats.org/officeDocument/2006/relationships/notesSlide" Target="../notesSlides/notesSlide6.xml"/><Relationship Id="rId7" Type="http://schemas.openxmlformats.org/officeDocument/2006/relationships/oleObject" Target="../embeddings/oleObject4.bin"/><Relationship Id="rId12" Type="http://schemas.openxmlformats.org/officeDocument/2006/relationships/image" Target="../media/image21.wmf"/><Relationship Id="rId2" Type="http://schemas.openxmlformats.org/officeDocument/2006/relationships/slideLayout" Target="../slideLayouts/slideLayout7.xml"/><Relationship Id="rId16" Type="http://schemas.openxmlformats.org/officeDocument/2006/relationships/image" Target="../media/image23.wmf"/><Relationship Id="rId1" Type="http://schemas.openxmlformats.org/officeDocument/2006/relationships/vmlDrawing" Target="../drawings/vmlDrawing2.vml"/><Relationship Id="rId6" Type="http://schemas.openxmlformats.org/officeDocument/2006/relationships/image" Target="../media/image18.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20.wmf"/><Relationship Id="rId4" Type="http://schemas.openxmlformats.org/officeDocument/2006/relationships/image" Target="../media/image2.emf"/><Relationship Id="rId9" Type="http://schemas.openxmlformats.org/officeDocument/2006/relationships/oleObject" Target="../embeddings/oleObject5.bin"/><Relationship Id="rId14" Type="http://schemas.openxmlformats.org/officeDocument/2006/relationships/image" Target="../media/image22.w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image" Target="../media/image30.emf"/><Relationship Id="rId3" Type="http://schemas.openxmlformats.org/officeDocument/2006/relationships/notesSlide" Target="../notesSlides/notesSlide8.xml"/><Relationship Id="rId7" Type="http://schemas.openxmlformats.org/officeDocument/2006/relationships/oleObject" Target="../embeddings/oleObject10.bin"/><Relationship Id="rId12" Type="http://schemas.openxmlformats.org/officeDocument/2006/relationships/image" Target="../media/image29.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6.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28.wmf"/><Relationship Id="rId4" Type="http://schemas.openxmlformats.org/officeDocument/2006/relationships/image" Target="../media/image2.emf"/><Relationship Id="rId9" Type="http://schemas.openxmlformats.org/officeDocument/2006/relationships/oleObject" Target="../embeddings/oleObject11.bin"/><Relationship Id="rId14" Type="http://schemas.openxmlformats.org/officeDocument/2006/relationships/image" Target="../media/image31.emf"/></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emf"/><Relationship Id="rId7" Type="http://schemas.openxmlformats.org/officeDocument/2006/relationships/image" Target="../media/image35.png"/><Relationship Id="rId12" Type="http://schemas.microsoft.com/office/2007/relationships/hdphoto" Target="../media/hdphoto3.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8.png"/><Relationship Id="rId5" Type="http://schemas.openxmlformats.org/officeDocument/2006/relationships/image" Target="../media/image33.png"/><Relationship Id="rId10" Type="http://schemas.microsoft.com/office/2007/relationships/hdphoto" Target="../media/hdphoto2.wdp"/><Relationship Id="rId4" Type="http://schemas.openxmlformats.org/officeDocument/2006/relationships/image" Target="../media/image32.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notesSlide" Target="../notesSlides/notesSlide12.xml"/><Relationship Id="rId7" Type="http://schemas.openxmlformats.org/officeDocument/2006/relationships/image" Target="../media/image47.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image" Target="../media/image46.wmf"/><Relationship Id="rId4" Type="http://schemas.openxmlformats.org/officeDocument/2006/relationships/oleObject" Target="../embeddings/oleObject13.bin"/><Relationship Id="rId9" Type="http://schemas.openxmlformats.org/officeDocument/2006/relationships/image" Target="../media/image48.jpe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24387175" cy="13715643"/>
          </a:xfrm>
          <a:prstGeom prst="rect">
            <a:avLst/>
          </a:prstGeom>
        </p:spPr>
      </p:pic>
      <p:sp>
        <p:nvSpPr>
          <p:cNvPr id="16" name="Rectangle 15"/>
          <p:cNvSpPr/>
          <p:nvPr/>
        </p:nvSpPr>
        <p:spPr>
          <a:xfrm>
            <a:off x="-32498" y="0"/>
            <a:ext cx="24452170" cy="13750206"/>
          </a:xfrm>
          <a:prstGeom prst="rect">
            <a:avLst/>
          </a:prstGeom>
          <a:gradFill flip="none" rotWithShape="1">
            <a:gsLst>
              <a:gs pos="33000">
                <a:srgbClr val="1E3453">
                  <a:alpha val="84000"/>
                </a:srgbClr>
              </a:gs>
              <a:gs pos="100000">
                <a:schemeClr val="accent2">
                  <a:alpha val="84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itle 1"/>
          <p:cNvSpPr txBox="1">
            <a:spLocks/>
          </p:cNvSpPr>
          <p:nvPr/>
        </p:nvSpPr>
        <p:spPr>
          <a:xfrm>
            <a:off x="1448306" y="5510942"/>
            <a:ext cx="21553283" cy="1379178"/>
          </a:xfrm>
          <a:prstGeom prst="rect">
            <a:avLst/>
          </a:prstGeom>
          <a:ln w="76200">
            <a:solidFill>
              <a:schemeClr val="bg1"/>
            </a:solidFill>
          </a:ln>
        </p:spPr>
        <p:txBody>
          <a:bodyPr vert="horz" wrap="none" lIns="720000" tIns="180000" rIns="720000" bIns="180000" rtlCol="0" anchor="ctr">
            <a:spAutoFit/>
          </a:bodyPr>
          <a:lstStyle>
            <a:lvl1pPr algn="ctr" defTabSz="1219261" rtl="0" eaLnBrk="1" latinLnBrk="0" hangingPunct="1">
              <a:spcBef>
                <a:spcPct val="0"/>
              </a:spcBef>
              <a:buNone/>
              <a:defRPr sz="7500" kern="1200">
                <a:solidFill>
                  <a:schemeClr val="bg2"/>
                </a:solidFill>
                <a:latin typeface="Raleway ExtraBold"/>
                <a:ea typeface="+mj-ea"/>
                <a:cs typeface="Raleway ExtraBold"/>
              </a:defRPr>
            </a:lvl1pPr>
          </a:lstStyle>
          <a:p>
            <a:r>
              <a:rPr lang="en-US" sz="6600" dirty="0" smtClean="0">
                <a:solidFill>
                  <a:schemeClr val="bg1"/>
                </a:solidFill>
                <a:latin typeface="+mj-lt"/>
                <a:cs typeface="Calibri Regular" charset="0"/>
              </a:rPr>
              <a:t>An </a:t>
            </a:r>
            <a:r>
              <a:rPr lang="en-US" sz="6600" i="1" dirty="0" smtClean="0">
                <a:solidFill>
                  <a:schemeClr val="bg1"/>
                </a:solidFill>
                <a:latin typeface="+mj-lt"/>
                <a:cs typeface="Calibri Regular" charset="0"/>
              </a:rPr>
              <a:t>ex situ </a:t>
            </a:r>
            <a:r>
              <a:rPr lang="en-US" sz="6600" dirty="0" smtClean="0">
                <a:solidFill>
                  <a:schemeClr val="bg1"/>
                </a:solidFill>
                <a:latin typeface="+mj-lt"/>
                <a:cs typeface="Calibri Regular" charset="0"/>
              </a:rPr>
              <a:t>NEXAFS study of </a:t>
            </a:r>
            <a:r>
              <a:rPr lang="en-US" sz="6600" dirty="0" err="1" smtClean="0">
                <a:solidFill>
                  <a:schemeClr val="bg1"/>
                </a:solidFill>
                <a:latin typeface="+mj-lt"/>
                <a:cs typeface="Calibri Regular" charset="0"/>
              </a:rPr>
              <a:t>MPc</a:t>
            </a:r>
            <a:r>
              <a:rPr lang="en-US" sz="6600" dirty="0" smtClean="0">
                <a:solidFill>
                  <a:schemeClr val="bg1"/>
                </a:solidFill>
                <a:latin typeface="+mj-lt"/>
                <a:cs typeface="Calibri Regular" charset="0"/>
              </a:rPr>
              <a:t> catalysts for CO</a:t>
            </a:r>
            <a:r>
              <a:rPr lang="en-US" sz="6600" baseline="-25000" dirty="0" smtClean="0">
                <a:solidFill>
                  <a:schemeClr val="bg1"/>
                </a:solidFill>
                <a:latin typeface="+mj-lt"/>
                <a:cs typeface="Calibri Regular" charset="0"/>
              </a:rPr>
              <a:t>2</a:t>
            </a:r>
            <a:r>
              <a:rPr lang="en-US" sz="6600" dirty="0" smtClean="0">
                <a:solidFill>
                  <a:schemeClr val="bg1"/>
                </a:solidFill>
                <a:latin typeface="+mj-lt"/>
                <a:cs typeface="Calibri Regular" charset="0"/>
              </a:rPr>
              <a:t> reduction</a:t>
            </a:r>
            <a:endParaRPr lang="en-US" sz="6600" dirty="0">
              <a:solidFill>
                <a:schemeClr val="bg1"/>
              </a:solidFill>
              <a:latin typeface="+mj-lt"/>
              <a:cs typeface="Calibri Regular" charset="0"/>
            </a:endParaRPr>
          </a:p>
        </p:txBody>
      </p:sp>
      <p:sp>
        <p:nvSpPr>
          <p:cNvPr id="19" name="Subtitle 2"/>
          <p:cNvSpPr txBox="1">
            <a:spLocks/>
          </p:cNvSpPr>
          <p:nvPr/>
        </p:nvSpPr>
        <p:spPr>
          <a:xfrm>
            <a:off x="4451405" y="7543800"/>
            <a:ext cx="15574078" cy="2760768"/>
          </a:xfrm>
          <a:prstGeom prst="rect">
            <a:avLst/>
          </a:prstGeom>
        </p:spPr>
        <p:txBody>
          <a:bodyPr vert="horz" lIns="243852" tIns="121926" rIns="243852" bIns="121926" rtlCol="0">
            <a:spAutoFit/>
          </a:bodyPr>
          <a:lstStyle>
            <a:lvl1pPr marL="0" indent="0" algn="l" defTabSz="1219261" rtl="0" eaLnBrk="1" latinLnBrk="0" hangingPunct="1">
              <a:spcBef>
                <a:spcPct val="20000"/>
              </a:spcBef>
              <a:buFont typeface="Arial"/>
              <a:buNone/>
              <a:defRPr sz="6400" kern="1200">
                <a:solidFill>
                  <a:schemeClr val="bg1">
                    <a:lumMod val="75000"/>
                  </a:schemeClr>
                </a:solidFill>
                <a:latin typeface="Raleway Light"/>
                <a:ea typeface="+mn-ea"/>
                <a:cs typeface="Raleway Light"/>
              </a:defRPr>
            </a:lvl1pPr>
            <a:lvl2pPr marL="1219261" indent="0" algn="l" defTabSz="1219261" rtl="0" eaLnBrk="1" latinLnBrk="0" hangingPunct="1">
              <a:spcBef>
                <a:spcPct val="20000"/>
              </a:spcBef>
              <a:buFont typeface="Arial"/>
              <a:buNone/>
              <a:defRPr sz="4800" kern="1200">
                <a:solidFill>
                  <a:schemeClr val="bg1">
                    <a:lumMod val="75000"/>
                  </a:schemeClr>
                </a:solidFill>
                <a:latin typeface="Raleway Light"/>
                <a:ea typeface="+mn-ea"/>
                <a:cs typeface="Raleway Light"/>
              </a:defRPr>
            </a:lvl2pPr>
            <a:lvl3pPr marL="2438522" indent="0" algn="l" defTabSz="1219261" rtl="0" eaLnBrk="1" latinLnBrk="0" hangingPunct="1">
              <a:spcBef>
                <a:spcPct val="20000"/>
              </a:spcBef>
              <a:buFont typeface="Arial"/>
              <a:buNone/>
              <a:defRPr sz="4300" kern="1200">
                <a:solidFill>
                  <a:schemeClr val="bg1">
                    <a:lumMod val="75000"/>
                  </a:schemeClr>
                </a:solidFill>
                <a:latin typeface="Raleway Light"/>
                <a:ea typeface="+mn-ea"/>
                <a:cs typeface="Raleway Light"/>
              </a:defRPr>
            </a:lvl3pPr>
            <a:lvl4pPr marL="3657783" indent="0" algn="l" defTabSz="1219261" rtl="0" eaLnBrk="1" latinLnBrk="0" hangingPunct="1">
              <a:spcBef>
                <a:spcPct val="20000"/>
              </a:spcBef>
              <a:buFont typeface="Arial"/>
              <a:buNone/>
              <a:defRPr sz="3700" kern="1200">
                <a:solidFill>
                  <a:schemeClr val="bg1">
                    <a:lumMod val="75000"/>
                  </a:schemeClr>
                </a:solidFill>
                <a:latin typeface="Raleway Light"/>
                <a:ea typeface="+mn-ea"/>
                <a:cs typeface="Raleway Light"/>
              </a:defRPr>
            </a:lvl4pPr>
            <a:lvl5pPr marL="4877044" indent="0" algn="l" defTabSz="1219261" rtl="0" eaLnBrk="1" latinLnBrk="0" hangingPunct="1">
              <a:spcBef>
                <a:spcPct val="20000"/>
              </a:spcBef>
              <a:buFont typeface="Arial"/>
              <a:buNone/>
              <a:defRPr sz="3700" kern="1200">
                <a:solidFill>
                  <a:schemeClr val="bg1">
                    <a:lumMod val="75000"/>
                  </a:schemeClr>
                </a:solidFill>
                <a:latin typeface="Raleway Light"/>
                <a:ea typeface="+mn-ea"/>
                <a:cs typeface="Raleway Light"/>
              </a:defRPr>
            </a:lvl5pPr>
            <a:lvl6pPr marL="6705935" indent="-609630" algn="l" defTabSz="1219261" rtl="0" eaLnBrk="1" latinLnBrk="0" hangingPunct="1">
              <a:spcBef>
                <a:spcPct val="20000"/>
              </a:spcBef>
              <a:buFont typeface="Arial"/>
              <a:buChar char="•"/>
              <a:defRPr sz="5300" kern="1200">
                <a:solidFill>
                  <a:schemeClr val="tx1"/>
                </a:solidFill>
                <a:latin typeface="+mn-lt"/>
                <a:ea typeface="+mn-ea"/>
                <a:cs typeface="+mn-cs"/>
              </a:defRPr>
            </a:lvl6pPr>
            <a:lvl7pPr marL="7925196" indent="-609630" algn="l" defTabSz="1219261" rtl="0" eaLnBrk="1" latinLnBrk="0" hangingPunct="1">
              <a:spcBef>
                <a:spcPct val="20000"/>
              </a:spcBef>
              <a:buFont typeface="Arial"/>
              <a:buChar char="•"/>
              <a:defRPr sz="5300" kern="1200">
                <a:solidFill>
                  <a:schemeClr val="tx1"/>
                </a:solidFill>
                <a:latin typeface="+mn-lt"/>
                <a:ea typeface="+mn-ea"/>
                <a:cs typeface="+mn-cs"/>
              </a:defRPr>
            </a:lvl7pPr>
            <a:lvl8pPr marL="9144457" indent="-609630" algn="l" defTabSz="1219261" rtl="0" eaLnBrk="1" latinLnBrk="0" hangingPunct="1">
              <a:spcBef>
                <a:spcPct val="20000"/>
              </a:spcBef>
              <a:buFont typeface="Arial"/>
              <a:buChar char="•"/>
              <a:defRPr sz="5300" kern="1200">
                <a:solidFill>
                  <a:schemeClr val="tx1"/>
                </a:solidFill>
                <a:latin typeface="+mn-lt"/>
                <a:ea typeface="+mn-ea"/>
                <a:cs typeface="+mn-cs"/>
              </a:defRPr>
            </a:lvl8pPr>
            <a:lvl9pPr marL="10363718" indent="-609630" algn="l" defTabSz="1219261" rtl="0" eaLnBrk="1" latinLnBrk="0" hangingPunct="1">
              <a:spcBef>
                <a:spcPct val="20000"/>
              </a:spcBef>
              <a:buFont typeface="Arial"/>
              <a:buChar char="•"/>
              <a:defRPr sz="5300" kern="1200">
                <a:solidFill>
                  <a:schemeClr val="tx1"/>
                </a:solidFill>
                <a:latin typeface="+mn-lt"/>
                <a:ea typeface="+mn-ea"/>
                <a:cs typeface="+mn-cs"/>
              </a:defRPr>
            </a:lvl9pPr>
          </a:lstStyle>
          <a:p>
            <a:pPr algn="ctr">
              <a:lnSpc>
                <a:spcPct val="80000"/>
              </a:lnSpc>
            </a:pPr>
            <a:r>
              <a:rPr lang="en-US" sz="4300" dirty="0" smtClean="0">
                <a:solidFill>
                  <a:schemeClr val="bg1"/>
                </a:solidFill>
                <a:latin typeface="+mn-lt"/>
                <a:cs typeface="Calibri Regular" charset="0"/>
              </a:rPr>
              <a:t>Jean-Pierre Veder</a:t>
            </a:r>
            <a:endParaRPr lang="en-US" sz="4300" dirty="0">
              <a:solidFill>
                <a:schemeClr val="bg1"/>
              </a:solidFill>
              <a:latin typeface="+mn-lt"/>
              <a:cs typeface="Calibri Regular" charset="0"/>
            </a:endParaRPr>
          </a:p>
          <a:p>
            <a:pPr algn="ctr">
              <a:lnSpc>
                <a:spcPct val="80000"/>
              </a:lnSpc>
            </a:pPr>
            <a:r>
              <a:rPr lang="en-US" sz="4300" dirty="0" smtClean="0">
                <a:solidFill>
                  <a:schemeClr val="bg1"/>
                </a:solidFill>
                <a:latin typeface="+mn-lt"/>
                <a:cs typeface="Calibri Regular" charset="0"/>
              </a:rPr>
              <a:t>16 August 2018</a:t>
            </a:r>
          </a:p>
          <a:p>
            <a:pPr algn="ctr">
              <a:lnSpc>
                <a:spcPct val="80000"/>
              </a:lnSpc>
            </a:pPr>
            <a:endParaRPr lang="en-US" sz="4300" dirty="0">
              <a:solidFill>
                <a:schemeClr val="bg1"/>
              </a:solidFill>
              <a:latin typeface="+mn-lt"/>
              <a:cs typeface="Calibri Regular" charset="0"/>
            </a:endParaRPr>
          </a:p>
          <a:p>
            <a:pPr algn="ctr">
              <a:lnSpc>
                <a:spcPct val="80000"/>
              </a:lnSpc>
            </a:pPr>
            <a:r>
              <a:rPr lang="en-US" sz="4300" dirty="0" smtClean="0">
                <a:solidFill>
                  <a:schemeClr val="bg1"/>
                </a:solidFill>
                <a:latin typeface="+mn-lt"/>
                <a:cs typeface="Calibri Regular" charset="0"/>
              </a:rPr>
              <a:t>Collaborators: Dr. Yi Cheng, Shiyong Zhao, Prof. San Ping Jiang</a:t>
            </a:r>
            <a:endParaRPr lang="en-US" sz="4300" dirty="0">
              <a:solidFill>
                <a:schemeClr val="bg1"/>
              </a:solidFill>
              <a:latin typeface="+mn-lt"/>
              <a:cs typeface="Calibri Regular" charset="0"/>
            </a:endParaRPr>
          </a:p>
        </p:txBody>
      </p:sp>
      <p:sp>
        <p:nvSpPr>
          <p:cNvPr id="3" name="Rectangle 2"/>
          <p:cNvSpPr/>
          <p:nvPr/>
        </p:nvSpPr>
        <p:spPr>
          <a:xfrm>
            <a:off x="839787" y="11931620"/>
            <a:ext cx="22918047" cy="93889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rtlCol="0" anchor="ctr"/>
          <a:lstStyle/>
          <a:p>
            <a:pPr algn="ctr"/>
            <a:r>
              <a:rPr lang="en-US" sz="3600" dirty="0">
                <a:cs typeface="Calibri Regular" charset="0"/>
              </a:rPr>
              <a:t>A global university 						Western Australia  | Dubai  |  Malaysia  |  Mauritius |  Singapore</a:t>
            </a:r>
          </a:p>
        </p:txBody>
      </p:sp>
      <p:sp>
        <p:nvSpPr>
          <p:cNvPr id="4" name="TextBox 3"/>
          <p:cNvSpPr txBox="1"/>
          <p:nvPr/>
        </p:nvSpPr>
        <p:spPr>
          <a:xfrm>
            <a:off x="16558591" y="-2087217"/>
            <a:ext cx="184731" cy="830997"/>
          </a:xfrm>
          <a:prstGeom prst="rect">
            <a:avLst/>
          </a:prstGeom>
          <a:noFill/>
        </p:spPr>
        <p:txBody>
          <a:bodyPr wrap="none" rtlCol="0">
            <a:spAutoFit/>
          </a:bodyPr>
          <a:lstStyle/>
          <a:p>
            <a:endParaRPr lang="en-US" dirty="0"/>
          </a:p>
        </p:txBody>
      </p:sp>
      <p:pic>
        <p:nvPicPr>
          <p:cNvPr id="20" name="Picture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9587" y="712163"/>
            <a:ext cx="5468248" cy="964237"/>
          </a:xfrm>
          <a:prstGeom prst="rect">
            <a:avLst/>
          </a:prstGeom>
        </p:spPr>
      </p:pic>
    </p:spTree>
    <p:extLst>
      <p:ext uri="{BB962C8B-B14F-4D97-AF65-F5344CB8AC3E}">
        <p14:creationId xmlns:p14="http://schemas.microsoft.com/office/powerpoint/2010/main" val="607129595"/>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6" y="773967"/>
            <a:ext cx="10155190"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Outline</a:t>
            </a:r>
            <a:endParaRPr lang="en-US" sz="8800" dirty="0">
              <a:solidFill>
                <a:schemeClr val="tx1"/>
              </a:solidFill>
              <a:latin typeface="+mn-lt"/>
              <a:cs typeface="Calibri Regular" charset="0"/>
            </a:endParaRPr>
          </a:p>
        </p:txBody>
      </p:sp>
      <p:sp>
        <p:nvSpPr>
          <p:cNvPr id="19" name="Subtitle 2">
            <a:extLst>
              <a:ext uri="{FF2B5EF4-FFF2-40B4-BE49-F238E27FC236}">
                <a16:creationId xmlns:a16="http://schemas.microsoft.com/office/drawing/2014/main" id="{BF6EE3A9-577D-6A47-8ED2-173ECDEB5317}"/>
              </a:ext>
            </a:extLst>
          </p:cNvPr>
          <p:cNvSpPr txBox="1">
            <a:spLocks/>
          </p:cNvSpPr>
          <p:nvPr/>
        </p:nvSpPr>
        <p:spPr>
          <a:xfrm>
            <a:off x="2439987" y="2204534"/>
            <a:ext cx="18516600" cy="11130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3000"/>
              </a:spcBef>
              <a:spcAft>
                <a:spcPts val="5400"/>
              </a:spcAft>
              <a:buNone/>
            </a:pPr>
            <a:r>
              <a:rPr lang="en-US" sz="4000" dirty="0" err="1" smtClean="0">
                <a:solidFill>
                  <a:schemeClr val="tx2"/>
                </a:solidFill>
                <a:cs typeface="Calibri Regular" charset="0"/>
              </a:rPr>
              <a:t>Electrocatalysis</a:t>
            </a:r>
            <a:r>
              <a:rPr lang="en-US" sz="4000" dirty="0" smtClean="0">
                <a:solidFill>
                  <a:schemeClr val="tx2"/>
                </a:solidFill>
                <a:cs typeface="Calibri Regular" charset="0"/>
              </a:rPr>
              <a:t> – Motivation for this work</a:t>
            </a:r>
          </a:p>
          <a:p>
            <a:pPr marL="0" indent="0">
              <a:spcBef>
                <a:spcPts val="3000"/>
              </a:spcBef>
              <a:spcAft>
                <a:spcPts val="5400"/>
              </a:spcAft>
              <a:buNone/>
            </a:pPr>
            <a:r>
              <a:rPr lang="en-US" sz="4000" dirty="0" smtClean="0">
                <a:solidFill>
                  <a:schemeClr val="tx2"/>
                </a:solidFill>
                <a:cs typeface="Calibri Regular" charset="0"/>
              </a:rPr>
              <a:t>Synthesis and performance testing of catalyst electrode materials</a:t>
            </a:r>
          </a:p>
          <a:p>
            <a:pPr marL="0" indent="0">
              <a:spcBef>
                <a:spcPts val="3000"/>
              </a:spcBef>
              <a:spcAft>
                <a:spcPts val="5400"/>
              </a:spcAft>
              <a:buNone/>
            </a:pPr>
            <a:r>
              <a:rPr lang="en-US" sz="4000" i="1" dirty="0" smtClean="0">
                <a:solidFill>
                  <a:schemeClr val="tx2"/>
                </a:solidFill>
                <a:cs typeface="Calibri Regular" charset="0"/>
              </a:rPr>
              <a:t>Ex situ</a:t>
            </a:r>
            <a:r>
              <a:rPr lang="en-US" sz="4000" dirty="0" smtClean="0">
                <a:solidFill>
                  <a:schemeClr val="tx2"/>
                </a:solidFill>
                <a:cs typeface="Calibri Regular" charset="0"/>
              </a:rPr>
              <a:t> near edge X-ray absorption fine structure (NEXAFS) spectroscopy experiments</a:t>
            </a:r>
          </a:p>
          <a:p>
            <a:pPr marL="0" indent="0">
              <a:spcBef>
                <a:spcPts val="3000"/>
              </a:spcBef>
              <a:spcAft>
                <a:spcPts val="5400"/>
              </a:spcAft>
              <a:buNone/>
            </a:pPr>
            <a:r>
              <a:rPr lang="en-US" sz="4000" dirty="0" smtClean="0">
                <a:solidFill>
                  <a:schemeClr val="tx2"/>
                </a:solidFill>
                <a:cs typeface="Calibri Regular" charset="0"/>
              </a:rPr>
              <a:t>Recent progress with the development of an </a:t>
            </a:r>
            <a:r>
              <a:rPr lang="en-US" sz="4000" i="1" dirty="0" smtClean="0">
                <a:solidFill>
                  <a:schemeClr val="tx2"/>
                </a:solidFill>
                <a:cs typeface="Calibri Regular" charset="0"/>
              </a:rPr>
              <a:t>in situ</a:t>
            </a:r>
            <a:r>
              <a:rPr lang="en-US" sz="4000" dirty="0" smtClean="0">
                <a:solidFill>
                  <a:schemeClr val="tx2"/>
                </a:solidFill>
                <a:cs typeface="Calibri Regular" charset="0"/>
              </a:rPr>
              <a:t> X-ray absorption spectroscopy cell</a:t>
            </a:r>
          </a:p>
          <a:p>
            <a:pPr marL="0" indent="0">
              <a:spcBef>
                <a:spcPts val="3000"/>
              </a:spcBef>
              <a:spcAft>
                <a:spcPts val="5400"/>
              </a:spcAft>
              <a:buNone/>
            </a:pPr>
            <a:r>
              <a:rPr lang="en-US" sz="4000" dirty="0" smtClean="0">
                <a:solidFill>
                  <a:schemeClr val="tx2"/>
                </a:solidFill>
                <a:cs typeface="Calibri Regular" charset="0"/>
              </a:rPr>
              <a:t>Studying nickel oxide nanoclusters via </a:t>
            </a:r>
            <a:r>
              <a:rPr lang="en-US" sz="4000" i="1" dirty="0" smtClean="0">
                <a:solidFill>
                  <a:schemeClr val="tx2"/>
                </a:solidFill>
                <a:cs typeface="Calibri Regular" charset="0"/>
              </a:rPr>
              <a:t>in situ </a:t>
            </a:r>
            <a:r>
              <a:rPr lang="en-US" sz="4000" dirty="0" smtClean="0">
                <a:solidFill>
                  <a:schemeClr val="tx2"/>
                </a:solidFill>
                <a:cs typeface="Calibri Regular" charset="0"/>
              </a:rPr>
              <a:t>XAS </a:t>
            </a:r>
            <a:r>
              <a:rPr lang="en-US" sz="4000" i="1" dirty="0" smtClean="0">
                <a:solidFill>
                  <a:schemeClr val="tx2"/>
                </a:solidFill>
                <a:cs typeface="Calibri Regular" charset="0"/>
              </a:rPr>
              <a:t>-</a:t>
            </a:r>
            <a:r>
              <a:rPr lang="en-US" sz="4000" dirty="0" smtClean="0">
                <a:solidFill>
                  <a:schemeClr val="tx2"/>
                </a:solidFill>
                <a:cs typeface="Calibri Regular" charset="0"/>
              </a:rPr>
              <a:t> a test case</a:t>
            </a:r>
            <a:endParaRPr lang="en-US" sz="3600" dirty="0" smtClean="0">
              <a:solidFill>
                <a:schemeClr val="tx2"/>
              </a:solidFill>
              <a:cs typeface="Calibri Regular" charset="0"/>
            </a:endParaRPr>
          </a:p>
        </p:txBody>
      </p:sp>
      <p:pic>
        <p:nvPicPr>
          <p:cNvPr id="10" name="Picture Placeholder 6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81826" y="5576887"/>
            <a:ext cx="900113" cy="900113"/>
          </a:xfrm>
          <a:prstGeom prst="rect">
            <a:avLst/>
          </a:prstGeom>
        </p:spPr>
      </p:pic>
      <p:pic>
        <p:nvPicPr>
          <p:cNvPr id="11" name="Picture Placeholder 59"/>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81825" y="3810000"/>
            <a:ext cx="900113" cy="900113"/>
          </a:xfrm>
          <a:prstGeom prst="rect">
            <a:avLst/>
          </a:prstGeom>
        </p:spPr>
      </p:pic>
      <p:pic>
        <p:nvPicPr>
          <p:cNvPr id="12" name="Picture Placeholder 6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389482" y="2238514"/>
            <a:ext cx="900113" cy="900113"/>
          </a:xfrm>
          <a:prstGeom prst="rect">
            <a:avLst/>
          </a:prstGeom>
        </p:spPr>
      </p:pic>
      <p:pic>
        <p:nvPicPr>
          <p:cNvPr id="13" name="Picture Placeholder 6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387895" y="8944255"/>
            <a:ext cx="900113" cy="900113"/>
          </a:xfrm>
          <a:prstGeom prst="rect">
            <a:avLst/>
          </a:prstGeom>
        </p:spPr>
      </p:pic>
      <p:pic>
        <p:nvPicPr>
          <p:cNvPr id="14" name="Picture Placeholder 67"/>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387895" y="7260571"/>
            <a:ext cx="900113" cy="900113"/>
          </a:xfrm>
          <a:prstGeom prst="rect">
            <a:avLst/>
          </a:prstGeom>
        </p:spPr>
      </p:pic>
    </p:spTree>
    <p:extLst>
      <p:ext uri="{BB962C8B-B14F-4D97-AF65-F5344CB8AC3E}">
        <p14:creationId xmlns:p14="http://schemas.microsoft.com/office/powerpoint/2010/main" val="2939396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ollu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7" y="0"/>
            <a:ext cx="10757647" cy="13716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19" name="Subtitle 2">
            <a:extLst>
              <a:ext uri="{FF2B5EF4-FFF2-40B4-BE49-F238E27FC236}">
                <a16:creationId xmlns:a16="http://schemas.microsoft.com/office/drawing/2014/main" id="{BF6EE3A9-577D-6A47-8ED2-173ECDEB5317}"/>
              </a:ext>
            </a:extLst>
          </p:cNvPr>
          <p:cNvSpPr txBox="1">
            <a:spLocks/>
          </p:cNvSpPr>
          <p:nvPr/>
        </p:nvSpPr>
        <p:spPr>
          <a:xfrm>
            <a:off x="12650787" y="2204534"/>
            <a:ext cx="10415421" cy="11130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3000"/>
              </a:spcBef>
              <a:spcAft>
                <a:spcPts val="3000"/>
              </a:spcAft>
              <a:buNone/>
            </a:pPr>
            <a:r>
              <a:rPr lang="en-US" sz="4000" dirty="0" smtClean="0">
                <a:solidFill>
                  <a:schemeClr val="tx2"/>
                </a:solidFill>
                <a:cs typeface="Calibri Regular" charset="0"/>
              </a:rPr>
              <a:t>Carbon dioxide reduction </a:t>
            </a:r>
          </a:p>
          <a:p>
            <a:pPr marL="457200" lvl="1" indent="0">
              <a:spcBef>
                <a:spcPts val="3000"/>
              </a:spcBef>
              <a:spcAft>
                <a:spcPts val="3000"/>
              </a:spcAft>
              <a:buNone/>
            </a:pPr>
            <a:r>
              <a:rPr lang="en-US" sz="3600" dirty="0" smtClean="0">
                <a:solidFill>
                  <a:schemeClr val="tx2"/>
                </a:solidFill>
                <a:cs typeface="Calibri Regular" charset="0"/>
              </a:rPr>
              <a:t>	Conversion to carbon monoxide</a:t>
            </a:r>
            <a:r>
              <a:rPr lang="en-US" sz="3600" dirty="0">
                <a:solidFill>
                  <a:schemeClr val="tx2"/>
                </a:solidFill>
                <a:cs typeface="Calibri Regular" charset="0"/>
              </a:rPr>
              <a:t> </a:t>
            </a:r>
            <a:r>
              <a:rPr lang="en-US" sz="3600" dirty="0" smtClean="0">
                <a:solidFill>
                  <a:schemeClr val="tx2"/>
                </a:solidFill>
                <a:cs typeface="Calibri Regular" charset="0"/>
              </a:rPr>
              <a:t>(valuable fuel)</a:t>
            </a:r>
          </a:p>
          <a:p>
            <a:pPr marL="0" indent="0">
              <a:spcBef>
                <a:spcPts val="3000"/>
              </a:spcBef>
              <a:spcAft>
                <a:spcPts val="3000"/>
              </a:spcAft>
              <a:buNone/>
            </a:pPr>
            <a:r>
              <a:rPr lang="en-US" sz="4000" dirty="0" smtClean="0">
                <a:solidFill>
                  <a:schemeClr val="tx2"/>
                </a:solidFill>
                <a:cs typeface="Calibri Regular" charset="0"/>
              </a:rPr>
              <a:t>Reaction is directly controllable via the applied electrode potential</a:t>
            </a:r>
          </a:p>
          <a:p>
            <a:pPr marL="0" indent="0">
              <a:spcBef>
                <a:spcPts val="3000"/>
              </a:spcBef>
              <a:spcAft>
                <a:spcPts val="3000"/>
              </a:spcAft>
              <a:buNone/>
            </a:pPr>
            <a:r>
              <a:rPr lang="en-US" sz="4000" dirty="0" smtClean="0">
                <a:solidFill>
                  <a:schemeClr val="tx2"/>
                </a:solidFill>
                <a:cs typeface="Calibri Regular" charset="0"/>
              </a:rPr>
              <a:t>Can be coupled with renewable energy, offering attractive energy storage option</a:t>
            </a:r>
          </a:p>
        </p:txBody>
      </p:sp>
      <p:sp>
        <p:nvSpPr>
          <p:cNvPr id="32" name="Title 20">
            <a:extLst>
              <a:ext uri="{FF2B5EF4-FFF2-40B4-BE49-F238E27FC236}">
                <a16:creationId xmlns:a16="http://schemas.microsoft.com/office/drawing/2014/main" id="{B224F1FE-B810-2443-B2CF-D16C9F41D264}"/>
              </a:ext>
            </a:extLst>
          </p:cNvPr>
          <p:cNvSpPr txBox="1">
            <a:spLocks/>
          </p:cNvSpPr>
          <p:nvPr/>
        </p:nvSpPr>
        <p:spPr>
          <a:xfrm>
            <a:off x="12574587" y="773967"/>
            <a:ext cx="10155190"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Motivation</a:t>
            </a:r>
            <a:endParaRPr lang="en-US" sz="8800" dirty="0">
              <a:solidFill>
                <a:schemeClr val="tx1"/>
              </a:solidFill>
              <a:latin typeface="+mn-lt"/>
              <a:cs typeface="Calibri Regular" charset="0"/>
            </a:endParaRPr>
          </a:p>
        </p:txBody>
      </p:sp>
      <p:pic>
        <p:nvPicPr>
          <p:cNvPr id="13" name="Picture 2" descr="Image result for CO2"/>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6250" b="100000" l="0" r="99300"/>
                    </a14:imgEffect>
                  </a14:imgLayer>
                </a14:imgProps>
              </a:ext>
              <a:ext uri="{28A0092B-C50C-407E-A947-70E740481C1C}">
                <a14:useLocalDpi xmlns:a14="http://schemas.microsoft.com/office/drawing/2010/main"/>
              </a:ext>
            </a:extLst>
          </a:blip>
          <a:srcRect/>
          <a:stretch>
            <a:fillRect/>
          </a:stretch>
        </p:blipFill>
        <p:spPr bwMode="auto">
          <a:xfrm rot="20842521">
            <a:off x="18144087" y="8277628"/>
            <a:ext cx="3542064" cy="2833651"/>
          </a:xfrm>
          <a:prstGeom prst="rect">
            <a:avLst/>
          </a:prstGeom>
          <a:noFill/>
          <a:extLst>
            <a:ext uri="{909E8E84-426E-40DD-AFC4-6F175D3DCCD1}">
              <a14:hiddenFill xmlns:a14="http://schemas.microsoft.com/office/drawing/2010/main">
                <a:solidFill>
                  <a:srgbClr val="FFFFFF"/>
                </a:solidFill>
              </a14:hiddenFill>
            </a:ext>
          </a:extLst>
        </p:spPr>
      </p:pic>
      <p:sp>
        <p:nvSpPr>
          <p:cNvPr id="14" name="Curved Up Arrow 4110"/>
          <p:cNvSpPr/>
          <p:nvPr/>
        </p:nvSpPr>
        <p:spPr>
          <a:xfrm rot="20749336">
            <a:off x="16410225" y="10958196"/>
            <a:ext cx="3919035" cy="1521281"/>
          </a:xfrm>
          <a:prstGeom prst="curvedUpArrow">
            <a:avLst>
              <a:gd name="adj1" fmla="val 21392"/>
              <a:gd name="adj2" fmla="val 50000"/>
              <a:gd name="adj3" fmla="val 25000"/>
            </a:avLst>
          </a:prstGeom>
          <a:solidFill>
            <a:schemeClr val="accent6">
              <a:lumMod val="75000"/>
            </a:schemeClr>
          </a:solidFill>
          <a:ln>
            <a:solidFill>
              <a:srgbClr val="00B050"/>
            </a:solidFill>
          </a:ln>
          <a:effectLst>
            <a:innerShdw blurRad="63500" dist="50800" dir="13500000">
              <a:prstClr val="black">
                <a:alpha val="50000"/>
              </a:prstClr>
            </a:innerShdw>
          </a:effectLst>
          <a:scene3d>
            <a:camera prst="orthographicFront"/>
            <a:lightRig rig="two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rgbClr val="FF0000"/>
              </a:solidFill>
            </a:endParaRPr>
          </a:p>
        </p:txBody>
      </p:sp>
      <p:pic>
        <p:nvPicPr>
          <p:cNvPr id="15" name="Picture 2" descr="Related image"/>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rot="20515825">
            <a:off x="13658559" y="9910212"/>
            <a:ext cx="3642978" cy="1589118"/>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13022844" y="3697875"/>
            <a:ext cx="464344" cy="464344"/>
            <a:chOff x="8216107" y="2577307"/>
            <a:chExt cx="464344" cy="464344"/>
          </a:xfrm>
          <a:solidFill>
            <a:srgbClr val="476475"/>
          </a:solidFill>
        </p:grpSpPr>
        <p:sp>
          <p:nvSpPr>
            <p:cNvPr id="17"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Group 21"/>
          <p:cNvGrpSpPr/>
          <p:nvPr/>
        </p:nvGrpSpPr>
        <p:grpSpPr>
          <a:xfrm>
            <a:off x="12122751" y="5051584"/>
            <a:ext cx="464344" cy="464344"/>
            <a:chOff x="7275629" y="3045147"/>
            <a:chExt cx="464344" cy="464344"/>
          </a:xfrm>
          <a:solidFill>
            <a:srgbClr val="476475"/>
          </a:solidFill>
        </p:grpSpPr>
        <p:sp>
          <p:nvSpPr>
            <p:cNvPr id="23" name="AutoShape 56"/>
            <p:cNvSpPr>
              <a:spLocks/>
            </p:cNvSpPr>
            <p:nvPr/>
          </p:nvSpPr>
          <p:spPr bwMode="auto">
            <a:xfrm>
              <a:off x="7275629"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5" name="AutoShape 57"/>
            <p:cNvSpPr>
              <a:spLocks/>
            </p:cNvSpPr>
            <p:nvPr/>
          </p:nvSpPr>
          <p:spPr bwMode="auto">
            <a:xfrm>
              <a:off x="7594717"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6" name="AutoShape 58"/>
            <p:cNvSpPr>
              <a:spLocks/>
            </p:cNvSpPr>
            <p:nvPr/>
          </p:nvSpPr>
          <p:spPr bwMode="auto">
            <a:xfrm>
              <a:off x="7435173" y="304514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7" name="Freeform 32"/>
          <p:cNvSpPr>
            <a:spLocks noEditPoints="1"/>
          </p:cNvSpPr>
          <p:nvPr/>
        </p:nvSpPr>
        <p:spPr bwMode="auto">
          <a:xfrm>
            <a:off x="12119577" y="2431808"/>
            <a:ext cx="433687" cy="434994"/>
          </a:xfrm>
          <a:custGeom>
            <a:avLst/>
            <a:gdLst>
              <a:gd name="T0" fmla="*/ 28 w 235"/>
              <a:gd name="T1" fmla="*/ 207 h 236"/>
              <a:gd name="T2" fmla="*/ 36 w 235"/>
              <a:gd name="T3" fmla="*/ 215 h 236"/>
              <a:gd name="T4" fmla="*/ 76 w 235"/>
              <a:gd name="T5" fmla="*/ 175 h 236"/>
              <a:gd name="T6" fmla="*/ 161 w 235"/>
              <a:gd name="T7" fmla="*/ 219 h 236"/>
              <a:gd name="T8" fmla="*/ 200 w 235"/>
              <a:gd name="T9" fmla="*/ 157 h 236"/>
              <a:gd name="T10" fmla="*/ 235 w 235"/>
              <a:gd name="T11" fmla="*/ 0 h 236"/>
              <a:gd name="T12" fmla="*/ 79 w 235"/>
              <a:gd name="T13" fmla="*/ 35 h 236"/>
              <a:gd name="T14" fmla="*/ 17 w 235"/>
              <a:gd name="T15" fmla="*/ 74 h 236"/>
              <a:gd name="T16" fmla="*/ 61 w 235"/>
              <a:gd name="T17" fmla="*/ 159 h 236"/>
              <a:gd name="T18" fmla="*/ 21 w 235"/>
              <a:gd name="T19" fmla="*/ 200 h 236"/>
              <a:gd name="T20" fmla="*/ 28 w 235"/>
              <a:gd name="T21" fmla="*/ 207 h 236"/>
              <a:gd name="T22" fmla="*/ 44 w 235"/>
              <a:gd name="T23" fmla="*/ 77 h 236"/>
              <a:gd name="T24" fmla="*/ 89 w 235"/>
              <a:gd name="T25" fmla="*/ 56 h 236"/>
              <a:gd name="T26" fmla="*/ 206 w 235"/>
              <a:gd name="T27" fmla="*/ 29 h 236"/>
              <a:gd name="T28" fmla="*/ 179 w 235"/>
              <a:gd name="T29" fmla="*/ 146 h 236"/>
              <a:gd name="T30" fmla="*/ 159 w 235"/>
              <a:gd name="T31" fmla="*/ 192 h 236"/>
              <a:gd name="T32" fmla="*/ 101 w 235"/>
              <a:gd name="T33" fmla="*/ 167 h 236"/>
              <a:gd name="T34" fmla="*/ 145 w 235"/>
              <a:gd name="T35" fmla="*/ 167 h 236"/>
              <a:gd name="T36" fmla="*/ 156 w 235"/>
              <a:gd name="T37" fmla="*/ 164 h 236"/>
              <a:gd name="T38" fmla="*/ 162 w 235"/>
              <a:gd name="T39" fmla="*/ 145 h 236"/>
              <a:gd name="T40" fmla="*/ 106 w 235"/>
              <a:gd name="T41" fmla="*/ 145 h 236"/>
              <a:gd name="T42" fmla="*/ 124 w 235"/>
              <a:gd name="T43" fmla="*/ 127 h 236"/>
              <a:gd name="T44" fmla="*/ 144 w 235"/>
              <a:gd name="T45" fmla="*/ 126 h 236"/>
              <a:gd name="T46" fmla="*/ 165 w 235"/>
              <a:gd name="T47" fmla="*/ 125 h 236"/>
              <a:gd name="T48" fmla="*/ 172 w 235"/>
              <a:gd name="T49" fmla="*/ 103 h 236"/>
              <a:gd name="T50" fmla="*/ 148 w 235"/>
              <a:gd name="T51" fmla="*/ 103 h 236"/>
              <a:gd name="T52" fmla="*/ 175 w 235"/>
              <a:gd name="T53" fmla="*/ 76 h 236"/>
              <a:gd name="T54" fmla="*/ 183 w 235"/>
              <a:gd name="T55" fmla="*/ 53 h 236"/>
              <a:gd name="T56" fmla="*/ 159 w 235"/>
              <a:gd name="T57" fmla="*/ 61 h 236"/>
              <a:gd name="T58" fmla="*/ 133 w 235"/>
              <a:gd name="T59" fmla="*/ 88 h 236"/>
              <a:gd name="T60" fmla="*/ 133 w 235"/>
              <a:gd name="T61" fmla="*/ 64 h 236"/>
              <a:gd name="T62" fmla="*/ 110 w 235"/>
              <a:gd name="T63" fmla="*/ 71 h 236"/>
              <a:gd name="T64" fmla="*/ 109 w 235"/>
              <a:gd name="T65" fmla="*/ 91 h 236"/>
              <a:gd name="T66" fmla="*/ 109 w 235"/>
              <a:gd name="T67" fmla="*/ 112 h 236"/>
              <a:gd name="T68" fmla="*/ 91 w 235"/>
              <a:gd name="T69" fmla="*/ 129 h 236"/>
              <a:gd name="T70" fmla="*/ 91 w 235"/>
              <a:gd name="T71" fmla="*/ 74 h 236"/>
              <a:gd name="T72" fmla="*/ 71 w 235"/>
              <a:gd name="T73" fmla="*/ 80 h 236"/>
              <a:gd name="T74" fmla="*/ 69 w 235"/>
              <a:gd name="T75" fmla="*/ 91 h 236"/>
              <a:gd name="T76" fmla="*/ 69 w 235"/>
              <a:gd name="T77" fmla="*/ 135 h 236"/>
              <a:gd name="T78" fmla="*/ 44 w 235"/>
              <a:gd name="T79" fmla="*/ 7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5" h="236">
                <a:moveTo>
                  <a:pt x="28" y="207"/>
                </a:moveTo>
                <a:cubicBezTo>
                  <a:pt x="36" y="215"/>
                  <a:pt x="36" y="215"/>
                  <a:pt x="36" y="215"/>
                </a:cubicBezTo>
                <a:cubicBezTo>
                  <a:pt x="76" y="175"/>
                  <a:pt x="76" y="175"/>
                  <a:pt x="76" y="175"/>
                </a:cubicBezTo>
                <a:cubicBezTo>
                  <a:pt x="85" y="212"/>
                  <a:pt x="125" y="236"/>
                  <a:pt x="161" y="219"/>
                </a:cubicBezTo>
                <a:cubicBezTo>
                  <a:pt x="187" y="207"/>
                  <a:pt x="194" y="182"/>
                  <a:pt x="200" y="157"/>
                </a:cubicBezTo>
                <a:cubicBezTo>
                  <a:pt x="214" y="105"/>
                  <a:pt x="226" y="53"/>
                  <a:pt x="235" y="0"/>
                </a:cubicBezTo>
                <a:cubicBezTo>
                  <a:pt x="183" y="10"/>
                  <a:pt x="131" y="22"/>
                  <a:pt x="79" y="35"/>
                </a:cubicBezTo>
                <a:cubicBezTo>
                  <a:pt x="54" y="42"/>
                  <a:pt x="29" y="48"/>
                  <a:pt x="17" y="74"/>
                </a:cubicBezTo>
                <a:cubicBezTo>
                  <a:pt x="0" y="110"/>
                  <a:pt x="24" y="151"/>
                  <a:pt x="61" y="159"/>
                </a:cubicBezTo>
                <a:cubicBezTo>
                  <a:pt x="21" y="200"/>
                  <a:pt x="21" y="200"/>
                  <a:pt x="21" y="200"/>
                </a:cubicBezTo>
                <a:lnTo>
                  <a:pt x="28" y="207"/>
                </a:lnTo>
                <a:close/>
                <a:moveTo>
                  <a:pt x="44" y="77"/>
                </a:moveTo>
                <a:cubicBezTo>
                  <a:pt x="55" y="63"/>
                  <a:pt x="73" y="61"/>
                  <a:pt x="89" y="56"/>
                </a:cubicBezTo>
                <a:cubicBezTo>
                  <a:pt x="128" y="46"/>
                  <a:pt x="167" y="36"/>
                  <a:pt x="206" y="29"/>
                </a:cubicBezTo>
                <a:cubicBezTo>
                  <a:pt x="200" y="69"/>
                  <a:pt x="189" y="108"/>
                  <a:pt x="179" y="146"/>
                </a:cubicBezTo>
                <a:cubicBezTo>
                  <a:pt x="175" y="162"/>
                  <a:pt x="172" y="181"/>
                  <a:pt x="159" y="192"/>
                </a:cubicBezTo>
                <a:cubicBezTo>
                  <a:pt x="136" y="210"/>
                  <a:pt x="103" y="196"/>
                  <a:pt x="101" y="167"/>
                </a:cubicBezTo>
                <a:cubicBezTo>
                  <a:pt x="115" y="167"/>
                  <a:pt x="130" y="167"/>
                  <a:pt x="145" y="167"/>
                </a:cubicBezTo>
                <a:cubicBezTo>
                  <a:pt x="149" y="167"/>
                  <a:pt x="155" y="169"/>
                  <a:pt x="156" y="164"/>
                </a:cubicBezTo>
                <a:cubicBezTo>
                  <a:pt x="158" y="158"/>
                  <a:pt x="160" y="151"/>
                  <a:pt x="162" y="145"/>
                </a:cubicBezTo>
                <a:cubicBezTo>
                  <a:pt x="106" y="145"/>
                  <a:pt x="106" y="145"/>
                  <a:pt x="106" y="145"/>
                </a:cubicBezTo>
                <a:cubicBezTo>
                  <a:pt x="112" y="139"/>
                  <a:pt x="118" y="133"/>
                  <a:pt x="124" y="127"/>
                </a:cubicBezTo>
                <a:cubicBezTo>
                  <a:pt x="127" y="124"/>
                  <a:pt x="141" y="126"/>
                  <a:pt x="144" y="126"/>
                </a:cubicBezTo>
                <a:cubicBezTo>
                  <a:pt x="148" y="126"/>
                  <a:pt x="164" y="128"/>
                  <a:pt x="165" y="125"/>
                </a:cubicBezTo>
                <a:cubicBezTo>
                  <a:pt x="167" y="118"/>
                  <a:pt x="169" y="110"/>
                  <a:pt x="172" y="103"/>
                </a:cubicBezTo>
                <a:cubicBezTo>
                  <a:pt x="148" y="103"/>
                  <a:pt x="148" y="103"/>
                  <a:pt x="148" y="103"/>
                </a:cubicBezTo>
                <a:cubicBezTo>
                  <a:pt x="157" y="94"/>
                  <a:pt x="166" y="85"/>
                  <a:pt x="175" y="76"/>
                </a:cubicBezTo>
                <a:cubicBezTo>
                  <a:pt x="181" y="70"/>
                  <a:pt x="181" y="61"/>
                  <a:pt x="183" y="53"/>
                </a:cubicBezTo>
                <a:cubicBezTo>
                  <a:pt x="174" y="54"/>
                  <a:pt x="166" y="55"/>
                  <a:pt x="159" y="61"/>
                </a:cubicBezTo>
                <a:cubicBezTo>
                  <a:pt x="151" y="70"/>
                  <a:pt x="142" y="79"/>
                  <a:pt x="133" y="88"/>
                </a:cubicBezTo>
                <a:cubicBezTo>
                  <a:pt x="133" y="64"/>
                  <a:pt x="133" y="64"/>
                  <a:pt x="133" y="64"/>
                </a:cubicBezTo>
                <a:cubicBezTo>
                  <a:pt x="126" y="66"/>
                  <a:pt x="118" y="68"/>
                  <a:pt x="110" y="71"/>
                </a:cubicBezTo>
                <a:cubicBezTo>
                  <a:pt x="107" y="72"/>
                  <a:pt x="109" y="88"/>
                  <a:pt x="109" y="91"/>
                </a:cubicBezTo>
                <a:cubicBezTo>
                  <a:pt x="109" y="95"/>
                  <a:pt x="111" y="109"/>
                  <a:pt x="109" y="112"/>
                </a:cubicBezTo>
                <a:cubicBezTo>
                  <a:pt x="103" y="118"/>
                  <a:pt x="97" y="124"/>
                  <a:pt x="91" y="129"/>
                </a:cubicBezTo>
                <a:cubicBezTo>
                  <a:pt x="91" y="74"/>
                  <a:pt x="91" y="74"/>
                  <a:pt x="91" y="74"/>
                </a:cubicBezTo>
                <a:cubicBezTo>
                  <a:pt x="84" y="76"/>
                  <a:pt x="78" y="78"/>
                  <a:pt x="71" y="80"/>
                </a:cubicBezTo>
                <a:cubicBezTo>
                  <a:pt x="67" y="81"/>
                  <a:pt x="69" y="86"/>
                  <a:pt x="69" y="91"/>
                </a:cubicBezTo>
                <a:cubicBezTo>
                  <a:pt x="69" y="106"/>
                  <a:pt x="69" y="120"/>
                  <a:pt x="69" y="135"/>
                </a:cubicBezTo>
                <a:cubicBezTo>
                  <a:pt x="40" y="132"/>
                  <a:pt x="26" y="99"/>
                  <a:pt x="44" y="77"/>
                </a:cubicBezTo>
                <a:close/>
              </a:path>
            </a:pathLst>
          </a:custGeom>
          <a:solidFill>
            <a:srgbClr val="47647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ndParaRPr>
          </a:p>
        </p:txBody>
      </p:sp>
      <p:sp>
        <p:nvSpPr>
          <p:cNvPr id="28" name="Freeform 164"/>
          <p:cNvSpPr>
            <a:spLocks noEditPoints="1"/>
          </p:cNvSpPr>
          <p:nvPr/>
        </p:nvSpPr>
        <p:spPr bwMode="auto">
          <a:xfrm>
            <a:off x="12242224" y="7086600"/>
            <a:ext cx="225397" cy="423472"/>
          </a:xfrm>
          <a:custGeom>
            <a:avLst/>
            <a:gdLst>
              <a:gd name="T0" fmla="*/ 125 w 165"/>
              <a:gd name="T1" fmla="*/ 30 h 310"/>
              <a:gd name="T2" fmla="*/ 125 w 165"/>
              <a:gd name="T3" fmla="*/ 2 h 310"/>
              <a:gd name="T4" fmla="*/ 125 w 165"/>
              <a:gd name="T5" fmla="*/ 0 h 310"/>
              <a:gd name="T6" fmla="*/ 123 w 165"/>
              <a:gd name="T7" fmla="*/ 0 h 310"/>
              <a:gd name="T8" fmla="*/ 42 w 165"/>
              <a:gd name="T9" fmla="*/ 0 h 310"/>
              <a:gd name="T10" fmla="*/ 41 w 165"/>
              <a:gd name="T11" fmla="*/ 0 h 310"/>
              <a:gd name="T12" fmla="*/ 41 w 165"/>
              <a:gd name="T13" fmla="*/ 2 h 310"/>
              <a:gd name="T14" fmla="*/ 41 w 165"/>
              <a:gd name="T15" fmla="*/ 30 h 310"/>
              <a:gd name="T16" fmla="*/ 2 w 165"/>
              <a:gd name="T17" fmla="*/ 30 h 310"/>
              <a:gd name="T18" fmla="*/ 0 w 165"/>
              <a:gd name="T19" fmla="*/ 30 h 310"/>
              <a:gd name="T20" fmla="*/ 0 w 165"/>
              <a:gd name="T21" fmla="*/ 31 h 310"/>
              <a:gd name="T22" fmla="*/ 0 w 165"/>
              <a:gd name="T23" fmla="*/ 308 h 310"/>
              <a:gd name="T24" fmla="*/ 0 w 165"/>
              <a:gd name="T25" fmla="*/ 310 h 310"/>
              <a:gd name="T26" fmla="*/ 2 w 165"/>
              <a:gd name="T27" fmla="*/ 310 h 310"/>
              <a:gd name="T28" fmla="*/ 164 w 165"/>
              <a:gd name="T29" fmla="*/ 310 h 310"/>
              <a:gd name="T30" fmla="*/ 165 w 165"/>
              <a:gd name="T31" fmla="*/ 310 h 310"/>
              <a:gd name="T32" fmla="*/ 165 w 165"/>
              <a:gd name="T33" fmla="*/ 308 h 310"/>
              <a:gd name="T34" fmla="*/ 165 w 165"/>
              <a:gd name="T35" fmla="*/ 31 h 310"/>
              <a:gd name="T36" fmla="*/ 165 w 165"/>
              <a:gd name="T37" fmla="*/ 30 h 310"/>
              <a:gd name="T38" fmla="*/ 164 w 165"/>
              <a:gd name="T39" fmla="*/ 30 h 310"/>
              <a:gd name="T40" fmla="*/ 125 w 165"/>
              <a:gd name="T41" fmla="*/ 30 h 310"/>
              <a:gd name="T42" fmla="*/ 150 w 165"/>
              <a:gd name="T43" fmla="*/ 179 h 310"/>
              <a:gd name="T44" fmla="*/ 150 w 165"/>
              <a:gd name="T45" fmla="*/ 228 h 310"/>
              <a:gd name="T46" fmla="*/ 16 w 165"/>
              <a:gd name="T47" fmla="*/ 228 h 310"/>
              <a:gd name="T48" fmla="*/ 16 w 165"/>
              <a:gd name="T49" fmla="*/ 179 h 310"/>
              <a:gd name="T50" fmla="*/ 150 w 165"/>
              <a:gd name="T51" fmla="*/ 179 h 310"/>
              <a:gd name="T52" fmla="*/ 16 w 165"/>
              <a:gd name="T53" fmla="*/ 163 h 310"/>
              <a:gd name="T54" fmla="*/ 16 w 165"/>
              <a:gd name="T55" fmla="*/ 114 h 310"/>
              <a:gd name="T56" fmla="*/ 150 w 165"/>
              <a:gd name="T57" fmla="*/ 114 h 310"/>
              <a:gd name="T58" fmla="*/ 150 w 165"/>
              <a:gd name="T59" fmla="*/ 163 h 310"/>
              <a:gd name="T60" fmla="*/ 16 w 165"/>
              <a:gd name="T61" fmla="*/ 163 h 310"/>
              <a:gd name="T62" fmla="*/ 150 w 165"/>
              <a:gd name="T63" fmla="*/ 244 h 310"/>
              <a:gd name="T64" fmla="*/ 150 w 165"/>
              <a:gd name="T65" fmla="*/ 294 h 310"/>
              <a:gd name="T66" fmla="*/ 16 w 165"/>
              <a:gd name="T67" fmla="*/ 294 h 310"/>
              <a:gd name="T68" fmla="*/ 16 w 165"/>
              <a:gd name="T69" fmla="*/ 244 h 310"/>
              <a:gd name="T70" fmla="*/ 150 w 165"/>
              <a:gd name="T71" fmla="*/ 244 h 310"/>
              <a:gd name="T72" fmla="*/ 150 w 165"/>
              <a:gd name="T73" fmla="*/ 24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310">
                <a:moveTo>
                  <a:pt x="125" y="30"/>
                </a:moveTo>
                <a:lnTo>
                  <a:pt x="125" y="2"/>
                </a:lnTo>
                <a:lnTo>
                  <a:pt x="125" y="0"/>
                </a:lnTo>
                <a:lnTo>
                  <a:pt x="123" y="0"/>
                </a:lnTo>
                <a:lnTo>
                  <a:pt x="42" y="0"/>
                </a:lnTo>
                <a:lnTo>
                  <a:pt x="41" y="0"/>
                </a:lnTo>
                <a:lnTo>
                  <a:pt x="41" y="2"/>
                </a:lnTo>
                <a:lnTo>
                  <a:pt x="41" y="30"/>
                </a:lnTo>
                <a:lnTo>
                  <a:pt x="2" y="30"/>
                </a:lnTo>
                <a:lnTo>
                  <a:pt x="0" y="30"/>
                </a:lnTo>
                <a:lnTo>
                  <a:pt x="0" y="31"/>
                </a:lnTo>
                <a:lnTo>
                  <a:pt x="0" y="308"/>
                </a:lnTo>
                <a:lnTo>
                  <a:pt x="0" y="310"/>
                </a:lnTo>
                <a:lnTo>
                  <a:pt x="2" y="310"/>
                </a:lnTo>
                <a:lnTo>
                  <a:pt x="164" y="310"/>
                </a:lnTo>
                <a:lnTo>
                  <a:pt x="165" y="310"/>
                </a:lnTo>
                <a:lnTo>
                  <a:pt x="165" y="308"/>
                </a:lnTo>
                <a:lnTo>
                  <a:pt x="165" y="31"/>
                </a:lnTo>
                <a:lnTo>
                  <a:pt x="165" y="30"/>
                </a:lnTo>
                <a:lnTo>
                  <a:pt x="164" y="30"/>
                </a:lnTo>
                <a:lnTo>
                  <a:pt x="125" y="30"/>
                </a:lnTo>
                <a:close/>
                <a:moveTo>
                  <a:pt x="150" y="179"/>
                </a:moveTo>
                <a:lnTo>
                  <a:pt x="150" y="228"/>
                </a:lnTo>
                <a:lnTo>
                  <a:pt x="16" y="228"/>
                </a:lnTo>
                <a:lnTo>
                  <a:pt x="16" y="179"/>
                </a:lnTo>
                <a:lnTo>
                  <a:pt x="150" y="179"/>
                </a:lnTo>
                <a:close/>
                <a:moveTo>
                  <a:pt x="16" y="163"/>
                </a:moveTo>
                <a:lnTo>
                  <a:pt x="16" y="114"/>
                </a:lnTo>
                <a:lnTo>
                  <a:pt x="150" y="114"/>
                </a:lnTo>
                <a:lnTo>
                  <a:pt x="150" y="163"/>
                </a:lnTo>
                <a:lnTo>
                  <a:pt x="16" y="163"/>
                </a:lnTo>
                <a:close/>
                <a:moveTo>
                  <a:pt x="150" y="244"/>
                </a:moveTo>
                <a:lnTo>
                  <a:pt x="150" y="294"/>
                </a:lnTo>
                <a:lnTo>
                  <a:pt x="16" y="294"/>
                </a:lnTo>
                <a:lnTo>
                  <a:pt x="16" y="244"/>
                </a:lnTo>
                <a:lnTo>
                  <a:pt x="150" y="244"/>
                </a:lnTo>
                <a:lnTo>
                  <a:pt x="150" y="244"/>
                </a:lnTo>
                <a:close/>
              </a:path>
            </a:pathLst>
          </a:custGeom>
          <a:solidFill>
            <a:srgbClr val="47647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ndParaRPr>
          </a:p>
        </p:txBody>
      </p:sp>
    </p:spTree>
    <p:extLst>
      <p:ext uri="{BB962C8B-B14F-4D97-AF65-F5344CB8AC3E}">
        <p14:creationId xmlns:p14="http://schemas.microsoft.com/office/powerpoint/2010/main" val="221058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4250987" y="3087972"/>
            <a:ext cx="7620000" cy="830997"/>
          </a:xfrm>
          <a:prstGeom prst="roundRect">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0641561"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Background – Iron </a:t>
            </a:r>
            <a:r>
              <a:rPr lang="en-US" sz="8800" dirty="0" err="1" smtClean="0">
                <a:solidFill>
                  <a:schemeClr val="tx1"/>
                </a:solidFill>
                <a:latin typeface="+mn-lt"/>
                <a:cs typeface="Calibri Regular" charset="0"/>
              </a:rPr>
              <a:t>Phthalocyanine</a:t>
            </a:r>
            <a:r>
              <a:rPr lang="en-US" sz="8800" dirty="0" smtClean="0">
                <a:solidFill>
                  <a:schemeClr val="tx1"/>
                </a:solidFill>
                <a:latin typeface="+mn-lt"/>
                <a:cs typeface="Calibri Regular" charset="0"/>
              </a:rPr>
              <a:t> (</a:t>
            </a:r>
            <a:r>
              <a:rPr lang="en-US" sz="8800" dirty="0" err="1" smtClean="0">
                <a:solidFill>
                  <a:schemeClr val="tx1"/>
                </a:solidFill>
                <a:latin typeface="+mn-lt"/>
                <a:cs typeface="Calibri Regular" charset="0"/>
              </a:rPr>
              <a:t>FePc</a:t>
            </a:r>
            <a:r>
              <a:rPr lang="en-US" sz="8800" dirty="0" smtClean="0">
                <a:solidFill>
                  <a:schemeClr val="tx1"/>
                </a:solidFill>
                <a:latin typeface="+mn-lt"/>
                <a:cs typeface="Calibri Regular" charset="0"/>
              </a:rPr>
              <a:t>)</a:t>
            </a:r>
            <a:endParaRPr lang="en-US" sz="8800" dirty="0">
              <a:solidFill>
                <a:schemeClr val="tx1"/>
              </a:solidFill>
              <a:latin typeface="+mn-lt"/>
              <a:cs typeface="Calibri Regular" charset="0"/>
            </a:endParaRPr>
          </a:p>
        </p:txBody>
      </p:sp>
      <p:sp>
        <p:nvSpPr>
          <p:cNvPr id="19" name="Subtitle 2">
            <a:extLst>
              <a:ext uri="{FF2B5EF4-FFF2-40B4-BE49-F238E27FC236}">
                <a16:creationId xmlns:a16="http://schemas.microsoft.com/office/drawing/2014/main" id="{BF6EE3A9-577D-6A47-8ED2-173ECDEB5317}"/>
              </a:ext>
            </a:extLst>
          </p:cNvPr>
          <p:cNvSpPr txBox="1">
            <a:spLocks/>
          </p:cNvSpPr>
          <p:nvPr/>
        </p:nvSpPr>
        <p:spPr>
          <a:xfrm>
            <a:off x="1579468" y="3728534"/>
            <a:ext cx="12061919" cy="7701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3000"/>
              </a:spcBef>
              <a:buNone/>
            </a:pPr>
            <a:r>
              <a:rPr lang="en-US" sz="4000" b="1" dirty="0" smtClean="0">
                <a:cs typeface="Calibri Regular" charset="0"/>
              </a:rPr>
              <a:t>Why </a:t>
            </a:r>
            <a:r>
              <a:rPr lang="en-US" sz="4000" b="1" dirty="0" err="1" smtClean="0">
                <a:cs typeface="Calibri Regular" charset="0"/>
              </a:rPr>
              <a:t>FePc</a:t>
            </a:r>
            <a:r>
              <a:rPr lang="en-US" sz="4000" b="1" dirty="0" smtClean="0">
                <a:cs typeface="Calibri Regular" charset="0"/>
              </a:rPr>
              <a:t>?</a:t>
            </a:r>
          </a:p>
          <a:p>
            <a:pPr>
              <a:spcBef>
                <a:spcPts val="3000"/>
              </a:spcBef>
              <a:spcAft>
                <a:spcPts val="3000"/>
              </a:spcAft>
            </a:pPr>
            <a:r>
              <a:rPr lang="en-US" sz="4000" dirty="0" smtClean="0">
                <a:solidFill>
                  <a:schemeClr val="tx2"/>
                </a:solidFill>
                <a:cs typeface="Calibri Regular" charset="0"/>
              </a:rPr>
              <a:t>Low </a:t>
            </a:r>
            <a:r>
              <a:rPr lang="en-US" sz="4000" dirty="0" err="1" smtClean="0">
                <a:solidFill>
                  <a:schemeClr val="tx2"/>
                </a:solidFill>
                <a:cs typeface="Calibri Regular" charset="0"/>
              </a:rPr>
              <a:t>overpotential</a:t>
            </a:r>
            <a:r>
              <a:rPr lang="en-US" sz="4000" dirty="0" smtClean="0">
                <a:solidFill>
                  <a:schemeClr val="tx2"/>
                </a:solidFill>
                <a:cs typeface="Calibri Regular" charset="0"/>
              </a:rPr>
              <a:t> for CO</a:t>
            </a:r>
            <a:r>
              <a:rPr lang="en-US" sz="4000" baseline="-25000" dirty="0" smtClean="0">
                <a:solidFill>
                  <a:schemeClr val="tx2"/>
                </a:solidFill>
                <a:cs typeface="Calibri Regular" charset="0"/>
              </a:rPr>
              <a:t>2</a:t>
            </a:r>
            <a:r>
              <a:rPr lang="en-US" sz="4000" dirty="0" smtClean="0">
                <a:solidFill>
                  <a:schemeClr val="tx2"/>
                </a:solidFill>
                <a:cs typeface="Calibri Regular" charset="0"/>
              </a:rPr>
              <a:t> reduction</a:t>
            </a:r>
          </a:p>
          <a:p>
            <a:pPr>
              <a:spcBef>
                <a:spcPts val="3000"/>
              </a:spcBef>
              <a:spcAft>
                <a:spcPts val="3000"/>
              </a:spcAft>
            </a:pPr>
            <a:r>
              <a:rPr lang="en-US" sz="4000" dirty="0" smtClean="0">
                <a:solidFill>
                  <a:schemeClr val="tx2"/>
                </a:solidFill>
                <a:cs typeface="Calibri Regular" charset="0"/>
              </a:rPr>
              <a:t>Easy to modify and tune the activity</a:t>
            </a:r>
          </a:p>
          <a:p>
            <a:pPr>
              <a:spcBef>
                <a:spcPts val="3000"/>
              </a:spcBef>
              <a:spcAft>
                <a:spcPts val="3000"/>
              </a:spcAft>
            </a:pPr>
            <a:r>
              <a:rPr lang="en-US" sz="4000" dirty="0" smtClean="0">
                <a:solidFill>
                  <a:srgbClr val="FF0000"/>
                </a:solidFill>
                <a:cs typeface="Calibri Regular" charset="0"/>
              </a:rPr>
              <a:t>Not stable under CO</a:t>
            </a:r>
            <a:r>
              <a:rPr lang="en-US" sz="4000" baseline="-25000" dirty="0" smtClean="0">
                <a:solidFill>
                  <a:srgbClr val="FF0000"/>
                </a:solidFill>
                <a:cs typeface="Calibri Regular" charset="0"/>
              </a:rPr>
              <a:t>2</a:t>
            </a:r>
            <a:r>
              <a:rPr lang="en-US" sz="4000" dirty="0" smtClean="0">
                <a:solidFill>
                  <a:srgbClr val="FF0000"/>
                </a:solidFill>
                <a:cs typeface="Calibri Regular" charset="0"/>
              </a:rPr>
              <a:t> reduction conditions</a:t>
            </a:r>
          </a:p>
          <a:p>
            <a:pPr>
              <a:spcBef>
                <a:spcPts val="3000"/>
              </a:spcBef>
              <a:spcAft>
                <a:spcPts val="3000"/>
              </a:spcAft>
            </a:pPr>
            <a:r>
              <a:rPr lang="en-US" sz="4000" dirty="0" smtClean="0">
                <a:solidFill>
                  <a:schemeClr val="tx2"/>
                </a:solidFill>
                <a:cs typeface="Calibri Regular" charset="0"/>
              </a:rPr>
              <a:t>Metal oxide nanoclusters are added to enhance stability, activity &amp; selectivity</a:t>
            </a:r>
            <a:endParaRPr lang="en-US" sz="4000" dirty="0">
              <a:solidFill>
                <a:schemeClr val="tx2"/>
              </a:solidFill>
              <a:cs typeface="Calibri Regular" charset="0"/>
            </a:endParaRPr>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51187" y="4180216"/>
            <a:ext cx="4419600" cy="5487670"/>
          </a:xfrm>
          <a:prstGeom prst="rect">
            <a:avLst/>
          </a:prstGeom>
        </p:spPr>
      </p:pic>
      <p:sp>
        <p:nvSpPr>
          <p:cNvPr id="7" name="TextBox 6"/>
          <p:cNvSpPr txBox="1"/>
          <p:nvPr/>
        </p:nvSpPr>
        <p:spPr>
          <a:xfrm>
            <a:off x="14441487" y="3033801"/>
            <a:ext cx="7239000" cy="830997"/>
          </a:xfrm>
          <a:prstGeom prst="rect">
            <a:avLst/>
          </a:prstGeom>
          <a:noFill/>
        </p:spPr>
        <p:txBody>
          <a:bodyPr wrap="square" rtlCol="0">
            <a:spAutoFit/>
          </a:bodyPr>
          <a:lstStyle/>
          <a:p>
            <a:r>
              <a:rPr lang="en-AU" dirty="0" smtClean="0"/>
              <a:t>Metal </a:t>
            </a:r>
            <a:r>
              <a:rPr lang="en-AU" dirty="0" err="1" smtClean="0"/>
              <a:t>Phthalocyanine</a:t>
            </a:r>
            <a:r>
              <a:rPr lang="en-AU" dirty="0" smtClean="0"/>
              <a:t> (</a:t>
            </a:r>
            <a:r>
              <a:rPr lang="en-AU" dirty="0" err="1" smtClean="0"/>
              <a:t>MPc</a:t>
            </a:r>
            <a:r>
              <a:rPr lang="en-AU" dirty="0" smtClean="0"/>
              <a:t>)</a:t>
            </a:r>
            <a:endParaRPr lang="en-AU" dirty="0"/>
          </a:p>
        </p:txBody>
      </p:sp>
      <p:sp>
        <p:nvSpPr>
          <p:cNvPr id="9" name="Rectangle 8"/>
          <p:cNvSpPr/>
          <p:nvPr/>
        </p:nvSpPr>
        <p:spPr>
          <a:xfrm>
            <a:off x="15163939" y="10310098"/>
            <a:ext cx="5794095" cy="2339102"/>
          </a:xfrm>
          <a:prstGeom prst="rect">
            <a:avLst/>
          </a:prstGeom>
        </p:spPr>
        <p:txBody>
          <a:bodyPr wrap="square">
            <a:spAutoFit/>
          </a:bodyPr>
          <a:lstStyle/>
          <a:p>
            <a:pPr algn="ctr">
              <a:spcBef>
                <a:spcPts val="3000"/>
              </a:spcBef>
              <a:spcAft>
                <a:spcPts val="3000"/>
              </a:spcAft>
            </a:pPr>
            <a:r>
              <a:rPr lang="en-US" sz="3200" dirty="0" smtClean="0">
                <a:solidFill>
                  <a:schemeClr val="tx2"/>
                </a:solidFill>
                <a:cs typeface="Calibri Regular" charset="0"/>
              </a:rPr>
              <a:t>Co-supported with metal oxide nanoclusters on graphene</a:t>
            </a:r>
          </a:p>
          <a:p>
            <a:pPr algn="ctr">
              <a:spcBef>
                <a:spcPts val="3000"/>
              </a:spcBef>
              <a:spcAft>
                <a:spcPts val="3000"/>
              </a:spcAft>
            </a:pPr>
            <a:endParaRPr lang="en-US" sz="3200" dirty="0">
              <a:solidFill>
                <a:schemeClr val="tx2"/>
              </a:solidFill>
              <a:cs typeface="Calibri Regular" charset="0"/>
            </a:endParaRPr>
          </a:p>
        </p:txBody>
      </p:sp>
    </p:spTree>
    <p:extLst>
      <p:ext uri="{BB962C8B-B14F-4D97-AF65-F5344CB8AC3E}">
        <p14:creationId xmlns:p14="http://schemas.microsoft.com/office/powerpoint/2010/main" val="226021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6" y="773967"/>
            <a:ext cx="10155190"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Synthesis</a:t>
            </a:r>
            <a:endParaRPr lang="en-US" sz="8800" dirty="0">
              <a:solidFill>
                <a:schemeClr val="tx1"/>
              </a:solidFill>
              <a:latin typeface="+mn-lt"/>
              <a:cs typeface="Calibri Regular" charset="0"/>
            </a:endParaRPr>
          </a:p>
        </p:txBody>
      </p:sp>
      <p:grpSp>
        <p:nvGrpSpPr>
          <p:cNvPr id="33" name="Group 32">
            <a:extLst>
              <a:ext uri="{FF2B5EF4-FFF2-40B4-BE49-F238E27FC236}">
                <a16:creationId xmlns:a16="http://schemas.microsoft.com/office/drawing/2014/main" id="{F1120759-3256-44F7-8904-3DF8236296A4}"/>
              </a:ext>
            </a:extLst>
          </p:cNvPr>
          <p:cNvGrpSpPr/>
          <p:nvPr/>
        </p:nvGrpSpPr>
        <p:grpSpPr>
          <a:xfrm>
            <a:off x="1490718" y="8983031"/>
            <a:ext cx="6582027" cy="3067400"/>
            <a:chOff x="2550209" y="522817"/>
            <a:chExt cx="6582027" cy="3067400"/>
          </a:xfrm>
        </p:grpSpPr>
        <p:grpSp>
          <p:nvGrpSpPr>
            <p:cNvPr id="51" name="Group 50"/>
            <p:cNvGrpSpPr/>
            <p:nvPr/>
          </p:nvGrpSpPr>
          <p:grpSpPr>
            <a:xfrm>
              <a:off x="2550209" y="522817"/>
              <a:ext cx="6519860" cy="3067400"/>
              <a:chOff x="5450196" y="332102"/>
              <a:chExt cx="6519860" cy="3067400"/>
            </a:xfrm>
          </p:grpSpPr>
          <p:pic>
            <p:nvPicPr>
              <p:cNvPr id="55" name="Picture 5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51891" y="336268"/>
                <a:ext cx="3118165" cy="3063234"/>
              </a:xfrm>
              <a:prstGeom prst="rect">
                <a:avLst/>
              </a:prstGeom>
            </p:spPr>
          </p:pic>
          <p:grpSp>
            <p:nvGrpSpPr>
              <p:cNvPr id="57" name="Group 56"/>
              <p:cNvGrpSpPr/>
              <p:nvPr/>
            </p:nvGrpSpPr>
            <p:grpSpPr>
              <a:xfrm>
                <a:off x="5450196" y="332102"/>
                <a:ext cx="5062145" cy="3050226"/>
                <a:chOff x="5463460" y="363406"/>
                <a:chExt cx="5062145" cy="3050226"/>
              </a:xfrm>
            </p:grpSpPr>
            <p:pic>
              <p:nvPicPr>
                <p:cNvPr id="60" name="Picture 7" descr="Acquire CCD2 "/>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9610" t="18611" r="9610" b="3749"/>
                <a:stretch/>
              </p:blipFill>
              <p:spPr bwMode="auto">
                <a:xfrm>
                  <a:off x="5463460" y="363406"/>
                  <a:ext cx="3108822" cy="301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2" name="Straight Connector 61"/>
                <p:cNvCxnSpPr/>
                <p:nvPr/>
              </p:nvCxnSpPr>
              <p:spPr>
                <a:xfrm>
                  <a:off x="6793275" y="3300126"/>
                  <a:ext cx="514350" cy="0"/>
                </a:xfrm>
                <a:prstGeom prst="line">
                  <a:avLst/>
                </a:prstGeom>
                <a:noFill/>
                <a:ln w="63500" cap="flat" cmpd="sng" algn="ctr">
                  <a:solidFill>
                    <a:sysClr val="window" lastClr="FFFFFF"/>
                  </a:solidFill>
                  <a:prstDash val="solid"/>
                  <a:miter lim="800000"/>
                </a:ln>
                <a:effectLst/>
              </p:spPr>
            </p:cxnSp>
            <p:sp>
              <p:nvSpPr>
                <p:cNvPr id="63" name="TextBox 62"/>
                <p:cNvSpPr txBox="1"/>
                <p:nvPr/>
              </p:nvSpPr>
              <p:spPr>
                <a:xfrm>
                  <a:off x="6716827" y="2990683"/>
                  <a:ext cx="657552"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400" b="1" i="0" u="none" strike="noStrike" kern="0" cap="none" spc="0" normalizeH="0" baseline="0" noProof="0" dirty="0" smtClean="0">
                      <a:ln>
                        <a:noFill/>
                      </a:ln>
                      <a:solidFill>
                        <a:prstClr val="white"/>
                      </a:solidFill>
                      <a:effectLst/>
                      <a:uLnTx/>
                      <a:uFillTx/>
                      <a:latin typeface="Times New Roman" panose="02020603050405020304" pitchFamily="18" charset="0"/>
                      <a:cs typeface="Times New Roman" panose="02020603050405020304" pitchFamily="18" charset="0"/>
                    </a:rPr>
                    <a:t>10 nm</a:t>
                  </a:r>
                </a:p>
              </p:txBody>
            </p:sp>
            <p:grpSp>
              <p:nvGrpSpPr>
                <p:cNvPr id="64" name="Group 63"/>
                <p:cNvGrpSpPr/>
                <p:nvPr/>
              </p:nvGrpSpPr>
              <p:grpSpPr>
                <a:xfrm>
                  <a:off x="8528750" y="3005773"/>
                  <a:ext cx="1996855" cy="407859"/>
                  <a:chOff x="8566850" y="3005773"/>
                  <a:chExt cx="1996855" cy="407859"/>
                </a:xfrm>
              </p:grpSpPr>
              <p:sp>
                <p:nvSpPr>
                  <p:cNvPr id="69" name="TextBox 68"/>
                  <p:cNvSpPr txBox="1"/>
                  <p:nvPr/>
                </p:nvSpPr>
                <p:spPr>
                  <a:xfrm>
                    <a:off x="8566850" y="3044300"/>
                    <a:ext cx="38985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latin typeface="Times New Roman" panose="02020603050405020304" pitchFamily="18" charset="0"/>
                        <a:cs typeface="Times New Roman" panose="02020603050405020304" pitchFamily="18" charset="0"/>
                      </a:rPr>
                      <a:t>b</a:t>
                    </a:r>
                    <a:r>
                      <a:rPr kumimoji="0" lang="en-AU" sz="1800" b="1" i="0" u="none" strike="noStrike" kern="0" cap="none" spc="0" normalizeH="0" baseline="0" noProof="0" dirty="0" smtClean="0">
                        <a:ln>
                          <a:noFill/>
                        </a:ln>
                        <a:solidFill>
                          <a:prstClr val="white"/>
                        </a:solidFill>
                        <a:effectLst/>
                        <a:uLnTx/>
                        <a:uFillTx/>
                        <a:latin typeface="Times New Roman" panose="02020603050405020304" pitchFamily="18" charset="0"/>
                        <a:cs typeface="Times New Roman" panose="02020603050405020304" pitchFamily="18" charset="0"/>
                      </a:rPr>
                      <a:t>)</a:t>
                    </a:r>
                  </a:p>
                </p:txBody>
              </p:sp>
              <p:cxnSp>
                <p:nvCxnSpPr>
                  <p:cNvPr id="70" name="Straight Connector 69"/>
                  <p:cNvCxnSpPr/>
                  <p:nvPr/>
                </p:nvCxnSpPr>
                <p:spPr>
                  <a:xfrm>
                    <a:off x="9833927" y="3306966"/>
                    <a:ext cx="729778" cy="0"/>
                  </a:xfrm>
                  <a:prstGeom prst="line">
                    <a:avLst/>
                  </a:prstGeom>
                  <a:noFill/>
                  <a:ln w="63500" cap="flat" cmpd="sng" algn="ctr">
                    <a:solidFill>
                      <a:sysClr val="window" lastClr="FFFFFF"/>
                    </a:solidFill>
                    <a:prstDash val="solid"/>
                    <a:miter lim="800000"/>
                  </a:ln>
                  <a:effectLst/>
                </p:spPr>
              </p:cxnSp>
              <p:sp>
                <p:nvSpPr>
                  <p:cNvPr id="71" name="TextBox 70"/>
                  <p:cNvSpPr txBox="1"/>
                  <p:nvPr/>
                </p:nvSpPr>
                <p:spPr>
                  <a:xfrm>
                    <a:off x="9870664" y="3005773"/>
                    <a:ext cx="657552"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400" b="1" i="0" u="none" strike="noStrike" kern="0" cap="none" spc="0" normalizeH="0" baseline="0" noProof="0" dirty="0" smtClean="0">
                        <a:ln>
                          <a:noFill/>
                        </a:ln>
                        <a:solidFill>
                          <a:prstClr val="white"/>
                        </a:solidFill>
                        <a:effectLst/>
                        <a:uLnTx/>
                        <a:uFillTx/>
                        <a:latin typeface="Times New Roman" panose="02020603050405020304" pitchFamily="18" charset="0"/>
                        <a:cs typeface="Times New Roman" panose="02020603050405020304" pitchFamily="18" charset="0"/>
                      </a:rPr>
                      <a:t>10 nm</a:t>
                    </a:r>
                  </a:p>
                </p:txBody>
              </p:sp>
            </p:grpSp>
          </p:grpSp>
        </p:grpSp>
        <p:pic>
          <p:nvPicPr>
            <p:cNvPr id="49" name="Picture 48"/>
            <p:cNvPicPr>
              <a:picLocks noChangeAspect="1"/>
            </p:cNvPicPr>
            <p:nvPr/>
          </p:nvPicPr>
          <p:blipFill rotWithShape="1">
            <a:blip r:embed="rId7" cstate="email">
              <a:extLst>
                <a:ext uri="{28A0092B-C50C-407E-A947-70E740481C1C}">
                  <a14:useLocalDpi xmlns:a14="http://schemas.microsoft.com/office/drawing/2010/main"/>
                </a:ext>
              </a:extLst>
            </a:blip>
            <a:srcRect l="6915" t="2796" r="11851" b="8747"/>
            <a:stretch/>
          </p:blipFill>
          <p:spPr>
            <a:xfrm>
              <a:off x="7025870" y="526983"/>
              <a:ext cx="2106366" cy="1620000"/>
            </a:xfrm>
            <a:prstGeom prst="rect">
              <a:avLst/>
            </a:prstGeom>
            <a:solidFill>
              <a:sysClr val="window" lastClr="FFFFFF"/>
            </a:solidFill>
          </p:spPr>
        </p:pic>
      </p:grpSp>
      <p:grpSp>
        <p:nvGrpSpPr>
          <p:cNvPr id="78" name="Group 77"/>
          <p:cNvGrpSpPr/>
          <p:nvPr/>
        </p:nvGrpSpPr>
        <p:grpSpPr>
          <a:xfrm>
            <a:off x="11736387" y="8668806"/>
            <a:ext cx="8223017" cy="3599394"/>
            <a:chOff x="1177325" y="563460"/>
            <a:chExt cx="8223017" cy="3599394"/>
          </a:xfrm>
        </p:grpSpPr>
        <p:graphicFrame>
          <p:nvGraphicFramePr>
            <p:cNvPr id="81" name="Object 80"/>
            <p:cNvGraphicFramePr>
              <a:graphicFrameLocks noChangeAspect="1"/>
            </p:cNvGraphicFramePr>
            <p:nvPr>
              <p:extLst>
                <p:ext uri="{D42A27DB-BD31-4B8C-83A1-F6EECF244321}">
                  <p14:modId xmlns:p14="http://schemas.microsoft.com/office/powerpoint/2010/main" val="1309965810"/>
                </p:ext>
              </p:extLst>
            </p:nvPr>
          </p:nvGraphicFramePr>
          <p:xfrm>
            <a:off x="4789107" y="599793"/>
            <a:ext cx="4611235" cy="3563061"/>
          </p:xfrm>
          <a:graphic>
            <a:graphicData uri="http://schemas.openxmlformats.org/presentationml/2006/ole">
              <mc:AlternateContent xmlns:mc="http://schemas.openxmlformats.org/markup-compatibility/2006">
                <mc:Choice xmlns:v="urn:schemas-microsoft-com:vml" Requires="v">
                  <p:oleObj spid="_x0000_s4188" name="Graph" r:id="rId8" imgW="4023360" imgH="3108960" progId="Origin50.Graph">
                    <p:embed/>
                  </p:oleObj>
                </mc:Choice>
                <mc:Fallback>
                  <p:oleObj name="Graph" r:id="rId8" imgW="4023360" imgH="3108960" progId="Origin50.Graph">
                    <p:embed/>
                    <p:pic>
                      <p:nvPicPr>
                        <p:cNvPr id="8" name="Object 7"/>
                        <p:cNvPicPr/>
                        <p:nvPr/>
                      </p:nvPicPr>
                      <p:blipFill>
                        <a:blip r:embed="rId9"/>
                        <a:stretch>
                          <a:fillRect/>
                        </a:stretch>
                      </p:blipFill>
                      <p:spPr>
                        <a:xfrm>
                          <a:off x="4789107" y="599793"/>
                          <a:ext cx="4611235" cy="3563061"/>
                        </a:xfrm>
                        <a:prstGeom prst="rect">
                          <a:avLst/>
                        </a:prstGeom>
                      </p:spPr>
                    </p:pic>
                  </p:oleObj>
                </mc:Fallback>
              </mc:AlternateContent>
            </a:graphicData>
          </a:graphic>
        </p:graphicFrame>
        <p:graphicFrame>
          <p:nvGraphicFramePr>
            <p:cNvPr id="82" name="Object 81"/>
            <p:cNvGraphicFramePr>
              <a:graphicFrameLocks noChangeAspect="1"/>
            </p:cNvGraphicFramePr>
            <p:nvPr>
              <p:extLst>
                <p:ext uri="{D42A27DB-BD31-4B8C-83A1-F6EECF244321}">
                  <p14:modId xmlns:p14="http://schemas.microsoft.com/office/powerpoint/2010/main" val="2294678981"/>
                </p:ext>
              </p:extLst>
            </p:nvPr>
          </p:nvGraphicFramePr>
          <p:xfrm>
            <a:off x="1177325" y="563460"/>
            <a:ext cx="4591006" cy="3547431"/>
          </p:xfrm>
          <a:graphic>
            <a:graphicData uri="http://schemas.openxmlformats.org/presentationml/2006/ole">
              <mc:AlternateContent xmlns:mc="http://schemas.openxmlformats.org/markup-compatibility/2006">
                <mc:Choice xmlns:v="urn:schemas-microsoft-com:vml" Requires="v">
                  <p:oleObj spid="_x0000_s4189" name="Graph" r:id="rId10" imgW="4023360" imgH="3108960" progId="Origin50.Graph">
                    <p:embed/>
                  </p:oleObj>
                </mc:Choice>
                <mc:Fallback>
                  <p:oleObj name="Graph" r:id="rId10" imgW="4023360" imgH="3108960" progId="Origin50.Graph">
                    <p:embed/>
                    <p:pic>
                      <p:nvPicPr>
                        <p:cNvPr id="10" name="Object 9"/>
                        <p:cNvPicPr/>
                        <p:nvPr/>
                      </p:nvPicPr>
                      <p:blipFill>
                        <a:blip r:embed="rId11"/>
                        <a:stretch>
                          <a:fillRect/>
                        </a:stretch>
                      </p:blipFill>
                      <p:spPr>
                        <a:xfrm>
                          <a:off x="1177325" y="563460"/>
                          <a:ext cx="4591006" cy="3547431"/>
                        </a:xfrm>
                        <a:prstGeom prst="rect">
                          <a:avLst/>
                        </a:prstGeom>
                      </p:spPr>
                    </p:pic>
                  </p:oleObj>
                </mc:Fallback>
              </mc:AlternateContent>
            </a:graphicData>
          </a:graphic>
        </p:graphicFrame>
      </p:grpSp>
      <p:sp>
        <p:nvSpPr>
          <p:cNvPr id="2" name="Rectangle 1"/>
          <p:cNvSpPr/>
          <p:nvPr/>
        </p:nvSpPr>
        <p:spPr>
          <a:xfrm>
            <a:off x="1381826" y="12883884"/>
            <a:ext cx="16920907" cy="369332"/>
          </a:xfrm>
          <a:prstGeom prst="rect">
            <a:avLst/>
          </a:prstGeom>
        </p:spPr>
        <p:txBody>
          <a:bodyPr wrap="square">
            <a:spAutoFit/>
          </a:bodyPr>
          <a:lstStyle/>
          <a:p>
            <a:r>
              <a:rPr lang="en-GB" sz="1800" dirty="0">
                <a:latin typeface="Arial" panose="020B0604020202020204" pitchFamily="34" charset="0"/>
                <a:ea typeface="Times New Roman" panose="02020603050405020304" pitchFamily="18" charset="0"/>
                <a:cs typeface="Times New Roman" panose="02020603050405020304" pitchFamily="18" charset="0"/>
              </a:rPr>
              <a:t>Cheng Y., Veder J.-P., Thomsen L., Zhao S., Saunders M., </a:t>
            </a:r>
            <a:r>
              <a:rPr lang="en-GB" sz="1800" dirty="0" err="1">
                <a:latin typeface="Arial" panose="020B0604020202020204" pitchFamily="34" charset="0"/>
                <a:ea typeface="Times New Roman" panose="02020603050405020304" pitchFamily="18" charset="0"/>
                <a:cs typeface="Times New Roman" panose="02020603050405020304" pitchFamily="18" charset="0"/>
              </a:rPr>
              <a:t>Demichelis</a:t>
            </a:r>
            <a:r>
              <a:rPr lang="en-GB" sz="1800" dirty="0">
                <a:latin typeface="Arial" panose="020B0604020202020204" pitchFamily="34" charset="0"/>
                <a:ea typeface="Times New Roman" panose="02020603050405020304" pitchFamily="18" charset="0"/>
                <a:cs typeface="Times New Roman" panose="02020603050405020304" pitchFamily="18" charset="0"/>
              </a:rPr>
              <a:t> R., Liu C., De Marco R., Jiang S.P., J Mater. Chem. A </a:t>
            </a:r>
            <a:r>
              <a:rPr lang="en-GB" sz="1800" b="1" dirty="0">
                <a:latin typeface="Arial" panose="020B0604020202020204" pitchFamily="34" charset="0"/>
                <a:ea typeface="Times New Roman" panose="02020603050405020304" pitchFamily="18" charset="0"/>
                <a:cs typeface="Times New Roman" panose="02020603050405020304" pitchFamily="18" charset="0"/>
              </a:rPr>
              <a:t>6</a:t>
            </a:r>
            <a:r>
              <a:rPr lang="en-GB" sz="1800" dirty="0">
                <a:latin typeface="Arial" panose="020B0604020202020204" pitchFamily="34" charset="0"/>
                <a:ea typeface="Times New Roman" panose="02020603050405020304" pitchFamily="18" charset="0"/>
                <a:cs typeface="Times New Roman" panose="02020603050405020304" pitchFamily="18" charset="0"/>
              </a:rPr>
              <a:t>, 1370 (2018).</a:t>
            </a:r>
            <a:endParaRPr lang="en-AU" sz="1800" dirty="0"/>
          </a:p>
        </p:txBody>
      </p:sp>
      <p:grpSp>
        <p:nvGrpSpPr>
          <p:cNvPr id="3" name="Group 2"/>
          <p:cNvGrpSpPr/>
          <p:nvPr/>
        </p:nvGrpSpPr>
        <p:grpSpPr>
          <a:xfrm>
            <a:off x="3029475" y="7134902"/>
            <a:ext cx="4058712" cy="866098"/>
            <a:chOff x="2960850" y="6813449"/>
            <a:chExt cx="4058712" cy="866098"/>
          </a:xfrm>
        </p:grpSpPr>
        <p:sp>
          <p:nvSpPr>
            <p:cNvPr id="83" name="Rounded Rectangle 82"/>
            <p:cNvSpPr/>
            <p:nvPr/>
          </p:nvSpPr>
          <p:spPr>
            <a:xfrm>
              <a:off x="2960850" y="6848550"/>
              <a:ext cx="3513558" cy="830997"/>
            </a:xfrm>
            <a:prstGeom prst="roundRect">
              <a:avLst/>
            </a:prstGeom>
            <a:noFill/>
            <a:ln w="28575">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84" name="TextBox 83"/>
            <p:cNvSpPr txBox="1"/>
            <p:nvPr/>
          </p:nvSpPr>
          <p:spPr>
            <a:xfrm>
              <a:off x="3132507" y="6813449"/>
              <a:ext cx="3887055" cy="830997"/>
            </a:xfrm>
            <a:prstGeom prst="rect">
              <a:avLst/>
            </a:prstGeom>
            <a:noFill/>
          </p:spPr>
          <p:txBody>
            <a:bodyPr wrap="square" rtlCol="0">
              <a:spAutoFit/>
            </a:bodyPr>
            <a:lstStyle/>
            <a:p>
              <a:r>
                <a:rPr lang="en-AU" dirty="0" smtClean="0"/>
                <a:t>TEM studies</a:t>
              </a:r>
              <a:endParaRPr lang="en-AU" dirty="0"/>
            </a:p>
          </p:txBody>
        </p:sp>
      </p:grpSp>
      <p:grpSp>
        <p:nvGrpSpPr>
          <p:cNvPr id="85" name="Group 84"/>
          <p:cNvGrpSpPr/>
          <p:nvPr/>
        </p:nvGrpSpPr>
        <p:grpSpPr>
          <a:xfrm>
            <a:off x="12578767" y="7134902"/>
            <a:ext cx="6549020" cy="866098"/>
            <a:chOff x="2960850" y="6813449"/>
            <a:chExt cx="6549020" cy="866098"/>
          </a:xfrm>
        </p:grpSpPr>
        <p:sp>
          <p:nvSpPr>
            <p:cNvPr id="86" name="Rounded Rectangle 85"/>
            <p:cNvSpPr/>
            <p:nvPr/>
          </p:nvSpPr>
          <p:spPr>
            <a:xfrm>
              <a:off x="2960850" y="6848550"/>
              <a:ext cx="6484540" cy="830997"/>
            </a:xfrm>
            <a:prstGeom prst="roundRect">
              <a:avLst/>
            </a:prstGeom>
            <a:noFill/>
            <a:ln w="28575">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87" name="TextBox 86"/>
            <p:cNvSpPr txBox="1"/>
            <p:nvPr/>
          </p:nvSpPr>
          <p:spPr>
            <a:xfrm>
              <a:off x="3044589" y="6813449"/>
              <a:ext cx="6465281" cy="830997"/>
            </a:xfrm>
            <a:prstGeom prst="rect">
              <a:avLst/>
            </a:prstGeom>
            <a:noFill/>
          </p:spPr>
          <p:txBody>
            <a:bodyPr wrap="square" rtlCol="0">
              <a:spAutoFit/>
            </a:bodyPr>
            <a:lstStyle/>
            <a:p>
              <a:r>
                <a:rPr lang="en-AU" dirty="0" smtClean="0"/>
                <a:t>NEXAFS Characterisation</a:t>
              </a:r>
              <a:endParaRPr lang="en-AU" dirty="0"/>
            </a:p>
          </p:txBody>
        </p:sp>
      </p:grpSp>
      <p:sp>
        <p:nvSpPr>
          <p:cNvPr id="4" name="TextBox 3"/>
          <p:cNvSpPr txBox="1"/>
          <p:nvPr/>
        </p:nvSpPr>
        <p:spPr>
          <a:xfrm>
            <a:off x="2516187" y="8229600"/>
            <a:ext cx="2286000" cy="646331"/>
          </a:xfrm>
          <a:prstGeom prst="rect">
            <a:avLst/>
          </a:prstGeom>
          <a:noFill/>
        </p:spPr>
        <p:txBody>
          <a:bodyPr wrap="square" rtlCol="0">
            <a:spAutoFit/>
          </a:bodyPr>
          <a:lstStyle/>
          <a:p>
            <a:r>
              <a:rPr lang="en-AU" sz="3600" dirty="0" err="1" smtClean="0"/>
              <a:t>FePC</a:t>
            </a:r>
            <a:endParaRPr lang="en-AU" dirty="0" smtClean="0"/>
          </a:p>
        </p:txBody>
      </p:sp>
      <p:sp>
        <p:nvSpPr>
          <p:cNvPr id="88" name="TextBox 87"/>
          <p:cNvSpPr txBox="1"/>
          <p:nvPr/>
        </p:nvSpPr>
        <p:spPr>
          <a:xfrm>
            <a:off x="5335587" y="8229600"/>
            <a:ext cx="2286000" cy="646331"/>
          </a:xfrm>
          <a:prstGeom prst="rect">
            <a:avLst/>
          </a:prstGeom>
          <a:noFill/>
        </p:spPr>
        <p:txBody>
          <a:bodyPr wrap="square" rtlCol="0">
            <a:spAutoFit/>
          </a:bodyPr>
          <a:lstStyle/>
          <a:p>
            <a:r>
              <a:rPr lang="en-AU" sz="3600" dirty="0" err="1" smtClean="0"/>
              <a:t>CoO</a:t>
            </a:r>
            <a:r>
              <a:rPr lang="en-AU" sz="3600" baseline="-25000" dirty="0" err="1" smtClean="0"/>
              <a:t>x</a:t>
            </a:r>
            <a:r>
              <a:rPr lang="en-AU" sz="3600" dirty="0" smtClean="0"/>
              <a:t>/</a:t>
            </a:r>
            <a:r>
              <a:rPr lang="en-AU" sz="3600" dirty="0" err="1" smtClean="0"/>
              <a:t>FePC</a:t>
            </a:r>
            <a:endParaRPr lang="en-AU" sz="3600" dirty="0" smtClean="0"/>
          </a:p>
        </p:txBody>
      </p:sp>
      <p:sp>
        <p:nvSpPr>
          <p:cNvPr id="89" name="TextBox 88"/>
          <p:cNvSpPr txBox="1"/>
          <p:nvPr/>
        </p:nvSpPr>
        <p:spPr>
          <a:xfrm>
            <a:off x="12888890" y="8229599"/>
            <a:ext cx="2286000" cy="646331"/>
          </a:xfrm>
          <a:prstGeom prst="rect">
            <a:avLst/>
          </a:prstGeom>
          <a:noFill/>
        </p:spPr>
        <p:txBody>
          <a:bodyPr wrap="square" rtlCol="0">
            <a:spAutoFit/>
          </a:bodyPr>
          <a:lstStyle/>
          <a:p>
            <a:pPr algn="ctr"/>
            <a:r>
              <a:rPr lang="en-AU" sz="3600" dirty="0" smtClean="0"/>
              <a:t>Fe L-edge</a:t>
            </a:r>
            <a:endParaRPr lang="en-AU" dirty="0" smtClean="0"/>
          </a:p>
        </p:txBody>
      </p:sp>
      <p:sp>
        <p:nvSpPr>
          <p:cNvPr id="90" name="TextBox 89"/>
          <p:cNvSpPr txBox="1"/>
          <p:nvPr/>
        </p:nvSpPr>
        <p:spPr>
          <a:xfrm>
            <a:off x="16596282" y="8240257"/>
            <a:ext cx="2286000" cy="646331"/>
          </a:xfrm>
          <a:prstGeom prst="rect">
            <a:avLst/>
          </a:prstGeom>
          <a:noFill/>
        </p:spPr>
        <p:txBody>
          <a:bodyPr wrap="square" rtlCol="0">
            <a:spAutoFit/>
          </a:bodyPr>
          <a:lstStyle/>
          <a:p>
            <a:pPr algn="ctr"/>
            <a:r>
              <a:rPr lang="en-AU" sz="3600" dirty="0" smtClean="0"/>
              <a:t>Co </a:t>
            </a:r>
            <a:r>
              <a:rPr lang="en-AU" sz="3600" dirty="0"/>
              <a:t>L</a:t>
            </a:r>
            <a:r>
              <a:rPr lang="en-AU" sz="3600" dirty="0" smtClean="0"/>
              <a:t>-edge</a:t>
            </a:r>
            <a:endParaRPr lang="en-AU" dirty="0" smtClean="0"/>
          </a:p>
        </p:txBody>
      </p:sp>
      <p:pic>
        <p:nvPicPr>
          <p:cNvPr id="5" name="Picture 4"/>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985184" y="2134938"/>
            <a:ext cx="13639800" cy="4557100"/>
          </a:xfrm>
          <a:prstGeom prst="rect">
            <a:avLst/>
          </a:prstGeom>
        </p:spPr>
      </p:pic>
    </p:spTree>
    <p:extLst>
      <p:ext uri="{BB962C8B-B14F-4D97-AF65-F5344CB8AC3E}">
        <p14:creationId xmlns:p14="http://schemas.microsoft.com/office/powerpoint/2010/main" val="405311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fade">
                                      <p:cBhvr>
                                        <p:cTn id="2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8" grpId="0"/>
      <p:bldP spid="89" grpId="0"/>
      <p:bldP spid="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3005349"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000" dirty="0" err="1" smtClean="0">
                <a:solidFill>
                  <a:schemeClr val="tx1"/>
                </a:solidFill>
                <a:latin typeface="+mn-lt"/>
                <a:cs typeface="Calibri Regular" charset="0"/>
              </a:rPr>
              <a:t>Electrocatalytic</a:t>
            </a:r>
            <a:r>
              <a:rPr lang="en-US" sz="8000" dirty="0" smtClean="0">
                <a:solidFill>
                  <a:schemeClr val="tx1"/>
                </a:solidFill>
                <a:latin typeface="+mn-lt"/>
                <a:cs typeface="Calibri Regular" charset="0"/>
              </a:rPr>
              <a:t> performance </a:t>
            </a:r>
            <a:endParaRPr lang="en-US" sz="8000" i="1" dirty="0">
              <a:solidFill>
                <a:schemeClr val="tx1"/>
              </a:solidFill>
              <a:latin typeface="+mn-lt"/>
              <a:cs typeface="Calibri Regular" charset="0"/>
            </a:endParaRPr>
          </a:p>
        </p:txBody>
      </p:sp>
      <p:graphicFrame>
        <p:nvGraphicFramePr>
          <p:cNvPr id="20" name="Object 19">
            <a:extLst>
              <a:ext uri="{FF2B5EF4-FFF2-40B4-BE49-F238E27FC236}">
                <a16:creationId xmlns:a16="http://schemas.microsoft.com/office/drawing/2014/main" id="{A53AA8ED-99B9-4D78-82D6-BFDFC2C524A1}"/>
              </a:ext>
            </a:extLst>
          </p:cNvPr>
          <p:cNvGraphicFramePr>
            <a:graphicFrameLocks noChangeAspect="1"/>
          </p:cNvGraphicFramePr>
          <p:nvPr>
            <p:extLst>
              <p:ext uri="{D42A27DB-BD31-4B8C-83A1-F6EECF244321}">
                <p14:modId xmlns:p14="http://schemas.microsoft.com/office/powerpoint/2010/main" val="2338367116"/>
              </p:ext>
            </p:extLst>
          </p:nvPr>
        </p:nvGraphicFramePr>
        <p:xfrm>
          <a:off x="597910" y="7467598"/>
          <a:ext cx="7322289" cy="5602885"/>
        </p:xfrm>
        <a:graphic>
          <a:graphicData uri="http://schemas.openxmlformats.org/presentationml/2006/ole">
            <mc:AlternateContent xmlns:mc="http://schemas.openxmlformats.org/markup-compatibility/2006">
              <mc:Choice xmlns:v="urn:schemas-microsoft-com:vml" Requires="v">
                <p:oleObj spid="_x0000_s1255" name="Graph" r:id="rId5" imgW="3920760" imgH="3000960" progId="Origin50.Graph">
                  <p:embed/>
                </p:oleObj>
              </mc:Choice>
              <mc:Fallback>
                <p:oleObj name="Graph" r:id="rId5" imgW="3920760" imgH="3000960" progId="Origin50.Graph">
                  <p:embed/>
                  <p:pic>
                    <p:nvPicPr>
                      <p:cNvPr id="30" name="Object 29">
                        <a:extLst>
                          <a:ext uri="{FF2B5EF4-FFF2-40B4-BE49-F238E27FC236}">
                            <a16:creationId xmlns:a16="http://schemas.microsoft.com/office/drawing/2014/main" id="{A53AA8ED-99B9-4D78-82D6-BFDFC2C524A1}"/>
                          </a:ext>
                        </a:extLst>
                      </p:cNvPr>
                      <p:cNvPicPr/>
                      <p:nvPr/>
                    </p:nvPicPr>
                    <p:blipFill>
                      <a:blip r:embed="rId6"/>
                      <a:stretch>
                        <a:fillRect/>
                      </a:stretch>
                    </p:blipFill>
                    <p:spPr>
                      <a:xfrm>
                        <a:off x="597910" y="7467598"/>
                        <a:ext cx="7322289" cy="5602885"/>
                      </a:xfrm>
                      <a:prstGeom prst="rect">
                        <a:avLst/>
                      </a:prstGeom>
                    </p:spPr>
                  </p:pic>
                </p:oleObj>
              </mc:Fallback>
            </mc:AlternateContent>
          </a:graphicData>
        </a:graphic>
      </p:graphicFrame>
      <p:grpSp>
        <p:nvGrpSpPr>
          <p:cNvPr id="21" name="Group 20"/>
          <p:cNvGrpSpPr/>
          <p:nvPr/>
        </p:nvGrpSpPr>
        <p:grpSpPr>
          <a:xfrm>
            <a:off x="17222787" y="2315038"/>
            <a:ext cx="6782228" cy="10406940"/>
            <a:chOff x="8943298" y="1747302"/>
            <a:chExt cx="3968371" cy="6089238"/>
          </a:xfrm>
        </p:grpSpPr>
        <p:graphicFrame>
          <p:nvGraphicFramePr>
            <p:cNvPr id="45" name="Object 44"/>
            <p:cNvGraphicFramePr>
              <a:graphicFrameLocks noChangeAspect="1"/>
            </p:cNvGraphicFramePr>
            <p:nvPr>
              <p:extLst>
                <p:ext uri="{D42A27DB-BD31-4B8C-83A1-F6EECF244321}">
                  <p14:modId xmlns:p14="http://schemas.microsoft.com/office/powerpoint/2010/main" val="1741090408"/>
                </p:ext>
              </p:extLst>
            </p:nvPr>
          </p:nvGraphicFramePr>
          <p:xfrm>
            <a:off x="8943298" y="1747302"/>
            <a:ext cx="3937050" cy="3042125"/>
          </p:xfrm>
          <a:graphic>
            <a:graphicData uri="http://schemas.openxmlformats.org/presentationml/2006/ole">
              <mc:AlternateContent xmlns:mc="http://schemas.openxmlformats.org/markup-compatibility/2006">
                <mc:Choice xmlns:v="urn:schemas-microsoft-com:vml" Requires="v">
                  <p:oleObj spid="_x0000_s1256" name="Graph" r:id="rId7" imgW="4023360" imgH="3108960" progId="Origin50.Graph">
                    <p:embed/>
                  </p:oleObj>
                </mc:Choice>
                <mc:Fallback>
                  <p:oleObj name="Graph" r:id="rId7" imgW="4023360" imgH="3108960" progId="Origin50.Graph">
                    <p:embed/>
                    <p:pic>
                      <p:nvPicPr>
                        <p:cNvPr id="5" name="Object 4"/>
                        <p:cNvPicPr/>
                        <p:nvPr/>
                      </p:nvPicPr>
                      <p:blipFill>
                        <a:blip r:embed="rId8"/>
                        <a:stretch>
                          <a:fillRect/>
                        </a:stretch>
                      </p:blipFill>
                      <p:spPr>
                        <a:xfrm>
                          <a:off x="8943298" y="1747302"/>
                          <a:ext cx="3937050" cy="304212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4108385402"/>
                </p:ext>
              </p:extLst>
            </p:nvPr>
          </p:nvGraphicFramePr>
          <p:xfrm>
            <a:off x="8990544" y="4806720"/>
            <a:ext cx="3921125" cy="3029820"/>
          </p:xfrm>
          <a:graphic>
            <a:graphicData uri="http://schemas.openxmlformats.org/presentationml/2006/ole">
              <mc:AlternateContent xmlns:mc="http://schemas.openxmlformats.org/markup-compatibility/2006">
                <mc:Choice xmlns:v="urn:schemas-microsoft-com:vml" Requires="v">
                  <p:oleObj spid="_x0000_s1257" name="Graph" r:id="rId9" imgW="4023360" imgH="3108960" progId="Origin50.Graph">
                    <p:embed/>
                  </p:oleObj>
                </mc:Choice>
                <mc:Fallback>
                  <p:oleObj name="Graph" r:id="rId9" imgW="4023360" imgH="3108960" progId="Origin50.Graph">
                    <p:embed/>
                    <p:pic>
                      <p:nvPicPr>
                        <p:cNvPr id="6" name="Object 5"/>
                        <p:cNvPicPr/>
                        <p:nvPr/>
                      </p:nvPicPr>
                      <p:blipFill>
                        <a:blip r:embed="rId10"/>
                        <a:stretch>
                          <a:fillRect/>
                        </a:stretch>
                      </p:blipFill>
                      <p:spPr>
                        <a:xfrm>
                          <a:off x="8990544" y="4806720"/>
                          <a:ext cx="3921125" cy="3029820"/>
                        </a:xfrm>
                        <a:prstGeom prst="rect">
                          <a:avLst/>
                        </a:prstGeom>
                      </p:spPr>
                    </p:pic>
                  </p:oleObj>
                </mc:Fallback>
              </mc:AlternateContent>
            </a:graphicData>
          </a:graphic>
        </p:graphicFrame>
      </p:grpSp>
      <p:grpSp>
        <p:nvGrpSpPr>
          <p:cNvPr id="6" name="Group 5"/>
          <p:cNvGrpSpPr/>
          <p:nvPr/>
        </p:nvGrpSpPr>
        <p:grpSpPr>
          <a:xfrm>
            <a:off x="9602297" y="7852874"/>
            <a:ext cx="7806366" cy="5581266"/>
            <a:chOff x="8080938" y="4362446"/>
            <a:chExt cx="10148901" cy="7256092"/>
          </a:xfrm>
        </p:grpSpPr>
        <p:graphicFrame>
          <p:nvGraphicFramePr>
            <p:cNvPr id="49" name="Object 48"/>
            <p:cNvGraphicFramePr>
              <a:graphicFrameLocks noChangeAspect="1"/>
            </p:cNvGraphicFramePr>
            <p:nvPr>
              <p:extLst>
                <p:ext uri="{D42A27DB-BD31-4B8C-83A1-F6EECF244321}">
                  <p14:modId xmlns:p14="http://schemas.microsoft.com/office/powerpoint/2010/main" val="1874542310"/>
                </p:ext>
              </p:extLst>
            </p:nvPr>
          </p:nvGraphicFramePr>
          <p:xfrm>
            <a:off x="8482369" y="4362446"/>
            <a:ext cx="9390672" cy="7256092"/>
          </p:xfrm>
          <a:graphic>
            <a:graphicData uri="http://schemas.openxmlformats.org/presentationml/2006/ole">
              <mc:AlternateContent xmlns:mc="http://schemas.openxmlformats.org/markup-compatibility/2006">
                <mc:Choice xmlns:v="urn:schemas-microsoft-com:vml" Requires="v">
                  <p:oleObj spid="_x0000_s1258" name="Graph" r:id="rId11" imgW="4023360" imgH="3108960" progId="Origin50.Graph">
                    <p:embed/>
                  </p:oleObj>
                </mc:Choice>
                <mc:Fallback>
                  <p:oleObj name="Graph" r:id="rId11" imgW="4023360" imgH="3108960" progId="Origin50.Graph">
                    <p:embed/>
                    <p:pic>
                      <p:nvPicPr>
                        <p:cNvPr id="16" name="Object 15"/>
                        <p:cNvPicPr/>
                        <p:nvPr/>
                      </p:nvPicPr>
                      <p:blipFill>
                        <a:blip r:embed="rId12"/>
                        <a:stretch>
                          <a:fillRect/>
                        </a:stretch>
                      </p:blipFill>
                      <p:spPr>
                        <a:xfrm>
                          <a:off x="8482369" y="4362446"/>
                          <a:ext cx="9390672" cy="7256092"/>
                        </a:xfrm>
                        <a:prstGeom prst="rect">
                          <a:avLst/>
                        </a:prstGeom>
                      </p:spPr>
                    </p:pic>
                  </p:oleObj>
                </mc:Fallback>
              </mc:AlternateContent>
            </a:graphicData>
          </a:graphic>
        </p:graphicFrame>
        <p:sp>
          <p:nvSpPr>
            <p:cNvPr id="50" name="TextBox 49"/>
            <p:cNvSpPr txBox="1"/>
            <p:nvPr/>
          </p:nvSpPr>
          <p:spPr>
            <a:xfrm rot="1382630">
              <a:off x="15175889" y="9695004"/>
              <a:ext cx="1521710" cy="523220"/>
            </a:xfrm>
            <a:prstGeom prst="rect">
              <a:avLst/>
            </a:prstGeom>
            <a:noFill/>
          </p:spPr>
          <p:txBody>
            <a:bodyPr wrap="square" rtlCol="0">
              <a:spAutoFit/>
            </a:bodyPr>
            <a:lstStyle/>
            <a:p>
              <a:r>
                <a:rPr lang="en-AU" sz="2800" b="1" dirty="0" err="1">
                  <a:latin typeface="Times New Roman" panose="02020603050405020304" pitchFamily="18" charset="0"/>
                  <a:cs typeface="Times New Roman" panose="02020603050405020304" pitchFamily="18" charset="0"/>
                </a:rPr>
                <a:t>CoPc</a:t>
              </a:r>
              <a:endParaRPr lang="en-AU" sz="2800" b="1" dirty="0">
                <a:latin typeface="Times New Roman" panose="02020603050405020304" pitchFamily="18" charset="0"/>
                <a:cs typeface="Times New Roman" panose="02020603050405020304" pitchFamily="18" charset="0"/>
              </a:endParaRPr>
            </a:p>
          </p:txBody>
        </p:sp>
        <p:sp>
          <p:nvSpPr>
            <p:cNvPr id="51" name="TextBox 50"/>
            <p:cNvSpPr txBox="1"/>
            <p:nvPr/>
          </p:nvSpPr>
          <p:spPr>
            <a:xfrm rot="1432044">
              <a:off x="14275342" y="10586314"/>
              <a:ext cx="3954497"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CoO</a:t>
              </a:r>
              <a:r>
                <a:rPr lang="en-AU" sz="2800" b="1" i="1" baseline="-25000" dirty="0">
                  <a:latin typeface="Times New Roman" panose="02020603050405020304" pitchFamily="18" charset="0"/>
                  <a:cs typeface="Times New Roman" panose="02020603050405020304" pitchFamily="18" charset="0"/>
                </a:rPr>
                <a:t>x</a:t>
              </a:r>
              <a:r>
                <a:rPr lang="en-AU" sz="2800" b="1" dirty="0">
                  <a:latin typeface="Times New Roman" panose="02020603050405020304" pitchFamily="18" charset="0"/>
                  <a:cs typeface="Times New Roman" panose="02020603050405020304" pitchFamily="18" charset="0"/>
                </a:rPr>
                <a:t>/FePc</a:t>
              </a:r>
            </a:p>
          </p:txBody>
        </p:sp>
        <p:sp>
          <p:nvSpPr>
            <p:cNvPr id="52" name="TextBox 51"/>
            <p:cNvSpPr txBox="1"/>
            <p:nvPr/>
          </p:nvSpPr>
          <p:spPr>
            <a:xfrm rot="1453250">
              <a:off x="13485191" y="10742648"/>
              <a:ext cx="260661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CoO</a:t>
              </a:r>
              <a:r>
                <a:rPr lang="en-AU" sz="2800" b="1" i="1" baseline="-25000" dirty="0">
                  <a:latin typeface="Times New Roman" panose="02020603050405020304" pitchFamily="18" charset="0"/>
                  <a:cs typeface="Times New Roman" panose="02020603050405020304" pitchFamily="18" charset="0"/>
                </a:rPr>
                <a:t>x</a:t>
              </a:r>
              <a:endParaRPr lang="en-AU" sz="2800" b="1" dirty="0">
                <a:latin typeface="Times New Roman" panose="02020603050405020304" pitchFamily="18" charset="0"/>
                <a:cs typeface="Times New Roman" panose="02020603050405020304" pitchFamily="18" charset="0"/>
              </a:endParaRPr>
            </a:p>
          </p:txBody>
        </p:sp>
        <p:sp>
          <p:nvSpPr>
            <p:cNvPr id="53" name="TextBox 52"/>
            <p:cNvSpPr txBox="1"/>
            <p:nvPr/>
          </p:nvSpPr>
          <p:spPr>
            <a:xfrm>
              <a:off x="9213091" y="9334300"/>
              <a:ext cx="108222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0.0</a:t>
              </a:r>
            </a:p>
          </p:txBody>
        </p:sp>
        <p:sp>
          <p:nvSpPr>
            <p:cNvPr id="54" name="TextBox 53"/>
            <p:cNvSpPr txBox="1"/>
            <p:nvPr/>
          </p:nvSpPr>
          <p:spPr>
            <a:xfrm>
              <a:off x="9167770" y="8399593"/>
              <a:ext cx="108222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1.0</a:t>
              </a:r>
            </a:p>
          </p:txBody>
        </p:sp>
        <p:sp>
          <p:nvSpPr>
            <p:cNvPr id="55" name="TextBox 54"/>
            <p:cNvSpPr txBox="1"/>
            <p:nvPr/>
          </p:nvSpPr>
          <p:spPr>
            <a:xfrm>
              <a:off x="9087072" y="7430603"/>
              <a:ext cx="108222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2.0</a:t>
              </a:r>
            </a:p>
          </p:txBody>
        </p:sp>
        <p:sp>
          <p:nvSpPr>
            <p:cNvPr id="56" name="TextBox 55"/>
            <p:cNvSpPr txBox="1"/>
            <p:nvPr/>
          </p:nvSpPr>
          <p:spPr>
            <a:xfrm>
              <a:off x="9017733" y="6413356"/>
              <a:ext cx="108222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3.0</a:t>
              </a:r>
            </a:p>
          </p:txBody>
        </p:sp>
        <p:sp>
          <p:nvSpPr>
            <p:cNvPr id="57" name="TextBox 56"/>
            <p:cNvSpPr txBox="1"/>
            <p:nvPr/>
          </p:nvSpPr>
          <p:spPr>
            <a:xfrm>
              <a:off x="8980455" y="5359956"/>
              <a:ext cx="1082228" cy="523220"/>
            </a:xfrm>
            <a:prstGeom prst="rect">
              <a:avLst/>
            </a:prstGeom>
            <a:noFill/>
          </p:spPr>
          <p:txBody>
            <a:bodyPr wrap="square" rtlCol="0">
              <a:spAutoFit/>
            </a:bodyPr>
            <a:lstStyle/>
            <a:p>
              <a:r>
                <a:rPr lang="en-AU" sz="2800" b="1" dirty="0">
                  <a:latin typeface="Times New Roman" panose="02020603050405020304" pitchFamily="18" charset="0"/>
                  <a:cs typeface="Times New Roman" panose="02020603050405020304" pitchFamily="18" charset="0"/>
                </a:rPr>
                <a:t>4.0</a:t>
              </a:r>
            </a:p>
          </p:txBody>
        </p:sp>
        <p:sp>
          <p:nvSpPr>
            <p:cNvPr id="58" name="TextBox 57"/>
            <p:cNvSpPr txBox="1"/>
            <p:nvPr/>
          </p:nvSpPr>
          <p:spPr>
            <a:xfrm rot="16200000">
              <a:off x="5508306" y="7165366"/>
              <a:ext cx="5791596" cy="646331"/>
            </a:xfrm>
            <a:prstGeom prst="rect">
              <a:avLst/>
            </a:prstGeom>
            <a:noFill/>
          </p:spPr>
          <p:txBody>
            <a:bodyPr wrap="square" rtlCol="0">
              <a:spAutoFit/>
            </a:bodyPr>
            <a:lstStyle/>
            <a:p>
              <a:r>
                <a:rPr lang="en-AU" sz="3600" b="1" dirty="0">
                  <a:latin typeface="Times New Roman" panose="02020603050405020304" pitchFamily="18" charset="0"/>
                  <a:cs typeface="Times New Roman" panose="02020603050405020304" pitchFamily="18" charset="0"/>
                </a:rPr>
                <a:t>Yield/ mM cm</a:t>
              </a:r>
              <a:r>
                <a:rPr lang="en-AU" sz="3600" b="1" baseline="30000" dirty="0">
                  <a:latin typeface="Times New Roman" panose="02020603050405020304" pitchFamily="18" charset="0"/>
                  <a:cs typeface="Times New Roman" panose="02020603050405020304" pitchFamily="18" charset="0"/>
                </a:rPr>
                <a:t>-2</a:t>
              </a:r>
              <a:r>
                <a:rPr lang="en-AU" sz="3600" b="1" dirty="0">
                  <a:latin typeface="Times New Roman" panose="02020603050405020304" pitchFamily="18" charset="0"/>
                  <a:cs typeface="Times New Roman" panose="02020603050405020304" pitchFamily="18" charset="0"/>
                </a:rPr>
                <a:t> min</a:t>
              </a:r>
              <a:r>
                <a:rPr lang="en-AU" sz="3600" b="1" baseline="30000" dirty="0">
                  <a:latin typeface="Times New Roman" panose="02020603050405020304" pitchFamily="18" charset="0"/>
                  <a:cs typeface="Times New Roman" panose="02020603050405020304" pitchFamily="18" charset="0"/>
                </a:rPr>
                <a:t>-1</a:t>
              </a:r>
            </a:p>
          </p:txBody>
        </p:sp>
      </p:grpSp>
      <p:grpSp>
        <p:nvGrpSpPr>
          <p:cNvPr id="7" name="Group 6"/>
          <p:cNvGrpSpPr/>
          <p:nvPr/>
        </p:nvGrpSpPr>
        <p:grpSpPr>
          <a:xfrm>
            <a:off x="677524" y="2315039"/>
            <a:ext cx="10092809" cy="5152559"/>
            <a:chOff x="677524" y="2315039"/>
            <a:chExt cx="10092809" cy="5152559"/>
          </a:xfrm>
        </p:grpSpPr>
        <p:graphicFrame>
          <p:nvGraphicFramePr>
            <p:cNvPr id="19" name="Object 18">
              <a:extLst>
                <a:ext uri="{FF2B5EF4-FFF2-40B4-BE49-F238E27FC236}">
                  <a16:creationId xmlns:a16="http://schemas.microsoft.com/office/drawing/2014/main" id="{7C33BE43-EC84-4EF8-970E-963DCC610A18}"/>
                </a:ext>
              </a:extLst>
            </p:cNvPr>
            <p:cNvGraphicFramePr>
              <a:graphicFrameLocks noChangeAspect="1"/>
            </p:cNvGraphicFramePr>
            <p:nvPr>
              <p:extLst>
                <p:ext uri="{D42A27DB-BD31-4B8C-83A1-F6EECF244321}">
                  <p14:modId xmlns:p14="http://schemas.microsoft.com/office/powerpoint/2010/main" val="2915382521"/>
                </p:ext>
              </p:extLst>
            </p:nvPr>
          </p:nvGraphicFramePr>
          <p:xfrm>
            <a:off x="677524" y="2315039"/>
            <a:ext cx="7374020" cy="5152559"/>
          </p:xfrm>
          <a:graphic>
            <a:graphicData uri="http://schemas.openxmlformats.org/presentationml/2006/ole">
              <mc:AlternateContent xmlns:mc="http://schemas.openxmlformats.org/markup-compatibility/2006">
                <mc:Choice xmlns:v="urn:schemas-microsoft-com:vml" Requires="v">
                  <p:oleObj spid="_x0000_s1259" name="Graph" r:id="rId13" imgW="4173120" imgH="2916000" progId="Origin50.Graph">
                    <p:embed/>
                  </p:oleObj>
                </mc:Choice>
                <mc:Fallback>
                  <p:oleObj name="Graph" r:id="rId13" imgW="4173120" imgH="2916000" progId="Origin50.Graph">
                    <p:embed/>
                    <p:pic>
                      <p:nvPicPr>
                        <p:cNvPr id="54" name="Object 53">
                          <a:extLst>
                            <a:ext uri="{FF2B5EF4-FFF2-40B4-BE49-F238E27FC236}">
                              <a16:creationId xmlns:a16="http://schemas.microsoft.com/office/drawing/2014/main" id="{7C33BE43-EC84-4EF8-970E-963DCC610A18}"/>
                            </a:ext>
                          </a:extLst>
                        </p:cNvPr>
                        <p:cNvPicPr/>
                        <p:nvPr/>
                      </p:nvPicPr>
                      <p:blipFill>
                        <a:blip r:embed="rId14"/>
                        <a:stretch>
                          <a:fillRect/>
                        </a:stretch>
                      </p:blipFill>
                      <p:spPr>
                        <a:xfrm>
                          <a:off x="677524" y="2315039"/>
                          <a:ext cx="7374020" cy="5152559"/>
                        </a:xfrm>
                        <a:prstGeom prst="rect">
                          <a:avLst/>
                        </a:prstGeom>
                      </p:spPr>
                    </p:pic>
                  </p:oleObj>
                </mc:Fallback>
              </mc:AlternateContent>
            </a:graphicData>
          </a:graphic>
        </p:graphicFrame>
        <p:sp>
          <p:nvSpPr>
            <p:cNvPr id="4" name="TextBox 3"/>
            <p:cNvSpPr txBox="1"/>
            <p:nvPr/>
          </p:nvSpPr>
          <p:spPr>
            <a:xfrm>
              <a:off x="3221534" y="3820230"/>
              <a:ext cx="1143000" cy="646331"/>
            </a:xfrm>
            <a:prstGeom prst="rect">
              <a:avLst/>
            </a:prstGeom>
            <a:noFill/>
          </p:spPr>
          <p:txBody>
            <a:bodyPr wrap="square" rtlCol="0">
              <a:spAutoFit/>
            </a:bodyPr>
            <a:lstStyle/>
            <a:p>
              <a:r>
                <a:rPr lang="en-AU" sz="3600" dirty="0" err="1" smtClean="0"/>
                <a:t>FePc</a:t>
              </a:r>
              <a:endParaRPr lang="en-AU" sz="3600" dirty="0"/>
            </a:p>
          </p:txBody>
        </p:sp>
        <p:sp>
          <p:nvSpPr>
            <p:cNvPr id="59" name="TextBox 58"/>
            <p:cNvSpPr txBox="1"/>
            <p:nvPr/>
          </p:nvSpPr>
          <p:spPr>
            <a:xfrm>
              <a:off x="4977356" y="3820230"/>
              <a:ext cx="2221534" cy="646331"/>
            </a:xfrm>
            <a:prstGeom prst="rect">
              <a:avLst/>
            </a:prstGeom>
            <a:noFill/>
          </p:spPr>
          <p:txBody>
            <a:bodyPr wrap="square" rtlCol="0">
              <a:spAutoFit/>
            </a:bodyPr>
            <a:lstStyle/>
            <a:p>
              <a:r>
                <a:rPr lang="en-AU" sz="3600" dirty="0" err="1" smtClean="0"/>
                <a:t>FeO</a:t>
              </a:r>
              <a:r>
                <a:rPr lang="en-AU" sz="3600" baseline="-25000" dirty="0" err="1" smtClean="0"/>
                <a:t>x</a:t>
              </a:r>
              <a:r>
                <a:rPr lang="en-AU" sz="3600" dirty="0" smtClean="0"/>
                <a:t>/</a:t>
              </a:r>
              <a:r>
                <a:rPr lang="en-AU" sz="3600" dirty="0" err="1" smtClean="0"/>
                <a:t>FePc</a:t>
              </a:r>
              <a:endParaRPr lang="en-AU" sz="3600" dirty="0"/>
            </a:p>
          </p:txBody>
        </p:sp>
        <p:sp>
          <p:nvSpPr>
            <p:cNvPr id="60" name="TextBox 59"/>
            <p:cNvSpPr txBox="1"/>
            <p:nvPr/>
          </p:nvSpPr>
          <p:spPr>
            <a:xfrm>
              <a:off x="2296858" y="5965818"/>
              <a:ext cx="2221534" cy="646331"/>
            </a:xfrm>
            <a:prstGeom prst="rect">
              <a:avLst/>
            </a:prstGeom>
            <a:noFill/>
          </p:spPr>
          <p:txBody>
            <a:bodyPr wrap="square" rtlCol="0">
              <a:spAutoFit/>
            </a:bodyPr>
            <a:lstStyle/>
            <a:p>
              <a:r>
                <a:rPr lang="en-AU" sz="3600" dirty="0" err="1" smtClean="0"/>
                <a:t>CoO</a:t>
              </a:r>
              <a:r>
                <a:rPr lang="en-AU" sz="3600" baseline="-25000" dirty="0" err="1" smtClean="0"/>
                <a:t>x</a:t>
              </a:r>
              <a:r>
                <a:rPr lang="en-AU" sz="3600" dirty="0" smtClean="0"/>
                <a:t>/</a:t>
              </a:r>
              <a:r>
                <a:rPr lang="en-AU" sz="3600" dirty="0" err="1" smtClean="0"/>
                <a:t>FePc</a:t>
              </a:r>
              <a:endParaRPr lang="en-AU" sz="3600" dirty="0"/>
            </a:p>
          </p:txBody>
        </p:sp>
        <p:sp>
          <p:nvSpPr>
            <p:cNvPr id="61" name="TextBox 60"/>
            <p:cNvSpPr txBox="1"/>
            <p:nvPr/>
          </p:nvSpPr>
          <p:spPr>
            <a:xfrm>
              <a:off x="4974770" y="5965818"/>
              <a:ext cx="2221534" cy="646331"/>
            </a:xfrm>
            <a:prstGeom prst="rect">
              <a:avLst/>
            </a:prstGeom>
            <a:noFill/>
          </p:spPr>
          <p:txBody>
            <a:bodyPr wrap="square" rtlCol="0">
              <a:spAutoFit/>
            </a:bodyPr>
            <a:lstStyle/>
            <a:p>
              <a:r>
                <a:rPr lang="en-AU" sz="3600" dirty="0" err="1" smtClean="0"/>
                <a:t>NiO</a:t>
              </a:r>
              <a:r>
                <a:rPr lang="en-AU" sz="3600" baseline="-25000" dirty="0" err="1" smtClean="0"/>
                <a:t>x</a:t>
              </a:r>
              <a:r>
                <a:rPr lang="en-AU" sz="3600" dirty="0" smtClean="0"/>
                <a:t>/</a:t>
              </a:r>
              <a:r>
                <a:rPr lang="en-AU" sz="3600" dirty="0" err="1" smtClean="0"/>
                <a:t>FePc</a:t>
              </a:r>
              <a:endParaRPr lang="en-AU" sz="3600" dirty="0"/>
            </a:p>
          </p:txBody>
        </p:sp>
        <p:sp>
          <p:nvSpPr>
            <p:cNvPr id="5" name="TextBox 4"/>
            <p:cNvSpPr txBox="1"/>
            <p:nvPr/>
          </p:nvSpPr>
          <p:spPr>
            <a:xfrm>
              <a:off x="7265133" y="2725953"/>
              <a:ext cx="3505200" cy="523220"/>
            </a:xfrm>
            <a:prstGeom prst="rect">
              <a:avLst/>
            </a:prstGeom>
            <a:noFill/>
          </p:spPr>
          <p:txBody>
            <a:bodyPr wrap="square" rtlCol="0">
              <a:spAutoFit/>
            </a:bodyPr>
            <a:lstStyle/>
            <a:p>
              <a:r>
                <a:rPr lang="en-AU" sz="2800" dirty="0" smtClean="0"/>
                <a:t>Black = N</a:t>
              </a:r>
              <a:r>
                <a:rPr lang="en-AU" sz="2800" baseline="-25000" dirty="0" smtClean="0"/>
                <a:t>2</a:t>
              </a:r>
              <a:r>
                <a:rPr lang="en-AU" sz="2800" dirty="0" smtClean="0"/>
                <a:t>-sat.</a:t>
              </a:r>
              <a:endParaRPr lang="en-AU" sz="2800" dirty="0"/>
            </a:p>
          </p:txBody>
        </p:sp>
        <p:sp>
          <p:nvSpPr>
            <p:cNvPr id="62" name="TextBox 61"/>
            <p:cNvSpPr txBox="1"/>
            <p:nvPr/>
          </p:nvSpPr>
          <p:spPr>
            <a:xfrm>
              <a:off x="7265133" y="3164344"/>
              <a:ext cx="3505200" cy="523220"/>
            </a:xfrm>
            <a:prstGeom prst="rect">
              <a:avLst/>
            </a:prstGeom>
            <a:noFill/>
          </p:spPr>
          <p:txBody>
            <a:bodyPr wrap="square" rtlCol="0">
              <a:spAutoFit/>
            </a:bodyPr>
            <a:lstStyle/>
            <a:p>
              <a:r>
                <a:rPr lang="en-AU" sz="2800" dirty="0" smtClean="0">
                  <a:solidFill>
                    <a:srgbClr val="FF0000"/>
                  </a:solidFill>
                </a:rPr>
                <a:t>Red = CO</a:t>
              </a:r>
              <a:r>
                <a:rPr lang="en-AU" sz="2800" baseline="-25000" dirty="0" smtClean="0">
                  <a:solidFill>
                    <a:srgbClr val="FF0000"/>
                  </a:solidFill>
                </a:rPr>
                <a:t>2</a:t>
              </a:r>
              <a:r>
                <a:rPr lang="en-AU" sz="2800" dirty="0" smtClean="0">
                  <a:solidFill>
                    <a:srgbClr val="FF0000"/>
                  </a:solidFill>
                </a:rPr>
                <a:t>-sat.</a:t>
              </a:r>
              <a:endParaRPr lang="en-AU" sz="2800" dirty="0">
                <a:solidFill>
                  <a:srgbClr val="FF0000"/>
                </a:solidFill>
              </a:endParaRPr>
            </a:p>
          </p:txBody>
        </p:sp>
      </p:grpSp>
      <p:graphicFrame>
        <p:nvGraphicFramePr>
          <p:cNvPr id="27" name="Object 26"/>
          <p:cNvGraphicFramePr>
            <a:graphicFrameLocks noChangeAspect="1"/>
          </p:cNvGraphicFramePr>
          <p:nvPr>
            <p:extLst>
              <p:ext uri="{D42A27DB-BD31-4B8C-83A1-F6EECF244321}">
                <p14:modId xmlns:p14="http://schemas.microsoft.com/office/powerpoint/2010/main" val="850423908"/>
              </p:ext>
            </p:extLst>
          </p:nvPr>
        </p:nvGraphicFramePr>
        <p:xfrm>
          <a:off x="9859690" y="2367178"/>
          <a:ext cx="6627342" cy="5071124"/>
        </p:xfrm>
        <a:graphic>
          <a:graphicData uri="http://schemas.openxmlformats.org/presentationml/2006/ole">
            <mc:AlternateContent xmlns:mc="http://schemas.openxmlformats.org/markup-compatibility/2006">
              <mc:Choice xmlns:v="urn:schemas-microsoft-com:vml" Requires="v">
                <p:oleObj spid="_x0000_s1260" name="Graph" r:id="rId15" imgW="3920760" imgH="3000960" progId="Origin50.Graph">
                  <p:embed/>
                </p:oleObj>
              </mc:Choice>
              <mc:Fallback>
                <p:oleObj name="Graph" r:id="rId15" imgW="3920760" imgH="3000960" progId="Origin50.Graph">
                  <p:embed/>
                  <p:pic>
                    <p:nvPicPr>
                      <p:cNvPr id="4" name="Object 3"/>
                      <p:cNvPicPr/>
                      <p:nvPr/>
                    </p:nvPicPr>
                    <p:blipFill>
                      <a:blip r:embed="rId16"/>
                      <a:stretch>
                        <a:fillRect/>
                      </a:stretch>
                    </p:blipFill>
                    <p:spPr>
                      <a:xfrm>
                        <a:off x="9859690" y="2367178"/>
                        <a:ext cx="6627342" cy="5071124"/>
                      </a:xfrm>
                      <a:prstGeom prst="rect">
                        <a:avLst/>
                      </a:prstGeom>
                    </p:spPr>
                  </p:pic>
                </p:oleObj>
              </mc:Fallback>
            </mc:AlternateContent>
          </a:graphicData>
        </a:graphic>
      </p:graphicFrame>
      <p:sp>
        <p:nvSpPr>
          <p:cNvPr id="28" name="Rectangle 27"/>
          <p:cNvSpPr/>
          <p:nvPr/>
        </p:nvSpPr>
        <p:spPr>
          <a:xfrm>
            <a:off x="1361000" y="13172551"/>
            <a:ext cx="16920907" cy="369332"/>
          </a:xfrm>
          <a:prstGeom prst="rect">
            <a:avLst/>
          </a:prstGeom>
        </p:spPr>
        <p:txBody>
          <a:bodyPr wrap="square">
            <a:spAutoFit/>
          </a:bodyPr>
          <a:lstStyle/>
          <a:p>
            <a:r>
              <a:rPr lang="en-GB" sz="1800" dirty="0">
                <a:latin typeface="Arial" panose="020B0604020202020204" pitchFamily="34" charset="0"/>
                <a:ea typeface="Times New Roman" panose="02020603050405020304" pitchFamily="18" charset="0"/>
                <a:cs typeface="Times New Roman" panose="02020603050405020304" pitchFamily="18" charset="0"/>
              </a:rPr>
              <a:t>Cheng Y., Veder J.-P., Thomsen L., Zhao S., Saunders M., </a:t>
            </a:r>
            <a:r>
              <a:rPr lang="en-GB" sz="1800" dirty="0" err="1">
                <a:latin typeface="Arial" panose="020B0604020202020204" pitchFamily="34" charset="0"/>
                <a:ea typeface="Times New Roman" panose="02020603050405020304" pitchFamily="18" charset="0"/>
                <a:cs typeface="Times New Roman" panose="02020603050405020304" pitchFamily="18" charset="0"/>
              </a:rPr>
              <a:t>Demichelis</a:t>
            </a:r>
            <a:r>
              <a:rPr lang="en-GB" sz="1800" dirty="0">
                <a:latin typeface="Arial" panose="020B0604020202020204" pitchFamily="34" charset="0"/>
                <a:ea typeface="Times New Roman" panose="02020603050405020304" pitchFamily="18" charset="0"/>
                <a:cs typeface="Times New Roman" panose="02020603050405020304" pitchFamily="18" charset="0"/>
              </a:rPr>
              <a:t> R., Liu C., De Marco R., Jiang S.P., J Mater. Chem. A </a:t>
            </a:r>
            <a:r>
              <a:rPr lang="en-GB" sz="1800" b="1" dirty="0">
                <a:latin typeface="Arial" panose="020B0604020202020204" pitchFamily="34" charset="0"/>
                <a:ea typeface="Times New Roman" panose="02020603050405020304" pitchFamily="18" charset="0"/>
                <a:cs typeface="Times New Roman" panose="02020603050405020304" pitchFamily="18" charset="0"/>
              </a:rPr>
              <a:t>6</a:t>
            </a:r>
            <a:r>
              <a:rPr lang="en-GB" sz="1800" dirty="0">
                <a:latin typeface="Arial" panose="020B0604020202020204" pitchFamily="34" charset="0"/>
                <a:ea typeface="Times New Roman" panose="02020603050405020304" pitchFamily="18" charset="0"/>
                <a:cs typeface="Times New Roman" panose="02020603050405020304" pitchFamily="18" charset="0"/>
              </a:rPr>
              <a:t>, 1370 (2018).</a:t>
            </a:r>
            <a:endParaRPr lang="en-AU" sz="1800" dirty="0"/>
          </a:p>
        </p:txBody>
      </p:sp>
    </p:spTree>
    <p:extLst>
      <p:ext uri="{BB962C8B-B14F-4D97-AF65-F5344CB8AC3E}">
        <p14:creationId xmlns:p14="http://schemas.microsoft.com/office/powerpoint/2010/main" val="260361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3005349"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000" i="1" dirty="0" smtClean="0">
                <a:solidFill>
                  <a:schemeClr val="tx1"/>
                </a:solidFill>
                <a:latin typeface="+mn-lt"/>
                <a:cs typeface="Calibri Regular" charset="0"/>
              </a:rPr>
              <a:t>Ex situ</a:t>
            </a:r>
            <a:r>
              <a:rPr lang="en-US" sz="8000" dirty="0" smtClean="0">
                <a:solidFill>
                  <a:schemeClr val="tx1"/>
                </a:solidFill>
                <a:latin typeface="+mn-lt"/>
                <a:cs typeface="Calibri Regular" charset="0"/>
              </a:rPr>
              <a:t> Near Edge X-ray Absorption Fine Structure </a:t>
            </a:r>
            <a:endParaRPr lang="en-US" sz="8000" i="1" dirty="0">
              <a:solidFill>
                <a:schemeClr val="tx1"/>
              </a:solidFill>
              <a:latin typeface="+mn-lt"/>
              <a:cs typeface="Calibri Regular" charset="0"/>
            </a:endParaRPr>
          </a:p>
        </p:txBody>
      </p:sp>
      <p:sp>
        <p:nvSpPr>
          <p:cNvPr id="48" name="Subtitle 2">
            <a:extLst>
              <a:ext uri="{FF2B5EF4-FFF2-40B4-BE49-F238E27FC236}">
                <a16:creationId xmlns:a16="http://schemas.microsoft.com/office/drawing/2014/main" id="{BF6EE3A9-577D-6A47-8ED2-173ECDEB5317}"/>
              </a:ext>
            </a:extLst>
          </p:cNvPr>
          <p:cNvSpPr txBox="1">
            <a:spLocks/>
          </p:cNvSpPr>
          <p:nvPr/>
        </p:nvSpPr>
        <p:spPr>
          <a:xfrm>
            <a:off x="1381826" y="2401587"/>
            <a:ext cx="11664905" cy="11130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3000"/>
              </a:spcBef>
              <a:spcAft>
                <a:spcPts val="3000"/>
              </a:spcAft>
            </a:pPr>
            <a:r>
              <a:rPr lang="en-US" sz="4000" dirty="0" smtClean="0">
                <a:solidFill>
                  <a:schemeClr val="tx2"/>
                </a:solidFill>
                <a:cs typeface="Calibri Regular" charset="0"/>
              </a:rPr>
              <a:t>Experiments conducted at the Soft X-ray beamline of the Australian Synchrotron</a:t>
            </a:r>
          </a:p>
          <a:p>
            <a:pPr>
              <a:spcBef>
                <a:spcPts val="3000"/>
              </a:spcBef>
              <a:spcAft>
                <a:spcPts val="3000"/>
              </a:spcAft>
            </a:pPr>
            <a:r>
              <a:rPr lang="en-US" sz="4000" dirty="0" smtClean="0">
                <a:solidFill>
                  <a:schemeClr val="tx2"/>
                </a:solidFill>
                <a:cs typeface="Calibri Regular" charset="0"/>
              </a:rPr>
              <a:t>System of interest: </a:t>
            </a:r>
            <a:r>
              <a:rPr lang="en-US" sz="4000" dirty="0" err="1" smtClean="0">
                <a:solidFill>
                  <a:schemeClr val="tx2"/>
                </a:solidFill>
                <a:cs typeface="Calibri Regular" charset="0"/>
              </a:rPr>
              <a:t>CoO</a:t>
            </a:r>
            <a:r>
              <a:rPr lang="en-US" sz="4000" baseline="-25000" dirty="0" err="1" smtClean="0">
                <a:solidFill>
                  <a:schemeClr val="tx2"/>
                </a:solidFill>
                <a:cs typeface="Calibri Regular" charset="0"/>
              </a:rPr>
              <a:t>x</a:t>
            </a:r>
            <a:r>
              <a:rPr lang="en-US" sz="4000" dirty="0" smtClean="0">
                <a:solidFill>
                  <a:schemeClr val="tx2"/>
                </a:solidFill>
                <a:cs typeface="Calibri Regular" charset="0"/>
              </a:rPr>
              <a:t>/</a:t>
            </a:r>
            <a:r>
              <a:rPr lang="en-US" sz="4000" dirty="0" err="1" smtClean="0">
                <a:solidFill>
                  <a:schemeClr val="tx2"/>
                </a:solidFill>
                <a:cs typeface="Calibri Regular" charset="0"/>
              </a:rPr>
              <a:t>FePc</a:t>
            </a:r>
            <a:r>
              <a:rPr lang="en-US" sz="4000" dirty="0" smtClean="0">
                <a:solidFill>
                  <a:schemeClr val="tx2"/>
                </a:solidFill>
                <a:cs typeface="Calibri Regular" charset="0"/>
              </a:rPr>
              <a:t> on graphene</a:t>
            </a:r>
            <a:endParaRPr lang="en-US" sz="3600" dirty="0">
              <a:solidFill>
                <a:schemeClr val="tx2"/>
              </a:solidFill>
              <a:cs typeface="Calibri Regular" charset="0"/>
            </a:endParaRPr>
          </a:p>
          <a:p>
            <a:pPr>
              <a:spcBef>
                <a:spcPts val="3000"/>
              </a:spcBef>
              <a:spcAft>
                <a:spcPts val="3000"/>
              </a:spcAft>
            </a:pPr>
            <a:r>
              <a:rPr lang="en-US" sz="3600" dirty="0" smtClean="0">
                <a:solidFill>
                  <a:schemeClr val="tx2"/>
                </a:solidFill>
                <a:cs typeface="Calibri Regular" charset="0"/>
              </a:rPr>
              <a:t>Electrochemistry was conducted, samples were freeze-dried, then transferred into UHV for NEXAFS </a:t>
            </a:r>
            <a:endParaRPr lang="en-US" sz="4000" dirty="0" smtClean="0">
              <a:solidFill>
                <a:schemeClr val="tx2"/>
              </a:solidFill>
              <a:cs typeface="Calibri Regular"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85138" y="7485844"/>
            <a:ext cx="8760508" cy="5593500"/>
          </a:xfrm>
          <a:prstGeom prst="roundRect">
            <a:avLst>
              <a:gd name="adj" fmla="val 8594"/>
            </a:avLst>
          </a:prstGeom>
          <a:solidFill>
            <a:srgbClr val="FFFFFF">
              <a:shade val="85000"/>
            </a:srgbClr>
          </a:solidFill>
          <a:ln>
            <a:noFill/>
          </a:ln>
          <a:effectLst/>
        </p:spPr>
      </p:pic>
      <p:pic>
        <p:nvPicPr>
          <p:cNvPr id="3" name="Picture 2"/>
          <p:cNvPicPr>
            <a:picLocks noChangeAspect="1"/>
          </p:cNvPicPr>
          <p:nvPr/>
        </p:nvPicPr>
        <p:blipFill>
          <a:blip r:embed="rId5"/>
          <a:stretch>
            <a:fillRect/>
          </a:stretch>
        </p:blipFill>
        <p:spPr>
          <a:xfrm>
            <a:off x="13550043" y="1872937"/>
            <a:ext cx="8882642" cy="11650466"/>
          </a:xfrm>
          <a:prstGeom prst="rect">
            <a:avLst/>
          </a:prstGeom>
        </p:spPr>
      </p:pic>
    </p:spTree>
    <p:extLst>
      <p:ext uri="{BB962C8B-B14F-4D97-AF65-F5344CB8AC3E}">
        <p14:creationId xmlns:p14="http://schemas.microsoft.com/office/powerpoint/2010/main" val="108485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3005349"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000" i="1" dirty="0" smtClean="0">
                <a:solidFill>
                  <a:schemeClr val="tx1"/>
                </a:solidFill>
                <a:latin typeface="+mn-lt"/>
                <a:cs typeface="Calibri Regular" charset="0"/>
              </a:rPr>
              <a:t>Ex situ </a:t>
            </a:r>
            <a:r>
              <a:rPr lang="en-US" sz="8000" dirty="0" smtClean="0">
                <a:solidFill>
                  <a:schemeClr val="tx1"/>
                </a:solidFill>
                <a:latin typeface="+mn-lt"/>
                <a:cs typeface="Calibri Regular" charset="0"/>
              </a:rPr>
              <a:t>NEXAFS</a:t>
            </a:r>
            <a:endParaRPr lang="en-US" sz="8000" i="1" dirty="0">
              <a:solidFill>
                <a:schemeClr val="tx1"/>
              </a:solidFill>
              <a:latin typeface="+mn-lt"/>
              <a:cs typeface="Calibri Regular" charset="0"/>
            </a:endParaRPr>
          </a:p>
        </p:txBody>
      </p:sp>
      <p:grpSp>
        <p:nvGrpSpPr>
          <p:cNvPr id="19" name="Group 18"/>
          <p:cNvGrpSpPr/>
          <p:nvPr/>
        </p:nvGrpSpPr>
        <p:grpSpPr>
          <a:xfrm>
            <a:off x="-227013" y="2165299"/>
            <a:ext cx="24698648" cy="5278323"/>
            <a:chOff x="2889338" y="-1178628"/>
            <a:chExt cx="14632542" cy="3127105"/>
          </a:xfrm>
        </p:grpSpPr>
        <p:graphicFrame>
          <p:nvGraphicFramePr>
            <p:cNvPr id="22" name="Object 21"/>
            <p:cNvGraphicFramePr>
              <a:graphicFrameLocks noChangeAspect="1"/>
            </p:cNvGraphicFramePr>
            <p:nvPr>
              <p:extLst/>
            </p:nvPr>
          </p:nvGraphicFramePr>
          <p:xfrm>
            <a:off x="2889338" y="-1159848"/>
            <a:ext cx="4022725" cy="3108325"/>
          </p:xfrm>
          <a:graphic>
            <a:graphicData uri="http://schemas.openxmlformats.org/presentationml/2006/ole">
              <mc:AlternateContent xmlns:mc="http://schemas.openxmlformats.org/markup-compatibility/2006">
                <mc:Choice xmlns:v="urn:schemas-microsoft-com:vml" Requires="v">
                  <p:oleObj spid="_x0000_s2186" name="Graph" r:id="rId5" imgW="4023360" imgH="3108960" progId="Origin50.Graph">
                    <p:embed/>
                  </p:oleObj>
                </mc:Choice>
                <mc:Fallback>
                  <p:oleObj name="Graph" r:id="rId5" imgW="4023360" imgH="3108960" progId="Origin50.Graph">
                    <p:embed/>
                    <p:pic>
                      <p:nvPicPr>
                        <p:cNvPr id="26" name="Object 25"/>
                        <p:cNvPicPr/>
                        <p:nvPr/>
                      </p:nvPicPr>
                      <p:blipFill>
                        <a:blip r:embed="rId6"/>
                        <a:stretch>
                          <a:fillRect/>
                        </a:stretch>
                      </p:blipFill>
                      <p:spPr>
                        <a:xfrm>
                          <a:off x="2889338" y="-1159848"/>
                          <a:ext cx="4022725" cy="3108325"/>
                        </a:xfrm>
                        <a:prstGeom prst="rect">
                          <a:avLst/>
                        </a:prstGeom>
                      </p:spPr>
                    </p:pic>
                  </p:oleObj>
                </mc:Fallback>
              </mc:AlternateContent>
            </a:graphicData>
          </a:graphic>
        </p:graphicFrame>
        <p:grpSp>
          <p:nvGrpSpPr>
            <p:cNvPr id="23" name="Group 22"/>
            <p:cNvGrpSpPr/>
            <p:nvPr/>
          </p:nvGrpSpPr>
          <p:grpSpPr>
            <a:xfrm>
              <a:off x="5778564" y="-1178628"/>
              <a:ext cx="11743316" cy="3127105"/>
              <a:chOff x="5778564" y="-1323771"/>
              <a:chExt cx="11743316" cy="3127105"/>
            </a:xfrm>
          </p:grpSpPr>
          <p:grpSp>
            <p:nvGrpSpPr>
              <p:cNvPr id="25" name="Group 24"/>
              <p:cNvGrpSpPr/>
              <p:nvPr/>
            </p:nvGrpSpPr>
            <p:grpSpPr>
              <a:xfrm>
                <a:off x="6276091" y="-1323771"/>
                <a:ext cx="11245789" cy="3127105"/>
                <a:chOff x="6043863" y="-844800"/>
                <a:chExt cx="11245789" cy="3127105"/>
              </a:xfrm>
            </p:grpSpPr>
            <p:graphicFrame>
              <p:nvGraphicFramePr>
                <p:cNvPr id="27" name="Object 26"/>
                <p:cNvGraphicFramePr>
                  <a:graphicFrameLocks noChangeAspect="1"/>
                </p:cNvGraphicFramePr>
                <p:nvPr>
                  <p:extLst>
                    <p:ext uri="{D42A27DB-BD31-4B8C-83A1-F6EECF244321}">
                      <p14:modId xmlns:p14="http://schemas.microsoft.com/office/powerpoint/2010/main" val="2749404135"/>
                    </p:ext>
                  </p:extLst>
                </p:nvPr>
              </p:nvGraphicFramePr>
              <p:xfrm>
                <a:off x="6043863" y="-833639"/>
                <a:ext cx="4022725" cy="3108325"/>
              </p:xfrm>
              <a:graphic>
                <a:graphicData uri="http://schemas.openxmlformats.org/presentationml/2006/ole">
                  <mc:AlternateContent xmlns:mc="http://schemas.openxmlformats.org/markup-compatibility/2006">
                    <mc:Choice xmlns:v="urn:schemas-microsoft-com:vml" Requires="v">
                      <p:oleObj spid="_x0000_s2187" name="Graph" r:id="rId7" imgW="4023360" imgH="3108960" progId="Origin50.Graph">
                        <p:embed/>
                      </p:oleObj>
                    </mc:Choice>
                    <mc:Fallback>
                      <p:oleObj name="Graph" r:id="rId7" imgW="4023360" imgH="3108960" progId="Origin50.Graph">
                        <p:embed/>
                        <p:pic>
                          <p:nvPicPr>
                            <p:cNvPr id="4" name="Object 3"/>
                            <p:cNvPicPr/>
                            <p:nvPr/>
                          </p:nvPicPr>
                          <p:blipFill>
                            <a:blip r:embed="rId8"/>
                            <a:stretch>
                              <a:fillRect/>
                            </a:stretch>
                          </p:blipFill>
                          <p:spPr>
                            <a:xfrm>
                              <a:off x="6043863" y="-833639"/>
                              <a:ext cx="4022725" cy="3108325"/>
                            </a:xfrm>
                            <a:prstGeom prst="rect">
                              <a:avLst/>
                            </a:prstGeom>
                          </p:spPr>
                        </p:pic>
                      </p:oleObj>
                    </mc:Fallback>
                  </mc:AlternateContent>
                </a:graphicData>
              </a:graphic>
            </p:graphicFrame>
            <p:grpSp>
              <p:nvGrpSpPr>
                <p:cNvPr id="28" name="Group 27"/>
                <p:cNvGrpSpPr/>
                <p:nvPr/>
              </p:nvGrpSpPr>
              <p:grpSpPr>
                <a:xfrm>
                  <a:off x="8841860" y="-844800"/>
                  <a:ext cx="8447792" cy="3127105"/>
                  <a:chOff x="8931786" y="-2461875"/>
                  <a:chExt cx="8447792" cy="3127105"/>
                </a:xfrm>
              </p:grpSpPr>
              <p:grpSp>
                <p:nvGrpSpPr>
                  <p:cNvPr id="31" name="Group 30"/>
                  <p:cNvGrpSpPr/>
                  <p:nvPr/>
                </p:nvGrpSpPr>
                <p:grpSpPr>
                  <a:xfrm>
                    <a:off x="9745321" y="-2461875"/>
                    <a:ext cx="7634257" cy="3127105"/>
                    <a:chOff x="8258165" y="-2164890"/>
                    <a:chExt cx="7634257" cy="3127105"/>
                  </a:xfrm>
                </p:grpSpPr>
                <p:graphicFrame>
                  <p:nvGraphicFramePr>
                    <p:cNvPr id="37" name="Object 36"/>
                    <p:cNvGraphicFramePr>
                      <a:graphicFrameLocks noChangeAspect="1"/>
                    </p:cNvGraphicFramePr>
                    <p:nvPr>
                      <p:extLst>
                        <p:ext uri="{D42A27DB-BD31-4B8C-83A1-F6EECF244321}">
                          <p14:modId xmlns:p14="http://schemas.microsoft.com/office/powerpoint/2010/main" val="1601666211"/>
                        </p:ext>
                      </p:extLst>
                    </p:nvPr>
                  </p:nvGraphicFramePr>
                  <p:xfrm>
                    <a:off x="8258165" y="-2164890"/>
                    <a:ext cx="4022725" cy="3108325"/>
                  </p:xfrm>
                  <a:graphic>
                    <a:graphicData uri="http://schemas.openxmlformats.org/presentationml/2006/ole">
                      <mc:AlternateContent xmlns:mc="http://schemas.openxmlformats.org/markup-compatibility/2006">
                        <mc:Choice xmlns:v="urn:schemas-microsoft-com:vml" Requires="v">
                          <p:oleObj spid="_x0000_s2188" name="Graph" r:id="rId9" imgW="4023360" imgH="3108960" progId="Origin50.Graph">
                            <p:embed/>
                          </p:oleObj>
                        </mc:Choice>
                        <mc:Fallback>
                          <p:oleObj name="Graph" r:id="rId9" imgW="4023360" imgH="3108960" progId="Origin50.Graph">
                            <p:embed/>
                            <p:pic>
                              <p:nvPicPr>
                                <p:cNvPr id="6" name="Object 5"/>
                                <p:cNvPicPr/>
                                <p:nvPr/>
                              </p:nvPicPr>
                              <p:blipFill>
                                <a:blip r:embed="rId10"/>
                                <a:stretch>
                                  <a:fillRect/>
                                </a:stretch>
                              </p:blipFill>
                              <p:spPr>
                                <a:xfrm>
                                  <a:off x="8258165" y="-2164890"/>
                                  <a:ext cx="4022725" cy="310832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916063499"/>
                        </p:ext>
                      </p:extLst>
                    </p:nvPr>
                  </p:nvGraphicFramePr>
                  <p:xfrm>
                    <a:off x="11869697" y="-2146110"/>
                    <a:ext cx="4022725" cy="3108325"/>
                  </p:xfrm>
                  <a:graphic>
                    <a:graphicData uri="http://schemas.openxmlformats.org/presentationml/2006/ole">
                      <mc:AlternateContent xmlns:mc="http://schemas.openxmlformats.org/markup-compatibility/2006">
                        <mc:Choice xmlns:v="urn:schemas-microsoft-com:vml" Requires="v">
                          <p:oleObj spid="_x0000_s2189" name="Graph" r:id="rId11" imgW="4023360" imgH="3108960" progId="Origin50.Graph">
                            <p:embed/>
                          </p:oleObj>
                        </mc:Choice>
                        <mc:Fallback>
                          <p:oleObj name="Graph" r:id="rId11" imgW="4023360" imgH="3108960" progId="Origin50.Graph">
                            <p:embed/>
                            <p:pic>
                              <p:nvPicPr>
                                <p:cNvPr id="7" name="Object 6"/>
                                <p:cNvPicPr/>
                                <p:nvPr/>
                              </p:nvPicPr>
                              <p:blipFill>
                                <a:blip r:embed="rId12"/>
                                <a:stretch>
                                  <a:fillRect/>
                                </a:stretch>
                              </p:blipFill>
                              <p:spPr>
                                <a:xfrm>
                                  <a:off x="11869697" y="-2146110"/>
                                  <a:ext cx="4022725" cy="3108325"/>
                                </a:xfrm>
                                <a:prstGeom prst="rect">
                                  <a:avLst/>
                                </a:prstGeom>
                              </p:spPr>
                            </p:pic>
                          </p:oleObj>
                        </mc:Fallback>
                      </mc:AlternateContent>
                    </a:graphicData>
                  </a:graphic>
                </p:graphicFrame>
              </p:grpSp>
              <p:grpSp>
                <p:nvGrpSpPr>
                  <p:cNvPr id="33" name="Group 32"/>
                  <p:cNvGrpSpPr/>
                  <p:nvPr/>
                </p:nvGrpSpPr>
                <p:grpSpPr>
                  <a:xfrm>
                    <a:off x="8931786" y="-2450714"/>
                    <a:ext cx="7872802" cy="315808"/>
                    <a:chOff x="8931786" y="-2450714"/>
                    <a:chExt cx="7872802" cy="315808"/>
                  </a:xfrm>
                </p:grpSpPr>
                <p:sp>
                  <p:nvSpPr>
                    <p:cNvPr id="34" name="TextBox 33"/>
                    <p:cNvSpPr txBox="1"/>
                    <p:nvPr/>
                  </p:nvSpPr>
                  <p:spPr>
                    <a:xfrm>
                      <a:off x="8931786" y="-2446023"/>
                      <a:ext cx="649738" cy="309978"/>
                    </a:xfrm>
                    <a:prstGeom prst="rect">
                      <a:avLst/>
                    </a:prstGeom>
                    <a:noFill/>
                  </p:spPr>
                  <p:txBody>
                    <a:bodyPr wrap="none" rtlCol="0">
                      <a:spAutoFit/>
                    </a:bodyPr>
                    <a:lstStyle/>
                    <a:p>
                      <a:r>
                        <a:rPr lang="en-AU" sz="2800" b="1" dirty="0">
                          <a:latin typeface="Times New Roman" panose="02020603050405020304" pitchFamily="18" charset="0"/>
                          <a:cs typeface="Times New Roman" panose="02020603050405020304" pitchFamily="18" charset="0"/>
                        </a:rPr>
                        <a:t>-0.2 V</a:t>
                      </a:r>
                    </a:p>
                  </p:txBody>
                </p:sp>
                <p:sp>
                  <p:nvSpPr>
                    <p:cNvPr id="35" name="TextBox 34"/>
                    <p:cNvSpPr txBox="1"/>
                    <p:nvPr/>
                  </p:nvSpPr>
                  <p:spPr>
                    <a:xfrm>
                      <a:off x="12543318" y="-2450714"/>
                      <a:ext cx="649738" cy="309978"/>
                    </a:xfrm>
                    <a:prstGeom prst="rect">
                      <a:avLst/>
                    </a:prstGeom>
                    <a:noFill/>
                  </p:spPr>
                  <p:txBody>
                    <a:bodyPr wrap="none" rtlCol="0">
                      <a:spAutoFit/>
                    </a:bodyPr>
                    <a:lstStyle/>
                    <a:p>
                      <a:r>
                        <a:rPr lang="en-AU" sz="2800" b="1" dirty="0">
                          <a:latin typeface="Times New Roman" panose="02020603050405020304" pitchFamily="18" charset="0"/>
                          <a:cs typeface="Times New Roman" panose="02020603050405020304" pitchFamily="18" charset="0"/>
                        </a:rPr>
                        <a:t>-0.4 V</a:t>
                      </a:r>
                    </a:p>
                  </p:txBody>
                </p:sp>
                <p:sp>
                  <p:nvSpPr>
                    <p:cNvPr id="36" name="TextBox 35"/>
                    <p:cNvSpPr txBox="1"/>
                    <p:nvPr/>
                  </p:nvSpPr>
                  <p:spPr>
                    <a:xfrm>
                      <a:off x="16154850" y="-2444884"/>
                      <a:ext cx="649738" cy="309978"/>
                    </a:xfrm>
                    <a:prstGeom prst="rect">
                      <a:avLst/>
                    </a:prstGeom>
                    <a:noFill/>
                  </p:spPr>
                  <p:txBody>
                    <a:bodyPr wrap="none" rtlCol="0">
                      <a:spAutoFit/>
                    </a:bodyPr>
                    <a:lstStyle/>
                    <a:p>
                      <a:r>
                        <a:rPr lang="en-AU" sz="2800" b="1" dirty="0">
                          <a:latin typeface="Times New Roman" panose="02020603050405020304" pitchFamily="18" charset="0"/>
                          <a:cs typeface="Times New Roman" panose="02020603050405020304" pitchFamily="18" charset="0"/>
                        </a:rPr>
                        <a:t>-0.7 V</a:t>
                      </a:r>
                    </a:p>
                  </p:txBody>
                </p:sp>
              </p:grpSp>
            </p:grpSp>
          </p:grpSp>
          <p:sp>
            <p:nvSpPr>
              <p:cNvPr id="26" name="TextBox 25"/>
              <p:cNvSpPr txBox="1"/>
              <p:nvPr/>
            </p:nvSpPr>
            <p:spPr>
              <a:xfrm>
                <a:off x="5778564" y="-1304991"/>
                <a:ext cx="523468" cy="309978"/>
              </a:xfrm>
              <a:prstGeom prst="rect">
                <a:avLst/>
              </a:prstGeom>
              <a:noFill/>
            </p:spPr>
            <p:txBody>
              <a:bodyPr wrap="none" rtlCol="0">
                <a:spAutoFit/>
              </a:bodyPr>
              <a:lstStyle/>
              <a:p>
                <a:r>
                  <a:rPr lang="en-AU" sz="2800" b="1" dirty="0">
                    <a:latin typeface="Times New Roman" panose="02020603050405020304" pitchFamily="18" charset="0"/>
                    <a:cs typeface="Times New Roman" panose="02020603050405020304" pitchFamily="18" charset="0"/>
                  </a:rPr>
                  <a:t>Raw</a:t>
                </a:r>
              </a:p>
            </p:txBody>
          </p:sp>
        </p:grpSp>
      </p:grpSp>
      <p:grpSp>
        <p:nvGrpSpPr>
          <p:cNvPr id="6" name="Group 5"/>
          <p:cNvGrpSpPr/>
          <p:nvPr/>
        </p:nvGrpSpPr>
        <p:grpSpPr>
          <a:xfrm>
            <a:off x="-11860" y="7391400"/>
            <a:ext cx="6490447" cy="5664178"/>
            <a:chOff x="-11860" y="7541062"/>
            <a:chExt cx="6490447" cy="5664178"/>
          </a:xfrm>
        </p:grpSpPr>
        <p:pic>
          <p:nvPicPr>
            <p:cNvPr id="3" name="Picture 2"/>
            <p:cNvPicPr>
              <a:picLocks noChangeAspect="1"/>
            </p:cNvPicPr>
            <p:nvPr/>
          </p:nvPicPr>
          <p:blipFill rotWithShape="1">
            <a:blip r:embed="rId13" cstate="email">
              <a:extLst>
                <a:ext uri="{28A0092B-C50C-407E-A947-70E740481C1C}">
                  <a14:useLocalDpi xmlns:a14="http://schemas.microsoft.com/office/drawing/2010/main"/>
                </a:ext>
              </a:extLst>
            </a:blip>
            <a:srcRect r="1644"/>
            <a:stretch/>
          </p:blipFill>
          <p:spPr>
            <a:xfrm>
              <a:off x="259194" y="7541062"/>
              <a:ext cx="6219393" cy="5664178"/>
            </a:xfrm>
            <a:prstGeom prst="rect">
              <a:avLst/>
            </a:prstGeom>
          </p:spPr>
        </p:pic>
        <p:sp>
          <p:nvSpPr>
            <p:cNvPr id="5" name="Rectangle 4"/>
            <p:cNvSpPr/>
            <p:nvPr/>
          </p:nvSpPr>
          <p:spPr>
            <a:xfrm>
              <a:off x="-11860" y="7541062"/>
              <a:ext cx="1219200" cy="609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grpSp>
        <p:nvGrpSpPr>
          <p:cNvPr id="8" name="Group 7"/>
          <p:cNvGrpSpPr/>
          <p:nvPr/>
        </p:nvGrpSpPr>
        <p:grpSpPr>
          <a:xfrm>
            <a:off x="6878361" y="8171709"/>
            <a:ext cx="16680710" cy="3904274"/>
            <a:chOff x="6859587" y="8440126"/>
            <a:chExt cx="14401800" cy="3370874"/>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r="16304"/>
            <a:stretch/>
          </p:blipFill>
          <p:spPr>
            <a:xfrm>
              <a:off x="6859587" y="8440126"/>
              <a:ext cx="14401800" cy="3370874"/>
            </a:xfrm>
            <a:prstGeom prst="rect">
              <a:avLst/>
            </a:prstGeom>
          </p:spPr>
        </p:pic>
        <p:sp>
          <p:nvSpPr>
            <p:cNvPr id="42" name="Rectangle 41"/>
            <p:cNvSpPr/>
            <p:nvPr/>
          </p:nvSpPr>
          <p:spPr>
            <a:xfrm>
              <a:off x="6901515" y="8991600"/>
              <a:ext cx="5825472" cy="381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sp>
        <p:nvSpPr>
          <p:cNvPr id="29" name="Rectangle 28"/>
          <p:cNvSpPr/>
          <p:nvPr/>
        </p:nvSpPr>
        <p:spPr>
          <a:xfrm>
            <a:off x="1381825" y="13118774"/>
            <a:ext cx="16920907" cy="369332"/>
          </a:xfrm>
          <a:prstGeom prst="rect">
            <a:avLst/>
          </a:prstGeom>
        </p:spPr>
        <p:txBody>
          <a:bodyPr wrap="square">
            <a:spAutoFit/>
          </a:bodyPr>
          <a:lstStyle/>
          <a:p>
            <a:r>
              <a:rPr lang="en-GB" sz="1800" dirty="0">
                <a:latin typeface="Arial" panose="020B0604020202020204" pitchFamily="34" charset="0"/>
                <a:ea typeface="Times New Roman" panose="02020603050405020304" pitchFamily="18" charset="0"/>
                <a:cs typeface="Times New Roman" panose="02020603050405020304" pitchFamily="18" charset="0"/>
              </a:rPr>
              <a:t>Cheng Y., Veder J.-P., Thomsen L., Zhao S., Saunders M., </a:t>
            </a:r>
            <a:r>
              <a:rPr lang="en-GB" sz="1800" dirty="0" err="1">
                <a:latin typeface="Arial" panose="020B0604020202020204" pitchFamily="34" charset="0"/>
                <a:ea typeface="Times New Roman" panose="02020603050405020304" pitchFamily="18" charset="0"/>
                <a:cs typeface="Times New Roman" panose="02020603050405020304" pitchFamily="18" charset="0"/>
              </a:rPr>
              <a:t>Demichelis</a:t>
            </a:r>
            <a:r>
              <a:rPr lang="en-GB" sz="1800" dirty="0">
                <a:latin typeface="Arial" panose="020B0604020202020204" pitchFamily="34" charset="0"/>
                <a:ea typeface="Times New Roman" panose="02020603050405020304" pitchFamily="18" charset="0"/>
                <a:cs typeface="Times New Roman" panose="02020603050405020304" pitchFamily="18" charset="0"/>
              </a:rPr>
              <a:t> R., Liu C., De Marco R., Jiang S.P., J Mater. Chem. A </a:t>
            </a:r>
            <a:r>
              <a:rPr lang="en-GB" sz="1800" b="1" dirty="0">
                <a:latin typeface="Arial" panose="020B0604020202020204" pitchFamily="34" charset="0"/>
                <a:ea typeface="Times New Roman" panose="02020603050405020304" pitchFamily="18" charset="0"/>
                <a:cs typeface="Times New Roman" panose="02020603050405020304" pitchFamily="18" charset="0"/>
              </a:rPr>
              <a:t>6</a:t>
            </a:r>
            <a:r>
              <a:rPr lang="en-GB" sz="1800" dirty="0">
                <a:latin typeface="Arial" panose="020B0604020202020204" pitchFamily="34" charset="0"/>
                <a:ea typeface="Times New Roman" panose="02020603050405020304" pitchFamily="18" charset="0"/>
                <a:cs typeface="Times New Roman" panose="02020603050405020304" pitchFamily="18" charset="0"/>
              </a:rPr>
              <a:t>, 1370 (2018).</a:t>
            </a:r>
            <a:endParaRPr lang="en-AU" sz="1800" dirty="0"/>
          </a:p>
        </p:txBody>
      </p:sp>
    </p:spTree>
    <p:extLst>
      <p:ext uri="{BB962C8B-B14F-4D97-AF65-F5344CB8AC3E}">
        <p14:creationId xmlns:p14="http://schemas.microsoft.com/office/powerpoint/2010/main" val="3337347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3005349"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000" dirty="0" smtClean="0">
                <a:solidFill>
                  <a:schemeClr val="tx1"/>
                </a:solidFill>
                <a:latin typeface="+mn-lt"/>
                <a:cs typeface="Calibri Regular" charset="0"/>
              </a:rPr>
              <a:t>Electrochemically substituted </a:t>
            </a:r>
            <a:r>
              <a:rPr lang="en-US" sz="8000" dirty="0" err="1" smtClean="0">
                <a:solidFill>
                  <a:schemeClr val="tx1"/>
                </a:solidFill>
                <a:latin typeface="+mn-lt"/>
                <a:cs typeface="Calibri Regular" charset="0"/>
              </a:rPr>
              <a:t>FePc</a:t>
            </a:r>
            <a:endParaRPr lang="en-US" sz="8000" dirty="0">
              <a:solidFill>
                <a:schemeClr val="tx1"/>
              </a:solidFill>
              <a:latin typeface="+mn-lt"/>
              <a:cs typeface="Calibri Regular" charset="0"/>
            </a:endParaRPr>
          </a:p>
        </p:txBody>
      </p:sp>
      <p:grpSp>
        <p:nvGrpSpPr>
          <p:cNvPr id="56" name="Group 55"/>
          <p:cNvGrpSpPr/>
          <p:nvPr/>
        </p:nvGrpSpPr>
        <p:grpSpPr>
          <a:xfrm>
            <a:off x="2327348" y="2343161"/>
            <a:ext cx="18857839" cy="9039873"/>
            <a:chOff x="593393" y="172099"/>
            <a:chExt cx="11299215" cy="5416499"/>
          </a:xfrm>
        </p:grpSpPr>
        <p:grpSp>
          <p:nvGrpSpPr>
            <p:cNvPr id="57" name="Group 56"/>
            <p:cNvGrpSpPr/>
            <p:nvPr/>
          </p:nvGrpSpPr>
          <p:grpSpPr>
            <a:xfrm>
              <a:off x="1345745" y="172099"/>
              <a:ext cx="10546863" cy="5416499"/>
              <a:chOff x="1345745" y="172099"/>
              <a:chExt cx="10546863" cy="5416499"/>
            </a:xfrm>
          </p:grpSpPr>
          <p:pic>
            <p:nvPicPr>
              <p:cNvPr id="61" name="Picture 6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5745" y="2587214"/>
                <a:ext cx="4783456" cy="3001384"/>
              </a:xfrm>
              <a:prstGeom prst="rect">
                <a:avLst/>
              </a:prstGeom>
            </p:spPr>
          </p:pic>
          <p:pic>
            <p:nvPicPr>
              <p:cNvPr id="62" name="Picture 6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83360" y="2194560"/>
                <a:ext cx="5409248" cy="3394038"/>
              </a:xfrm>
              <a:prstGeom prst="rect">
                <a:avLst/>
              </a:prstGeom>
            </p:spPr>
          </p:pic>
          <p:sp>
            <p:nvSpPr>
              <p:cNvPr id="63" name="TextBox 62"/>
              <p:cNvSpPr txBox="1"/>
              <p:nvPr/>
            </p:nvSpPr>
            <p:spPr>
              <a:xfrm>
                <a:off x="8411293" y="2721226"/>
                <a:ext cx="562975"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rPr>
                  <a:t>Fe</a:t>
                </a:r>
                <a:endParaRPr kumimoji="0" lang="en-AU" sz="2800" b="1" i="1" u="none" strike="noStrike" kern="0" cap="none" spc="0" normalizeH="0" baseline="-25000" noProof="0" dirty="0" smtClean="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64" name="TextBox 63"/>
              <p:cNvSpPr txBox="1"/>
              <p:nvPr/>
            </p:nvSpPr>
            <p:spPr>
              <a:xfrm>
                <a:off x="9763799" y="2485085"/>
                <a:ext cx="623889"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srgbClr val="7030A0"/>
                    </a:solidFill>
                    <a:effectLst/>
                    <a:uLnTx/>
                    <a:uFillTx/>
                    <a:latin typeface="Times New Roman" panose="02020603050405020304" pitchFamily="18" charset="0"/>
                    <a:cs typeface="Times New Roman" panose="02020603050405020304" pitchFamily="18" charset="0"/>
                  </a:rPr>
                  <a:t>C</a:t>
                </a:r>
                <a:r>
                  <a:rPr kumimoji="0" lang="en-US" altLang="zh-CN" sz="2800" b="1" i="0" u="none" strike="noStrike" kern="0" cap="none" spc="0" normalizeH="0" baseline="0" noProof="0" dirty="0" smtClean="0">
                    <a:ln>
                      <a:noFill/>
                    </a:ln>
                    <a:solidFill>
                      <a:srgbClr val="7030A0"/>
                    </a:solidFill>
                    <a:effectLst/>
                    <a:uLnTx/>
                    <a:uFillTx/>
                    <a:latin typeface="Times New Roman" panose="02020603050405020304" pitchFamily="18" charset="0"/>
                    <a:cs typeface="Times New Roman" panose="02020603050405020304" pitchFamily="18" charset="0"/>
                  </a:rPr>
                  <a:t>o</a:t>
                </a:r>
                <a:endParaRPr kumimoji="0" lang="en-AU" sz="2800" b="1" i="1" u="none" strike="noStrike" kern="0" cap="none" spc="0" normalizeH="0" baseline="-25000" noProof="0" dirty="0" smtClean="0">
                  <a:ln>
                    <a:noFill/>
                  </a:ln>
                  <a:solidFill>
                    <a:srgbClr val="7030A0"/>
                  </a:solidFill>
                  <a:effectLst/>
                  <a:uLnTx/>
                  <a:uFillTx/>
                  <a:latin typeface="Times New Roman" panose="02020603050405020304" pitchFamily="18" charset="0"/>
                  <a:cs typeface="Times New Roman" panose="02020603050405020304" pitchFamily="18" charset="0"/>
                </a:endParaRPr>
              </a:p>
            </p:txBody>
          </p:sp>
          <p:grpSp>
            <p:nvGrpSpPr>
              <p:cNvPr id="65" name="Group 64"/>
              <p:cNvGrpSpPr/>
              <p:nvPr/>
            </p:nvGrpSpPr>
            <p:grpSpPr>
              <a:xfrm>
                <a:off x="7765172" y="172099"/>
                <a:ext cx="1713943" cy="1952308"/>
                <a:chOff x="6635971" y="-5201429"/>
                <a:chExt cx="1713943" cy="1952308"/>
              </a:xfrm>
            </p:grpSpPr>
            <p:pic>
              <p:nvPicPr>
                <p:cNvPr id="76" name="Picture 2" descr="Image result for CO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20842521">
                  <a:off x="6797894" y="-5201429"/>
                  <a:ext cx="1552020" cy="1241616"/>
                </a:xfrm>
                <a:prstGeom prst="rect">
                  <a:avLst/>
                </a:prstGeom>
                <a:noFill/>
                <a:extLst>
                  <a:ext uri="{909E8E84-426E-40DD-AFC4-6F175D3DCCD1}">
                    <a14:hiddenFill xmlns:a14="http://schemas.microsoft.com/office/drawing/2010/main">
                      <a:solidFill>
                        <a:srgbClr val="FFFFFF"/>
                      </a:solidFill>
                    </a14:hiddenFill>
                  </a:ext>
                </a:extLst>
              </p:spPr>
            </p:pic>
            <p:sp>
              <p:nvSpPr>
                <p:cNvPr id="77" name="Curved Up Arrow 4110"/>
                <p:cNvSpPr/>
                <p:nvPr/>
              </p:nvSpPr>
              <p:spPr>
                <a:xfrm rot="19336963">
                  <a:off x="6635971" y="-3915698"/>
                  <a:ext cx="1314541" cy="666577"/>
                </a:xfrm>
                <a:prstGeom prst="curvedUpArrow">
                  <a:avLst>
                    <a:gd name="adj1" fmla="val 21392"/>
                    <a:gd name="adj2" fmla="val 50000"/>
                    <a:gd name="adj3" fmla="val 25000"/>
                  </a:avLst>
                </a:prstGeom>
                <a:solidFill>
                  <a:srgbClr val="70AD47">
                    <a:lumMod val="75000"/>
                  </a:srgbClr>
                </a:solidFill>
                <a:ln w="12700" cap="flat" cmpd="sng" algn="ctr">
                  <a:solidFill>
                    <a:srgbClr val="00B050"/>
                  </a:solidFill>
                  <a:prstDash val="solid"/>
                  <a:miter lim="800000"/>
                </a:ln>
                <a:effectLst>
                  <a:innerShdw blurRad="63500" dist="50800" dir="13500000">
                    <a:prstClr val="black">
                      <a:alpha val="50000"/>
                    </a:prstClr>
                  </a:innerShdw>
                </a:effectLst>
                <a:scene3d>
                  <a:camera prst="orthographicFront"/>
                  <a:lightRig rig="two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smtClean="0">
                    <a:ln>
                      <a:noFill/>
                    </a:ln>
                    <a:solidFill>
                      <a:srgbClr val="FF0000"/>
                    </a:solidFill>
                    <a:effectLst/>
                    <a:uLnTx/>
                    <a:uFillTx/>
                    <a:latin typeface="Calibri" panose="020F0502020204030204"/>
                    <a:ea typeface="+mn-ea"/>
                    <a:cs typeface="+mn-cs"/>
                  </a:endParaRPr>
                </a:p>
              </p:txBody>
            </p:sp>
          </p:grpSp>
          <p:pic>
            <p:nvPicPr>
              <p:cNvPr id="66" name="Picture 2" descr="Related image"/>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rot="19672177">
                <a:off x="6564325" y="1278561"/>
                <a:ext cx="1596237" cy="696301"/>
              </a:xfrm>
              <a:prstGeom prst="rect">
                <a:avLst/>
              </a:prstGeom>
              <a:noFill/>
              <a:extLst>
                <a:ext uri="{909E8E84-426E-40DD-AFC4-6F175D3DCCD1}">
                  <a14:hiddenFill xmlns:a14="http://schemas.microsoft.com/office/drawing/2010/main">
                    <a:solidFill>
                      <a:srgbClr val="FFFFFF"/>
                    </a:solidFill>
                  </a14:hiddenFill>
                </a:ext>
              </a:extLst>
            </p:spPr>
          </p:pic>
          <p:sp>
            <p:nvSpPr>
              <p:cNvPr id="67" name="Arrow: Curved Left 18"/>
              <p:cNvSpPr/>
              <p:nvPr/>
            </p:nvSpPr>
            <p:spPr>
              <a:xfrm>
                <a:off x="10265916" y="4776520"/>
                <a:ext cx="45719" cy="45719"/>
              </a:xfrm>
              <a:prstGeom prst="curvedLef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68" name="Arrow: Curved Left 19"/>
              <p:cNvSpPr/>
              <p:nvPr/>
            </p:nvSpPr>
            <p:spPr>
              <a:xfrm rot="1621041">
                <a:off x="9589334" y="3015301"/>
                <a:ext cx="724522" cy="1416836"/>
              </a:xfrm>
              <a:prstGeom prst="curvedLeftArrow">
                <a:avLst>
                  <a:gd name="adj1" fmla="val 21199"/>
                  <a:gd name="adj2" fmla="val 50000"/>
                  <a:gd name="adj3" fmla="val 25000"/>
                </a:avLst>
              </a:prstGeom>
              <a:solidFill>
                <a:srgbClr val="C00000"/>
              </a:solidFill>
              <a:ln w="60325"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69" name="Arrow: Curved Left 20"/>
              <p:cNvSpPr/>
              <p:nvPr/>
            </p:nvSpPr>
            <p:spPr>
              <a:xfrm rot="8439421">
                <a:off x="7680396" y="2939463"/>
                <a:ext cx="731520" cy="1582093"/>
              </a:xfrm>
              <a:prstGeom prst="curvedLeftArrow">
                <a:avLst>
                  <a:gd name="adj1" fmla="val 21199"/>
                  <a:gd name="adj2" fmla="val 50000"/>
                  <a:gd name="adj3" fmla="val 25000"/>
                </a:avLst>
              </a:prstGeom>
              <a:solidFill>
                <a:srgbClr val="C00000"/>
              </a:solidFill>
              <a:ln w="60325"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pic>
            <p:nvPicPr>
              <p:cNvPr id="70" name="Picture 69"/>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559276" y="1432030"/>
                <a:ext cx="423428" cy="332524"/>
              </a:xfrm>
              <a:prstGeom prst="rect">
                <a:avLst/>
              </a:prstGeom>
            </p:spPr>
          </p:pic>
          <p:pic>
            <p:nvPicPr>
              <p:cNvPr id="71" name="Picture 2" descr="Image result for H2O"/>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a:ext>
                </a:extLst>
              </a:blip>
              <a:srcRect/>
              <a:stretch/>
            </p:blipFill>
            <p:spPr bwMode="auto">
              <a:xfrm>
                <a:off x="8855964" y="1433066"/>
                <a:ext cx="214997" cy="237315"/>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a:blip r:embed="rId11" cstate="email">
                <a:extLst>
                  <a:ext uri="{BEBA8EAE-BF5A-486C-A8C5-ECC9F3942E4B}">
                    <a14:imgProps xmlns:a14="http://schemas.microsoft.com/office/drawing/2010/main">
                      <a14:imgLayer r:embed="rId12">
                        <a14:imgEffect>
                          <a14:backgroundRemoval t="1172" b="100000" l="391" r="98438"/>
                        </a14:imgEffect>
                      </a14:imgLayer>
                    </a14:imgProps>
                  </a:ext>
                  <a:ext uri="{28A0092B-C50C-407E-A947-70E740481C1C}">
                    <a14:useLocalDpi xmlns:a14="http://schemas.microsoft.com/office/drawing/2010/main"/>
                  </a:ext>
                </a:extLst>
              </a:blip>
              <a:stretch>
                <a:fillRect/>
              </a:stretch>
            </p:blipFill>
            <p:spPr>
              <a:xfrm>
                <a:off x="9065540" y="1432029"/>
                <a:ext cx="96625" cy="96625"/>
              </a:xfrm>
              <a:prstGeom prst="rect">
                <a:avLst/>
              </a:prstGeom>
            </p:spPr>
          </p:pic>
          <p:sp>
            <p:nvSpPr>
              <p:cNvPr id="73" name="Arrow: Curved Left 11"/>
              <p:cNvSpPr/>
              <p:nvPr/>
            </p:nvSpPr>
            <p:spPr>
              <a:xfrm rot="5588540">
                <a:off x="8999380" y="1535003"/>
                <a:ext cx="479900" cy="941023"/>
              </a:xfrm>
              <a:prstGeom prst="curvedLeftArrow">
                <a:avLst>
                  <a:gd name="adj1" fmla="val 15298"/>
                  <a:gd name="adj2" fmla="val 50000"/>
                  <a:gd name="adj3" fmla="val 34299"/>
                </a:avLst>
              </a:prstGeom>
              <a:solidFill>
                <a:srgbClr val="00B050"/>
              </a:solidFill>
              <a:ln w="60325" cap="flat" cmpd="sng" algn="ctr">
                <a:solidFill>
                  <a:srgbClr val="00B050"/>
                </a:solidFill>
                <a:prstDash val="solid"/>
                <a:miter lim="800000"/>
              </a:ln>
              <a:effectLst/>
              <a:scene3d>
                <a:camera prst="orthographicFront">
                  <a:rot lat="20699975" lon="0" rev="21599984"/>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smtClean="0">
                  <a:ln>
                    <a:noFill/>
                  </a:ln>
                  <a:solidFill>
                    <a:prstClr val="black"/>
                  </a:solidFill>
                  <a:effectLst/>
                  <a:uLnTx/>
                  <a:uFillTx/>
                  <a:latin typeface="Calibri" panose="020F0502020204030204"/>
                  <a:ea typeface="+mn-ea"/>
                  <a:cs typeface="+mn-cs"/>
                </a:endParaRPr>
              </a:p>
            </p:txBody>
          </p:sp>
          <p:sp>
            <p:nvSpPr>
              <p:cNvPr id="74" name="Arrow: Right 32"/>
              <p:cNvSpPr/>
              <p:nvPr/>
            </p:nvSpPr>
            <p:spPr>
              <a:xfrm>
                <a:off x="5775042" y="3942677"/>
                <a:ext cx="921593" cy="236668"/>
              </a:xfrm>
              <a:prstGeom prst="rightArrow">
                <a:avLst>
                  <a:gd name="adj1" fmla="val 50000"/>
                  <a:gd name="adj2" fmla="val 137671"/>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75" name="TextBox 74"/>
              <p:cNvSpPr txBox="1"/>
              <p:nvPr/>
            </p:nvSpPr>
            <p:spPr>
              <a:xfrm>
                <a:off x="5662089" y="3501960"/>
                <a:ext cx="194335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Electrochemical</a:t>
                </a:r>
                <a:endParaRPr kumimoji="0" lang="en-AU" sz="2000" b="1" i="1" u="none" strike="noStrike" kern="0" cap="none" spc="0" normalizeH="0" baseline="-2500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grpSp>
        <p:sp>
          <p:nvSpPr>
            <p:cNvPr id="58" name="TextBox 57"/>
            <p:cNvSpPr txBox="1"/>
            <p:nvPr/>
          </p:nvSpPr>
          <p:spPr>
            <a:xfrm>
              <a:off x="593696" y="360493"/>
              <a:ext cx="5068393" cy="424150"/>
            </a:xfrm>
            <a:prstGeom prst="rect">
              <a:avLst/>
            </a:prstGeom>
            <a:noFill/>
          </p:spPr>
          <p:txBody>
            <a:bodyPr wrap="square" rtlCol="0">
              <a:spAutoFit/>
            </a:bodyPr>
            <a:lstStyle/>
            <a:p>
              <a:pPr defTabSz="914400">
                <a:defRPr/>
              </a:pP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1) FePc + Co</a:t>
              </a:r>
              <a:r>
                <a:rPr kumimoji="0" lang="en-AU" sz="4000" b="0" i="0" u="none" strike="noStrike" kern="0" cap="none" spc="0" normalizeH="0" baseline="30000" noProof="0" dirty="0" smtClean="0">
                  <a:ln>
                    <a:noFill/>
                  </a:ln>
                  <a:solidFill>
                    <a:prstClr val="black"/>
                  </a:solidFill>
                  <a:effectLst/>
                  <a:uLnTx/>
                  <a:uFillTx/>
                  <a:latin typeface="Times New Roman" panose="02020603050405020304" pitchFamily="18" charset="0"/>
                  <a:cs typeface="Times New Roman" panose="02020603050405020304" pitchFamily="18" charset="0"/>
                </a:rPr>
                <a:t>2+</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lang="en-AU" sz="4000" kern="0" dirty="0">
                  <a:solidFill>
                    <a:prstClr val="black"/>
                  </a:solidFill>
                  <a:latin typeface="Times New Roman" panose="02020603050405020304" pitchFamily="18" charset="0"/>
                  <a:cs typeface="Times New Roman" panose="02020603050405020304" pitchFamily="18" charset="0"/>
                </a:rPr>
                <a:t>+ </a:t>
              </a:r>
              <a:r>
                <a:rPr lang="en-AU" sz="4000" kern="0" dirty="0" smtClean="0">
                  <a:solidFill>
                    <a:prstClr val="black"/>
                  </a:solidFill>
                  <a:latin typeface="Times New Roman" panose="02020603050405020304" pitchFamily="18" charset="0"/>
                  <a:cs typeface="Times New Roman" panose="02020603050405020304" pitchFamily="18" charset="0"/>
                </a:rPr>
                <a:t>2e</a:t>
              </a:r>
              <a:r>
                <a:rPr lang="en-AU" sz="4000" kern="0" baseline="30000" dirty="0" smtClean="0">
                  <a:solidFill>
                    <a:prstClr val="black"/>
                  </a:solidFill>
                  <a:latin typeface="Times New Roman" panose="02020603050405020304" pitchFamily="18" charset="0"/>
                  <a:cs typeface="Times New Roman" panose="02020603050405020304" pitchFamily="18" charset="0"/>
                </a:rPr>
                <a:t>- </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CoPc + Fe</a:t>
              </a:r>
              <a:r>
                <a:rPr lang="en-AU" sz="4000" kern="0" baseline="30000" dirty="0" smtClean="0">
                  <a:solidFill>
                    <a:prstClr val="black"/>
                  </a:solidFill>
                  <a:latin typeface="Times New Roman" panose="02020603050405020304" pitchFamily="18" charset="0"/>
                  <a:cs typeface="Times New Roman" panose="02020603050405020304" pitchFamily="18" charset="0"/>
                </a:rPr>
                <a:t>0</a:t>
              </a:r>
              <a:endParaRPr kumimoji="0" lang="en-AU" sz="4000" b="0" i="0" u="none" strike="noStrike" kern="0" cap="none" spc="0" normalizeH="0" baseline="3000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59" name="TextBox 58"/>
            <p:cNvSpPr txBox="1"/>
            <p:nvPr/>
          </p:nvSpPr>
          <p:spPr>
            <a:xfrm>
              <a:off x="593393" y="796336"/>
              <a:ext cx="6494032" cy="424150"/>
            </a:xfrm>
            <a:prstGeom prst="rect">
              <a:avLst/>
            </a:prstGeom>
            <a:noFill/>
          </p:spPr>
          <p:txBody>
            <a:bodyPr wrap="none" rtlCol="0">
              <a:spAutoFit/>
            </a:bodyPr>
            <a:lstStyle/>
            <a:p>
              <a:pPr lvl="0" defTabSz="914400">
                <a:defRPr/>
              </a:pP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2) CoPc··CO</a:t>
              </a:r>
              <a:r>
                <a:rPr kumimoji="0" lang="en-AU" sz="4000" b="0" i="0" u="none" strike="noStrike" kern="0" cap="none" spc="0" normalizeH="0" baseline="-25000" noProof="0" dirty="0" smtClean="0">
                  <a:ln>
                    <a:noFill/>
                  </a:ln>
                  <a:solidFill>
                    <a:prstClr val="black"/>
                  </a:solidFill>
                  <a:effectLst/>
                  <a:uLnTx/>
                  <a:uFillTx/>
                  <a:latin typeface="Times New Roman" panose="02020603050405020304" pitchFamily="18" charset="0"/>
                  <a:cs typeface="Times New Roman" panose="02020603050405020304" pitchFamily="18" charset="0"/>
                </a:rPr>
                <a:t>2</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+ 2H··Co</a:t>
              </a:r>
              <a:r>
                <a:rPr kumimoji="0" lang="en-AU" sz="4000" b="0" i="0" u="none" strike="noStrike" kern="0" cap="none" spc="0" normalizeH="0" baseline="30000" noProof="0" dirty="0" smtClean="0">
                  <a:ln>
                    <a:noFill/>
                  </a:ln>
                  <a:solidFill>
                    <a:prstClr val="black"/>
                  </a:solidFill>
                  <a:effectLst/>
                  <a:uLnTx/>
                  <a:uFillTx/>
                  <a:latin typeface="Times New Roman" panose="02020603050405020304" pitchFamily="18" charset="0"/>
                  <a:cs typeface="Times New Roman" panose="02020603050405020304" pitchFamily="18" charset="0"/>
                </a:rPr>
                <a:t>0</a:t>
              </a:r>
              <a:r>
                <a:rPr kumimoji="0" lang="en-AU" sz="4000" b="0" i="0" u="none" strike="noStrike" kern="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/Fe</a:t>
              </a:r>
              <a:r>
                <a:rPr lang="en-AU" sz="4000" kern="0" baseline="30000" dirty="0">
                  <a:solidFill>
                    <a:prstClr val="black"/>
                  </a:solidFill>
                  <a:latin typeface="Times New Roman" panose="02020603050405020304" pitchFamily="18" charset="0"/>
                  <a:cs typeface="Times New Roman" panose="02020603050405020304" pitchFamily="18" charset="0"/>
                </a:rPr>
                <a:t>0</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 </a:t>
              </a:r>
              <a:r>
                <a:rPr lang="en-AU" sz="4000" kern="0" dirty="0" err="1" smtClean="0">
                  <a:solidFill>
                    <a:prstClr val="black"/>
                  </a:solidFill>
                  <a:latin typeface="Times New Roman" panose="02020603050405020304" pitchFamily="18" charset="0"/>
                  <a:cs typeface="Times New Roman" panose="02020603050405020304" pitchFamily="18" charset="0"/>
                </a:rPr>
                <a:t>CoPc</a:t>
              </a:r>
              <a:r>
                <a:rPr lang="en-AU" sz="4000" kern="0" dirty="0" smtClean="0">
                  <a:solidFill>
                    <a:prstClr val="black"/>
                  </a:solidFill>
                  <a:latin typeface="Times New Roman" panose="02020603050405020304" pitchFamily="18" charset="0"/>
                  <a:cs typeface="Times New Roman" panose="02020603050405020304" pitchFamily="18" charset="0"/>
                </a:rPr>
                <a:t>··CO </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H</a:t>
              </a:r>
              <a:r>
                <a:rPr kumimoji="0" lang="en-AU" sz="4000" b="0" i="0" u="none" strike="noStrike" kern="0" cap="none" spc="0" normalizeH="0" baseline="-25000" noProof="0" dirty="0" smtClean="0">
                  <a:ln>
                    <a:noFill/>
                  </a:ln>
                  <a:solidFill>
                    <a:prstClr val="black"/>
                  </a:solidFill>
                  <a:effectLst/>
                  <a:uLnTx/>
                  <a:uFillTx/>
                  <a:latin typeface="Times New Roman" panose="02020603050405020304" pitchFamily="18" charset="0"/>
                  <a:cs typeface="Times New Roman" panose="02020603050405020304" pitchFamily="18" charset="0"/>
                </a:rPr>
                <a:t>2</a:t>
              </a: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O</a:t>
              </a:r>
              <a:endParaRPr kumimoji="0" lang="en-AU" sz="4000" b="0" i="0" u="none" strike="noStrike" kern="0" cap="none" spc="0" normalizeH="0" baseline="3000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60" name="TextBox 59"/>
            <p:cNvSpPr txBox="1"/>
            <p:nvPr/>
          </p:nvSpPr>
          <p:spPr>
            <a:xfrm>
              <a:off x="593393" y="1191018"/>
              <a:ext cx="3621221" cy="42415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40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3) CoPc··CO → CoPc + CO</a:t>
              </a:r>
              <a:endParaRPr kumimoji="0" lang="en-AU" sz="4000" b="0" i="0" u="none" strike="noStrike" kern="0" cap="none" spc="0" normalizeH="0" baseline="3000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14565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5" y="773967"/>
            <a:ext cx="20184362"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i="1" dirty="0" smtClean="0">
                <a:solidFill>
                  <a:schemeClr val="tx1"/>
                </a:solidFill>
                <a:latin typeface="+mn-lt"/>
                <a:cs typeface="Calibri Regular" charset="0"/>
              </a:rPr>
              <a:t>In situ</a:t>
            </a:r>
            <a:r>
              <a:rPr lang="en-US" sz="8800" dirty="0" smtClean="0">
                <a:solidFill>
                  <a:schemeClr val="tx1"/>
                </a:solidFill>
                <a:latin typeface="+mn-lt"/>
                <a:cs typeface="Calibri Regular" charset="0"/>
              </a:rPr>
              <a:t> X-ray absorption Spectroscopy</a:t>
            </a:r>
            <a:endParaRPr lang="en-US" sz="8800" i="1" dirty="0">
              <a:solidFill>
                <a:schemeClr val="tx1"/>
              </a:solidFill>
              <a:latin typeface="+mn-lt"/>
              <a:cs typeface="Calibri Regular" charset="0"/>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87587" y="4724400"/>
            <a:ext cx="8468970" cy="5562600"/>
          </a:xfrm>
          <a:prstGeom prst="rect">
            <a:avLst/>
          </a:prstGeom>
        </p:spPr>
      </p:pic>
      <p:grpSp>
        <p:nvGrpSpPr>
          <p:cNvPr id="7" name="Group 6"/>
          <p:cNvGrpSpPr/>
          <p:nvPr/>
        </p:nvGrpSpPr>
        <p:grpSpPr>
          <a:xfrm>
            <a:off x="13952492" y="2401587"/>
            <a:ext cx="6691422" cy="5058976"/>
            <a:chOff x="12574587" y="3303244"/>
            <a:chExt cx="9982200" cy="7546932"/>
          </a:xfrm>
        </p:grpSpPr>
        <p:grpSp>
          <p:nvGrpSpPr>
            <p:cNvPr id="6" name="Group 5"/>
            <p:cNvGrpSpPr/>
            <p:nvPr/>
          </p:nvGrpSpPr>
          <p:grpSpPr>
            <a:xfrm>
              <a:off x="12574587" y="3303244"/>
              <a:ext cx="9982200" cy="7546932"/>
              <a:chOff x="12574587" y="3303244"/>
              <a:chExt cx="9982200" cy="7546932"/>
            </a:xfrm>
          </p:grpSpPr>
          <p:pic>
            <p:nvPicPr>
              <p:cNvPr id="15" name="Picture 14"/>
              <p:cNvPicPr/>
              <p:nvPr/>
            </p:nvPicPr>
            <p:blipFill rotWithShape="1">
              <a:blip r:embed="rId5" cstate="email">
                <a:extLst>
                  <a:ext uri="{28A0092B-C50C-407E-A947-70E740481C1C}">
                    <a14:useLocalDpi xmlns:a14="http://schemas.microsoft.com/office/drawing/2010/main"/>
                  </a:ext>
                </a:extLst>
              </a:blip>
              <a:srcRect/>
              <a:stretch/>
            </p:blipFill>
            <p:spPr bwMode="auto">
              <a:xfrm>
                <a:off x="12574587" y="3303244"/>
                <a:ext cx="9753600" cy="7546932"/>
              </a:xfrm>
              <a:prstGeom prst="rect">
                <a:avLst/>
              </a:prstGeom>
              <a:noFill/>
            </p:spPr>
          </p:pic>
          <p:sp>
            <p:nvSpPr>
              <p:cNvPr id="4" name="Rectangle 3"/>
              <p:cNvSpPr/>
              <p:nvPr/>
            </p:nvSpPr>
            <p:spPr>
              <a:xfrm>
                <a:off x="20651787" y="9296400"/>
                <a:ext cx="1905000"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7" name="Rectangle 16"/>
              <p:cNvSpPr/>
              <p:nvPr/>
            </p:nvSpPr>
            <p:spPr>
              <a:xfrm>
                <a:off x="18822987" y="7828097"/>
                <a:ext cx="1295400" cy="3253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sp>
          <p:nvSpPr>
            <p:cNvPr id="5" name="TextBox 4"/>
            <p:cNvSpPr txBox="1"/>
            <p:nvPr/>
          </p:nvSpPr>
          <p:spPr>
            <a:xfrm>
              <a:off x="18480087" y="7696200"/>
              <a:ext cx="1981199" cy="505052"/>
            </a:xfrm>
            <a:prstGeom prst="rect">
              <a:avLst/>
            </a:prstGeom>
            <a:noFill/>
          </p:spPr>
          <p:txBody>
            <a:bodyPr wrap="square" rtlCol="0">
              <a:spAutoFit/>
            </a:bodyPr>
            <a:lstStyle/>
            <a:p>
              <a:r>
                <a:rPr lang="en-AU" sz="1600" b="1" dirty="0" smtClean="0">
                  <a:solidFill>
                    <a:schemeClr val="accent5"/>
                  </a:solidFill>
                </a:rPr>
                <a:t>Carbon Paper</a:t>
              </a:r>
              <a:endParaRPr lang="en-AU" sz="1600" b="1" dirty="0">
                <a:solidFill>
                  <a:schemeClr val="accent5"/>
                </a:solidFill>
              </a:endParaRPr>
            </a:p>
          </p:txBody>
        </p:sp>
      </p:grpSp>
      <p:sp>
        <p:nvSpPr>
          <p:cNvPr id="11" name="Subtitle 2">
            <a:extLst>
              <a:ext uri="{FF2B5EF4-FFF2-40B4-BE49-F238E27FC236}">
                <a16:creationId xmlns:a16="http://schemas.microsoft.com/office/drawing/2014/main" id="{BF6EE3A9-577D-6A47-8ED2-173ECDEB5317}"/>
              </a:ext>
            </a:extLst>
          </p:cNvPr>
          <p:cNvSpPr txBox="1">
            <a:spLocks/>
          </p:cNvSpPr>
          <p:nvPr/>
        </p:nvSpPr>
        <p:spPr>
          <a:xfrm>
            <a:off x="1381826" y="2401587"/>
            <a:ext cx="11664905" cy="11130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3000"/>
              </a:spcBef>
              <a:spcAft>
                <a:spcPts val="3000"/>
              </a:spcAft>
            </a:pPr>
            <a:r>
              <a:rPr lang="en-US" sz="4000" dirty="0" smtClean="0">
                <a:solidFill>
                  <a:schemeClr val="tx2"/>
                </a:solidFill>
                <a:cs typeface="Calibri Regular" charset="0"/>
              </a:rPr>
              <a:t>Conducted at the XAS beamline of the Australian Synchrotron</a:t>
            </a:r>
          </a:p>
        </p:txBody>
      </p:sp>
      <p:pic>
        <p:nvPicPr>
          <p:cNvPr id="12" name="图片 329">
            <a:extLst>
              <a:ext uri="{FF2B5EF4-FFF2-40B4-BE49-F238E27FC236}">
                <a16:creationId xmlns:a16="http://schemas.microsoft.com/office/drawing/2014/main" id="{504BD225-B4D2-447A-BCB3-8524C5213EB9}"/>
              </a:ext>
            </a:extLst>
          </p:cNvPr>
          <p:cNvPicPr/>
          <p:nvPr/>
        </p:nvPicPr>
        <p:blipFill rotWithShape="1">
          <a:blip r:embed="rId6" cstate="screen">
            <a:extLst>
              <a:ext uri="{28A0092B-C50C-407E-A947-70E740481C1C}">
                <a14:useLocalDpi xmlns:a14="http://schemas.microsoft.com/office/drawing/2010/main"/>
              </a:ext>
            </a:extLst>
          </a:blip>
          <a:srcRect/>
          <a:stretch/>
        </p:blipFill>
        <p:spPr bwMode="auto">
          <a:xfrm>
            <a:off x="13952492" y="7944719"/>
            <a:ext cx="4114800" cy="49211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849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249863a\AppData\Local\Microsoft\Windows\Temporary Internet Files\Content.Outlook\TF2P997B\Coloured pines and peopl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7" y="-33309"/>
            <a:ext cx="24384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26119" y="-49517"/>
            <a:ext cx="24408213" cy="13748416"/>
          </a:xfrm>
          <a:prstGeom prst="rect">
            <a:avLst/>
          </a:prstGeom>
          <a:solidFill>
            <a:srgbClr val="1E3453">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3" name="TextBox 12"/>
          <p:cNvSpPr txBox="1"/>
          <p:nvPr/>
        </p:nvSpPr>
        <p:spPr>
          <a:xfrm>
            <a:off x="16558026" y="-2086944"/>
            <a:ext cx="184731" cy="369332"/>
          </a:xfrm>
          <a:prstGeom prst="rect">
            <a:avLst/>
          </a:prstGeom>
          <a:noFill/>
        </p:spPr>
        <p:txBody>
          <a:bodyPr wrap="none" rtlCol="0">
            <a:spAutoFit/>
          </a:bodyPr>
          <a:lstStyle/>
          <a:p>
            <a:endParaRPr lang="en-US" sz="1800" dirty="0"/>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0894" y="4458606"/>
            <a:ext cx="6908440" cy="5181330"/>
          </a:xfrm>
          <a:prstGeom prst="roundRect">
            <a:avLst>
              <a:gd name="adj" fmla="val 4672"/>
            </a:avLst>
          </a:prstGeom>
          <a:solidFill>
            <a:srgbClr val="FFFFFF">
              <a:shade val="85000"/>
            </a:srgbClr>
          </a:solidFill>
          <a:ln w="38100">
            <a:solidFill>
              <a:schemeClr val="bg1"/>
            </a:solidFill>
          </a:ln>
          <a:effectLst/>
        </p:spPr>
      </p:pic>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51473" y="4494166"/>
            <a:ext cx="6908440" cy="5181330"/>
          </a:xfrm>
          <a:prstGeom prst="roundRect">
            <a:avLst>
              <a:gd name="adj" fmla="val 4672"/>
            </a:avLst>
          </a:prstGeom>
          <a:solidFill>
            <a:srgbClr val="FFFFFF">
              <a:shade val="85000"/>
            </a:srgbClr>
          </a:solidFill>
          <a:ln w="38100">
            <a:solidFill>
              <a:schemeClr val="bg1"/>
            </a:solidFill>
          </a:ln>
          <a:effectLst/>
        </p:spPr>
      </p:pic>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626578" y="4494166"/>
            <a:ext cx="6908440" cy="5181330"/>
          </a:xfrm>
          <a:prstGeom prst="roundRect">
            <a:avLst>
              <a:gd name="adj" fmla="val 3888"/>
            </a:avLst>
          </a:prstGeom>
          <a:solidFill>
            <a:srgbClr val="FFFFFF">
              <a:shade val="85000"/>
            </a:srgbClr>
          </a:solidFill>
          <a:ln w="38100">
            <a:solidFill>
              <a:schemeClr val="bg1"/>
            </a:solidFill>
          </a:ln>
          <a:effectLst/>
        </p:spPr>
      </p:pic>
      <p:sp>
        <p:nvSpPr>
          <p:cNvPr id="9" name="Title 1"/>
          <p:cNvSpPr txBox="1">
            <a:spLocks/>
          </p:cNvSpPr>
          <p:nvPr/>
        </p:nvSpPr>
        <p:spPr>
          <a:xfrm>
            <a:off x="839787" y="871953"/>
            <a:ext cx="9764931" cy="1902350"/>
          </a:xfrm>
          <a:prstGeom prst="rect">
            <a:avLst/>
          </a:prstGeom>
          <a:ln w="76200">
            <a:solidFill>
              <a:schemeClr val="bg1"/>
            </a:solidFill>
          </a:ln>
        </p:spPr>
        <p:txBody>
          <a:bodyPr vert="horz" wrap="none" lIns="719907" tIns="179976" rIns="719907" bIns="179976" rtlCol="0" anchor="ctr">
            <a:spAutoFit/>
          </a:bodyPr>
          <a:lstStyle>
            <a:lvl1pPr algn="ctr" defTabSz="1219261" rtl="0" eaLnBrk="1" latinLnBrk="0" hangingPunct="1">
              <a:spcBef>
                <a:spcPct val="0"/>
              </a:spcBef>
              <a:buNone/>
              <a:defRPr sz="7500" kern="1200">
                <a:solidFill>
                  <a:schemeClr val="bg2"/>
                </a:solidFill>
                <a:latin typeface="Raleway ExtraBold"/>
                <a:ea typeface="+mj-ea"/>
                <a:cs typeface="Raleway ExtraBold"/>
              </a:defRPr>
            </a:lvl1pPr>
          </a:lstStyle>
          <a:p>
            <a:r>
              <a:rPr lang="en-US" sz="10000" dirty="0" smtClean="0">
                <a:solidFill>
                  <a:schemeClr val="bg1"/>
                </a:solidFill>
                <a:latin typeface="+mj-lt"/>
                <a:cs typeface="Calibri Regular" charset="0"/>
              </a:rPr>
              <a:t>At the beamline</a:t>
            </a:r>
            <a:endParaRPr lang="en-US" sz="10000" dirty="0">
              <a:solidFill>
                <a:schemeClr val="bg1"/>
              </a:solidFill>
              <a:latin typeface="+mj-lt"/>
              <a:cs typeface="Calibri Regular" charset="0"/>
            </a:endParaRPr>
          </a:p>
        </p:txBody>
      </p:sp>
    </p:spTree>
    <p:extLst>
      <p:ext uri="{BB962C8B-B14F-4D97-AF65-F5344CB8AC3E}">
        <p14:creationId xmlns:p14="http://schemas.microsoft.com/office/powerpoint/2010/main" val="15516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399E38E-2062-4AEE-B441-A72AC3D6E762}"/>
              </a:ext>
            </a:extLst>
          </p:cNvPr>
          <p:cNvGrpSpPr/>
          <p:nvPr/>
        </p:nvGrpSpPr>
        <p:grpSpPr>
          <a:xfrm>
            <a:off x="482238" y="2289780"/>
            <a:ext cx="23853594" cy="9068502"/>
            <a:chOff x="816071" y="925633"/>
            <a:chExt cx="8176072" cy="3108325"/>
          </a:xfrm>
        </p:grpSpPr>
        <p:graphicFrame>
          <p:nvGraphicFramePr>
            <p:cNvPr id="9" name="Object 8">
              <a:extLst>
                <a:ext uri="{FF2B5EF4-FFF2-40B4-BE49-F238E27FC236}">
                  <a16:creationId xmlns:a16="http://schemas.microsoft.com/office/drawing/2014/main" id="{394F1F90-A335-4A3F-9CE4-DB88003462BA}"/>
                </a:ext>
              </a:extLst>
            </p:cNvPr>
            <p:cNvGraphicFramePr>
              <a:graphicFrameLocks noChangeAspect="1"/>
            </p:cNvGraphicFramePr>
            <p:nvPr>
              <p:extLst>
                <p:ext uri="{D42A27DB-BD31-4B8C-83A1-F6EECF244321}">
                  <p14:modId xmlns:p14="http://schemas.microsoft.com/office/powerpoint/2010/main" val="2067083375"/>
                </p:ext>
              </p:extLst>
            </p:nvPr>
          </p:nvGraphicFramePr>
          <p:xfrm>
            <a:off x="816071" y="925633"/>
            <a:ext cx="4022725" cy="3108325"/>
          </p:xfrm>
          <a:graphic>
            <a:graphicData uri="http://schemas.openxmlformats.org/presentationml/2006/ole">
              <mc:AlternateContent xmlns:mc="http://schemas.openxmlformats.org/markup-compatibility/2006">
                <mc:Choice xmlns:v="urn:schemas-microsoft-com:vml" Requires="v">
                  <p:oleObj spid="_x0000_s3129" name="Graph" r:id="rId4" imgW="4023360" imgH="3108960" progId="Origin50.Graph">
                    <p:embed/>
                  </p:oleObj>
                </mc:Choice>
                <mc:Fallback>
                  <p:oleObj name="Graph" r:id="rId4" imgW="4023360" imgH="3108960" progId="Origin50.Graph">
                    <p:embed/>
                    <p:pic>
                      <p:nvPicPr>
                        <p:cNvPr id="4" name="Object 3">
                          <a:extLst>
                            <a:ext uri="{FF2B5EF4-FFF2-40B4-BE49-F238E27FC236}">
                              <a16:creationId xmlns:a16="http://schemas.microsoft.com/office/drawing/2014/main" id="{394F1F90-A335-4A3F-9CE4-DB88003462BA}"/>
                            </a:ext>
                          </a:extLst>
                        </p:cNvPr>
                        <p:cNvPicPr/>
                        <p:nvPr/>
                      </p:nvPicPr>
                      <p:blipFill>
                        <a:blip r:embed="rId5"/>
                        <a:stretch>
                          <a:fillRect/>
                        </a:stretch>
                      </p:blipFill>
                      <p:spPr>
                        <a:xfrm>
                          <a:off x="816071" y="925633"/>
                          <a:ext cx="4022725" cy="31083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8653275-087C-4D55-B984-F4A663894219}"/>
                </a:ext>
              </a:extLst>
            </p:cNvPr>
            <p:cNvGraphicFramePr>
              <a:graphicFrameLocks noChangeAspect="1"/>
            </p:cNvGraphicFramePr>
            <p:nvPr>
              <p:extLst>
                <p:ext uri="{D42A27DB-BD31-4B8C-83A1-F6EECF244321}">
                  <p14:modId xmlns:p14="http://schemas.microsoft.com/office/powerpoint/2010/main" val="187972143"/>
                </p:ext>
              </p:extLst>
            </p:nvPr>
          </p:nvGraphicFramePr>
          <p:xfrm>
            <a:off x="4969418" y="925633"/>
            <a:ext cx="4022725" cy="3108325"/>
          </p:xfrm>
          <a:graphic>
            <a:graphicData uri="http://schemas.openxmlformats.org/presentationml/2006/ole">
              <mc:AlternateContent xmlns:mc="http://schemas.openxmlformats.org/markup-compatibility/2006">
                <mc:Choice xmlns:v="urn:schemas-microsoft-com:vml" Requires="v">
                  <p:oleObj spid="_x0000_s3130" name="Graph" r:id="rId6" imgW="4023360" imgH="3108960" progId="Origin50.Graph">
                    <p:embed/>
                  </p:oleObj>
                </mc:Choice>
                <mc:Fallback>
                  <p:oleObj name="Graph" r:id="rId6" imgW="4023360" imgH="3108960" progId="Origin50.Graph">
                    <p:embed/>
                    <p:pic>
                      <p:nvPicPr>
                        <p:cNvPr id="5" name="Object 4">
                          <a:extLst>
                            <a:ext uri="{FF2B5EF4-FFF2-40B4-BE49-F238E27FC236}">
                              <a16:creationId xmlns:a16="http://schemas.microsoft.com/office/drawing/2014/main" id="{A8653275-087C-4D55-B984-F4A663894219}"/>
                            </a:ext>
                          </a:extLst>
                        </p:cNvPr>
                        <p:cNvPicPr/>
                        <p:nvPr/>
                      </p:nvPicPr>
                      <p:blipFill>
                        <a:blip r:embed="rId7"/>
                        <a:stretch>
                          <a:fillRect/>
                        </a:stretch>
                      </p:blipFill>
                      <p:spPr>
                        <a:xfrm>
                          <a:off x="4969418" y="925633"/>
                          <a:ext cx="4022725" cy="3108325"/>
                        </a:xfrm>
                        <a:prstGeom prst="rect">
                          <a:avLst/>
                        </a:prstGeom>
                      </p:spPr>
                    </p:pic>
                  </p:oleObj>
                </mc:Fallback>
              </mc:AlternateContent>
            </a:graphicData>
          </a:graphic>
        </p:graphicFrame>
      </p:grpSp>
      <p:pic>
        <p:nvPicPr>
          <p:cNvPr id="24" name="Picture 2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6" y="773967"/>
            <a:ext cx="10155190"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In situ results</a:t>
            </a:r>
            <a:endParaRPr lang="en-US" sz="8800" dirty="0">
              <a:solidFill>
                <a:schemeClr val="tx1"/>
              </a:solidFill>
              <a:latin typeface="+mn-lt"/>
              <a:cs typeface="Calibri Regular" charset="0"/>
            </a:endParaRPr>
          </a:p>
        </p:txBody>
      </p:sp>
      <p:sp>
        <p:nvSpPr>
          <p:cNvPr id="2" name="TextBox 1"/>
          <p:cNvSpPr txBox="1"/>
          <p:nvPr/>
        </p:nvSpPr>
        <p:spPr>
          <a:xfrm>
            <a:off x="1677987" y="12739742"/>
            <a:ext cx="12496800" cy="707886"/>
          </a:xfrm>
          <a:prstGeom prst="rect">
            <a:avLst/>
          </a:prstGeom>
          <a:noFill/>
        </p:spPr>
        <p:txBody>
          <a:bodyPr wrap="square" rtlCol="0">
            <a:spAutoFit/>
          </a:bodyPr>
          <a:lstStyle/>
          <a:p>
            <a:r>
              <a:rPr lang="en-AU" sz="2000" b="1" u="sng" dirty="0" smtClean="0"/>
              <a:t>Inset obtained from: </a:t>
            </a:r>
            <a:r>
              <a:rPr lang="en-AU" sz="2000" dirty="0" smtClean="0"/>
              <a:t>B. Yan, S. Yao, S. </a:t>
            </a:r>
            <a:r>
              <a:rPr lang="en-AU" sz="2000" dirty="0" err="1" smtClean="0"/>
              <a:t>Kattel</a:t>
            </a:r>
            <a:r>
              <a:rPr lang="en-AU" sz="2000" dirty="0" smtClean="0"/>
              <a:t>, Q. Wu, Z. Xie, E. Gomez, P. Liu, D. Su, J. Chen (2018) </a:t>
            </a:r>
            <a:r>
              <a:rPr lang="en-AU" sz="2000" i="1" dirty="0" smtClean="0"/>
              <a:t>Active sites for tandem reactions of CO</a:t>
            </a:r>
            <a:r>
              <a:rPr lang="en-AU" sz="2000" i="1" baseline="-25000" dirty="0" smtClean="0"/>
              <a:t>2</a:t>
            </a:r>
            <a:r>
              <a:rPr lang="en-AU" sz="2000" i="1" dirty="0" smtClean="0"/>
              <a:t> reduction and ethane dehydrogenation</a:t>
            </a:r>
            <a:r>
              <a:rPr lang="en-AU" sz="2000" dirty="0" smtClean="0"/>
              <a:t>, Proc. National Academy of Sciences of the USA. </a:t>
            </a:r>
            <a:endParaRPr lang="en-AU" sz="2000" dirty="0"/>
          </a:p>
        </p:txBody>
      </p:sp>
      <p:grpSp>
        <p:nvGrpSpPr>
          <p:cNvPr id="5" name="Group 4"/>
          <p:cNvGrpSpPr/>
          <p:nvPr/>
        </p:nvGrpSpPr>
        <p:grpSpPr>
          <a:xfrm>
            <a:off x="6916063" y="5791200"/>
            <a:ext cx="3448724" cy="3801065"/>
            <a:chOff x="9131072" y="6311887"/>
            <a:chExt cx="3448724" cy="3801065"/>
          </a:xfrm>
        </p:grpSpPr>
        <p:pic>
          <p:nvPicPr>
            <p:cNvPr id="3074" name="Picture 2" descr="Image result for ni k-edge xanes"/>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9283473" y="6397022"/>
              <a:ext cx="3296323" cy="364140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9131072" y="6311887"/>
              <a:ext cx="3448723" cy="3801065"/>
            </a:xfrm>
            <a:prstGeom prst="roundRect">
              <a:avLst>
                <a:gd name="adj" fmla="val 8264"/>
              </a:avLst>
            </a:prstGeom>
            <a:no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95677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91805" y="12877643"/>
            <a:ext cx="3715647" cy="655194"/>
          </a:xfrm>
          <a:prstGeom prst="rect">
            <a:avLst/>
          </a:prstGeom>
        </p:spPr>
      </p:pic>
      <p:sp>
        <p:nvSpPr>
          <p:cNvPr id="32" name="Title 20">
            <a:extLst>
              <a:ext uri="{FF2B5EF4-FFF2-40B4-BE49-F238E27FC236}">
                <a16:creationId xmlns:a16="http://schemas.microsoft.com/office/drawing/2014/main" id="{B224F1FE-B810-2443-B2CF-D16C9F41D264}"/>
              </a:ext>
            </a:extLst>
          </p:cNvPr>
          <p:cNvSpPr txBox="1">
            <a:spLocks/>
          </p:cNvSpPr>
          <p:nvPr/>
        </p:nvSpPr>
        <p:spPr>
          <a:xfrm>
            <a:off x="1381826" y="773967"/>
            <a:ext cx="10155190" cy="851627"/>
          </a:xfrm>
          <a:prstGeom prst="rect">
            <a:avLst/>
          </a:prstGeom>
        </p:spPr>
        <p:txBody>
          <a:bodyPr vert="horz" lIns="243852" tIns="121926" rIns="243852" bIns="121926"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8800" dirty="0" smtClean="0">
                <a:solidFill>
                  <a:schemeClr val="tx1"/>
                </a:solidFill>
                <a:latin typeface="+mn-lt"/>
                <a:cs typeface="Calibri Regular" charset="0"/>
              </a:rPr>
              <a:t>Acknowledgements</a:t>
            </a:r>
            <a:endParaRPr lang="en-US" sz="8800" dirty="0">
              <a:solidFill>
                <a:schemeClr val="tx1"/>
              </a:solidFill>
              <a:latin typeface="+mn-lt"/>
              <a:cs typeface="Calibri Regular" charset="0"/>
            </a:endParaRPr>
          </a:p>
        </p:txBody>
      </p:sp>
      <p:sp>
        <p:nvSpPr>
          <p:cNvPr id="19" name="Subtitle 2">
            <a:extLst>
              <a:ext uri="{FF2B5EF4-FFF2-40B4-BE49-F238E27FC236}">
                <a16:creationId xmlns:a16="http://schemas.microsoft.com/office/drawing/2014/main" id="{BF6EE3A9-577D-6A47-8ED2-173ECDEB5317}"/>
              </a:ext>
            </a:extLst>
          </p:cNvPr>
          <p:cNvSpPr txBox="1">
            <a:spLocks/>
          </p:cNvSpPr>
          <p:nvPr/>
        </p:nvSpPr>
        <p:spPr>
          <a:xfrm>
            <a:off x="1444137" y="2204534"/>
            <a:ext cx="17074050" cy="11130466"/>
          </a:xfrm>
          <a:prstGeom prst="rect">
            <a:avLst/>
          </a:prstGeom>
        </p:spPr>
        <p:txBody>
          <a:bodyPr vert="horz" lIns="243852" tIns="121926" rIns="243852" bIns="121926"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3000"/>
              </a:spcBef>
              <a:spcAft>
                <a:spcPts val="3000"/>
              </a:spcAft>
            </a:pPr>
            <a:r>
              <a:rPr lang="en-US" sz="4000" dirty="0" smtClean="0">
                <a:solidFill>
                  <a:schemeClr val="tx2"/>
                </a:solidFill>
                <a:cs typeface="Calibri Regular" charset="0"/>
              </a:rPr>
              <a:t>Dr. Yi Cheng &amp; Mr. Shiyong Zhao</a:t>
            </a:r>
          </a:p>
          <a:p>
            <a:pPr>
              <a:spcBef>
                <a:spcPts val="3000"/>
              </a:spcBef>
              <a:spcAft>
                <a:spcPts val="3000"/>
              </a:spcAft>
            </a:pPr>
            <a:r>
              <a:rPr lang="en-US" sz="4000" dirty="0" smtClean="0">
                <a:solidFill>
                  <a:schemeClr val="tx2"/>
                </a:solidFill>
                <a:cs typeface="Calibri Regular" charset="0"/>
              </a:rPr>
              <a:t>Prof. San Ping Jiang</a:t>
            </a:r>
          </a:p>
          <a:p>
            <a:pPr>
              <a:spcBef>
                <a:spcPts val="3000"/>
              </a:spcBef>
              <a:spcAft>
                <a:spcPts val="3000"/>
              </a:spcAft>
            </a:pPr>
            <a:r>
              <a:rPr lang="en-US" sz="4000" dirty="0" smtClean="0">
                <a:solidFill>
                  <a:schemeClr val="tx2"/>
                </a:solidFill>
                <a:cs typeface="Calibri Regular" charset="0"/>
              </a:rPr>
              <a:t>Drs. Anton </a:t>
            </a:r>
            <a:r>
              <a:rPr lang="en-US" sz="4000" dirty="0" err="1" smtClean="0">
                <a:solidFill>
                  <a:schemeClr val="tx2"/>
                </a:solidFill>
                <a:cs typeface="Calibri Regular" charset="0"/>
              </a:rPr>
              <a:t>Tadich</a:t>
            </a:r>
            <a:r>
              <a:rPr lang="en-US" sz="4000" dirty="0" smtClean="0">
                <a:solidFill>
                  <a:schemeClr val="tx2"/>
                </a:solidFill>
                <a:cs typeface="Calibri Regular" charset="0"/>
              </a:rPr>
              <a:t>, Lars Thomsen &amp; Bruce Cowie (SXR beamline, Australian )</a:t>
            </a:r>
          </a:p>
          <a:p>
            <a:pPr>
              <a:spcBef>
                <a:spcPts val="3000"/>
              </a:spcBef>
              <a:spcAft>
                <a:spcPts val="3000"/>
              </a:spcAft>
            </a:pPr>
            <a:r>
              <a:rPr lang="en-US" sz="4000" dirty="0" smtClean="0">
                <a:solidFill>
                  <a:schemeClr val="tx2"/>
                </a:solidFill>
                <a:cs typeface="Calibri Regular" charset="0"/>
              </a:rPr>
              <a:t>Dr. Bernt Johannessen &amp; Peter </a:t>
            </a:r>
            <a:r>
              <a:rPr lang="en-US" sz="4000" dirty="0" err="1" smtClean="0">
                <a:solidFill>
                  <a:schemeClr val="tx2"/>
                </a:solidFill>
                <a:cs typeface="Calibri Regular" charset="0"/>
              </a:rPr>
              <a:t>Kappen</a:t>
            </a:r>
            <a:r>
              <a:rPr lang="en-US" sz="4000" dirty="0" smtClean="0">
                <a:solidFill>
                  <a:schemeClr val="tx2"/>
                </a:solidFill>
                <a:cs typeface="Calibri Regular" charset="0"/>
              </a:rPr>
              <a:t> (XAS beamline)</a:t>
            </a:r>
          </a:p>
          <a:p>
            <a:pPr>
              <a:spcBef>
                <a:spcPts val="3000"/>
              </a:spcBef>
              <a:spcAft>
                <a:spcPts val="3000"/>
              </a:spcAft>
            </a:pPr>
            <a:r>
              <a:rPr lang="en-US" sz="4000" dirty="0" smtClean="0">
                <a:solidFill>
                  <a:schemeClr val="tx2"/>
                </a:solidFill>
                <a:cs typeface="Calibri Regular" charset="0"/>
              </a:rPr>
              <a:t>John de </a:t>
            </a:r>
            <a:r>
              <a:rPr lang="en-US" sz="4000" dirty="0" err="1" smtClean="0">
                <a:solidFill>
                  <a:schemeClr val="tx2"/>
                </a:solidFill>
                <a:cs typeface="Calibri Regular" charset="0"/>
              </a:rPr>
              <a:t>Laeter</a:t>
            </a:r>
            <a:r>
              <a:rPr lang="en-US" sz="4000" dirty="0" smtClean="0">
                <a:solidFill>
                  <a:schemeClr val="tx2"/>
                </a:solidFill>
                <a:cs typeface="Calibri Regular" charset="0"/>
              </a:rPr>
              <a:t> Centre </a:t>
            </a:r>
            <a:endParaRPr lang="en-US" sz="4000" dirty="0">
              <a:solidFill>
                <a:schemeClr val="tx2"/>
              </a:solidFill>
              <a:cs typeface="Calibri Regular" charset="0"/>
            </a:endParaRPr>
          </a:p>
        </p:txBody>
      </p:sp>
    </p:spTree>
    <p:extLst>
      <p:ext uri="{BB962C8B-B14F-4D97-AF65-F5344CB8AC3E}">
        <p14:creationId xmlns:p14="http://schemas.microsoft.com/office/powerpoint/2010/main" val="294933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4"/>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prstGeom prst="rect">
            <a:avLst/>
          </a:prstGeom>
        </p:spPr>
      </p:pic>
      <p:sp>
        <p:nvSpPr>
          <p:cNvPr id="12" name="Rectangle 11"/>
          <p:cNvSpPr/>
          <p:nvPr/>
        </p:nvSpPr>
        <p:spPr>
          <a:xfrm>
            <a:off x="-10520" y="-254000"/>
            <a:ext cx="24408213" cy="14037941"/>
          </a:xfrm>
          <a:prstGeom prst="rect">
            <a:avLst/>
          </a:prstGeom>
          <a:solidFill>
            <a:srgbClr val="1E3453">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7" name="Subtitle 2"/>
          <p:cNvSpPr txBox="1">
            <a:spLocks/>
          </p:cNvSpPr>
          <p:nvPr/>
        </p:nvSpPr>
        <p:spPr>
          <a:xfrm>
            <a:off x="4452415" y="8534181"/>
            <a:ext cx="15572051" cy="1105664"/>
          </a:xfrm>
          <a:prstGeom prst="rect">
            <a:avLst/>
          </a:prstGeom>
        </p:spPr>
        <p:txBody>
          <a:bodyPr vert="horz" lIns="243821" tIns="121909" rIns="243821" bIns="121909" rtlCol="0">
            <a:normAutofit/>
          </a:bodyPr>
          <a:lstStyle>
            <a:lvl1pPr marL="0" indent="0" algn="l" defTabSz="1219261" rtl="0" eaLnBrk="1" latinLnBrk="0" hangingPunct="1">
              <a:spcBef>
                <a:spcPct val="20000"/>
              </a:spcBef>
              <a:buFont typeface="Arial"/>
              <a:buNone/>
              <a:defRPr sz="6400" kern="1200">
                <a:solidFill>
                  <a:schemeClr val="bg1">
                    <a:lumMod val="75000"/>
                  </a:schemeClr>
                </a:solidFill>
                <a:latin typeface="Raleway Light"/>
                <a:ea typeface="+mn-ea"/>
                <a:cs typeface="Raleway Light"/>
              </a:defRPr>
            </a:lvl1pPr>
            <a:lvl2pPr marL="1219261" indent="0" algn="l" defTabSz="1219261" rtl="0" eaLnBrk="1" latinLnBrk="0" hangingPunct="1">
              <a:spcBef>
                <a:spcPct val="20000"/>
              </a:spcBef>
              <a:buFont typeface="Arial"/>
              <a:buNone/>
              <a:defRPr sz="4800" kern="1200">
                <a:solidFill>
                  <a:schemeClr val="bg1">
                    <a:lumMod val="75000"/>
                  </a:schemeClr>
                </a:solidFill>
                <a:latin typeface="Raleway Light"/>
                <a:ea typeface="+mn-ea"/>
                <a:cs typeface="Raleway Light"/>
              </a:defRPr>
            </a:lvl2pPr>
            <a:lvl3pPr marL="2438522" indent="0" algn="l" defTabSz="1219261" rtl="0" eaLnBrk="1" latinLnBrk="0" hangingPunct="1">
              <a:spcBef>
                <a:spcPct val="20000"/>
              </a:spcBef>
              <a:buFont typeface="Arial"/>
              <a:buNone/>
              <a:defRPr sz="4300" kern="1200">
                <a:solidFill>
                  <a:schemeClr val="bg1">
                    <a:lumMod val="75000"/>
                  </a:schemeClr>
                </a:solidFill>
                <a:latin typeface="Raleway Light"/>
                <a:ea typeface="+mn-ea"/>
                <a:cs typeface="Raleway Light"/>
              </a:defRPr>
            </a:lvl3pPr>
            <a:lvl4pPr marL="3657783" indent="0" algn="l" defTabSz="1219261" rtl="0" eaLnBrk="1" latinLnBrk="0" hangingPunct="1">
              <a:spcBef>
                <a:spcPct val="20000"/>
              </a:spcBef>
              <a:buFont typeface="Arial"/>
              <a:buNone/>
              <a:defRPr sz="3700" kern="1200">
                <a:solidFill>
                  <a:schemeClr val="bg1">
                    <a:lumMod val="75000"/>
                  </a:schemeClr>
                </a:solidFill>
                <a:latin typeface="Raleway Light"/>
                <a:ea typeface="+mn-ea"/>
                <a:cs typeface="Raleway Light"/>
              </a:defRPr>
            </a:lvl4pPr>
            <a:lvl5pPr marL="4877044" indent="0" algn="l" defTabSz="1219261" rtl="0" eaLnBrk="1" latinLnBrk="0" hangingPunct="1">
              <a:spcBef>
                <a:spcPct val="20000"/>
              </a:spcBef>
              <a:buFont typeface="Arial"/>
              <a:buNone/>
              <a:defRPr sz="3700" kern="1200">
                <a:solidFill>
                  <a:schemeClr val="bg1">
                    <a:lumMod val="75000"/>
                  </a:schemeClr>
                </a:solidFill>
                <a:latin typeface="Raleway Light"/>
                <a:ea typeface="+mn-ea"/>
                <a:cs typeface="Raleway Light"/>
              </a:defRPr>
            </a:lvl5pPr>
            <a:lvl6pPr marL="6705935" indent="-609630" algn="l" defTabSz="1219261" rtl="0" eaLnBrk="1" latinLnBrk="0" hangingPunct="1">
              <a:spcBef>
                <a:spcPct val="20000"/>
              </a:spcBef>
              <a:buFont typeface="Arial"/>
              <a:buChar char="•"/>
              <a:defRPr sz="5300" kern="1200">
                <a:solidFill>
                  <a:schemeClr val="tx1"/>
                </a:solidFill>
                <a:latin typeface="+mn-lt"/>
                <a:ea typeface="+mn-ea"/>
                <a:cs typeface="+mn-cs"/>
              </a:defRPr>
            </a:lvl6pPr>
            <a:lvl7pPr marL="7925196" indent="-609630" algn="l" defTabSz="1219261" rtl="0" eaLnBrk="1" latinLnBrk="0" hangingPunct="1">
              <a:spcBef>
                <a:spcPct val="20000"/>
              </a:spcBef>
              <a:buFont typeface="Arial"/>
              <a:buChar char="•"/>
              <a:defRPr sz="5300" kern="1200">
                <a:solidFill>
                  <a:schemeClr val="tx1"/>
                </a:solidFill>
                <a:latin typeface="+mn-lt"/>
                <a:ea typeface="+mn-ea"/>
                <a:cs typeface="+mn-cs"/>
              </a:defRPr>
            </a:lvl7pPr>
            <a:lvl8pPr marL="9144457" indent="-609630" algn="l" defTabSz="1219261" rtl="0" eaLnBrk="1" latinLnBrk="0" hangingPunct="1">
              <a:spcBef>
                <a:spcPct val="20000"/>
              </a:spcBef>
              <a:buFont typeface="Arial"/>
              <a:buChar char="•"/>
              <a:defRPr sz="5300" kern="1200">
                <a:solidFill>
                  <a:schemeClr val="tx1"/>
                </a:solidFill>
                <a:latin typeface="+mn-lt"/>
                <a:ea typeface="+mn-ea"/>
                <a:cs typeface="+mn-cs"/>
              </a:defRPr>
            </a:lvl8pPr>
            <a:lvl9pPr marL="10363718" indent="-609630" algn="l" defTabSz="1219261" rtl="0" eaLnBrk="1" latinLnBrk="0" hangingPunct="1">
              <a:spcBef>
                <a:spcPct val="20000"/>
              </a:spcBef>
              <a:buFont typeface="Arial"/>
              <a:buChar char="•"/>
              <a:defRPr sz="5300" kern="1200">
                <a:solidFill>
                  <a:schemeClr val="tx1"/>
                </a:solidFill>
                <a:latin typeface="+mn-lt"/>
                <a:ea typeface="+mn-ea"/>
                <a:cs typeface="+mn-cs"/>
              </a:defRPr>
            </a:lvl9pPr>
          </a:lstStyle>
          <a:p>
            <a:pPr algn="ctr"/>
            <a:r>
              <a:rPr lang="en-US" sz="4301" dirty="0">
                <a:solidFill>
                  <a:schemeClr val="bg1"/>
                </a:solidFill>
                <a:latin typeface="+mn-lt"/>
                <a:cs typeface="Calibri Regular" charset="0"/>
              </a:rPr>
              <a:t>Make tomorrow better.</a:t>
            </a:r>
          </a:p>
        </p:txBody>
      </p:sp>
      <p:sp>
        <p:nvSpPr>
          <p:cNvPr id="23" name="TextBox 22"/>
          <p:cNvSpPr txBox="1"/>
          <p:nvPr/>
        </p:nvSpPr>
        <p:spPr>
          <a:xfrm>
            <a:off x="16558026" y="-2086944"/>
            <a:ext cx="184731" cy="369332"/>
          </a:xfrm>
          <a:prstGeom prst="rect">
            <a:avLst/>
          </a:prstGeom>
          <a:noFill/>
        </p:spPr>
        <p:txBody>
          <a:bodyPr wrap="none" rtlCol="0">
            <a:spAutoFit/>
          </a:bodyPr>
          <a:lstStyle/>
          <a:p>
            <a:endParaRPr lang="en-US" sz="1800" dirty="0"/>
          </a:p>
        </p:txBody>
      </p:sp>
      <p:sp>
        <p:nvSpPr>
          <p:cNvPr id="20" name="Title 1"/>
          <p:cNvSpPr txBox="1">
            <a:spLocks/>
          </p:cNvSpPr>
          <p:nvPr/>
        </p:nvSpPr>
        <p:spPr>
          <a:xfrm>
            <a:off x="7628093" y="5551172"/>
            <a:ext cx="9193686" cy="2579458"/>
          </a:xfrm>
          <a:prstGeom prst="rect">
            <a:avLst/>
          </a:prstGeom>
          <a:ln w="76200">
            <a:solidFill>
              <a:schemeClr val="bg1"/>
            </a:solidFill>
          </a:ln>
        </p:spPr>
        <p:txBody>
          <a:bodyPr vert="horz" wrap="none" lIns="719907" tIns="179976" rIns="719907" bIns="179976" rtlCol="0" anchor="ctr">
            <a:spAutoFit/>
          </a:bodyPr>
          <a:lstStyle>
            <a:lvl1pPr algn="ctr" defTabSz="1219261" rtl="0" eaLnBrk="1" latinLnBrk="0" hangingPunct="1">
              <a:spcBef>
                <a:spcPct val="0"/>
              </a:spcBef>
              <a:buNone/>
              <a:defRPr sz="7500" kern="1200">
                <a:solidFill>
                  <a:schemeClr val="bg2"/>
                </a:solidFill>
                <a:latin typeface="Raleway ExtraBold"/>
                <a:ea typeface="+mj-ea"/>
                <a:cs typeface="Raleway ExtraBold"/>
              </a:defRPr>
            </a:lvl1pPr>
          </a:lstStyle>
          <a:p>
            <a:r>
              <a:rPr lang="en-US" sz="14400" dirty="0">
                <a:solidFill>
                  <a:schemeClr val="bg1"/>
                </a:solidFill>
                <a:latin typeface="+mj-lt"/>
                <a:cs typeface="Calibri Regular" charset="0"/>
              </a:rPr>
              <a:t>Thank you</a:t>
            </a:r>
          </a:p>
        </p:txBody>
      </p:sp>
    </p:spTree>
    <p:extLst>
      <p:ext uri="{BB962C8B-B14F-4D97-AF65-F5344CB8AC3E}">
        <p14:creationId xmlns:p14="http://schemas.microsoft.com/office/powerpoint/2010/main" val="74158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0000"/>
      </a:dk1>
      <a:lt1>
        <a:srgbClr val="FFFFFF"/>
      </a:lt1>
      <a:dk2>
        <a:srgbClr val="797979"/>
      </a:dk2>
      <a:lt2>
        <a:srgbClr val="4D6D92"/>
      </a:lt2>
      <a:accent1>
        <a:srgbClr val="DC3C55"/>
      </a:accent1>
      <a:accent2>
        <a:srgbClr val="2591A1"/>
      </a:accent2>
      <a:accent3>
        <a:srgbClr val="CB3D81"/>
      </a:accent3>
      <a:accent4>
        <a:srgbClr val="624D8E"/>
      </a:accent4>
      <a:accent5>
        <a:srgbClr val="D8673F"/>
      </a:accent5>
      <a:accent6>
        <a:srgbClr val="5CBCB1"/>
      </a:accent6>
      <a:hlink>
        <a:srgbClr val="1BAAAA"/>
      </a:hlink>
      <a:folHlink>
        <a:srgbClr val="1B495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B3A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6438</TotalTime>
  <Words>2222</Words>
  <Application>Microsoft Office PowerPoint</Application>
  <PresentationFormat>Custom</PresentationFormat>
  <Paragraphs>148</Paragraphs>
  <Slides>14</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宋体</vt:lpstr>
      <vt:lpstr>Arial</vt:lpstr>
      <vt:lpstr>Calibri</vt:lpstr>
      <vt:lpstr>Calibri Regular</vt:lpstr>
      <vt:lpstr>Gill Sans</vt:lpstr>
      <vt:lpstr>Times New Roman</vt:lpstr>
      <vt:lpstr>Office Theme</vt:lpstr>
      <vt:lpstr>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Louis Twelve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dc:title>
  <dc:creator>Louis Twelve</dc:creator>
  <cp:lastModifiedBy>Jean-Pierre Veder</cp:lastModifiedBy>
  <cp:revision>1231</cp:revision>
  <cp:lastPrinted>2017-10-16T01:51:02Z</cp:lastPrinted>
  <dcterms:created xsi:type="dcterms:W3CDTF">2014-11-10T20:05:35Z</dcterms:created>
  <dcterms:modified xsi:type="dcterms:W3CDTF">2018-08-15T22:03:19Z</dcterms:modified>
</cp:coreProperties>
</file>