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69" r:id="rId4"/>
    <p:sldId id="288" r:id="rId5"/>
    <p:sldId id="275" r:id="rId6"/>
    <p:sldId id="262" r:id="rId7"/>
    <p:sldId id="258" r:id="rId8"/>
    <p:sldId id="263" r:id="rId9"/>
    <p:sldId id="285" r:id="rId10"/>
    <p:sldId id="277" r:id="rId11"/>
    <p:sldId id="286" r:id="rId12"/>
    <p:sldId id="280" r:id="rId13"/>
    <p:sldId id="282" r:id="rId14"/>
    <p:sldId id="284" r:id="rId15"/>
    <p:sldId id="287" r:id="rId16"/>
    <p:sldId id="261" r:id="rId17"/>
  </p:sldIdLst>
  <p:sldSz cx="9144000" cy="5143500" type="screen16x9"/>
  <p:notesSz cx="6794500" cy="9906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8606"/>
    <a:srgbClr val="FF0600"/>
    <a:srgbClr val="000000"/>
    <a:srgbClr val="0C2340"/>
    <a:srgbClr val="D9D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534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C01F8-7A96-1A42-A5C1-A6293913991B}" type="datetime1">
              <a:rPr lang="en-AU" smtClean="0"/>
              <a:t>16/08/2018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3F6A53-947D-664F-86C6-7EA2E2AF7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9866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0F5882-1633-C84E-BDD4-8A584B4C4483}" type="datetime1">
              <a:rPr lang="en-AU" smtClean="0"/>
              <a:t>16/08/2018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DA4F87-D5C2-4945-AFCA-8B793D258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0989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A4F87-D5C2-4945-AFCA-8B793D25881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230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pening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5919" y="2455705"/>
            <a:ext cx="6347825" cy="1611674"/>
          </a:xfrm>
        </p:spPr>
        <p:txBody>
          <a:bodyPr lIns="0" tIns="0" anchor="b">
            <a:noAutofit/>
          </a:bodyPr>
          <a:lstStyle>
            <a:lvl1pPr algn="l">
              <a:lnSpc>
                <a:spcPct val="80000"/>
              </a:lnSpc>
              <a:defRPr sz="66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5919" y="4239856"/>
            <a:ext cx="6347825" cy="424445"/>
          </a:xfrm>
        </p:spPr>
        <p:txBody>
          <a:bodyPr lIns="0" tIns="0" anchor="t">
            <a:normAutofit/>
          </a:bodyPr>
          <a:lstStyle>
            <a:lvl1pPr marL="0" indent="0" algn="l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636" y="3664779"/>
            <a:ext cx="1444528" cy="11886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" y="0"/>
            <a:ext cx="913414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2596723" y="4813239"/>
            <a:ext cx="2547522" cy="2738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Document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57200" y="4813239"/>
            <a:ext cx="2023724" cy="273844"/>
          </a:xfrm>
          <a:prstGeom prst="rect">
            <a:avLst/>
          </a:prstGeom>
        </p:spPr>
        <p:txBody>
          <a:bodyPr/>
          <a:lstStyle/>
          <a:p>
            <a:fld id="{4956BB43-EB25-9C48-837D-98E6AF077A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92970" y="1781547"/>
            <a:ext cx="5691188" cy="1700612"/>
          </a:xfrm>
        </p:spPr>
        <p:txBody>
          <a:bodyPr lIns="0" tIns="0"/>
          <a:lstStyle>
            <a:lvl1pPr marL="0" indent="0">
              <a:lnSpc>
                <a:spcPct val="80000"/>
              </a:lnSpc>
              <a:buNone/>
              <a:defRPr sz="6000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292970" y="3482159"/>
            <a:ext cx="5623504" cy="1267880"/>
          </a:xfrm>
        </p:spPr>
        <p:txBody>
          <a:bodyPr lIns="0" tIns="0">
            <a:normAutofit/>
          </a:bodyPr>
          <a:lstStyle>
            <a:lvl1pPr marL="0" indent="0">
              <a:buNone/>
              <a:defRPr sz="1600" cap="all"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AU" dirty="0" err="1"/>
              <a:t>subheadinG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636" y="3664779"/>
            <a:ext cx="1444528" cy="118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91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60623"/>
            <a:ext cx="7279974" cy="231414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700"/>
            </a:lvl2pPr>
            <a:lvl3pPr>
              <a:defRPr sz="1600"/>
            </a:lvl3pPr>
            <a:lvl4pPr>
              <a:defRPr sz="15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Document title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7B4246-FDFA-7E4C-A54D-095A75DA82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08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60623"/>
            <a:ext cx="3427384" cy="231414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700"/>
            </a:lvl2pPr>
            <a:lvl3pPr>
              <a:defRPr sz="1600"/>
            </a:lvl3pPr>
            <a:lvl4pPr>
              <a:defRPr sz="15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091427" y="1860623"/>
            <a:ext cx="3645747" cy="231414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700"/>
            </a:lvl2pPr>
            <a:lvl3pPr>
              <a:defRPr sz="1600"/>
            </a:lvl3pPr>
            <a:lvl4pPr>
              <a:defRPr sz="15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Document title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A7B4246-FDFA-7E4C-A54D-095A75DA82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355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985720"/>
            <a:ext cx="3427384" cy="638642"/>
          </a:xfrm>
        </p:spPr>
        <p:txBody>
          <a:bodyPr anchor="t">
            <a:normAutofit/>
          </a:bodyPr>
          <a:lstStyle>
            <a:lvl1pPr marL="0" indent="0">
              <a:buNone/>
              <a:defRPr sz="1400" b="1">
                <a:solidFill>
                  <a:srgbClr val="E106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091427" y="985720"/>
            <a:ext cx="3645747" cy="638642"/>
          </a:xfrm>
        </p:spPr>
        <p:txBody>
          <a:bodyPr anchor="t">
            <a:normAutofit/>
          </a:bodyPr>
          <a:lstStyle>
            <a:lvl1pPr marL="0" indent="0">
              <a:buNone/>
              <a:defRPr sz="1400" b="1">
                <a:solidFill>
                  <a:srgbClr val="E106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08246"/>
            <a:ext cx="7279974" cy="6350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1860623"/>
            <a:ext cx="3427384" cy="231414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700"/>
            </a:lvl2pPr>
            <a:lvl3pPr>
              <a:defRPr sz="1600"/>
            </a:lvl3pPr>
            <a:lvl4pPr>
              <a:defRPr sz="15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4091427" y="1860623"/>
            <a:ext cx="3645747" cy="231414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700"/>
            </a:lvl2pPr>
            <a:lvl3pPr>
              <a:defRPr sz="1600"/>
            </a:lvl3pPr>
            <a:lvl4pPr>
              <a:defRPr sz="15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Document title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A7B4246-FDFA-7E4C-A54D-095A75DA82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878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Document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7B4246-FDFA-7E4C-A54D-095A75DA82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53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Document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7B4246-FDFA-7E4C-A54D-095A75DA82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05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77226"/>
            <a:ext cx="5486400" cy="491582"/>
          </a:xfrm>
        </p:spPr>
        <p:txBody>
          <a:bodyPr>
            <a:normAutofit/>
          </a:bodyPr>
          <a:lstStyle>
            <a:lvl1pPr marL="0" indent="0">
              <a:buNone/>
              <a:defRPr sz="12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Document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7B4246-FDFA-7E4C-A54D-095A75DA82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173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08246"/>
            <a:ext cx="7279974" cy="635095"/>
          </a:xfrm>
          <a:prstGeom prst="rect">
            <a:avLst/>
          </a:prstGeom>
        </p:spPr>
        <p:txBody>
          <a:bodyPr vert="horz" lIns="0" tIns="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48654"/>
            <a:ext cx="7279974" cy="2751307"/>
          </a:xfrm>
          <a:prstGeom prst="rect">
            <a:avLst/>
          </a:prstGeom>
        </p:spPr>
        <p:txBody>
          <a:bodyPr vert="horz" lIns="0" tIns="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" y="4815926"/>
            <a:ext cx="75360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3" descr="UOW_Primary_RGB_Dark Blue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948" y="4459867"/>
            <a:ext cx="631024" cy="538498"/>
          </a:xfrm>
          <a:prstGeom prst="rect">
            <a:avLst/>
          </a:prstGeom>
        </p:spPr>
      </p:pic>
      <p:sp>
        <p:nvSpPr>
          <p:cNvPr id="25" name="Footer Placeholder 24"/>
          <p:cNvSpPr>
            <a:spLocks noGrp="1"/>
          </p:cNvSpPr>
          <p:nvPr>
            <p:ph type="ftr" sz="quarter" idx="3"/>
          </p:nvPr>
        </p:nvSpPr>
        <p:spPr>
          <a:xfrm>
            <a:off x="1147430" y="4844661"/>
            <a:ext cx="2895600" cy="142830"/>
          </a:xfrm>
          <a:prstGeom prst="rect">
            <a:avLst/>
          </a:prstGeom>
        </p:spPr>
        <p:txBody>
          <a:bodyPr vert="horz" lIns="0" tIns="0" rIns="91440" bIns="45720" rtlCol="0" anchor="ctr"/>
          <a:lstStyle>
            <a:lvl1pPr algn="l">
              <a:defRPr sz="6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Document title</a:t>
            </a: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4"/>
          </p:nvPr>
        </p:nvSpPr>
        <p:spPr>
          <a:xfrm>
            <a:off x="457200" y="4844661"/>
            <a:ext cx="364539" cy="142830"/>
          </a:xfrm>
          <a:prstGeom prst="rect">
            <a:avLst/>
          </a:prstGeom>
        </p:spPr>
        <p:txBody>
          <a:bodyPr vert="horz" lIns="0" tIns="0" rIns="91440" bIns="45720" rtlCol="0" anchor="ctr"/>
          <a:lstStyle>
            <a:lvl1pPr algn="l">
              <a:defRPr sz="6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B4246-FDFA-7E4C-A54D-095A75DA82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392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rgbClr val="0C2340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rgbClr val="0C234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rgbClr val="0C2340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rgbClr val="0C234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rgbClr val="0C23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9574" y="1293546"/>
            <a:ext cx="9004852" cy="2476899"/>
          </a:xfrm>
        </p:spPr>
        <p:txBody>
          <a:bodyPr lIns="0" tIns="0">
            <a:noAutofit/>
          </a:bodyPr>
          <a:lstStyle/>
          <a:p>
            <a:r>
              <a:rPr lang="en-AU" sz="5400" spc="-150" dirty="0">
                <a:solidFill>
                  <a:schemeClr val="bg1"/>
                </a:solidFill>
                <a:cs typeface="Times New Roman"/>
              </a:rPr>
              <a:t>Surface defect engineering in semiconducting photocatalyst </a:t>
            </a:r>
            <a:br>
              <a:rPr lang="en-AU" sz="5400" spc="-150" dirty="0">
                <a:solidFill>
                  <a:schemeClr val="bg1"/>
                </a:solidFill>
                <a:cs typeface="Times New Roman"/>
              </a:rPr>
            </a:br>
            <a:r>
              <a:rPr lang="en-AU" sz="5400" spc="-150" dirty="0">
                <a:solidFill>
                  <a:schemeClr val="bg1"/>
                </a:solidFill>
                <a:cs typeface="Times New Roman"/>
              </a:rPr>
              <a:t>and electrocatalyst</a:t>
            </a:r>
            <a:endParaRPr lang="en-US" sz="5400" spc="-15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57200" y="4134729"/>
            <a:ext cx="6400800" cy="799140"/>
          </a:xfrm>
        </p:spPr>
        <p:txBody>
          <a:bodyPr lIns="0" tIns="0">
            <a:normAutofit/>
          </a:bodyPr>
          <a:lstStyle/>
          <a:p>
            <a:pPr algn="l"/>
            <a:r>
              <a:rPr lang="en-US" sz="2000" b="1" dirty="0">
                <a:solidFill>
                  <a:srgbClr val="FF0600"/>
                </a:solidFill>
                <a:latin typeface="Montserrat"/>
                <a:cs typeface="Montserrat"/>
              </a:rPr>
              <a:t>Haifeng Feng</a:t>
            </a:r>
          </a:p>
          <a:p>
            <a:pPr algn="l"/>
            <a:r>
              <a:rPr lang="en-US" sz="2000" dirty="0">
                <a:solidFill>
                  <a:srgbClr val="FF0600"/>
                </a:solidFill>
                <a:latin typeface="Montserrat"/>
                <a:cs typeface="Montserrat"/>
              </a:rPr>
              <a:t>24-07 2018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194B89-1EFD-4ACD-88A5-BDA782F4164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15309" y="3770445"/>
            <a:ext cx="3600000" cy="102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853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117877" y="542212"/>
            <a:ext cx="6446719" cy="769753"/>
          </a:xfrm>
          <a:prstGeom prst="rect">
            <a:avLst/>
          </a:prstGeom>
        </p:spPr>
        <p:txBody>
          <a:bodyPr lIns="0" t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6000" spc="-150" dirty="0">
                <a:solidFill>
                  <a:schemeClr val="bg1"/>
                </a:solidFill>
                <a:latin typeface="Times New Roman"/>
                <a:cs typeface="Times New Roman"/>
              </a:rPr>
              <a:t>Outlines</a:t>
            </a:r>
          </a:p>
          <a:p>
            <a:pPr algn="l">
              <a:lnSpc>
                <a:spcPct val="80000"/>
              </a:lnSpc>
            </a:pPr>
            <a:endParaRPr lang="en-US" sz="6000" spc="-15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429017FB-B20D-4B16-A165-D1E58BA343C0}"/>
              </a:ext>
            </a:extLst>
          </p:cNvPr>
          <p:cNvSpPr txBox="1">
            <a:spLocks/>
          </p:cNvSpPr>
          <p:nvPr/>
        </p:nvSpPr>
        <p:spPr>
          <a:xfrm>
            <a:off x="117877" y="1639185"/>
            <a:ext cx="8399959" cy="1865129"/>
          </a:xfrm>
          <a:prstGeom prst="rect">
            <a:avLst/>
          </a:prstGeom>
        </p:spPr>
        <p:txBody>
          <a:bodyPr lIns="0" tIns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zh-CN" sz="2800" spc="-150" dirty="0">
                <a:solidFill>
                  <a:schemeClr val="bg1"/>
                </a:solidFill>
                <a:latin typeface="Times New Roman"/>
                <a:cs typeface="Times New Roman"/>
              </a:rPr>
              <a:t>1. </a:t>
            </a:r>
            <a:r>
              <a:rPr lang="en-US" sz="2800" spc="-150" dirty="0">
                <a:solidFill>
                  <a:schemeClr val="bg1"/>
                </a:solidFill>
                <a:latin typeface="Times New Roman"/>
                <a:cs typeface="Times New Roman"/>
              </a:rPr>
              <a:t>Background</a:t>
            </a:r>
          </a:p>
          <a:p>
            <a:pPr algn="l">
              <a:lnSpc>
                <a:spcPct val="150000"/>
              </a:lnSpc>
            </a:pPr>
            <a:r>
              <a:rPr lang="en-US" sz="2800" spc="-150" dirty="0">
                <a:solidFill>
                  <a:schemeClr val="bg1"/>
                </a:solidFill>
                <a:latin typeface="Times New Roman"/>
                <a:cs typeface="Times New Roman"/>
              </a:rPr>
              <a:t>2. Rutile TiO</a:t>
            </a:r>
            <a:r>
              <a:rPr lang="en-US" sz="2800" spc="-150" baseline="-25000" dirty="0">
                <a:solidFill>
                  <a:schemeClr val="bg1"/>
                </a:solidFill>
                <a:latin typeface="Times New Roman"/>
                <a:cs typeface="Times New Roman"/>
              </a:rPr>
              <a:t>2</a:t>
            </a:r>
            <a:r>
              <a:rPr lang="en-US" sz="2800" spc="-150" dirty="0">
                <a:solidFill>
                  <a:schemeClr val="bg1"/>
                </a:solidFill>
                <a:latin typeface="Times New Roman"/>
                <a:cs typeface="Times New Roman"/>
              </a:rPr>
              <a:t>(110) surface: OV point defects  </a:t>
            </a:r>
          </a:p>
          <a:p>
            <a:pPr algn="l">
              <a:lnSpc>
                <a:spcPct val="150000"/>
              </a:lnSpc>
            </a:pPr>
            <a:r>
              <a:rPr lang="en-US" sz="2800" spc="-150" dirty="0">
                <a:solidFill>
                  <a:schemeClr val="bg1"/>
                </a:solidFill>
                <a:latin typeface="Times New Roman"/>
                <a:cs typeface="Times New Roman"/>
              </a:rPr>
              <a:t>3. </a:t>
            </a:r>
            <a:r>
              <a:rPr lang="en-US" sz="2800" spc="-150" dirty="0" err="1">
                <a:solidFill>
                  <a:schemeClr val="bg1"/>
                </a:solidFill>
                <a:latin typeface="Times New Roman"/>
                <a:cs typeface="Times New Roman"/>
              </a:rPr>
              <a:t>BiOBr</a:t>
            </a:r>
            <a:r>
              <a:rPr lang="en-US" sz="2800" spc="-150" dirty="0">
                <a:solidFill>
                  <a:schemeClr val="bg1"/>
                </a:solidFill>
                <a:latin typeface="Times New Roman"/>
                <a:cs typeface="Times New Roman"/>
              </a:rPr>
              <a:t> nanosheets: lateral pseudo-heterojunctions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38BD10-1D7D-4C54-A9B5-2A15B5794B6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6BB43-EB25-9C48-837D-98E6AF077A1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281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56">
            <a:extLst>
              <a:ext uri="{FF2B5EF4-FFF2-40B4-BE49-F238E27FC236}">
                <a16:creationId xmlns:a16="http://schemas.microsoft.com/office/drawing/2014/main" id="{71AA6F1F-02F7-45C5-BC42-52E4BD23D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76" y="1005235"/>
            <a:ext cx="26918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dirty="0">
                <a:latin typeface="+mj-lt"/>
              </a:rPr>
              <a:t>Surface defect in catalysis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361A139-FE9B-4FA9-9EEC-859DBAC158CA}"/>
              </a:ext>
            </a:extLst>
          </p:cNvPr>
          <p:cNvSpPr txBox="1"/>
          <p:nvPr/>
        </p:nvSpPr>
        <p:spPr>
          <a:xfrm>
            <a:off x="110950" y="138564"/>
            <a:ext cx="14157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altLang="zh-CN" dirty="0">
                <a:latin typeface="+mj-ea"/>
                <a:ea typeface="+mj-ea"/>
                <a:cs typeface="Arial" panose="020B0604020202020204" pitchFamily="34" charset="0"/>
              </a:rPr>
              <a:t>Background</a:t>
            </a:r>
            <a:endParaRPr lang="zh-CN" altLang="en-US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C6D625-70DA-41C5-B261-859E7A01FA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94" r="6658"/>
          <a:stretch/>
        </p:blipFill>
        <p:spPr>
          <a:xfrm>
            <a:off x="43920" y="1463585"/>
            <a:ext cx="3096848" cy="21533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829C71A-762E-449E-BBB6-D6656C15F5ED}"/>
              </a:ext>
            </a:extLst>
          </p:cNvPr>
          <p:cNvSpPr/>
          <p:nvPr/>
        </p:nvSpPr>
        <p:spPr>
          <a:xfrm>
            <a:off x="290147" y="4525438"/>
            <a:ext cx="32164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+mj-lt"/>
              </a:rPr>
              <a:t>G. Li, et al. </a:t>
            </a:r>
            <a:r>
              <a:rPr lang="en-AU" sz="1200" dirty="0">
                <a:latin typeface="+mj-lt"/>
              </a:rPr>
              <a:t>Chem. Soc. Rev. 2017, 46, 1693</a:t>
            </a:r>
          </a:p>
        </p:txBody>
      </p:sp>
      <p:sp>
        <p:nvSpPr>
          <p:cNvPr id="8" name="TextBox 56">
            <a:extLst>
              <a:ext uri="{FF2B5EF4-FFF2-40B4-BE49-F238E27FC236}">
                <a16:creationId xmlns:a16="http://schemas.microsoft.com/office/drawing/2014/main" id="{C4701162-1C27-4C5A-8A55-9526D822F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3422" y="1540698"/>
            <a:ext cx="1525140" cy="20621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1600" dirty="0">
                <a:latin typeface="+mj-lt"/>
              </a:rPr>
              <a:t>Vacancy</a:t>
            </a:r>
          </a:p>
          <a:p>
            <a:r>
              <a:rPr lang="en-AU" sz="1600" dirty="0">
                <a:latin typeface="+mj-lt"/>
              </a:rPr>
              <a:t>Boundaries</a:t>
            </a:r>
          </a:p>
          <a:p>
            <a:r>
              <a:rPr lang="en-AU" sz="1600" dirty="0">
                <a:latin typeface="+mj-lt"/>
              </a:rPr>
              <a:t>Stacking fault</a:t>
            </a:r>
          </a:p>
          <a:p>
            <a:r>
              <a:rPr lang="en-AU" sz="1600" dirty="0">
                <a:latin typeface="+mj-lt"/>
              </a:rPr>
              <a:t>Adatom</a:t>
            </a:r>
          </a:p>
          <a:p>
            <a:r>
              <a:rPr lang="en-AU" sz="1600" dirty="0">
                <a:latin typeface="+mj-lt"/>
              </a:rPr>
              <a:t>Substitution </a:t>
            </a:r>
          </a:p>
          <a:p>
            <a:r>
              <a:rPr lang="en-AU" sz="1600" dirty="0">
                <a:latin typeface="+mj-lt"/>
              </a:rPr>
              <a:t>Dislocation</a:t>
            </a:r>
          </a:p>
          <a:p>
            <a:r>
              <a:rPr lang="en-AU" sz="1600" dirty="0">
                <a:latin typeface="+mj-lt"/>
              </a:rPr>
              <a:t>Hetero-structure</a:t>
            </a:r>
          </a:p>
          <a:p>
            <a:r>
              <a:rPr lang="en-AU" sz="1600" dirty="0">
                <a:latin typeface="+mj-lt"/>
              </a:rPr>
              <a:t>…… </a:t>
            </a:r>
          </a:p>
        </p:txBody>
      </p:sp>
      <p:sp>
        <p:nvSpPr>
          <p:cNvPr id="10" name="TextBox 56">
            <a:extLst>
              <a:ext uri="{FF2B5EF4-FFF2-40B4-BE49-F238E27FC236}">
                <a16:creationId xmlns:a16="http://schemas.microsoft.com/office/drawing/2014/main" id="{F3AAAAF4-BD5F-4202-AD13-BCD27B123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919" y="1988847"/>
            <a:ext cx="1826924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1600" dirty="0">
                <a:latin typeface="+mj-lt"/>
              </a:rPr>
              <a:t>Chemical and physical properties</a:t>
            </a:r>
          </a:p>
          <a:p>
            <a:r>
              <a:rPr lang="en-AU" sz="1600" dirty="0">
                <a:latin typeface="+mj-lt"/>
              </a:rPr>
              <a:t>Active sites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DB4A9735-A146-412C-AD13-D12ED6437317}"/>
              </a:ext>
            </a:extLst>
          </p:cNvPr>
          <p:cNvSpPr/>
          <p:nvPr/>
        </p:nvSpPr>
        <p:spPr>
          <a:xfrm>
            <a:off x="4868562" y="2175745"/>
            <a:ext cx="369360" cy="27922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230886-1E13-48CB-AEF0-99C52A7E5443}"/>
              </a:ext>
            </a:extLst>
          </p:cNvPr>
          <p:cNvSpPr/>
          <p:nvPr/>
        </p:nvSpPr>
        <p:spPr>
          <a:xfrm>
            <a:off x="7495329" y="2024246"/>
            <a:ext cx="1608913" cy="5847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AU" sz="1600" dirty="0">
                <a:latin typeface="+mj-lt"/>
              </a:rPr>
              <a:t>Catalytic activity and selectivity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EE625D3A-6B8A-42E4-BBDC-B1B278B1051B}"/>
              </a:ext>
            </a:extLst>
          </p:cNvPr>
          <p:cNvSpPr/>
          <p:nvPr/>
        </p:nvSpPr>
        <p:spPr>
          <a:xfrm>
            <a:off x="7048851" y="2175745"/>
            <a:ext cx="428996" cy="28915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47B308-5F7E-4143-9897-B75FF096F3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7B4246-FDFA-7E4C-A54D-095A75DA82F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306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56">
            <a:extLst>
              <a:ext uri="{FF2B5EF4-FFF2-40B4-BE49-F238E27FC236}">
                <a16:creationId xmlns:a16="http://schemas.microsoft.com/office/drawing/2014/main" id="{71AA6F1F-02F7-45C5-BC42-52E4BD23D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79193"/>
            <a:ext cx="700648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1600" b="1" dirty="0">
                <a:latin typeface="+mj-lt"/>
              </a:rPr>
              <a:t>*Scanning </a:t>
            </a:r>
            <a:r>
              <a:rPr lang="en-AU" sz="1600" b="1" dirty="0" err="1">
                <a:latin typeface="+mj-lt"/>
              </a:rPr>
              <a:t>tunneling</a:t>
            </a:r>
            <a:r>
              <a:rPr lang="en-AU" sz="1600" b="1" dirty="0">
                <a:latin typeface="+mj-lt"/>
              </a:rPr>
              <a:t> microscopes: </a:t>
            </a:r>
            <a:r>
              <a:rPr lang="en-AU" sz="1600" dirty="0">
                <a:latin typeface="+mj-lt"/>
              </a:rPr>
              <a:t>high resolution &gt; 1 Å</a:t>
            </a:r>
          </a:p>
          <a:p>
            <a:r>
              <a:rPr lang="en-AU" sz="1600" b="1" dirty="0">
                <a:latin typeface="+mj-lt"/>
              </a:rPr>
              <a:t>*Molecular beam epitaxial (MBE) deposition:</a:t>
            </a:r>
            <a:r>
              <a:rPr lang="en-AU" sz="1600" dirty="0">
                <a:latin typeface="+mj-lt"/>
              </a:rPr>
              <a:t> UHV &lt; 5 × 10</a:t>
            </a:r>
            <a:r>
              <a:rPr lang="en-AU" sz="1600" baseline="30000" dirty="0">
                <a:latin typeface="+mj-lt"/>
              </a:rPr>
              <a:t>-11</a:t>
            </a:r>
            <a:r>
              <a:rPr lang="en-AU" sz="1600" dirty="0">
                <a:latin typeface="+mj-lt"/>
              </a:rPr>
              <a:t> Torr</a:t>
            </a:r>
          </a:p>
          <a:p>
            <a:r>
              <a:rPr lang="en-AU" sz="1600" b="1" dirty="0">
                <a:latin typeface="+mj-lt"/>
              </a:rPr>
              <a:t>*Low temperature: </a:t>
            </a:r>
            <a:r>
              <a:rPr lang="en-AU" sz="1600" dirty="0">
                <a:latin typeface="+mj-lt"/>
              </a:rPr>
              <a:t>4 K to 300 K</a:t>
            </a:r>
            <a:endParaRPr lang="en-AU" altLang="zh-CN" sz="1600" dirty="0">
              <a:latin typeface="+mj-lt"/>
            </a:endParaRPr>
          </a:p>
          <a:p>
            <a:r>
              <a:rPr lang="en-AU" altLang="zh-CN" sz="1600" b="1" dirty="0">
                <a:latin typeface="+mj-lt"/>
              </a:rPr>
              <a:t>*In-situ annealing </a:t>
            </a:r>
            <a:r>
              <a:rPr lang="en-AU" altLang="zh-CN" sz="1600" dirty="0">
                <a:latin typeface="+mj-lt"/>
              </a:rPr>
              <a:t>(up to 1200 </a:t>
            </a:r>
            <a:r>
              <a:rPr lang="en-AU" altLang="zh-CN" sz="1600" baseline="30000" dirty="0" err="1">
                <a:latin typeface="+mj-lt"/>
              </a:rPr>
              <a:t>o</a:t>
            </a:r>
            <a:r>
              <a:rPr lang="en-AU" altLang="zh-CN" sz="1600" dirty="0" err="1">
                <a:latin typeface="+mj-lt"/>
              </a:rPr>
              <a:t>C</a:t>
            </a:r>
            <a:r>
              <a:rPr lang="en-AU" altLang="zh-CN" sz="1600" dirty="0">
                <a:latin typeface="+mj-lt"/>
              </a:rPr>
              <a:t>)</a:t>
            </a:r>
          </a:p>
          <a:p>
            <a:r>
              <a:rPr lang="en-AU" altLang="zh-CN" sz="1600" b="1" dirty="0">
                <a:latin typeface="+mj-lt"/>
              </a:rPr>
              <a:t>*High purity oxygen and water source</a:t>
            </a:r>
          </a:p>
          <a:p>
            <a:r>
              <a:rPr lang="en-US" sz="1600" b="1" dirty="0">
                <a:latin typeface="+mj-lt"/>
              </a:rPr>
              <a:t>*SNOM: </a:t>
            </a:r>
            <a:r>
              <a:rPr lang="en-US" sz="1600" dirty="0">
                <a:latin typeface="+mj-lt"/>
              </a:rPr>
              <a:t>ex/in-situ Raman system (TERS and confocal Raman)</a:t>
            </a:r>
            <a:endParaRPr lang="en-AU" sz="1600" dirty="0">
              <a:latin typeface="+mj-lt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361A139-FE9B-4FA9-9EEC-859DBAC158CA}"/>
              </a:ext>
            </a:extLst>
          </p:cNvPr>
          <p:cNvSpPr txBox="1"/>
          <p:nvPr/>
        </p:nvSpPr>
        <p:spPr>
          <a:xfrm>
            <a:off x="110950" y="138564"/>
            <a:ext cx="14157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altLang="zh-CN" dirty="0">
                <a:latin typeface="+mj-ea"/>
                <a:ea typeface="+mj-ea"/>
                <a:cs typeface="Arial" panose="020B0604020202020204" pitchFamily="34" charset="0"/>
              </a:rPr>
              <a:t>Background</a:t>
            </a:r>
            <a:endParaRPr lang="zh-CN" altLang="en-US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BE06301-CDA5-406E-9621-6C98F1BD660F}"/>
              </a:ext>
            </a:extLst>
          </p:cNvPr>
          <p:cNvGrpSpPr/>
          <p:nvPr/>
        </p:nvGrpSpPr>
        <p:grpSpPr>
          <a:xfrm>
            <a:off x="125817" y="3732032"/>
            <a:ext cx="5730329" cy="1040671"/>
            <a:chOff x="415396" y="1408508"/>
            <a:chExt cx="8367088" cy="156005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C7696B1-B360-4599-A721-8C7D74FEEE8E}"/>
                </a:ext>
              </a:extLst>
            </p:cNvPr>
            <p:cNvGrpSpPr/>
            <p:nvPr/>
          </p:nvGrpSpPr>
          <p:grpSpPr>
            <a:xfrm>
              <a:off x="415396" y="1408508"/>
              <a:ext cx="8367088" cy="1560059"/>
              <a:chOff x="415396" y="1408508"/>
              <a:chExt cx="8367088" cy="1560059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32F02DDB-CCBE-44DA-9056-AD0C0FD1E29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15396" y="1423628"/>
                <a:ext cx="1859175" cy="1544939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2D33DECC-43AB-4FB5-A59E-95098682C4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964213" y="1408508"/>
                <a:ext cx="2782199" cy="1560059"/>
              </a:xfrm>
              <a:prstGeom prst="rect">
                <a:avLst/>
              </a:prstGeom>
            </p:spPr>
          </p:pic>
          <p:sp>
            <p:nvSpPr>
              <p:cNvPr id="13" name="Right Arrow 24">
                <a:extLst>
                  <a:ext uri="{FF2B5EF4-FFF2-40B4-BE49-F238E27FC236}">
                    <a16:creationId xmlns:a16="http://schemas.microsoft.com/office/drawing/2014/main" id="{28D99EB2-19F0-49D4-A10C-F90D87228B6C}"/>
                  </a:ext>
                </a:extLst>
              </p:cNvPr>
              <p:cNvSpPr/>
              <p:nvPr/>
            </p:nvSpPr>
            <p:spPr>
              <a:xfrm>
                <a:off x="2374434" y="1846045"/>
                <a:ext cx="508687" cy="517363"/>
              </a:xfrm>
              <a:prstGeom prst="right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ight Arrow 25">
                <a:extLst>
                  <a:ext uri="{FF2B5EF4-FFF2-40B4-BE49-F238E27FC236}">
                    <a16:creationId xmlns:a16="http://schemas.microsoft.com/office/drawing/2014/main" id="{43147A91-468C-4B77-9BF7-87DF9C0A2508}"/>
                  </a:ext>
                </a:extLst>
              </p:cNvPr>
              <p:cNvSpPr/>
              <p:nvPr/>
            </p:nvSpPr>
            <p:spPr>
              <a:xfrm>
                <a:off x="5807560" y="1846045"/>
                <a:ext cx="508687" cy="517363"/>
              </a:xfrm>
              <a:prstGeom prst="right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9A779CC0-8663-4D68-8B18-8B4AA649866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328006" y="1423628"/>
                <a:ext cx="2454478" cy="1421869"/>
              </a:xfrm>
              <a:prstGeom prst="rect">
                <a:avLst/>
              </a:prstGeom>
            </p:spPr>
          </p:pic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BA47251-99F0-4429-AD50-E64BA37EC0AA}"/>
                  </a:ext>
                </a:extLst>
              </p:cNvPr>
              <p:cNvSpPr/>
              <p:nvPr/>
            </p:nvSpPr>
            <p:spPr>
              <a:xfrm>
                <a:off x="2140116" y="1423628"/>
                <a:ext cx="234318" cy="104945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98D87F6-5B0C-4050-A708-68AB215ADA75}"/>
                </a:ext>
              </a:extLst>
            </p:cNvPr>
            <p:cNvSpPr/>
            <p:nvPr/>
          </p:nvSpPr>
          <p:spPr>
            <a:xfrm>
              <a:off x="7778991" y="2336086"/>
              <a:ext cx="544303" cy="102062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9B73260-20D7-48B3-9D26-9614B4E68B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34" y="2221278"/>
            <a:ext cx="4711276" cy="138763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B0B3C6C-E0E8-42FD-B0DB-197A139CF0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2017" y="114309"/>
            <a:ext cx="2951922" cy="176170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ACA85AC-B52A-4E8C-A1C4-A7A239D1C20C}"/>
              </a:ext>
            </a:extLst>
          </p:cNvPr>
          <p:cNvSpPr txBox="1"/>
          <p:nvPr/>
        </p:nvSpPr>
        <p:spPr>
          <a:xfrm>
            <a:off x="6123185" y="44034"/>
            <a:ext cx="1415772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accent2"/>
                </a:solidFill>
                <a:latin typeface="+mj-ea"/>
                <a:ea typeface="+mj-ea"/>
                <a:cs typeface="Arial" panose="020B0604020202020204" pitchFamily="34" charset="0"/>
              </a:rPr>
              <a:t>AFM System</a:t>
            </a:r>
            <a:endParaRPr lang="zh-CN" altLang="en-US" sz="1600" b="1" dirty="0">
              <a:solidFill>
                <a:schemeClr val="accent2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21" name="TextBox 56">
            <a:extLst>
              <a:ext uri="{FF2B5EF4-FFF2-40B4-BE49-F238E27FC236}">
                <a16:creationId xmlns:a16="http://schemas.microsoft.com/office/drawing/2014/main" id="{30E510AA-9370-429D-82EC-97FEDEC48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6559" y="1876853"/>
            <a:ext cx="3422601" cy="3043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AU" sz="1600" b="1" dirty="0">
                <a:latin typeface="+mj-lt"/>
              </a:rPr>
              <a:t>*Atomic force microscope: </a:t>
            </a:r>
          </a:p>
          <a:p>
            <a:pPr>
              <a:lnSpc>
                <a:spcPct val="150000"/>
              </a:lnSpc>
            </a:pPr>
            <a:r>
              <a:rPr lang="en-AU" sz="1600" b="1" dirty="0">
                <a:latin typeface="+mj-lt"/>
              </a:rPr>
              <a:t>  </a:t>
            </a:r>
            <a:r>
              <a:rPr lang="en-AU" sz="1600" dirty="0">
                <a:latin typeface="+mj-lt"/>
              </a:rPr>
              <a:t>high resolution &gt; 1 Å </a:t>
            </a:r>
            <a:r>
              <a:rPr lang="en-US" altLang="zh-CN" sz="1600" dirty="0">
                <a:latin typeface="+mj-lt"/>
              </a:rPr>
              <a:t>in Z</a:t>
            </a:r>
            <a:r>
              <a:rPr lang="en-AU" altLang="zh-CN" sz="1600" dirty="0">
                <a:latin typeface="+mj-lt"/>
              </a:rPr>
              <a:t>,</a:t>
            </a:r>
            <a:r>
              <a:rPr lang="zh-CN" altLang="en-US" sz="1600" dirty="0">
                <a:latin typeface="+mj-lt"/>
              </a:rPr>
              <a:t> </a:t>
            </a:r>
            <a:r>
              <a:rPr lang="en-AU" altLang="zh-CN" sz="1600" dirty="0">
                <a:latin typeface="+mj-lt"/>
              </a:rPr>
              <a:t>&gt; 30 nm</a:t>
            </a:r>
            <a:endParaRPr lang="en-AU" sz="1600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AU" sz="1600" b="1" dirty="0">
                <a:latin typeface="+mj-lt"/>
              </a:rPr>
              <a:t>*Kelvin probe force microscope: </a:t>
            </a:r>
          </a:p>
          <a:p>
            <a:pPr>
              <a:lnSpc>
                <a:spcPct val="150000"/>
              </a:lnSpc>
            </a:pPr>
            <a:r>
              <a:rPr lang="en-AU" sz="1600" b="1" dirty="0">
                <a:latin typeface="+mj-lt"/>
              </a:rPr>
              <a:t>  </a:t>
            </a:r>
            <a:r>
              <a:rPr lang="en-AU" sz="1600" dirty="0">
                <a:latin typeface="+mj-lt"/>
              </a:rPr>
              <a:t>surface potential measurement</a:t>
            </a:r>
          </a:p>
          <a:p>
            <a:pPr>
              <a:lnSpc>
                <a:spcPct val="150000"/>
              </a:lnSpc>
            </a:pPr>
            <a:r>
              <a:rPr lang="en-AU" sz="1600" b="1" dirty="0">
                <a:latin typeface="+mj-lt"/>
              </a:rPr>
              <a:t>*Force curves and mapping</a:t>
            </a:r>
            <a:endParaRPr lang="en-AU" sz="1600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AU" altLang="zh-CN" sz="1600" b="1" dirty="0">
                <a:latin typeface="+mj-lt"/>
              </a:rPr>
              <a:t>* Conductive AFM</a:t>
            </a:r>
          </a:p>
          <a:p>
            <a:pPr>
              <a:lnSpc>
                <a:spcPct val="150000"/>
              </a:lnSpc>
            </a:pPr>
            <a:r>
              <a:rPr lang="en-AU" altLang="zh-CN" sz="1600" dirty="0">
                <a:latin typeface="+mj-lt"/>
              </a:rPr>
              <a:t> I</a:t>
            </a:r>
            <a:r>
              <a:rPr lang="en-US" altLang="zh-CN" sz="1600" dirty="0">
                <a:latin typeface="+mj-lt"/>
              </a:rPr>
              <a:t>V curves and conductivity mapping</a:t>
            </a:r>
            <a:endParaRPr lang="en-AU" altLang="zh-CN" sz="1600" dirty="0">
              <a:latin typeface="+mj-lt"/>
            </a:endParaRPr>
          </a:p>
          <a:p>
            <a:pPr>
              <a:lnSpc>
                <a:spcPct val="150000"/>
              </a:lnSpc>
            </a:pPr>
            <a:endParaRPr lang="en-AU" sz="1600" dirty="0">
              <a:latin typeface="+mj-lt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8069492-3A89-41AC-BB94-C1A60390D0AE}"/>
              </a:ext>
            </a:extLst>
          </p:cNvPr>
          <p:cNvCxnSpPr>
            <a:cxnSpLocks/>
          </p:cNvCxnSpPr>
          <p:nvPr/>
        </p:nvCxnSpPr>
        <p:spPr>
          <a:xfrm>
            <a:off x="6006559" y="352201"/>
            <a:ext cx="0" cy="447821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2D2A1-451B-4FC9-8D12-F4F3D6456A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7B4246-FDFA-7E4C-A54D-095A75DA82F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775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EFF4D0-8BEB-468D-BBFB-7AFAAC375E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7B4246-FDFA-7E4C-A54D-095A75DA82FF}" type="slidenum">
              <a:rPr lang="en-US" smtClean="0">
                <a:latin typeface="+mj-lt"/>
              </a:rPr>
              <a:pPr/>
              <a:t>5</a:t>
            </a:fld>
            <a:endParaRPr lang="en-US" dirty="0">
              <a:latin typeface="+mj-lt"/>
            </a:endParaRPr>
          </a:p>
        </p:txBody>
      </p:sp>
      <p:pic>
        <p:nvPicPr>
          <p:cNvPr id="43" name="Picture 3">
            <a:extLst>
              <a:ext uri="{FF2B5EF4-FFF2-40B4-BE49-F238E27FC236}">
                <a16:creationId xmlns:a16="http://schemas.microsoft.com/office/drawing/2014/main" id="{797FF220-8932-4C5F-AB37-C45A0D22E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7176" y="628584"/>
            <a:ext cx="3364501" cy="3625860"/>
          </a:xfrm>
          <a:prstGeom prst="rect">
            <a:avLst/>
          </a:prstGeom>
          <a:noFill/>
          <a:ln/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6CE2C223-5AEC-49B4-B68D-96153C86C58B}"/>
              </a:ext>
            </a:extLst>
          </p:cNvPr>
          <p:cNvSpPr txBox="1"/>
          <p:nvPr/>
        </p:nvSpPr>
        <p:spPr>
          <a:xfrm>
            <a:off x="-32629" y="1988115"/>
            <a:ext cx="1970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+mj-lt"/>
              </a:rPr>
              <a:t>STM image</a:t>
            </a:r>
            <a:endParaRPr lang="zh-CN" altLang="en-US" dirty="0">
              <a:latin typeface="+mj-lt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2031DF7-BCFB-4114-8791-F5BD7AB73074}"/>
              </a:ext>
            </a:extLst>
          </p:cNvPr>
          <p:cNvSpPr txBox="1"/>
          <p:nvPr/>
        </p:nvSpPr>
        <p:spPr>
          <a:xfrm>
            <a:off x="132043" y="965394"/>
            <a:ext cx="3923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  <a:cs typeface="Arial" panose="020B0604020202020204" pitchFamily="34" charset="0"/>
              </a:rPr>
              <a:t>A</a:t>
            </a:r>
            <a:endParaRPr lang="en-AU" dirty="0"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2E63D7E-DD13-4273-9B9A-71157D328916}"/>
              </a:ext>
            </a:extLst>
          </p:cNvPr>
          <p:cNvCxnSpPr/>
          <p:nvPr/>
        </p:nvCxnSpPr>
        <p:spPr>
          <a:xfrm>
            <a:off x="4186240" y="779572"/>
            <a:ext cx="0" cy="405673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4D3FA21D-EEBB-4737-9EA3-A315374CAB39}"/>
              </a:ext>
            </a:extLst>
          </p:cNvPr>
          <p:cNvSpPr txBox="1"/>
          <p:nvPr/>
        </p:nvSpPr>
        <p:spPr>
          <a:xfrm>
            <a:off x="4151482" y="965394"/>
            <a:ext cx="392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  <a:cs typeface="Arial" panose="020B0604020202020204" pitchFamily="34" charset="0"/>
              </a:rPr>
              <a:t>B</a:t>
            </a:r>
            <a:endParaRPr lang="en-AU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BC8F04B5-CB65-4001-B76C-47D182B4F9A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001" y="887723"/>
            <a:ext cx="1800000" cy="1800000"/>
          </a:xfrm>
          <a:prstGeom prst="rect">
            <a:avLst/>
          </a:prstGeom>
          <a:noFill/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D25827F6-59D3-4EB1-B137-A7A15D8C40EC}"/>
              </a:ext>
            </a:extLst>
          </p:cNvPr>
          <p:cNvSpPr txBox="1"/>
          <p:nvPr/>
        </p:nvSpPr>
        <p:spPr>
          <a:xfrm>
            <a:off x="4572000" y="462319"/>
            <a:ext cx="1341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+mj-lt"/>
              </a:rPr>
              <a:t>1 × 1 </a:t>
            </a:r>
            <a:r>
              <a:rPr lang="en-US" altLang="zh-CN" dirty="0">
                <a:latin typeface="+mj-lt"/>
              </a:rPr>
              <a:t>600 </a:t>
            </a:r>
            <a:r>
              <a:rPr lang="en-US" altLang="zh-CN" baseline="30000" dirty="0" err="1">
                <a:latin typeface="+mj-lt"/>
              </a:rPr>
              <a:t>o</a:t>
            </a:r>
            <a:r>
              <a:rPr lang="en-US" altLang="zh-CN" dirty="0" err="1">
                <a:latin typeface="+mj-lt"/>
              </a:rPr>
              <a:t>C</a:t>
            </a:r>
            <a:endParaRPr lang="zh-CN" altLang="en-US" dirty="0">
              <a:latin typeface="+mj-lt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B8EF3A4-6719-4561-8A91-B92281DF6D0D}"/>
              </a:ext>
            </a:extLst>
          </p:cNvPr>
          <p:cNvSpPr txBox="1"/>
          <p:nvPr/>
        </p:nvSpPr>
        <p:spPr>
          <a:xfrm>
            <a:off x="6988727" y="443918"/>
            <a:ext cx="1554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+mj-lt"/>
              </a:rPr>
              <a:t>1 × 2 </a:t>
            </a:r>
            <a:r>
              <a:rPr lang="en-US" altLang="zh-CN" dirty="0">
                <a:latin typeface="+mj-lt"/>
              </a:rPr>
              <a:t>900 </a:t>
            </a:r>
            <a:r>
              <a:rPr lang="en-US" altLang="zh-CN" baseline="30000" dirty="0" err="1">
                <a:latin typeface="+mj-lt"/>
              </a:rPr>
              <a:t>o</a:t>
            </a:r>
            <a:r>
              <a:rPr lang="en-US" altLang="zh-CN" dirty="0" err="1">
                <a:latin typeface="+mj-lt"/>
              </a:rPr>
              <a:t>C</a:t>
            </a:r>
            <a:endParaRPr lang="zh-CN" altLang="en-US" dirty="0">
              <a:latin typeface="+mj-lt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013AEADF-FF8D-4579-A2FE-C1E68AA0903B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3" r="48261"/>
          <a:stretch/>
        </p:blipFill>
        <p:spPr bwMode="auto">
          <a:xfrm>
            <a:off x="6896598" y="883220"/>
            <a:ext cx="1800000" cy="1800000"/>
          </a:xfrm>
          <a:prstGeom prst="rect">
            <a:avLst/>
          </a:prstGeom>
          <a:noFill/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66261BBA-5F95-451A-AEA6-9CA764D2998F}"/>
              </a:ext>
            </a:extLst>
          </p:cNvPr>
          <p:cNvSpPr/>
          <p:nvPr/>
        </p:nvSpPr>
        <p:spPr>
          <a:xfrm>
            <a:off x="4543859" y="2669440"/>
            <a:ext cx="20191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+mj-lt"/>
                <a:ea typeface="SimSun" panose="02010600030101010101" pitchFamily="2" charset="-122"/>
              </a:rPr>
              <a:t>surface with OVs</a:t>
            </a:r>
            <a:endParaRPr lang="en-AU" sz="1200" dirty="0">
              <a:latin typeface="+mj-lt"/>
            </a:endParaRPr>
          </a:p>
        </p:txBody>
      </p:sp>
      <p:pic>
        <p:nvPicPr>
          <p:cNvPr id="55" name="Picture 2">
            <a:extLst>
              <a:ext uri="{FF2B5EF4-FFF2-40B4-BE49-F238E27FC236}">
                <a16:creationId xmlns:a16="http://schemas.microsoft.com/office/drawing/2014/main" id="{3EA4FE9F-CD54-4D24-95F9-129D59BB4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836" y="3084939"/>
            <a:ext cx="3927466" cy="13839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ECE14DE8-AE90-44F9-AF25-45D36EDE41CF}"/>
              </a:ext>
            </a:extLst>
          </p:cNvPr>
          <p:cNvSpPr txBox="1"/>
          <p:nvPr/>
        </p:nvSpPr>
        <p:spPr>
          <a:xfrm>
            <a:off x="4211083" y="3084939"/>
            <a:ext cx="3923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  <a:cs typeface="Arial" panose="020B0604020202020204" pitchFamily="34" charset="0"/>
              </a:rPr>
              <a:t>C</a:t>
            </a:r>
            <a:endParaRPr lang="en-AU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29E9374E-C622-4B5C-986E-824AA460D14E}"/>
              </a:ext>
            </a:extLst>
          </p:cNvPr>
          <p:cNvSpPr/>
          <p:nvPr/>
        </p:nvSpPr>
        <p:spPr>
          <a:xfrm>
            <a:off x="6697521" y="3622353"/>
            <a:ext cx="595486" cy="55828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+mj-lt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DA8FD78-7ECA-4AA6-A9A0-56F91F7BE5A7}"/>
              </a:ext>
            </a:extLst>
          </p:cNvPr>
          <p:cNvSpPr txBox="1"/>
          <p:nvPr/>
        </p:nvSpPr>
        <p:spPr>
          <a:xfrm>
            <a:off x="6051117" y="3368805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+mj-lt"/>
              </a:rPr>
              <a:t>400 </a:t>
            </a:r>
            <a:r>
              <a:rPr lang="en-US" altLang="zh-CN" sz="1200" baseline="30000" dirty="0" err="1">
                <a:latin typeface="+mj-lt"/>
              </a:rPr>
              <a:t>o</a:t>
            </a:r>
            <a:r>
              <a:rPr lang="en-US" altLang="zh-CN" sz="1200" dirty="0" err="1">
                <a:latin typeface="+mj-lt"/>
              </a:rPr>
              <a:t>C</a:t>
            </a:r>
            <a:endParaRPr lang="zh-CN" altLang="en-US" sz="1200" dirty="0">
              <a:latin typeface="+mj-lt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190DC57-99CF-4CA5-9F3B-347599A021D9}"/>
              </a:ext>
            </a:extLst>
          </p:cNvPr>
          <p:cNvSpPr txBox="1"/>
          <p:nvPr/>
        </p:nvSpPr>
        <p:spPr>
          <a:xfrm>
            <a:off x="7616243" y="3335592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+mj-lt"/>
              </a:rPr>
              <a:t>900 </a:t>
            </a:r>
            <a:r>
              <a:rPr lang="en-US" altLang="zh-CN" sz="1200" baseline="30000" dirty="0" err="1">
                <a:latin typeface="+mj-lt"/>
              </a:rPr>
              <a:t>o</a:t>
            </a:r>
            <a:r>
              <a:rPr lang="en-US" altLang="zh-CN" sz="1200" dirty="0" err="1">
                <a:latin typeface="+mj-lt"/>
              </a:rPr>
              <a:t>C</a:t>
            </a:r>
            <a:endParaRPr lang="zh-CN" altLang="en-US" sz="1200" dirty="0">
              <a:latin typeface="+mj-lt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79F2893-577F-4738-AE09-D880B3E28ECA}"/>
              </a:ext>
            </a:extLst>
          </p:cNvPr>
          <p:cNvSpPr txBox="1"/>
          <p:nvPr/>
        </p:nvSpPr>
        <p:spPr>
          <a:xfrm>
            <a:off x="6794483" y="3345354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+mj-lt"/>
              </a:rPr>
              <a:t>600 </a:t>
            </a:r>
            <a:r>
              <a:rPr lang="en-US" altLang="zh-CN" sz="1200" baseline="30000" dirty="0" err="1">
                <a:latin typeface="+mj-lt"/>
              </a:rPr>
              <a:t>o</a:t>
            </a:r>
            <a:r>
              <a:rPr lang="en-US" altLang="zh-CN" sz="1200" dirty="0" err="1">
                <a:latin typeface="+mj-lt"/>
              </a:rPr>
              <a:t>C</a:t>
            </a:r>
            <a:endParaRPr lang="zh-CN" altLang="en-US" sz="1200" dirty="0">
              <a:latin typeface="+mj-lt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E742DA-3BF3-46A2-BC6D-4164A994D8CA}"/>
              </a:ext>
            </a:extLst>
          </p:cNvPr>
          <p:cNvSpPr/>
          <p:nvPr/>
        </p:nvSpPr>
        <p:spPr>
          <a:xfrm>
            <a:off x="6896598" y="2651387"/>
            <a:ext cx="20191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+mj-lt"/>
                <a:ea typeface="SimSun" panose="02010600030101010101" pitchFamily="2" charset="-122"/>
              </a:rPr>
              <a:t>surface with cross-links</a:t>
            </a:r>
            <a:endParaRPr lang="en-AU" sz="1200" dirty="0"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D904279-0838-47F1-B3BF-29C843AC04E8}"/>
              </a:ext>
            </a:extLst>
          </p:cNvPr>
          <p:cNvSpPr txBox="1"/>
          <p:nvPr/>
        </p:nvSpPr>
        <p:spPr>
          <a:xfrm>
            <a:off x="0" y="315228"/>
            <a:ext cx="446105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altLang="zh-CN" dirty="0">
                <a:latin typeface="+mj-ea"/>
                <a:ea typeface="+mj-ea"/>
                <a:cs typeface="Arial" panose="020B0604020202020204" pitchFamily="34" charset="0"/>
              </a:rPr>
              <a:t>Rutile TiO</a:t>
            </a:r>
            <a:r>
              <a:rPr lang="en-AU" altLang="zh-CN" baseline="-25000" dirty="0">
                <a:latin typeface="+mj-ea"/>
                <a:ea typeface="+mj-ea"/>
                <a:cs typeface="Arial" panose="020B0604020202020204" pitchFamily="34" charset="0"/>
              </a:rPr>
              <a:t>2</a:t>
            </a:r>
            <a:r>
              <a:rPr lang="en-AU" altLang="zh-CN" dirty="0">
                <a:latin typeface="+mj-ea"/>
                <a:ea typeface="+mj-ea"/>
                <a:cs typeface="Arial" panose="020B0604020202020204" pitchFamily="34" charset="0"/>
              </a:rPr>
              <a:t>(110) surface: OV point defects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18C95C-FD4A-4BF7-919A-5F01033E60DB}"/>
              </a:ext>
            </a:extLst>
          </p:cNvPr>
          <p:cNvSpPr txBox="1"/>
          <p:nvPr/>
        </p:nvSpPr>
        <p:spPr>
          <a:xfrm>
            <a:off x="2747445" y="1507314"/>
            <a:ext cx="1295583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AU" sz="1050" dirty="0">
                <a:latin typeface="+mj-lt"/>
                <a:cs typeface="Arial" panose="020B0604020202020204" pitchFamily="34" charset="0"/>
              </a:rPr>
              <a:t>Oxygen vacancy (OV)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787F278-B16B-441F-ACBC-EEFAF1DA1312}"/>
              </a:ext>
            </a:extLst>
          </p:cNvPr>
          <p:cNvSpPr txBox="1"/>
          <p:nvPr/>
        </p:nvSpPr>
        <p:spPr>
          <a:xfrm>
            <a:off x="4902343" y="3114521"/>
            <a:ext cx="3923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AU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628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7925CD3B-D7ED-4B2D-8839-55DB8AD3CD19}"/>
              </a:ext>
            </a:extLst>
          </p:cNvPr>
          <p:cNvSpPr txBox="1"/>
          <p:nvPr/>
        </p:nvSpPr>
        <p:spPr>
          <a:xfrm>
            <a:off x="0" y="315228"/>
            <a:ext cx="446105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altLang="zh-CN" dirty="0">
                <a:latin typeface="+mj-ea"/>
                <a:ea typeface="+mj-ea"/>
                <a:cs typeface="Arial" panose="020B0604020202020204" pitchFamily="34" charset="0"/>
              </a:rPr>
              <a:t>Rutile TiO</a:t>
            </a:r>
            <a:r>
              <a:rPr lang="en-AU" altLang="zh-CN" baseline="-25000" dirty="0">
                <a:latin typeface="+mj-ea"/>
                <a:ea typeface="+mj-ea"/>
                <a:cs typeface="Arial" panose="020B0604020202020204" pitchFamily="34" charset="0"/>
              </a:rPr>
              <a:t>2</a:t>
            </a:r>
            <a:r>
              <a:rPr lang="en-AU" altLang="zh-CN" dirty="0">
                <a:latin typeface="+mj-ea"/>
                <a:ea typeface="+mj-ea"/>
                <a:cs typeface="Arial" panose="020B0604020202020204" pitchFamily="34" charset="0"/>
              </a:rPr>
              <a:t>(110) surface: OV point defects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EFCFED6D-AD75-47F5-9010-9197312F882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5237"/>
            <a:ext cx="4319905" cy="21558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E085662-9C19-429A-927B-1B64E55D585B}"/>
              </a:ext>
            </a:extLst>
          </p:cNvPr>
          <p:cNvSpPr/>
          <p:nvPr/>
        </p:nvSpPr>
        <p:spPr>
          <a:xfrm>
            <a:off x="0" y="3554659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ea typeface="SimSun" panose="02010600030101010101" pitchFamily="2" charset="-122"/>
              </a:rPr>
              <a:t>SEM image of reduced TiO</a:t>
            </a:r>
            <a:r>
              <a:rPr lang="en-US" sz="1200" baseline="-25000" dirty="0">
                <a:latin typeface="Times New Roman" panose="02020603050405020304" pitchFamily="18" charset="0"/>
                <a:ea typeface="SimSun" panose="02010600030101010101" pitchFamily="2" charset="-122"/>
              </a:rPr>
              <a:t>2</a:t>
            </a:r>
            <a:r>
              <a:rPr lang="en-US" sz="1200" dirty="0">
                <a:latin typeface="Times New Roman" panose="02020603050405020304" pitchFamily="18" charset="0"/>
                <a:ea typeface="SimSun" panose="02010600030101010101" pitchFamily="2" charset="-122"/>
              </a:rPr>
              <a:t> single crystal sample cut by a focused ion beam (FIB); inset is an enlarged image of the selected area.</a:t>
            </a:r>
            <a:endParaRPr lang="en-AU" sz="1200" dirty="0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6017650C-1A38-458E-B385-6828E5090AC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104" y="178831"/>
            <a:ext cx="3379593" cy="3230562"/>
          </a:xfrm>
          <a:prstGeom prst="rect">
            <a:avLst/>
          </a:prstGeom>
          <a:noFill/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A8EFC7A8-8036-484B-A205-D76408AF5EC2}"/>
              </a:ext>
            </a:extLst>
          </p:cNvPr>
          <p:cNvSpPr/>
          <p:nvPr/>
        </p:nvSpPr>
        <p:spPr>
          <a:xfrm>
            <a:off x="4953000" y="3409393"/>
            <a:ext cx="4191000" cy="114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sz="1200" dirty="0">
                <a:latin typeface="Times New Roman" panose="02020603050405020304" pitchFamily="18" charset="0"/>
                <a:ea typeface="SimSun" panose="02010600030101010101" pitchFamily="2" charset="-122"/>
              </a:rPr>
              <a:t>(a) Cross-sectional STEM in ABF (b) Cross-sectional STEM HAADF mode (c) and (d) In-situ EELS </a:t>
            </a:r>
            <a:r>
              <a:rPr lang="en-US" sz="12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Ti</a:t>
            </a:r>
            <a:r>
              <a:rPr lang="en-US" sz="1200" dirty="0">
                <a:latin typeface="Times New Roman" panose="02020603050405020304" pitchFamily="18" charset="0"/>
                <a:ea typeface="SimSun" panose="02010600030101010101" pitchFamily="2" charset="-122"/>
              </a:rPr>
              <a:t>-</a:t>
            </a:r>
            <a:r>
              <a:rPr lang="en-US" sz="1200" i="1" dirty="0">
                <a:latin typeface="Times New Roman" panose="02020603050405020304" pitchFamily="18" charset="0"/>
                <a:ea typeface="SimSun" panose="02010600030101010101" pitchFamily="2" charset="-122"/>
              </a:rPr>
              <a:t>L</a:t>
            </a:r>
            <a:r>
              <a:rPr lang="en-US" sz="1200" dirty="0">
                <a:latin typeface="Times New Roman" panose="02020603050405020304" pitchFamily="18" charset="0"/>
                <a:ea typeface="SimSun" panose="02010600030101010101" pitchFamily="2" charset="-122"/>
              </a:rPr>
              <a:t> edge and low-level spectra</a:t>
            </a:r>
            <a:endParaRPr lang="en-AU" sz="12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8D41A07-04C7-4DC9-ADAB-4CDC055E212F}"/>
              </a:ext>
            </a:extLst>
          </p:cNvPr>
          <p:cNvCxnSpPr>
            <a:cxnSpLocks/>
          </p:cNvCxnSpPr>
          <p:nvPr/>
        </p:nvCxnSpPr>
        <p:spPr>
          <a:xfrm>
            <a:off x="4759396" y="166131"/>
            <a:ext cx="0" cy="4649441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C997D6FB-C507-4E43-BFF9-DB493B3D8361}"/>
              </a:ext>
            </a:extLst>
          </p:cNvPr>
          <p:cNvSpPr/>
          <p:nvPr/>
        </p:nvSpPr>
        <p:spPr>
          <a:xfrm>
            <a:off x="0" y="717654"/>
            <a:ext cx="4891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Scanning transparent electron microscopy (STEM)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CB7920-FD28-4DA0-A7A4-EF4184AB23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7B4246-FDFA-7E4C-A54D-095A75DA82F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996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965BB43-81A3-47F2-AAE3-3D1FCE410064}"/>
              </a:ext>
            </a:extLst>
          </p:cNvPr>
          <p:cNvSpPr txBox="1"/>
          <p:nvPr/>
        </p:nvSpPr>
        <p:spPr>
          <a:xfrm>
            <a:off x="0" y="315228"/>
            <a:ext cx="446105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altLang="zh-CN" dirty="0">
                <a:latin typeface="+mj-ea"/>
                <a:ea typeface="+mj-ea"/>
                <a:cs typeface="Arial" panose="020B0604020202020204" pitchFamily="34" charset="0"/>
              </a:rPr>
              <a:t>Rutile TiO</a:t>
            </a:r>
            <a:r>
              <a:rPr lang="en-AU" altLang="zh-CN" baseline="-25000" dirty="0">
                <a:latin typeface="+mj-ea"/>
                <a:ea typeface="+mj-ea"/>
                <a:cs typeface="Arial" panose="020B0604020202020204" pitchFamily="34" charset="0"/>
              </a:rPr>
              <a:t>2</a:t>
            </a:r>
            <a:r>
              <a:rPr lang="en-AU" altLang="zh-CN" dirty="0">
                <a:latin typeface="+mj-ea"/>
                <a:ea typeface="+mj-ea"/>
                <a:cs typeface="Arial" panose="020B0604020202020204" pitchFamily="34" charset="0"/>
              </a:rPr>
              <a:t>(110) surface: OV point defects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7E08DFD-1C8D-471A-99B1-3AB6272F6DE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856864"/>
            <a:ext cx="5039995" cy="3654425"/>
          </a:xfrm>
          <a:prstGeom prst="rect">
            <a:avLst/>
          </a:prstGeom>
          <a:noFill/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A887AF7-F05E-48AA-862E-C32EC13B2D7E}"/>
              </a:ext>
            </a:extLst>
          </p:cNvPr>
          <p:cNvSpPr/>
          <p:nvPr/>
        </p:nvSpPr>
        <p:spPr>
          <a:xfrm>
            <a:off x="5179695" y="1253475"/>
            <a:ext cx="3697605" cy="2621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sz="1200" b="1" dirty="0">
                <a:latin typeface="Times New Roman" panose="02020603050405020304" pitchFamily="18" charset="0"/>
                <a:ea typeface="SimSun" panose="02010600030101010101" pitchFamily="2" charset="-122"/>
              </a:rPr>
              <a:t>Hydrogen evolution reaction (HER) in alkaline media</a:t>
            </a: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sz="1200" dirty="0">
                <a:latin typeface="Times New Roman" panose="02020603050405020304" pitchFamily="18" charset="0"/>
                <a:ea typeface="SimSun" panose="02010600030101010101" pitchFamily="2" charset="-122"/>
              </a:rPr>
              <a:t>(a) LSV data</a:t>
            </a:r>
            <a:r>
              <a:rPr lang="en-AU" sz="1200" dirty="0">
                <a:latin typeface="Times New Roman" panose="02020603050405020304" pitchFamily="18" charset="0"/>
                <a:ea typeface="SimSun" panose="02010600030101010101" pitchFamily="2" charset="-122"/>
              </a:rPr>
              <a:t>,</a:t>
            </a:r>
            <a:r>
              <a:rPr lang="zh-CN" altLang="en-US" sz="12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SimSun" panose="02010600030101010101" pitchFamily="2" charset="-122"/>
              </a:rPr>
              <a:t>red solid and green dashed lines are LVS curves before and after cycling1000 cycles, respectively. (b) Cycling stability over 18 h. (c) Tafel plot of the OV-high TiO</a:t>
            </a:r>
            <a:r>
              <a:rPr lang="en-US" sz="1200" baseline="-25000" dirty="0">
                <a:latin typeface="Times New Roman" panose="02020603050405020304" pitchFamily="18" charset="0"/>
                <a:ea typeface="SimSun" panose="02010600030101010101" pitchFamily="2" charset="-122"/>
              </a:rPr>
              <a:t>2</a:t>
            </a:r>
            <a:r>
              <a:rPr lang="en-US" sz="1200" dirty="0">
                <a:latin typeface="Times New Roman" panose="02020603050405020304" pitchFamily="18" charset="0"/>
                <a:ea typeface="SimSun" panose="02010600030101010101" pitchFamily="2" charset="-122"/>
              </a:rPr>
              <a:t>. (d) </a:t>
            </a:r>
            <a:r>
              <a:rPr lang="en-US" sz="12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</a:t>
            </a:r>
            <a:r>
              <a:rPr lang="en-US" sz="1200" baseline="-25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dl</a:t>
            </a:r>
            <a:r>
              <a:rPr lang="en-US" sz="1200" dirty="0">
                <a:latin typeface="Times New Roman" panose="02020603050405020304" pitchFamily="18" charset="0"/>
                <a:ea typeface="SimSun" panose="02010600030101010101" pitchFamily="2" charset="-122"/>
              </a:rPr>
              <a:t> determined from the linear fitting of the capacitive current vs. scan rate, measured from the cyclic voltammetry (CV) curves.</a:t>
            </a:r>
            <a:endParaRPr lang="en-AU" sz="12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659A87-5224-4F3C-B62B-5B6D6168E196}"/>
              </a:ext>
            </a:extLst>
          </p:cNvPr>
          <p:cNvSpPr/>
          <p:nvPr/>
        </p:nvSpPr>
        <p:spPr>
          <a:xfrm>
            <a:off x="5335137" y="4511289"/>
            <a:ext cx="27137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H. Feng, et al. ACS </a:t>
            </a:r>
            <a:r>
              <a:rPr lang="en-AU" sz="12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Catal</a:t>
            </a:r>
            <a:r>
              <a:rPr lang="en-A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. 2018, 8, 4288 </a:t>
            </a:r>
            <a:endParaRPr lang="en-AU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091FD4-31A3-431D-9BEC-BB58476FEB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7B4246-FDFA-7E4C-A54D-095A75DA82F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38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0EF4C7-2619-400F-98B9-488DADC51813}"/>
              </a:ext>
            </a:extLst>
          </p:cNvPr>
          <p:cNvSpPr txBox="1"/>
          <p:nvPr/>
        </p:nvSpPr>
        <p:spPr>
          <a:xfrm>
            <a:off x="0" y="315228"/>
            <a:ext cx="446105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altLang="zh-CN" dirty="0">
                <a:latin typeface="+mj-ea"/>
                <a:ea typeface="+mj-ea"/>
                <a:cs typeface="Arial" panose="020B0604020202020204" pitchFamily="34" charset="0"/>
              </a:rPr>
              <a:t>Rutile TiO</a:t>
            </a:r>
            <a:r>
              <a:rPr lang="en-AU" altLang="zh-CN" baseline="-25000" dirty="0">
                <a:latin typeface="+mj-ea"/>
                <a:ea typeface="+mj-ea"/>
                <a:cs typeface="Arial" panose="020B0604020202020204" pitchFamily="34" charset="0"/>
              </a:rPr>
              <a:t>2</a:t>
            </a:r>
            <a:r>
              <a:rPr lang="en-AU" altLang="zh-CN" dirty="0">
                <a:latin typeface="+mj-ea"/>
                <a:ea typeface="+mj-ea"/>
                <a:cs typeface="Arial" panose="020B0604020202020204" pitchFamily="34" charset="0"/>
              </a:rPr>
              <a:t>(110) surface: OV point defects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8E5B46-C45B-4A7D-9255-06A5CAC50E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246773" y="852792"/>
            <a:ext cx="4765040" cy="16563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D13130-AF68-4C82-AAFC-C5279B7D42F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68" y="2682631"/>
            <a:ext cx="3595053" cy="1608077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A89BAB8-86E7-40D4-8C04-FF5CFDF6CC66}"/>
              </a:ext>
            </a:extLst>
          </p:cNvPr>
          <p:cNvSpPr/>
          <p:nvPr/>
        </p:nvSpPr>
        <p:spPr>
          <a:xfrm>
            <a:off x="1784138" y="1690286"/>
            <a:ext cx="1821005" cy="4576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altLang="zh-CN" sz="1400" b="1" dirty="0">
                <a:latin typeface="Times New Roman" panose="02020603050405020304" pitchFamily="18" charset="0"/>
                <a:ea typeface="SimSun" panose="02010600030101010101" pitchFamily="2" charset="-122"/>
              </a:rPr>
              <a:t>Height difference</a:t>
            </a:r>
            <a:endParaRPr lang="en-AU" sz="1400" b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10BA69-4BBA-4694-9C2A-75B76DCC8037}"/>
              </a:ext>
            </a:extLst>
          </p:cNvPr>
          <p:cNvSpPr/>
          <p:nvPr/>
        </p:nvSpPr>
        <p:spPr>
          <a:xfrm>
            <a:off x="1401417" y="3257856"/>
            <a:ext cx="2203725" cy="4576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AU" sz="1400" b="1" dirty="0">
                <a:latin typeface="Times New Roman" panose="02020603050405020304" pitchFamily="18" charset="0"/>
                <a:ea typeface="SimSun" panose="02010600030101010101" pitchFamily="2" charset="-122"/>
              </a:rPr>
              <a:t>Behaviours under tip plus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A64618-93CF-47FB-B3FE-0B1350D1E2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7B4246-FDFA-7E4C-A54D-095A75DA82F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678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0EF4C7-2619-400F-98B9-488DADC51813}"/>
              </a:ext>
            </a:extLst>
          </p:cNvPr>
          <p:cNvSpPr txBox="1"/>
          <p:nvPr/>
        </p:nvSpPr>
        <p:spPr>
          <a:xfrm>
            <a:off x="0" y="315228"/>
            <a:ext cx="446105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altLang="zh-CN" dirty="0">
                <a:latin typeface="+mj-ea"/>
                <a:ea typeface="+mj-ea"/>
                <a:cs typeface="Arial" panose="020B0604020202020204" pitchFamily="34" charset="0"/>
              </a:rPr>
              <a:t>Rutile TiO</a:t>
            </a:r>
            <a:r>
              <a:rPr lang="en-AU" altLang="zh-CN" baseline="-25000" dirty="0">
                <a:latin typeface="+mj-ea"/>
                <a:ea typeface="+mj-ea"/>
                <a:cs typeface="Arial" panose="020B0604020202020204" pitchFamily="34" charset="0"/>
              </a:rPr>
              <a:t>2</a:t>
            </a:r>
            <a:r>
              <a:rPr lang="en-AU" altLang="zh-CN" dirty="0">
                <a:latin typeface="+mj-ea"/>
                <a:ea typeface="+mj-ea"/>
                <a:cs typeface="Arial" panose="020B0604020202020204" pitchFamily="34" charset="0"/>
              </a:rPr>
              <a:t>(110) surface: OV point defects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D4B190-8F06-475F-B503-CFB86739475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348" y="1354420"/>
            <a:ext cx="4717746" cy="2434659"/>
          </a:xfrm>
          <a:prstGeom prst="rect">
            <a:avLst/>
          </a:prstGeom>
          <a:noFill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4D881E9-8FD9-4F7F-A36C-BFAE4FBB2272}"/>
              </a:ext>
            </a:extLst>
          </p:cNvPr>
          <p:cNvSpPr/>
          <p:nvPr/>
        </p:nvSpPr>
        <p:spPr>
          <a:xfrm>
            <a:off x="112747" y="3576340"/>
            <a:ext cx="4572000" cy="7746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sz="1200" dirty="0">
                <a:latin typeface="Times New Roman" panose="02020603050405020304" pitchFamily="18" charset="0"/>
                <a:ea typeface="SimSun" panose="02010600030101010101" pitchFamily="2" charset="-122"/>
              </a:rPr>
              <a:t>In-situ STM studies on electrocatalytic dynamics occurring on TiO</a:t>
            </a:r>
            <a:r>
              <a:rPr lang="en-US" sz="1200" baseline="-25000" dirty="0">
                <a:latin typeface="Times New Roman" panose="02020603050405020304" pitchFamily="18" charset="0"/>
                <a:ea typeface="SimSun" panose="02010600030101010101" pitchFamily="2" charset="-122"/>
              </a:rPr>
              <a:t>2</a:t>
            </a:r>
            <a:r>
              <a:rPr lang="en-US" sz="1200" dirty="0">
                <a:latin typeface="Times New Roman" panose="02020603050405020304" pitchFamily="18" charset="0"/>
                <a:ea typeface="SimSun" panose="02010600030101010101" pitchFamily="2" charset="-122"/>
              </a:rPr>
              <a:t>(110) surface associated with oxygen vacancies</a:t>
            </a:r>
            <a:endParaRPr lang="en-AU" sz="12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9D4519-61CA-40E2-B7EA-AA642C883C0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044" y="1137484"/>
            <a:ext cx="2185860" cy="2171264"/>
          </a:xfrm>
          <a:prstGeom prst="rect">
            <a:avLst/>
          </a:prstGeom>
          <a:noFill/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D2E13C7-56C9-4D1A-88C7-5C9DECDB62AB}"/>
              </a:ext>
            </a:extLst>
          </p:cNvPr>
          <p:cNvSpPr/>
          <p:nvPr/>
        </p:nvSpPr>
        <p:spPr>
          <a:xfrm>
            <a:off x="5397627" y="3963689"/>
            <a:ext cx="3692414" cy="40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1200"/>
              </a:spcAft>
            </a:pPr>
            <a:r>
              <a:rPr lang="en-US" altLang="zh-CN" sz="1200" dirty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In-situ STM observation of dissociation of H</a:t>
            </a:r>
            <a:r>
              <a:rPr lang="en-US" altLang="zh-CN" sz="1200" baseline="-25000" dirty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200" dirty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and OH </a:t>
            </a:r>
            <a:endParaRPr lang="en-AU" sz="12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E2D7FF1-1FA2-4C95-A68E-3279E5DE1BB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200" y="657153"/>
            <a:ext cx="2258800" cy="3131926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154669-B77F-4835-A8A7-ADFC96EE07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7B4246-FDFA-7E4C-A54D-095A75DA82F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715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F0290D-077B-4553-A17B-2077FBEDE0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7B4246-FDFA-7E4C-A54D-095A75DA82FF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388FB6-6A0B-4485-8C27-CC787CED26A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74217"/>
            <a:ext cx="4319905" cy="3329940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15A85A-AB03-417D-A86C-2ABA9EA1A99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75209"/>
            <a:ext cx="4543720" cy="205379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1C1042-CF30-44F4-814A-B35D7CDB886B}"/>
              </a:ext>
            </a:extLst>
          </p:cNvPr>
          <p:cNvSpPr txBox="1"/>
          <p:nvPr/>
        </p:nvSpPr>
        <p:spPr>
          <a:xfrm>
            <a:off x="0" y="315228"/>
            <a:ext cx="446105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altLang="zh-CN" dirty="0">
                <a:latin typeface="+mj-ea"/>
                <a:ea typeface="+mj-ea"/>
                <a:cs typeface="Arial" panose="020B0604020202020204" pitchFamily="34" charset="0"/>
              </a:rPr>
              <a:t>Rutile TiO</a:t>
            </a:r>
            <a:r>
              <a:rPr lang="en-AU" altLang="zh-CN" baseline="-25000" dirty="0">
                <a:latin typeface="+mj-ea"/>
                <a:ea typeface="+mj-ea"/>
                <a:cs typeface="Arial" panose="020B0604020202020204" pitchFamily="34" charset="0"/>
              </a:rPr>
              <a:t>2</a:t>
            </a:r>
            <a:r>
              <a:rPr lang="en-AU" altLang="zh-CN" dirty="0">
                <a:latin typeface="+mj-ea"/>
                <a:ea typeface="+mj-ea"/>
                <a:cs typeface="Arial" panose="020B0604020202020204" pitchFamily="34" charset="0"/>
              </a:rPr>
              <a:t>(110) surface: OV point defects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66C78C-0DEF-48E6-B7C6-5A4E997898CA}"/>
              </a:ext>
            </a:extLst>
          </p:cNvPr>
          <p:cNvSpPr/>
          <p:nvPr/>
        </p:nvSpPr>
        <p:spPr>
          <a:xfrm>
            <a:off x="4461050" y="1147037"/>
            <a:ext cx="631650" cy="456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sz="14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(c)</a:t>
            </a:r>
            <a:endParaRPr lang="en-AU" sz="1400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03A74B-2770-493C-BF3E-43E770535874}"/>
              </a:ext>
            </a:extLst>
          </p:cNvPr>
          <p:cNvSpPr/>
          <p:nvPr/>
        </p:nvSpPr>
        <p:spPr>
          <a:xfrm>
            <a:off x="2671058" y="1478094"/>
            <a:ext cx="1719420" cy="456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AU" sz="1400" b="1" dirty="0">
                <a:latin typeface="+mj-lt"/>
                <a:ea typeface="SimSun" panose="02010600030101010101" pitchFamily="2" charset="-122"/>
                <a:cs typeface="Arial" panose="020B0604020202020204" pitchFamily="34" charset="0"/>
              </a:rPr>
              <a:t>Surface OV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9D13D0-7022-4C3A-9E4F-0EC3FB751DCF}"/>
              </a:ext>
            </a:extLst>
          </p:cNvPr>
          <p:cNvSpPr/>
          <p:nvPr/>
        </p:nvSpPr>
        <p:spPr>
          <a:xfrm>
            <a:off x="2741630" y="4363266"/>
            <a:ext cx="1719420" cy="456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AU" sz="1400" b="1" dirty="0">
                <a:latin typeface="+mj-lt"/>
                <a:ea typeface="SimSun" panose="02010600030101010101" pitchFamily="2" charset="-122"/>
                <a:cs typeface="Arial" panose="020B0604020202020204" pitchFamily="34" charset="0"/>
              </a:rPr>
              <a:t>Sublayer OV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F78900-6BD5-48D6-B51A-898250FE07D1}"/>
              </a:ext>
            </a:extLst>
          </p:cNvPr>
          <p:cNvSpPr/>
          <p:nvPr/>
        </p:nvSpPr>
        <p:spPr>
          <a:xfrm>
            <a:off x="6424630" y="918865"/>
            <a:ext cx="1719420" cy="456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AU" sz="1400" b="1" dirty="0">
                <a:latin typeface="+mj-lt"/>
                <a:ea typeface="SimSun" panose="02010600030101010101" pitchFamily="2" charset="-122"/>
                <a:cs typeface="Arial" panose="020B0604020202020204" pitchFamily="34" charset="0"/>
              </a:rPr>
              <a:t>Overall Pathways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D703A4-B1ED-4CED-996C-AB4BD9046CF8}"/>
              </a:ext>
            </a:extLst>
          </p:cNvPr>
          <p:cNvSpPr/>
          <p:nvPr/>
        </p:nvSpPr>
        <p:spPr>
          <a:xfrm>
            <a:off x="4613335" y="3538837"/>
            <a:ext cx="4461050" cy="888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AU" sz="1400" dirty="0">
                <a:latin typeface="+mj-lt"/>
                <a:ea typeface="SimSun" panose="02010600030101010101" pitchFamily="2" charset="-122"/>
                <a:cs typeface="Arial" panose="020B0604020202020204" pitchFamily="34" charset="0"/>
              </a:rPr>
              <a:t>In summary, sublayer OVs are most important in the electrocatalytic activity!</a:t>
            </a:r>
          </a:p>
        </p:txBody>
      </p:sp>
    </p:spTree>
    <p:extLst>
      <p:ext uri="{BB962C8B-B14F-4D97-AF65-F5344CB8AC3E}">
        <p14:creationId xmlns:p14="http://schemas.microsoft.com/office/powerpoint/2010/main" val="4243433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25915A-6B98-423C-9974-24684D341B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7B4246-FDFA-7E4C-A54D-095A75DA82FF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075F99-9D2C-4161-81A3-A33A952BE770}"/>
              </a:ext>
            </a:extLst>
          </p:cNvPr>
          <p:cNvSpPr txBox="1"/>
          <p:nvPr/>
        </p:nvSpPr>
        <p:spPr>
          <a:xfrm>
            <a:off x="0" y="315228"/>
            <a:ext cx="5486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j-ea"/>
                <a:cs typeface="Arial" panose="020B0604020202020204" pitchFamily="34" charset="0"/>
              </a:rPr>
              <a:t>BiOBr</a:t>
            </a:r>
            <a:r>
              <a:rPr lang="en-US" dirty="0">
                <a:latin typeface="+mj-ea"/>
                <a:cs typeface="Arial" panose="020B0604020202020204" pitchFamily="34" charset="0"/>
              </a:rPr>
              <a:t> nanosheets: lateral pseudo-heterojunctions</a:t>
            </a:r>
            <a:endParaRPr lang="en-AU" altLang="zh-CN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B44161-B5E8-4E0B-A00A-75CA2FCBC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3982" y="911179"/>
            <a:ext cx="1977886" cy="152047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45A6F8A-E3E2-4AA5-8DFC-8495CF65191B}"/>
              </a:ext>
            </a:extLst>
          </p:cNvPr>
          <p:cNvSpPr/>
          <p:nvPr/>
        </p:nvSpPr>
        <p:spPr>
          <a:xfrm>
            <a:off x="6158387" y="287358"/>
            <a:ext cx="3014488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>
                <a:latin typeface="+mj-lt"/>
              </a:rPr>
              <a:t>Close collaboration with </a:t>
            </a:r>
            <a:r>
              <a:rPr lang="en-AU" sz="1200" b="1" dirty="0">
                <a:latin typeface="+mj-lt"/>
              </a:rPr>
              <a:t>Prof. </a:t>
            </a:r>
            <a:r>
              <a:rPr lang="en-AU" sz="1200" b="1" dirty="0" err="1">
                <a:latin typeface="+mj-lt"/>
              </a:rPr>
              <a:t>Weichang</a:t>
            </a:r>
            <a:r>
              <a:rPr lang="en-AU" sz="1200" b="1" dirty="0">
                <a:latin typeface="+mj-lt"/>
              </a:rPr>
              <a:t> Hao </a:t>
            </a:r>
            <a:r>
              <a:rPr lang="en-AU" sz="1200" dirty="0">
                <a:latin typeface="+mj-lt"/>
              </a:rPr>
              <a:t>group in </a:t>
            </a:r>
            <a:r>
              <a:rPr lang="en-AU" sz="1200" dirty="0" err="1">
                <a:latin typeface="+mj-lt"/>
              </a:rPr>
              <a:t>Beihang</a:t>
            </a:r>
            <a:r>
              <a:rPr lang="en-AU" sz="1200" dirty="0">
                <a:latin typeface="+mj-lt"/>
              </a:rPr>
              <a:t> University:</a:t>
            </a:r>
          </a:p>
          <a:p>
            <a:r>
              <a:rPr lang="en-AU" sz="1100" dirty="0">
                <a:latin typeface="+mj-lt"/>
              </a:rPr>
              <a:t>J. Mater. Chem. A 2018, 6, 2193</a:t>
            </a:r>
          </a:p>
          <a:p>
            <a:r>
              <a:rPr lang="de-DE" sz="1100" dirty="0">
                <a:latin typeface="+mj-lt"/>
              </a:rPr>
              <a:t>2D Mater. 2017, 4, 025102</a:t>
            </a:r>
          </a:p>
          <a:p>
            <a:r>
              <a:rPr lang="fr-FR" sz="1100" dirty="0">
                <a:latin typeface="+mj-lt"/>
              </a:rPr>
              <a:t>Dalton Trans. 2017, 46, 15582</a:t>
            </a:r>
            <a:endParaRPr lang="en-AU" sz="1100" dirty="0">
              <a:latin typeface="+mj-lt"/>
            </a:endParaRPr>
          </a:p>
          <a:p>
            <a:r>
              <a:rPr lang="en-AU" sz="1100" dirty="0">
                <a:latin typeface="+mj-lt"/>
              </a:rPr>
              <a:t>J. Phys. Chem. C 2016, 120, 8589</a:t>
            </a:r>
          </a:p>
          <a:p>
            <a:r>
              <a:rPr lang="en-AU" sz="1100" dirty="0">
                <a:latin typeface="+mj-lt"/>
              </a:rPr>
              <a:t>J. Mater. Chem. A 2016, 4, 10992</a:t>
            </a:r>
          </a:p>
          <a:p>
            <a:r>
              <a:rPr lang="en-AU" sz="1100" dirty="0">
                <a:latin typeface="+mj-lt"/>
              </a:rPr>
              <a:t>ACS Appl. Mater. Interfaces 2015, 7, 27592</a:t>
            </a:r>
          </a:p>
          <a:p>
            <a:r>
              <a:rPr lang="en-AU" sz="1100" dirty="0">
                <a:latin typeface="+mj-lt"/>
              </a:rPr>
              <a:t>J. Phys. Chem. C 2015, 119: 14094</a:t>
            </a:r>
          </a:p>
          <a:p>
            <a:r>
              <a:rPr lang="en-AU" sz="1100" dirty="0">
                <a:latin typeface="+mj-lt"/>
              </a:rPr>
              <a:t>Scientific Reports 2014,4:7384</a:t>
            </a:r>
          </a:p>
          <a:p>
            <a:r>
              <a:rPr lang="en-AU" sz="1100" dirty="0">
                <a:latin typeface="+mj-lt"/>
              </a:rPr>
              <a:t>ACS </a:t>
            </a:r>
            <a:r>
              <a:rPr lang="en-AU" sz="1100" dirty="0" err="1">
                <a:latin typeface="+mj-lt"/>
              </a:rPr>
              <a:t>Catal</a:t>
            </a:r>
            <a:r>
              <a:rPr lang="en-AU" sz="1100" dirty="0">
                <a:latin typeface="+mj-lt"/>
              </a:rPr>
              <a:t>. 2014,4:954-961</a:t>
            </a:r>
          </a:p>
        </p:txBody>
      </p:sp>
      <p:pic>
        <p:nvPicPr>
          <p:cNvPr id="1030" name="Picture 6" descr="image file: c6sc00389c-f9.tif">
            <a:extLst>
              <a:ext uri="{FF2B5EF4-FFF2-40B4-BE49-F238E27FC236}">
                <a16:creationId xmlns:a16="http://schemas.microsoft.com/office/drawing/2014/main" id="{425E6DD1-8C08-49AF-BBAD-C88E3AE3A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751" y="949194"/>
            <a:ext cx="2179231" cy="1295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EFDBEE4-27CF-4C6F-A1DA-EAECDD9AF5B8}"/>
              </a:ext>
            </a:extLst>
          </p:cNvPr>
          <p:cNvSpPr/>
          <p:nvPr/>
        </p:nvSpPr>
        <p:spPr>
          <a:xfrm>
            <a:off x="0" y="2529705"/>
            <a:ext cx="2631635" cy="353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AU" sz="1000" dirty="0">
                <a:latin typeface="+mj-lt"/>
                <a:ea typeface="SimSun" panose="02010600030101010101" pitchFamily="2" charset="-122"/>
                <a:cs typeface="Arial" panose="020B0604020202020204" pitchFamily="34" charset="0"/>
              </a:rPr>
              <a:t>D. S. </a:t>
            </a:r>
            <a:r>
              <a:rPr lang="en-AU" sz="1000" dirty="0" err="1">
                <a:latin typeface="+mj-lt"/>
                <a:ea typeface="SimSun" panose="02010600030101010101" pitchFamily="2" charset="-122"/>
                <a:cs typeface="Arial" panose="020B0604020202020204" pitchFamily="34" charset="0"/>
              </a:rPr>
              <a:t>Bhachu</a:t>
            </a:r>
            <a:r>
              <a:rPr lang="en-AU" sz="1000" dirty="0">
                <a:latin typeface="+mj-lt"/>
                <a:ea typeface="SimSun" panose="02010600030101010101" pitchFamily="2" charset="-122"/>
                <a:cs typeface="Arial" panose="020B0604020202020204" pitchFamily="34" charset="0"/>
              </a:rPr>
              <a:t>, et al. Chem. Sci. 2016, 7, 4832.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939018-F59C-4FE0-AB7B-1BBAA06BC01B}"/>
              </a:ext>
            </a:extLst>
          </p:cNvPr>
          <p:cNvSpPr/>
          <p:nvPr/>
        </p:nvSpPr>
        <p:spPr>
          <a:xfrm>
            <a:off x="-629" y="2752370"/>
            <a:ext cx="2631635" cy="357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zh-CN" sz="1000" dirty="0">
                <a:latin typeface="+mj-lt"/>
              </a:rPr>
              <a:t>H</a:t>
            </a:r>
            <a:r>
              <a:rPr lang="en-AU" altLang="zh-CN" sz="1000" dirty="0">
                <a:latin typeface="+mj-lt"/>
              </a:rPr>
              <a:t>. An, et al. </a:t>
            </a:r>
            <a:r>
              <a:rPr lang="en-AU" sz="1000" dirty="0">
                <a:latin typeface="+mj-lt"/>
              </a:rPr>
              <a:t>Rare Metal 2008, 27, 243.</a:t>
            </a:r>
          </a:p>
        </p:txBody>
      </p:sp>
      <p:pic>
        <p:nvPicPr>
          <p:cNvPr id="16" name="Picture 2" descr="C:\Users\Administrator\Desktop\4444copyyyy1y_Picture 6.tif">
            <a:extLst>
              <a:ext uri="{FF2B5EF4-FFF2-40B4-BE49-F238E27FC236}">
                <a16:creationId xmlns:a16="http://schemas.microsoft.com/office/drawing/2014/main" id="{EAF59D12-F12F-4BF1-91D7-47CF7A401C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72" r="3896" b="9010"/>
          <a:stretch/>
        </p:blipFill>
        <p:spPr bwMode="auto">
          <a:xfrm>
            <a:off x="231000" y="911179"/>
            <a:ext cx="1587862" cy="138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2B3D59A-630D-41C1-BC54-5798575D19A4}"/>
              </a:ext>
            </a:extLst>
          </p:cNvPr>
          <p:cNvSpPr/>
          <p:nvPr/>
        </p:nvSpPr>
        <p:spPr>
          <a:xfrm>
            <a:off x="0" y="2321817"/>
            <a:ext cx="2371162" cy="3532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200000"/>
              </a:lnSpc>
            </a:pPr>
            <a:r>
              <a:rPr lang="en-AU" sz="1000" dirty="0">
                <a:solidFill>
                  <a:prstClr val="black"/>
                </a:solidFill>
                <a:latin typeface="Times New Roman"/>
                <a:ea typeface="SimSun" panose="02010600030101010101" pitchFamily="2" charset="-122"/>
                <a:cs typeface="Arial" panose="020B0604020202020204" pitchFamily="34" charset="0"/>
              </a:rPr>
              <a:t>H. F</a:t>
            </a:r>
            <a:r>
              <a:rPr lang="en-US" altLang="zh-CN" sz="1000" dirty="0" err="1">
                <a:solidFill>
                  <a:prstClr val="black"/>
                </a:solidFill>
                <a:latin typeface="Times New Roman"/>
                <a:ea typeface="SimSun" panose="02010600030101010101" pitchFamily="2" charset="-122"/>
                <a:cs typeface="Arial" panose="020B0604020202020204" pitchFamily="34" charset="0"/>
              </a:rPr>
              <a:t>eng</a:t>
            </a:r>
            <a:r>
              <a:rPr lang="en-AU" altLang="zh-CN" sz="1000" dirty="0">
                <a:solidFill>
                  <a:prstClr val="black"/>
                </a:solidFill>
                <a:latin typeface="Times New Roman"/>
                <a:ea typeface="SimSun" panose="02010600030101010101" pitchFamily="2" charset="-122"/>
                <a:cs typeface="Arial" panose="020B0604020202020204" pitchFamily="34" charset="0"/>
              </a:rPr>
              <a:t>,</a:t>
            </a:r>
            <a:r>
              <a:rPr lang="zh-CN" altLang="en-US" sz="1000" dirty="0">
                <a:solidFill>
                  <a:prstClr val="black"/>
                </a:solidFill>
                <a:latin typeface="Times New Roman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AU" altLang="zh-CN" sz="1000" dirty="0">
                <a:solidFill>
                  <a:prstClr val="black"/>
                </a:solidFill>
                <a:latin typeface="Times New Roman"/>
                <a:ea typeface="SimSun" panose="02010600030101010101" pitchFamily="2" charset="-122"/>
                <a:cs typeface="Arial" panose="020B0604020202020204" pitchFamily="34" charset="0"/>
              </a:rPr>
              <a:t>et al. </a:t>
            </a:r>
            <a:r>
              <a:rPr lang="en-AU" sz="1000" dirty="0">
                <a:solidFill>
                  <a:prstClr val="black"/>
                </a:solidFill>
                <a:latin typeface="Times New Roman"/>
                <a:ea typeface="SimSun" panose="02010600030101010101" pitchFamily="2" charset="-122"/>
                <a:cs typeface="Arial" panose="020B0604020202020204" pitchFamily="34" charset="0"/>
              </a:rPr>
              <a:t>2D Mater. 2017, 4, 025102.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FB305CA-8978-420E-A2DA-2206B0D4BC44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635" y="2751003"/>
            <a:ext cx="5186997" cy="1681510"/>
          </a:xfrm>
          <a:prstGeom prst="rect">
            <a:avLst/>
          </a:prstGeom>
          <a:noFill/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1A319F0-42D1-498A-ABFE-C8F4B1F1ADB6}"/>
              </a:ext>
            </a:extLst>
          </p:cNvPr>
          <p:cNvSpPr/>
          <p:nvPr/>
        </p:nvSpPr>
        <p:spPr>
          <a:xfrm>
            <a:off x="3139596" y="4307093"/>
            <a:ext cx="5354970" cy="40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sz="1200" dirty="0">
                <a:latin typeface="Times New Roman" panose="02020603050405020304" pitchFamily="18" charset="0"/>
                <a:ea typeface="SimSun" panose="02010600030101010101" pitchFamily="2" charset="-122"/>
              </a:rPr>
              <a:t>AFM images of </a:t>
            </a:r>
            <a:r>
              <a:rPr lang="en-US" sz="12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BiOBr</a:t>
            </a:r>
            <a:r>
              <a:rPr lang="en-US" sz="1200" dirty="0">
                <a:latin typeface="Times New Roman" panose="02020603050405020304" pitchFamily="18" charset="0"/>
                <a:ea typeface="SimSun" panose="02010600030101010101" pitchFamily="2" charset="-122"/>
              </a:rPr>
              <a:t> nanosheets. Scale bars are 1μm.</a:t>
            </a:r>
            <a:endParaRPr lang="en-AU" sz="12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36530B3-DD78-48D2-B19B-C804A4FE8680}"/>
              </a:ext>
            </a:extLst>
          </p:cNvPr>
          <p:cNvSpPr/>
          <p:nvPr/>
        </p:nvSpPr>
        <p:spPr>
          <a:xfrm>
            <a:off x="-84825" y="690694"/>
            <a:ext cx="631650" cy="456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sz="14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(a)</a:t>
            </a:r>
            <a:endParaRPr lang="en-AU" sz="1400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DB79828-C43F-422F-8220-0D43AA3EBA8D}"/>
              </a:ext>
            </a:extLst>
          </p:cNvPr>
          <p:cNvSpPr/>
          <p:nvPr/>
        </p:nvSpPr>
        <p:spPr>
          <a:xfrm>
            <a:off x="1739512" y="692813"/>
            <a:ext cx="631650" cy="456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sz="14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(b)</a:t>
            </a:r>
            <a:endParaRPr lang="en-AU" sz="1400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40F7B0A-9F98-4F21-8BEA-1E2634616B7F}"/>
              </a:ext>
            </a:extLst>
          </p:cNvPr>
          <p:cNvSpPr/>
          <p:nvPr/>
        </p:nvSpPr>
        <p:spPr>
          <a:xfrm>
            <a:off x="4054632" y="734633"/>
            <a:ext cx="631650" cy="456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sz="14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(c)</a:t>
            </a:r>
            <a:endParaRPr lang="en-AU" sz="1400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82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F28661BF-94BC-4ACA-93A5-273F494CB8AB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50"/>
          <a:stretch/>
        </p:blipFill>
        <p:spPr bwMode="auto">
          <a:xfrm>
            <a:off x="5599956" y="2576541"/>
            <a:ext cx="2060764" cy="1828332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3290C6-2BB4-4595-8BF2-7421045C2E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7B4246-FDFA-7E4C-A54D-095A75DA82FF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63BB30-892A-447B-B291-F64B561047A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00" y="912560"/>
            <a:ext cx="3624166" cy="3318379"/>
          </a:xfrm>
          <a:prstGeom prst="rect">
            <a:avLst/>
          </a:prstGeo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E273C9-5BA9-4F68-A50A-E2D440CE413C}"/>
              </a:ext>
            </a:extLst>
          </p:cNvPr>
          <p:cNvSpPr/>
          <p:nvPr/>
        </p:nvSpPr>
        <p:spPr>
          <a:xfrm>
            <a:off x="0" y="4230939"/>
            <a:ext cx="4572000" cy="4053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sz="1200" dirty="0">
                <a:latin typeface="Times New Roman" panose="02020603050405020304" pitchFamily="18" charset="0"/>
                <a:ea typeface="SimSun" panose="02010600030101010101" pitchFamily="2" charset="-122"/>
              </a:rPr>
              <a:t>SEM, TEM and cross-sectional images of </a:t>
            </a:r>
            <a:r>
              <a:rPr lang="en-US" sz="12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BiOBr</a:t>
            </a:r>
            <a:r>
              <a:rPr lang="en-US" sz="1200" dirty="0">
                <a:latin typeface="Times New Roman" panose="02020603050405020304" pitchFamily="18" charset="0"/>
                <a:ea typeface="SimSun" panose="02010600030101010101" pitchFamily="2" charset="-122"/>
              </a:rPr>
              <a:t> nanosheets.</a:t>
            </a:r>
            <a:endParaRPr lang="en-AU" sz="12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16F62E-D0D3-4D07-AFBD-06C9765897C5}"/>
              </a:ext>
            </a:extLst>
          </p:cNvPr>
          <p:cNvSpPr txBox="1"/>
          <p:nvPr/>
        </p:nvSpPr>
        <p:spPr>
          <a:xfrm>
            <a:off x="0" y="315228"/>
            <a:ext cx="5486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j-ea"/>
                <a:cs typeface="Arial" panose="020B0604020202020204" pitchFamily="34" charset="0"/>
              </a:rPr>
              <a:t>BiOBr</a:t>
            </a:r>
            <a:r>
              <a:rPr lang="en-US" dirty="0">
                <a:latin typeface="+mj-ea"/>
                <a:cs typeface="Arial" panose="020B0604020202020204" pitchFamily="34" charset="0"/>
              </a:rPr>
              <a:t> nanosheets: lateral pseudo-heterojunctions</a:t>
            </a:r>
            <a:endParaRPr lang="en-AU" altLang="zh-CN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8421D0-614F-49EC-AE62-411F125BE9CF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" r="48027"/>
          <a:stretch/>
        </p:blipFill>
        <p:spPr bwMode="auto">
          <a:xfrm>
            <a:off x="5472430" y="861625"/>
            <a:ext cx="2216426" cy="1828332"/>
          </a:xfrm>
          <a:prstGeom prst="rect">
            <a:avLst/>
          </a:prstGeom>
          <a:noFill/>
        </p:spPr>
      </p:pic>
      <p:pic>
        <p:nvPicPr>
          <p:cNvPr id="9" name="Picture 2" descr="F:\STUDY IN UOW\Paper\unpublished\TERS RAMAN Photocurrent\BiOBr raman new paper\Papar image\Fig.2\TEM\new TEM 0622\new normal diamater\0822\1.tif">
            <a:extLst>
              <a:ext uri="{FF2B5EF4-FFF2-40B4-BE49-F238E27FC236}">
                <a16:creationId xmlns:a16="http://schemas.microsoft.com/office/drawing/2014/main" id="{2B13CBD2-ACEC-412E-896B-D1B895038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530" y="987047"/>
            <a:ext cx="1502481" cy="1502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51EFA8B-0157-4D14-85DD-BA128683AA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6976" y="2626236"/>
            <a:ext cx="1508128" cy="150812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159D712-36A5-4294-BD3A-C29CF2DF3424}"/>
              </a:ext>
            </a:extLst>
          </p:cNvPr>
          <p:cNvSpPr txBox="1"/>
          <p:nvPr/>
        </p:nvSpPr>
        <p:spPr>
          <a:xfrm>
            <a:off x="410867" y="995146"/>
            <a:ext cx="258419" cy="206477"/>
          </a:xfrm>
          <a:prstGeom prst="rect">
            <a:avLst/>
          </a:prstGeom>
          <a:solidFill>
            <a:schemeClr val="bg1"/>
          </a:solidFill>
        </p:spPr>
        <p:txBody>
          <a:bodyPr wrap="square" lIns="18000" tIns="10800" rIns="18000" bIns="10800" rtlCol="0">
            <a:spAutoFit/>
          </a:bodyPr>
          <a:lstStyle/>
          <a:p>
            <a:pPr algn="ctr"/>
            <a:r>
              <a:rPr lang="en-AU" sz="1200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EE50BA-07C0-4914-BAEE-4395F8372121}"/>
              </a:ext>
            </a:extLst>
          </p:cNvPr>
          <p:cNvSpPr txBox="1"/>
          <p:nvPr/>
        </p:nvSpPr>
        <p:spPr>
          <a:xfrm>
            <a:off x="2027581" y="995146"/>
            <a:ext cx="258419" cy="206477"/>
          </a:xfrm>
          <a:prstGeom prst="rect">
            <a:avLst/>
          </a:prstGeom>
          <a:solidFill>
            <a:schemeClr val="bg1"/>
          </a:solidFill>
        </p:spPr>
        <p:txBody>
          <a:bodyPr wrap="square" lIns="18000" tIns="10800" rIns="18000" bIns="10800" rtlCol="0">
            <a:spAutoFit/>
          </a:bodyPr>
          <a:lstStyle/>
          <a:p>
            <a:pPr algn="ctr"/>
            <a:r>
              <a:rPr lang="en-AU" sz="1200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50E0BD-BD27-447E-AB48-5C3A12102045}"/>
              </a:ext>
            </a:extLst>
          </p:cNvPr>
          <p:cNvSpPr txBox="1"/>
          <p:nvPr/>
        </p:nvSpPr>
        <p:spPr>
          <a:xfrm>
            <a:off x="3448740" y="987047"/>
            <a:ext cx="258419" cy="206477"/>
          </a:xfrm>
          <a:prstGeom prst="rect">
            <a:avLst/>
          </a:prstGeom>
          <a:solidFill>
            <a:schemeClr val="bg1"/>
          </a:solidFill>
        </p:spPr>
        <p:txBody>
          <a:bodyPr wrap="square" lIns="18000" tIns="10800" rIns="18000" bIns="10800" rtlCol="0">
            <a:spAutoFit/>
          </a:bodyPr>
          <a:lstStyle/>
          <a:p>
            <a:pPr algn="ctr"/>
            <a:r>
              <a:rPr lang="en-AU" sz="1200" dirty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C3D2333-61DD-4916-AFD5-ECD0B252377C}"/>
              </a:ext>
            </a:extLst>
          </p:cNvPr>
          <p:cNvSpPr txBox="1"/>
          <p:nvPr/>
        </p:nvSpPr>
        <p:spPr>
          <a:xfrm>
            <a:off x="3792368" y="995146"/>
            <a:ext cx="258419" cy="206477"/>
          </a:xfrm>
          <a:prstGeom prst="rect">
            <a:avLst/>
          </a:prstGeom>
          <a:solidFill>
            <a:schemeClr val="bg1"/>
          </a:solidFill>
        </p:spPr>
        <p:txBody>
          <a:bodyPr wrap="square" lIns="18000" tIns="10800" rIns="18000" bIns="10800" rtlCol="0">
            <a:spAutoFit/>
          </a:bodyPr>
          <a:lstStyle/>
          <a:p>
            <a:pPr algn="ctr"/>
            <a:r>
              <a:rPr lang="en-AU" sz="1200" dirty="0"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ACE94C0-AFF4-4279-940B-954BC9891CF2}"/>
              </a:ext>
            </a:extLst>
          </p:cNvPr>
          <p:cNvSpPr txBox="1"/>
          <p:nvPr/>
        </p:nvSpPr>
        <p:spPr>
          <a:xfrm>
            <a:off x="5521506" y="962255"/>
            <a:ext cx="258419" cy="206477"/>
          </a:xfrm>
          <a:prstGeom prst="rect">
            <a:avLst/>
          </a:prstGeom>
          <a:solidFill>
            <a:schemeClr val="bg1"/>
          </a:solidFill>
        </p:spPr>
        <p:txBody>
          <a:bodyPr wrap="square" lIns="18000" tIns="10800" rIns="18000" bIns="10800" rtlCol="0">
            <a:spAutoFit/>
          </a:bodyPr>
          <a:lstStyle/>
          <a:p>
            <a:pPr algn="ctr"/>
            <a:r>
              <a:rPr lang="en-AU" sz="1200" dirty="0">
                <a:latin typeface="Arial" panose="020B0604020202020204" pitchFamily="34" charset="0"/>
                <a:cs typeface="Arial" panose="020B0604020202020204" pitchFamily="34" charset="0"/>
              </a:rPr>
              <a:t>(e)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330AD62-CEC1-48B8-9C97-4D7F9661D8F0}"/>
              </a:ext>
            </a:extLst>
          </p:cNvPr>
          <p:cNvSpPr txBox="1"/>
          <p:nvPr/>
        </p:nvSpPr>
        <p:spPr>
          <a:xfrm>
            <a:off x="410866" y="2636175"/>
            <a:ext cx="258419" cy="206477"/>
          </a:xfrm>
          <a:prstGeom prst="rect">
            <a:avLst/>
          </a:prstGeom>
          <a:solidFill>
            <a:schemeClr val="bg1"/>
          </a:solidFill>
        </p:spPr>
        <p:txBody>
          <a:bodyPr wrap="square" lIns="18000" tIns="10800" rIns="18000" bIns="10800" rtlCol="0">
            <a:spAutoFit/>
          </a:bodyPr>
          <a:lstStyle/>
          <a:p>
            <a:pPr algn="ctr"/>
            <a:r>
              <a:rPr lang="en-AU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AU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DFEF973-9555-46B7-AF86-DE9CB5320B37}"/>
              </a:ext>
            </a:extLst>
          </p:cNvPr>
          <p:cNvSpPr txBox="1"/>
          <p:nvPr/>
        </p:nvSpPr>
        <p:spPr>
          <a:xfrm>
            <a:off x="2014073" y="2605297"/>
            <a:ext cx="258419" cy="206477"/>
          </a:xfrm>
          <a:prstGeom prst="rect">
            <a:avLst/>
          </a:prstGeom>
          <a:solidFill>
            <a:schemeClr val="bg1"/>
          </a:solidFill>
        </p:spPr>
        <p:txBody>
          <a:bodyPr wrap="square" lIns="18000" tIns="10800" rIns="18000" bIns="10800" rtlCol="0">
            <a:spAutoFit/>
          </a:bodyPr>
          <a:lstStyle/>
          <a:p>
            <a:pPr algn="ctr"/>
            <a:r>
              <a:rPr lang="en-AU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AU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53140D7-207F-4E87-9984-E6A9D3B0CEA7}"/>
              </a:ext>
            </a:extLst>
          </p:cNvPr>
          <p:cNvSpPr txBox="1"/>
          <p:nvPr/>
        </p:nvSpPr>
        <p:spPr>
          <a:xfrm>
            <a:off x="3448740" y="2620507"/>
            <a:ext cx="258419" cy="206477"/>
          </a:xfrm>
          <a:prstGeom prst="rect">
            <a:avLst/>
          </a:prstGeom>
          <a:solidFill>
            <a:schemeClr val="bg1"/>
          </a:solidFill>
        </p:spPr>
        <p:txBody>
          <a:bodyPr wrap="square" lIns="18000" tIns="10800" rIns="18000" bIns="10800" rtlCol="0">
            <a:spAutoFit/>
          </a:bodyPr>
          <a:lstStyle/>
          <a:p>
            <a:pPr algn="ctr"/>
            <a:r>
              <a:rPr lang="en-AU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AU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40C6003-E9F1-473E-B021-F721FA6E2EC4}"/>
              </a:ext>
            </a:extLst>
          </p:cNvPr>
          <p:cNvSpPr txBox="1"/>
          <p:nvPr/>
        </p:nvSpPr>
        <p:spPr>
          <a:xfrm>
            <a:off x="3746915" y="2636174"/>
            <a:ext cx="258419" cy="206477"/>
          </a:xfrm>
          <a:prstGeom prst="rect">
            <a:avLst/>
          </a:prstGeom>
          <a:solidFill>
            <a:schemeClr val="bg1"/>
          </a:solidFill>
        </p:spPr>
        <p:txBody>
          <a:bodyPr wrap="square" lIns="18000" tIns="10800" rIns="18000" bIns="10800" rtlCol="0">
            <a:spAutoFit/>
          </a:bodyPr>
          <a:lstStyle/>
          <a:p>
            <a:pPr algn="ctr"/>
            <a:r>
              <a:rPr lang="en-AU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AU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68B96D8-C43E-4E4D-A269-EF93975F74EC}"/>
              </a:ext>
            </a:extLst>
          </p:cNvPr>
          <p:cNvSpPr txBox="1"/>
          <p:nvPr/>
        </p:nvSpPr>
        <p:spPr>
          <a:xfrm>
            <a:off x="5618106" y="2679778"/>
            <a:ext cx="258419" cy="206477"/>
          </a:xfrm>
          <a:prstGeom prst="rect">
            <a:avLst/>
          </a:prstGeom>
          <a:solidFill>
            <a:schemeClr val="bg1"/>
          </a:solidFill>
        </p:spPr>
        <p:txBody>
          <a:bodyPr wrap="square" lIns="18000" tIns="10800" rIns="18000" bIns="10800" rtlCol="0">
            <a:spAutoFit/>
          </a:bodyPr>
          <a:lstStyle/>
          <a:p>
            <a:pPr algn="ctr"/>
            <a:r>
              <a:rPr lang="en-AU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AU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7D6E67-4026-42BC-8A2E-D37FB75310DB}"/>
              </a:ext>
            </a:extLst>
          </p:cNvPr>
          <p:cNvSpPr/>
          <p:nvPr/>
        </p:nvSpPr>
        <p:spPr>
          <a:xfrm>
            <a:off x="5377072" y="4453500"/>
            <a:ext cx="27602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dirty="0">
                <a:latin typeface="+mj-lt"/>
              </a:rPr>
              <a:t>H. </a:t>
            </a:r>
            <a:r>
              <a:rPr lang="de-DE" sz="1200">
                <a:latin typeface="+mj-lt"/>
              </a:rPr>
              <a:t>Feng, </a:t>
            </a:r>
            <a:r>
              <a:rPr lang="de-DE" sz="1200" dirty="0">
                <a:latin typeface="+mj-lt"/>
              </a:rPr>
              <a:t>et al. 2D Mater. 2017, 4, 025102</a:t>
            </a:r>
          </a:p>
        </p:txBody>
      </p:sp>
    </p:spTree>
    <p:extLst>
      <p:ext uri="{BB962C8B-B14F-4D97-AF65-F5344CB8AC3E}">
        <p14:creationId xmlns:p14="http://schemas.microsoft.com/office/powerpoint/2010/main" val="236896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B4090-8CEF-4B6F-B215-E1E04E9A41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7B4246-FDFA-7E4C-A54D-095A75DA82FF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89B3E4-06BF-47E6-94EE-3D7D8EABDCF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029" y="983370"/>
            <a:ext cx="3585029" cy="2271801"/>
          </a:xfrm>
          <a:prstGeom prst="rect">
            <a:avLst/>
          </a:prstGeom>
          <a:noFill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44599D1-AE41-42BB-BDD9-3E89A9E9EA99}"/>
              </a:ext>
            </a:extLst>
          </p:cNvPr>
          <p:cNvSpPr txBox="1"/>
          <p:nvPr/>
        </p:nvSpPr>
        <p:spPr>
          <a:xfrm>
            <a:off x="3071360" y="684560"/>
            <a:ext cx="6279738" cy="206477"/>
          </a:xfrm>
          <a:prstGeom prst="rect">
            <a:avLst/>
          </a:prstGeom>
          <a:noFill/>
        </p:spPr>
        <p:txBody>
          <a:bodyPr wrap="square" lIns="18000" tIns="10800" rIns="18000" bIns="10800" rtlCol="0">
            <a:spAutoFit/>
          </a:bodyPr>
          <a:lstStyle/>
          <a:p>
            <a:pPr algn="ctr"/>
            <a:r>
              <a:rPr lang="en-AU" sz="1200" dirty="0">
                <a:latin typeface="Arial" panose="020B0604020202020204" pitchFamily="34" charset="0"/>
                <a:cs typeface="Arial" panose="020B0604020202020204" pitchFamily="34" charset="0"/>
              </a:rPr>
              <a:t>KPFM can measure the surface potential distribution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729E77-166C-4B87-899E-6A902C773934}"/>
              </a:ext>
            </a:extLst>
          </p:cNvPr>
          <p:cNvSpPr txBox="1"/>
          <p:nvPr/>
        </p:nvSpPr>
        <p:spPr>
          <a:xfrm>
            <a:off x="0" y="315228"/>
            <a:ext cx="5486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j-ea"/>
                <a:cs typeface="Arial" panose="020B0604020202020204" pitchFamily="34" charset="0"/>
              </a:rPr>
              <a:t>BiOBr</a:t>
            </a:r>
            <a:r>
              <a:rPr lang="en-US" dirty="0">
                <a:latin typeface="+mj-ea"/>
                <a:cs typeface="Arial" panose="020B0604020202020204" pitchFamily="34" charset="0"/>
              </a:rPr>
              <a:t> nanosheets: lateral pseudo-heterojunctions</a:t>
            </a:r>
            <a:endParaRPr lang="en-AU" altLang="zh-CN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E81AC83-6186-4C87-B8B5-B8C853BFA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2029" y="3419598"/>
            <a:ext cx="2384750" cy="115257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42DCD1C-D86D-478E-A839-4F055340F340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t="6920"/>
          <a:stretch/>
        </p:blipFill>
        <p:spPr bwMode="auto">
          <a:xfrm>
            <a:off x="457200" y="957047"/>
            <a:ext cx="2434016" cy="325465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5FD1605F-4F1C-4765-857F-14BF531899AE}"/>
              </a:ext>
            </a:extLst>
          </p:cNvPr>
          <p:cNvSpPr txBox="1"/>
          <p:nvPr/>
        </p:nvSpPr>
        <p:spPr>
          <a:xfrm>
            <a:off x="24245" y="4334787"/>
            <a:ext cx="2718955" cy="206477"/>
          </a:xfrm>
          <a:prstGeom prst="rect">
            <a:avLst/>
          </a:prstGeom>
          <a:noFill/>
        </p:spPr>
        <p:txBody>
          <a:bodyPr wrap="square" lIns="18000" tIns="10800" rIns="18000" bIns="10800" rtlCol="0">
            <a:spAutoFit/>
          </a:bodyPr>
          <a:lstStyle/>
          <a:p>
            <a:pPr algn="ct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Confocal Raman mapping </a:t>
            </a:r>
            <a:endParaRPr lang="en-A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5854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F335CC-FF9F-4285-A8AA-1A2BB01CB2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7B4246-FDFA-7E4C-A54D-095A75DA82FF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F42A24-A6A7-4FBA-9F43-40CBF3DBDD2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8850"/>
            <a:ext cx="5612817" cy="1626494"/>
          </a:xfrm>
          <a:prstGeom prst="rect">
            <a:avLst/>
          </a:prstGeo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10958ED-4734-4834-8535-C398238A361B}"/>
              </a:ext>
            </a:extLst>
          </p:cNvPr>
          <p:cNvSpPr/>
          <p:nvPr/>
        </p:nvSpPr>
        <p:spPr>
          <a:xfrm>
            <a:off x="228940" y="2751594"/>
            <a:ext cx="5322313" cy="40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sz="1200" dirty="0">
                <a:latin typeface="Times New Roman" panose="02020603050405020304" pitchFamily="18" charset="0"/>
                <a:ea typeface="SimSun" panose="02010600030101010101" pitchFamily="2" charset="-122"/>
              </a:rPr>
              <a:t>Photocurrent of individual </a:t>
            </a:r>
            <a:r>
              <a:rPr lang="en-US" sz="12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BiOBr</a:t>
            </a:r>
            <a:r>
              <a:rPr lang="en-US" sz="1200" dirty="0">
                <a:latin typeface="Times New Roman" panose="02020603050405020304" pitchFamily="18" charset="0"/>
                <a:ea typeface="SimSun" panose="02010600030101010101" pitchFamily="2" charset="-122"/>
              </a:rPr>
              <a:t> nanosheets. </a:t>
            </a:r>
            <a:endParaRPr lang="en-AU" sz="12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CA9D5D-17A6-4893-B538-53340FC6F57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562" y="776202"/>
            <a:ext cx="2336749" cy="2485147"/>
          </a:xfrm>
          <a:prstGeom prst="rect">
            <a:avLst/>
          </a:prstGeom>
          <a:noFill/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AEB892C-2AE9-4B33-B0BA-400EF681F855}"/>
              </a:ext>
            </a:extLst>
          </p:cNvPr>
          <p:cNvSpPr/>
          <p:nvPr/>
        </p:nvSpPr>
        <p:spPr>
          <a:xfrm>
            <a:off x="5767039" y="3124724"/>
            <a:ext cx="3148021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1200" dirty="0">
                <a:latin typeface="Times New Roman" panose="02020603050405020304" pitchFamily="18" charset="0"/>
                <a:ea typeface="SimSun" panose="02010600030101010101" pitchFamily="2" charset="-122"/>
              </a:rPr>
              <a:t>Proposed diagram of the band alignment at the pseudo-heterointerface in </a:t>
            </a:r>
            <a:r>
              <a:rPr lang="en-US" sz="12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BiOBr</a:t>
            </a:r>
            <a:r>
              <a:rPr lang="en-US" sz="1200" dirty="0">
                <a:latin typeface="Times New Roman" panose="02020603050405020304" pitchFamily="18" charset="0"/>
                <a:ea typeface="SimSun" panose="02010600030101010101" pitchFamily="2" charset="-122"/>
              </a:rPr>
              <a:t>-circle nanosheets.</a:t>
            </a:r>
            <a:endParaRPr lang="en-AU" sz="12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8A8690-A108-4BE5-9F5E-BA70C0D40F7D}"/>
              </a:ext>
            </a:extLst>
          </p:cNvPr>
          <p:cNvSpPr txBox="1"/>
          <p:nvPr/>
        </p:nvSpPr>
        <p:spPr>
          <a:xfrm>
            <a:off x="0" y="315228"/>
            <a:ext cx="5486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j-ea"/>
                <a:cs typeface="Arial" panose="020B0604020202020204" pitchFamily="34" charset="0"/>
              </a:rPr>
              <a:t>BiOBr</a:t>
            </a:r>
            <a:r>
              <a:rPr lang="en-US" dirty="0">
                <a:latin typeface="+mj-ea"/>
                <a:cs typeface="Arial" panose="020B0604020202020204" pitchFamily="34" charset="0"/>
              </a:rPr>
              <a:t> nanosheets: lateral pseudo-heterojunctions</a:t>
            </a:r>
            <a:endParaRPr lang="en-AU" altLang="zh-CN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193CB2-46FF-4366-BCE5-BF0EB507EEDD}"/>
              </a:ext>
            </a:extLst>
          </p:cNvPr>
          <p:cNvSpPr/>
          <p:nvPr/>
        </p:nvSpPr>
        <p:spPr>
          <a:xfrm>
            <a:off x="164087" y="3863021"/>
            <a:ext cx="5322313" cy="1002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AU" sz="1600" dirty="0">
                <a:latin typeface="Times New Roman" panose="02020603050405020304" pitchFamily="18" charset="0"/>
                <a:ea typeface="SimSun" panose="02010600030101010101" pitchFamily="2" charset="-122"/>
              </a:rPr>
              <a:t>In summary, the lateral pseudo-heterojunctions can promote the charge separation and photo-response.</a:t>
            </a:r>
          </a:p>
        </p:txBody>
      </p:sp>
    </p:spTree>
    <p:extLst>
      <p:ext uri="{BB962C8B-B14F-4D97-AF65-F5344CB8AC3E}">
        <p14:creationId xmlns:p14="http://schemas.microsoft.com/office/powerpoint/2010/main" val="2325145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013764-856D-420B-B19C-DF8F45AA91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7B4246-FDFA-7E4C-A54D-095A75DA82FF}" type="slidenum">
              <a:rPr lang="en-US" smtClean="0">
                <a:latin typeface="+mj-lt"/>
              </a:rPr>
              <a:pPr/>
              <a:t>15</a:t>
            </a:fld>
            <a:endParaRPr lang="en-US" dirty="0">
              <a:latin typeface="+mj-lt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CA81397-DBF8-4222-8653-D226A30512D5}"/>
              </a:ext>
            </a:extLst>
          </p:cNvPr>
          <p:cNvSpPr txBox="1">
            <a:spLocks/>
          </p:cNvSpPr>
          <p:nvPr/>
        </p:nvSpPr>
        <p:spPr>
          <a:xfrm>
            <a:off x="457200" y="404260"/>
            <a:ext cx="8229600" cy="940605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spc="-150" dirty="0">
                <a:solidFill>
                  <a:srgbClr val="0C2340"/>
                </a:solidFill>
                <a:cs typeface="Times New Roman"/>
              </a:rPr>
              <a:t>Acknowledgement</a:t>
            </a:r>
            <a:endParaRPr lang="en-US" sz="4500" spc="100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B7B54C-08E3-4460-9D8A-2DDD03B40451}"/>
              </a:ext>
            </a:extLst>
          </p:cNvPr>
          <p:cNvSpPr txBox="1"/>
          <p:nvPr/>
        </p:nvSpPr>
        <p:spPr>
          <a:xfrm>
            <a:off x="574862" y="894583"/>
            <a:ext cx="7706477" cy="118494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AU" sz="1200" b="1" i="1" u="sng" dirty="0">
                <a:solidFill>
                  <a:srgbClr val="002060"/>
                </a:solidFill>
                <a:latin typeface="+mj-lt"/>
                <a:cs typeface="Arial" charset="0"/>
              </a:rPr>
              <a:t>Research Grants</a:t>
            </a:r>
          </a:p>
          <a:p>
            <a:pPr algn="just">
              <a:lnSpc>
                <a:spcPct val="150000"/>
              </a:lnSpc>
            </a:pPr>
            <a:r>
              <a:rPr lang="en-AU" sz="1200" dirty="0">
                <a:solidFill>
                  <a:srgbClr val="002060"/>
                </a:solidFill>
                <a:latin typeface="+mj-lt"/>
                <a:cs typeface="Arial" charset="0"/>
              </a:rPr>
              <a:t>These works were supported by the </a:t>
            </a:r>
            <a:r>
              <a:rPr lang="en-AU" sz="1200" b="1" dirty="0">
                <a:solidFill>
                  <a:srgbClr val="002060"/>
                </a:solidFill>
                <a:latin typeface="+mj-lt"/>
                <a:cs typeface="Arial" charset="0"/>
              </a:rPr>
              <a:t>Australian Research Council </a:t>
            </a:r>
            <a:r>
              <a:rPr lang="en-AU" sz="1200" dirty="0">
                <a:solidFill>
                  <a:srgbClr val="002060"/>
                </a:solidFill>
                <a:latin typeface="+mj-lt"/>
                <a:cs typeface="Arial" charset="0"/>
              </a:rPr>
              <a:t>(ARC) through LIEF grants (LE100100081 and LE110100099), Discovery Projects </a:t>
            </a:r>
            <a:r>
              <a:rPr lang="en-AU" sz="1200" dirty="0">
                <a:solidFill>
                  <a:srgbClr val="002060"/>
                </a:solidFill>
                <a:latin typeface="+mj-lt"/>
              </a:rPr>
              <a:t>(DP140102581, DP160102627, and DP170101467), </a:t>
            </a:r>
            <a:r>
              <a:rPr lang="en-AU" sz="1200" b="1" dirty="0">
                <a:solidFill>
                  <a:srgbClr val="002060"/>
                </a:solidFill>
                <a:latin typeface="+mj-lt"/>
              </a:rPr>
              <a:t>BUAA-UOW Joint Research Centre </a:t>
            </a:r>
            <a:r>
              <a:rPr lang="en-AU" sz="1200" dirty="0">
                <a:solidFill>
                  <a:srgbClr val="002060"/>
                </a:solidFill>
                <a:latin typeface="+mj-lt"/>
              </a:rPr>
              <a:t>Research Grants, </a:t>
            </a:r>
            <a:r>
              <a:rPr lang="en-AU" sz="1200" dirty="0" err="1">
                <a:solidFill>
                  <a:srgbClr val="002060"/>
                </a:solidFill>
                <a:latin typeface="+mj-lt"/>
                <a:cs typeface="Arial" charset="0"/>
              </a:rPr>
              <a:t>a</a:t>
            </a:r>
            <a:r>
              <a:rPr lang="en-AU" sz="1200" b="1" dirty="0" err="1">
                <a:solidFill>
                  <a:srgbClr val="002060"/>
                </a:solidFill>
                <a:latin typeface="+mj-lt"/>
                <a:cs typeface="Arial" charset="0"/>
              </a:rPr>
              <a:t>University</a:t>
            </a:r>
            <a:r>
              <a:rPr lang="en-AU" sz="1200" b="1" dirty="0">
                <a:solidFill>
                  <a:srgbClr val="002060"/>
                </a:solidFill>
                <a:latin typeface="+mj-lt"/>
                <a:cs typeface="Arial" charset="0"/>
              </a:rPr>
              <a:t> of Wollongong </a:t>
            </a:r>
            <a:r>
              <a:rPr lang="en-AU" sz="1200" dirty="0">
                <a:solidFill>
                  <a:srgbClr val="002060"/>
                </a:solidFill>
                <a:latin typeface="+mj-lt"/>
                <a:cs typeface="Arial" charset="0"/>
              </a:rPr>
              <a:t>Research Council (URC) Small </a:t>
            </a:r>
            <a:r>
              <a:rPr lang="en-AU" sz="1200" dirty="0" err="1">
                <a:solidFill>
                  <a:srgbClr val="002060"/>
                </a:solidFill>
                <a:latin typeface="+mj-lt"/>
                <a:cs typeface="Arial" charset="0"/>
              </a:rPr>
              <a:t>Grantnd</a:t>
            </a:r>
            <a:r>
              <a:rPr lang="en-AU" sz="1200" dirty="0">
                <a:solidFill>
                  <a:srgbClr val="002060"/>
                </a:solidFill>
                <a:latin typeface="+mj-lt"/>
                <a:cs typeface="Arial" charset="0"/>
              </a:rPr>
              <a:t> two. </a:t>
            </a:r>
          </a:p>
        </p:txBody>
      </p:sp>
      <p:sp>
        <p:nvSpPr>
          <p:cNvPr id="6" name="矩形 11">
            <a:extLst>
              <a:ext uri="{FF2B5EF4-FFF2-40B4-BE49-F238E27FC236}">
                <a16:creationId xmlns:a16="http://schemas.microsoft.com/office/drawing/2014/main" id="{0C9C05F7-AA0A-49B8-BBAC-D65F655D9E33}"/>
              </a:ext>
            </a:extLst>
          </p:cNvPr>
          <p:cNvSpPr/>
          <p:nvPr/>
        </p:nvSpPr>
        <p:spPr>
          <a:xfrm>
            <a:off x="593912" y="2201949"/>
            <a:ext cx="8026213" cy="311072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GB" altLang="zh-CN" sz="1200" b="1" i="1" u="sng" dirty="0">
                <a:solidFill>
                  <a:srgbClr val="002060"/>
                </a:solidFill>
                <a:cs typeface="Arial" charset="0"/>
              </a:rPr>
              <a:t>Colleagues and Collaborators</a:t>
            </a:r>
          </a:p>
          <a:p>
            <a:pPr>
              <a:lnSpc>
                <a:spcPct val="150000"/>
              </a:lnSpc>
            </a:pPr>
            <a:r>
              <a:rPr lang="en-GB" altLang="zh-CN" sz="1200" b="1" dirty="0">
                <a:solidFill>
                  <a:srgbClr val="002060"/>
                </a:solidFill>
                <a:cs typeface="Arial" charset="0"/>
              </a:rPr>
              <a:t>University of Wollongong: </a:t>
            </a:r>
            <a:r>
              <a:rPr lang="en-GB" altLang="zh-CN" sz="1200" b="1" dirty="0" err="1">
                <a:solidFill>
                  <a:srgbClr val="002060"/>
                </a:solidFill>
                <a:cs typeface="Arial" charset="0"/>
              </a:rPr>
              <a:t>Prof.</a:t>
            </a:r>
            <a:r>
              <a:rPr lang="en-GB" altLang="zh-CN" sz="1200" b="1" dirty="0">
                <a:solidFill>
                  <a:srgbClr val="002060"/>
                </a:solidFill>
                <a:cs typeface="Arial" charset="0"/>
              </a:rPr>
              <a:t> Shi Xue Dou, </a:t>
            </a:r>
            <a:r>
              <a:rPr lang="en-GB" altLang="zh-CN" sz="1200" b="1" dirty="0" err="1">
                <a:solidFill>
                  <a:srgbClr val="002060"/>
                </a:solidFill>
                <a:cs typeface="Arial" charset="0"/>
              </a:rPr>
              <a:t>Dr.</a:t>
            </a:r>
            <a:r>
              <a:rPr lang="en-GB" altLang="zh-CN" sz="1200" b="1" dirty="0">
                <a:solidFill>
                  <a:srgbClr val="002060"/>
                </a:solidFill>
                <a:cs typeface="Arial" charset="0"/>
              </a:rPr>
              <a:t> Yi Du, </a:t>
            </a:r>
            <a:r>
              <a:rPr lang="en-GB" altLang="zh-CN" sz="1200" b="1" dirty="0" err="1">
                <a:solidFill>
                  <a:srgbClr val="002060"/>
                </a:solidFill>
                <a:cs typeface="Arial" charset="0"/>
              </a:rPr>
              <a:t>Dr.</a:t>
            </a:r>
            <a:r>
              <a:rPr lang="en-GB" altLang="zh-CN" sz="1200" b="1" dirty="0">
                <a:solidFill>
                  <a:srgbClr val="002060"/>
                </a:solidFill>
                <a:cs typeface="Arial" charset="0"/>
              </a:rPr>
              <a:t> Xun Xu</a:t>
            </a:r>
            <a:r>
              <a:rPr lang="en-GB" altLang="zh-CN" sz="1200" dirty="0">
                <a:solidFill>
                  <a:srgbClr val="002060"/>
                </a:solidFill>
                <a:cs typeface="Arial" charset="0"/>
              </a:rPr>
              <a:t>, </a:t>
            </a:r>
            <a:r>
              <a:rPr lang="en-US" altLang="zh-CN" sz="1200" dirty="0">
                <a:solidFill>
                  <a:srgbClr val="002060"/>
                </a:solidFill>
                <a:cs typeface="Arial" charset="0"/>
              </a:rPr>
              <a:t>Dr. Jincheng Zhuang, </a:t>
            </a:r>
            <a:r>
              <a:rPr lang="en-GB" altLang="zh-CN" sz="1200" dirty="0">
                <a:solidFill>
                  <a:srgbClr val="002060"/>
                </a:solidFill>
                <a:cs typeface="Arial" charset="0"/>
              </a:rPr>
              <a:t>Mr. Long Ren, Mr. Liang Wang, A/Prof. Michael Higgins, </a:t>
            </a:r>
            <a:r>
              <a:rPr lang="en-GB" altLang="zh-CN" sz="1200" dirty="0" err="1">
                <a:solidFill>
                  <a:srgbClr val="002060"/>
                </a:solidFill>
                <a:cs typeface="Arial" charset="0"/>
              </a:rPr>
              <a:t>Dr.</a:t>
            </a:r>
            <a:r>
              <a:rPr lang="en-GB" altLang="zh-CN" sz="1200" dirty="0">
                <a:solidFill>
                  <a:srgbClr val="002060"/>
                </a:solidFill>
                <a:cs typeface="Arial" charset="0"/>
              </a:rPr>
              <a:t> David Mitchell in electron microscope centre (EMC) in UOW</a:t>
            </a:r>
            <a:endParaRPr lang="en-US" altLang="zh-CN" sz="1200" dirty="0">
              <a:solidFill>
                <a:srgbClr val="002060"/>
              </a:solidFill>
              <a:cs typeface="Arial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rgbClr val="002060"/>
                </a:solidFill>
                <a:cs typeface="Arial" charset="0"/>
              </a:rPr>
              <a:t>Collaborators: </a:t>
            </a:r>
            <a:r>
              <a:rPr lang="en-US" altLang="zh-CN" sz="1200" dirty="0">
                <a:solidFill>
                  <a:srgbClr val="002060"/>
                </a:solidFill>
                <a:cs typeface="Arial" charset="0"/>
              </a:rPr>
              <a:t>Prof. </a:t>
            </a:r>
            <a:r>
              <a:rPr lang="en-US" altLang="zh-CN" sz="1200" dirty="0" err="1">
                <a:solidFill>
                  <a:srgbClr val="002060"/>
                </a:solidFill>
                <a:cs typeface="Arial" charset="0"/>
              </a:rPr>
              <a:t>Weichang</a:t>
            </a:r>
            <a:r>
              <a:rPr lang="en-US" altLang="zh-CN" sz="1200" dirty="0">
                <a:solidFill>
                  <a:srgbClr val="002060"/>
                </a:solidFill>
                <a:cs typeface="Arial" charset="0"/>
              </a:rPr>
              <a:t> Hao’s group (</a:t>
            </a:r>
            <a:r>
              <a:rPr lang="en-US" altLang="zh-CN" sz="1200" b="1" dirty="0" err="1">
                <a:solidFill>
                  <a:srgbClr val="002060"/>
                </a:solidFill>
                <a:cs typeface="Arial" charset="0"/>
              </a:rPr>
              <a:t>Beihang</a:t>
            </a:r>
            <a:r>
              <a:rPr lang="en-US" altLang="zh-CN" sz="1200" b="1" dirty="0">
                <a:solidFill>
                  <a:srgbClr val="002060"/>
                </a:solidFill>
                <a:cs typeface="Arial" charset="0"/>
              </a:rPr>
              <a:t> Uni</a:t>
            </a:r>
            <a:r>
              <a:rPr lang="en-US" altLang="zh-CN" sz="1200" dirty="0">
                <a:solidFill>
                  <a:srgbClr val="002060"/>
                </a:solidFill>
                <a:cs typeface="Arial" charset="0"/>
              </a:rPr>
              <a:t>), A/Prof. </a:t>
            </a:r>
            <a:r>
              <a:rPr lang="en-US" altLang="zh-CN" sz="1200" dirty="0" err="1">
                <a:solidFill>
                  <a:srgbClr val="002060"/>
                </a:solidFill>
                <a:cs typeface="Arial" charset="0"/>
              </a:rPr>
              <a:t>Zhenpeng</a:t>
            </a:r>
            <a:r>
              <a:rPr lang="en-US" altLang="zh-CN" sz="1200" dirty="0">
                <a:solidFill>
                  <a:srgbClr val="002060"/>
                </a:solidFill>
                <a:cs typeface="Arial" charset="0"/>
              </a:rPr>
              <a:t> Hu (</a:t>
            </a:r>
            <a:r>
              <a:rPr lang="en-US" altLang="zh-CN" sz="1200" b="1" dirty="0">
                <a:solidFill>
                  <a:srgbClr val="002060"/>
                </a:solidFill>
                <a:cs typeface="Arial" charset="0"/>
              </a:rPr>
              <a:t>Nankai Uni</a:t>
            </a:r>
            <a:r>
              <a:rPr lang="en-US" altLang="zh-CN" sz="1200" dirty="0">
                <a:solidFill>
                  <a:srgbClr val="002060"/>
                </a:solidFill>
                <a:cs typeface="Arial" charset="0"/>
              </a:rPr>
              <a:t>), Dr. Dr. </a:t>
            </a:r>
            <a:r>
              <a:rPr lang="en-US" altLang="zh-CN" sz="1200" dirty="0" err="1">
                <a:solidFill>
                  <a:srgbClr val="002060"/>
                </a:solidFill>
                <a:cs typeface="Arial" charset="0"/>
              </a:rPr>
              <a:t>Jiaou</a:t>
            </a:r>
            <a:r>
              <a:rPr lang="en-US" altLang="zh-CN" sz="1200" dirty="0">
                <a:solidFill>
                  <a:srgbClr val="002060"/>
                </a:solidFill>
                <a:cs typeface="Arial" charset="0"/>
              </a:rPr>
              <a:t> Wang’s group (</a:t>
            </a:r>
            <a:r>
              <a:rPr lang="en-US" altLang="zh-CN" sz="1200" b="1" dirty="0">
                <a:solidFill>
                  <a:srgbClr val="002060"/>
                </a:solidFill>
                <a:cs typeface="Arial" charset="0"/>
              </a:rPr>
              <a:t>IHEP, CAS</a:t>
            </a:r>
            <a:r>
              <a:rPr lang="en-US" altLang="zh-CN" sz="1200" dirty="0">
                <a:solidFill>
                  <a:srgbClr val="002060"/>
                </a:solidFill>
                <a:cs typeface="Arial" charset="0"/>
              </a:rPr>
              <a:t>), Dr. Ashley D Slattery (</a:t>
            </a:r>
            <a:r>
              <a:rPr lang="en-US" altLang="zh-CN" sz="1200" b="1" dirty="0">
                <a:solidFill>
                  <a:srgbClr val="002060"/>
                </a:solidFill>
                <a:cs typeface="Arial" charset="0"/>
              </a:rPr>
              <a:t>Uni of  Adelaide</a:t>
            </a:r>
            <a:r>
              <a:rPr lang="en-US" altLang="zh-CN" sz="1200" dirty="0">
                <a:solidFill>
                  <a:srgbClr val="002060"/>
                </a:solidFill>
                <a:cs typeface="Arial" charset="0"/>
              </a:rPr>
              <a:t>)  </a:t>
            </a:r>
          </a:p>
          <a:p>
            <a:pPr>
              <a:lnSpc>
                <a:spcPct val="150000"/>
              </a:lnSpc>
            </a:pPr>
            <a:endParaRPr lang="en-GB" altLang="zh-CN" sz="1200" b="1" i="1" u="sng" dirty="0">
              <a:solidFill>
                <a:srgbClr val="002060"/>
              </a:solidFill>
              <a:cs typeface="Arial" charset="0"/>
            </a:endParaRPr>
          </a:p>
          <a:p>
            <a:pPr>
              <a:lnSpc>
                <a:spcPct val="150000"/>
              </a:lnSpc>
            </a:pPr>
            <a:r>
              <a:rPr lang="en-GB" altLang="zh-CN" sz="1200" b="1" i="1" u="sng" dirty="0">
                <a:solidFill>
                  <a:srgbClr val="002060"/>
                </a:solidFill>
                <a:cs typeface="Arial" charset="0"/>
              </a:rPr>
              <a:t>STM Team @ UOW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rgbClr val="002060"/>
                </a:solidFill>
                <a:cs typeface="Arial" charset="0"/>
              </a:rPr>
              <a:t>  			</a:t>
            </a: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rgbClr val="002060"/>
              </a:solidFill>
              <a:cs typeface="Arial" charset="0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rgbClr val="002060"/>
              </a:solidFill>
              <a:cs typeface="Arial" charset="0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rgbClr val="00206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816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5877" y="2014555"/>
            <a:ext cx="7772400" cy="1102519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1900" spc="-150" dirty="0">
                <a:solidFill>
                  <a:schemeClr val="bg1"/>
                </a:solidFill>
                <a:latin typeface="Times New Roman"/>
                <a:cs typeface="Times New Roman"/>
              </a:rPr>
              <a:t>Closer Title</a:t>
            </a:r>
          </a:p>
        </p:txBody>
      </p:sp>
      <p:pic>
        <p:nvPicPr>
          <p:cNvPr id="4" name="Picture 3" descr="BACKGROUNDS_16x9_12-12-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9289" cy="51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175195"/>
      </p:ext>
    </p:extLst>
  </p:cSld>
  <p:clrMapOvr>
    <a:masterClrMapping/>
  </p:clrMapOvr>
</p:sld>
</file>

<file path=ppt/theme/theme1.xml><?xml version="1.0" encoding="utf-8"?>
<a:theme xmlns:a="http://schemas.openxmlformats.org/drawingml/2006/main" name="UOW_PPT_2016_16x9_March2016">
  <a:themeElements>
    <a:clrScheme name="new UOW brand">
      <a:dk1>
        <a:sysClr val="windowText" lastClr="000000"/>
      </a:dk1>
      <a:lt1>
        <a:sysClr val="window" lastClr="FFFFFF"/>
      </a:lt1>
      <a:dk2>
        <a:srgbClr val="0C2340"/>
      </a:dk2>
      <a:lt2>
        <a:srgbClr val="D9D9D6"/>
      </a:lt2>
      <a:accent1>
        <a:srgbClr val="0033CC"/>
      </a:accent1>
      <a:accent2>
        <a:srgbClr val="E10600"/>
      </a:accent2>
      <a:accent3>
        <a:srgbClr val="0C2340"/>
      </a:accent3>
      <a:accent4>
        <a:srgbClr val="FFFFFF"/>
      </a:accent4>
      <a:accent5>
        <a:srgbClr val="000000"/>
      </a:accent5>
      <a:accent6>
        <a:srgbClr val="FFFFFF"/>
      </a:accent6>
      <a:hlink>
        <a:srgbClr val="245397"/>
      </a:hlink>
      <a:folHlink>
        <a:srgbClr val="4195D3"/>
      </a:folHlink>
    </a:clrScheme>
    <a:fontScheme name="2016 UOW Brand">
      <a:majorFont>
        <a:latin typeface="Times New Roman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UOW_PPT_2016_16x9_March2016</Template>
  <TotalTime>7121</TotalTime>
  <Words>928</Words>
  <Application>Microsoft Office PowerPoint</Application>
  <PresentationFormat>On-screen Show (16:9)</PresentationFormat>
  <Paragraphs>133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Montserrat</vt:lpstr>
      <vt:lpstr>SimSun</vt:lpstr>
      <vt:lpstr>Arial</vt:lpstr>
      <vt:lpstr>Calibri</vt:lpstr>
      <vt:lpstr>Times</vt:lpstr>
      <vt:lpstr>Times New Roman</vt:lpstr>
      <vt:lpstr>UOW_PPT_2016_16x9_March2016</vt:lpstr>
      <vt:lpstr>Surface defect engineering in semiconducting photocatalyst  and electrocatalyst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Closer Title</vt:lpstr>
    </vt:vector>
  </TitlesOfParts>
  <Company>University of Wollongong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Opening slide headline area</dc:title>
  <dc:creator>Barb Forlano</dc:creator>
  <cp:lastModifiedBy>user</cp:lastModifiedBy>
  <cp:revision>137</cp:revision>
  <cp:lastPrinted>2016-01-28T23:16:16Z</cp:lastPrinted>
  <dcterms:created xsi:type="dcterms:W3CDTF">2017-09-27T03:28:58Z</dcterms:created>
  <dcterms:modified xsi:type="dcterms:W3CDTF">2018-08-16T00:28:35Z</dcterms:modified>
</cp:coreProperties>
</file>