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26"/>
  </p:notesMasterIdLst>
  <p:handoutMasterIdLst>
    <p:handoutMasterId r:id="rId27"/>
  </p:handoutMasterIdLst>
  <p:sldIdLst>
    <p:sldId id="584" r:id="rId3"/>
    <p:sldId id="592" r:id="rId4"/>
    <p:sldId id="492" r:id="rId5"/>
    <p:sldId id="554" r:id="rId6"/>
    <p:sldId id="553" r:id="rId7"/>
    <p:sldId id="591" r:id="rId8"/>
    <p:sldId id="555" r:id="rId9"/>
    <p:sldId id="543" r:id="rId10"/>
    <p:sldId id="545" r:id="rId11"/>
    <p:sldId id="588" r:id="rId12"/>
    <p:sldId id="565" r:id="rId13"/>
    <p:sldId id="561" r:id="rId14"/>
    <p:sldId id="571" r:id="rId15"/>
    <p:sldId id="582" r:id="rId16"/>
    <p:sldId id="590" r:id="rId17"/>
    <p:sldId id="567" r:id="rId18"/>
    <p:sldId id="587" r:id="rId19"/>
    <p:sldId id="566" r:id="rId20"/>
    <p:sldId id="556" r:id="rId21"/>
    <p:sldId id="563" r:id="rId22"/>
    <p:sldId id="433" r:id="rId23"/>
    <p:sldId id="570" r:id="rId24"/>
    <p:sldId id="585" r:id="rId25"/>
  </p:sldIdLst>
  <p:sldSz cx="9144000" cy="6858000" type="screen4x3"/>
  <p:notesSz cx="6980238" cy="9236075"/>
  <p:defaultTextStyle>
    <a:defPPr>
      <a:defRPr lang="en-US"/>
    </a:defPPr>
    <a:lvl1pPr algn="l" rtl="0" fontAlgn="base">
      <a:spcBef>
        <a:spcPct val="0"/>
      </a:spcBef>
      <a:spcAft>
        <a:spcPct val="0"/>
      </a:spcAft>
      <a:defRPr sz="2400" kern="1200">
        <a:solidFill>
          <a:schemeClr val="bg1"/>
        </a:solidFill>
        <a:latin typeface="Comic Sans MS" panose="030F0702030302020204" pitchFamily="66" charset="0"/>
        <a:ea typeface="+mn-ea"/>
        <a:cs typeface="+mn-cs"/>
      </a:defRPr>
    </a:lvl1pPr>
    <a:lvl2pPr marL="457200" algn="l" rtl="0" fontAlgn="base">
      <a:spcBef>
        <a:spcPct val="0"/>
      </a:spcBef>
      <a:spcAft>
        <a:spcPct val="0"/>
      </a:spcAft>
      <a:defRPr sz="2400" kern="1200">
        <a:solidFill>
          <a:schemeClr val="bg1"/>
        </a:solidFill>
        <a:latin typeface="Comic Sans MS" panose="030F0702030302020204" pitchFamily="66" charset="0"/>
        <a:ea typeface="+mn-ea"/>
        <a:cs typeface="+mn-cs"/>
      </a:defRPr>
    </a:lvl2pPr>
    <a:lvl3pPr marL="914400" algn="l" rtl="0" fontAlgn="base">
      <a:spcBef>
        <a:spcPct val="0"/>
      </a:spcBef>
      <a:spcAft>
        <a:spcPct val="0"/>
      </a:spcAft>
      <a:defRPr sz="2400" kern="1200">
        <a:solidFill>
          <a:schemeClr val="bg1"/>
        </a:solidFill>
        <a:latin typeface="Comic Sans MS" panose="030F0702030302020204" pitchFamily="66" charset="0"/>
        <a:ea typeface="+mn-ea"/>
        <a:cs typeface="+mn-cs"/>
      </a:defRPr>
    </a:lvl3pPr>
    <a:lvl4pPr marL="1371600" algn="l" rtl="0" fontAlgn="base">
      <a:spcBef>
        <a:spcPct val="0"/>
      </a:spcBef>
      <a:spcAft>
        <a:spcPct val="0"/>
      </a:spcAft>
      <a:defRPr sz="2400" kern="1200">
        <a:solidFill>
          <a:schemeClr val="bg1"/>
        </a:solidFill>
        <a:latin typeface="Comic Sans MS" panose="030F0702030302020204" pitchFamily="66" charset="0"/>
        <a:ea typeface="+mn-ea"/>
        <a:cs typeface="+mn-cs"/>
      </a:defRPr>
    </a:lvl4pPr>
    <a:lvl5pPr marL="1828800" algn="l" rtl="0" fontAlgn="base">
      <a:spcBef>
        <a:spcPct val="0"/>
      </a:spcBef>
      <a:spcAft>
        <a:spcPct val="0"/>
      </a:spcAft>
      <a:defRPr sz="2400" kern="1200">
        <a:solidFill>
          <a:schemeClr val="bg1"/>
        </a:solidFill>
        <a:latin typeface="Comic Sans MS" panose="030F0702030302020204" pitchFamily="66" charset="0"/>
        <a:ea typeface="+mn-ea"/>
        <a:cs typeface="+mn-cs"/>
      </a:defRPr>
    </a:lvl5pPr>
    <a:lvl6pPr marL="2286000" algn="l" defTabSz="914400" rtl="0" eaLnBrk="1" latinLnBrk="0" hangingPunct="1">
      <a:defRPr sz="2400" kern="1200">
        <a:solidFill>
          <a:schemeClr val="bg1"/>
        </a:solidFill>
        <a:latin typeface="Comic Sans MS" panose="030F0702030302020204" pitchFamily="66" charset="0"/>
        <a:ea typeface="+mn-ea"/>
        <a:cs typeface="+mn-cs"/>
      </a:defRPr>
    </a:lvl6pPr>
    <a:lvl7pPr marL="2743200" algn="l" defTabSz="914400" rtl="0" eaLnBrk="1" latinLnBrk="0" hangingPunct="1">
      <a:defRPr sz="2400" kern="1200">
        <a:solidFill>
          <a:schemeClr val="bg1"/>
        </a:solidFill>
        <a:latin typeface="Comic Sans MS" panose="030F0702030302020204" pitchFamily="66" charset="0"/>
        <a:ea typeface="+mn-ea"/>
        <a:cs typeface="+mn-cs"/>
      </a:defRPr>
    </a:lvl7pPr>
    <a:lvl8pPr marL="3200400" algn="l" defTabSz="914400" rtl="0" eaLnBrk="1" latinLnBrk="0" hangingPunct="1">
      <a:defRPr sz="2400" kern="1200">
        <a:solidFill>
          <a:schemeClr val="bg1"/>
        </a:solidFill>
        <a:latin typeface="Comic Sans MS" panose="030F0702030302020204" pitchFamily="66" charset="0"/>
        <a:ea typeface="+mn-ea"/>
        <a:cs typeface="+mn-cs"/>
      </a:defRPr>
    </a:lvl8pPr>
    <a:lvl9pPr marL="3657600" algn="l" defTabSz="914400" rtl="0" eaLnBrk="1" latinLnBrk="0" hangingPunct="1">
      <a:defRPr sz="2400" kern="1200">
        <a:solidFill>
          <a:schemeClr val="bg1"/>
        </a:solidFill>
        <a:latin typeface="Comic Sans MS" panose="030F070203030202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07FF"/>
    <a:srgbClr val="168DFA"/>
    <a:srgbClr val="04B4CC"/>
    <a:srgbClr val="04AAC0"/>
    <a:srgbClr val="14BCF8"/>
    <a:srgbClr val="0492C4"/>
    <a:srgbClr val="91EFF9"/>
    <a:srgbClr val="CDFFF2"/>
    <a:srgbClr val="BDFFEE"/>
    <a:srgbClr val="AFFF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843" autoAdjust="0"/>
    <p:restoredTop sz="94714" autoAdjust="0"/>
  </p:normalViewPr>
  <p:slideViewPr>
    <p:cSldViewPr>
      <p:cViewPr varScale="1">
        <p:scale>
          <a:sx n="80" d="100"/>
          <a:sy n="80" d="100"/>
        </p:scale>
        <p:origin x="1110" y="4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 Id="rId4" Type="http://schemas.openxmlformats.org/officeDocument/2006/relationships/image" Target="../media/image4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40.wmf"/><Relationship Id="rId1" Type="http://schemas.openxmlformats.org/officeDocument/2006/relationships/image" Target="../media/image39.wmf"/><Relationship Id="rId5" Type="http://schemas.openxmlformats.org/officeDocument/2006/relationships/image" Target="../media/image41.wmf"/><Relationship Id="rId4" Type="http://schemas.openxmlformats.org/officeDocument/2006/relationships/image" Target="../media/image6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3024188" cy="461963"/>
          </a:xfrm>
          <a:prstGeom prst="rect">
            <a:avLst/>
          </a:prstGeom>
          <a:noFill/>
          <a:ln w="9525">
            <a:noFill/>
            <a:miter lim="800000"/>
            <a:headEnd/>
            <a:tailEnd/>
          </a:ln>
          <a:effectLst/>
        </p:spPr>
        <p:txBody>
          <a:bodyPr vert="horz" wrap="square" lIns="92656" tIns="46328" rIns="92656" bIns="46328" numCol="1" anchor="t" anchorCtr="0" compatLnSpc="1">
            <a:prstTxWarp prst="textNoShape">
              <a:avLst/>
            </a:prstTxWarp>
          </a:bodyPr>
          <a:lstStyle>
            <a:lvl1pPr defTabSz="927100">
              <a:defRPr sz="1200">
                <a:solidFill>
                  <a:schemeClr val="tx1"/>
                </a:solidFill>
                <a:latin typeface="Times New Roman" pitchFamily="18" charset="0"/>
              </a:defRPr>
            </a:lvl1pPr>
          </a:lstStyle>
          <a:p>
            <a:pPr>
              <a:defRPr/>
            </a:pPr>
            <a:endParaRPr lang="en-US"/>
          </a:p>
        </p:txBody>
      </p:sp>
      <p:sp>
        <p:nvSpPr>
          <p:cNvPr id="23555" name="Rectangle 3"/>
          <p:cNvSpPr>
            <a:spLocks noGrp="1" noChangeArrowheads="1"/>
          </p:cNvSpPr>
          <p:nvPr>
            <p:ph type="dt" sz="quarter" idx="1"/>
          </p:nvPr>
        </p:nvSpPr>
        <p:spPr bwMode="auto">
          <a:xfrm>
            <a:off x="3956050" y="0"/>
            <a:ext cx="3024188" cy="461963"/>
          </a:xfrm>
          <a:prstGeom prst="rect">
            <a:avLst/>
          </a:prstGeom>
          <a:noFill/>
          <a:ln w="9525">
            <a:noFill/>
            <a:miter lim="800000"/>
            <a:headEnd/>
            <a:tailEnd/>
          </a:ln>
          <a:effectLst/>
        </p:spPr>
        <p:txBody>
          <a:bodyPr vert="horz" wrap="square" lIns="92656" tIns="46328" rIns="92656" bIns="46328" numCol="1" anchor="t" anchorCtr="0" compatLnSpc="1">
            <a:prstTxWarp prst="textNoShape">
              <a:avLst/>
            </a:prstTxWarp>
          </a:bodyPr>
          <a:lstStyle>
            <a:lvl1pPr algn="r" defTabSz="927100">
              <a:defRPr sz="1200">
                <a:solidFill>
                  <a:schemeClr val="tx1"/>
                </a:solidFill>
                <a:latin typeface="Times New Roman" pitchFamily="18" charset="0"/>
              </a:defRPr>
            </a:lvl1pPr>
          </a:lstStyle>
          <a:p>
            <a:pPr>
              <a:defRPr/>
            </a:pPr>
            <a:endParaRPr lang="en-US"/>
          </a:p>
        </p:txBody>
      </p:sp>
      <p:sp>
        <p:nvSpPr>
          <p:cNvPr id="23556" name="Rectangle 4"/>
          <p:cNvSpPr>
            <a:spLocks noGrp="1" noChangeArrowheads="1"/>
          </p:cNvSpPr>
          <p:nvPr>
            <p:ph type="ftr" sz="quarter" idx="2"/>
          </p:nvPr>
        </p:nvSpPr>
        <p:spPr bwMode="auto">
          <a:xfrm>
            <a:off x="0" y="8774113"/>
            <a:ext cx="3024188" cy="461962"/>
          </a:xfrm>
          <a:prstGeom prst="rect">
            <a:avLst/>
          </a:prstGeom>
          <a:noFill/>
          <a:ln w="9525">
            <a:noFill/>
            <a:miter lim="800000"/>
            <a:headEnd/>
            <a:tailEnd/>
          </a:ln>
          <a:effectLst/>
        </p:spPr>
        <p:txBody>
          <a:bodyPr vert="horz" wrap="square" lIns="92656" tIns="46328" rIns="92656" bIns="46328" numCol="1" anchor="b" anchorCtr="0" compatLnSpc="1">
            <a:prstTxWarp prst="textNoShape">
              <a:avLst/>
            </a:prstTxWarp>
          </a:bodyPr>
          <a:lstStyle>
            <a:lvl1pPr defTabSz="927100">
              <a:defRPr sz="1200">
                <a:solidFill>
                  <a:schemeClr val="tx1"/>
                </a:solidFill>
                <a:latin typeface="Times New Roman" pitchFamily="18" charset="0"/>
              </a:defRPr>
            </a:lvl1pPr>
          </a:lstStyle>
          <a:p>
            <a:pPr>
              <a:defRPr/>
            </a:pPr>
            <a:endParaRPr lang="en-US"/>
          </a:p>
        </p:txBody>
      </p:sp>
      <p:sp>
        <p:nvSpPr>
          <p:cNvPr id="23557" name="Rectangle 5"/>
          <p:cNvSpPr>
            <a:spLocks noGrp="1" noChangeArrowheads="1"/>
          </p:cNvSpPr>
          <p:nvPr>
            <p:ph type="sldNum" sz="quarter" idx="3"/>
          </p:nvPr>
        </p:nvSpPr>
        <p:spPr bwMode="auto">
          <a:xfrm>
            <a:off x="3956050" y="8774113"/>
            <a:ext cx="3024188" cy="461962"/>
          </a:xfrm>
          <a:prstGeom prst="rect">
            <a:avLst/>
          </a:prstGeom>
          <a:noFill/>
          <a:ln w="9525">
            <a:noFill/>
            <a:miter lim="800000"/>
            <a:headEnd/>
            <a:tailEnd/>
          </a:ln>
          <a:effectLst/>
        </p:spPr>
        <p:txBody>
          <a:bodyPr vert="horz" wrap="square" lIns="92656" tIns="46328" rIns="92656" bIns="46328" numCol="1" anchor="b" anchorCtr="0" compatLnSpc="1">
            <a:prstTxWarp prst="textNoShape">
              <a:avLst/>
            </a:prstTxWarp>
          </a:bodyPr>
          <a:lstStyle>
            <a:lvl1pPr algn="r" defTabSz="927100">
              <a:defRPr sz="1200">
                <a:solidFill>
                  <a:schemeClr val="tx1"/>
                </a:solidFill>
                <a:latin typeface="Times New Roman" panose="02020603050405020304" pitchFamily="18" charset="0"/>
              </a:defRPr>
            </a:lvl1pPr>
          </a:lstStyle>
          <a:p>
            <a:fld id="{28D50F7A-244B-4022-89D9-07B5AF4C44D3}" type="slidenum">
              <a:rPr lang="en-US" altLang="en-US"/>
              <a:pPr/>
              <a:t>‹#›</a:t>
            </a:fld>
            <a:endParaRPr lang="en-US" altLang="en-US"/>
          </a:p>
        </p:txBody>
      </p:sp>
    </p:spTree>
    <p:extLst>
      <p:ext uri="{BB962C8B-B14F-4D97-AF65-F5344CB8AC3E}">
        <p14:creationId xmlns:p14="http://schemas.microsoft.com/office/powerpoint/2010/main" val="3355949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188" cy="461963"/>
          </a:xfrm>
          <a:prstGeom prst="rect">
            <a:avLst/>
          </a:prstGeom>
        </p:spPr>
        <p:txBody>
          <a:bodyPr vert="horz" lIns="91440" tIns="45720" rIns="91440" bIns="45720" rtlCol="0"/>
          <a:lstStyle>
            <a:lvl1pPr algn="l">
              <a:defRPr sz="1200">
                <a:solidFill>
                  <a:schemeClr val="tx1"/>
                </a:solidFill>
                <a:latin typeface="Times New Roman" pitchFamily="18" charset="0"/>
              </a:defRPr>
            </a:lvl1pPr>
          </a:lstStyle>
          <a:p>
            <a:pPr>
              <a:defRPr/>
            </a:pPr>
            <a:endParaRPr lang="en-US"/>
          </a:p>
        </p:txBody>
      </p:sp>
      <p:sp>
        <p:nvSpPr>
          <p:cNvPr id="3" name="Date Placeholder 2"/>
          <p:cNvSpPr>
            <a:spLocks noGrp="1"/>
          </p:cNvSpPr>
          <p:nvPr>
            <p:ph type="dt" idx="1"/>
          </p:nvPr>
        </p:nvSpPr>
        <p:spPr>
          <a:xfrm>
            <a:off x="3954463" y="0"/>
            <a:ext cx="3024187" cy="461963"/>
          </a:xfrm>
          <a:prstGeom prst="rect">
            <a:avLst/>
          </a:prstGeom>
        </p:spPr>
        <p:txBody>
          <a:bodyPr vert="horz" lIns="91440" tIns="45720" rIns="91440" bIns="45720" rtlCol="0"/>
          <a:lstStyle>
            <a:lvl1pPr algn="r">
              <a:defRPr sz="1200">
                <a:solidFill>
                  <a:schemeClr val="tx1"/>
                </a:solidFill>
                <a:latin typeface="Times New Roman" pitchFamily="18" charset="0"/>
              </a:defRPr>
            </a:lvl1pPr>
          </a:lstStyle>
          <a:p>
            <a:pPr>
              <a:defRPr/>
            </a:pPr>
            <a:fld id="{3E744BD1-D057-4E5D-B88C-4ECBA3CA27AA}" type="datetimeFigureOut">
              <a:rPr lang="en-US"/>
              <a:pPr>
                <a:defRPr/>
              </a:pPr>
              <a:t>8/12/2018</a:t>
            </a:fld>
            <a:endParaRPr lang="en-US"/>
          </a:p>
        </p:txBody>
      </p:sp>
      <p:sp>
        <p:nvSpPr>
          <p:cNvPr id="4" name="Slide Image Placeholder 3"/>
          <p:cNvSpPr>
            <a:spLocks noGrp="1" noRot="1" noChangeAspect="1"/>
          </p:cNvSpPr>
          <p:nvPr>
            <p:ph type="sldImg" idx="2"/>
          </p:nvPr>
        </p:nvSpPr>
        <p:spPr>
          <a:xfrm>
            <a:off x="1181100" y="692150"/>
            <a:ext cx="4618038" cy="34639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98500" y="4387850"/>
            <a:ext cx="5583238" cy="415607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525"/>
            <a:ext cx="3024188" cy="461963"/>
          </a:xfrm>
          <a:prstGeom prst="rect">
            <a:avLst/>
          </a:prstGeom>
        </p:spPr>
        <p:txBody>
          <a:bodyPr vert="horz" lIns="91440" tIns="45720" rIns="91440" bIns="45720" rtlCol="0" anchor="b"/>
          <a:lstStyle>
            <a:lvl1pPr algn="l">
              <a:defRPr sz="1200">
                <a:solidFill>
                  <a:schemeClr val="tx1"/>
                </a:solidFill>
                <a:latin typeface="Times New Roman" pitchFamily="18" charset="0"/>
              </a:defRPr>
            </a:lvl1pPr>
          </a:lstStyle>
          <a:p>
            <a:pPr>
              <a:defRPr/>
            </a:pPr>
            <a:endParaRPr lang="en-US"/>
          </a:p>
        </p:txBody>
      </p:sp>
      <p:sp>
        <p:nvSpPr>
          <p:cNvPr id="7" name="Slide Number Placeholder 6"/>
          <p:cNvSpPr>
            <a:spLocks noGrp="1"/>
          </p:cNvSpPr>
          <p:nvPr>
            <p:ph type="sldNum" sz="quarter" idx="5"/>
          </p:nvPr>
        </p:nvSpPr>
        <p:spPr>
          <a:xfrm>
            <a:off x="3954463" y="8772525"/>
            <a:ext cx="3024187" cy="461963"/>
          </a:xfrm>
          <a:prstGeom prst="rect">
            <a:avLst/>
          </a:prstGeom>
        </p:spPr>
        <p:txBody>
          <a:bodyPr vert="horz" wrap="square" lIns="91440" tIns="45720" rIns="91440" bIns="45720" numCol="1" anchor="b" anchorCtr="0" compatLnSpc="1">
            <a:prstTxWarp prst="textNoShape">
              <a:avLst/>
            </a:prstTxWarp>
          </a:bodyPr>
          <a:lstStyle>
            <a:lvl1pPr algn="r">
              <a:defRPr sz="1200">
                <a:solidFill>
                  <a:schemeClr val="tx1"/>
                </a:solidFill>
                <a:latin typeface="Times New Roman" panose="02020603050405020304" pitchFamily="18" charset="0"/>
              </a:defRPr>
            </a:lvl1pPr>
          </a:lstStyle>
          <a:p>
            <a:fld id="{C467075A-27B4-4271-8237-9651F534BA40}" type="slidenum">
              <a:rPr lang="en-US" altLang="en-US"/>
              <a:pPr/>
              <a:t>‹#›</a:t>
            </a:fld>
            <a:endParaRPr lang="en-US" altLang="en-US"/>
          </a:p>
        </p:txBody>
      </p:sp>
    </p:spTree>
    <p:extLst>
      <p:ext uri="{BB962C8B-B14F-4D97-AF65-F5344CB8AC3E}">
        <p14:creationId xmlns:p14="http://schemas.microsoft.com/office/powerpoint/2010/main" val="28844224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2000721-B382-4AAE-AC3C-64F7E6EBF75B}" type="slidenum">
              <a:rPr lang="en-US" smtClean="0"/>
              <a:t>1</a:t>
            </a:fld>
            <a:endParaRPr lang="en-US"/>
          </a:p>
        </p:txBody>
      </p:sp>
    </p:spTree>
    <p:extLst>
      <p:ext uri="{BB962C8B-B14F-4D97-AF65-F5344CB8AC3E}">
        <p14:creationId xmlns:p14="http://schemas.microsoft.com/office/powerpoint/2010/main" val="4282229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1287AE-2136-43B3-948C-176F688ED1D7}" type="slidenum">
              <a:rPr lang="en-US" smtClean="0"/>
              <a:pPr/>
              <a:t>2</a:t>
            </a:fld>
            <a:endParaRPr lang="en-US"/>
          </a:p>
        </p:txBody>
      </p:sp>
    </p:spTree>
    <p:extLst>
      <p:ext uri="{BB962C8B-B14F-4D97-AF65-F5344CB8AC3E}">
        <p14:creationId xmlns:p14="http://schemas.microsoft.com/office/powerpoint/2010/main" val="350363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467075A-27B4-4271-8237-9651F534BA40}" type="slidenum">
              <a:rPr lang="en-US" altLang="en-US" smtClean="0"/>
              <a:pPr/>
              <a:t>3</a:t>
            </a:fld>
            <a:endParaRPr lang="en-US" altLang="en-US"/>
          </a:p>
        </p:txBody>
      </p:sp>
    </p:spTree>
    <p:extLst>
      <p:ext uri="{BB962C8B-B14F-4D97-AF65-F5344CB8AC3E}">
        <p14:creationId xmlns:p14="http://schemas.microsoft.com/office/powerpoint/2010/main" val="3107213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4</a:t>
            </a:fld>
            <a:endParaRPr lang="en-US"/>
          </a:p>
        </p:txBody>
      </p:sp>
    </p:spTree>
    <p:extLst>
      <p:ext uri="{BB962C8B-B14F-4D97-AF65-F5344CB8AC3E}">
        <p14:creationId xmlns:p14="http://schemas.microsoft.com/office/powerpoint/2010/main" val="2776958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467075A-27B4-4271-8237-9651F534BA40}" type="slidenum">
              <a:rPr lang="en-US" altLang="en-US" smtClean="0"/>
              <a:pPr/>
              <a:t>5</a:t>
            </a:fld>
            <a:endParaRPr lang="en-US" altLang="en-US"/>
          </a:p>
        </p:txBody>
      </p:sp>
    </p:spTree>
    <p:extLst>
      <p:ext uri="{BB962C8B-B14F-4D97-AF65-F5344CB8AC3E}">
        <p14:creationId xmlns:p14="http://schemas.microsoft.com/office/powerpoint/2010/main" val="1670727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1287AE-2136-43B3-948C-176F688ED1D7}" type="slidenum">
              <a:rPr lang="en-US" smtClean="0"/>
              <a:pPr/>
              <a:t>7</a:t>
            </a:fld>
            <a:endParaRPr lang="en-US"/>
          </a:p>
        </p:txBody>
      </p:sp>
    </p:spTree>
    <p:extLst>
      <p:ext uri="{BB962C8B-B14F-4D97-AF65-F5344CB8AC3E}">
        <p14:creationId xmlns:p14="http://schemas.microsoft.com/office/powerpoint/2010/main" val="2115451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8</a:t>
            </a:fld>
            <a:endParaRPr lang="en-US"/>
          </a:p>
        </p:txBody>
      </p:sp>
    </p:spTree>
    <p:extLst>
      <p:ext uri="{BB962C8B-B14F-4D97-AF65-F5344CB8AC3E}">
        <p14:creationId xmlns:p14="http://schemas.microsoft.com/office/powerpoint/2010/main" val="3004472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9</a:t>
            </a:fld>
            <a:endParaRPr lang="en-US"/>
          </a:p>
        </p:txBody>
      </p:sp>
    </p:spTree>
    <p:extLst>
      <p:ext uri="{BB962C8B-B14F-4D97-AF65-F5344CB8AC3E}">
        <p14:creationId xmlns:p14="http://schemas.microsoft.com/office/powerpoint/2010/main" val="3682133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10</a:t>
            </a:fld>
            <a:endParaRPr lang="en-US"/>
          </a:p>
        </p:txBody>
      </p:sp>
    </p:spTree>
    <p:extLst>
      <p:ext uri="{BB962C8B-B14F-4D97-AF65-F5344CB8AC3E}">
        <p14:creationId xmlns:p14="http://schemas.microsoft.com/office/powerpoint/2010/main" val="2749460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11</a:t>
            </a:fld>
            <a:endParaRPr lang="en-US"/>
          </a:p>
        </p:txBody>
      </p:sp>
    </p:spTree>
    <p:extLst>
      <p:ext uri="{BB962C8B-B14F-4D97-AF65-F5344CB8AC3E}">
        <p14:creationId xmlns:p14="http://schemas.microsoft.com/office/powerpoint/2010/main" val="40665484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12</a:t>
            </a:fld>
            <a:endParaRPr lang="en-US"/>
          </a:p>
        </p:txBody>
      </p:sp>
    </p:spTree>
    <p:extLst>
      <p:ext uri="{BB962C8B-B14F-4D97-AF65-F5344CB8AC3E}">
        <p14:creationId xmlns:p14="http://schemas.microsoft.com/office/powerpoint/2010/main" val="851033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14</a:t>
            </a:fld>
            <a:endParaRPr lang="en-US"/>
          </a:p>
        </p:txBody>
      </p:sp>
    </p:spTree>
    <p:extLst>
      <p:ext uri="{BB962C8B-B14F-4D97-AF65-F5344CB8AC3E}">
        <p14:creationId xmlns:p14="http://schemas.microsoft.com/office/powerpoint/2010/main" val="246885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16</a:t>
            </a:fld>
            <a:endParaRPr lang="en-US"/>
          </a:p>
        </p:txBody>
      </p:sp>
    </p:spTree>
    <p:extLst>
      <p:ext uri="{BB962C8B-B14F-4D97-AF65-F5344CB8AC3E}">
        <p14:creationId xmlns:p14="http://schemas.microsoft.com/office/powerpoint/2010/main" val="1250512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17</a:t>
            </a:fld>
            <a:endParaRPr lang="en-US"/>
          </a:p>
        </p:txBody>
      </p:sp>
    </p:spTree>
    <p:extLst>
      <p:ext uri="{BB962C8B-B14F-4D97-AF65-F5344CB8AC3E}">
        <p14:creationId xmlns:p14="http://schemas.microsoft.com/office/powerpoint/2010/main" val="21459048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18</a:t>
            </a:fld>
            <a:endParaRPr lang="en-US"/>
          </a:p>
        </p:txBody>
      </p:sp>
    </p:spTree>
    <p:extLst>
      <p:ext uri="{BB962C8B-B14F-4D97-AF65-F5344CB8AC3E}">
        <p14:creationId xmlns:p14="http://schemas.microsoft.com/office/powerpoint/2010/main" val="2621706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19</a:t>
            </a:fld>
            <a:endParaRPr lang="en-US"/>
          </a:p>
        </p:txBody>
      </p:sp>
    </p:spTree>
    <p:extLst>
      <p:ext uri="{BB962C8B-B14F-4D97-AF65-F5344CB8AC3E}">
        <p14:creationId xmlns:p14="http://schemas.microsoft.com/office/powerpoint/2010/main" val="2273668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F1287AE-2136-43B3-948C-176F688ED1D7}" type="slidenum">
              <a:rPr lang="en-US" smtClean="0"/>
              <a:pPr/>
              <a:t>20</a:t>
            </a:fld>
            <a:endParaRPr lang="en-US"/>
          </a:p>
        </p:txBody>
      </p:sp>
    </p:spTree>
    <p:extLst>
      <p:ext uri="{BB962C8B-B14F-4D97-AF65-F5344CB8AC3E}">
        <p14:creationId xmlns:p14="http://schemas.microsoft.com/office/powerpoint/2010/main" val="1658753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1287AE-2136-43B3-948C-176F688ED1D7}" type="slidenum">
              <a:rPr lang="en-US" smtClean="0"/>
              <a:pPr/>
              <a:t>21</a:t>
            </a:fld>
            <a:endParaRPr lang="en-US"/>
          </a:p>
        </p:txBody>
      </p:sp>
    </p:spTree>
    <p:extLst>
      <p:ext uri="{BB962C8B-B14F-4D97-AF65-F5344CB8AC3E}">
        <p14:creationId xmlns:p14="http://schemas.microsoft.com/office/powerpoint/2010/main" val="20515706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F1287AE-2136-43B3-948C-176F688ED1D7}" type="slidenum">
              <a:rPr lang="en-US" smtClean="0"/>
              <a:pPr/>
              <a:t>23</a:t>
            </a:fld>
            <a:endParaRPr lang="en-US"/>
          </a:p>
        </p:txBody>
      </p:sp>
    </p:spTree>
    <p:extLst>
      <p:ext uri="{BB962C8B-B14F-4D97-AF65-F5344CB8AC3E}">
        <p14:creationId xmlns:p14="http://schemas.microsoft.com/office/powerpoint/2010/main" val="4288413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70C0DB1-8416-43C6-8F33-FB40437B5E08}" type="slidenum">
              <a:rPr lang="en-US" altLang="en-US"/>
              <a:pPr/>
              <a:t>‹#›</a:t>
            </a:fld>
            <a:endParaRPr lang="en-US" altLang="en-US"/>
          </a:p>
        </p:txBody>
      </p:sp>
    </p:spTree>
    <p:extLst>
      <p:ext uri="{BB962C8B-B14F-4D97-AF65-F5344CB8AC3E}">
        <p14:creationId xmlns:p14="http://schemas.microsoft.com/office/powerpoint/2010/main" val="128712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1406E5F-ABC8-4815-9549-3CAD0C9534B0}" type="slidenum">
              <a:rPr lang="en-US" altLang="en-US"/>
              <a:pPr/>
              <a:t>‹#›</a:t>
            </a:fld>
            <a:endParaRPr lang="en-US" altLang="en-US"/>
          </a:p>
        </p:txBody>
      </p:sp>
    </p:spTree>
    <p:extLst>
      <p:ext uri="{BB962C8B-B14F-4D97-AF65-F5344CB8AC3E}">
        <p14:creationId xmlns:p14="http://schemas.microsoft.com/office/powerpoint/2010/main" val="75499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B4D37BA2-3806-4A1C-B80B-4BFACAF8BEF8}" type="slidenum">
              <a:rPr lang="en-US" altLang="en-US"/>
              <a:pPr/>
              <a:t>‹#›</a:t>
            </a:fld>
            <a:endParaRPr lang="en-US" altLang="en-US"/>
          </a:p>
        </p:txBody>
      </p:sp>
    </p:spTree>
    <p:extLst>
      <p:ext uri="{BB962C8B-B14F-4D97-AF65-F5344CB8AC3E}">
        <p14:creationId xmlns:p14="http://schemas.microsoft.com/office/powerpoint/2010/main" val="12725303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A01FF0C-4E48-4A76-AACD-B98AD1069944}" type="slidenum">
              <a:rPr lang="en-US" altLang="en-US"/>
              <a:pPr/>
              <a:t>‹#›</a:t>
            </a:fld>
            <a:endParaRPr lang="en-US" altLang="en-US"/>
          </a:p>
        </p:txBody>
      </p:sp>
    </p:spTree>
    <p:extLst>
      <p:ext uri="{BB962C8B-B14F-4D97-AF65-F5344CB8AC3E}">
        <p14:creationId xmlns:p14="http://schemas.microsoft.com/office/powerpoint/2010/main" val="282336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B35E2DE-B531-4C56-AC7D-1C0355B2F7E9}" type="slidenum">
              <a:rPr lang="en-US" altLang="en-US"/>
              <a:pPr/>
              <a:t>‹#›</a:t>
            </a:fld>
            <a:endParaRPr lang="en-US" altLang="en-US"/>
          </a:p>
        </p:txBody>
      </p:sp>
    </p:spTree>
    <p:extLst>
      <p:ext uri="{BB962C8B-B14F-4D97-AF65-F5344CB8AC3E}">
        <p14:creationId xmlns:p14="http://schemas.microsoft.com/office/powerpoint/2010/main" val="711096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77C0E466-4DE2-477A-878D-6F1C1DE9D865}" type="slidenum">
              <a:rPr lang="en-US" altLang="en-US"/>
              <a:pPr/>
              <a:t>‹#›</a:t>
            </a:fld>
            <a:endParaRPr lang="en-US" altLang="en-US"/>
          </a:p>
        </p:txBody>
      </p:sp>
    </p:spTree>
    <p:extLst>
      <p:ext uri="{BB962C8B-B14F-4D97-AF65-F5344CB8AC3E}">
        <p14:creationId xmlns:p14="http://schemas.microsoft.com/office/powerpoint/2010/main" val="35267688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B75646-BF93-4E8B-88B3-99811356CF4A}" type="slidenum">
              <a:rPr lang="en-US" altLang="en-US"/>
              <a:pPr/>
              <a:t>‹#›</a:t>
            </a:fld>
            <a:endParaRPr lang="en-US" altLang="en-US"/>
          </a:p>
        </p:txBody>
      </p:sp>
    </p:spTree>
    <p:extLst>
      <p:ext uri="{BB962C8B-B14F-4D97-AF65-F5344CB8AC3E}">
        <p14:creationId xmlns:p14="http://schemas.microsoft.com/office/powerpoint/2010/main" val="3919558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AA58A22-F5DE-4051-9CE0-968A4D740A03}" type="slidenum">
              <a:rPr lang="en-US" altLang="en-US"/>
              <a:pPr/>
              <a:t>‹#›</a:t>
            </a:fld>
            <a:endParaRPr lang="en-US" altLang="en-US"/>
          </a:p>
        </p:txBody>
      </p:sp>
    </p:spTree>
    <p:extLst>
      <p:ext uri="{BB962C8B-B14F-4D97-AF65-F5344CB8AC3E}">
        <p14:creationId xmlns:p14="http://schemas.microsoft.com/office/powerpoint/2010/main" val="546595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0C160E1-7F8A-422A-A1BE-7A99DDBCF500}" type="slidenum">
              <a:rPr lang="en-US" altLang="en-US"/>
              <a:pPr/>
              <a:t>‹#›</a:t>
            </a:fld>
            <a:endParaRPr lang="en-US" altLang="en-US"/>
          </a:p>
        </p:txBody>
      </p:sp>
    </p:spTree>
    <p:extLst>
      <p:ext uri="{BB962C8B-B14F-4D97-AF65-F5344CB8AC3E}">
        <p14:creationId xmlns:p14="http://schemas.microsoft.com/office/powerpoint/2010/main" val="4069247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F72C378-4E2E-4A4B-84D0-CF156B14CB37}" type="slidenum">
              <a:rPr lang="en-US" altLang="en-US"/>
              <a:pPr/>
              <a:t>‹#›</a:t>
            </a:fld>
            <a:endParaRPr lang="en-US" altLang="en-US"/>
          </a:p>
        </p:txBody>
      </p:sp>
    </p:spTree>
    <p:extLst>
      <p:ext uri="{BB962C8B-B14F-4D97-AF65-F5344CB8AC3E}">
        <p14:creationId xmlns:p14="http://schemas.microsoft.com/office/powerpoint/2010/main" val="68072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758C56C-462C-4B22-AB53-7FF04E45E101}" type="slidenum">
              <a:rPr lang="en-US" altLang="en-US"/>
              <a:pPr/>
              <a:t>‹#›</a:t>
            </a:fld>
            <a:endParaRPr lang="en-US" altLang="en-US"/>
          </a:p>
        </p:txBody>
      </p:sp>
    </p:spTree>
    <p:extLst>
      <p:ext uri="{BB962C8B-B14F-4D97-AF65-F5344CB8AC3E}">
        <p14:creationId xmlns:p14="http://schemas.microsoft.com/office/powerpoint/2010/main" val="1888564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17501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694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809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78679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2078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67352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83288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4742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3819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56647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BF22F5-0AA6-4CA9-A7FA-A3447F360CB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5510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Times New Roman" pitchFamily="18" charset="0"/>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chemeClr val="tx1"/>
                </a:solidFill>
                <a:latin typeface="Times New Roman" pitchFamily="18"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Times New Roman" panose="02020603050405020304" pitchFamily="18" charset="0"/>
              </a:defRPr>
            </a:lvl1pPr>
          </a:lstStyle>
          <a:p>
            <a:fld id="{F137305C-01C6-4B6B-8CBE-CC551D6EC0C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panose="020F0502020204030204"/>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2BF22F5-0AA6-4CA9-A7FA-A3447F360CB4}" type="slidenum">
              <a:rPr lang="en-US" smtClean="0">
                <a:solidFill>
                  <a:prstClr val="black">
                    <a:tint val="75000"/>
                  </a:prstClr>
                </a:solidFill>
                <a:latin typeface="Calibri" panose="020F0502020204030204"/>
              </a:rPr>
              <a:pPr fontAlgn="auto">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222547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gif"/><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2.gif"/><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jpe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gif"/><Relationship Id="rId9"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5.png"/><Relationship Id="rId18" Type="http://schemas.openxmlformats.org/officeDocument/2006/relationships/oleObject" Target="../embeddings/oleObject1.bin"/><Relationship Id="rId3" Type="http://schemas.openxmlformats.org/officeDocument/2006/relationships/notesSlide" Target="../notesSlides/notesSlide7.xml"/><Relationship Id="rId21" Type="http://schemas.openxmlformats.org/officeDocument/2006/relationships/image" Target="../media/image30.wmf"/><Relationship Id="rId7" Type="http://schemas.microsoft.com/office/2007/relationships/hdphoto" Target="../media/hdphoto1.wdp"/><Relationship Id="rId12" Type="http://schemas.microsoft.com/office/2007/relationships/hdphoto" Target="../media/hdphoto3.wdp"/><Relationship Id="rId17" Type="http://schemas.openxmlformats.org/officeDocument/2006/relationships/image" Target="../media/image37.png"/><Relationship Id="rId2" Type="http://schemas.openxmlformats.org/officeDocument/2006/relationships/slideLayout" Target="../slideLayouts/slideLayout1.xml"/><Relationship Id="rId16" Type="http://schemas.microsoft.com/office/2007/relationships/hdphoto" Target="../media/hdphoto5.wdp"/><Relationship Id="rId20" Type="http://schemas.openxmlformats.org/officeDocument/2006/relationships/oleObject" Target="../embeddings/oleObject40.bin"/><Relationship Id="rId1" Type="http://schemas.openxmlformats.org/officeDocument/2006/relationships/vmlDrawing" Target="../drawings/vmlDrawing1.vml"/><Relationship Id="rId6" Type="http://schemas.openxmlformats.org/officeDocument/2006/relationships/image" Target="../media/image31.png"/><Relationship Id="rId11" Type="http://schemas.openxmlformats.org/officeDocument/2006/relationships/image" Target="../media/image34.png"/><Relationship Id="rId5" Type="http://schemas.openxmlformats.org/officeDocument/2006/relationships/image" Target="../media/image2.gif"/><Relationship Id="rId15" Type="http://schemas.openxmlformats.org/officeDocument/2006/relationships/image" Target="../media/image36.png"/><Relationship Id="rId23" Type="http://schemas.openxmlformats.org/officeDocument/2006/relationships/image" Target="../media/image66.png"/><Relationship Id="rId10" Type="http://schemas.openxmlformats.org/officeDocument/2006/relationships/image" Target="../media/image33.png"/><Relationship Id="rId19" Type="http://schemas.openxmlformats.org/officeDocument/2006/relationships/image" Target="../media/image30.wmf"/><Relationship Id="rId4" Type="http://schemas.openxmlformats.org/officeDocument/2006/relationships/image" Target="../media/image24.jpeg"/><Relationship Id="rId9" Type="http://schemas.microsoft.com/office/2007/relationships/hdphoto" Target="../media/hdphoto2.wdp"/><Relationship Id="rId14" Type="http://schemas.microsoft.com/office/2007/relationships/hdphoto" Target="../media/hdphoto4.wdp"/><Relationship Id="rId22" Type="http://schemas.openxmlformats.org/officeDocument/2006/relationships/image" Target="../media/image65.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41.wmf"/><Relationship Id="rId3" Type="http://schemas.openxmlformats.org/officeDocument/2006/relationships/notesSlide" Target="../notesSlides/notesSlide8.xml"/><Relationship Id="rId7" Type="http://schemas.openxmlformats.org/officeDocument/2006/relationships/image" Target="../media/image2.gif"/><Relationship Id="rId12"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38.wmf"/><Relationship Id="rId11" Type="http://schemas.openxmlformats.org/officeDocument/2006/relationships/image" Target="../media/image40.wmf"/><Relationship Id="rId5" Type="http://schemas.openxmlformats.org/officeDocument/2006/relationships/oleObject" Target="../embeddings/oleObject2.bin"/><Relationship Id="rId10" Type="http://schemas.openxmlformats.org/officeDocument/2006/relationships/oleObject" Target="../embeddings/oleObject4.bin"/><Relationship Id="rId4" Type="http://schemas.openxmlformats.org/officeDocument/2006/relationships/image" Target="../media/image24.jpeg"/><Relationship Id="rId9" Type="http://schemas.openxmlformats.org/officeDocument/2006/relationships/image" Target="../media/image39.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45.wmf"/><Relationship Id="rId3" Type="http://schemas.openxmlformats.org/officeDocument/2006/relationships/notesSlide" Target="../notesSlides/notesSlide9.xml"/><Relationship Id="rId7" Type="http://schemas.openxmlformats.org/officeDocument/2006/relationships/image" Target="../media/image2.gif"/><Relationship Id="rId12" Type="http://schemas.openxmlformats.org/officeDocument/2006/relationships/oleObject" Target="../embeddings/oleObject9.bin"/><Relationship Id="rId17" Type="http://schemas.openxmlformats.org/officeDocument/2006/relationships/image" Target="../media/image47.wmf"/><Relationship Id="rId2" Type="http://schemas.openxmlformats.org/officeDocument/2006/relationships/slideLayout" Target="../slideLayouts/slideLayout1.xml"/><Relationship Id="rId16" Type="http://schemas.openxmlformats.org/officeDocument/2006/relationships/oleObject" Target="../embeddings/oleObject11.bin"/><Relationship Id="rId1" Type="http://schemas.openxmlformats.org/officeDocument/2006/relationships/vmlDrawing" Target="../drawings/vmlDrawing3.vml"/><Relationship Id="rId6" Type="http://schemas.openxmlformats.org/officeDocument/2006/relationships/image" Target="../media/image42.wmf"/><Relationship Id="rId11" Type="http://schemas.openxmlformats.org/officeDocument/2006/relationships/image" Target="../media/image44.wmf"/><Relationship Id="rId5" Type="http://schemas.openxmlformats.org/officeDocument/2006/relationships/oleObject" Target="../embeddings/oleObject6.bin"/><Relationship Id="rId15" Type="http://schemas.openxmlformats.org/officeDocument/2006/relationships/image" Target="../media/image46.wmf"/><Relationship Id="rId10" Type="http://schemas.openxmlformats.org/officeDocument/2006/relationships/oleObject" Target="../embeddings/oleObject8.bin"/><Relationship Id="rId4" Type="http://schemas.openxmlformats.org/officeDocument/2006/relationships/image" Target="../media/image24.jpeg"/><Relationship Id="rId9" Type="http://schemas.openxmlformats.org/officeDocument/2006/relationships/image" Target="../media/image43.wmf"/><Relationship Id="rId14" Type="http://schemas.openxmlformats.org/officeDocument/2006/relationships/oleObject" Target="../embeddings/oleObject10.bin"/></Relationships>
</file>

<file path=ppt/slides/_rels/slide11.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notesSlide" Target="../notesSlides/notesSlide10.xml"/><Relationship Id="rId7"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image" Target="../media/image49.png"/><Relationship Id="rId11" Type="http://schemas.openxmlformats.org/officeDocument/2006/relationships/image" Target="../media/image47.wmf"/><Relationship Id="rId5" Type="http://schemas.openxmlformats.org/officeDocument/2006/relationships/image" Target="../media/image2.gif"/><Relationship Id="rId10" Type="http://schemas.openxmlformats.org/officeDocument/2006/relationships/oleObject" Target="../embeddings/oleObject13.bin"/><Relationship Id="rId4" Type="http://schemas.openxmlformats.org/officeDocument/2006/relationships/image" Target="../media/image24.jpeg"/><Relationship Id="rId9" Type="http://schemas.openxmlformats.org/officeDocument/2006/relationships/image" Target="../media/image50.em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51.jpg"/><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4.jpeg"/><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54.png"/><Relationship Id="rId5" Type="http://schemas.openxmlformats.org/officeDocument/2006/relationships/image" Target="../media/image2.gif"/><Relationship Id="rId10" Type="http://schemas.openxmlformats.org/officeDocument/2006/relationships/image" Target="../media/image52.wmf"/><Relationship Id="rId4" Type="http://schemas.openxmlformats.org/officeDocument/2006/relationships/image" Target="../media/image53.png"/><Relationship Id="rId9" Type="http://schemas.openxmlformats.org/officeDocument/2006/relationships/oleObject" Target="../embeddings/oleObject14.bin"/></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slideLayout" Target="../slideLayouts/slideLayout13.xml"/><Relationship Id="rId1" Type="http://schemas.openxmlformats.org/officeDocument/2006/relationships/vmlDrawing" Target="../drawings/vmlDrawing6.vml"/><Relationship Id="rId6" Type="http://schemas.openxmlformats.org/officeDocument/2006/relationships/image" Target="../media/image56.wmf"/><Relationship Id="rId5" Type="http://schemas.openxmlformats.org/officeDocument/2006/relationships/oleObject" Target="../embeddings/oleObject16.bin"/><Relationship Id="rId10" Type="http://schemas.openxmlformats.org/officeDocument/2006/relationships/image" Target="../media/image14.jpeg"/><Relationship Id="rId4" Type="http://schemas.openxmlformats.org/officeDocument/2006/relationships/image" Target="../media/image55.wmf"/><Relationship Id="rId9" Type="http://schemas.openxmlformats.org/officeDocument/2006/relationships/image" Target="../media/image2.gif"/></Relationships>
</file>

<file path=ppt/slides/_rels/slide16.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gif"/><Relationship Id="rId7" Type="http://schemas.openxmlformats.org/officeDocument/2006/relationships/image" Target="../media/image6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0.jpeg"/><Relationship Id="rId11" Type="http://schemas.openxmlformats.org/officeDocument/2006/relationships/image" Target="../media/image14.jpeg"/><Relationship Id="rId5" Type="http://schemas.openxmlformats.org/officeDocument/2006/relationships/image" Target="../media/image59.jpeg"/><Relationship Id="rId10" Type="http://schemas.openxmlformats.org/officeDocument/2006/relationships/image" Target="../media/image63.jpeg"/><Relationship Id="rId4" Type="http://schemas.openxmlformats.org/officeDocument/2006/relationships/image" Target="../media/image58.jpeg"/><Relationship Id="rId9" Type="http://schemas.microsoft.com/office/2007/relationships/hdphoto" Target="../media/hdphoto6.wdp"/></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19.bin"/><Relationship Id="rId13" Type="http://schemas.openxmlformats.org/officeDocument/2006/relationships/image" Target="../media/image64.wmf"/><Relationship Id="rId3" Type="http://schemas.openxmlformats.org/officeDocument/2006/relationships/notesSlide" Target="../notesSlides/notesSlide14.xml"/><Relationship Id="rId7" Type="http://schemas.openxmlformats.org/officeDocument/2006/relationships/image" Target="../media/image39.wmf"/><Relationship Id="rId12"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vmlDrawing" Target="../drawings/vmlDrawing7.vml"/><Relationship Id="rId6" Type="http://schemas.openxmlformats.org/officeDocument/2006/relationships/oleObject" Target="../embeddings/oleObject18.bin"/><Relationship Id="rId11" Type="http://schemas.openxmlformats.org/officeDocument/2006/relationships/image" Target="../media/image38.wmf"/><Relationship Id="rId5" Type="http://schemas.openxmlformats.org/officeDocument/2006/relationships/image" Target="../media/image67.png"/><Relationship Id="rId15" Type="http://schemas.openxmlformats.org/officeDocument/2006/relationships/image" Target="../media/image41.wmf"/><Relationship Id="rId10" Type="http://schemas.openxmlformats.org/officeDocument/2006/relationships/oleObject" Target="../embeddings/oleObject20.bin"/><Relationship Id="rId4" Type="http://schemas.openxmlformats.org/officeDocument/2006/relationships/image" Target="../media/image2.gif"/><Relationship Id="rId9" Type="http://schemas.openxmlformats.org/officeDocument/2006/relationships/image" Target="../media/image40.wmf"/><Relationship Id="rId14" Type="http://schemas.openxmlformats.org/officeDocument/2006/relationships/oleObject" Target="../embeddings/oleObject22.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24.jpeg"/><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68.wmf"/><Relationship Id="rId5" Type="http://schemas.openxmlformats.org/officeDocument/2006/relationships/oleObject" Target="../embeddings/oleObject23.bin"/><Relationship Id="rId4" Type="http://schemas.openxmlformats.org/officeDocument/2006/relationships/image" Target="../media/image2.gif"/></Relationships>
</file>

<file path=ppt/slides/_rels/slide19.xml.rels><?xml version="1.0" encoding="UTF-8" standalone="yes"?>
<Relationships xmlns="http://schemas.openxmlformats.org/package/2006/relationships"><Relationship Id="rId3" Type="http://schemas.openxmlformats.org/officeDocument/2006/relationships/image" Target="../media/image2.gif"/><Relationship Id="rId7"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73.emf"/><Relationship Id="rId5" Type="http://schemas.openxmlformats.org/officeDocument/2006/relationships/image" Target="../media/image72.png"/><Relationship Id="rId4" Type="http://schemas.openxmlformats.org/officeDocument/2006/relationships/image" Target="../media/image2.gif"/></Relationships>
</file>

<file path=ppt/slides/_rels/slide2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75.emf"/><Relationship Id="rId4" Type="http://schemas.openxmlformats.org/officeDocument/2006/relationships/image" Target="../media/image74.jpeg"/></Relationships>
</file>

<file path=ppt/slides/_rels/slide2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82.jpg"/><Relationship Id="rId13" Type="http://schemas.openxmlformats.org/officeDocument/2006/relationships/image" Target="../media/image87.jpeg"/><Relationship Id="rId18" Type="http://schemas.openxmlformats.org/officeDocument/2006/relationships/image" Target="../media/image91.jpeg"/><Relationship Id="rId3" Type="http://schemas.openxmlformats.org/officeDocument/2006/relationships/image" Target="../media/image77.jpeg"/><Relationship Id="rId7" Type="http://schemas.openxmlformats.org/officeDocument/2006/relationships/image" Target="../media/image81.jpeg"/><Relationship Id="rId12" Type="http://schemas.openxmlformats.org/officeDocument/2006/relationships/image" Target="../media/image86.jpeg"/><Relationship Id="rId17" Type="http://schemas.openxmlformats.org/officeDocument/2006/relationships/image" Target="../media/image90.jpeg"/><Relationship Id="rId2" Type="http://schemas.openxmlformats.org/officeDocument/2006/relationships/notesSlide" Target="../notesSlides/notesSlide19.xml"/><Relationship Id="rId16" Type="http://schemas.openxmlformats.org/officeDocument/2006/relationships/image" Target="../media/image2.gif"/><Relationship Id="rId1" Type="http://schemas.openxmlformats.org/officeDocument/2006/relationships/slideLayout" Target="../slideLayouts/slideLayout1.xml"/><Relationship Id="rId6" Type="http://schemas.openxmlformats.org/officeDocument/2006/relationships/image" Target="../media/image80.png"/><Relationship Id="rId11" Type="http://schemas.openxmlformats.org/officeDocument/2006/relationships/image" Target="../media/image85.jpeg"/><Relationship Id="rId5" Type="http://schemas.openxmlformats.org/officeDocument/2006/relationships/image" Target="../media/image79.png"/><Relationship Id="rId15" Type="http://schemas.openxmlformats.org/officeDocument/2006/relationships/image" Target="../media/image89.png"/><Relationship Id="rId10" Type="http://schemas.openxmlformats.org/officeDocument/2006/relationships/image" Target="../media/image84.png"/><Relationship Id="rId4" Type="http://schemas.openxmlformats.org/officeDocument/2006/relationships/image" Target="../media/image78.jpeg"/><Relationship Id="rId9" Type="http://schemas.openxmlformats.org/officeDocument/2006/relationships/image" Target="../media/image83.jpeg"/><Relationship Id="rId14" Type="http://schemas.openxmlformats.org/officeDocument/2006/relationships/image" Target="../media/image8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4189" y="5678759"/>
            <a:ext cx="1143000" cy="1127827"/>
          </a:xfrm>
          <a:prstGeom prst="rect">
            <a:avLst/>
          </a:prstGeom>
        </p:spPr>
      </p:pic>
      <p:pic>
        <p:nvPicPr>
          <p:cNvPr id="15" name="Picture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22429"/>
            <a:ext cx="1711096" cy="1133466"/>
          </a:xfrm>
          <a:prstGeom prst="rect">
            <a:avLst/>
          </a:prstGeom>
        </p:spPr>
      </p:pic>
      <p:pic>
        <p:nvPicPr>
          <p:cNvPr id="14" name="图片 13"/>
          <p:cNvPicPr>
            <a:picLocks noChangeAspect="1"/>
          </p:cNvPicPr>
          <p:nvPr/>
        </p:nvPicPr>
        <p:blipFill rotWithShape="1">
          <a:blip r:embed="rId5">
            <a:extLst>
              <a:ext uri="{28A0092B-C50C-407E-A947-70E740481C1C}">
                <a14:useLocalDpi xmlns:a14="http://schemas.microsoft.com/office/drawing/2010/main" val="0"/>
              </a:ext>
            </a:extLst>
          </a:blip>
          <a:srcRect l="1548" t="31935" r="87910" b="28060"/>
          <a:stretch/>
        </p:blipFill>
        <p:spPr>
          <a:xfrm>
            <a:off x="8458200" y="10374"/>
            <a:ext cx="565425" cy="1206966"/>
          </a:xfrm>
          <a:prstGeom prst="rect">
            <a:avLst/>
          </a:prstGeom>
          <a:noFill/>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14800" y="10019"/>
            <a:ext cx="1101018" cy="1101018"/>
          </a:xfrm>
          <a:prstGeom prst="rect">
            <a:avLst/>
          </a:prstGeom>
        </p:spPr>
      </p:pic>
      <p:sp>
        <p:nvSpPr>
          <p:cNvPr id="10" name="Flowchart: Process 9"/>
          <p:cNvSpPr/>
          <p:nvPr/>
        </p:nvSpPr>
        <p:spPr>
          <a:xfrm>
            <a:off x="0" y="0"/>
            <a:ext cx="9144000" cy="6858000"/>
          </a:xfrm>
          <a:prstGeom prst="flowChartProcess">
            <a:avLst/>
          </a:prstGeom>
          <a:blipFill dpi="0" rotWithShape="1">
            <a:blip r:embed="rId7">
              <a:alphaModFix amt="60000"/>
            </a:blip>
            <a:srcRect/>
            <a:stretch>
              <a:fillRect t="-30433"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3584" y="1298677"/>
            <a:ext cx="9144000" cy="1520723"/>
          </a:xfrm>
        </p:spPr>
        <p:txBody>
          <a:bodyPr vert="horz" lIns="91440" tIns="45720" rIns="91440" bIns="45720" rtlCol="0" anchor="ctr">
            <a:noAutofit/>
          </a:bodyPr>
          <a:lstStyle/>
          <a:p>
            <a:r>
              <a:rPr lang="en-US" sz="3600" b="1" dirty="0">
                <a:solidFill>
                  <a:srgbClr val="660066"/>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Interface-induced Magnetic Polar Metals in Complex Oxides</a:t>
            </a:r>
          </a:p>
        </p:txBody>
      </p:sp>
      <p:sp>
        <p:nvSpPr>
          <p:cNvPr id="4" name="Rectangle 3"/>
          <p:cNvSpPr/>
          <p:nvPr/>
        </p:nvSpPr>
        <p:spPr>
          <a:xfrm>
            <a:off x="1264043" y="2827658"/>
            <a:ext cx="6615914" cy="830997"/>
          </a:xfrm>
          <a:prstGeom prst="rect">
            <a:avLst/>
          </a:prstGeom>
        </p:spPr>
        <p:txBody>
          <a:bodyPr wrap="none">
            <a:spAutoFit/>
          </a:bodyPr>
          <a:lstStyle/>
          <a:p>
            <a:pPr>
              <a:spcAft>
                <a:spcPts val="0"/>
              </a:spcAft>
            </a:pPr>
            <a:r>
              <a:rPr lang="en-US" sz="2800" b="1" kern="100" dirty="0">
                <a:solidFill>
                  <a:schemeClr val="tx1"/>
                </a:solidFill>
                <a:latin typeface="Arial" panose="020B0604020202020204" pitchFamily="34" charset="0"/>
                <a:ea typeface="微软雅黑" panose="020B0503020204020204" pitchFamily="34" charset="-122"/>
                <a:cs typeface="Arial" panose="020B0604020202020204" pitchFamily="34" charset="0"/>
              </a:rPr>
              <a:t>Meng Meng, </a:t>
            </a:r>
            <a:r>
              <a:rPr lang="en-US" altLang="zh-CN" sz="2800" b="1" kern="100" dirty="0">
                <a:solidFill>
                  <a:schemeClr val="tx1"/>
                </a:solidFill>
                <a:latin typeface="Arial" panose="020B0604020202020204" pitchFamily="34" charset="0"/>
                <a:ea typeface="微软雅黑" panose="020B0503020204020204" pitchFamily="34" charset="-122"/>
                <a:cs typeface="Arial" panose="020B0604020202020204" pitchFamily="34" charset="0"/>
              </a:rPr>
              <a:t>Institute of Physics, </a:t>
            </a:r>
            <a:r>
              <a:rPr lang="en-US" altLang="zh-CN" sz="2800" b="1" kern="100" dirty="0" err="1">
                <a:solidFill>
                  <a:schemeClr val="tx1"/>
                </a:solidFill>
                <a:latin typeface="Arial" panose="020B0604020202020204" pitchFamily="34" charset="0"/>
                <a:ea typeface="微软雅黑" panose="020B0503020204020204" pitchFamily="34" charset="-122"/>
                <a:cs typeface="Arial" panose="020B0604020202020204" pitchFamily="34" charset="0"/>
              </a:rPr>
              <a:t>CAS</a:t>
            </a:r>
            <a:endParaRPr lang="en-US" altLang="zh-CN" sz="2800" b="1" kern="1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a:p>
            <a:pPr>
              <a:spcAft>
                <a:spcPts val="0"/>
              </a:spcAft>
            </a:pPr>
            <a:r>
              <a:rPr lang="en-US" altLang="zh-CN" sz="2000" i="1" kern="100" dirty="0">
                <a:solidFill>
                  <a:schemeClr val="tx1"/>
                </a:solidFill>
                <a:latin typeface="+mn-lt"/>
                <a:ea typeface="微软雅黑" panose="020B0503020204020204" pitchFamily="34" charset="-122"/>
                <a:cs typeface="Arial" panose="020B0604020202020204" pitchFamily="34" charset="0"/>
              </a:rPr>
              <a:t>                                  </a:t>
            </a:r>
            <a:r>
              <a:rPr lang="en-US" altLang="zh-CN" sz="2000" i="1" kern="100" dirty="0" err="1">
                <a:solidFill>
                  <a:schemeClr val="tx1"/>
                </a:solidFill>
                <a:latin typeface="+mn-lt"/>
                <a:ea typeface="微软雅黑" panose="020B0503020204020204" pitchFamily="34" charset="-122"/>
                <a:cs typeface="Arial" panose="020B0604020202020204" pitchFamily="34" charset="0"/>
              </a:rPr>
              <a:t>mengm@iphy.ac.cn</a:t>
            </a:r>
            <a:endParaRPr lang="zh-CN" altLang="zh-CN" sz="1200" i="1" kern="100" dirty="0">
              <a:solidFill>
                <a:schemeClr val="tx1"/>
              </a:solidFill>
              <a:latin typeface="+mn-lt"/>
              <a:ea typeface="微软雅黑" panose="020B0503020204020204" pitchFamily="34" charset="-122"/>
              <a:cs typeface="Arial" panose="020B0604020202020204" pitchFamily="34" charset="0"/>
            </a:endParaRPr>
          </a:p>
        </p:txBody>
      </p:sp>
      <p:sp>
        <p:nvSpPr>
          <p:cNvPr id="5" name="Rectangle 4"/>
          <p:cNvSpPr/>
          <p:nvPr/>
        </p:nvSpPr>
        <p:spPr>
          <a:xfrm>
            <a:off x="2119000" y="5803730"/>
            <a:ext cx="4858831" cy="430887"/>
          </a:xfrm>
          <a:prstGeom prst="rect">
            <a:avLst/>
          </a:prstGeom>
        </p:spPr>
        <p:txBody>
          <a:bodyPr wrap="none">
            <a:spAutoFit/>
          </a:bodyPr>
          <a:lstStyle/>
          <a:p>
            <a:r>
              <a:rPr lang="en-US" sz="2200" b="1" i="1" dirty="0" err="1">
                <a:solidFill>
                  <a:srgbClr val="006600"/>
                </a:solidFill>
                <a:latin typeface="Times New Roman" panose="02020603050405020304" pitchFamily="18" charset="0"/>
                <a:ea typeface="宋体" pitchFamily="2" charset="-122"/>
                <a:cs typeface="Times New Roman" panose="02020603050405020304" pitchFamily="18" charset="0"/>
              </a:rPr>
              <a:t>VASSCAA</a:t>
            </a:r>
            <a:r>
              <a:rPr lang="en-US" sz="2200" b="1" i="1" dirty="0">
                <a:solidFill>
                  <a:srgbClr val="006600"/>
                </a:solidFill>
                <a:latin typeface="Times New Roman" panose="02020603050405020304" pitchFamily="18" charset="0"/>
                <a:ea typeface="宋体" pitchFamily="2" charset="-122"/>
                <a:cs typeface="Times New Roman" panose="02020603050405020304" pitchFamily="18" charset="0"/>
              </a:rPr>
              <a:t>-9, Sydney, August. 13</a:t>
            </a:r>
            <a:r>
              <a:rPr lang="en-US" sz="2200" b="1" i="1" baseline="30000" dirty="0">
                <a:solidFill>
                  <a:srgbClr val="006600"/>
                </a:solidFill>
                <a:latin typeface="Times New Roman" panose="02020603050405020304" pitchFamily="18" charset="0"/>
                <a:ea typeface="宋体" pitchFamily="2" charset="-122"/>
                <a:cs typeface="Times New Roman" panose="02020603050405020304" pitchFamily="18" charset="0"/>
              </a:rPr>
              <a:t>th</a:t>
            </a:r>
            <a:r>
              <a:rPr lang="en-US" sz="2200" b="1" i="1" dirty="0">
                <a:solidFill>
                  <a:srgbClr val="006600"/>
                </a:solidFill>
                <a:latin typeface="Times New Roman" panose="02020603050405020304" pitchFamily="18" charset="0"/>
                <a:ea typeface="宋体" pitchFamily="2" charset="-122"/>
                <a:cs typeface="Times New Roman" panose="02020603050405020304" pitchFamily="18" charset="0"/>
              </a:rPr>
              <a:t>, 2018</a:t>
            </a:r>
            <a:endParaRPr lang="en-US" sz="2200" b="1" i="1" dirty="0">
              <a:solidFill>
                <a:srgbClr val="006600"/>
              </a:solidFill>
            </a:endParaRPr>
          </a:p>
        </p:txBody>
      </p:sp>
      <p:pic>
        <p:nvPicPr>
          <p:cNvPr id="11" name="Picture 1" descr="wards-wave.jpg"/>
          <p:cNvPicPr>
            <a:picLocks noChangeAspect="1"/>
          </p:cNvPicPr>
          <p:nvPr/>
        </p:nvPicPr>
        <p:blipFill>
          <a:blip r:embed="rId8"/>
          <a:srcRect/>
          <a:stretch>
            <a:fillRect/>
          </a:stretch>
        </p:blipFill>
        <p:spPr bwMode="auto">
          <a:xfrm>
            <a:off x="2876901" y="4497911"/>
            <a:ext cx="3343027" cy="953435"/>
          </a:xfrm>
          <a:prstGeom prst="rect">
            <a:avLst/>
          </a:prstGeom>
          <a:noFill/>
          <a:ln w="9525">
            <a:noFill/>
            <a:miter lim="800000"/>
            <a:headEnd/>
            <a:tailEnd/>
          </a:ln>
        </p:spPr>
      </p:pic>
      <p:pic>
        <p:nvPicPr>
          <p:cNvPr id="12" name="Picture 52" descr="e195-marked-small"/>
          <p:cNvPicPr>
            <a:picLocks noChangeAspect="1" noChangeArrowheads="1"/>
          </p:cNvPicPr>
          <p:nvPr/>
        </p:nvPicPr>
        <p:blipFill>
          <a:blip r:embed="rId9"/>
          <a:srcRect/>
          <a:stretch>
            <a:fillRect/>
          </a:stretch>
        </p:blipFill>
        <p:spPr bwMode="auto">
          <a:xfrm>
            <a:off x="629557" y="3779205"/>
            <a:ext cx="1728597" cy="1728596"/>
          </a:xfrm>
          <a:prstGeom prst="rect">
            <a:avLst/>
          </a:prstGeom>
          <a:noFill/>
          <a:ln w="9525">
            <a:noFill/>
            <a:miter lim="800000"/>
            <a:headEnd/>
            <a:tailEnd/>
          </a:ln>
        </p:spPr>
      </p:pic>
      <p:pic>
        <p:nvPicPr>
          <p:cNvPr id="25" name="Picture 24"/>
          <p:cNvPicPr>
            <a:picLocks noChangeAspect="1"/>
          </p:cNvPicPr>
          <p:nvPr/>
        </p:nvPicPr>
        <p:blipFill>
          <a:blip r:embed="rId10"/>
          <a:stretch>
            <a:fillRect/>
          </a:stretch>
        </p:blipFill>
        <p:spPr>
          <a:xfrm>
            <a:off x="6738675" y="3911322"/>
            <a:ext cx="2083317" cy="1591748"/>
          </a:xfrm>
          <a:prstGeom prst="rect">
            <a:avLst/>
          </a:prstGeom>
        </p:spPr>
      </p:pic>
      <p:sp>
        <p:nvSpPr>
          <p:cNvPr id="13" name="Rectangle 12"/>
          <p:cNvSpPr/>
          <p:nvPr/>
        </p:nvSpPr>
        <p:spPr>
          <a:xfrm>
            <a:off x="381000" y="6315476"/>
            <a:ext cx="7742825" cy="461665"/>
          </a:xfrm>
          <a:prstGeom prst="rect">
            <a:avLst/>
          </a:prstGeom>
        </p:spPr>
        <p:txBody>
          <a:bodyPr wrap="none">
            <a:spAutoFit/>
          </a:bodyPr>
          <a:lstStyle/>
          <a:p>
            <a:r>
              <a:rPr lang="en-US" altLang="en-US" i="1" dirty="0">
                <a:solidFill>
                  <a:schemeClr val="tx1"/>
                </a:solidFill>
                <a:latin typeface="Times New Roman" panose="02020603050405020304" pitchFamily="18" charset="0"/>
                <a:cs typeface="Times New Roman" panose="02020603050405020304" pitchFamily="18" charset="0"/>
              </a:rPr>
              <a:t>Funded by </a:t>
            </a:r>
            <a:r>
              <a:rPr lang="en-US" i="1" dirty="0">
                <a:solidFill>
                  <a:schemeClr val="tx1"/>
                </a:solidFill>
                <a:latin typeface="Times New Roman" panose="02020603050405020304" pitchFamily="18" charset="0"/>
                <a:cs typeface="Times New Roman" panose="02020603050405020304" pitchFamily="18" charset="0"/>
              </a:rPr>
              <a:t>U.S. DOE under Grant No. DOE DE-SC0002136.</a:t>
            </a:r>
          </a:p>
        </p:txBody>
      </p:sp>
    </p:spTree>
    <p:extLst>
      <p:ext uri="{BB962C8B-B14F-4D97-AF65-F5344CB8AC3E}">
        <p14:creationId xmlns:p14="http://schemas.microsoft.com/office/powerpoint/2010/main" val="744318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A3E458D8-F80E-4137-9D6D-AE7A37431C68}"/>
              </a:ext>
            </a:extLst>
          </p:cNvPr>
          <p:cNvPicPr>
            <a:picLocks noChangeAspect="1"/>
          </p:cNvPicPr>
          <p:nvPr/>
        </p:nvPicPr>
        <p:blipFill>
          <a:blip r:embed="rId3"/>
          <a:stretch>
            <a:fillRect/>
          </a:stretch>
        </p:blipFill>
        <p:spPr>
          <a:xfrm>
            <a:off x="0" y="28544"/>
            <a:ext cx="9144000" cy="6524656"/>
          </a:xfrm>
          <a:prstGeom prst="rect">
            <a:avLst/>
          </a:prstGeom>
        </p:spPr>
      </p:pic>
    </p:spTree>
    <p:extLst>
      <p:ext uri="{BB962C8B-B14F-4D97-AF65-F5344CB8AC3E}">
        <p14:creationId xmlns:p14="http://schemas.microsoft.com/office/powerpoint/2010/main" val="16827186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54508" y="-60458"/>
            <a:ext cx="3411255" cy="584775"/>
          </a:xfrm>
          <a:prstGeom prst="rect">
            <a:avLst/>
          </a:prstGeom>
        </p:spPr>
        <p:txBody>
          <a:bodyPr wrap="none">
            <a:spAutoFit/>
          </a:bodyPr>
          <a:lstStyle/>
          <a:p>
            <a:r>
              <a:rPr lang="en-US" sz="3200" b="1" dirty="0">
                <a:ln w="11430"/>
                <a:solidFill>
                  <a:srgbClr val="FF0000"/>
                </a:solidFill>
                <a:effectLst>
                  <a:outerShdw blurRad="50800" dist="39000" dir="5460000" algn="tl">
                    <a:srgbClr val="000000">
                      <a:alpha val="38000"/>
                    </a:srgbClr>
                  </a:outerShdw>
                </a:effectLst>
                <a:latin typeface="Calibri" panose="020F0502020204030204" pitchFamily="34" charset="0"/>
              </a:rPr>
              <a:t>Oxide Polar Metals</a:t>
            </a:r>
            <a:endParaRPr lang="en-US" sz="3200" dirty="0">
              <a:solidFill>
                <a:srgbClr val="FF0000"/>
              </a:solidFill>
            </a:endParaRPr>
          </a:p>
        </p:txBody>
      </p:sp>
      <p:sp>
        <p:nvSpPr>
          <p:cNvPr id="10" name="TextBox 9"/>
          <p:cNvSpPr txBox="1"/>
          <p:nvPr/>
        </p:nvSpPr>
        <p:spPr>
          <a:xfrm>
            <a:off x="0" y="496669"/>
            <a:ext cx="9144000" cy="646331"/>
          </a:xfrm>
          <a:prstGeom prst="rect">
            <a:avLst/>
          </a:prstGeom>
          <a:noFill/>
        </p:spPr>
        <p:txBody>
          <a:bodyPr wrap="square" rtlCol="0">
            <a:spAutoFit/>
          </a:bodyPr>
          <a:lstStyle/>
          <a:p>
            <a:pPr algn="ctr"/>
            <a:r>
              <a:rPr lang="en-US" sz="3600" dirty="0">
                <a:ln w="0"/>
                <a:solidFill>
                  <a:schemeClr val="tx1"/>
                </a:solidFill>
                <a:effectLst>
                  <a:reflection blurRad="6350" stA="53000" endA="300" endPos="35500" dir="5400000" sy="-90000" algn="bl" rotWithShape="0"/>
                </a:effectLst>
                <a:latin typeface="Arial Rounded MT Bold" panose="020F0704030504030204" pitchFamily="34" charset="0"/>
              </a:rPr>
              <a:t>Can ferro</a:t>
            </a:r>
            <a:r>
              <a:rPr lang="en-US" altLang="zh-CN" sz="3600" dirty="0">
                <a:ln w="0"/>
                <a:solidFill>
                  <a:schemeClr val="tx1"/>
                </a:solidFill>
                <a:effectLst>
                  <a:reflection blurRad="6350" stA="53000" endA="300" endPos="35500" dir="5400000" sy="-90000" algn="bl" rotWithShape="0"/>
                </a:effectLst>
                <a:latin typeface="Arial Rounded MT Bold" panose="020F0704030504030204" pitchFamily="34" charset="0"/>
              </a:rPr>
              <a:t>electrics marry </a:t>
            </a:r>
            <a:r>
              <a:rPr lang="en-US" sz="3600" dirty="0">
                <a:ln w="0"/>
                <a:solidFill>
                  <a:schemeClr val="tx1"/>
                </a:solidFill>
                <a:effectLst>
                  <a:reflection blurRad="6350" stA="53000" endA="300" endPos="35500" dir="5400000" sy="-90000" algn="bl" rotWithShape="0"/>
                </a:effectLst>
                <a:latin typeface="Arial Rounded MT Bold" panose="020F0704030504030204" pitchFamily="34" charset="0"/>
              </a:rPr>
              <a:t>metallicity?</a:t>
            </a:r>
          </a:p>
        </p:txBody>
      </p:sp>
      <p:grpSp>
        <p:nvGrpSpPr>
          <p:cNvPr id="13" name="Group 12"/>
          <p:cNvGrpSpPr/>
          <p:nvPr/>
        </p:nvGrpSpPr>
        <p:grpSpPr>
          <a:xfrm>
            <a:off x="366442" y="1115882"/>
            <a:ext cx="7821332" cy="2121098"/>
            <a:chOff x="521052" y="1193726"/>
            <a:chExt cx="7821332" cy="2121098"/>
          </a:xfrm>
        </p:grpSpPr>
        <p:grpSp>
          <p:nvGrpSpPr>
            <p:cNvPr id="30" name="Group 29"/>
            <p:cNvGrpSpPr/>
            <p:nvPr/>
          </p:nvGrpSpPr>
          <p:grpSpPr>
            <a:xfrm>
              <a:off x="521052" y="1270528"/>
              <a:ext cx="5753444" cy="1316647"/>
              <a:chOff x="680461" y="1219603"/>
              <a:chExt cx="5923188" cy="1316647"/>
            </a:xfrm>
          </p:grpSpPr>
          <p:sp>
            <p:nvSpPr>
              <p:cNvPr id="8" name="TextBox 7"/>
              <p:cNvSpPr txBox="1"/>
              <p:nvPr/>
            </p:nvSpPr>
            <p:spPr>
              <a:xfrm>
                <a:off x="680461" y="1705253"/>
                <a:ext cx="5923188" cy="830997"/>
              </a:xfrm>
              <a:prstGeom prst="rect">
                <a:avLst/>
              </a:prstGeom>
              <a:noFill/>
            </p:spPr>
            <p:txBody>
              <a:bodyPr wrap="square" rtlCol="0">
                <a:spAutoFit/>
              </a:bodyPr>
              <a:lstStyle/>
              <a:p>
                <a:r>
                  <a:rPr lang="en-US"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net electric field inside a conductor is zero by effective charge screening.</a:t>
                </a:r>
              </a:p>
            </p:txBody>
          </p:sp>
          <p:sp>
            <p:nvSpPr>
              <p:cNvPr id="11" name="TextBox 10"/>
              <p:cNvSpPr txBox="1"/>
              <p:nvPr/>
            </p:nvSpPr>
            <p:spPr>
              <a:xfrm>
                <a:off x="693174" y="1219603"/>
                <a:ext cx="2975815" cy="830997"/>
              </a:xfrm>
              <a:prstGeom prst="rect">
                <a:avLst/>
              </a:prstGeom>
              <a:noFill/>
            </p:spPr>
            <p:txBody>
              <a:bodyPr wrap="none" rtlCol="0">
                <a:spAutoFit/>
              </a:bodyPr>
              <a:lstStyle/>
              <a:p>
                <a:r>
                  <a:rPr lang="en-US"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Simple answer: </a:t>
                </a:r>
                <a:r>
                  <a:rPr lang="en-US"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a:t>
                </a:r>
              </a:p>
              <a:p>
                <a:endParaRPr lang="en-US" dirty="0"/>
              </a:p>
            </p:txBody>
          </p:sp>
        </p:grpSp>
        <p:grpSp>
          <p:nvGrpSpPr>
            <p:cNvPr id="3" name="Group 2"/>
            <p:cNvGrpSpPr/>
            <p:nvPr/>
          </p:nvGrpSpPr>
          <p:grpSpPr>
            <a:xfrm>
              <a:off x="6221286" y="1193726"/>
              <a:ext cx="2121098" cy="2121098"/>
              <a:chOff x="6221286" y="1193726"/>
              <a:chExt cx="2121098" cy="2121098"/>
            </a:xfrm>
          </p:grpSpPr>
          <p:pic>
            <p:nvPicPr>
              <p:cNvPr id="91138" name="Picture 2" descr="Image result for surrounded by crow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1286" y="1193726"/>
                <a:ext cx="2121098" cy="2121098"/>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620562" y="2449495"/>
                <a:ext cx="704039" cy="338554"/>
              </a:xfrm>
              <a:prstGeom prst="rect">
                <a:avLst/>
              </a:prstGeom>
              <a:noFill/>
            </p:spPr>
            <p:txBody>
              <a:bodyPr wrap="none" rtlCol="0">
                <a:spAutoFit/>
              </a:bodyPr>
              <a:lstStyle/>
              <a:p>
                <a:r>
                  <a:rPr lang="en-US" sz="1600" dirty="0">
                    <a:solidFill>
                      <a:srgbClr val="FF0000"/>
                    </a:solidFill>
                    <a:latin typeface="Calibri" panose="020F0502020204030204" pitchFamily="34" charset="0"/>
                  </a:rPr>
                  <a:t>dipole</a:t>
                </a:r>
              </a:p>
            </p:txBody>
          </p:sp>
        </p:grpSp>
      </p:grpSp>
      <p:grpSp>
        <p:nvGrpSpPr>
          <p:cNvPr id="38" name="组合 37"/>
          <p:cNvGrpSpPr/>
          <p:nvPr/>
        </p:nvGrpSpPr>
        <p:grpSpPr>
          <a:xfrm>
            <a:off x="-39755" y="13248"/>
            <a:ext cx="9183755" cy="570723"/>
            <a:chOff x="-39755" y="-37323"/>
            <a:chExt cx="9183755" cy="570723"/>
          </a:xfrm>
        </p:grpSpPr>
        <p:sp>
          <p:nvSpPr>
            <p:cNvPr id="39" name="Rectangle 83"/>
            <p:cNvSpPr>
              <a:spLocks noChangeArrowheads="1"/>
            </p:cNvSpPr>
            <p:nvPr/>
          </p:nvSpPr>
          <p:spPr bwMode="auto">
            <a:xfrm>
              <a:off x="0" y="496824"/>
              <a:ext cx="9144000" cy="36576"/>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a:noFill/>
            </a:ln>
            <a:extLst>
              <a:ext uri="{91240B29-F687-4F45-9708-019B960494DF}">
                <a14:hiddenLine xmlns:a14="http://schemas.microsoft.com/office/drawing/2010/main" w="15875">
                  <a:solidFill>
                    <a:srgbClr val="000000"/>
                  </a:solidFill>
                  <a:miter lim="800000"/>
                  <a:headEnd/>
                  <a:tailEnd/>
                </a14:hiddenLine>
              </a:ext>
            </a:extLst>
          </p:spPr>
          <p:txBody>
            <a:bodyPr wrap="none" anchor="ctr"/>
            <a:lstStyle/>
            <a:p>
              <a:endParaRPr lang="en-US" b="1"/>
            </a:p>
          </p:txBody>
        </p:sp>
        <p:pic>
          <p:nvPicPr>
            <p:cNvPr id="40" name="Picture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55" y="-37323"/>
              <a:ext cx="801755" cy="531099"/>
            </a:xfrm>
            <a:prstGeom prst="rect">
              <a:avLst/>
            </a:prstGeom>
          </p:spPr>
        </p:pic>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10601" y="-25731"/>
              <a:ext cx="501604" cy="501604"/>
            </a:xfrm>
            <a:prstGeom prst="rect">
              <a:avLst/>
            </a:prstGeom>
          </p:spPr>
        </p:pic>
      </p:grpSp>
      <p:grpSp>
        <p:nvGrpSpPr>
          <p:cNvPr id="9" name="组合 8">
            <a:extLst>
              <a:ext uri="{FF2B5EF4-FFF2-40B4-BE49-F238E27FC236}">
                <a16:creationId xmlns:a16="http://schemas.microsoft.com/office/drawing/2014/main" id="{2F9031EB-2645-4E5B-936F-A9B28839D4BE}"/>
              </a:ext>
            </a:extLst>
          </p:cNvPr>
          <p:cNvGrpSpPr/>
          <p:nvPr/>
        </p:nvGrpSpPr>
        <p:grpSpPr>
          <a:xfrm>
            <a:off x="523814" y="2767334"/>
            <a:ext cx="8601136" cy="4631984"/>
            <a:chOff x="523814" y="2767334"/>
            <a:chExt cx="8601136" cy="4631984"/>
          </a:xfrm>
        </p:grpSpPr>
        <p:sp>
          <p:nvSpPr>
            <p:cNvPr id="48" name="TextBox 20"/>
            <p:cNvSpPr txBox="1"/>
            <p:nvPr/>
          </p:nvSpPr>
          <p:spPr>
            <a:xfrm>
              <a:off x="3018524" y="3429000"/>
              <a:ext cx="6106426" cy="3970318"/>
            </a:xfrm>
            <a:prstGeom prst="rect">
              <a:avLst/>
            </a:prstGeom>
            <a:noFill/>
          </p:spPr>
          <p:txBody>
            <a:bodyPr wrap="square" rtlCol="0">
              <a:spAutoFit/>
            </a:bodyPr>
            <a:lstStyle/>
            <a:p>
              <a:pPr marL="342900" indent="-342900">
                <a:spcBef>
                  <a:spcPts val="1200"/>
                </a:spcBef>
                <a:spcAft>
                  <a:spcPts val="1200"/>
                </a:spcAft>
                <a:buFont typeface="Arial" panose="020B0604020202020204" pitchFamily="34" charset="0"/>
                <a:buChar char="•"/>
              </a:pPr>
              <a:r>
                <a:rPr lang="en-US" altLang="zh-CN" dirty="0" err="1">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Perovskites</a:t>
              </a:r>
              <a:r>
                <a:rPr lang="en-US" altLang="zh-CN"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with </a:t>
              </a:r>
              <a:r>
                <a:rPr lang="en-US" altLang="zh-CN"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octahedral tilt </a:t>
              </a:r>
              <a:r>
                <a:rPr lang="en-US" altLang="zh-CN"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tend not polar or ferroelectric.</a:t>
              </a:r>
            </a:p>
            <a:p>
              <a:pPr marL="342900" indent="-342900">
                <a:spcBef>
                  <a:spcPts val="1200"/>
                </a:spcBef>
                <a:spcAft>
                  <a:spcPts val="1200"/>
                </a:spcAft>
                <a:buFont typeface="Arial" panose="020B0604020202020204" pitchFamily="34" charset="0"/>
                <a:buChar char="•"/>
              </a:pPr>
              <a:endParaRPr lang="en-US"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342900" indent="-342900">
                <a:spcBef>
                  <a:spcPts val="1200"/>
                </a:spcBef>
                <a:spcAft>
                  <a:spcPts val="1200"/>
                </a:spcAft>
                <a:buFont typeface="Arial" panose="020B0604020202020204" pitchFamily="34" charset="0"/>
                <a:buChar char="•"/>
              </a:pPr>
              <a:r>
                <a:rPr lang="en-US"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Off-centering polar distortions are driven by B-site bonding preference, but result in </a:t>
              </a:r>
              <a:r>
                <a:rPr lang="en-US" i="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insulating phase</a:t>
              </a:r>
              <a:r>
                <a:rPr lang="en-US"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(zero electron in d orbitals)</a:t>
              </a:r>
            </a:p>
            <a:p>
              <a:pPr>
                <a:spcBef>
                  <a:spcPts val="1200"/>
                </a:spcBef>
                <a:spcAft>
                  <a:spcPts val="1200"/>
                </a:spcAft>
              </a:pPr>
              <a:endParaRPr lang="en-US" dirty="0">
                <a:solidFill>
                  <a:srgbClr val="0107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图片 4"/>
            <p:cNvPicPr>
              <a:picLocks noChangeAspect="1"/>
            </p:cNvPicPr>
            <p:nvPr/>
          </p:nvPicPr>
          <p:blipFill>
            <a:blip r:embed="rId6"/>
            <a:stretch>
              <a:fillRect/>
            </a:stretch>
          </p:blipFill>
          <p:spPr>
            <a:xfrm>
              <a:off x="523814" y="2767334"/>
              <a:ext cx="2692745" cy="2054343"/>
            </a:xfrm>
            <a:prstGeom prst="rect">
              <a:avLst/>
            </a:prstGeom>
          </p:spPr>
        </p:pic>
        <p:pic>
          <p:nvPicPr>
            <p:cNvPr id="6" name="图片 5"/>
            <p:cNvPicPr>
              <a:picLocks noChangeAspect="1"/>
            </p:cNvPicPr>
            <p:nvPr/>
          </p:nvPicPr>
          <p:blipFill>
            <a:blip r:embed="rId7"/>
            <a:stretch>
              <a:fillRect/>
            </a:stretch>
          </p:blipFill>
          <p:spPr>
            <a:xfrm>
              <a:off x="536626" y="5079680"/>
              <a:ext cx="2148158" cy="1622863"/>
            </a:xfrm>
            <a:prstGeom prst="rect">
              <a:avLst/>
            </a:prstGeom>
          </p:spPr>
        </p:pic>
      </p:grpSp>
      <p:sp>
        <p:nvSpPr>
          <p:cNvPr id="7" name="灯片编号占位符 6"/>
          <p:cNvSpPr>
            <a:spLocks noGrp="1"/>
          </p:cNvSpPr>
          <p:nvPr>
            <p:ph type="sldNum" sz="quarter" idx="12"/>
          </p:nvPr>
        </p:nvSpPr>
        <p:spPr/>
        <p:txBody>
          <a:bodyPr/>
          <a:lstStyle/>
          <a:p>
            <a:fld id="{84B75646-BF93-4E8B-88B3-99811356CF4A}" type="slidenum">
              <a:rPr lang="en-US" altLang="en-US" smtClean="0"/>
              <a:pPr/>
              <a:t>3</a:t>
            </a:fld>
            <a:endParaRPr lang="en-US" altLang="en-US" dirty="0"/>
          </a:p>
        </p:txBody>
      </p:sp>
    </p:spTree>
    <p:extLst>
      <p:ext uri="{BB962C8B-B14F-4D97-AF65-F5344CB8AC3E}">
        <p14:creationId xmlns:p14="http://schemas.microsoft.com/office/powerpoint/2010/main" val="49947668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AutoShape 10"/>
          <p:cNvSpPr>
            <a:spLocks noChangeArrowheads="1"/>
          </p:cNvSpPr>
          <p:nvPr/>
        </p:nvSpPr>
        <p:spPr bwMode="auto">
          <a:xfrm>
            <a:off x="73946" y="575142"/>
            <a:ext cx="9010331" cy="2643538"/>
          </a:xfrm>
          <a:prstGeom prst="flowChartAlternateProcess">
            <a:avLst/>
          </a:prstGeom>
          <a:solidFill>
            <a:srgbClr val="FFC000">
              <a:lumMod val="20000"/>
              <a:lumOff val="8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35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350" b="0" i="0" u="none" strike="noStrike" kern="0" cap="none" spc="0" normalizeH="0" baseline="0" noProof="0" dirty="0">
              <a:ln>
                <a:noFill/>
              </a:ln>
              <a:solidFill>
                <a:prstClr val="black"/>
              </a:solidFill>
              <a:effectLst/>
              <a:uLnTx/>
              <a:uFillTx/>
              <a:latin typeface="Calibri" panose="020F0502020204030204"/>
            </a:endParaRPr>
          </a:p>
        </p:txBody>
      </p:sp>
      <p:sp>
        <p:nvSpPr>
          <p:cNvPr id="87" name="Rectangle 86"/>
          <p:cNvSpPr/>
          <p:nvPr/>
        </p:nvSpPr>
        <p:spPr>
          <a:xfrm>
            <a:off x="73946" y="692379"/>
            <a:ext cx="9106023" cy="2400657"/>
          </a:xfrm>
          <a:prstGeom prst="rect">
            <a:avLst/>
          </a:prstGeom>
        </p:spPr>
        <p:txBody>
          <a:bodyPr wrap="square">
            <a:spAutoFit/>
          </a:bodyPr>
          <a:lstStyle/>
          <a:p>
            <a:pPr marL="257175" indent="-257175" defTabSz="457200" fontAlgn="auto">
              <a:lnSpc>
                <a:spcPct val="150000"/>
              </a:lnSpc>
              <a:spcBef>
                <a:spcPts val="0"/>
              </a:spcBef>
              <a:spcAft>
                <a:spcPts val="0"/>
              </a:spcAft>
              <a:buFont typeface="Wingdings" panose="05000000000000000000" pitchFamily="2" charset="2"/>
              <a:buChar char="v"/>
            </a:pPr>
            <a:r>
              <a:rPr lang="en-US" sz="2000" b="1" dirty="0">
                <a:solidFill>
                  <a:srgbClr val="0000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Criteria:  </a:t>
            </a:r>
            <a:r>
              <a:rPr lang="en-US" sz="2000" dirty="0">
                <a:solidFill>
                  <a:prstClr val="black"/>
                </a:solidFill>
                <a:latin typeface="Arial" panose="020B0604020202020204" pitchFamily="34" charset="0"/>
                <a:cs typeface="Arial" panose="020B0604020202020204" pitchFamily="34" charset="0"/>
              </a:rPr>
              <a:t>Coexistence of </a:t>
            </a:r>
            <a:r>
              <a:rPr lang="en-US" sz="2000" dirty="0">
                <a:solidFill>
                  <a:srgbClr val="C00000"/>
                </a:solidFill>
                <a:latin typeface="Arial" panose="020B0604020202020204" pitchFamily="34" charset="0"/>
                <a:cs typeface="Arial" panose="020B0604020202020204" pitchFamily="34" charset="0"/>
              </a:rPr>
              <a:t>polar structural displacement </a:t>
            </a:r>
            <a:r>
              <a:rPr lang="en-US" sz="2000" dirty="0">
                <a:solidFill>
                  <a:prstClr val="black"/>
                </a:solidFill>
                <a:latin typeface="Arial" panose="020B0604020202020204" pitchFamily="34" charset="0"/>
                <a:cs typeface="Arial" panose="020B0604020202020204" pitchFamily="34" charset="0"/>
              </a:rPr>
              <a:t>&amp; </a:t>
            </a:r>
            <a:r>
              <a:rPr lang="en-US" sz="2000" dirty="0">
                <a:solidFill>
                  <a:srgbClr val="C00000"/>
                </a:solidFill>
                <a:latin typeface="Arial" panose="020B0604020202020204" pitchFamily="34" charset="0"/>
                <a:cs typeface="Arial" panose="020B0604020202020204" pitchFamily="34" charset="0"/>
              </a:rPr>
              <a:t>metallicity</a:t>
            </a:r>
            <a:r>
              <a:rPr lang="en-US" sz="2000" dirty="0">
                <a:solidFill>
                  <a:prstClr val="black"/>
                </a:solidFill>
                <a:latin typeface="Arial" panose="020B0604020202020204" pitchFamily="34" charset="0"/>
                <a:cs typeface="Arial" panose="020B0604020202020204" pitchFamily="34" charset="0"/>
              </a:rPr>
              <a:t>.</a:t>
            </a:r>
          </a:p>
          <a:p>
            <a:pPr marL="257175" indent="-257175" defTabSz="457200" fontAlgn="auto">
              <a:lnSpc>
                <a:spcPct val="150000"/>
              </a:lnSpc>
              <a:spcBef>
                <a:spcPts val="0"/>
              </a:spcBef>
              <a:spcAft>
                <a:spcPts val="0"/>
              </a:spcAft>
              <a:buFont typeface="Wingdings" panose="05000000000000000000" pitchFamily="2" charset="2"/>
              <a:buChar char="v"/>
            </a:pPr>
            <a:r>
              <a:rPr lang="en-US" sz="2000" dirty="0">
                <a:solidFill>
                  <a:prstClr val="black"/>
                </a:solidFill>
                <a:latin typeface="Arial" panose="020B0604020202020204" pitchFamily="34" charset="0"/>
                <a:cs typeface="Arial" panose="020B0604020202020204" pitchFamily="34" charset="0"/>
              </a:rPr>
              <a:t>Material survey: Oxide polar metals are extremely scarce.</a:t>
            </a:r>
          </a:p>
          <a:p>
            <a:pPr marL="257175" indent="-257175" defTabSz="457200" fontAlgn="auto">
              <a:lnSpc>
                <a:spcPct val="150000"/>
              </a:lnSpc>
              <a:spcBef>
                <a:spcPts val="0"/>
              </a:spcBef>
              <a:spcAft>
                <a:spcPts val="0"/>
              </a:spcAft>
              <a:buFont typeface="Wingdings" panose="05000000000000000000" pitchFamily="2" charset="2"/>
              <a:buChar char="v"/>
            </a:pPr>
            <a:r>
              <a:rPr lang="en-US" sz="2000" i="1" dirty="0">
                <a:solidFill>
                  <a:prstClr val="black"/>
                </a:solidFill>
                <a:latin typeface="Arial" panose="020B0604020202020204" pitchFamily="34" charset="0"/>
                <a:cs typeface="Arial" panose="020B0604020202020204" pitchFamily="34" charset="0"/>
              </a:rPr>
              <a:t>Few oxide examples: </a:t>
            </a:r>
            <a:r>
              <a:rPr lang="en-US" altLang="zh-CN" sz="2000" i="1" dirty="0" err="1">
                <a:solidFill>
                  <a:prstClr val="black"/>
                </a:solidFill>
                <a:latin typeface="Arial" panose="020B0604020202020204" pitchFamily="34" charset="0"/>
                <a:cs typeface="Arial" panose="020B0604020202020204" pitchFamily="34" charset="0"/>
              </a:rPr>
              <a:t>BaTiO</a:t>
            </a:r>
            <a:r>
              <a:rPr lang="en-US" altLang="zh-CN" sz="2000" i="1" baseline="-25000" dirty="0" err="1">
                <a:solidFill>
                  <a:prstClr val="black"/>
                </a:solidFill>
                <a:latin typeface="Arial" panose="020B0604020202020204" pitchFamily="34" charset="0"/>
                <a:cs typeface="Arial" panose="020B0604020202020204" pitchFamily="34" charset="0"/>
              </a:rPr>
              <a:t>3</a:t>
            </a:r>
            <a:r>
              <a:rPr lang="en-US" altLang="zh-CN" sz="2000" i="1" baseline="-25000" dirty="0">
                <a:solidFill>
                  <a:prstClr val="black"/>
                </a:solidFill>
                <a:latin typeface="Arial" panose="020B0604020202020204" pitchFamily="34" charset="0"/>
                <a:cs typeface="Arial" panose="020B0604020202020204" pitchFamily="34" charset="0"/>
              </a:rPr>
              <a:t>-</a:t>
            </a:r>
            <a:r>
              <a:rPr lang="el-GR" altLang="zh-CN" sz="2000" i="1" baseline="-25000" dirty="0">
                <a:solidFill>
                  <a:prstClr val="black"/>
                </a:solidFill>
                <a:latin typeface="Arial" panose="020B0604020202020204" pitchFamily="34" charset="0"/>
                <a:cs typeface="Arial" panose="020B0604020202020204" pitchFamily="34" charset="0"/>
              </a:rPr>
              <a:t>δ</a:t>
            </a:r>
            <a:r>
              <a:rPr lang="en-US" altLang="zh-CN" sz="2000" i="1" dirty="0">
                <a:solidFill>
                  <a:prstClr val="black"/>
                </a:solidFill>
                <a:latin typeface="Arial" panose="020B0604020202020204" pitchFamily="34" charset="0"/>
                <a:cs typeface="Arial" panose="020B0604020202020204" pitchFamily="34" charset="0"/>
              </a:rPr>
              <a:t>, </a:t>
            </a:r>
            <a:r>
              <a:rPr lang="en-US" altLang="zh-CN" sz="2000" i="1" dirty="0" err="1">
                <a:solidFill>
                  <a:prstClr val="black"/>
                </a:solidFill>
                <a:latin typeface="Arial" panose="020B0604020202020204" pitchFamily="34" charset="0"/>
                <a:cs typeface="Arial" panose="020B0604020202020204" pitchFamily="34" charset="0"/>
              </a:rPr>
              <a:t>PbTi</a:t>
            </a:r>
            <a:r>
              <a:rPr lang="en-US" altLang="zh-CN" sz="2000" i="1" baseline="-25000" dirty="0" err="1">
                <a:solidFill>
                  <a:prstClr val="black"/>
                </a:solidFill>
                <a:latin typeface="Arial" panose="020B0604020202020204" pitchFamily="34" charset="0"/>
                <a:cs typeface="Arial" panose="020B0604020202020204" pitchFamily="34" charset="0"/>
              </a:rPr>
              <a:t>1-x</a:t>
            </a:r>
            <a:r>
              <a:rPr lang="en-US" altLang="zh-CN" sz="2000" i="1" dirty="0" err="1">
                <a:solidFill>
                  <a:prstClr val="black"/>
                </a:solidFill>
                <a:latin typeface="Arial" panose="020B0604020202020204" pitchFamily="34" charset="0"/>
                <a:cs typeface="Arial" panose="020B0604020202020204" pitchFamily="34" charset="0"/>
              </a:rPr>
              <a:t>Nb</a:t>
            </a:r>
            <a:r>
              <a:rPr lang="en-US" altLang="zh-CN" sz="2000" i="1" baseline="-25000" dirty="0" err="1">
                <a:solidFill>
                  <a:prstClr val="black"/>
                </a:solidFill>
                <a:latin typeface="Arial" panose="020B0604020202020204" pitchFamily="34" charset="0"/>
                <a:cs typeface="Arial" panose="020B0604020202020204" pitchFamily="34" charset="0"/>
              </a:rPr>
              <a:t>x</a:t>
            </a:r>
            <a:r>
              <a:rPr lang="en-US" altLang="zh-CN" sz="2000" i="1" dirty="0" err="1">
                <a:solidFill>
                  <a:prstClr val="black"/>
                </a:solidFill>
                <a:latin typeface="Arial" panose="020B0604020202020204" pitchFamily="34" charset="0"/>
                <a:cs typeface="Arial" panose="020B0604020202020204" pitchFamily="34" charset="0"/>
              </a:rPr>
              <a:t>O</a:t>
            </a:r>
            <a:r>
              <a:rPr lang="en-US" altLang="zh-CN" sz="2000" i="1" baseline="-25000" dirty="0" err="1">
                <a:solidFill>
                  <a:prstClr val="black"/>
                </a:solidFill>
                <a:latin typeface="Arial" panose="020B0604020202020204" pitchFamily="34" charset="0"/>
                <a:cs typeface="Arial" panose="020B0604020202020204" pitchFamily="34" charset="0"/>
              </a:rPr>
              <a:t>3</a:t>
            </a:r>
            <a:r>
              <a:rPr lang="en-US" altLang="zh-CN" sz="2000" i="1" dirty="0">
                <a:solidFill>
                  <a:prstClr val="black"/>
                </a:solidFill>
                <a:latin typeface="Arial" panose="020B0604020202020204" pitchFamily="34" charset="0"/>
                <a:cs typeface="Arial" panose="020B0604020202020204" pitchFamily="34" charset="0"/>
              </a:rPr>
              <a:t> films, </a:t>
            </a:r>
            <a:r>
              <a:rPr lang="en-US" sz="2000" i="1" dirty="0">
                <a:solidFill>
                  <a:prstClr val="black"/>
                </a:solidFill>
                <a:latin typeface="Arial" panose="020B0604020202020204" pitchFamily="34" charset="0"/>
                <a:cs typeface="Arial" panose="020B0604020202020204" pitchFamily="34" charset="0"/>
              </a:rPr>
              <a:t>LiOsO</a:t>
            </a:r>
            <a:r>
              <a:rPr lang="en-US" sz="2000" i="1" baseline="-25000" dirty="0">
                <a:solidFill>
                  <a:prstClr val="black"/>
                </a:solidFill>
                <a:latin typeface="Arial" panose="020B0604020202020204" pitchFamily="34" charset="0"/>
                <a:cs typeface="Arial" panose="020B0604020202020204" pitchFamily="34" charset="0"/>
              </a:rPr>
              <a:t>3</a:t>
            </a:r>
            <a:r>
              <a:rPr lang="en-US" sz="2000" i="1" dirty="0">
                <a:solidFill>
                  <a:prstClr val="black"/>
                </a:solidFill>
                <a:latin typeface="Arial" panose="020B0604020202020204" pitchFamily="34" charset="0"/>
                <a:cs typeface="Arial" panose="020B0604020202020204" pitchFamily="34" charset="0"/>
              </a:rPr>
              <a:t>, </a:t>
            </a:r>
            <a:r>
              <a:rPr lang="en-US" sz="2000" i="1" dirty="0" err="1">
                <a:solidFill>
                  <a:prstClr val="black"/>
                </a:solidFill>
                <a:latin typeface="Arial" panose="020B0604020202020204" pitchFamily="34" charset="0"/>
                <a:cs typeface="Arial" panose="020B0604020202020204" pitchFamily="34" charset="0"/>
              </a:rPr>
              <a:t>NdNiO</a:t>
            </a:r>
            <a:r>
              <a:rPr lang="en-US" sz="2000" i="1" baseline="-25000" dirty="0" err="1">
                <a:solidFill>
                  <a:prstClr val="black"/>
                </a:solidFill>
                <a:latin typeface="Arial" panose="020B0604020202020204" pitchFamily="34" charset="0"/>
                <a:cs typeface="Arial" panose="020B0604020202020204" pitchFamily="34" charset="0"/>
              </a:rPr>
              <a:t>3</a:t>
            </a:r>
            <a:r>
              <a:rPr lang="en-US" sz="2000" i="1" dirty="0">
                <a:solidFill>
                  <a:prstClr val="black"/>
                </a:solidFill>
                <a:latin typeface="Arial" panose="020B0604020202020204" pitchFamily="34" charset="0"/>
                <a:cs typeface="Arial" panose="020B0604020202020204" pitchFamily="34" charset="0"/>
              </a:rPr>
              <a:t> films, </a:t>
            </a:r>
            <a:r>
              <a:rPr lang="en-US" altLang="zh-CN" sz="2000" i="1" dirty="0" err="1">
                <a:solidFill>
                  <a:prstClr val="black"/>
                </a:solidFill>
                <a:latin typeface="Arial" panose="020B0604020202020204" pitchFamily="34" charset="0"/>
                <a:ea typeface="宋体" panose="02010600030101010101" pitchFamily="2" charset="-122"/>
                <a:cs typeface="Arial" panose="020B0604020202020204" pitchFamily="34" charset="0"/>
              </a:rPr>
              <a:t>BaTiO</a:t>
            </a:r>
            <a:r>
              <a:rPr lang="en-US" altLang="zh-CN" sz="2000" i="1" baseline="-25000" dirty="0" err="1">
                <a:solidFill>
                  <a:prstClr val="black"/>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prstClr val="black"/>
                </a:solidFill>
                <a:latin typeface="Arial" panose="020B0604020202020204" pitchFamily="34" charset="0"/>
                <a:ea typeface="宋体" panose="02010600030101010101" pitchFamily="2" charset="-122"/>
                <a:cs typeface="Arial" panose="020B0604020202020204" pitchFamily="34" charset="0"/>
              </a:rPr>
              <a:t>/</a:t>
            </a:r>
            <a:r>
              <a:rPr lang="en-US" altLang="zh-CN" sz="2000" i="1" dirty="0" err="1">
                <a:solidFill>
                  <a:prstClr val="black"/>
                </a:solidFill>
                <a:latin typeface="Arial" panose="020B0604020202020204" pitchFamily="34" charset="0"/>
                <a:ea typeface="宋体" panose="02010600030101010101" pitchFamily="2" charset="-122"/>
                <a:cs typeface="Arial" panose="020B0604020202020204" pitchFamily="34" charset="0"/>
              </a:rPr>
              <a:t>SrTiO</a:t>
            </a:r>
            <a:r>
              <a:rPr lang="en-US" altLang="zh-CN" sz="2000" i="1" baseline="-25000" dirty="0" err="1">
                <a:solidFill>
                  <a:prstClr val="black"/>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prstClr val="black"/>
                </a:solidFill>
                <a:latin typeface="Arial" panose="020B0604020202020204" pitchFamily="34" charset="0"/>
                <a:ea typeface="宋体" panose="02010600030101010101" pitchFamily="2" charset="-122"/>
                <a:cs typeface="Arial" panose="020B0604020202020204" pitchFamily="34" charset="0"/>
              </a:rPr>
              <a:t>/</a:t>
            </a:r>
            <a:r>
              <a:rPr lang="en-US" altLang="zh-CN" sz="2000" i="1" dirty="0" err="1">
                <a:solidFill>
                  <a:prstClr val="black"/>
                </a:solidFill>
                <a:latin typeface="Arial" panose="020B0604020202020204" pitchFamily="34" charset="0"/>
                <a:ea typeface="宋体" panose="02010600030101010101" pitchFamily="2" charset="-122"/>
                <a:cs typeface="Arial" panose="020B0604020202020204" pitchFamily="34" charset="0"/>
              </a:rPr>
              <a:t>LaTiO</a:t>
            </a:r>
            <a:r>
              <a:rPr lang="en-US" altLang="zh-CN" sz="2000" i="1" baseline="-25000" dirty="0" err="1">
                <a:solidFill>
                  <a:prstClr val="black"/>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prstClr val="black"/>
                </a:solidFill>
                <a:latin typeface="Arial" panose="020B0604020202020204" pitchFamily="34" charset="0"/>
                <a:ea typeface="宋体" panose="02010600030101010101" pitchFamily="2" charset="-122"/>
                <a:cs typeface="Arial" panose="020B0604020202020204" pitchFamily="34" charset="0"/>
              </a:rPr>
              <a:t> </a:t>
            </a:r>
            <a:r>
              <a:rPr lang="en-US" altLang="zh-CN" sz="2000" i="1" dirty="0" err="1">
                <a:solidFill>
                  <a:prstClr val="black"/>
                </a:solidFill>
                <a:latin typeface="Arial" panose="020B0604020202020204" pitchFamily="34" charset="0"/>
                <a:ea typeface="宋体" panose="02010600030101010101" pitchFamily="2" charset="-122"/>
                <a:cs typeface="Arial" panose="020B0604020202020204" pitchFamily="34" charset="0"/>
              </a:rPr>
              <a:t>superlattice</a:t>
            </a:r>
            <a:endParaRPr lang="en-US" altLang="zh-CN" sz="2000" i="1" dirty="0">
              <a:solidFill>
                <a:prstClr val="black"/>
              </a:solidFill>
              <a:latin typeface="Arial" panose="020B0604020202020204" pitchFamily="34" charset="0"/>
              <a:ea typeface="宋体" panose="02010600030101010101" pitchFamily="2" charset="-122"/>
              <a:cs typeface="Arial" panose="020B0604020202020204" pitchFamily="34" charset="0"/>
            </a:endParaRPr>
          </a:p>
          <a:p>
            <a:pPr marL="257175" indent="-257175" defTabSz="457200" fontAlgn="auto">
              <a:lnSpc>
                <a:spcPct val="150000"/>
              </a:lnSpc>
              <a:spcBef>
                <a:spcPts val="0"/>
              </a:spcBef>
              <a:spcAft>
                <a:spcPts val="0"/>
              </a:spcAft>
              <a:buFont typeface="Wingdings" panose="05000000000000000000" pitchFamily="2" charset="2"/>
              <a:buChar char="v"/>
            </a:pPr>
            <a:r>
              <a:rPr lang="en-US" sz="2000" b="1" dirty="0">
                <a:solidFill>
                  <a:srgbClr val="FF0000"/>
                </a:solidFill>
                <a:latin typeface="Arial" panose="020B0604020202020204" pitchFamily="34" charset="0"/>
                <a:cs typeface="Arial" panose="020B0604020202020204" pitchFamily="34" charset="0"/>
              </a:rPr>
              <a:t>No magnetism</a:t>
            </a:r>
          </a:p>
        </p:txBody>
      </p:sp>
      <p:sp>
        <p:nvSpPr>
          <p:cNvPr id="89" name="Rectangle 48"/>
          <p:cNvSpPr>
            <a:spLocks noChangeArrowheads="1"/>
          </p:cNvSpPr>
          <p:nvPr/>
        </p:nvSpPr>
        <p:spPr bwMode="auto">
          <a:xfrm>
            <a:off x="35057" y="505610"/>
            <a:ext cx="9128436" cy="45720"/>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2700">
            <a:noFill/>
            <a:miter lim="800000"/>
            <a:headEnd/>
            <a:tailEnd/>
          </a:ln>
          <a:effectLst/>
        </p:spPr>
        <p:txBody>
          <a:bodyPr rot="10800000" lIns="75616" tIns="37145" rIns="75616" bIns="37145">
            <a:prstTxWarp prst="textNoShape">
              <a:avLst/>
            </a:prstTxWarp>
          </a:bodyPr>
          <a:lstStyle/>
          <a:p>
            <a:pPr algn="ctr" defTabSz="457200" fontAlgn="auto">
              <a:spcBef>
                <a:spcPts val="0"/>
              </a:spcBef>
              <a:spcAft>
                <a:spcPts val="0"/>
              </a:spcAft>
              <a:defRPr/>
            </a:pPr>
            <a:endParaRPr lang="en-US" sz="2025" i="1">
              <a:solidFill>
                <a:prstClr val="black"/>
              </a:solidFill>
              <a:effectLst>
                <a:outerShdw blurRad="38100" dist="38100" dir="2700000" algn="tl">
                  <a:srgbClr val="FFFFFF"/>
                </a:outerShdw>
              </a:effectLst>
              <a:latin typeface="Book Antiqua" pitchFamily="-107" charset="0"/>
              <a:ea typeface="ＭＳ Ｐゴシック" pitchFamily="-107" charset="-128"/>
              <a:cs typeface="ＭＳ Ｐゴシック" pitchFamily="-107" charset="-128"/>
            </a:endParaRPr>
          </a:p>
        </p:txBody>
      </p:sp>
      <p:sp>
        <p:nvSpPr>
          <p:cNvPr id="91" name="Rectangle 3"/>
          <p:cNvSpPr>
            <a:spLocks noChangeArrowheads="1"/>
          </p:cNvSpPr>
          <p:nvPr/>
        </p:nvSpPr>
        <p:spPr bwMode="auto">
          <a:xfrm>
            <a:off x="-12405" y="5499"/>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Oxide Polar Metals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27"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627"/>
            <a:ext cx="745411" cy="493776"/>
          </a:xfrm>
          <a:prstGeom prst="rect">
            <a:avLst/>
          </a:prstGeom>
        </p:spPr>
      </p:pic>
      <p:pic>
        <p:nvPicPr>
          <p:cNvPr id="62" name="图片 6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grpSp>
        <p:nvGrpSpPr>
          <p:cNvPr id="108" name="组合 107"/>
          <p:cNvGrpSpPr/>
          <p:nvPr/>
        </p:nvGrpSpPr>
        <p:grpSpPr>
          <a:xfrm>
            <a:off x="90901" y="586894"/>
            <a:ext cx="9106023" cy="6166460"/>
            <a:chOff x="73945" y="575142"/>
            <a:chExt cx="9106023" cy="6166460"/>
          </a:xfrm>
        </p:grpSpPr>
        <p:grpSp>
          <p:nvGrpSpPr>
            <p:cNvPr id="68" name="组合 67"/>
            <p:cNvGrpSpPr/>
            <p:nvPr/>
          </p:nvGrpSpPr>
          <p:grpSpPr>
            <a:xfrm>
              <a:off x="73945" y="575142"/>
              <a:ext cx="9106023" cy="6166460"/>
              <a:chOff x="73945" y="575142"/>
              <a:chExt cx="9106023" cy="6166460"/>
            </a:xfrm>
          </p:grpSpPr>
          <p:grpSp>
            <p:nvGrpSpPr>
              <p:cNvPr id="69" name="组合 68"/>
              <p:cNvGrpSpPr/>
              <p:nvPr/>
            </p:nvGrpSpPr>
            <p:grpSpPr>
              <a:xfrm>
                <a:off x="73945" y="575142"/>
                <a:ext cx="9106023" cy="2643538"/>
                <a:chOff x="-59846" y="3108963"/>
                <a:chExt cx="9106023" cy="2643538"/>
              </a:xfrm>
            </p:grpSpPr>
            <p:sp>
              <p:nvSpPr>
                <p:cNvPr id="99" name="AutoShape 10"/>
                <p:cNvSpPr>
                  <a:spLocks noChangeArrowheads="1"/>
                </p:cNvSpPr>
                <p:nvPr/>
              </p:nvSpPr>
              <p:spPr bwMode="auto">
                <a:xfrm>
                  <a:off x="-59846" y="3108963"/>
                  <a:ext cx="9010331" cy="2643538"/>
                </a:xfrm>
                <a:prstGeom prst="flowChartAlternateProcess">
                  <a:avLst/>
                </a:prstGeom>
                <a:solidFill>
                  <a:srgbClr val="FFC000">
                    <a:lumMod val="20000"/>
                    <a:lumOff val="8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35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350" b="0" i="0" u="none" strike="noStrike" kern="0" cap="none" spc="0" normalizeH="0" baseline="0" noProof="0" dirty="0">
                    <a:ln>
                      <a:noFill/>
                    </a:ln>
                    <a:solidFill>
                      <a:prstClr val="black"/>
                    </a:solidFill>
                    <a:effectLst/>
                    <a:uLnTx/>
                    <a:uFillTx/>
                    <a:latin typeface="Calibri" panose="020F0502020204030204"/>
                  </a:endParaRPr>
                </a:p>
              </p:txBody>
            </p:sp>
            <p:sp>
              <p:nvSpPr>
                <p:cNvPr id="100" name="Rectangle 86"/>
                <p:cNvSpPr/>
                <p:nvPr/>
              </p:nvSpPr>
              <p:spPr>
                <a:xfrm>
                  <a:off x="-59846" y="3226200"/>
                  <a:ext cx="9106023" cy="2400657"/>
                </a:xfrm>
                <a:prstGeom prst="rect">
                  <a:avLst/>
                </a:prstGeom>
              </p:spPr>
              <p:txBody>
                <a:bodyPr wrap="square">
                  <a:spAutoFit/>
                </a:bodyPr>
                <a:lstStyle/>
                <a:p>
                  <a:pPr marL="257175" indent="-257175" defTabSz="457200" fontAlgn="auto">
                    <a:lnSpc>
                      <a:spcPct val="150000"/>
                    </a:lnSpc>
                    <a:spcBef>
                      <a:spcPts val="0"/>
                    </a:spcBef>
                    <a:spcAft>
                      <a:spcPts val="0"/>
                    </a:spcAft>
                    <a:buFont typeface="Wingdings" panose="05000000000000000000" pitchFamily="2" charset="2"/>
                    <a:buChar char="v"/>
                  </a:pPr>
                  <a:r>
                    <a:rPr lang="en-US" sz="2000" b="1" dirty="0">
                      <a:solidFill>
                        <a:srgbClr val="0000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Criteria:  </a:t>
                  </a:r>
                  <a:r>
                    <a:rPr lang="en-US" sz="2000" dirty="0">
                      <a:solidFill>
                        <a:prstClr val="black"/>
                      </a:solidFill>
                      <a:latin typeface="Arial" panose="020B0604020202020204" pitchFamily="34" charset="0"/>
                      <a:cs typeface="Arial" panose="020B0604020202020204" pitchFamily="34" charset="0"/>
                    </a:rPr>
                    <a:t>Coexistence of </a:t>
                  </a:r>
                  <a:r>
                    <a:rPr lang="en-US" sz="2000" dirty="0">
                      <a:solidFill>
                        <a:srgbClr val="C00000"/>
                      </a:solidFill>
                      <a:latin typeface="Arial" panose="020B0604020202020204" pitchFamily="34" charset="0"/>
                      <a:cs typeface="Arial" panose="020B0604020202020204" pitchFamily="34" charset="0"/>
                    </a:rPr>
                    <a:t>polar structural displacement </a:t>
                  </a:r>
                  <a:r>
                    <a:rPr lang="en-US" sz="2000" dirty="0">
                      <a:solidFill>
                        <a:prstClr val="black"/>
                      </a:solidFill>
                      <a:latin typeface="Arial" panose="020B0604020202020204" pitchFamily="34" charset="0"/>
                      <a:cs typeface="Arial" panose="020B0604020202020204" pitchFamily="34" charset="0"/>
                    </a:rPr>
                    <a:t>&amp; </a:t>
                  </a:r>
                  <a:r>
                    <a:rPr lang="en-US" sz="2000" dirty="0">
                      <a:solidFill>
                        <a:srgbClr val="C00000"/>
                      </a:solidFill>
                      <a:latin typeface="Arial" panose="020B0604020202020204" pitchFamily="34" charset="0"/>
                      <a:cs typeface="Arial" panose="020B0604020202020204" pitchFamily="34" charset="0"/>
                    </a:rPr>
                    <a:t>metallicity</a:t>
                  </a:r>
                  <a:r>
                    <a:rPr lang="en-US" sz="2000" dirty="0">
                      <a:solidFill>
                        <a:prstClr val="black"/>
                      </a:solidFill>
                      <a:latin typeface="Arial" panose="020B0604020202020204" pitchFamily="34" charset="0"/>
                      <a:cs typeface="Arial" panose="020B0604020202020204" pitchFamily="34" charset="0"/>
                    </a:rPr>
                    <a:t>.</a:t>
                  </a:r>
                </a:p>
                <a:p>
                  <a:pPr marL="257175" indent="-257175" defTabSz="457200" fontAlgn="auto">
                    <a:lnSpc>
                      <a:spcPct val="150000"/>
                    </a:lnSpc>
                    <a:spcBef>
                      <a:spcPts val="0"/>
                    </a:spcBef>
                    <a:spcAft>
                      <a:spcPts val="0"/>
                    </a:spcAft>
                    <a:buFont typeface="Wingdings" panose="05000000000000000000" pitchFamily="2" charset="2"/>
                    <a:buChar char="v"/>
                  </a:pPr>
                  <a:r>
                    <a:rPr lang="en-US" sz="2000" dirty="0">
                      <a:solidFill>
                        <a:prstClr val="black"/>
                      </a:solidFill>
                      <a:latin typeface="Arial" panose="020B0604020202020204" pitchFamily="34" charset="0"/>
                      <a:cs typeface="Arial" panose="020B0604020202020204" pitchFamily="34" charset="0"/>
                    </a:rPr>
                    <a:t>Material survey: Oxide polar metals are extremely scarce.</a:t>
                  </a:r>
                </a:p>
                <a:p>
                  <a:pPr marL="257175" indent="-257175" defTabSz="457200" fontAlgn="auto">
                    <a:lnSpc>
                      <a:spcPct val="150000"/>
                    </a:lnSpc>
                    <a:spcBef>
                      <a:spcPts val="0"/>
                    </a:spcBef>
                    <a:spcAft>
                      <a:spcPts val="0"/>
                    </a:spcAft>
                    <a:buFont typeface="Wingdings" panose="05000000000000000000" pitchFamily="2" charset="2"/>
                    <a:buChar char="v"/>
                  </a:pPr>
                  <a:r>
                    <a:rPr lang="en-US" sz="2000" i="1" dirty="0">
                      <a:solidFill>
                        <a:prstClr val="black"/>
                      </a:solidFill>
                      <a:latin typeface="Arial" panose="020B0604020202020204" pitchFamily="34" charset="0"/>
                      <a:cs typeface="Arial" panose="020B0604020202020204" pitchFamily="34" charset="0"/>
                    </a:rPr>
                    <a:t>Few oxide examples: </a:t>
                  </a:r>
                  <a:r>
                    <a:rPr lang="en-US" sz="2000" b="1" i="1" dirty="0" err="1">
                      <a:solidFill>
                        <a:schemeClr val="accent5">
                          <a:lumMod val="50000"/>
                        </a:schemeClr>
                      </a:solidFill>
                      <a:latin typeface="Arial" panose="020B0604020202020204" pitchFamily="34" charset="0"/>
                      <a:cs typeface="Arial" panose="020B0604020202020204" pitchFamily="34" charset="0"/>
                    </a:rPr>
                    <a:t>BaTiO</a:t>
                  </a:r>
                  <a:r>
                    <a:rPr lang="en-US" sz="2000" b="1" i="1" baseline="-25000" dirty="0" err="1">
                      <a:solidFill>
                        <a:schemeClr val="accent5">
                          <a:lumMod val="50000"/>
                        </a:schemeClr>
                      </a:solidFill>
                      <a:latin typeface="Arial" panose="020B0604020202020204" pitchFamily="34" charset="0"/>
                      <a:cs typeface="Arial" panose="020B0604020202020204" pitchFamily="34" charset="0"/>
                    </a:rPr>
                    <a:t>3</a:t>
                  </a:r>
                  <a:r>
                    <a:rPr lang="en-US" sz="2000" b="1" i="1" baseline="-25000" dirty="0">
                      <a:solidFill>
                        <a:schemeClr val="accent5">
                          <a:lumMod val="50000"/>
                        </a:schemeClr>
                      </a:solidFill>
                      <a:latin typeface="Arial" panose="020B0604020202020204" pitchFamily="34" charset="0"/>
                      <a:cs typeface="Arial" panose="020B0604020202020204" pitchFamily="34" charset="0"/>
                    </a:rPr>
                    <a:t>-</a:t>
                  </a:r>
                  <a:r>
                    <a:rPr lang="el-GR" sz="2000" b="1" i="1" baseline="-25000" dirty="0">
                      <a:solidFill>
                        <a:schemeClr val="accent5">
                          <a:lumMod val="50000"/>
                        </a:schemeClr>
                      </a:solidFill>
                      <a:latin typeface="Arial" panose="020B0604020202020204" pitchFamily="34" charset="0"/>
                      <a:cs typeface="Arial" panose="020B0604020202020204" pitchFamily="34" charset="0"/>
                    </a:rPr>
                    <a:t>δ</a:t>
                  </a:r>
                  <a:r>
                    <a:rPr lang="en-US" sz="2000" i="1" dirty="0">
                      <a:solidFill>
                        <a:schemeClr val="tx1"/>
                      </a:solidFill>
                      <a:latin typeface="Arial" panose="020B0604020202020204" pitchFamily="34" charset="0"/>
                      <a:cs typeface="Arial" panose="020B0604020202020204" pitchFamily="34" charset="0"/>
                    </a:rPr>
                    <a:t>, </a:t>
                  </a:r>
                  <a:r>
                    <a:rPr lang="en-US" altLang="zh-CN" sz="2000" b="1" i="1" dirty="0" err="1">
                      <a:solidFill>
                        <a:schemeClr val="accent5">
                          <a:lumMod val="50000"/>
                        </a:schemeClr>
                      </a:solidFill>
                      <a:latin typeface="Arial" panose="020B0604020202020204" pitchFamily="34" charset="0"/>
                      <a:cs typeface="Arial" panose="020B0604020202020204" pitchFamily="34" charset="0"/>
                    </a:rPr>
                    <a:t>PbTi</a:t>
                  </a:r>
                  <a:r>
                    <a:rPr lang="en-US" altLang="zh-CN" sz="2000" b="1" i="1" baseline="-25000" dirty="0" err="1">
                      <a:solidFill>
                        <a:schemeClr val="accent5">
                          <a:lumMod val="50000"/>
                        </a:schemeClr>
                      </a:solidFill>
                      <a:latin typeface="Arial" panose="020B0604020202020204" pitchFamily="34" charset="0"/>
                      <a:cs typeface="Arial" panose="020B0604020202020204" pitchFamily="34" charset="0"/>
                    </a:rPr>
                    <a:t>1-x</a:t>
                  </a:r>
                  <a:r>
                    <a:rPr lang="en-US" altLang="zh-CN" sz="2000" b="1" i="1" dirty="0" err="1">
                      <a:solidFill>
                        <a:schemeClr val="accent5">
                          <a:lumMod val="50000"/>
                        </a:schemeClr>
                      </a:solidFill>
                      <a:latin typeface="Arial" panose="020B0604020202020204" pitchFamily="34" charset="0"/>
                      <a:cs typeface="Arial" panose="020B0604020202020204" pitchFamily="34" charset="0"/>
                    </a:rPr>
                    <a:t>Nb</a:t>
                  </a:r>
                  <a:r>
                    <a:rPr lang="en-US" altLang="zh-CN" sz="2000" b="1" i="1" baseline="-25000" dirty="0" err="1">
                      <a:solidFill>
                        <a:schemeClr val="accent5">
                          <a:lumMod val="50000"/>
                        </a:schemeClr>
                      </a:solidFill>
                      <a:latin typeface="Arial" panose="020B0604020202020204" pitchFamily="34" charset="0"/>
                      <a:cs typeface="Arial" panose="020B0604020202020204" pitchFamily="34" charset="0"/>
                    </a:rPr>
                    <a:t>x</a:t>
                  </a:r>
                  <a:r>
                    <a:rPr lang="en-US" altLang="zh-CN" sz="2000" b="1" i="1" dirty="0" err="1">
                      <a:solidFill>
                        <a:schemeClr val="accent5">
                          <a:lumMod val="50000"/>
                        </a:schemeClr>
                      </a:solidFill>
                      <a:latin typeface="Arial" panose="020B0604020202020204" pitchFamily="34" charset="0"/>
                      <a:cs typeface="Arial" panose="020B0604020202020204" pitchFamily="34" charset="0"/>
                    </a:rPr>
                    <a:t>O</a:t>
                  </a:r>
                  <a:r>
                    <a:rPr lang="en-US" altLang="zh-CN" sz="2000" b="1" i="1" baseline="-25000" dirty="0" err="1">
                      <a:solidFill>
                        <a:schemeClr val="accent5">
                          <a:lumMod val="50000"/>
                        </a:schemeClr>
                      </a:solidFill>
                      <a:latin typeface="Arial" panose="020B0604020202020204" pitchFamily="34" charset="0"/>
                      <a:cs typeface="Arial" panose="020B0604020202020204" pitchFamily="34" charset="0"/>
                    </a:rPr>
                    <a:t>3</a:t>
                  </a:r>
                  <a:r>
                    <a:rPr lang="en-US" altLang="zh-CN" sz="2000" b="1" i="1" dirty="0">
                      <a:solidFill>
                        <a:schemeClr val="accent5">
                          <a:lumMod val="50000"/>
                        </a:schemeClr>
                      </a:solidFill>
                      <a:latin typeface="Arial" panose="020B0604020202020204" pitchFamily="34" charset="0"/>
                      <a:cs typeface="Arial" panose="020B0604020202020204" pitchFamily="34" charset="0"/>
                    </a:rPr>
                    <a:t> films</a:t>
                  </a:r>
                  <a:r>
                    <a:rPr lang="en-US" altLang="zh-CN" sz="2000" i="1" dirty="0">
                      <a:solidFill>
                        <a:prstClr val="black"/>
                      </a:solidFill>
                      <a:latin typeface="Arial" panose="020B0604020202020204" pitchFamily="34" charset="0"/>
                      <a:cs typeface="Arial" panose="020B0604020202020204" pitchFamily="34" charset="0"/>
                    </a:rPr>
                    <a:t>, </a:t>
                  </a:r>
                  <a:r>
                    <a:rPr lang="en-US" altLang="zh-CN" sz="2000" i="1" dirty="0">
                      <a:solidFill>
                        <a:schemeClr val="tx1"/>
                      </a:solidFill>
                      <a:latin typeface="Arial" panose="020B0604020202020204" pitchFamily="34" charset="0"/>
                      <a:cs typeface="Arial" panose="020B0604020202020204" pitchFamily="34" charset="0"/>
                    </a:rPr>
                    <a:t>LiOsO</a:t>
                  </a:r>
                  <a:r>
                    <a:rPr lang="en-US" altLang="zh-CN" sz="2000" i="1" baseline="-25000" dirty="0">
                      <a:solidFill>
                        <a:schemeClr val="tx1"/>
                      </a:solidFill>
                      <a:latin typeface="Arial" panose="020B0604020202020204" pitchFamily="34" charset="0"/>
                      <a:cs typeface="Arial" panose="020B0604020202020204" pitchFamily="34" charset="0"/>
                    </a:rPr>
                    <a:t>3</a:t>
                  </a:r>
                  <a:r>
                    <a:rPr lang="en-US" altLang="zh-CN" sz="2000" i="1" dirty="0">
                      <a:solidFill>
                        <a:prstClr val="black"/>
                      </a:solidFill>
                      <a:latin typeface="Arial" panose="020B0604020202020204" pitchFamily="34" charset="0"/>
                      <a:cs typeface="Arial" panose="020B0604020202020204" pitchFamily="34" charset="0"/>
                    </a:rPr>
                    <a:t>, </a:t>
                  </a:r>
                  <a:r>
                    <a:rPr lang="en-US" sz="2000" i="1" dirty="0" err="1">
                      <a:solidFill>
                        <a:schemeClr val="tx1"/>
                      </a:solidFill>
                      <a:latin typeface="Arial" panose="020B0604020202020204" pitchFamily="34" charset="0"/>
                      <a:cs typeface="Arial" panose="020B0604020202020204" pitchFamily="34" charset="0"/>
                    </a:rPr>
                    <a:t>NdNiO</a:t>
                  </a:r>
                  <a:r>
                    <a:rPr lang="en-US" sz="2000" i="1" baseline="-25000" dirty="0" err="1">
                      <a:solidFill>
                        <a:schemeClr val="tx1"/>
                      </a:solidFill>
                      <a:latin typeface="Arial" panose="020B0604020202020204" pitchFamily="34" charset="0"/>
                      <a:cs typeface="Arial" panose="020B0604020202020204" pitchFamily="34" charset="0"/>
                    </a:rPr>
                    <a:t>3</a:t>
                  </a:r>
                  <a:r>
                    <a:rPr lang="en-US" sz="2000" i="1" dirty="0">
                      <a:solidFill>
                        <a:schemeClr val="tx1"/>
                      </a:solidFill>
                      <a:latin typeface="Arial" panose="020B0604020202020204" pitchFamily="34" charset="0"/>
                      <a:cs typeface="Arial" panose="020B0604020202020204" pitchFamily="34" charset="0"/>
                    </a:rPr>
                    <a:t> films</a:t>
                  </a:r>
                  <a:r>
                    <a:rPr lang="en-US" sz="2000" i="1" dirty="0">
                      <a:solidFill>
                        <a:prstClr val="black"/>
                      </a:solidFill>
                      <a:latin typeface="Arial" panose="020B0604020202020204" pitchFamily="34" charset="0"/>
                      <a:cs typeface="Arial" panose="020B0604020202020204" pitchFamily="34" charset="0"/>
                    </a:rPr>
                    <a:t>, </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BaTiO</a:t>
                  </a:r>
                  <a:r>
                    <a:rPr lang="en-US" altLang="zh-CN" sz="2000" i="1" baseline="-25000" dirty="0" err="1">
                      <a:solidFill>
                        <a:schemeClr val="tx1"/>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rPr>
                    <a:t>/</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SrTiO</a:t>
                  </a:r>
                  <a:r>
                    <a:rPr lang="en-US" altLang="zh-CN" sz="2000" i="1" baseline="-25000" dirty="0" err="1">
                      <a:solidFill>
                        <a:schemeClr val="tx1"/>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rPr>
                    <a:t>/</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LaTiO</a:t>
                  </a:r>
                  <a:r>
                    <a:rPr lang="en-US" altLang="zh-CN" sz="2000" i="1" baseline="-25000" dirty="0" err="1">
                      <a:solidFill>
                        <a:schemeClr val="tx1"/>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rPr>
                    <a:t> </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superlattice</a:t>
                  </a:r>
                  <a:endPar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endParaRPr>
                </a:p>
                <a:p>
                  <a:pPr marL="257175" indent="-257175" defTabSz="457200" fontAlgn="auto">
                    <a:lnSpc>
                      <a:spcPct val="150000"/>
                    </a:lnSpc>
                    <a:spcBef>
                      <a:spcPts val="0"/>
                    </a:spcBef>
                    <a:spcAft>
                      <a:spcPts val="0"/>
                    </a:spcAft>
                    <a:buFont typeface="Wingdings" panose="05000000000000000000" pitchFamily="2" charset="2"/>
                    <a:buChar char="v"/>
                  </a:pPr>
                  <a:r>
                    <a:rPr lang="en-US" sz="2000" dirty="0">
                      <a:solidFill>
                        <a:schemeClr val="tx1"/>
                      </a:solidFill>
                      <a:latin typeface="Arial" panose="020B0604020202020204" pitchFamily="34" charset="0"/>
                      <a:cs typeface="Arial" panose="020B0604020202020204" pitchFamily="34" charset="0"/>
                    </a:rPr>
                    <a:t>No magnetism</a:t>
                  </a:r>
                </a:p>
              </p:txBody>
            </p:sp>
          </p:grpSp>
          <p:grpSp>
            <p:nvGrpSpPr>
              <p:cNvPr id="70" name="组合 69"/>
              <p:cNvGrpSpPr/>
              <p:nvPr/>
            </p:nvGrpSpPr>
            <p:grpSpPr>
              <a:xfrm>
                <a:off x="152400" y="3238619"/>
                <a:ext cx="8931876" cy="3502983"/>
                <a:chOff x="152400" y="3238619"/>
                <a:chExt cx="8931876" cy="3502983"/>
              </a:xfrm>
            </p:grpSpPr>
            <p:grpSp>
              <p:nvGrpSpPr>
                <p:cNvPr id="76" name="Group 64"/>
                <p:cNvGrpSpPr/>
                <p:nvPr/>
              </p:nvGrpSpPr>
              <p:grpSpPr>
                <a:xfrm>
                  <a:off x="3914365" y="4984488"/>
                  <a:ext cx="1879321" cy="484672"/>
                  <a:chOff x="6221569" y="3957680"/>
                  <a:chExt cx="1852360" cy="477719"/>
                </a:xfrm>
              </p:grpSpPr>
              <p:sp>
                <p:nvSpPr>
                  <p:cNvPr id="82" name="AutoShape 10"/>
                  <p:cNvSpPr>
                    <a:spLocks noChangeArrowheads="1"/>
                  </p:cNvSpPr>
                  <p:nvPr/>
                </p:nvSpPr>
                <p:spPr bwMode="auto">
                  <a:xfrm>
                    <a:off x="6221569" y="3957680"/>
                    <a:ext cx="1852360" cy="477719"/>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endParaRPr lang="en-US" altLang="en-US"/>
                  </a:p>
                  <a:p>
                    <a:endParaRPr lang="en-US" altLang="en-US" dirty="0"/>
                  </a:p>
                </p:txBody>
              </p:sp>
              <p:sp>
                <p:nvSpPr>
                  <p:cNvPr id="83" name="Rectangle 63"/>
                  <p:cNvSpPr/>
                  <p:nvPr/>
                </p:nvSpPr>
                <p:spPr>
                  <a:xfrm>
                    <a:off x="6372951" y="4033513"/>
                    <a:ext cx="1579091" cy="311536"/>
                  </a:xfrm>
                  <a:prstGeom prst="rect">
                    <a:avLst/>
                  </a:prstGeom>
                </p:spPr>
                <p:txBody>
                  <a:bodyPr wrap="square">
                    <a:spAutoFit/>
                  </a:bodyPr>
                  <a:lstStyle/>
                  <a:p>
                    <a:pPr algn="ctr" defTabSz="1555712">
                      <a:lnSpc>
                        <a:spcPts val="2600"/>
                      </a:lnSpc>
                      <a:spcBef>
                        <a:spcPct val="0"/>
                      </a:spcBef>
                      <a:spcAft>
                        <a:spcPct val="35000"/>
                      </a:spcAft>
                    </a:pPr>
                    <a:r>
                      <a:rPr lang="en-US" sz="2000" b="1" dirty="0">
                        <a:solidFill>
                          <a:schemeClr val="tx1"/>
                        </a:solidFill>
                        <a:latin typeface="Times New Roman" panose="02020603050405020304" pitchFamily="18" charset="0"/>
                        <a:cs typeface="Times New Roman" panose="02020603050405020304" pitchFamily="18" charset="0"/>
                      </a:rPr>
                      <a:t>Polar Metals</a:t>
                    </a:r>
                  </a:p>
                </p:txBody>
              </p:sp>
            </p:grpSp>
            <p:sp>
              <p:nvSpPr>
                <p:cNvPr id="73" name="矩形 72"/>
                <p:cNvSpPr/>
                <p:nvPr/>
              </p:nvSpPr>
              <p:spPr>
                <a:xfrm>
                  <a:off x="152400" y="3238619"/>
                  <a:ext cx="8931876" cy="400110"/>
                </a:xfrm>
                <a:prstGeom prst="rect">
                  <a:avLst/>
                </a:prstGeom>
                <a:solidFill>
                  <a:schemeClr val="bg1"/>
                </a:solidFill>
              </p:spPr>
              <p:txBody>
                <a:bodyPr wrap="square">
                  <a:spAutoFit/>
                </a:bodyPr>
                <a:lstStyle/>
                <a:p>
                  <a:r>
                    <a:rPr lang="en-US" altLang="zh-CN"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Upon electron doping, conduction electrons can be induced.</a:t>
                  </a:r>
                  <a:endParaRPr lang="zh-CN" altLang="en-US" sz="2000" dirty="0">
                    <a:solidFill>
                      <a:schemeClr val="tx1"/>
                    </a:solidFill>
                    <a:effectLst>
                      <a:outerShdw blurRad="38100" dist="38100" dir="2700000" algn="tl">
                        <a:srgbClr val="000000">
                          <a:alpha val="43137"/>
                        </a:srgbClr>
                      </a:outerShdw>
                    </a:effectLst>
                  </a:endParaRPr>
                </a:p>
              </p:txBody>
            </p:sp>
            <p:sp>
              <p:nvSpPr>
                <p:cNvPr id="101" name="矩形 100"/>
                <p:cNvSpPr/>
                <p:nvPr/>
              </p:nvSpPr>
              <p:spPr>
                <a:xfrm>
                  <a:off x="152400" y="6341492"/>
                  <a:ext cx="8931876" cy="400110"/>
                </a:xfrm>
                <a:prstGeom prst="rect">
                  <a:avLst/>
                </a:prstGeom>
                <a:solidFill>
                  <a:schemeClr val="bg1"/>
                </a:solidFill>
              </p:spPr>
              <p:txBody>
                <a:bodyPr wrap="square">
                  <a:spAutoFit/>
                </a:bodyPr>
                <a:lstStyle/>
                <a:p>
                  <a:r>
                    <a:rPr lang="en-US" altLang="zh-CN" sz="2000"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amplitude of polar distortion suppressed rapidly</a:t>
                  </a:r>
                  <a:endParaRPr lang="zh-CN" altLang="en-US" sz="2000" dirty="0">
                    <a:solidFill>
                      <a:schemeClr val="tx1"/>
                    </a:solidFill>
                    <a:effectLst>
                      <a:outerShdw blurRad="38100" dist="38100" dir="2700000" algn="tl">
                        <a:srgbClr val="000000">
                          <a:alpha val="43137"/>
                        </a:srgbClr>
                      </a:outerShdw>
                    </a:effectLst>
                  </a:endParaRPr>
                </a:p>
              </p:txBody>
            </p:sp>
          </p:grpSp>
        </p:grpSp>
        <p:grpSp>
          <p:nvGrpSpPr>
            <p:cNvPr id="106" name="组合 105"/>
            <p:cNvGrpSpPr/>
            <p:nvPr/>
          </p:nvGrpSpPr>
          <p:grpSpPr>
            <a:xfrm>
              <a:off x="189719" y="3676412"/>
              <a:ext cx="8877602" cy="2665925"/>
              <a:chOff x="547359" y="3640546"/>
              <a:chExt cx="8877602" cy="2665925"/>
            </a:xfrm>
            <a:solidFill>
              <a:schemeClr val="bg1"/>
            </a:solidFill>
          </p:grpSpPr>
          <p:grpSp>
            <p:nvGrpSpPr>
              <p:cNvPr id="103" name="组合 102"/>
              <p:cNvGrpSpPr/>
              <p:nvPr/>
            </p:nvGrpSpPr>
            <p:grpSpPr>
              <a:xfrm>
                <a:off x="547359" y="3640546"/>
                <a:ext cx="3233990" cy="2665925"/>
                <a:chOff x="547359" y="3640546"/>
                <a:chExt cx="3233990" cy="2665925"/>
              </a:xfrm>
              <a:grpFill/>
            </p:grpSpPr>
            <p:pic>
              <p:nvPicPr>
                <p:cNvPr id="64" name="图片 63"/>
                <p:cNvPicPr>
                  <a:picLocks noChangeAspect="1"/>
                </p:cNvPicPr>
                <p:nvPr/>
              </p:nvPicPr>
              <p:blipFill>
                <a:blip r:embed="rId5"/>
                <a:stretch>
                  <a:fillRect/>
                </a:stretch>
              </p:blipFill>
              <p:spPr>
                <a:xfrm>
                  <a:off x="2189253" y="3666565"/>
                  <a:ext cx="1573107" cy="1358049"/>
                </a:xfrm>
                <a:prstGeom prst="rect">
                  <a:avLst/>
                </a:prstGeom>
                <a:grpFill/>
              </p:spPr>
            </p:pic>
            <p:pic>
              <p:nvPicPr>
                <p:cNvPr id="65" name="图片 64"/>
                <p:cNvPicPr>
                  <a:picLocks noChangeAspect="1"/>
                </p:cNvPicPr>
                <p:nvPr/>
              </p:nvPicPr>
              <p:blipFill>
                <a:blip r:embed="rId6"/>
                <a:stretch>
                  <a:fillRect/>
                </a:stretch>
              </p:blipFill>
              <p:spPr>
                <a:xfrm>
                  <a:off x="2189252" y="5049201"/>
                  <a:ext cx="1592097" cy="1253446"/>
                </a:xfrm>
                <a:prstGeom prst="rect">
                  <a:avLst/>
                </a:prstGeom>
                <a:grpFill/>
              </p:spPr>
            </p:pic>
            <p:pic>
              <p:nvPicPr>
                <p:cNvPr id="67" name="图片 66"/>
                <p:cNvPicPr>
                  <a:picLocks noChangeAspect="1"/>
                </p:cNvPicPr>
                <p:nvPr/>
              </p:nvPicPr>
              <p:blipFill>
                <a:blip r:embed="rId7"/>
                <a:stretch>
                  <a:fillRect/>
                </a:stretch>
              </p:blipFill>
              <p:spPr>
                <a:xfrm>
                  <a:off x="548210" y="3640546"/>
                  <a:ext cx="1288077" cy="1437660"/>
                </a:xfrm>
                <a:prstGeom prst="rect">
                  <a:avLst/>
                </a:prstGeom>
                <a:grpFill/>
              </p:spPr>
            </p:pic>
            <p:pic>
              <p:nvPicPr>
                <p:cNvPr id="102" name="图片 101"/>
                <p:cNvPicPr>
                  <a:picLocks noChangeAspect="1"/>
                </p:cNvPicPr>
                <p:nvPr/>
              </p:nvPicPr>
              <p:blipFill>
                <a:blip r:embed="rId8"/>
                <a:stretch>
                  <a:fillRect/>
                </a:stretch>
              </p:blipFill>
              <p:spPr>
                <a:xfrm>
                  <a:off x="547359" y="5098958"/>
                  <a:ext cx="1515814" cy="1207513"/>
                </a:xfrm>
                <a:prstGeom prst="rect">
                  <a:avLst/>
                </a:prstGeom>
                <a:grpFill/>
              </p:spPr>
            </p:pic>
          </p:grpSp>
          <p:pic>
            <p:nvPicPr>
              <p:cNvPr id="104" name="图片 103"/>
              <p:cNvPicPr>
                <a:picLocks noChangeAspect="1"/>
              </p:cNvPicPr>
              <p:nvPr/>
            </p:nvPicPr>
            <p:blipFill>
              <a:blip r:embed="rId9"/>
              <a:stretch>
                <a:fillRect/>
              </a:stretch>
            </p:blipFill>
            <p:spPr>
              <a:xfrm>
                <a:off x="3885016" y="3681959"/>
                <a:ext cx="2986073" cy="2346200"/>
              </a:xfrm>
              <a:prstGeom prst="rect">
                <a:avLst/>
              </a:prstGeom>
              <a:grpFill/>
            </p:spPr>
          </p:pic>
          <p:sp>
            <p:nvSpPr>
              <p:cNvPr id="105" name="矩形 104"/>
              <p:cNvSpPr/>
              <p:nvPr/>
            </p:nvSpPr>
            <p:spPr>
              <a:xfrm>
                <a:off x="5481489" y="5994870"/>
                <a:ext cx="3943472" cy="307777"/>
              </a:xfrm>
              <a:prstGeom prst="rect">
                <a:avLst/>
              </a:prstGeom>
              <a:noFill/>
            </p:spPr>
            <p:txBody>
              <a:bodyPr wrap="square">
                <a:spAutoFit/>
              </a:bodyPr>
              <a:lstStyle/>
              <a:p>
                <a:r>
                  <a:rPr lang="en-US" altLang="zh-CN" sz="1400" dirty="0">
                    <a:solidFill>
                      <a:schemeClr val="tx1"/>
                    </a:solidFill>
                    <a:latin typeface="+mn-lt"/>
                    <a:cs typeface="Arial" panose="020B0604020202020204" pitchFamily="34" charset="0"/>
                  </a:rPr>
                  <a:t>PHYSICAL REVIEW B 96, 165206 (2017)</a:t>
                </a:r>
                <a:endParaRPr lang="zh-CN" altLang="en-US" sz="1400" dirty="0">
                  <a:solidFill>
                    <a:schemeClr val="tx1"/>
                  </a:solidFill>
                  <a:latin typeface="+mn-lt"/>
                  <a:cs typeface="Arial" panose="020B0604020202020204" pitchFamily="34" charset="0"/>
                </a:endParaRPr>
              </a:p>
            </p:txBody>
          </p:sp>
        </p:grpSp>
      </p:grpSp>
    </p:spTree>
    <p:extLst>
      <p:ext uri="{BB962C8B-B14F-4D97-AF65-F5344CB8AC3E}">
        <p14:creationId xmlns:p14="http://schemas.microsoft.com/office/powerpoint/2010/main" val="29034514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par>
                                <p:cTn id="8" presetID="10" presetClass="entr" presetSubtype="0" fill="hold" nodeType="withEffect">
                                  <p:stCondLst>
                                    <p:cond delay="0"/>
                                  </p:stCondLst>
                                  <p:childTnLst>
                                    <p:set>
                                      <p:cBhvr>
                                        <p:cTn id="9" dur="1" fill="hold">
                                          <p:stCondLst>
                                            <p:cond delay="0"/>
                                          </p:stCondLst>
                                        </p:cTn>
                                        <p:tgtEl>
                                          <p:spTgt spid="87">
                                            <p:txEl>
                                              <p:pRg st="0" end="0"/>
                                            </p:txEl>
                                          </p:spTgt>
                                        </p:tgtEl>
                                        <p:attrNameLst>
                                          <p:attrName>style.visibility</p:attrName>
                                        </p:attrNameLst>
                                      </p:cBhvr>
                                      <p:to>
                                        <p:strVal val="visible"/>
                                      </p:to>
                                    </p:set>
                                    <p:animEffect transition="in" filter="fade">
                                      <p:cBhvr>
                                        <p:cTn id="10" dur="500"/>
                                        <p:tgtEl>
                                          <p:spTgt spid="8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7">
                                            <p:txEl>
                                              <p:pRg st="1" end="1"/>
                                            </p:txEl>
                                          </p:spTgt>
                                        </p:tgtEl>
                                        <p:attrNameLst>
                                          <p:attrName>style.visibility</p:attrName>
                                        </p:attrNameLst>
                                      </p:cBhvr>
                                      <p:to>
                                        <p:strVal val="visible"/>
                                      </p:to>
                                    </p:set>
                                    <p:animEffect transition="in" filter="fade">
                                      <p:cBhvr>
                                        <p:cTn id="15" dur="500"/>
                                        <p:tgtEl>
                                          <p:spTgt spid="8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7">
                                            <p:txEl>
                                              <p:pRg st="2" end="2"/>
                                            </p:txEl>
                                          </p:spTgt>
                                        </p:tgtEl>
                                        <p:attrNameLst>
                                          <p:attrName>style.visibility</p:attrName>
                                        </p:attrNameLst>
                                      </p:cBhvr>
                                      <p:to>
                                        <p:strVal val="visible"/>
                                      </p:to>
                                    </p:set>
                                    <p:animEffect transition="in" filter="fade">
                                      <p:cBhvr>
                                        <p:cTn id="20" dur="500"/>
                                        <p:tgtEl>
                                          <p:spTgt spid="8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7">
                                            <p:txEl>
                                              <p:pRg st="3" end="3"/>
                                            </p:txEl>
                                          </p:spTgt>
                                        </p:tgtEl>
                                        <p:attrNameLst>
                                          <p:attrName>style.visibility</p:attrName>
                                        </p:attrNameLst>
                                      </p:cBhvr>
                                      <p:to>
                                        <p:strVal val="visible"/>
                                      </p:to>
                                    </p:set>
                                    <p:animEffect transition="in" filter="fade">
                                      <p:cBhvr>
                                        <p:cTn id="25" dur="500"/>
                                        <p:tgtEl>
                                          <p:spTgt spid="87">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87">
                                            <p:txEl>
                                              <p:pRg st="0" end="0"/>
                                            </p:txEl>
                                          </p:spTgt>
                                        </p:tgtEl>
                                      </p:cBhvr>
                                    </p:animEffect>
                                    <p:set>
                                      <p:cBhvr>
                                        <p:cTn id="33" dur="1" fill="hold">
                                          <p:stCondLst>
                                            <p:cond delay="499"/>
                                          </p:stCondLst>
                                        </p:cTn>
                                        <p:tgtEl>
                                          <p:spTgt spid="87">
                                            <p:txEl>
                                              <p:pRg st="0" end="0"/>
                                            </p:txEl>
                                          </p:spTgt>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87">
                                            <p:txEl>
                                              <p:pRg st="1" end="1"/>
                                            </p:txEl>
                                          </p:spTgt>
                                        </p:tgtEl>
                                      </p:cBhvr>
                                    </p:animEffect>
                                    <p:set>
                                      <p:cBhvr>
                                        <p:cTn id="36" dur="1" fill="hold">
                                          <p:stCondLst>
                                            <p:cond delay="499"/>
                                          </p:stCondLst>
                                        </p:cTn>
                                        <p:tgtEl>
                                          <p:spTgt spid="87">
                                            <p:txEl>
                                              <p:pRg st="1" end="1"/>
                                            </p:txEl>
                                          </p:spTgt>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87">
                                            <p:txEl>
                                              <p:pRg st="2" end="2"/>
                                            </p:txEl>
                                          </p:spTgt>
                                        </p:tgtEl>
                                      </p:cBhvr>
                                    </p:animEffect>
                                    <p:set>
                                      <p:cBhvr>
                                        <p:cTn id="39" dur="1" fill="hold">
                                          <p:stCondLst>
                                            <p:cond delay="499"/>
                                          </p:stCondLst>
                                        </p:cTn>
                                        <p:tgtEl>
                                          <p:spTgt spid="87">
                                            <p:txEl>
                                              <p:pRg st="2" end="2"/>
                                            </p:txEl>
                                          </p:spTgt>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87">
                                            <p:txEl>
                                              <p:pRg st="3" end="3"/>
                                            </p:txEl>
                                          </p:spTgt>
                                        </p:tgtEl>
                                      </p:cBhvr>
                                    </p:animEffect>
                                    <p:set>
                                      <p:cBhvr>
                                        <p:cTn id="42" dur="1" fill="hold">
                                          <p:stCondLst>
                                            <p:cond delay="499"/>
                                          </p:stCondLst>
                                        </p:cTn>
                                        <p:tgtEl>
                                          <p:spTgt spid="87">
                                            <p:txEl>
                                              <p:pRg st="3" end="3"/>
                                            </p:txEl>
                                          </p:spTgt>
                                        </p:tgtEl>
                                        <p:attrNameLst>
                                          <p:attrName>style.visibility</p:attrName>
                                        </p:attrNameLst>
                                      </p:cBhvr>
                                      <p:to>
                                        <p:strVal val="hidden"/>
                                      </p:to>
                                    </p:set>
                                  </p:childTnLst>
                                </p:cTn>
                              </p:par>
                              <p:par>
                                <p:cTn id="43" presetID="10" presetClass="entr" presetSubtype="0" fill="hold" nodeType="withEffect">
                                  <p:stCondLst>
                                    <p:cond delay="0"/>
                                  </p:stCondLst>
                                  <p:childTnLst>
                                    <p:set>
                                      <p:cBhvr>
                                        <p:cTn id="44" dur="1" fill="hold">
                                          <p:stCondLst>
                                            <p:cond delay="0"/>
                                          </p:stCondLst>
                                        </p:cTn>
                                        <p:tgtEl>
                                          <p:spTgt spid="108"/>
                                        </p:tgtEl>
                                        <p:attrNameLst>
                                          <p:attrName>style.visibility</p:attrName>
                                        </p:attrNameLst>
                                      </p:cBhvr>
                                      <p:to>
                                        <p:strVal val="visible"/>
                                      </p:to>
                                    </p:set>
                                    <p:animEffect transition="in" filter="fade">
                                      <p:cBhvr>
                                        <p:cTn id="4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6" grpId="1" animBg="1"/>
      <p:bldP spid="87"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26" y="-51375"/>
            <a:ext cx="9137374" cy="584775"/>
          </a:xfrm>
          <a:prstGeom prst="rect">
            <a:avLst/>
          </a:prstGeom>
        </p:spPr>
        <p:txBody>
          <a:bodyPr wrap="square">
            <a:spAutoFit/>
          </a:bodyPr>
          <a:lstStyle/>
          <a:p>
            <a:pPr algn="ctr"/>
            <a:r>
              <a:rPr lang="en-US" sz="3200" b="1" dirty="0">
                <a:ln w="11430"/>
                <a:solidFill>
                  <a:srgbClr val="FF0000"/>
                </a:solidFill>
                <a:effectLst>
                  <a:outerShdw blurRad="50800" dist="39000" dir="5460000" algn="tl">
                    <a:srgbClr val="000000">
                      <a:alpha val="38000"/>
                    </a:srgbClr>
                  </a:outerShdw>
                </a:effectLst>
                <a:latin typeface="Calibri" panose="020F0502020204030204" pitchFamily="34" charset="0"/>
              </a:rPr>
              <a:t>Bulk Polar Metal</a:t>
            </a:r>
            <a:endParaRPr lang="en-US" sz="3200" dirty="0">
              <a:solidFill>
                <a:srgbClr val="FF0000"/>
              </a:solidFill>
            </a:endParaRPr>
          </a:p>
        </p:txBody>
      </p:sp>
      <p:sp>
        <p:nvSpPr>
          <p:cNvPr id="7" name="Rectangle 5"/>
          <p:cNvSpPr>
            <a:spLocks noChangeArrowheads="1"/>
          </p:cNvSpPr>
          <p:nvPr/>
        </p:nvSpPr>
        <p:spPr bwMode="auto">
          <a:xfrm>
            <a:off x="0" y="508122"/>
            <a:ext cx="9182100" cy="42862"/>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a:noFill/>
          </a:ln>
          <a:extLst>
            <a:ext uri="{91240B29-F687-4F45-9708-019B960494DF}">
              <a14:hiddenLine xmlns:a14="http://schemas.microsoft.com/office/drawing/2010/main" w="15875">
                <a:solidFill>
                  <a:srgbClr val="000000"/>
                </a:solidFill>
                <a:miter lim="800000"/>
                <a:headEnd/>
                <a:tailEnd/>
              </a14:hiddenLine>
            </a:ext>
          </a:extLst>
        </p:spPr>
        <p:txBody>
          <a:bodyPr wrap="none" anchor="ctr"/>
          <a:lstStyle/>
          <a:p>
            <a:endParaRPr 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627"/>
            <a:ext cx="745411" cy="493776"/>
          </a:xfrm>
          <a:prstGeom prst="rect">
            <a:avLst/>
          </a:prstGeom>
        </p:spPr>
      </p:pic>
      <p:pic>
        <p:nvPicPr>
          <p:cNvPr id="15" name="Picture 14"/>
          <p:cNvPicPr>
            <a:picLocks noChangeAspect="1"/>
          </p:cNvPicPr>
          <p:nvPr/>
        </p:nvPicPr>
        <p:blipFill>
          <a:blip r:embed="rId4"/>
          <a:stretch>
            <a:fillRect/>
          </a:stretch>
        </p:blipFill>
        <p:spPr>
          <a:xfrm>
            <a:off x="76200" y="594040"/>
            <a:ext cx="4759914" cy="1369230"/>
          </a:xfrm>
          <a:prstGeom prst="rect">
            <a:avLst/>
          </a:prstGeom>
        </p:spPr>
      </p:pic>
      <p:grpSp>
        <p:nvGrpSpPr>
          <p:cNvPr id="10" name="Group 9"/>
          <p:cNvGrpSpPr/>
          <p:nvPr/>
        </p:nvGrpSpPr>
        <p:grpSpPr>
          <a:xfrm>
            <a:off x="5474246" y="382077"/>
            <a:ext cx="3822154" cy="1202091"/>
            <a:chOff x="5128435" y="558307"/>
            <a:chExt cx="3822154" cy="1202091"/>
          </a:xfrm>
        </p:grpSpPr>
        <p:sp>
          <p:nvSpPr>
            <p:cNvPr id="6" name="TextBox 5"/>
            <p:cNvSpPr txBox="1"/>
            <p:nvPr/>
          </p:nvSpPr>
          <p:spPr>
            <a:xfrm>
              <a:off x="5128435" y="744735"/>
              <a:ext cx="3822154" cy="1015663"/>
            </a:xfrm>
            <a:prstGeom prst="rect">
              <a:avLst/>
            </a:prstGeom>
            <a:noFill/>
          </p:spPr>
          <p:txBody>
            <a:bodyPr wrap="square" rtlCol="0">
              <a:spAutoFit/>
            </a:bodyPr>
            <a:lstStyle/>
            <a:p>
              <a:r>
                <a:rPr lang="en-US" sz="2000" b="1" dirty="0">
                  <a:solidFill>
                    <a:schemeClr val="tx1"/>
                  </a:solidFill>
                  <a:latin typeface="Calibri" panose="020F0502020204030204" pitchFamily="34" charset="0"/>
                </a:rPr>
                <a:t>A centrosymmetric (</a:t>
              </a:r>
              <a:r>
                <a:rPr lang="en-US" sz="2000" b="1" i="1" dirty="0">
                  <a:solidFill>
                    <a:schemeClr val="tx1"/>
                  </a:solidFill>
                  <a:latin typeface="Calibri" panose="020F0502020204030204" pitchFamily="34" charset="0"/>
                </a:rPr>
                <a:t>R</a:t>
              </a:r>
              <a:r>
                <a:rPr lang="en-US" sz="2000" b="1" dirty="0">
                  <a:solidFill>
                    <a:schemeClr val="tx1"/>
                  </a:solidFill>
                  <a:latin typeface="Calibri" panose="020F0502020204030204" pitchFamily="34" charset="0"/>
                </a:rPr>
                <a:t>3</a:t>
              </a:r>
              <a:r>
                <a:rPr lang="en-US" sz="2000" b="1" i="1" dirty="0">
                  <a:solidFill>
                    <a:schemeClr val="tx1"/>
                  </a:solidFill>
                  <a:latin typeface="Calibri" panose="020F0502020204030204" pitchFamily="34" charset="0"/>
                </a:rPr>
                <a:t>c</a:t>
              </a:r>
              <a:r>
                <a:rPr lang="en-US" sz="2000" b="1" dirty="0">
                  <a:solidFill>
                    <a:schemeClr val="tx1"/>
                  </a:solidFill>
                  <a:latin typeface="Calibri" panose="020F0502020204030204" pitchFamily="34" charset="0"/>
                </a:rPr>
                <a:t>) to non-centrosymmetric (</a:t>
              </a:r>
              <a:r>
                <a:rPr lang="en-US" sz="2000" b="1" i="1" dirty="0">
                  <a:solidFill>
                    <a:schemeClr val="tx1"/>
                  </a:solidFill>
                  <a:latin typeface="Calibri" panose="020F0502020204030204" pitchFamily="34" charset="0"/>
                </a:rPr>
                <a:t>R</a:t>
              </a:r>
              <a:r>
                <a:rPr lang="en-US" sz="2000" b="1" dirty="0">
                  <a:solidFill>
                    <a:schemeClr val="tx1"/>
                  </a:solidFill>
                  <a:latin typeface="Calibri" panose="020F0502020204030204" pitchFamily="34" charset="0"/>
                </a:rPr>
                <a:t>3</a:t>
              </a:r>
              <a:r>
                <a:rPr lang="en-US" sz="2000" b="1" i="1" dirty="0">
                  <a:solidFill>
                    <a:schemeClr val="tx1"/>
                  </a:solidFill>
                  <a:latin typeface="Calibri" panose="020F0502020204030204" pitchFamily="34" charset="0"/>
                </a:rPr>
                <a:t>c</a:t>
              </a:r>
              <a:r>
                <a:rPr lang="en-US" sz="2000" b="1" dirty="0">
                  <a:solidFill>
                    <a:schemeClr val="tx1"/>
                  </a:solidFill>
                  <a:latin typeface="Calibri" panose="020F0502020204030204" pitchFamily="34" charset="0"/>
                </a:rPr>
                <a:t>)</a:t>
              </a:r>
            </a:p>
            <a:p>
              <a:r>
                <a:rPr lang="en-US" sz="2000" b="1" dirty="0">
                  <a:solidFill>
                    <a:schemeClr val="tx1">
                      <a:lumMod val="85000"/>
                      <a:lumOff val="15000"/>
                    </a:schemeClr>
                  </a:solidFill>
                  <a:latin typeface="Calibri" panose="020F0502020204030204" pitchFamily="34" charset="0"/>
                </a:rPr>
                <a:t>transition in metallic LiOsO</a:t>
              </a:r>
              <a:r>
                <a:rPr lang="en-US" sz="2000" b="1" baseline="-25000" dirty="0">
                  <a:solidFill>
                    <a:schemeClr val="tx1">
                      <a:lumMod val="85000"/>
                      <a:lumOff val="15000"/>
                    </a:schemeClr>
                  </a:solidFill>
                  <a:latin typeface="Calibri" panose="020F0502020204030204" pitchFamily="34" charset="0"/>
                </a:rPr>
                <a:t>3</a:t>
              </a:r>
              <a:endParaRPr lang="en-US" sz="2000" baseline="-25000" dirty="0">
                <a:solidFill>
                  <a:schemeClr val="tx1">
                    <a:lumMod val="85000"/>
                    <a:lumOff val="15000"/>
                  </a:schemeClr>
                </a:solidFill>
                <a:latin typeface="Calibri" panose="020F0502020204030204" pitchFamily="34" charset="0"/>
              </a:endParaRPr>
            </a:p>
          </p:txBody>
        </p:sp>
        <p:sp>
          <p:nvSpPr>
            <p:cNvPr id="8" name="TextBox 7"/>
            <p:cNvSpPr txBox="1"/>
            <p:nvPr/>
          </p:nvSpPr>
          <p:spPr>
            <a:xfrm>
              <a:off x="7399694" y="558307"/>
              <a:ext cx="312906" cy="461665"/>
            </a:xfrm>
            <a:prstGeom prst="rect">
              <a:avLst/>
            </a:prstGeom>
            <a:noFill/>
          </p:spPr>
          <p:txBody>
            <a:bodyPr wrap="none" rtlCol="0">
              <a:spAutoFit/>
            </a:bodyPr>
            <a:lstStyle/>
            <a:p>
              <a:r>
                <a:rPr lang="en-US" dirty="0"/>
                <a:t>-</a:t>
              </a:r>
            </a:p>
          </p:txBody>
        </p:sp>
      </p:gr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3600" y="1584168"/>
            <a:ext cx="2576544" cy="5179857"/>
          </a:xfrm>
          <a:prstGeom prst="rect">
            <a:avLst/>
          </a:prstGeom>
        </p:spPr>
      </p:pic>
      <p:sp>
        <p:nvSpPr>
          <p:cNvPr id="12" name="TextBox 11"/>
          <p:cNvSpPr txBox="1"/>
          <p:nvPr/>
        </p:nvSpPr>
        <p:spPr>
          <a:xfrm>
            <a:off x="0" y="6027003"/>
            <a:ext cx="6191598" cy="830997"/>
          </a:xfrm>
          <a:prstGeom prst="rect">
            <a:avLst/>
          </a:prstGeom>
          <a:noFill/>
        </p:spPr>
        <p:txBody>
          <a:bodyPr wrap="square" rtlCol="0">
            <a:spAutoFit/>
          </a:bodyPr>
          <a:lstStyle/>
          <a:p>
            <a:r>
              <a:rPr lang="en-US" b="1" dirty="0">
                <a:solidFill>
                  <a:srgbClr val="0000CC"/>
                </a:solidFill>
                <a:effectLst>
                  <a:outerShdw blurRad="38100" dist="38100" dir="2700000" algn="tl">
                    <a:srgbClr val="000000">
                      <a:alpha val="43137"/>
                    </a:srgbClr>
                  </a:outerShdw>
                </a:effectLst>
                <a:latin typeface="Calibri" panose="020F0502020204030204" pitchFamily="34" charset="0"/>
              </a:rPr>
              <a:t>Exhibit a polar distortion by a continuous shift of Li</a:t>
            </a:r>
            <a:r>
              <a:rPr lang="en-US" b="1" baseline="30000" dirty="0">
                <a:solidFill>
                  <a:srgbClr val="0000CC"/>
                </a:solidFill>
                <a:effectLst>
                  <a:outerShdw blurRad="38100" dist="38100" dir="2700000" algn="tl">
                    <a:srgbClr val="000000">
                      <a:alpha val="43137"/>
                    </a:srgbClr>
                  </a:outerShdw>
                </a:effectLst>
                <a:latin typeface="Calibri" panose="020F0502020204030204" pitchFamily="34" charset="0"/>
              </a:rPr>
              <a:t>+</a:t>
            </a:r>
            <a:r>
              <a:rPr lang="en-US" b="1" dirty="0">
                <a:solidFill>
                  <a:srgbClr val="0000CC"/>
                </a:solidFill>
                <a:effectLst>
                  <a:outerShdw blurRad="38100" dist="38100" dir="2700000" algn="tl">
                    <a:srgbClr val="000000">
                      <a:alpha val="43137"/>
                    </a:srgbClr>
                  </a:outerShdw>
                </a:effectLst>
                <a:latin typeface="Calibri" panose="020F0502020204030204" pitchFamily="34" charset="0"/>
              </a:rPr>
              <a:t> ions below 140 K </a:t>
            </a:r>
          </a:p>
        </p:txBody>
      </p:sp>
      <p:pic>
        <p:nvPicPr>
          <p:cNvPr id="18" name="Picture 17"/>
          <p:cNvPicPr>
            <a:picLocks noChangeAspect="1"/>
          </p:cNvPicPr>
          <p:nvPr/>
        </p:nvPicPr>
        <p:blipFill rotWithShape="1">
          <a:blip r:embed="rId6">
            <a:extLst>
              <a:ext uri="{28A0092B-C50C-407E-A947-70E740481C1C}">
                <a14:useLocalDpi xmlns:a14="http://schemas.microsoft.com/office/drawing/2010/main" val="0"/>
              </a:ext>
            </a:extLst>
          </a:blip>
          <a:srcRect t="6056"/>
          <a:stretch/>
        </p:blipFill>
        <p:spPr>
          <a:xfrm>
            <a:off x="381000" y="2066540"/>
            <a:ext cx="4346306" cy="4029460"/>
          </a:xfrm>
          <a:prstGeom prst="rect">
            <a:avLst/>
          </a:prstGeom>
        </p:spPr>
      </p:pic>
      <p:pic>
        <p:nvPicPr>
          <p:cNvPr id="22" name="图片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sp>
        <p:nvSpPr>
          <p:cNvPr id="3" name="灯片编号占位符 2"/>
          <p:cNvSpPr>
            <a:spLocks noGrp="1"/>
          </p:cNvSpPr>
          <p:nvPr>
            <p:ph type="sldNum" sz="quarter" idx="12"/>
          </p:nvPr>
        </p:nvSpPr>
        <p:spPr/>
        <p:txBody>
          <a:bodyPr/>
          <a:lstStyle/>
          <a:p>
            <a:fld id="{84B75646-BF93-4E8B-88B3-99811356CF4A}" type="slidenum">
              <a:rPr lang="en-US" altLang="en-US" smtClean="0"/>
              <a:pPr/>
              <a:t>5</a:t>
            </a:fld>
            <a:endParaRPr lang="en-US" altLang="en-US" dirty="0"/>
          </a:p>
        </p:txBody>
      </p:sp>
    </p:spTree>
    <p:extLst>
      <p:ext uri="{BB962C8B-B14F-4D97-AF65-F5344CB8AC3E}">
        <p14:creationId xmlns:p14="http://schemas.microsoft.com/office/powerpoint/2010/main" val="718816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pSp>
        <p:nvGrpSpPr>
          <p:cNvPr id="5" name="组合 4"/>
          <p:cNvGrpSpPr/>
          <p:nvPr/>
        </p:nvGrpSpPr>
        <p:grpSpPr>
          <a:xfrm>
            <a:off x="52393" y="609600"/>
            <a:ext cx="9106023" cy="6239498"/>
            <a:chOff x="73945" y="575142"/>
            <a:chExt cx="9106023" cy="6239498"/>
          </a:xfrm>
        </p:grpSpPr>
        <p:grpSp>
          <p:nvGrpSpPr>
            <p:cNvPr id="6" name="组合 5"/>
            <p:cNvGrpSpPr/>
            <p:nvPr/>
          </p:nvGrpSpPr>
          <p:grpSpPr>
            <a:xfrm>
              <a:off x="73945" y="575142"/>
              <a:ext cx="9106023" cy="2643538"/>
              <a:chOff x="-59846" y="3108963"/>
              <a:chExt cx="9106023" cy="2643538"/>
            </a:xfrm>
          </p:grpSpPr>
          <p:sp>
            <p:nvSpPr>
              <p:cNvPr id="32" name="AutoShape 10"/>
              <p:cNvSpPr>
                <a:spLocks noChangeArrowheads="1"/>
              </p:cNvSpPr>
              <p:nvPr/>
            </p:nvSpPr>
            <p:spPr bwMode="auto">
              <a:xfrm>
                <a:off x="-59846" y="3108963"/>
                <a:ext cx="9010331" cy="2643538"/>
              </a:xfrm>
              <a:prstGeom prst="flowChartAlternateProcess">
                <a:avLst/>
              </a:prstGeom>
              <a:solidFill>
                <a:srgbClr val="FFC000">
                  <a:lumMod val="20000"/>
                  <a:lumOff val="8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35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350" b="0" i="0" u="none" strike="noStrike" kern="0" cap="none" spc="0" normalizeH="0" baseline="0" noProof="0" dirty="0">
                  <a:ln>
                    <a:noFill/>
                  </a:ln>
                  <a:solidFill>
                    <a:prstClr val="black"/>
                  </a:solidFill>
                  <a:effectLst/>
                  <a:uLnTx/>
                  <a:uFillTx/>
                  <a:latin typeface="Calibri" panose="020F0502020204030204"/>
                </a:endParaRPr>
              </a:p>
            </p:txBody>
          </p:sp>
          <p:sp>
            <p:nvSpPr>
              <p:cNvPr id="33" name="Rectangle 86"/>
              <p:cNvSpPr/>
              <p:nvPr/>
            </p:nvSpPr>
            <p:spPr>
              <a:xfrm>
                <a:off x="-59846" y="3226200"/>
                <a:ext cx="9106023" cy="2400657"/>
              </a:xfrm>
              <a:prstGeom prst="rect">
                <a:avLst/>
              </a:prstGeom>
            </p:spPr>
            <p:txBody>
              <a:bodyPr wrap="square">
                <a:spAutoFit/>
              </a:bodyPr>
              <a:lstStyle/>
              <a:p>
                <a:pPr marL="257175" indent="-257175" defTabSz="457200" fontAlgn="auto">
                  <a:lnSpc>
                    <a:spcPct val="150000"/>
                  </a:lnSpc>
                  <a:spcBef>
                    <a:spcPts val="0"/>
                  </a:spcBef>
                  <a:spcAft>
                    <a:spcPts val="0"/>
                  </a:spcAft>
                  <a:buFont typeface="Wingdings" panose="05000000000000000000" pitchFamily="2" charset="2"/>
                  <a:buChar char="v"/>
                </a:pPr>
                <a:r>
                  <a:rPr lang="en-US" sz="2000" b="1" dirty="0">
                    <a:solidFill>
                      <a:srgbClr val="0000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Criteria:  </a:t>
                </a:r>
                <a:r>
                  <a:rPr lang="en-US" sz="2000" dirty="0">
                    <a:solidFill>
                      <a:prstClr val="black"/>
                    </a:solidFill>
                    <a:latin typeface="Arial" panose="020B0604020202020204" pitchFamily="34" charset="0"/>
                    <a:cs typeface="Arial" panose="020B0604020202020204" pitchFamily="34" charset="0"/>
                  </a:rPr>
                  <a:t>Coexistence of </a:t>
                </a:r>
                <a:r>
                  <a:rPr lang="en-US" sz="2000" dirty="0">
                    <a:solidFill>
                      <a:srgbClr val="C00000"/>
                    </a:solidFill>
                    <a:latin typeface="Arial" panose="020B0604020202020204" pitchFamily="34" charset="0"/>
                    <a:cs typeface="Arial" panose="020B0604020202020204" pitchFamily="34" charset="0"/>
                  </a:rPr>
                  <a:t>polar structural displacement </a:t>
                </a:r>
                <a:r>
                  <a:rPr lang="en-US" sz="2000" dirty="0">
                    <a:solidFill>
                      <a:prstClr val="black"/>
                    </a:solidFill>
                    <a:latin typeface="Arial" panose="020B0604020202020204" pitchFamily="34" charset="0"/>
                    <a:cs typeface="Arial" panose="020B0604020202020204" pitchFamily="34" charset="0"/>
                  </a:rPr>
                  <a:t>&amp; </a:t>
                </a:r>
                <a:r>
                  <a:rPr lang="en-US" sz="2000" dirty="0">
                    <a:solidFill>
                      <a:srgbClr val="C00000"/>
                    </a:solidFill>
                    <a:latin typeface="Arial" panose="020B0604020202020204" pitchFamily="34" charset="0"/>
                    <a:cs typeface="Arial" panose="020B0604020202020204" pitchFamily="34" charset="0"/>
                  </a:rPr>
                  <a:t>metallicity</a:t>
                </a:r>
                <a:r>
                  <a:rPr lang="en-US" sz="2000" dirty="0">
                    <a:solidFill>
                      <a:prstClr val="black"/>
                    </a:solidFill>
                    <a:latin typeface="Arial" panose="020B0604020202020204" pitchFamily="34" charset="0"/>
                    <a:cs typeface="Arial" panose="020B0604020202020204" pitchFamily="34" charset="0"/>
                  </a:rPr>
                  <a:t>.</a:t>
                </a:r>
              </a:p>
              <a:p>
                <a:pPr marL="257175" indent="-257175" defTabSz="457200" fontAlgn="auto">
                  <a:lnSpc>
                    <a:spcPct val="150000"/>
                  </a:lnSpc>
                  <a:spcBef>
                    <a:spcPts val="0"/>
                  </a:spcBef>
                  <a:spcAft>
                    <a:spcPts val="0"/>
                  </a:spcAft>
                  <a:buFont typeface="Wingdings" panose="05000000000000000000" pitchFamily="2" charset="2"/>
                  <a:buChar char="v"/>
                </a:pPr>
                <a:r>
                  <a:rPr lang="en-US" sz="2000" dirty="0">
                    <a:solidFill>
                      <a:prstClr val="black"/>
                    </a:solidFill>
                    <a:latin typeface="Arial" panose="020B0604020202020204" pitchFamily="34" charset="0"/>
                    <a:cs typeface="Arial" panose="020B0604020202020204" pitchFamily="34" charset="0"/>
                  </a:rPr>
                  <a:t>Material survey: Oxide polar metals are extremely scarce.</a:t>
                </a:r>
              </a:p>
              <a:p>
                <a:pPr marL="257175" indent="-257175" defTabSz="457200" fontAlgn="auto">
                  <a:lnSpc>
                    <a:spcPct val="150000"/>
                  </a:lnSpc>
                  <a:spcBef>
                    <a:spcPts val="0"/>
                  </a:spcBef>
                  <a:spcAft>
                    <a:spcPts val="0"/>
                  </a:spcAft>
                  <a:buFont typeface="Wingdings" panose="05000000000000000000" pitchFamily="2" charset="2"/>
                  <a:buChar char="v"/>
                </a:pPr>
                <a:r>
                  <a:rPr lang="en-US" sz="2000" i="1" dirty="0">
                    <a:solidFill>
                      <a:prstClr val="black"/>
                    </a:solidFill>
                    <a:latin typeface="Arial" panose="020B0604020202020204" pitchFamily="34" charset="0"/>
                    <a:cs typeface="Arial" panose="020B0604020202020204" pitchFamily="34" charset="0"/>
                  </a:rPr>
                  <a:t>Few oxide examples: </a:t>
                </a:r>
                <a:r>
                  <a:rPr lang="en-US" altLang="zh-CN" sz="2000" i="1" dirty="0" err="1">
                    <a:solidFill>
                      <a:prstClr val="black"/>
                    </a:solidFill>
                    <a:latin typeface="Arial" panose="020B0604020202020204" pitchFamily="34" charset="0"/>
                    <a:cs typeface="Arial" panose="020B0604020202020204" pitchFamily="34" charset="0"/>
                  </a:rPr>
                  <a:t>PbTi</a:t>
                </a:r>
                <a:r>
                  <a:rPr lang="en-US" altLang="zh-CN" sz="2000" i="1" baseline="-25000" dirty="0" err="1">
                    <a:solidFill>
                      <a:prstClr val="black"/>
                    </a:solidFill>
                    <a:latin typeface="Arial" panose="020B0604020202020204" pitchFamily="34" charset="0"/>
                    <a:cs typeface="Arial" panose="020B0604020202020204" pitchFamily="34" charset="0"/>
                  </a:rPr>
                  <a:t>1-x</a:t>
                </a:r>
                <a:r>
                  <a:rPr lang="en-US" altLang="zh-CN" sz="2000" i="1" dirty="0" err="1">
                    <a:solidFill>
                      <a:prstClr val="black"/>
                    </a:solidFill>
                    <a:latin typeface="Arial" panose="020B0604020202020204" pitchFamily="34" charset="0"/>
                    <a:cs typeface="Arial" panose="020B0604020202020204" pitchFamily="34" charset="0"/>
                  </a:rPr>
                  <a:t>Nb</a:t>
                </a:r>
                <a:r>
                  <a:rPr lang="en-US" altLang="zh-CN" sz="2000" i="1" baseline="-25000" dirty="0" err="1">
                    <a:solidFill>
                      <a:prstClr val="black"/>
                    </a:solidFill>
                    <a:latin typeface="Arial" panose="020B0604020202020204" pitchFamily="34" charset="0"/>
                    <a:cs typeface="Arial" panose="020B0604020202020204" pitchFamily="34" charset="0"/>
                  </a:rPr>
                  <a:t>x</a:t>
                </a:r>
                <a:r>
                  <a:rPr lang="en-US" altLang="zh-CN" sz="2000" i="1" dirty="0" err="1">
                    <a:solidFill>
                      <a:prstClr val="black"/>
                    </a:solidFill>
                    <a:latin typeface="Arial" panose="020B0604020202020204" pitchFamily="34" charset="0"/>
                    <a:cs typeface="Arial" panose="020B0604020202020204" pitchFamily="34" charset="0"/>
                  </a:rPr>
                  <a:t>O</a:t>
                </a:r>
                <a:r>
                  <a:rPr lang="en-US" altLang="zh-CN" sz="2000" i="1" baseline="-25000" dirty="0" err="1">
                    <a:solidFill>
                      <a:prstClr val="black"/>
                    </a:solidFill>
                    <a:latin typeface="Arial" panose="020B0604020202020204" pitchFamily="34" charset="0"/>
                    <a:cs typeface="Arial" panose="020B0604020202020204" pitchFamily="34" charset="0"/>
                  </a:rPr>
                  <a:t>3</a:t>
                </a:r>
                <a:r>
                  <a:rPr lang="en-US" altLang="zh-CN" sz="2000" i="1" dirty="0">
                    <a:solidFill>
                      <a:prstClr val="black"/>
                    </a:solidFill>
                    <a:latin typeface="Arial" panose="020B0604020202020204" pitchFamily="34" charset="0"/>
                    <a:cs typeface="Arial" panose="020B0604020202020204" pitchFamily="34" charset="0"/>
                  </a:rPr>
                  <a:t> films, </a:t>
                </a:r>
                <a:r>
                  <a:rPr lang="en-US" altLang="zh-CN" sz="2000" i="1" dirty="0" err="1">
                    <a:solidFill>
                      <a:prstClr val="black"/>
                    </a:solidFill>
                    <a:latin typeface="Arial" panose="020B0604020202020204" pitchFamily="34" charset="0"/>
                    <a:cs typeface="Arial" panose="020B0604020202020204" pitchFamily="34" charset="0"/>
                  </a:rPr>
                  <a:t>BaTiO</a:t>
                </a:r>
                <a:r>
                  <a:rPr lang="en-US" altLang="zh-CN" sz="2000" i="1" baseline="-25000" dirty="0" err="1">
                    <a:solidFill>
                      <a:prstClr val="black"/>
                    </a:solidFill>
                    <a:latin typeface="Arial" panose="020B0604020202020204" pitchFamily="34" charset="0"/>
                    <a:cs typeface="Arial" panose="020B0604020202020204" pitchFamily="34" charset="0"/>
                  </a:rPr>
                  <a:t>3</a:t>
                </a:r>
                <a:r>
                  <a:rPr lang="en-US" altLang="zh-CN" sz="2000" i="1" baseline="-25000" dirty="0">
                    <a:solidFill>
                      <a:prstClr val="black"/>
                    </a:solidFill>
                    <a:latin typeface="Arial" panose="020B0604020202020204" pitchFamily="34" charset="0"/>
                    <a:cs typeface="Arial" panose="020B0604020202020204" pitchFamily="34" charset="0"/>
                  </a:rPr>
                  <a:t>-</a:t>
                </a:r>
                <a:r>
                  <a:rPr lang="el-GR" altLang="zh-CN" sz="2000" i="1" baseline="-25000" dirty="0">
                    <a:solidFill>
                      <a:prstClr val="black"/>
                    </a:solidFill>
                    <a:latin typeface="Arial" panose="020B0604020202020204" pitchFamily="34" charset="0"/>
                    <a:cs typeface="Arial" panose="020B0604020202020204" pitchFamily="34" charset="0"/>
                  </a:rPr>
                  <a:t>δ</a:t>
                </a:r>
                <a:r>
                  <a:rPr lang="en-US" altLang="zh-CN" sz="2000" i="1" dirty="0">
                    <a:solidFill>
                      <a:prstClr val="black"/>
                    </a:solidFill>
                    <a:latin typeface="Arial" panose="020B0604020202020204" pitchFamily="34" charset="0"/>
                    <a:cs typeface="Arial" panose="020B0604020202020204" pitchFamily="34" charset="0"/>
                  </a:rPr>
                  <a:t>, </a:t>
                </a:r>
                <a:r>
                  <a:rPr lang="en-US" sz="2000" b="1" i="1" dirty="0">
                    <a:solidFill>
                      <a:schemeClr val="accent1">
                        <a:lumMod val="75000"/>
                      </a:schemeClr>
                    </a:solidFill>
                    <a:latin typeface="Arial" panose="020B0604020202020204" pitchFamily="34" charset="0"/>
                    <a:cs typeface="Arial" panose="020B0604020202020204" pitchFamily="34" charset="0"/>
                  </a:rPr>
                  <a:t>LiOsO</a:t>
                </a:r>
                <a:r>
                  <a:rPr lang="en-US" sz="2000" b="1" i="1" baseline="-25000" dirty="0">
                    <a:solidFill>
                      <a:schemeClr val="accent1">
                        <a:lumMod val="75000"/>
                      </a:schemeClr>
                    </a:solidFill>
                    <a:latin typeface="Arial" panose="020B0604020202020204" pitchFamily="34" charset="0"/>
                    <a:cs typeface="Arial" panose="020B0604020202020204" pitchFamily="34" charset="0"/>
                  </a:rPr>
                  <a:t>3</a:t>
                </a:r>
                <a:r>
                  <a:rPr lang="en-US" sz="2000" i="1" dirty="0">
                    <a:solidFill>
                      <a:prstClr val="black"/>
                    </a:solidFill>
                    <a:latin typeface="Arial" panose="020B0604020202020204" pitchFamily="34" charset="0"/>
                    <a:cs typeface="Arial" panose="020B0604020202020204" pitchFamily="34" charset="0"/>
                  </a:rPr>
                  <a:t>, </a:t>
                </a:r>
                <a:r>
                  <a:rPr lang="en-US" sz="2000" b="1" i="1" dirty="0" err="1">
                    <a:solidFill>
                      <a:schemeClr val="accent1">
                        <a:lumMod val="75000"/>
                      </a:schemeClr>
                    </a:solidFill>
                    <a:latin typeface="Arial" panose="020B0604020202020204" pitchFamily="34" charset="0"/>
                    <a:cs typeface="Arial" panose="020B0604020202020204" pitchFamily="34" charset="0"/>
                  </a:rPr>
                  <a:t>NdNiO</a:t>
                </a:r>
                <a:r>
                  <a:rPr lang="en-US" sz="2000" b="1" i="1" baseline="-25000" dirty="0" err="1">
                    <a:solidFill>
                      <a:schemeClr val="accent1">
                        <a:lumMod val="75000"/>
                      </a:schemeClr>
                    </a:solidFill>
                    <a:latin typeface="Arial" panose="020B0604020202020204" pitchFamily="34" charset="0"/>
                    <a:cs typeface="Arial" panose="020B0604020202020204" pitchFamily="34" charset="0"/>
                  </a:rPr>
                  <a:t>3</a:t>
                </a:r>
                <a:r>
                  <a:rPr lang="en-US" sz="2000" b="1" i="1" dirty="0">
                    <a:solidFill>
                      <a:schemeClr val="accent1">
                        <a:lumMod val="75000"/>
                      </a:schemeClr>
                    </a:solidFill>
                    <a:latin typeface="Arial" panose="020B0604020202020204" pitchFamily="34" charset="0"/>
                    <a:cs typeface="Arial" panose="020B0604020202020204" pitchFamily="34" charset="0"/>
                  </a:rPr>
                  <a:t> films</a:t>
                </a:r>
                <a:r>
                  <a:rPr lang="en-US" sz="2000" i="1" dirty="0">
                    <a:solidFill>
                      <a:prstClr val="black"/>
                    </a:solidFill>
                    <a:latin typeface="Arial" panose="020B0604020202020204" pitchFamily="34" charset="0"/>
                    <a:cs typeface="Arial" panose="020B0604020202020204" pitchFamily="34" charset="0"/>
                  </a:rPr>
                  <a:t>, </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BaTiO</a:t>
                </a:r>
                <a:r>
                  <a:rPr lang="en-US" altLang="zh-CN" sz="2000" i="1" baseline="-25000" dirty="0" err="1">
                    <a:solidFill>
                      <a:schemeClr val="tx1"/>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rPr>
                  <a:t>/</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SrTiO</a:t>
                </a:r>
                <a:r>
                  <a:rPr lang="en-US" altLang="zh-CN" sz="2000" i="1" baseline="-25000" dirty="0" err="1">
                    <a:solidFill>
                      <a:schemeClr val="tx1"/>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rPr>
                  <a:t>/</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LaTiO</a:t>
                </a:r>
                <a:r>
                  <a:rPr lang="en-US" altLang="zh-CN" sz="2000" i="1" baseline="-25000" dirty="0" err="1">
                    <a:solidFill>
                      <a:schemeClr val="tx1"/>
                    </a:solidFill>
                    <a:latin typeface="Arial" panose="020B0604020202020204" pitchFamily="34" charset="0"/>
                    <a:ea typeface="宋体" panose="02010600030101010101" pitchFamily="2" charset="-122"/>
                    <a:cs typeface="Arial" panose="020B0604020202020204" pitchFamily="34" charset="0"/>
                  </a:rPr>
                  <a:t>3</a:t>
                </a:r>
                <a:r>
                  <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rPr>
                  <a:t> </a:t>
                </a:r>
                <a:r>
                  <a:rPr lang="en-US" altLang="zh-CN" sz="2000" i="1" dirty="0" err="1">
                    <a:solidFill>
                      <a:schemeClr val="tx1"/>
                    </a:solidFill>
                    <a:latin typeface="Arial" panose="020B0604020202020204" pitchFamily="34" charset="0"/>
                    <a:ea typeface="宋体" panose="02010600030101010101" pitchFamily="2" charset="-122"/>
                    <a:cs typeface="Arial" panose="020B0604020202020204" pitchFamily="34" charset="0"/>
                  </a:rPr>
                  <a:t>superlattice</a:t>
                </a:r>
                <a:endParaRPr lang="en-US" altLang="zh-CN" sz="2000" i="1" dirty="0">
                  <a:solidFill>
                    <a:schemeClr val="tx1"/>
                  </a:solidFill>
                  <a:latin typeface="Arial" panose="020B0604020202020204" pitchFamily="34" charset="0"/>
                  <a:ea typeface="宋体" panose="02010600030101010101" pitchFamily="2" charset="-122"/>
                  <a:cs typeface="Arial" panose="020B0604020202020204" pitchFamily="34" charset="0"/>
                </a:endParaRPr>
              </a:p>
              <a:p>
                <a:pPr marL="257175" indent="-257175" defTabSz="457200" fontAlgn="auto">
                  <a:lnSpc>
                    <a:spcPct val="150000"/>
                  </a:lnSpc>
                  <a:spcBef>
                    <a:spcPts val="0"/>
                  </a:spcBef>
                  <a:spcAft>
                    <a:spcPts val="0"/>
                  </a:spcAft>
                  <a:buFont typeface="Wingdings" panose="05000000000000000000" pitchFamily="2" charset="2"/>
                  <a:buChar char="v"/>
                </a:pPr>
                <a:r>
                  <a:rPr 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No magnetism</a:t>
                </a:r>
              </a:p>
            </p:txBody>
          </p:sp>
        </p:grpSp>
        <p:grpSp>
          <p:nvGrpSpPr>
            <p:cNvPr id="7" name="组合 6"/>
            <p:cNvGrpSpPr/>
            <p:nvPr/>
          </p:nvGrpSpPr>
          <p:grpSpPr>
            <a:xfrm>
              <a:off x="152400" y="3246072"/>
              <a:ext cx="7176389" cy="3568568"/>
              <a:chOff x="152400" y="3246072"/>
              <a:chExt cx="7176389" cy="3568568"/>
            </a:xfrm>
          </p:grpSpPr>
          <p:grpSp>
            <p:nvGrpSpPr>
              <p:cNvPr id="8" name="组合 7"/>
              <p:cNvGrpSpPr/>
              <p:nvPr/>
            </p:nvGrpSpPr>
            <p:grpSpPr>
              <a:xfrm>
                <a:off x="229626" y="3764982"/>
                <a:ext cx="7099163" cy="2134583"/>
                <a:chOff x="745844" y="2468537"/>
                <a:chExt cx="7099163" cy="2134583"/>
              </a:xfrm>
            </p:grpSpPr>
            <p:pic>
              <p:nvPicPr>
                <p:cNvPr id="23" name="Picture 5"/>
                <p:cNvPicPr>
                  <a:picLocks noChangeAspect="1"/>
                </p:cNvPicPr>
                <p:nvPr/>
              </p:nvPicPr>
              <p:blipFill>
                <a:blip r:embed="rId2"/>
                <a:stretch>
                  <a:fillRect/>
                </a:stretch>
              </p:blipFill>
              <p:spPr>
                <a:xfrm>
                  <a:off x="745844" y="2505549"/>
                  <a:ext cx="1263531" cy="2097571"/>
                </a:xfrm>
                <a:prstGeom prst="rect">
                  <a:avLst/>
                </a:prstGeom>
              </p:spPr>
            </p:pic>
            <p:grpSp>
              <p:nvGrpSpPr>
                <p:cNvPr id="24" name="Group 1"/>
                <p:cNvGrpSpPr/>
                <p:nvPr/>
              </p:nvGrpSpPr>
              <p:grpSpPr>
                <a:xfrm>
                  <a:off x="2030015" y="2468537"/>
                  <a:ext cx="5814992" cy="1066149"/>
                  <a:chOff x="2043905" y="2454980"/>
                  <a:chExt cx="5814992" cy="1066149"/>
                </a:xfrm>
              </p:grpSpPr>
              <p:cxnSp>
                <p:nvCxnSpPr>
                  <p:cNvPr id="29" name="Straight Arrow Connector 10"/>
                  <p:cNvCxnSpPr>
                    <a:endCxn id="31" idx="1"/>
                  </p:cNvCxnSpPr>
                  <p:nvPr/>
                </p:nvCxnSpPr>
                <p:spPr>
                  <a:xfrm>
                    <a:off x="2073380" y="2613475"/>
                    <a:ext cx="550714" cy="33866"/>
                  </a:xfrm>
                  <a:prstGeom prst="straightConnector1">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12"/>
                  <p:cNvCxnSpPr>
                    <a:endCxn id="31" idx="1"/>
                  </p:cNvCxnSpPr>
                  <p:nvPr/>
                </p:nvCxnSpPr>
                <p:spPr>
                  <a:xfrm flipV="1">
                    <a:off x="2043905" y="2647341"/>
                    <a:ext cx="580189" cy="873788"/>
                  </a:xfrm>
                  <a:prstGeom prst="straightConnector1">
                    <a:avLst/>
                  </a:prstGeom>
                  <a:ln w="127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1" name="Rectangle 14"/>
                  <p:cNvSpPr/>
                  <p:nvPr/>
                </p:nvSpPr>
                <p:spPr>
                  <a:xfrm>
                    <a:off x="2624094" y="2454980"/>
                    <a:ext cx="5234803" cy="384721"/>
                  </a:xfrm>
                  <a:prstGeom prst="rect">
                    <a:avLst/>
                  </a:prstGeom>
                </p:spPr>
                <p:txBody>
                  <a:bodyPr wrap="square">
                    <a:spAutoFit/>
                  </a:bodyPr>
                  <a:lstStyle/>
                  <a:p>
                    <a:r>
                      <a:rPr lang="en-US" sz="1900" b="1" dirty="0">
                        <a:solidFill>
                          <a:srgbClr val="7030A0"/>
                        </a:solidFill>
                        <a:latin typeface="Arial" panose="020B0604020202020204" pitchFamily="34" charset="0"/>
                        <a:cs typeface="Arial" panose="020B0604020202020204" pitchFamily="34" charset="0"/>
                      </a:rPr>
                      <a:t>A site ions displacement: Polar Structure</a:t>
                    </a:r>
                    <a:endParaRPr lang="en-US" sz="1900" dirty="0">
                      <a:solidFill>
                        <a:srgbClr val="7030A0"/>
                      </a:solidFill>
                    </a:endParaRPr>
                  </a:p>
                </p:txBody>
              </p:sp>
            </p:grpSp>
            <p:grpSp>
              <p:nvGrpSpPr>
                <p:cNvPr id="25" name="Group 2"/>
                <p:cNvGrpSpPr/>
                <p:nvPr/>
              </p:nvGrpSpPr>
              <p:grpSpPr>
                <a:xfrm>
                  <a:off x="1424214" y="3025841"/>
                  <a:ext cx="5374591" cy="978531"/>
                  <a:chOff x="1438100" y="3012288"/>
                  <a:chExt cx="5374591" cy="978531"/>
                </a:xfrm>
              </p:grpSpPr>
              <p:cxnSp>
                <p:nvCxnSpPr>
                  <p:cNvPr id="26" name="Straight Arrow Connector 7"/>
                  <p:cNvCxnSpPr>
                    <a:endCxn id="28" idx="1"/>
                  </p:cNvCxnSpPr>
                  <p:nvPr/>
                </p:nvCxnSpPr>
                <p:spPr>
                  <a:xfrm flipV="1">
                    <a:off x="1438100" y="3204650"/>
                    <a:ext cx="1560472" cy="786169"/>
                  </a:xfrm>
                  <a:prstGeom prst="straightConnector1">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8"/>
                  <p:cNvCxnSpPr>
                    <a:endCxn id="28" idx="1"/>
                  </p:cNvCxnSpPr>
                  <p:nvPr/>
                </p:nvCxnSpPr>
                <p:spPr>
                  <a:xfrm>
                    <a:off x="1488900" y="3127162"/>
                    <a:ext cx="1509672" cy="77488"/>
                  </a:xfrm>
                  <a:prstGeom prst="straightConnector1">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8" name="Rectangle 15"/>
                  <p:cNvSpPr/>
                  <p:nvPr/>
                </p:nvSpPr>
                <p:spPr>
                  <a:xfrm>
                    <a:off x="2998572" y="3012288"/>
                    <a:ext cx="3814119" cy="384721"/>
                  </a:xfrm>
                  <a:prstGeom prst="rect">
                    <a:avLst/>
                  </a:prstGeom>
                </p:spPr>
                <p:txBody>
                  <a:bodyPr wrap="square">
                    <a:spAutoFit/>
                  </a:bodyPr>
                  <a:lstStyle/>
                  <a:p>
                    <a:r>
                      <a:rPr lang="en-US" sz="1900" b="1" dirty="0">
                        <a:solidFill>
                          <a:srgbClr val="FF0000"/>
                        </a:solidFill>
                        <a:latin typeface="Arial" panose="020B0604020202020204" pitchFamily="34" charset="0"/>
                        <a:cs typeface="Arial" panose="020B0604020202020204" pitchFamily="34" charset="0"/>
                      </a:rPr>
                      <a:t>B site (B-O-B bond): </a:t>
                    </a:r>
                    <a:r>
                      <a:rPr lang="en-US" sz="1900" b="1" dirty="0" err="1">
                        <a:solidFill>
                          <a:srgbClr val="FF0000"/>
                        </a:solidFill>
                        <a:latin typeface="Arial" panose="020B0604020202020204" pitchFamily="34" charset="0"/>
                        <a:cs typeface="Arial" panose="020B0604020202020204" pitchFamily="34" charset="0"/>
                      </a:rPr>
                      <a:t>Metallicity</a:t>
                    </a:r>
                    <a:endParaRPr lang="en-US" sz="1900" dirty="0">
                      <a:solidFill>
                        <a:srgbClr val="FF0000"/>
                      </a:solidFill>
                    </a:endParaRPr>
                  </a:p>
                </p:txBody>
              </p:sp>
            </p:grpSp>
          </p:grpSp>
          <p:grpSp>
            <p:nvGrpSpPr>
              <p:cNvPr id="9" name="Group 20"/>
              <p:cNvGrpSpPr/>
              <p:nvPr/>
            </p:nvGrpSpPr>
            <p:grpSpPr>
              <a:xfrm>
                <a:off x="2743200" y="4984490"/>
                <a:ext cx="4253031" cy="1830150"/>
                <a:chOff x="4673256" y="4468922"/>
                <a:chExt cx="4192018" cy="1803894"/>
              </a:xfrm>
            </p:grpSpPr>
            <p:sp>
              <p:nvSpPr>
                <p:cNvPr id="11" name="Freeform 34"/>
                <p:cNvSpPr>
                  <a:spLocks noChangeAspect="1"/>
                </p:cNvSpPr>
                <p:nvPr/>
              </p:nvSpPr>
              <p:spPr>
                <a:xfrm>
                  <a:off x="4673256" y="4924916"/>
                  <a:ext cx="4143927" cy="1305374"/>
                </a:xfrm>
                <a:custGeom>
                  <a:avLst/>
                  <a:gdLst>
                    <a:gd name="connsiteX0" fmla="*/ 10074 w 5349314"/>
                    <a:gd name="connsiteY0" fmla="*/ 1114467 h 1962648"/>
                    <a:gd name="connsiteX1" fmla="*/ 5067 w 5349314"/>
                    <a:gd name="connsiteY1" fmla="*/ 1081659 h 1962648"/>
                    <a:gd name="connsiteX2" fmla="*/ 0 w 5349314"/>
                    <a:gd name="connsiteY2" fmla="*/ 981324 h 1962648"/>
                    <a:gd name="connsiteX3" fmla="*/ 44118 w 5349314"/>
                    <a:gd name="connsiteY3" fmla="*/ 1273136 h 1962648"/>
                    <a:gd name="connsiteX4" fmla="*/ 19937 w 5349314"/>
                    <a:gd name="connsiteY4" fmla="*/ 1179095 h 1962648"/>
                    <a:gd name="connsiteX5" fmla="*/ 15022 w 5349314"/>
                    <a:gd name="connsiteY5" fmla="*/ 1146887 h 1962648"/>
                    <a:gd name="connsiteX6" fmla="*/ 90983 w 5349314"/>
                    <a:gd name="connsiteY6" fmla="*/ 1392082 h 1962648"/>
                    <a:gd name="connsiteX7" fmla="*/ 77118 w 5349314"/>
                    <a:gd name="connsiteY7" fmla="*/ 1363300 h 1962648"/>
                    <a:gd name="connsiteX8" fmla="*/ 44120 w 5349314"/>
                    <a:gd name="connsiteY8" fmla="*/ 1273144 h 1962648"/>
                    <a:gd name="connsiteX9" fmla="*/ 167592 w 5349314"/>
                    <a:gd name="connsiteY9" fmla="*/ 1529987 h 1962648"/>
                    <a:gd name="connsiteX10" fmla="*/ 118441 w 5349314"/>
                    <a:gd name="connsiteY10" fmla="*/ 1449082 h 1962648"/>
                    <a:gd name="connsiteX11" fmla="*/ 104727 w 5349314"/>
                    <a:gd name="connsiteY11" fmla="*/ 1420614 h 1962648"/>
                    <a:gd name="connsiteX12" fmla="*/ 285023 w 5349314"/>
                    <a:gd name="connsiteY12" fmla="*/ 1672316 h 1962648"/>
                    <a:gd name="connsiteX13" fmla="*/ 242186 w 5349314"/>
                    <a:gd name="connsiteY13" fmla="*/ 1620397 h 1962648"/>
                    <a:gd name="connsiteX14" fmla="*/ 285021 w 5349314"/>
                    <a:gd name="connsiteY14" fmla="*/ 1672313 h 1962648"/>
                    <a:gd name="connsiteX15" fmla="*/ 1146887 w 5349314"/>
                    <a:gd name="connsiteY15" fmla="*/ 15022 h 1962648"/>
                    <a:gd name="connsiteX16" fmla="*/ 1114467 w 5349314"/>
                    <a:gd name="connsiteY16" fmla="*/ 10074 h 1962648"/>
                    <a:gd name="connsiteX17" fmla="*/ 1130770 w 5349314"/>
                    <a:gd name="connsiteY17" fmla="*/ 11307 h 1962648"/>
                    <a:gd name="connsiteX18" fmla="*/ 1273141 w 5349314"/>
                    <a:gd name="connsiteY18" fmla="*/ 44119 h 1962648"/>
                    <a:gd name="connsiteX19" fmla="*/ 1273140 w 5349314"/>
                    <a:gd name="connsiteY19" fmla="*/ 44119 h 1962648"/>
                    <a:gd name="connsiteX20" fmla="*/ 1273139 w 5349314"/>
                    <a:gd name="connsiteY20" fmla="*/ 44118 h 1962648"/>
                    <a:gd name="connsiteX21" fmla="*/ 1273140 w 5349314"/>
                    <a:gd name="connsiteY21" fmla="*/ 44119 h 1962648"/>
                    <a:gd name="connsiteX22" fmla="*/ 1420613 w 5349314"/>
                    <a:gd name="connsiteY22" fmla="*/ 104727 h 1962648"/>
                    <a:gd name="connsiteX23" fmla="*/ 1392083 w 5349314"/>
                    <a:gd name="connsiteY23" fmla="*/ 90983 h 1962648"/>
                    <a:gd name="connsiteX24" fmla="*/ 1406769 w 5349314"/>
                    <a:gd name="connsiteY24" fmla="*/ 96769 h 1962648"/>
                    <a:gd name="connsiteX25" fmla="*/ 1614766 w 5349314"/>
                    <a:gd name="connsiteY25" fmla="*/ 237540 h 1962648"/>
                    <a:gd name="connsiteX26" fmla="*/ 1529992 w 5349314"/>
                    <a:gd name="connsiteY26" fmla="*/ 167595 h 1962648"/>
                    <a:gd name="connsiteX27" fmla="*/ 1529991 w 5349314"/>
                    <a:gd name="connsiteY27" fmla="*/ 167594 h 1962648"/>
                    <a:gd name="connsiteX28" fmla="*/ 1529992 w 5349314"/>
                    <a:gd name="connsiteY28" fmla="*/ 167595 h 1962648"/>
                    <a:gd name="connsiteX29" fmla="*/ 5349314 w 5349314"/>
                    <a:gd name="connsiteY29" fmla="*/ 981324 h 1962648"/>
                    <a:gd name="connsiteX30" fmla="*/ 4367990 w 5349314"/>
                    <a:gd name="connsiteY30" fmla="*/ 1962648 h 1962648"/>
                    <a:gd name="connsiteX31" fmla="*/ 3819323 w 5349314"/>
                    <a:gd name="connsiteY31" fmla="*/ 1795053 h 1962648"/>
                    <a:gd name="connsiteX32" fmla="*/ 3769043 w 5349314"/>
                    <a:gd name="connsiteY32" fmla="*/ 1753569 h 1962648"/>
                    <a:gd name="connsiteX33" fmla="*/ 3769043 w 5349314"/>
                    <a:gd name="connsiteY33" fmla="*/ 1754514 h 1962648"/>
                    <a:gd name="connsiteX34" fmla="*/ 3757763 w 5349314"/>
                    <a:gd name="connsiteY34" fmla="*/ 1744262 h 1962648"/>
                    <a:gd name="connsiteX35" fmla="*/ 3677001 w 5349314"/>
                    <a:gd name="connsiteY35" fmla="*/ 1677627 h 1962648"/>
                    <a:gd name="connsiteX36" fmla="*/ 3611254 w 5349314"/>
                    <a:gd name="connsiteY36" fmla="*/ 1627845 h 1962648"/>
                    <a:gd name="connsiteX37" fmla="*/ 2674657 w 5349314"/>
                    <a:gd name="connsiteY37" fmla="*/ 1335560 h 1962648"/>
                    <a:gd name="connsiteX38" fmla="*/ 1738060 w 5349314"/>
                    <a:gd name="connsiteY38" fmla="*/ 1627845 h 1962648"/>
                    <a:gd name="connsiteX39" fmla="*/ 1675336 w 5349314"/>
                    <a:gd name="connsiteY39" fmla="*/ 1675339 h 1962648"/>
                    <a:gd name="connsiteX40" fmla="*/ 1677618 w 5349314"/>
                    <a:gd name="connsiteY40" fmla="*/ 1672324 h 1962648"/>
                    <a:gd name="connsiteX41" fmla="*/ 1795053 w 5349314"/>
                    <a:gd name="connsiteY41" fmla="*/ 1529992 h 1962648"/>
                    <a:gd name="connsiteX42" fmla="*/ 1962648 w 5349314"/>
                    <a:gd name="connsiteY42" fmla="*/ 981324 h 1962648"/>
                    <a:gd name="connsiteX43" fmla="*/ 1675225 w 5349314"/>
                    <a:gd name="connsiteY43" fmla="*/ 287423 h 1962648"/>
                    <a:gd name="connsiteX44" fmla="*/ 1672326 w 5349314"/>
                    <a:gd name="connsiteY44" fmla="*/ 285031 h 1962648"/>
                    <a:gd name="connsiteX45" fmla="*/ 1738059 w 5349314"/>
                    <a:gd name="connsiteY45" fmla="*/ 334803 h 1962648"/>
                    <a:gd name="connsiteX46" fmla="*/ 2674656 w 5349314"/>
                    <a:gd name="connsiteY46" fmla="*/ 627088 h 1962648"/>
                    <a:gd name="connsiteX47" fmla="*/ 3611253 w 5349314"/>
                    <a:gd name="connsiteY47" fmla="*/ 334803 h 1962648"/>
                    <a:gd name="connsiteX48" fmla="*/ 3677013 w 5349314"/>
                    <a:gd name="connsiteY48" fmla="*/ 285012 h 1962648"/>
                    <a:gd name="connsiteX49" fmla="*/ 3757751 w 5349314"/>
                    <a:gd name="connsiteY49" fmla="*/ 218396 h 1962648"/>
                    <a:gd name="connsiteX50" fmla="*/ 3769043 w 5349314"/>
                    <a:gd name="connsiteY50" fmla="*/ 208133 h 1962648"/>
                    <a:gd name="connsiteX51" fmla="*/ 3769043 w 5349314"/>
                    <a:gd name="connsiteY51" fmla="*/ 209080 h 1962648"/>
                    <a:gd name="connsiteX52" fmla="*/ 3819323 w 5349314"/>
                    <a:gd name="connsiteY52" fmla="*/ 167595 h 1962648"/>
                    <a:gd name="connsiteX53" fmla="*/ 4367990 w 5349314"/>
                    <a:gd name="connsiteY53" fmla="*/ 0 h 1962648"/>
                    <a:gd name="connsiteX54" fmla="*/ 5349314 w 5349314"/>
                    <a:gd name="connsiteY54"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49314" h="1962648">
                      <a:moveTo>
                        <a:pt x="10074" y="1114467"/>
                      </a:moveTo>
                      <a:lnTo>
                        <a:pt x="5067" y="1081659"/>
                      </a:lnTo>
                      <a:cubicBezTo>
                        <a:pt x="1717" y="1048670"/>
                        <a:pt x="0" y="1015197"/>
                        <a:pt x="0" y="981324"/>
                      </a:cubicBezTo>
                      <a:close/>
                      <a:moveTo>
                        <a:pt x="44118" y="1273136"/>
                      </a:moveTo>
                      <a:lnTo>
                        <a:pt x="19937" y="1179095"/>
                      </a:lnTo>
                      <a:lnTo>
                        <a:pt x="15022" y="1146887"/>
                      </a:lnTo>
                      <a:close/>
                      <a:moveTo>
                        <a:pt x="90983" y="1392082"/>
                      </a:moveTo>
                      <a:lnTo>
                        <a:pt x="77118" y="1363300"/>
                      </a:lnTo>
                      <a:lnTo>
                        <a:pt x="44120" y="1273144"/>
                      </a:lnTo>
                      <a:close/>
                      <a:moveTo>
                        <a:pt x="167592" y="1529987"/>
                      </a:moveTo>
                      <a:lnTo>
                        <a:pt x="118441" y="1449082"/>
                      </a:lnTo>
                      <a:lnTo>
                        <a:pt x="104727" y="1420614"/>
                      </a:lnTo>
                      <a:close/>
                      <a:moveTo>
                        <a:pt x="285023" y="1672316"/>
                      </a:moveTo>
                      <a:lnTo>
                        <a:pt x="242186" y="1620397"/>
                      </a:lnTo>
                      <a:lnTo>
                        <a:pt x="285021" y="1672313"/>
                      </a:lnTo>
                      <a:close/>
                      <a:moveTo>
                        <a:pt x="1146887" y="15022"/>
                      </a:moveTo>
                      <a:lnTo>
                        <a:pt x="1114467" y="10074"/>
                      </a:lnTo>
                      <a:lnTo>
                        <a:pt x="1130770" y="11307"/>
                      </a:lnTo>
                      <a:close/>
                      <a:moveTo>
                        <a:pt x="1273141" y="44119"/>
                      </a:moveTo>
                      <a:lnTo>
                        <a:pt x="1273140" y="44119"/>
                      </a:lnTo>
                      <a:lnTo>
                        <a:pt x="1273139" y="44118"/>
                      </a:lnTo>
                      <a:lnTo>
                        <a:pt x="1273140" y="44119"/>
                      </a:lnTo>
                      <a:close/>
                      <a:moveTo>
                        <a:pt x="1420613" y="104727"/>
                      </a:moveTo>
                      <a:lnTo>
                        <a:pt x="1392083" y="90983"/>
                      </a:lnTo>
                      <a:lnTo>
                        <a:pt x="1406769" y="96769"/>
                      </a:lnTo>
                      <a:close/>
                      <a:moveTo>
                        <a:pt x="1614766" y="237540"/>
                      </a:moveTo>
                      <a:lnTo>
                        <a:pt x="1529992" y="167595"/>
                      </a:lnTo>
                      <a:lnTo>
                        <a:pt x="1529991" y="167594"/>
                      </a:lnTo>
                      <a:lnTo>
                        <a:pt x="1529992" y="167595"/>
                      </a:lnTo>
                      <a:close/>
                      <a:moveTo>
                        <a:pt x="5349314" y="981324"/>
                      </a:move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36" y="1675339"/>
                      </a:lnTo>
                      <a:lnTo>
                        <a:pt x="1677618" y="1672324"/>
                      </a:lnTo>
                      <a:lnTo>
                        <a:pt x="1795053" y="1529992"/>
                      </a:lnTo>
                      <a:cubicBezTo>
                        <a:pt x="1900864" y="1373371"/>
                        <a:pt x="1962648" y="1184563"/>
                        <a:pt x="1962648" y="981324"/>
                      </a:cubicBezTo>
                      <a:cubicBezTo>
                        <a:pt x="1962648" y="710339"/>
                        <a:pt x="1852810" y="465008"/>
                        <a:pt x="1675225" y="287423"/>
                      </a:cubicBezTo>
                      <a:lnTo>
                        <a:pt x="1672326" y="28503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ubicBezTo>
                        <a:pt x="4909960" y="0"/>
                        <a:pt x="5349314" y="439354"/>
                        <a:pt x="5349314" y="981324"/>
                      </a:cubicBezTo>
                      <a:close/>
                    </a:path>
                  </a:pathLst>
                </a:custGeom>
                <a:gradFill flip="none" rotWithShape="1">
                  <a:gsLst>
                    <a:gs pos="0">
                      <a:srgbClr val="92D050"/>
                    </a:gs>
                    <a:gs pos="100000">
                      <a:srgbClr val="FFFF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2" name="Group 60"/>
                <p:cNvGrpSpPr/>
                <p:nvPr/>
              </p:nvGrpSpPr>
              <p:grpSpPr>
                <a:xfrm>
                  <a:off x="5009779" y="4989132"/>
                  <a:ext cx="1202870" cy="1202869"/>
                  <a:chOff x="4586506" y="3424902"/>
                  <a:chExt cx="1346863" cy="1346862"/>
                </a:xfrm>
              </p:grpSpPr>
              <p:sp>
                <p:nvSpPr>
                  <p:cNvPr id="21" name="Oval 44"/>
                  <p:cNvSpPr>
                    <a:spLocks noChangeAspect="1"/>
                  </p:cNvSpPr>
                  <p:nvPr/>
                </p:nvSpPr>
                <p:spPr>
                  <a:xfrm>
                    <a:off x="4586506" y="3424902"/>
                    <a:ext cx="1346863" cy="1346862"/>
                  </a:xfrm>
                  <a:prstGeom prst="ellipse">
                    <a:avLst/>
                  </a:prstGeom>
                  <a:solidFill>
                    <a:srgbClr val="1AE66D"/>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600" b="1" dirty="0">
                      <a:latin typeface="Times New Roman" panose="02020603050405020304" pitchFamily="18" charset="0"/>
                      <a:cs typeface="Times New Roman" panose="02020603050405020304" pitchFamily="18" charset="0"/>
                    </a:endParaRPr>
                  </a:p>
                </p:txBody>
              </p:sp>
              <p:sp>
                <p:nvSpPr>
                  <p:cNvPr id="22" name="Rectangle 47"/>
                  <p:cNvSpPr/>
                  <p:nvPr/>
                </p:nvSpPr>
                <p:spPr>
                  <a:xfrm>
                    <a:off x="4644736" y="3834057"/>
                    <a:ext cx="1206529" cy="482468"/>
                  </a:xfrm>
                  <a:prstGeom prst="rect">
                    <a:avLst/>
                  </a:prstGeom>
                </p:spPr>
                <p:txBody>
                  <a:bodyPr wrap="none">
                    <a:spAutoFit/>
                  </a:bodyPr>
                  <a:lstStyle/>
                  <a:p>
                    <a:pPr algn="ctr"/>
                    <a:r>
                      <a:rPr lang="en-US" sz="2200" b="1" dirty="0">
                        <a:solidFill>
                          <a:srgbClr val="0107FF"/>
                        </a:solidFill>
                        <a:latin typeface="Times New Roman" panose="02020603050405020304" pitchFamily="18" charset="0"/>
                        <a:cs typeface="Times New Roman" panose="02020603050405020304" pitchFamily="18" charset="0"/>
                      </a:rPr>
                      <a:t>Charge</a:t>
                    </a:r>
                  </a:p>
                </p:txBody>
              </p:sp>
            </p:grpSp>
            <p:grpSp>
              <p:nvGrpSpPr>
                <p:cNvPr id="13" name="Group 64"/>
                <p:cNvGrpSpPr/>
                <p:nvPr/>
              </p:nvGrpSpPr>
              <p:grpSpPr>
                <a:xfrm>
                  <a:off x="5827616" y="4468922"/>
                  <a:ext cx="1852360" cy="477719"/>
                  <a:chOff x="6221569" y="3957680"/>
                  <a:chExt cx="1852360" cy="477719"/>
                </a:xfrm>
              </p:grpSpPr>
              <p:sp>
                <p:nvSpPr>
                  <p:cNvPr id="19" name="AutoShape 10"/>
                  <p:cNvSpPr>
                    <a:spLocks noChangeArrowheads="1"/>
                  </p:cNvSpPr>
                  <p:nvPr/>
                </p:nvSpPr>
                <p:spPr bwMode="auto">
                  <a:xfrm>
                    <a:off x="6221569" y="3957680"/>
                    <a:ext cx="1852360" cy="477719"/>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endParaRPr lang="en-US" altLang="en-US"/>
                  </a:p>
                  <a:p>
                    <a:endParaRPr lang="en-US" altLang="en-US" dirty="0"/>
                  </a:p>
                </p:txBody>
              </p:sp>
              <p:sp>
                <p:nvSpPr>
                  <p:cNvPr id="20" name="Rectangle 63"/>
                  <p:cNvSpPr/>
                  <p:nvPr/>
                </p:nvSpPr>
                <p:spPr>
                  <a:xfrm>
                    <a:off x="6372951" y="4033513"/>
                    <a:ext cx="1579091" cy="311536"/>
                  </a:xfrm>
                  <a:prstGeom prst="rect">
                    <a:avLst/>
                  </a:prstGeom>
                </p:spPr>
                <p:txBody>
                  <a:bodyPr wrap="square">
                    <a:spAutoFit/>
                  </a:bodyPr>
                  <a:lstStyle/>
                  <a:p>
                    <a:pPr algn="ctr" defTabSz="1555712">
                      <a:lnSpc>
                        <a:spcPts val="2600"/>
                      </a:lnSpc>
                      <a:spcBef>
                        <a:spcPct val="0"/>
                      </a:spcBef>
                      <a:spcAft>
                        <a:spcPct val="35000"/>
                      </a:spcAft>
                    </a:pPr>
                    <a:r>
                      <a:rPr lang="en-US" sz="2000" b="1" dirty="0">
                        <a:solidFill>
                          <a:schemeClr val="tx1"/>
                        </a:solidFill>
                        <a:latin typeface="Times New Roman" panose="02020603050405020304" pitchFamily="18" charset="0"/>
                        <a:cs typeface="Times New Roman" panose="02020603050405020304" pitchFamily="18" charset="0"/>
                      </a:rPr>
                      <a:t>Polar Metals</a:t>
                    </a:r>
                  </a:p>
                </p:txBody>
              </p:sp>
            </p:grpSp>
            <p:sp>
              <p:nvSpPr>
                <p:cNvPr id="14" name="Oval 9"/>
                <p:cNvSpPr/>
                <p:nvPr/>
              </p:nvSpPr>
              <p:spPr>
                <a:xfrm>
                  <a:off x="7294948" y="4905262"/>
                  <a:ext cx="1570326" cy="13675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61"/>
                <p:cNvGrpSpPr/>
                <p:nvPr/>
              </p:nvGrpSpPr>
              <p:grpSpPr>
                <a:xfrm>
                  <a:off x="7294071" y="4982841"/>
                  <a:ext cx="1202869" cy="1202869"/>
                  <a:chOff x="7146389" y="3402517"/>
                  <a:chExt cx="1346862" cy="1346862"/>
                </a:xfrm>
              </p:grpSpPr>
              <p:sp>
                <p:nvSpPr>
                  <p:cNvPr id="17" name="Oval 45"/>
                  <p:cNvSpPr>
                    <a:spLocks noChangeAspect="1"/>
                  </p:cNvSpPr>
                  <p:nvPr/>
                </p:nvSpPr>
                <p:spPr>
                  <a:xfrm>
                    <a:off x="7146389" y="3402517"/>
                    <a:ext cx="1346862" cy="1346862"/>
                  </a:xfrm>
                  <a:prstGeom prst="ellipse">
                    <a:avLst/>
                  </a:prstGeom>
                  <a:solidFill>
                    <a:srgbClr val="DDCB2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48"/>
                  <p:cNvSpPr/>
                  <p:nvPr/>
                </p:nvSpPr>
                <p:spPr>
                  <a:xfrm>
                    <a:off x="7242585" y="3846786"/>
                    <a:ext cx="1154476" cy="482468"/>
                  </a:xfrm>
                  <a:prstGeom prst="rect">
                    <a:avLst/>
                  </a:prstGeom>
                </p:spPr>
                <p:txBody>
                  <a:bodyPr wrap="none">
                    <a:spAutoFit/>
                  </a:bodyPr>
                  <a:lstStyle/>
                  <a:p>
                    <a:pPr algn="ctr"/>
                    <a:r>
                      <a:rPr lang="en-US" sz="2200" b="1" dirty="0">
                        <a:solidFill>
                          <a:srgbClr val="0107FF"/>
                        </a:solidFill>
                        <a:latin typeface="Times New Roman" panose="02020603050405020304" pitchFamily="18" charset="0"/>
                        <a:cs typeface="Times New Roman" panose="02020603050405020304" pitchFamily="18" charset="0"/>
                      </a:rPr>
                      <a:t>Lattice</a:t>
                    </a:r>
                  </a:p>
                </p:txBody>
              </p:sp>
            </p:grpSp>
            <p:sp>
              <p:nvSpPr>
                <p:cNvPr id="16" name="Rectangle 35"/>
                <p:cNvSpPr/>
                <p:nvPr/>
              </p:nvSpPr>
              <p:spPr>
                <a:xfrm>
                  <a:off x="6086197" y="5385321"/>
                  <a:ext cx="1318042" cy="394370"/>
                </a:xfrm>
                <a:prstGeom prst="rect">
                  <a:avLst/>
                </a:prstGeom>
              </p:spPr>
              <p:txBody>
                <a:bodyPr wrap="none">
                  <a:spAutoFit/>
                </a:bodyPr>
                <a:lstStyle/>
                <a:p>
                  <a:pPr algn="ctr"/>
                  <a:r>
                    <a:rPr lang="en-US" sz="20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de-coupled</a:t>
                  </a:r>
                </a:p>
              </p:txBody>
            </p:sp>
          </p:grpSp>
          <p:sp>
            <p:nvSpPr>
              <p:cNvPr id="10" name="矩形 9"/>
              <p:cNvSpPr/>
              <p:nvPr/>
            </p:nvSpPr>
            <p:spPr>
              <a:xfrm>
                <a:off x="152400" y="3246072"/>
                <a:ext cx="5975811" cy="461665"/>
              </a:xfrm>
              <a:prstGeom prst="rect">
                <a:avLst/>
              </a:prstGeom>
            </p:spPr>
            <p:txBody>
              <a:bodyPr wrap="square">
                <a:spAutoFit/>
              </a:bodyPr>
              <a:lstStyle/>
              <a:p>
                <a:r>
                  <a:rPr lang="en-US" altLang="zh-CN" b="1" dirty="0">
                    <a:solidFill>
                      <a:schemeClr val="tx1"/>
                    </a:solidFill>
                    <a:latin typeface="Arial" panose="020B0604020202020204" pitchFamily="34" charset="0"/>
                    <a:cs typeface="Arial" panose="020B0604020202020204" pitchFamily="34" charset="0"/>
                  </a:rPr>
                  <a:t>weak electron-lattice coupling principle</a:t>
                </a:r>
                <a:endParaRPr lang="zh-CN" altLang="en-US" dirty="0">
                  <a:solidFill>
                    <a:schemeClr val="tx1"/>
                  </a:solidFill>
                </a:endParaRPr>
              </a:p>
            </p:txBody>
          </p:sp>
        </p:grpSp>
      </p:grpSp>
      <p:sp>
        <p:nvSpPr>
          <p:cNvPr id="34" name="Rectangle 48"/>
          <p:cNvSpPr>
            <a:spLocks noChangeArrowheads="1"/>
          </p:cNvSpPr>
          <p:nvPr/>
        </p:nvSpPr>
        <p:spPr bwMode="auto">
          <a:xfrm>
            <a:off x="35057" y="505610"/>
            <a:ext cx="9128436" cy="45720"/>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2700">
            <a:noFill/>
            <a:miter lim="800000"/>
            <a:headEnd/>
            <a:tailEnd/>
          </a:ln>
          <a:effectLst/>
        </p:spPr>
        <p:txBody>
          <a:bodyPr rot="10800000" lIns="75616" tIns="37145" rIns="75616" bIns="37145">
            <a:prstTxWarp prst="textNoShape">
              <a:avLst/>
            </a:prstTxWarp>
          </a:bodyPr>
          <a:lstStyle/>
          <a:p>
            <a:pPr algn="ctr" defTabSz="457200" fontAlgn="auto">
              <a:spcBef>
                <a:spcPts val="0"/>
              </a:spcBef>
              <a:spcAft>
                <a:spcPts val="0"/>
              </a:spcAft>
              <a:defRPr/>
            </a:pPr>
            <a:endParaRPr lang="en-US" sz="2025" i="1">
              <a:solidFill>
                <a:prstClr val="black"/>
              </a:solidFill>
              <a:effectLst>
                <a:outerShdw blurRad="38100" dist="38100" dir="2700000" algn="tl">
                  <a:srgbClr val="FFFFFF"/>
                </a:outerShdw>
              </a:effectLst>
              <a:latin typeface="Book Antiqua" pitchFamily="-107" charset="0"/>
              <a:ea typeface="ＭＳ Ｐゴシック" pitchFamily="-107" charset="-128"/>
              <a:cs typeface="ＭＳ Ｐゴシック" pitchFamily="-107" charset="-128"/>
            </a:endParaRPr>
          </a:p>
        </p:txBody>
      </p:sp>
      <p:sp>
        <p:nvSpPr>
          <p:cNvPr id="35" name="Rectangle 3"/>
          <p:cNvSpPr>
            <a:spLocks noChangeArrowheads="1"/>
          </p:cNvSpPr>
          <p:nvPr/>
        </p:nvSpPr>
        <p:spPr bwMode="auto">
          <a:xfrm>
            <a:off x="-12405" y="5499"/>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Oxide Polar Metals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6"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627"/>
            <a:ext cx="745411" cy="493776"/>
          </a:xfrm>
          <a:prstGeom prst="rect">
            <a:avLst/>
          </a:prstGeom>
        </p:spPr>
      </p:pic>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sp>
        <p:nvSpPr>
          <p:cNvPr id="3" name="灯片编号占位符 2"/>
          <p:cNvSpPr>
            <a:spLocks noGrp="1"/>
          </p:cNvSpPr>
          <p:nvPr>
            <p:ph type="sldNum" sz="quarter" idx="12"/>
          </p:nvPr>
        </p:nvSpPr>
        <p:spPr/>
        <p:txBody>
          <a:bodyPr/>
          <a:lstStyle/>
          <a:p>
            <a:fld id="{51406E5F-ABC8-4815-9549-3CAD0C9534B0}" type="slidenum">
              <a:rPr lang="en-US" altLang="en-US" smtClean="0"/>
              <a:pPr/>
              <a:t>6</a:t>
            </a:fld>
            <a:endParaRPr lang="en-US" altLang="en-US"/>
          </a:p>
        </p:txBody>
      </p:sp>
    </p:spTree>
    <p:extLst>
      <p:ext uri="{BB962C8B-B14F-4D97-AF65-F5344CB8AC3E}">
        <p14:creationId xmlns:p14="http://schemas.microsoft.com/office/powerpoint/2010/main" val="193292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图片 9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Designing Oxide Polar Metals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1"/>
            <a:ext cx="761999" cy="504765"/>
          </a:xfrm>
          <a:prstGeom prst="rect">
            <a:avLst/>
          </a:prstGeom>
        </p:spPr>
      </p:pic>
      <p:sp>
        <p:nvSpPr>
          <p:cNvPr id="35" name="AutoShape 10"/>
          <p:cNvSpPr>
            <a:spLocks noChangeArrowheads="1"/>
          </p:cNvSpPr>
          <p:nvPr/>
        </p:nvSpPr>
        <p:spPr bwMode="auto">
          <a:xfrm>
            <a:off x="6211562" y="4987271"/>
            <a:ext cx="2889453" cy="1587960"/>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dirty="0">
              <a:solidFill>
                <a:prstClr val="black"/>
              </a:solidFill>
              <a:latin typeface="Arial" panose="020B0604020202020204" pitchFamily="34" charset="0"/>
              <a:cs typeface="Arial" panose="020B0604020202020204" pitchFamily="34" charset="0"/>
            </a:endParaRPr>
          </a:p>
          <a:p>
            <a:pPr defTabSz="457200" fontAlgn="auto">
              <a:spcBef>
                <a:spcPts val="0"/>
              </a:spcBef>
              <a:spcAft>
                <a:spcPts val="0"/>
              </a:spcAft>
            </a:pPr>
            <a:endParaRPr lang="en-US" altLang="en-US" sz="1800" dirty="0">
              <a:solidFill>
                <a:prstClr val="black"/>
              </a:solidFill>
              <a:latin typeface="Arial" panose="020B0604020202020204" pitchFamily="34" charset="0"/>
              <a:cs typeface="Arial" panose="020B0604020202020204" pitchFamily="34" charset="0"/>
            </a:endParaRPr>
          </a:p>
        </p:txBody>
      </p:sp>
      <p:sp>
        <p:nvSpPr>
          <p:cNvPr id="36" name="TextBox 35"/>
          <p:cNvSpPr txBox="1"/>
          <p:nvPr/>
        </p:nvSpPr>
        <p:spPr>
          <a:xfrm>
            <a:off x="2776009" y="5006559"/>
            <a:ext cx="654346" cy="1015663"/>
          </a:xfrm>
          <a:prstGeom prst="rect">
            <a:avLst/>
          </a:prstGeom>
          <a:noFill/>
        </p:spPr>
        <p:txBody>
          <a:bodyPr wrap="none" rtlCol="0">
            <a:spAutoFit/>
            <a:scene3d>
              <a:camera prst="isometricRightUp">
                <a:rot lat="0" lon="19800000" rev="0"/>
              </a:camera>
              <a:lightRig rig="threePt" dir="t"/>
            </a:scene3d>
            <a:sp3d extrusionH="57150">
              <a:bevelT w="38100" h="38100"/>
              <a:bevelB w="38100" h="38100"/>
            </a:sp3d>
          </a:bodyPr>
          <a:lstStyle/>
          <a:p>
            <a:pPr defTabSz="457200" fontAlgn="auto">
              <a:spcBef>
                <a:spcPts val="0"/>
              </a:spcBef>
              <a:spcAft>
                <a:spcPts val="0"/>
              </a:spcAft>
            </a:pPr>
            <a:r>
              <a:rPr lang="en-US" sz="6000" b="1" dirty="0">
                <a:solidFill>
                  <a:srgbClr val="00B0F0"/>
                </a:solidFill>
                <a:latin typeface="Arial" panose="020B0604020202020204" pitchFamily="34" charset="0"/>
                <a:cs typeface="Arial" panose="020B0604020202020204" pitchFamily="34" charset="0"/>
              </a:rPr>
              <a:t>?</a:t>
            </a:r>
          </a:p>
        </p:txBody>
      </p:sp>
      <p:sp>
        <p:nvSpPr>
          <p:cNvPr id="39" name="AutoShape 10"/>
          <p:cNvSpPr>
            <a:spLocks noChangeArrowheads="1"/>
          </p:cNvSpPr>
          <p:nvPr/>
        </p:nvSpPr>
        <p:spPr bwMode="auto">
          <a:xfrm>
            <a:off x="1785022" y="1025366"/>
            <a:ext cx="5188115" cy="553978"/>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a:solidFill>
                <a:prstClr val="black"/>
              </a:solidFill>
              <a:latin typeface="Calibri" panose="020F0502020204030204"/>
            </a:endParaRPr>
          </a:p>
          <a:p>
            <a:pPr defTabSz="457200" fontAlgn="auto">
              <a:spcBef>
                <a:spcPts val="0"/>
              </a:spcBef>
              <a:spcAft>
                <a:spcPts val="0"/>
              </a:spcAft>
            </a:pPr>
            <a:endParaRPr lang="en-US" altLang="en-US" sz="1800" dirty="0">
              <a:solidFill>
                <a:prstClr val="black"/>
              </a:solidFill>
              <a:latin typeface="Calibri" panose="020F0502020204030204"/>
            </a:endParaRPr>
          </a:p>
        </p:txBody>
      </p:sp>
      <p:sp>
        <p:nvSpPr>
          <p:cNvPr id="40" name="Rectangle 39"/>
          <p:cNvSpPr/>
          <p:nvPr/>
        </p:nvSpPr>
        <p:spPr>
          <a:xfrm>
            <a:off x="3082948" y="1104071"/>
            <a:ext cx="2280443" cy="425758"/>
          </a:xfrm>
          <a:prstGeom prst="rect">
            <a:avLst/>
          </a:prstGeom>
        </p:spPr>
        <p:txBody>
          <a:bodyPr wrap="square">
            <a:spAutoFit/>
          </a:bodyPr>
          <a:lstStyle/>
          <a:p>
            <a:pPr algn="ctr" defTabSz="1555750" fontAlgn="auto">
              <a:lnSpc>
                <a:spcPts val="2600"/>
              </a:lnSpc>
              <a:spcAft>
                <a:spcPct val="35000"/>
              </a:spcAft>
            </a:pPr>
            <a:r>
              <a:rPr lang="en-US" sz="2800" b="1" dirty="0">
                <a:solidFill>
                  <a:srgbClr val="C00000"/>
                </a:solidFill>
                <a:latin typeface="Times New Roman" panose="02020603050405020304" pitchFamily="18" charset="0"/>
                <a:cs typeface="Times New Roman" panose="02020603050405020304" pitchFamily="18" charset="0"/>
              </a:rPr>
              <a:t>Polar Metals</a:t>
            </a:r>
          </a:p>
        </p:txBody>
      </p:sp>
      <p:sp>
        <p:nvSpPr>
          <p:cNvPr id="41" name="TextBox 40"/>
          <p:cNvSpPr txBox="1"/>
          <p:nvPr/>
        </p:nvSpPr>
        <p:spPr>
          <a:xfrm>
            <a:off x="5373474" y="5006559"/>
            <a:ext cx="654346" cy="1015663"/>
          </a:xfrm>
          <a:prstGeom prst="rect">
            <a:avLst/>
          </a:prstGeom>
          <a:noFill/>
        </p:spPr>
        <p:txBody>
          <a:bodyPr wrap="none" rtlCol="0">
            <a:spAutoFit/>
            <a:scene3d>
              <a:camera prst="isometricRightUp">
                <a:rot lat="0" lon="19800000" rev="0"/>
              </a:camera>
              <a:lightRig rig="threePt" dir="t"/>
            </a:scene3d>
            <a:sp3d extrusionH="57150">
              <a:bevelT w="38100" h="38100"/>
              <a:bevelB w="38100" h="38100"/>
            </a:sp3d>
          </a:bodyPr>
          <a:lstStyle/>
          <a:p>
            <a:pPr defTabSz="457200" fontAlgn="auto">
              <a:spcBef>
                <a:spcPts val="0"/>
              </a:spcBef>
              <a:spcAft>
                <a:spcPts val="0"/>
              </a:spcAft>
            </a:pPr>
            <a:r>
              <a:rPr lang="en-US" sz="6000" b="1" dirty="0">
                <a:solidFill>
                  <a:srgbClr val="00B0F0"/>
                </a:solidFill>
                <a:latin typeface="Arial" panose="020B0604020202020204" pitchFamily="34" charset="0"/>
                <a:cs typeface="Arial" panose="020B0604020202020204" pitchFamily="34" charset="0"/>
              </a:rPr>
              <a:t>?</a:t>
            </a:r>
          </a:p>
        </p:txBody>
      </p:sp>
      <p:grpSp>
        <p:nvGrpSpPr>
          <p:cNvPr id="42" name="Group 41"/>
          <p:cNvGrpSpPr/>
          <p:nvPr/>
        </p:nvGrpSpPr>
        <p:grpSpPr>
          <a:xfrm>
            <a:off x="4167689" y="1747945"/>
            <a:ext cx="1828800" cy="4984503"/>
            <a:chOff x="4422178" y="1878314"/>
            <a:chExt cx="1828800" cy="4984503"/>
          </a:xfrm>
        </p:grpSpPr>
        <p:sp>
          <p:nvSpPr>
            <p:cNvPr id="43" name="Freeform 42"/>
            <p:cNvSpPr>
              <a:spLocks noChangeAspect="1"/>
            </p:cNvSpPr>
            <p:nvPr/>
          </p:nvSpPr>
          <p:spPr>
            <a:xfrm rot="7200000">
              <a:off x="2844326" y="3456166"/>
              <a:ext cx="4984503" cy="1828800"/>
            </a:xfrm>
            <a:custGeom>
              <a:avLst/>
              <a:gdLst>
                <a:gd name="connsiteX0" fmla="*/ 10074 w 5349314"/>
                <a:gd name="connsiteY0" fmla="*/ 1114467 h 1962648"/>
                <a:gd name="connsiteX1" fmla="*/ 5067 w 5349314"/>
                <a:gd name="connsiteY1" fmla="*/ 1081659 h 1962648"/>
                <a:gd name="connsiteX2" fmla="*/ 0 w 5349314"/>
                <a:gd name="connsiteY2" fmla="*/ 981324 h 1962648"/>
                <a:gd name="connsiteX3" fmla="*/ 44118 w 5349314"/>
                <a:gd name="connsiteY3" fmla="*/ 1273136 h 1962648"/>
                <a:gd name="connsiteX4" fmla="*/ 19937 w 5349314"/>
                <a:gd name="connsiteY4" fmla="*/ 1179095 h 1962648"/>
                <a:gd name="connsiteX5" fmla="*/ 15022 w 5349314"/>
                <a:gd name="connsiteY5" fmla="*/ 1146887 h 1962648"/>
                <a:gd name="connsiteX6" fmla="*/ 90983 w 5349314"/>
                <a:gd name="connsiteY6" fmla="*/ 1392082 h 1962648"/>
                <a:gd name="connsiteX7" fmla="*/ 77118 w 5349314"/>
                <a:gd name="connsiteY7" fmla="*/ 1363300 h 1962648"/>
                <a:gd name="connsiteX8" fmla="*/ 44120 w 5349314"/>
                <a:gd name="connsiteY8" fmla="*/ 1273144 h 1962648"/>
                <a:gd name="connsiteX9" fmla="*/ 167592 w 5349314"/>
                <a:gd name="connsiteY9" fmla="*/ 1529987 h 1962648"/>
                <a:gd name="connsiteX10" fmla="*/ 118441 w 5349314"/>
                <a:gd name="connsiteY10" fmla="*/ 1449082 h 1962648"/>
                <a:gd name="connsiteX11" fmla="*/ 104727 w 5349314"/>
                <a:gd name="connsiteY11" fmla="*/ 1420614 h 1962648"/>
                <a:gd name="connsiteX12" fmla="*/ 285023 w 5349314"/>
                <a:gd name="connsiteY12" fmla="*/ 1672316 h 1962648"/>
                <a:gd name="connsiteX13" fmla="*/ 242186 w 5349314"/>
                <a:gd name="connsiteY13" fmla="*/ 1620397 h 1962648"/>
                <a:gd name="connsiteX14" fmla="*/ 285021 w 5349314"/>
                <a:gd name="connsiteY14" fmla="*/ 1672313 h 1962648"/>
                <a:gd name="connsiteX15" fmla="*/ 1146887 w 5349314"/>
                <a:gd name="connsiteY15" fmla="*/ 15022 h 1962648"/>
                <a:gd name="connsiteX16" fmla="*/ 1114467 w 5349314"/>
                <a:gd name="connsiteY16" fmla="*/ 10074 h 1962648"/>
                <a:gd name="connsiteX17" fmla="*/ 1130770 w 5349314"/>
                <a:gd name="connsiteY17" fmla="*/ 11307 h 1962648"/>
                <a:gd name="connsiteX18" fmla="*/ 1273141 w 5349314"/>
                <a:gd name="connsiteY18" fmla="*/ 44119 h 1962648"/>
                <a:gd name="connsiteX19" fmla="*/ 1273140 w 5349314"/>
                <a:gd name="connsiteY19" fmla="*/ 44119 h 1962648"/>
                <a:gd name="connsiteX20" fmla="*/ 1273139 w 5349314"/>
                <a:gd name="connsiteY20" fmla="*/ 44118 h 1962648"/>
                <a:gd name="connsiteX21" fmla="*/ 1273140 w 5349314"/>
                <a:gd name="connsiteY21" fmla="*/ 44119 h 1962648"/>
                <a:gd name="connsiteX22" fmla="*/ 1420613 w 5349314"/>
                <a:gd name="connsiteY22" fmla="*/ 104727 h 1962648"/>
                <a:gd name="connsiteX23" fmla="*/ 1392083 w 5349314"/>
                <a:gd name="connsiteY23" fmla="*/ 90983 h 1962648"/>
                <a:gd name="connsiteX24" fmla="*/ 1406769 w 5349314"/>
                <a:gd name="connsiteY24" fmla="*/ 96769 h 1962648"/>
                <a:gd name="connsiteX25" fmla="*/ 1614766 w 5349314"/>
                <a:gd name="connsiteY25" fmla="*/ 237540 h 1962648"/>
                <a:gd name="connsiteX26" fmla="*/ 1529992 w 5349314"/>
                <a:gd name="connsiteY26" fmla="*/ 167595 h 1962648"/>
                <a:gd name="connsiteX27" fmla="*/ 1529991 w 5349314"/>
                <a:gd name="connsiteY27" fmla="*/ 167594 h 1962648"/>
                <a:gd name="connsiteX28" fmla="*/ 1529992 w 5349314"/>
                <a:gd name="connsiteY28" fmla="*/ 167595 h 1962648"/>
                <a:gd name="connsiteX29" fmla="*/ 5349314 w 5349314"/>
                <a:gd name="connsiteY29" fmla="*/ 981324 h 1962648"/>
                <a:gd name="connsiteX30" fmla="*/ 4367990 w 5349314"/>
                <a:gd name="connsiteY30" fmla="*/ 1962648 h 1962648"/>
                <a:gd name="connsiteX31" fmla="*/ 3819323 w 5349314"/>
                <a:gd name="connsiteY31" fmla="*/ 1795053 h 1962648"/>
                <a:gd name="connsiteX32" fmla="*/ 3769043 w 5349314"/>
                <a:gd name="connsiteY32" fmla="*/ 1753569 h 1962648"/>
                <a:gd name="connsiteX33" fmla="*/ 3769043 w 5349314"/>
                <a:gd name="connsiteY33" fmla="*/ 1754514 h 1962648"/>
                <a:gd name="connsiteX34" fmla="*/ 3757763 w 5349314"/>
                <a:gd name="connsiteY34" fmla="*/ 1744262 h 1962648"/>
                <a:gd name="connsiteX35" fmla="*/ 3677001 w 5349314"/>
                <a:gd name="connsiteY35" fmla="*/ 1677627 h 1962648"/>
                <a:gd name="connsiteX36" fmla="*/ 3611254 w 5349314"/>
                <a:gd name="connsiteY36" fmla="*/ 1627845 h 1962648"/>
                <a:gd name="connsiteX37" fmla="*/ 2674657 w 5349314"/>
                <a:gd name="connsiteY37" fmla="*/ 1335560 h 1962648"/>
                <a:gd name="connsiteX38" fmla="*/ 1738060 w 5349314"/>
                <a:gd name="connsiteY38" fmla="*/ 1627845 h 1962648"/>
                <a:gd name="connsiteX39" fmla="*/ 1675336 w 5349314"/>
                <a:gd name="connsiteY39" fmla="*/ 1675339 h 1962648"/>
                <a:gd name="connsiteX40" fmla="*/ 1677618 w 5349314"/>
                <a:gd name="connsiteY40" fmla="*/ 1672324 h 1962648"/>
                <a:gd name="connsiteX41" fmla="*/ 1795053 w 5349314"/>
                <a:gd name="connsiteY41" fmla="*/ 1529992 h 1962648"/>
                <a:gd name="connsiteX42" fmla="*/ 1962648 w 5349314"/>
                <a:gd name="connsiteY42" fmla="*/ 981324 h 1962648"/>
                <a:gd name="connsiteX43" fmla="*/ 1675225 w 5349314"/>
                <a:gd name="connsiteY43" fmla="*/ 287423 h 1962648"/>
                <a:gd name="connsiteX44" fmla="*/ 1672326 w 5349314"/>
                <a:gd name="connsiteY44" fmla="*/ 285031 h 1962648"/>
                <a:gd name="connsiteX45" fmla="*/ 1738059 w 5349314"/>
                <a:gd name="connsiteY45" fmla="*/ 334803 h 1962648"/>
                <a:gd name="connsiteX46" fmla="*/ 2674656 w 5349314"/>
                <a:gd name="connsiteY46" fmla="*/ 627088 h 1962648"/>
                <a:gd name="connsiteX47" fmla="*/ 3611253 w 5349314"/>
                <a:gd name="connsiteY47" fmla="*/ 334803 h 1962648"/>
                <a:gd name="connsiteX48" fmla="*/ 3677013 w 5349314"/>
                <a:gd name="connsiteY48" fmla="*/ 285012 h 1962648"/>
                <a:gd name="connsiteX49" fmla="*/ 3757751 w 5349314"/>
                <a:gd name="connsiteY49" fmla="*/ 218396 h 1962648"/>
                <a:gd name="connsiteX50" fmla="*/ 3769043 w 5349314"/>
                <a:gd name="connsiteY50" fmla="*/ 208133 h 1962648"/>
                <a:gd name="connsiteX51" fmla="*/ 3769043 w 5349314"/>
                <a:gd name="connsiteY51" fmla="*/ 209080 h 1962648"/>
                <a:gd name="connsiteX52" fmla="*/ 3819323 w 5349314"/>
                <a:gd name="connsiteY52" fmla="*/ 167595 h 1962648"/>
                <a:gd name="connsiteX53" fmla="*/ 4367990 w 5349314"/>
                <a:gd name="connsiteY53" fmla="*/ 0 h 1962648"/>
                <a:gd name="connsiteX54" fmla="*/ 5349314 w 5349314"/>
                <a:gd name="connsiteY54"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49314" h="1962648">
                  <a:moveTo>
                    <a:pt x="10074" y="1114467"/>
                  </a:moveTo>
                  <a:lnTo>
                    <a:pt x="5067" y="1081659"/>
                  </a:lnTo>
                  <a:cubicBezTo>
                    <a:pt x="1717" y="1048670"/>
                    <a:pt x="0" y="1015197"/>
                    <a:pt x="0" y="981324"/>
                  </a:cubicBezTo>
                  <a:close/>
                  <a:moveTo>
                    <a:pt x="44118" y="1273136"/>
                  </a:moveTo>
                  <a:lnTo>
                    <a:pt x="19937" y="1179095"/>
                  </a:lnTo>
                  <a:lnTo>
                    <a:pt x="15022" y="1146887"/>
                  </a:lnTo>
                  <a:close/>
                  <a:moveTo>
                    <a:pt x="90983" y="1392082"/>
                  </a:moveTo>
                  <a:lnTo>
                    <a:pt x="77118" y="1363300"/>
                  </a:lnTo>
                  <a:lnTo>
                    <a:pt x="44120" y="1273144"/>
                  </a:lnTo>
                  <a:close/>
                  <a:moveTo>
                    <a:pt x="167592" y="1529987"/>
                  </a:moveTo>
                  <a:lnTo>
                    <a:pt x="118441" y="1449082"/>
                  </a:lnTo>
                  <a:lnTo>
                    <a:pt x="104727" y="1420614"/>
                  </a:lnTo>
                  <a:close/>
                  <a:moveTo>
                    <a:pt x="285023" y="1672316"/>
                  </a:moveTo>
                  <a:lnTo>
                    <a:pt x="242186" y="1620397"/>
                  </a:lnTo>
                  <a:lnTo>
                    <a:pt x="285021" y="1672313"/>
                  </a:lnTo>
                  <a:close/>
                  <a:moveTo>
                    <a:pt x="1146887" y="15022"/>
                  </a:moveTo>
                  <a:lnTo>
                    <a:pt x="1114467" y="10074"/>
                  </a:lnTo>
                  <a:lnTo>
                    <a:pt x="1130770" y="11307"/>
                  </a:lnTo>
                  <a:close/>
                  <a:moveTo>
                    <a:pt x="1273141" y="44119"/>
                  </a:moveTo>
                  <a:lnTo>
                    <a:pt x="1273140" y="44119"/>
                  </a:lnTo>
                  <a:lnTo>
                    <a:pt x="1273139" y="44118"/>
                  </a:lnTo>
                  <a:lnTo>
                    <a:pt x="1273140" y="44119"/>
                  </a:lnTo>
                  <a:close/>
                  <a:moveTo>
                    <a:pt x="1420613" y="104727"/>
                  </a:moveTo>
                  <a:lnTo>
                    <a:pt x="1392083" y="90983"/>
                  </a:lnTo>
                  <a:lnTo>
                    <a:pt x="1406769" y="96769"/>
                  </a:lnTo>
                  <a:close/>
                  <a:moveTo>
                    <a:pt x="1614766" y="237540"/>
                  </a:moveTo>
                  <a:lnTo>
                    <a:pt x="1529992" y="167595"/>
                  </a:lnTo>
                  <a:lnTo>
                    <a:pt x="1529991" y="167594"/>
                  </a:lnTo>
                  <a:lnTo>
                    <a:pt x="1529992" y="167595"/>
                  </a:lnTo>
                  <a:close/>
                  <a:moveTo>
                    <a:pt x="5349314" y="981324"/>
                  </a:move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36" y="1675339"/>
                  </a:lnTo>
                  <a:lnTo>
                    <a:pt x="1677618" y="1672324"/>
                  </a:lnTo>
                  <a:lnTo>
                    <a:pt x="1795053" y="1529992"/>
                  </a:lnTo>
                  <a:cubicBezTo>
                    <a:pt x="1900864" y="1373371"/>
                    <a:pt x="1962648" y="1184563"/>
                    <a:pt x="1962648" y="981324"/>
                  </a:cubicBezTo>
                  <a:cubicBezTo>
                    <a:pt x="1962648" y="710339"/>
                    <a:pt x="1852810" y="465008"/>
                    <a:pt x="1675225" y="287423"/>
                  </a:cubicBezTo>
                  <a:lnTo>
                    <a:pt x="1672326" y="28503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ubicBezTo>
                    <a:pt x="4909960" y="0"/>
                    <a:pt x="5349314" y="439354"/>
                    <a:pt x="5349314" y="981324"/>
                  </a:cubicBezTo>
                  <a:close/>
                </a:path>
              </a:pathLst>
            </a:custGeom>
            <a:gradFill flip="none" rotWithShape="1">
              <a:gsLst>
                <a:gs pos="0">
                  <a:srgbClr val="FFFF00"/>
                </a:gs>
                <a:gs pos="100000">
                  <a:srgbClr val="00B0F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black"/>
                </a:solidFill>
              </a:endParaRPr>
            </a:p>
          </p:txBody>
        </p:sp>
        <p:sp>
          <p:nvSpPr>
            <p:cNvPr id="44" name="Rectangle 43"/>
            <p:cNvSpPr/>
            <p:nvPr/>
          </p:nvSpPr>
          <p:spPr>
            <a:xfrm rot="-3600000">
              <a:off x="4521659" y="4212779"/>
              <a:ext cx="1439818" cy="430887"/>
            </a:xfrm>
            <a:prstGeom prst="rect">
              <a:avLst/>
            </a:prstGeom>
          </p:spPr>
          <p:txBody>
            <a:bodyPr wrap="none">
              <a:spAutoFit/>
            </a:bodyPr>
            <a:lstStyle/>
            <a:p>
              <a:pPr algn="ctr" defTabSz="457200" fontAlgn="auto">
                <a:spcBef>
                  <a:spcPts val="0"/>
                </a:spcBef>
                <a:spcAft>
                  <a:spcPts val="0"/>
                </a:spcAft>
              </a:pPr>
              <a:r>
                <a:rPr lang="en-US" sz="2200" b="1" dirty="0">
                  <a:solidFill>
                    <a:srgbClr val="413856"/>
                  </a:solidFill>
                  <a:latin typeface="Times New Roman" panose="02020603050405020304" pitchFamily="18" charset="0"/>
                  <a:cs typeface="Times New Roman" panose="02020603050405020304" pitchFamily="18" charset="0"/>
                </a:rPr>
                <a:t>Coupling?</a:t>
              </a:r>
            </a:p>
          </p:txBody>
        </p:sp>
      </p:grpSp>
      <p:grpSp>
        <p:nvGrpSpPr>
          <p:cNvPr id="45" name="Group 44"/>
          <p:cNvGrpSpPr/>
          <p:nvPr/>
        </p:nvGrpSpPr>
        <p:grpSpPr>
          <a:xfrm>
            <a:off x="1785023" y="2003286"/>
            <a:ext cx="4984503" cy="1828800"/>
            <a:chOff x="1963312" y="2133655"/>
            <a:chExt cx="4984503" cy="1828800"/>
          </a:xfrm>
        </p:grpSpPr>
        <p:sp>
          <p:nvSpPr>
            <p:cNvPr id="46" name="Freeform 45"/>
            <p:cNvSpPr>
              <a:spLocks noChangeAspect="1"/>
            </p:cNvSpPr>
            <p:nvPr/>
          </p:nvSpPr>
          <p:spPr>
            <a:xfrm>
              <a:off x="1963312" y="2133655"/>
              <a:ext cx="4984503" cy="1828800"/>
            </a:xfrm>
            <a:custGeom>
              <a:avLst/>
              <a:gdLst>
                <a:gd name="connsiteX0" fmla="*/ 10074 w 5349314"/>
                <a:gd name="connsiteY0" fmla="*/ 1114467 h 1962648"/>
                <a:gd name="connsiteX1" fmla="*/ 5067 w 5349314"/>
                <a:gd name="connsiteY1" fmla="*/ 1081659 h 1962648"/>
                <a:gd name="connsiteX2" fmla="*/ 0 w 5349314"/>
                <a:gd name="connsiteY2" fmla="*/ 981324 h 1962648"/>
                <a:gd name="connsiteX3" fmla="*/ 44118 w 5349314"/>
                <a:gd name="connsiteY3" fmla="*/ 1273136 h 1962648"/>
                <a:gd name="connsiteX4" fmla="*/ 19937 w 5349314"/>
                <a:gd name="connsiteY4" fmla="*/ 1179095 h 1962648"/>
                <a:gd name="connsiteX5" fmla="*/ 15022 w 5349314"/>
                <a:gd name="connsiteY5" fmla="*/ 1146887 h 1962648"/>
                <a:gd name="connsiteX6" fmla="*/ 90983 w 5349314"/>
                <a:gd name="connsiteY6" fmla="*/ 1392082 h 1962648"/>
                <a:gd name="connsiteX7" fmla="*/ 77118 w 5349314"/>
                <a:gd name="connsiteY7" fmla="*/ 1363300 h 1962648"/>
                <a:gd name="connsiteX8" fmla="*/ 44120 w 5349314"/>
                <a:gd name="connsiteY8" fmla="*/ 1273144 h 1962648"/>
                <a:gd name="connsiteX9" fmla="*/ 167592 w 5349314"/>
                <a:gd name="connsiteY9" fmla="*/ 1529987 h 1962648"/>
                <a:gd name="connsiteX10" fmla="*/ 118441 w 5349314"/>
                <a:gd name="connsiteY10" fmla="*/ 1449082 h 1962648"/>
                <a:gd name="connsiteX11" fmla="*/ 104727 w 5349314"/>
                <a:gd name="connsiteY11" fmla="*/ 1420614 h 1962648"/>
                <a:gd name="connsiteX12" fmla="*/ 285023 w 5349314"/>
                <a:gd name="connsiteY12" fmla="*/ 1672316 h 1962648"/>
                <a:gd name="connsiteX13" fmla="*/ 242186 w 5349314"/>
                <a:gd name="connsiteY13" fmla="*/ 1620397 h 1962648"/>
                <a:gd name="connsiteX14" fmla="*/ 285021 w 5349314"/>
                <a:gd name="connsiteY14" fmla="*/ 1672313 h 1962648"/>
                <a:gd name="connsiteX15" fmla="*/ 1146887 w 5349314"/>
                <a:gd name="connsiteY15" fmla="*/ 15022 h 1962648"/>
                <a:gd name="connsiteX16" fmla="*/ 1114467 w 5349314"/>
                <a:gd name="connsiteY16" fmla="*/ 10074 h 1962648"/>
                <a:gd name="connsiteX17" fmla="*/ 1130770 w 5349314"/>
                <a:gd name="connsiteY17" fmla="*/ 11307 h 1962648"/>
                <a:gd name="connsiteX18" fmla="*/ 1273141 w 5349314"/>
                <a:gd name="connsiteY18" fmla="*/ 44119 h 1962648"/>
                <a:gd name="connsiteX19" fmla="*/ 1273140 w 5349314"/>
                <a:gd name="connsiteY19" fmla="*/ 44119 h 1962648"/>
                <a:gd name="connsiteX20" fmla="*/ 1273139 w 5349314"/>
                <a:gd name="connsiteY20" fmla="*/ 44118 h 1962648"/>
                <a:gd name="connsiteX21" fmla="*/ 1273140 w 5349314"/>
                <a:gd name="connsiteY21" fmla="*/ 44119 h 1962648"/>
                <a:gd name="connsiteX22" fmla="*/ 1420613 w 5349314"/>
                <a:gd name="connsiteY22" fmla="*/ 104727 h 1962648"/>
                <a:gd name="connsiteX23" fmla="*/ 1392083 w 5349314"/>
                <a:gd name="connsiteY23" fmla="*/ 90983 h 1962648"/>
                <a:gd name="connsiteX24" fmla="*/ 1406769 w 5349314"/>
                <a:gd name="connsiteY24" fmla="*/ 96769 h 1962648"/>
                <a:gd name="connsiteX25" fmla="*/ 1614766 w 5349314"/>
                <a:gd name="connsiteY25" fmla="*/ 237540 h 1962648"/>
                <a:gd name="connsiteX26" fmla="*/ 1529992 w 5349314"/>
                <a:gd name="connsiteY26" fmla="*/ 167595 h 1962648"/>
                <a:gd name="connsiteX27" fmla="*/ 1529991 w 5349314"/>
                <a:gd name="connsiteY27" fmla="*/ 167594 h 1962648"/>
                <a:gd name="connsiteX28" fmla="*/ 1529992 w 5349314"/>
                <a:gd name="connsiteY28" fmla="*/ 167595 h 1962648"/>
                <a:gd name="connsiteX29" fmla="*/ 5349314 w 5349314"/>
                <a:gd name="connsiteY29" fmla="*/ 981324 h 1962648"/>
                <a:gd name="connsiteX30" fmla="*/ 4367990 w 5349314"/>
                <a:gd name="connsiteY30" fmla="*/ 1962648 h 1962648"/>
                <a:gd name="connsiteX31" fmla="*/ 3819323 w 5349314"/>
                <a:gd name="connsiteY31" fmla="*/ 1795053 h 1962648"/>
                <a:gd name="connsiteX32" fmla="*/ 3769043 w 5349314"/>
                <a:gd name="connsiteY32" fmla="*/ 1753569 h 1962648"/>
                <a:gd name="connsiteX33" fmla="*/ 3769043 w 5349314"/>
                <a:gd name="connsiteY33" fmla="*/ 1754514 h 1962648"/>
                <a:gd name="connsiteX34" fmla="*/ 3757763 w 5349314"/>
                <a:gd name="connsiteY34" fmla="*/ 1744262 h 1962648"/>
                <a:gd name="connsiteX35" fmla="*/ 3677001 w 5349314"/>
                <a:gd name="connsiteY35" fmla="*/ 1677627 h 1962648"/>
                <a:gd name="connsiteX36" fmla="*/ 3611254 w 5349314"/>
                <a:gd name="connsiteY36" fmla="*/ 1627845 h 1962648"/>
                <a:gd name="connsiteX37" fmla="*/ 2674657 w 5349314"/>
                <a:gd name="connsiteY37" fmla="*/ 1335560 h 1962648"/>
                <a:gd name="connsiteX38" fmla="*/ 1738060 w 5349314"/>
                <a:gd name="connsiteY38" fmla="*/ 1627845 h 1962648"/>
                <a:gd name="connsiteX39" fmla="*/ 1675336 w 5349314"/>
                <a:gd name="connsiteY39" fmla="*/ 1675339 h 1962648"/>
                <a:gd name="connsiteX40" fmla="*/ 1677618 w 5349314"/>
                <a:gd name="connsiteY40" fmla="*/ 1672324 h 1962648"/>
                <a:gd name="connsiteX41" fmla="*/ 1795053 w 5349314"/>
                <a:gd name="connsiteY41" fmla="*/ 1529992 h 1962648"/>
                <a:gd name="connsiteX42" fmla="*/ 1962648 w 5349314"/>
                <a:gd name="connsiteY42" fmla="*/ 981324 h 1962648"/>
                <a:gd name="connsiteX43" fmla="*/ 1675225 w 5349314"/>
                <a:gd name="connsiteY43" fmla="*/ 287423 h 1962648"/>
                <a:gd name="connsiteX44" fmla="*/ 1672326 w 5349314"/>
                <a:gd name="connsiteY44" fmla="*/ 285031 h 1962648"/>
                <a:gd name="connsiteX45" fmla="*/ 1738059 w 5349314"/>
                <a:gd name="connsiteY45" fmla="*/ 334803 h 1962648"/>
                <a:gd name="connsiteX46" fmla="*/ 2674656 w 5349314"/>
                <a:gd name="connsiteY46" fmla="*/ 627088 h 1962648"/>
                <a:gd name="connsiteX47" fmla="*/ 3611253 w 5349314"/>
                <a:gd name="connsiteY47" fmla="*/ 334803 h 1962648"/>
                <a:gd name="connsiteX48" fmla="*/ 3677013 w 5349314"/>
                <a:gd name="connsiteY48" fmla="*/ 285012 h 1962648"/>
                <a:gd name="connsiteX49" fmla="*/ 3757751 w 5349314"/>
                <a:gd name="connsiteY49" fmla="*/ 218396 h 1962648"/>
                <a:gd name="connsiteX50" fmla="*/ 3769043 w 5349314"/>
                <a:gd name="connsiteY50" fmla="*/ 208133 h 1962648"/>
                <a:gd name="connsiteX51" fmla="*/ 3769043 w 5349314"/>
                <a:gd name="connsiteY51" fmla="*/ 209080 h 1962648"/>
                <a:gd name="connsiteX52" fmla="*/ 3819323 w 5349314"/>
                <a:gd name="connsiteY52" fmla="*/ 167595 h 1962648"/>
                <a:gd name="connsiteX53" fmla="*/ 4367990 w 5349314"/>
                <a:gd name="connsiteY53" fmla="*/ 0 h 1962648"/>
                <a:gd name="connsiteX54" fmla="*/ 5349314 w 5349314"/>
                <a:gd name="connsiteY54"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49314" h="1962648">
                  <a:moveTo>
                    <a:pt x="10074" y="1114467"/>
                  </a:moveTo>
                  <a:lnTo>
                    <a:pt x="5067" y="1081659"/>
                  </a:lnTo>
                  <a:cubicBezTo>
                    <a:pt x="1717" y="1048670"/>
                    <a:pt x="0" y="1015197"/>
                    <a:pt x="0" y="981324"/>
                  </a:cubicBezTo>
                  <a:close/>
                  <a:moveTo>
                    <a:pt x="44118" y="1273136"/>
                  </a:moveTo>
                  <a:lnTo>
                    <a:pt x="19937" y="1179095"/>
                  </a:lnTo>
                  <a:lnTo>
                    <a:pt x="15022" y="1146887"/>
                  </a:lnTo>
                  <a:close/>
                  <a:moveTo>
                    <a:pt x="90983" y="1392082"/>
                  </a:moveTo>
                  <a:lnTo>
                    <a:pt x="77118" y="1363300"/>
                  </a:lnTo>
                  <a:lnTo>
                    <a:pt x="44120" y="1273144"/>
                  </a:lnTo>
                  <a:close/>
                  <a:moveTo>
                    <a:pt x="167592" y="1529987"/>
                  </a:moveTo>
                  <a:lnTo>
                    <a:pt x="118441" y="1449082"/>
                  </a:lnTo>
                  <a:lnTo>
                    <a:pt x="104727" y="1420614"/>
                  </a:lnTo>
                  <a:close/>
                  <a:moveTo>
                    <a:pt x="285023" y="1672316"/>
                  </a:moveTo>
                  <a:lnTo>
                    <a:pt x="242186" y="1620397"/>
                  </a:lnTo>
                  <a:lnTo>
                    <a:pt x="285021" y="1672313"/>
                  </a:lnTo>
                  <a:close/>
                  <a:moveTo>
                    <a:pt x="1146887" y="15022"/>
                  </a:moveTo>
                  <a:lnTo>
                    <a:pt x="1114467" y="10074"/>
                  </a:lnTo>
                  <a:lnTo>
                    <a:pt x="1130770" y="11307"/>
                  </a:lnTo>
                  <a:close/>
                  <a:moveTo>
                    <a:pt x="1273141" y="44119"/>
                  </a:moveTo>
                  <a:lnTo>
                    <a:pt x="1273140" y="44119"/>
                  </a:lnTo>
                  <a:lnTo>
                    <a:pt x="1273139" y="44118"/>
                  </a:lnTo>
                  <a:lnTo>
                    <a:pt x="1273140" y="44119"/>
                  </a:lnTo>
                  <a:close/>
                  <a:moveTo>
                    <a:pt x="1420613" y="104727"/>
                  </a:moveTo>
                  <a:lnTo>
                    <a:pt x="1392083" y="90983"/>
                  </a:lnTo>
                  <a:lnTo>
                    <a:pt x="1406769" y="96769"/>
                  </a:lnTo>
                  <a:close/>
                  <a:moveTo>
                    <a:pt x="1614766" y="237540"/>
                  </a:moveTo>
                  <a:lnTo>
                    <a:pt x="1529992" y="167595"/>
                  </a:lnTo>
                  <a:lnTo>
                    <a:pt x="1529991" y="167594"/>
                  </a:lnTo>
                  <a:lnTo>
                    <a:pt x="1529992" y="167595"/>
                  </a:lnTo>
                  <a:close/>
                  <a:moveTo>
                    <a:pt x="5349314" y="981324"/>
                  </a:move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36" y="1675339"/>
                  </a:lnTo>
                  <a:lnTo>
                    <a:pt x="1677618" y="1672324"/>
                  </a:lnTo>
                  <a:lnTo>
                    <a:pt x="1795053" y="1529992"/>
                  </a:lnTo>
                  <a:cubicBezTo>
                    <a:pt x="1900864" y="1373371"/>
                    <a:pt x="1962648" y="1184563"/>
                    <a:pt x="1962648" y="981324"/>
                  </a:cubicBezTo>
                  <a:cubicBezTo>
                    <a:pt x="1962648" y="710339"/>
                    <a:pt x="1852810" y="465008"/>
                    <a:pt x="1675225" y="287423"/>
                  </a:cubicBezTo>
                  <a:lnTo>
                    <a:pt x="1672326" y="28503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ubicBezTo>
                    <a:pt x="4909960" y="0"/>
                    <a:pt x="5349314" y="439354"/>
                    <a:pt x="5349314" y="981324"/>
                  </a:cubicBezTo>
                  <a:close/>
                </a:path>
              </a:pathLst>
            </a:custGeom>
            <a:gradFill flip="none" rotWithShape="1">
              <a:gsLst>
                <a:gs pos="0">
                  <a:srgbClr val="92D050"/>
                </a:gs>
                <a:gs pos="100000">
                  <a:srgbClr val="FFFF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black"/>
                </a:solidFill>
              </a:endParaRPr>
            </a:p>
          </p:txBody>
        </p:sp>
        <p:sp>
          <p:nvSpPr>
            <p:cNvPr id="47" name="Rectangle 46"/>
            <p:cNvSpPr/>
            <p:nvPr/>
          </p:nvSpPr>
          <p:spPr>
            <a:xfrm>
              <a:off x="3822716" y="2807844"/>
              <a:ext cx="1439818" cy="430887"/>
            </a:xfrm>
            <a:prstGeom prst="rect">
              <a:avLst/>
            </a:prstGeom>
          </p:spPr>
          <p:txBody>
            <a:bodyPr wrap="none">
              <a:spAutoFit/>
            </a:bodyPr>
            <a:lstStyle/>
            <a:p>
              <a:pPr algn="ctr" defTabSz="457200" fontAlgn="auto">
                <a:spcBef>
                  <a:spcPts val="0"/>
                </a:spcBef>
                <a:spcAft>
                  <a:spcPts val="0"/>
                </a:spcAft>
              </a:pPr>
              <a:r>
                <a:rPr lang="en-US" sz="2200" b="1" dirty="0">
                  <a:solidFill>
                    <a:srgbClr val="413856"/>
                  </a:solidFill>
                  <a:latin typeface="Times New Roman" panose="02020603050405020304" pitchFamily="18" charset="0"/>
                  <a:cs typeface="Times New Roman" panose="02020603050405020304" pitchFamily="18" charset="0"/>
                </a:rPr>
                <a:t>Coupling?</a:t>
              </a:r>
            </a:p>
          </p:txBody>
        </p:sp>
      </p:grpSp>
      <p:sp>
        <p:nvSpPr>
          <p:cNvPr id="48" name="Rectangle 47"/>
          <p:cNvSpPr/>
          <p:nvPr/>
        </p:nvSpPr>
        <p:spPr>
          <a:xfrm>
            <a:off x="2533086" y="1104071"/>
            <a:ext cx="1619354" cy="425758"/>
          </a:xfrm>
          <a:prstGeom prst="rect">
            <a:avLst/>
          </a:prstGeom>
        </p:spPr>
        <p:txBody>
          <a:bodyPr wrap="none">
            <a:spAutoFit/>
          </a:bodyPr>
          <a:lstStyle/>
          <a:p>
            <a:pPr algn="ctr" defTabSz="1555750" fontAlgn="auto">
              <a:lnSpc>
                <a:spcPts val="2600"/>
              </a:lnSpc>
              <a:spcAft>
                <a:spcPct val="35000"/>
              </a:spcAft>
            </a:pPr>
            <a:r>
              <a:rPr lang="en-US" sz="2800" b="1" dirty="0">
                <a:solidFill>
                  <a:srgbClr val="0070C0"/>
                </a:solidFill>
                <a:latin typeface="Times New Roman" panose="02020603050405020304" pitchFamily="18" charset="0"/>
                <a:cs typeface="Times New Roman" panose="02020603050405020304" pitchFamily="18" charset="0"/>
              </a:rPr>
              <a:t>Magnetic</a:t>
            </a:r>
          </a:p>
        </p:txBody>
      </p:sp>
      <p:grpSp>
        <p:nvGrpSpPr>
          <p:cNvPr id="49" name="Group 48"/>
          <p:cNvGrpSpPr/>
          <p:nvPr/>
        </p:nvGrpSpPr>
        <p:grpSpPr>
          <a:xfrm>
            <a:off x="5038102" y="2092080"/>
            <a:ext cx="1645920" cy="1645920"/>
            <a:chOff x="7335266" y="2005262"/>
            <a:chExt cx="1645920" cy="1645920"/>
          </a:xfrm>
        </p:grpSpPr>
        <p:sp>
          <p:nvSpPr>
            <p:cNvPr id="50" name="Oval 49"/>
            <p:cNvSpPr/>
            <p:nvPr/>
          </p:nvSpPr>
          <p:spPr>
            <a:xfrm>
              <a:off x="7335266" y="2005262"/>
              <a:ext cx="1645920" cy="1645920"/>
            </a:xfrm>
            <a:prstGeom prst="ellipse">
              <a:avLst/>
            </a:prstGeom>
            <a:solidFill>
              <a:srgbClr val="DDCB23"/>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51" name="Rectangle 50"/>
            <p:cNvSpPr/>
            <p:nvPr/>
          </p:nvSpPr>
          <p:spPr>
            <a:xfrm>
              <a:off x="7528085" y="2566612"/>
              <a:ext cx="1260281" cy="523220"/>
            </a:xfrm>
            <a:prstGeom prst="rect">
              <a:avLst/>
            </a:prstGeom>
          </p:spPr>
          <p:txBody>
            <a:bodyPr wrap="none">
              <a:spAutoFit/>
            </a:bodyPr>
            <a:lstStyle/>
            <a:p>
              <a:pPr algn="ctr" defTabSz="457200" fontAlgn="auto">
                <a:spcBef>
                  <a:spcPts val="0"/>
                </a:spcBef>
                <a:spcAft>
                  <a:spcPts val="0"/>
                </a:spcAft>
              </a:pPr>
              <a:r>
                <a:rPr lang="en-US" sz="2800" b="1" dirty="0">
                  <a:solidFill>
                    <a:prstClr val="white"/>
                  </a:solidFill>
                  <a:latin typeface="Times New Roman" panose="02020603050405020304" pitchFamily="18" charset="0"/>
                  <a:cs typeface="Times New Roman" panose="02020603050405020304" pitchFamily="18" charset="0"/>
                </a:rPr>
                <a:t>Lattice</a:t>
              </a:r>
            </a:p>
          </p:txBody>
        </p:sp>
      </p:grpSp>
      <p:grpSp>
        <p:nvGrpSpPr>
          <p:cNvPr id="52" name="Group 51"/>
          <p:cNvGrpSpPr/>
          <p:nvPr/>
        </p:nvGrpSpPr>
        <p:grpSpPr>
          <a:xfrm>
            <a:off x="3479721" y="4816668"/>
            <a:ext cx="1645920" cy="1645920"/>
            <a:chOff x="7074228" y="2875070"/>
            <a:chExt cx="1645920" cy="1645920"/>
          </a:xfrm>
        </p:grpSpPr>
        <p:sp>
          <p:nvSpPr>
            <p:cNvPr id="53" name="Oval 52"/>
            <p:cNvSpPr/>
            <p:nvPr/>
          </p:nvSpPr>
          <p:spPr>
            <a:xfrm>
              <a:off x="7074228" y="2875070"/>
              <a:ext cx="1645920" cy="1645920"/>
            </a:xfrm>
            <a:prstGeom prst="ellipse">
              <a:avLst/>
            </a:prstGeom>
            <a:solidFill>
              <a:srgbClr val="00B0F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54" name="Rectangle 53"/>
            <p:cNvSpPr/>
            <p:nvPr/>
          </p:nvSpPr>
          <p:spPr>
            <a:xfrm>
              <a:off x="7406508" y="3404406"/>
              <a:ext cx="981359" cy="584775"/>
            </a:xfrm>
            <a:prstGeom prst="rect">
              <a:avLst/>
            </a:prstGeom>
          </p:spPr>
          <p:txBody>
            <a:bodyPr wrap="none">
              <a:spAutoFit/>
            </a:bodyPr>
            <a:lstStyle/>
            <a:p>
              <a:pPr algn="ctr" defTabSz="457200" fontAlgn="auto">
                <a:spcBef>
                  <a:spcPts val="0"/>
                </a:spcBef>
                <a:spcAft>
                  <a:spcPts val="0"/>
                </a:spcAft>
              </a:pPr>
              <a:r>
                <a:rPr lang="en-US" sz="3200" b="1" dirty="0">
                  <a:solidFill>
                    <a:prstClr val="white"/>
                  </a:solidFill>
                  <a:latin typeface="Times New Roman" panose="02020603050405020304" pitchFamily="18" charset="0"/>
                  <a:cs typeface="Times New Roman" panose="02020603050405020304" pitchFamily="18" charset="0"/>
                </a:rPr>
                <a:t>Spin</a:t>
              </a:r>
            </a:p>
          </p:txBody>
        </p:sp>
      </p:grpSp>
      <p:sp>
        <p:nvSpPr>
          <p:cNvPr id="55" name="Rectangle 54"/>
          <p:cNvSpPr/>
          <p:nvPr/>
        </p:nvSpPr>
        <p:spPr>
          <a:xfrm>
            <a:off x="1868763" y="1012631"/>
            <a:ext cx="1483098" cy="523220"/>
          </a:xfrm>
          <a:prstGeom prst="rect">
            <a:avLst/>
          </a:prstGeom>
        </p:spPr>
        <p:txBody>
          <a:bodyPr wrap="none">
            <a:spAutoFit/>
          </a:bodyPr>
          <a:lstStyle/>
          <a:p>
            <a:pPr defTabSz="457200" fontAlgn="auto">
              <a:spcBef>
                <a:spcPts val="0"/>
              </a:spcBef>
              <a:spcAft>
                <a:spcPts val="0"/>
              </a:spcAft>
            </a:pPr>
            <a:r>
              <a:rPr lang="en-US" sz="2800" b="1" dirty="0">
                <a:solidFill>
                  <a:srgbClr val="00B050"/>
                </a:solidFill>
                <a:latin typeface="Times New Roman" panose="02020603050405020304" pitchFamily="18" charset="0"/>
                <a:cs typeface="Times New Roman" panose="02020603050405020304" pitchFamily="18" charset="0"/>
              </a:rPr>
              <a:t>Coupled</a:t>
            </a:r>
            <a:endParaRPr lang="en-US" sz="2800" dirty="0">
              <a:solidFill>
                <a:srgbClr val="00B050"/>
              </a:solidFill>
              <a:latin typeface="Calibri" panose="020F0502020204030204"/>
            </a:endParaRPr>
          </a:p>
        </p:txBody>
      </p:sp>
      <p:pic>
        <p:nvPicPr>
          <p:cNvPr id="56" name="Picture 55"/>
          <p:cNvPicPr>
            <a:picLocks noChangeAspect="1"/>
          </p:cNvPicPr>
          <p:nvPr/>
        </p:nvPicPr>
        <p:blipFill rotWithShape="1">
          <a:blip r:embed="rId5">
            <a:extLst>
              <a:ext uri="{28A0092B-C50C-407E-A947-70E740481C1C}">
                <a14:useLocalDpi xmlns:a14="http://schemas.microsoft.com/office/drawing/2010/main" val="0"/>
              </a:ext>
            </a:extLst>
          </a:blip>
          <a:srcRect r="44481" b="60712"/>
          <a:stretch/>
        </p:blipFill>
        <p:spPr>
          <a:xfrm>
            <a:off x="1865548" y="2028558"/>
            <a:ext cx="1747072" cy="1629042"/>
          </a:xfrm>
          <a:prstGeom prst="rect">
            <a:avLst/>
          </a:prstGeom>
        </p:spPr>
      </p:pic>
      <p:grpSp>
        <p:nvGrpSpPr>
          <p:cNvPr id="57" name="Group 56"/>
          <p:cNvGrpSpPr/>
          <p:nvPr/>
        </p:nvGrpSpPr>
        <p:grpSpPr>
          <a:xfrm>
            <a:off x="2581195" y="1815809"/>
            <a:ext cx="1828800" cy="4984503"/>
            <a:chOff x="2835684" y="1946178"/>
            <a:chExt cx="1828800" cy="4984503"/>
          </a:xfrm>
        </p:grpSpPr>
        <p:sp>
          <p:nvSpPr>
            <p:cNvPr id="58" name="Freeform 57"/>
            <p:cNvSpPr>
              <a:spLocks noChangeAspect="1"/>
            </p:cNvSpPr>
            <p:nvPr/>
          </p:nvSpPr>
          <p:spPr>
            <a:xfrm rot="14400000">
              <a:off x="1257832" y="3524030"/>
              <a:ext cx="4984503" cy="1828800"/>
            </a:xfrm>
            <a:custGeom>
              <a:avLst/>
              <a:gdLst>
                <a:gd name="connsiteX0" fmla="*/ 10074 w 5349314"/>
                <a:gd name="connsiteY0" fmla="*/ 1114467 h 1962648"/>
                <a:gd name="connsiteX1" fmla="*/ 5067 w 5349314"/>
                <a:gd name="connsiteY1" fmla="*/ 1081659 h 1962648"/>
                <a:gd name="connsiteX2" fmla="*/ 0 w 5349314"/>
                <a:gd name="connsiteY2" fmla="*/ 981324 h 1962648"/>
                <a:gd name="connsiteX3" fmla="*/ 44118 w 5349314"/>
                <a:gd name="connsiteY3" fmla="*/ 1273136 h 1962648"/>
                <a:gd name="connsiteX4" fmla="*/ 19937 w 5349314"/>
                <a:gd name="connsiteY4" fmla="*/ 1179095 h 1962648"/>
                <a:gd name="connsiteX5" fmla="*/ 15022 w 5349314"/>
                <a:gd name="connsiteY5" fmla="*/ 1146887 h 1962648"/>
                <a:gd name="connsiteX6" fmla="*/ 90983 w 5349314"/>
                <a:gd name="connsiteY6" fmla="*/ 1392082 h 1962648"/>
                <a:gd name="connsiteX7" fmla="*/ 77118 w 5349314"/>
                <a:gd name="connsiteY7" fmla="*/ 1363300 h 1962648"/>
                <a:gd name="connsiteX8" fmla="*/ 44120 w 5349314"/>
                <a:gd name="connsiteY8" fmla="*/ 1273144 h 1962648"/>
                <a:gd name="connsiteX9" fmla="*/ 167592 w 5349314"/>
                <a:gd name="connsiteY9" fmla="*/ 1529987 h 1962648"/>
                <a:gd name="connsiteX10" fmla="*/ 118441 w 5349314"/>
                <a:gd name="connsiteY10" fmla="*/ 1449082 h 1962648"/>
                <a:gd name="connsiteX11" fmla="*/ 104727 w 5349314"/>
                <a:gd name="connsiteY11" fmla="*/ 1420614 h 1962648"/>
                <a:gd name="connsiteX12" fmla="*/ 285023 w 5349314"/>
                <a:gd name="connsiteY12" fmla="*/ 1672316 h 1962648"/>
                <a:gd name="connsiteX13" fmla="*/ 242186 w 5349314"/>
                <a:gd name="connsiteY13" fmla="*/ 1620397 h 1962648"/>
                <a:gd name="connsiteX14" fmla="*/ 285021 w 5349314"/>
                <a:gd name="connsiteY14" fmla="*/ 1672313 h 1962648"/>
                <a:gd name="connsiteX15" fmla="*/ 1146887 w 5349314"/>
                <a:gd name="connsiteY15" fmla="*/ 15022 h 1962648"/>
                <a:gd name="connsiteX16" fmla="*/ 1114467 w 5349314"/>
                <a:gd name="connsiteY16" fmla="*/ 10074 h 1962648"/>
                <a:gd name="connsiteX17" fmla="*/ 1130770 w 5349314"/>
                <a:gd name="connsiteY17" fmla="*/ 11307 h 1962648"/>
                <a:gd name="connsiteX18" fmla="*/ 1273141 w 5349314"/>
                <a:gd name="connsiteY18" fmla="*/ 44119 h 1962648"/>
                <a:gd name="connsiteX19" fmla="*/ 1273140 w 5349314"/>
                <a:gd name="connsiteY19" fmla="*/ 44119 h 1962648"/>
                <a:gd name="connsiteX20" fmla="*/ 1273139 w 5349314"/>
                <a:gd name="connsiteY20" fmla="*/ 44118 h 1962648"/>
                <a:gd name="connsiteX21" fmla="*/ 1273140 w 5349314"/>
                <a:gd name="connsiteY21" fmla="*/ 44119 h 1962648"/>
                <a:gd name="connsiteX22" fmla="*/ 1420613 w 5349314"/>
                <a:gd name="connsiteY22" fmla="*/ 104727 h 1962648"/>
                <a:gd name="connsiteX23" fmla="*/ 1392083 w 5349314"/>
                <a:gd name="connsiteY23" fmla="*/ 90983 h 1962648"/>
                <a:gd name="connsiteX24" fmla="*/ 1406769 w 5349314"/>
                <a:gd name="connsiteY24" fmla="*/ 96769 h 1962648"/>
                <a:gd name="connsiteX25" fmla="*/ 1614766 w 5349314"/>
                <a:gd name="connsiteY25" fmla="*/ 237540 h 1962648"/>
                <a:gd name="connsiteX26" fmla="*/ 1529992 w 5349314"/>
                <a:gd name="connsiteY26" fmla="*/ 167595 h 1962648"/>
                <a:gd name="connsiteX27" fmla="*/ 1529991 w 5349314"/>
                <a:gd name="connsiteY27" fmla="*/ 167594 h 1962648"/>
                <a:gd name="connsiteX28" fmla="*/ 1529992 w 5349314"/>
                <a:gd name="connsiteY28" fmla="*/ 167595 h 1962648"/>
                <a:gd name="connsiteX29" fmla="*/ 5349314 w 5349314"/>
                <a:gd name="connsiteY29" fmla="*/ 981324 h 1962648"/>
                <a:gd name="connsiteX30" fmla="*/ 4367990 w 5349314"/>
                <a:gd name="connsiteY30" fmla="*/ 1962648 h 1962648"/>
                <a:gd name="connsiteX31" fmla="*/ 3819323 w 5349314"/>
                <a:gd name="connsiteY31" fmla="*/ 1795053 h 1962648"/>
                <a:gd name="connsiteX32" fmla="*/ 3769043 w 5349314"/>
                <a:gd name="connsiteY32" fmla="*/ 1753569 h 1962648"/>
                <a:gd name="connsiteX33" fmla="*/ 3769043 w 5349314"/>
                <a:gd name="connsiteY33" fmla="*/ 1754514 h 1962648"/>
                <a:gd name="connsiteX34" fmla="*/ 3757763 w 5349314"/>
                <a:gd name="connsiteY34" fmla="*/ 1744262 h 1962648"/>
                <a:gd name="connsiteX35" fmla="*/ 3677001 w 5349314"/>
                <a:gd name="connsiteY35" fmla="*/ 1677627 h 1962648"/>
                <a:gd name="connsiteX36" fmla="*/ 3611254 w 5349314"/>
                <a:gd name="connsiteY36" fmla="*/ 1627845 h 1962648"/>
                <a:gd name="connsiteX37" fmla="*/ 2674657 w 5349314"/>
                <a:gd name="connsiteY37" fmla="*/ 1335560 h 1962648"/>
                <a:gd name="connsiteX38" fmla="*/ 1738060 w 5349314"/>
                <a:gd name="connsiteY38" fmla="*/ 1627845 h 1962648"/>
                <a:gd name="connsiteX39" fmla="*/ 1675336 w 5349314"/>
                <a:gd name="connsiteY39" fmla="*/ 1675339 h 1962648"/>
                <a:gd name="connsiteX40" fmla="*/ 1677618 w 5349314"/>
                <a:gd name="connsiteY40" fmla="*/ 1672324 h 1962648"/>
                <a:gd name="connsiteX41" fmla="*/ 1795053 w 5349314"/>
                <a:gd name="connsiteY41" fmla="*/ 1529992 h 1962648"/>
                <a:gd name="connsiteX42" fmla="*/ 1962648 w 5349314"/>
                <a:gd name="connsiteY42" fmla="*/ 981324 h 1962648"/>
                <a:gd name="connsiteX43" fmla="*/ 1675225 w 5349314"/>
                <a:gd name="connsiteY43" fmla="*/ 287423 h 1962648"/>
                <a:gd name="connsiteX44" fmla="*/ 1672326 w 5349314"/>
                <a:gd name="connsiteY44" fmla="*/ 285031 h 1962648"/>
                <a:gd name="connsiteX45" fmla="*/ 1738059 w 5349314"/>
                <a:gd name="connsiteY45" fmla="*/ 334803 h 1962648"/>
                <a:gd name="connsiteX46" fmla="*/ 2674656 w 5349314"/>
                <a:gd name="connsiteY46" fmla="*/ 627088 h 1962648"/>
                <a:gd name="connsiteX47" fmla="*/ 3611253 w 5349314"/>
                <a:gd name="connsiteY47" fmla="*/ 334803 h 1962648"/>
                <a:gd name="connsiteX48" fmla="*/ 3677013 w 5349314"/>
                <a:gd name="connsiteY48" fmla="*/ 285012 h 1962648"/>
                <a:gd name="connsiteX49" fmla="*/ 3757751 w 5349314"/>
                <a:gd name="connsiteY49" fmla="*/ 218396 h 1962648"/>
                <a:gd name="connsiteX50" fmla="*/ 3769043 w 5349314"/>
                <a:gd name="connsiteY50" fmla="*/ 208133 h 1962648"/>
                <a:gd name="connsiteX51" fmla="*/ 3769043 w 5349314"/>
                <a:gd name="connsiteY51" fmla="*/ 209080 h 1962648"/>
                <a:gd name="connsiteX52" fmla="*/ 3819323 w 5349314"/>
                <a:gd name="connsiteY52" fmla="*/ 167595 h 1962648"/>
                <a:gd name="connsiteX53" fmla="*/ 4367990 w 5349314"/>
                <a:gd name="connsiteY53" fmla="*/ 0 h 1962648"/>
                <a:gd name="connsiteX54" fmla="*/ 5349314 w 5349314"/>
                <a:gd name="connsiteY54"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49314" h="1962648">
                  <a:moveTo>
                    <a:pt x="10074" y="1114467"/>
                  </a:moveTo>
                  <a:lnTo>
                    <a:pt x="5067" y="1081659"/>
                  </a:lnTo>
                  <a:cubicBezTo>
                    <a:pt x="1717" y="1048670"/>
                    <a:pt x="0" y="1015197"/>
                    <a:pt x="0" y="981324"/>
                  </a:cubicBezTo>
                  <a:close/>
                  <a:moveTo>
                    <a:pt x="44118" y="1273136"/>
                  </a:moveTo>
                  <a:lnTo>
                    <a:pt x="19937" y="1179095"/>
                  </a:lnTo>
                  <a:lnTo>
                    <a:pt x="15022" y="1146887"/>
                  </a:lnTo>
                  <a:close/>
                  <a:moveTo>
                    <a:pt x="90983" y="1392082"/>
                  </a:moveTo>
                  <a:lnTo>
                    <a:pt x="77118" y="1363300"/>
                  </a:lnTo>
                  <a:lnTo>
                    <a:pt x="44120" y="1273144"/>
                  </a:lnTo>
                  <a:close/>
                  <a:moveTo>
                    <a:pt x="167592" y="1529987"/>
                  </a:moveTo>
                  <a:lnTo>
                    <a:pt x="118441" y="1449082"/>
                  </a:lnTo>
                  <a:lnTo>
                    <a:pt x="104727" y="1420614"/>
                  </a:lnTo>
                  <a:close/>
                  <a:moveTo>
                    <a:pt x="285023" y="1672316"/>
                  </a:moveTo>
                  <a:lnTo>
                    <a:pt x="242186" y="1620397"/>
                  </a:lnTo>
                  <a:lnTo>
                    <a:pt x="285021" y="1672313"/>
                  </a:lnTo>
                  <a:close/>
                  <a:moveTo>
                    <a:pt x="1146887" y="15022"/>
                  </a:moveTo>
                  <a:lnTo>
                    <a:pt x="1114467" y="10074"/>
                  </a:lnTo>
                  <a:lnTo>
                    <a:pt x="1130770" y="11307"/>
                  </a:lnTo>
                  <a:close/>
                  <a:moveTo>
                    <a:pt x="1273141" y="44119"/>
                  </a:moveTo>
                  <a:lnTo>
                    <a:pt x="1273140" y="44119"/>
                  </a:lnTo>
                  <a:lnTo>
                    <a:pt x="1273139" y="44118"/>
                  </a:lnTo>
                  <a:lnTo>
                    <a:pt x="1273140" y="44119"/>
                  </a:lnTo>
                  <a:close/>
                  <a:moveTo>
                    <a:pt x="1420613" y="104727"/>
                  </a:moveTo>
                  <a:lnTo>
                    <a:pt x="1392083" y="90983"/>
                  </a:lnTo>
                  <a:lnTo>
                    <a:pt x="1406769" y="96769"/>
                  </a:lnTo>
                  <a:close/>
                  <a:moveTo>
                    <a:pt x="1614766" y="237540"/>
                  </a:moveTo>
                  <a:lnTo>
                    <a:pt x="1529992" y="167595"/>
                  </a:lnTo>
                  <a:lnTo>
                    <a:pt x="1529991" y="167594"/>
                  </a:lnTo>
                  <a:lnTo>
                    <a:pt x="1529992" y="167595"/>
                  </a:lnTo>
                  <a:close/>
                  <a:moveTo>
                    <a:pt x="5349314" y="981324"/>
                  </a:move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36" y="1675339"/>
                  </a:lnTo>
                  <a:lnTo>
                    <a:pt x="1677618" y="1672324"/>
                  </a:lnTo>
                  <a:lnTo>
                    <a:pt x="1795053" y="1529992"/>
                  </a:lnTo>
                  <a:cubicBezTo>
                    <a:pt x="1900864" y="1373371"/>
                    <a:pt x="1962648" y="1184563"/>
                    <a:pt x="1962648" y="981324"/>
                  </a:cubicBezTo>
                  <a:cubicBezTo>
                    <a:pt x="1962648" y="710339"/>
                    <a:pt x="1852810" y="465008"/>
                    <a:pt x="1675225" y="287423"/>
                  </a:cubicBezTo>
                  <a:lnTo>
                    <a:pt x="1672326" y="28503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ubicBezTo>
                    <a:pt x="4909960" y="0"/>
                    <a:pt x="5349314" y="439354"/>
                    <a:pt x="5349314" y="981324"/>
                  </a:cubicBezTo>
                  <a:close/>
                </a:path>
              </a:pathLst>
            </a:custGeom>
            <a:gradFill flip="none" rotWithShape="1">
              <a:gsLst>
                <a:gs pos="0">
                  <a:srgbClr val="00B0F0"/>
                </a:gs>
                <a:gs pos="100000">
                  <a:srgbClr val="CCFF33"/>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black"/>
                </a:solidFill>
              </a:endParaRPr>
            </a:p>
          </p:txBody>
        </p:sp>
        <p:sp>
          <p:nvSpPr>
            <p:cNvPr id="59" name="Rectangle 58"/>
            <p:cNvSpPr/>
            <p:nvPr/>
          </p:nvSpPr>
          <p:spPr>
            <a:xfrm rot="3600000">
              <a:off x="3030174" y="4166044"/>
              <a:ext cx="1439818" cy="430887"/>
            </a:xfrm>
            <a:prstGeom prst="rect">
              <a:avLst/>
            </a:prstGeom>
          </p:spPr>
          <p:txBody>
            <a:bodyPr wrap="none">
              <a:spAutoFit/>
            </a:bodyPr>
            <a:lstStyle/>
            <a:p>
              <a:pPr algn="ctr" defTabSz="457200" fontAlgn="auto">
                <a:spcBef>
                  <a:spcPts val="0"/>
                </a:spcBef>
                <a:spcAft>
                  <a:spcPts val="0"/>
                </a:spcAft>
              </a:pPr>
              <a:r>
                <a:rPr lang="en-US" sz="2200" b="1" dirty="0">
                  <a:solidFill>
                    <a:srgbClr val="413856"/>
                  </a:solidFill>
                  <a:latin typeface="Times New Roman" panose="02020603050405020304" pitchFamily="18" charset="0"/>
                  <a:cs typeface="Times New Roman" panose="02020603050405020304" pitchFamily="18" charset="0"/>
                </a:rPr>
                <a:t>Coupling?</a:t>
              </a:r>
            </a:p>
          </p:txBody>
        </p:sp>
      </p:grpSp>
      <p:grpSp>
        <p:nvGrpSpPr>
          <p:cNvPr id="60" name="Group 59"/>
          <p:cNvGrpSpPr/>
          <p:nvPr/>
        </p:nvGrpSpPr>
        <p:grpSpPr>
          <a:xfrm>
            <a:off x="1902420" y="2103733"/>
            <a:ext cx="1645920" cy="1645920"/>
            <a:chOff x="1978703" y="1959809"/>
            <a:chExt cx="1645920" cy="1645920"/>
          </a:xfrm>
        </p:grpSpPr>
        <p:sp>
          <p:nvSpPr>
            <p:cNvPr id="61" name="Oval 60"/>
            <p:cNvSpPr/>
            <p:nvPr/>
          </p:nvSpPr>
          <p:spPr>
            <a:xfrm>
              <a:off x="1978703" y="1959809"/>
              <a:ext cx="1645920" cy="1645920"/>
            </a:xfrm>
            <a:prstGeom prst="ellipse">
              <a:avLst/>
            </a:prstGeom>
            <a:solidFill>
              <a:srgbClr val="16EA7B"/>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2600" b="1" dirty="0">
                <a:solidFill>
                  <a:prstClr val="white"/>
                </a:solidFill>
                <a:latin typeface="Times New Roman" panose="02020603050405020304" pitchFamily="18" charset="0"/>
                <a:cs typeface="Times New Roman" panose="02020603050405020304" pitchFamily="18" charset="0"/>
              </a:endParaRPr>
            </a:p>
          </p:txBody>
        </p:sp>
        <p:sp>
          <p:nvSpPr>
            <p:cNvPr id="62" name="Rectangle 61"/>
            <p:cNvSpPr/>
            <p:nvPr/>
          </p:nvSpPr>
          <p:spPr>
            <a:xfrm>
              <a:off x="2141065" y="2487123"/>
              <a:ext cx="1321195" cy="523220"/>
            </a:xfrm>
            <a:prstGeom prst="rect">
              <a:avLst/>
            </a:prstGeom>
          </p:spPr>
          <p:txBody>
            <a:bodyPr wrap="none">
              <a:spAutoFit/>
            </a:bodyPr>
            <a:lstStyle/>
            <a:p>
              <a:pPr algn="ctr" defTabSz="457200" fontAlgn="auto">
                <a:spcBef>
                  <a:spcPts val="0"/>
                </a:spcBef>
                <a:spcAft>
                  <a:spcPts val="0"/>
                </a:spcAft>
              </a:pPr>
              <a:r>
                <a:rPr lang="en-US" sz="2800" b="1" dirty="0">
                  <a:solidFill>
                    <a:prstClr val="white"/>
                  </a:solidFill>
                  <a:latin typeface="Times New Roman" panose="02020603050405020304" pitchFamily="18" charset="0"/>
                  <a:cs typeface="Times New Roman" panose="02020603050405020304" pitchFamily="18" charset="0"/>
                </a:rPr>
                <a:t>Charge</a:t>
              </a:r>
            </a:p>
          </p:txBody>
        </p:sp>
      </p:grpSp>
      <p:grpSp>
        <p:nvGrpSpPr>
          <p:cNvPr id="63" name="Group 62"/>
          <p:cNvGrpSpPr/>
          <p:nvPr/>
        </p:nvGrpSpPr>
        <p:grpSpPr>
          <a:xfrm>
            <a:off x="7017501" y="1828623"/>
            <a:ext cx="2076853" cy="1880498"/>
            <a:chOff x="7332134" y="1388501"/>
            <a:chExt cx="2769137" cy="2507331"/>
          </a:xfrm>
        </p:grpSpPr>
        <p:sp>
          <p:nvSpPr>
            <p:cNvPr id="64" name="Cube 63"/>
            <p:cNvSpPr/>
            <p:nvPr/>
          </p:nvSpPr>
          <p:spPr>
            <a:xfrm>
              <a:off x="7332135" y="2634253"/>
              <a:ext cx="2769136" cy="1261579"/>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900" b="1" dirty="0">
                  <a:solidFill>
                    <a:prstClr val="white"/>
                  </a:solidFill>
                  <a:latin typeface="Arial" panose="020B0604020202020204" pitchFamily="34" charset="0"/>
                  <a:cs typeface="Arial" panose="020B0604020202020204" pitchFamily="34" charset="0"/>
                </a:rPr>
                <a:t>STO</a:t>
              </a:r>
              <a:r>
                <a:rPr lang="en-US" sz="1200" b="1" dirty="0">
                  <a:solidFill>
                    <a:prstClr val="white"/>
                  </a:solidFill>
                  <a:latin typeface="Arial" panose="020B0604020202020204" pitchFamily="34" charset="0"/>
                  <a:cs typeface="Arial" panose="020B0604020202020204" pitchFamily="34" charset="0"/>
                </a:rPr>
                <a:t> </a:t>
              </a:r>
              <a:r>
                <a:rPr lang="en-US" sz="900" b="1" dirty="0">
                  <a:solidFill>
                    <a:prstClr val="white"/>
                  </a:solidFill>
                  <a:latin typeface="Arial" panose="020B0604020202020204" pitchFamily="34" charset="0"/>
                  <a:cs typeface="Arial" panose="020B0604020202020204" pitchFamily="34" charset="0"/>
                </a:rPr>
                <a:t>substrate</a:t>
              </a:r>
            </a:p>
          </p:txBody>
        </p:sp>
        <p:sp>
          <p:nvSpPr>
            <p:cNvPr id="65" name="Cube 64"/>
            <p:cNvSpPr/>
            <p:nvPr/>
          </p:nvSpPr>
          <p:spPr>
            <a:xfrm>
              <a:off x="7340062" y="2206778"/>
              <a:ext cx="2761209" cy="1261579"/>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N*BTO</a:t>
              </a:r>
            </a:p>
          </p:txBody>
        </p:sp>
        <p:sp>
          <p:nvSpPr>
            <p:cNvPr id="66" name="Cube 65"/>
            <p:cNvSpPr/>
            <p:nvPr/>
          </p:nvSpPr>
          <p:spPr>
            <a:xfrm>
              <a:off x="7340062" y="1789726"/>
              <a:ext cx="2761209" cy="1261579"/>
            </a:xfrm>
            <a:prstGeom prst="cube">
              <a:avLst>
                <a:gd name="adj" fmla="val 64872"/>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M*SRO</a:t>
              </a:r>
            </a:p>
          </p:txBody>
        </p:sp>
        <p:sp>
          <p:nvSpPr>
            <p:cNvPr id="67" name="Cube 66"/>
            <p:cNvSpPr/>
            <p:nvPr/>
          </p:nvSpPr>
          <p:spPr>
            <a:xfrm>
              <a:off x="7332134" y="1388501"/>
              <a:ext cx="2769137" cy="1219502"/>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(N+1)*BTO</a:t>
              </a:r>
            </a:p>
          </p:txBody>
        </p:sp>
      </p:grpSp>
      <p:grpSp>
        <p:nvGrpSpPr>
          <p:cNvPr id="68" name="Group 67"/>
          <p:cNvGrpSpPr/>
          <p:nvPr/>
        </p:nvGrpSpPr>
        <p:grpSpPr>
          <a:xfrm>
            <a:off x="7094579" y="1012631"/>
            <a:ext cx="1852360" cy="548269"/>
            <a:chOff x="6172119" y="3543591"/>
            <a:chExt cx="1852360" cy="426288"/>
          </a:xfrm>
        </p:grpSpPr>
        <p:sp>
          <p:nvSpPr>
            <p:cNvPr id="69" name="AutoShape 10"/>
            <p:cNvSpPr>
              <a:spLocks noChangeArrowheads="1"/>
            </p:cNvSpPr>
            <p:nvPr/>
          </p:nvSpPr>
          <p:spPr bwMode="auto">
            <a:xfrm>
              <a:off x="6172119" y="3543591"/>
              <a:ext cx="1852360" cy="426288"/>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a:solidFill>
                  <a:prstClr val="black"/>
                </a:solidFill>
                <a:latin typeface="Calibri" panose="020F0502020204030204"/>
              </a:endParaRPr>
            </a:p>
            <a:p>
              <a:pPr defTabSz="457200" fontAlgn="auto">
                <a:spcBef>
                  <a:spcPts val="0"/>
                </a:spcBef>
                <a:spcAft>
                  <a:spcPts val="0"/>
                </a:spcAft>
              </a:pPr>
              <a:endParaRPr lang="en-US" altLang="en-US" sz="1800" dirty="0">
                <a:solidFill>
                  <a:prstClr val="black"/>
                </a:solidFill>
                <a:latin typeface="Calibri" panose="020F0502020204030204"/>
              </a:endParaRPr>
            </a:p>
          </p:txBody>
        </p:sp>
        <p:sp>
          <p:nvSpPr>
            <p:cNvPr id="70" name="Rectangle 69"/>
            <p:cNvSpPr/>
            <p:nvPr/>
          </p:nvSpPr>
          <p:spPr>
            <a:xfrm>
              <a:off x="6308754" y="3611796"/>
              <a:ext cx="1579091" cy="331034"/>
            </a:xfrm>
            <a:prstGeom prst="rect">
              <a:avLst/>
            </a:prstGeom>
          </p:spPr>
          <p:txBody>
            <a:bodyPr wrap="square">
              <a:spAutoFit/>
            </a:bodyPr>
            <a:lstStyle/>
            <a:p>
              <a:pPr algn="ctr" defTabSz="1555750" fontAlgn="auto">
                <a:lnSpc>
                  <a:spcPts val="2600"/>
                </a:lnSpc>
                <a:spcAft>
                  <a:spcPct val="35000"/>
                </a:spcAft>
              </a:pPr>
              <a:r>
                <a:rPr lang="en-US" sz="2000" b="1" dirty="0">
                  <a:solidFill>
                    <a:prstClr val="black"/>
                  </a:solidFill>
                  <a:latin typeface="Times New Roman" panose="02020603050405020304" pitchFamily="18" charset="0"/>
                  <a:cs typeface="Times New Roman" panose="02020603050405020304" pitchFamily="18" charset="0"/>
                </a:rPr>
                <a:t>Interface</a:t>
              </a:r>
            </a:p>
          </p:txBody>
        </p:sp>
      </p:grpSp>
      <p:sp>
        <p:nvSpPr>
          <p:cNvPr id="71" name="Rectangle 70"/>
          <p:cNvSpPr/>
          <p:nvPr/>
        </p:nvSpPr>
        <p:spPr>
          <a:xfrm>
            <a:off x="6103101" y="5018328"/>
            <a:ext cx="3040899" cy="1477328"/>
          </a:xfrm>
          <a:prstGeom prst="rect">
            <a:avLst/>
          </a:prstGeom>
        </p:spPr>
        <p:txBody>
          <a:bodyPr wrap="square">
            <a:spAutoFit/>
          </a:bodyPr>
          <a:lstStyle/>
          <a:p>
            <a:pPr algn="ctr" defTabSz="457200" fontAlgn="auto">
              <a:spcBef>
                <a:spcPts val="0"/>
              </a:spcBef>
              <a:spcAft>
                <a:spcPts val="0"/>
              </a:spcAft>
            </a:pPr>
            <a:r>
              <a:rPr lang="en-US" sz="1800" b="1" dirty="0">
                <a:solidFill>
                  <a:srgbClr val="FF0000"/>
                </a:solidFill>
                <a:latin typeface="Arial" panose="020B0604020202020204" pitchFamily="34" charset="0"/>
                <a:cs typeface="Arial" panose="020B0604020202020204" pitchFamily="34" charset="0"/>
              </a:rPr>
              <a:t>SrRuO</a:t>
            </a:r>
            <a:r>
              <a:rPr lang="en-US" sz="1800" b="1" baseline="-25000" dirty="0">
                <a:solidFill>
                  <a:srgbClr val="FF0000"/>
                </a:solidFill>
                <a:latin typeface="Arial" panose="020B0604020202020204" pitchFamily="34" charset="0"/>
                <a:cs typeface="Arial" panose="020B0604020202020204" pitchFamily="34" charset="0"/>
              </a:rPr>
              <a:t>3</a:t>
            </a:r>
            <a:endParaRPr lang="en-US" sz="1800" b="1" dirty="0">
              <a:solidFill>
                <a:srgbClr val="FF0000"/>
              </a:solidFill>
              <a:latin typeface="Arial" panose="020B0604020202020204" pitchFamily="34" charset="0"/>
              <a:cs typeface="Arial" panose="020B0604020202020204" pitchFamily="34" charset="0"/>
            </a:endParaRPr>
          </a:p>
          <a:p>
            <a:pPr indent="-182880" algn="ctr" defTabSz="457200" fontAlgn="auto">
              <a:spcBef>
                <a:spcPts val="0"/>
              </a:spcBef>
              <a:spcAft>
                <a:spcPts val="0"/>
              </a:spcAft>
              <a:buFont typeface="Arial" panose="020B0604020202020204" pitchFamily="34" charset="0"/>
              <a:buChar char="•"/>
            </a:pPr>
            <a:r>
              <a:rPr lang="en-US" sz="1800" b="1" dirty="0">
                <a:solidFill>
                  <a:prstClr val="black"/>
                </a:solidFill>
                <a:latin typeface="Arial" panose="020B0604020202020204" pitchFamily="34" charset="0"/>
                <a:cs typeface="Arial" panose="020B0604020202020204" pitchFamily="34" charset="0"/>
              </a:rPr>
              <a:t>Itinerant ferromagnetic metal </a:t>
            </a:r>
            <a:r>
              <a:rPr lang="en-US" altLang="zh-CN" sz="1800" b="1" dirty="0">
                <a:solidFill>
                  <a:prstClr val="black"/>
                </a:solidFill>
                <a:latin typeface="Arial" panose="020B0604020202020204" pitchFamily="34" charset="0"/>
                <a:cs typeface="Arial" panose="020B0604020202020204" pitchFamily="34" charset="0"/>
              </a:rPr>
              <a:t>with Tc~160 K</a:t>
            </a:r>
            <a:endParaRPr lang="en-US" sz="1800" b="1" dirty="0">
              <a:solidFill>
                <a:prstClr val="black"/>
              </a:solidFill>
              <a:latin typeface="Arial" panose="020B0604020202020204" pitchFamily="34" charset="0"/>
              <a:cs typeface="Arial" panose="020B0604020202020204" pitchFamily="34" charset="0"/>
            </a:endParaRPr>
          </a:p>
          <a:p>
            <a:pPr indent="-182880" algn="ctr" defTabSz="457200" fontAlgn="auto">
              <a:spcBef>
                <a:spcPts val="0"/>
              </a:spcBef>
              <a:spcAft>
                <a:spcPts val="0"/>
              </a:spcAft>
              <a:buFont typeface="Arial" panose="020B0604020202020204" pitchFamily="34" charset="0"/>
              <a:buChar char="•"/>
            </a:pPr>
            <a:r>
              <a:rPr lang="en-US" sz="1800" b="1" dirty="0">
                <a:solidFill>
                  <a:prstClr val="black"/>
                </a:solidFill>
                <a:latin typeface="Arial" panose="020B0604020202020204" pitchFamily="34" charset="0"/>
                <a:cs typeface="Arial" panose="020B0604020202020204" pitchFamily="34" charset="0"/>
              </a:rPr>
              <a:t>Nonmagnetic Insulator </a:t>
            </a:r>
            <a:r>
              <a:rPr lang="en-US" sz="1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below 4 </a:t>
            </a:r>
            <a:r>
              <a:rPr lang="en-US" sz="1800" b="1" dirty="0" err="1">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u.c</a:t>
            </a:r>
            <a:r>
              <a:rPr lang="en-US" sz="18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p:txBody>
      </p:sp>
      <p:grpSp>
        <p:nvGrpSpPr>
          <p:cNvPr id="73" name="Group 72"/>
          <p:cNvGrpSpPr/>
          <p:nvPr/>
        </p:nvGrpSpPr>
        <p:grpSpPr>
          <a:xfrm>
            <a:off x="-152400" y="990600"/>
            <a:ext cx="2664447" cy="5432231"/>
            <a:chOff x="0" y="1247056"/>
            <a:chExt cx="2664447" cy="5432231"/>
          </a:xfrm>
        </p:grpSpPr>
        <p:pic>
          <p:nvPicPr>
            <p:cNvPr id="74" name="Picture 14"/>
            <p:cNvPicPr>
              <a:picLocks noChangeAspect="1" noChangeArrowheads="1"/>
            </p:cNvPicPr>
            <p:nvPr/>
          </p:nvPicPr>
          <p:blipFill>
            <a:blip r:embed="rId6" cstate="print">
              <a:clrChange>
                <a:clrFrom>
                  <a:srgbClr val="FFFFFF"/>
                </a:clrFrom>
                <a:clrTo>
                  <a:srgbClr val="FFFFFF">
                    <a:alpha val="0"/>
                  </a:srgbClr>
                </a:clrTo>
              </a:clrChange>
            </a:blip>
            <a:srcRect l="15812" t="27316" r="14835" b="10680"/>
            <a:stretch>
              <a:fillRect/>
            </a:stretch>
          </p:blipFill>
          <p:spPr bwMode="auto">
            <a:xfrm>
              <a:off x="195377" y="4032517"/>
              <a:ext cx="1338839" cy="773132"/>
            </a:xfrm>
            <a:prstGeom prst="rect">
              <a:avLst/>
            </a:prstGeom>
            <a:noFill/>
            <a:ln w="9525">
              <a:noFill/>
              <a:miter lim="800000"/>
              <a:headEnd/>
              <a:tailEnd/>
            </a:ln>
            <a:effectLst/>
          </p:spPr>
        </p:pic>
        <p:pic>
          <p:nvPicPr>
            <p:cNvPr id="75" name="Picture 15"/>
            <p:cNvPicPr>
              <a:picLocks noChangeAspect="1" noChangeArrowheads="1"/>
            </p:cNvPicPr>
            <p:nvPr/>
          </p:nvPicPr>
          <p:blipFill>
            <a:blip r:embed="rId7" cstate="print">
              <a:clrChange>
                <a:clrFrom>
                  <a:srgbClr val="FFFFFF"/>
                </a:clrFrom>
                <a:clrTo>
                  <a:srgbClr val="FFFFFF">
                    <a:alpha val="0"/>
                  </a:srgbClr>
                </a:clrTo>
              </a:clrChange>
            </a:blip>
            <a:srcRect l="15629" t="28733" r="15018" b="10775"/>
            <a:stretch>
              <a:fillRect/>
            </a:stretch>
          </p:blipFill>
          <p:spPr bwMode="auto">
            <a:xfrm>
              <a:off x="187921" y="4555122"/>
              <a:ext cx="1338839" cy="754275"/>
            </a:xfrm>
            <a:prstGeom prst="rect">
              <a:avLst/>
            </a:prstGeom>
            <a:noFill/>
            <a:ln w="9525">
              <a:noFill/>
              <a:miter lim="800000"/>
              <a:headEnd/>
              <a:tailEnd/>
            </a:ln>
            <a:effectLst/>
          </p:spPr>
        </p:pic>
        <p:pic>
          <p:nvPicPr>
            <p:cNvPr id="76" name="Picture 14"/>
            <p:cNvPicPr>
              <a:picLocks noChangeAspect="1" noChangeArrowheads="1"/>
            </p:cNvPicPr>
            <p:nvPr/>
          </p:nvPicPr>
          <p:blipFill>
            <a:blip r:embed="rId6" cstate="print">
              <a:clrChange>
                <a:clrFrom>
                  <a:srgbClr val="FFFFFF"/>
                </a:clrFrom>
                <a:clrTo>
                  <a:srgbClr val="FFFFFF">
                    <a:alpha val="0"/>
                  </a:srgbClr>
                </a:clrTo>
              </a:clrChange>
            </a:blip>
            <a:srcRect l="15812" t="27316" r="14835" b="10680"/>
            <a:stretch>
              <a:fillRect/>
            </a:stretch>
          </p:blipFill>
          <p:spPr bwMode="auto">
            <a:xfrm>
              <a:off x="183959" y="3530195"/>
              <a:ext cx="1338839" cy="773132"/>
            </a:xfrm>
            <a:prstGeom prst="rect">
              <a:avLst/>
            </a:prstGeom>
            <a:noFill/>
            <a:ln w="9525">
              <a:noFill/>
              <a:miter lim="800000"/>
              <a:headEnd/>
              <a:tailEnd/>
            </a:ln>
            <a:effectLst/>
          </p:spPr>
        </p:pic>
        <p:pic>
          <p:nvPicPr>
            <p:cNvPr id="77" name="Picture 13"/>
            <p:cNvPicPr>
              <a:picLocks noChangeAspect="1" noChangeArrowheads="1"/>
            </p:cNvPicPr>
            <p:nvPr/>
          </p:nvPicPr>
          <p:blipFill>
            <a:blip r:embed="rId8" cstate="print">
              <a:clrChange>
                <a:clrFrom>
                  <a:srgbClr val="FFFFFF"/>
                </a:clrFrom>
                <a:clrTo>
                  <a:srgbClr val="FFFFFF">
                    <a:alpha val="0"/>
                  </a:srgbClr>
                </a:clrTo>
              </a:clrChange>
            </a:blip>
            <a:srcRect l="14652" t="7561" r="15995" b="9263"/>
            <a:stretch>
              <a:fillRect/>
            </a:stretch>
          </p:blipFill>
          <p:spPr bwMode="auto">
            <a:xfrm>
              <a:off x="152400" y="1743468"/>
              <a:ext cx="1338839" cy="1037128"/>
            </a:xfrm>
            <a:prstGeom prst="rect">
              <a:avLst/>
            </a:prstGeom>
            <a:noFill/>
            <a:ln w="9525">
              <a:noFill/>
              <a:miter lim="800000"/>
              <a:headEnd/>
              <a:tailEnd/>
            </a:ln>
            <a:effectLst/>
          </p:spPr>
        </p:pic>
        <p:pic>
          <p:nvPicPr>
            <p:cNvPr id="78" name="Picture 14"/>
            <p:cNvPicPr>
              <a:picLocks noChangeAspect="1" noChangeArrowheads="1"/>
            </p:cNvPicPr>
            <p:nvPr/>
          </p:nvPicPr>
          <p:blipFill>
            <a:blip r:embed="rId6" cstate="print">
              <a:clrChange>
                <a:clrFrom>
                  <a:srgbClr val="FFFFFF"/>
                </a:clrFrom>
                <a:clrTo>
                  <a:srgbClr val="FFFFFF">
                    <a:alpha val="0"/>
                  </a:srgbClr>
                </a:clrTo>
              </a:clrChange>
            </a:blip>
            <a:srcRect l="15812" t="27316" r="14835" b="10680"/>
            <a:stretch>
              <a:fillRect/>
            </a:stretch>
          </p:blipFill>
          <p:spPr bwMode="auto">
            <a:xfrm>
              <a:off x="180398" y="3029146"/>
              <a:ext cx="1338839" cy="773132"/>
            </a:xfrm>
            <a:prstGeom prst="rect">
              <a:avLst/>
            </a:prstGeom>
            <a:noFill/>
            <a:ln w="9525">
              <a:noFill/>
              <a:miter lim="800000"/>
              <a:headEnd/>
              <a:tailEnd/>
            </a:ln>
            <a:effectLst/>
          </p:spPr>
        </p:pic>
        <p:pic>
          <p:nvPicPr>
            <p:cNvPr id="79" name="Picture 14"/>
            <p:cNvPicPr>
              <a:picLocks noChangeAspect="1" noChangeArrowheads="1"/>
            </p:cNvPicPr>
            <p:nvPr/>
          </p:nvPicPr>
          <p:blipFill>
            <a:blip r:embed="rId6" cstate="print">
              <a:clrChange>
                <a:clrFrom>
                  <a:srgbClr val="FFFFFF"/>
                </a:clrFrom>
                <a:clrTo>
                  <a:srgbClr val="FFFFFF">
                    <a:alpha val="0"/>
                  </a:srgbClr>
                </a:clrTo>
              </a:clrChange>
            </a:blip>
            <a:srcRect l="15812" t="27316" r="14835" b="10680"/>
            <a:stretch>
              <a:fillRect/>
            </a:stretch>
          </p:blipFill>
          <p:spPr bwMode="auto">
            <a:xfrm>
              <a:off x="174805" y="2529283"/>
              <a:ext cx="1338839" cy="773132"/>
            </a:xfrm>
            <a:prstGeom prst="rect">
              <a:avLst/>
            </a:prstGeom>
            <a:noFill/>
            <a:ln w="9525">
              <a:noFill/>
              <a:miter lim="800000"/>
              <a:headEnd/>
              <a:tailEnd/>
            </a:ln>
            <a:effectLst/>
          </p:spPr>
        </p:pic>
        <p:sp>
          <p:nvSpPr>
            <p:cNvPr id="80" name="TextBox 79"/>
            <p:cNvSpPr txBox="1"/>
            <p:nvPr/>
          </p:nvSpPr>
          <p:spPr>
            <a:xfrm>
              <a:off x="0" y="6248400"/>
              <a:ext cx="2664441" cy="43088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altLang="zh-CN" sz="2200" b="1" dirty="0">
                  <a:ln w="11430"/>
                  <a:solidFill>
                    <a:srgbClr val="0000CC"/>
                  </a:solidFill>
                  <a:effectLst>
                    <a:outerShdw blurRad="50800" dist="39000" dir="5460000" algn="tl">
                      <a:srgbClr val="000000">
                        <a:alpha val="38000"/>
                      </a:srgbClr>
                    </a:outerShdw>
                  </a:effectLst>
                  <a:latin typeface="Calibri" panose="020F0502020204030204" pitchFamily="34" charset="0"/>
                </a:rPr>
                <a:t>Substrate (SrTiO</a:t>
              </a:r>
              <a:r>
                <a:rPr lang="en-US" altLang="zh-CN" sz="2200" b="1" baseline="-25000" dirty="0">
                  <a:ln w="11430"/>
                  <a:solidFill>
                    <a:srgbClr val="0000CC"/>
                  </a:solidFill>
                  <a:effectLst>
                    <a:outerShdw blurRad="50800" dist="39000" dir="5460000" algn="tl">
                      <a:srgbClr val="000000">
                        <a:alpha val="38000"/>
                      </a:srgbClr>
                    </a:outerShdw>
                  </a:effectLst>
                  <a:latin typeface="Calibri" panose="020F0502020204030204" pitchFamily="34" charset="0"/>
                </a:rPr>
                <a:t>3</a:t>
              </a:r>
              <a:r>
                <a:rPr lang="en-US" altLang="zh-CN" sz="2200" b="1" dirty="0">
                  <a:ln w="11430"/>
                  <a:solidFill>
                    <a:srgbClr val="0000CC"/>
                  </a:solidFill>
                  <a:effectLst>
                    <a:outerShdw blurRad="50800" dist="39000" dir="5460000" algn="tl">
                      <a:srgbClr val="000000">
                        <a:alpha val="38000"/>
                      </a:srgbClr>
                    </a:outerShdw>
                  </a:effectLst>
                  <a:latin typeface="Calibri" panose="020F0502020204030204" pitchFamily="34" charset="0"/>
                </a:rPr>
                <a:t>)</a:t>
              </a:r>
              <a:endParaRPr lang="zh-CN" altLang="en-US" sz="2200" b="1" baseline="-25000" dirty="0">
                <a:ln w="11430"/>
                <a:solidFill>
                  <a:srgbClr val="0000CC"/>
                </a:solidFill>
                <a:effectLst>
                  <a:outerShdw blurRad="50800" dist="39000" dir="5460000" algn="tl">
                    <a:srgbClr val="000000">
                      <a:alpha val="38000"/>
                    </a:srgbClr>
                  </a:outerShdw>
                </a:effectLst>
                <a:latin typeface="Calibri" panose="020F0502020204030204" pitchFamily="34" charset="0"/>
              </a:endParaRPr>
            </a:p>
          </p:txBody>
        </p:sp>
        <p:pic>
          <p:nvPicPr>
            <p:cNvPr id="81"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362849" y="4984948"/>
              <a:ext cx="1319981" cy="735418"/>
            </a:xfrm>
            <a:prstGeom prst="rect">
              <a:avLst/>
            </a:prstGeom>
            <a:noFill/>
            <a:ln w="9525">
              <a:noFill/>
              <a:miter lim="800000"/>
              <a:headEnd/>
              <a:tailEnd/>
            </a:ln>
            <a:effectLst/>
          </p:spPr>
        </p:pic>
        <p:pic>
          <p:nvPicPr>
            <p:cNvPr id="82"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1344465" y="4991436"/>
              <a:ext cx="1319982" cy="735418"/>
            </a:xfrm>
            <a:prstGeom prst="rect">
              <a:avLst/>
            </a:prstGeom>
            <a:noFill/>
            <a:ln w="9525">
              <a:noFill/>
              <a:miter lim="800000"/>
              <a:headEnd/>
              <a:tailEnd/>
            </a:ln>
            <a:effectLst/>
          </p:spPr>
        </p:pic>
        <p:pic>
          <p:nvPicPr>
            <p:cNvPr id="83"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192701" y="5061148"/>
              <a:ext cx="1319982" cy="735418"/>
            </a:xfrm>
            <a:prstGeom prst="rect">
              <a:avLst/>
            </a:prstGeom>
            <a:noFill/>
            <a:ln w="9525">
              <a:noFill/>
              <a:miter lim="800000"/>
              <a:headEnd/>
              <a:tailEnd/>
            </a:ln>
            <a:effectLst/>
          </p:spPr>
        </p:pic>
        <p:pic>
          <p:nvPicPr>
            <p:cNvPr id="84"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1174675" y="5067636"/>
              <a:ext cx="1319982" cy="735418"/>
            </a:xfrm>
            <a:prstGeom prst="rect">
              <a:avLst/>
            </a:prstGeom>
            <a:noFill/>
            <a:ln w="9525">
              <a:noFill/>
              <a:miter lim="800000"/>
              <a:headEnd/>
              <a:tailEnd/>
            </a:ln>
            <a:effectLst/>
          </p:spPr>
        </p:pic>
        <p:pic>
          <p:nvPicPr>
            <p:cNvPr id="85"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362843" y="5484495"/>
              <a:ext cx="1319981" cy="735418"/>
            </a:xfrm>
            <a:prstGeom prst="rect">
              <a:avLst/>
            </a:prstGeom>
            <a:noFill/>
            <a:ln w="9525">
              <a:noFill/>
              <a:miter lim="800000"/>
              <a:headEnd/>
              <a:tailEnd/>
            </a:ln>
            <a:effectLst/>
          </p:spPr>
        </p:pic>
        <p:pic>
          <p:nvPicPr>
            <p:cNvPr id="86"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1344459" y="5490983"/>
              <a:ext cx="1319982" cy="735418"/>
            </a:xfrm>
            <a:prstGeom prst="rect">
              <a:avLst/>
            </a:prstGeom>
            <a:noFill/>
            <a:ln w="9525">
              <a:noFill/>
              <a:miter lim="800000"/>
              <a:headEnd/>
              <a:tailEnd/>
            </a:ln>
            <a:effectLst/>
          </p:spPr>
        </p:pic>
        <p:pic>
          <p:nvPicPr>
            <p:cNvPr id="87"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192695" y="5560695"/>
              <a:ext cx="1319982" cy="735418"/>
            </a:xfrm>
            <a:prstGeom prst="rect">
              <a:avLst/>
            </a:prstGeom>
            <a:noFill/>
            <a:ln w="9525">
              <a:noFill/>
              <a:miter lim="800000"/>
              <a:headEnd/>
              <a:tailEnd/>
            </a:ln>
            <a:effectLst/>
          </p:spPr>
        </p:pic>
        <p:pic>
          <p:nvPicPr>
            <p:cNvPr id="88" name="Picture 16"/>
            <p:cNvPicPr>
              <a:picLocks noChangeAspect="1" noChangeArrowheads="1"/>
            </p:cNvPicPr>
            <p:nvPr/>
          </p:nvPicPr>
          <p:blipFill>
            <a:blip r:embed="rId9" cstate="print">
              <a:clrChange>
                <a:clrFrom>
                  <a:srgbClr val="FFFFFF"/>
                </a:clrFrom>
                <a:clrTo>
                  <a:srgbClr val="FFFFFF">
                    <a:alpha val="0"/>
                  </a:srgbClr>
                </a:clrTo>
              </a:clrChange>
            </a:blip>
            <a:srcRect l="15629" t="28733" r="15995" b="12287"/>
            <a:stretch>
              <a:fillRect/>
            </a:stretch>
          </p:blipFill>
          <p:spPr bwMode="auto">
            <a:xfrm>
              <a:off x="1192065" y="5567183"/>
              <a:ext cx="1319982" cy="735418"/>
            </a:xfrm>
            <a:prstGeom prst="rect">
              <a:avLst/>
            </a:prstGeom>
            <a:noFill/>
            <a:ln w="9525">
              <a:noFill/>
              <a:miter lim="800000"/>
              <a:headEnd/>
              <a:tailEnd/>
            </a:ln>
            <a:effectLst/>
          </p:spPr>
        </p:pic>
        <p:sp>
          <p:nvSpPr>
            <p:cNvPr id="89" name="TextBox 88"/>
            <p:cNvSpPr txBox="1"/>
            <p:nvPr/>
          </p:nvSpPr>
          <p:spPr>
            <a:xfrm>
              <a:off x="481517" y="1247056"/>
              <a:ext cx="766557" cy="523220"/>
            </a:xfrm>
            <a:prstGeom prst="rect">
              <a:avLst/>
            </a:prstGeom>
            <a:noFill/>
          </p:spPr>
          <p:txBody>
            <a:bodyPr wrap="none" rtlCol="0">
              <a:spAutoFit/>
              <a:scene3d>
                <a:camera prst="orthographicFront"/>
                <a:lightRig rig="harsh" dir="t"/>
              </a:scene3d>
              <a:sp3d extrusionH="57150" prstMaterial="matte">
                <a:bevelT w="63500" h="12700" prst="angle"/>
                <a:contourClr>
                  <a:schemeClr val="bg1">
                    <a:lumMod val="65000"/>
                  </a:schemeClr>
                </a:contourClr>
              </a:sp3d>
            </a:bodyPr>
            <a:lstStyle/>
            <a:p>
              <a:r>
                <a:rPr lang="en-US" sz="2800" b="1" dirty="0">
                  <a:ln/>
                  <a:solidFill>
                    <a:srgbClr val="0000CC"/>
                  </a:solidFill>
                  <a:latin typeface="Calibri" panose="020F0502020204030204" pitchFamily="34" charset="0"/>
                </a:rPr>
                <a:t>film</a:t>
              </a:r>
            </a:p>
          </p:txBody>
        </p:sp>
        <p:sp>
          <p:nvSpPr>
            <p:cNvPr id="90" name="Down Arrow 89"/>
            <p:cNvSpPr/>
            <p:nvPr/>
          </p:nvSpPr>
          <p:spPr>
            <a:xfrm flipV="1">
              <a:off x="1534216" y="1969532"/>
              <a:ext cx="188982" cy="2743200"/>
            </a:xfrm>
            <a:prstGeom prst="downArrow">
              <a:avLst>
                <a:gd name="adj1" fmla="val 50000"/>
                <a:gd name="adj2" fmla="val 154279"/>
              </a:avLst>
            </a:prstGeom>
            <a:gradFill flip="none" rotWithShape="1">
              <a:gsLst>
                <a:gs pos="0">
                  <a:srgbClr val="010ABF"/>
                </a:gs>
                <a:gs pos="45000">
                  <a:srgbClr val="FF7A00"/>
                </a:gs>
                <a:gs pos="70000">
                  <a:srgbClr val="FF0300"/>
                </a:gs>
                <a:gs pos="100000">
                  <a:srgbClr val="4D0808"/>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6022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grpId="0" nodeType="clickEffect">
                                  <p:stCondLst>
                                    <p:cond delay="0"/>
                                  </p:stCondLst>
                                  <p:childTnLst>
                                    <p:animMotion origin="layout" path="M 4.44444E-6 1.85185E-6 L 0.09826 1.85185E-6 " pathEditMode="relative" rAng="0" ptsTypes="AA">
                                      <p:cBhvr>
                                        <p:cTn id="17" dur="1500" fill="hold"/>
                                        <p:tgtEl>
                                          <p:spTgt spid="40"/>
                                        </p:tgtEl>
                                        <p:attrNameLst>
                                          <p:attrName>ppt_x</p:attrName>
                                          <p:attrName>ppt_y</p:attrName>
                                        </p:attrNameLst>
                                      </p:cBhvr>
                                      <p:rCtr x="4913" y="0"/>
                                    </p:animMotion>
                                  </p:childTnLst>
                                </p:cTn>
                              </p:par>
                              <p:par>
                                <p:cTn id="18" presetID="10" presetClass="entr" presetSubtype="0" fill="hold" grpId="0" nodeType="withEffect">
                                  <p:stCondLst>
                                    <p:cond delay="100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1000"/>
                                        <p:tgtEl>
                                          <p:spTgt spid="4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right)">
                                      <p:cBhvr>
                                        <p:cTn id="25" dur="2000"/>
                                        <p:tgtEl>
                                          <p:spTgt spid="45"/>
                                        </p:tgtEl>
                                      </p:cBhvr>
                                    </p:animEffect>
                                  </p:childTnLst>
                                </p:cTn>
                              </p:par>
                              <p:par>
                                <p:cTn id="26" presetID="22" presetClass="entr" presetSubtype="1"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up)">
                                      <p:cBhvr>
                                        <p:cTn id="28" dur="2000"/>
                                        <p:tgtEl>
                                          <p:spTgt spid="56"/>
                                        </p:tgtEl>
                                      </p:cBhvr>
                                    </p:animEffect>
                                  </p:childTnLst>
                                </p:cTn>
                              </p:par>
                              <p:par>
                                <p:cTn id="29" presetID="22" presetClass="entr" presetSubtype="1"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2000"/>
                                        <p:tgtEl>
                                          <p:spTgt spid="57"/>
                                        </p:tgtEl>
                                      </p:cBhvr>
                                    </p:animEffect>
                                  </p:childTnLst>
                                </p:cTn>
                              </p:par>
                              <p:par>
                                <p:cTn id="32" presetID="22" presetClass="entr" presetSubtype="4"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down)">
                                      <p:cBhvr>
                                        <p:cTn id="34" dur="2000"/>
                                        <p:tgtEl>
                                          <p:spTgt spid="42"/>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grpId="1" nodeType="clickEffect">
                                  <p:stCondLst>
                                    <p:cond delay="0"/>
                                  </p:stCondLst>
                                  <p:childTnLst>
                                    <p:animMotion origin="layout" path="M 0.09826 1.85185E-6 L 0.17916 1.85185E-6 " pathEditMode="relative" rAng="0" ptsTypes="AA">
                                      <p:cBhvr>
                                        <p:cTn id="38" dur="1500" fill="hold"/>
                                        <p:tgtEl>
                                          <p:spTgt spid="40"/>
                                        </p:tgtEl>
                                        <p:attrNameLst>
                                          <p:attrName>ppt_x</p:attrName>
                                          <p:attrName>ppt_y</p:attrName>
                                        </p:attrNameLst>
                                      </p:cBhvr>
                                      <p:rCtr x="4045" y="0"/>
                                    </p:animMotion>
                                  </p:childTnLst>
                                </p:cTn>
                              </p:par>
                              <p:par>
                                <p:cTn id="39" presetID="42" presetClass="path" presetSubtype="0" accel="50000" decel="50000" fill="hold" grpId="1" nodeType="withEffect">
                                  <p:stCondLst>
                                    <p:cond delay="0"/>
                                  </p:stCondLst>
                                  <p:childTnLst>
                                    <p:animMotion origin="layout" path="M 5E-6 1.85185E-6 L 0.08039 1.85185E-6 " pathEditMode="relative" rAng="0" ptsTypes="AA">
                                      <p:cBhvr>
                                        <p:cTn id="40" dur="1500" fill="hold"/>
                                        <p:tgtEl>
                                          <p:spTgt spid="48"/>
                                        </p:tgtEl>
                                        <p:attrNameLst>
                                          <p:attrName>ppt_x</p:attrName>
                                          <p:attrName>ppt_y</p:attrName>
                                        </p:attrNameLst>
                                      </p:cBhvr>
                                      <p:rCtr x="4010" y="0"/>
                                    </p:animMotion>
                                  </p:childTnLst>
                                </p:cTn>
                              </p:par>
                              <p:par>
                                <p:cTn id="41" presetID="10" presetClass="entr" presetSubtype="0" fill="hold" grpId="0" nodeType="withEffect">
                                  <p:stCondLst>
                                    <p:cond delay="100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1000"/>
                                        <p:tgtEl>
                                          <p:spTgt spid="5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10" presetClass="entr" presetSubtype="0" fill="hold" nodeType="with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500"/>
                                        <p:tgtEl>
                                          <p:spTgt spid="63"/>
                                        </p:tgtEl>
                                      </p:cBhvr>
                                    </p:animEffect>
                                  </p:childTnLst>
                                </p:cTn>
                              </p:par>
                              <p:par>
                                <p:cTn id="52" presetID="10" presetClass="entr" presetSubtype="0" fill="hold"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fade">
                                      <p:cBhvr>
                                        <p:cTn id="54" dur="500"/>
                                        <p:tgtEl>
                                          <p:spTgt spid="6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0" grpId="0"/>
      <p:bldP spid="40" grpId="1"/>
      <p:bldP spid="41" grpId="0"/>
      <p:bldP spid="48" grpId="0"/>
      <p:bldP spid="48" grpId="1"/>
      <p:bldP spid="55" grpId="0"/>
      <p:bldP spid="7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图片 1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STEM Structure Characterization</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grpSp>
        <p:nvGrpSpPr>
          <p:cNvPr id="72" name="Group 71"/>
          <p:cNvGrpSpPr/>
          <p:nvPr/>
        </p:nvGrpSpPr>
        <p:grpSpPr>
          <a:xfrm>
            <a:off x="6999398" y="1089828"/>
            <a:ext cx="1687402" cy="1527867"/>
            <a:chOff x="7332134" y="1388501"/>
            <a:chExt cx="2769137" cy="2507331"/>
          </a:xfrm>
        </p:grpSpPr>
        <p:sp>
          <p:nvSpPr>
            <p:cNvPr id="73" name="Cube 72"/>
            <p:cNvSpPr/>
            <p:nvPr/>
          </p:nvSpPr>
          <p:spPr>
            <a:xfrm>
              <a:off x="7332135" y="2634253"/>
              <a:ext cx="2769136" cy="1261579"/>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900" b="1" dirty="0">
                  <a:solidFill>
                    <a:prstClr val="white"/>
                  </a:solidFill>
                  <a:latin typeface="Arial" panose="020B0604020202020204" pitchFamily="34" charset="0"/>
                  <a:cs typeface="Arial" panose="020B0604020202020204" pitchFamily="34" charset="0"/>
                </a:rPr>
                <a:t>STO</a:t>
              </a:r>
              <a:r>
                <a:rPr lang="en-US" sz="1200" b="1" dirty="0">
                  <a:solidFill>
                    <a:prstClr val="white"/>
                  </a:solidFill>
                  <a:latin typeface="Arial" panose="020B0604020202020204" pitchFamily="34" charset="0"/>
                  <a:cs typeface="Arial" panose="020B0604020202020204" pitchFamily="34" charset="0"/>
                </a:rPr>
                <a:t> </a:t>
              </a:r>
              <a:r>
                <a:rPr lang="en-US" sz="900" b="1" dirty="0">
                  <a:solidFill>
                    <a:prstClr val="white"/>
                  </a:solidFill>
                  <a:latin typeface="Arial" panose="020B0604020202020204" pitchFamily="34" charset="0"/>
                  <a:cs typeface="Arial" panose="020B0604020202020204" pitchFamily="34" charset="0"/>
                </a:rPr>
                <a:t>substrate</a:t>
              </a:r>
            </a:p>
          </p:txBody>
        </p:sp>
        <p:sp>
          <p:nvSpPr>
            <p:cNvPr id="74" name="Cube 73"/>
            <p:cNvSpPr/>
            <p:nvPr/>
          </p:nvSpPr>
          <p:spPr>
            <a:xfrm>
              <a:off x="7340062" y="2206778"/>
              <a:ext cx="2761209" cy="1261579"/>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9*BTO</a:t>
              </a:r>
            </a:p>
          </p:txBody>
        </p:sp>
        <p:sp>
          <p:nvSpPr>
            <p:cNvPr id="75" name="Cube 74"/>
            <p:cNvSpPr/>
            <p:nvPr/>
          </p:nvSpPr>
          <p:spPr>
            <a:xfrm>
              <a:off x="7340062" y="1789726"/>
              <a:ext cx="2761209" cy="1261579"/>
            </a:xfrm>
            <a:prstGeom prst="cube">
              <a:avLst>
                <a:gd name="adj" fmla="val 64872"/>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3*SRO</a:t>
              </a:r>
            </a:p>
          </p:txBody>
        </p:sp>
        <p:sp>
          <p:nvSpPr>
            <p:cNvPr id="76" name="Cube 75"/>
            <p:cNvSpPr/>
            <p:nvPr/>
          </p:nvSpPr>
          <p:spPr>
            <a:xfrm>
              <a:off x="7332134" y="1388501"/>
              <a:ext cx="2769137" cy="1219502"/>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10*BTO</a:t>
              </a:r>
            </a:p>
          </p:txBody>
        </p:sp>
      </p:grpSp>
      <p:pic>
        <p:nvPicPr>
          <p:cNvPr id="78" name="Picture 77"/>
          <p:cNvPicPr>
            <a:picLocks noChangeAspect="1"/>
          </p:cNvPicPr>
          <p:nvPr/>
        </p:nvPicPr>
        <p:blipFill rotWithShape="1">
          <a:blip r:embed="rId6" cstate="print">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rcRect r="29253"/>
          <a:stretch/>
        </p:blipFill>
        <p:spPr>
          <a:xfrm>
            <a:off x="1019584" y="1884814"/>
            <a:ext cx="5404104" cy="923792"/>
          </a:xfrm>
          <a:prstGeom prst="rect">
            <a:avLst/>
          </a:prstGeom>
        </p:spPr>
      </p:pic>
      <p:pic>
        <p:nvPicPr>
          <p:cNvPr id="79" name="Picture 78"/>
          <p:cNvPicPr>
            <a:picLocks noChangeAspect="1"/>
          </p:cNvPicPr>
          <p:nvPr/>
        </p:nvPicPr>
        <p:blipFill rotWithShape="1">
          <a:blip r:embed="rId8" cstate="print">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r="29213"/>
          <a:stretch/>
        </p:blipFill>
        <p:spPr>
          <a:xfrm>
            <a:off x="1017998" y="905875"/>
            <a:ext cx="5405690" cy="923544"/>
          </a:xfrm>
          <a:prstGeom prst="rect">
            <a:avLst/>
          </a:prstGeom>
        </p:spPr>
      </p:pic>
      <p:cxnSp>
        <p:nvCxnSpPr>
          <p:cNvPr id="83" name="Straight Connector 82"/>
          <p:cNvCxnSpPr/>
          <p:nvPr/>
        </p:nvCxnSpPr>
        <p:spPr>
          <a:xfrm flipV="1">
            <a:off x="3160020" y="905875"/>
            <a:ext cx="0" cy="1902731"/>
          </a:xfrm>
          <a:prstGeom prst="line">
            <a:avLst/>
          </a:prstGeom>
          <a:ln w="1905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2593880" y="905875"/>
            <a:ext cx="0" cy="1902731"/>
          </a:xfrm>
          <a:prstGeom prst="line">
            <a:avLst/>
          </a:prstGeom>
          <a:ln w="1905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4769745" y="905875"/>
            <a:ext cx="0" cy="1902731"/>
          </a:xfrm>
          <a:prstGeom prst="line">
            <a:avLst/>
          </a:prstGeom>
          <a:ln w="19050">
            <a:solidFill>
              <a:srgbClr val="FFFF00"/>
            </a:solidFill>
            <a:prstDash val="dash"/>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5329948" y="897645"/>
            <a:ext cx="554511" cy="369332"/>
          </a:xfrm>
          <a:prstGeom prst="rect">
            <a:avLst/>
          </a:prstGeom>
          <a:noFill/>
        </p:spPr>
        <p:txBody>
          <a:bodyPr wrap="none" rtlCol="0">
            <a:spAutoFit/>
          </a:bodyPr>
          <a:lstStyle/>
          <a:p>
            <a:pPr defTabSz="457200" fontAlgn="auto">
              <a:spcBef>
                <a:spcPts val="0"/>
              </a:spcBef>
              <a:spcAft>
                <a:spcPts val="0"/>
              </a:spcAft>
            </a:pPr>
            <a:r>
              <a:rPr lang="en-US" sz="1800" b="1" dirty="0">
                <a:solidFill>
                  <a:srgbClr val="FFFF00"/>
                </a:solidFill>
                <a:latin typeface="Calibri" panose="020F0502020204030204"/>
              </a:rPr>
              <a:t>STO</a:t>
            </a:r>
          </a:p>
        </p:txBody>
      </p:sp>
      <p:sp>
        <p:nvSpPr>
          <p:cNvPr id="90" name="TextBox 89"/>
          <p:cNvSpPr txBox="1"/>
          <p:nvPr/>
        </p:nvSpPr>
        <p:spPr>
          <a:xfrm>
            <a:off x="3612493" y="897645"/>
            <a:ext cx="572529" cy="369332"/>
          </a:xfrm>
          <a:prstGeom prst="rect">
            <a:avLst/>
          </a:prstGeom>
          <a:noFill/>
        </p:spPr>
        <p:txBody>
          <a:bodyPr wrap="none" rtlCol="0">
            <a:spAutoFit/>
          </a:bodyPr>
          <a:lstStyle/>
          <a:p>
            <a:pPr defTabSz="457200" fontAlgn="auto">
              <a:spcBef>
                <a:spcPts val="0"/>
              </a:spcBef>
              <a:spcAft>
                <a:spcPts val="0"/>
              </a:spcAft>
            </a:pPr>
            <a:r>
              <a:rPr lang="en-US" sz="1800" b="1" dirty="0">
                <a:solidFill>
                  <a:srgbClr val="FFFF00"/>
                </a:solidFill>
                <a:latin typeface="Calibri" panose="020F0502020204030204"/>
              </a:rPr>
              <a:t>BTO</a:t>
            </a:r>
          </a:p>
        </p:txBody>
      </p:sp>
      <p:sp>
        <p:nvSpPr>
          <p:cNvPr id="91" name="TextBox 90"/>
          <p:cNvSpPr txBox="1"/>
          <p:nvPr/>
        </p:nvSpPr>
        <p:spPr>
          <a:xfrm>
            <a:off x="1568879" y="915858"/>
            <a:ext cx="572529" cy="369332"/>
          </a:xfrm>
          <a:prstGeom prst="rect">
            <a:avLst/>
          </a:prstGeom>
          <a:noFill/>
        </p:spPr>
        <p:txBody>
          <a:bodyPr wrap="none" rtlCol="0">
            <a:spAutoFit/>
          </a:bodyPr>
          <a:lstStyle/>
          <a:p>
            <a:pPr defTabSz="457200" fontAlgn="auto">
              <a:spcBef>
                <a:spcPts val="0"/>
              </a:spcBef>
              <a:spcAft>
                <a:spcPts val="0"/>
              </a:spcAft>
            </a:pPr>
            <a:r>
              <a:rPr lang="en-US" sz="1800" b="1" dirty="0">
                <a:solidFill>
                  <a:srgbClr val="FFFF00"/>
                </a:solidFill>
                <a:latin typeface="Calibri" panose="020F0502020204030204"/>
              </a:rPr>
              <a:t>BTO</a:t>
            </a:r>
          </a:p>
        </p:txBody>
      </p:sp>
      <p:sp>
        <p:nvSpPr>
          <p:cNvPr id="92" name="TextBox 91"/>
          <p:cNvSpPr txBox="1"/>
          <p:nvPr/>
        </p:nvSpPr>
        <p:spPr>
          <a:xfrm>
            <a:off x="2566628" y="897645"/>
            <a:ext cx="576761" cy="369332"/>
          </a:xfrm>
          <a:prstGeom prst="rect">
            <a:avLst/>
          </a:prstGeom>
          <a:noFill/>
        </p:spPr>
        <p:txBody>
          <a:bodyPr wrap="none" rtlCol="0">
            <a:spAutoFit/>
          </a:bodyPr>
          <a:lstStyle/>
          <a:p>
            <a:pPr defTabSz="457200" fontAlgn="auto">
              <a:spcBef>
                <a:spcPts val="0"/>
              </a:spcBef>
              <a:spcAft>
                <a:spcPts val="0"/>
              </a:spcAft>
            </a:pPr>
            <a:r>
              <a:rPr lang="en-US" sz="1800" b="1" dirty="0">
                <a:solidFill>
                  <a:srgbClr val="FFFF00"/>
                </a:solidFill>
                <a:latin typeface="Calibri" panose="020F0502020204030204"/>
              </a:rPr>
              <a:t>SRO</a:t>
            </a:r>
          </a:p>
        </p:txBody>
      </p:sp>
      <p:sp>
        <p:nvSpPr>
          <p:cNvPr id="97" name="TextBox 96"/>
          <p:cNvSpPr txBox="1"/>
          <p:nvPr/>
        </p:nvSpPr>
        <p:spPr>
          <a:xfrm rot="16200000">
            <a:off x="590641" y="2185537"/>
            <a:ext cx="548548" cy="369332"/>
          </a:xfrm>
          <a:prstGeom prst="rect">
            <a:avLst/>
          </a:prstGeom>
          <a:noFill/>
        </p:spPr>
        <p:txBody>
          <a:bodyPr wrap="none" rtlCol="0">
            <a:spAutoFit/>
          </a:bodyPr>
          <a:lstStyle/>
          <a:p>
            <a:pPr defTabSz="457200" fontAlgn="auto">
              <a:spcBef>
                <a:spcPts val="0"/>
              </a:spcBef>
              <a:spcAft>
                <a:spcPts val="0"/>
              </a:spcAft>
            </a:pPr>
            <a:r>
              <a:rPr lang="en-US" sz="1800" dirty="0">
                <a:solidFill>
                  <a:prstClr val="black"/>
                </a:solidFill>
                <a:latin typeface="Calibri" panose="020F0502020204030204"/>
              </a:rPr>
              <a:t>ABF</a:t>
            </a:r>
          </a:p>
        </p:txBody>
      </p:sp>
      <p:sp>
        <p:nvSpPr>
          <p:cNvPr id="98" name="TextBox 97"/>
          <p:cNvSpPr txBox="1"/>
          <p:nvPr/>
        </p:nvSpPr>
        <p:spPr>
          <a:xfrm rot="16200000">
            <a:off x="423234" y="1168434"/>
            <a:ext cx="843501" cy="369332"/>
          </a:xfrm>
          <a:prstGeom prst="rect">
            <a:avLst/>
          </a:prstGeom>
          <a:noFill/>
        </p:spPr>
        <p:txBody>
          <a:bodyPr wrap="none" rtlCol="0">
            <a:spAutoFit/>
          </a:bodyPr>
          <a:lstStyle/>
          <a:p>
            <a:pPr defTabSz="457200" fontAlgn="auto">
              <a:spcBef>
                <a:spcPts val="0"/>
              </a:spcBef>
              <a:spcAft>
                <a:spcPts val="0"/>
              </a:spcAft>
            </a:pPr>
            <a:r>
              <a:rPr lang="en-US" sz="1800" dirty="0">
                <a:solidFill>
                  <a:prstClr val="black"/>
                </a:solidFill>
                <a:latin typeface="Calibri" panose="020F0502020204030204"/>
              </a:rPr>
              <a:t>HAADF</a:t>
            </a:r>
          </a:p>
        </p:txBody>
      </p:sp>
      <p:grpSp>
        <p:nvGrpSpPr>
          <p:cNvPr id="18" name="Group 17"/>
          <p:cNvGrpSpPr/>
          <p:nvPr/>
        </p:nvGrpSpPr>
        <p:grpSpPr>
          <a:xfrm>
            <a:off x="5105400" y="2848495"/>
            <a:ext cx="1102291" cy="1217000"/>
            <a:chOff x="5248460" y="2614861"/>
            <a:chExt cx="1102291" cy="1217000"/>
          </a:xfrm>
        </p:grpSpPr>
        <p:pic>
          <p:nvPicPr>
            <p:cNvPr id="142" name="Picture 141"/>
            <p:cNvPicPr>
              <a:picLocks noChangeAspect="1"/>
            </p:cNvPicPr>
            <p:nvPr/>
          </p:nvPicPr>
          <p:blipFill rotWithShape="1">
            <a:blip r:embed="rId10" cstate="print">
              <a:extLst>
                <a:ext uri="{28A0092B-C50C-407E-A947-70E740481C1C}">
                  <a14:useLocalDpi xmlns:a14="http://schemas.microsoft.com/office/drawing/2010/main" val="0"/>
                </a:ext>
              </a:extLst>
            </a:blip>
            <a:srcRect l="28646" t="20814" r="27512" b="17126"/>
            <a:stretch/>
          </p:blipFill>
          <p:spPr>
            <a:xfrm>
              <a:off x="5248460" y="2614861"/>
              <a:ext cx="1102291" cy="1014608"/>
            </a:xfrm>
            <a:prstGeom prst="rect">
              <a:avLst/>
            </a:prstGeom>
          </p:spPr>
        </p:pic>
        <p:sp>
          <p:nvSpPr>
            <p:cNvPr id="143" name="TextBox 142"/>
            <p:cNvSpPr txBox="1"/>
            <p:nvPr/>
          </p:nvSpPr>
          <p:spPr>
            <a:xfrm>
              <a:off x="5453439" y="3462529"/>
              <a:ext cx="688009" cy="369332"/>
            </a:xfrm>
            <a:prstGeom prst="rect">
              <a:avLst/>
            </a:prstGeom>
            <a:noFill/>
          </p:spPr>
          <p:txBody>
            <a:bodyPr wrap="none" rtlCol="0">
              <a:spAutoFit/>
            </a:bodyPr>
            <a:lstStyle/>
            <a:p>
              <a:pPr defTabSz="457200" fontAlgn="auto">
                <a:spcBef>
                  <a:spcPts val="0"/>
                </a:spcBef>
                <a:spcAft>
                  <a:spcPts val="0"/>
                </a:spcAft>
              </a:pPr>
              <a:r>
                <a:rPr lang="en-US" sz="1800" b="1" dirty="0">
                  <a:solidFill>
                    <a:srgbClr val="33CC33"/>
                  </a:solidFill>
                  <a:effectLst>
                    <a:outerShdw blurRad="38100" dist="38100" dir="2700000" algn="tl">
                      <a:srgbClr val="000000">
                        <a:alpha val="43137"/>
                      </a:srgbClr>
                    </a:outerShdw>
                  </a:effectLst>
                  <a:latin typeface="Calibri" panose="020F0502020204030204"/>
                </a:rPr>
                <a:t>A</a:t>
              </a:r>
              <a:r>
                <a:rPr lang="en-US" sz="1800" b="1" dirty="0">
                  <a:solidFill>
                    <a:srgbClr val="FF0000"/>
                  </a:solidFill>
                  <a:effectLst>
                    <a:outerShdw blurRad="38100" dist="38100" dir="2700000" algn="tl">
                      <a:srgbClr val="000000">
                        <a:alpha val="43137"/>
                      </a:srgbClr>
                    </a:outerShdw>
                  </a:effectLst>
                  <a:latin typeface="Calibri" panose="020F0502020204030204"/>
                </a:rPr>
                <a:t>B</a:t>
              </a:r>
              <a:r>
                <a:rPr lang="en-US" sz="1800" b="1" dirty="0">
                  <a:solidFill>
                    <a:srgbClr val="FFC000"/>
                  </a:solidFill>
                  <a:effectLst>
                    <a:outerShdw blurRad="38100" dist="38100" dir="2700000" algn="tl">
                      <a:srgbClr val="000000">
                        <a:alpha val="43137"/>
                      </a:srgbClr>
                    </a:outerShdw>
                  </a:effectLst>
                  <a:latin typeface="Calibri" panose="020F0502020204030204"/>
                </a:rPr>
                <a:t>O</a:t>
              </a:r>
              <a:r>
                <a:rPr lang="en-US" sz="1800" b="1" baseline="-25000" dirty="0">
                  <a:solidFill>
                    <a:srgbClr val="FFC000"/>
                  </a:solidFill>
                  <a:effectLst>
                    <a:outerShdw blurRad="38100" dist="38100" dir="2700000" algn="tl">
                      <a:srgbClr val="000000">
                        <a:alpha val="43137"/>
                      </a:srgbClr>
                    </a:outerShdw>
                  </a:effectLst>
                  <a:latin typeface="Calibri" panose="020F0502020204030204"/>
                </a:rPr>
                <a:t>3</a:t>
              </a:r>
            </a:p>
          </p:txBody>
        </p:sp>
      </p:grpSp>
      <p:grpSp>
        <p:nvGrpSpPr>
          <p:cNvPr id="20" name="Group 19"/>
          <p:cNvGrpSpPr/>
          <p:nvPr/>
        </p:nvGrpSpPr>
        <p:grpSpPr>
          <a:xfrm>
            <a:off x="1056803" y="2139677"/>
            <a:ext cx="3791084" cy="1858132"/>
            <a:chOff x="1056803" y="1884182"/>
            <a:chExt cx="3791084" cy="1858132"/>
          </a:xfrm>
        </p:grpSpPr>
        <p:grpSp>
          <p:nvGrpSpPr>
            <p:cNvPr id="104" name="Group 103"/>
            <p:cNvGrpSpPr/>
            <p:nvPr/>
          </p:nvGrpSpPr>
          <p:grpSpPr>
            <a:xfrm>
              <a:off x="1064644" y="2672734"/>
              <a:ext cx="1016810" cy="1069580"/>
              <a:chOff x="1610264" y="2458048"/>
              <a:chExt cx="1016810" cy="1069580"/>
            </a:xfrm>
          </p:grpSpPr>
          <p:pic>
            <p:nvPicPr>
              <p:cNvPr id="105" name="Picture 104"/>
              <p:cNvPicPr>
                <a:picLocks noChangeAspect="1"/>
              </p:cNvPicPr>
              <p:nvPr/>
            </p:nvPicPr>
            <p:blipFill rotWithShape="1">
              <a:blip r:embed="rId11">
                <a:extLst>
                  <a:ext uri="{BEBA8EAE-BF5A-486C-A8C5-ECC9F3942E4B}">
                    <a14:imgProps xmlns:a14="http://schemas.microsoft.com/office/drawing/2010/main">
                      <a14:imgLayer r:embed="rId12">
                        <a14:imgEffect>
                          <a14:sharpenSoften amount="50000"/>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l="8676" t="29273" r="84866" b="27248"/>
              <a:stretch/>
            </p:blipFill>
            <p:spPr>
              <a:xfrm>
                <a:off x="1610264" y="2458048"/>
                <a:ext cx="1016810" cy="827939"/>
              </a:xfrm>
              <a:prstGeom prst="rect">
                <a:avLst/>
              </a:prstGeom>
              <a:ln w="12700">
                <a:solidFill>
                  <a:srgbClr val="FFFF00"/>
                </a:solidFill>
              </a:ln>
            </p:spPr>
          </p:pic>
          <p:sp>
            <p:nvSpPr>
              <p:cNvPr id="106" name="Left Arrow 105"/>
              <p:cNvSpPr/>
              <p:nvPr/>
            </p:nvSpPr>
            <p:spPr>
              <a:xfrm flipH="1">
                <a:off x="1776580" y="3320123"/>
                <a:ext cx="553347" cy="2075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07" name="TextBox 106"/>
              <p:cNvSpPr txBox="1"/>
              <p:nvPr/>
            </p:nvSpPr>
            <p:spPr>
              <a:xfrm>
                <a:off x="2071960" y="2693695"/>
                <a:ext cx="317716" cy="307777"/>
              </a:xfrm>
              <a:prstGeom prst="rect">
                <a:avLst/>
              </a:prstGeom>
              <a:noFill/>
            </p:spPr>
            <p:txBody>
              <a:bodyPr wrap="none" rtlCol="0">
                <a:spAutoFit/>
              </a:bodyPr>
              <a:lstStyle/>
              <a:p>
                <a:pPr defTabSz="457200" fontAlgn="auto">
                  <a:spcBef>
                    <a:spcPts val="0"/>
                  </a:spcBef>
                  <a:spcAft>
                    <a:spcPts val="0"/>
                  </a:spcAft>
                </a:pPr>
                <a:r>
                  <a:rPr lang="en-US" sz="1400" b="1" dirty="0" err="1">
                    <a:solidFill>
                      <a:srgbClr val="FF33CC"/>
                    </a:solidFill>
                    <a:effectLst>
                      <a:outerShdw blurRad="38100" dist="38100" dir="2700000" algn="tl">
                        <a:srgbClr val="000000">
                          <a:alpha val="43137"/>
                        </a:srgbClr>
                      </a:outerShdw>
                    </a:effectLst>
                    <a:latin typeface="Calibri" panose="020F0502020204030204"/>
                  </a:rPr>
                  <a:t>Ti</a:t>
                </a:r>
                <a:endParaRPr lang="en-US" sz="1400" b="1" dirty="0">
                  <a:solidFill>
                    <a:srgbClr val="FF33CC"/>
                  </a:solidFill>
                  <a:effectLst>
                    <a:outerShdw blurRad="38100" dist="38100" dir="2700000" algn="tl">
                      <a:srgbClr val="000000">
                        <a:alpha val="43137"/>
                      </a:srgbClr>
                    </a:outerShdw>
                  </a:effectLst>
                  <a:latin typeface="Calibri" panose="020F0502020204030204"/>
                </a:endParaRPr>
              </a:p>
            </p:txBody>
          </p:sp>
          <p:sp>
            <p:nvSpPr>
              <p:cNvPr id="108" name="TextBox 107"/>
              <p:cNvSpPr txBox="1"/>
              <p:nvPr/>
            </p:nvSpPr>
            <p:spPr>
              <a:xfrm>
                <a:off x="1871640" y="2579113"/>
                <a:ext cx="306494" cy="307777"/>
              </a:xfrm>
              <a:prstGeom prst="rect">
                <a:avLst/>
              </a:prstGeom>
              <a:noFill/>
            </p:spPr>
            <p:txBody>
              <a:bodyPr wrap="none" rtlCol="0">
                <a:spAutoFit/>
              </a:bodyPr>
              <a:lstStyle/>
              <a:p>
                <a:pPr defTabSz="457200" fontAlgn="auto">
                  <a:spcBef>
                    <a:spcPts val="0"/>
                  </a:spcBef>
                  <a:spcAft>
                    <a:spcPts val="0"/>
                  </a:spcAft>
                </a:pPr>
                <a:r>
                  <a:rPr lang="en-US" sz="1400" b="1" dirty="0">
                    <a:solidFill>
                      <a:srgbClr val="FFFF00"/>
                    </a:solidFill>
                    <a:effectLst>
                      <a:outerShdw blurRad="38100" dist="38100" dir="2700000" algn="tl">
                        <a:srgbClr val="000000">
                          <a:alpha val="43137"/>
                        </a:srgbClr>
                      </a:outerShdw>
                    </a:effectLst>
                    <a:latin typeface="Calibri" panose="020F0502020204030204"/>
                  </a:rPr>
                  <a:t>O</a:t>
                </a:r>
              </a:p>
            </p:txBody>
          </p:sp>
          <p:grpSp>
            <p:nvGrpSpPr>
              <p:cNvPr id="109" name="Group 108"/>
              <p:cNvGrpSpPr/>
              <p:nvPr/>
            </p:nvGrpSpPr>
            <p:grpSpPr>
              <a:xfrm flipH="1">
                <a:off x="1696235" y="2733717"/>
                <a:ext cx="471319" cy="242836"/>
                <a:chOff x="5825527" y="2894321"/>
                <a:chExt cx="471319" cy="242836"/>
              </a:xfrm>
            </p:grpSpPr>
            <p:cxnSp>
              <p:nvCxnSpPr>
                <p:cNvPr id="110" name="Straight Arrow Connector 109"/>
                <p:cNvCxnSpPr/>
                <p:nvPr/>
              </p:nvCxnSpPr>
              <p:spPr>
                <a:xfrm>
                  <a:off x="6066399" y="2894321"/>
                  <a:ext cx="228600"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a:off x="6068246" y="3137157"/>
                  <a:ext cx="228600"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flipH="1">
                  <a:off x="5825527" y="3023264"/>
                  <a:ext cx="228600" cy="0"/>
                </a:xfrm>
                <a:prstGeom prst="straightConnector1">
                  <a:avLst/>
                </a:prstGeom>
                <a:ln w="19050" cap="sq">
                  <a:solidFill>
                    <a:srgbClr val="FF33CC"/>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grpSp>
        </p:grpSp>
        <p:grpSp>
          <p:nvGrpSpPr>
            <p:cNvPr id="19" name="Group 18"/>
            <p:cNvGrpSpPr/>
            <p:nvPr/>
          </p:nvGrpSpPr>
          <p:grpSpPr>
            <a:xfrm>
              <a:off x="1056803" y="1884182"/>
              <a:ext cx="3791084" cy="1848213"/>
              <a:chOff x="1060450" y="1893841"/>
              <a:chExt cx="3791084" cy="1848213"/>
            </a:xfrm>
          </p:grpSpPr>
          <p:pic>
            <p:nvPicPr>
              <p:cNvPr id="80" name="Picture 79"/>
              <p:cNvPicPr>
                <a:picLocks noChangeAspect="1"/>
              </p:cNvPicPr>
              <p:nvPr/>
            </p:nvPicPr>
            <p:blipFill rotWithShape="1">
              <a:blip r:embed="rId6" cstate="print">
                <a:extLst>
                  <a:ext uri="{BEBA8EAE-BF5A-486C-A8C5-ECC9F3942E4B}">
                    <a14:imgProps xmlns:a14="http://schemas.microsoft.com/office/drawing/2010/main">
                      <a14:imgLayer r:embed="rId7">
                        <a14:imgEffect>
                          <a14:colorTemperature colorTemp="4700"/>
                        </a14:imgEffect>
                      </a14:imgLayer>
                    </a14:imgProps>
                  </a:ext>
                  <a:ext uri="{28A0092B-C50C-407E-A947-70E740481C1C}">
                    <a14:useLocalDpi xmlns:a14="http://schemas.microsoft.com/office/drawing/2010/main" val="0"/>
                  </a:ext>
                </a:extLst>
              </a:blip>
              <a:srcRect l="8533" t="29273" r="84866" b="27171"/>
              <a:stretch/>
            </p:blipFill>
            <p:spPr>
              <a:xfrm>
                <a:off x="1669803" y="1899747"/>
                <a:ext cx="504202" cy="402364"/>
              </a:xfrm>
              <a:prstGeom prst="rect">
                <a:avLst/>
              </a:prstGeom>
              <a:ln w="12700">
                <a:solidFill>
                  <a:srgbClr val="FFFF00"/>
                </a:solidFill>
              </a:ln>
            </p:spPr>
          </p:pic>
          <p:pic>
            <p:nvPicPr>
              <p:cNvPr id="81" name="Picture 80"/>
              <p:cNvPicPr>
                <a:picLocks noChangeAspect="1"/>
              </p:cNvPicPr>
              <p:nvPr/>
            </p:nvPicPr>
            <p:blipFill rotWithShape="1">
              <a:blip r:embed="rId13" cstate="print">
                <a:extLst>
                  <a:ext uri="{BEBA8EAE-BF5A-486C-A8C5-ECC9F3942E4B}">
                    <a14:imgProps xmlns:a14="http://schemas.microsoft.com/office/drawing/2010/main">
                      <a14:imgLayer r:embed="rId14">
                        <a14:imgEffect>
                          <a14:colorTemperature colorTemp="4700"/>
                        </a14:imgEffect>
                      </a14:imgLayer>
                    </a14:imgProps>
                  </a:ext>
                  <a:ext uri="{28A0092B-C50C-407E-A947-70E740481C1C}">
                    <a14:useLocalDpi xmlns:a14="http://schemas.microsoft.com/office/drawing/2010/main" val="0"/>
                  </a:ext>
                </a:extLst>
              </a:blip>
              <a:srcRect l="37957" t="29274" r="55666" b="27248"/>
              <a:stretch/>
            </p:blipFill>
            <p:spPr>
              <a:xfrm>
                <a:off x="3917347" y="1899747"/>
                <a:ext cx="487110" cy="401652"/>
              </a:xfrm>
              <a:prstGeom prst="rect">
                <a:avLst/>
              </a:prstGeom>
              <a:ln w="12700">
                <a:solidFill>
                  <a:srgbClr val="FFFF00"/>
                </a:solidFill>
              </a:ln>
            </p:spPr>
          </p:pic>
          <p:pic>
            <p:nvPicPr>
              <p:cNvPr id="82" name="Picture 81"/>
              <p:cNvPicPr>
                <a:picLocks noChangeAspect="1"/>
              </p:cNvPicPr>
              <p:nvPr/>
            </p:nvPicPr>
            <p:blipFill rotWithShape="1">
              <a:blip r:embed="rId15" cstate="print">
                <a:extLst>
                  <a:ext uri="{BEBA8EAE-BF5A-486C-A8C5-ECC9F3942E4B}">
                    <a14:imgProps xmlns:a14="http://schemas.microsoft.com/office/drawing/2010/main">
                      <a14:imgLayer r:embed="rId16">
                        <a14:imgEffect>
                          <a14:colorTemperature colorTemp="4700"/>
                        </a14:imgEffect>
                      </a14:imgLayer>
                    </a14:imgProps>
                  </a:ext>
                  <a:ext uri="{28A0092B-C50C-407E-A947-70E740481C1C}">
                    <a14:useLocalDpi xmlns:a14="http://schemas.microsoft.com/office/drawing/2010/main" val="0"/>
                  </a:ext>
                </a:extLst>
              </a:blip>
              <a:srcRect l="20610" t="29140" r="72016" b="27202"/>
              <a:stretch/>
            </p:blipFill>
            <p:spPr>
              <a:xfrm>
                <a:off x="2593881" y="1898512"/>
                <a:ext cx="563228" cy="403310"/>
              </a:xfrm>
              <a:prstGeom prst="rect">
                <a:avLst/>
              </a:prstGeom>
              <a:ln w="12700">
                <a:solidFill>
                  <a:srgbClr val="FFFF00"/>
                </a:solidFill>
              </a:ln>
            </p:spPr>
          </p:pic>
          <p:cxnSp>
            <p:nvCxnSpPr>
              <p:cNvPr id="121" name="Straight Connector 120"/>
              <p:cNvCxnSpPr/>
              <p:nvPr/>
            </p:nvCxnSpPr>
            <p:spPr>
              <a:xfrm flipH="1">
                <a:off x="1078573" y="2301399"/>
                <a:ext cx="588321" cy="116551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p:nvPr/>
            </p:nvCxnSpPr>
            <p:spPr>
              <a:xfrm flipH="1">
                <a:off x="2088249" y="1898512"/>
                <a:ext cx="72550" cy="772332"/>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flipH="1">
                <a:off x="2405983" y="1893841"/>
                <a:ext cx="181102" cy="769161"/>
              </a:xfrm>
              <a:prstGeom prst="line">
                <a:avLst/>
              </a:prstGeom>
              <a:ln w="95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3169592" y="1893841"/>
                <a:ext cx="401675" cy="777003"/>
              </a:xfrm>
              <a:prstGeom prst="line">
                <a:avLst/>
              </a:prstGeom>
              <a:ln w="95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3832805" y="1893841"/>
                <a:ext cx="85681" cy="767425"/>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4398636" y="1897906"/>
                <a:ext cx="452898" cy="768955"/>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p:nvPr/>
            </p:nvCxnSpPr>
            <p:spPr>
              <a:xfrm flipH="1">
                <a:off x="1060450" y="1898512"/>
                <a:ext cx="609353" cy="768488"/>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H="1">
                <a:off x="2092260" y="2329225"/>
                <a:ext cx="81522" cy="1170887"/>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flipH="1">
                <a:off x="2410348" y="2331467"/>
                <a:ext cx="169996" cy="1168645"/>
              </a:xfrm>
              <a:prstGeom prst="line">
                <a:avLst/>
              </a:prstGeom>
              <a:ln w="95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3155733" y="2281752"/>
                <a:ext cx="399403" cy="1219839"/>
              </a:xfrm>
              <a:prstGeom prst="line">
                <a:avLst/>
              </a:prstGeom>
              <a:ln w="9525">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23" name="Group 122"/>
              <p:cNvGrpSpPr/>
              <p:nvPr/>
            </p:nvGrpSpPr>
            <p:grpSpPr>
              <a:xfrm>
                <a:off x="2409003" y="2672734"/>
                <a:ext cx="1155469" cy="1069320"/>
                <a:chOff x="3333941" y="2458048"/>
                <a:chExt cx="1155469" cy="1069320"/>
              </a:xfrm>
            </p:grpSpPr>
            <p:pic>
              <p:nvPicPr>
                <p:cNvPr id="124" name="Picture 123"/>
                <p:cNvPicPr>
                  <a:picLocks noChangeAspect="1"/>
                </p:cNvPicPr>
                <p:nvPr/>
              </p:nvPicPr>
              <p:blipFill rotWithShape="1">
                <a:blip r:embed="rId17">
                  <a:extLst>
                    <a:ext uri="{BEBA8EAE-BF5A-486C-A8C5-ECC9F3942E4B}">
                      <a14:imgProps xmlns:a14="http://schemas.microsoft.com/office/drawing/2010/main">
                        <a14:imgLayer r:embed="rId12">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rcRect l="20610" t="29140" r="72021" b="27202"/>
                <a:stretch/>
              </p:blipFill>
              <p:spPr>
                <a:xfrm>
                  <a:off x="3333941" y="2458048"/>
                  <a:ext cx="1155469" cy="827939"/>
                </a:xfrm>
                <a:prstGeom prst="rect">
                  <a:avLst/>
                </a:prstGeom>
                <a:ln>
                  <a:solidFill>
                    <a:schemeClr val="accent4"/>
                  </a:solidFill>
                </a:ln>
              </p:spPr>
            </p:pic>
            <p:sp>
              <p:nvSpPr>
                <p:cNvPr id="125" name="Left Arrow 124"/>
                <p:cNvSpPr/>
                <p:nvPr/>
              </p:nvSpPr>
              <p:spPr>
                <a:xfrm flipH="1">
                  <a:off x="3394293" y="3319863"/>
                  <a:ext cx="553347" cy="2075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26" name="Left Arrow 125"/>
                <p:cNvSpPr/>
                <p:nvPr/>
              </p:nvSpPr>
              <p:spPr>
                <a:xfrm>
                  <a:off x="4120907" y="3319863"/>
                  <a:ext cx="252894" cy="2075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27" name="TextBox 126"/>
                <p:cNvSpPr txBox="1"/>
                <p:nvPr/>
              </p:nvSpPr>
              <p:spPr>
                <a:xfrm>
                  <a:off x="3721430" y="2715271"/>
                  <a:ext cx="381836" cy="307777"/>
                </a:xfrm>
                <a:prstGeom prst="rect">
                  <a:avLst/>
                </a:prstGeom>
                <a:noFill/>
              </p:spPr>
              <p:txBody>
                <a:bodyPr wrap="none" rtlCol="0">
                  <a:spAutoFit/>
                </a:bodyPr>
                <a:lstStyle/>
                <a:p>
                  <a:pPr defTabSz="457200" fontAlgn="auto">
                    <a:spcBef>
                      <a:spcPts val="0"/>
                    </a:spcBef>
                    <a:spcAft>
                      <a:spcPts val="0"/>
                    </a:spcAft>
                  </a:pPr>
                  <a:r>
                    <a:rPr lang="en-US" sz="1400" b="1" dirty="0">
                      <a:solidFill>
                        <a:srgbClr val="FF0000"/>
                      </a:solidFill>
                      <a:latin typeface="Calibri" panose="020F0502020204030204"/>
                    </a:rPr>
                    <a:t>Ru</a:t>
                  </a:r>
                </a:p>
              </p:txBody>
            </p:sp>
            <p:grpSp>
              <p:nvGrpSpPr>
                <p:cNvPr id="128" name="Group 127"/>
                <p:cNvGrpSpPr/>
                <p:nvPr/>
              </p:nvGrpSpPr>
              <p:grpSpPr>
                <a:xfrm>
                  <a:off x="4067417" y="2751413"/>
                  <a:ext cx="350832" cy="235372"/>
                  <a:chOff x="4642912" y="2768561"/>
                  <a:chExt cx="350832" cy="235372"/>
                </a:xfrm>
              </p:grpSpPr>
              <p:cxnSp>
                <p:nvCxnSpPr>
                  <p:cNvPr id="135" name="Straight Arrow Connector 134"/>
                  <p:cNvCxnSpPr/>
                  <p:nvPr/>
                </p:nvCxnSpPr>
                <p:spPr>
                  <a:xfrm>
                    <a:off x="4829543" y="2768561"/>
                    <a:ext cx="164201"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a:off x="4831390" y="3003933"/>
                    <a:ext cx="162354"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flipH="1">
                    <a:off x="4642912" y="2886308"/>
                    <a:ext cx="174449" cy="0"/>
                  </a:xfrm>
                  <a:prstGeom prst="straightConnector1">
                    <a:avLst/>
                  </a:prstGeom>
                  <a:ln w="19050" cap="sq">
                    <a:solidFill>
                      <a:srgbClr val="FF00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grpSp>
            <p:grpSp>
              <p:nvGrpSpPr>
                <p:cNvPr id="129" name="Group 128"/>
                <p:cNvGrpSpPr/>
                <p:nvPr/>
              </p:nvGrpSpPr>
              <p:grpSpPr>
                <a:xfrm flipH="1">
                  <a:off x="3394293" y="2751413"/>
                  <a:ext cx="347100" cy="231640"/>
                  <a:chOff x="4646644" y="2768561"/>
                  <a:chExt cx="347100" cy="231640"/>
                </a:xfrm>
              </p:grpSpPr>
              <p:cxnSp>
                <p:nvCxnSpPr>
                  <p:cNvPr id="132" name="Straight Arrow Connector 131"/>
                  <p:cNvCxnSpPr/>
                  <p:nvPr/>
                </p:nvCxnSpPr>
                <p:spPr>
                  <a:xfrm>
                    <a:off x="4829543" y="2768561"/>
                    <a:ext cx="164201"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a:off x="4827658" y="3000201"/>
                    <a:ext cx="162354"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flipH="1">
                    <a:off x="4646644" y="2882576"/>
                    <a:ext cx="174449" cy="0"/>
                  </a:xfrm>
                  <a:prstGeom prst="straightConnector1">
                    <a:avLst/>
                  </a:prstGeom>
                  <a:ln w="19050" cap="sq">
                    <a:solidFill>
                      <a:srgbClr val="FF00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grpSp>
            <p:sp>
              <p:nvSpPr>
                <p:cNvPr id="130" name="TextBox 129"/>
                <p:cNvSpPr txBox="1"/>
                <p:nvPr/>
              </p:nvSpPr>
              <p:spPr>
                <a:xfrm>
                  <a:off x="3984864" y="2597524"/>
                  <a:ext cx="306494" cy="307777"/>
                </a:xfrm>
                <a:prstGeom prst="rect">
                  <a:avLst/>
                </a:prstGeom>
                <a:noFill/>
              </p:spPr>
              <p:txBody>
                <a:bodyPr wrap="none" rtlCol="0">
                  <a:spAutoFit/>
                </a:bodyPr>
                <a:lstStyle/>
                <a:p>
                  <a:pPr defTabSz="457200" fontAlgn="auto">
                    <a:spcBef>
                      <a:spcPts val="0"/>
                    </a:spcBef>
                    <a:spcAft>
                      <a:spcPts val="0"/>
                    </a:spcAft>
                  </a:pPr>
                  <a:r>
                    <a:rPr lang="en-US" sz="1400" b="1" dirty="0">
                      <a:solidFill>
                        <a:srgbClr val="FFFF00"/>
                      </a:solidFill>
                      <a:effectLst>
                        <a:outerShdw blurRad="38100" dist="38100" dir="2700000" algn="tl">
                          <a:srgbClr val="000000">
                            <a:alpha val="43137"/>
                          </a:srgbClr>
                        </a:outerShdw>
                      </a:effectLst>
                      <a:latin typeface="Calibri" panose="020F0502020204030204"/>
                    </a:rPr>
                    <a:t>O</a:t>
                  </a:r>
                </a:p>
              </p:txBody>
            </p:sp>
            <p:sp>
              <p:nvSpPr>
                <p:cNvPr id="131" name="TextBox 130"/>
                <p:cNvSpPr txBox="1"/>
                <p:nvPr/>
              </p:nvSpPr>
              <p:spPr>
                <a:xfrm>
                  <a:off x="3534495" y="2597524"/>
                  <a:ext cx="306494" cy="307777"/>
                </a:xfrm>
                <a:prstGeom prst="rect">
                  <a:avLst/>
                </a:prstGeom>
                <a:noFill/>
              </p:spPr>
              <p:txBody>
                <a:bodyPr wrap="none" rtlCol="0">
                  <a:spAutoFit/>
                </a:bodyPr>
                <a:lstStyle/>
                <a:p>
                  <a:pPr defTabSz="457200" fontAlgn="auto">
                    <a:spcBef>
                      <a:spcPts val="0"/>
                    </a:spcBef>
                    <a:spcAft>
                      <a:spcPts val="0"/>
                    </a:spcAft>
                  </a:pPr>
                  <a:r>
                    <a:rPr lang="en-US" sz="1400" b="1" dirty="0">
                      <a:solidFill>
                        <a:srgbClr val="FFFF00"/>
                      </a:solidFill>
                      <a:effectLst>
                        <a:outerShdw blurRad="38100" dist="38100" dir="2700000" algn="tl">
                          <a:srgbClr val="000000">
                            <a:alpha val="43137"/>
                          </a:srgbClr>
                        </a:outerShdw>
                      </a:effectLst>
                      <a:latin typeface="Calibri" panose="020F0502020204030204"/>
                    </a:rPr>
                    <a:t>O</a:t>
                  </a:r>
                </a:p>
              </p:txBody>
            </p:sp>
          </p:grpSp>
          <p:cxnSp>
            <p:nvCxnSpPr>
              <p:cNvPr id="156" name="Straight Connector 155"/>
              <p:cNvCxnSpPr/>
              <p:nvPr/>
            </p:nvCxnSpPr>
            <p:spPr>
              <a:xfrm flipH="1">
                <a:off x="3844255" y="2306203"/>
                <a:ext cx="80444" cy="1193909"/>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4413081" y="2314464"/>
                <a:ext cx="438453" cy="1163915"/>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13" name="Group 112"/>
              <p:cNvGrpSpPr/>
              <p:nvPr/>
            </p:nvGrpSpPr>
            <p:grpSpPr>
              <a:xfrm>
                <a:off x="3848100" y="2667000"/>
                <a:ext cx="1003434" cy="1068588"/>
                <a:chOff x="5211450" y="2458609"/>
                <a:chExt cx="1003434" cy="1068588"/>
              </a:xfrm>
            </p:grpSpPr>
            <p:pic>
              <p:nvPicPr>
                <p:cNvPr id="114" name="Picture 113"/>
                <p:cNvPicPr>
                  <a:picLocks noChangeAspect="1"/>
                </p:cNvPicPr>
                <p:nvPr/>
              </p:nvPicPr>
              <p:blipFill rotWithShape="1">
                <a:blip r:embed="rId17">
                  <a:extLst>
                    <a:ext uri="{BEBA8EAE-BF5A-486C-A8C5-ECC9F3942E4B}">
                      <a14:imgProps xmlns:a14="http://schemas.microsoft.com/office/drawing/2010/main">
                        <a14:imgLayer r:embed="rId12">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rcRect l="37957" t="29274" r="55666" b="27248"/>
                <a:stretch/>
              </p:blipFill>
              <p:spPr>
                <a:xfrm>
                  <a:off x="5211450" y="2458609"/>
                  <a:ext cx="1003434" cy="827378"/>
                </a:xfrm>
                <a:prstGeom prst="rect">
                  <a:avLst/>
                </a:prstGeom>
                <a:ln>
                  <a:solidFill>
                    <a:srgbClr val="FFFF00"/>
                  </a:solidFill>
                </a:ln>
              </p:spPr>
            </p:pic>
            <p:cxnSp>
              <p:nvCxnSpPr>
                <p:cNvPr id="115" name="Straight Arrow Connector 114"/>
                <p:cNvCxnSpPr/>
                <p:nvPr/>
              </p:nvCxnSpPr>
              <p:spPr>
                <a:xfrm>
                  <a:off x="5913999" y="2741921"/>
                  <a:ext cx="228600"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5915846" y="2984757"/>
                  <a:ext cx="228600" cy="0"/>
                </a:xfrm>
                <a:prstGeom prst="straightConnector1">
                  <a:avLst/>
                </a:prstGeom>
                <a:ln w="19050" cap="sq">
                  <a:solidFill>
                    <a:srgbClr val="FFFF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sp>
              <p:nvSpPr>
                <p:cNvPr id="117" name="Left Arrow 116"/>
                <p:cNvSpPr/>
                <p:nvPr/>
              </p:nvSpPr>
              <p:spPr>
                <a:xfrm>
                  <a:off x="5474952" y="3319692"/>
                  <a:ext cx="553347" cy="2075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cxnSp>
              <p:nvCxnSpPr>
                <p:cNvPr id="118" name="Straight Arrow Connector 117"/>
                <p:cNvCxnSpPr/>
                <p:nvPr/>
              </p:nvCxnSpPr>
              <p:spPr>
                <a:xfrm flipH="1">
                  <a:off x="5665753" y="2870864"/>
                  <a:ext cx="228600" cy="0"/>
                </a:xfrm>
                <a:prstGeom prst="straightConnector1">
                  <a:avLst/>
                </a:prstGeom>
                <a:ln w="19050" cap="sq">
                  <a:solidFill>
                    <a:srgbClr val="FF33CC"/>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5443325" y="2730163"/>
                  <a:ext cx="317716" cy="307777"/>
                </a:xfrm>
                <a:prstGeom prst="rect">
                  <a:avLst/>
                </a:prstGeom>
                <a:noFill/>
              </p:spPr>
              <p:txBody>
                <a:bodyPr wrap="none" rtlCol="0">
                  <a:spAutoFit/>
                </a:bodyPr>
                <a:lstStyle/>
                <a:p>
                  <a:pPr defTabSz="457200" fontAlgn="auto">
                    <a:spcBef>
                      <a:spcPts val="0"/>
                    </a:spcBef>
                    <a:spcAft>
                      <a:spcPts val="0"/>
                    </a:spcAft>
                  </a:pPr>
                  <a:r>
                    <a:rPr lang="en-US" sz="1400" b="1" dirty="0" err="1">
                      <a:solidFill>
                        <a:srgbClr val="FF33CC"/>
                      </a:solidFill>
                      <a:effectLst>
                        <a:outerShdw blurRad="38100" dist="38100" dir="2700000" algn="tl">
                          <a:srgbClr val="000000">
                            <a:alpha val="43137"/>
                          </a:srgbClr>
                        </a:outerShdw>
                      </a:effectLst>
                      <a:latin typeface="Calibri" panose="020F0502020204030204"/>
                    </a:rPr>
                    <a:t>Ti</a:t>
                  </a:r>
                  <a:endParaRPr lang="en-US" sz="1400" b="1" dirty="0">
                    <a:solidFill>
                      <a:srgbClr val="FF33CC"/>
                    </a:solidFill>
                    <a:effectLst>
                      <a:outerShdw blurRad="38100" dist="38100" dir="2700000" algn="tl">
                        <a:srgbClr val="000000">
                          <a:alpha val="43137"/>
                        </a:srgbClr>
                      </a:outerShdw>
                    </a:effectLst>
                    <a:latin typeface="Calibri" panose="020F0502020204030204"/>
                  </a:endParaRPr>
                </a:p>
              </p:txBody>
            </p:sp>
            <p:sp>
              <p:nvSpPr>
                <p:cNvPr id="120" name="TextBox 119"/>
                <p:cNvSpPr txBox="1"/>
                <p:nvPr/>
              </p:nvSpPr>
              <p:spPr>
                <a:xfrm>
                  <a:off x="5660210" y="2589520"/>
                  <a:ext cx="306494" cy="307777"/>
                </a:xfrm>
                <a:prstGeom prst="rect">
                  <a:avLst/>
                </a:prstGeom>
                <a:noFill/>
              </p:spPr>
              <p:txBody>
                <a:bodyPr wrap="none" rtlCol="0">
                  <a:spAutoFit/>
                </a:bodyPr>
                <a:lstStyle/>
                <a:p>
                  <a:pPr defTabSz="457200" fontAlgn="auto">
                    <a:spcBef>
                      <a:spcPts val="0"/>
                    </a:spcBef>
                    <a:spcAft>
                      <a:spcPts val="0"/>
                    </a:spcAft>
                  </a:pPr>
                  <a:r>
                    <a:rPr lang="en-US" sz="1400" b="1" dirty="0">
                      <a:solidFill>
                        <a:srgbClr val="FFFF00"/>
                      </a:solidFill>
                      <a:effectLst>
                        <a:outerShdw blurRad="38100" dist="38100" dir="2700000" algn="tl">
                          <a:srgbClr val="000000">
                            <a:alpha val="43137"/>
                          </a:srgbClr>
                        </a:outerShdw>
                      </a:effectLst>
                      <a:latin typeface="Calibri" panose="020F0502020204030204"/>
                    </a:rPr>
                    <a:t>O</a:t>
                  </a:r>
                </a:p>
              </p:txBody>
            </p:sp>
          </p:grpSp>
        </p:grpSp>
      </p:grpSp>
      <p:grpSp>
        <p:nvGrpSpPr>
          <p:cNvPr id="6" name="Group 5"/>
          <p:cNvGrpSpPr/>
          <p:nvPr/>
        </p:nvGrpSpPr>
        <p:grpSpPr>
          <a:xfrm>
            <a:off x="2667000" y="562998"/>
            <a:ext cx="2353121" cy="369332"/>
            <a:chOff x="2667000" y="562998"/>
            <a:chExt cx="2353121" cy="369332"/>
          </a:xfrm>
        </p:grpSpPr>
        <p:cxnSp>
          <p:nvCxnSpPr>
            <p:cNvPr id="3" name="Straight Arrow Connector 2"/>
            <p:cNvCxnSpPr/>
            <p:nvPr/>
          </p:nvCxnSpPr>
          <p:spPr>
            <a:xfrm flipH="1">
              <a:off x="2667000" y="762000"/>
              <a:ext cx="605501" cy="0"/>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3203918" y="562998"/>
              <a:ext cx="1816203" cy="369332"/>
            </a:xfrm>
            <a:prstGeom prst="rect">
              <a:avLst/>
            </a:prstGeom>
            <a:noFill/>
          </p:spPr>
          <p:txBody>
            <a:bodyPr wrap="none" rtlCol="0">
              <a:spAutoFit/>
            </a:bodyPr>
            <a:lstStyle/>
            <a:p>
              <a:r>
                <a:rPr lang="en-US" sz="1800" b="1" dirty="0">
                  <a:latin typeface="Calibri" panose="020F0502020204030204" pitchFamily="34" charset="0"/>
                </a:rPr>
                <a:t>Growth direction</a:t>
              </a:r>
            </a:p>
          </p:txBody>
        </p:sp>
      </p:grpSp>
      <p:cxnSp>
        <p:nvCxnSpPr>
          <p:cNvPr id="148" name="Straight Arrow Connector 147"/>
          <p:cNvCxnSpPr/>
          <p:nvPr/>
        </p:nvCxnSpPr>
        <p:spPr>
          <a:xfrm flipV="1">
            <a:off x="7772400" y="932330"/>
            <a:ext cx="0" cy="36307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6200000">
            <a:off x="-854030" y="1828874"/>
            <a:ext cx="2765372" cy="369332"/>
          </a:xfrm>
          <a:prstGeom prst="rect">
            <a:avLst/>
          </a:prstGeom>
          <a:noFill/>
        </p:spPr>
        <p:txBody>
          <a:bodyPr wrap="none" rtlCol="0">
            <a:spAutoFit/>
          </a:bodyPr>
          <a:lstStyle/>
          <a:p>
            <a:r>
              <a:rPr lang="en-US" sz="1800" dirty="0">
                <a:solidFill>
                  <a:schemeClr val="tx1"/>
                </a:solidFill>
                <a:latin typeface="Calibri" panose="020F0502020204030204" pitchFamily="34" charset="0"/>
              </a:rPr>
              <a:t>Image along [110] direction</a:t>
            </a:r>
          </a:p>
        </p:txBody>
      </p:sp>
      <p:grpSp>
        <p:nvGrpSpPr>
          <p:cNvPr id="15" name="Group 14"/>
          <p:cNvGrpSpPr/>
          <p:nvPr/>
        </p:nvGrpSpPr>
        <p:grpSpPr>
          <a:xfrm>
            <a:off x="413693" y="2890173"/>
            <a:ext cx="8495217" cy="4013359"/>
            <a:chOff x="413693" y="2934998"/>
            <a:chExt cx="8495217" cy="4013359"/>
          </a:xfrm>
        </p:grpSpPr>
        <mc:AlternateContent xmlns:mc="http://schemas.openxmlformats.org/markup-compatibility/2006" xmlns:a14="http://schemas.microsoft.com/office/drawing/2010/main">
          <mc:Choice Requires="a14">
            <p:graphicFrame>
              <p:nvGraphicFramePr>
                <p:cNvPr id="99" name="Object 98"/>
                <p:cNvGraphicFramePr>
                  <a:graphicFrameLocks noChangeAspect="1"/>
                </p:cNvGraphicFramePr>
                <p:nvPr>
                  <p:extLst>
                    <p:ext uri="{D42A27DB-BD31-4B8C-83A1-F6EECF244321}">
                      <p14:modId xmlns:p14="http://schemas.microsoft.com/office/powerpoint/2010/main" val="555716411"/>
                    </p:ext>
                  </p:extLst>
                </p:nvPr>
              </p:nvGraphicFramePr>
              <p:xfrm>
                <a:off x="413693" y="4080510"/>
                <a:ext cx="6117336" cy="2867847"/>
              </p:xfrm>
              <a:graphic>
                <a:graphicData uri="http://schemas.openxmlformats.org/presentationml/2006/ole">
                  <mc:AlternateContent>
                    <mc:Choice xmlns:v="urn:schemas-microsoft-com:vml" Requires="v">
                      <p:oleObj spid="_x0000_s84108" name="Graph" r:id="rId18" imgW="7022520" imgH="3291840" progId="Origin50.Graph">
                        <p:embed/>
                      </p:oleObj>
                    </mc:Choice>
                    <mc:Fallback>
                      <p:oleObj name="Graph" r:id="rId18" imgW="7022520" imgH="3291840" progId="Origin50.Graph">
                        <p:embed/>
                        <p:pic>
                          <p:nvPicPr>
                            <p:cNvPr id="0" name=""/>
                            <p:cNvPicPr/>
                            <p:nvPr/>
                          </p:nvPicPr>
                          <p:blipFill>
                            <a:blip r:embed="rId19"/>
                            <a:stretch>
                              <a:fillRect/>
                            </a:stretch>
                          </p:blipFill>
                          <p:spPr>
                            <a:xfrm>
                              <a:off x="413693" y="4080510"/>
                              <a:ext cx="6117336" cy="2867847"/>
                            </a:xfrm>
                            <a:prstGeom prst="rect">
                              <a:avLst/>
                            </a:prstGeom>
                          </p:spPr>
                        </p:pic>
                      </p:oleObj>
                    </mc:Fallback>
                  </mc:AlternateContent>
                </a:graphicData>
              </a:graphic>
            </p:graphicFrame>
          </mc:Choice>
          <mc:Fallback xmlns="">
            <p:graphicFrame>
              <p:nvGraphicFramePr>
                <p:cNvPr id="99" name="Object 98"/>
                <p:cNvGraphicFramePr>
                  <a:graphicFrameLocks noChangeAspect="1"/>
                </p:cNvGraphicFramePr>
                <p:nvPr>
                  <p:extLst>
                    <p:ext uri="{D42A27DB-BD31-4B8C-83A1-F6EECF244321}">
                      <p14:modId xmlns:p14="http://schemas.microsoft.com/office/powerpoint/2010/main" val="555716411"/>
                    </p:ext>
                  </p:extLst>
                </p:nvPr>
              </p:nvGraphicFramePr>
              <p:xfrm>
                <a:off x="413693" y="4080510"/>
                <a:ext cx="6117336" cy="2867847"/>
              </p:xfrm>
              <a:graphic>
                <a:graphicData uri="http://schemas.openxmlformats.org/presentationml/2006/ole">
                  <mc:AlternateContent>
                    <mc:Choice xmlns:v="urn:schemas-microsoft-com:vml" Requires="v">
                      <p:oleObj spid="_x0000_s84048" name="Graph" r:id="rId20" imgW="7022520" imgH="3291840" progId="Origin50.Graph">
                        <p:embed/>
                      </p:oleObj>
                    </mc:Choice>
                    <mc:Fallback>
                      <p:oleObj name="Graph" r:id="rId20" imgW="7022520" imgH="3291840" progId="Origin50.Graph">
                        <p:embed/>
                        <p:pic>
                          <p:nvPicPr>
                            <p:cNvPr id="0" name=""/>
                            <p:cNvPicPr/>
                            <p:nvPr/>
                          </p:nvPicPr>
                          <p:blipFill>
                            <a:blip r:embed="rId21"/>
                            <a:stretch>
                              <a:fillRect/>
                            </a:stretch>
                          </p:blipFill>
                          <p:spPr>
                            <a:xfrm>
                              <a:off x="413693" y="4080510"/>
                              <a:ext cx="6117336" cy="2867847"/>
                            </a:xfrm>
                            <a:prstGeom prst="rect">
                              <a:avLst/>
                            </a:prstGeom>
                          </p:spPr>
                        </p:pic>
                      </p:oleObj>
                    </mc:Fallback>
                  </mc:AlternateContent>
                </a:graphicData>
              </a:graphic>
            </p:graphicFrame>
          </mc:Fallback>
        </mc:AlternateContent>
        <p:cxnSp>
          <p:nvCxnSpPr>
            <p:cNvPr id="85" name="Straight Connector 84"/>
            <p:cNvCxnSpPr/>
            <p:nvPr/>
          </p:nvCxnSpPr>
          <p:spPr>
            <a:xfrm flipV="1">
              <a:off x="3094767" y="4182704"/>
              <a:ext cx="0" cy="2302468"/>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2576633" y="4182704"/>
              <a:ext cx="0" cy="2292943"/>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4698572" y="4182704"/>
              <a:ext cx="0" cy="2302468"/>
            </a:xfrm>
            <a:prstGeom prst="line">
              <a:avLst/>
            </a:prstGeom>
            <a:ln w="19050">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93" name="TextBox 92"/>
            <p:cNvSpPr txBox="1"/>
            <p:nvPr/>
          </p:nvSpPr>
          <p:spPr>
            <a:xfrm>
              <a:off x="5125182" y="5361988"/>
              <a:ext cx="546829" cy="364215"/>
            </a:xfrm>
            <a:prstGeom prst="rect">
              <a:avLst/>
            </a:prstGeom>
            <a:noFill/>
          </p:spPr>
          <p:txBody>
            <a:bodyPr wrap="none" rtlCol="0">
              <a:spAutoFit/>
            </a:bodyPr>
            <a:lstStyle/>
            <a:p>
              <a:pPr defTabSz="457200" fontAlgn="auto">
                <a:spcBef>
                  <a:spcPts val="0"/>
                </a:spcBef>
                <a:spcAft>
                  <a:spcPts val="0"/>
                </a:spcAft>
              </a:pPr>
              <a:r>
                <a:rPr lang="en-US" sz="1800" b="1" dirty="0">
                  <a:solidFill>
                    <a:prstClr val="black"/>
                  </a:solidFill>
                  <a:latin typeface="Calibri" panose="020F0502020204030204"/>
                </a:rPr>
                <a:t>STO</a:t>
              </a:r>
            </a:p>
          </p:txBody>
        </p:sp>
        <p:sp>
          <p:nvSpPr>
            <p:cNvPr id="94" name="TextBox 93"/>
            <p:cNvSpPr txBox="1"/>
            <p:nvPr/>
          </p:nvSpPr>
          <p:spPr>
            <a:xfrm>
              <a:off x="3645852" y="5361988"/>
              <a:ext cx="564597" cy="364215"/>
            </a:xfrm>
            <a:prstGeom prst="rect">
              <a:avLst/>
            </a:prstGeom>
            <a:noFill/>
          </p:spPr>
          <p:txBody>
            <a:bodyPr wrap="none" rtlCol="0">
              <a:spAutoFit/>
            </a:bodyPr>
            <a:lstStyle/>
            <a:p>
              <a:pPr defTabSz="457200" fontAlgn="auto">
                <a:spcBef>
                  <a:spcPts val="0"/>
                </a:spcBef>
                <a:spcAft>
                  <a:spcPts val="0"/>
                </a:spcAft>
              </a:pPr>
              <a:r>
                <a:rPr lang="en-US" sz="1800" b="1" dirty="0">
                  <a:solidFill>
                    <a:prstClr val="black"/>
                  </a:solidFill>
                  <a:latin typeface="Calibri" panose="020F0502020204030204"/>
                </a:rPr>
                <a:t>BTO</a:t>
              </a:r>
            </a:p>
          </p:txBody>
        </p:sp>
        <p:sp>
          <p:nvSpPr>
            <p:cNvPr id="95" name="TextBox 94"/>
            <p:cNvSpPr txBox="1"/>
            <p:nvPr/>
          </p:nvSpPr>
          <p:spPr>
            <a:xfrm>
              <a:off x="1260285" y="5361988"/>
              <a:ext cx="564597" cy="364215"/>
            </a:xfrm>
            <a:prstGeom prst="rect">
              <a:avLst/>
            </a:prstGeom>
            <a:noFill/>
          </p:spPr>
          <p:txBody>
            <a:bodyPr wrap="none" rtlCol="0">
              <a:spAutoFit/>
            </a:bodyPr>
            <a:lstStyle/>
            <a:p>
              <a:pPr defTabSz="457200" fontAlgn="auto">
                <a:spcBef>
                  <a:spcPts val="0"/>
                </a:spcBef>
                <a:spcAft>
                  <a:spcPts val="0"/>
                </a:spcAft>
              </a:pPr>
              <a:r>
                <a:rPr lang="en-US" sz="1800" b="1" dirty="0">
                  <a:solidFill>
                    <a:prstClr val="black"/>
                  </a:solidFill>
                  <a:latin typeface="Calibri" panose="020F0502020204030204"/>
                </a:rPr>
                <a:t>BTO</a:t>
              </a:r>
            </a:p>
          </p:txBody>
        </p:sp>
        <p:sp>
          <p:nvSpPr>
            <p:cNvPr id="96" name="TextBox 95"/>
            <p:cNvSpPr txBox="1"/>
            <p:nvPr/>
          </p:nvSpPr>
          <p:spPr>
            <a:xfrm>
              <a:off x="2561887" y="5361988"/>
              <a:ext cx="568771" cy="364215"/>
            </a:xfrm>
            <a:prstGeom prst="rect">
              <a:avLst/>
            </a:prstGeom>
            <a:noFill/>
          </p:spPr>
          <p:txBody>
            <a:bodyPr wrap="none" rtlCol="0">
              <a:spAutoFit/>
            </a:bodyPr>
            <a:lstStyle/>
            <a:p>
              <a:pPr defTabSz="457200" fontAlgn="auto">
                <a:spcBef>
                  <a:spcPts val="0"/>
                </a:spcBef>
                <a:spcAft>
                  <a:spcPts val="0"/>
                </a:spcAft>
              </a:pPr>
              <a:r>
                <a:rPr lang="en-US" sz="1800" b="1" dirty="0">
                  <a:solidFill>
                    <a:prstClr val="black"/>
                  </a:solidFill>
                  <a:latin typeface="Calibri" panose="020F0502020204030204"/>
                </a:rPr>
                <a:t>SRO</a:t>
              </a:r>
            </a:p>
          </p:txBody>
        </p:sp>
        <p:sp>
          <p:nvSpPr>
            <p:cNvPr id="100" name="Left Arrow 99"/>
            <p:cNvSpPr/>
            <p:nvPr/>
          </p:nvSpPr>
          <p:spPr>
            <a:xfrm flipH="1">
              <a:off x="1788368" y="4752318"/>
              <a:ext cx="553347" cy="2075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p:sp>
          <p:nvSpPr>
            <p:cNvPr id="101" name="Left Arrow 100"/>
            <p:cNvSpPr/>
            <p:nvPr/>
          </p:nvSpPr>
          <p:spPr>
            <a:xfrm>
              <a:off x="3561453" y="4734859"/>
              <a:ext cx="553347" cy="2075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endParaRPr lang="en-US" sz="1800">
                <a:solidFill>
                  <a:prstClr val="white"/>
                </a:solidFill>
              </a:endParaRPr>
            </a:p>
          </p:txBody>
        </p:sp>
        <mc:AlternateContent xmlns:mc="http://schemas.openxmlformats.org/markup-compatibility/2006" xmlns:a14="http://schemas.microsoft.com/office/drawing/2010/main">
          <mc:Choice Requires="a14">
            <p:sp>
              <p:nvSpPr>
                <p:cNvPr id="102" name="TextBox 101"/>
                <p:cNvSpPr txBox="1"/>
                <p:nvPr/>
              </p:nvSpPr>
              <p:spPr>
                <a:xfrm>
                  <a:off x="3804743" y="4495800"/>
                  <a:ext cx="211596" cy="310598"/>
                </a:xfrm>
                <a:prstGeom prst="rect">
                  <a:avLst/>
                </a:prstGeom>
                <a:noFill/>
              </p:spPr>
              <p:txBody>
                <a:bodyPr wrap="none" lIns="0" tIns="0" rIns="0" bIns="0" rtlCol="0">
                  <a:spAutoFit/>
                </a:bodyPr>
                <a:lstStyle/>
                <a:p>
                  <a:pPr defTabSz="457200" fontAlgn="auto">
                    <a:spcBef>
                      <a:spcPts val="0"/>
                    </a:spcBef>
                    <a:spcAft>
                      <a:spcPts val="0"/>
                    </a:spcAft>
                  </a:pPr>
                  <a14:m>
                    <m:oMathPara xmlns:m="http://schemas.openxmlformats.org/officeDocument/2006/math">
                      <m:oMathParaPr>
                        <m:jc m:val="centerGroup"/>
                      </m:oMathParaPr>
                      <m:oMath xmlns:m="http://schemas.openxmlformats.org/officeDocument/2006/math">
                        <m:acc>
                          <m:accPr>
                            <m:chr m:val="⃑"/>
                            <m:ctrlPr>
                              <a:rPr lang="en-US" sz="1800" b="1" i="1" smtClean="0">
                                <a:solidFill>
                                  <a:prstClr val="black"/>
                                </a:solidFill>
                                <a:effectLst>
                                  <a:outerShdw blurRad="38100" dist="38100" dir="2700000" algn="tl">
                                    <a:srgbClr val="000000">
                                      <a:alpha val="43137"/>
                                    </a:srgbClr>
                                  </a:outerShdw>
                                </a:effectLst>
                                <a:latin typeface="Cambria Math" panose="02040503050406030204" pitchFamily="18" charset="0"/>
                              </a:rPr>
                            </m:ctrlPr>
                          </m:accPr>
                          <m:e>
                            <m:r>
                              <a:rPr lang="en-US" sz="1800" b="1" i="1" smtClean="0">
                                <a:solidFill>
                                  <a:prstClr val="black"/>
                                </a:solidFill>
                                <a:effectLst>
                                  <a:outerShdw blurRad="38100" dist="38100" dir="2700000" algn="tl">
                                    <a:srgbClr val="000000">
                                      <a:alpha val="43137"/>
                                    </a:srgbClr>
                                  </a:outerShdw>
                                </a:effectLst>
                                <a:latin typeface="Cambria Math" panose="02040503050406030204" pitchFamily="18" charset="0"/>
                              </a:rPr>
                              <m:t>𝑷</m:t>
                            </m:r>
                          </m:e>
                        </m:acc>
                      </m:oMath>
                    </m:oMathPara>
                  </a14:m>
                  <a:endParaRPr lang="en-US" sz="1800" b="1" dirty="0">
                    <a:solidFill>
                      <a:prstClr val="black"/>
                    </a:solidFill>
                    <a:effectLst>
                      <a:outerShdw blurRad="38100" dist="38100" dir="2700000" algn="tl">
                        <a:srgbClr val="000000">
                          <a:alpha val="43137"/>
                        </a:srgbClr>
                      </a:outerShdw>
                    </a:effectLst>
                    <a:latin typeface="Calibri" panose="020F0502020204030204"/>
                  </a:endParaRPr>
                </a:p>
              </p:txBody>
            </p:sp>
          </mc:Choice>
          <mc:Fallback xmlns="">
            <p:sp>
              <p:nvSpPr>
                <p:cNvPr id="102" name="TextBox 101"/>
                <p:cNvSpPr txBox="1">
                  <a:spLocks noRot="1" noChangeAspect="1" noMove="1" noResize="1" noEditPoints="1" noAdjustHandles="1" noChangeArrowheads="1" noChangeShapeType="1" noTextEdit="1"/>
                </p:cNvSpPr>
                <p:nvPr/>
              </p:nvSpPr>
              <p:spPr>
                <a:xfrm>
                  <a:off x="3804743" y="4495800"/>
                  <a:ext cx="211596" cy="310598"/>
                </a:xfrm>
                <a:prstGeom prst="rect">
                  <a:avLst/>
                </a:prstGeom>
                <a:blipFill rotWithShape="0">
                  <a:blip r:embed="rId22"/>
                  <a:stretch>
                    <a:fillRect l="-28571" r="-37143"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3" name="TextBox 102"/>
                <p:cNvSpPr txBox="1"/>
                <p:nvPr/>
              </p:nvSpPr>
              <p:spPr>
                <a:xfrm>
                  <a:off x="1906618" y="4925003"/>
                  <a:ext cx="211596" cy="310598"/>
                </a:xfrm>
                <a:prstGeom prst="rect">
                  <a:avLst/>
                </a:prstGeom>
                <a:noFill/>
              </p:spPr>
              <p:txBody>
                <a:bodyPr wrap="none" lIns="0" tIns="0" rIns="0" bIns="0" rtlCol="0">
                  <a:spAutoFit/>
                </a:bodyPr>
                <a:lstStyle/>
                <a:p>
                  <a:pPr defTabSz="457200" fontAlgn="auto">
                    <a:spcBef>
                      <a:spcPts val="0"/>
                    </a:spcBef>
                    <a:spcAft>
                      <a:spcPts val="0"/>
                    </a:spcAft>
                  </a:pPr>
                  <a14:m>
                    <m:oMathPara xmlns:m="http://schemas.openxmlformats.org/officeDocument/2006/math">
                      <m:oMathParaPr>
                        <m:jc m:val="centerGroup"/>
                      </m:oMathParaPr>
                      <m:oMath xmlns:m="http://schemas.openxmlformats.org/officeDocument/2006/math">
                        <m:acc>
                          <m:accPr>
                            <m:chr m:val="⃑"/>
                            <m:ctrlPr>
                              <a:rPr lang="en-US" sz="1800" b="1" i="1" smtClean="0">
                                <a:solidFill>
                                  <a:prstClr val="black"/>
                                </a:solidFill>
                                <a:effectLst>
                                  <a:outerShdw blurRad="38100" dist="38100" dir="2700000" algn="tl">
                                    <a:srgbClr val="000000">
                                      <a:alpha val="43137"/>
                                    </a:srgbClr>
                                  </a:outerShdw>
                                </a:effectLst>
                                <a:latin typeface="Cambria Math" panose="02040503050406030204" pitchFamily="18" charset="0"/>
                              </a:rPr>
                            </m:ctrlPr>
                          </m:accPr>
                          <m:e>
                            <m:r>
                              <a:rPr lang="en-US" sz="1800" b="1" i="1" smtClean="0">
                                <a:solidFill>
                                  <a:prstClr val="black"/>
                                </a:solidFill>
                                <a:effectLst>
                                  <a:outerShdw blurRad="38100" dist="38100" dir="2700000" algn="tl">
                                    <a:srgbClr val="000000">
                                      <a:alpha val="43137"/>
                                    </a:srgbClr>
                                  </a:outerShdw>
                                </a:effectLst>
                                <a:latin typeface="Cambria Math" panose="02040503050406030204" pitchFamily="18" charset="0"/>
                              </a:rPr>
                              <m:t>𝑷</m:t>
                            </m:r>
                          </m:e>
                        </m:acc>
                      </m:oMath>
                    </m:oMathPara>
                  </a14:m>
                  <a:endParaRPr lang="en-US" sz="1800" b="1" dirty="0">
                    <a:solidFill>
                      <a:prstClr val="black"/>
                    </a:solidFill>
                    <a:effectLst>
                      <a:outerShdw blurRad="38100" dist="38100" dir="2700000" algn="tl">
                        <a:srgbClr val="000000">
                          <a:alpha val="43137"/>
                        </a:srgbClr>
                      </a:outerShdw>
                    </a:effectLst>
                    <a:latin typeface="Calibri" panose="020F0502020204030204"/>
                  </a:endParaRPr>
                </a:p>
              </p:txBody>
            </p:sp>
          </mc:Choice>
          <mc:Fallback xmlns="">
            <p:sp>
              <p:nvSpPr>
                <p:cNvPr id="103" name="TextBox 102"/>
                <p:cNvSpPr txBox="1">
                  <a:spLocks noRot="1" noChangeAspect="1" noMove="1" noResize="1" noEditPoints="1" noAdjustHandles="1" noChangeArrowheads="1" noChangeShapeType="1" noTextEdit="1"/>
                </p:cNvSpPr>
                <p:nvPr/>
              </p:nvSpPr>
              <p:spPr>
                <a:xfrm>
                  <a:off x="1906618" y="4925003"/>
                  <a:ext cx="211596" cy="310598"/>
                </a:xfrm>
                <a:prstGeom prst="rect">
                  <a:avLst/>
                </a:prstGeom>
                <a:blipFill rotWithShape="0">
                  <a:blip r:embed="rId23"/>
                  <a:stretch>
                    <a:fillRect l="-32353" r="-41176" b="-15686"/>
                  </a:stretch>
                </a:blipFill>
              </p:spPr>
              <p:txBody>
                <a:bodyPr/>
                <a:lstStyle/>
                <a:p>
                  <a:r>
                    <a:rPr lang="en-US">
                      <a:noFill/>
                    </a:rPr>
                    <a:t> </a:t>
                  </a:r>
                </a:p>
              </p:txBody>
            </p:sp>
          </mc:Fallback>
        </mc:AlternateContent>
        <p:sp>
          <p:nvSpPr>
            <p:cNvPr id="144" name="TextBox 143"/>
            <p:cNvSpPr txBox="1"/>
            <p:nvPr/>
          </p:nvSpPr>
          <p:spPr>
            <a:xfrm>
              <a:off x="5320016" y="6136055"/>
              <a:ext cx="1171475" cy="307777"/>
            </a:xfrm>
            <a:prstGeom prst="rect">
              <a:avLst/>
            </a:prstGeom>
            <a:noFill/>
          </p:spPr>
          <p:txBody>
            <a:bodyPr wrap="none" rtlCol="0">
              <a:spAutoFit/>
            </a:bodyPr>
            <a:lstStyle/>
            <a:p>
              <a:pPr defTabSz="457200" fontAlgn="auto">
                <a:spcBef>
                  <a:spcPts val="0"/>
                </a:spcBef>
                <a:spcAft>
                  <a:spcPts val="0"/>
                </a:spcAft>
              </a:pPr>
              <a:r>
                <a:rPr lang="en-US" sz="1400" i="1" dirty="0" err="1">
                  <a:solidFill>
                    <a:prstClr val="black"/>
                  </a:solidFill>
                  <a:latin typeface="Calibri" panose="020F0502020204030204"/>
                </a:rPr>
                <a:t>c</a:t>
              </a:r>
              <a:r>
                <a:rPr lang="en-US" sz="1400" i="1" baseline="-25000" dirty="0" err="1">
                  <a:solidFill>
                    <a:prstClr val="black"/>
                  </a:solidFill>
                  <a:latin typeface="Calibri" panose="020F0502020204030204"/>
                </a:rPr>
                <a:t>STO</a:t>
              </a:r>
              <a:r>
                <a:rPr lang="en-US" sz="1400" i="1" dirty="0">
                  <a:solidFill>
                    <a:prstClr val="black"/>
                  </a:solidFill>
                  <a:latin typeface="Calibri" panose="020F0502020204030204"/>
                </a:rPr>
                <a:t> = 3.905 </a:t>
              </a:r>
              <a:r>
                <a:rPr lang="en-US" sz="1400" i="1" dirty="0">
                  <a:solidFill>
                    <a:prstClr val="black"/>
                  </a:solidFill>
                  <a:latin typeface="Calibri" panose="020F0502020204030204" pitchFamily="34" charset="0"/>
                </a:rPr>
                <a:t>Å</a:t>
              </a:r>
              <a:endParaRPr lang="en-US" sz="1400" i="1" dirty="0">
                <a:solidFill>
                  <a:prstClr val="black"/>
                </a:solidFill>
                <a:latin typeface="Calibri" panose="020F0502020204030204"/>
              </a:endParaRPr>
            </a:p>
          </p:txBody>
        </p:sp>
        <p:sp>
          <p:nvSpPr>
            <p:cNvPr id="145" name="TextBox 144"/>
            <p:cNvSpPr txBox="1"/>
            <p:nvPr/>
          </p:nvSpPr>
          <p:spPr>
            <a:xfrm>
              <a:off x="3527297" y="5962178"/>
              <a:ext cx="739305" cy="307777"/>
            </a:xfrm>
            <a:prstGeom prst="rect">
              <a:avLst/>
            </a:prstGeom>
            <a:noFill/>
          </p:spPr>
          <p:txBody>
            <a:bodyPr wrap="none" rtlCol="0">
              <a:spAutoFit/>
            </a:bodyPr>
            <a:lstStyle/>
            <a:p>
              <a:pPr defTabSz="457200" fontAlgn="auto">
                <a:spcBef>
                  <a:spcPts val="0"/>
                </a:spcBef>
                <a:spcAft>
                  <a:spcPts val="0"/>
                </a:spcAft>
              </a:pPr>
              <a:r>
                <a:rPr lang="en-US" sz="1400" i="1" dirty="0">
                  <a:solidFill>
                    <a:prstClr val="black"/>
                  </a:solidFill>
                  <a:latin typeface="Calibri" panose="020F0502020204030204"/>
                </a:rPr>
                <a:t>4.036 </a:t>
              </a:r>
              <a:r>
                <a:rPr lang="en-US" sz="1400" i="1" dirty="0">
                  <a:solidFill>
                    <a:prstClr val="black"/>
                  </a:solidFill>
                  <a:latin typeface="Calibri" panose="020F0502020204030204" pitchFamily="34" charset="0"/>
                </a:rPr>
                <a:t>Å</a:t>
              </a:r>
              <a:endParaRPr lang="en-US" sz="1400" i="1" dirty="0">
                <a:solidFill>
                  <a:prstClr val="black"/>
                </a:solidFill>
                <a:latin typeface="Calibri" panose="020F0502020204030204"/>
              </a:endParaRPr>
            </a:p>
          </p:txBody>
        </p:sp>
        <p:sp>
          <p:nvSpPr>
            <p:cNvPr id="146" name="TextBox 145"/>
            <p:cNvSpPr txBox="1"/>
            <p:nvPr/>
          </p:nvSpPr>
          <p:spPr>
            <a:xfrm>
              <a:off x="2500267" y="6165390"/>
              <a:ext cx="647934" cy="307777"/>
            </a:xfrm>
            <a:prstGeom prst="rect">
              <a:avLst/>
            </a:prstGeom>
            <a:noFill/>
          </p:spPr>
          <p:txBody>
            <a:bodyPr wrap="none" rtlCol="0">
              <a:spAutoFit/>
            </a:bodyPr>
            <a:lstStyle/>
            <a:p>
              <a:pPr defTabSz="457200" fontAlgn="auto">
                <a:spcBef>
                  <a:spcPts val="0"/>
                </a:spcBef>
                <a:spcAft>
                  <a:spcPts val="0"/>
                </a:spcAft>
              </a:pPr>
              <a:r>
                <a:rPr lang="en-US" sz="1400" i="1" dirty="0">
                  <a:solidFill>
                    <a:prstClr val="black"/>
                  </a:solidFill>
                  <a:latin typeface="Calibri" panose="020F0502020204030204"/>
                </a:rPr>
                <a:t>3.92 </a:t>
              </a:r>
              <a:r>
                <a:rPr lang="en-US" sz="1400" i="1" dirty="0">
                  <a:solidFill>
                    <a:prstClr val="black"/>
                  </a:solidFill>
                  <a:latin typeface="Calibri" panose="020F0502020204030204" pitchFamily="34" charset="0"/>
                </a:rPr>
                <a:t>Å</a:t>
              </a:r>
              <a:endParaRPr lang="en-US" sz="1400" i="1" dirty="0">
                <a:solidFill>
                  <a:prstClr val="black"/>
                </a:solidFill>
                <a:latin typeface="Calibri" panose="020F0502020204030204"/>
              </a:endParaRPr>
            </a:p>
          </p:txBody>
        </p:sp>
        <p:sp>
          <p:nvSpPr>
            <p:cNvPr id="149" name="AutoShape 10"/>
            <p:cNvSpPr>
              <a:spLocks noChangeArrowheads="1"/>
            </p:cNvSpPr>
            <p:nvPr/>
          </p:nvSpPr>
          <p:spPr bwMode="auto">
            <a:xfrm>
              <a:off x="6738293" y="5137611"/>
              <a:ext cx="2170617" cy="1644189"/>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dirty="0">
                <a:ln w="0"/>
                <a:solidFill>
                  <a:srgbClr val="FF0000"/>
                </a:solidFill>
                <a:effectLst>
                  <a:outerShdw blurRad="38100" dist="19050" dir="2700000" algn="tl" rotWithShape="0">
                    <a:schemeClr val="dk1">
                      <a:alpha val="40000"/>
                    </a:schemeClr>
                  </a:outerShdw>
                </a:effectLst>
                <a:latin typeface="Calibri" panose="020F0502020204030204"/>
              </a:endParaRPr>
            </a:p>
            <a:p>
              <a:pPr defTabSz="457200" fontAlgn="auto">
                <a:spcBef>
                  <a:spcPts val="0"/>
                </a:spcBef>
                <a:spcAft>
                  <a:spcPts val="0"/>
                </a:spcAft>
              </a:pPr>
              <a:endParaRPr lang="en-US" altLang="en-US" sz="1800" dirty="0">
                <a:ln w="0"/>
                <a:solidFill>
                  <a:srgbClr val="FF0000"/>
                </a:solidFill>
                <a:effectLst>
                  <a:outerShdw blurRad="38100" dist="19050" dir="2700000" algn="tl" rotWithShape="0">
                    <a:schemeClr val="dk1">
                      <a:alpha val="40000"/>
                    </a:schemeClr>
                  </a:outerShdw>
                </a:effectLst>
                <a:latin typeface="Calibri" panose="020F0502020204030204"/>
              </a:endParaRPr>
            </a:p>
          </p:txBody>
        </p:sp>
        <p:sp>
          <p:nvSpPr>
            <p:cNvPr id="150" name="TextBox 149"/>
            <p:cNvSpPr txBox="1"/>
            <p:nvPr/>
          </p:nvSpPr>
          <p:spPr>
            <a:xfrm>
              <a:off x="6768508" y="5212140"/>
              <a:ext cx="2140402" cy="1569660"/>
            </a:xfrm>
            <a:prstGeom prst="rect">
              <a:avLst/>
            </a:prstGeom>
            <a:noFill/>
          </p:spPr>
          <p:txBody>
            <a:bodyPr wrap="square" rtlCol="0">
              <a:spAutoFit/>
            </a:bodyPr>
            <a:lstStyle/>
            <a:p>
              <a:pPr algn="ctr" defTabSz="457200" fontAlgn="auto">
                <a:spcBef>
                  <a:spcPts val="0"/>
                </a:spcBef>
                <a:spcAft>
                  <a:spcPts val="0"/>
                </a:spcAft>
              </a:pPr>
              <a:r>
                <a:rPr lang="en-US" dirty="0">
                  <a:ln w="0"/>
                  <a:solidFill>
                    <a:srgbClr val="FF000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Polar Displacement from Ru-O-Ru Bonds</a:t>
              </a:r>
            </a:p>
          </p:txBody>
        </p:sp>
        <p:grpSp>
          <p:nvGrpSpPr>
            <p:cNvPr id="14" name="Group 13"/>
            <p:cNvGrpSpPr/>
            <p:nvPr/>
          </p:nvGrpSpPr>
          <p:grpSpPr>
            <a:xfrm>
              <a:off x="7391400" y="2934998"/>
              <a:ext cx="867294" cy="2097975"/>
              <a:chOff x="7391400" y="2934998"/>
              <a:chExt cx="867294" cy="2097975"/>
            </a:xfrm>
          </p:grpSpPr>
          <p:grpSp>
            <p:nvGrpSpPr>
              <p:cNvPr id="12" name="Group 11"/>
              <p:cNvGrpSpPr/>
              <p:nvPr/>
            </p:nvGrpSpPr>
            <p:grpSpPr>
              <a:xfrm>
                <a:off x="7391400" y="3276322"/>
                <a:ext cx="867294" cy="1756651"/>
                <a:chOff x="7900724" y="2700660"/>
                <a:chExt cx="867294" cy="1756651"/>
              </a:xfrm>
            </p:grpSpPr>
            <p:grpSp>
              <p:nvGrpSpPr>
                <p:cNvPr id="152" name="Group 151"/>
                <p:cNvGrpSpPr>
                  <a:grpSpLocks noChangeAspect="1"/>
                </p:cNvGrpSpPr>
                <p:nvPr/>
              </p:nvGrpSpPr>
              <p:grpSpPr>
                <a:xfrm>
                  <a:off x="7900724" y="2700660"/>
                  <a:ext cx="867294" cy="1756651"/>
                  <a:chOff x="6303577" y="3903053"/>
                  <a:chExt cx="867294" cy="1756651"/>
                </a:xfrm>
              </p:grpSpPr>
              <p:sp>
                <p:nvSpPr>
                  <p:cNvPr id="179" name="Diamond 46"/>
                  <p:cNvSpPr/>
                  <p:nvPr/>
                </p:nvSpPr>
                <p:spPr>
                  <a:xfrm>
                    <a:off x="6402541" y="4250393"/>
                    <a:ext cx="674664" cy="526970"/>
                  </a:xfrm>
                  <a:custGeom>
                    <a:avLst/>
                    <a:gdLst>
                      <a:gd name="connsiteX0" fmla="*/ 0 w 675089"/>
                      <a:gd name="connsiteY0" fmla="*/ 209061 h 418122"/>
                      <a:gd name="connsiteX1" fmla="*/ 337545 w 675089"/>
                      <a:gd name="connsiteY1" fmla="*/ 0 h 418122"/>
                      <a:gd name="connsiteX2" fmla="*/ 675089 w 675089"/>
                      <a:gd name="connsiteY2" fmla="*/ 209061 h 418122"/>
                      <a:gd name="connsiteX3" fmla="*/ 337545 w 675089"/>
                      <a:gd name="connsiteY3" fmla="*/ 418122 h 418122"/>
                      <a:gd name="connsiteX4" fmla="*/ 0 w 675089"/>
                      <a:gd name="connsiteY4" fmla="*/ 209061 h 418122"/>
                      <a:gd name="connsiteX0" fmla="*/ 0 w 675089"/>
                      <a:gd name="connsiteY0" fmla="*/ 247161 h 456222"/>
                      <a:gd name="connsiteX1" fmla="*/ 318495 w 675089"/>
                      <a:gd name="connsiteY1" fmla="*/ 0 h 456222"/>
                      <a:gd name="connsiteX2" fmla="*/ 675089 w 675089"/>
                      <a:gd name="connsiteY2" fmla="*/ 247161 h 456222"/>
                      <a:gd name="connsiteX3" fmla="*/ 337545 w 675089"/>
                      <a:gd name="connsiteY3" fmla="*/ 456222 h 456222"/>
                      <a:gd name="connsiteX4" fmla="*/ 0 w 675089"/>
                      <a:gd name="connsiteY4" fmla="*/ 247161 h 456222"/>
                      <a:gd name="connsiteX0" fmla="*/ 0 w 675089"/>
                      <a:gd name="connsiteY0" fmla="*/ 247161 h 526072"/>
                      <a:gd name="connsiteX1" fmla="*/ 318495 w 675089"/>
                      <a:gd name="connsiteY1" fmla="*/ 0 h 526072"/>
                      <a:gd name="connsiteX2" fmla="*/ 675089 w 675089"/>
                      <a:gd name="connsiteY2" fmla="*/ 247161 h 526072"/>
                      <a:gd name="connsiteX3" fmla="*/ 331195 w 675089"/>
                      <a:gd name="connsiteY3" fmla="*/ 526072 h 526072"/>
                      <a:gd name="connsiteX4" fmla="*/ 0 w 675089"/>
                      <a:gd name="connsiteY4" fmla="*/ 247161 h 526072"/>
                      <a:gd name="connsiteX0" fmla="*/ 0 w 675089"/>
                      <a:gd name="connsiteY0" fmla="*/ 247161 h 526072"/>
                      <a:gd name="connsiteX1" fmla="*/ 318495 w 675089"/>
                      <a:gd name="connsiteY1" fmla="*/ 0 h 526072"/>
                      <a:gd name="connsiteX2" fmla="*/ 675089 w 675089"/>
                      <a:gd name="connsiteY2" fmla="*/ 247161 h 526072"/>
                      <a:gd name="connsiteX3" fmla="*/ 318495 w 675089"/>
                      <a:gd name="connsiteY3" fmla="*/ 526072 h 526072"/>
                      <a:gd name="connsiteX4" fmla="*/ 0 w 675089"/>
                      <a:gd name="connsiteY4" fmla="*/ 247161 h 526072"/>
                      <a:gd name="connsiteX0" fmla="*/ 0 w 693973"/>
                      <a:gd name="connsiteY0" fmla="*/ 259839 h 526072"/>
                      <a:gd name="connsiteX1" fmla="*/ 337379 w 693973"/>
                      <a:gd name="connsiteY1" fmla="*/ 0 h 526072"/>
                      <a:gd name="connsiteX2" fmla="*/ 693973 w 693973"/>
                      <a:gd name="connsiteY2" fmla="*/ 247161 h 526072"/>
                      <a:gd name="connsiteX3" fmla="*/ 337379 w 693973"/>
                      <a:gd name="connsiteY3" fmla="*/ 526072 h 526072"/>
                      <a:gd name="connsiteX4" fmla="*/ 0 w 693973"/>
                      <a:gd name="connsiteY4" fmla="*/ 259839 h 526072"/>
                      <a:gd name="connsiteX0" fmla="*/ 0 w 687678"/>
                      <a:gd name="connsiteY0" fmla="*/ 259839 h 526072"/>
                      <a:gd name="connsiteX1" fmla="*/ 337379 w 687678"/>
                      <a:gd name="connsiteY1" fmla="*/ 0 h 526072"/>
                      <a:gd name="connsiteX2" fmla="*/ 687678 w 687678"/>
                      <a:gd name="connsiteY2" fmla="*/ 259839 h 526072"/>
                      <a:gd name="connsiteX3" fmla="*/ 337379 w 687678"/>
                      <a:gd name="connsiteY3" fmla="*/ 526072 h 526072"/>
                      <a:gd name="connsiteX4" fmla="*/ 0 w 687678"/>
                      <a:gd name="connsiteY4" fmla="*/ 259839 h 526072"/>
                      <a:gd name="connsiteX0" fmla="*/ 0 w 687678"/>
                      <a:gd name="connsiteY0" fmla="*/ 259839 h 526072"/>
                      <a:gd name="connsiteX1" fmla="*/ 324789 w 687678"/>
                      <a:gd name="connsiteY1" fmla="*/ 0 h 526072"/>
                      <a:gd name="connsiteX2" fmla="*/ 687678 w 687678"/>
                      <a:gd name="connsiteY2" fmla="*/ 259839 h 526072"/>
                      <a:gd name="connsiteX3" fmla="*/ 337379 w 687678"/>
                      <a:gd name="connsiteY3" fmla="*/ 526072 h 526072"/>
                      <a:gd name="connsiteX4" fmla="*/ 0 w 687678"/>
                      <a:gd name="connsiteY4" fmla="*/ 259839 h 526072"/>
                      <a:gd name="connsiteX0" fmla="*/ 0 w 687678"/>
                      <a:gd name="connsiteY0" fmla="*/ 259839 h 513394"/>
                      <a:gd name="connsiteX1" fmla="*/ 324789 w 687678"/>
                      <a:gd name="connsiteY1" fmla="*/ 0 h 513394"/>
                      <a:gd name="connsiteX2" fmla="*/ 687678 w 687678"/>
                      <a:gd name="connsiteY2" fmla="*/ 259839 h 513394"/>
                      <a:gd name="connsiteX3" fmla="*/ 324789 w 687678"/>
                      <a:gd name="connsiteY3" fmla="*/ 513394 h 513394"/>
                      <a:gd name="connsiteX4" fmla="*/ 0 w 687678"/>
                      <a:gd name="connsiteY4" fmla="*/ 259839 h 513394"/>
                      <a:gd name="connsiteX0" fmla="*/ 0 w 687678"/>
                      <a:gd name="connsiteY0" fmla="*/ 272517 h 526072"/>
                      <a:gd name="connsiteX1" fmla="*/ 312200 w 687678"/>
                      <a:gd name="connsiteY1" fmla="*/ 0 h 526072"/>
                      <a:gd name="connsiteX2" fmla="*/ 687678 w 687678"/>
                      <a:gd name="connsiteY2" fmla="*/ 272517 h 526072"/>
                      <a:gd name="connsiteX3" fmla="*/ 324789 w 687678"/>
                      <a:gd name="connsiteY3" fmla="*/ 526072 h 526072"/>
                      <a:gd name="connsiteX4" fmla="*/ 0 w 687678"/>
                      <a:gd name="connsiteY4" fmla="*/ 272517 h 526072"/>
                      <a:gd name="connsiteX0" fmla="*/ 0 w 687678"/>
                      <a:gd name="connsiteY0" fmla="*/ 272517 h 526072"/>
                      <a:gd name="connsiteX1" fmla="*/ 312200 w 687678"/>
                      <a:gd name="connsiteY1" fmla="*/ 0 h 526072"/>
                      <a:gd name="connsiteX2" fmla="*/ 687678 w 687678"/>
                      <a:gd name="connsiteY2" fmla="*/ 272517 h 526072"/>
                      <a:gd name="connsiteX3" fmla="*/ 312200 w 687678"/>
                      <a:gd name="connsiteY3" fmla="*/ 526072 h 526072"/>
                      <a:gd name="connsiteX4" fmla="*/ 0 w 687678"/>
                      <a:gd name="connsiteY4" fmla="*/ 272517 h 526072"/>
                      <a:gd name="connsiteX0" fmla="*/ 0 w 649910"/>
                      <a:gd name="connsiteY0" fmla="*/ 272517 h 526072"/>
                      <a:gd name="connsiteX1" fmla="*/ 312200 w 649910"/>
                      <a:gd name="connsiteY1" fmla="*/ 0 h 526072"/>
                      <a:gd name="connsiteX2" fmla="*/ 649910 w 649910"/>
                      <a:gd name="connsiteY2" fmla="*/ 266178 h 526072"/>
                      <a:gd name="connsiteX3" fmla="*/ 312200 w 649910"/>
                      <a:gd name="connsiteY3" fmla="*/ 526072 h 526072"/>
                      <a:gd name="connsiteX4" fmla="*/ 0 w 649910"/>
                      <a:gd name="connsiteY4" fmla="*/ 272517 h 526072"/>
                      <a:gd name="connsiteX0" fmla="*/ 0 w 662500"/>
                      <a:gd name="connsiteY0" fmla="*/ 272517 h 526072"/>
                      <a:gd name="connsiteX1" fmla="*/ 312200 w 662500"/>
                      <a:gd name="connsiteY1" fmla="*/ 0 h 526072"/>
                      <a:gd name="connsiteX2" fmla="*/ 662500 w 662500"/>
                      <a:gd name="connsiteY2" fmla="*/ 285195 h 526072"/>
                      <a:gd name="connsiteX3" fmla="*/ 312200 w 662500"/>
                      <a:gd name="connsiteY3" fmla="*/ 526072 h 526072"/>
                      <a:gd name="connsiteX4" fmla="*/ 0 w 662500"/>
                      <a:gd name="connsiteY4" fmla="*/ 272517 h 526072"/>
                      <a:gd name="connsiteX0" fmla="*/ 0 w 668795"/>
                      <a:gd name="connsiteY0" fmla="*/ 266178 h 526072"/>
                      <a:gd name="connsiteX1" fmla="*/ 318495 w 668795"/>
                      <a:gd name="connsiteY1" fmla="*/ 0 h 526072"/>
                      <a:gd name="connsiteX2" fmla="*/ 668795 w 668795"/>
                      <a:gd name="connsiteY2" fmla="*/ 285195 h 526072"/>
                      <a:gd name="connsiteX3" fmla="*/ 318495 w 668795"/>
                      <a:gd name="connsiteY3" fmla="*/ 526072 h 526072"/>
                      <a:gd name="connsiteX4" fmla="*/ 0 w 668795"/>
                      <a:gd name="connsiteY4" fmla="*/ 266178 h 526072"/>
                      <a:gd name="connsiteX0" fmla="*/ 0 w 668795"/>
                      <a:gd name="connsiteY0" fmla="*/ 266178 h 519733"/>
                      <a:gd name="connsiteX1" fmla="*/ 318495 w 668795"/>
                      <a:gd name="connsiteY1" fmla="*/ 0 h 519733"/>
                      <a:gd name="connsiteX2" fmla="*/ 668795 w 668795"/>
                      <a:gd name="connsiteY2" fmla="*/ 285195 h 519733"/>
                      <a:gd name="connsiteX3" fmla="*/ 331085 w 668795"/>
                      <a:gd name="connsiteY3" fmla="*/ 519733 h 519733"/>
                      <a:gd name="connsiteX4" fmla="*/ 0 w 668795"/>
                      <a:gd name="connsiteY4" fmla="*/ 266178 h 519733"/>
                      <a:gd name="connsiteX0" fmla="*/ 0 w 668795"/>
                      <a:gd name="connsiteY0" fmla="*/ 272517 h 526072"/>
                      <a:gd name="connsiteX1" fmla="*/ 324790 w 668795"/>
                      <a:gd name="connsiteY1" fmla="*/ 0 h 526072"/>
                      <a:gd name="connsiteX2" fmla="*/ 668795 w 668795"/>
                      <a:gd name="connsiteY2" fmla="*/ 291534 h 526072"/>
                      <a:gd name="connsiteX3" fmla="*/ 331085 w 668795"/>
                      <a:gd name="connsiteY3" fmla="*/ 526072 h 526072"/>
                      <a:gd name="connsiteX4" fmla="*/ 0 w 668795"/>
                      <a:gd name="connsiteY4" fmla="*/ 272517 h 526072"/>
                      <a:gd name="connsiteX0" fmla="*/ 0 w 656946"/>
                      <a:gd name="connsiteY0" fmla="*/ 272517 h 526072"/>
                      <a:gd name="connsiteX1" fmla="*/ 324790 w 656946"/>
                      <a:gd name="connsiteY1" fmla="*/ 0 h 526072"/>
                      <a:gd name="connsiteX2" fmla="*/ 656946 w 656946"/>
                      <a:gd name="connsiteY2" fmla="*/ 273635 h 526072"/>
                      <a:gd name="connsiteX3" fmla="*/ 331085 w 656946"/>
                      <a:gd name="connsiteY3" fmla="*/ 526072 h 526072"/>
                      <a:gd name="connsiteX4" fmla="*/ 0 w 656946"/>
                      <a:gd name="connsiteY4" fmla="*/ 272517 h 526072"/>
                      <a:gd name="connsiteX0" fmla="*/ 0 w 668795"/>
                      <a:gd name="connsiteY0" fmla="*/ 260584 h 526072"/>
                      <a:gd name="connsiteX1" fmla="*/ 336639 w 668795"/>
                      <a:gd name="connsiteY1" fmla="*/ 0 h 526072"/>
                      <a:gd name="connsiteX2" fmla="*/ 668795 w 668795"/>
                      <a:gd name="connsiteY2" fmla="*/ 273635 h 526072"/>
                      <a:gd name="connsiteX3" fmla="*/ 342934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73635 h 526072"/>
                      <a:gd name="connsiteX3" fmla="*/ 342934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73635 h 526072"/>
                      <a:gd name="connsiteX3" fmla="*/ 337010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73635 h 526072"/>
                      <a:gd name="connsiteX3" fmla="*/ 331085 w 668795"/>
                      <a:gd name="connsiteY3" fmla="*/ 526072 h 526072"/>
                      <a:gd name="connsiteX4" fmla="*/ 0 w 668795"/>
                      <a:gd name="connsiteY4" fmla="*/ 260584 h 52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795" h="526072">
                        <a:moveTo>
                          <a:pt x="0" y="260584"/>
                        </a:moveTo>
                        <a:lnTo>
                          <a:pt x="324790" y="0"/>
                        </a:lnTo>
                        <a:lnTo>
                          <a:pt x="668795" y="273635"/>
                        </a:lnTo>
                        <a:lnTo>
                          <a:pt x="331085" y="526072"/>
                        </a:lnTo>
                        <a:lnTo>
                          <a:pt x="0" y="260584"/>
                        </a:lnTo>
                        <a:close/>
                      </a:path>
                    </a:pathLst>
                  </a:custGeom>
                  <a:solidFill>
                    <a:srgbClr val="FF3300">
                      <a:alpha val="40000"/>
                    </a:srgbClr>
                  </a:solidFill>
                  <a:ln>
                    <a:solidFill>
                      <a:srgbClr val="FF33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Diamond 46"/>
                  <p:cNvSpPr/>
                  <p:nvPr/>
                </p:nvSpPr>
                <p:spPr>
                  <a:xfrm>
                    <a:off x="6422841" y="4769138"/>
                    <a:ext cx="674664" cy="526970"/>
                  </a:xfrm>
                  <a:custGeom>
                    <a:avLst/>
                    <a:gdLst>
                      <a:gd name="connsiteX0" fmla="*/ 0 w 675089"/>
                      <a:gd name="connsiteY0" fmla="*/ 209061 h 418122"/>
                      <a:gd name="connsiteX1" fmla="*/ 337545 w 675089"/>
                      <a:gd name="connsiteY1" fmla="*/ 0 h 418122"/>
                      <a:gd name="connsiteX2" fmla="*/ 675089 w 675089"/>
                      <a:gd name="connsiteY2" fmla="*/ 209061 h 418122"/>
                      <a:gd name="connsiteX3" fmla="*/ 337545 w 675089"/>
                      <a:gd name="connsiteY3" fmla="*/ 418122 h 418122"/>
                      <a:gd name="connsiteX4" fmla="*/ 0 w 675089"/>
                      <a:gd name="connsiteY4" fmla="*/ 209061 h 418122"/>
                      <a:gd name="connsiteX0" fmla="*/ 0 w 675089"/>
                      <a:gd name="connsiteY0" fmla="*/ 247161 h 456222"/>
                      <a:gd name="connsiteX1" fmla="*/ 318495 w 675089"/>
                      <a:gd name="connsiteY1" fmla="*/ 0 h 456222"/>
                      <a:gd name="connsiteX2" fmla="*/ 675089 w 675089"/>
                      <a:gd name="connsiteY2" fmla="*/ 247161 h 456222"/>
                      <a:gd name="connsiteX3" fmla="*/ 337545 w 675089"/>
                      <a:gd name="connsiteY3" fmla="*/ 456222 h 456222"/>
                      <a:gd name="connsiteX4" fmla="*/ 0 w 675089"/>
                      <a:gd name="connsiteY4" fmla="*/ 247161 h 456222"/>
                      <a:gd name="connsiteX0" fmla="*/ 0 w 675089"/>
                      <a:gd name="connsiteY0" fmla="*/ 247161 h 526072"/>
                      <a:gd name="connsiteX1" fmla="*/ 318495 w 675089"/>
                      <a:gd name="connsiteY1" fmla="*/ 0 h 526072"/>
                      <a:gd name="connsiteX2" fmla="*/ 675089 w 675089"/>
                      <a:gd name="connsiteY2" fmla="*/ 247161 h 526072"/>
                      <a:gd name="connsiteX3" fmla="*/ 331195 w 675089"/>
                      <a:gd name="connsiteY3" fmla="*/ 526072 h 526072"/>
                      <a:gd name="connsiteX4" fmla="*/ 0 w 675089"/>
                      <a:gd name="connsiteY4" fmla="*/ 247161 h 526072"/>
                      <a:gd name="connsiteX0" fmla="*/ 0 w 675089"/>
                      <a:gd name="connsiteY0" fmla="*/ 247161 h 526072"/>
                      <a:gd name="connsiteX1" fmla="*/ 318495 w 675089"/>
                      <a:gd name="connsiteY1" fmla="*/ 0 h 526072"/>
                      <a:gd name="connsiteX2" fmla="*/ 675089 w 675089"/>
                      <a:gd name="connsiteY2" fmla="*/ 247161 h 526072"/>
                      <a:gd name="connsiteX3" fmla="*/ 318495 w 675089"/>
                      <a:gd name="connsiteY3" fmla="*/ 526072 h 526072"/>
                      <a:gd name="connsiteX4" fmla="*/ 0 w 675089"/>
                      <a:gd name="connsiteY4" fmla="*/ 247161 h 526072"/>
                      <a:gd name="connsiteX0" fmla="*/ 0 w 693973"/>
                      <a:gd name="connsiteY0" fmla="*/ 259839 h 526072"/>
                      <a:gd name="connsiteX1" fmla="*/ 337379 w 693973"/>
                      <a:gd name="connsiteY1" fmla="*/ 0 h 526072"/>
                      <a:gd name="connsiteX2" fmla="*/ 693973 w 693973"/>
                      <a:gd name="connsiteY2" fmla="*/ 247161 h 526072"/>
                      <a:gd name="connsiteX3" fmla="*/ 337379 w 693973"/>
                      <a:gd name="connsiteY3" fmla="*/ 526072 h 526072"/>
                      <a:gd name="connsiteX4" fmla="*/ 0 w 693973"/>
                      <a:gd name="connsiteY4" fmla="*/ 259839 h 526072"/>
                      <a:gd name="connsiteX0" fmla="*/ 0 w 687678"/>
                      <a:gd name="connsiteY0" fmla="*/ 259839 h 526072"/>
                      <a:gd name="connsiteX1" fmla="*/ 337379 w 687678"/>
                      <a:gd name="connsiteY1" fmla="*/ 0 h 526072"/>
                      <a:gd name="connsiteX2" fmla="*/ 687678 w 687678"/>
                      <a:gd name="connsiteY2" fmla="*/ 259839 h 526072"/>
                      <a:gd name="connsiteX3" fmla="*/ 337379 w 687678"/>
                      <a:gd name="connsiteY3" fmla="*/ 526072 h 526072"/>
                      <a:gd name="connsiteX4" fmla="*/ 0 w 687678"/>
                      <a:gd name="connsiteY4" fmla="*/ 259839 h 526072"/>
                      <a:gd name="connsiteX0" fmla="*/ 0 w 687678"/>
                      <a:gd name="connsiteY0" fmla="*/ 259839 h 526072"/>
                      <a:gd name="connsiteX1" fmla="*/ 324789 w 687678"/>
                      <a:gd name="connsiteY1" fmla="*/ 0 h 526072"/>
                      <a:gd name="connsiteX2" fmla="*/ 687678 w 687678"/>
                      <a:gd name="connsiteY2" fmla="*/ 259839 h 526072"/>
                      <a:gd name="connsiteX3" fmla="*/ 337379 w 687678"/>
                      <a:gd name="connsiteY3" fmla="*/ 526072 h 526072"/>
                      <a:gd name="connsiteX4" fmla="*/ 0 w 687678"/>
                      <a:gd name="connsiteY4" fmla="*/ 259839 h 526072"/>
                      <a:gd name="connsiteX0" fmla="*/ 0 w 687678"/>
                      <a:gd name="connsiteY0" fmla="*/ 259839 h 513394"/>
                      <a:gd name="connsiteX1" fmla="*/ 324789 w 687678"/>
                      <a:gd name="connsiteY1" fmla="*/ 0 h 513394"/>
                      <a:gd name="connsiteX2" fmla="*/ 687678 w 687678"/>
                      <a:gd name="connsiteY2" fmla="*/ 259839 h 513394"/>
                      <a:gd name="connsiteX3" fmla="*/ 324789 w 687678"/>
                      <a:gd name="connsiteY3" fmla="*/ 513394 h 513394"/>
                      <a:gd name="connsiteX4" fmla="*/ 0 w 687678"/>
                      <a:gd name="connsiteY4" fmla="*/ 259839 h 513394"/>
                      <a:gd name="connsiteX0" fmla="*/ 0 w 687678"/>
                      <a:gd name="connsiteY0" fmla="*/ 272517 h 526072"/>
                      <a:gd name="connsiteX1" fmla="*/ 312200 w 687678"/>
                      <a:gd name="connsiteY1" fmla="*/ 0 h 526072"/>
                      <a:gd name="connsiteX2" fmla="*/ 687678 w 687678"/>
                      <a:gd name="connsiteY2" fmla="*/ 272517 h 526072"/>
                      <a:gd name="connsiteX3" fmla="*/ 324789 w 687678"/>
                      <a:gd name="connsiteY3" fmla="*/ 526072 h 526072"/>
                      <a:gd name="connsiteX4" fmla="*/ 0 w 687678"/>
                      <a:gd name="connsiteY4" fmla="*/ 272517 h 526072"/>
                      <a:gd name="connsiteX0" fmla="*/ 0 w 687678"/>
                      <a:gd name="connsiteY0" fmla="*/ 272517 h 526072"/>
                      <a:gd name="connsiteX1" fmla="*/ 312200 w 687678"/>
                      <a:gd name="connsiteY1" fmla="*/ 0 h 526072"/>
                      <a:gd name="connsiteX2" fmla="*/ 687678 w 687678"/>
                      <a:gd name="connsiteY2" fmla="*/ 272517 h 526072"/>
                      <a:gd name="connsiteX3" fmla="*/ 312200 w 687678"/>
                      <a:gd name="connsiteY3" fmla="*/ 526072 h 526072"/>
                      <a:gd name="connsiteX4" fmla="*/ 0 w 687678"/>
                      <a:gd name="connsiteY4" fmla="*/ 272517 h 526072"/>
                      <a:gd name="connsiteX0" fmla="*/ 0 w 649910"/>
                      <a:gd name="connsiteY0" fmla="*/ 272517 h 526072"/>
                      <a:gd name="connsiteX1" fmla="*/ 312200 w 649910"/>
                      <a:gd name="connsiteY1" fmla="*/ 0 h 526072"/>
                      <a:gd name="connsiteX2" fmla="*/ 649910 w 649910"/>
                      <a:gd name="connsiteY2" fmla="*/ 266178 h 526072"/>
                      <a:gd name="connsiteX3" fmla="*/ 312200 w 649910"/>
                      <a:gd name="connsiteY3" fmla="*/ 526072 h 526072"/>
                      <a:gd name="connsiteX4" fmla="*/ 0 w 649910"/>
                      <a:gd name="connsiteY4" fmla="*/ 272517 h 526072"/>
                      <a:gd name="connsiteX0" fmla="*/ 0 w 662500"/>
                      <a:gd name="connsiteY0" fmla="*/ 272517 h 526072"/>
                      <a:gd name="connsiteX1" fmla="*/ 312200 w 662500"/>
                      <a:gd name="connsiteY1" fmla="*/ 0 h 526072"/>
                      <a:gd name="connsiteX2" fmla="*/ 662500 w 662500"/>
                      <a:gd name="connsiteY2" fmla="*/ 285195 h 526072"/>
                      <a:gd name="connsiteX3" fmla="*/ 312200 w 662500"/>
                      <a:gd name="connsiteY3" fmla="*/ 526072 h 526072"/>
                      <a:gd name="connsiteX4" fmla="*/ 0 w 662500"/>
                      <a:gd name="connsiteY4" fmla="*/ 272517 h 526072"/>
                      <a:gd name="connsiteX0" fmla="*/ 0 w 668795"/>
                      <a:gd name="connsiteY0" fmla="*/ 266178 h 526072"/>
                      <a:gd name="connsiteX1" fmla="*/ 318495 w 668795"/>
                      <a:gd name="connsiteY1" fmla="*/ 0 h 526072"/>
                      <a:gd name="connsiteX2" fmla="*/ 668795 w 668795"/>
                      <a:gd name="connsiteY2" fmla="*/ 285195 h 526072"/>
                      <a:gd name="connsiteX3" fmla="*/ 318495 w 668795"/>
                      <a:gd name="connsiteY3" fmla="*/ 526072 h 526072"/>
                      <a:gd name="connsiteX4" fmla="*/ 0 w 668795"/>
                      <a:gd name="connsiteY4" fmla="*/ 266178 h 526072"/>
                      <a:gd name="connsiteX0" fmla="*/ 0 w 668795"/>
                      <a:gd name="connsiteY0" fmla="*/ 266178 h 519733"/>
                      <a:gd name="connsiteX1" fmla="*/ 318495 w 668795"/>
                      <a:gd name="connsiteY1" fmla="*/ 0 h 519733"/>
                      <a:gd name="connsiteX2" fmla="*/ 668795 w 668795"/>
                      <a:gd name="connsiteY2" fmla="*/ 285195 h 519733"/>
                      <a:gd name="connsiteX3" fmla="*/ 331085 w 668795"/>
                      <a:gd name="connsiteY3" fmla="*/ 519733 h 519733"/>
                      <a:gd name="connsiteX4" fmla="*/ 0 w 668795"/>
                      <a:gd name="connsiteY4" fmla="*/ 266178 h 519733"/>
                      <a:gd name="connsiteX0" fmla="*/ 0 w 668795"/>
                      <a:gd name="connsiteY0" fmla="*/ 272517 h 526072"/>
                      <a:gd name="connsiteX1" fmla="*/ 324790 w 668795"/>
                      <a:gd name="connsiteY1" fmla="*/ 0 h 526072"/>
                      <a:gd name="connsiteX2" fmla="*/ 668795 w 668795"/>
                      <a:gd name="connsiteY2" fmla="*/ 291534 h 526072"/>
                      <a:gd name="connsiteX3" fmla="*/ 331085 w 668795"/>
                      <a:gd name="connsiteY3" fmla="*/ 526072 h 526072"/>
                      <a:gd name="connsiteX4" fmla="*/ 0 w 668795"/>
                      <a:gd name="connsiteY4" fmla="*/ 272517 h 526072"/>
                      <a:gd name="connsiteX0" fmla="*/ 0 w 656946"/>
                      <a:gd name="connsiteY0" fmla="*/ 272517 h 526072"/>
                      <a:gd name="connsiteX1" fmla="*/ 324790 w 656946"/>
                      <a:gd name="connsiteY1" fmla="*/ 0 h 526072"/>
                      <a:gd name="connsiteX2" fmla="*/ 656946 w 656946"/>
                      <a:gd name="connsiteY2" fmla="*/ 273635 h 526072"/>
                      <a:gd name="connsiteX3" fmla="*/ 331085 w 656946"/>
                      <a:gd name="connsiteY3" fmla="*/ 526072 h 526072"/>
                      <a:gd name="connsiteX4" fmla="*/ 0 w 656946"/>
                      <a:gd name="connsiteY4" fmla="*/ 272517 h 526072"/>
                      <a:gd name="connsiteX0" fmla="*/ 0 w 668795"/>
                      <a:gd name="connsiteY0" fmla="*/ 260584 h 526072"/>
                      <a:gd name="connsiteX1" fmla="*/ 336639 w 668795"/>
                      <a:gd name="connsiteY1" fmla="*/ 0 h 526072"/>
                      <a:gd name="connsiteX2" fmla="*/ 668795 w 668795"/>
                      <a:gd name="connsiteY2" fmla="*/ 273635 h 526072"/>
                      <a:gd name="connsiteX3" fmla="*/ 342934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73635 h 526072"/>
                      <a:gd name="connsiteX3" fmla="*/ 342934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73635 h 526072"/>
                      <a:gd name="connsiteX3" fmla="*/ 337010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73635 h 526072"/>
                      <a:gd name="connsiteX3" fmla="*/ 331085 w 668795"/>
                      <a:gd name="connsiteY3" fmla="*/ 526072 h 526072"/>
                      <a:gd name="connsiteX4" fmla="*/ 0 w 668795"/>
                      <a:gd name="connsiteY4" fmla="*/ 260584 h 526072"/>
                      <a:gd name="connsiteX0" fmla="*/ 0 w 668795"/>
                      <a:gd name="connsiteY0" fmla="*/ 260584 h 526072"/>
                      <a:gd name="connsiteX1" fmla="*/ 324790 w 668795"/>
                      <a:gd name="connsiteY1" fmla="*/ 0 h 526072"/>
                      <a:gd name="connsiteX2" fmla="*/ 668795 w 668795"/>
                      <a:gd name="connsiteY2" fmla="*/ 267668 h 526072"/>
                      <a:gd name="connsiteX3" fmla="*/ 331085 w 668795"/>
                      <a:gd name="connsiteY3" fmla="*/ 526072 h 526072"/>
                      <a:gd name="connsiteX4" fmla="*/ 0 w 668795"/>
                      <a:gd name="connsiteY4" fmla="*/ 260584 h 5260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8795" h="526072">
                        <a:moveTo>
                          <a:pt x="0" y="260584"/>
                        </a:moveTo>
                        <a:lnTo>
                          <a:pt x="324790" y="0"/>
                        </a:lnTo>
                        <a:lnTo>
                          <a:pt x="668795" y="267668"/>
                        </a:lnTo>
                        <a:lnTo>
                          <a:pt x="331085" y="526072"/>
                        </a:lnTo>
                        <a:lnTo>
                          <a:pt x="0" y="260584"/>
                        </a:lnTo>
                        <a:close/>
                      </a:path>
                    </a:pathLst>
                  </a:custGeom>
                  <a:solidFill>
                    <a:srgbClr val="FF3300">
                      <a:alpha val="40000"/>
                    </a:srgbClr>
                  </a:solidFill>
                  <a:ln>
                    <a:solidFill>
                      <a:srgbClr val="FF3300">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c-Mn"/>
                  <p:cNvSpPr>
                    <a:spLocks/>
                  </p:cNvSpPr>
                  <p:nvPr/>
                </p:nvSpPr>
                <p:spPr>
                  <a:xfrm>
                    <a:off x="6976699" y="3903053"/>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61" name="c-Mn"/>
                  <p:cNvSpPr/>
                  <p:nvPr/>
                </p:nvSpPr>
                <p:spPr>
                  <a:xfrm>
                    <a:off x="6705474" y="3908722"/>
                    <a:ext cx="139498" cy="1386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162" name="c-Mn"/>
                  <p:cNvSpPr/>
                  <p:nvPr/>
                </p:nvSpPr>
                <p:spPr>
                  <a:xfrm>
                    <a:off x="6690424" y="4446219"/>
                    <a:ext cx="139498" cy="1386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nvGrpSpPr>
                  <p:cNvPr id="163" name="Group 162"/>
                  <p:cNvGrpSpPr/>
                  <p:nvPr/>
                </p:nvGrpSpPr>
                <p:grpSpPr>
                  <a:xfrm>
                    <a:off x="6471675" y="4237557"/>
                    <a:ext cx="281738" cy="1076532"/>
                    <a:chOff x="6471675" y="4237557"/>
                    <a:chExt cx="281738" cy="1076532"/>
                  </a:xfrm>
                </p:grpSpPr>
                <p:cxnSp>
                  <p:nvCxnSpPr>
                    <p:cNvPr id="185" name="Straight Arrow Connector 184"/>
                    <p:cNvCxnSpPr/>
                    <p:nvPr/>
                  </p:nvCxnSpPr>
                  <p:spPr>
                    <a:xfrm flipH="1">
                      <a:off x="6484284" y="5306457"/>
                      <a:ext cx="269129" cy="763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Straight Arrow Connector 185"/>
                    <p:cNvCxnSpPr/>
                    <p:nvPr/>
                  </p:nvCxnSpPr>
                  <p:spPr>
                    <a:xfrm flipH="1">
                      <a:off x="6477714" y="4765997"/>
                      <a:ext cx="275469" cy="4375"/>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6471675" y="4237557"/>
                      <a:ext cx="269129" cy="7632"/>
                    </a:xfrm>
                    <a:prstGeom prst="straightConnector1">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sp>
                <p:nvSpPr>
                  <p:cNvPr id="164" name="Oval 163"/>
                  <p:cNvSpPr/>
                  <p:nvPr/>
                </p:nvSpPr>
                <p:spPr>
                  <a:xfrm>
                    <a:off x="6682661" y="4964489"/>
                    <a:ext cx="139498" cy="1386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cxnSp>
                <p:nvCxnSpPr>
                  <p:cNvPr id="165" name="Straight Connector 164"/>
                  <p:cNvCxnSpPr>
                    <a:endCxn id="164" idx="0"/>
                  </p:cNvCxnSpPr>
                  <p:nvPr/>
                </p:nvCxnSpPr>
                <p:spPr>
                  <a:xfrm>
                    <a:off x="6727493" y="4802291"/>
                    <a:ext cx="24918" cy="16220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a:endCxn id="167" idx="0"/>
                  </p:cNvCxnSpPr>
                  <p:nvPr/>
                </p:nvCxnSpPr>
                <p:spPr>
                  <a:xfrm flipH="1">
                    <a:off x="6746357" y="4581694"/>
                    <a:ext cx="21676" cy="13207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67" name="Oval 166"/>
                  <p:cNvSpPr/>
                  <p:nvPr/>
                </p:nvSpPr>
                <p:spPr>
                  <a:xfrm>
                    <a:off x="6688233" y="4713764"/>
                    <a:ext cx="116248" cy="11554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cxnSp>
                <p:nvCxnSpPr>
                  <p:cNvPr id="168" name="Straight Connector 167"/>
                  <p:cNvCxnSpPr/>
                  <p:nvPr/>
                </p:nvCxnSpPr>
                <p:spPr>
                  <a:xfrm>
                    <a:off x="6755573" y="5365434"/>
                    <a:ext cx="24918" cy="16220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a:stCxn id="180" idx="4"/>
                    <a:endCxn id="162" idx="0"/>
                  </p:cNvCxnSpPr>
                  <p:nvPr/>
                </p:nvCxnSpPr>
                <p:spPr>
                  <a:xfrm>
                    <a:off x="6728974" y="4307105"/>
                    <a:ext cx="31199" cy="139114"/>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a:stCxn id="161" idx="4"/>
                    <a:endCxn id="180" idx="0"/>
                  </p:cNvCxnSpPr>
                  <p:nvPr/>
                </p:nvCxnSpPr>
                <p:spPr>
                  <a:xfrm flipH="1">
                    <a:off x="6728974" y="4047371"/>
                    <a:ext cx="46249" cy="144194"/>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a:stCxn id="164" idx="4"/>
                  </p:cNvCxnSpPr>
                  <p:nvPr/>
                </p:nvCxnSpPr>
                <p:spPr>
                  <a:xfrm flipH="1">
                    <a:off x="6739873" y="5103138"/>
                    <a:ext cx="12537" cy="158640"/>
                  </a:xfrm>
                  <a:prstGeom prst="line">
                    <a:avLst/>
                  </a:prstGeom>
                  <a:ln w="190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172" name="Oval 171"/>
                  <p:cNvSpPr>
                    <a:spLocks/>
                  </p:cNvSpPr>
                  <p:nvPr/>
                </p:nvSpPr>
                <p:spPr>
                  <a:xfrm>
                    <a:off x="6979774" y="4417567"/>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3" name="Oval 172"/>
                  <p:cNvSpPr>
                    <a:spLocks/>
                  </p:cNvSpPr>
                  <p:nvPr/>
                </p:nvSpPr>
                <p:spPr>
                  <a:xfrm>
                    <a:off x="6977772" y="4936637"/>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4" name="Oval 173"/>
                  <p:cNvSpPr>
                    <a:spLocks/>
                  </p:cNvSpPr>
                  <p:nvPr/>
                </p:nvSpPr>
                <p:spPr>
                  <a:xfrm>
                    <a:off x="6977661" y="5455708"/>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5" name="Oval 174"/>
                  <p:cNvSpPr>
                    <a:spLocks/>
                  </p:cNvSpPr>
                  <p:nvPr/>
                </p:nvSpPr>
                <p:spPr>
                  <a:xfrm>
                    <a:off x="6327847" y="5444701"/>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6" name="Oval 175"/>
                  <p:cNvSpPr>
                    <a:spLocks/>
                  </p:cNvSpPr>
                  <p:nvPr/>
                </p:nvSpPr>
                <p:spPr>
                  <a:xfrm>
                    <a:off x="6319042" y="4934554"/>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7" name="Oval 176"/>
                  <p:cNvSpPr>
                    <a:spLocks/>
                  </p:cNvSpPr>
                  <p:nvPr/>
                </p:nvSpPr>
                <p:spPr>
                  <a:xfrm>
                    <a:off x="6303577" y="4410696"/>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8" name="Oval 177"/>
                  <p:cNvSpPr>
                    <a:spLocks/>
                  </p:cNvSpPr>
                  <p:nvPr/>
                </p:nvSpPr>
                <p:spPr>
                  <a:xfrm>
                    <a:off x="6325374" y="3906844"/>
                    <a:ext cx="191097" cy="192024"/>
                  </a:xfrm>
                  <a:prstGeom prst="ellipse">
                    <a:avLst/>
                  </a:prstGeom>
                  <a:solidFill>
                    <a:srgbClr val="0000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0" name="Oval 179"/>
                  <p:cNvSpPr/>
                  <p:nvPr/>
                </p:nvSpPr>
                <p:spPr>
                  <a:xfrm>
                    <a:off x="6670850" y="4191565"/>
                    <a:ext cx="116248" cy="115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1" name="c-Mn"/>
                  <p:cNvSpPr/>
                  <p:nvPr/>
                </p:nvSpPr>
                <p:spPr>
                  <a:xfrm>
                    <a:off x="6704844" y="5521055"/>
                    <a:ext cx="139498" cy="138649"/>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3" name="Oval 182"/>
                  <p:cNvSpPr/>
                  <p:nvPr/>
                </p:nvSpPr>
                <p:spPr>
                  <a:xfrm>
                    <a:off x="6688233" y="5253384"/>
                    <a:ext cx="116248" cy="115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4" name="Oval 183"/>
                  <p:cNvSpPr/>
                  <p:nvPr/>
                </p:nvSpPr>
                <p:spPr>
                  <a:xfrm>
                    <a:off x="6688233" y="4714401"/>
                    <a:ext cx="116248" cy="115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grpSp>
            <p:cxnSp>
              <p:nvCxnSpPr>
                <p:cNvPr id="188" name="Straight Arrow Connector 187"/>
                <p:cNvCxnSpPr/>
                <p:nvPr/>
              </p:nvCxnSpPr>
              <p:spPr>
                <a:xfrm>
                  <a:off x="8401628" y="3312460"/>
                  <a:ext cx="228600" cy="0"/>
                </a:xfrm>
                <a:prstGeom prst="straightConnector1">
                  <a:avLst/>
                </a:prstGeom>
                <a:ln w="19050" cap="sq">
                  <a:solidFill>
                    <a:srgbClr val="FF00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a:off x="8397396" y="3812563"/>
                  <a:ext cx="228600" cy="0"/>
                </a:xfrm>
                <a:prstGeom prst="straightConnector1">
                  <a:avLst/>
                </a:prstGeom>
                <a:ln w="19050" cap="sq">
                  <a:solidFill>
                    <a:srgbClr val="FF00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a:off x="8382000" y="2770095"/>
                  <a:ext cx="228600" cy="0"/>
                </a:xfrm>
                <a:prstGeom prst="straightConnector1">
                  <a:avLst/>
                </a:prstGeom>
                <a:ln w="19050" cap="sq">
                  <a:solidFill>
                    <a:srgbClr val="FF00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8434124" y="4379260"/>
                  <a:ext cx="228600" cy="0"/>
                </a:xfrm>
                <a:prstGeom prst="straightConnector1">
                  <a:avLst/>
                </a:prstGeom>
                <a:ln w="19050" cap="sq">
                  <a:solidFill>
                    <a:srgbClr val="FF0000"/>
                  </a:solidFill>
                  <a:headEnd type="diamond" w="sm" len="sm"/>
                  <a:tailEnd type="arrow" w="med" len="sm"/>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7709769" y="2934998"/>
                <a:ext cx="324128" cy="400110"/>
              </a:xfrm>
              <a:prstGeom prst="rect">
                <a:avLst/>
              </a:prstGeom>
              <a:noFill/>
            </p:spPr>
            <p:txBody>
              <a:bodyPr wrap="none" rtlCol="0">
                <a:spAutoFit/>
              </a:bodyPr>
              <a:lstStyle/>
              <a:p>
                <a:r>
                  <a:rPr lang="en-US" sz="2000" dirty="0">
                    <a:solidFill>
                      <a:srgbClr val="FF0000"/>
                    </a:solidFill>
                    <a:latin typeface="Calibri" panose="020F0502020204030204" pitchFamily="34" charset="0"/>
                  </a:rPr>
                  <a:t>B</a:t>
                </a:r>
              </a:p>
            </p:txBody>
          </p:sp>
          <p:sp>
            <p:nvSpPr>
              <p:cNvPr id="193" name="TextBox 192"/>
              <p:cNvSpPr txBox="1"/>
              <p:nvPr/>
            </p:nvSpPr>
            <p:spPr>
              <a:xfrm>
                <a:off x="7844804" y="3410771"/>
                <a:ext cx="354584" cy="400110"/>
              </a:xfrm>
              <a:prstGeom prst="rect">
                <a:avLst/>
              </a:prstGeom>
              <a:noFill/>
            </p:spPr>
            <p:txBody>
              <a:bodyPr wrap="none" rtlCol="0">
                <a:spAutoFit/>
              </a:bodyPr>
              <a:lstStyle/>
              <a:p>
                <a:r>
                  <a:rPr lang="en-US" sz="2000" dirty="0">
                    <a:solidFill>
                      <a:schemeClr val="tx1">
                        <a:lumMod val="85000"/>
                        <a:lumOff val="15000"/>
                      </a:schemeClr>
                    </a:solidFill>
                    <a:latin typeface="Calibri" panose="020F0502020204030204" pitchFamily="34" charset="0"/>
                  </a:rPr>
                  <a:t>O</a:t>
                </a:r>
              </a:p>
            </p:txBody>
          </p:sp>
        </p:grpSp>
      </p:grpSp>
      <p:sp>
        <p:nvSpPr>
          <p:cNvPr id="194" name="TextBox 193"/>
          <p:cNvSpPr txBox="1"/>
          <p:nvPr/>
        </p:nvSpPr>
        <p:spPr>
          <a:xfrm>
            <a:off x="6939894" y="661552"/>
            <a:ext cx="1816203" cy="369332"/>
          </a:xfrm>
          <a:prstGeom prst="rect">
            <a:avLst/>
          </a:prstGeom>
          <a:noFill/>
        </p:spPr>
        <p:txBody>
          <a:bodyPr wrap="none" rtlCol="0">
            <a:spAutoFit/>
          </a:bodyPr>
          <a:lstStyle/>
          <a:p>
            <a:r>
              <a:rPr lang="en-US" sz="1800" b="1" dirty="0">
                <a:solidFill>
                  <a:schemeClr val="tx1"/>
                </a:solidFill>
                <a:latin typeface="Calibri" panose="020F0502020204030204" pitchFamily="34" charset="0"/>
              </a:rPr>
              <a:t>Growth direction</a:t>
            </a:r>
          </a:p>
        </p:txBody>
      </p:sp>
    </p:spTree>
    <p:extLst>
      <p:ext uri="{BB962C8B-B14F-4D97-AF65-F5344CB8AC3E}">
        <p14:creationId xmlns:p14="http://schemas.microsoft.com/office/powerpoint/2010/main" val="40535269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1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5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graphicFrame>
        <p:nvGraphicFramePr>
          <p:cNvPr id="15" name="对象 14"/>
          <p:cNvGraphicFramePr>
            <a:graphicFrameLocks noChangeAspect="1"/>
          </p:cNvGraphicFramePr>
          <p:nvPr>
            <p:extLst>
              <p:ext uri="{D42A27DB-BD31-4B8C-83A1-F6EECF244321}">
                <p14:modId xmlns:p14="http://schemas.microsoft.com/office/powerpoint/2010/main" val="2906225882"/>
              </p:ext>
            </p:extLst>
          </p:nvPr>
        </p:nvGraphicFramePr>
        <p:xfrm>
          <a:off x="3124200" y="2241446"/>
          <a:ext cx="3733837" cy="2880000"/>
        </p:xfrm>
        <a:graphic>
          <a:graphicData uri="http://schemas.openxmlformats.org/presentationml/2006/ole">
            <mc:AlternateContent xmlns:mc="http://schemas.openxmlformats.org/markup-compatibility/2006">
              <mc:Choice xmlns:v="urn:schemas-microsoft-com:vml" Requires="v">
                <p:oleObj spid="_x0000_s86452" name="Graph" r:id="rId5" imgW="3920760" imgH="3000960" progId="Origin50.Graph">
                  <p:embed/>
                </p:oleObj>
              </mc:Choice>
              <mc:Fallback>
                <p:oleObj name="Graph" r:id="rId5" imgW="3920760" imgH="3000960" progId="Origin50.Graph">
                  <p:embed/>
                  <p:pic>
                    <p:nvPicPr>
                      <p:cNvPr id="0" name="Object 3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2241446"/>
                        <a:ext cx="3733837" cy="288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63881"/>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Electric Transport Properties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sp>
        <p:nvSpPr>
          <p:cNvPr id="79" name="TextBox 78"/>
          <p:cNvSpPr txBox="1">
            <a:spLocks noChangeArrowheads="1"/>
          </p:cNvSpPr>
          <p:nvPr/>
        </p:nvSpPr>
        <p:spPr bwMode="auto">
          <a:xfrm>
            <a:off x="-153066" y="6156526"/>
            <a:ext cx="9150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lvl1pPr marL="457200" indent="-457200">
              <a:defRPr sz="2000" b="1">
                <a:solidFill>
                  <a:schemeClr val="tx1"/>
                </a:solidFill>
                <a:latin typeface="Comic Sans MS" pitchFamily="66" charset="0"/>
              </a:defRPr>
            </a:lvl1pPr>
            <a:lvl2pPr marL="742950" indent="-285750">
              <a:defRPr sz="2000" b="1">
                <a:solidFill>
                  <a:schemeClr val="tx1"/>
                </a:solidFill>
                <a:latin typeface="Comic Sans MS" pitchFamily="66" charset="0"/>
              </a:defRPr>
            </a:lvl2pPr>
            <a:lvl3pPr marL="1143000" indent="-228600">
              <a:defRPr sz="2000" b="1">
                <a:solidFill>
                  <a:schemeClr val="tx1"/>
                </a:solidFill>
                <a:latin typeface="Comic Sans MS" pitchFamily="66" charset="0"/>
              </a:defRPr>
            </a:lvl3pPr>
            <a:lvl4pPr marL="1600200" indent="-228600">
              <a:defRPr sz="2000" b="1">
                <a:solidFill>
                  <a:schemeClr val="tx1"/>
                </a:solidFill>
                <a:latin typeface="Comic Sans MS" pitchFamily="66" charset="0"/>
              </a:defRPr>
            </a:lvl4pPr>
            <a:lvl5pPr marL="2057400" indent="-228600">
              <a:defRPr sz="2000" b="1">
                <a:solidFill>
                  <a:schemeClr val="tx1"/>
                </a:solidFill>
                <a:latin typeface="Comic Sans MS" pitchFamily="66" charset="0"/>
              </a:defRPr>
            </a:lvl5pPr>
            <a:lvl6pPr marL="2514600" indent="-228600" algn="ctr" eaLnBrk="0" fontAlgn="base" hangingPunct="0">
              <a:spcBef>
                <a:spcPct val="0"/>
              </a:spcBef>
              <a:spcAft>
                <a:spcPct val="0"/>
              </a:spcAft>
              <a:defRPr sz="2000" b="1">
                <a:solidFill>
                  <a:schemeClr val="tx1"/>
                </a:solidFill>
                <a:latin typeface="Comic Sans MS" pitchFamily="66" charset="0"/>
              </a:defRPr>
            </a:lvl6pPr>
            <a:lvl7pPr marL="2971800" indent="-228600" algn="ctr" eaLnBrk="0" fontAlgn="base" hangingPunct="0">
              <a:spcBef>
                <a:spcPct val="0"/>
              </a:spcBef>
              <a:spcAft>
                <a:spcPct val="0"/>
              </a:spcAft>
              <a:defRPr sz="2000" b="1">
                <a:solidFill>
                  <a:schemeClr val="tx1"/>
                </a:solidFill>
                <a:latin typeface="Comic Sans MS" pitchFamily="66" charset="0"/>
              </a:defRPr>
            </a:lvl7pPr>
            <a:lvl8pPr marL="3429000" indent="-228600" algn="ctr" eaLnBrk="0" fontAlgn="base" hangingPunct="0">
              <a:spcBef>
                <a:spcPct val="0"/>
              </a:spcBef>
              <a:spcAft>
                <a:spcPct val="0"/>
              </a:spcAft>
              <a:defRPr sz="2000" b="1">
                <a:solidFill>
                  <a:schemeClr val="tx1"/>
                </a:solidFill>
                <a:latin typeface="Comic Sans MS" pitchFamily="66" charset="0"/>
              </a:defRPr>
            </a:lvl8pPr>
            <a:lvl9pPr marL="3886200" indent="-228600" algn="ctr" eaLnBrk="0" fontAlgn="base" hangingPunct="0">
              <a:spcBef>
                <a:spcPct val="0"/>
              </a:spcBef>
              <a:spcAft>
                <a:spcPct val="0"/>
              </a:spcAft>
              <a:defRPr sz="2000" b="1">
                <a:solidFill>
                  <a:schemeClr val="tx1"/>
                </a:solidFill>
                <a:latin typeface="Comic Sans MS" pitchFamily="66" charset="0"/>
              </a:defRPr>
            </a:lvl9pPr>
          </a:lstStyle>
          <a:p>
            <a:pPr algn="ctr">
              <a:spcBef>
                <a:spcPts val="600"/>
              </a:spcBef>
              <a:spcAft>
                <a:spcPts val="600"/>
              </a:spcAft>
              <a:buFont typeface="Wingdings" pitchFamily="2" charset="2"/>
              <a:buChar char="Ø"/>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Behave </a:t>
            </a:r>
            <a:r>
              <a:rPr lang="en-US" sz="2800" dirty="0">
                <a:ln w="11430"/>
                <a:solidFill>
                  <a:srgbClr val="FF0000"/>
                </a:solidFill>
                <a:effectLst>
                  <a:outerShdw blurRad="80000" dist="40000" dir="5040000" algn="tl">
                    <a:srgbClr val="000000">
                      <a:alpha val="30000"/>
                    </a:srgbClr>
                  </a:outerShdw>
                </a:effectLst>
                <a:latin typeface="Calibri" panose="020F0502020204030204" pitchFamily="34" charset="0"/>
              </a:rPr>
              <a:t>ferromagnetic</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a:t>
            </a:r>
            <a:r>
              <a:rPr lang="en-US" sz="2800" dirty="0">
                <a:ln w="11430"/>
                <a:solidFill>
                  <a:srgbClr val="FF0000"/>
                </a:solidFill>
                <a:effectLst>
                  <a:outerShdw blurRad="80000" dist="40000" dir="5040000" algn="tl">
                    <a:srgbClr val="000000">
                      <a:alpha val="30000"/>
                    </a:srgbClr>
                  </a:outerShdw>
                </a:effectLst>
                <a:latin typeface="Calibri" panose="020F0502020204030204" pitchFamily="34" charset="0"/>
              </a:rPr>
              <a:t>metal</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in 3 </a:t>
            </a:r>
            <a:r>
              <a:rPr lang="en-US" sz="2800"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uc</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sandwiched </a:t>
            </a:r>
            <a:r>
              <a:rPr lang="en-US" sz="2800"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SrRuO</a:t>
            </a:r>
            <a:r>
              <a:rPr lang="en-US" sz="2800" baseline="-25000"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3</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a:t>
            </a:r>
          </a:p>
        </p:txBody>
      </p:sp>
      <p:sp>
        <p:nvSpPr>
          <p:cNvPr id="72" name="Cube 71"/>
          <p:cNvSpPr/>
          <p:nvPr/>
        </p:nvSpPr>
        <p:spPr>
          <a:xfrm>
            <a:off x="787532" y="1595773"/>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73" name="Cube 72"/>
          <p:cNvSpPr/>
          <p:nvPr/>
        </p:nvSpPr>
        <p:spPr>
          <a:xfrm>
            <a:off x="791047" y="1370712"/>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graphicFrame>
        <p:nvGraphicFramePr>
          <p:cNvPr id="6" name="对象 5"/>
          <p:cNvGraphicFramePr>
            <a:graphicFrameLocks noChangeAspect="1"/>
          </p:cNvGraphicFramePr>
          <p:nvPr>
            <p:extLst>
              <p:ext uri="{D42A27DB-BD31-4B8C-83A1-F6EECF244321}">
                <p14:modId xmlns:p14="http://schemas.microsoft.com/office/powerpoint/2010/main" val="2171243975"/>
              </p:ext>
            </p:extLst>
          </p:nvPr>
        </p:nvGraphicFramePr>
        <p:xfrm>
          <a:off x="-153066" y="2232763"/>
          <a:ext cx="3753963" cy="2880000"/>
        </p:xfrm>
        <a:graphic>
          <a:graphicData uri="http://schemas.openxmlformats.org/presentationml/2006/ole">
            <mc:AlternateContent xmlns:mc="http://schemas.openxmlformats.org/markup-compatibility/2006">
              <mc:Choice xmlns:v="urn:schemas-microsoft-com:vml" Requires="v">
                <p:oleObj spid="_x0000_s86453" name="Graph" r:id="rId8" imgW="3920760" imgH="3000960" progId="Origin50.Graph">
                  <p:embed/>
                </p:oleObj>
              </mc:Choice>
              <mc:Fallback>
                <p:oleObj name="Graph" r:id="rId8" imgW="3920760" imgH="3000960" progId="Origin50.Graph">
                  <p:embed/>
                  <p:pic>
                    <p:nvPicPr>
                      <p:cNvPr id="0" name="Object 324"/>
                      <p:cNvPicPr>
                        <a:picLocks noChangeAspect="1" noChangeArrowheads="1"/>
                      </p:cNvPicPr>
                      <p:nvPr/>
                    </p:nvPicPr>
                    <p:blipFill>
                      <a:blip r:embed="rId9"/>
                      <a:srcRect/>
                      <a:stretch>
                        <a:fillRect/>
                      </a:stretch>
                    </p:blipFill>
                    <p:spPr bwMode="auto">
                      <a:xfrm>
                        <a:off x="-153066" y="2232763"/>
                        <a:ext cx="3753963" cy="2880000"/>
                      </a:xfrm>
                      <a:prstGeom prst="rect">
                        <a:avLst/>
                      </a:prstGeom>
                      <a:noFill/>
                    </p:spPr>
                  </p:pic>
                </p:oleObj>
              </mc:Fallback>
            </mc:AlternateContent>
          </a:graphicData>
        </a:graphic>
      </p:graphicFrame>
      <p:grpSp>
        <p:nvGrpSpPr>
          <p:cNvPr id="63" name="Group 62"/>
          <p:cNvGrpSpPr/>
          <p:nvPr/>
        </p:nvGrpSpPr>
        <p:grpSpPr>
          <a:xfrm>
            <a:off x="1633055" y="5273739"/>
            <a:ext cx="3086808" cy="488782"/>
            <a:chOff x="1200260" y="1054562"/>
            <a:chExt cx="3086808" cy="488782"/>
          </a:xfrm>
        </p:grpSpPr>
        <p:sp>
          <p:nvSpPr>
            <p:cNvPr id="64" name="AutoShape 10"/>
            <p:cNvSpPr>
              <a:spLocks noChangeArrowheads="1"/>
            </p:cNvSpPr>
            <p:nvPr/>
          </p:nvSpPr>
          <p:spPr bwMode="auto">
            <a:xfrm>
              <a:off x="1200260" y="1054562"/>
              <a:ext cx="3086808" cy="488782"/>
            </a:xfrm>
            <a:prstGeom prst="flowChartAlternateProcess">
              <a:avLst/>
            </a:prstGeom>
            <a:solidFill>
              <a:srgbClr val="FFC000">
                <a:lumMod val="40000"/>
                <a:lumOff val="6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65" name="TextBox 64"/>
            <p:cNvSpPr txBox="1"/>
            <p:nvPr/>
          </p:nvSpPr>
          <p:spPr>
            <a:xfrm>
              <a:off x="1359509" y="1124089"/>
              <a:ext cx="2849876"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rPr>
                <a:t>Re-emergent Metallicity</a:t>
              </a:r>
              <a:endParaRPr kumimoji="0" lang="en-US" sz="20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endParaRPr>
            </a:p>
          </p:txBody>
        </p:sp>
      </p:grpSp>
      <p:grpSp>
        <p:nvGrpSpPr>
          <p:cNvPr id="12" name="组合 11"/>
          <p:cNvGrpSpPr/>
          <p:nvPr/>
        </p:nvGrpSpPr>
        <p:grpSpPr>
          <a:xfrm>
            <a:off x="791047" y="1149552"/>
            <a:ext cx="1232656" cy="1100629"/>
            <a:chOff x="1544969" y="1147099"/>
            <a:chExt cx="1232656" cy="1100629"/>
          </a:xfrm>
        </p:grpSpPr>
        <p:sp>
          <p:nvSpPr>
            <p:cNvPr id="44" name="Cube 71"/>
            <p:cNvSpPr/>
            <p:nvPr/>
          </p:nvSpPr>
          <p:spPr>
            <a:xfrm>
              <a:off x="1544969" y="1582965"/>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42" name="Cube 72"/>
            <p:cNvSpPr/>
            <p:nvPr/>
          </p:nvSpPr>
          <p:spPr>
            <a:xfrm>
              <a:off x="1553267" y="1147099"/>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grpSp>
      <p:grpSp>
        <p:nvGrpSpPr>
          <p:cNvPr id="14" name="组合 13"/>
          <p:cNvGrpSpPr/>
          <p:nvPr/>
        </p:nvGrpSpPr>
        <p:grpSpPr>
          <a:xfrm>
            <a:off x="-152400" y="943129"/>
            <a:ext cx="5957452" cy="4170743"/>
            <a:chOff x="-3943571" y="945449"/>
            <a:chExt cx="5957452" cy="4170743"/>
          </a:xfrm>
        </p:grpSpPr>
        <p:graphicFrame>
          <p:nvGraphicFramePr>
            <p:cNvPr id="35" name="对象 34"/>
            <p:cNvGraphicFramePr>
              <a:graphicFrameLocks noChangeAspect="1"/>
            </p:cNvGraphicFramePr>
            <p:nvPr>
              <p:extLst>
                <p:ext uri="{D42A27DB-BD31-4B8C-83A1-F6EECF244321}">
                  <p14:modId xmlns:p14="http://schemas.microsoft.com/office/powerpoint/2010/main" val="4266469982"/>
                </p:ext>
              </p:extLst>
            </p:nvPr>
          </p:nvGraphicFramePr>
          <p:xfrm>
            <a:off x="-3943571" y="2236192"/>
            <a:ext cx="3753963" cy="2880000"/>
          </p:xfrm>
          <a:graphic>
            <a:graphicData uri="http://schemas.openxmlformats.org/presentationml/2006/ole">
              <mc:AlternateContent xmlns:mc="http://schemas.openxmlformats.org/markup-compatibility/2006">
                <mc:Choice xmlns:v="urn:schemas-microsoft-com:vml" Requires="v">
                  <p:oleObj spid="_x0000_s86454" name="Graph" r:id="rId10" imgW="3920760" imgH="3000960" progId="Origin50.Graph">
                    <p:embed/>
                  </p:oleObj>
                </mc:Choice>
                <mc:Fallback>
                  <p:oleObj name="Graph" r:id="rId10" imgW="3920760" imgH="3000960" progId="Origin50.Graph">
                    <p:embed/>
                    <p:pic>
                      <p:nvPicPr>
                        <p:cNvPr id="0" name=""/>
                        <p:cNvPicPr>
                          <a:picLocks noChangeAspect="1" noChangeArrowheads="1"/>
                        </p:cNvPicPr>
                        <p:nvPr/>
                      </p:nvPicPr>
                      <p:blipFill>
                        <a:blip r:embed="rId11"/>
                        <a:srcRect/>
                        <a:stretch>
                          <a:fillRect/>
                        </a:stretch>
                      </p:blipFill>
                      <p:spPr bwMode="auto">
                        <a:xfrm>
                          <a:off x="-3943571" y="2236192"/>
                          <a:ext cx="3753963" cy="2880000"/>
                        </a:xfrm>
                        <a:prstGeom prst="rect">
                          <a:avLst/>
                        </a:prstGeom>
                        <a:noFill/>
                      </p:spPr>
                    </p:pic>
                  </p:oleObj>
                </mc:Fallback>
              </mc:AlternateContent>
            </a:graphicData>
          </a:graphic>
        </p:graphicFrame>
        <p:grpSp>
          <p:nvGrpSpPr>
            <p:cNvPr id="13" name="组合 12"/>
            <p:cNvGrpSpPr/>
            <p:nvPr/>
          </p:nvGrpSpPr>
          <p:grpSpPr>
            <a:xfrm>
              <a:off x="-3004907" y="945449"/>
              <a:ext cx="5018788" cy="1321186"/>
              <a:chOff x="-3004907" y="945449"/>
              <a:chExt cx="5018788" cy="1321186"/>
            </a:xfrm>
          </p:grpSpPr>
          <p:sp>
            <p:nvSpPr>
              <p:cNvPr id="38" name="Cube 74"/>
              <p:cNvSpPr/>
              <p:nvPr/>
            </p:nvSpPr>
            <p:spPr>
              <a:xfrm>
                <a:off x="786008" y="1601872"/>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39" name="Cube 75"/>
              <p:cNvSpPr/>
              <p:nvPr/>
            </p:nvSpPr>
            <p:spPr>
              <a:xfrm>
                <a:off x="789523" y="1376623"/>
                <a:ext cx="1224358" cy="664763"/>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9*BTO</a:t>
                </a:r>
              </a:p>
            </p:txBody>
          </p:sp>
          <p:sp>
            <p:nvSpPr>
              <p:cNvPr id="40" name="Cube 76"/>
              <p:cNvSpPr/>
              <p:nvPr/>
            </p:nvSpPr>
            <p:spPr>
              <a:xfrm>
                <a:off x="786008" y="1174635"/>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sp>
            <p:nvSpPr>
              <p:cNvPr id="41" name="Cube 77"/>
              <p:cNvSpPr/>
              <p:nvPr/>
            </p:nvSpPr>
            <p:spPr>
              <a:xfrm>
                <a:off x="786008" y="945449"/>
                <a:ext cx="1227873" cy="642591"/>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10*BTO</a:t>
                </a:r>
              </a:p>
            </p:txBody>
          </p:sp>
          <p:sp>
            <p:nvSpPr>
              <p:cNvPr id="58" name="Cube 74"/>
              <p:cNvSpPr/>
              <p:nvPr/>
            </p:nvSpPr>
            <p:spPr>
              <a:xfrm>
                <a:off x="-3004907" y="1601872"/>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59" name="Cube 75"/>
              <p:cNvSpPr/>
              <p:nvPr/>
            </p:nvSpPr>
            <p:spPr>
              <a:xfrm>
                <a:off x="-3001392" y="1376623"/>
                <a:ext cx="1224358" cy="664763"/>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9*BTO</a:t>
                </a:r>
              </a:p>
            </p:txBody>
          </p:sp>
          <p:sp>
            <p:nvSpPr>
              <p:cNvPr id="60" name="Cube 76"/>
              <p:cNvSpPr/>
              <p:nvPr/>
            </p:nvSpPr>
            <p:spPr>
              <a:xfrm>
                <a:off x="-3004907" y="1174635"/>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sp>
            <p:nvSpPr>
              <p:cNvPr id="61" name="Cube 77"/>
              <p:cNvSpPr/>
              <p:nvPr/>
            </p:nvSpPr>
            <p:spPr>
              <a:xfrm>
                <a:off x="-3004907" y="945449"/>
                <a:ext cx="1227873" cy="642591"/>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10*BTO</a:t>
                </a:r>
              </a:p>
            </p:txBody>
          </p:sp>
        </p:grpSp>
      </p:grpSp>
      <p:grpSp>
        <p:nvGrpSpPr>
          <p:cNvPr id="19" name="组合 18"/>
          <p:cNvGrpSpPr/>
          <p:nvPr/>
        </p:nvGrpSpPr>
        <p:grpSpPr>
          <a:xfrm>
            <a:off x="5867400" y="1972315"/>
            <a:ext cx="4601810" cy="3740283"/>
            <a:chOff x="5867400" y="1972315"/>
            <a:chExt cx="4601810" cy="3740283"/>
          </a:xfrm>
        </p:grpSpPr>
        <p:grpSp>
          <p:nvGrpSpPr>
            <p:cNvPr id="67" name="Group 66"/>
            <p:cNvGrpSpPr/>
            <p:nvPr/>
          </p:nvGrpSpPr>
          <p:grpSpPr>
            <a:xfrm>
              <a:off x="6379424" y="5303976"/>
              <a:ext cx="2501135" cy="408622"/>
              <a:chOff x="5558344" y="1194505"/>
              <a:chExt cx="2501135" cy="408622"/>
            </a:xfrm>
          </p:grpSpPr>
          <p:sp>
            <p:nvSpPr>
              <p:cNvPr id="68" name="AutoShape 10"/>
              <p:cNvSpPr>
                <a:spLocks noChangeArrowheads="1"/>
              </p:cNvSpPr>
              <p:nvPr/>
            </p:nvSpPr>
            <p:spPr bwMode="auto">
              <a:xfrm>
                <a:off x="5558344" y="1194505"/>
                <a:ext cx="2501135" cy="408622"/>
              </a:xfrm>
              <a:prstGeom prst="flowChartAlternateProcess">
                <a:avLst/>
              </a:prstGeom>
              <a:solidFill>
                <a:srgbClr val="FFC000">
                  <a:lumMod val="40000"/>
                  <a:lumOff val="6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69" name="TextBox 68"/>
              <p:cNvSpPr txBox="1"/>
              <p:nvPr/>
            </p:nvSpPr>
            <p:spPr>
              <a:xfrm>
                <a:off x="5636027" y="1203188"/>
                <a:ext cx="2423452"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rPr>
                  <a:t>Magneto-Resistance</a:t>
                </a:r>
                <a:endParaRPr kumimoji="0" lang="en-US" sz="20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endParaRPr>
              </a:p>
            </p:txBody>
          </p:sp>
        </p:grpSp>
        <p:graphicFrame>
          <p:nvGraphicFramePr>
            <p:cNvPr id="18" name="对象 17"/>
            <p:cNvGraphicFramePr>
              <a:graphicFrameLocks noChangeAspect="1"/>
            </p:cNvGraphicFramePr>
            <p:nvPr>
              <p:extLst>
                <p:ext uri="{D42A27DB-BD31-4B8C-83A1-F6EECF244321}">
                  <p14:modId xmlns:p14="http://schemas.microsoft.com/office/powerpoint/2010/main" val="1657662280"/>
                </p:ext>
              </p:extLst>
            </p:nvPr>
          </p:nvGraphicFramePr>
          <p:xfrm>
            <a:off x="5867400" y="1972315"/>
            <a:ext cx="4601810" cy="3240000"/>
          </p:xfrm>
          <a:graphic>
            <a:graphicData uri="http://schemas.openxmlformats.org/presentationml/2006/ole">
              <mc:AlternateContent xmlns:mc="http://schemas.openxmlformats.org/markup-compatibility/2006">
                <mc:Choice xmlns:v="urn:schemas-microsoft-com:vml" Requires="v">
                  <p:oleObj spid="_x0000_s86455" name="Graph" r:id="rId12" imgW="4145040" imgH="2900160" progId="Origin50.Graph">
                    <p:embed/>
                  </p:oleObj>
                </mc:Choice>
                <mc:Fallback>
                  <p:oleObj name="Graph" r:id="rId12" imgW="4145040" imgH="2900160" progId="Origin50.Graph">
                    <p:embed/>
                    <p:pic>
                      <p:nvPicPr>
                        <p:cNvPr id="0" name="Object 33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67400" y="1972315"/>
                          <a:ext cx="4601810" cy="324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Tree>
    <p:extLst>
      <p:ext uri="{BB962C8B-B14F-4D97-AF65-F5344CB8AC3E}">
        <p14:creationId xmlns:p14="http://schemas.microsoft.com/office/powerpoint/2010/main" val="18340447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73"/>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72"/>
                                        </p:tgtEl>
                                        <p:attrNameLst>
                                          <p:attrName>style.visibility</p:attrName>
                                        </p:attrNameLst>
                                      </p:cBhvr>
                                      <p:to>
                                        <p:strVal val="hidden"/>
                                      </p:to>
                                    </p:set>
                                  </p:childTnLst>
                                </p:cTn>
                              </p:par>
                            </p:childTnLst>
                          </p:cTn>
                        </p:par>
                        <p:par>
                          <p:cTn id="20" fill="hold">
                            <p:stCondLst>
                              <p:cond delay="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par>
                                <p:cTn id="24" presetID="10" presetClass="entr" presetSubtype="0" fill="hold" nodeType="withEffect">
                                  <p:stCondLst>
                                    <p:cond delay="1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800"/>
                                        <p:tgtEl>
                                          <p:spTgt spid="14"/>
                                        </p:tgtEl>
                                      </p:cBhvr>
                                    </p:animEffect>
                                  </p:childTnLst>
                                </p:cTn>
                              </p:par>
                              <p:par>
                                <p:cTn id="27" presetID="10" presetClass="entr" presetSubtype="0" fill="hold" nodeType="withEffect">
                                  <p:stCondLst>
                                    <p:cond delay="10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nodeType="withEffect">
                                  <p:stCondLst>
                                    <p:cond delay="100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500"/>
                                        <p:tgtEl>
                                          <p:spTgt spid="6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72" grpId="0" animBg="1"/>
      <p:bldP spid="72" grpId="1" animBg="1"/>
      <p:bldP spid="73" grpId="0" animBg="1"/>
      <p:bldP spid="7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图片 6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graphicFrame>
        <p:nvGraphicFramePr>
          <p:cNvPr id="207" name="Object 206"/>
          <p:cNvGraphicFramePr>
            <a:graphicFrameLocks noChangeAspect="1"/>
          </p:cNvGraphicFramePr>
          <p:nvPr>
            <p:extLst>
              <p:ext uri="{D42A27DB-BD31-4B8C-83A1-F6EECF244321}">
                <p14:modId xmlns:p14="http://schemas.microsoft.com/office/powerpoint/2010/main" val="1217974212"/>
              </p:ext>
            </p:extLst>
          </p:nvPr>
        </p:nvGraphicFramePr>
        <p:xfrm>
          <a:off x="4647158" y="1969034"/>
          <a:ext cx="4178300" cy="3198813"/>
        </p:xfrm>
        <a:graphic>
          <a:graphicData uri="http://schemas.openxmlformats.org/presentationml/2006/ole">
            <mc:AlternateContent xmlns:mc="http://schemas.openxmlformats.org/markup-compatibility/2006">
              <mc:Choice xmlns:v="urn:schemas-microsoft-com:vml" Requires="v">
                <p:oleObj spid="_x0000_s104596" name="Graph" r:id="rId5" imgW="3920760" imgH="3000960" progId="Origin50.Graph">
                  <p:embed/>
                </p:oleObj>
              </mc:Choice>
              <mc:Fallback>
                <p:oleObj name="Graph" r:id="rId5" imgW="3920760" imgH="3000960" progId="Origin50.Graph">
                  <p:embed/>
                  <p:pic>
                    <p:nvPicPr>
                      <p:cNvPr id="0" name=""/>
                      <p:cNvPicPr>
                        <a:picLocks noChangeAspect="1" noChangeArrowheads="1"/>
                      </p:cNvPicPr>
                      <p:nvPr/>
                    </p:nvPicPr>
                    <p:blipFill>
                      <a:blip r:embed="rId6"/>
                      <a:srcRect/>
                      <a:stretch>
                        <a:fillRect/>
                      </a:stretch>
                    </p:blipFill>
                    <p:spPr bwMode="auto">
                      <a:xfrm>
                        <a:off x="4647158" y="1969034"/>
                        <a:ext cx="4178300" cy="3198813"/>
                      </a:xfrm>
                      <a:prstGeom prst="rect">
                        <a:avLst/>
                      </a:prstGeom>
                      <a:noFill/>
                      <a:extLst/>
                    </p:spPr>
                  </p:pic>
                </p:oleObj>
              </mc:Fallback>
            </mc:AlternateContent>
          </a:graphicData>
        </a:graphic>
      </p:graphicFrame>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Magnetic Properties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graphicFrame>
        <p:nvGraphicFramePr>
          <p:cNvPr id="148" name="Object 147"/>
          <p:cNvGraphicFramePr>
            <a:graphicFrameLocks noChangeAspect="1"/>
          </p:cNvGraphicFramePr>
          <p:nvPr>
            <p:extLst>
              <p:ext uri="{D42A27DB-BD31-4B8C-83A1-F6EECF244321}">
                <p14:modId xmlns:p14="http://schemas.microsoft.com/office/powerpoint/2010/main" val="522574233"/>
              </p:ext>
            </p:extLst>
          </p:nvPr>
        </p:nvGraphicFramePr>
        <p:xfrm>
          <a:off x="669369" y="2074405"/>
          <a:ext cx="3919538" cy="3001963"/>
        </p:xfrm>
        <a:graphic>
          <a:graphicData uri="http://schemas.openxmlformats.org/presentationml/2006/ole">
            <mc:AlternateContent xmlns:mc="http://schemas.openxmlformats.org/markup-compatibility/2006">
              <mc:Choice xmlns:v="urn:schemas-microsoft-com:vml" Requires="v">
                <p:oleObj spid="_x0000_s104597" name="Graph" r:id="rId8" imgW="3920760" imgH="3000960" progId="Origin50.Graph">
                  <p:embed/>
                </p:oleObj>
              </mc:Choice>
              <mc:Fallback>
                <p:oleObj name="Graph" r:id="rId8" imgW="3920760" imgH="3000960" progId="Origin50.Graph">
                  <p:embed/>
                  <p:pic>
                    <p:nvPicPr>
                      <p:cNvPr id="0" name=""/>
                      <p:cNvPicPr>
                        <a:picLocks noChangeAspect="1" noChangeArrowheads="1"/>
                      </p:cNvPicPr>
                      <p:nvPr/>
                    </p:nvPicPr>
                    <p:blipFill>
                      <a:blip r:embed="rId9"/>
                      <a:srcRect/>
                      <a:stretch>
                        <a:fillRect/>
                      </a:stretch>
                    </p:blipFill>
                    <p:spPr bwMode="auto">
                      <a:xfrm>
                        <a:off x="669369" y="2074405"/>
                        <a:ext cx="3919538" cy="300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58" name="Object 157"/>
          <p:cNvGraphicFramePr>
            <a:graphicFrameLocks noChangeAspect="1"/>
          </p:cNvGraphicFramePr>
          <p:nvPr>
            <p:extLst>
              <p:ext uri="{D42A27DB-BD31-4B8C-83A1-F6EECF244321}">
                <p14:modId xmlns:p14="http://schemas.microsoft.com/office/powerpoint/2010/main" val="1140241851"/>
              </p:ext>
            </p:extLst>
          </p:nvPr>
        </p:nvGraphicFramePr>
        <p:xfrm>
          <a:off x="669369" y="2074404"/>
          <a:ext cx="3919538" cy="3001963"/>
        </p:xfrm>
        <a:graphic>
          <a:graphicData uri="http://schemas.openxmlformats.org/presentationml/2006/ole">
            <mc:AlternateContent xmlns:mc="http://schemas.openxmlformats.org/markup-compatibility/2006">
              <mc:Choice xmlns:v="urn:schemas-microsoft-com:vml" Requires="v">
                <p:oleObj spid="_x0000_s104598" name="Graph" r:id="rId10" imgW="3920760" imgH="3000960" progId="Origin50.Graph">
                  <p:embed/>
                </p:oleObj>
              </mc:Choice>
              <mc:Fallback>
                <p:oleObj name="Graph" r:id="rId10" imgW="3920760" imgH="3000960" progId="Origin50.Graph">
                  <p:embed/>
                  <p:pic>
                    <p:nvPicPr>
                      <p:cNvPr id="0" name=""/>
                      <p:cNvPicPr>
                        <a:picLocks noChangeAspect="1" noChangeArrowheads="1"/>
                      </p:cNvPicPr>
                      <p:nvPr/>
                    </p:nvPicPr>
                    <p:blipFill>
                      <a:blip r:embed="rId11"/>
                      <a:srcRect/>
                      <a:stretch>
                        <a:fillRect/>
                      </a:stretch>
                    </p:blipFill>
                    <p:spPr bwMode="auto">
                      <a:xfrm>
                        <a:off x="669369" y="2074404"/>
                        <a:ext cx="3919538" cy="300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59" name="Group 158"/>
          <p:cNvGrpSpPr/>
          <p:nvPr/>
        </p:nvGrpSpPr>
        <p:grpSpPr>
          <a:xfrm>
            <a:off x="2201442" y="1033023"/>
            <a:ext cx="2628677" cy="786853"/>
            <a:chOff x="1683937" y="1588488"/>
            <a:chExt cx="2628677" cy="786853"/>
          </a:xfrm>
        </p:grpSpPr>
        <p:sp>
          <p:nvSpPr>
            <p:cNvPr id="160" name="AutoShape 10"/>
            <p:cNvSpPr>
              <a:spLocks noChangeArrowheads="1"/>
            </p:cNvSpPr>
            <p:nvPr/>
          </p:nvSpPr>
          <p:spPr bwMode="auto">
            <a:xfrm>
              <a:off x="2018392" y="1588488"/>
              <a:ext cx="1959769" cy="786853"/>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dirty="0">
                <a:solidFill>
                  <a:prstClr val="black"/>
                </a:solidFill>
                <a:latin typeface="Calibri" panose="020F0502020204030204"/>
              </a:endParaRPr>
            </a:p>
            <a:p>
              <a:pPr defTabSz="457200" fontAlgn="auto">
                <a:spcBef>
                  <a:spcPts val="0"/>
                </a:spcBef>
                <a:spcAft>
                  <a:spcPts val="0"/>
                </a:spcAft>
              </a:pPr>
              <a:endParaRPr lang="en-US" altLang="en-US" sz="1800" dirty="0">
                <a:solidFill>
                  <a:prstClr val="black"/>
                </a:solidFill>
                <a:latin typeface="Calibri" panose="020F0502020204030204"/>
              </a:endParaRPr>
            </a:p>
          </p:txBody>
        </p:sp>
        <p:sp>
          <p:nvSpPr>
            <p:cNvPr id="161" name="TextBox 160"/>
            <p:cNvSpPr txBox="1"/>
            <p:nvPr/>
          </p:nvSpPr>
          <p:spPr>
            <a:xfrm>
              <a:off x="1683937" y="1673773"/>
              <a:ext cx="2628677" cy="646331"/>
            </a:xfrm>
            <a:prstGeom prst="rect">
              <a:avLst/>
            </a:prstGeom>
            <a:noFill/>
          </p:spPr>
          <p:txBody>
            <a:bodyPr wrap="square" rtlCol="0">
              <a:spAutoFit/>
            </a:bodyPr>
            <a:lstStyle/>
            <a:p>
              <a:pPr algn="ctr" defTabSz="457200" fontAlgn="auto">
                <a:spcBef>
                  <a:spcPts val="0"/>
                </a:spcBef>
                <a:spcAft>
                  <a:spcPts val="0"/>
                </a:spcAft>
              </a:pPr>
              <a:r>
                <a:rPr lang="en-US" sz="1800" b="1" dirty="0">
                  <a:solidFill>
                    <a:srgbClr val="008000"/>
                  </a:solidFill>
                  <a:latin typeface="Arial" panose="020B0604020202020204" pitchFamily="34" charset="0"/>
                  <a:cs typeface="Arial" panose="020B0604020202020204" pitchFamily="34" charset="0"/>
                </a:rPr>
                <a:t>Emergent Ferromagnetism</a:t>
              </a:r>
              <a:endParaRPr lang="en-US" sz="2000" b="1" dirty="0">
                <a:solidFill>
                  <a:srgbClr val="008000"/>
                </a:solidFill>
                <a:latin typeface="Arial" panose="020B0604020202020204" pitchFamily="34" charset="0"/>
                <a:cs typeface="Arial" panose="020B0604020202020204" pitchFamily="34" charset="0"/>
              </a:endParaRPr>
            </a:p>
          </p:txBody>
        </p:sp>
      </p:grpSp>
      <p:grpSp>
        <p:nvGrpSpPr>
          <p:cNvPr id="162" name="Group 161"/>
          <p:cNvGrpSpPr/>
          <p:nvPr/>
        </p:nvGrpSpPr>
        <p:grpSpPr>
          <a:xfrm>
            <a:off x="6580539" y="1065772"/>
            <a:ext cx="1937430" cy="572808"/>
            <a:chOff x="6063034" y="1621237"/>
            <a:chExt cx="1937430" cy="572808"/>
          </a:xfrm>
        </p:grpSpPr>
        <p:sp>
          <p:nvSpPr>
            <p:cNvPr id="163" name="AutoShape 10"/>
            <p:cNvSpPr>
              <a:spLocks noChangeArrowheads="1"/>
            </p:cNvSpPr>
            <p:nvPr/>
          </p:nvSpPr>
          <p:spPr bwMode="auto">
            <a:xfrm>
              <a:off x="6063034" y="1621237"/>
              <a:ext cx="1863060" cy="572808"/>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dirty="0">
                <a:solidFill>
                  <a:prstClr val="black"/>
                </a:solidFill>
                <a:latin typeface="Calibri" panose="020F0502020204030204"/>
              </a:endParaRPr>
            </a:p>
            <a:p>
              <a:pPr defTabSz="457200" fontAlgn="auto">
                <a:spcBef>
                  <a:spcPts val="0"/>
                </a:spcBef>
                <a:spcAft>
                  <a:spcPts val="0"/>
                </a:spcAft>
              </a:pPr>
              <a:endParaRPr lang="en-US" altLang="en-US" sz="1800" dirty="0">
                <a:solidFill>
                  <a:prstClr val="black"/>
                </a:solidFill>
                <a:latin typeface="Calibri" panose="020F0502020204030204"/>
              </a:endParaRPr>
            </a:p>
          </p:txBody>
        </p:sp>
        <p:sp>
          <p:nvSpPr>
            <p:cNvPr id="164" name="TextBox 163"/>
            <p:cNvSpPr txBox="1"/>
            <p:nvPr/>
          </p:nvSpPr>
          <p:spPr>
            <a:xfrm>
              <a:off x="6063034" y="1732077"/>
              <a:ext cx="1937430" cy="369332"/>
            </a:xfrm>
            <a:prstGeom prst="rect">
              <a:avLst/>
            </a:prstGeom>
            <a:noFill/>
          </p:spPr>
          <p:txBody>
            <a:bodyPr wrap="square" rtlCol="0">
              <a:spAutoFit/>
            </a:bodyPr>
            <a:lstStyle/>
            <a:p>
              <a:pPr defTabSz="457200" fontAlgn="auto">
                <a:spcBef>
                  <a:spcPts val="0"/>
                </a:spcBef>
                <a:spcAft>
                  <a:spcPts val="0"/>
                </a:spcAft>
              </a:pPr>
              <a:r>
                <a:rPr lang="en-US" sz="1800" b="1" dirty="0">
                  <a:solidFill>
                    <a:srgbClr val="008000"/>
                  </a:solidFill>
                  <a:latin typeface="Arial" panose="020B0604020202020204" pitchFamily="34" charset="0"/>
                  <a:cs typeface="Arial" panose="020B0604020202020204" pitchFamily="34" charset="0"/>
                </a:rPr>
                <a:t>High Spin State</a:t>
              </a:r>
              <a:endParaRPr lang="en-US" sz="2000" b="1" dirty="0">
                <a:solidFill>
                  <a:srgbClr val="008000"/>
                </a:solidFill>
                <a:latin typeface="Arial" panose="020B0604020202020204" pitchFamily="34" charset="0"/>
                <a:cs typeface="Arial" panose="020B0604020202020204" pitchFamily="34" charset="0"/>
              </a:endParaRPr>
            </a:p>
          </p:txBody>
        </p:sp>
      </p:grpSp>
      <p:grpSp>
        <p:nvGrpSpPr>
          <p:cNvPr id="165" name="Group 164"/>
          <p:cNvGrpSpPr/>
          <p:nvPr/>
        </p:nvGrpSpPr>
        <p:grpSpPr>
          <a:xfrm>
            <a:off x="3488558" y="5181600"/>
            <a:ext cx="1353572" cy="1058588"/>
            <a:chOff x="2761229" y="4946117"/>
            <a:chExt cx="1527550" cy="1194651"/>
          </a:xfrm>
        </p:grpSpPr>
        <p:grpSp>
          <p:nvGrpSpPr>
            <p:cNvPr id="166" name="Group 165"/>
            <p:cNvGrpSpPr/>
            <p:nvPr/>
          </p:nvGrpSpPr>
          <p:grpSpPr>
            <a:xfrm>
              <a:off x="3388971" y="5120817"/>
              <a:ext cx="899808" cy="872546"/>
              <a:chOff x="3388970" y="5181087"/>
              <a:chExt cx="1557867" cy="872546"/>
            </a:xfrm>
          </p:grpSpPr>
          <p:cxnSp>
            <p:nvCxnSpPr>
              <p:cNvPr id="175" name="Straight Connector 174"/>
              <p:cNvCxnSpPr/>
              <p:nvPr/>
            </p:nvCxnSpPr>
            <p:spPr>
              <a:xfrm>
                <a:off x="3388970" y="5181087"/>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3388970" y="5346374"/>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3388970" y="5648740"/>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3388970" y="5849371"/>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3388970" y="6053633"/>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67" name="Straight Arrow Connector 166"/>
            <p:cNvCxnSpPr/>
            <p:nvPr/>
          </p:nvCxnSpPr>
          <p:spPr>
            <a:xfrm flipV="1">
              <a:off x="3559816" y="5813005"/>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sp>
          <p:nvSpPr>
            <p:cNvPr id="168" name="Rectangle 167"/>
            <p:cNvSpPr/>
            <p:nvPr/>
          </p:nvSpPr>
          <p:spPr>
            <a:xfrm>
              <a:off x="2761229" y="5588470"/>
              <a:ext cx="427686" cy="368382"/>
            </a:xfrm>
            <a:prstGeom prst="rect">
              <a:avLst/>
            </a:prstGeom>
          </p:spPr>
          <p:txBody>
            <a:bodyPr wrap="none">
              <a:spAutoFit/>
            </a:bodyPr>
            <a:lstStyle/>
            <a:p>
              <a:pPr defTabSz="457200" fontAlgn="auto">
                <a:spcBef>
                  <a:spcPts val="0"/>
                </a:spcBef>
                <a:spcAft>
                  <a:spcPts val="0"/>
                </a:spcAft>
              </a:pPr>
              <a:r>
                <a:rPr lang="en-US" sz="1600" dirty="0">
                  <a:solidFill>
                    <a:prstClr val="black"/>
                  </a:solidFill>
                  <a:latin typeface="Arial" panose="020B0604020202020204" pitchFamily="34" charset="0"/>
                  <a:cs typeface="Arial" panose="020B0604020202020204" pitchFamily="34" charset="0"/>
                </a:rPr>
                <a:t>t</a:t>
              </a:r>
              <a:r>
                <a:rPr lang="en-US" sz="1600" baseline="-25000" dirty="0">
                  <a:solidFill>
                    <a:prstClr val="black"/>
                  </a:solidFill>
                  <a:latin typeface="Arial" panose="020B0604020202020204" pitchFamily="34" charset="0"/>
                  <a:cs typeface="Arial" panose="020B0604020202020204" pitchFamily="34" charset="0"/>
                </a:rPr>
                <a:t>2g</a:t>
              </a:r>
            </a:p>
          </p:txBody>
        </p:sp>
        <p:sp>
          <p:nvSpPr>
            <p:cNvPr id="169" name="Rectangle 168"/>
            <p:cNvSpPr/>
            <p:nvPr/>
          </p:nvSpPr>
          <p:spPr>
            <a:xfrm>
              <a:off x="2778226" y="4946117"/>
              <a:ext cx="406755" cy="368382"/>
            </a:xfrm>
            <a:prstGeom prst="rect">
              <a:avLst/>
            </a:prstGeom>
          </p:spPr>
          <p:txBody>
            <a:bodyPr wrap="none">
              <a:spAutoFit/>
            </a:bodyPr>
            <a:lstStyle/>
            <a:p>
              <a:pPr defTabSz="457200" fontAlgn="auto">
                <a:spcBef>
                  <a:spcPts val="0"/>
                </a:spcBef>
                <a:spcAft>
                  <a:spcPts val="0"/>
                </a:spcAft>
              </a:pPr>
              <a:r>
                <a:rPr lang="en-US" sz="1600" dirty="0" err="1">
                  <a:solidFill>
                    <a:prstClr val="black"/>
                  </a:solidFill>
                  <a:latin typeface="Arial" panose="020B0604020202020204" pitchFamily="34" charset="0"/>
                  <a:cs typeface="Arial" panose="020B0604020202020204" pitchFamily="34" charset="0"/>
                </a:rPr>
                <a:t>e</a:t>
              </a:r>
              <a:r>
                <a:rPr lang="en-US" sz="1600" baseline="-25000" dirty="0" err="1">
                  <a:solidFill>
                    <a:prstClr val="black"/>
                  </a:solidFill>
                  <a:latin typeface="Arial" panose="020B0604020202020204" pitchFamily="34" charset="0"/>
                  <a:cs typeface="Arial" panose="020B0604020202020204" pitchFamily="34" charset="0"/>
                </a:rPr>
                <a:t>g</a:t>
              </a:r>
              <a:endParaRPr lang="en-US" sz="1600" baseline="-25000" dirty="0">
                <a:solidFill>
                  <a:prstClr val="black"/>
                </a:solidFill>
                <a:latin typeface="Arial" panose="020B0604020202020204" pitchFamily="34" charset="0"/>
                <a:cs typeface="Arial" panose="020B0604020202020204" pitchFamily="34" charset="0"/>
              </a:endParaRPr>
            </a:p>
          </p:txBody>
        </p:sp>
        <p:cxnSp>
          <p:nvCxnSpPr>
            <p:cNvPr id="170" name="Straight Arrow Connector 169"/>
            <p:cNvCxnSpPr/>
            <p:nvPr/>
          </p:nvCxnSpPr>
          <p:spPr>
            <a:xfrm>
              <a:off x="3671026" y="5829481"/>
              <a:ext cx="0" cy="311287"/>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71" name="Straight Arrow Connector 170"/>
            <p:cNvCxnSpPr/>
            <p:nvPr/>
          </p:nvCxnSpPr>
          <p:spPr>
            <a:xfrm flipV="1">
              <a:off x="3880065" y="5623048"/>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72" name="Straight Arrow Connector 171"/>
            <p:cNvCxnSpPr/>
            <p:nvPr/>
          </p:nvCxnSpPr>
          <p:spPr>
            <a:xfrm flipV="1">
              <a:off x="4082918" y="5424924"/>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sp>
          <p:nvSpPr>
            <p:cNvPr id="173" name="Left Brace 172"/>
            <p:cNvSpPr/>
            <p:nvPr/>
          </p:nvSpPr>
          <p:spPr>
            <a:xfrm>
              <a:off x="3174137" y="5594985"/>
              <a:ext cx="107222" cy="407068"/>
            </a:xfrm>
            <a:prstGeom prst="leftBrace">
              <a:avLst>
                <a:gd name="adj1" fmla="val 3425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fontAlgn="auto">
                <a:spcBef>
                  <a:spcPts val="0"/>
                </a:spcBef>
                <a:spcAft>
                  <a:spcPts val="0"/>
                </a:spcAft>
              </a:pPr>
              <a:endParaRPr lang="en-US" sz="1800">
                <a:solidFill>
                  <a:prstClr val="black"/>
                </a:solidFill>
              </a:endParaRPr>
            </a:p>
          </p:txBody>
        </p:sp>
        <p:sp>
          <p:nvSpPr>
            <p:cNvPr id="174" name="Left Brace 173"/>
            <p:cNvSpPr/>
            <p:nvPr/>
          </p:nvSpPr>
          <p:spPr>
            <a:xfrm>
              <a:off x="3174137" y="5028696"/>
              <a:ext cx="107222" cy="336706"/>
            </a:xfrm>
            <a:prstGeom prst="leftBrace">
              <a:avLst>
                <a:gd name="adj1" fmla="val 3425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fontAlgn="auto">
                <a:spcBef>
                  <a:spcPts val="0"/>
                </a:spcBef>
                <a:spcAft>
                  <a:spcPts val="0"/>
                </a:spcAft>
              </a:pPr>
              <a:endParaRPr lang="en-US" sz="1800">
                <a:solidFill>
                  <a:prstClr val="black"/>
                </a:solidFill>
              </a:endParaRPr>
            </a:p>
          </p:txBody>
        </p:sp>
      </p:grpSp>
      <p:grpSp>
        <p:nvGrpSpPr>
          <p:cNvPr id="180" name="Group 179"/>
          <p:cNvGrpSpPr/>
          <p:nvPr/>
        </p:nvGrpSpPr>
        <p:grpSpPr>
          <a:xfrm>
            <a:off x="5366393" y="5203063"/>
            <a:ext cx="1322776" cy="977157"/>
            <a:chOff x="2725032" y="4936625"/>
            <a:chExt cx="1563747" cy="1155166"/>
          </a:xfrm>
        </p:grpSpPr>
        <p:grpSp>
          <p:nvGrpSpPr>
            <p:cNvPr id="181" name="Group 180"/>
            <p:cNvGrpSpPr/>
            <p:nvPr/>
          </p:nvGrpSpPr>
          <p:grpSpPr>
            <a:xfrm>
              <a:off x="3388971" y="5120817"/>
              <a:ext cx="899808" cy="872546"/>
              <a:chOff x="3388970" y="5181087"/>
              <a:chExt cx="1557867" cy="872546"/>
            </a:xfrm>
          </p:grpSpPr>
          <p:cxnSp>
            <p:nvCxnSpPr>
              <p:cNvPr id="190" name="Straight Connector 189"/>
              <p:cNvCxnSpPr/>
              <p:nvPr/>
            </p:nvCxnSpPr>
            <p:spPr>
              <a:xfrm>
                <a:off x="3388970" y="5181087"/>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a:off x="3388970" y="5346374"/>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3388970" y="5648740"/>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3388970" y="5849371"/>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p:cNvCxnSpPr/>
              <p:nvPr/>
            </p:nvCxnSpPr>
            <p:spPr>
              <a:xfrm>
                <a:off x="3388970" y="6053633"/>
                <a:ext cx="1557867" cy="0"/>
              </a:xfrm>
              <a:prstGeom prst="line">
                <a:avLst/>
              </a:prstGeom>
              <a:ln w="19050">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182" name="Straight Arrow Connector 181"/>
            <p:cNvCxnSpPr/>
            <p:nvPr/>
          </p:nvCxnSpPr>
          <p:spPr>
            <a:xfrm flipV="1">
              <a:off x="3559816" y="5813005"/>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a:off x="2741257" y="5588469"/>
              <a:ext cx="427686" cy="368382"/>
            </a:xfrm>
            <a:prstGeom prst="rect">
              <a:avLst/>
            </a:prstGeom>
          </p:spPr>
          <p:txBody>
            <a:bodyPr wrap="none">
              <a:spAutoFit/>
            </a:bodyPr>
            <a:lstStyle/>
            <a:p>
              <a:pPr defTabSz="457200" fontAlgn="auto">
                <a:spcBef>
                  <a:spcPts val="0"/>
                </a:spcBef>
                <a:spcAft>
                  <a:spcPts val="0"/>
                </a:spcAft>
              </a:pPr>
              <a:r>
                <a:rPr lang="en-US" sz="1600" dirty="0">
                  <a:solidFill>
                    <a:prstClr val="black"/>
                  </a:solidFill>
                  <a:latin typeface="Arial" panose="020B0604020202020204" pitchFamily="34" charset="0"/>
                  <a:cs typeface="Arial" panose="020B0604020202020204" pitchFamily="34" charset="0"/>
                </a:rPr>
                <a:t>t</a:t>
              </a:r>
              <a:r>
                <a:rPr lang="en-US" sz="1600" baseline="-25000" dirty="0">
                  <a:solidFill>
                    <a:prstClr val="black"/>
                  </a:solidFill>
                  <a:latin typeface="Arial" panose="020B0604020202020204" pitchFamily="34" charset="0"/>
                  <a:cs typeface="Arial" panose="020B0604020202020204" pitchFamily="34" charset="0"/>
                </a:rPr>
                <a:t>2g</a:t>
              </a:r>
            </a:p>
          </p:txBody>
        </p:sp>
        <p:sp>
          <p:nvSpPr>
            <p:cNvPr id="184" name="Rectangle 183"/>
            <p:cNvSpPr/>
            <p:nvPr/>
          </p:nvSpPr>
          <p:spPr>
            <a:xfrm>
              <a:off x="2725032" y="4936625"/>
              <a:ext cx="406755" cy="368382"/>
            </a:xfrm>
            <a:prstGeom prst="rect">
              <a:avLst/>
            </a:prstGeom>
          </p:spPr>
          <p:txBody>
            <a:bodyPr wrap="none">
              <a:spAutoFit/>
            </a:bodyPr>
            <a:lstStyle/>
            <a:p>
              <a:pPr defTabSz="457200" fontAlgn="auto">
                <a:spcBef>
                  <a:spcPts val="0"/>
                </a:spcBef>
                <a:spcAft>
                  <a:spcPts val="0"/>
                </a:spcAft>
              </a:pPr>
              <a:r>
                <a:rPr lang="en-US" sz="1600" dirty="0" err="1">
                  <a:solidFill>
                    <a:prstClr val="black"/>
                  </a:solidFill>
                  <a:latin typeface="Arial" panose="020B0604020202020204" pitchFamily="34" charset="0"/>
                  <a:cs typeface="Arial" panose="020B0604020202020204" pitchFamily="34" charset="0"/>
                </a:rPr>
                <a:t>e</a:t>
              </a:r>
              <a:r>
                <a:rPr lang="en-US" sz="1600" baseline="-25000" dirty="0" err="1">
                  <a:solidFill>
                    <a:prstClr val="black"/>
                  </a:solidFill>
                  <a:latin typeface="Arial" panose="020B0604020202020204" pitchFamily="34" charset="0"/>
                  <a:cs typeface="Arial" panose="020B0604020202020204" pitchFamily="34" charset="0"/>
                </a:rPr>
                <a:t>g</a:t>
              </a:r>
              <a:endParaRPr lang="en-US" sz="1600" baseline="-25000" dirty="0">
                <a:solidFill>
                  <a:prstClr val="black"/>
                </a:solidFill>
                <a:latin typeface="Arial" panose="020B0604020202020204" pitchFamily="34" charset="0"/>
                <a:cs typeface="Arial" panose="020B0604020202020204" pitchFamily="34" charset="0"/>
              </a:endParaRPr>
            </a:p>
          </p:txBody>
        </p:sp>
        <p:cxnSp>
          <p:nvCxnSpPr>
            <p:cNvPr id="185" name="Straight Arrow Connector 184"/>
            <p:cNvCxnSpPr/>
            <p:nvPr/>
          </p:nvCxnSpPr>
          <p:spPr>
            <a:xfrm flipV="1">
              <a:off x="3880065" y="5623048"/>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cxnSp>
          <p:nvCxnSpPr>
            <p:cNvPr id="186" name="Straight Arrow Connector 185"/>
            <p:cNvCxnSpPr/>
            <p:nvPr/>
          </p:nvCxnSpPr>
          <p:spPr>
            <a:xfrm flipV="1">
              <a:off x="4082918" y="5424924"/>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sp>
          <p:nvSpPr>
            <p:cNvPr id="187" name="Left Brace 186"/>
            <p:cNvSpPr/>
            <p:nvPr/>
          </p:nvSpPr>
          <p:spPr>
            <a:xfrm>
              <a:off x="3174137" y="5594985"/>
              <a:ext cx="107222" cy="407068"/>
            </a:xfrm>
            <a:prstGeom prst="leftBrace">
              <a:avLst>
                <a:gd name="adj1" fmla="val 3425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fontAlgn="auto">
                <a:spcBef>
                  <a:spcPts val="0"/>
                </a:spcBef>
                <a:spcAft>
                  <a:spcPts val="0"/>
                </a:spcAft>
              </a:pPr>
              <a:endParaRPr lang="en-US" sz="1800">
                <a:solidFill>
                  <a:prstClr val="black"/>
                </a:solidFill>
              </a:endParaRPr>
            </a:p>
          </p:txBody>
        </p:sp>
        <p:sp>
          <p:nvSpPr>
            <p:cNvPr id="188" name="Left Brace 187"/>
            <p:cNvSpPr/>
            <p:nvPr/>
          </p:nvSpPr>
          <p:spPr>
            <a:xfrm>
              <a:off x="3174137" y="5028696"/>
              <a:ext cx="107222" cy="336706"/>
            </a:xfrm>
            <a:prstGeom prst="leftBrace">
              <a:avLst>
                <a:gd name="adj1" fmla="val 34250"/>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fontAlgn="auto">
                <a:spcBef>
                  <a:spcPts val="0"/>
                </a:spcBef>
                <a:spcAft>
                  <a:spcPts val="0"/>
                </a:spcAft>
              </a:pPr>
              <a:endParaRPr lang="en-US" sz="1800">
                <a:solidFill>
                  <a:prstClr val="black"/>
                </a:solidFill>
              </a:endParaRPr>
            </a:p>
          </p:txBody>
        </p:sp>
        <p:cxnSp>
          <p:nvCxnSpPr>
            <p:cNvPr id="189" name="Straight Arrow Connector 188"/>
            <p:cNvCxnSpPr/>
            <p:nvPr/>
          </p:nvCxnSpPr>
          <p:spPr>
            <a:xfrm flipV="1">
              <a:off x="3693468" y="5120817"/>
              <a:ext cx="0" cy="278786"/>
            </a:xfrm>
            <a:prstGeom prst="straightConnector1">
              <a:avLst/>
            </a:prstGeom>
            <a:ln w="34925">
              <a:solidFill>
                <a:schemeClr val="accent2">
                  <a:lumMod val="50000"/>
                </a:schemeClr>
              </a:solidFill>
              <a:headEnd w="med" len="med"/>
              <a:tailEnd type="stealth" w="med" len="lg"/>
            </a:ln>
          </p:spPr>
          <p:style>
            <a:lnRef idx="1">
              <a:schemeClr val="accent1"/>
            </a:lnRef>
            <a:fillRef idx="0">
              <a:schemeClr val="accent1"/>
            </a:fillRef>
            <a:effectRef idx="0">
              <a:schemeClr val="accent1"/>
            </a:effectRef>
            <a:fontRef idx="minor">
              <a:schemeClr val="tx1"/>
            </a:fontRef>
          </p:style>
        </p:cxnSp>
      </p:grpSp>
      <p:sp>
        <p:nvSpPr>
          <p:cNvPr id="195" name="Cube 194"/>
          <p:cNvSpPr/>
          <p:nvPr/>
        </p:nvSpPr>
        <p:spPr>
          <a:xfrm>
            <a:off x="1025158" y="1401861"/>
            <a:ext cx="1227873" cy="664763"/>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900" b="1" dirty="0">
                <a:solidFill>
                  <a:prstClr val="white"/>
                </a:solidFill>
                <a:latin typeface="Arial" panose="020B0604020202020204" pitchFamily="34" charset="0"/>
                <a:cs typeface="Arial" panose="020B0604020202020204" pitchFamily="34" charset="0"/>
              </a:rPr>
              <a:t>STO</a:t>
            </a:r>
          </a:p>
        </p:txBody>
      </p:sp>
      <p:sp>
        <p:nvSpPr>
          <p:cNvPr id="196" name="Cube 195"/>
          <p:cNvSpPr/>
          <p:nvPr/>
        </p:nvSpPr>
        <p:spPr>
          <a:xfrm>
            <a:off x="1028673" y="1176612"/>
            <a:ext cx="1224358" cy="664763"/>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9*BTO</a:t>
            </a:r>
          </a:p>
        </p:txBody>
      </p:sp>
      <p:sp>
        <p:nvSpPr>
          <p:cNvPr id="197" name="Cube 196"/>
          <p:cNvSpPr/>
          <p:nvPr/>
        </p:nvSpPr>
        <p:spPr>
          <a:xfrm>
            <a:off x="1025114" y="1176612"/>
            <a:ext cx="1224358" cy="664763"/>
          </a:xfrm>
          <a:prstGeom prst="cube">
            <a:avLst>
              <a:gd name="adj" fmla="val 64872"/>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3*SRO</a:t>
            </a:r>
          </a:p>
        </p:txBody>
      </p:sp>
      <p:sp>
        <p:nvSpPr>
          <p:cNvPr id="198" name="Cube 197"/>
          <p:cNvSpPr/>
          <p:nvPr/>
        </p:nvSpPr>
        <p:spPr>
          <a:xfrm>
            <a:off x="1025158" y="745438"/>
            <a:ext cx="1227873" cy="642591"/>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10*BTO</a:t>
            </a:r>
          </a:p>
        </p:txBody>
      </p:sp>
      <p:graphicFrame>
        <p:nvGraphicFramePr>
          <p:cNvPr id="199" name="Object 198"/>
          <p:cNvGraphicFramePr>
            <a:graphicFrameLocks noChangeAspect="1"/>
          </p:cNvGraphicFramePr>
          <p:nvPr>
            <p:extLst>
              <p:ext uri="{D42A27DB-BD31-4B8C-83A1-F6EECF244321}">
                <p14:modId xmlns:p14="http://schemas.microsoft.com/office/powerpoint/2010/main" val="632779192"/>
              </p:ext>
            </p:extLst>
          </p:nvPr>
        </p:nvGraphicFramePr>
        <p:xfrm>
          <a:off x="669369" y="2074403"/>
          <a:ext cx="3919538" cy="3001963"/>
        </p:xfrm>
        <a:graphic>
          <a:graphicData uri="http://schemas.openxmlformats.org/presentationml/2006/ole">
            <mc:AlternateContent xmlns:mc="http://schemas.openxmlformats.org/markup-compatibility/2006">
              <mc:Choice xmlns:v="urn:schemas-microsoft-com:vml" Requires="v">
                <p:oleObj spid="_x0000_s104599" name="Graph" r:id="rId12" imgW="3920760" imgH="3000960" progId="Origin50.Graph">
                  <p:embed/>
                </p:oleObj>
              </mc:Choice>
              <mc:Fallback>
                <p:oleObj name="Graph" r:id="rId12" imgW="3920760" imgH="3000960" progId="Origin50.Graph">
                  <p:embed/>
                  <p:pic>
                    <p:nvPicPr>
                      <p:cNvPr id="0" name=""/>
                      <p:cNvPicPr>
                        <a:picLocks noChangeAspect="1" noChangeArrowheads="1"/>
                      </p:cNvPicPr>
                      <p:nvPr/>
                    </p:nvPicPr>
                    <p:blipFill>
                      <a:blip r:embed="rId13"/>
                      <a:srcRect/>
                      <a:stretch>
                        <a:fillRect/>
                      </a:stretch>
                    </p:blipFill>
                    <p:spPr bwMode="auto">
                      <a:xfrm>
                        <a:off x="669369" y="2074403"/>
                        <a:ext cx="3919538" cy="3001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0" name="Object 199"/>
          <p:cNvGraphicFramePr>
            <a:graphicFrameLocks noChangeAspect="1"/>
          </p:cNvGraphicFramePr>
          <p:nvPr>
            <p:extLst/>
          </p:nvPr>
        </p:nvGraphicFramePr>
        <p:xfrm>
          <a:off x="4661802" y="1975011"/>
          <a:ext cx="4177398" cy="3199456"/>
        </p:xfrm>
        <a:graphic>
          <a:graphicData uri="http://schemas.openxmlformats.org/presentationml/2006/ole">
            <mc:AlternateContent xmlns:mc="http://schemas.openxmlformats.org/markup-compatibility/2006">
              <mc:Choice xmlns:v="urn:schemas-microsoft-com:vml" Requires="v">
                <p:oleObj spid="_x0000_s104600" name="Graph" r:id="rId14" imgW="3920760" imgH="3000960" progId="Origin50.Graph">
                  <p:embed/>
                </p:oleObj>
              </mc:Choice>
              <mc:Fallback>
                <p:oleObj name="Graph" r:id="rId14" imgW="3920760" imgH="3000960" progId="Origin50.Graph">
                  <p:embed/>
                  <p:pic>
                    <p:nvPicPr>
                      <p:cNvPr id="0" name=""/>
                      <p:cNvPicPr>
                        <a:picLocks noChangeAspect="1" noChangeArrowheads="1"/>
                      </p:cNvPicPr>
                      <p:nvPr/>
                    </p:nvPicPr>
                    <p:blipFill>
                      <a:blip r:embed="rId15"/>
                      <a:srcRect/>
                      <a:stretch>
                        <a:fillRect/>
                      </a:stretch>
                    </p:blipFill>
                    <p:spPr bwMode="auto">
                      <a:xfrm>
                        <a:off x="4661802" y="1975011"/>
                        <a:ext cx="4177398" cy="3199456"/>
                      </a:xfrm>
                      <a:prstGeom prst="rect">
                        <a:avLst/>
                      </a:prstGeom>
                      <a:noFill/>
                      <a:extLst/>
                    </p:spPr>
                  </p:pic>
                </p:oleObj>
              </mc:Fallback>
            </mc:AlternateContent>
          </a:graphicData>
        </a:graphic>
      </p:graphicFrame>
      <p:sp>
        <p:nvSpPr>
          <p:cNvPr id="201" name="Cube 200"/>
          <p:cNvSpPr/>
          <p:nvPr/>
        </p:nvSpPr>
        <p:spPr>
          <a:xfrm>
            <a:off x="5122221" y="1352970"/>
            <a:ext cx="1227873" cy="664763"/>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900" b="1" dirty="0">
                <a:solidFill>
                  <a:prstClr val="white"/>
                </a:solidFill>
                <a:latin typeface="Arial" panose="020B0604020202020204" pitchFamily="34" charset="0"/>
                <a:cs typeface="Arial" panose="020B0604020202020204" pitchFamily="34" charset="0"/>
              </a:rPr>
              <a:t>STO</a:t>
            </a:r>
          </a:p>
        </p:txBody>
      </p:sp>
      <p:sp>
        <p:nvSpPr>
          <p:cNvPr id="202" name="Cube 201"/>
          <p:cNvSpPr/>
          <p:nvPr/>
        </p:nvSpPr>
        <p:spPr>
          <a:xfrm>
            <a:off x="5125736" y="1127721"/>
            <a:ext cx="1224358" cy="664763"/>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9*BTO</a:t>
            </a:r>
          </a:p>
        </p:txBody>
      </p:sp>
      <p:sp>
        <p:nvSpPr>
          <p:cNvPr id="203" name="Cube 202"/>
          <p:cNvSpPr/>
          <p:nvPr/>
        </p:nvSpPr>
        <p:spPr>
          <a:xfrm>
            <a:off x="5122246" y="897988"/>
            <a:ext cx="1224358" cy="664763"/>
          </a:xfrm>
          <a:prstGeom prst="cube">
            <a:avLst>
              <a:gd name="adj" fmla="val 64872"/>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3*SRO</a:t>
            </a:r>
          </a:p>
        </p:txBody>
      </p:sp>
      <p:sp>
        <p:nvSpPr>
          <p:cNvPr id="204" name="Cube 203"/>
          <p:cNvSpPr/>
          <p:nvPr/>
        </p:nvSpPr>
        <p:spPr>
          <a:xfrm>
            <a:off x="5116611" y="696547"/>
            <a:ext cx="1227873" cy="642591"/>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10*BTO</a:t>
            </a:r>
          </a:p>
        </p:txBody>
      </p:sp>
      <p:sp>
        <p:nvSpPr>
          <p:cNvPr id="205" name="Cube 204"/>
          <p:cNvSpPr/>
          <p:nvPr/>
        </p:nvSpPr>
        <p:spPr>
          <a:xfrm>
            <a:off x="5113121" y="609600"/>
            <a:ext cx="1226116" cy="1177688"/>
          </a:xfrm>
          <a:prstGeom prst="cube">
            <a:avLst>
              <a:gd name="adj" fmla="val 35911"/>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60*SRO</a:t>
            </a:r>
          </a:p>
        </p:txBody>
      </p:sp>
      <p:graphicFrame>
        <p:nvGraphicFramePr>
          <p:cNvPr id="206" name="Object 205"/>
          <p:cNvGraphicFramePr>
            <a:graphicFrameLocks noChangeAspect="1"/>
          </p:cNvGraphicFramePr>
          <p:nvPr>
            <p:extLst>
              <p:ext uri="{D42A27DB-BD31-4B8C-83A1-F6EECF244321}">
                <p14:modId xmlns:p14="http://schemas.microsoft.com/office/powerpoint/2010/main" val="3673356668"/>
              </p:ext>
            </p:extLst>
          </p:nvPr>
        </p:nvGraphicFramePr>
        <p:xfrm>
          <a:off x="4655721" y="1971692"/>
          <a:ext cx="4177398" cy="3199456"/>
        </p:xfrm>
        <a:graphic>
          <a:graphicData uri="http://schemas.openxmlformats.org/presentationml/2006/ole">
            <mc:AlternateContent xmlns:mc="http://schemas.openxmlformats.org/markup-compatibility/2006">
              <mc:Choice xmlns:v="urn:schemas-microsoft-com:vml" Requires="v">
                <p:oleObj spid="_x0000_s104601" name="Graph" r:id="rId16" imgW="3920760" imgH="3000960" progId="Origin50.Graph">
                  <p:embed/>
                </p:oleObj>
              </mc:Choice>
              <mc:Fallback>
                <p:oleObj name="Graph" r:id="rId16" imgW="3920760" imgH="3000960" progId="Origin50.Graph">
                  <p:embed/>
                  <p:pic>
                    <p:nvPicPr>
                      <p:cNvPr id="0" name=""/>
                      <p:cNvPicPr>
                        <a:picLocks noChangeAspect="1" noChangeArrowheads="1"/>
                      </p:cNvPicPr>
                      <p:nvPr/>
                    </p:nvPicPr>
                    <p:blipFill>
                      <a:blip r:embed="rId17"/>
                      <a:srcRect/>
                      <a:stretch>
                        <a:fillRect/>
                      </a:stretch>
                    </p:blipFill>
                    <p:spPr bwMode="auto">
                      <a:xfrm>
                        <a:off x="4655721" y="1971692"/>
                        <a:ext cx="4177398" cy="3199456"/>
                      </a:xfrm>
                      <a:prstGeom prst="rect">
                        <a:avLst/>
                      </a:prstGeom>
                      <a:noFill/>
                      <a:extLst/>
                    </p:spPr>
                  </p:pic>
                </p:oleObj>
              </mc:Fallback>
            </mc:AlternateContent>
          </a:graphicData>
        </a:graphic>
      </p:graphicFrame>
      <p:grpSp>
        <p:nvGrpSpPr>
          <p:cNvPr id="208" name="Group 207"/>
          <p:cNvGrpSpPr/>
          <p:nvPr/>
        </p:nvGrpSpPr>
        <p:grpSpPr>
          <a:xfrm>
            <a:off x="2117169" y="5401988"/>
            <a:ext cx="970244" cy="572808"/>
            <a:chOff x="6063034" y="1621237"/>
            <a:chExt cx="970244" cy="572808"/>
          </a:xfrm>
        </p:grpSpPr>
        <p:sp>
          <p:nvSpPr>
            <p:cNvPr id="209" name="AutoShape 10"/>
            <p:cNvSpPr>
              <a:spLocks noChangeArrowheads="1"/>
            </p:cNvSpPr>
            <p:nvPr/>
          </p:nvSpPr>
          <p:spPr bwMode="auto">
            <a:xfrm>
              <a:off x="6063034" y="1621237"/>
              <a:ext cx="910618" cy="572808"/>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dirty="0">
                <a:solidFill>
                  <a:prstClr val="black"/>
                </a:solidFill>
                <a:latin typeface="Calibri" panose="020F0502020204030204"/>
              </a:endParaRPr>
            </a:p>
            <a:p>
              <a:pPr defTabSz="457200" fontAlgn="auto">
                <a:spcBef>
                  <a:spcPts val="0"/>
                </a:spcBef>
                <a:spcAft>
                  <a:spcPts val="0"/>
                </a:spcAft>
              </a:pPr>
              <a:endParaRPr lang="en-US" altLang="en-US" sz="1800" dirty="0">
                <a:solidFill>
                  <a:prstClr val="black"/>
                </a:solidFill>
                <a:latin typeface="Calibri" panose="020F0502020204030204"/>
              </a:endParaRPr>
            </a:p>
          </p:txBody>
        </p:sp>
        <p:sp>
          <p:nvSpPr>
            <p:cNvPr id="210" name="TextBox 209"/>
            <p:cNvSpPr txBox="1"/>
            <p:nvPr/>
          </p:nvSpPr>
          <p:spPr>
            <a:xfrm>
              <a:off x="6063034" y="1732077"/>
              <a:ext cx="970244" cy="369332"/>
            </a:xfrm>
            <a:prstGeom prst="rect">
              <a:avLst/>
            </a:prstGeom>
            <a:noFill/>
          </p:spPr>
          <p:txBody>
            <a:bodyPr wrap="square" rtlCol="0">
              <a:spAutoFit/>
            </a:bodyPr>
            <a:lstStyle/>
            <a:p>
              <a:pPr defTabSz="457200" fontAlgn="auto">
                <a:spcBef>
                  <a:spcPts val="0"/>
                </a:spcBef>
                <a:spcAft>
                  <a:spcPts val="0"/>
                </a:spcAft>
              </a:pPr>
              <a:r>
                <a:rPr lang="en-US" sz="1800" b="1" dirty="0">
                  <a:solidFill>
                    <a:srgbClr val="008000"/>
                  </a:solidFill>
                  <a:latin typeface="Arial" panose="020B0604020202020204" pitchFamily="34" charset="0"/>
                  <a:cs typeface="Arial" panose="020B0604020202020204" pitchFamily="34" charset="0"/>
                </a:rPr>
                <a:t>Ru </a:t>
              </a:r>
              <a:r>
                <a:rPr lang="en-US" sz="1800" b="1" i="1" dirty="0">
                  <a:solidFill>
                    <a:srgbClr val="008000"/>
                  </a:solidFill>
                  <a:latin typeface="Arial" panose="020B0604020202020204" pitchFamily="34" charset="0"/>
                  <a:cs typeface="Arial" panose="020B0604020202020204" pitchFamily="34" charset="0"/>
                </a:rPr>
                <a:t>4d:</a:t>
              </a:r>
              <a:endParaRPr lang="en-US" sz="2000" b="1" i="1" dirty="0">
                <a:solidFill>
                  <a:srgbClr val="008000"/>
                </a:solidFill>
                <a:latin typeface="Arial" panose="020B0604020202020204" pitchFamily="34" charset="0"/>
                <a:cs typeface="Arial" panose="020B0604020202020204" pitchFamily="34" charset="0"/>
              </a:endParaRPr>
            </a:p>
          </p:txBody>
        </p:sp>
      </p:grpSp>
      <p:sp>
        <p:nvSpPr>
          <p:cNvPr id="211" name="TextBox 210"/>
          <p:cNvSpPr txBox="1">
            <a:spLocks noChangeArrowheads="1"/>
          </p:cNvSpPr>
          <p:nvPr/>
        </p:nvSpPr>
        <p:spPr bwMode="auto">
          <a:xfrm>
            <a:off x="0" y="6324600"/>
            <a:ext cx="9150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lvl1pPr marL="457200" indent="-457200">
              <a:defRPr sz="2000" b="1">
                <a:solidFill>
                  <a:schemeClr val="tx1"/>
                </a:solidFill>
                <a:latin typeface="Comic Sans MS" pitchFamily="66" charset="0"/>
              </a:defRPr>
            </a:lvl1pPr>
            <a:lvl2pPr marL="742950" indent="-285750">
              <a:defRPr sz="2000" b="1">
                <a:solidFill>
                  <a:schemeClr val="tx1"/>
                </a:solidFill>
                <a:latin typeface="Comic Sans MS" pitchFamily="66" charset="0"/>
              </a:defRPr>
            </a:lvl2pPr>
            <a:lvl3pPr marL="1143000" indent="-228600">
              <a:defRPr sz="2000" b="1">
                <a:solidFill>
                  <a:schemeClr val="tx1"/>
                </a:solidFill>
                <a:latin typeface="Comic Sans MS" pitchFamily="66" charset="0"/>
              </a:defRPr>
            </a:lvl3pPr>
            <a:lvl4pPr marL="1600200" indent="-228600">
              <a:defRPr sz="2000" b="1">
                <a:solidFill>
                  <a:schemeClr val="tx1"/>
                </a:solidFill>
                <a:latin typeface="Comic Sans MS" pitchFamily="66" charset="0"/>
              </a:defRPr>
            </a:lvl4pPr>
            <a:lvl5pPr marL="2057400" indent="-228600">
              <a:defRPr sz="2000" b="1">
                <a:solidFill>
                  <a:schemeClr val="tx1"/>
                </a:solidFill>
                <a:latin typeface="Comic Sans MS" pitchFamily="66" charset="0"/>
              </a:defRPr>
            </a:lvl5pPr>
            <a:lvl6pPr marL="2514600" indent="-228600" algn="ctr" eaLnBrk="0" fontAlgn="base" hangingPunct="0">
              <a:spcBef>
                <a:spcPct val="0"/>
              </a:spcBef>
              <a:spcAft>
                <a:spcPct val="0"/>
              </a:spcAft>
              <a:defRPr sz="2000" b="1">
                <a:solidFill>
                  <a:schemeClr val="tx1"/>
                </a:solidFill>
                <a:latin typeface="Comic Sans MS" pitchFamily="66" charset="0"/>
              </a:defRPr>
            </a:lvl6pPr>
            <a:lvl7pPr marL="2971800" indent="-228600" algn="ctr" eaLnBrk="0" fontAlgn="base" hangingPunct="0">
              <a:spcBef>
                <a:spcPct val="0"/>
              </a:spcBef>
              <a:spcAft>
                <a:spcPct val="0"/>
              </a:spcAft>
              <a:defRPr sz="2000" b="1">
                <a:solidFill>
                  <a:schemeClr val="tx1"/>
                </a:solidFill>
                <a:latin typeface="Comic Sans MS" pitchFamily="66" charset="0"/>
              </a:defRPr>
            </a:lvl7pPr>
            <a:lvl8pPr marL="3429000" indent="-228600" algn="ctr" eaLnBrk="0" fontAlgn="base" hangingPunct="0">
              <a:spcBef>
                <a:spcPct val="0"/>
              </a:spcBef>
              <a:spcAft>
                <a:spcPct val="0"/>
              </a:spcAft>
              <a:defRPr sz="2000" b="1">
                <a:solidFill>
                  <a:schemeClr val="tx1"/>
                </a:solidFill>
                <a:latin typeface="Comic Sans MS" pitchFamily="66" charset="0"/>
              </a:defRPr>
            </a:lvl8pPr>
            <a:lvl9pPr marL="3886200" indent="-228600" algn="ctr" eaLnBrk="0" fontAlgn="base" hangingPunct="0">
              <a:spcBef>
                <a:spcPct val="0"/>
              </a:spcBef>
              <a:spcAft>
                <a:spcPct val="0"/>
              </a:spcAft>
              <a:defRPr sz="2000" b="1">
                <a:solidFill>
                  <a:schemeClr val="tx1"/>
                </a:solidFill>
                <a:latin typeface="Comic Sans MS" pitchFamily="66" charset="0"/>
              </a:defRPr>
            </a:lvl9pPr>
          </a:lstStyle>
          <a:p>
            <a:pPr algn="ctr">
              <a:spcBef>
                <a:spcPts val="600"/>
              </a:spcBef>
              <a:spcAft>
                <a:spcPts val="600"/>
              </a:spcAft>
              <a:buFont typeface="Wingdings" pitchFamily="2" charset="2"/>
              <a:buChar char="Ø"/>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Show strong enhancement of ferromagnetism in SrRuO</a:t>
            </a:r>
            <a:r>
              <a:rPr lang="en-US" sz="2800" baseline="-250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3</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a:t>
            </a:r>
          </a:p>
        </p:txBody>
      </p:sp>
      <p:sp>
        <p:nvSpPr>
          <p:cNvPr id="2" name="Rectangle 663"/>
          <p:cNvSpPr>
            <a:spLocks noChangeArrowheads="1"/>
          </p:cNvSpPr>
          <p:nvPr/>
        </p:nvSpPr>
        <p:spPr bwMode="auto">
          <a:xfrm>
            <a:off x="6998195" y="437216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Tree>
    <p:extLst>
      <p:ext uri="{BB962C8B-B14F-4D97-AF65-F5344CB8AC3E}">
        <p14:creationId xmlns:p14="http://schemas.microsoft.com/office/powerpoint/2010/main" val="1349732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05556E-6 2.59259E-6 L -3.05556E-6 -0.03357 " pathEditMode="relative" rAng="0" ptsTypes="AA">
                                      <p:cBhvr>
                                        <p:cTn id="6" dur="2000" fill="hold"/>
                                        <p:tgtEl>
                                          <p:spTgt spid="197"/>
                                        </p:tgtEl>
                                        <p:attrNameLst>
                                          <p:attrName>ppt_x</p:attrName>
                                          <p:attrName>ppt_y</p:attrName>
                                        </p:attrNameLst>
                                      </p:cBhvr>
                                      <p:rCtr x="0" y="-1690"/>
                                    </p:animMotion>
                                  </p:childTnLst>
                                </p:cTn>
                              </p:par>
                              <p:par>
                                <p:cTn id="7" presetID="10" presetClass="entr" presetSubtype="0" fill="hold" grpId="0" nodeType="withEffect">
                                  <p:stCondLst>
                                    <p:cond delay="1500"/>
                                  </p:stCondLst>
                                  <p:childTnLst>
                                    <p:set>
                                      <p:cBhvr>
                                        <p:cTn id="8" dur="1" fill="hold">
                                          <p:stCondLst>
                                            <p:cond delay="0"/>
                                          </p:stCondLst>
                                        </p:cTn>
                                        <p:tgtEl>
                                          <p:spTgt spid="196"/>
                                        </p:tgtEl>
                                        <p:attrNameLst>
                                          <p:attrName>style.visibility</p:attrName>
                                        </p:attrNameLst>
                                      </p:cBhvr>
                                      <p:to>
                                        <p:strVal val="visible"/>
                                      </p:to>
                                    </p:set>
                                    <p:animEffect transition="in" filter="fade">
                                      <p:cBhvr>
                                        <p:cTn id="9" dur="500"/>
                                        <p:tgtEl>
                                          <p:spTgt spid="196"/>
                                        </p:tgtEl>
                                      </p:cBhvr>
                                    </p:animEffect>
                                  </p:childTnLst>
                                </p:cTn>
                              </p:par>
                              <p:par>
                                <p:cTn id="10" presetID="10" presetClass="entr" presetSubtype="0" fill="hold" grpId="0" nodeType="withEffect">
                                  <p:stCondLst>
                                    <p:cond delay="150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par>
                                <p:cTn id="13" presetID="10" presetClass="entr" presetSubtype="0" fill="hold" nodeType="withEffect">
                                  <p:stCondLst>
                                    <p:cond delay="2000"/>
                                  </p:stCondLst>
                                  <p:childTnLst>
                                    <p:set>
                                      <p:cBhvr>
                                        <p:cTn id="14" dur="1" fill="hold">
                                          <p:stCondLst>
                                            <p:cond delay="0"/>
                                          </p:stCondLst>
                                        </p:cTn>
                                        <p:tgtEl>
                                          <p:spTgt spid="159"/>
                                        </p:tgtEl>
                                        <p:attrNameLst>
                                          <p:attrName>style.visibility</p:attrName>
                                        </p:attrNameLst>
                                      </p:cBhvr>
                                      <p:to>
                                        <p:strVal val="visible"/>
                                      </p:to>
                                    </p:set>
                                    <p:animEffect transition="in" filter="fade">
                                      <p:cBhvr>
                                        <p:cTn id="15" dur="500"/>
                                        <p:tgtEl>
                                          <p:spTgt spid="159"/>
                                        </p:tgtEl>
                                      </p:cBhvr>
                                    </p:animEffect>
                                  </p:childTnLst>
                                </p:cTn>
                              </p:par>
                              <p:par>
                                <p:cTn id="16" presetID="10" presetClass="entr" presetSubtype="0" fill="hold" nodeType="withEffect">
                                  <p:stCondLst>
                                    <p:cond delay="2000"/>
                                  </p:stCondLst>
                                  <p:childTnLst>
                                    <p:set>
                                      <p:cBhvr>
                                        <p:cTn id="17" dur="1" fill="hold">
                                          <p:stCondLst>
                                            <p:cond delay="0"/>
                                          </p:stCondLst>
                                        </p:cTn>
                                        <p:tgtEl>
                                          <p:spTgt spid="199"/>
                                        </p:tgtEl>
                                        <p:attrNameLst>
                                          <p:attrName>style.visibility</p:attrName>
                                        </p:attrNameLst>
                                      </p:cBhvr>
                                      <p:to>
                                        <p:strVal val="visible"/>
                                      </p:to>
                                    </p:set>
                                    <p:animEffect transition="in" filter="fade">
                                      <p:cBhvr>
                                        <p:cTn id="18" dur="500"/>
                                        <p:tgtEl>
                                          <p:spTgt spid="19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7"/>
                                        </p:tgtEl>
                                        <p:attrNameLst>
                                          <p:attrName>style.visibility</p:attrName>
                                        </p:attrNameLst>
                                      </p:cBhvr>
                                      <p:to>
                                        <p:strVal val="visible"/>
                                      </p:to>
                                    </p:set>
                                    <p:animEffect transition="in" filter="fade">
                                      <p:cBhvr>
                                        <p:cTn id="23" dur="500"/>
                                        <p:tgtEl>
                                          <p:spTgt spid="20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fade">
                                      <p:cBhvr>
                                        <p:cTn id="28" dur="500"/>
                                        <p:tgtEl>
                                          <p:spTgt spid="205"/>
                                        </p:tgtEl>
                                      </p:cBhvr>
                                    </p:animEffect>
                                  </p:childTnLst>
                                </p:cTn>
                              </p:par>
                              <p:par>
                                <p:cTn id="29" presetID="10" presetClass="entr" presetSubtype="0" fill="hold" nodeType="withEffect">
                                  <p:stCondLst>
                                    <p:cond delay="0"/>
                                  </p:stCondLst>
                                  <p:childTnLst>
                                    <p:set>
                                      <p:cBhvr>
                                        <p:cTn id="30" dur="1" fill="hold">
                                          <p:stCondLst>
                                            <p:cond delay="0"/>
                                          </p:stCondLst>
                                        </p:cTn>
                                        <p:tgtEl>
                                          <p:spTgt spid="208"/>
                                        </p:tgtEl>
                                        <p:attrNameLst>
                                          <p:attrName>style.visibility</p:attrName>
                                        </p:attrNameLst>
                                      </p:cBhvr>
                                      <p:to>
                                        <p:strVal val="visible"/>
                                      </p:to>
                                    </p:set>
                                    <p:animEffect transition="in" filter="fade">
                                      <p:cBhvr>
                                        <p:cTn id="31" dur="500"/>
                                        <p:tgtEl>
                                          <p:spTgt spid="20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1"/>
                                        </p:tgtEl>
                                        <p:attrNameLst>
                                          <p:attrName>style.visibility</p:attrName>
                                        </p:attrNameLst>
                                      </p:cBhvr>
                                      <p:to>
                                        <p:strVal val="visible"/>
                                      </p:to>
                                    </p:set>
                                    <p:animEffect transition="in" filter="fade">
                                      <p:cBhvr>
                                        <p:cTn id="34" dur="500"/>
                                        <p:tgtEl>
                                          <p:spTgt spid="201"/>
                                        </p:tgtEl>
                                      </p:cBhvr>
                                    </p:animEffect>
                                  </p:childTnLst>
                                </p:cTn>
                              </p:par>
                              <p:par>
                                <p:cTn id="35" presetID="10" presetClass="entr" presetSubtype="0" fill="hold" nodeType="withEffect">
                                  <p:stCondLst>
                                    <p:cond delay="0"/>
                                  </p:stCondLst>
                                  <p:childTnLst>
                                    <p:set>
                                      <p:cBhvr>
                                        <p:cTn id="36" dur="1" fill="hold">
                                          <p:stCondLst>
                                            <p:cond delay="0"/>
                                          </p:stCondLst>
                                        </p:cTn>
                                        <p:tgtEl>
                                          <p:spTgt spid="200"/>
                                        </p:tgtEl>
                                        <p:attrNameLst>
                                          <p:attrName>style.visibility</p:attrName>
                                        </p:attrNameLst>
                                      </p:cBhvr>
                                      <p:to>
                                        <p:strVal val="visible"/>
                                      </p:to>
                                    </p:set>
                                    <p:animEffect transition="in" filter="fade">
                                      <p:cBhvr>
                                        <p:cTn id="37" dur="500"/>
                                        <p:tgtEl>
                                          <p:spTgt spid="200"/>
                                        </p:tgtEl>
                                      </p:cBhvr>
                                    </p:animEffect>
                                  </p:childTnLst>
                                </p:cTn>
                              </p:par>
                              <p:par>
                                <p:cTn id="38" presetID="10" presetClass="entr" presetSubtype="0" fill="hold" nodeType="withEffect">
                                  <p:stCondLst>
                                    <p:cond delay="0"/>
                                  </p:stCondLst>
                                  <p:childTnLst>
                                    <p:set>
                                      <p:cBhvr>
                                        <p:cTn id="39" dur="1" fill="hold">
                                          <p:stCondLst>
                                            <p:cond delay="0"/>
                                          </p:stCondLst>
                                        </p:cTn>
                                        <p:tgtEl>
                                          <p:spTgt spid="165"/>
                                        </p:tgtEl>
                                        <p:attrNameLst>
                                          <p:attrName>style.visibility</p:attrName>
                                        </p:attrNameLst>
                                      </p:cBhvr>
                                      <p:to>
                                        <p:strVal val="visible"/>
                                      </p:to>
                                    </p:set>
                                    <p:animEffect transition="in" filter="fade">
                                      <p:cBhvr>
                                        <p:cTn id="40" dur="500"/>
                                        <p:tgtEl>
                                          <p:spTgt spid="16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1" nodeType="clickEffect">
                                  <p:stCondLst>
                                    <p:cond delay="0"/>
                                  </p:stCondLst>
                                  <p:childTnLst>
                                    <p:animEffect transition="out" filter="fade">
                                      <p:cBhvr>
                                        <p:cTn id="44" dur="500"/>
                                        <p:tgtEl>
                                          <p:spTgt spid="205"/>
                                        </p:tgtEl>
                                      </p:cBhvr>
                                    </p:animEffect>
                                    <p:set>
                                      <p:cBhvr>
                                        <p:cTn id="45" dur="1" fill="hold">
                                          <p:stCondLst>
                                            <p:cond delay="499"/>
                                          </p:stCondLst>
                                        </p:cTn>
                                        <p:tgtEl>
                                          <p:spTgt spid="205"/>
                                        </p:tgtEl>
                                        <p:attrNameLst>
                                          <p:attrName>style.visibility</p:attrName>
                                        </p:attrNameLst>
                                      </p:cBhvr>
                                      <p:to>
                                        <p:strVal val="hidden"/>
                                      </p:to>
                                    </p:set>
                                  </p:childTnLst>
                                </p:cTn>
                              </p:par>
                              <p:par>
                                <p:cTn id="46" presetID="10" presetClass="entr" presetSubtype="0" fill="hold" grpId="0" nodeType="withEffect">
                                  <p:stCondLst>
                                    <p:cond delay="500"/>
                                  </p:stCondLst>
                                  <p:childTnLst>
                                    <p:set>
                                      <p:cBhvr>
                                        <p:cTn id="47" dur="1" fill="hold">
                                          <p:stCondLst>
                                            <p:cond delay="0"/>
                                          </p:stCondLst>
                                        </p:cTn>
                                        <p:tgtEl>
                                          <p:spTgt spid="204"/>
                                        </p:tgtEl>
                                        <p:attrNameLst>
                                          <p:attrName>style.visibility</p:attrName>
                                        </p:attrNameLst>
                                      </p:cBhvr>
                                      <p:to>
                                        <p:strVal val="visible"/>
                                      </p:to>
                                    </p:set>
                                    <p:animEffect transition="in" filter="fade">
                                      <p:cBhvr>
                                        <p:cTn id="48" dur="500"/>
                                        <p:tgtEl>
                                          <p:spTgt spid="204"/>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203"/>
                                        </p:tgtEl>
                                        <p:attrNameLst>
                                          <p:attrName>style.visibility</p:attrName>
                                        </p:attrNameLst>
                                      </p:cBhvr>
                                      <p:to>
                                        <p:strVal val="visible"/>
                                      </p:to>
                                    </p:set>
                                    <p:animEffect transition="in" filter="fade">
                                      <p:cBhvr>
                                        <p:cTn id="51" dur="500"/>
                                        <p:tgtEl>
                                          <p:spTgt spid="203"/>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202"/>
                                        </p:tgtEl>
                                        <p:attrNameLst>
                                          <p:attrName>style.visibility</p:attrName>
                                        </p:attrNameLst>
                                      </p:cBhvr>
                                      <p:to>
                                        <p:strVal val="visible"/>
                                      </p:to>
                                    </p:set>
                                    <p:animEffect transition="in" filter="fade">
                                      <p:cBhvr>
                                        <p:cTn id="54" dur="500"/>
                                        <p:tgtEl>
                                          <p:spTgt spid="202"/>
                                        </p:tgtEl>
                                      </p:cBhvr>
                                    </p:animEffect>
                                  </p:childTnLst>
                                </p:cTn>
                              </p:par>
                              <p:par>
                                <p:cTn id="55" presetID="10" presetClass="entr" presetSubtype="0" fill="hold" nodeType="withEffect">
                                  <p:stCondLst>
                                    <p:cond delay="1000"/>
                                  </p:stCondLst>
                                  <p:childTnLst>
                                    <p:set>
                                      <p:cBhvr>
                                        <p:cTn id="56" dur="1" fill="hold">
                                          <p:stCondLst>
                                            <p:cond delay="0"/>
                                          </p:stCondLst>
                                        </p:cTn>
                                        <p:tgtEl>
                                          <p:spTgt spid="206"/>
                                        </p:tgtEl>
                                        <p:attrNameLst>
                                          <p:attrName>style.visibility</p:attrName>
                                        </p:attrNameLst>
                                      </p:cBhvr>
                                      <p:to>
                                        <p:strVal val="visible"/>
                                      </p:to>
                                    </p:set>
                                    <p:animEffect transition="in" filter="fade">
                                      <p:cBhvr>
                                        <p:cTn id="57" dur="500"/>
                                        <p:tgtEl>
                                          <p:spTgt spid="206"/>
                                        </p:tgtEl>
                                      </p:cBhvr>
                                    </p:animEffect>
                                  </p:childTnLst>
                                </p:cTn>
                              </p:par>
                              <p:par>
                                <p:cTn id="58" presetID="10" presetClass="entr" presetSubtype="0" fill="hold" nodeType="withEffect">
                                  <p:stCondLst>
                                    <p:cond delay="1000"/>
                                  </p:stCondLst>
                                  <p:childTnLst>
                                    <p:set>
                                      <p:cBhvr>
                                        <p:cTn id="59" dur="1" fill="hold">
                                          <p:stCondLst>
                                            <p:cond delay="0"/>
                                          </p:stCondLst>
                                        </p:cTn>
                                        <p:tgtEl>
                                          <p:spTgt spid="162"/>
                                        </p:tgtEl>
                                        <p:attrNameLst>
                                          <p:attrName>style.visibility</p:attrName>
                                        </p:attrNameLst>
                                      </p:cBhvr>
                                      <p:to>
                                        <p:strVal val="visible"/>
                                      </p:to>
                                    </p:set>
                                    <p:animEffect transition="in" filter="fade">
                                      <p:cBhvr>
                                        <p:cTn id="60" dur="500"/>
                                        <p:tgtEl>
                                          <p:spTgt spid="162"/>
                                        </p:tgtEl>
                                      </p:cBhvr>
                                    </p:animEffect>
                                  </p:childTnLst>
                                </p:cTn>
                              </p:par>
                              <p:par>
                                <p:cTn id="61" presetID="10" presetClass="entr" presetSubtype="0" fill="hold" nodeType="withEffect">
                                  <p:stCondLst>
                                    <p:cond delay="1000"/>
                                  </p:stCondLst>
                                  <p:childTnLst>
                                    <p:set>
                                      <p:cBhvr>
                                        <p:cTn id="62" dur="1" fill="hold">
                                          <p:stCondLst>
                                            <p:cond delay="0"/>
                                          </p:stCondLst>
                                        </p:cTn>
                                        <p:tgtEl>
                                          <p:spTgt spid="180"/>
                                        </p:tgtEl>
                                        <p:attrNameLst>
                                          <p:attrName>style.visibility</p:attrName>
                                        </p:attrNameLst>
                                      </p:cBhvr>
                                      <p:to>
                                        <p:strVal val="visible"/>
                                      </p:to>
                                    </p:set>
                                    <p:animEffect transition="in" filter="fade">
                                      <p:cBhvr>
                                        <p:cTn id="63" dur="500"/>
                                        <p:tgtEl>
                                          <p:spTgt spid="180"/>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211"/>
                                        </p:tgtEl>
                                        <p:attrNameLst>
                                          <p:attrName>style.visibility</p:attrName>
                                        </p:attrNameLst>
                                      </p:cBhvr>
                                      <p:to>
                                        <p:strVal val="visible"/>
                                      </p:to>
                                    </p:set>
                                    <p:animEffect transition="in" filter="fade">
                                      <p:cBhvr>
                                        <p:cTn id="68" dur="1000"/>
                                        <p:tgtEl>
                                          <p:spTgt spid="211"/>
                                        </p:tgtEl>
                                      </p:cBhvr>
                                    </p:animEffect>
                                    <p:anim calcmode="lin" valueType="num">
                                      <p:cBhvr>
                                        <p:cTn id="69" dur="1000" fill="hold"/>
                                        <p:tgtEl>
                                          <p:spTgt spid="211"/>
                                        </p:tgtEl>
                                        <p:attrNameLst>
                                          <p:attrName>ppt_x</p:attrName>
                                        </p:attrNameLst>
                                      </p:cBhvr>
                                      <p:tavLst>
                                        <p:tav tm="0">
                                          <p:val>
                                            <p:strVal val="#ppt_x"/>
                                          </p:val>
                                        </p:tav>
                                        <p:tav tm="100000">
                                          <p:val>
                                            <p:strVal val="#ppt_x"/>
                                          </p:val>
                                        </p:tav>
                                      </p:tavLst>
                                    </p:anim>
                                    <p:anim calcmode="lin" valueType="num">
                                      <p:cBhvr>
                                        <p:cTn id="70" dur="1000" fill="hold"/>
                                        <p:tgtEl>
                                          <p:spTgt spid="2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animBg="1"/>
      <p:bldP spid="197" grpId="0" animBg="1"/>
      <p:bldP spid="198" grpId="0" animBg="1"/>
      <p:bldP spid="201" grpId="0" animBg="1"/>
      <p:bldP spid="202" grpId="0" animBg="1"/>
      <p:bldP spid="203" grpId="0" animBg="1"/>
      <p:bldP spid="204" grpId="0" animBg="1"/>
      <p:bldP spid="205" grpId="0" animBg="1"/>
      <p:bldP spid="205" grpId="1" animBg="1"/>
      <p:bldP spid="2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Density Functional Theory</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grpSp>
        <p:nvGrpSpPr>
          <p:cNvPr id="25" name="Group 24"/>
          <p:cNvGrpSpPr/>
          <p:nvPr/>
        </p:nvGrpSpPr>
        <p:grpSpPr>
          <a:xfrm>
            <a:off x="454206" y="838200"/>
            <a:ext cx="3079792" cy="3055175"/>
            <a:chOff x="1183711" y="1403182"/>
            <a:chExt cx="2463880" cy="2552994"/>
          </a:xfrm>
          <a:gradFill>
            <a:gsLst>
              <a:gs pos="3000">
                <a:srgbClr val="169EFA"/>
              </a:gs>
              <a:gs pos="100000">
                <a:schemeClr val="accent1">
                  <a:lumMod val="30000"/>
                  <a:lumOff val="70000"/>
                </a:schemeClr>
              </a:gs>
            </a:gsLst>
            <a:lin ang="5400000" scaled="1"/>
          </a:gradFill>
        </p:grpSpPr>
        <p:sp>
          <p:nvSpPr>
            <p:cNvPr id="26" name="Freeform: Shape 39">
              <a:extLst>
                <a:ext uri="{FF2B5EF4-FFF2-40B4-BE49-F238E27FC236}">
                  <a16:creationId xmlns:a16="http://schemas.microsoft.com/office/drawing/2014/main" id="{B5AD8CF2-6115-4CB8-8F7A-F44C8D85983A}"/>
                </a:ext>
              </a:extLst>
            </p:cNvPr>
            <p:cNvSpPr/>
            <p:nvPr/>
          </p:nvSpPr>
          <p:spPr>
            <a:xfrm>
              <a:off x="1616691" y="1403182"/>
              <a:ext cx="1591638" cy="917831"/>
            </a:xfrm>
            <a:custGeom>
              <a:avLst/>
              <a:gdLst>
                <a:gd name="connsiteX0" fmla="*/ 951522 w 1903042"/>
                <a:gd name="connsiteY0" fmla="*/ 0 h 1097405"/>
                <a:gd name="connsiteX1" fmla="*/ 980873 w 1903042"/>
                <a:gd name="connsiteY1" fmla="*/ 3892 h 1097405"/>
                <a:gd name="connsiteX2" fmla="*/ 1013134 w 1903042"/>
                <a:gd name="connsiteY2" fmla="*/ 18388 h 1097405"/>
                <a:gd name="connsiteX3" fmla="*/ 1840884 w 1903042"/>
                <a:gd name="connsiteY3" fmla="*/ 493068 h 1097405"/>
                <a:gd name="connsiteX4" fmla="*/ 1887336 w 1903042"/>
                <a:gd name="connsiteY4" fmla="*/ 542866 h 1097405"/>
                <a:gd name="connsiteX5" fmla="*/ 1903025 w 1903042"/>
                <a:gd name="connsiteY5" fmla="*/ 604414 h 1097405"/>
                <a:gd name="connsiteX6" fmla="*/ 1903025 w 1903042"/>
                <a:gd name="connsiteY6" fmla="*/ 979091 h 1097405"/>
                <a:gd name="connsiteX7" fmla="*/ 1882135 w 1903042"/>
                <a:gd name="connsiteY7" fmla="*/ 1016529 h 1097405"/>
                <a:gd name="connsiteX8" fmla="*/ 1840620 w 1903042"/>
                <a:gd name="connsiteY8" fmla="*/ 1016885 h 1097405"/>
                <a:gd name="connsiteX9" fmla="*/ 1543314 w 1903042"/>
                <a:gd name="connsiteY9" fmla="*/ 840940 h 1097405"/>
                <a:gd name="connsiteX10" fmla="*/ 1463015 w 1903042"/>
                <a:gd name="connsiteY10" fmla="*/ 819474 h 1097405"/>
                <a:gd name="connsiteX11" fmla="*/ 1387653 w 1903042"/>
                <a:gd name="connsiteY11" fmla="*/ 840940 h 1097405"/>
                <a:gd name="connsiteX12" fmla="*/ 950464 w 1903042"/>
                <a:gd name="connsiteY12" fmla="*/ 1097405 h 1097405"/>
                <a:gd name="connsiteX13" fmla="*/ 515302 w 1903042"/>
                <a:gd name="connsiteY13" fmla="*/ 840940 h 1097405"/>
                <a:gd name="connsiteX14" fmla="*/ 439940 w 1903042"/>
                <a:gd name="connsiteY14" fmla="*/ 819474 h 1097405"/>
                <a:gd name="connsiteX15" fmla="*/ 359642 w 1903042"/>
                <a:gd name="connsiteY15" fmla="*/ 840940 h 1097405"/>
                <a:gd name="connsiteX16" fmla="*/ 62335 w 1903042"/>
                <a:gd name="connsiteY16" fmla="*/ 1016885 h 1097405"/>
                <a:gd name="connsiteX17" fmla="*/ 20820 w 1903042"/>
                <a:gd name="connsiteY17" fmla="*/ 1016529 h 1097405"/>
                <a:gd name="connsiteX18" fmla="*/ 18 w 1903042"/>
                <a:gd name="connsiteY18" fmla="*/ 979091 h 1097405"/>
                <a:gd name="connsiteX19" fmla="*/ 18 w 1903042"/>
                <a:gd name="connsiteY19" fmla="*/ 604414 h 1097405"/>
                <a:gd name="connsiteX20" fmla="*/ 15620 w 1903042"/>
                <a:gd name="connsiteY20" fmla="*/ 542866 h 1097405"/>
                <a:gd name="connsiteX21" fmla="*/ 62071 w 1903042"/>
                <a:gd name="connsiteY21" fmla="*/ 493068 h 1097405"/>
                <a:gd name="connsiteX22" fmla="*/ 889822 w 1903042"/>
                <a:gd name="connsiteY22" fmla="*/ 18388 h 1097405"/>
                <a:gd name="connsiteX23" fmla="*/ 922170 w 1903042"/>
                <a:gd name="connsiteY23" fmla="*/ 3892 h 1097405"/>
                <a:gd name="connsiteX24" fmla="*/ 951522 w 1903042"/>
                <a:gd name="connsiteY24" fmla="*/ 0 h 1097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03042" h="1097405">
                  <a:moveTo>
                    <a:pt x="951522" y="0"/>
                  </a:moveTo>
                  <a:cubicBezTo>
                    <a:pt x="961394" y="0"/>
                    <a:pt x="971266" y="1298"/>
                    <a:pt x="980873" y="3892"/>
                  </a:cubicBezTo>
                  <a:cubicBezTo>
                    <a:pt x="992332" y="6995"/>
                    <a:pt x="1003173" y="11878"/>
                    <a:pt x="1013134" y="18388"/>
                  </a:cubicBezTo>
                  <a:lnTo>
                    <a:pt x="1840884" y="493068"/>
                  </a:lnTo>
                  <a:cubicBezTo>
                    <a:pt x="1860452" y="505378"/>
                    <a:pt x="1876406" y="522520"/>
                    <a:pt x="1887336" y="542866"/>
                  </a:cubicBezTo>
                  <a:cubicBezTo>
                    <a:pt x="1897472" y="561839"/>
                    <a:pt x="1902937" y="582948"/>
                    <a:pt x="1903025" y="604414"/>
                  </a:cubicBezTo>
                  <a:lnTo>
                    <a:pt x="1903025" y="979091"/>
                  </a:lnTo>
                  <a:cubicBezTo>
                    <a:pt x="1903466" y="994453"/>
                    <a:pt x="1895445" y="1008797"/>
                    <a:pt x="1882135" y="1016529"/>
                  </a:cubicBezTo>
                  <a:cubicBezTo>
                    <a:pt x="1869354" y="1023955"/>
                    <a:pt x="1853577" y="1024108"/>
                    <a:pt x="1840620" y="1016885"/>
                  </a:cubicBezTo>
                  <a:lnTo>
                    <a:pt x="1543314" y="840940"/>
                  </a:lnTo>
                  <a:cubicBezTo>
                    <a:pt x="1519074" y="826443"/>
                    <a:pt x="1491309" y="819017"/>
                    <a:pt x="1463015" y="819474"/>
                  </a:cubicBezTo>
                  <a:cubicBezTo>
                    <a:pt x="1436484" y="819881"/>
                    <a:pt x="1410482" y="827308"/>
                    <a:pt x="1387653" y="840940"/>
                  </a:cubicBezTo>
                  <a:lnTo>
                    <a:pt x="950464" y="1097405"/>
                  </a:lnTo>
                  <a:lnTo>
                    <a:pt x="515302" y="840940"/>
                  </a:lnTo>
                  <a:cubicBezTo>
                    <a:pt x="492473" y="827308"/>
                    <a:pt x="466471" y="819881"/>
                    <a:pt x="439940" y="819474"/>
                  </a:cubicBezTo>
                  <a:cubicBezTo>
                    <a:pt x="411646" y="819017"/>
                    <a:pt x="383881" y="826443"/>
                    <a:pt x="359642" y="840940"/>
                  </a:cubicBezTo>
                  <a:lnTo>
                    <a:pt x="62335" y="1016885"/>
                  </a:lnTo>
                  <a:cubicBezTo>
                    <a:pt x="49378" y="1024108"/>
                    <a:pt x="33601" y="1024006"/>
                    <a:pt x="20820" y="1016529"/>
                  </a:cubicBezTo>
                  <a:cubicBezTo>
                    <a:pt x="7599" y="1008797"/>
                    <a:pt x="-422" y="994453"/>
                    <a:pt x="18" y="979091"/>
                  </a:cubicBezTo>
                  <a:lnTo>
                    <a:pt x="18" y="604414"/>
                  </a:lnTo>
                  <a:cubicBezTo>
                    <a:pt x="195" y="582948"/>
                    <a:pt x="5571" y="561839"/>
                    <a:pt x="15620" y="542866"/>
                  </a:cubicBezTo>
                  <a:cubicBezTo>
                    <a:pt x="26549" y="522520"/>
                    <a:pt x="42591" y="505327"/>
                    <a:pt x="62071" y="493068"/>
                  </a:cubicBezTo>
                  <a:lnTo>
                    <a:pt x="889822" y="18388"/>
                  </a:lnTo>
                  <a:cubicBezTo>
                    <a:pt x="899782" y="11878"/>
                    <a:pt x="910711" y="6995"/>
                    <a:pt x="922170" y="3892"/>
                  </a:cubicBezTo>
                  <a:cubicBezTo>
                    <a:pt x="931778" y="1298"/>
                    <a:pt x="941650" y="0"/>
                    <a:pt x="951522" y="0"/>
                  </a:cubicBezTo>
                  <a:close/>
                </a:path>
              </a:pathLst>
            </a:custGeom>
            <a:grpFill/>
            <a:ln>
              <a:no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457200" fontAlgn="auto">
                <a:spcBef>
                  <a:spcPts val="0"/>
                </a:spcBef>
                <a:spcAft>
                  <a:spcPts val="0"/>
                </a:spcAft>
              </a:pPr>
              <a:endParaRPr lang="en-US" sz="1013">
                <a:solidFill>
                  <a:prstClr val="white"/>
                </a:solidFill>
              </a:endParaRPr>
            </a:p>
          </p:txBody>
        </p:sp>
        <p:sp>
          <p:nvSpPr>
            <p:cNvPr id="27" name="Freeform: Shape 40">
              <a:extLst>
                <a:ext uri="{FF2B5EF4-FFF2-40B4-BE49-F238E27FC236}">
                  <a16:creationId xmlns:a16="http://schemas.microsoft.com/office/drawing/2014/main" id="{4221B9C6-30A0-47D4-A88F-564389C46683}"/>
                </a:ext>
              </a:extLst>
            </p:cNvPr>
            <p:cNvSpPr/>
            <p:nvPr/>
          </p:nvSpPr>
          <p:spPr>
            <a:xfrm>
              <a:off x="1619695" y="2142937"/>
              <a:ext cx="713762" cy="820007"/>
            </a:xfrm>
            <a:custGeom>
              <a:avLst/>
              <a:gdLst>
                <a:gd name="connsiteX0" fmla="*/ 429818 w 853409"/>
                <a:gd name="connsiteY0" fmla="*/ 23 h 980441"/>
                <a:gd name="connsiteX1" fmla="*/ 457465 w 853409"/>
                <a:gd name="connsiteY1" fmla="*/ 7667 h 980441"/>
                <a:gd name="connsiteX2" fmla="*/ 843423 w 853409"/>
                <a:gd name="connsiteY2" fmla="*/ 231346 h 980441"/>
                <a:gd name="connsiteX3" fmla="*/ 853409 w 853409"/>
                <a:gd name="connsiteY3" fmla="*/ 247971 h 980441"/>
                <a:gd name="connsiteX4" fmla="*/ 844200 w 853409"/>
                <a:gd name="connsiteY4" fmla="*/ 264325 h 980441"/>
                <a:gd name="connsiteX5" fmla="*/ 532455 w 853409"/>
                <a:gd name="connsiteY5" fmla="*/ 453134 h 980441"/>
                <a:gd name="connsiteX6" fmla="*/ 475457 w 853409"/>
                <a:gd name="connsiteY6" fmla="*/ 512386 h 980441"/>
                <a:gd name="connsiteX7" fmla="*/ 455226 w 853409"/>
                <a:gd name="connsiteY7" fmla="*/ 582526 h 980441"/>
                <a:gd name="connsiteX8" fmla="*/ 444776 w 853409"/>
                <a:gd name="connsiteY8" fmla="*/ 961709 h 980441"/>
                <a:gd name="connsiteX9" fmla="*/ 435349 w 853409"/>
                <a:gd name="connsiteY9" fmla="*/ 977892 h 980441"/>
                <a:gd name="connsiteX10" fmla="*/ 415976 w 853409"/>
                <a:gd name="connsiteY10" fmla="*/ 977657 h 980441"/>
                <a:gd name="connsiteX11" fmla="*/ 30038 w 853409"/>
                <a:gd name="connsiteY11" fmla="*/ 753943 h 980441"/>
                <a:gd name="connsiteX12" fmla="*/ 9416 w 853409"/>
                <a:gd name="connsiteY12" fmla="*/ 734033 h 980441"/>
                <a:gd name="connsiteX13" fmla="*/ 319 w 853409"/>
                <a:gd name="connsiteY13" fmla="*/ 704617 h 980441"/>
                <a:gd name="connsiteX14" fmla="*/ 98 w 853409"/>
                <a:gd name="connsiteY14" fmla="*/ 273396 h 980441"/>
                <a:gd name="connsiteX15" fmla="*/ 1633 w 853409"/>
                <a:gd name="connsiteY15" fmla="*/ 257479 h 980441"/>
                <a:gd name="connsiteX16" fmla="*/ 14830 w 853409"/>
                <a:gd name="connsiteY16" fmla="*/ 234436 h 980441"/>
                <a:gd name="connsiteX17" fmla="*/ 27783 w 853409"/>
                <a:gd name="connsiteY17" fmla="*/ 225058 h 980441"/>
                <a:gd name="connsiteX18" fmla="*/ 399843 w 853409"/>
                <a:gd name="connsiteY18" fmla="*/ 7060 h 980441"/>
                <a:gd name="connsiteX19" fmla="*/ 429818 w 853409"/>
                <a:gd name="connsiteY19" fmla="*/ 23 h 980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3409" h="980441">
                  <a:moveTo>
                    <a:pt x="429818" y="23"/>
                  </a:moveTo>
                  <a:cubicBezTo>
                    <a:pt x="439534" y="296"/>
                    <a:pt x="449011" y="2916"/>
                    <a:pt x="457465" y="7667"/>
                  </a:cubicBezTo>
                  <a:lnTo>
                    <a:pt x="843423" y="231346"/>
                  </a:lnTo>
                  <a:cubicBezTo>
                    <a:pt x="849539" y="234664"/>
                    <a:pt x="853353" y="241036"/>
                    <a:pt x="853409" y="247971"/>
                  </a:cubicBezTo>
                  <a:cubicBezTo>
                    <a:pt x="853445" y="254665"/>
                    <a:pt x="849952" y="260901"/>
                    <a:pt x="844200" y="264325"/>
                  </a:cubicBezTo>
                  <a:lnTo>
                    <a:pt x="532455" y="453134"/>
                  </a:lnTo>
                  <a:cubicBezTo>
                    <a:pt x="508672" y="467629"/>
                    <a:pt x="489042" y="488046"/>
                    <a:pt x="475457" y="512386"/>
                  </a:cubicBezTo>
                  <a:cubicBezTo>
                    <a:pt x="463429" y="533936"/>
                    <a:pt x="456527" y="557916"/>
                    <a:pt x="455226" y="582526"/>
                  </a:cubicBezTo>
                  <a:lnTo>
                    <a:pt x="444776" y="961709"/>
                  </a:lnTo>
                  <a:cubicBezTo>
                    <a:pt x="444733" y="968403"/>
                    <a:pt x="441121" y="974572"/>
                    <a:pt x="435349" y="977892"/>
                  </a:cubicBezTo>
                  <a:cubicBezTo>
                    <a:pt x="429319" y="981387"/>
                    <a:pt x="421883" y="981270"/>
                    <a:pt x="415976" y="977657"/>
                  </a:cubicBezTo>
                  <a:lnTo>
                    <a:pt x="30038" y="753943"/>
                  </a:lnTo>
                  <a:cubicBezTo>
                    <a:pt x="21643" y="749089"/>
                    <a:pt x="14587" y="742241"/>
                    <a:pt x="9416" y="734033"/>
                  </a:cubicBezTo>
                  <a:cubicBezTo>
                    <a:pt x="3878" y="725155"/>
                    <a:pt x="750" y="715034"/>
                    <a:pt x="319" y="704617"/>
                  </a:cubicBezTo>
                  <a:lnTo>
                    <a:pt x="98" y="273396"/>
                  </a:lnTo>
                  <a:cubicBezTo>
                    <a:pt x="-237" y="268051"/>
                    <a:pt x="291" y="262647"/>
                    <a:pt x="1633" y="257479"/>
                  </a:cubicBezTo>
                  <a:cubicBezTo>
                    <a:pt x="3937" y="248767"/>
                    <a:pt x="8482" y="240832"/>
                    <a:pt x="14830" y="234436"/>
                  </a:cubicBezTo>
                  <a:cubicBezTo>
                    <a:pt x="18629" y="230630"/>
                    <a:pt x="23003" y="227475"/>
                    <a:pt x="27783" y="225058"/>
                  </a:cubicBezTo>
                  <a:lnTo>
                    <a:pt x="399843" y="7060"/>
                  </a:lnTo>
                  <a:cubicBezTo>
                    <a:pt x="409046" y="2161"/>
                    <a:pt x="419358" y="-262"/>
                    <a:pt x="429818" y="23"/>
                  </a:cubicBezTo>
                  <a:close/>
                </a:path>
              </a:pathLst>
            </a:custGeom>
            <a:grpFill/>
            <a:ln>
              <a:no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defTabSz="457200" fontAlgn="auto">
                <a:spcBef>
                  <a:spcPts val="0"/>
                </a:spcBef>
                <a:spcAft>
                  <a:spcPts val="0"/>
                </a:spcAft>
              </a:pPr>
              <a:endParaRPr lang="en-US" sz="2250" b="1" dirty="0">
                <a:solidFill>
                  <a:prstClr val="white"/>
                </a:solidFill>
              </a:endParaRPr>
            </a:p>
          </p:txBody>
        </p:sp>
        <p:sp>
          <p:nvSpPr>
            <p:cNvPr id="28" name="Freeform: Shape 41">
              <a:extLst>
                <a:ext uri="{FF2B5EF4-FFF2-40B4-BE49-F238E27FC236}">
                  <a16:creationId xmlns:a16="http://schemas.microsoft.com/office/drawing/2014/main" id="{ED64C63A-1FCF-43CC-9A81-20CCD6F3D47D}"/>
                </a:ext>
              </a:extLst>
            </p:cNvPr>
            <p:cNvSpPr/>
            <p:nvPr/>
          </p:nvSpPr>
          <p:spPr>
            <a:xfrm>
              <a:off x="2495349" y="2144585"/>
              <a:ext cx="715585" cy="816697"/>
            </a:xfrm>
            <a:custGeom>
              <a:avLst/>
              <a:gdLst>
                <a:gd name="connsiteX0" fmla="*/ 426606 w 855589"/>
                <a:gd name="connsiteY0" fmla="*/ 18 h 976484"/>
                <a:gd name="connsiteX1" fmla="*/ 456559 w 855589"/>
                <a:gd name="connsiteY1" fmla="*/ 7147 h 976484"/>
                <a:gd name="connsiteX2" fmla="*/ 827944 w 855589"/>
                <a:gd name="connsiteY2" fmla="*/ 226292 h 976484"/>
                <a:gd name="connsiteX3" fmla="*/ 840868 w 855589"/>
                <a:gd name="connsiteY3" fmla="*/ 235710 h 976484"/>
                <a:gd name="connsiteX4" fmla="*/ 853995 w 855589"/>
                <a:gd name="connsiteY4" fmla="*/ 258793 h 976484"/>
                <a:gd name="connsiteX5" fmla="*/ 855480 w 855589"/>
                <a:gd name="connsiteY5" fmla="*/ 274715 h 976484"/>
                <a:gd name="connsiteX6" fmla="*/ 853929 w 855589"/>
                <a:gd name="connsiteY6" fmla="*/ 705933 h 976484"/>
                <a:gd name="connsiteX7" fmla="*/ 844742 w 855589"/>
                <a:gd name="connsiteY7" fmla="*/ 735321 h 976484"/>
                <a:gd name="connsiteX8" fmla="*/ 824098 w 855589"/>
                <a:gd name="connsiteY8" fmla="*/ 755237 h 976484"/>
                <a:gd name="connsiteX9" fmla="*/ 435202 w 855589"/>
                <a:gd name="connsiteY9" fmla="*/ 973767 h 976484"/>
                <a:gd name="connsiteX10" fmla="*/ 415809 w 855589"/>
                <a:gd name="connsiteY10" fmla="*/ 973908 h 976484"/>
                <a:gd name="connsiteX11" fmla="*/ 406412 w 855589"/>
                <a:gd name="connsiteY11" fmla="*/ 957661 h 976484"/>
                <a:gd name="connsiteX12" fmla="*/ 402417 w 855589"/>
                <a:gd name="connsiteY12" fmla="*/ 593220 h 976484"/>
                <a:gd name="connsiteX13" fmla="*/ 380394 w 855589"/>
                <a:gd name="connsiteY13" fmla="*/ 514008 h 976484"/>
                <a:gd name="connsiteX14" fmla="*/ 330294 w 855589"/>
                <a:gd name="connsiteY14" fmla="*/ 460913 h 976484"/>
                <a:gd name="connsiteX15" fmla="*/ 9140 w 855589"/>
                <a:gd name="connsiteY15" fmla="*/ 259049 h 976484"/>
                <a:gd name="connsiteX16" fmla="*/ 2 w 855589"/>
                <a:gd name="connsiteY16" fmla="*/ 242701 h 976484"/>
                <a:gd name="connsiteX17" fmla="*/ 10058 w 855589"/>
                <a:gd name="connsiteY17" fmla="*/ 226142 h 976484"/>
                <a:gd name="connsiteX18" fmla="*/ 398974 w 855589"/>
                <a:gd name="connsiteY18" fmla="*/ 7646 h 976484"/>
                <a:gd name="connsiteX19" fmla="*/ 426606 w 855589"/>
                <a:gd name="connsiteY19" fmla="*/ 18 h 976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5589" h="976484">
                  <a:moveTo>
                    <a:pt x="426606" y="18"/>
                  </a:moveTo>
                  <a:cubicBezTo>
                    <a:pt x="437066" y="-235"/>
                    <a:pt x="447371" y="2220"/>
                    <a:pt x="456559" y="7147"/>
                  </a:cubicBezTo>
                  <a:lnTo>
                    <a:pt x="827944" y="226292"/>
                  </a:lnTo>
                  <a:cubicBezTo>
                    <a:pt x="832717" y="228723"/>
                    <a:pt x="837101" y="231926"/>
                    <a:pt x="840868" y="235710"/>
                  </a:cubicBezTo>
                  <a:cubicBezTo>
                    <a:pt x="847197" y="242125"/>
                    <a:pt x="851717" y="250074"/>
                    <a:pt x="853995" y="258793"/>
                  </a:cubicBezTo>
                  <a:cubicBezTo>
                    <a:pt x="855340" y="264000"/>
                    <a:pt x="855831" y="269371"/>
                    <a:pt x="855480" y="274715"/>
                  </a:cubicBezTo>
                  <a:lnTo>
                    <a:pt x="853929" y="705933"/>
                  </a:lnTo>
                  <a:cubicBezTo>
                    <a:pt x="853466" y="716349"/>
                    <a:pt x="850307" y="726460"/>
                    <a:pt x="844742" y="735321"/>
                  </a:cubicBezTo>
                  <a:cubicBezTo>
                    <a:pt x="839565" y="743547"/>
                    <a:pt x="832488" y="750373"/>
                    <a:pt x="824098" y="755237"/>
                  </a:cubicBezTo>
                  <a:lnTo>
                    <a:pt x="435202" y="973767"/>
                  </a:lnTo>
                  <a:cubicBezTo>
                    <a:pt x="429234" y="977345"/>
                    <a:pt x="421808" y="977387"/>
                    <a:pt x="415809" y="973908"/>
                  </a:cubicBezTo>
                  <a:cubicBezTo>
                    <a:pt x="410027" y="970535"/>
                    <a:pt x="406434" y="964355"/>
                    <a:pt x="406412" y="957661"/>
                  </a:cubicBezTo>
                  <a:lnTo>
                    <a:pt x="402417" y="593220"/>
                  </a:lnTo>
                  <a:cubicBezTo>
                    <a:pt x="402033" y="565371"/>
                    <a:pt x="394440" y="538084"/>
                    <a:pt x="380394" y="514008"/>
                  </a:cubicBezTo>
                  <a:cubicBezTo>
                    <a:pt x="367956" y="492691"/>
                    <a:pt x="350821" y="474551"/>
                    <a:pt x="330294" y="460913"/>
                  </a:cubicBezTo>
                  <a:lnTo>
                    <a:pt x="9140" y="259049"/>
                  </a:lnTo>
                  <a:cubicBezTo>
                    <a:pt x="3399" y="255607"/>
                    <a:pt x="-75" y="249360"/>
                    <a:pt x="2" y="242701"/>
                  </a:cubicBezTo>
                  <a:cubicBezTo>
                    <a:pt x="59" y="235732"/>
                    <a:pt x="3943" y="229390"/>
                    <a:pt x="10058" y="226142"/>
                  </a:cubicBezTo>
                  <a:lnTo>
                    <a:pt x="398974" y="7646"/>
                  </a:lnTo>
                  <a:cubicBezTo>
                    <a:pt x="407424" y="2887"/>
                    <a:pt x="416909" y="295"/>
                    <a:pt x="426606" y="18"/>
                  </a:cubicBezTo>
                  <a:close/>
                </a:path>
              </a:pathLst>
            </a:custGeom>
            <a:grpFill/>
            <a:ln>
              <a:no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5718" rIns="51435" bIns="25718" numCol="1" spcCol="0" rtlCol="0" fromWordArt="0" anchor="ctr" anchorCtr="0" forceAA="0" compatLnSpc="1">
              <a:prstTxWarp prst="textNoShape">
                <a:avLst/>
              </a:prstTxWarp>
              <a:noAutofit/>
            </a:bodyPr>
            <a:lstStyle/>
            <a:p>
              <a:pPr algn="r" defTabSz="457200" fontAlgn="auto">
                <a:spcBef>
                  <a:spcPts val="0"/>
                </a:spcBef>
                <a:spcAft>
                  <a:spcPts val="0"/>
                </a:spcAft>
              </a:pPr>
              <a:endParaRPr lang="en-US" sz="2250" b="1" dirty="0">
                <a:solidFill>
                  <a:prstClr val="white"/>
                </a:solidFill>
              </a:endParaRPr>
            </a:p>
          </p:txBody>
        </p:sp>
        <p:sp>
          <p:nvSpPr>
            <p:cNvPr id="29" name="Freeform: Shape 72">
              <a:extLst>
                <a:ext uri="{FF2B5EF4-FFF2-40B4-BE49-F238E27FC236}">
                  <a16:creationId xmlns:a16="http://schemas.microsoft.com/office/drawing/2014/main" id="{522D5FB8-C8B1-4C30-B115-96FF420F6110}"/>
                </a:ext>
              </a:extLst>
            </p:cNvPr>
            <p:cNvSpPr/>
            <p:nvPr/>
          </p:nvSpPr>
          <p:spPr>
            <a:xfrm>
              <a:off x="2510224" y="2400291"/>
              <a:ext cx="1137367" cy="1555875"/>
            </a:xfrm>
            <a:custGeom>
              <a:avLst/>
              <a:gdLst>
                <a:gd name="connsiteX0" fmla="*/ 947886 w 1359893"/>
                <a:gd name="connsiteY0" fmla="*/ 4 h 1860282"/>
                <a:gd name="connsiteX1" fmla="*/ 969230 w 1359893"/>
                <a:gd name="connsiteY1" fmla="*/ 6167 h 1860282"/>
                <a:gd name="connsiteX2" fmla="*/ 1294203 w 1359893"/>
                <a:gd name="connsiteY2" fmla="*/ 192650 h 1860282"/>
                <a:gd name="connsiteX3" fmla="*/ 1339821 w 1359893"/>
                <a:gd name="connsiteY3" fmla="*/ 236815 h 1860282"/>
                <a:gd name="connsiteX4" fmla="*/ 1359893 w 1359893"/>
                <a:gd name="connsiteY4" fmla="*/ 301889 h 1860282"/>
                <a:gd name="connsiteX5" fmla="*/ 1359618 w 1359893"/>
                <a:gd name="connsiteY5" fmla="*/ 1256086 h 1860282"/>
                <a:gd name="connsiteX6" fmla="*/ 1356091 w 1359893"/>
                <a:gd name="connsiteY6" fmla="*/ 1291358 h 1860282"/>
                <a:gd name="connsiteX7" fmla="*/ 1326874 w 1359893"/>
                <a:gd name="connsiteY7" fmla="*/ 1342274 h 1860282"/>
                <a:gd name="connsiteX8" fmla="*/ 1298244 w 1359893"/>
                <a:gd name="connsiteY8" fmla="*/ 1363040 h 1860282"/>
                <a:gd name="connsiteX9" fmla="*/ 474551 w 1359893"/>
                <a:gd name="connsiteY9" fmla="*/ 1844726 h 1860282"/>
                <a:gd name="connsiteX10" fmla="*/ 408240 w 1359893"/>
                <a:gd name="connsiteY10" fmla="*/ 1860230 h 1860282"/>
                <a:gd name="connsiteX11" fmla="*/ 347048 w 1359893"/>
                <a:gd name="connsiteY11" fmla="*/ 1843205 h 1860282"/>
                <a:gd name="connsiteX12" fmla="*/ 22075 w 1359893"/>
                <a:gd name="connsiteY12" fmla="*/ 1656723 h 1860282"/>
                <a:gd name="connsiteX13" fmla="*/ 1 w 1359893"/>
                <a:gd name="connsiteY13" fmla="*/ 1619971 h 1860282"/>
                <a:gd name="connsiteX14" fmla="*/ 20355 w 1359893"/>
                <a:gd name="connsiteY14" fmla="*/ 1583786 h 1860282"/>
                <a:gd name="connsiteX15" fmla="*/ 320933 w 1359893"/>
                <a:gd name="connsiteY15" fmla="*/ 1413490 h 1860282"/>
                <a:gd name="connsiteX16" fmla="*/ 379517 w 1359893"/>
                <a:gd name="connsiteY16" fmla="*/ 1354528 h 1860282"/>
                <a:gd name="connsiteX17" fmla="*/ 398408 w 1359893"/>
                <a:gd name="connsiteY17" fmla="*/ 1278480 h 1860282"/>
                <a:gd name="connsiteX18" fmla="*/ 393560 w 1359893"/>
                <a:gd name="connsiteY18" fmla="*/ 771641 h 1860282"/>
                <a:gd name="connsiteX19" fmla="*/ 832590 w 1359893"/>
                <a:gd name="connsiteY19" fmla="*/ 521854 h 1860282"/>
                <a:gd name="connsiteX20" fmla="*/ 888716 w 1359893"/>
                <a:gd name="connsiteY20" fmla="*/ 467173 h 1860282"/>
                <a:gd name="connsiteX21" fmla="*/ 910064 w 1359893"/>
                <a:gd name="connsiteY21" fmla="*/ 386843 h 1860282"/>
                <a:gd name="connsiteX22" fmla="*/ 905434 w 1359893"/>
                <a:gd name="connsiteY22" fmla="*/ 41407 h 1860282"/>
                <a:gd name="connsiteX23" fmla="*/ 926406 w 1359893"/>
                <a:gd name="connsiteY23" fmla="*/ 5576 h 1860282"/>
                <a:gd name="connsiteX24" fmla="*/ 947886 w 1359893"/>
                <a:gd name="connsiteY24" fmla="*/ 4 h 1860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9893" h="1860282">
                  <a:moveTo>
                    <a:pt x="947886" y="4"/>
                  </a:moveTo>
                  <a:cubicBezTo>
                    <a:pt x="955293" y="101"/>
                    <a:pt x="962678" y="2153"/>
                    <a:pt x="969230" y="6167"/>
                  </a:cubicBezTo>
                  <a:lnTo>
                    <a:pt x="1294203" y="192650"/>
                  </a:lnTo>
                  <a:cubicBezTo>
                    <a:pt x="1312733" y="203486"/>
                    <a:pt x="1328366" y="218656"/>
                    <a:pt x="1339821" y="236815"/>
                  </a:cubicBezTo>
                  <a:cubicBezTo>
                    <a:pt x="1352028" y="256421"/>
                    <a:pt x="1358955" y="278892"/>
                    <a:pt x="1359893" y="301889"/>
                  </a:cubicBezTo>
                  <a:lnTo>
                    <a:pt x="1359618" y="1256086"/>
                  </a:lnTo>
                  <a:cubicBezTo>
                    <a:pt x="1360308" y="1267965"/>
                    <a:pt x="1359103" y="1279876"/>
                    <a:pt x="1356091" y="1291358"/>
                  </a:cubicBezTo>
                  <a:cubicBezTo>
                    <a:pt x="1351028" y="1310607"/>
                    <a:pt x="1340937" y="1328190"/>
                    <a:pt x="1326874" y="1342274"/>
                  </a:cubicBezTo>
                  <a:cubicBezTo>
                    <a:pt x="1318479" y="1350668"/>
                    <a:pt x="1308848" y="1357641"/>
                    <a:pt x="1298244" y="1363040"/>
                  </a:cubicBezTo>
                  <a:lnTo>
                    <a:pt x="474551" y="1844726"/>
                  </a:lnTo>
                  <a:cubicBezTo>
                    <a:pt x="454135" y="1855571"/>
                    <a:pt x="431327" y="1860877"/>
                    <a:pt x="408240" y="1860230"/>
                  </a:cubicBezTo>
                  <a:cubicBezTo>
                    <a:pt x="386739" y="1859579"/>
                    <a:pt x="365710" y="1853812"/>
                    <a:pt x="347048" y="1843205"/>
                  </a:cubicBezTo>
                  <a:lnTo>
                    <a:pt x="22075" y="1656723"/>
                  </a:lnTo>
                  <a:cubicBezTo>
                    <a:pt x="8532" y="1649459"/>
                    <a:pt x="83" y="1635363"/>
                    <a:pt x="1" y="1619971"/>
                  </a:cubicBezTo>
                  <a:cubicBezTo>
                    <a:pt x="-79" y="1605189"/>
                    <a:pt x="7642" y="1591429"/>
                    <a:pt x="20355" y="1583786"/>
                  </a:cubicBezTo>
                  <a:lnTo>
                    <a:pt x="320933" y="1413490"/>
                  </a:lnTo>
                  <a:cubicBezTo>
                    <a:pt x="345571" y="1399682"/>
                    <a:pt x="365831" y="1379296"/>
                    <a:pt x="379517" y="1354528"/>
                  </a:cubicBezTo>
                  <a:cubicBezTo>
                    <a:pt x="392368" y="1331314"/>
                    <a:pt x="398869" y="1305065"/>
                    <a:pt x="398408" y="1278480"/>
                  </a:cubicBezTo>
                  <a:lnTo>
                    <a:pt x="393560" y="771641"/>
                  </a:lnTo>
                  <a:lnTo>
                    <a:pt x="832590" y="521854"/>
                  </a:lnTo>
                  <a:cubicBezTo>
                    <a:pt x="855776" y="508838"/>
                    <a:pt x="875159" y="489982"/>
                    <a:pt x="888716" y="467173"/>
                  </a:cubicBezTo>
                  <a:cubicBezTo>
                    <a:pt x="903196" y="442860"/>
                    <a:pt x="910574" y="415082"/>
                    <a:pt x="910064" y="386843"/>
                  </a:cubicBezTo>
                  <a:lnTo>
                    <a:pt x="905434" y="41407"/>
                  </a:lnTo>
                  <a:cubicBezTo>
                    <a:pt x="905618" y="26574"/>
                    <a:pt x="913559" y="12940"/>
                    <a:pt x="926406" y="5576"/>
                  </a:cubicBezTo>
                  <a:cubicBezTo>
                    <a:pt x="933049" y="1767"/>
                    <a:pt x="940479" y="-93"/>
                    <a:pt x="947886" y="4"/>
                  </a:cubicBezTo>
                  <a:close/>
                </a:path>
              </a:pathLst>
            </a:custGeom>
            <a:grpFill/>
            <a:ln>
              <a:no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457200" fontAlgn="auto">
                <a:spcBef>
                  <a:spcPts val="0"/>
                </a:spcBef>
                <a:spcAft>
                  <a:spcPts val="0"/>
                </a:spcAft>
              </a:pPr>
              <a:endParaRPr lang="en-US" sz="1013">
                <a:solidFill>
                  <a:prstClr val="white"/>
                </a:solidFill>
              </a:endParaRPr>
            </a:p>
          </p:txBody>
        </p:sp>
        <p:sp>
          <p:nvSpPr>
            <p:cNvPr id="35" name="Freeform: Shape 73">
              <a:extLst>
                <a:ext uri="{FF2B5EF4-FFF2-40B4-BE49-F238E27FC236}">
                  <a16:creationId xmlns:a16="http://schemas.microsoft.com/office/drawing/2014/main" id="{F7E90E73-2452-4098-9B68-211047AB7427}"/>
                </a:ext>
              </a:extLst>
            </p:cNvPr>
            <p:cNvSpPr/>
            <p:nvPr/>
          </p:nvSpPr>
          <p:spPr>
            <a:xfrm>
              <a:off x="1183711" y="2400318"/>
              <a:ext cx="1137548" cy="1555858"/>
            </a:xfrm>
            <a:custGeom>
              <a:avLst/>
              <a:gdLst>
                <a:gd name="connsiteX0" fmla="*/ 411919 w 1360108"/>
                <a:gd name="connsiteY0" fmla="*/ 3 h 1860261"/>
                <a:gd name="connsiteX1" fmla="*/ 433439 w 1360108"/>
                <a:gd name="connsiteY1" fmla="*/ 5639 h 1860261"/>
                <a:gd name="connsiteX2" fmla="*/ 454416 w 1360108"/>
                <a:gd name="connsiteY2" fmla="*/ 41466 h 1860261"/>
                <a:gd name="connsiteX3" fmla="*/ 449842 w 1360108"/>
                <a:gd name="connsiteY3" fmla="*/ 386903 h 1860261"/>
                <a:gd name="connsiteX4" fmla="*/ 471203 w 1360108"/>
                <a:gd name="connsiteY4" fmla="*/ 467229 h 1860261"/>
                <a:gd name="connsiteX5" fmla="*/ 527339 w 1360108"/>
                <a:gd name="connsiteY5" fmla="*/ 521901 h 1860261"/>
                <a:gd name="connsiteX6" fmla="*/ 967418 w 1360108"/>
                <a:gd name="connsiteY6" fmla="*/ 773374 h 1860261"/>
                <a:gd name="connsiteX7" fmla="*/ 961645 w 1360108"/>
                <a:gd name="connsiteY7" fmla="*/ 1278456 h 1860261"/>
                <a:gd name="connsiteX8" fmla="*/ 980548 w 1360108"/>
                <a:gd name="connsiteY8" fmla="*/ 1354501 h 1860261"/>
                <a:gd name="connsiteX9" fmla="*/ 1039141 w 1360108"/>
                <a:gd name="connsiteY9" fmla="*/ 1413454 h 1860261"/>
                <a:gd name="connsiteX10" fmla="*/ 1339747 w 1360108"/>
                <a:gd name="connsiteY10" fmla="*/ 1583700 h 1860261"/>
                <a:gd name="connsiteX11" fmla="*/ 1360107 w 1360108"/>
                <a:gd name="connsiteY11" fmla="*/ 1619882 h 1860261"/>
                <a:gd name="connsiteX12" fmla="*/ 1337995 w 1360108"/>
                <a:gd name="connsiteY12" fmla="*/ 1656561 h 1860261"/>
                <a:gd name="connsiteX13" fmla="*/ 1013053 w 1360108"/>
                <a:gd name="connsiteY13" fmla="*/ 1843096 h 1860261"/>
                <a:gd name="connsiteX14" fmla="*/ 951908 w 1360108"/>
                <a:gd name="connsiteY14" fmla="*/ 1860208 h 1860261"/>
                <a:gd name="connsiteX15" fmla="*/ 885594 w 1360108"/>
                <a:gd name="connsiteY15" fmla="*/ 1844715 h 1860261"/>
                <a:gd name="connsiteX16" fmla="*/ 61822 w 1360108"/>
                <a:gd name="connsiteY16" fmla="*/ 1363163 h 1860261"/>
                <a:gd name="connsiteX17" fmla="*/ 33145 w 1360108"/>
                <a:gd name="connsiteY17" fmla="*/ 1342325 h 1860261"/>
                <a:gd name="connsiteX18" fmla="*/ 3919 w 1360108"/>
                <a:gd name="connsiteY18" fmla="*/ 1291414 h 1860261"/>
                <a:gd name="connsiteX19" fmla="*/ 431 w 1360108"/>
                <a:gd name="connsiteY19" fmla="*/ 1256219 h 1860261"/>
                <a:gd name="connsiteX20" fmla="*/ 0 w 1360108"/>
                <a:gd name="connsiteY20" fmla="*/ 302022 h 1860261"/>
                <a:gd name="connsiteX21" fmla="*/ 20061 w 1360108"/>
                <a:gd name="connsiteY21" fmla="*/ 236945 h 1860261"/>
                <a:gd name="connsiteX22" fmla="*/ 65628 w 1360108"/>
                <a:gd name="connsiteY22" fmla="*/ 192696 h 1860261"/>
                <a:gd name="connsiteX23" fmla="*/ 390571 w 1360108"/>
                <a:gd name="connsiteY23" fmla="*/ 6160 h 1860261"/>
                <a:gd name="connsiteX24" fmla="*/ 411919 w 1360108"/>
                <a:gd name="connsiteY24" fmla="*/ 3 h 1860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60108" h="1860261">
                  <a:moveTo>
                    <a:pt x="411919" y="3"/>
                  </a:moveTo>
                  <a:cubicBezTo>
                    <a:pt x="419332" y="-85"/>
                    <a:pt x="426773" y="1792"/>
                    <a:pt x="433439" y="5639"/>
                  </a:cubicBezTo>
                  <a:cubicBezTo>
                    <a:pt x="446242" y="13026"/>
                    <a:pt x="454230" y="26633"/>
                    <a:pt x="454416" y="41466"/>
                  </a:cubicBezTo>
                  <a:lnTo>
                    <a:pt x="449842" y="386903"/>
                  </a:lnTo>
                  <a:cubicBezTo>
                    <a:pt x="449338" y="415142"/>
                    <a:pt x="456720" y="442919"/>
                    <a:pt x="471203" y="467229"/>
                  </a:cubicBezTo>
                  <a:cubicBezTo>
                    <a:pt x="484765" y="490036"/>
                    <a:pt x="504151" y="508889"/>
                    <a:pt x="527339" y="521901"/>
                  </a:cubicBezTo>
                  <a:lnTo>
                    <a:pt x="967418" y="773374"/>
                  </a:lnTo>
                  <a:lnTo>
                    <a:pt x="961645" y="1278456"/>
                  </a:lnTo>
                  <a:cubicBezTo>
                    <a:pt x="961188" y="1305041"/>
                    <a:pt x="967693" y="1331289"/>
                    <a:pt x="980548" y="1354501"/>
                  </a:cubicBezTo>
                  <a:cubicBezTo>
                    <a:pt x="994238" y="1379267"/>
                    <a:pt x="1014501" y="1399649"/>
                    <a:pt x="1039141" y="1413454"/>
                  </a:cubicBezTo>
                  <a:lnTo>
                    <a:pt x="1339747" y="1583700"/>
                  </a:lnTo>
                  <a:cubicBezTo>
                    <a:pt x="1352462" y="1591341"/>
                    <a:pt x="1360229" y="1605075"/>
                    <a:pt x="1360107" y="1619882"/>
                  </a:cubicBezTo>
                  <a:cubicBezTo>
                    <a:pt x="1359984" y="1635197"/>
                    <a:pt x="1351537" y="1649295"/>
                    <a:pt x="1337995" y="1656561"/>
                  </a:cubicBezTo>
                  <a:lnTo>
                    <a:pt x="1013053" y="1843096"/>
                  </a:lnTo>
                  <a:cubicBezTo>
                    <a:pt x="994349" y="1853630"/>
                    <a:pt x="973365" y="1859477"/>
                    <a:pt x="951908" y="1860208"/>
                  </a:cubicBezTo>
                  <a:cubicBezTo>
                    <a:pt x="928821" y="1860859"/>
                    <a:pt x="905924" y="1855505"/>
                    <a:pt x="885594" y="1844715"/>
                  </a:cubicBezTo>
                  <a:lnTo>
                    <a:pt x="61822" y="1363163"/>
                  </a:lnTo>
                  <a:cubicBezTo>
                    <a:pt x="51217" y="1357766"/>
                    <a:pt x="41541" y="1350718"/>
                    <a:pt x="33145" y="1342325"/>
                  </a:cubicBezTo>
                  <a:cubicBezTo>
                    <a:pt x="19079" y="1328244"/>
                    <a:pt x="8986" y="1310662"/>
                    <a:pt x="3919" y="1291414"/>
                  </a:cubicBezTo>
                  <a:cubicBezTo>
                    <a:pt x="906" y="1279932"/>
                    <a:pt x="-257" y="1268099"/>
                    <a:pt x="431" y="1256219"/>
                  </a:cubicBezTo>
                  <a:lnTo>
                    <a:pt x="0" y="302022"/>
                  </a:lnTo>
                  <a:cubicBezTo>
                    <a:pt x="934" y="278923"/>
                    <a:pt x="7857" y="256553"/>
                    <a:pt x="20061" y="236945"/>
                  </a:cubicBezTo>
                  <a:cubicBezTo>
                    <a:pt x="31469" y="218708"/>
                    <a:pt x="47056" y="203459"/>
                    <a:pt x="65628" y="192696"/>
                  </a:cubicBezTo>
                  <a:lnTo>
                    <a:pt x="390571" y="6160"/>
                  </a:lnTo>
                  <a:cubicBezTo>
                    <a:pt x="397123" y="2145"/>
                    <a:pt x="404507" y="91"/>
                    <a:pt x="411919" y="3"/>
                  </a:cubicBezTo>
                  <a:close/>
                </a:path>
              </a:pathLst>
            </a:custGeom>
            <a:grpFill/>
            <a:ln>
              <a:no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25718" numCol="1" spcCol="0" rtlCol="0" fromWordArt="0" anchor="ctr" anchorCtr="0" forceAA="0" compatLnSpc="1">
              <a:prstTxWarp prst="textNoShape">
                <a:avLst/>
              </a:prstTxWarp>
              <a:noAutofit/>
            </a:bodyPr>
            <a:lstStyle/>
            <a:p>
              <a:pPr algn="ctr" defTabSz="457200" fontAlgn="auto">
                <a:spcBef>
                  <a:spcPts val="0"/>
                </a:spcBef>
                <a:spcAft>
                  <a:spcPts val="0"/>
                </a:spcAft>
              </a:pPr>
              <a:endParaRPr lang="en-US" sz="1013">
                <a:solidFill>
                  <a:prstClr val="white"/>
                </a:solidFill>
              </a:endParaRPr>
            </a:p>
          </p:txBody>
        </p:sp>
        <p:sp>
          <p:nvSpPr>
            <p:cNvPr id="36" name="Freeform: Shape 74">
              <a:extLst>
                <a:ext uri="{FF2B5EF4-FFF2-40B4-BE49-F238E27FC236}">
                  <a16:creationId xmlns:a16="http://schemas.microsoft.com/office/drawing/2014/main" id="{3689AC02-F0CA-4E1E-94C8-C19CBA8BA16E}"/>
                </a:ext>
              </a:extLst>
            </p:cNvPr>
            <p:cNvSpPr/>
            <p:nvPr/>
          </p:nvSpPr>
          <p:spPr>
            <a:xfrm>
              <a:off x="2047332" y="3103813"/>
              <a:ext cx="721228" cy="617835"/>
            </a:xfrm>
            <a:custGeom>
              <a:avLst/>
              <a:gdLst>
                <a:gd name="connsiteX0" fmla="*/ 30508 w 862336"/>
                <a:gd name="connsiteY0" fmla="*/ 2426 h 738714"/>
                <a:gd name="connsiteX1" fmla="*/ 349284 w 862336"/>
                <a:gd name="connsiteY1" fmla="*/ 179105 h 738714"/>
                <a:gd name="connsiteX2" fmla="*/ 429028 w 862336"/>
                <a:gd name="connsiteY2" fmla="*/ 199117 h 738714"/>
                <a:gd name="connsiteX3" fmla="*/ 499947 w 862336"/>
                <a:gd name="connsiteY3" fmla="*/ 181812 h 738714"/>
                <a:gd name="connsiteX4" fmla="*/ 834177 w 862336"/>
                <a:gd name="connsiteY4" fmla="*/ 2426 h 738714"/>
                <a:gd name="connsiteX5" fmla="*/ 852905 w 862336"/>
                <a:gd name="connsiteY5" fmla="*/ 2563 h 738714"/>
                <a:gd name="connsiteX6" fmla="*/ 862329 w 862336"/>
                <a:gd name="connsiteY6" fmla="*/ 19491 h 738714"/>
                <a:gd name="connsiteX7" fmla="*/ 860013 w 862336"/>
                <a:gd name="connsiteY7" fmla="*/ 465575 h 738714"/>
                <a:gd name="connsiteX8" fmla="*/ 852985 w 862336"/>
                <a:gd name="connsiteY8" fmla="*/ 493365 h 738714"/>
                <a:gd name="connsiteX9" fmla="*/ 831981 w 862336"/>
                <a:gd name="connsiteY9" fmla="*/ 515878 h 738714"/>
                <a:gd name="connsiteX10" fmla="*/ 457899 w 862336"/>
                <a:gd name="connsiteY10" fmla="*/ 730387 h 738714"/>
                <a:gd name="connsiteX11" fmla="*/ 443324 w 862336"/>
                <a:gd name="connsiteY11" fmla="*/ 736967 h 738714"/>
                <a:gd name="connsiteX12" fmla="*/ 416769 w 862336"/>
                <a:gd name="connsiteY12" fmla="*/ 736967 h 738714"/>
                <a:gd name="connsiteX13" fmla="*/ 402194 w 862336"/>
                <a:gd name="connsiteY13" fmla="*/ 730387 h 738714"/>
                <a:gd name="connsiteX14" fmla="*/ 28112 w 862336"/>
                <a:gd name="connsiteY14" fmla="*/ 515878 h 738714"/>
                <a:gd name="connsiteX15" fmla="*/ 7108 w 862336"/>
                <a:gd name="connsiteY15" fmla="*/ 493365 h 738714"/>
                <a:gd name="connsiteX16" fmla="*/ 0 w 862336"/>
                <a:gd name="connsiteY16" fmla="*/ 465575 h 738714"/>
                <a:gd name="connsiteX17" fmla="*/ 2276 w 862336"/>
                <a:gd name="connsiteY17" fmla="*/ 19491 h 738714"/>
                <a:gd name="connsiteX18" fmla="*/ 11740 w 862336"/>
                <a:gd name="connsiteY18" fmla="*/ 2563 h 738714"/>
                <a:gd name="connsiteX19" fmla="*/ 30508 w 862336"/>
                <a:gd name="connsiteY19" fmla="*/ 2426 h 738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62336" h="738714">
                  <a:moveTo>
                    <a:pt x="30508" y="2426"/>
                  </a:moveTo>
                  <a:lnTo>
                    <a:pt x="349284" y="179105"/>
                  </a:lnTo>
                  <a:cubicBezTo>
                    <a:pt x="373683" y="192538"/>
                    <a:pt x="401156" y="199425"/>
                    <a:pt x="429028" y="199117"/>
                  </a:cubicBezTo>
                  <a:cubicBezTo>
                    <a:pt x="453706" y="198843"/>
                    <a:pt x="477945" y="192915"/>
                    <a:pt x="499947" y="181812"/>
                  </a:cubicBezTo>
                  <a:lnTo>
                    <a:pt x="834177" y="2426"/>
                  </a:lnTo>
                  <a:cubicBezTo>
                    <a:pt x="840007" y="-864"/>
                    <a:pt x="847155" y="-795"/>
                    <a:pt x="852905" y="2563"/>
                  </a:cubicBezTo>
                  <a:cubicBezTo>
                    <a:pt x="858935" y="6058"/>
                    <a:pt x="862529" y="12569"/>
                    <a:pt x="862329" y="19491"/>
                  </a:cubicBezTo>
                  <a:lnTo>
                    <a:pt x="860013" y="465575"/>
                  </a:lnTo>
                  <a:cubicBezTo>
                    <a:pt x="859973" y="475272"/>
                    <a:pt x="857537" y="484798"/>
                    <a:pt x="852985" y="493365"/>
                  </a:cubicBezTo>
                  <a:cubicBezTo>
                    <a:pt x="848034" y="502583"/>
                    <a:pt x="840806" y="510327"/>
                    <a:pt x="831981" y="515878"/>
                  </a:cubicBezTo>
                  <a:lnTo>
                    <a:pt x="457899" y="730387"/>
                  </a:lnTo>
                  <a:cubicBezTo>
                    <a:pt x="453427" y="733334"/>
                    <a:pt x="448475" y="735562"/>
                    <a:pt x="443324" y="736967"/>
                  </a:cubicBezTo>
                  <a:cubicBezTo>
                    <a:pt x="434619" y="739297"/>
                    <a:pt x="425474" y="739297"/>
                    <a:pt x="416769" y="736967"/>
                  </a:cubicBezTo>
                  <a:cubicBezTo>
                    <a:pt x="411578" y="735562"/>
                    <a:pt x="406667" y="733334"/>
                    <a:pt x="402194" y="730387"/>
                  </a:cubicBezTo>
                  <a:lnTo>
                    <a:pt x="28112" y="515878"/>
                  </a:lnTo>
                  <a:cubicBezTo>
                    <a:pt x="19287" y="510327"/>
                    <a:pt x="12060" y="502583"/>
                    <a:pt x="7108" y="493365"/>
                  </a:cubicBezTo>
                  <a:cubicBezTo>
                    <a:pt x="2516" y="484798"/>
                    <a:pt x="80" y="475272"/>
                    <a:pt x="0" y="465575"/>
                  </a:cubicBezTo>
                  <a:lnTo>
                    <a:pt x="2276" y="19491"/>
                  </a:lnTo>
                  <a:cubicBezTo>
                    <a:pt x="2117" y="12535"/>
                    <a:pt x="5750" y="6058"/>
                    <a:pt x="11740" y="2563"/>
                  </a:cubicBezTo>
                  <a:cubicBezTo>
                    <a:pt x="17530" y="-795"/>
                    <a:pt x="24678" y="-864"/>
                    <a:pt x="30508" y="2426"/>
                  </a:cubicBezTo>
                  <a:close/>
                </a:path>
              </a:pathLst>
            </a:custGeom>
            <a:grpFill/>
            <a:ln>
              <a:noFill/>
            </a:ln>
            <a:scene3d>
              <a:camera prst="orthographicFront"/>
              <a:lightRig rig="threePt" dir="t"/>
            </a:scene3d>
            <a:sp3d>
              <a:bevelT w="381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35" tIns="25718" rIns="51435" bIns="102870" numCol="1" spcCol="0" rtlCol="0" fromWordArt="0" anchor="b" anchorCtr="0" forceAA="0" compatLnSpc="1">
              <a:prstTxWarp prst="textNoShape">
                <a:avLst/>
              </a:prstTxWarp>
              <a:noAutofit/>
            </a:bodyPr>
            <a:lstStyle/>
            <a:p>
              <a:pPr algn="ctr" defTabSz="457200" fontAlgn="auto">
                <a:spcBef>
                  <a:spcPts val="0"/>
                </a:spcBef>
                <a:spcAft>
                  <a:spcPts val="0"/>
                </a:spcAft>
              </a:pPr>
              <a:endParaRPr lang="en-US" sz="2250" b="1" dirty="0">
                <a:solidFill>
                  <a:prstClr val="white"/>
                </a:solidFill>
              </a:endParaRPr>
            </a:p>
          </p:txBody>
        </p:sp>
      </p:grpSp>
      <p:sp>
        <p:nvSpPr>
          <p:cNvPr id="37" name="TextBox 36"/>
          <p:cNvSpPr txBox="1"/>
          <p:nvPr/>
        </p:nvSpPr>
        <p:spPr>
          <a:xfrm>
            <a:off x="1703574" y="3131598"/>
            <a:ext cx="863730" cy="300082"/>
          </a:xfrm>
          <a:prstGeom prst="rect">
            <a:avLst/>
          </a:prstGeom>
          <a:noFill/>
        </p:spPr>
        <p:txBody>
          <a:bodyPr wrap="square" rtlCol="0">
            <a:spAutoFit/>
          </a:bodyPr>
          <a:lstStyle/>
          <a:p>
            <a:pPr defTabSz="457200" fontAlgn="auto">
              <a:spcBef>
                <a:spcPts val="0"/>
              </a:spcBef>
              <a:spcAft>
                <a:spcPts val="0"/>
              </a:spcAft>
            </a:pPr>
            <a:r>
              <a:rPr lang="en-US" sz="1350" b="1" dirty="0">
                <a:solidFill>
                  <a:prstClr val="white"/>
                </a:solidFill>
                <a:latin typeface="Arial" panose="020B0604020202020204" pitchFamily="34" charset="0"/>
                <a:cs typeface="Arial" panose="020B0604020202020204" pitchFamily="34" charset="0"/>
              </a:rPr>
              <a:t>Polar</a:t>
            </a:r>
          </a:p>
        </p:txBody>
      </p:sp>
      <p:sp>
        <p:nvSpPr>
          <p:cNvPr id="38" name="TextBox 37"/>
          <p:cNvSpPr txBox="1"/>
          <p:nvPr/>
        </p:nvSpPr>
        <p:spPr>
          <a:xfrm rot="18026662">
            <a:off x="858161" y="1923738"/>
            <a:ext cx="1054470" cy="259751"/>
          </a:xfrm>
          <a:prstGeom prst="rect">
            <a:avLst/>
          </a:prstGeom>
          <a:noFill/>
        </p:spPr>
        <p:txBody>
          <a:bodyPr wrap="square" rtlCol="0">
            <a:spAutoFit/>
          </a:bodyPr>
          <a:lstStyle/>
          <a:p>
            <a:pPr defTabSz="457200" fontAlgn="auto">
              <a:spcBef>
                <a:spcPts val="0"/>
              </a:spcBef>
              <a:spcAft>
                <a:spcPts val="0"/>
              </a:spcAft>
            </a:pPr>
            <a:r>
              <a:rPr lang="en-US" sz="1088" b="1" dirty="0">
                <a:solidFill>
                  <a:prstClr val="white"/>
                </a:solidFill>
                <a:latin typeface="Arial" panose="020B0604020202020204" pitchFamily="34" charset="0"/>
                <a:cs typeface="Arial" panose="020B0604020202020204" pitchFamily="34" charset="0"/>
              </a:rPr>
              <a:t>Magnetic</a:t>
            </a:r>
          </a:p>
        </p:txBody>
      </p:sp>
      <p:sp>
        <p:nvSpPr>
          <p:cNvPr id="39" name="TextBox 38"/>
          <p:cNvSpPr txBox="1"/>
          <p:nvPr/>
        </p:nvSpPr>
        <p:spPr>
          <a:xfrm rot="3601902">
            <a:off x="2299640" y="2114333"/>
            <a:ext cx="839798" cy="300082"/>
          </a:xfrm>
          <a:prstGeom prst="rect">
            <a:avLst/>
          </a:prstGeom>
          <a:noFill/>
        </p:spPr>
        <p:txBody>
          <a:bodyPr wrap="square" rtlCol="0">
            <a:spAutoFit/>
          </a:bodyPr>
          <a:lstStyle/>
          <a:p>
            <a:pPr defTabSz="457200" fontAlgn="auto">
              <a:spcBef>
                <a:spcPts val="0"/>
              </a:spcBef>
              <a:spcAft>
                <a:spcPts val="0"/>
              </a:spcAft>
            </a:pPr>
            <a:r>
              <a:rPr lang="en-US" sz="1350" b="1" dirty="0">
                <a:solidFill>
                  <a:prstClr val="white"/>
                </a:solidFill>
                <a:latin typeface="Arial" panose="020B0604020202020204" pitchFamily="34" charset="0"/>
                <a:cs typeface="Arial" panose="020B0604020202020204" pitchFamily="34" charset="0"/>
              </a:rPr>
              <a:t>Metal</a:t>
            </a:r>
          </a:p>
        </p:txBody>
      </p:sp>
      <p:pic>
        <p:nvPicPr>
          <p:cNvPr id="40" name="Picture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36019" y="1059190"/>
            <a:ext cx="901519" cy="6505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42" name="Object 41"/>
          <p:cNvGraphicFramePr>
            <a:graphicFrameLocks noChangeAspect="1"/>
          </p:cNvGraphicFramePr>
          <p:nvPr>
            <p:extLst>
              <p:ext uri="{D42A27DB-BD31-4B8C-83A1-F6EECF244321}">
                <p14:modId xmlns:p14="http://schemas.microsoft.com/office/powerpoint/2010/main" val="3804647275"/>
              </p:ext>
            </p:extLst>
          </p:nvPr>
        </p:nvGraphicFramePr>
        <p:xfrm>
          <a:off x="342960" y="2650999"/>
          <a:ext cx="1146889" cy="878004"/>
        </p:xfrm>
        <a:graphic>
          <a:graphicData uri="http://schemas.openxmlformats.org/presentationml/2006/ole">
            <mc:AlternateContent xmlns:mc="http://schemas.openxmlformats.org/markup-compatibility/2006">
              <mc:Choice xmlns:v="urn:schemas-microsoft-com:vml" Requires="v">
                <p:oleObj spid="_x0000_s89270" name="Graph" r:id="rId7" imgW="3920760" imgH="3000960" progId="Origin50.Graph">
                  <p:embed/>
                </p:oleObj>
              </mc:Choice>
              <mc:Fallback>
                <p:oleObj name="Graph" r:id="rId7" imgW="3920760" imgH="3000960" progId="Origin50.Graph">
                  <p:embed/>
                  <p:pic>
                    <p:nvPicPr>
                      <p:cNvPr id="0" name=""/>
                      <p:cNvPicPr>
                        <a:picLocks noChangeAspect="1" noChangeArrowheads="1"/>
                      </p:cNvPicPr>
                      <p:nvPr/>
                    </p:nvPicPr>
                    <p:blipFill>
                      <a:blip r:embed="rId8"/>
                      <a:srcRect/>
                      <a:stretch>
                        <a:fillRect/>
                      </a:stretch>
                    </p:blipFill>
                    <p:spPr bwMode="auto">
                      <a:xfrm>
                        <a:off x="342960" y="2650999"/>
                        <a:ext cx="1146889" cy="878004"/>
                      </a:xfrm>
                      <a:prstGeom prst="rect">
                        <a:avLst/>
                      </a:prstGeom>
                      <a:noFill/>
                    </p:spPr>
                  </p:pic>
                </p:oleObj>
              </mc:Fallback>
            </mc:AlternateContent>
          </a:graphicData>
        </a:graphic>
      </p:graphicFrame>
      <p:sp>
        <p:nvSpPr>
          <p:cNvPr id="43" name="Rectangle 42"/>
          <p:cNvSpPr/>
          <p:nvPr/>
        </p:nvSpPr>
        <p:spPr>
          <a:xfrm>
            <a:off x="1690444" y="2331018"/>
            <a:ext cx="689365" cy="338554"/>
          </a:xfrm>
          <a:prstGeom prst="rect">
            <a:avLst/>
          </a:prstGeom>
          <a:gradFill>
            <a:gsLst>
              <a:gs pos="3000">
                <a:srgbClr val="169EFA"/>
              </a:gs>
              <a:gs pos="100000">
                <a:schemeClr val="accent1">
                  <a:lumMod val="30000"/>
                  <a:lumOff val="70000"/>
                </a:schemeClr>
              </a:gs>
            </a:gsLst>
            <a:lin ang="5400000" scaled="1"/>
          </a:gradFill>
        </p:spPr>
        <p:txBody>
          <a:bodyPr wrap="square">
            <a:spAutoFit/>
          </a:bodyPr>
          <a:lstStyle/>
          <a:p>
            <a:pPr defTabSz="457200" fontAlgn="auto">
              <a:spcBef>
                <a:spcPts val="0"/>
              </a:spcBef>
              <a:spcAft>
                <a:spcPts val="0"/>
              </a:spcAft>
            </a:pPr>
            <a:r>
              <a:rPr lang="en-US" sz="1600" b="1" dirty="0">
                <a:solidFill>
                  <a:prstClr val="black"/>
                </a:solidFill>
                <a:latin typeface="Arial" panose="020B0604020202020204" pitchFamily="34" charset="0"/>
                <a:cs typeface="Arial" panose="020B0604020202020204" pitchFamily="34" charset="0"/>
              </a:rPr>
              <a:t>Ru-O</a:t>
            </a:r>
          </a:p>
        </p:txBody>
      </p:sp>
      <p:pic>
        <p:nvPicPr>
          <p:cNvPr id="48" name="Picture 47">
            <a:extLst>
              <a:ext uri="{FF2B5EF4-FFF2-40B4-BE49-F238E27FC236}">
                <a16:creationId xmlns:a16="http://schemas.microsoft.com/office/drawing/2014/main" id="{73A5685D-919D-4C95-8A6E-D20C6F69635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8267"/>
          <a:stretch/>
        </p:blipFill>
        <p:spPr>
          <a:xfrm>
            <a:off x="4194256" y="910998"/>
            <a:ext cx="4716515" cy="5669097"/>
          </a:xfrm>
          <a:prstGeom prst="rect">
            <a:avLst/>
          </a:prstGeom>
        </p:spPr>
      </p:pic>
      <p:sp>
        <p:nvSpPr>
          <p:cNvPr id="53" name="AutoShape 10"/>
          <p:cNvSpPr>
            <a:spLocks noChangeArrowheads="1"/>
          </p:cNvSpPr>
          <p:nvPr/>
        </p:nvSpPr>
        <p:spPr bwMode="auto">
          <a:xfrm>
            <a:off x="4191000" y="762000"/>
            <a:ext cx="4719771" cy="1066801"/>
          </a:xfrm>
          <a:prstGeom prst="flowChartAlternateProcess">
            <a:avLst/>
          </a:prstGeom>
          <a:solidFill>
            <a:schemeClr val="accent4">
              <a:lumMod val="40000"/>
              <a:lumOff val="6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800" dirty="0">
              <a:solidFill>
                <a:prstClr val="black"/>
              </a:solidFill>
              <a:latin typeface="Calibri" panose="020F0502020204030204"/>
            </a:endParaRPr>
          </a:p>
          <a:p>
            <a:pPr defTabSz="457200" fontAlgn="auto">
              <a:spcBef>
                <a:spcPts val="0"/>
              </a:spcBef>
              <a:spcAft>
                <a:spcPts val="0"/>
              </a:spcAft>
            </a:pPr>
            <a:endParaRPr lang="en-US" altLang="en-US" sz="1800" dirty="0">
              <a:solidFill>
                <a:prstClr val="black"/>
              </a:solidFill>
              <a:latin typeface="Calibri" panose="020F0502020204030204"/>
            </a:endParaRPr>
          </a:p>
        </p:txBody>
      </p:sp>
      <p:sp>
        <p:nvSpPr>
          <p:cNvPr id="54" name="矩形 13"/>
          <p:cNvSpPr/>
          <p:nvPr/>
        </p:nvSpPr>
        <p:spPr>
          <a:xfrm>
            <a:off x="4446246" y="1008808"/>
            <a:ext cx="4274337" cy="646331"/>
          </a:xfrm>
          <a:prstGeom prst="rect">
            <a:avLst/>
          </a:prstGeom>
        </p:spPr>
        <p:txBody>
          <a:bodyPr wrap="square">
            <a:spAutoFit/>
          </a:bodyPr>
          <a:lstStyle/>
          <a:p>
            <a:pPr algn="ctr" defTabSz="457200" fontAlgn="auto">
              <a:spcBef>
                <a:spcPts val="0"/>
              </a:spcBef>
              <a:spcAft>
                <a:spcPts val="0"/>
              </a:spcAft>
            </a:pPr>
            <a:r>
              <a:rPr lang="en-US" altLang="zh-CN" sz="1800" b="1" dirty="0">
                <a:solidFill>
                  <a:prstClr val="black"/>
                </a:solidFill>
                <a:latin typeface="Arial" panose="020B0604020202020204" pitchFamily="34" charset="0"/>
                <a:cs typeface="Arial" panose="020B0604020202020204" pitchFamily="34" charset="0"/>
              </a:rPr>
              <a:t>Structure &amp; Magnetic Property</a:t>
            </a:r>
          </a:p>
          <a:p>
            <a:pPr algn="ctr" defTabSz="457200" fontAlgn="auto">
              <a:spcBef>
                <a:spcPts val="0"/>
              </a:spcBef>
              <a:spcAft>
                <a:spcPts val="0"/>
              </a:spcAft>
            </a:pPr>
            <a:r>
              <a:rPr lang="en-US" altLang="zh-CN" sz="1800" b="1" dirty="0">
                <a:solidFill>
                  <a:prstClr val="black"/>
                </a:solidFill>
                <a:latin typeface="Arial" panose="020B0604020202020204" pitchFamily="34" charset="0"/>
                <a:cs typeface="Arial" panose="020B0604020202020204" pitchFamily="34" charset="0"/>
              </a:rPr>
              <a:t>as function of on-site Coulomb U</a:t>
            </a:r>
            <a:endParaRPr lang="zh-CN" altLang="en-US" sz="1800" dirty="0">
              <a:solidFill>
                <a:prstClr val="black"/>
              </a:solidFill>
              <a:latin typeface="Calibri" panose="020F0502020204030204"/>
            </a:endParaRPr>
          </a:p>
        </p:txBody>
      </p:sp>
      <p:sp>
        <p:nvSpPr>
          <p:cNvPr id="55" name="AutoShape 10"/>
          <p:cNvSpPr>
            <a:spLocks noChangeArrowheads="1"/>
          </p:cNvSpPr>
          <p:nvPr/>
        </p:nvSpPr>
        <p:spPr bwMode="auto">
          <a:xfrm>
            <a:off x="439539" y="4495800"/>
            <a:ext cx="3615931" cy="1946332"/>
          </a:xfrm>
          <a:prstGeom prst="flowChartAlternateProcess">
            <a:avLst/>
          </a:prstGeom>
          <a:solidFill>
            <a:schemeClr val="accent4">
              <a:lumMod val="20000"/>
              <a:lumOff val="80000"/>
            </a:schemeClr>
          </a:solidFill>
          <a:ln w="28575" algn="ctr">
            <a:solidFill>
              <a:schemeClr val="bg1"/>
            </a:solidFill>
            <a:miter lim="800000"/>
            <a:headEnd/>
            <a:tailEnd/>
          </a:ln>
          <a:effectLst/>
          <a:scene3d>
            <a:camera prst="orthographicFront"/>
            <a:lightRig rig="threePt" dir="t"/>
          </a:scene3d>
          <a:sp3d>
            <a:bevelT/>
          </a:sp3d>
        </p:spPr>
        <p:txBody>
          <a:bodyPr wrap="none" anchor="ctr"/>
          <a:lstStyle/>
          <a:p>
            <a:pPr defTabSz="457200" fontAlgn="auto">
              <a:spcBef>
                <a:spcPts val="0"/>
              </a:spcBef>
              <a:spcAft>
                <a:spcPts val="0"/>
              </a:spcAft>
            </a:pPr>
            <a:endParaRPr lang="en-US" altLang="en-US" sz="1350" dirty="0">
              <a:solidFill>
                <a:prstClr val="black"/>
              </a:solidFill>
              <a:latin typeface="Calibri" panose="020F0502020204030204"/>
            </a:endParaRPr>
          </a:p>
          <a:p>
            <a:pPr defTabSz="457200" fontAlgn="auto">
              <a:spcBef>
                <a:spcPts val="0"/>
              </a:spcBef>
              <a:spcAft>
                <a:spcPts val="0"/>
              </a:spcAft>
            </a:pPr>
            <a:endParaRPr lang="en-US" altLang="en-US" sz="1350" dirty="0">
              <a:solidFill>
                <a:prstClr val="black"/>
              </a:solidFill>
              <a:latin typeface="Calibri" panose="020F0502020204030204"/>
            </a:endParaRPr>
          </a:p>
        </p:txBody>
      </p:sp>
      <p:sp>
        <p:nvSpPr>
          <p:cNvPr id="56" name="矩形 1"/>
          <p:cNvSpPr/>
          <p:nvPr/>
        </p:nvSpPr>
        <p:spPr>
          <a:xfrm>
            <a:off x="481789" y="4645821"/>
            <a:ext cx="3876168" cy="1631216"/>
          </a:xfrm>
          <a:prstGeom prst="rect">
            <a:avLst/>
          </a:prstGeom>
        </p:spPr>
        <p:txBody>
          <a:bodyPr wrap="square">
            <a:spAutoFit/>
          </a:bodyPr>
          <a:lstStyle/>
          <a:p>
            <a:pPr defTabSz="457200" fontAlgn="auto">
              <a:lnSpc>
                <a:spcPts val="2400"/>
              </a:lnSpc>
              <a:spcBef>
                <a:spcPts val="0"/>
              </a:spcBef>
              <a:spcAft>
                <a:spcPts val="0"/>
              </a:spcAft>
            </a:pPr>
            <a:r>
              <a:rPr lang="en-US" altLang="zh-CN" sz="1500" b="1" dirty="0">
                <a:solidFill>
                  <a:prstClr val="black"/>
                </a:solidFill>
                <a:latin typeface="Arial" panose="020B0604020202020204" pitchFamily="34" charset="0"/>
                <a:cs typeface="Arial" panose="020B0604020202020204" pitchFamily="34" charset="0"/>
              </a:rPr>
              <a:t>As function of on-site coulomb U:</a:t>
            </a:r>
          </a:p>
          <a:p>
            <a:pPr marL="285750" indent="-285750" defTabSz="457200" fontAlgn="auto">
              <a:lnSpc>
                <a:spcPts val="2400"/>
              </a:lnSpc>
              <a:spcBef>
                <a:spcPts val="0"/>
              </a:spcBef>
              <a:spcAft>
                <a:spcPts val="0"/>
              </a:spcAft>
              <a:buFont typeface="Wingdings" panose="05000000000000000000" pitchFamily="2" charset="2"/>
              <a:buChar char="ü"/>
            </a:pPr>
            <a:r>
              <a:rPr lang="en-US" altLang="zh-CN" sz="1500" b="1" dirty="0">
                <a:solidFill>
                  <a:srgbClr val="0000FF"/>
                </a:solidFill>
                <a:latin typeface="Arial" panose="020B0604020202020204" pitchFamily="34" charset="0"/>
                <a:cs typeface="Arial" panose="020B0604020202020204" pitchFamily="34" charset="0"/>
              </a:rPr>
              <a:t>Emergence of polar mode</a:t>
            </a:r>
          </a:p>
          <a:p>
            <a:pPr marL="285750" indent="-285750" defTabSz="457200" fontAlgn="auto">
              <a:lnSpc>
                <a:spcPts val="2400"/>
              </a:lnSpc>
              <a:spcBef>
                <a:spcPts val="0"/>
              </a:spcBef>
              <a:spcAft>
                <a:spcPts val="0"/>
              </a:spcAft>
              <a:buFont typeface="Wingdings" panose="05000000000000000000" pitchFamily="2" charset="2"/>
              <a:buChar char="ü"/>
            </a:pPr>
            <a:r>
              <a:rPr lang="en-US" altLang="zh-CN" sz="1500" b="1" dirty="0">
                <a:solidFill>
                  <a:srgbClr val="0000FF"/>
                </a:solidFill>
                <a:latin typeface="Arial" panose="020B0604020202020204" pitchFamily="34" charset="0"/>
                <a:cs typeface="Arial" panose="020B0604020202020204" pitchFamily="34" charset="0"/>
              </a:rPr>
              <a:t>Total suppression of tilt mode</a:t>
            </a:r>
          </a:p>
          <a:p>
            <a:pPr marL="285750" indent="-285750" defTabSz="457200" fontAlgn="auto">
              <a:lnSpc>
                <a:spcPts val="2400"/>
              </a:lnSpc>
              <a:spcBef>
                <a:spcPts val="0"/>
              </a:spcBef>
              <a:spcAft>
                <a:spcPts val="0"/>
              </a:spcAft>
              <a:buFont typeface="Wingdings" panose="05000000000000000000" pitchFamily="2" charset="2"/>
              <a:buChar char="ü"/>
            </a:pPr>
            <a:r>
              <a:rPr lang="en-US" altLang="zh-CN" sz="1500" b="1" dirty="0">
                <a:solidFill>
                  <a:srgbClr val="0000FF"/>
                </a:solidFill>
                <a:latin typeface="Arial" panose="020B0604020202020204" pitchFamily="34" charset="0"/>
                <a:cs typeface="Arial" panose="020B0604020202020204" pitchFamily="34" charset="0"/>
              </a:rPr>
              <a:t>Low-spin to High-spin crossover</a:t>
            </a:r>
          </a:p>
          <a:p>
            <a:pPr marL="285750" indent="-285750" defTabSz="457200" fontAlgn="auto">
              <a:lnSpc>
                <a:spcPts val="2400"/>
              </a:lnSpc>
              <a:spcBef>
                <a:spcPts val="0"/>
              </a:spcBef>
              <a:spcAft>
                <a:spcPts val="0"/>
              </a:spcAft>
              <a:buFont typeface="Wingdings" panose="05000000000000000000" pitchFamily="2" charset="2"/>
              <a:buChar char="ü"/>
            </a:pPr>
            <a:r>
              <a:rPr lang="en-US" altLang="zh-CN" sz="1500" b="1" dirty="0">
                <a:solidFill>
                  <a:srgbClr val="C00000"/>
                </a:solidFill>
                <a:latin typeface="Arial" panose="020B0604020202020204" pitchFamily="34" charset="0"/>
                <a:cs typeface="Arial" panose="020B0604020202020204" pitchFamily="34" charset="0"/>
              </a:rPr>
              <a:t>Large Spin-Lattice Coupling </a:t>
            </a:r>
          </a:p>
        </p:txBody>
      </p:sp>
      <p:graphicFrame>
        <p:nvGraphicFramePr>
          <p:cNvPr id="46" name="Object 205"/>
          <p:cNvGraphicFramePr>
            <a:graphicFrameLocks noChangeAspect="1"/>
          </p:cNvGraphicFramePr>
          <p:nvPr>
            <p:extLst>
              <p:ext uri="{D42A27DB-BD31-4B8C-83A1-F6EECF244321}">
                <p14:modId xmlns:p14="http://schemas.microsoft.com/office/powerpoint/2010/main" val="1264284840"/>
              </p:ext>
            </p:extLst>
          </p:nvPr>
        </p:nvGraphicFramePr>
        <p:xfrm>
          <a:off x="2397714" y="2650999"/>
          <a:ext cx="1177258" cy="901658"/>
        </p:xfrm>
        <a:graphic>
          <a:graphicData uri="http://schemas.openxmlformats.org/presentationml/2006/ole">
            <mc:AlternateContent xmlns:mc="http://schemas.openxmlformats.org/markup-compatibility/2006">
              <mc:Choice xmlns:v="urn:schemas-microsoft-com:vml" Requires="v">
                <p:oleObj spid="_x0000_s89271" name="Graph" r:id="rId10" imgW="3920760" imgH="3000960" progId="Origin50.Graph">
                  <p:embed/>
                </p:oleObj>
              </mc:Choice>
              <mc:Fallback>
                <p:oleObj name="Graph" r:id="rId10" imgW="3920760" imgH="3000960" progId="Origin50.Graph">
                  <p:embed/>
                  <p:pic>
                    <p:nvPicPr>
                      <p:cNvPr id="0" name=""/>
                      <p:cNvPicPr>
                        <a:picLocks noChangeAspect="1" noChangeArrowheads="1"/>
                      </p:cNvPicPr>
                      <p:nvPr/>
                    </p:nvPicPr>
                    <p:blipFill>
                      <a:blip r:embed="rId11"/>
                      <a:srcRect/>
                      <a:stretch>
                        <a:fillRect/>
                      </a:stretch>
                    </p:blipFill>
                    <p:spPr bwMode="auto">
                      <a:xfrm>
                        <a:off x="2397714" y="2650999"/>
                        <a:ext cx="1177258" cy="901658"/>
                      </a:xfrm>
                      <a:prstGeom prst="rect">
                        <a:avLst/>
                      </a:prstGeom>
                      <a:noFill/>
                      <a:extLst/>
                    </p:spPr>
                  </p:pic>
                </p:oleObj>
              </mc:Fallback>
            </mc:AlternateContent>
          </a:graphicData>
        </a:graphic>
      </p:graphicFrame>
    </p:spTree>
    <p:extLst>
      <p:ext uri="{BB962C8B-B14F-4D97-AF65-F5344CB8AC3E}">
        <p14:creationId xmlns:p14="http://schemas.microsoft.com/office/powerpoint/2010/main" val="770869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1547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Role of Spin-Lattice Coupling</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pic>
        <p:nvPicPr>
          <p:cNvPr id="44" name="Picture 43" descr="Modemag.jpg"/>
          <p:cNvPicPr>
            <a:picLocks noChangeAspect="1"/>
          </p:cNvPicPr>
          <p:nvPr/>
        </p:nvPicPr>
        <p:blipFill rotWithShape="1">
          <a:blip r:embed="rId5">
            <a:extLst>
              <a:ext uri="{28A0092B-C50C-407E-A947-70E740481C1C}">
                <a14:useLocalDpi xmlns:a14="http://schemas.microsoft.com/office/drawing/2010/main" val="0"/>
              </a:ext>
            </a:extLst>
          </a:blip>
          <a:srcRect l="1958" t="11940" r="7673" b="2041"/>
          <a:stretch/>
        </p:blipFill>
        <p:spPr>
          <a:xfrm>
            <a:off x="762000" y="990600"/>
            <a:ext cx="5875138" cy="4321331"/>
          </a:xfrm>
          <a:prstGeom prst="rect">
            <a:avLst/>
          </a:prstGeom>
        </p:spPr>
      </p:pic>
      <p:sp>
        <p:nvSpPr>
          <p:cNvPr id="2" name="Freeform 1"/>
          <p:cNvSpPr/>
          <p:nvPr/>
        </p:nvSpPr>
        <p:spPr>
          <a:xfrm>
            <a:off x="1748626" y="2223248"/>
            <a:ext cx="4428565" cy="1613647"/>
          </a:xfrm>
          <a:custGeom>
            <a:avLst/>
            <a:gdLst>
              <a:gd name="connsiteX0" fmla="*/ 0 w 4428565"/>
              <a:gd name="connsiteY0" fmla="*/ 1613647 h 1613647"/>
              <a:gd name="connsiteX1" fmla="*/ 1631577 w 4428565"/>
              <a:gd name="connsiteY1" fmla="*/ 708211 h 1613647"/>
              <a:gd name="connsiteX2" fmla="*/ 4428565 w 4428565"/>
              <a:gd name="connsiteY2" fmla="*/ 0 h 1613647"/>
              <a:gd name="connsiteX3" fmla="*/ 4428565 w 4428565"/>
              <a:gd name="connsiteY3" fmla="*/ 0 h 1613647"/>
            </a:gdLst>
            <a:ahLst/>
            <a:cxnLst>
              <a:cxn ang="0">
                <a:pos x="connsiteX0" y="connsiteY0"/>
              </a:cxn>
              <a:cxn ang="0">
                <a:pos x="connsiteX1" y="connsiteY1"/>
              </a:cxn>
              <a:cxn ang="0">
                <a:pos x="connsiteX2" y="connsiteY2"/>
              </a:cxn>
              <a:cxn ang="0">
                <a:pos x="connsiteX3" y="connsiteY3"/>
              </a:cxn>
            </a:cxnLst>
            <a:rect l="l" t="t" r="r" b="b"/>
            <a:pathLst>
              <a:path w="4428565" h="1613647">
                <a:moveTo>
                  <a:pt x="0" y="1613647"/>
                </a:moveTo>
                <a:cubicBezTo>
                  <a:pt x="446741" y="1295399"/>
                  <a:pt x="893483" y="977152"/>
                  <a:pt x="1631577" y="708211"/>
                </a:cubicBezTo>
                <a:cubicBezTo>
                  <a:pt x="2369671" y="439270"/>
                  <a:pt x="4428565" y="0"/>
                  <a:pt x="4428565" y="0"/>
                </a:cubicBezTo>
                <a:lnTo>
                  <a:pt x="4428565"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968067" y="3003177"/>
            <a:ext cx="1661032" cy="461665"/>
          </a:xfrm>
          <a:prstGeom prst="rect">
            <a:avLst/>
          </a:prstGeom>
          <a:noFill/>
        </p:spPr>
        <p:txBody>
          <a:bodyPr wrap="none" rtlCol="0">
            <a:spAutoFit/>
          </a:bodyPr>
          <a:lstStyle/>
          <a:p>
            <a:r>
              <a:rPr lang="en-US" dirty="0">
                <a:solidFill>
                  <a:srgbClr val="0000CC"/>
                </a:solidFill>
                <a:latin typeface="Arial" panose="020B0604020202020204" pitchFamily="34" charset="0"/>
                <a:cs typeface="Arial" panose="020B0604020202020204" pitchFamily="34" charset="0"/>
                <a:sym typeface="Symbol" panose="05050102010706020507" pitchFamily="18" charset="2"/>
              </a:rPr>
              <a:t></a:t>
            </a:r>
            <a:r>
              <a:rPr lang="en-US" baseline="-25000" dirty="0">
                <a:solidFill>
                  <a:srgbClr val="0000CC"/>
                </a:solidFill>
                <a:latin typeface="Arial" panose="020B0604020202020204" pitchFamily="34" charset="0"/>
                <a:cs typeface="Arial" panose="020B0604020202020204" pitchFamily="34" charset="0"/>
              </a:rPr>
              <a:t>bulk</a:t>
            </a:r>
            <a:r>
              <a:rPr lang="en-US" dirty="0">
                <a:solidFill>
                  <a:srgbClr val="0000CC"/>
                </a:solidFill>
                <a:latin typeface="Arial" panose="020B0604020202020204" pitchFamily="34" charset="0"/>
                <a:cs typeface="Arial" panose="020B0604020202020204" pitchFamily="34" charset="0"/>
              </a:rPr>
              <a:t>=7.65</a:t>
            </a:r>
            <a:r>
              <a:rPr lang="en-US" dirty="0">
                <a:solidFill>
                  <a:srgbClr val="0000CC"/>
                </a:solidFill>
                <a:latin typeface="Arial" panose="020B0604020202020204" pitchFamily="34" charset="0"/>
                <a:cs typeface="Arial" panose="020B0604020202020204" pitchFamily="34" charset="0"/>
                <a:sym typeface="Symbol" panose="05050102010706020507" pitchFamily="18" charset="2"/>
              </a:rPr>
              <a:t></a:t>
            </a:r>
            <a:endParaRPr lang="en-US" dirty="0">
              <a:solidFill>
                <a:srgbClr val="0000CC"/>
              </a:solidFill>
              <a:latin typeface="Arial" panose="020B0604020202020204" pitchFamily="34" charset="0"/>
              <a:cs typeface="Arial" panose="020B0604020202020204" pitchFamily="34" charset="0"/>
            </a:endParaRPr>
          </a:p>
        </p:txBody>
      </p:sp>
      <p:sp>
        <p:nvSpPr>
          <p:cNvPr id="15" name="TextBox 14"/>
          <p:cNvSpPr txBox="1">
            <a:spLocks noChangeArrowheads="1"/>
          </p:cNvSpPr>
          <p:nvPr/>
        </p:nvSpPr>
        <p:spPr bwMode="auto">
          <a:xfrm>
            <a:off x="-113392" y="5903893"/>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lvl1pPr marL="457200" indent="-457200">
              <a:defRPr sz="2000" b="1">
                <a:solidFill>
                  <a:schemeClr val="tx1"/>
                </a:solidFill>
                <a:latin typeface="Comic Sans MS" pitchFamily="66" charset="0"/>
              </a:defRPr>
            </a:lvl1pPr>
            <a:lvl2pPr marL="742950" indent="-285750">
              <a:defRPr sz="2000" b="1">
                <a:solidFill>
                  <a:schemeClr val="tx1"/>
                </a:solidFill>
                <a:latin typeface="Comic Sans MS" pitchFamily="66" charset="0"/>
              </a:defRPr>
            </a:lvl2pPr>
            <a:lvl3pPr marL="1143000" indent="-228600">
              <a:defRPr sz="2000" b="1">
                <a:solidFill>
                  <a:schemeClr val="tx1"/>
                </a:solidFill>
                <a:latin typeface="Comic Sans MS" pitchFamily="66" charset="0"/>
              </a:defRPr>
            </a:lvl3pPr>
            <a:lvl4pPr marL="1600200" indent="-228600">
              <a:defRPr sz="2000" b="1">
                <a:solidFill>
                  <a:schemeClr val="tx1"/>
                </a:solidFill>
                <a:latin typeface="Comic Sans MS" pitchFamily="66" charset="0"/>
              </a:defRPr>
            </a:lvl4pPr>
            <a:lvl5pPr marL="2057400" indent="-228600">
              <a:defRPr sz="2000" b="1">
                <a:solidFill>
                  <a:schemeClr val="tx1"/>
                </a:solidFill>
                <a:latin typeface="Comic Sans MS" pitchFamily="66" charset="0"/>
              </a:defRPr>
            </a:lvl5pPr>
            <a:lvl6pPr marL="2514600" indent="-228600" algn="ctr" eaLnBrk="0" fontAlgn="base" hangingPunct="0">
              <a:spcBef>
                <a:spcPct val="0"/>
              </a:spcBef>
              <a:spcAft>
                <a:spcPct val="0"/>
              </a:spcAft>
              <a:defRPr sz="2000" b="1">
                <a:solidFill>
                  <a:schemeClr val="tx1"/>
                </a:solidFill>
                <a:latin typeface="Comic Sans MS" pitchFamily="66" charset="0"/>
              </a:defRPr>
            </a:lvl6pPr>
            <a:lvl7pPr marL="2971800" indent="-228600" algn="ctr" eaLnBrk="0" fontAlgn="base" hangingPunct="0">
              <a:spcBef>
                <a:spcPct val="0"/>
              </a:spcBef>
              <a:spcAft>
                <a:spcPct val="0"/>
              </a:spcAft>
              <a:defRPr sz="2000" b="1">
                <a:solidFill>
                  <a:schemeClr val="tx1"/>
                </a:solidFill>
                <a:latin typeface="Comic Sans MS" pitchFamily="66" charset="0"/>
              </a:defRPr>
            </a:lvl7pPr>
            <a:lvl8pPr marL="3429000" indent="-228600" algn="ctr" eaLnBrk="0" fontAlgn="base" hangingPunct="0">
              <a:spcBef>
                <a:spcPct val="0"/>
              </a:spcBef>
              <a:spcAft>
                <a:spcPct val="0"/>
              </a:spcAft>
              <a:defRPr sz="2000" b="1">
                <a:solidFill>
                  <a:schemeClr val="tx1"/>
                </a:solidFill>
                <a:latin typeface="Comic Sans MS" pitchFamily="66" charset="0"/>
              </a:defRPr>
            </a:lvl8pPr>
            <a:lvl9pPr marL="3886200" indent="-228600" algn="ctr" eaLnBrk="0" fontAlgn="base" hangingPunct="0">
              <a:spcBef>
                <a:spcPct val="0"/>
              </a:spcBef>
              <a:spcAft>
                <a:spcPct val="0"/>
              </a:spcAft>
              <a:defRPr sz="2000" b="1">
                <a:solidFill>
                  <a:schemeClr val="tx1"/>
                </a:solidFill>
                <a:latin typeface="Comic Sans MS" pitchFamily="66" charset="0"/>
              </a:defRPr>
            </a:lvl9pPr>
          </a:lstStyle>
          <a:p>
            <a:pPr algn="ctr">
              <a:spcBef>
                <a:spcPts val="600"/>
              </a:spcBef>
              <a:spcAft>
                <a:spcPts val="600"/>
              </a:spcAft>
              <a:buFont typeface="Wingdings" pitchFamily="2" charset="2"/>
              <a:buChar char="Ø"/>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Ferroelectric-like distortion can drive a spin-crossover intermediate spin to high spin state</a:t>
            </a:r>
          </a:p>
        </p:txBody>
      </p:sp>
      <p:sp>
        <p:nvSpPr>
          <p:cNvPr id="4" name="TextBox 3"/>
          <p:cNvSpPr txBox="1"/>
          <p:nvPr/>
        </p:nvSpPr>
        <p:spPr>
          <a:xfrm>
            <a:off x="6858000" y="2250142"/>
            <a:ext cx="2175596" cy="461665"/>
          </a:xfrm>
          <a:prstGeom prst="rect">
            <a:avLst/>
          </a:prstGeom>
          <a:noFill/>
        </p:spPr>
        <p:txBody>
          <a:bodyPr wrap="none" rtlCol="0">
            <a:spAutoFit/>
          </a:bodyPr>
          <a:lstStyle/>
          <a:p>
            <a:r>
              <a:rPr lang="en-US" dirty="0" err="1">
                <a:solidFill>
                  <a:schemeClr val="tx1"/>
                </a:solidFill>
                <a:latin typeface="Arial" panose="020B0604020202020204" pitchFamily="34" charset="0"/>
                <a:cs typeface="Arial" panose="020B0604020202020204" pitchFamily="34" charset="0"/>
              </a:rPr>
              <a:t>Q</a:t>
            </a:r>
            <a:r>
              <a:rPr lang="en-US" baseline="-25000" dirty="0" err="1">
                <a:solidFill>
                  <a:schemeClr val="tx1"/>
                </a:solidFill>
                <a:latin typeface="Arial" panose="020B0604020202020204" pitchFamily="34" charset="0"/>
                <a:cs typeface="Arial" panose="020B0604020202020204" pitchFamily="34" charset="0"/>
              </a:rPr>
              <a:t>pol</a:t>
            </a:r>
            <a:r>
              <a:rPr lang="en-US" baseline="30000" dirty="0" err="1">
                <a:solidFill>
                  <a:schemeClr val="tx1"/>
                </a:solidFill>
                <a:latin typeface="Arial" panose="020B0604020202020204" pitchFamily="34" charset="0"/>
                <a:cs typeface="Arial" panose="020B0604020202020204" pitchFamily="34" charset="0"/>
                <a:sym typeface="Symbol" panose="05050102010706020507" pitchFamily="18" charset="2"/>
              </a:rPr>
              <a:t>exp</a:t>
            </a:r>
            <a:r>
              <a:rPr lang="en-US" baseline="30000" dirty="0">
                <a:solidFill>
                  <a:schemeClr val="tx1"/>
                </a:solidFill>
                <a:latin typeface="Arial" panose="020B0604020202020204" pitchFamily="34" charset="0"/>
                <a:cs typeface="Arial" panose="020B0604020202020204" pitchFamily="34" charset="0"/>
                <a:sym typeface="Symbol" panose="05050102010706020507" pitchFamily="18" charset="2"/>
              </a:rPr>
              <a:t>. </a:t>
            </a:r>
            <a:r>
              <a:rPr lang="en-US" dirty="0">
                <a:solidFill>
                  <a:schemeClr val="tx1"/>
                </a:solidFill>
                <a:latin typeface="Arial" panose="020B0604020202020204" pitchFamily="34" charset="0"/>
                <a:cs typeface="Arial" panose="020B0604020202020204" pitchFamily="34" charset="0"/>
                <a:sym typeface="Symbol" panose="05050102010706020507" pitchFamily="18" charset="2"/>
              </a:rPr>
              <a:t>~ 0.1 Å</a:t>
            </a:r>
            <a:endParaRPr lang="en-US" baseline="30000" dirty="0">
              <a:solidFill>
                <a:schemeClr val="tx1"/>
              </a:solidFill>
              <a:latin typeface="Arial" panose="020B0604020202020204" pitchFamily="34" charset="0"/>
              <a:cs typeface="Arial" panose="020B0604020202020204" pitchFamily="34" charset="0"/>
            </a:endParaRPr>
          </a:p>
        </p:txBody>
      </p:sp>
      <p:sp>
        <p:nvSpPr>
          <p:cNvPr id="16" name="TextBox 4">
            <a:extLst>
              <a:ext uri="{FF2B5EF4-FFF2-40B4-BE49-F238E27FC236}">
                <a16:creationId xmlns:a16="http://schemas.microsoft.com/office/drawing/2014/main" id="{470830CA-CA29-4D05-BB1A-A6DC099C1D6B}"/>
              </a:ext>
            </a:extLst>
          </p:cNvPr>
          <p:cNvSpPr txBox="1"/>
          <p:nvPr/>
        </p:nvSpPr>
        <p:spPr>
          <a:xfrm>
            <a:off x="113283" y="5216130"/>
            <a:ext cx="8978900" cy="646331"/>
          </a:xfrm>
          <a:prstGeom prst="rect">
            <a:avLst/>
          </a:prstGeom>
          <a:noFill/>
        </p:spPr>
        <p:txBody>
          <a:bodyPr wrap="square" rtlCol="0">
            <a:spAutoFit/>
          </a:bodyPr>
          <a:lstStyle/>
          <a:p>
            <a:pPr defTabSz="457200" fontAlgn="auto">
              <a:spcBef>
                <a:spcPts val="0"/>
              </a:spcBef>
              <a:spcAft>
                <a:spcPts val="0"/>
              </a:spcAft>
            </a:pPr>
            <a:r>
              <a:rPr lang="en-US" sz="1800" b="1" dirty="0">
                <a:solidFill>
                  <a:prstClr val="black"/>
                </a:solidFill>
                <a:latin typeface="Times New Roman"/>
                <a:cs typeface="Times New Roman"/>
              </a:rPr>
              <a:t>Figure 4 (b):  </a:t>
            </a:r>
            <a:r>
              <a:rPr lang="en-US" sz="1800" dirty="0">
                <a:solidFill>
                  <a:prstClr val="black"/>
                </a:solidFill>
                <a:latin typeface="Times New Roman"/>
                <a:cs typeface="Times New Roman"/>
              </a:rPr>
              <a:t>Variation of the average magnetic moment on </a:t>
            </a:r>
            <a:r>
              <a:rPr lang="en-US" sz="1800" dirty="0" err="1">
                <a:solidFill>
                  <a:prstClr val="black"/>
                </a:solidFill>
                <a:latin typeface="Times New Roman"/>
                <a:cs typeface="Times New Roman"/>
              </a:rPr>
              <a:t>Ru</a:t>
            </a:r>
            <a:r>
              <a:rPr lang="en-US" sz="1800" dirty="0">
                <a:solidFill>
                  <a:prstClr val="black"/>
                </a:solidFill>
                <a:latin typeface="Times New Roman"/>
                <a:cs typeface="Times New Roman"/>
              </a:rPr>
              <a:t> (in </a:t>
            </a:r>
            <a:r>
              <a:rPr lang="en-US" sz="1800" dirty="0" err="1">
                <a:solidFill>
                  <a:prstClr val="black"/>
                </a:solidFill>
                <a:latin typeface="Times New Roman"/>
                <a:cs typeface="Times New Roman"/>
              </a:rPr>
              <a:t>μ</a:t>
            </a:r>
            <a:r>
              <a:rPr lang="en-US" sz="1800" baseline="-25000" dirty="0" err="1">
                <a:solidFill>
                  <a:prstClr val="black"/>
                </a:solidFill>
                <a:latin typeface="Times New Roman"/>
                <a:cs typeface="Times New Roman"/>
              </a:rPr>
              <a:t>B</a:t>
            </a:r>
            <a:r>
              <a:rPr lang="en-US" sz="1800" dirty="0">
                <a:solidFill>
                  <a:prstClr val="black"/>
                </a:solidFill>
                <a:latin typeface="Times New Roman"/>
                <a:cs typeface="Times New Roman"/>
              </a:rPr>
              <a:t>)  as a function of magnitude of polar distortion </a:t>
            </a:r>
            <a:r>
              <a:rPr lang="en-US" sz="1800" dirty="0" err="1">
                <a:solidFill>
                  <a:prstClr val="black"/>
                </a:solidFill>
                <a:latin typeface="Times New Roman"/>
                <a:cs typeface="Times New Roman"/>
              </a:rPr>
              <a:t>Q</a:t>
            </a:r>
            <a:r>
              <a:rPr lang="en-US" sz="1800" baseline="-25000" dirty="0" err="1">
                <a:solidFill>
                  <a:prstClr val="black"/>
                </a:solidFill>
                <a:latin typeface="Times New Roman"/>
                <a:cs typeface="Times New Roman"/>
              </a:rPr>
              <a:t>pol</a:t>
            </a:r>
            <a:r>
              <a:rPr lang="en-US" sz="1800" dirty="0">
                <a:solidFill>
                  <a:prstClr val="black"/>
                </a:solidFill>
                <a:latin typeface="Times New Roman"/>
                <a:cs typeface="Times New Roman"/>
              </a:rPr>
              <a:t> ( in </a:t>
            </a:r>
            <a:r>
              <a:rPr lang="en-US" sz="1800" dirty="0" err="1">
                <a:solidFill>
                  <a:prstClr val="black"/>
                </a:solidFill>
                <a:latin typeface="Times New Roman"/>
                <a:cs typeface="Times New Roman"/>
              </a:rPr>
              <a:t>Å</a:t>
            </a:r>
            <a:r>
              <a:rPr lang="en-US" sz="1800" dirty="0">
                <a:solidFill>
                  <a:prstClr val="black"/>
                </a:solidFill>
                <a:latin typeface="Times New Roman"/>
                <a:cs typeface="Times New Roman"/>
              </a:rPr>
              <a:t>) for different tilt angle </a:t>
            </a:r>
            <a:r>
              <a:rPr lang="en-US" sz="1800" dirty="0" err="1">
                <a:solidFill>
                  <a:prstClr val="black"/>
                </a:solidFill>
                <a:latin typeface="Times New Roman"/>
                <a:cs typeface="Times New Roman"/>
              </a:rPr>
              <a:t>Q</a:t>
            </a:r>
            <a:r>
              <a:rPr lang="en-US" sz="1800" baseline="-25000" dirty="0" err="1">
                <a:solidFill>
                  <a:prstClr val="black"/>
                </a:solidFill>
                <a:latin typeface="Times New Roman"/>
                <a:cs typeface="Times New Roman"/>
              </a:rPr>
              <a:t>tilt</a:t>
            </a:r>
            <a:r>
              <a:rPr lang="en-US" sz="1800" dirty="0">
                <a:solidFill>
                  <a:prstClr val="black"/>
                </a:solidFill>
                <a:latin typeface="Times New Roman"/>
                <a:cs typeface="Times New Roman"/>
              </a:rPr>
              <a:t> (in degree °) for U= 3.5 </a:t>
            </a:r>
            <a:r>
              <a:rPr lang="en-US" sz="1800" dirty="0" err="1">
                <a:solidFill>
                  <a:prstClr val="black"/>
                </a:solidFill>
                <a:latin typeface="Times New Roman"/>
                <a:cs typeface="Times New Roman"/>
              </a:rPr>
              <a:t>eV</a:t>
            </a:r>
            <a:r>
              <a:rPr lang="en-US" sz="1800" dirty="0">
                <a:solidFill>
                  <a:prstClr val="black"/>
                </a:solidFill>
                <a:latin typeface="Times New Roman"/>
                <a:cs typeface="Times New Roman"/>
              </a:rPr>
              <a:t> </a:t>
            </a:r>
          </a:p>
        </p:txBody>
      </p:sp>
    </p:spTree>
    <p:extLst>
      <p:ext uri="{BB962C8B-B14F-4D97-AF65-F5344CB8AC3E}">
        <p14:creationId xmlns:p14="http://schemas.microsoft.com/office/powerpoint/2010/main" val="8739775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pic>
        <p:nvPicPr>
          <p:cNvPr id="26" name="图片 25" descr="D:\data\transport SROBTO\Graph3.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33700" y="4572000"/>
            <a:ext cx="2933700" cy="2242185"/>
          </a:xfrm>
          <a:prstGeom prst="rect">
            <a:avLst/>
          </a:prstGeom>
          <a:noFill/>
          <a:ln>
            <a:noFill/>
          </a:ln>
        </p:spPr>
      </p:pic>
      <p:pic>
        <p:nvPicPr>
          <p:cNvPr id="90" name="Picture 8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9627"/>
            <a:ext cx="745411" cy="493776"/>
          </a:xfrm>
          <a:prstGeom prst="rect">
            <a:avLst/>
          </a:prstGeom>
        </p:spPr>
      </p:pic>
      <p:sp>
        <p:nvSpPr>
          <p:cNvPr id="92" name="Rectangle 91"/>
          <p:cNvSpPr>
            <a:spLocks noChangeArrowheads="1"/>
          </p:cNvSpPr>
          <p:nvPr/>
        </p:nvSpPr>
        <p:spPr bwMode="auto">
          <a:xfrm>
            <a:off x="0" y="533400"/>
            <a:ext cx="9144000" cy="42867"/>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87" name="TextBox 86"/>
          <p:cNvSpPr txBox="1"/>
          <p:nvPr/>
        </p:nvSpPr>
        <p:spPr>
          <a:xfrm>
            <a:off x="-76200" y="-54946"/>
            <a:ext cx="9226826" cy="609398"/>
          </a:xfrm>
          <a:prstGeom prst="rect">
            <a:avLst/>
          </a:prstGeom>
          <a:noFill/>
        </p:spPr>
        <p:txBody>
          <a:bodyPr wrap="square" rtlCol="0">
            <a:spAutoFit/>
          </a:bodyPr>
          <a:lstStyle/>
          <a:p>
            <a:pPr algn="ctr">
              <a:lnSpc>
                <a:spcPct val="120000"/>
              </a:lnSpc>
            </a:pPr>
            <a:r>
              <a:rPr lang="en-US" sz="2800" b="1" dirty="0">
                <a:ln w="0"/>
                <a:solidFill>
                  <a:srgbClr val="FF0000"/>
                </a:solidFill>
                <a:effectLst>
                  <a:outerShdw blurRad="38100" dist="38100" dir="2700000" algn="tl">
                    <a:srgbClr val="000000">
                      <a:alpha val="43137"/>
                    </a:srgbClr>
                  </a:outerShdw>
                  <a:reflection blurRad="6350" stA="53000" endA="300" endPos="35500" dir="5400000" sy="-90000" algn="bl" rotWithShape="0"/>
                </a:effectLst>
                <a:latin typeface="Arial" panose="020B0604020202020204" pitchFamily="34" charset="0"/>
                <a:cs typeface="Arial" panose="020B0604020202020204" pitchFamily="34" charset="0"/>
              </a:rPr>
              <a:t>Magnetic Polar Metal Phase at Interface </a:t>
            </a:r>
          </a:p>
        </p:txBody>
      </p:sp>
      <p:pic>
        <p:nvPicPr>
          <p:cNvPr id="205" name="Picture 20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8863" y="2285999"/>
            <a:ext cx="2656148" cy="2433810"/>
          </a:xfrm>
          <a:prstGeom prst="rect">
            <a:avLst/>
          </a:prstGeom>
        </p:spPr>
      </p:pic>
      <p:sp>
        <p:nvSpPr>
          <p:cNvPr id="2" name="TextBox 1"/>
          <p:cNvSpPr txBox="1"/>
          <p:nvPr/>
        </p:nvSpPr>
        <p:spPr>
          <a:xfrm>
            <a:off x="142326" y="719006"/>
            <a:ext cx="9001674" cy="892552"/>
          </a:xfrm>
          <a:prstGeom prst="rect">
            <a:avLst/>
          </a:prstGeom>
          <a:noFill/>
        </p:spPr>
        <p:txBody>
          <a:bodyPr wrap="square" rtlCol="0">
            <a:spAutoFit/>
          </a:bodyPr>
          <a:lstStyle/>
          <a:p>
            <a:r>
              <a:rPr lang="en-US" sz="2600" b="1" dirty="0">
                <a:solidFill>
                  <a:srgbClr val="0000CC"/>
                </a:solidFill>
                <a:effectLst>
                  <a:outerShdw blurRad="38100" dist="38100" dir="2700000" algn="tl">
                    <a:srgbClr val="000000">
                      <a:alpha val="43137"/>
                    </a:srgbClr>
                  </a:outerShdw>
                </a:effectLst>
              </a:rPr>
              <a:t>We did create magnetic polar metal phase through designing oxide </a:t>
            </a:r>
            <a:r>
              <a:rPr lang="en-US" sz="2600" b="1" dirty="0" err="1">
                <a:solidFill>
                  <a:srgbClr val="0000CC"/>
                </a:solidFill>
                <a:effectLst>
                  <a:outerShdw blurRad="38100" dist="38100" dir="2700000" algn="tl">
                    <a:srgbClr val="000000">
                      <a:alpha val="43137"/>
                    </a:srgbClr>
                  </a:outerShdw>
                </a:effectLst>
              </a:rPr>
              <a:t>heterostructure</a:t>
            </a:r>
            <a:r>
              <a:rPr lang="en-US" sz="2600" b="1" dirty="0">
                <a:solidFill>
                  <a:srgbClr val="0000CC"/>
                </a:solidFill>
                <a:effectLst>
                  <a:outerShdw blurRad="38100" dist="38100" dir="2700000" algn="tl">
                    <a:srgbClr val="000000">
                      <a:alpha val="43137"/>
                    </a:srgbClr>
                  </a:outerShdw>
                </a:effectLst>
              </a:rPr>
              <a:t> </a:t>
            </a:r>
          </a:p>
        </p:txBody>
      </p:sp>
      <p:grpSp>
        <p:nvGrpSpPr>
          <p:cNvPr id="3" name="Group 2"/>
          <p:cNvGrpSpPr/>
          <p:nvPr/>
        </p:nvGrpSpPr>
        <p:grpSpPr>
          <a:xfrm>
            <a:off x="5808596" y="1883111"/>
            <a:ext cx="2573404" cy="1718007"/>
            <a:chOff x="5687560" y="2187912"/>
            <a:chExt cx="2573404" cy="1718007"/>
          </a:xfrm>
        </p:grpSpPr>
        <p:grpSp>
          <p:nvGrpSpPr>
            <p:cNvPr id="150" name="Group 149"/>
            <p:cNvGrpSpPr>
              <a:grpSpLocks noChangeAspect="1"/>
            </p:cNvGrpSpPr>
            <p:nvPr/>
          </p:nvGrpSpPr>
          <p:grpSpPr>
            <a:xfrm>
              <a:off x="5687560" y="2187912"/>
              <a:ext cx="2573404" cy="1718007"/>
              <a:chOff x="4709433" y="1502977"/>
              <a:chExt cx="1772378" cy="1183241"/>
            </a:xfrm>
          </p:grpSpPr>
          <p:pic>
            <p:nvPicPr>
              <p:cNvPr id="151" name="Picture 150"/>
              <p:cNvPicPr>
                <a:picLocks noChangeAspect="1"/>
              </p:cNvPicPr>
              <p:nvPr/>
            </p:nvPicPr>
            <p:blipFill rotWithShape="1">
              <a:blip r:embed="rId7">
                <a:extLst>
                  <a:ext uri="{BEBA8EAE-BF5A-486C-A8C5-ECC9F3942E4B}">
                    <a14:imgProps xmlns:a14="http://schemas.microsoft.com/office/drawing/2010/main">
                      <a14:imgLayer r:embed="rId8">
                        <a14:imgEffect>
                          <a14:sharpenSoften amount="50000"/>
                        </a14:imgEffect>
                        <a14:imgEffect>
                          <a14:colorTemperature colorTemp="4700"/>
                        </a14:imgEffect>
                      </a14:imgLayer>
                    </a14:imgProps>
                  </a:ext>
                  <a:ext uri="{28A0092B-C50C-407E-A947-70E740481C1C}">
                    <a14:useLocalDpi xmlns:a14="http://schemas.microsoft.com/office/drawing/2010/main" val="0"/>
                  </a:ext>
                </a:extLst>
              </a:blip>
              <a:srcRect l="20610" t="29140" r="72021" b="27202"/>
              <a:stretch/>
            </p:blipFill>
            <p:spPr>
              <a:xfrm>
                <a:off x="4780810" y="1502977"/>
                <a:ext cx="1651327" cy="1183241"/>
              </a:xfrm>
              <a:prstGeom prst="rect">
                <a:avLst/>
              </a:prstGeom>
              <a:ln>
                <a:solidFill>
                  <a:srgbClr val="FFC000"/>
                </a:solidFill>
              </a:ln>
            </p:spPr>
          </p:pic>
          <p:sp>
            <p:nvSpPr>
              <p:cNvPr id="152" name="TextBox 151"/>
              <p:cNvSpPr txBox="1"/>
              <p:nvPr/>
            </p:nvSpPr>
            <p:spPr>
              <a:xfrm>
                <a:off x="5266625" y="1959993"/>
                <a:ext cx="321494" cy="275567"/>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0000"/>
                    </a:solidFill>
                    <a:effectLst/>
                    <a:uLnTx/>
                    <a:uFillTx/>
                    <a:latin typeface="Calibri" panose="020F0502020204030204"/>
                  </a:rPr>
                  <a:t>Ru</a:t>
                </a:r>
              </a:p>
            </p:txBody>
          </p:sp>
          <p:grpSp>
            <p:nvGrpSpPr>
              <p:cNvPr id="153" name="Group 152"/>
              <p:cNvGrpSpPr/>
              <p:nvPr/>
            </p:nvGrpSpPr>
            <p:grpSpPr>
              <a:xfrm>
                <a:off x="5878430" y="1922237"/>
                <a:ext cx="408902" cy="336380"/>
                <a:chOff x="4677472" y="2768561"/>
                <a:chExt cx="286118" cy="235372"/>
              </a:xfrm>
            </p:grpSpPr>
            <p:cxnSp>
              <p:nvCxnSpPr>
                <p:cNvPr id="160" name="Straight Arrow Connector 159"/>
                <p:cNvCxnSpPr/>
                <p:nvPr/>
              </p:nvCxnSpPr>
              <p:spPr>
                <a:xfrm>
                  <a:off x="4829543" y="2768561"/>
                  <a:ext cx="132200" cy="0"/>
                </a:xfrm>
                <a:prstGeom prst="straightConnector1">
                  <a:avLst/>
                </a:prstGeom>
                <a:noFill/>
                <a:ln w="28575" cap="sq" cmpd="sng" algn="ctr">
                  <a:solidFill>
                    <a:srgbClr val="FFFF00"/>
                  </a:solidFill>
                  <a:prstDash val="solid"/>
                  <a:miter lim="800000"/>
                  <a:headEnd type="diamond" w="sm" len="sm"/>
                  <a:tailEnd type="arrow" w="med" len="sm"/>
                </a:ln>
                <a:effectLst/>
              </p:spPr>
            </p:cxnSp>
            <p:cxnSp>
              <p:nvCxnSpPr>
                <p:cNvPr id="161" name="Straight Arrow Connector 160"/>
                <p:cNvCxnSpPr/>
                <p:nvPr/>
              </p:nvCxnSpPr>
              <p:spPr>
                <a:xfrm>
                  <a:off x="4831390" y="3003933"/>
                  <a:ext cx="132200" cy="0"/>
                </a:xfrm>
                <a:prstGeom prst="straightConnector1">
                  <a:avLst/>
                </a:prstGeom>
                <a:noFill/>
                <a:ln w="28575" cap="sq" cmpd="sng" algn="ctr">
                  <a:solidFill>
                    <a:srgbClr val="FFFF00"/>
                  </a:solidFill>
                  <a:prstDash val="solid"/>
                  <a:miter lim="800000"/>
                  <a:headEnd type="diamond" w="sm" len="sm"/>
                  <a:tailEnd type="arrow" w="med" len="sm"/>
                </a:ln>
                <a:effectLst/>
              </p:spPr>
            </p:cxnSp>
            <p:cxnSp>
              <p:nvCxnSpPr>
                <p:cNvPr id="162" name="Straight Arrow Connector 161"/>
                <p:cNvCxnSpPr/>
                <p:nvPr/>
              </p:nvCxnSpPr>
              <p:spPr>
                <a:xfrm flipH="1">
                  <a:off x="4677472" y="2886308"/>
                  <a:ext cx="132200" cy="0"/>
                </a:xfrm>
                <a:prstGeom prst="straightConnector1">
                  <a:avLst/>
                </a:prstGeom>
                <a:noFill/>
                <a:ln w="28575" cap="sq" cmpd="sng" algn="ctr">
                  <a:solidFill>
                    <a:srgbClr val="FF0000"/>
                  </a:solidFill>
                  <a:prstDash val="solid"/>
                  <a:miter lim="800000"/>
                  <a:headEnd type="diamond" w="sm" len="sm"/>
                  <a:tailEnd type="arrow" w="med" len="sm"/>
                </a:ln>
                <a:effectLst/>
              </p:spPr>
            </p:cxnSp>
          </p:grpSp>
          <p:grpSp>
            <p:nvGrpSpPr>
              <p:cNvPr id="154" name="Group 153"/>
              <p:cNvGrpSpPr/>
              <p:nvPr/>
            </p:nvGrpSpPr>
            <p:grpSpPr>
              <a:xfrm flipH="1">
                <a:off x="4904118" y="1922237"/>
                <a:ext cx="404805" cy="331046"/>
                <a:chOff x="4684573" y="2768561"/>
                <a:chExt cx="283251" cy="231640"/>
              </a:xfrm>
            </p:grpSpPr>
            <p:cxnSp>
              <p:nvCxnSpPr>
                <p:cNvPr id="157" name="Straight Arrow Connector 156"/>
                <p:cNvCxnSpPr/>
                <p:nvPr/>
              </p:nvCxnSpPr>
              <p:spPr>
                <a:xfrm>
                  <a:off x="4835624" y="2768561"/>
                  <a:ext cx="132200" cy="0"/>
                </a:xfrm>
                <a:prstGeom prst="straightConnector1">
                  <a:avLst/>
                </a:prstGeom>
                <a:noFill/>
                <a:ln w="28575" cap="sq" cmpd="sng" algn="ctr">
                  <a:solidFill>
                    <a:srgbClr val="FFFF00"/>
                  </a:solidFill>
                  <a:prstDash val="solid"/>
                  <a:miter lim="800000"/>
                  <a:headEnd type="diamond" w="sm" len="sm"/>
                  <a:tailEnd type="arrow" w="med" len="sm"/>
                </a:ln>
                <a:effectLst/>
              </p:spPr>
            </p:cxnSp>
            <p:cxnSp>
              <p:nvCxnSpPr>
                <p:cNvPr id="158" name="Straight Arrow Connector 157"/>
                <p:cNvCxnSpPr/>
                <p:nvPr/>
              </p:nvCxnSpPr>
              <p:spPr>
                <a:xfrm>
                  <a:off x="4831890" y="3000201"/>
                  <a:ext cx="132200" cy="0"/>
                </a:xfrm>
                <a:prstGeom prst="straightConnector1">
                  <a:avLst/>
                </a:prstGeom>
                <a:noFill/>
                <a:ln w="28575" cap="sq" cmpd="sng" algn="ctr">
                  <a:solidFill>
                    <a:srgbClr val="FFFF00"/>
                  </a:solidFill>
                  <a:prstDash val="solid"/>
                  <a:miter lim="800000"/>
                  <a:headEnd type="diamond" w="sm" len="sm"/>
                  <a:tailEnd type="arrow" w="med" len="sm"/>
                </a:ln>
                <a:effectLst/>
              </p:spPr>
            </p:cxnSp>
            <p:cxnSp>
              <p:nvCxnSpPr>
                <p:cNvPr id="159" name="Straight Arrow Connector 158"/>
                <p:cNvCxnSpPr/>
                <p:nvPr/>
              </p:nvCxnSpPr>
              <p:spPr>
                <a:xfrm flipH="1">
                  <a:off x="4684573" y="2895537"/>
                  <a:ext cx="132200" cy="0"/>
                </a:xfrm>
                <a:prstGeom prst="straightConnector1">
                  <a:avLst/>
                </a:prstGeom>
                <a:noFill/>
                <a:ln w="28575" cap="sq" cmpd="sng" algn="ctr">
                  <a:solidFill>
                    <a:srgbClr val="FF0000"/>
                  </a:solidFill>
                  <a:prstDash val="solid"/>
                  <a:miter lim="800000"/>
                  <a:headEnd type="diamond" w="sm" len="sm"/>
                  <a:tailEnd type="arrow" w="med" len="sm"/>
                </a:ln>
                <a:effectLst/>
              </p:spPr>
            </p:cxnSp>
          </p:grpSp>
          <p:sp>
            <p:nvSpPr>
              <p:cNvPr id="155" name="TextBox 154"/>
              <p:cNvSpPr txBox="1"/>
              <p:nvPr/>
            </p:nvSpPr>
            <p:spPr>
              <a:xfrm>
                <a:off x="6238373" y="1784454"/>
                <a:ext cx="243438" cy="275567"/>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alibri" panose="020F0502020204030204"/>
                  </a:rPr>
                  <a:t>O</a:t>
                </a:r>
              </a:p>
            </p:txBody>
          </p:sp>
          <p:sp>
            <p:nvSpPr>
              <p:cNvPr id="156" name="TextBox 155"/>
              <p:cNvSpPr txBox="1"/>
              <p:nvPr/>
            </p:nvSpPr>
            <p:spPr>
              <a:xfrm>
                <a:off x="4709433" y="1780779"/>
                <a:ext cx="246420" cy="275567"/>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00"/>
                    </a:solidFill>
                    <a:effectLst>
                      <a:outerShdw blurRad="38100" dist="38100" dir="2700000" algn="tl">
                        <a:srgbClr val="000000">
                          <a:alpha val="43137"/>
                        </a:srgbClr>
                      </a:outerShdw>
                    </a:effectLst>
                    <a:uLnTx/>
                    <a:uFillTx/>
                    <a:latin typeface="Calibri" panose="020F0502020204030204"/>
                  </a:rPr>
                  <a:t>O</a:t>
                </a:r>
              </a:p>
            </p:txBody>
          </p:sp>
        </p:grpSp>
        <p:sp>
          <p:nvSpPr>
            <p:cNvPr id="24" name="TextBox 23"/>
            <p:cNvSpPr txBox="1"/>
            <p:nvPr/>
          </p:nvSpPr>
          <p:spPr>
            <a:xfrm>
              <a:off x="6924607" y="2846817"/>
              <a:ext cx="466793" cy="400110"/>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0000"/>
                  </a:solidFill>
                  <a:effectLst/>
                  <a:uLnTx/>
                  <a:uFillTx/>
                  <a:latin typeface="Calibri" panose="020F0502020204030204"/>
                </a:rPr>
                <a:t>Ru</a:t>
              </a:r>
            </a:p>
          </p:txBody>
        </p:sp>
      </p:grpSp>
      <p:graphicFrame>
        <p:nvGraphicFramePr>
          <p:cNvPr id="5" name="对象 4"/>
          <p:cNvGraphicFramePr>
            <a:graphicFrameLocks noChangeAspect="1"/>
          </p:cNvGraphicFramePr>
          <p:nvPr>
            <p:extLst>
              <p:ext uri="{D42A27DB-BD31-4B8C-83A1-F6EECF244321}">
                <p14:modId xmlns:p14="http://schemas.microsoft.com/office/powerpoint/2010/main" val="408293120"/>
              </p:ext>
            </p:extLst>
          </p:nvPr>
        </p:nvGraphicFramePr>
        <p:xfrm>
          <a:off x="457200" y="1645268"/>
          <a:ext cx="2980869" cy="2288271"/>
        </p:xfrm>
        <a:graphic>
          <a:graphicData uri="http://schemas.openxmlformats.org/presentationml/2006/ole">
            <mc:AlternateContent xmlns:mc="http://schemas.openxmlformats.org/markup-compatibility/2006">
              <mc:Choice xmlns:v="urn:schemas-microsoft-com:vml" Requires="v">
                <p:oleObj spid="_x0000_s105495" name="Graph" r:id="rId9" imgW="3920760" imgH="3000960" progId="Origin50.Graph">
                  <p:embed/>
                </p:oleObj>
              </mc:Choice>
              <mc:Fallback>
                <p:oleObj name="Graph" r:id="rId9" imgW="3920760" imgH="3000960" progId="Origin50.Graph">
                  <p:embed/>
                  <p:pic>
                    <p:nvPicPr>
                      <p:cNvPr id="0"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 y="1645268"/>
                        <a:ext cx="2980869" cy="2288271"/>
                      </a:xfrm>
                      <a:prstGeom prst="rect">
                        <a:avLst/>
                      </a:prstGeom>
                      <a:noFill/>
                    </p:spPr>
                  </p:pic>
                </p:oleObj>
              </mc:Fallback>
            </mc:AlternateContent>
          </a:graphicData>
        </a:graphic>
      </p:graphicFrame>
      <p:sp>
        <p:nvSpPr>
          <p:cNvPr id="4" name="灯片编号占位符 3"/>
          <p:cNvSpPr>
            <a:spLocks noGrp="1"/>
          </p:cNvSpPr>
          <p:nvPr>
            <p:ph type="sldNum" sz="quarter" idx="12"/>
          </p:nvPr>
        </p:nvSpPr>
        <p:spPr/>
        <p:txBody>
          <a:bodyPr/>
          <a:lstStyle/>
          <a:p>
            <a:fld id="{51406E5F-ABC8-4815-9549-3CAD0C9534B0}" type="slidenum">
              <a:rPr lang="en-US" altLang="en-US" smtClean="0"/>
              <a:pPr/>
              <a:t>13</a:t>
            </a:fld>
            <a:endParaRPr lang="en-US" altLang="en-US"/>
          </a:p>
        </p:txBody>
      </p:sp>
    </p:spTree>
    <p:extLst>
      <p:ext uri="{BB962C8B-B14F-4D97-AF65-F5344CB8AC3E}">
        <p14:creationId xmlns:p14="http://schemas.microsoft.com/office/powerpoint/2010/main" val="2335367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066800" y="2057400"/>
            <a:ext cx="6575584" cy="1015663"/>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000" b="1" cap="all" dirty="0">
                <a:ln w="0"/>
                <a:solidFill>
                  <a:srgbClr val="0000CC"/>
                </a:solidFill>
                <a:effectLst>
                  <a:outerShdw blurRad="38100" dist="38100" dir="2700000" algn="tl">
                    <a:srgbClr val="000000">
                      <a:alpha val="43137"/>
                    </a:srgbClr>
                  </a:outerShdw>
                  <a:reflection blurRad="12700" stA="50000" endPos="50000" dist="5000" dir="5400000" sy="-100000" rotWithShape="0"/>
                </a:effectLst>
              </a:rPr>
              <a:t>Thank you!</a:t>
            </a:r>
          </a:p>
        </p:txBody>
      </p:sp>
    </p:spTree>
    <p:extLst>
      <p:ext uri="{BB962C8B-B14F-4D97-AF65-F5344CB8AC3E}">
        <p14:creationId xmlns:p14="http://schemas.microsoft.com/office/powerpoint/2010/main" val="3462238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4945" y="-88553"/>
            <a:ext cx="6305550" cy="698153"/>
          </a:xfrm>
        </p:spPr>
        <p:txBody>
          <a:bodyPr>
            <a:normAutofit/>
          </a:bodyPr>
          <a:lstStyle/>
          <a:p>
            <a:pPr algn="ctr" fontAlgn="base">
              <a:spcAft>
                <a:spcPct val="0"/>
              </a:spcAft>
            </a:pP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ea typeface="+mn-ea"/>
                <a:cs typeface="Arial" panose="020B0604020202020204" pitchFamily="34" charset="0"/>
              </a:rPr>
              <a:t>Experiments: Growth &amp; XRD</a:t>
            </a:r>
          </a:p>
        </p:txBody>
      </p:sp>
      <p:grpSp>
        <p:nvGrpSpPr>
          <p:cNvPr id="19" name="Group 18"/>
          <p:cNvGrpSpPr/>
          <p:nvPr/>
        </p:nvGrpSpPr>
        <p:grpSpPr>
          <a:xfrm>
            <a:off x="6638336" y="1287941"/>
            <a:ext cx="2076853" cy="1880498"/>
            <a:chOff x="7332134" y="1388501"/>
            <a:chExt cx="2769137" cy="2507331"/>
          </a:xfrm>
        </p:grpSpPr>
        <p:sp>
          <p:nvSpPr>
            <p:cNvPr id="8" name="Cube 7"/>
            <p:cNvSpPr/>
            <p:nvPr/>
          </p:nvSpPr>
          <p:spPr>
            <a:xfrm>
              <a:off x="7332135" y="2634253"/>
              <a:ext cx="2769136" cy="1261579"/>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900" b="1" dirty="0">
                  <a:solidFill>
                    <a:prstClr val="white"/>
                  </a:solidFill>
                </a:rPr>
                <a:t>STO</a:t>
              </a:r>
              <a:r>
                <a:rPr lang="en-US" sz="1200" b="1" dirty="0">
                  <a:solidFill>
                    <a:prstClr val="white"/>
                  </a:solidFill>
                </a:rPr>
                <a:t> </a:t>
              </a:r>
              <a:r>
                <a:rPr lang="en-US" sz="900" b="1" dirty="0">
                  <a:solidFill>
                    <a:prstClr val="white"/>
                  </a:solidFill>
                </a:rPr>
                <a:t>substrate</a:t>
              </a:r>
            </a:p>
          </p:txBody>
        </p:sp>
        <p:sp>
          <p:nvSpPr>
            <p:cNvPr id="9" name="Cube 8"/>
            <p:cNvSpPr/>
            <p:nvPr/>
          </p:nvSpPr>
          <p:spPr>
            <a:xfrm>
              <a:off x="7340062" y="2206778"/>
              <a:ext cx="2761209" cy="1261579"/>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050" b="1" i="1" dirty="0">
                  <a:solidFill>
                    <a:prstClr val="black"/>
                  </a:solidFill>
                </a:rPr>
                <a:t>N*BTO</a:t>
              </a:r>
            </a:p>
          </p:txBody>
        </p:sp>
        <p:sp>
          <p:nvSpPr>
            <p:cNvPr id="10" name="Cube 9"/>
            <p:cNvSpPr/>
            <p:nvPr/>
          </p:nvSpPr>
          <p:spPr>
            <a:xfrm>
              <a:off x="7340062" y="1789726"/>
              <a:ext cx="2761209" cy="1261579"/>
            </a:xfrm>
            <a:prstGeom prst="cube">
              <a:avLst>
                <a:gd name="adj" fmla="val 64872"/>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350" b="1" i="1" dirty="0">
                  <a:solidFill>
                    <a:prstClr val="black"/>
                  </a:solidFill>
                </a:rPr>
                <a:t> </a:t>
              </a:r>
              <a:r>
                <a:rPr lang="en-US" sz="1050" b="1" i="1" dirty="0">
                  <a:solidFill>
                    <a:prstClr val="black"/>
                  </a:solidFill>
                </a:rPr>
                <a:t>M*SRO</a:t>
              </a:r>
            </a:p>
          </p:txBody>
        </p:sp>
        <p:sp>
          <p:nvSpPr>
            <p:cNvPr id="11" name="Cube 10"/>
            <p:cNvSpPr/>
            <p:nvPr/>
          </p:nvSpPr>
          <p:spPr>
            <a:xfrm>
              <a:off x="7332134" y="1388501"/>
              <a:ext cx="2769137" cy="1219502"/>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r>
                <a:rPr lang="en-US" sz="1050" b="1" i="1" dirty="0">
                  <a:solidFill>
                    <a:prstClr val="black"/>
                  </a:solidFill>
                </a:rPr>
                <a:t>(N+1)*BTO</a:t>
              </a:r>
            </a:p>
          </p:txBody>
        </p:sp>
      </p:grpSp>
      <p:sp>
        <p:nvSpPr>
          <p:cNvPr id="20" name="TextBox 19"/>
          <p:cNvSpPr txBox="1"/>
          <p:nvPr/>
        </p:nvSpPr>
        <p:spPr>
          <a:xfrm>
            <a:off x="7086600" y="892030"/>
            <a:ext cx="1229311" cy="300082"/>
          </a:xfrm>
          <a:prstGeom prst="rect">
            <a:avLst/>
          </a:prstGeom>
          <a:noFill/>
        </p:spPr>
        <p:txBody>
          <a:bodyPr wrap="none" rtlCol="0">
            <a:spAutoFit/>
          </a:bodyPr>
          <a:lstStyle/>
          <a:p>
            <a:pPr fontAlgn="auto">
              <a:spcBef>
                <a:spcPts val="0"/>
              </a:spcBef>
              <a:spcAft>
                <a:spcPts val="0"/>
              </a:spcAft>
            </a:pPr>
            <a:r>
              <a:rPr lang="en-US" sz="1350" dirty="0" err="1">
                <a:solidFill>
                  <a:prstClr val="black"/>
                </a:solidFill>
                <a:latin typeface="Calibri" panose="020F0502020204030204"/>
              </a:rPr>
              <a:t>Trilayer</a:t>
            </a:r>
            <a:r>
              <a:rPr lang="en-US" sz="1350" dirty="0">
                <a:solidFill>
                  <a:prstClr val="black"/>
                </a:solidFill>
                <a:latin typeface="Calibri" panose="020F0502020204030204"/>
              </a:rPr>
              <a:t> system</a:t>
            </a:r>
          </a:p>
        </p:txBody>
      </p:sp>
      <p:sp>
        <p:nvSpPr>
          <p:cNvPr id="21" name="Rectangle 20"/>
          <p:cNvSpPr/>
          <p:nvPr/>
        </p:nvSpPr>
        <p:spPr>
          <a:xfrm>
            <a:off x="690196" y="922210"/>
            <a:ext cx="5562974" cy="3539430"/>
          </a:xfrm>
          <a:prstGeom prst="rect">
            <a:avLst/>
          </a:prstGeom>
        </p:spPr>
        <p:txBody>
          <a:bodyPr wrap="square">
            <a:spAutoFit/>
          </a:bodyPr>
          <a:lstStyle/>
          <a:p>
            <a:pPr marL="285750" indent="-285750" fontAlgn="auto">
              <a:spcBef>
                <a:spcPts val="0"/>
              </a:spcBef>
              <a:spcAft>
                <a:spcPts val="0"/>
              </a:spcAft>
              <a:buFont typeface="Wingdings" panose="05000000000000000000" pitchFamily="2" charset="2"/>
              <a:buChar char="Ø"/>
            </a:pPr>
            <a:r>
              <a:rPr lang="en-US" sz="1600" dirty="0">
                <a:solidFill>
                  <a:prstClr val="black"/>
                </a:solidFill>
                <a:latin typeface="Calibri" panose="020F0502020204030204"/>
              </a:rPr>
              <a:t>Many BTO(N+1)/SRO(M)/BTO(N) on STO with combination of </a:t>
            </a:r>
            <a:r>
              <a:rPr lang="en-US" sz="1600" i="1" dirty="0">
                <a:solidFill>
                  <a:prstClr val="black"/>
                </a:solidFill>
                <a:latin typeface="Calibri" panose="020F0502020204030204"/>
              </a:rPr>
              <a:t>N, M </a:t>
            </a:r>
            <a:r>
              <a:rPr lang="en-US" sz="1600" dirty="0">
                <a:solidFill>
                  <a:prstClr val="black"/>
                </a:solidFill>
                <a:latin typeface="Calibri" panose="020F0502020204030204"/>
              </a:rPr>
              <a:t>are grown, typical samples includes BTO11/SRO4/BTO10, BTO10/SRO3/BTO9, BTO7/SRO3/BTO6, BTO5/SRO2/BTO4 etc.</a:t>
            </a:r>
          </a:p>
          <a:p>
            <a:pPr marL="214313" indent="-214313" fontAlgn="auto">
              <a:spcBef>
                <a:spcPts val="0"/>
              </a:spcBef>
              <a:spcAft>
                <a:spcPts val="0"/>
              </a:spcAft>
              <a:buFont typeface="Wingdings" panose="05000000000000000000" pitchFamily="2" charset="2"/>
              <a:buChar char="Ø"/>
            </a:pPr>
            <a:endParaRPr lang="en-US" sz="700" dirty="0">
              <a:solidFill>
                <a:prstClr val="black"/>
              </a:solidFill>
              <a:latin typeface="Calibri" panose="020F0502020204030204"/>
            </a:endParaRPr>
          </a:p>
          <a:p>
            <a:pPr marL="285750" indent="-285750" fontAlgn="auto">
              <a:spcBef>
                <a:spcPts val="0"/>
              </a:spcBef>
              <a:spcAft>
                <a:spcPts val="0"/>
              </a:spcAft>
              <a:buFont typeface="Wingdings" panose="05000000000000000000" pitchFamily="2" charset="2"/>
              <a:buChar char="Ø"/>
            </a:pPr>
            <a:r>
              <a:rPr lang="en-US" sz="1600" dirty="0">
                <a:solidFill>
                  <a:prstClr val="black"/>
                </a:solidFill>
                <a:latin typeface="Calibri" panose="020F0502020204030204"/>
              </a:rPr>
              <a:t>The reason of one more layer on surface is that the surface layer of BTO is usually gone during STEM sample preparation</a:t>
            </a:r>
          </a:p>
          <a:p>
            <a:pPr marL="214313" indent="-214313" fontAlgn="auto">
              <a:spcBef>
                <a:spcPts val="0"/>
              </a:spcBef>
              <a:spcAft>
                <a:spcPts val="0"/>
              </a:spcAft>
              <a:buFont typeface="Wingdings" panose="05000000000000000000" pitchFamily="2" charset="2"/>
              <a:buChar char="Ø"/>
            </a:pPr>
            <a:endParaRPr lang="en-US" sz="900" dirty="0">
              <a:solidFill>
                <a:prstClr val="black"/>
              </a:solidFill>
              <a:latin typeface="Calibri" panose="020F0502020204030204"/>
            </a:endParaRPr>
          </a:p>
          <a:p>
            <a:pPr marL="285750" indent="-285750" fontAlgn="auto">
              <a:spcBef>
                <a:spcPts val="0"/>
              </a:spcBef>
              <a:spcAft>
                <a:spcPts val="0"/>
              </a:spcAft>
              <a:buFont typeface="Wingdings" panose="05000000000000000000" pitchFamily="2" charset="2"/>
              <a:buChar char="Ø"/>
            </a:pPr>
            <a:r>
              <a:rPr lang="en-US" sz="1600" dirty="0">
                <a:solidFill>
                  <a:prstClr val="black"/>
                </a:solidFill>
                <a:latin typeface="Calibri" panose="020F0502020204030204"/>
              </a:rPr>
              <a:t>Below shows XRD of BTO11/SRO4/BTO10, there are several features:</a:t>
            </a:r>
          </a:p>
          <a:p>
            <a:pPr marL="742950" lvl="1" indent="-285750" fontAlgn="auto">
              <a:spcBef>
                <a:spcPts val="0"/>
              </a:spcBef>
              <a:spcAft>
                <a:spcPts val="0"/>
              </a:spcAft>
              <a:buFont typeface="Wingdings" panose="05000000000000000000" pitchFamily="2" charset="2"/>
              <a:buChar char="Ø"/>
            </a:pPr>
            <a:r>
              <a:rPr lang="en-US" sz="1600" dirty="0">
                <a:solidFill>
                  <a:prstClr val="black"/>
                </a:solidFill>
                <a:latin typeface="Calibri" panose="020F0502020204030204"/>
              </a:rPr>
              <a:t>1) Film quality is very good (FWHM = 0.025 is very small for BTO on STO)</a:t>
            </a:r>
          </a:p>
          <a:p>
            <a:pPr marL="742950" lvl="1" indent="-285750" fontAlgn="auto">
              <a:spcBef>
                <a:spcPts val="0"/>
              </a:spcBef>
              <a:spcAft>
                <a:spcPts val="0"/>
              </a:spcAft>
              <a:buFont typeface="Wingdings" panose="05000000000000000000" pitchFamily="2" charset="2"/>
              <a:buChar char="Ø"/>
            </a:pPr>
            <a:r>
              <a:rPr lang="en-US" sz="1600" dirty="0">
                <a:solidFill>
                  <a:prstClr val="black"/>
                </a:solidFill>
                <a:latin typeface="Calibri" panose="020F0502020204030204"/>
              </a:rPr>
              <a:t>2) </a:t>
            </a:r>
            <a:r>
              <a:rPr lang="en-US" sz="1600" dirty="0" err="1">
                <a:solidFill>
                  <a:prstClr val="black"/>
                </a:solidFill>
                <a:latin typeface="Calibri" panose="020F0502020204030204"/>
              </a:rPr>
              <a:t>Trilayer</a:t>
            </a:r>
            <a:r>
              <a:rPr lang="en-US" sz="1600" dirty="0">
                <a:solidFill>
                  <a:prstClr val="black"/>
                </a:solidFill>
                <a:latin typeface="Calibri" panose="020F0502020204030204"/>
              </a:rPr>
              <a:t> is fully strained on STO from RLM plot</a:t>
            </a:r>
          </a:p>
          <a:p>
            <a:pPr marL="285750" indent="-285750" fontAlgn="auto">
              <a:spcBef>
                <a:spcPts val="0"/>
              </a:spcBef>
              <a:spcAft>
                <a:spcPts val="0"/>
              </a:spcAft>
              <a:buFont typeface="Wingdings" panose="05000000000000000000" pitchFamily="2" charset="2"/>
              <a:buChar char="Ø"/>
            </a:pPr>
            <a:endParaRPr lang="en-US" sz="1600" dirty="0">
              <a:solidFill>
                <a:prstClr val="black"/>
              </a:solidFill>
              <a:latin typeface="Calibri" panose="020F0502020204030204"/>
            </a:endParaRPr>
          </a:p>
          <a:p>
            <a:pPr marL="285750" indent="-285750" fontAlgn="auto">
              <a:spcBef>
                <a:spcPts val="0"/>
              </a:spcBef>
              <a:spcAft>
                <a:spcPts val="0"/>
              </a:spcAft>
              <a:buFont typeface="Wingdings" panose="05000000000000000000" pitchFamily="2" charset="2"/>
              <a:buChar char="Ø"/>
            </a:pPr>
            <a:endParaRPr lang="en-US" sz="1600" dirty="0">
              <a:solidFill>
                <a:prstClr val="black"/>
              </a:solidFill>
              <a:latin typeface="Calibri" panose="020F0502020204030204"/>
            </a:endParaRPr>
          </a:p>
        </p:txBody>
      </p:sp>
      <p:graphicFrame>
        <p:nvGraphicFramePr>
          <p:cNvPr id="22" name="Object 21">
            <a:extLst>
              <a:ext uri="{FF2B5EF4-FFF2-40B4-BE49-F238E27FC236}">
                <a16:creationId xmlns:a16="http://schemas.microsoft.com/office/drawing/2014/main" id="{91771071-BCA7-4BD6-8782-C0AD444993C5}"/>
              </a:ext>
            </a:extLst>
          </p:cNvPr>
          <p:cNvGraphicFramePr>
            <a:graphicFrameLocks noChangeAspect="1"/>
          </p:cNvGraphicFramePr>
          <p:nvPr>
            <p:extLst>
              <p:ext uri="{D42A27DB-BD31-4B8C-83A1-F6EECF244321}">
                <p14:modId xmlns:p14="http://schemas.microsoft.com/office/powerpoint/2010/main" val="264483321"/>
              </p:ext>
            </p:extLst>
          </p:nvPr>
        </p:nvGraphicFramePr>
        <p:xfrm>
          <a:off x="152400" y="3914601"/>
          <a:ext cx="3505200" cy="2682117"/>
        </p:xfrm>
        <a:graphic>
          <a:graphicData uri="http://schemas.openxmlformats.org/presentationml/2006/ole">
            <mc:AlternateContent xmlns:mc="http://schemas.openxmlformats.org/markup-compatibility/2006">
              <mc:Choice xmlns:v="urn:schemas-microsoft-com:vml" Requires="v">
                <p:oleObj spid="_x0000_s106552" name="Graph" r:id="rId3" imgW="3920760" imgH="3000960" progId="Origin50.Graph">
                  <p:embed/>
                </p:oleObj>
              </mc:Choice>
              <mc:Fallback>
                <p:oleObj name="Graph" r:id="rId3" imgW="3920760" imgH="3000960" progId="Origin50.Graph">
                  <p:embed/>
                  <p:pic>
                    <p:nvPicPr>
                      <p:cNvPr id="0" name=""/>
                      <p:cNvPicPr/>
                      <p:nvPr/>
                    </p:nvPicPr>
                    <p:blipFill>
                      <a:blip r:embed="rId4"/>
                      <a:stretch>
                        <a:fillRect/>
                      </a:stretch>
                    </p:blipFill>
                    <p:spPr>
                      <a:xfrm>
                        <a:off x="152400" y="3914601"/>
                        <a:ext cx="3505200" cy="2682117"/>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8EE892D9-F060-408B-84CA-717CDF4A0019}"/>
              </a:ext>
            </a:extLst>
          </p:cNvPr>
          <p:cNvGraphicFramePr>
            <a:graphicFrameLocks noChangeAspect="1"/>
          </p:cNvGraphicFramePr>
          <p:nvPr>
            <p:extLst>
              <p:ext uri="{D42A27DB-BD31-4B8C-83A1-F6EECF244321}">
                <p14:modId xmlns:p14="http://schemas.microsoft.com/office/powerpoint/2010/main" val="256602475"/>
              </p:ext>
            </p:extLst>
          </p:nvPr>
        </p:nvGraphicFramePr>
        <p:xfrm>
          <a:off x="3177619" y="3914601"/>
          <a:ext cx="3613347" cy="2764868"/>
        </p:xfrm>
        <a:graphic>
          <a:graphicData uri="http://schemas.openxmlformats.org/presentationml/2006/ole">
            <mc:AlternateContent xmlns:mc="http://schemas.openxmlformats.org/markup-compatibility/2006">
              <mc:Choice xmlns:v="urn:schemas-microsoft-com:vml" Requires="v">
                <p:oleObj spid="_x0000_s106553" name="Graph" r:id="rId5" imgW="3920760" imgH="3000960" progId="Origin50.Graph">
                  <p:embed/>
                </p:oleObj>
              </mc:Choice>
              <mc:Fallback>
                <p:oleObj name="Graph" r:id="rId5" imgW="3920760" imgH="3000960" progId="Origin50.Graph">
                  <p:embed/>
                  <p:pic>
                    <p:nvPicPr>
                      <p:cNvPr id="0" name=""/>
                      <p:cNvPicPr/>
                      <p:nvPr/>
                    </p:nvPicPr>
                    <p:blipFill>
                      <a:blip r:embed="rId6"/>
                      <a:stretch>
                        <a:fillRect/>
                      </a:stretch>
                    </p:blipFill>
                    <p:spPr>
                      <a:xfrm>
                        <a:off x="3177619" y="3914601"/>
                        <a:ext cx="3613347" cy="2764868"/>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F9FD06C2-9D8E-4941-85EA-865DE50857D8}"/>
              </a:ext>
            </a:extLst>
          </p:cNvPr>
          <p:cNvGraphicFramePr>
            <a:graphicFrameLocks noChangeAspect="1"/>
          </p:cNvGraphicFramePr>
          <p:nvPr>
            <p:extLst>
              <p:ext uri="{D42A27DB-BD31-4B8C-83A1-F6EECF244321}">
                <p14:modId xmlns:p14="http://schemas.microsoft.com/office/powerpoint/2010/main" val="431580087"/>
              </p:ext>
            </p:extLst>
          </p:nvPr>
        </p:nvGraphicFramePr>
        <p:xfrm>
          <a:off x="5541645" y="3898567"/>
          <a:ext cx="3589949" cy="2746965"/>
        </p:xfrm>
        <a:graphic>
          <a:graphicData uri="http://schemas.openxmlformats.org/presentationml/2006/ole">
            <mc:AlternateContent xmlns:mc="http://schemas.openxmlformats.org/markup-compatibility/2006">
              <mc:Choice xmlns:v="urn:schemas-microsoft-com:vml" Requires="v">
                <p:oleObj spid="_x0000_s106554" name="Graph" r:id="rId7" imgW="3920760" imgH="3000960" progId="Origin50.Graph">
                  <p:embed/>
                </p:oleObj>
              </mc:Choice>
              <mc:Fallback>
                <p:oleObj name="Graph" r:id="rId7" imgW="3920760" imgH="3000960" progId="Origin50.Graph">
                  <p:embed/>
                  <p:pic>
                    <p:nvPicPr>
                      <p:cNvPr id="0" name=""/>
                      <p:cNvPicPr/>
                      <p:nvPr/>
                    </p:nvPicPr>
                    <p:blipFill>
                      <a:blip r:embed="rId8"/>
                      <a:stretch>
                        <a:fillRect/>
                      </a:stretch>
                    </p:blipFill>
                    <p:spPr>
                      <a:xfrm>
                        <a:off x="5541645" y="3898567"/>
                        <a:ext cx="3589949" cy="2746965"/>
                      </a:xfrm>
                      <a:prstGeom prst="rect">
                        <a:avLst/>
                      </a:prstGeom>
                    </p:spPr>
                  </p:pic>
                </p:oleObj>
              </mc:Fallback>
            </mc:AlternateContent>
          </a:graphicData>
        </a:graphic>
      </p:graphicFrame>
      <p:sp>
        <p:nvSpPr>
          <p:cNvPr id="14" name="Rectangle 30"/>
          <p:cNvSpPr>
            <a:spLocks noChangeArrowheads="1"/>
          </p:cNvSpPr>
          <p:nvPr/>
        </p:nvSpPr>
        <p:spPr bwMode="auto">
          <a:xfrm flipV="1">
            <a:off x="0" y="52892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pic>
        <p:nvPicPr>
          <p:cNvPr id="15" name="Picture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pic>
        <p:nvPicPr>
          <p:cNvPr id="16" name="图片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sp>
        <p:nvSpPr>
          <p:cNvPr id="3" name="灯片编号占位符 2"/>
          <p:cNvSpPr>
            <a:spLocks noGrp="1"/>
          </p:cNvSpPr>
          <p:nvPr>
            <p:ph type="sldNum" sz="quarter" idx="12"/>
          </p:nvPr>
        </p:nvSpPr>
        <p:spPr/>
        <p:txBody>
          <a:bodyPr/>
          <a:lstStyle/>
          <a:p>
            <a:fld id="{F2BF22F5-0AA6-4CA9-A7FA-A3447F360CB4}" type="slidenum">
              <a:rPr lang="en-US" smtClean="0">
                <a:solidFill>
                  <a:prstClr val="black">
                    <a:tint val="75000"/>
                  </a:prstClr>
                </a:solidFill>
              </a:rPr>
              <a:pPr/>
              <a:t>15</a:t>
            </a:fld>
            <a:endParaRPr lang="en-US">
              <a:solidFill>
                <a:prstClr val="black">
                  <a:tint val="75000"/>
                </a:prstClr>
              </a:solidFill>
            </a:endParaRPr>
          </a:p>
        </p:txBody>
      </p:sp>
    </p:spTree>
    <p:extLst>
      <p:ext uri="{BB962C8B-B14F-4D97-AF65-F5344CB8AC3E}">
        <p14:creationId xmlns:p14="http://schemas.microsoft.com/office/powerpoint/2010/main" val="3669339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2892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STEM EELS Characterization</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grpSp>
        <p:nvGrpSpPr>
          <p:cNvPr id="72" name="Group 71"/>
          <p:cNvGrpSpPr/>
          <p:nvPr/>
        </p:nvGrpSpPr>
        <p:grpSpPr>
          <a:xfrm>
            <a:off x="5867400" y="762000"/>
            <a:ext cx="1687402" cy="1527867"/>
            <a:chOff x="7332134" y="1388501"/>
            <a:chExt cx="2769137" cy="2507331"/>
          </a:xfrm>
        </p:grpSpPr>
        <p:sp>
          <p:nvSpPr>
            <p:cNvPr id="73" name="Cube 72"/>
            <p:cNvSpPr/>
            <p:nvPr/>
          </p:nvSpPr>
          <p:spPr>
            <a:xfrm>
              <a:off x="7332135" y="2634253"/>
              <a:ext cx="2769136" cy="1261579"/>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900" b="1" dirty="0">
                  <a:solidFill>
                    <a:prstClr val="white"/>
                  </a:solidFill>
                  <a:latin typeface="Arial" panose="020B0604020202020204" pitchFamily="34" charset="0"/>
                  <a:cs typeface="Arial" panose="020B0604020202020204" pitchFamily="34" charset="0"/>
                </a:rPr>
                <a:t>STO</a:t>
              </a:r>
              <a:r>
                <a:rPr lang="en-US" sz="1200" b="1" dirty="0">
                  <a:solidFill>
                    <a:prstClr val="white"/>
                  </a:solidFill>
                  <a:latin typeface="Arial" panose="020B0604020202020204" pitchFamily="34" charset="0"/>
                  <a:cs typeface="Arial" panose="020B0604020202020204" pitchFamily="34" charset="0"/>
                </a:rPr>
                <a:t> </a:t>
              </a:r>
              <a:r>
                <a:rPr lang="en-US" sz="900" b="1" dirty="0">
                  <a:solidFill>
                    <a:prstClr val="white"/>
                  </a:solidFill>
                  <a:latin typeface="Arial" panose="020B0604020202020204" pitchFamily="34" charset="0"/>
                  <a:cs typeface="Arial" panose="020B0604020202020204" pitchFamily="34" charset="0"/>
                </a:rPr>
                <a:t>substrate</a:t>
              </a:r>
            </a:p>
          </p:txBody>
        </p:sp>
        <p:sp>
          <p:nvSpPr>
            <p:cNvPr id="74" name="Cube 73"/>
            <p:cNvSpPr/>
            <p:nvPr/>
          </p:nvSpPr>
          <p:spPr>
            <a:xfrm>
              <a:off x="7340062" y="2206778"/>
              <a:ext cx="2761209" cy="1261579"/>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9*BTO</a:t>
              </a:r>
            </a:p>
          </p:txBody>
        </p:sp>
        <p:sp>
          <p:nvSpPr>
            <p:cNvPr id="75" name="Cube 74"/>
            <p:cNvSpPr/>
            <p:nvPr/>
          </p:nvSpPr>
          <p:spPr>
            <a:xfrm>
              <a:off x="7340062" y="1789726"/>
              <a:ext cx="2761209" cy="1261579"/>
            </a:xfrm>
            <a:prstGeom prst="cube">
              <a:avLst>
                <a:gd name="adj" fmla="val 64872"/>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3*SRO</a:t>
              </a:r>
            </a:p>
          </p:txBody>
        </p:sp>
        <p:sp>
          <p:nvSpPr>
            <p:cNvPr id="76" name="Cube 75"/>
            <p:cNvSpPr/>
            <p:nvPr/>
          </p:nvSpPr>
          <p:spPr>
            <a:xfrm>
              <a:off x="7332134" y="1388501"/>
              <a:ext cx="2769137" cy="1219502"/>
            </a:xfrm>
            <a:prstGeom prst="cube">
              <a:avLst>
                <a:gd name="adj" fmla="val 64872"/>
              </a:avLst>
            </a:prstGeom>
            <a:solidFill>
              <a:srgbClr val="FF993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050" b="1" i="1" dirty="0">
                  <a:solidFill>
                    <a:prstClr val="black"/>
                  </a:solidFill>
                  <a:latin typeface="Arial" panose="020B0604020202020204" pitchFamily="34" charset="0"/>
                  <a:cs typeface="Arial" panose="020B0604020202020204" pitchFamily="34" charset="0"/>
                </a:rPr>
                <a:t>10*BTO</a:t>
              </a:r>
            </a:p>
          </p:txBody>
        </p:sp>
      </p:grpSp>
      <p:sp>
        <p:nvSpPr>
          <p:cNvPr id="152" name="TextBox 151"/>
          <p:cNvSpPr txBox="1"/>
          <p:nvPr/>
        </p:nvSpPr>
        <p:spPr>
          <a:xfrm>
            <a:off x="-24381" y="907128"/>
            <a:ext cx="5764720" cy="369332"/>
          </a:xfrm>
          <a:prstGeom prst="rect">
            <a:avLst/>
          </a:prstGeom>
          <a:noFill/>
        </p:spPr>
        <p:txBody>
          <a:bodyPr wrap="none" rtlCol="0">
            <a:spAutoFit/>
          </a:bodyPr>
          <a:lstStyle/>
          <a:p>
            <a:r>
              <a:rPr lang="en-US" sz="1800" dirty="0">
                <a:solidFill>
                  <a:schemeClr val="tx1"/>
                </a:solidFill>
              </a:rPr>
              <a:t>EELS elemental maps for BTO/SRO/BTO/STO film</a:t>
            </a:r>
          </a:p>
        </p:txBody>
      </p:sp>
      <p:sp>
        <p:nvSpPr>
          <p:cNvPr id="185" name="Rectangle 184"/>
          <p:cNvSpPr/>
          <p:nvPr/>
        </p:nvSpPr>
        <p:spPr>
          <a:xfrm>
            <a:off x="4323283" y="2919948"/>
            <a:ext cx="4790237" cy="3785652"/>
          </a:xfrm>
          <a:prstGeom prst="rect">
            <a:avLst/>
          </a:prstGeom>
        </p:spPr>
        <p:txBody>
          <a:bodyPr wrap="square">
            <a:spAutoFit/>
          </a:bodyPr>
          <a:lstStyle/>
          <a:p>
            <a:pPr marL="285750" indent="-285750" fontAlgn="auto">
              <a:spcBef>
                <a:spcPts val="0"/>
              </a:spcBef>
              <a:spcAft>
                <a:spcPts val="0"/>
              </a:spcAft>
              <a:buFont typeface="Wingdings" panose="05000000000000000000" pitchFamily="2" charset="2"/>
              <a:buChar char="Ø"/>
            </a:pPr>
            <a:r>
              <a:rPr lang="en-US" sz="2000" dirty="0">
                <a:solidFill>
                  <a:prstClr val="black"/>
                </a:solidFill>
                <a:latin typeface="Calibri" panose="020F0502020204030204"/>
              </a:rPr>
              <a:t>STO substrate terminates with TiO</a:t>
            </a:r>
            <a:r>
              <a:rPr lang="en-US" sz="2000" baseline="-25000" dirty="0">
                <a:solidFill>
                  <a:prstClr val="black"/>
                </a:solidFill>
                <a:latin typeface="Calibri" panose="020F0502020204030204"/>
              </a:rPr>
              <a:t>2</a:t>
            </a:r>
            <a:r>
              <a:rPr lang="en-US" sz="2000" dirty="0">
                <a:solidFill>
                  <a:prstClr val="black"/>
                </a:solidFill>
                <a:latin typeface="Calibri" panose="020F0502020204030204"/>
              </a:rPr>
              <a:t> layer</a:t>
            </a:r>
          </a:p>
          <a:p>
            <a:pPr marL="214313" indent="-214313" fontAlgn="auto">
              <a:spcBef>
                <a:spcPts val="0"/>
              </a:spcBef>
              <a:spcAft>
                <a:spcPts val="0"/>
              </a:spcAft>
              <a:buFont typeface="Wingdings" panose="05000000000000000000" pitchFamily="2" charset="2"/>
              <a:buChar char="Ø"/>
            </a:pPr>
            <a:endParaRPr lang="en-US" sz="2000" dirty="0">
              <a:solidFill>
                <a:prstClr val="black"/>
              </a:solidFill>
              <a:latin typeface="Calibri" panose="020F0502020204030204"/>
            </a:endParaRPr>
          </a:p>
          <a:p>
            <a:pPr marL="285750" indent="-285750" fontAlgn="auto">
              <a:spcBef>
                <a:spcPts val="0"/>
              </a:spcBef>
              <a:spcAft>
                <a:spcPts val="0"/>
              </a:spcAft>
              <a:buFont typeface="Wingdings" panose="05000000000000000000" pitchFamily="2" charset="2"/>
              <a:buChar char="Ø"/>
            </a:pPr>
            <a:r>
              <a:rPr lang="en-US" sz="2000" dirty="0">
                <a:solidFill>
                  <a:prstClr val="black"/>
                </a:solidFill>
                <a:latin typeface="Calibri" panose="020F0502020204030204"/>
              </a:rPr>
              <a:t>BTO terminates with TiO</a:t>
            </a:r>
            <a:r>
              <a:rPr lang="en-US" sz="2000" baseline="-25000" dirty="0">
                <a:solidFill>
                  <a:prstClr val="black"/>
                </a:solidFill>
                <a:latin typeface="Calibri" panose="020F0502020204030204"/>
              </a:rPr>
              <a:t>2</a:t>
            </a:r>
            <a:r>
              <a:rPr lang="en-US" sz="2000" dirty="0">
                <a:solidFill>
                  <a:prstClr val="black"/>
                </a:solidFill>
                <a:latin typeface="Calibri" panose="020F0502020204030204"/>
              </a:rPr>
              <a:t> layer and SRO starts with </a:t>
            </a:r>
            <a:r>
              <a:rPr lang="en-US" sz="2000" dirty="0" err="1">
                <a:solidFill>
                  <a:prstClr val="black"/>
                </a:solidFill>
                <a:latin typeface="Calibri" panose="020F0502020204030204"/>
              </a:rPr>
              <a:t>SrO</a:t>
            </a:r>
            <a:r>
              <a:rPr lang="en-US" sz="2000" dirty="0">
                <a:solidFill>
                  <a:prstClr val="black"/>
                </a:solidFill>
                <a:latin typeface="Calibri" panose="020F0502020204030204"/>
              </a:rPr>
              <a:t> layer</a:t>
            </a:r>
          </a:p>
          <a:p>
            <a:pPr marL="214313" indent="-214313" fontAlgn="auto">
              <a:spcBef>
                <a:spcPts val="0"/>
              </a:spcBef>
              <a:spcAft>
                <a:spcPts val="0"/>
              </a:spcAft>
              <a:buFont typeface="Wingdings" panose="05000000000000000000" pitchFamily="2" charset="2"/>
              <a:buChar char="Ø"/>
            </a:pPr>
            <a:endParaRPr lang="en-US" sz="2000" dirty="0">
              <a:solidFill>
                <a:prstClr val="black"/>
              </a:solidFill>
              <a:latin typeface="Calibri" panose="020F0502020204030204"/>
            </a:endParaRPr>
          </a:p>
          <a:p>
            <a:pPr marL="285750" indent="-285750" fontAlgn="auto">
              <a:spcBef>
                <a:spcPts val="0"/>
              </a:spcBef>
              <a:spcAft>
                <a:spcPts val="0"/>
              </a:spcAft>
              <a:buFont typeface="Wingdings" panose="05000000000000000000" pitchFamily="2" charset="2"/>
              <a:buChar char="Ø"/>
            </a:pPr>
            <a:r>
              <a:rPr lang="en-US" sz="2000" dirty="0">
                <a:solidFill>
                  <a:prstClr val="black"/>
                </a:solidFill>
                <a:latin typeface="Calibri" panose="020F0502020204030204"/>
              </a:rPr>
              <a:t>SRO terminates with </a:t>
            </a:r>
            <a:r>
              <a:rPr lang="en-US" sz="2000" dirty="0" err="1">
                <a:solidFill>
                  <a:prstClr val="black"/>
                </a:solidFill>
                <a:latin typeface="Calibri" panose="020F0502020204030204"/>
              </a:rPr>
              <a:t>SrO</a:t>
            </a:r>
            <a:r>
              <a:rPr lang="en-US" sz="2000" dirty="0">
                <a:solidFill>
                  <a:prstClr val="black"/>
                </a:solidFill>
                <a:latin typeface="Calibri" panose="020F0502020204030204"/>
              </a:rPr>
              <a:t> layer.</a:t>
            </a:r>
          </a:p>
          <a:p>
            <a:pPr marL="214313" indent="-214313" fontAlgn="auto">
              <a:spcBef>
                <a:spcPts val="0"/>
              </a:spcBef>
              <a:spcAft>
                <a:spcPts val="0"/>
              </a:spcAft>
              <a:buFont typeface="Wingdings" panose="05000000000000000000" pitchFamily="2" charset="2"/>
              <a:buChar char="Ø"/>
            </a:pPr>
            <a:endParaRPr lang="en-US" sz="2000" dirty="0">
              <a:solidFill>
                <a:prstClr val="black"/>
              </a:solidFill>
              <a:latin typeface="Calibri" panose="020F0502020204030204"/>
            </a:endParaRPr>
          </a:p>
          <a:p>
            <a:pPr marL="285750" indent="-285750" fontAlgn="auto">
              <a:spcBef>
                <a:spcPts val="0"/>
              </a:spcBef>
              <a:spcAft>
                <a:spcPts val="0"/>
              </a:spcAft>
              <a:buFont typeface="Wingdings" panose="05000000000000000000" pitchFamily="2" charset="2"/>
              <a:buChar char="Ø"/>
            </a:pPr>
            <a:r>
              <a:rPr lang="en-US" sz="2000" dirty="0">
                <a:solidFill>
                  <a:prstClr val="black"/>
                </a:solidFill>
                <a:latin typeface="Calibri" panose="020F0502020204030204"/>
              </a:rPr>
              <a:t>The SRO/BTO interface near substrate side is very sharp with almost no intermixing, the other SRO/BTO interface close to surface has some Ba/</a:t>
            </a:r>
            <a:r>
              <a:rPr lang="en-US" sz="2000" dirty="0" err="1">
                <a:solidFill>
                  <a:prstClr val="black"/>
                </a:solidFill>
                <a:latin typeface="Calibri" panose="020F0502020204030204"/>
              </a:rPr>
              <a:t>Sr</a:t>
            </a:r>
            <a:r>
              <a:rPr lang="en-US" sz="2000" dirty="0">
                <a:solidFill>
                  <a:prstClr val="black"/>
                </a:solidFill>
                <a:latin typeface="Calibri" panose="020F0502020204030204"/>
              </a:rPr>
              <a:t> intermixing </a:t>
            </a:r>
            <a:r>
              <a:rPr lang="en-US" sz="2000" dirty="0">
                <a:solidFill>
                  <a:srgbClr val="FF0000"/>
                </a:solidFill>
                <a:latin typeface="Calibri" panose="020F0502020204030204"/>
              </a:rPr>
              <a:t>. This is interesting. </a:t>
            </a:r>
            <a:endParaRPr lang="en-US" sz="2000" dirty="0">
              <a:solidFill>
                <a:prstClr val="black"/>
              </a:solidFill>
              <a:latin typeface="Calibri" panose="020F0502020204030204"/>
            </a:endParaRPr>
          </a:p>
        </p:txBody>
      </p:sp>
      <p:grpSp>
        <p:nvGrpSpPr>
          <p:cNvPr id="2" name="Group 1"/>
          <p:cNvGrpSpPr/>
          <p:nvPr/>
        </p:nvGrpSpPr>
        <p:grpSpPr>
          <a:xfrm>
            <a:off x="914371" y="1240221"/>
            <a:ext cx="3505229" cy="5084379"/>
            <a:chOff x="867329" y="1164021"/>
            <a:chExt cx="3505229" cy="5084379"/>
          </a:xfrm>
        </p:grpSpPr>
        <p:pic>
          <p:nvPicPr>
            <p:cNvPr id="148" name="Picture 14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329" y="3719657"/>
              <a:ext cx="2743200" cy="697117"/>
            </a:xfrm>
            <a:prstGeom prst="rect">
              <a:avLst/>
            </a:prstGeom>
          </p:spPr>
        </p:pic>
        <p:grpSp>
          <p:nvGrpSpPr>
            <p:cNvPr id="158" name="Group 157"/>
            <p:cNvGrpSpPr/>
            <p:nvPr/>
          </p:nvGrpSpPr>
          <p:grpSpPr>
            <a:xfrm>
              <a:off x="867329" y="1539774"/>
              <a:ext cx="2743200" cy="4331600"/>
              <a:chOff x="369577" y="691502"/>
              <a:chExt cx="3657600" cy="5775466"/>
            </a:xfrm>
          </p:grpSpPr>
          <p:pic>
            <p:nvPicPr>
              <p:cNvPr id="159" name="Picture 1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577" y="4566456"/>
                <a:ext cx="3657600" cy="929489"/>
              </a:xfrm>
              <a:prstGeom prst="rect">
                <a:avLst/>
              </a:prstGeom>
            </p:spPr>
          </p:pic>
          <p:grpSp>
            <p:nvGrpSpPr>
              <p:cNvPr id="160" name="Group 159"/>
              <p:cNvGrpSpPr/>
              <p:nvPr/>
            </p:nvGrpSpPr>
            <p:grpSpPr>
              <a:xfrm>
                <a:off x="369577" y="691502"/>
                <a:ext cx="3657600" cy="5775466"/>
                <a:chOff x="399557" y="976315"/>
                <a:chExt cx="3657600" cy="5775466"/>
              </a:xfrm>
            </p:grpSpPr>
            <p:pic>
              <p:nvPicPr>
                <p:cNvPr id="161" name="Picture 16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9557" y="5822292"/>
                  <a:ext cx="3657600" cy="929489"/>
                </a:xfrm>
                <a:prstGeom prst="rect">
                  <a:avLst/>
                </a:prstGeom>
              </p:spPr>
            </p:pic>
            <p:pic>
              <p:nvPicPr>
                <p:cNvPr id="162" name="Picture 16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9557" y="1945510"/>
                  <a:ext cx="3657600" cy="929489"/>
                </a:xfrm>
                <a:prstGeom prst="rect">
                  <a:avLst/>
                </a:prstGeom>
              </p:spPr>
            </p:pic>
            <p:grpSp>
              <p:nvGrpSpPr>
                <p:cNvPr id="163" name="Group 162"/>
                <p:cNvGrpSpPr/>
                <p:nvPr/>
              </p:nvGrpSpPr>
              <p:grpSpPr>
                <a:xfrm>
                  <a:off x="399557" y="2914705"/>
                  <a:ext cx="3657600" cy="929489"/>
                  <a:chOff x="399557" y="2914705"/>
                  <a:chExt cx="3657600" cy="929489"/>
                </a:xfrm>
              </p:grpSpPr>
              <p:pic>
                <p:nvPicPr>
                  <p:cNvPr id="165" name="Picture 164"/>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99557" y="2914705"/>
                    <a:ext cx="3657600" cy="929489"/>
                  </a:xfrm>
                  <a:prstGeom prst="rect">
                    <a:avLst/>
                  </a:prstGeom>
                </p:spPr>
              </p:pic>
              <p:sp>
                <p:nvSpPr>
                  <p:cNvPr id="166" name="Rectangle 165"/>
                  <p:cNvSpPr/>
                  <p:nvPr/>
                </p:nvSpPr>
                <p:spPr>
                  <a:xfrm>
                    <a:off x="3131115" y="2914705"/>
                    <a:ext cx="926042" cy="926042"/>
                  </a:xfrm>
                  <a:prstGeom prst="rect">
                    <a:avLst/>
                  </a:prstGeom>
                  <a:solidFill>
                    <a:schemeClr val="tx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pic>
              <p:nvPicPr>
                <p:cNvPr id="164" name="Picture 16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9557" y="976315"/>
                  <a:ext cx="3657600" cy="929489"/>
                </a:xfrm>
                <a:prstGeom prst="rect">
                  <a:avLst/>
                </a:prstGeom>
              </p:spPr>
            </p:pic>
          </p:grpSp>
        </p:grpSp>
        <p:cxnSp>
          <p:nvCxnSpPr>
            <p:cNvPr id="167" name="Straight Connector 166"/>
            <p:cNvCxnSpPr/>
            <p:nvPr/>
          </p:nvCxnSpPr>
          <p:spPr>
            <a:xfrm flipV="1">
              <a:off x="2857979" y="1532497"/>
              <a:ext cx="0" cy="4331600"/>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1840484" y="1528708"/>
              <a:ext cx="0" cy="4331600"/>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1495140" y="1535435"/>
              <a:ext cx="0" cy="4331600"/>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3608147" y="2493138"/>
              <a:ext cx="349776" cy="300082"/>
            </a:xfrm>
            <a:prstGeom prst="rect">
              <a:avLst/>
            </a:prstGeom>
            <a:noFill/>
          </p:spPr>
          <p:txBody>
            <a:bodyPr wrap="none" rtlCol="0">
              <a:spAutoFit/>
            </a:bodyPr>
            <a:lstStyle/>
            <a:p>
              <a:r>
                <a:rPr lang="en-US" sz="1350" dirty="0" err="1">
                  <a:solidFill>
                    <a:schemeClr val="tx1"/>
                  </a:solidFill>
                </a:rPr>
                <a:t>Ti</a:t>
              </a:r>
              <a:endParaRPr lang="en-US" sz="1350" dirty="0">
                <a:solidFill>
                  <a:schemeClr val="tx1"/>
                </a:solidFill>
              </a:endParaRPr>
            </a:p>
          </p:txBody>
        </p:sp>
        <p:sp>
          <p:nvSpPr>
            <p:cNvPr id="171" name="TextBox 170"/>
            <p:cNvSpPr txBox="1"/>
            <p:nvPr/>
          </p:nvSpPr>
          <p:spPr>
            <a:xfrm>
              <a:off x="3608146" y="3210549"/>
              <a:ext cx="383438" cy="300082"/>
            </a:xfrm>
            <a:prstGeom prst="rect">
              <a:avLst/>
            </a:prstGeom>
            <a:noFill/>
          </p:spPr>
          <p:txBody>
            <a:bodyPr wrap="none" rtlCol="0">
              <a:spAutoFit/>
            </a:bodyPr>
            <a:lstStyle/>
            <a:p>
              <a:r>
                <a:rPr lang="en-US" sz="1350" dirty="0">
                  <a:solidFill>
                    <a:schemeClr val="tx1"/>
                  </a:solidFill>
                </a:rPr>
                <a:t>Ru</a:t>
              </a:r>
            </a:p>
          </p:txBody>
        </p:sp>
        <p:sp>
          <p:nvSpPr>
            <p:cNvPr id="172" name="TextBox 171"/>
            <p:cNvSpPr txBox="1"/>
            <p:nvPr/>
          </p:nvSpPr>
          <p:spPr>
            <a:xfrm>
              <a:off x="3570734" y="3927961"/>
              <a:ext cx="381836" cy="300082"/>
            </a:xfrm>
            <a:prstGeom prst="rect">
              <a:avLst/>
            </a:prstGeom>
            <a:noFill/>
          </p:spPr>
          <p:txBody>
            <a:bodyPr wrap="none" rtlCol="0">
              <a:spAutoFit/>
            </a:bodyPr>
            <a:lstStyle/>
            <a:p>
              <a:r>
                <a:rPr lang="en-US" sz="1350" dirty="0">
                  <a:solidFill>
                    <a:schemeClr val="tx1"/>
                  </a:solidFill>
                </a:rPr>
                <a:t>Ba</a:t>
              </a:r>
            </a:p>
          </p:txBody>
        </p:sp>
        <p:sp>
          <p:nvSpPr>
            <p:cNvPr id="173" name="TextBox 172"/>
            <p:cNvSpPr txBox="1"/>
            <p:nvPr/>
          </p:nvSpPr>
          <p:spPr>
            <a:xfrm>
              <a:off x="3598622" y="4645373"/>
              <a:ext cx="388248" cy="300082"/>
            </a:xfrm>
            <a:prstGeom prst="rect">
              <a:avLst/>
            </a:prstGeom>
            <a:noFill/>
          </p:spPr>
          <p:txBody>
            <a:bodyPr wrap="none" rtlCol="0">
              <a:spAutoFit/>
            </a:bodyPr>
            <a:lstStyle/>
            <a:p>
              <a:r>
                <a:rPr lang="en-US" sz="1350" dirty="0" err="1">
                  <a:solidFill>
                    <a:schemeClr val="tx1"/>
                  </a:solidFill>
                </a:rPr>
                <a:t>Sr</a:t>
              </a:r>
              <a:endParaRPr lang="en-US" sz="1350" dirty="0">
                <a:solidFill>
                  <a:schemeClr val="tx1"/>
                </a:solidFill>
              </a:endParaRPr>
            </a:p>
          </p:txBody>
        </p:sp>
        <p:sp>
          <p:nvSpPr>
            <p:cNvPr id="174" name="TextBox 173"/>
            <p:cNvSpPr txBox="1"/>
            <p:nvPr/>
          </p:nvSpPr>
          <p:spPr>
            <a:xfrm>
              <a:off x="3608147" y="5362784"/>
              <a:ext cx="542136" cy="300082"/>
            </a:xfrm>
            <a:prstGeom prst="rect">
              <a:avLst/>
            </a:prstGeom>
            <a:noFill/>
          </p:spPr>
          <p:txBody>
            <a:bodyPr wrap="none" rtlCol="0">
              <a:spAutoFit/>
            </a:bodyPr>
            <a:lstStyle/>
            <a:p>
              <a:r>
                <a:rPr lang="en-US" sz="1350" dirty="0">
                  <a:solidFill>
                    <a:schemeClr val="tx1"/>
                  </a:solidFill>
                </a:rPr>
                <a:t>ADF</a:t>
              </a:r>
            </a:p>
          </p:txBody>
        </p:sp>
        <p:sp>
          <p:nvSpPr>
            <p:cNvPr id="175" name="TextBox 174"/>
            <p:cNvSpPr txBox="1"/>
            <p:nvPr/>
          </p:nvSpPr>
          <p:spPr>
            <a:xfrm>
              <a:off x="3570735" y="1775726"/>
              <a:ext cx="801823" cy="300082"/>
            </a:xfrm>
            <a:prstGeom prst="rect">
              <a:avLst/>
            </a:prstGeom>
            <a:noFill/>
          </p:spPr>
          <p:txBody>
            <a:bodyPr wrap="none" rtlCol="0">
              <a:spAutoFit/>
            </a:bodyPr>
            <a:lstStyle/>
            <a:p>
              <a:r>
                <a:rPr lang="en-US" sz="1350" dirty="0">
                  <a:solidFill>
                    <a:schemeClr val="tx1"/>
                  </a:solidFill>
                </a:rPr>
                <a:t>HAADF</a:t>
              </a:r>
            </a:p>
          </p:txBody>
        </p:sp>
        <p:cxnSp>
          <p:nvCxnSpPr>
            <p:cNvPr id="176" name="Straight Arrow Connector 175"/>
            <p:cNvCxnSpPr/>
            <p:nvPr/>
          </p:nvCxnSpPr>
          <p:spPr>
            <a:xfrm>
              <a:off x="1516812" y="1395829"/>
              <a:ext cx="0" cy="132879"/>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177" name="TextBox 176"/>
            <p:cNvSpPr txBox="1"/>
            <p:nvPr/>
          </p:nvSpPr>
          <p:spPr>
            <a:xfrm>
              <a:off x="1366927" y="1181537"/>
              <a:ext cx="388248" cy="300082"/>
            </a:xfrm>
            <a:prstGeom prst="rect">
              <a:avLst/>
            </a:prstGeom>
            <a:noFill/>
          </p:spPr>
          <p:txBody>
            <a:bodyPr wrap="none" rtlCol="0">
              <a:spAutoFit/>
            </a:bodyPr>
            <a:lstStyle/>
            <a:p>
              <a:r>
                <a:rPr lang="en-US" sz="1350" dirty="0" err="1">
                  <a:solidFill>
                    <a:schemeClr val="tx1"/>
                  </a:solidFill>
                </a:rPr>
                <a:t>Sr</a:t>
              </a:r>
              <a:endParaRPr lang="en-US" sz="1350" baseline="-25000" dirty="0">
                <a:solidFill>
                  <a:schemeClr val="tx1"/>
                </a:solidFill>
              </a:endParaRPr>
            </a:p>
          </p:txBody>
        </p:sp>
        <p:cxnSp>
          <p:nvCxnSpPr>
            <p:cNvPr id="178" name="Straight Arrow Connector 177"/>
            <p:cNvCxnSpPr/>
            <p:nvPr/>
          </p:nvCxnSpPr>
          <p:spPr>
            <a:xfrm>
              <a:off x="1821434" y="1392484"/>
              <a:ext cx="0" cy="132879"/>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1646360" y="1164021"/>
              <a:ext cx="388248" cy="300082"/>
            </a:xfrm>
            <a:prstGeom prst="rect">
              <a:avLst/>
            </a:prstGeom>
            <a:noFill/>
          </p:spPr>
          <p:txBody>
            <a:bodyPr wrap="none" rtlCol="0">
              <a:spAutoFit/>
            </a:bodyPr>
            <a:lstStyle/>
            <a:p>
              <a:r>
                <a:rPr lang="en-US" sz="1350" dirty="0" err="1">
                  <a:solidFill>
                    <a:schemeClr val="tx1"/>
                  </a:solidFill>
                </a:rPr>
                <a:t>Sr</a:t>
              </a:r>
              <a:endParaRPr lang="en-US" sz="1350" baseline="-25000" dirty="0">
                <a:solidFill>
                  <a:schemeClr val="tx1"/>
                </a:solidFill>
              </a:endParaRPr>
            </a:p>
          </p:txBody>
        </p:sp>
        <p:sp>
          <p:nvSpPr>
            <p:cNvPr id="180" name="TextBox 179"/>
            <p:cNvSpPr txBox="1"/>
            <p:nvPr/>
          </p:nvSpPr>
          <p:spPr>
            <a:xfrm>
              <a:off x="3060056" y="5357303"/>
              <a:ext cx="462050" cy="300082"/>
            </a:xfrm>
            <a:prstGeom prst="rect">
              <a:avLst/>
            </a:prstGeom>
            <a:noFill/>
          </p:spPr>
          <p:txBody>
            <a:bodyPr wrap="none" rtlCol="0">
              <a:spAutoFit/>
            </a:bodyPr>
            <a:lstStyle/>
            <a:p>
              <a:r>
                <a:rPr lang="en-US" sz="1350" b="1" dirty="0">
                  <a:solidFill>
                    <a:srgbClr val="FFFF00"/>
                  </a:solidFill>
                </a:rPr>
                <a:t>STO</a:t>
              </a:r>
            </a:p>
          </p:txBody>
        </p:sp>
        <p:sp>
          <p:nvSpPr>
            <p:cNvPr id="181" name="TextBox 180"/>
            <p:cNvSpPr txBox="1"/>
            <p:nvPr/>
          </p:nvSpPr>
          <p:spPr>
            <a:xfrm>
              <a:off x="2164197" y="5352788"/>
              <a:ext cx="475964" cy="300082"/>
            </a:xfrm>
            <a:prstGeom prst="rect">
              <a:avLst/>
            </a:prstGeom>
            <a:noFill/>
          </p:spPr>
          <p:txBody>
            <a:bodyPr wrap="none" rtlCol="0">
              <a:spAutoFit/>
            </a:bodyPr>
            <a:lstStyle/>
            <a:p>
              <a:r>
                <a:rPr lang="en-US" sz="1350" b="1" dirty="0">
                  <a:solidFill>
                    <a:srgbClr val="FFFF00"/>
                  </a:solidFill>
                </a:rPr>
                <a:t>BTO</a:t>
              </a:r>
            </a:p>
          </p:txBody>
        </p:sp>
        <p:sp>
          <p:nvSpPr>
            <p:cNvPr id="182" name="TextBox 181"/>
            <p:cNvSpPr txBox="1"/>
            <p:nvPr/>
          </p:nvSpPr>
          <p:spPr>
            <a:xfrm>
              <a:off x="926300" y="5352788"/>
              <a:ext cx="475964" cy="300082"/>
            </a:xfrm>
            <a:prstGeom prst="rect">
              <a:avLst/>
            </a:prstGeom>
            <a:noFill/>
          </p:spPr>
          <p:txBody>
            <a:bodyPr wrap="none" rtlCol="0">
              <a:spAutoFit/>
            </a:bodyPr>
            <a:lstStyle/>
            <a:p>
              <a:r>
                <a:rPr lang="en-US" sz="1350" b="1" dirty="0">
                  <a:solidFill>
                    <a:srgbClr val="FFFF00"/>
                  </a:solidFill>
                </a:rPr>
                <a:t>BTO</a:t>
              </a:r>
            </a:p>
          </p:txBody>
        </p:sp>
        <p:sp>
          <p:nvSpPr>
            <p:cNvPr id="183" name="TextBox 182"/>
            <p:cNvSpPr txBox="1"/>
            <p:nvPr/>
          </p:nvSpPr>
          <p:spPr>
            <a:xfrm>
              <a:off x="1460018" y="5352788"/>
              <a:ext cx="479555" cy="300082"/>
            </a:xfrm>
            <a:prstGeom prst="rect">
              <a:avLst/>
            </a:prstGeom>
            <a:noFill/>
          </p:spPr>
          <p:txBody>
            <a:bodyPr wrap="none" rtlCol="0">
              <a:spAutoFit/>
            </a:bodyPr>
            <a:lstStyle/>
            <a:p>
              <a:r>
                <a:rPr lang="en-US" sz="1350" b="1" dirty="0">
                  <a:solidFill>
                    <a:srgbClr val="FFFF00"/>
                  </a:solidFill>
                </a:rPr>
                <a:t>SRO</a:t>
              </a:r>
            </a:p>
          </p:txBody>
        </p:sp>
        <p:grpSp>
          <p:nvGrpSpPr>
            <p:cNvPr id="42" name="Group 41"/>
            <p:cNvGrpSpPr/>
            <p:nvPr/>
          </p:nvGrpSpPr>
          <p:grpSpPr>
            <a:xfrm>
              <a:off x="1062368" y="5879068"/>
              <a:ext cx="2353121" cy="369332"/>
              <a:chOff x="2667000" y="562998"/>
              <a:chExt cx="2353121" cy="369332"/>
            </a:xfrm>
          </p:grpSpPr>
          <p:cxnSp>
            <p:nvCxnSpPr>
              <p:cNvPr id="43" name="Straight Arrow Connector 42"/>
              <p:cNvCxnSpPr/>
              <p:nvPr/>
            </p:nvCxnSpPr>
            <p:spPr>
              <a:xfrm flipH="1">
                <a:off x="2667000" y="762000"/>
                <a:ext cx="60550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3203918" y="562998"/>
                <a:ext cx="1816203" cy="369332"/>
              </a:xfrm>
              <a:prstGeom prst="rect">
                <a:avLst/>
              </a:prstGeom>
              <a:noFill/>
            </p:spPr>
            <p:txBody>
              <a:bodyPr wrap="none" rtlCol="0">
                <a:spAutoFit/>
              </a:bodyPr>
              <a:lstStyle/>
              <a:p>
                <a:r>
                  <a:rPr lang="en-US" sz="1800" b="1" dirty="0">
                    <a:solidFill>
                      <a:schemeClr val="tx1"/>
                    </a:solidFill>
                    <a:latin typeface="Calibri" panose="020F0502020204030204" pitchFamily="34" charset="0"/>
                  </a:rPr>
                  <a:t>Growth direction</a:t>
                </a:r>
              </a:p>
            </p:txBody>
          </p:sp>
        </p:grpSp>
      </p:grpSp>
      <p:pic>
        <p:nvPicPr>
          <p:cNvPr id="47" name="图片 4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spTree>
    <p:extLst>
      <p:ext uri="{BB962C8B-B14F-4D97-AF65-F5344CB8AC3E}">
        <p14:creationId xmlns:p14="http://schemas.microsoft.com/office/powerpoint/2010/main" val="22277214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1000"/>
                                        <p:tgtEl>
                                          <p:spTgt spid="185"/>
                                        </p:tgtEl>
                                      </p:cBhvr>
                                    </p:animEffect>
                                    <p:anim calcmode="lin" valueType="num">
                                      <p:cBhvr>
                                        <p:cTn id="8" dur="1000" fill="hold"/>
                                        <p:tgtEl>
                                          <p:spTgt spid="185"/>
                                        </p:tgtEl>
                                        <p:attrNameLst>
                                          <p:attrName>ppt_x</p:attrName>
                                        </p:attrNameLst>
                                      </p:cBhvr>
                                      <p:tavLst>
                                        <p:tav tm="0">
                                          <p:val>
                                            <p:strVal val="#ppt_x"/>
                                          </p:val>
                                        </p:tav>
                                        <p:tav tm="100000">
                                          <p:val>
                                            <p:strVal val="#ppt_x"/>
                                          </p:val>
                                        </p:tav>
                                      </p:tavLst>
                                    </p:anim>
                                    <p:anim calcmode="lin" valueType="num">
                                      <p:cBhvr>
                                        <p:cTn id="9"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Electric Transport Properties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sp>
        <p:nvSpPr>
          <p:cNvPr id="79" name="TextBox 78"/>
          <p:cNvSpPr txBox="1">
            <a:spLocks noChangeArrowheads="1"/>
          </p:cNvSpPr>
          <p:nvPr/>
        </p:nvSpPr>
        <p:spPr bwMode="auto">
          <a:xfrm>
            <a:off x="0" y="6324600"/>
            <a:ext cx="9150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lvl1pPr marL="457200" indent="-457200">
              <a:defRPr sz="2000" b="1">
                <a:solidFill>
                  <a:schemeClr val="tx1"/>
                </a:solidFill>
                <a:latin typeface="Comic Sans MS" pitchFamily="66" charset="0"/>
              </a:defRPr>
            </a:lvl1pPr>
            <a:lvl2pPr marL="742950" indent="-285750">
              <a:defRPr sz="2000" b="1">
                <a:solidFill>
                  <a:schemeClr val="tx1"/>
                </a:solidFill>
                <a:latin typeface="Comic Sans MS" pitchFamily="66" charset="0"/>
              </a:defRPr>
            </a:lvl2pPr>
            <a:lvl3pPr marL="1143000" indent="-228600">
              <a:defRPr sz="2000" b="1">
                <a:solidFill>
                  <a:schemeClr val="tx1"/>
                </a:solidFill>
                <a:latin typeface="Comic Sans MS" pitchFamily="66" charset="0"/>
              </a:defRPr>
            </a:lvl3pPr>
            <a:lvl4pPr marL="1600200" indent="-228600">
              <a:defRPr sz="2000" b="1">
                <a:solidFill>
                  <a:schemeClr val="tx1"/>
                </a:solidFill>
                <a:latin typeface="Comic Sans MS" pitchFamily="66" charset="0"/>
              </a:defRPr>
            </a:lvl4pPr>
            <a:lvl5pPr marL="2057400" indent="-228600">
              <a:defRPr sz="2000" b="1">
                <a:solidFill>
                  <a:schemeClr val="tx1"/>
                </a:solidFill>
                <a:latin typeface="Comic Sans MS" pitchFamily="66" charset="0"/>
              </a:defRPr>
            </a:lvl5pPr>
            <a:lvl6pPr marL="2514600" indent="-228600" algn="ctr" eaLnBrk="0" fontAlgn="base" hangingPunct="0">
              <a:spcBef>
                <a:spcPct val="0"/>
              </a:spcBef>
              <a:spcAft>
                <a:spcPct val="0"/>
              </a:spcAft>
              <a:defRPr sz="2000" b="1">
                <a:solidFill>
                  <a:schemeClr val="tx1"/>
                </a:solidFill>
                <a:latin typeface="Comic Sans MS" pitchFamily="66" charset="0"/>
              </a:defRPr>
            </a:lvl6pPr>
            <a:lvl7pPr marL="2971800" indent="-228600" algn="ctr" eaLnBrk="0" fontAlgn="base" hangingPunct="0">
              <a:spcBef>
                <a:spcPct val="0"/>
              </a:spcBef>
              <a:spcAft>
                <a:spcPct val="0"/>
              </a:spcAft>
              <a:defRPr sz="2000" b="1">
                <a:solidFill>
                  <a:schemeClr val="tx1"/>
                </a:solidFill>
                <a:latin typeface="Comic Sans MS" pitchFamily="66" charset="0"/>
              </a:defRPr>
            </a:lvl7pPr>
            <a:lvl8pPr marL="3429000" indent="-228600" algn="ctr" eaLnBrk="0" fontAlgn="base" hangingPunct="0">
              <a:spcBef>
                <a:spcPct val="0"/>
              </a:spcBef>
              <a:spcAft>
                <a:spcPct val="0"/>
              </a:spcAft>
              <a:defRPr sz="2000" b="1">
                <a:solidFill>
                  <a:schemeClr val="tx1"/>
                </a:solidFill>
                <a:latin typeface="Comic Sans MS" pitchFamily="66" charset="0"/>
              </a:defRPr>
            </a:lvl8pPr>
            <a:lvl9pPr marL="3886200" indent="-228600" algn="ctr" eaLnBrk="0" fontAlgn="base" hangingPunct="0">
              <a:spcBef>
                <a:spcPct val="0"/>
              </a:spcBef>
              <a:spcAft>
                <a:spcPct val="0"/>
              </a:spcAft>
              <a:defRPr sz="2000" b="1">
                <a:solidFill>
                  <a:schemeClr val="tx1"/>
                </a:solidFill>
                <a:latin typeface="Comic Sans MS" pitchFamily="66" charset="0"/>
              </a:defRPr>
            </a:lvl9pPr>
          </a:lstStyle>
          <a:p>
            <a:pPr algn="ctr">
              <a:spcBef>
                <a:spcPts val="600"/>
              </a:spcBef>
              <a:spcAft>
                <a:spcPts val="600"/>
              </a:spcAft>
              <a:buFont typeface="Wingdings" pitchFamily="2" charset="2"/>
              <a:buChar char="Ø"/>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Behave ferromagnetic </a:t>
            </a:r>
            <a:r>
              <a:rPr lang="en-US" sz="2800" dirty="0">
                <a:ln w="11430"/>
                <a:solidFill>
                  <a:srgbClr val="FF0000"/>
                </a:solidFill>
                <a:effectLst>
                  <a:outerShdw blurRad="80000" dist="40000" dir="5040000" algn="tl">
                    <a:srgbClr val="000000">
                      <a:alpha val="30000"/>
                    </a:srgbClr>
                  </a:outerShdw>
                </a:effectLst>
                <a:latin typeface="Calibri" panose="020F0502020204030204" pitchFamily="34" charset="0"/>
              </a:rPr>
              <a:t>metal</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in SrRuO</a:t>
            </a:r>
            <a:r>
              <a:rPr lang="en-US" sz="2800" baseline="-250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3</a:t>
            </a: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 </a:t>
            </a:r>
          </a:p>
        </p:txBody>
      </p:sp>
      <p:pic>
        <p:nvPicPr>
          <p:cNvPr id="27" name="Picture 4" descr="https://gss2.bdstatic.com/9fo3dSag_xI4khGkpoWK1HF6hhy/baike/w%3D268%3Bg%3D0/sign=eda1fc67a2ec8a13141a50e6cf38f6b2/32fa828ba61ea8d34792ac8c9c0a304e241f588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29099" y="-21122"/>
            <a:ext cx="502920" cy="502920"/>
          </a:xfrm>
          <a:prstGeom prst="rect">
            <a:avLst/>
          </a:prstGeom>
          <a:noFill/>
          <a:extLst>
            <a:ext uri="{909E8E84-426E-40DD-AFC4-6F175D3DCCD1}">
              <a14:hiddenFill xmlns:a14="http://schemas.microsoft.com/office/drawing/2010/main">
                <a:solidFill>
                  <a:srgbClr val="FFFFFF"/>
                </a:solidFill>
              </a14:hiddenFill>
            </a:ext>
          </a:extLst>
        </p:spPr>
      </p:pic>
      <p:sp>
        <p:nvSpPr>
          <p:cNvPr id="72" name="Cube 71"/>
          <p:cNvSpPr/>
          <p:nvPr/>
        </p:nvSpPr>
        <p:spPr>
          <a:xfrm>
            <a:off x="787532" y="1595773"/>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73" name="Cube 72"/>
          <p:cNvSpPr/>
          <p:nvPr/>
        </p:nvSpPr>
        <p:spPr>
          <a:xfrm>
            <a:off x="791047" y="1370712"/>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graphicFrame>
        <p:nvGraphicFramePr>
          <p:cNvPr id="6" name="对象 5"/>
          <p:cNvGraphicFramePr>
            <a:graphicFrameLocks noChangeAspect="1"/>
          </p:cNvGraphicFramePr>
          <p:nvPr/>
        </p:nvGraphicFramePr>
        <p:xfrm>
          <a:off x="-153066" y="2232763"/>
          <a:ext cx="3753963" cy="2880000"/>
        </p:xfrm>
        <a:graphic>
          <a:graphicData uri="http://schemas.openxmlformats.org/presentationml/2006/ole">
            <mc:AlternateContent xmlns:mc="http://schemas.openxmlformats.org/markup-compatibility/2006">
              <mc:Choice xmlns:v="urn:schemas-microsoft-com:vml" Requires="v">
                <p:oleObj spid="_x0000_s95334" name="Graph" r:id="rId6" imgW="3920760" imgH="3000960" progId="Origin50.Graph">
                  <p:embed/>
                </p:oleObj>
              </mc:Choice>
              <mc:Fallback>
                <p:oleObj name="Graph" r:id="rId6" imgW="3920760" imgH="3000960" progId="Origin50.Graph">
                  <p:embed/>
                  <p:pic>
                    <p:nvPicPr>
                      <p:cNvPr id="0" name=""/>
                      <p:cNvPicPr>
                        <a:picLocks noChangeAspect="1" noChangeArrowheads="1"/>
                      </p:cNvPicPr>
                      <p:nvPr/>
                    </p:nvPicPr>
                    <p:blipFill>
                      <a:blip r:embed="rId7"/>
                      <a:srcRect/>
                      <a:stretch>
                        <a:fillRect/>
                      </a:stretch>
                    </p:blipFill>
                    <p:spPr bwMode="auto">
                      <a:xfrm>
                        <a:off x="-153066" y="2232763"/>
                        <a:ext cx="3753963" cy="2880000"/>
                      </a:xfrm>
                      <a:prstGeom prst="rect">
                        <a:avLst/>
                      </a:prstGeom>
                      <a:noFill/>
                    </p:spPr>
                  </p:pic>
                </p:oleObj>
              </mc:Fallback>
            </mc:AlternateContent>
          </a:graphicData>
        </a:graphic>
      </p:graphicFrame>
      <p:grpSp>
        <p:nvGrpSpPr>
          <p:cNvPr id="63" name="Group 62"/>
          <p:cNvGrpSpPr/>
          <p:nvPr/>
        </p:nvGrpSpPr>
        <p:grpSpPr>
          <a:xfrm>
            <a:off x="1633055" y="5273739"/>
            <a:ext cx="3086808" cy="488782"/>
            <a:chOff x="1200260" y="1054562"/>
            <a:chExt cx="3086808" cy="488782"/>
          </a:xfrm>
        </p:grpSpPr>
        <p:sp>
          <p:nvSpPr>
            <p:cNvPr id="64" name="AutoShape 10"/>
            <p:cNvSpPr>
              <a:spLocks noChangeArrowheads="1"/>
            </p:cNvSpPr>
            <p:nvPr/>
          </p:nvSpPr>
          <p:spPr bwMode="auto">
            <a:xfrm>
              <a:off x="1200260" y="1054562"/>
              <a:ext cx="3086808" cy="488782"/>
            </a:xfrm>
            <a:prstGeom prst="flowChartAlternateProcess">
              <a:avLst/>
            </a:prstGeom>
            <a:solidFill>
              <a:srgbClr val="FFC000">
                <a:lumMod val="40000"/>
                <a:lumOff val="6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65" name="TextBox 64"/>
            <p:cNvSpPr txBox="1"/>
            <p:nvPr/>
          </p:nvSpPr>
          <p:spPr>
            <a:xfrm>
              <a:off x="1359509" y="1124089"/>
              <a:ext cx="2849876"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rPr>
                <a:t>Re-emergent Metallicity</a:t>
              </a:r>
              <a:endParaRPr kumimoji="0" lang="en-US" sz="20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endParaRPr>
            </a:p>
          </p:txBody>
        </p:sp>
      </p:grpSp>
      <p:grpSp>
        <p:nvGrpSpPr>
          <p:cNvPr id="12" name="组合 11"/>
          <p:cNvGrpSpPr/>
          <p:nvPr/>
        </p:nvGrpSpPr>
        <p:grpSpPr>
          <a:xfrm>
            <a:off x="791047" y="1149552"/>
            <a:ext cx="1232656" cy="1100629"/>
            <a:chOff x="1544969" y="1147099"/>
            <a:chExt cx="1232656" cy="1100629"/>
          </a:xfrm>
        </p:grpSpPr>
        <p:sp>
          <p:nvSpPr>
            <p:cNvPr id="44" name="Cube 71"/>
            <p:cNvSpPr/>
            <p:nvPr/>
          </p:nvSpPr>
          <p:spPr>
            <a:xfrm>
              <a:off x="1544969" y="1582965"/>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42" name="Cube 72"/>
            <p:cNvSpPr/>
            <p:nvPr/>
          </p:nvSpPr>
          <p:spPr>
            <a:xfrm>
              <a:off x="1553267" y="1147099"/>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grpSp>
      <p:grpSp>
        <p:nvGrpSpPr>
          <p:cNvPr id="14" name="组合 13"/>
          <p:cNvGrpSpPr/>
          <p:nvPr/>
        </p:nvGrpSpPr>
        <p:grpSpPr>
          <a:xfrm>
            <a:off x="-153067" y="943129"/>
            <a:ext cx="3753963" cy="4170743"/>
            <a:chOff x="-153734" y="945449"/>
            <a:chExt cx="3753963" cy="4170743"/>
          </a:xfrm>
        </p:grpSpPr>
        <p:graphicFrame>
          <p:nvGraphicFramePr>
            <p:cNvPr id="35" name="对象 34"/>
            <p:cNvGraphicFramePr>
              <a:graphicFrameLocks noChangeAspect="1"/>
            </p:cNvGraphicFramePr>
            <p:nvPr/>
          </p:nvGraphicFramePr>
          <p:xfrm>
            <a:off x="-153734" y="2236192"/>
            <a:ext cx="3753963" cy="2880000"/>
          </p:xfrm>
          <a:graphic>
            <a:graphicData uri="http://schemas.openxmlformats.org/presentationml/2006/ole">
              <mc:AlternateContent xmlns:mc="http://schemas.openxmlformats.org/markup-compatibility/2006">
                <mc:Choice xmlns:v="urn:schemas-microsoft-com:vml" Requires="v">
                  <p:oleObj spid="_x0000_s95335" name="Graph" r:id="rId8" imgW="3920760" imgH="3000960" progId="Origin50.Graph">
                    <p:embed/>
                  </p:oleObj>
                </mc:Choice>
                <mc:Fallback>
                  <p:oleObj name="Graph" r:id="rId8" imgW="3920760" imgH="3000960" progId="Origin50.Graph">
                    <p:embed/>
                    <p:pic>
                      <p:nvPicPr>
                        <p:cNvPr id="0" name=""/>
                        <p:cNvPicPr>
                          <a:picLocks noChangeAspect="1" noChangeArrowheads="1"/>
                        </p:cNvPicPr>
                        <p:nvPr/>
                      </p:nvPicPr>
                      <p:blipFill>
                        <a:blip r:embed="rId9"/>
                        <a:srcRect/>
                        <a:stretch>
                          <a:fillRect/>
                        </a:stretch>
                      </p:blipFill>
                      <p:spPr bwMode="auto">
                        <a:xfrm>
                          <a:off x="-153734" y="2236192"/>
                          <a:ext cx="3753963" cy="2880000"/>
                        </a:xfrm>
                        <a:prstGeom prst="rect">
                          <a:avLst/>
                        </a:prstGeom>
                        <a:noFill/>
                      </p:spPr>
                    </p:pic>
                  </p:oleObj>
                </mc:Fallback>
              </mc:AlternateContent>
            </a:graphicData>
          </a:graphic>
        </p:graphicFrame>
        <p:grpSp>
          <p:nvGrpSpPr>
            <p:cNvPr id="13" name="组合 12"/>
            <p:cNvGrpSpPr/>
            <p:nvPr/>
          </p:nvGrpSpPr>
          <p:grpSpPr>
            <a:xfrm>
              <a:off x="786008" y="945449"/>
              <a:ext cx="1227873" cy="1321186"/>
              <a:chOff x="786008" y="945449"/>
              <a:chExt cx="1227873" cy="1321186"/>
            </a:xfrm>
          </p:grpSpPr>
          <p:sp>
            <p:nvSpPr>
              <p:cNvPr id="38" name="Cube 74"/>
              <p:cNvSpPr/>
              <p:nvPr/>
            </p:nvSpPr>
            <p:spPr>
              <a:xfrm>
                <a:off x="786008" y="1601872"/>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39" name="Cube 75"/>
              <p:cNvSpPr/>
              <p:nvPr/>
            </p:nvSpPr>
            <p:spPr>
              <a:xfrm>
                <a:off x="789523" y="1376623"/>
                <a:ext cx="1224358" cy="664763"/>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9*BTO</a:t>
                </a:r>
              </a:p>
            </p:txBody>
          </p:sp>
          <p:sp>
            <p:nvSpPr>
              <p:cNvPr id="40" name="Cube 76"/>
              <p:cNvSpPr/>
              <p:nvPr/>
            </p:nvSpPr>
            <p:spPr>
              <a:xfrm>
                <a:off x="786008" y="1174635"/>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sp>
            <p:nvSpPr>
              <p:cNvPr id="41" name="Cube 77"/>
              <p:cNvSpPr/>
              <p:nvPr/>
            </p:nvSpPr>
            <p:spPr>
              <a:xfrm>
                <a:off x="786008" y="945449"/>
                <a:ext cx="1227873" cy="642591"/>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10*BTO</a:t>
                </a:r>
              </a:p>
            </p:txBody>
          </p:sp>
        </p:grpSp>
      </p:grpSp>
      <p:graphicFrame>
        <p:nvGraphicFramePr>
          <p:cNvPr id="15" name="对象 14"/>
          <p:cNvGraphicFramePr>
            <a:graphicFrameLocks noChangeAspect="1"/>
          </p:cNvGraphicFramePr>
          <p:nvPr/>
        </p:nvGraphicFramePr>
        <p:xfrm>
          <a:off x="2971763" y="2240654"/>
          <a:ext cx="3733837" cy="2880000"/>
        </p:xfrm>
        <a:graphic>
          <a:graphicData uri="http://schemas.openxmlformats.org/presentationml/2006/ole">
            <mc:AlternateContent xmlns:mc="http://schemas.openxmlformats.org/markup-compatibility/2006">
              <mc:Choice xmlns:v="urn:schemas-microsoft-com:vml" Requires="v">
                <p:oleObj spid="_x0000_s95336" name="Graph" r:id="rId10" imgW="3920760" imgH="3000960" progId="Origin50.Graph">
                  <p:embed/>
                </p:oleObj>
              </mc:Choice>
              <mc:Fallback>
                <p:oleObj name="Graph" r:id="rId10" imgW="3920760" imgH="3000960" progId="Origin50.Graph">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71763" y="2240654"/>
                        <a:ext cx="3733837" cy="288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7" name="组合 16"/>
          <p:cNvGrpSpPr/>
          <p:nvPr/>
        </p:nvGrpSpPr>
        <p:grpSpPr>
          <a:xfrm>
            <a:off x="-153066" y="947331"/>
            <a:ext cx="3931013" cy="4164323"/>
            <a:chOff x="-1657572" y="947331"/>
            <a:chExt cx="3931013" cy="4164323"/>
          </a:xfrm>
        </p:grpSpPr>
        <p:grpSp>
          <p:nvGrpSpPr>
            <p:cNvPr id="74" name="Group 73"/>
            <p:cNvGrpSpPr/>
            <p:nvPr/>
          </p:nvGrpSpPr>
          <p:grpSpPr>
            <a:xfrm>
              <a:off x="1045568" y="947331"/>
              <a:ext cx="1227873" cy="1321186"/>
              <a:chOff x="4136935" y="1622156"/>
              <a:chExt cx="1227873" cy="1321186"/>
            </a:xfrm>
          </p:grpSpPr>
          <p:sp>
            <p:nvSpPr>
              <p:cNvPr id="75" name="Cube 74"/>
              <p:cNvSpPr/>
              <p:nvPr/>
            </p:nvSpPr>
            <p:spPr>
              <a:xfrm>
                <a:off x="4136935" y="2278579"/>
                <a:ext cx="1227873" cy="664763"/>
              </a:xfrm>
              <a:prstGeom prst="cube">
                <a:avLst>
                  <a:gd name="adj" fmla="val 64872"/>
                </a:avLst>
              </a:prstGeom>
              <a:solidFill>
                <a:srgbClr val="5B9BD5">
                  <a:lumMod val="5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STO</a:t>
                </a:r>
              </a:p>
            </p:txBody>
          </p:sp>
          <p:sp>
            <p:nvSpPr>
              <p:cNvPr id="76" name="Cube 75"/>
              <p:cNvSpPr/>
              <p:nvPr/>
            </p:nvSpPr>
            <p:spPr>
              <a:xfrm>
                <a:off x="4140450" y="2053330"/>
                <a:ext cx="1224358" cy="664763"/>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schemeClr val="accent1">
                        <a:lumMod val="75000"/>
                      </a:schemeClr>
                    </a:solidFill>
                    <a:effectLst/>
                    <a:uLnTx/>
                    <a:uFillTx/>
                    <a:latin typeface="Arial" panose="020B0604020202020204" pitchFamily="34" charset="0"/>
                    <a:ea typeface="+mn-ea"/>
                    <a:cs typeface="Arial" panose="020B0604020202020204" pitchFamily="34" charset="0"/>
                  </a:rPr>
                  <a:t>9*</a:t>
                </a:r>
                <a:r>
                  <a:rPr lang="en-US" sz="1050" b="1" i="1" kern="0" dirty="0">
                    <a:solidFill>
                      <a:schemeClr val="accent1">
                        <a:lumMod val="75000"/>
                      </a:schemeClr>
                    </a:solidFill>
                    <a:latin typeface="Arial" panose="020B0604020202020204" pitchFamily="34" charset="0"/>
                    <a:cs typeface="Arial" panose="020B0604020202020204" pitchFamily="34" charset="0"/>
                  </a:rPr>
                  <a:t>S</a:t>
                </a:r>
                <a:r>
                  <a:rPr kumimoji="0" lang="en-US" sz="1050" b="1" i="1" u="none" strike="noStrike" kern="0" cap="none" spc="0" normalizeH="0" baseline="0" noProof="0" dirty="0">
                    <a:ln>
                      <a:noFill/>
                    </a:ln>
                    <a:solidFill>
                      <a:schemeClr val="accent1">
                        <a:lumMod val="75000"/>
                      </a:schemeClr>
                    </a:solidFill>
                    <a:effectLst/>
                    <a:uLnTx/>
                    <a:uFillTx/>
                    <a:latin typeface="Arial" panose="020B0604020202020204" pitchFamily="34" charset="0"/>
                    <a:ea typeface="+mn-ea"/>
                    <a:cs typeface="Arial" panose="020B0604020202020204" pitchFamily="34" charset="0"/>
                  </a:rPr>
                  <a:t>TO</a:t>
                </a:r>
              </a:p>
            </p:txBody>
          </p:sp>
          <p:sp>
            <p:nvSpPr>
              <p:cNvPr id="77" name="Cube 76"/>
              <p:cNvSpPr/>
              <p:nvPr/>
            </p:nvSpPr>
            <p:spPr>
              <a:xfrm>
                <a:off x="4136935" y="1851342"/>
                <a:ext cx="1224358" cy="664763"/>
              </a:xfrm>
              <a:prstGeom prst="cube">
                <a:avLst>
                  <a:gd name="adj" fmla="val 64872"/>
                </a:avLst>
              </a:prstGeom>
              <a:solidFill>
                <a:srgbClr val="5B9BD5">
                  <a:lumMod val="60000"/>
                  <a:lumOff val="40000"/>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3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50" b="1" i="1"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3*SRO</a:t>
                </a:r>
              </a:p>
            </p:txBody>
          </p:sp>
          <p:sp>
            <p:nvSpPr>
              <p:cNvPr id="78" name="Cube 77"/>
              <p:cNvSpPr/>
              <p:nvPr/>
            </p:nvSpPr>
            <p:spPr>
              <a:xfrm>
                <a:off x="4136935" y="1622156"/>
                <a:ext cx="1227873" cy="642591"/>
              </a:xfrm>
              <a:prstGeom prst="cube">
                <a:avLst>
                  <a:gd name="adj" fmla="val 64872"/>
                </a:avLst>
              </a:prstGeom>
              <a:solidFill>
                <a:srgbClr val="FF9933">
                  <a:alpha val="90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050" b="1" i="1" u="none" strike="noStrike" kern="0" cap="none" spc="0" normalizeH="0" baseline="0" noProof="0" dirty="0">
                    <a:ln>
                      <a:noFill/>
                    </a:ln>
                    <a:solidFill>
                      <a:schemeClr val="accent1">
                        <a:lumMod val="75000"/>
                      </a:schemeClr>
                    </a:solidFill>
                    <a:effectLst/>
                    <a:uLnTx/>
                    <a:uFillTx/>
                    <a:latin typeface="Arial" panose="020B0604020202020204" pitchFamily="34" charset="0"/>
                    <a:ea typeface="+mn-ea"/>
                    <a:cs typeface="Arial" panose="020B0604020202020204" pitchFamily="34" charset="0"/>
                  </a:rPr>
                  <a:t>10*STO</a:t>
                </a:r>
              </a:p>
            </p:txBody>
          </p:sp>
        </p:grpSp>
        <p:graphicFrame>
          <p:nvGraphicFramePr>
            <p:cNvPr id="16" name="对象 15"/>
            <p:cNvGraphicFramePr>
              <a:graphicFrameLocks noChangeAspect="1"/>
            </p:cNvGraphicFramePr>
            <p:nvPr/>
          </p:nvGraphicFramePr>
          <p:xfrm>
            <a:off x="-1657572" y="2231654"/>
            <a:ext cx="3753962" cy="2880000"/>
          </p:xfrm>
          <a:graphic>
            <a:graphicData uri="http://schemas.openxmlformats.org/presentationml/2006/ole">
              <mc:AlternateContent xmlns:mc="http://schemas.openxmlformats.org/markup-compatibility/2006">
                <mc:Choice xmlns:v="urn:schemas-microsoft-com:vml" Requires="v">
                  <p:oleObj spid="_x0000_s95337" name="Graph" r:id="rId12" imgW="3920760" imgH="3000960" progId="Origin50.Graph">
                    <p:embed/>
                  </p:oleObj>
                </mc:Choice>
                <mc:Fallback>
                  <p:oleObj name="Graph" r:id="rId12" imgW="3920760" imgH="3000960" progId="Origin50.Graph">
                    <p:embed/>
                    <p:pic>
                      <p:nvPicPr>
                        <p:cNvPr id="0" name=""/>
                        <p:cNvPicPr>
                          <a:picLocks noChangeAspect="1" noChangeArrowheads="1"/>
                        </p:cNvPicPr>
                        <p:nvPr/>
                      </p:nvPicPr>
                      <p:blipFill>
                        <a:blip r:embed="rId13"/>
                        <a:srcRect/>
                        <a:stretch>
                          <a:fillRect/>
                        </a:stretch>
                      </p:blipFill>
                      <p:spPr bwMode="auto">
                        <a:xfrm>
                          <a:off x="-1657572" y="2231654"/>
                          <a:ext cx="3753962" cy="288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19" name="组合 18"/>
          <p:cNvGrpSpPr/>
          <p:nvPr/>
        </p:nvGrpSpPr>
        <p:grpSpPr>
          <a:xfrm>
            <a:off x="6019800" y="2209800"/>
            <a:ext cx="4141631" cy="3502798"/>
            <a:chOff x="6019800" y="2209800"/>
            <a:chExt cx="4141631" cy="3502798"/>
          </a:xfrm>
        </p:grpSpPr>
        <p:grpSp>
          <p:nvGrpSpPr>
            <p:cNvPr id="67" name="Group 66"/>
            <p:cNvGrpSpPr/>
            <p:nvPr/>
          </p:nvGrpSpPr>
          <p:grpSpPr>
            <a:xfrm>
              <a:off x="6379424" y="5303976"/>
              <a:ext cx="2501135" cy="408622"/>
              <a:chOff x="5558344" y="1194505"/>
              <a:chExt cx="2501135" cy="408622"/>
            </a:xfrm>
          </p:grpSpPr>
          <p:sp>
            <p:nvSpPr>
              <p:cNvPr id="68" name="AutoShape 10"/>
              <p:cNvSpPr>
                <a:spLocks noChangeArrowheads="1"/>
              </p:cNvSpPr>
              <p:nvPr/>
            </p:nvSpPr>
            <p:spPr bwMode="auto">
              <a:xfrm>
                <a:off x="5558344" y="1194505"/>
                <a:ext cx="2501135" cy="408622"/>
              </a:xfrm>
              <a:prstGeom prst="flowChartAlternateProcess">
                <a:avLst/>
              </a:prstGeom>
              <a:solidFill>
                <a:srgbClr val="FFC000">
                  <a:lumMod val="40000"/>
                  <a:lumOff val="6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69" name="TextBox 68"/>
              <p:cNvSpPr txBox="1"/>
              <p:nvPr/>
            </p:nvSpPr>
            <p:spPr>
              <a:xfrm>
                <a:off x="5636027" y="1203188"/>
                <a:ext cx="2423452"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rPr>
                  <a:t>Magneto-Resistance</a:t>
                </a:r>
                <a:endParaRPr kumimoji="0" lang="en-US" sz="2000" b="1" i="0" u="none" strike="noStrike" kern="0" cap="none" spc="0" normalizeH="0" baseline="0" noProof="0" dirty="0">
                  <a:ln>
                    <a:noFill/>
                  </a:ln>
                  <a:solidFill>
                    <a:srgbClr val="008000"/>
                  </a:solidFill>
                  <a:effectLst/>
                  <a:uLnTx/>
                  <a:uFillTx/>
                  <a:latin typeface="Arial" panose="020B0604020202020204" pitchFamily="34" charset="0"/>
                  <a:cs typeface="Arial" panose="020B0604020202020204" pitchFamily="34" charset="0"/>
                </a:endParaRPr>
              </a:p>
            </p:txBody>
          </p:sp>
        </p:grpSp>
        <p:graphicFrame>
          <p:nvGraphicFramePr>
            <p:cNvPr id="18" name="对象 17"/>
            <p:cNvGraphicFramePr>
              <a:graphicFrameLocks noChangeAspect="1"/>
            </p:cNvGraphicFramePr>
            <p:nvPr/>
          </p:nvGraphicFramePr>
          <p:xfrm>
            <a:off x="6019800" y="2209800"/>
            <a:ext cx="4141631" cy="2916000"/>
          </p:xfrm>
          <a:graphic>
            <a:graphicData uri="http://schemas.openxmlformats.org/presentationml/2006/ole">
              <mc:AlternateContent xmlns:mc="http://schemas.openxmlformats.org/markup-compatibility/2006">
                <mc:Choice xmlns:v="urn:schemas-microsoft-com:vml" Requires="v">
                  <p:oleObj spid="_x0000_s95338" name="Graph" r:id="rId14" imgW="4145040" imgH="2900160" progId="Origin50.Graph">
                    <p:embed/>
                  </p:oleObj>
                </mc:Choice>
                <mc:Fallback>
                  <p:oleObj name="Graph" r:id="rId14" imgW="4145040" imgH="2900160" progId="Origin50.Graph">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19800" y="2209800"/>
                          <a:ext cx="4141631" cy="2916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pSp>
        <p:nvGrpSpPr>
          <p:cNvPr id="20" name="组合 19"/>
          <p:cNvGrpSpPr/>
          <p:nvPr/>
        </p:nvGrpSpPr>
        <p:grpSpPr>
          <a:xfrm>
            <a:off x="4642180" y="858582"/>
            <a:ext cx="1236973" cy="1408133"/>
            <a:chOff x="4002755" y="857787"/>
            <a:chExt cx="1236973" cy="1408133"/>
          </a:xfrm>
        </p:grpSpPr>
        <p:sp>
          <p:nvSpPr>
            <p:cNvPr id="54" name="Cube 200"/>
            <p:cNvSpPr/>
            <p:nvPr/>
          </p:nvSpPr>
          <p:spPr>
            <a:xfrm>
              <a:off x="4011855" y="1601157"/>
              <a:ext cx="1227873" cy="664763"/>
            </a:xfrm>
            <a:prstGeom prst="cube">
              <a:avLst>
                <a:gd name="adj" fmla="val 6487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900" b="1" dirty="0">
                  <a:solidFill>
                    <a:prstClr val="white"/>
                  </a:solidFill>
                  <a:latin typeface="Arial" panose="020B0604020202020204" pitchFamily="34" charset="0"/>
                  <a:cs typeface="Arial" panose="020B0604020202020204" pitchFamily="34" charset="0"/>
                </a:rPr>
                <a:t>STO</a:t>
              </a:r>
            </a:p>
          </p:txBody>
        </p:sp>
        <p:sp>
          <p:nvSpPr>
            <p:cNvPr id="55" name="Cube 204"/>
            <p:cNvSpPr/>
            <p:nvPr/>
          </p:nvSpPr>
          <p:spPr>
            <a:xfrm>
              <a:off x="4002755" y="857787"/>
              <a:ext cx="1226116" cy="1177688"/>
            </a:xfrm>
            <a:prstGeom prst="cube">
              <a:avLst>
                <a:gd name="adj" fmla="val 35911"/>
              </a:avLst>
            </a:prstGeom>
            <a:solidFill>
              <a:schemeClr val="accent1">
                <a:lumMod val="60000"/>
                <a:lumOff val="4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fontAlgn="auto">
                <a:spcBef>
                  <a:spcPts val="0"/>
                </a:spcBef>
                <a:spcAft>
                  <a:spcPts val="0"/>
                </a:spcAft>
              </a:pPr>
              <a:r>
                <a:rPr lang="en-US" sz="1350" b="1" i="1" dirty="0">
                  <a:solidFill>
                    <a:prstClr val="black"/>
                  </a:solidFill>
                  <a:latin typeface="Arial" panose="020B0604020202020204" pitchFamily="34" charset="0"/>
                  <a:cs typeface="Arial" panose="020B0604020202020204" pitchFamily="34" charset="0"/>
                </a:rPr>
                <a:t> </a:t>
              </a:r>
              <a:r>
                <a:rPr lang="en-US" sz="1050" b="1" i="1" dirty="0">
                  <a:solidFill>
                    <a:prstClr val="black"/>
                  </a:solidFill>
                  <a:latin typeface="Arial" panose="020B0604020202020204" pitchFamily="34" charset="0"/>
                  <a:cs typeface="Arial" panose="020B0604020202020204" pitchFamily="34" charset="0"/>
                </a:rPr>
                <a:t>60*SRO</a:t>
              </a:r>
            </a:p>
          </p:txBody>
        </p:sp>
      </p:grpSp>
    </p:spTree>
    <p:extLst>
      <p:ext uri="{BB962C8B-B14F-4D97-AF65-F5344CB8AC3E}">
        <p14:creationId xmlns:p14="http://schemas.microsoft.com/office/powerpoint/2010/main" val="34070860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animEffect transition="in" filter="fade">
                                      <p:cBhvr>
                                        <p:cTn id="13" dur="500"/>
                                        <p:tgtEl>
                                          <p:spTgt spid="72"/>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73"/>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72"/>
                                        </p:tgtEl>
                                        <p:attrNameLst>
                                          <p:attrName>style.visibility</p:attrName>
                                        </p:attrNameLst>
                                      </p:cBhvr>
                                      <p:to>
                                        <p:strVal val="hidden"/>
                                      </p:to>
                                    </p:set>
                                  </p:childTnLst>
                                </p:cTn>
                              </p:par>
                            </p:childTnLst>
                          </p:cTn>
                        </p:par>
                        <p:par>
                          <p:cTn id="20" fill="hold">
                            <p:stCondLst>
                              <p:cond delay="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par>
                                <p:cTn id="24" presetID="10" presetClass="entr" presetSubtype="0" fill="hold" nodeType="withEffect">
                                  <p:stCondLst>
                                    <p:cond delay="1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800"/>
                                        <p:tgtEl>
                                          <p:spTgt spid="14"/>
                                        </p:tgtEl>
                                      </p:cBhvr>
                                    </p:animEffect>
                                  </p:childTnLst>
                                </p:cTn>
                              </p:par>
                              <p:par>
                                <p:cTn id="27" presetID="10" presetClass="entr" presetSubtype="0" fill="hold" nodeType="withEffect">
                                  <p:stCondLst>
                                    <p:cond delay="100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fade">
                                      <p:cBhvr>
                                        <p:cTn id="34" dur="500"/>
                                        <p:tgtEl>
                                          <p:spTgt spid="6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fade">
                                      <p:cBhvr>
                                        <p:cTn id="5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72" grpId="0" animBg="1"/>
      <p:bldP spid="72" grpId="1" animBg="1"/>
      <p:bldP spid="73" grpId="0" animBg="1"/>
      <p:bldP spid="7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Electric Transport Properties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sp>
        <p:nvSpPr>
          <p:cNvPr id="3" name="TextBox 2"/>
          <p:cNvSpPr txBox="1"/>
          <p:nvPr/>
        </p:nvSpPr>
        <p:spPr>
          <a:xfrm>
            <a:off x="-22412" y="651434"/>
            <a:ext cx="5046574" cy="461665"/>
          </a:xfrm>
          <a:prstGeom prst="rect">
            <a:avLst/>
          </a:prstGeom>
          <a:noFill/>
        </p:spPr>
        <p:txBody>
          <a:bodyPr wrap="none" rtlCol="0">
            <a:spAutoFit/>
          </a:bodyPr>
          <a:lstStyle/>
          <a:p>
            <a:r>
              <a:rPr lang="en-US" dirty="0">
                <a:solidFill>
                  <a:schemeClr val="tx1">
                    <a:lumMod val="85000"/>
                    <a:lumOff val="15000"/>
                  </a:schemeClr>
                </a:solidFill>
                <a:latin typeface="Arial" panose="020B0604020202020204" pitchFamily="34" charset="0"/>
                <a:cs typeface="Arial" panose="020B0604020202020204" pitchFamily="34" charset="0"/>
              </a:rPr>
              <a:t>Thickness dependence of resistivity</a:t>
            </a:r>
          </a:p>
        </p:txBody>
      </p:sp>
      <p:graphicFrame>
        <p:nvGraphicFramePr>
          <p:cNvPr id="28" name="对象 3"/>
          <p:cNvGraphicFramePr>
            <a:graphicFrameLocks noChangeAspect="1"/>
          </p:cNvGraphicFramePr>
          <p:nvPr>
            <p:extLst>
              <p:ext uri="{D42A27DB-BD31-4B8C-83A1-F6EECF244321}">
                <p14:modId xmlns:p14="http://schemas.microsoft.com/office/powerpoint/2010/main" val="2582259871"/>
              </p:ext>
            </p:extLst>
          </p:nvPr>
        </p:nvGraphicFramePr>
        <p:xfrm>
          <a:off x="1143000" y="999197"/>
          <a:ext cx="6561317" cy="5020603"/>
        </p:xfrm>
        <a:graphic>
          <a:graphicData uri="http://schemas.openxmlformats.org/presentationml/2006/ole">
            <mc:AlternateContent xmlns:mc="http://schemas.openxmlformats.org/markup-compatibility/2006">
              <mc:Choice xmlns:v="urn:schemas-microsoft-com:vml" Requires="v">
                <p:oleObj spid="_x0000_s90205" name="Graph" r:id="rId5" imgW="3920760" imgH="3000960" progId="Origin50.Graph">
                  <p:embed/>
                </p:oleObj>
              </mc:Choice>
              <mc:Fallback>
                <p:oleObj name="Graph" r:id="rId5" imgW="3920760" imgH="3000960" progId="Origin50.Graph">
                  <p:embed/>
                  <p:pic>
                    <p:nvPicPr>
                      <p:cNvPr id="0" name=""/>
                      <p:cNvPicPr/>
                      <p:nvPr/>
                    </p:nvPicPr>
                    <p:blipFill>
                      <a:blip r:embed="rId6"/>
                      <a:stretch>
                        <a:fillRect/>
                      </a:stretch>
                    </p:blipFill>
                    <p:spPr>
                      <a:xfrm>
                        <a:off x="1143000" y="999197"/>
                        <a:ext cx="6561317" cy="5020603"/>
                      </a:xfrm>
                      <a:prstGeom prst="rect">
                        <a:avLst/>
                      </a:prstGeom>
                    </p:spPr>
                  </p:pic>
                </p:oleObj>
              </mc:Fallback>
            </mc:AlternateContent>
          </a:graphicData>
        </a:graphic>
      </p:graphicFrame>
      <p:sp>
        <p:nvSpPr>
          <p:cNvPr id="12" name="TextBox 11"/>
          <p:cNvSpPr txBox="1">
            <a:spLocks noChangeArrowheads="1"/>
          </p:cNvSpPr>
          <p:nvPr/>
        </p:nvSpPr>
        <p:spPr bwMode="auto">
          <a:xfrm>
            <a:off x="-6595" y="6248400"/>
            <a:ext cx="91505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lvl1pPr marL="457200" indent="-457200">
              <a:defRPr sz="2000" b="1">
                <a:solidFill>
                  <a:schemeClr val="tx1"/>
                </a:solidFill>
                <a:latin typeface="Comic Sans MS" pitchFamily="66" charset="0"/>
              </a:defRPr>
            </a:lvl1pPr>
            <a:lvl2pPr marL="742950" indent="-285750">
              <a:defRPr sz="2000" b="1">
                <a:solidFill>
                  <a:schemeClr val="tx1"/>
                </a:solidFill>
                <a:latin typeface="Comic Sans MS" pitchFamily="66" charset="0"/>
              </a:defRPr>
            </a:lvl2pPr>
            <a:lvl3pPr marL="1143000" indent="-228600">
              <a:defRPr sz="2000" b="1">
                <a:solidFill>
                  <a:schemeClr val="tx1"/>
                </a:solidFill>
                <a:latin typeface="Comic Sans MS" pitchFamily="66" charset="0"/>
              </a:defRPr>
            </a:lvl3pPr>
            <a:lvl4pPr marL="1600200" indent="-228600">
              <a:defRPr sz="2000" b="1">
                <a:solidFill>
                  <a:schemeClr val="tx1"/>
                </a:solidFill>
                <a:latin typeface="Comic Sans MS" pitchFamily="66" charset="0"/>
              </a:defRPr>
            </a:lvl4pPr>
            <a:lvl5pPr marL="2057400" indent="-228600">
              <a:defRPr sz="2000" b="1">
                <a:solidFill>
                  <a:schemeClr val="tx1"/>
                </a:solidFill>
                <a:latin typeface="Comic Sans MS" pitchFamily="66" charset="0"/>
              </a:defRPr>
            </a:lvl5pPr>
            <a:lvl6pPr marL="2514600" indent="-228600" algn="ctr" eaLnBrk="0" fontAlgn="base" hangingPunct="0">
              <a:spcBef>
                <a:spcPct val="0"/>
              </a:spcBef>
              <a:spcAft>
                <a:spcPct val="0"/>
              </a:spcAft>
              <a:defRPr sz="2000" b="1">
                <a:solidFill>
                  <a:schemeClr val="tx1"/>
                </a:solidFill>
                <a:latin typeface="Comic Sans MS" pitchFamily="66" charset="0"/>
              </a:defRPr>
            </a:lvl6pPr>
            <a:lvl7pPr marL="2971800" indent="-228600" algn="ctr" eaLnBrk="0" fontAlgn="base" hangingPunct="0">
              <a:spcBef>
                <a:spcPct val="0"/>
              </a:spcBef>
              <a:spcAft>
                <a:spcPct val="0"/>
              </a:spcAft>
              <a:defRPr sz="2000" b="1">
                <a:solidFill>
                  <a:schemeClr val="tx1"/>
                </a:solidFill>
                <a:latin typeface="Comic Sans MS" pitchFamily="66" charset="0"/>
              </a:defRPr>
            </a:lvl7pPr>
            <a:lvl8pPr marL="3429000" indent="-228600" algn="ctr" eaLnBrk="0" fontAlgn="base" hangingPunct="0">
              <a:spcBef>
                <a:spcPct val="0"/>
              </a:spcBef>
              <a:spcAft>
                <a:spcPct val="0"/>
              </a:spcAft>
              <a:defRPr sz="2000" b="1">
                <a:solidFill>
                  <a:schemeClr val="tx1"/>
                </a:solidFill>
                <a:latin typeface="Comic Sans MS" pitchFamily="66" charset="0"/>
              </a:defRPr>
            </a:lvl8pPr>
            <a:lvl9pPr marL="3886200" indent="-228600" algn="ctr" eaLnBrk="0" fontAlgn="base" hangingPunct="0">
              <a:spcBef>
                <a:spcPct val="0"/>
              </a:spcBef>
              <a:spcAft>
                <a:spcPct val="0"/>
              </a:spcAft>
              <a:defRPr sz="2000" b="1">
                <a:solidFill>
                  <a:schemeClr val="tx1"/>
                </a:solidFill>
                <a:latin typeface="Comic Sans MS" pitchFamily="66" charset="0"/>
              </a:defRPr>
            </a:lvl9pPr>
          </a:lstStyle>
          <a:p>
            <a:pPr algn="ctr">
              <a:spcBef>
                <a:spcPts val="600"/>
              </a:spcBef>
              <a:spcAft>
                <a:spcPts val="600"/>
              </a:spcAft>
              <a:buFont typeface="Wingdings" pitchFamily="2" charset="2"/>
              <a:buChar char="Ø"/>
            </a:pPr>
            <a:r>
              <a:rPr lang="en-US" sz="280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Calibri" panose="020F0502020204030204" pitchFamily="34" charset="0"/>
              </a:rPr>
              <a:t>The metallicity should not just from the interface</a:t>
            </a:r>
          </a:p>
        </p:txBody>
      </p:sp>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10600" y="22400"/>
            <a:ext cx="520995" cy="520995"/>
          </a:xfrm>
          <a:prstGeom prst="rect">
            <a:avLst/>
          </a:prstGeom>
        </p:spPr>
      </p:pic>
    </p:spTree>
    <p:extLst>
      <p:ext uri="{BB962C8B-B14F-4D97-AF65-F5344CB8AC3E}">
        <p14:creationId xmlns:p14="http://schemas.microsoft.com/office/powerpoint/2010/main" val="41048227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466165"/>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Geometric Designed Oxide Polar Metals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pic>
        <p:nvPicPr>
          <p:cNvPr id="36" name="Picture 35"/>
          <p:cNvPicPr>
            <a:picLocks noChangeAspect="1"/>
          </p:cNvPicPr>
          <p:nvPr/>
        </p:nvPicPr>
        <p:blipFill>
          <a:blip r:embed="rId4"/>
          <a:stretch>
            <a:fillRect/>
          </a:stretch>
        </p:blipFill>
        <p:spPr>
          <a:xfrm>
            <a:off x="4483481" y="609600"/>
            <a:ext cx="4660519" cy="1295400"/>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60" y="1219200"/>
            <a:ext cx="4441677" cy="5029200"/>
          </a:xfrm>
          <a:prstGeom prst="rect">
            <a:avLst/>
          </a:prstGeom>
        </p:spPr>
      </p:pic>
      <p:sp>
        <p:nvSpPr>
          <p:cNvPr id="2" name="TextBox 1"/>
          <p:cNvSpPr txBox="1"/>
          <p:nvPr/>
        </p:nvSpPr>
        <p:spPr>
          <a:xfrm>
            <a:off x="523394" y="702266"/>
            <a:ext cx="3465244" cy="461665"/>
          </a:xfrm>
          <a:prstGeom prst="rect">
            <a:avLst/>
          </a:prstGeom>
          <a:noFill/>
        </p:spPr>
        <p:txBody>
          <a:bodyPr wrap="none" rtlCol="0">
            <a:spAutoFit/>
          </a:bodyPr>
          <a:lstStyle/>
          <a:p>
            <a:r>
              <a:rPr lang="en-US" i="1" dirty="0">
                <a:solidFill>
                  <a:prstClr val="black"/>
                </a:solidFill>
                <a:latin typeface="Arial" panose="020B0604020202020204" pitchFamily="34" charset="0"/>
                <a:cs typeface="Arial" panose="020B0604020202020204" pitchFamily="34" charset="0"/>
              </a:rPr>
              <a:t>NdNiO</a:t>
            </a:r>
            <a:r>
              <a:rPr lang="en-US" i="1" baseline="-25000" dirty="0">
                <a:solidFill>
                  <a:prstClr val="black"/>
                </a:solidFill>
                <a:latin typeface="Arial" panose="020B0604020202020204" pitchFamily="34" charset="0"/>
                <a:cs typeface="Arial" panose="020B0604020202020204" pitchFamily="34" charset="0"/>
              </a:rPr>
              <a:t>3</a:t>
            </a:r>
            <a:r>
              <a:rPr lang="en-US" i="1" dirty="0">
                <a:solidFill>
                  <a:prstClr val="black"/>
                </a:solidFill>
                <a:latin typeface="Arial" panose="020B0604020202020204" pitchFamily="34" charset="0"/>
                <a:cs typeface="Arial" panose="020B0604020202020204" pitchFamily="34" charset="0"/>
              </a:rPr>
              <a:t> on LaAlO</a:t>
            </a:r>
            <a:r>
              <a:rPr lang="en-US" i="1" baseline="-25000" dirty="0">
                <a:solidFill>
                  <a:prstClr val="black"/>
                </a:solidFill>
                <a:latin typeface="Arial" panose="020B0604020202020204" pitchFamily="34" charset="0"/>
                <a:cs typeface="Arial" panose="020B0604020202020204" pitchFamily="34" charset="0"/>
              </a:rPr>
              <a:t>3</a:t>
            </a:r>
            <a:r>
              <a:rPr lang="en-US" i="1" dirty="0">
                <a:solidFill>
                  <a:prstClr val="black"/>
                </a:solidFill>
                <a:latin typeface="Arial" panose="020B0604020202020204" pitchFamily="34" charset="0"/>
                <a:cs typeface="Arial" panose="020B0604020202020204" pitchFamily="34" charset="0"/>
              </a:rPr>
              <a:t> (111)</a:t>
            </a:r>
            <a:endParaRPr lang="en-US" dirty="0"/>
          </a:p>
        </p:txBody>
      </p:sp>
      <p:sp>
        <p:nvSpPr>
          <p:cNvPr id="3" name="TextBox 2"/>
          <p:cNvSpPr txBox="1"/>
          <p:nvPr/>
        </p:nvSpPr>
        <p:spPr>
          <a:xfrm>
            <a:off x="5245395" y="5793968"/>
            <a:ext cx="3886200" cy="830997"/>
          </a:xfrm>
          <a:prstGeom prst="rect">
            <a:avLst/>
          </a:prstGeom>
          <a:noFill/>
        </p:spPr>
        <p:txBody>
          <a:bodyPr wrap="square" rtlCol="0">
            <a:spAutoFit/>
          </a:bodyPr>
          <a:lstStyle/>
          <a:p>
            <a:pPr marL="342900" indent="-342900">
              <a:buFont typeface="Arial" panose="020B0604020202020204" pitchFamily="34" charset="0"/>
              <a:buChar char="•"/>
            </a:pPr>
            <a:r>
              <a:rPr lang="en-US"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BUT the films are not metallic!!</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14928" y="2375078"/>
            <a:ext cx="3352800" cy="3171825"/>
          </a:xfrm>
          <a:prstGeom prst="rect">
            <a:avLst/>
          </a:prstGeom>
        </p:spPr>
      </p:pic>
      <p:sp>
        <p:nvSpPr>
          <p:cNvPr id="13" name="TextBox 12"/>
          <p:cNvSpPr txBox="1"/>
          <p:nvPr/>
        </p:nvSpPr>
        <p:spPr>
          <a:xfrm>
            <a:off x="-152400" y="6396335"/>
            <a:ext cx="6115050" cy="400110"/>
          </a:xfrm>
          <a:prstGeom prst="rect">
            <a:avLst/>
          </a:prstGeom>
          <a:noFill/>
        </p:spPr>
        <p:txBody>
          <a:bodyPr wrap="square" rtlCol="0">
            <a:spAutoFit/>
          </a:bodyPr>
          <a:lstStyle/>
          <a:p>
            <a:pPr marL="342900" indent="-342900">
              <a:buFont typeface="Arial" panose="020B0604020202020204" pitchFamily="34" charset="0"/>
              <a:buChar char="•"/>
            </a:pPr>
            <a:r>
              <a:rPr lang="en-US" sz="2000" b="1" dirty="0">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The films are non-centrosymmetric</a:t>
            </a:r>
          </a:p>
        </p:txBody>
      </p:sp>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spTree>
    <p:extLst>
      <p:ext uri="{BB962C8B-B14F-4D97-AF65-F5344CB8AC3E}">
        <p14:creationId xmlns:p14="http://schemas.microsoft.com/office/powerpoint/2010/main" val="2949268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a:spLocks noChangeArrowheads="1"/>
          </p:cNvSpPr>
          <p:nvPr/>
        </p:nvSpPr>
        <p:spPr bwMode="auto">
          <a:xfrm>
            <a:off x="0" y="-401"/>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dirty="0">
              <a:solidFill>
                <a:srgbClr val="00FFFF"/>
              </a:solidFill>
              <a:effectLst>
                <a:outerShdw blurRad="38100" dist="38100" dir="2700000" algn="tl">
                  <a:srgbClr val="FFFFFF"/>
                </a:outerShdw>
              </a:effectLst>
              <a:latin typeface="Calibri" panose="020F0502020204030204" pitchFamily="34" charset="0"/>
            </a:endParaRPr>
          </a:p>
        </p:txBody>
      </p:sp>
      <p:sp>
        <p:nvSpPr>
          <p:cNvPr id="31" name="Rectangle 30"/>
          <p:cNvSpPr>
            <a:spLocks noChangeArrowheads="1"/>
          </p:cNvSpPr>
          <p:nvPr/>
        </p:nvSpPr>
        <p:spPr bwMode="auto">
          <a:xfrm flipV="1">
            <a:off x="0" y="533400"/>
            <a:ext cx="9144000" cy="45719"/>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32" name="Rectangle 2"/>
          <p:cNvSpPr>
            <a:spLocks noChangeArrowheads="1"/>
          </p:cNvSpPr>
          <p:nvPr/>
        </p:nvSpPr>
        <p:spPr bwMode="auto">
          <a:xfrm>
            <a:off x="0" y="-230832"/>
            <a:ext cx="184731"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 name="Rectangle 3"/>
          <p:cNvSpPr>
            <a:spLocks noChangeArrowheads="1"/>
          </p:cNvSpPr>
          <p:nvPr/>
        </p:nvSpPr>
        <p:spPr bwMode="auto">
          <a:xfrm>
            <a:off x="0" y="-20637"/>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Geometric Designed Oxide Polar Metals</a:t>
            </a:r>
            <a:endParaRPr lang="en-US" sz="28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34" name="Picture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
            <a:ext cx="690195" cy="457200"/>
          </a:xfrm>
          <a:prstGeom prst="rect">
            <a:avLst/>
          </a:prstGeom>
        </p:spPr>
      </p:pic>
      <p:sp>
        <p:nvSpPr>
          <p:cNvPr id="5" name="Rectangle 4"/>
          <p:cNvSpPr/>
          <p:nvPr/>
        </p:nvSpPr>
        <p:spPr>
          <a:xfrm>
            <a:off x="-66574" y="599470"/>
            <a:ext cx="6134243" cy="430887"/>
          </a:xfrm>
          <a:prstGeom prst="rect">
            <a:avLst/>
          </a:prstGeom>
        </p:spPr>
        <p:txBody>
          <a:bodyPr wrap="none">
            <a:spAutoFit/>
          </a:bodyPr>
          <a:lstStyle/>
          <a:p>
            <a:r>
              <a:rPr lang="en-US" sz="2200" b="1" dirty="0" err="1">
                <a:solidFill>
                  <a:schemeClr val="tx1"/>
                </a:solidFill>
                <a:latin typeface="Arial" panose="020B0604020202020204" pitchFamily="34" charset="0"/>
                <a:cs typeface="Arial" panose="020B0604020202020204" pitchFamily="34" charset="0"/>
              </a:rPr>
              <a:t>BaTiO</a:t>
            </a:r>
            <a:r>
              <a:rPr lang="en-US" sz="2200" b="1" baseline="-25000" dirty="0" err="1">
                <a:solidFill>
                  <a:schemeClr val="tx1"/>
                </a:solidFill>
                <a:latin typeface="Arial" panose="020B0604020202020204" pitchFamily="34" charset="0"/>
                <a:cs typeface="Arial" panose="020B0604020202020204" pitchFamily="34" charset="0"/>
              </a:rPr>
              <a:t>3</a:t>
            </a:r>
            <a:r>
              <a:rPr lang="en-US" sz="2200" b="1" dirty="0">
                <a:solidFill>
                  <a:schemeClr val="tx1"/>
                </a:solidFill>
                <a:latin typeface="Arial" panose="020B0604020202020204" pitchFamily="34" charset="0"/>
                <a:cs typeface="Arial" panose="020B0604020202020204" pitchFamily="34" charset="0"/>
              </a:rPr>
              <a:t>/</a:t>
            </a:r>
            <a:r>
              <a:rPr lang="en-US" sz="2200" b="1" dirty="0" err="1">
                <a:solidFill>
                  <a:schemeClr val="tx1"/>
                </a:solidFill>
                <a:latin typeface="Arial" panose="020B0604020202020204" pitchFamily="34" charset="0"/>
                <a:cs typeface="Arial" panose="020B0604020202020204" pitchFamily="34" charset="0"/>
              </a:rPr>
              <a:t>SrTiO</a:t>
            </a:r>
            <a:r>
              <a:rPr lang="en-US" sz="2200" b="1" baseline="-25000" dirty="0" err="1">
                <a:solidFill>
                  <a:schemeClr val="tx1"/>
                </a:solidFill>
                <a:latin typeface="Arial" panose="020B0604020202020204" pitchFamily="34" charset="0"/>
                <a:cs typeface="Arial" panose="020B0604020202020204" pitchFamily="34" charset="0"/>
              </a:rPr>
              <a:t>3</a:t>
            </a:r>
            <a:r>
              <a:rPr lang="en-US" sz="2200" b="1" dirty="0">
                <a:solidFill>
                  <a:schemeClr val="tx1"/>
                </a:solidFill>
                <a:latin typeface="Arial" panose="020B0604020202020204" pitchFamily="34" charset="0"/>
                <a:cs typeface="Arial" panose="020B0604020202020204" pitchFamily="34" charset="0"/>
              </a:rPr>
              <a:t>/</a:t>
            </a:r>
            <a:r>
              <a:rPr lang="en-US" sz="2200" b="1" dirty="0" err="1">
                <a:solidFill>
                  <a:schemeClr val="tx1"/>
                </a:solidFill>
                <a:latin typeface="Arial" panose="020B0604020202020204" pitchFamily="34" charset="0"/>
                <a:cs typeface="Arial" panose="020B0604020202020204" pitchFamily="34" charset="0"/>
              </a:rPr>
              <a:t>LaTiO</a:t>
            </a:r>
            <a:r>
              <a:rPr lang="en-US" sz="2200" b="1" baseline="-25000" dirty="0" err="1">
                <a:solidFill>
                  <a:schemeClr val="tx1"/>
                </a:solidFill>
                <a:latin typeface="Arial" panose="020B0604020202020204" pitchFamily="34" charset="0"/>
                <a:cs typeface="Arial" panose="020B0604020202020204" pitchFamily="34" charset="0"/>
              </a:rPr>
              <a:t>3</a:t>
            </a:r>
            <a:r>
              <a:rPr lang="en-US" sz="2200" b="1" dirty="0">
                <a:solidFill>
                  <a:schemeClr val="tx1"/>
                </a:solidFill>
                <a:latin typeface="Arial" panose="020B0604020202020204" pitchFamily="34" charset="0"/>
                <a:cs typeface="Arial" panose="020B0604020202020204" pitchFamily="34" charset="0"/>
              </a:rPr>
              <a:t> “tri-color” </a:t>
            </a:r>
            <a:r>
              <a:rPr lang="en-US" sz="2200" b="1" dirty="0" err="1">
                <a:solidFill>
                  <a:schemeClr val="tx1"/>
                </a:solidFill>
                <a:latin typeface="Arial" panose="020B0604020202020204" pitchFamily="34" charset="0"/>
                <a:cs typeface="Arial" panose="020B0604020202020204" pitchFamily="34" charset="0"/>
              </a:rPr>
              <a:t>superlattice</a:t>
            </a:r>
            <a:endParaRPr lang="en-US" sz="2200" b="1" dirty="0">
              <a:solidFill>
                <a:schemeClr val="tx1"/>
              </a:solidFill>
              <a:latin typeface="Arial" panose="020B0604020202020204" pitchFamily="34" charset="0"/>
              <a:cs typeface="Arial" panose="020B0604020202020204" pitchFamily="34" charset="0"/>
            </a:endParaRPr>
          </a:p>
        </p:txBody>
      </p:sp>
      <p:sp>
        <p:nvSpPr>
          <p:cNvPr id="9" name="TextBox 8"/>
          <p:cNvSpPr txBox="1"/>
          <p:nvPr/>
        </p:nvSpPr>
        <p:spPr>
          <a:xfrm>
            <a:off x="6607728" y="685800"/>
            <a:ext cx="2536272" cy="338554"/>
          </a:xfrm>
          <a:prstGeom prst="rect">
            <a:avLst/>
          </a:prstGeom>
          <a:noFill/>
        </p:spPr>
        <p:txBody>
          <a:bodyPr wrap="none" rtlCol="0">
            <a:spAutoFit/>
          </a:bodyPr>
          <a:lstStyle/>
          <a:p>
            <a:r>
              <a:rPr lang="en-US" sz="1600" b="1" dirty="0">
                <a:solidFill>
                  <a:schemeClr val="tx1"/>
                </a:solidFill>
                <a:latin typeface="Arial" panose="020B0604020202020204" pitchFamily="34" charset="0"/>
                <a:cs typeface="Arial" panose="020B0604020202020204" pitchFamily="34" charset="0"/>
              </a:rPr>
              <a:t>Nat. Com. 9, 1547 (2018)</a:t>
            </a:r>
          </a:p>
        </p:txBody>
      </p:sp>
      <p:grpSp>
        <p:nvGrpSpPr>
          <p:cNvPr id="19" name="Group 18"/>
          <p:cNvGrpSpPr/>
          <p:nvPr/>
        </p:nvGrpSpPr>
        <p:grpSpPr>
          <a:xfrm>
            <a:off x="-66574" y="1070968"/>
            <a:ext cx="5348330" cy="5685383"/>
            <a:chOff x="-3819" y="1070968"/>
            <a:chExt cx="5348330" cy="5685383"/>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5311" y="1070968"/>
              <a:ext cx="5029200" cy="5685383"/>
            </a:xfrm>
            <a:prstGeom prst="rect">
              <a:avLst/>
            </a:prstGeom>
          </p:spPr>
        </p:pic>
        <p:sp>
          <p:nvSpPr>
            <p:cNvPr id="22" name="TextBox 21"/>
            <p:cNvSpPr txBox="1"/>
            <p:nvPr/>
          </p:nvSpPr>
          <p:spPr>
            <a:xfrm rot="16200000">
              <a:off x="-682306" y="3323076"/>
              <a:ext cx="1787862" cy="430887"/>
            </a:xfrm>
            <a:prstGeom prst="rect">
              <a:avLst/>
            </a:prstGeom>
            <a:noFill/>
          </p:spPr>
          <p:txBody>
            <a:bodyPr wrap="none" rtlCol="0">
              <a:spAutoFit/>
            </a:bodyPr>
            <a:lstStyle/>
            <a:p>
              <a:r>
                <a:rPr lang="en-US" sz="2200" dirty="0">
                  <a:solidFill>
                    <a:schemeClr val="tx1"/>
                  </a:solidFill>
                  <a:effectLst>
                    <a:outerShdw blurRad="38100" dist="38100" dir="2700000" algn="tl">
                      <a:srgbClr val="000000">
                        <a:alpha val="43137"/>
                      </a:srgbClr>
                    </a:outerShdw>
                  </a:effectLst>
                  <a:latin typeface="Calibri" panose="020F0502020204030204" pitchFamily="34" charset="0"/>
                </a:rPr>
                <a:t>HAADF image</a:t>
              </a:r>
            </a:p>
          </p:txBody>
        </p:sp>
      </p:grpSp>
      <p:grpSp>
        <p:nvGrpSpPr>
          <p:cNvPr id="4" name="Group 3"/>
          <p:cNvGrpSpPr/>
          <p:nvPr/>
        </p:nvGrpSpPr>
        <p:grpSpPr>
          <a:xfrm>
            <a:off x="5448527" y="2098698"/>
            <a:ext cx="3683068" cy="3286097"/>
            <a:chOff x="5448527" y="2098698"/>
            <a:chExt cx="3683068" cy="3286097"/>
          </a:xfrm>
        </p:grpSpPr>
        <p:grpSp>
          <p:nvGrpSpPr>
            <p:cNvPr id="15" name="Group 14"/>
            <p:cNvGrpSpPr/>
            <p:nvPr/>
          </p:nvGrpSpPr>
          <p:grpSpPr>
            <a:xfrm>
              <a:off x="5448527" y="2098698"/>
              <a:ext cx="3683068" cy="3286097"/>
              <a:chOff x="5448527" y="2098698"/>
              <a:chExt cx="3683068" cy="3286097"/>
            </a:xfrm>
          </p:grpSpPr>
          <p:sp>
            <p:nvSpPr>
              <p:cNvPr id="13" name="TextBox 12"/>
              <p:cNvSpPr txBox="1"/>
              <p:nvPr/>
            </p:nvSpPr>
            <p:spPr>
              <a:xfrm>
                <a:off x="5456987" y="4184466"/>
                <a:ext cx="3674608" cy="1200329"/>
              </a:xfrm>
              <a:prstGeom prst="rect">
                <a:avLst/>
              </a:prstGeom>
              <a:noFill/>
            </p:spPr>
            <p:txBody>
              <a:bodyPr wrap="square" rtlCol="0">
                <a:spAutoFit/>
              </a:bodyPr>
              <a:lstStyle/>
              <a:p>
                <a:r>
                  <a:rPr lang="en-US" b="1" dirty="0">
                    <a:solidFill>
                      <a:srgbClr val="0000CC"/>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Exhibit non-centrosymmetric quasi-two-dimensional metal</a:t>
                </a:r>
              </a:p>
            </p:txBody>
          </p:sp>
          <p:grpSp>
            <p:nvGrpSpPr>
              <p:cNvPr id="7" name="Group 6"/>
              <p:cNvGrpSpPr/>
              <p:nvPr/>
            </p:nvGrpSpPr>
            <p:grpSpPr>
              <a:xfrm>
                <a:off x="5448527" y="2471315"/>
                <a:ext cx="3602265" cy="1306017"/>
                <a:chOff x="5448527" y="2075330"/>
                <a:chExt cx="3602265" cy="1306017"/>
              </a:xfrm>
            </p:grpSpPr>
            <p:pic>
              <p:nvPicPr>
                <p:cNvPr id="3" name="Picture 2"/>
                <p:cNvPicPr>
                  <a:picLocks noChangeAspect="1"/>
                </p:cNvPicPr>
                <p:nvPr/>
              </p:nvPicPr>
              <p:blipFill>
                <a:blip r:embed="rId6"/>
                <a:stretch>
                  <a:fillRect/>
                </a:stretch>
              </p:blipFill>
              <p:spPr>
                <a:xfrm>
                  <a:off x="5448527" y="2241835"/>
                  <a:ext cx="3602265" cy="1139512"/>
                </a:xfrm>
                <a:prstGeom prst="rect">
                  <a:avLst/>
                </a:prstGeom>
              </p:spPr>
            </p:pic>
            <p:sp>
              <p:nvSpPr>
                <p:cNvPr id="6" name="TextBox 5"/>
                <p:cNvSpPr txBox="1"/>
                <p:nvPr/>
              </p:nvSpPr>
              <p:spPr>
                <a:xfrm>
                  <a:off x="6781800" y="2075330"/>
                  <a:ext cx="369012" cy="400110"/>
                </a:xfrm>
                <a:prstGeom prst="rect">
                  <a:avLst/>
                </a:prstGeom>
                <a:noFill/>
                <a:ln>
                  <a:noFill/>
                </a:ln>
              </p:spPr>
              <p:txBody>
                <a:bodyPr wrap="none" rtlCol="0">
                  <a:spAutoFit/>
                </a:bodyPr>
                <a:lstStyle/>
                <a:p>
                  <a:r>
                    <a:rPr lang="en-US" sz="2000" dirty="0" err="1">
                      <a:solidFill>
                        <a:srgbClr val="FFFF00"/>
                      </a:solidFill>
                      <a:latin typeface="Calibri" panose="020F0502020204030204" pitchFamily="34" charset="0"/>
                    </a:rPr>
                    <a:t>Ti</a:t>
                  </a:r>
                  <a:endParaRPr lang="en-US" sz="2000" dirty="0">
                    <a:solidFill>
                      <a:srgbClr val="FFFF00"/>
                    </a:solidFill>
                    <a:latin typeface="Calibri" panose="020F0502020204030204" pitchFamily="34" charset="0"/>
                  </a:endParaRPr>
                </a:p>
              </p:txBody>
            </p:sp>
            <p:sp>
              <p:nvSpPr>
                <p:cNvPr id="16" name="TextBox 15"/>
                <p:cNvSpPr txBox="1"/>
                <p:nvPr/>
              </p:nvSpPr>
              <p:spPr>
                <a:xfrm>
                  <a:off x="7382281" y="2084286"/>
                  <a:ext cx="393056" cy="400110"/>
                </a:xfrm>
                <a:prstGeom prst="rect">
                  <a:avLst/>
                </a:prstGeom>
                <a:noFill/>
                <a:ln>
                  <a:noFill/>
                </a:ln>
              </p:spPr>
              <p:txBody>
                <a:bodyPr wrap="none" rtlCol="0">
                  <a:spAutoFit/>
                </a:bodyPr>
                <a:lstStyle/>
                <a:p>
                  <a:r>
                    <a:rPr lang="en-US" sz="2000" dirty="0" err="1">
                      <a:solidFill>
                        <a:srgbClr val="FFFF00"/>
                      </a:solidFill>
                      <a:latin typeface="Calibri" panose="020F0502020204030204" pitchFamily="34" charset="0"/>
                    </a:rPr>
                    <a:t>Sr</a:t>
                  </a:r>
                  <a:endParaRPr lang="en-US" sz="2000" dirty="0">
                    <a:solidFill>
                      <a:srgbClr val="FFFF00"/>
                    </a:solidFill>
                    <a:latin typeface="Calibri" panose="020F0502020204030204" pitchFamily="34" charset="0"/>
                  </a:endParaRPr>
                </a:p>
              </p:txBody>
            </p:sp>
            <p:sp>
              <p:nvSpPr>
                <p:cNvPr id="17" name="TextBox 16"/>
                <p:cNvSpPr txBox="1"/>
                <p:nvPr/>
              </p:nvSpPr>
              <p:spPr>
                <a:xfrm>
                  <a:off x="7394869" y="2608730"/>
                  <a:ext cx="354584" cy="400110"/>
                </a:xfrm>
                <a:prstGeom prst="rect">
                  <a:avLst/>
                </a:prstGeom>
                <a:noFill/>
                <a:ln>
                  <a:noFill/>
                </a:ln>
              </p:spPr>
              <p:txBody>
                <a:bodyPr wrap="none" rtlCol="0">
                  <a:spAutoFit/>
                </a:bodyPr>
                <a:lstStyle/>
                <a:p>
                  <a:r>
                    <a:rPr lang="en-US" sz="2000" dirty="0">
                      <a:solidFill>
                        <a:srgbClr val="FFFF00"/>
                      </a:solidFill>
                      <a:latin typeface="Calibri" panose="020F0502020204030204" pitchFamily="34" charset="0"/>
                    </a:rPr>
                    <a:t>O</a:t>
                  </a:r>
                </a:p>
              </p:txBody>
            </p:sp>
            <p:sp>
              <p:nvSpPr>
                <p:cNvPr id="18" name="TextBox 17"/>
                <p:cNvSpPr txBox="1"/>
                <p:nvPr/>
              </p:nvSpPr>
              <p:spPr>
                <a:xfrm>
                  <a:off x="6049255" y="2107479"/>
                  <a:ext cx="447558" cy="400110"/>
                </a:xfrm>
                <a:prstGeom prst="rect">
                  <a:avLst/>
                </a:prstGeom>
                <a:noFill/>
                <a:ln>
                  <a:noFill/>
                </a:ln>
              </p:spPr>
              <p:txBody>
                <a:bodyPr wrap="none" rtlCol="0">
                  <a:spAutoFit/>
                </a:bodyPr>
                <a:lstStyle/>
                <a:p>
                  <a:r>
                    <a:rPr lang="en-US" sz="2000" dirty="0">
                      <a:solidFill>
                        <a:srgbClr val="FFFF00"/>
                      </a:solidFill>
                      <a:latin typeface="Calibri" panose="020F0502020204030204" pitchFamily="34" charset="0"/>
                    </a:rPr>
                    <a:t>Ba</a:t>
                  </a:r>
                </a:p>
              </p:txBody>
            </p:sp>
          </p:grpSp>
          <p:sp>
            <p:nvSpPr>
              <p:cNvPr id="8" name="TextBox 7"/>
              <p:cNvSpPr txBox="1"/>
              <p:nvPr/>
            </p:nvSpPr>
            <p:spPr>
              <a:xfrm>
                <a:off x="5748965" y="2098698"/>
                <a:ext cx="1419171" cy="430887"/>
              </a:xfrm>
              <a:prstGeom prst="rect">
                <a:avLst/>
              </a:prstGeom>
              <a:noFill/>
            </p:spPr>
            <p:txBody>
              <a:bodyPr wrap="none" rtlCol="0">
                <a:spAutoFit/>
              </a:bodyPr>
              <a:lstStyle/>
              <a:p>
                <a:r>
                  <a:rPr lang="en-US" sz="2200" b="1" dirty="0">
                    <a:solidFill>
                      <a:schemeClr val="tx1"/>
                    </a:solidFill>
                    <a:effectLst>
                      <a:outerShdw blurRad="38100" dist="38100" dir="2700000" algn="tl">
                        <a:srgbClr val="000000">
                          <a:alpha val="43137"/>
                        </a:srgbClr>
                      </a:outerShdw>
                    </a:effectLst>
                    <a:latin typeface="Calibri" panose="020F0502020204030204" pitchFamily="34" charset="0"/>
                  </a:rPr>
                  <a:t>ABF image</a:t>
                </a:r>
              </a:p>
            </p:txBody>
          </p:sp>
        </p:grpSp>
        <p:sp>
          <p:nvSpPr>
            <p:cNvPr id="48" name="TextBox 47"/>
            <p:cNvSpPr txBox="1"/>
            <p:nvPr/>
          </p:nvSpPr>
          <p:spPr>
            <a:xfrm>
              <a:off x="8654311" y="2526709"/>
              <a:ext cx="415498" cy="400110"/>
            </a:xfrm>
            <a:prstGeom prst="rect">
              <a:avLst/>
            </a:prstGeom>
            <a:noFill/>
            <a:ln>
              <a:noFill/>
            </a:ln>
          </p:spPr>
          <p:txBody>
            <a:bodyPr wrap="none" rtlCol="0">
              <a:spAutoFit/>
            </a:bodyPr>
            <a:lstStyle/>
            <a:p>
              <a:r>
                <a:rPr lang="en-US" sz="2000" dirty="0">
                  <a:solidFill>
                    <a:srgbClr val="FFFF00"/>
                  </a:solidFill>
                  <a:latin typeface="Calibri" panose="020F0502020204030204" pitchFamily="34" charset="0"/>
                </a:rPr>
                <a:t>La</a:t>
              </a:r>
            </a:p>
          </p:txBody>
        </p:sp>
      </p:grpSp>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73626" y="22400"/>
            <a:ext cx="457969" cy="457969"/>
          </a:xfrm>
          <a:prstGeom prst="rect">
            <a:avLst/>
          </a:prstGeom>
        </p:spPr>
      </p:pic>
    </p:spTree>
    <p:extLst>
      <p:ext uri="{BB962C8B-B14F-4D97-AF65-F5344CB8AC3E}">
        <p14:creationId xmlns:p14="http://schemas.microsoft.com/office/powerpoint/2010/main" val="200002175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0" y="38100"/>
            <a:ext cx="9144000" cy="533400"/>
          </a:xfrm>
          <a:prstGeom prst="rect">
            <a:avLst/>
          </a:prstGeom>
          <a:noFill/>
          <a:ln w="9525">
            <a:noFill/>
            <a:miter lim="800000"/>
            <a:headEnd/>
            <a:tailEnd/>
          </a:ln>
          <a:effectLst/>
        </p:spPr>
        <p:txBody>
          <a:bodyPr lIns="92075" tIns="46038" rIns="92075" bIns="46038" anchor="ctr"/>
          <a:lstStyle/>
          <a:p>
            <a:pPr algn="ctr" eaLnBrk="1" hangingPunct="1">
              <a:defRPr/>
            </a:pPr>
            <a:endParaRPr lang="en-US" sz="3200" b="1">
              <a:solidFill>
                <a:srgbClr val="FF0000"/>
              </a:solidFill>
              <a:effectLst>
                <a:outerShdw blurRad="38100" dist="38100" dir="2700000" algn="tl">
                  <a:srgbClr val="FFFFFF"/>
                </a:outerShdw>
              </a:effectLst>
              <a:latin typeface="Arial" pitchFamily="34" charset="0"/>
            </a:endParaRPr>
          </a:p>
        </p:txBody>
      </p:sp>
      <p:sp>
        <p:nvSpPr>
          <p:cNvPr id="6" name="Rectangle 5"/>
          <p:cNvSpPr>
            <a:spLocks noChangeArrowheads="1"/>
          </p:cNvSpPr>
          <p:nvPr/>
        </p:nvSpPr>
        <p:spPr bwMode="auto">
          <a:xfrm>
            <a:off x="0" y="566738"/>
            <a:ext cx="9144000" cy="42862"/>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9627"/>
            <a:ext cx="745411" cy="493776"/>
          </a:xfrm>
          <a:prstGeom prst="rect">
            <a:avLst/>
          </a:prstGeom>
        </p:spPr>
      </p:pic>
      <p:sp>
        <p:nvSpPr>
          <p:cNvPr id="18" name="Rectangle 3"/>
          <p:cNvSpPr>
            <a:spLocks noChangeArrowheads="1"/>
          </p:cNvSpPr>
          <p:nvPr/>
        </p:nvSpPr>
        <p:spPr bwMode="auto">
          <a:xfrm>
            <a:off x="12611" y="-41796"/>
            <a:ext cx="9144000"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Main Issue: </a:t>
            </a:r>
            <a:r>
              <a:rPr lang="en-US" sz="2800" b="1" dirty="0">
                <a:ln w="11430"/>
                <a:solidFill>
                  <a:srgbClr val="FFFF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Understanding Interface</a:t>
            </a:r>
            <a:endParaRPr lang="en-US" sz="2800" b="1" baseline="-25000" dirty="0">
              <a:ln w="11430"/>
              <a:solidFill>
                <a:srgbClr val="FFFF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6800" y="26895"/>
            <a:ext cx="457200" cy="457200"/>
          </a:xfrm>
          <a:prstGeom prst="rect">
            <a:avLst/>
          </a:prstGeom>
        </p:spPr>
      </p:pic>
      <p:pic>
        <p:nvPicPr>
          <p:cNvPr id="7" name="Picture 6"/>
          <p:cNvPicPr>
            <a:picLocks noChangeAspect="1"/>
          </p:cNvPicPr>
          <p:nvPr/>
        </p:nvPicPr>
        <p:blipFill>
          <a:blip r:embed="rId5"/>
          <a:stretch>
            <a:fillRect/>
          </a:stretch>
        </p:blipFill>
        <p:spPr>
          <a:xfrm>
            <a:off x="304800" y="722886"/>
            <a:ext cx="5715000" cy="4042494"/>
          </a:xfrm>
          <a:prstGeom prst="rect">
            <a:avLst/>
          </a:prstGeom>
        </p:spPr>
      </p:pic>
      <p:sp>
        <p:nvSpPr>
          <p:cNvPr id="9" name="TextBox 8"/>
          <p:cNvSpPr txBox="1"/>
          <p:nvPr/>
        </p:nvSpPr>
        <p:spPr>
          <a:xfrm>
            <a:off x="309117" y="5230318"/>
            <a:ext cx="8550988" cy="1323439"/>
          </a:xfrm>
          <a:prstGeom prst="rect">
            <a:avLst/>
          </a:prstGeom>
          <a:noFill/>
        </p:spPr>
        <p:txBody>
          <a:bodyPr wrap="square" rtlCol="0">
            <a:spAutoFit/>
          </a:bodyPr>
          <a:lstStyle/>
          <a:p>
            <a:r>
              <a:rPr lang="en-US" sz="1600" dirty="0">
                <a:solidFill>
                  <a:schemeClr val="tx1"/>
                </a:solidFill>
                <a:latin typeface="Arial" panose="020B0604020202020204" pitchFamily="34" charset="0"/>
                <a:cs typeface="Arial" panose="020B0604020202020204" pitchFamily="34" charset="0"/>
              </a:rPr>
              <a:t>the role of octahedral rotations in suppressing ferroelectricity in these materials and show that, as the tolerance factor decreases, rotations alone cannot fully suppress ferroelectricity. Our results show that it is cation displacements (“hidden” in Glazer notation) that accompany the rotations, rather than the rotations themselves, that play the decisive role in suppressing ferroelectricity in these cases.</a:t>
            </a:r>
          </a:p>
        </p:txBody>
      </p:sp>
      <p:grpSp>
        <p:nvGrpSpPr>
          <p:cNvPr id="19" name="Group 18"/>
          <p:cNvGrpSpPr/>
          <p:nvPr/>
        </p:nvGrpSpPr>
        <p:grpSpPr>
          <a:xfrm>
            <a:off x="5091714" y="1436464"/>
            <a:ext cx="3823686" cy="1723078"/>
            <a:chOff x="4673254" y="4468923"/>
            <a:chExt cx="3823686" cy="1723078"/>
          </a:xfrm>
        </p:grpSpPr>
        <p:sp>
          <p:nvSpPr>
            <p:cNvPr id="21" name="Freeform 20"/>
            <p:cNvSpPr>
              <a:spLocks noChangeAspect="1"/>
            </p:cNvSpPr>
            <p:nvPr/>
          </p:nvSpPr>
          <p:spPr>
            <a:xfrm>
              <a:off x="4673254" y="4989131"/>
              <a:ext cx="3823686" cy="1196579"/>
            </a:xfrm>
            <a:custGeom>
              <a:avLst/>
              <a:gdLst>
                <a:gd name="connsiteX0" fmla="*/ 10074 w 5349314"/>
                <a:gd name="connsiteY0" fmla="*/ 1114467 h 1962648"/>
                <a:gd name="connsiteX1" fmla="*/ 5067 w 5349314"/>
                <a:gd name="connsiteY1" fmla="*/ 1081659 h 1962648"/>
                <a:gd name="connsiteX2" fmla="*/ 0 w 5349314"/>
                <a:gd name="connsiteY2" fmla="*/ 981324 h 1962648"/>
                <a:gd name="connsiteX3" fmla="*/ 44118 w 5349314"/>
                <a:gd name="connsiteY3" fmla="*/ 1273136 h 1962648"/>
                <a:gd name="connsiteX4" fmla="*/ 19937 w 5349314"/>
                <a:gd name="connsiteY4" fmla="*/ 1179095 h 1962648"/>
                <a:gd name="connsiteX5" fmla="*/ 15022 w 5349314"/>
                <a:gd name="connsiteY5" fmla="*/ 1146887 h 1962648"/>
                <a:gd name="connsiteX6" fmla="*/ 90983 w 5349314"/>
                <a:gd name="connsiteY6" fmla="*/ 1392082 h 1962648"/>
                <a:gd name="connsiteX7" fmla="*/ 77118 w 5349314"/>
                <a:gd name="connsiteY7" fmla="*/ 1363300 h 1962648"/>
                <a:gd name="connsiteX8" fmla="*/ 44120 w 5349314"/>
                <a:gd name="connsiteY8" fmla="*/ 1273144 h 1962648"/>
                <a:gd name="connsiteX9" fmla="*/ 167592 w 5349314"/>
                <a:gd name="connsiteY9" fmla="*/ 1529987 h 1962648"/>
                <a:gd name="connsiteX10" fmla="*/ 118441 w 5349314"/>
                <a:gd name="connsiteY10" fmla="*/ 1449082 h 1962648"/>
                <a:gd name="connsiteX11" fmla="*/ 104727 w 5349314"/>
                <a:gd name="connsiteY11" fmla="*/ 1420614 h 1962648"/>
                <a:gd name="connsiteX12" fmla="*/ 285023 w 5349314"/>
                <a:gd name="connsiteY12" fmla="*/ 1672316 h 1962648"/>
                <a:gd name="connsiteX13" fmla="*/ 242186 w 5349314"/>
                <a:gd name="connsiteY13" fmla="*/ 1620397 h 1962648"/>
                <a:gd name="connsiteX14" fmla="*/ 285021 w 5349314"/>
                <a:gd name="connsiteY14" fmla="*/ 1672313 h 1962648"/>
                <a:gd name="connsiteX15" fmla="*/ 1146887 w 5349314"/>
                <a:gd name="connsiteY15" fmla="*/ 15022 h 1962648"/>
                <a:gd name="connsiteX16" fmla="*/ 1114467 w 5349314"/>
                <a:gd name="connsiteY16" fmla="*/ 10074 h 1962648"/>
                <a:gd name="connsiteX17" fmla="*/ 1130770 w 5349314"/>
                <a:gd name="connsiteY17" fmla="*/ 11307 h 1962648"/>
                <a:gd name="connsiteX18" fmla="*/ 1273141 w 5349314"/>
                <a:gd name="connsiteY18" fmla="*/ 44119 h 1962648"/>
                <a:gd name="connsiteX19" fmla="*/ 1273140 w 5349314"/>
                <a:gd name="connsiteY19" fmla="*/ 44119 h 1962648"/>
                <a:gd name="connsiteX20" fmla="*/ 1273139 w 5349314"/>
                <a:gd name="connsiteY20" fmla="*/ 44118 h 1962648"/>
                <a:gd name="connsiteX21" fmla="*/ 1273140 w 5349314"/>
                <a:gd name="connsiteY21" fmla="*/ 44119 h 1962648"/>
                <a:gd name="connsiteX22" fmla="*/ 1420613 w 5349314"/>
                <a:gd name="connsiteY22" fmla="*/ 104727 h 1962648"/>
                <a:gd name="connsiteX23" fmla="*/ 1392083 w 5349314"/>
                <a:gd name="connsiteY23" fmla="*/ 90983 h 1962648"/>
                <a:gd name="connsiteX24" fmla="*/ 1406769 w 5349314"/>
                <a:gd name="connsiteY24" fmla="*/ 96769 h 1962648"/>
                <a:gd name="connsiteX25" fmla="*/ 1614766 w 5349314"/>
                <a:gd name="connsiteY25" fmla="*/ 237540 h 1962648"/>
                <a:gd name="connsiteX26" fmla="*/ 1529992 w 5349314"/>
                <a:gd name="connsiteY26" fmla="*/ 167595 h 1962648"/>
                <a:gd name="connsiteX27" fmla="*/ 1529991 w 5349314"/>
                <a:gd name="connsiteY27" fmla="*/ 167594 h 1962648"/>
                <a:gd name="connsiteX28" fmla="*/ 1529992 w 5349314"/>
                <a:gd name="connsiteY28" fmla="*/ 167595 h 1962648"/>
                <a:gd name="connsiteX29" fmla="*/ 5349314 w 5349314"/>
                <a:gd name="connsiteY29" fmla="*/ 981324 h 1962648"/>
                <a:gd name="connsiteX30" fmla="*/ 4367990 w 5349314"/>
                <a:gd name="connsiteY30" fmla="*/ 1962648 h 1962648"/>
                <a:gd name="connsiteX31" fmla="*/ 3819323 w 5349314"/>
                <a:gd name="connsiteY31" fmla="*/ 1795053 h 1962648"/>
                <a:gd name="connsiteX32" fmla="*/ 3769043 w 5349314"/>
                <a:gd name="connsiteY32" fmla="*/ 1753569 h 1962648"/>
                <a:gd name="connsiteX33" fmla="*/ 3769043 w 5349314"/>
                <a:gd name="connsiteY33" fmla="*/ 1754514 h 1962648"/>
                <a:gd name="connsiteX34" fmla="*/ 3757763 w 5349314"/>
                <a:gd name="connsiteY34" fmla="*/ 1744262 h 1962648"/>
                <a:gd name="connsiteX35" fmla="*/ 3677001 w 5349314"/>
                <a:gd name="connsiteY35" fmla="*/ 1677627 h 1962648"/>
                <a:gd name="connsiteX36" fmla="*/ 3611254 w 5349314"/>
                <a:gd name="connsiteY36" fmla="*/ 1627845 h 1962648"/>
                <a:gd name="connsiteX37" fmla="*/ 2674657 w 5349314"/>
                <a:gd name="connsiteY37" fmla="*/ 1335560 h 1962648"/>
                <a:gd name="connsiteX38" fmla="*/ 1738060 w 5349314"/>
                <a:gd name="connsiteY38" fmla="*/ 1627845 h 1962648"/>
                <a:gd name="connsiteX39" fmla="*/ 1675336 w 5349314"/>
                <a:gd name="connsiteY39" fmla="*/ 1675339 h 1962648"/>
                <a:gd name="connsiteX40" fmla="*/ 1677618 w 5349314"/>
                <a:gd name="connsiteY40" fmla="*/ 1672324 h 1962648"/>
                <a:gd name="connsiteX41" fmla="*/ 1795053 w 5349314"/>
                <a:gd name="connsiteY41" fmla="*/ 1529992 h 1962648"/>
                <a:gd name="connsiteX42" fmla="*/ 1962648 w 5349314"/>
                <a:gd name="connsiteY42" fmla="*/ 981324 h 1962648"/>
                <a:gd name="connsiteX43" fmla="*/ 1675225 w 5349314"/>
                <a:gd name="connsiteY43" fmla="*/ 287423 h 1962648"/>
                <a:gd name="connsiteX44" fmla="*/ 1672326 w 5349314"/>
                <a:gd name="connsiteY44" fmla="*/ 285031 h 1962648"/>
                <a:gd name="connsiteX45" fmla="*/ 1738059 w 5349314"/>
                <a:gd name="connsiteY45" fmla="*/ 334803 h 1962648"/>
                <a:gd name="connsiteX46" fmla="*/ 2674656 w 5349314"/>
                <a:gd name="connsiteY46" fmla="*/ 627088 h 1962648"/>
                <a:gd name="connsiteX47" fmla="*/ 3611253 w 5349314"/>
                <a:gd name="connsiteY47" fmla="*/ 334803 h 1962648"/>
                <a:gd name="connsiteX48" fmla="*/ 3677013 w 5349314"/>
                <a:gd name="connsiteY48" fmla="*/ 285012 h 1962648"/>
                <a:gd name="connsiteX49" fmla="*/ 3757751 w 5349314"/>
                <a:gd name="connsiteY49" fmla="*/ 218396 h 1962648"/>
                <a:gd name="connsiteX50" fmla="*/ 3769043 w 5349314"/>
                <a:gd name="connsiteY50" fmla="*/ 208133 h 1962648"/>
                <a:gd name="connsiteX51" fmla="*/ 3769043 w 5349314"/>
                <a:gd name="connsiteY51" fmla="*/ 209080 h 1962648"/>
                <a:gd name="connsiteX52" fmla="*/ 3819323 w 5349314"/>
                <a:gd name="connsiteY52" fmla="*/ 167595 h 1962648"/>
                <a:gd name="connsiteX53" fmla="*/ 4367990 w 5349314"/>
                <a:gd name="connsiteY53" fmla="*/ 0 h 1962648"/>
                <a:gd name="connsiteX54" fmla="*/ 5349314 w 5349314"/>
                <a:gd name="connsiteY54" fmla="*/ 981324 h 196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49314" h="1962648">
                  <a:moveTo>
                    <a:pt x="10074" y="1114467"/>
                  </a:moveTo>
                  <a:lnTo>
                    <a:pt x="5067" y="1081659"/>
                  </a:lnTo>
                  <a:cubicBezTo>
                    <a:pt x="1717" y="1048670"/>
                    <a:pt x="0" y="1015197"/>
                    <a:pt x="0" y="981324"/>
                  </a:cubicBezTo>
                  <a:close/>
                  <a:moveTo>
                    <a:pt x="44118" y="1273136"/>
                  </a:moveTo>
                  <a:lnTo>
                    <a:pt x="19937" y="1179095"/>
                  </a:lnTo>
                  <a:lnTo>
                    <a:pt x="15022" y="1146887"/>
                  </a:lnTo>
                  <a:close/>
                  <a:moveTo>
                    <a:pt x="90983" y="1392082"/>
                  </a:moveTo>
                  <a:lnTo>
                    <a:pt x="77118" y="1363300"/>
                  </a:lnTo>
                  <a:lnTo>
                    <a:pt x="44120" y="1273144"/>
                  </a:lnTo>
                  <a:close/>
                  <a:moveTo>
                    <a:pt x="167592" y="1529987"/>
                  </a:moveTo>
                  <a:lnTo>
                    <a:pt x="118441" y="1449082"/>
                  </a:lnTo>
                  <a:lnTo>
                    <a:pt x="104727" y="1420614"/>
                  </a:lnTo>
                  <a:close/>
                  <a:moveTo>
                    <a:pt x="285023" y="1672316"/>
                  </a:moveTo>
                  <a:lnTo>
                    <a:pt x="242186" y="1620397"/>
                  </a:lnTo>
                  <a:lnTo>
                    <a:pt x="285021" y="1672313"/>
                  </a:lnTo>
                  <a:close/>
                  <a:moveTo>
                    <a:pt x="1146887" y="15022"/>
                  </a:moveTo>
                  <a:lnTo>
                    <a:pt x="1114467" y="10074"/>
                  </a:lnTo>
                  <a:lnTo>
                    <a:pt x="1130770" y="11307"/>
                  </a:lnTo>
                  <a:close/>
                  <a:moveTo>
                    <a:pt x="1273141" y="44119"/>
                  </a:moveTo>
                  <a:lnTo>
                    <a:pt x="1273140" y="44119"/>
                  </a:lnTo>
                  <a:lnTo>
                    <a:pt x="1273139" y="44118"/>
                  </a:lnTo>
                  <a:lnTo>
                    <a:pt x="1273140" y="44119"/>
                  </a:lnTo>
                  <a:close/>
                  <a:moveTo>
                    <a:pt x="1420613" y="104727"/>
                  </a:moveTo>
                  <a:lnTo>
                    <a:pt x="1392083" y="90983"/>
                  </a:lnTo>
                  <a:lnTo>
                    <a:pt x="1406769" y="96769"/>
                  </a:lnTo>
                  <a:close/>
                  <a:moveTo>
                    <a:pt x="1614766" y="237540"/>
                  </a:moveTo>
                  <a:lnTo>
                    <a:pt x="1529992" y="167595"/>
                  </a:lnTo>
                  <a:lnTo>
                    <a:pt x="1529991" y="167594"/>
                  </a:lnTo>
                  <a:lnTo>
                    <a:pt x="1529992" y="167595"/>
                  </a:lnTo>
                  <a:close/>
                  <a:moveTo>
                    <a:pt x="5349314" y="981324"/>
                  </a:moveTo>
                  <a:cubicBezTo>
                    <a:pt x="5349314" y="1523294"/>
                    <a:pt x="4909960" y="1962648"/>
                    <a:pt x="4367990" y="1962648"/>
                  </a:cubicBezTo>
                  <a:cubicBezTo>
                    <a:pt x="4164751" y="1962648"/>
                    <a:pt x="3975943" y="1900864"/>
                    <a:pt x="3819323" y="1795053"/>
                  </a:cubicBezTo>
                  <a:lnTo>
                    <a:pt x="3769043" y="1753569"/>
                  </a:lnTo>
                  <a:lnTo>
                    <a:pt x="3769043" y="1754514"/>
                  </a:lnTo>
                  <a:lnTo>
                    <a:pt x="3757763" y="1744262"/>
                  </a:lnTo>
                  <a:lnTo>
                    <a:pt x="3677001" y="1677627"/>
                  </a:lnTo>
                  <a:lnTo>
                    <a:pt x="3611254" y="1627845"/>
                  </a:lnTo>
                  <a:cubicBezTo>
                    <a:pt x="3345400" y="1443550"/>
                    <a:pt x="3022640" y="1335560"/>
                    <a:pt x="2674657" y="1335560"/>
                  </a:cubicBezTo>
                  <a:cubicBezTo>
                    <a:pt x="2326674" y="1335560"/>
                    <a:pt x="2003913" y="1443550"/>
                    <a:pt x="1738060" y="1627845"/>
                  </a:cubicBezTo>
                  <a:lnTo>
                    <a:pt x="1675336" y="1675339"/>
                  </a:lnTo>
                  <a:lnTo>
                    <a:pt x="1677618" y="1672324"/>
                  </a:lnTo>
                  <a:lnTo>
                    <a:pt x="1795053" y="1529992"/>
                  </a:lnTo>
                  <a:cubicBezTo>
                    <a:pt x="1900864" y="1373371"/>
                    <a:pt x="1962648" y="1184563"/>
                    <a:pt x="1962648" y="981324"/>
                  </a:cubicBezTo>
                  <a:cubicBezTo>
                    <a:pt x="1962648" y="710339"/>
                    <a:pt x="1852810" y="465008"/>
                    <a:pt x="1675225" y="287423"/>
                  </a:cubicBezTo>
                  <a:lnTo>
                    <a:pt x="1672326" y="285031"/>
                  </a:lnTo>
                  <a:lnTo>
                    <a:pt x="1738059" y="334803"/>
                  </a:lnTo>
                  <a:cubicBezTo>
                    <a:pt x="2003912" y="519098"/>
                    <a:pt x="2326673" y="627088"/>
                    <a:pt x="2674656" y="627088"/>
                  </a:cubicBezTo>
                  <a:cubicBezTo>
                    <a:pt x="3022639" y="627088"/>
                    <a:pt x="3345400" y="519098"/>
                    <a:pt x="3611253" y="334803"/>
                  </a:cubicBezTo>
                  <a:lnTo>
                    <a:pt x="3677013" y="285012"/>
                  </a:lnTo>
                  <a:lnTo>
                    <a:pt x="3757751" y="218396"/>
                  </a:lnTo>
                  <a:lnTo>
                    <a:pt x="3769043" y="208133"/>
                  </a:lnTo>
                  <a:lnTo>
                    <a:pt x="3769043" y="209080"/>
                  </a:lnTo>
                  <a:lnTo>
                    <a:pt x="3819323" y="167595"/>
                  </a:lnTo>
                  <a:cubicBezTo>
                    <a:pt x="3975943" y="61784"/>
                    <a:pt x="4164751" y="0"/>
                    <a:pt x="4367990" y="0"/>
                  </a:cubicBezTo>
                  <a:cubicBezTo>
                    <a:pt x="4909960" y="0"/>
                    <a:pt x="5349314" y="439354"/>
                    <a:pt x="5349314" y="981324"/>
                  </a:cubicBezTo>
                  <a:close/>
                </a:path>
              </a:pathLst>
            </a:custGeom>
            <a:gradFill flip="none" rotWithShape="1">
              <a:gsLst>
                <a:gs pos="0">
                  <a:srgbClr val="92D050"/>
                </a:gs>
                <a:gs pos="100000">
                  <a:srgbClr val="FFFF00"/>
                </a:gs>
              </a:gsLst>
              <a:path path="circle">
                <a:fillToRect r="100000" b="100000"/>
              </a:path>
              <a:tileRect l="-100000" t="-100000"/>
            </a:gra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22" name="Group 21"/>
            <p:cNvGrpSpPr/>
            <p:nvPr/>
          </p:nvGrpSpPr>
          <p:grpSpPr>
            <a:xfrm>
              <a:off x="5009777" y="4989132"/>
              <a:ext cx="1202869" cy="1202869"/>
              <a:chOff x="4586504" y="3424902"/>
              <a:chExt cx="1346862" cy="1346862"/>
            </a:xfrm>
          </p:grpSpPr>
          <p:sp>
            <p:nvSpPr>
              <p:cNvPr id="30" name="Oval 29"/>
              <p:cNvSpPr>
                <a:spLocks noChangeAspect="1"/>
              </p:cNvSpPr>
              <p:nvPr/>
            </p:nvSpPr>
            <p:spPr>
              <a:xfrm>
                <a:off x="4586504" y="3424902"/>
                <a:ext cx="1346862" cy="1346862"/>
              </a:xfrm>
              <a:prstGeom prst="ellipse">
                <a:avLst/>
              </a:prstGeom>
              <a:solidFill>
                <a:srgbClr val="1AE66D"/>
              </a:solidFill>
              <a:ln w="12700" cap="flat" cmpd="sng" algn="ctr">
                <a:noFill/>
                <a:prstDash val="solid"/>
                <a:miter lim="800000"/>
              </a:ln>
              <a:effectLst/>
              <a:scene3d>
                <a:camera prst="orthographicFront"/>
                <a:lightRig rig="threePt" dir="t"/>
              </a:scene3d>
              <a:sp3d>
                <a:bevel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2600" b="1" i="0" u="none" strike="noStrike" kern="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endParaRPr>
              </a:p>
            </p:txBody>
          </p:sp>
          <p:sp>
            <p:nvSpPr>
              <p:cNvPr id="31" name="Rectangle 30"/>
              <p:cNvSpPr/>
              <p:nvPr/>
            </p:nvSpPr>
            <p:spPr>
              <a:xfrm>
                <a:off x="4644736" y="3834057"/>
                <a:ext cx="1206529" cy="482468"/>
              </a:xfrm>
              <a:prstGeom prst="rect">
                <a:avLst/>
              </a:prstGeom>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Charge</a:t>
                </a:r>
              </a:p>
            </p:txBody>
          </p:sp>
        </p:grpSp>
        <p:grpSp>
          <p:nvGrpSpPr>
            <p:cNvPr id="23" name="Group 22"/>
            <p:cNvGrpSpPr/>
            <p:nvPr/>
          </p:nvGrpSpPr>
          <p:grpSpPr>
            <a:xfrm>
              <a:off x="5827617" y="4468923"/>
              <a:ext cx="1852360" cy="477719"/>
              <a:chOff x="6221570" y="3957681"/>
              <a:chExt cx="1852360" cy="477719"/>
            </a:xfrm>
          </p:grpSpPr>
          <p:sp>
            <p:nvSpPr>
              <p:cNvPr id="28" name="AutoShape 10"/>
              <p:cNvSpPr>
                <a:spLocks noChangeArrowheads="1"/>
              </p:cNvSpPr>
              <p:nvPr/>
            </p:nvSpPr>
            <p:spPr bwMode="auto">
              <a:xfrm>
                <a:off x="6221570" y="3957681"/>
                <a:ext cx="1852360" cy="477719"/>
              </a:xfrm>
              <a:prstGeom prst="flowChartAlternateProcess">
                <a:avLst/>
              </a:prstGeom>
              <a:solidFill>
                <a:srgbClr val="FFC000">
                  <a:lumMod val="40000"/>
                  <a:lumOff val="60000"/>
                </a:srgbClr>
              </a:solidFill>
              <a:ln w="28575" algn="ctr">
                <a:solidFill>
                  <a:sysClr val="window" lastClr="FFFFFF"/>
                </a:solidFill>
                <a:miter lim="800000"/>
                <a:headEnd/>
                <a:tailEnd/>
              </a:ln>
              <a:effectLst/>
              <a:scene3d>
                <a:camera prst="orthographicFront"/>
                <a:lightRig rig="threePt" dir="t"/>
              </a:scene3d>
              <a:sp3d>
                <a:bevelT/>
              </a:sp3d>
            </p:spPr>
            <p:txBody>
              <a:bodyPr wrap="none"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prstClr val="black"/>
                  </a:solidFill>
                  <a:effectLst/>
                  <a:uLnTx/>
                  <a:uFillTx/>
                  <a:latin typeface="Calibri" panose="020F0502020204030204"/>
                </a:endParaRPr>
              </a:p>
              <a:p>
                <a:pPr marL="0" marR="0" lvl="0" indent="0" defTabSz="45720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a:endParaRPr>
              </a:p>
            </p:txBody>
          </p:sp>
          <p:sp>
            <p:nvSpPr>
              <p:cNvPr id="29" name="Rectangle 28"/>
              <p:cNvSpPr/>
              <p:nvPr/>
            </p:nvSpPr>
            <p:spPr>
              <a:xfrm>
                <a:off x="6358205" y="3989331"/>
                <a:ext cx="1579091" cy="402482"/>
              </a:xfrm>
              <a:prstGeom prst="rect">
                <a:avLst/>
              </a:prstGeom>
            </p:spPr>
            <p:txBody>
              <a:bodyPr wrap="square">
                <a:spAutoFit/>
              </a:bodyPr>
              <a:lstStyle/>
              <a:p>
                <a:pPr marL="0" marR="0" lvl="0" indent="0" algn="ctr" defTabSz="1555750" eaLnBrk="1" fontAlgn="auto" latinLnBrk="0" hangingPunct="1">
                  <a:lnSpc>
                    <a:spcPts val="2600"/>
                  </a:lnSpc>
                  <a:spcBef>
                    <a:spcPts val="0"/>
                  </a:spcBef>
                  <a:spcAft>
                    <a:spcPct val="35000"/>
                  </a:spcAft>
                  <a:buClrTx/>
                  <a:buSzTx/>
                  <a:buFontTx/>
                  <a:buNone/>
                  <a:tabLst/>
                  <a:defRPr/>
                </a:pPr>
                <a:r>
                  <a:rPr kumimoji="0" lang="en-US" sz="20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Polar Metals</a:t>
                </a:r>
              </a:p>
            </p:txBody>
          </p:sp>
        </p:grpSp>
        <p:grpSp>
          <p:nvGrpSpPr>
            <p:cNvPr id="24" name="Group 23"/>
            <p:cNvGrpSpPr/>
            <p:nvPr/>
          </p:nvGrpSpPr>
          <p:grpSpPr>
            <a:xfrm>
              <a:off x="7294071" y="4982841"/>
              <a:ext cx="1202869" cy="1202869"/>
              <a:chOff x="7146389" y="3402517"/>
              <a:chExt cx="1346862" cy="1346862"/>
            </a:xfrm>
          </p:grpSpPr>
          <p:sp>
            <p:nvSpPr>
              <p:cNvPr id="26" name="Oval 25"/>
              <p:cNvSpPr>
                <a:spLocks noChangeAspect="1"/>
              </p:cNvSpPr>
              <p:nvPr/>
            </p:nvSpPr>
            <p:spPr>
              <a:xfrm>
                <a:off x="7146389" y="3402517"/>
                <a:ext cx="1346862" cy="1346862"/>
              </a:xfrm>
              <a:prstGeom prst="ellipse">
                <a:avLst/>
              </a:prstGeom>
              <a:solidFill>
                <a:srgbClr val="DDCB23"/>
              </a:solidFill>
              <a:ln w="12700" cap="flat" cmpd="sng" algn="ctr">
                <a:noFill/>
                <a:prstDash val="solid"/>
                <a:miter lim="800000"/>
              </a:ln>
              <a:effectLst/>
              <a:scene3d>
                <a:camera prst="orthographicFront"/>
                <a:lightRig rig="threePt" dir="t"/>
              </a:scene3d>
              <a:sp3d>
                <a:bevelT/>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7242583" y="3846786"/>
                <a:ext cx="1154476" cy="482468"/>
              </a:xfrm>
              <a:prstGeom prst="rect">
                <a:avLst/>
              </a:prstGeom>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Lattice</a:t>
                </a:r>
              </a:p>
            </p:txBody>
          </p:sp>
        </p:grpSp>
        <p:sp>
          <p:nvSpPr>
            <p:cNvPr id="25" name="Rectangle 24"/>
            <p:cNvSpPr/>
            <p:nvPr/>
          </p:nvSpPr>
          <p:spPr>
            <a:xfrm>
              <a:off x="6114274" y="5385321"/>
              <a:ext cx="1261885" cy="369332"/>
            </a:xfrm>
            <a:prstGeom prst="rect">
              <a:avLst/>
            </a:prstGeom>
          </p:spPr>
          <p:txBody>
            <a:bodyPr wrap="none">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660066"/>
                  </a:solidFill>
                  <a:effectLst/>
                  <a:uLnTx/>
                  <a:uFillTx/>
                  <a:latin typeface="Times New Roman" panose="02020603050405020304" pitchFamily="18" charset="0"/>
                  <a:cs typeface="Times New Roman" panose="02020603050405020304" pitchFamily="18" charset="0"/>
                </a:rPr>
                <a:t>de-coupled</a:t>
              </a:r>
            </a:p>
          </p:txBody>
        </p:sp>
      </p:grpSp>
    </p:spTree>
    <p:extLst>
      <p:ext uri="{BB962C8B-B14F-4D97-AF65-F5344CB8AC3E}">
        <p14:creationId xmlns:p14="http://schemas.microsoft.com/office/powerpoint/2010/main" val="3211366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 name="Picture 8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9627"/>
            <a:ext cx="745411" cy="493776"/>
          </a:xfrm>
          <a:prstGeom prst="rect">
            <a:avLst/>
          </a:prstGeom>
        </p:spPr>
      </p:pic>
      <p:sp>
        <p:nvSpPr>
          <p:cNvPr id="92" name="Rectangle 91"/>
          <p:cNvSpPr>
            <a:spLocks noChangeArrowheads="1"/>
          </p:cNvSpPr>
          <p:nvPr/>
        </p:nvSpPr>
        <p:spPr bwMode="auto">
          <a:xfrm>
            <a:off x="0" y="533400"/>
            <a:ext cx="9144000" cy="42867"/>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15875">
            <a:noFill/>
            <a:miter lim="800000"/>
            <a:headEnd/>
            <a:tailEnd/>
          </a:ln>
        </p:spPr>
        <p:txBody>
          <a:bodyPr wrap="none" anchor="ctr"/>
          <a:lstStyle/>
          <a:p>
            <a:pPr algn="ctr"/>
            <a:endParaRPr lang="en-US" b="1"/>
          </a:p>
        </p:txBody>
      </p:sp>
      <p:sp>
        <p:nvSpPr>
          <p:cNvPr id="87" name="TextBox 86"/>
          <p:cNvSpPr txBox="1"/>
          <p:nvPr/>
        </p:nvSpPr>
        <p:spPr>
          <a:xfrm>
            <a:off x="876300" y="-80647"/>
            <a:ext cx="7239000" cy="561885"/>
          </a:xfrm>
          <a:prstGeom prst="rect">
            <a:avLst/>
          </a:prstGeom>
          <a:noFill/>
        </p:spPr>
        <p:txBody>
          <a:bodyPr wrap="square" rtlCol="0">
            <a:spAutoFit/>
          </a:bodyPr>
          <a:lstStyle/>
          <a:p>
            <a:pPr algn="ctr">
              <a:lnSpc>
                <a:spcPct val="120000"/>
              </a:lnSpc>
            </a:pPr>
            <a:r>
              <a:rPr lang="en-US" sz="2800" b="1" dirty="0" err="1">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Martenstic</a:t>
            </a:r>
            <a:r>
              <a:rPr lang="en-US" sz="28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 transitions</a:t>
            </a:r>
          </a:p>
        </p:txBody>
      </p:sp>
      <p:pic>
        <p:nvPicPr>
          <p:cNvPr id="89" name="Picture 8" descr="IO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0600" y="9525"/>
            <a:ext cx="502920" cy="5029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4619" y="838200"/>
            <a:ext cx="7865188" cy="1569660"/>
          </a:xfrm>
          <a:prstGeom prst="rect">
            <a:avLst/>
          </a:prstGeom>
          <a:noFill/>
        </p:spPr>
        <p:txBody>
          <a:bodyPr wrap="square" rtlCol="0">
            <a:spAutoFit/>
          </a:bodyPr>
          <a:lstStyle/>
          <a:p>
            <a:r>
              <a:rPr lang="en-US" dirty="0">
                <a:solidFill>
                  <a:schemeClr val="tx1"/>
                </a:solidFill>
                <a:latin typeface="Calibri" panose="020F0502020204030204" pitchFamily="34" charset="0"/>
              </a:rPr>
              <a:t>It is a first order solid-solid phase transition with </a:t>
            </a:r>
            <a:r>
              <a:rPr lang="en-US" dirty="0" err="1">
                <a:solidFill>
                  <a:schemeClr val="tx1"/>
                </a:solidFill>
                <a:latin typeface="Calibri" panose="020F0502020204030204" pitchFamily="34" charset="0"/>
              </a:rPr>
              <a:t>displacive</a:t>
            </a:r>
            <a:r>
              <a:rPr lang="en-US" dirty="0">
                <a:solidFill>
                  <a:schemeClr val="tx1"/>
                </a:solidFill>
                <a:latin typeface="Calibri" panose="020F0502020204030204" pitchFamily="34" charset="0"/>
              </a:rPr>
              <a:t> nature (without atomic diffusion) consisting of a homogeneous lattice deformation leading to the new crystal structure.</a:t>
            </a:r>
          </a:p>
        </p:txBody>
      </p:sp>
      <p:sp>
        <p:nvSpPr>
          <p:cNvPr id="3" name="TextBox 2"/>
          <p:cNvSpPr txBox="1"/>
          <p:nvPr/>
        </p:nvSpPr>
        <p:spPr>
          <a:xfrm>
            <a:off x="838200" y="2895600"/>
            <a:ext cx="7315200" cy="2862322"/>
          </a:xfrm>
          <a:prstGeom prst="rect">
            <a:avLst/>
          </a:prstGeom>
          <a:noFill/>
        </p:spPr>
        <p:txBody>
          <a:bodyPr wrap="square" rtlCol="0">
            <a:spAutoFit/>
          </a:bodyPr>
          <a:lstStyle/>
          <a:p>
            <a:pPr algn="just"/>
            <a:r>
              <a:rPr lang="en-US" sz="1800" dirty="0">
                <a:solidFill>
                  <a:srgbClr val="000000"/>
                </a:solidFill>
                <a:latin typeface="Calibri" panose="020F0502020204030204" pitchFamily="34" charset="0"/>
              </a:rPr>
              <a:t>The Middle Age Knights used to heat their swords in fire and quench them in cold water; after that, the swords became much harder. This method has long been used in the steel industry. The hardening comes from a characteristic microstructure formed by quenching, which is denoted by the term </a:t>
            </a:r>
            <a:r>
              <a:rPr lang="en-US" sz="1800" i="1" dirty="0" err="1">
                <a:solidFill>
                  <a:srgbClr val="000000"/>
                </a:solidFill>
                <a:latin typeface="Calibri" panose="020F0502020204030204" pitchFamily="34" charset="0"/>
              </a:rPr>
              <a:t>martensite</a:t>
            </a:r>
            <a:r>
              <a:rPr lang="en-US" sz="1800" i="1" dirty="0">
                <a:solidFill>
                  <a:srgbClr val="000000"/>
                </a:solidFill>
                <a:latin typeface="Calibri" panose="020F0502020204030204" pitchFamily="34" charset="0"/>
              </a:rPr>
              <a:t> </a:t>
            </a:r>
            <a:r>
              <a:rPr lang="en-US" sz="1800" dirty="0">
                <a:solidFill>
                  <a:srgbClr val="000000"/>
                </a:solidFill>
                <a:latin typeface="Calibri" panose="020F0502020204030204" pitchFamily="34" charset="0"/>
              </a:rPr>
              <a:t>in </a:t>
            </a:r>
            <a:r>
              <a:rPr lang="en-US" sz="1800" dirty="0" err="1">
                <a:solidFill>
                  <a:srgbClr val="000000"/>
                </a:solidFill>
                <a:latin typeface="Calibri" panose="020F0502020204030204" pitchFamily="34" charset="0"/>
              </a:rPr>
              <a:t>honour</a:t>
            </a:r>
            <a:r>
              <a:rPr lang="en-US" sz="1800" dirty="0">
                <a:solidFill>
                  <a:srgbClr val="000000"/>
                </a:solidFill>
                <a:latin typeface="Calibri" panose="020F0502020204030204" pitchFamily="34" charset="0"/>
              </a:rPr>
              <a:t> of the German </a:t>
            </a:r>
            <a:r>
              <a:rPr lang="en-US" sz="1800" dirty="0" err="1">
                <a:solidFill>
                  <a:srgbClr val="000000"/>
                </a:solidFill>
                <a:latin typeface="Calibri" panose="020F0502020204030204" pitchFamily="34" charset="0"/>
              </a:rPr>
              <a:t>metallographer</a:t>
            </a:r>
            <a:r>
              <a:rPr lang="en-US" sz="1800" dirty="0">
                <a:solidFill>
                  <a:srgbClr val="000000"/>
                </a:solidFill>
                <a:latin typeface="Calibri" panose="020F0502020204030204" pitchFamily="34" charset="0"/>
              </a:rPr>
              <a:t> A. Martens. Initially, the term was ambiguously adopted to denote the microstructure of quenched steels, but, as the nature of this microstructure became better known, the meaning of the word has been gradually clarified and extended to other alloys. The process (a phase transformation) by which the </a:t>
            </a:r>
            <a:r>
              <a:rPr lang="en-US" sz="1800" dirty="0" err="1">
                <a:solidFill>
                  <a:srgbClr val="000000"/>
                </a:solidFill>
                <a:latin typeface="Calibri" panose="020F0502020204030204" pitchFamily="34" charset="0"/>
              </a:rPr>
              <a:t>martensite</a:t>
            </a:r>
            <a:r>
              <a:rPr lang="en-US" sz="1800" dirty="0">
                <a:solidFill>
                  <a:srgbClr val="000000"/>
                </a:solidFill>
                <a:latin typeface="Calibri" panose="020F0502020204030204" pitchFamily="34" charset="0"/>
              </a:rPr>
              <a:t> is obtained is a </a:t>
            </a:r>
            <a:r>
              <a:rPr lang="en-US" sz="1800" i="1" dirty="0">
                <a:solidFill>
                  <a:srgbClr val="000000"/>
                </a:solidFill>
                <a:latin typeface="Calibri" panose="020F0502020204030204" pitchFamily="34" charset="0"/>
              </a:rPr>
              <a:t>martensitic transformation</a:t>
            </a:r>
            <a:r>
              <a:rPr lang="en-US" sz="1800" dirty="0">
                <a:solidFill>
                  <a:srgbClr val="000000"/>
                </a:solidFill>
                <a:latin typeface="Calibri" panose="020F0502020204030204" pitchFamily="34" charset="0"/>
              </a:rPr>
              <a:t> (MT).</a:t>
            </a:r>
            <a:endParaRPr lang="en-US" sz="1800" dirty="0">
              <a:latin typeface="Calibri" panose="020F0502020204030204" pitchFamily="34" charset="0"/>
            </a:endParaRPr>
          </a:p>
        </p:txBody>
      </p:sp>
      <p:sp>
        <p:nvSpPr>
          <p:cNvPr id="4" name="灯片编号占位符 3"/>
          <p:cNvSpPr>
            <a:spLocks noGrp="1"/>
          </p:cNvSpPr>
          <p:nvPr>
            <p:ph type="sldNum" sz="quarter" idx="12"/>
          </p:nvPr>
        </p:nvSpPr>
        <p:spPr/>
        <p:txBody>
          <a:bodyPr/>
          <a:lstStyle/>
          <a:p>
            <a:fld id="{51406E5F-ABC8-4815-9549-3CAD0C9534B0}" type="slidenum">
              <a:rPr lang="en-US" altLang="en-US" smtClean="0"/>
              <a:pPr/>
              <a:t>22</a:t>
            </a:fld>
            <a:endParaRPr lang="en-US" altLang="en-US"/>
          </a:p>
        </p:txBody>
      </p:sp>
    </p:spTree>
    <p:extLst>
      <p:ext uri="{BB962C8B-B14F-4D97-AF65-F5344CB8AC3E}">
        <p14:creationId xmlns:p14="http://schemas.microsoft.com/office/powerpoint/2010/main" val="34453063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id="{974301AB-F1C0-4666-AE1D-A02763AABBE1}"/>
              </a:ext>
            </a:extLst>
          </p:cNvPr>
          <p:cNvGrpSpPr/>
          <p:nvPr/>
        </p:nvGrpSpPr>
        <p:grpSpPr>
          <a:xfrm>
            <a:off x="-39755" y="13761"/>
            <a:ext cx="9237493" cy="6615639"/>
            <a:chOff x="-39755" y="13761"/>
            <a:chExt cx="9237493" cy="6615639"/>
          </a:xfrm>
        </p:grpSpPr>
        <p:pic>
          <p:nvPicPr>
            <p:cNvPr id="51" name="Picture 2" descr="E:\物理\导师\毕业论文\毕业论文\毕业论文的图\2.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5" y="3356547"/>
              <a:ext cx="4363381" cy="327285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2" name="Picture 26"/>
            <p:cNvPicPr>
              <a:picLocks noChangeAspect="1"/>
            </p:cNvPicPr>
            <p:nvPr/>
          </p:nvPicPr>
          <p:blipFill>
            <a:blip r:embed="rId4">
              <a:extLst>
                <a:ext uri="{28A0092B-C50C-407E-A947-70E740481C1C}">
                  <a14:useLocalDpi xmlns:a14="http://schemas.microsoft.com/office/drawing/2010/main" val="0"/>
                </a:ext>
              </a:extLst>
            </a:blip>
            <a:srcRect l="18112" r="8212"/>
            <a:stretch>
              <a:fillRect/>
            </a:stretch>
          </p:blipFill>
          <p:spPr bwMode="auto">
            <a:xfrm>
              <a:off x="5460957" y="652662"/>
              <a:ext cx="3309938" cy="3429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 name="Picture 116" descr="facility.bmp"/>
            <p:cNvPicPr>
              <a:picLocks noChangeAspect="1"/>
            </p:cNvPicPr>
            <p:nvPr/>
          </p:nvPicPr>
          <p:blipFill>
            <a:blip r:embed="rId5" cstate="print"/>
            <a:srcRect l="2439" r="1626"/>
            <a:stretch>
              <a:fillRect/>
            </a:stretch>
          </p:blipFill>
          <p:spPr>
            <a:xfrm>
              <a:off x="601353" y="818579"/>
              <a:ext cx="4657600" cy="3493200"/>
            </a:xfrm>
            <a:prstGeom prst="ellipse">
              <a:avLst/>
            </a:prstGeom>
            <a:ln>
              <a:noFill/>
            </a:ln>
            <a:effectLst>
              <a:softEdge rad="112500"/>
            </a:effectLst>
          </p:spPr>
        </p:pic>
        <p:grpSp>
          <p:nvGrpSpPr>
            <p:cNvPr id="118" name="Group 117"/>
            <p:cNvGrpSpPr/>
            <p:nvPr/>
          </p:nvGrpSpPr>
          <p:grpSpPr>
            <a:xfrm>
              <a:off x="5893632" y="1552287"/>
              <a:ext cx="1201006" cy="1554480"/>
              <a:chOff x="4165788" y="3231839"/>
              <a:chExt cx="1201006" cy="1554480"/>
            </a:xfrm>
          </p:grpSpPr>
          <p:pic>
            <p:nvPicPr>
              <p:cNvPr id="119" name="Picture 1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5788" y="3231839"/>
                <a:ext cx="1201006" cy="1554480"/>
              </a:xfrm>
              <a:prstGeom prst="ellipse">
                <a:avLst/>
              </a:prstGeom>
              <a:ln>
                <a:noFill/>
              </a:ln>
              <a:effectLst>
                <a:softEdge rad="112500"/>
              </a:effectLst>
            </p:spPr>
          </p:pic>
          <p:sp>
            <p:nvSpPr>
              <p:cNvPr id="120" name="TextBox 119"/>
              <p:cNvSpPr txBox="1"/>
              <p:nvPr/>
            </p:nvSpPr>
            <p:spPr>
              <a:xfrm>
                <a:off x="4449242" y="4132806"/>
                <a:ext cx="758542" cy="584775"/>
              </a:xfrm>
              <a:prstGeom prst="rect">
                <a:avLst/>
              </a:prstGeom>
              <a:noFill/>
            </p:spPr>
            <p:txBody>
              <a:bodyPr wrap="none" rtlCol="0">
                <a:spAutoFit/>
              </a:bodyPr>
              <a:lstStyle/>
              <a:p>
                <a:pPr algn="ctr"/>
                <a:r>
                  <a:rPr lang="en-US" sz="1600" b="1" dirty="0">
                    <a:ln w="11430"/>
                    <a:solidFill>
                      <a:schemeClr val="accent1">
                        <a:lumMod val="60000"/>
                        <a:lumOff val="40000"/>
                      </a:schemeClr>
                    </a:solidFill>
                    <a:effectLst>
                      <a:outerShdw blurRad="80000" dist="40000" dir="5040000" algn="tl">
                        <a:srgbClr val="000000">
                          <a:alpha val="30000"/>
                        </a:srgbClr>
                      </a:outerShdw>
                    </a:effectLst>
                    <a:cs typeface="Times New Roman" panose="02020603050405020304" pitchFamily="18" charset="0"/>
                  </a:rPr>
                  <a:t>Zhen </a:t>
                </a:r>
              </a:p>
              <a:p>
                <a:pPr algn="ctr"/>
                <a:r>
                  <a:rPr lang="en-US" sz="1600" b="1" dirty="0">
                    <a:ln w="11430"/>
                    <a:solidFill>
                      <a:schemeClr val="accent1">
                        <a:lumMod val="60000"/>
                        <a:lumOff val="40000"/>
                      </a:schemeClr>
                    </a:solidFill>
                    <a:effectLst>
                      <a:outerShdw blurRad="80000" dist="40000" dir="5040000" algn="tl">
                        <a:srgbClr val="000000">
                          <a:alpha val="30000"/>
                        </a:srgbClr>
                      </a:outerShdw>
                    </a:effectLst>
                    <a:cs typeface="Times New Roman" panose="02020603050405020304" pitchFamily="18" charset="0"/>
                  </a:rPr>
                  <a:t>Wang</a:t>
                </a:r>
              </a:p>
            </p:txBody>
          </p:sp>
        </p:grpSp>
        <p:grpSp>
          <p:nvGrpSpPr>
            <p:cNvPr id="121" name="Group 120"/>
            <p:cNvGrpSpPr/>
            <p:nvPr/>
          </p:nvGrpSpPr>
          <p:grpSpPr>
            <a:xfrm>
              <a:off x="2566741" y="644971"/>
              <a:ext cx="1276384" cy="1662569"/>
              <a:chOff x="672693" y="237228"/>
              <a:chExt cx="1276384" cy="1662569"/>
            </a:xfrm>
          </p:grpSpPr>
          <p:pic>
            <p:nvPicPr>
              <p:cNvPr id="122" name="Picture 2" descr="Ward Plummer"/>
              <p:cNvPicPr preferRelativeResize="0">
                <a:picLocks noChangeAspect="1" noChangeArrowheads="1"/>
              </p:cNvPicPr>
              <p:nvPr/>
            </p:nvPicPr>
            <p:blipFill rotWithShape="1">
              <a:blip r:embed="rId7">
                <a:extLst>
                  <a:ext uri="{28A0092B-C50C-407E-A947-70E740481C1C}">
                    <a14:useLocalDpi xmlns:a14="http://schemas.microsoft.com/office/drawing/2010/main" val="0"/>
                  </a:ext>
                </a:extLst>
              </a:blip>
              <a:srcRect l="48288" t="-216" r="3897"/>
              <a:stretch/>
            </p:blipFill>
            <p:spPr bwMode="auto">
              <a:xfrm>
                <a:off x="672693" y="237228"/>
                <a:ext cx="1276384" cy="15544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3" name="TextBox 122"/>
              <p:cNvSpPr txBox="1"/>
              <p:nvPr/>
            </p:nvSpPr>
            <p:spPr>
              <a:xfrm>
                <a:off x="895086" y="1315022"/>
                <a:ext cx="963725" cy="584775"/>
              </a:xfrm>
              <a:prstGeom prst="rect">
                <a:avLst/>
              </a:prstGeom>
              <a:noFill/>
            </p:spPr>
            <p:txBody>
              <a:bodyPr wrap="none" rtlCol="0">
                <a:spAutoFit/>
              </a:bodyPr>
              <a:lstStyle/>
              <a:p>
                <a:pPr algn="ctr"/>
                <a:r>
                  <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rPr>
                  <a:t>Ward</a:t>
                </a:r>
              </a:p>
              <a:p>
                <a:pPr algn="ctr"/>
                <a:r>
                  <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rPr>
                  <a:t>Plummer</a:t>
                </a:r>
              </a:p>
            </p:txBody>
          </p:sp>
        </p:grpSp>
        <p:sp>
          <p:nvSpPr>
            <p:cNvPr id="124" name="Rectangle 123"/>
            <p:cNvSpPr/>
            <p:nvPr/>
          </p:nvSpPr>
          <p:spPr>
            <a:xfrm>
              <a:off x="155575" y="757188"/>
              <a:ext cx="1181734" cy="707886"/>
            </a:xfrm>
            <a:prstGeom prst="rect">
              <a:avLst/>
            </a:prstGeom>
          </p:spPr>
          <p:txBody>
            <a:bodyPr wrap="none">
              <a:spAutoFit/>
            </a:bodyPr>
            <a:lstStyle/>
            <a:p>
              <a:pPr algn="ctr"/>
              <a:r>
                <a:rPr lang="en-US" sz="4000" b="1" dirty="0">
                  <a:ln w="0"/>
                  <a:solidFill>
                    <a:srgbClr val="FFC000"/>
                  </a:soli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rPr>
                <a:t>LSU</a:t>
              </a:r>
            </a:p>
          </p:txBody>
        </p:sp>
        <p:grpSp>
          <p:nvGrpSpPr>
            <p:cNvPr id="125" name="Group 124"/>
            <p:cNvGrpSpPr/>
            <p:nvPr/>
          </p:nvGrpSpPr>
          <p:grpSpPr>
            <a:xfrm>
              <a:off x="4165905" y="2548181"/>
              <a:ext cx="1236390" cy="1583805"/>
              <a:chOff x="1067161" y="4381227"/>
              <a:chExt cx="1360029" cy="1583805"/>
            </a:xfrm>
          </p:grpSpPr>
          <p:pic>
            <p:nvPicPr>
              <p:cNvPr id="126" name="Picture 125"/>
              <p:cNvPicPr>
                <a:picLocks noChangeAspect="1"/>
              </p:cNvPicPr>
              <p:nvPr/>
            </p:nvPicPr>
            <p:blipFill rotWithShape="1">
              <a:blip r:embed="rId8">
                <a:extLst>
                  <a:ext uri="{28A0092B-C50C-407E-A947-70E740481C1C}">
                    <a14:useLocalDpi xmlns:a14="http://schemas.microsoft.com/office/drawing/2010/main" val="0"/>
                  </a:ext>
                </a:extLst>
              </a:blip>
              <a:srcRect l="13277" r="11715"/>
              <a:stretch/>
            </p:blipFill>
            <p:spPr>
              <a:xfrm>
                <a:off x="1133229" y="4381227"/>
                <a:ext cx="1293961" cy="1554480"/>
              </a:xfrm>
              <a:prstGeom prst="ellipse">
                <a:avLst/>
              </a:prstGeom>
              <a:ln>
                <a:noFill/>
              </a:ln>
              <a:effectLst>
                <a:softEdge rad="112500"/>
              </a:effectLst>
            </p:spPr>
          </p:pic>
          <p:sp>
            <p:nvSpPr>
              <p:cNvPr id="127" name="TextBox 126"/>
              <p:cNvSpPr txBox="1"/>
              <p:nvPr/>
            </p:nvSpPr>
            <p:spPr>
              <a:xfrm>
                <a:off x="1067161" y="5380257"/>
                <a:ext cx="1338828" cy="584775"/>
              </a:xfrm>
              <a:prstGeom prst="rect">
                <a:avLst/>
              </a:prstGeom>
              <a:noFill/>
            </p:spPr>
            <p:txBody>
              <a:bodyPr wrap="none" rtlCol="0">
                <a:spAutoFit/>
              </a:bodyPr>
              <a:lstStyle/>
              <a:p>
                <a:pPr algn="ctr"/>
                <a:r>
                  <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rPr>
                  <a:t>Mohammad</a:t>
                </a:r>
              </a:p>
              <a:p>
                <a:pPr algn="ctr"/>
                <a:r>
                  <a:rPr lang="en-US" sz="1600" b="1" dirty="0" err="1">
                    <a:ln w="11430"/>
                    <a:solidFill>
                      <a:srgbClr val="FF0000"/>
                    </a:solidFill>
                    <a:effectLst>
                      <a:outerShdw blurRad="80000" dist="40000" dir="5040000" algn="tl">
                        <a:srgbClr val="000000">
                          <a:alpha val="30000"/>
                        </a:srgbClr>
                      </a:outerShdw>
                    </a:effectLst>
                    <a:cs typeface="Times New Roman" panose="02020603050405020304" pitchFamily="18" charset="0"/>
                  </a:rPr>
                  <a:t>Saghayezhian</a:t>
                </a:r>
                <a:endPar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endParaRPr>
              </a:p>
            </p:txBody>
          </p:sp>
        </p:grpSp>
        <p:grpSp>
          <p:nvGrpSpPr>
            <p:cNvPr id="128" name="Group 127"/>
            <p:cNvGrpSpPr/>
            <p:nvPr/>
          </p:nvGrpSpPr>
          <p:grpSpPr>
            <a:xfrm>
              <a:off x="3940959" y="752890"/>
              <a:ext cx="1214438" cy="1554480"/>
              <a:chOff x="2776037" y="3101922"/>
              <a:chExt cx="1214438" cy="1554480"/>
            </a:xfrm>
          </p:grpSpPr>
          <p:pic>
            <p:nvPicPr>
              <p:cNvPr id="129" name="Picture 6" descr="Junsoo Shin"/>
              <p:cNvPicPr>
                <a:picLocks noChangeAspect="1" noChangeArrowheads="1"/>
              </p:cNvPicPr>
              <p:nvPr/>
            </p:nvPicPr>
            <p:blipFill rotWithShape="1">
              <a:blip r:embed="rId9">
                <a:extLst>
                  <a:ext uri="{28A0092B-C50C-407E-A947-70E740481C1C}">
                    <a14:useLocalDpi xmlns:a14="http://schemas.microsoft.com/office/drawing/2010/main" val="0"/>
                  </a:ext>
                </a:extLst>
              </a:blip>
              <a:srcRect l="27998" t="-9534" r="22965" b="17252"/>
              <a:stretch/>
            </p:blipFill>
            <p:spPr bwMode="auto">
              <a:xfrm>
                <a:off x="2776037" y="3101922"/>
                <a:ext cx="1214438" cy="155448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0" name="TextBox 129"/>
              <p:cNvSpPr txBox="1"/>
              <p:nvPr/>
            </p:nvSpPr>
            <p:spPr>
              <a:xfrm>
                <a:off x="2969953" y="3903987"/>
                <a:ext cx="987770" cy="584775"/>
              </a:xfrm>
              <a:prstGeom prst="rect">
                <a:avLst/>
              </a:prstGeom>
              <a:noFill/>
            </p:spPr>
            <p:txBody>
              <a:bodyPr wrap="none" rtlCol="0">
                <a:spAutoFit/>
              </a:bodyPr>
              <a:lstStyle/>
              <a:p>
                <a:pPr algn="ctr"/>
                <a:r>
                  <a:rPr lang="en-US" sz="1600" b="1" dirty="0">
                    <a:solidFill>
                      <a:srgbClr val="FF0000"/>
                    </a:solidFill>
                    <a:effectLst>
                      <a:outerShdw blurRad="38100" dist="38100" dir="2700000" algn="tl">
                        <a:srgbClr val="000000">
                          <a:alpha val="43137"/>
                        </a:srgbClr>
                      </a:outerShdw>
                    </a:effectLst>
                  </a:rPr>
                  <a:t>Hangwen</a:t>
                </a:r>
              </a:p>
              <a:p>
                <a:pPr algn="ctr"/>
                <a:r>
                  <a:rPr lang="en-US" sz="1600" b="1" dirty="0">
                    <a:solidFill>
                      <a:srgbClr val="FF0000"/>
                    </a:solidFill>
                    <a:effectLst>
                      <a:outerShdw blurRad="38100" dist="38100" dir="2700000" algn="tl">
                        <a:srgbClr val="000000">
                          <a:alpha val="43137"/>
                        </a:srgbClr>
                      </a:outerShdw>
                    </a:effectLst>
                  </a:rPr>
                  <a:t>Guo</a:t>
                </a:r>
              </a:p>
            </p:txBody>
          </p:sp>
        </p:grpSp>
        <p:grpSp>
          <p:nvGrpSpPr>
            <p:cNvPr id="131" name="Group 130"/>
            <p:cNvGrpSpPr/>
            <p:nvPr/>
          </p:nvGrpSpPr>
          <p:grpSpPr>
            <a:xfrm>
              <a:off x="174154" y="2162990"/>
              <a:ext cx="1288354" cy="1609639"/>
              <a:chOff x="-56704" y="2478862"/>
              <a:chExt cx="1288354" cy="1609639"/>
            </a:xfrm>
          </p:grpSpPr>
          <p:pic>
            <p:nvPicPr>
              <p:cNvPr id="132" name="Picture 131"/>
              <p:cNvPicPr>
                <a:picLocks noChangeAspect="1"/>
              </p:cNvPicPr>
              <p:nvPr/>
            </p:nvPicPr>
            <p:blipFill rotWithShape="1">
              <a:blip r:embed="rId10" cstate="print">
                <a:extLst>
                  <a:ext uri="{28A0092B-C50C-407E-A947-70E740481C1C}">
                    <a14:useLocalDpi xmlns:a14="http://schemas.microsoft.com/office/drawing/2010/main" val="0"/>
                  </a:ext>
                </a:extLst>
              </a:blip>
              <a:srcRect l="-4861" t="-7860" b="5109"/>
              <a:stretch/>
            </p:blipFill>
            <p:spPr>
              <a:xfrm>
                <a:off x="-56704" y="2478862"/>
                <a:ext cx="1288354" cy="1554480"/>
              </a:xfrm>
              <a:prstGeom prst="ellipse">
                <a:avLst/>
              </a:prstGeom>
              <a:ln>
                <a:noFill/>
              </a:ln>
              <a:effectLst>
                <a:softEdge rad="112500"/>
              </a:effectLst>
            </p:spPr>
          </p:pic>
          <p:sp>
            <p:nvSpPr>
              <p:cNvPr id="133" name="Rectangle 132"/>
              <p:cNvSpPr/>
              <p:nvPr/>
            </p:nvSpPr>
            <p:spPr>
              <a:xfrm>
                <a:off x="92983" y="3503726"/>
                <a:ext cx="971355" cy="584775"/>
              </a:xfrm>
              <a:prstGeom prst="rect">
                <a:avLst/>
              </a:prstGeom>
            </p:spPr>
            <p:txBody>
              <a:bodyPr wrap="none">
                <a:spAutoFit/>
              </a:bodyPr>
              <a:lstStyle/>
              <a:p>
                <a:pPr algn="ctr"/>
                <a:r>
                  <a:rPr lang="en-US" sz="1600" b="1" dirty="0" err="1">
                    <a:ln w="11430"/>
                    <a:solidFill>
                      <a:srgbClr val="FF0000"/>
                    </a:solidFill>
                    <a:effectLst>
                      <a:outerShdw blurRad="80000" dist="40000" dir="5040000" algn="tl">
                        <a:srgbClr val="000000">
                          <a:alpha val="30000"/>
                        </a:srgbClr>
                      </a:outerShdw>
                    </a:effectLst>
                    <a:cs typeface="Times New Roman" panose="02020603050405020304" pitchFamily="18" charset="0"/>
                  </a:rPr>
                  <a:t>Rongying</a:t>
                </a:r>
                <a:endPar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endParaRPr>
              </a:p>
              <a:p>
                <a:pPr algn="ctr"/>
                <a:r>
                  <a:rPr lang="en-US" sz="1600" b="1" dirty="0" err="1">
                    <a:ln w="11430"/>
                    <a:solidFill>
                      <a:srgbClr val="FF0000"/>
                    </a:solidFill>
                    <a:effectLst>
                      <a:outerShdw blurRad="80000" dist="40000" dir="5040000" algn="tl">
                        <a:srgbClr val="000000">
                          <a:alpha val="30000"/>
                        </a:srgbClr>
                      </a:outerShdw>
                    </a:effectLst>
                    <a:cs typeface="Times New Roman" panose="02020603050405020304" pitchFamily="18" charset="0"/>
                  </a:rPr>
                  <a:t>Jin</a:t>
                </a:r>
                <a:endParaRPr lang="en-US" sz="1600" dirty="0">
                  <a:solidFill>
                    <a:srgbClr val="FF0000"/>
                  </a:solidFill>
                </a:endParaRPr>
              </a:p>
            </p:txBody>
          </p:sp>
        </p:grpSp>
        <p:grpSp>
          <p:nvGrpSpPr>
            <p:cNvPr id="134" name="Group 133"/>
            <p:cNvGrpSpPr/>
            <p:nvPr/>
          </p:nvGrpSpPr>
          <p:grpSpPr>
            <a:xfrm>
              <a:off x="1123028" y="733717"/>
              <a:ext cx="1204551" cy="1669928"/>
              <a:chOff x="598726" y="1286210"/>
              <a:chExt cx="1204551" cy="1669928"/>
            </a:xfrm>
          </p:grpSpPr>
          <p:pic>
            <p:nvPicPr>
              <p:cNvPr id="135" name="Picture 2" descr="http://www.phys.lsu.edu/material-physics/new%20pic/Jiandi.jpg"/>
              <p:cNvPicPr>
                <a:picLocks noChangeAspect="1" noChangeArrowheads="1"/>
              </p:cNvPicPr>
              <p:nvPr/>
            </p:nvPicPr>
            <p:blipFill rotWithShape="1">
              <a:blip r:embed="rId11">
                <a:extLst>
                  <a:ext uri="{28A0092B-C50C-407E-A947-70E740481C1C}">
                    <a14:useLocalDpi xmlns:a14="http://schemas.microsoft.com/office/drawing/2010/main" val="0"/>
                  </a:ext>
                </a:extLst>
              </a:blip>
              <a:srcRect l="9583" r="11478"/>
              <a:stretch/>
            </p:blipFill>
            <p:spPr bwMode="auto">
              <a:xfrm>
                <a:off x="598726" y="1286210"/>
                <a:ext cx="1204551" cy="157097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6" name="TextBox 135"/>
              <p:cNvSpPr txBox="1"/>
              <p:nvPr/>
            </p:nvSpPr>
            <p:spPr>
              <a:xfrm>
                <a:off x="910328" y="2371363"/>
                <a:ext cx="702436" cy="584775"/>
              </a:xfrm>
              <a:prstGeom prst="rect">
                <a:avLst/>
              </a:prstGeom>
              <a:noFill/>
            </p:spPr>
            <p:txBody>
              <a:bodyPr wrap="none" rtlCol="0">
                <a:spAutoFit/>
              </a:bodyPr>
              <a:lstStyle/>
              <a:p>
                <a:pPr algn="ctr"/>
                <a:r>
                  <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rPr>
                  <a:t>Jiandi</a:t>
                </a:r>
              </a:p>
              <a:p>
                <a:pPr algn="ctr"/>
                <a:r>
                  <a:rPr lang="en-US" sz="1600" b="1" dirty="0">
                    <a:ln w="11430"/>
                    <a:solidFill>
                      <a:srgbClr val="FF0000"/>
                    </a:solidFill>
                    <a:effectLst>
                      <a:outerShdw blurRad="80000" dist="40000" dir="5040000" algn="tl">
                        <a:srgbClr val="000000">
                          <a:alpha val="30000"/>
                        </a:srgbClr>
                      </a:outerShdw>
                    </a:effectLst>
                    <a:cs typeface="Times New Roman" panose="02020603050405020304" pitchFamily="18" charset="0"/>
                  </a:rPr>
                  <a:t>Zhang</a:t>
                </a:r>
              </a:p>
            </p:txBody>
          </p:sp>
        </p:grpSp>
        <p:grpSp>
          <p:nvGrpSpPr>
            <p:cNvPr id="137" name="Group 136"/>
            <p:cNvGrpSpPr/>
            <p:nvPr/>
          </p:nvGrpSpPr>
          <p:grpSpPr>
            <a:xfrm>
              <a:off x="7799542" y="1476256"/>
              <a:ext cx="1398196" cy="1727183"/>
              <a:chOff x="5410200" y="1016017"/>
              <a:chExt cx="1398196" cy="1727183"/>
            </a:xfrm>
          </p:grpSpPr>
          <p:pic>
            <p:nvPicPr>
              <p:cNvPr id="138" name="Picture 3" descr="K:\NSF MIP 2015\MIP presentation to EAC\d0291211-jingtao-yimeizhu-hr1.jpg"/>
              <p:cNvPicPr>
                <a:picLocks noChangeAspect="1" noChangeArrowheads="1"/>
              </p:cNvPicPr>
              <p:nvPr/>
            </p:nvPicPr>
            <p:blipFill rotWithShape="1">
              <a:blip r:embed="rId12">
                <a:extLst>
                  <a:ext uri="{28A0092B-C50C-407E-A947-70E740481C1C}">
                    <a14:useLocalDpi xmlns:a14="http://schemas.microsoft.com/office/drawing/2010/main" val="0"/>
                  </a:ext>
                </a:extLst>
              </a:blip>
              <a:srcRect l="7815" t="4763" r="61457" b="45237"/>
              <a:stretch/>
            </p:blipFill>
            <p:spPr bwMode="auto">
              <a:xfrm>
                <a:off x="5410200" y="1016017"/>
                <a:ext cx="1398196" cy="172718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9" name="TextBox 138"/>
              <p:cNvSpPr txBox="1"/>
              <p:nvPr/>
            </p:nvSpPr>
            <p:spPr>
              <a:xfrm>
                <a:off x="5619003" y="2241772"/>
                <a:ext cx="1162499" cy="338554"/>
              </a:xfrm>
              <a:prstGeom prst="rect">
                <a:avLst/>
              </a:prstGeom>
              <a:noFill/>
            </p:spPr>
            <p:txBody>
              <a:bodyPr wrap="none" rtlCol="0">
                <a:spAutoFit/>
              </a:bodyPr>
              <a:lstStyle/>
              <a:p>
                <a:pPr algn="ctr"/>
                <a:r>
                  <a:rPr lang="en-US" sz="1600" b="1" dirty="0" err="1">
                    <a:ln w="11430"/>
                    <a:solidFill>
                      <a:schemeClr val="accent1">
                        <a:lumMod val="60000"/>
                        <a:lumOff val="40000"/>
                      </a:schemeClr>
                    </a:solidFill>
                    <a:effectLst>
                      <a:outerShdw blurRad="80000" dist="40000" dir="5040000" algn="tl">
                        <a:srgbClr val="000000">
                          <a:alpha val="30000"/>
                        </a:srgbClr>
                      </a:outerShdw>
                    </a:effectLst>
                    <a:cs typeface="Times New Roman" panose="02020603050405020304" pitchFamily="18" charset="0"/>
                  </a:rPr>
                  <a:t>Yimei</a:t>
                </a:r>
                <a:r>
                  <a:rPr lang="en-US" sz="1600" b="1" dirty="0">
                    <a:ln w="11430"/>
                    <a:solidFill>
                      <a:schemeClr val="accent1">
                        <a:lumMod val="60000"/>
                        <a:lumOff val="40000"/>
                      </a:schemeClr>
                    </a:solidFill>
                    <a:effectLst>
                      <a:outerShdw blurRad="80000" dist="40000" dir="5040000" algn="tl">
                        <a:srgbClr val="000000">
                          <a:alpha val="30000"/>
                        </a:srgbClr>
                      </a:outerShdw>
                    </a:effectLst>
                    <a:cs typeface="Times New Roman" panose="02020603050405020304" pitchFamily="18" charset="0"/>
                  </a:rPr>
                  <a:t> Zhu</a:t>
                </a:r>
              </a:p>
            </p:txBody>
          </p:sp>
        </p:grpSp>
        <p:sp>
          <p:nvSpPr>
            <p:cNvPr id="141" name="AutoShape 2" descr="https://s3.amazonaws.com/vu-my/wp-content/uploads/sites/287/2017/08/02143302/sok-web-3.png"/>
            <p:cNvSpPr>
              <a:spLocks noChangeAspect="1" noChangeArrowheads="1"/>
            </p:cNvSpPr>
            <p:nvPr/>
          </p:nvSpPr>
          <p:spPr bwMode="auto">
            <a:xfrm>
              <a:off x="155575" y="137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2" name="Picture 141"/>
            <p:cNvPicPr>
              <a:picLocks noChangeAspect="1"/>
            </p:cNvPicPr>
            <p:nvPr/>
          </p:nvPicPr>
          <p:blipFill rotWithShape="1">
            <a:blip r:embed="rId13" cstate="print">
              <a:extLst>
                <a:ext uri="{28A0092B-C50C-407E-A947-70E740481C1C}">
                  <a14:useLocalDpi xmlns:a14="http://schemas.microsoft.com/office/drawing/2010/main" val="0"/>
                </a:ext>
              </a:extLst>
            </a:blip>
            <a:srcRect l="5481" r="3706"/>
            <a:stretch/>
          </p:blipFill>
          <p:spPr>
            <a:xfrm>
              <a:off x="5300794" y="3735536"/>
              <a:ext cx="3652856" cy="2853773"/>
            </a:xfrm>
            <a:prstGeom prst="ellipse">
              <a:avLst/>
            </a:prstGeom>
            <a:ln>
              <a:noFill/>
            </a:ln>
            <a:effectLst>
              <a:softEdge rad="112500"/>
            </a:effectLst>
          </p:spPr>
        </p:pic>
        <p:sp>
          <p:nvSpPr>
            <p:cNvPr id="143" name="AutoShape 4" descr="Image result for Summayya Kouser"/>
            <p:cNvSpPr>
              <a:spLocks noChangeAspect="1" noChangeArrowheads="1"/>
            </p:cNvSpPr>
            <p:nvPr/>
          </p:nvSpPr>
          <p:spPr bwMode="auto">
            <a:xfrm>
              <a:off x="307975" y="166161"/>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44" name="Group 143"/>
            <p:cNvGrpSpPr/>
            <p:nvPr/>
          </p:nvGrpSpPr>
          <p:grpSpPr>
            <a:xfrm>
              <a:off x="7222443" y="4656811"/>
              <a:ext cx="1431792" cy="1960972"/>
              <a:chOff x="5898709" y="4827378"/>
              <a:chExt cx="1431792" cy="1960972"/>
            </a:xfrm>
          </p:grpSpPr>
          <p:pic>
            <p:nvPicPr>
              <p:cNvPr id="145" name="Picture 14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98709" y="4827378"/>
                <a:ext cx="1431792" cy="1709602"/>
              </a:xfrm>
              <a:prstGeom prst="ellipse">
                <a:avLst/>
              </a:prstGeom>
              <a:ln>
                <a:noFill/>
              </a:ln>
              <a:effectLst>
                <a:softEdge rad="112500"/>
              </a:effectLst>
            </p:spPr>
          </p:pic>
          <p:sp>
            <p:nvSpPr>
              <p:cNvPr id="146" name="TextBox 145"/>
              <p:cNvSpPr txBox="1"/>
              <p:nvPr/>
            </p:nvSpPr>
            <p:spPr>
              <a:xfrm>
                <a:off x="5996352" y="6203575"/>
                <a:ext cx="1265090" cy="584775"/>
              </a:xfrm>
              <a:prstGeom prst="rect">
                <a:avLst/>
              </a:prstGeom>
              <a:noFill/>
            </p:spPr>
            <p:txBody>
              <a:bodyPr wrap="none" rtlCol="0">
                <a:spAutoFit/>
              </a:bodyPr>
              <a:lstStyle/>
              <a:p>
                <a:pPr algn="ctr"/>
                <a:r>
                  <a:rPr lang="en-US" sz="1600" b="1" dirty="0">
                    <a:solidFill>
                      <a:srgbClr val="0107FF"/>
                    </a:solidFill>
                    <a:effectLst>
                      <a:outerShdw blurRad="38100" dist="38100" dir="2700000" algn="tl">
                        <a:srgbClr val="000000">
                          <a:alpha val="43137"/>
                        </a:srgbClr>
                      </a:outerShdw>
                    </a:effectLst>
                    <a:highlight>
                      <a:srgbClr val="FFFF00"/>
                    </a:highlight>
                  </a:rPr>
                  <a:t>Sokrates</a:t>
                </a:r>
              </a:p>
              <a:p>
                <a:pPr algn="ctr"/>
                <a:r>
                  <a:rPr lang="en-US" sz="1600" b="1" dirty="0">
                    <a:solidFill>
                      <a:srgbClr val="0107FF"/>
                    </a:solidFill>
                    <a:effectLst>
                      <a:outerShdw blurRad="38100" dist="38100" dir="2700000" algn="tl">
                        <a:srgbClr val="000000">
                          <a:alpha val="43137"/>
                        </a:srgbClr>
                      </a:outerShdw>
                    </a:effectLst>
                    <a:highlight>
                      <a:srgbClr val="FFFF00"/>
                    </a:highlight>
                  </a:rPr>
                  <a:t>Pantelides </a:t>
                </a:r>
              </a:p>
            </p:txBody>
          </p:sp>
        </p:grpSp>
        <p:sp>
          <p:nvSpPr>
            <p:cNvPr id="150" name="Rectangle 149"/>
            <p:cNvSpPr/>
            <p:nvPr/>
          </p:nvSpPr>
          <p:spPr>
            <a:xfrm>
              <a:off x="6788547" y="3764625"/>
              <a:ext cx="2296719" cy="646331"/>
            </a:xfrm>
            <a:prstGeom prst="rect">
              <a:avLst/>
            </a:prstGeom>
          </p:spPr>
          <p:txBody>
            <a:bodyPr wrap="none">
              <a:spAutoFit/>
            </a:bodyPr>
            <a:lstStyle/>
            <a:p>
              <a:pPr algn="ctr"/>
              <a:r>
                <a:rPr lang="en-US" sz="3600" b="1" dirty="0">
                  <a:ln w="0"/>
                  <a:solidFill>
                    <a:srgbClr val="FFC000"/>
                  </a:soli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rPr>
                <a:t>Vanderbilt</a:t>
              </a:r>
            </a:p>
          </p:txBody>
        </p:sp>
        <p:sp>
          <p:nvSpPr>
            <p:cNvPr id="151" name="Rectangle 150"/>
            <p:cNvSpPr/>
            <p:nvPr/>
          </p:nvSpPr>
          <p:spPr>
            <a:xfrm>
              <a:off x="7799542" y="605496"/>
              <a:ext cx="1237839" cy="707886"/>
            </a:xfrm>
            <a:prstGeom prst="rect">
              <a:avLst/>
            </a:prstGeom>
          </p:spPr>
          <p:txBody>
            <a:bodyPr wrap="none">
              <a:spAutoFit/>
            </a:bodyPr>
            <a:lstStyle/>
            <a:p>
              <a:pPr algn="ctr"/>
              <a:r>
                <a:rPr lang="en-US" sz="4000" b="1" dirty="0">
                  <a:ln w="0"/>
                  <a:solidFill>
                    <a:srgbClr val="FFC000"/>
                  </a:soli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rPr>
                <a:t>BNL</a:t>
              </a:r>
            </a:p>
          </p:txBody>
        </p:sp>
        <p:grpSp>
          <p:nvGrpSpPr>
            <p:cNvPr id="3" name="Group 2"/>
            <p:cNvGrpSpPr/>
            <p:nvPr/>
          </p:nvGrpSpPr>
          <p:grpSpPr>
            <a:xfrm>
              <a:off x="5633173" y="4523201"/>
              <a:ext cx="1632377" cy="1639006"/>
              <a:chOff x="6990365" y="4762801"/>
              <a:chExt cx="1632377" cy="1639006"/>
            </a:xfrm>
          </p:grpSpPr>
          <p:pic>
            <p:nvPicPr>
              <p:cNvPr id="152" name="Picture 15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990365" y="4762801"/>
                <a:ext cx="1424283" cy="1424283"/>
              </a:xfrm>
              <a:prstGeom prst="ellipse">
                <a:avLst/>
              </a:prstGeom>
              <a:ln>
                <a:noFill/>
              </a:ln>
              <a:effectLst>
                <a:softEdge rad="112500"/>
              </a:effectLst>
            </p:spPr>
          </p:pic>
          <p:sp>
            <p:nvSpPr>
              <p:cNvPr id="153" name="TextBox 152"/>
              <p:cNvSpPr txBox="1"/>
              <p:nvPr/>
            </p:nvSpPr>
            <p:spPr>
              <a:xfrm>
                <a:off x="6990365" y="6063253"/>
                <a:ext cx="1632377" cy="338554"/>
              </a:xfrm>
              <a:prstGeom prst="rect">
                <a:avLst/>
              </a:prstGeom>
              <a:noFill/>
            </p:spPr>
            <p:txBody>
              <a:bodyPr wrap="square" rtlCol="0">
                <a:spAutoFit/>
              </a:bodyPr>
              <a:lstStyle/>
              <a:p>
                <a:pPr algn="ctr"/>
                <a:r>
                  <a:rPr lang="en-US" sz="1600" b="1" dirty="0">
                    <a:solidFill>
                      <a:srgbClr val="0107FF"/>
                    </a:solidFill>
                    <a:effectLst>
                      <a:outerShdw blurRad="38100" dist="38100" dir="2700000" algn="tl">
                        <a:srgbClr val="000000">
                          <a:alpha val="43137"/>
                        </a:srgbClr>
                      </a:outerShdw>
                    </a:effectLst>
                    <a:highlight>
                      <a:srgbClr val="FFFF00"/>
                    </a:highlight>
                    <a:latin typeface="Times New Roman" panose="02020603050405020304" pitchFamily="18" charset="0"/>
                    <a:cs typeface="Times New Roman" panose="02020603050405020304" pitchFamily="18" charset="0"/>
                  </a:rPr>
                  <a:t>Saurabh Ghosh</a:t>
                </a:r>
              </a:p>
            </p:txBody>
          </p:sp>
        </p:grpSp>
        <p:grpSp>
          <p:nvGrpSpPr>
            <p:cNvPr id="8" name="组合 7"/>
            <p:cNvGrpSpPr/>
            <p:nvPr/>
          </p:nvGrpSpPr>
          <p:grpSpPr>
            <a:xfrm>
              <a:off x="-39755" y="30904"/>
              <a:ext cx="9183755" cy="660720"/>
              <a:chOff x="-39755" y="-127320"/>
              <a:chExt cx="9183755" cy="660720"/>
            </a:xfrm>
          </p:grpSpPr>
          <p:sp>
            <p:nvSpPr>
              <p:cNvPr id="58" name="Rectangle 3"/>
              <p:cNvSpPr>
                <a:spLocks noChangeArrowheads="1"/>
              </p:cNvSpPr>
              <p:nvPr/>
            </p:nvSpPr>
            <p:spPr bwMode="auto">
              <a:xfrm>
                <a:off x="1728696" y="-127320"/>
                <a:ext cx="6065848" cy="531813"/>
              </a:xfrm>
              <a:prstGeom prst="rect">
                <a:avLst/>
              </a:prstGeom>
              <a:noFill/>
              <a:ln w="9525">
                <a:noFill/>
                <a:miter lim="800000"/>
                <a:headEnd/>
                <a:tailEnd/>
              </a:ln>
              <a:effectLst/>
            </p:spPr>
            <p:txBody>
              <a:bodyPr lIns="92075" tIns="46038" rIns="92075" bIns="46038" anchor="ctr">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hangingPunct="1">
                  <a:defRPr/>
                </a:pPr>
                <a:r>
                  <a:rPr lang="en-US" sz="3200" b="1"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rPr>
                  <a:t>Collaborators</a:t>
                </a:r>
                <a:endParaRPr lang="en-US" sz="3200" b="1" baseline="-25000" dirty="0">
                  <a:ln w="11430"/>
                  <a:solidFill>
                    <a:srgbClr val="FF0000"/>
                  </a:solidFill>
                  <a:effectLst>
                    <a:outerShdw blurRad="50800" dist="39000" dir="5460000" algn="tl">
                      <a:srgbClr val="000000">
                        <a:alpha val="38000"/>
                      </a:srgbClr>
                    </a:outerShdw>
                  </a:effectLst>
                  <a:latin typeface="Arial" panose="020B0604020202020204" pitchFamily="34" charset="0"/>
                  <a:cs typeface="Arial" panose="020B0604020202020204" pitchFamily="34" charset="0"/>
                </a:endParaRPr>
              </a:p>
            </p:txBody>
          </p:sp>
          <p:grpSp>
            <p:nvGrpSpPr>
              <p:cNvPr id="7" name="组合 6"/>
              <p:cNvGrpSpPr/>
              <p:nvPr/>
            </p:nvGrpSpPr>
            <p:grpSpPr>
              <a:xfrm>
                <a:off x="-39755" y="-113913"/>
                <a:ext cx="9183755" cy="647313"/>
                <a:chOff x="-39755" y="-113913"/>
                <a:chExt cx="9183755" cy="647313"/>
              </a:xfrm>
            </p:grpSpPr>
            <p:sp>
              <p:nvSpPr>
                <p:cNvPr id="54" name="Rectangle 83"/>
                <p:cNvSpPr>
                  <a:spLocks noChangeArrowheads="1"/>
                </p:cNvSpPr>
                <p:nvPr/>
              </p:nvSpPr>
              <p:spPr bwMode="auto">
                <a:xfrm>
                  <a:off x="0" y="496824"/>
                  <a:ext cx="9144000" cy="36576"/>
                </a:xfrm>
                <a:prstGeom prst="rect">
                  <a:avLst/>
                </a:prstGeom>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a:noFill/>
                </a:ln>
                <a:extLst>
                  <a:ext uri="{91240B29-F687-4F45-9708-019B960494DF}">
                    <a14:hiddenLine xmlns:a14="http://schemas.microsoft.com/office/drawing/2010/main" w="15875">
                      <a:solidFill>
                        <a:srgbClr val="000000"/>
                      </a:solidFill>
                      <a:miter lim="800000"/>
                      <a:headEnd/>
                      <a:tailEnd/>
                    </a14:hiddenLine>
                  </a:ext>
                </a:extLst>
              </p:spPr>
              <p:txBody>
                <a:bodyPr wrap="none" anchor="ctr"/>
                <a:lstStyle/>
                <a:p>
                  <a:endParaRPr lang="en-US" b="1"/>
                </a:p>
              </p:txBody>
            </p:sp>
            <p:pic>
              <p:nvPicPr>
                <p:cNvPr id="57" name="Picture 5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9755" y="-87800"/>
                  <a:ext cx="877955" cy="581576"/>
                </a:xfrm>
                <a:prstGeom prst="rect">
                  <a:avLst/>
                </a:prstGeom>
              </p:spPr>
            </p:pic>
            <p:pic>
              <p:nvPicPr>
                <p:cNvPr id="2" name="图片 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522419" y="-113913"/>
                  <a:ext cx="589786" cy="589786"/>
                </a:xfrm>
                <a:prstGeom prst="rect">
                  <a:avLst/>
                </a:prstGeom>
              </p:spPr>
            </p:pic>
          </p:grpSp>
        </p:grpSp>
        <p:grpSp>
          <p:nvGrpSpPr>
            <p:cNvPr id="5" name="组合 4"/>
            <p:cNvGrpSpPr/>
            <p:nvPr/>
          </p:nvGrpSpPr>
          <p:grpSpPr>
            <a:xfrm>
              <a:off x="1248308" y="4396641"/>
              <a:ext cx="1382872" cy="2049762"/>
              <a:chOff x="121945" y="3611727"/>
              <a:chExt cx="1256458" cy="1882031"/>
            </a:xfrm>
          </p:grpSpPr>
          <p:pic>
            <p:nvPicPr>
              <p:cNvPr id="4" name="图片 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21945" y="3611727"/>
                <a:ext cx="1256458" cy="1882031"/>
              </a:xfrm>
              <a:prstGeom prst="ellipse">
                <a:avLst/>
              </a:prstGeom>
              <a:ln>
                <a:noFill/>
              </a:ln>
              <a:effectLst>
                <a:softEdge rad="112500"/>
              </a:effectLst>
            </p:spPr>
          </p:pic>
          <p:sp>
            <p:nvSpPr>
              <p:cNvPr id="52" name="Rectangle 132"/>
              <p:cNvSpPr/>
              <p:nvPr/>
            </p:nvSpPr>
            <p:spPr>
              <a:xfrm>
                <a:off x="319430" y="4793527"/>
                <a:ext cx="948451" cy="536923"/>
              </a:xfrm>
              <a:prstGeom prst="rect">
                <a:avLst/>
              </a:prstGeom>
            </p:spPr>
            <p:txBody>
              <a:bodyPr wrap="none">
                <a:spAutoFit/>
              </a:bodyPr>
              <a:lstStyle/>
              <a:p>
                <a:pPr algn="ctr"/>
                <a:r>
                  <a:rPr lang="en-US" sz="1600" b="1" dirty="0" err="1">
                    <a:ln w="11430"/>
                    <a:solidFill>
                      <a:srgbClr val="00B050"/>
                    </a:solidFill>
                    <a:effectLst>
                      <a:outerShdw blurRad="80000" dist="40000" dir="5040000" algn="tl">
                        <a:srgbClr val="000000">
                          <a:alpha val="30000"/>
                        </a:srgbClr>
                      </a:outerShdw>
                    </a:effectLst>
                    <a:cs typeface="Times New Roman" panose="02020603050405020304" pitchFamily="18" charset="0"/>
                  </a:rPr>
                  <a:t>Jiandong</a:t>
                </a:r>
                <a:endParaRPr lang="en-US" sz="1600" b="1" dirty="0">
                  <a:ln w="11430"/>
                  <a:solidFill>
                    <a:srgbClr val="00B050"/>
                  </a:solidFill>
                  <a:effectLst>
                    <a:outerShdw blurRad="80000" dist="40000" dir="5040000" algn="tl">
                      <a:srgbClr val="000000">
                        <a:alpha val="30000"/>
                      </a:srgbClr>
                    </a:outerShdw>
                  </a:effectLst>
                  <a:cs typeface="Times New Roman" panose="02020603050405020304" pitchFamily="18" charset="0"/>
                </a:endParaRPr>
              </a:p>
              <a:p>
                <a:pPr algn="ctr"/>
                <a:r>
                  <a:rPr lang="en-US" sz="1600" b="1" dirty="0" err="1">
                    <a:ln w="11430"/>
                    <a:solidFill>
                      <a:srgbClr val="00B050"/>
                    </a:solidFill>
                    <a:effectLst>
                      <a:outerShdw blurRad="80000" dist="40000" dir="5040000" algn="tl">
                        <a:srgbClr val="000000">
                          <a:alpha val="30000"/>
                        </a:srgbClr>
                      </a:outerShdw>
                    </a:effectLst>
                    <a:cs typeface="Times New Roman" panose="02020603050405020304" pitchFamily="18" charset="0"/>
                  </a:rPr>
                  <a:t>Guo</a:t>
                </a:r>
                <a:endParaRPr lang="en-US" sz="1600" dirty="0">
                  <a:solidFill>
                    <a:srgbClr val="00B050"/>
                  </a:solidFill>
                </a:endParaRPr>
              </a:p>
            </p:txBody>
          </p:sp>
        </p:grpSp>
        <p:sp>
          <p:nvSpPr>
            <p:cNvPr id="60" name="Rectangle 123"/>
            <p:cNvSpPr/>
            <p:nvPr/>
          </p:nvSpPr>
          <p:spPr>
            <a:xfrm>
              <a:off x="109692" y="4067422"/>
              <a:ext cx="1096775" cy="707886"/>
            </a:xfrm>
            <a:prstGeom prst="rect">
              <a:avLst/>
            </a:prstGeom>
          </p:spPr>
          <p:txBody>
            <a:bodyPr wrap="none">
              <a:spAutoFit/>
            </a:bodyPr>
            <a:lstStyle/>
            <a:p>
              <a:pPr algn="ctr"/>
              <a:r>
                <a:rPr lang="en-US" sz="4000" b="1" dirty="0" err="1">
                  <a:ln w="0"/>
                  <a:solidFill>
                    <a:srgbClr val="FFC000"/>
                  </a:soli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rPr>
                <a:t>IOP</a:t>
              </a:r>
              <a:endParaRPr lang="en-US" sz="4000" b="1" dirty="0">
                <a:ln w="0"/>
                <a:solidFill>
                  <a:srgbClr val="FFC000"/>
                </a:solidFill>
                <a:effectLst>
                  <a:outerShdw blurRad="38100" dist="38100" dir="2700000" algn="tl">
                    <a:srgbClr val="000000">
                      <a:alpha val="43137"/>
                    </a:srgbClr>
                  </a:outerShdw>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40498202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otalTime>12940</TotalTime>
  <Words>1247</Words>
  <Application>Microsoft Office PowerPoint</Application>
  <PresentationFormat>全屏显示(4:3)</PresentationFormat>
  <Paragraphs>289</Paragraphs>
  <Slides>23</Slides>
  <Notes>19</Notes>
  <HiddenSlides>0</HiddenSlides>
  <MMClips>0</MMClips>
  <ScaleCrop>false</ScaleCrop>
  <HeadingPairs>
    <vt:vector size="8" baseType="variant">
      <vt:variant>
        <vt:lpstr>已用的字体</vt:lpstr>
      </vt:variant>
      <vt:variant>
        <vt:i4>13</vt:i4>
      </vt:variant>
      <vt:variant>
        <vt:lpstr>主题</vt:lpstr>
      </vt:variant>
      <vt:variant>
        <vt:i4>2</vt:i4>
      </vt:variant>
      <vt:variant>
        <vt:lpstr>嵌入 OLE 服务器</vt:lpstr>
      </vt:variant>
      <vt:variant>
        <vt:i4>1</vt:i4>
      </vt:variant>
      <vt:variant>
        <vt:lpstr>幻灯片标题</vt:lpstr>
      </vt:variant>
      <vt:variant>
        <vt:i4>23</vt:i4>
      </vt:variant>
    </vt:vector>
  </HeadingPairs>
  <TitlesOfParts>
    <vt:vector size="39" baseType="lpstr">
      <vt:lpstr>ＭＳ Ｐゴシック</vt:lpstr>
      <vt:lpstr>宋体</vt:lpstr>
      <vt:lpstr>微软雅黑</vt:lpstr>
      <vt:lpstr>Arial</vt:lpstr>
      <vt:lpstr>Arial Rounded MT Bold</vt:lpstr>
      <vt:lpstr>Book Antiqua</vt:lpstr>
      <vt:lpstr>Calibri</vt:lpstr>
      <vt:lpstr>Calibri Light</vt:lpstr>
      <vt:lpstr>Cambria Math</vt:lpstr>
      <vt:lpstr>Comic Sans MS</vt:lpstr>
      <vt:lpstr>Symbol</vt:lpstr>
      <vt:lpstr>Times New Roman</vt:lpstr>
      <vt:lpstr>Wingdings</vt:lpstr>
      <vt:lpstr>Default Design</vt:lpstr>
      <vt:lpstr>Office Theme</vt:lpstr>
      <vt:lpstr>Graph</vt:lpstr>
      <vt:lpstr>Interface-induced Magnetic Polar Metals in Complex Oxides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Experiments: Growth &amp; XRD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FIU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jiandi Zhang</dc:creator>
  <cp:lastModifiedBy>Meng Meng</cp:lastModifiedBy>
  <cp:revision>850</cp:revision>
  <dcterms:created xsi:type="dcterms:W3CDTF">2002-05-21T14:56:05Z</dcterms:created>
  <dcterms:modified xsi:type="dcterms:W3CDTF">2018-08-12T12:04:53Z</dcterms:modified>
</cp:coreProperties>
</file>