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44" r:id="rId2"/>
  </p:sldMasterIdLst>
  <p:notesMasterIdLst>
    <p:notesMasterId r:id="rId35"/>
  </p:notesMasterIdLst>
  <p:sldIdLst>
    <p:sldId id="330" r:id="rId3"/>
    <p:sldId id="372" r:id="rId4"/>
    <p:sldId id="375" r:id="rId5"/>
    <p:sldId id="490" r:id="rId6"/>
    <p:sldId id="376" r:id="rId7"/>
    <p:sldId id="287" r:id="rId8"/>
    <p:sldId id="332" r:id="rId9"/>
    <p:sldId id="331" r:id="rId10"/>
    <p:sldId id="289" r:id="rId11"/>
    <p:sldId id="520" r:id="rId12"/>
    <p:sldId id="521" r:id="rId13"/>
    <p:sldId id="269" r:id="rId14"/>
    <p:sldId id="377" r:id="rId15"/>
    <p:sldId id="267" r:id="rId16"/>
    <p:sldId id="299" r:id="rId17"/>
    <p:sldId id="297" r:id="rId18"/>
    <p:sldId id="285" r:id="rId19"/>
    <p:sldId id="300" r:id="rId20"/>
    <p:sldId id="301" r:id="rId21"/>
    <p:sldId id="307" r:id="rId22"/>
    <p:sldId id="321" r:id="rId23"/>
    <p:sldId id="325" r:id="rId24"/>
    <p:sldId id="270" r:id="rId25"/>
    <p:sldId id="293" r:id="rId26"/>
    <p:sldId id="257" r:id="rId27"/>
    <p:sldId id="317" r:id="rId28"/>
    <p:sldId id="324" r:id="rId29"/>
    <p:sldId id="326" r:id="rId30"/>
    <p:sldId id="327" r:id="rId31"/>
    <p:sldId id="328" r:id="rId32"/>
    <p:sldId id="475" r:id="rId33"/>
    <p:sldId id="329" r:id="rId3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59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00" autoAdjust="0"/>
    <p:restoredTop sz="95153" autoAdjust="0"/>
  </p:normalViewPr>
  <p:slideViewPr>
    <p:cSldViewPr snapToGrid="0">
      <p:cViewPr varScale="1">
        <p:scale>
          <a:sx n="70" d="100"/>
          <a:sy n="70" d="100"/>
        </p:scale>
        <p:origin x="216" y="6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BAE3CC-27EF-4799-86CE-DC6029A94091}" type="datetimeFigureOut">
              <a:rPr lang="en-US" smtClean="0"/>
              <a:pPr/>
              <a:t>8/15/18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EAF416-F1FA-4DC5-B2E4-E9754D8BFED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32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619DD3-5BA4-B044-8DCE-E652A985171F}" type="slidenum">
              <a:rPr lang="en-US"/>
              <a:pPr/>
              <a:t>1</a:t>
            </a:fld>
            <a:endParaRPr 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105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Motivation for studying this simple molecule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29B36-F7F2-CB40-81F6-C557E11D40B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812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pPr>
              <a:buFont typeface="Times New Roman" pitchFamily="18" charset="0"/>
              <a:buNone/>
            </a:pPr>
            <a:fld id="{87B57516-BC97-453A-95AD-D76925A0B421}" type="slidenum">
              <a:rPr lang="es-ES">
                <a:latin typeface="Times New Roman" pitchFamily="18" charset="0"/>
                <a:ea typeface="Microsoft YaHei" pitchFamily="34" charset="-122"/>
              </a:rPr>
              <a:pPr>
                <a:buFont typeface="Times New Roman" pitchFamily="18" charset="0"/>
                <a:buNone/>
              </a:pPr>
              <a:t>9</a:t>
            </a:fld>
            <a:endParaRPr lang="es-ES">
              <a:latin typeface="Times New Roman" pitchFamily="18" charset="0"/>
              <a:ea typeface="Microsoft YaHei" pitchFamily="34" charset="-122"/>
            </a:endParaRPr>
          </a:p>
        </p:txBody>
      </p:sp>
      <p:sp>
        <p:nvSpPr>
          <p:cNvPr id="3686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95325"/>
            <a:ext cx="6091237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686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starting point of our method is the evaporation in ultra-high vacuum (UHV) of p-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molecules on an atomically clean Cu(110) surface.</a:t>
            </a:r>
          </a:p>
          <a:p>
            <a:r>
              <a:rPr lang="en-US" dirty="0">
                <a:latin typeface="Times New Roman" pitchFamily="18" charset="0"/>
              </a:rPr>
              <a:t>the surface molecular species observed are</a:t>
            </a:r>
            <a:r>
              <a:rPr lang="en-US" baseline="0" dirty="0">
                <a:latin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</a:rPr>
              <a:t>larger and elliptical in shape and of uniform size, with a bright</a:t>
            </a:r>
            <a:r>
              <a:rPr lang="en-US" baseline="0" dirty="0">
                <a:latin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</a:rPr>
              <a:t>feature in the center. Further, they are well-organized into</a:t>
            </a:r>
          </a:p>
          <a:p>
            <a:r>
              <a:rPr lang="en-US" dirty="0">
                <a:latin typeface="Times New Roman" pitchFamily="18" charset="0"/>
              </a:rPr>
              <a:t>precisely aligned linear rows oriented at an angle of 208 with.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LEED pattern (see inset) indicates that the molecular arrangement is commensurate with the substrate</a:t>
            </a:r>
            <a:endParaRPr lang="es-ES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824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the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nc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-AFM image (in the inset) clearly shows the hexagonal carbon rings confirming the presence of single isolated molecules.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nc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-AFM images of the HT phase (Figure 3b) show intramolecular features with two bright protrusions that can be assigned to two equivalent ring structures linked together as a covalent dimer.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AF416-F1FA-4DC5-B2E4-E9754D8BFED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524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pPr>
              <a:buFont typeface="Times New Roman" pitchFamily="18" charset="0"/>
              <a:buNone/>
            </a:pPr>
            <a:fld id="{26F3DB83-53EA-4C57-B366-E045435057C1}" type="slidenum">
              <a:rPr lang="es-ES">
                <a:latin typeface="Times New Roman" pitchFamily="18" charset="0"/>
                <a:ea typeface="Microsoft YaHei" pitchFamily="34" charset="-122"/>
              </a:rPr>
              <a:pPr>
                <a:buFont typeface="Times New Roman" pitchFamily="18" charset="0"/>
                <a:buNone/>
              </a:pPr>
              <a:t>13</a:t>
            </a:fld>
            <a:endParaRPr lang="es-ES">
              <a:latin typeface="Times New Roman" pitchFamily="18" charset="0"/>
              <a:ea typeface="Microsoft YaHei" pitchFamily="34" charset="-122"/>
            </a:endParaRPr>
          </a:p>
        </p:txBody>
      </p:sp>
      <p:sp>
        <p:nvSpPr>
          <p:cNvPr id="3789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95325"/>
            <a:ext cx="6091237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789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es-E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747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pPr>
              <a:buFont typeface="Times New Roman" pitchFamily="18" charset="0"/>
              <a:buNone/>
            </a:pPr>
            <a:fld id="{26F3DB83-53EA-4C57-B366-E045435057C1}" type="slidenum">
              <a:rPr lang="es-ES">
                <a:latin typeface="Times New Roman" pitchFamily="18" charset="0"/>
                <a:ea typeface="Microsoft YaHei" pitchFamily="34" charset="-122"/>
              </a:rPr>
              <a:pPr>
                <a:buFont typeface="Times New Roman" pitchFamily="18" charset="0"/>
                <a:buNone/>
              </a:pPr>
              <a:t>14</a:t>
            </a:fld>
            <a:endParaRPr lang="es-ES">
              <a:latin typeface="Times New Roman" pitchFamily="18" charset="0"/>
              <a:ea typeface="Microsoft YaHei" pitchFamily="34" charset="-122"/>
            </a:endParaRPr>
          </a:p>
        </p:txBody>
      </p:sp>
      <p:sp>
        <p:nvSpPr>
          <p:cNvPr id="3789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95325"/>
            <a:ext cx="6091237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789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es-E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648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pPr>
              <a:buFont typeface="Times New Roman" pitchFamily="18" charset="0"/>
              <a:buNone/>
            </a:pPr>
            <a:fld id="{26F3DB83-53EA-4C57-B366-E045435057C1}" type="slidenum">
              <a:rPr lang="es-ES">
                <a:latin typeface="Times New Roman" pitchFamily="18" charset="0"/>
                <a:ea typeface="Microsoft YaHei" pitchFamily="34" charset="-122"/>
              </a:rPr>
              <a:pPr>
                <a:buFont typeface="Times New Roman" pitchFamily="18" charset="0"/>
                <a:buNone/>
              </a:pPr>
              <a:t>15</a:t>
            </a:fld>
            <a:endParaRPr lang="es-ES">
              <a:latin typeface="Times New Roman" pitchFamily="18" charset="0"/>
              <a:ea typeface="Microsoft YaHei" pitchFamily="34" charset="-122"/>
            </a:endParaRPr>
          </a:p>
        </p:txBody>
      </p:sp>
      <p:sp>
        <p:nvSpPr>
          <p:cNvPr id="3789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95325"/>
            <a:ext cx="6091237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789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es-E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169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STM images show a bright protrusion in the center of the dimer, that is, at the NN position, which can be qualitatively attributed to a charge density increase due to the formation of the covalent bond in the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QAz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molecule. In an azo-coupled molecule, such as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azobenzene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two independent lobes are observed at the rings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a depression in the center of the molecule.[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AF416-F1FA-4DC5-B2E4-E9754D8BFED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185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obtain further insights into the structure of the HT phase and the role of the surface, we used NEXAFS spectroscopy. By varying the surface orientation with respect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the linear polarization of the incident light in NEXAFS, the spectral response corresponding to the p*-symmetry components shows dichroic anisotropy (Figure 2 d).[23] The curve that corresponds to the multilayer p-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presents no important variations with polarization. However, both RT and HT phases show a strong enhancement of the p* part of the spectra in p-polarization and quenching in s-polarization. This dichroic behavior indicates that the carbon ring is oriented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parallel to the metal surface, with an average tilt of 58,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AF416-F1FA-4DC5-B2E4-E9754D8BFED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2188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AF416-F1FA-4DC5-B2E4-E9754D8BFED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4543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AF416-F1FA-4DC5-B2E4-E9754D8BFED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277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619DD3-5BA4-B044-8DCE-E652A985171F}" type="slidenum">
              <a:rPr lang="en-US"/>
              <a:pPr/>
              <a:t>24</a:t>
            </a:fld>
            <a:endParaRPr 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4577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AF416-F1FA-4DC5-B2E4-E9754D8BFED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455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on-surface chemistry route has now been used to synthesize the strong electron-acceptor organic molecule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quinoneazine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directly on a Cu(110) surface, via thermally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activated covalent coupling of para-aminophenol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precursors.The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mechanism is described using a combination of in situ surface characterization techniques and theoretical methods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molecule has been theoretically proposed for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organic electrodes owing to their extreme redox voltages, and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can also be employed as an intermediate in the preparation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several chemically and biologically active compounds.[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AF416-F1FA-4DC5-B2E4-E9754D8BFED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4261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AF416-F1FA-4DC5-B2E4-E9754D8BFED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842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3C80C-2A61-4362-AB4B-AB470A1A67C9}" type="datetimeFigureOut">
              <a:rPr lang="en-US" smtClean="0"/>
              <a:pPr/>
              <a:t>8/15/18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CF4-CFE7-47C9-BA1B-53E55991466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6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3C80C-2A61-4362-AB4B-AB470A1A67C9}" type="datetimeFigureOut">
              <a:rPr lang="en-US" smtClean="0"/>
              <a:pPr/>
              <a:t>8/15/18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CF4-CFE7-47C9-BA1B-53E55991466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459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3C80C-2A61-4362-AB4B-AB470A1A67C9}" type="datetimeFigureOut">
              <a:rPr lang="en-US" smtClean="0"/>
              <a:pPr/>
              <a:t>8/15/18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CF4-CFE7-47C9-BA1B-53E55991466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135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3C80C-2A61-4362-AB4B-AB470A1A67C9}" type="datetimeFigureOut">
              <a:rPr lang="en-US" smtClean="0"/>
              <a:pPr/>
              <a:t>8/15/18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CF4-CFE7-47C9-BA1B-53E55991466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839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3C80C-2A61-4362-AB4B-AB470A1A67C9}" type="datetimeFigureOut">
              <a:rPr lang="en-US" smtClean="0"/>
              <a:pPr/>
              <a:t>8/15/18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CF4-CFE7-47C9-BA1B-53E55991466E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379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3C80C-2A61-4362-AB4B-AB470A1A67C9}" type="datetimeFigureOut">
              <a:rPr lang="en-US" smtClean="0"/>
              <a:pPr/>
              <a:t>8/15/18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CF4-CFE7-47C9-BA1B-53E55991466E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063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3C80C-2A61-4362-AB4B-AB470A1A67C9}" type="datetimeFigureOut">
              <a:rPr lang="en-US" smtClean="0"/>
              <a:pPr/>
              <a:t>8/15/18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CF4-CFE7-47C9-BA1B-53E55991466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121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3C80C-2A61-4362-AB4B-AB470A1A67C9}" type="datetimeFigureOut">
              <a:rPr lang="en-US" smtClean="0"/>
              <a:pPr/>
              <a:t>8/15/18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CF4-CFE7-47C9-BA1B-53E55991466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812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3C80C-2A61-4362-AB4B-AB470A1A67C9}" type="datetimeFigureOut">
              <a:rPr lang="en-US" smtClean="0"/>
              <a:pPr/>
              <a:t>8/15/18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CF4-CFE7-47C9-BA1B-53E55991466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178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3C80C-2A61-4362-AB4B-AB470A1A67C9}" type="datetimeFigureOut">
              <a:rPr lang="en-US" smtClean="0"/>
              <a:pPr/>
              <a:t>8/15/18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CF4-CFE7-47C9-BA1B-53E55991466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069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3C80C-2A61-4362-AB4B-AB470A1A67C9}" type="datetimeFigureOut">
              <a:rPr lang="en-US" smtClean="0"/>
              <a:pPr/>
              <a:t>8/15/18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CF4-CFE7-47C9-BA1B-53E55991466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82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3C80C-2A61-4362-AB4B-AB470A1A67C9}" type="datetimeFigureOut">
              <a:rPr lang="en-US" smtClean="0"/>
              <a:pPr/>
              <a:t>8/15/18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CF4-CFE7-47C9-BA1B-53E55991466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1561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3C80C-2A61-4362-AB4B-AB470A1A67C9}" type="datetimeFigureOut">
              <a:rPr lang="en-US" smtClean="0"/>
              <a:pPr/>
              <a:t>8/15/18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CF4-CFE7-47C9-BA1B-53E55991466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2304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3C80C-2A61-4362-AB4B-AB470A1A67C9}" type="datetimeFigureOut">
              <a:rPr lang="en-US" smtClean="0"/>
              <a:pPr/>
              <a:t>8/15/18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CF4-CFE7-47C9-BA1B-53E55991466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7534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3C80C-2A61-4362-AB4B-AB470A1A67C9}" type="datetimeFigureOut">
              <a:rPr lang="en-US" smtClean="0"/>
              <a:pPr/>
              <a:t>8/15/18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CF4-CFE7-47C9-BA1B-53E55991466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3739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3C80C-2A61-4362-AB4B-AB470A1A67C9}" type="datetimeFigureOut">
              <a:rPr lang="en-US" smtClean="0"/>
              <a:pPr/>
              <a:t>8/15/18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CF4-CFE7-47C9-BA1B-53E55991466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93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3C80C-2A61-4362-AB4B-AB470A1A67C9}" type="datetimeFigureOut">
              <a:rPr lang="en-US" smtClean="0"/>
              <a:pPr/>
              <a:t>8/15/18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CF4-CFE7-47C9-BA1B-53E55991466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3185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3C80C-2A61-4362-AB4B-AB470A1A67C9}" type="datetimeFigureOut">
              <a:rPr lang="en-US" smtClean="0"/>
              <a:pPr/>
              <a:t>8/15/18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CF4-CFE7-47C9-BA1B-53E55991466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69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3C80C-2A61-4362-AB4B-AB470A1A67C9}" type="datetimeFigureOut">
              <a:rPr lang="en-US" smtClean="0"/>
              <a:pPr/>
              <a:t>8/15/18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CF4-CFE7-47C9-BA1B-53E55991466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6639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3C80C-2A61-4362-AB4B-AB470A1A67C9}" type="datetimeFigureOut">
              <a:rPr lang="en-US" smtClean="0"/>
              <a:pPr/>
              <a:t>8/15/18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CF4-CFE7-47C9-BA1B-53E55991466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4952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3C80C-2A61-4362-AB4B-AB470A1A67C9}" type="datetimeFigureOut">
              <a:rPr lang="en-US" smtClean="0"/>
              <a:pPr/>
              <a:t>8/15/18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CF4-CFE7-47C9-BA1B-53E55991466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0732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3C80C-2A61-4362-AB4B-AB470A1A67C9}" type="datetimeFigureOut">
              <a:rPr lang="en-US" smtClean="0"/>
              <a:pPr/>
              <a:t>8/15/18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ACF4-CFE7-47C9-BA1B-53E55991466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816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0F3C80C-2A61-4362-AB4B-AB470A1A67C9}" type="datetimeFigureOut">
              <a:rPr lang="en-US" smtClean="0"/>
              <a:pPr/>
              <a:t>8/15/18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4ACF4-CFE7-47C9-BA1B-53E55991466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131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3C80C-2A61-4362-AB4B-AB470A1A67C9}" type="datetimeFigureOut">
              <a:rPr lang="en-US" smtClean="0"/>
              <a:pPr/>
              <a:t>8/15/18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4ACF4-CFE7-47C9-BA1B-53E55991466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55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2.png"/><Relationship Id="rId3" Type="http://schemas.openxmlformats.org/officeDocument/2006/relationships/image" Target="../media/image16.png"/><Relationship Id="rId7" Type="http://schemas.microsoft.com/office/2007/relationships/hdphoto" Target="../media/hdphoto2.wdp"/><Relationship Id="rId12" Type="http://schemas.microsoft.com/office/2007/relationships/hdphoto" Target="../media/hdphoto4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microsoft.com/office/2007/relationships/hdphoto" Target="../media/hdphoto1.wdp"/><Relationship Id="rId10" Type="http://schemas.openxmlformats.org/officeDocument/2006/relationships/image" Target="../media/image20.emf"/><Relationship Id="rId4" Type="http://schemas.openxmlformats.org/officeDocument/2006/relationships/image" Target="../media/image17.png"/><Relationship Id="rId9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6.png"/><Relationship Id="rId7" Type="http://schemas.microsoft.com/office/2007/relationships/hdphoto" Target="../media/hdphoto6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png"/><Relationship Id="rId5" Type="http://schemas.microsoft.com/office/2007/relationships/hdphoto" Target="../media/hdphoto5.wdp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6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5.wdp"/><Relationship Id="rId5" Type="http://schemas.openxmlformats.org/officeDocument/2006/relationships/image" Target="../media/image26.png"/><Relationship Id="rId4" Type="http://schemas.openxmlformats.org/officeDocument/2006/relationships/image" Target="../media/image29.png"/><Relationship Id="rId9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7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7.wdp"/><Relationship Id="rId5" Type="http://schemas.openxmlformats.org/officeDocument/2006/relationships/image" Target="../media/image31.png"/><Relationship Id="rId4" Type="http://schemas.microsoft.com/office/2007/relationships/hdphoto" Target="../media/hdphoto6.wdp"/><Relationship Id="rId9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5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5" Type="http://schemas.openxmlformats.org/officeDocument/2006/relationships/image" Target="../media/image16.png"/><Relationship Id="rId4" Type="http://schemas.microsoft.com/office/2007/relationships/hdphoto" Target="../media/hdphoto6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.jpe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2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3" Type="http://schemas.openxmlformats.org/officeDocument/2006/relationships/image" Target="../media/image64.emf"/><Relationship Id="rId7" Type="http://schemas.openxmlformats.org/officeDocument/2006/relationships/image" Target="../media/image67.emf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6.png"/><Relationship Id="rId5" Type="http://schemas.microsoft.com/office/2007/relationships/hdphoto" Target="../media/hdphoto8.wdp"/><Relationship Id="rId10" Type="http://schemas.openxmlformats.org/officeDocument/2006/relationships/image" Target="../media/image16.png"/><Relationship Id="rId4" Type="http://schemas.openxmlformats.org/officeDocument/2006/relationships/image" Target="../media/image65.png"/><Relationship Id="rId9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2.png"/><Relationship Id="rId5" Type="http://schemas.openxmlformats.org/officeDocument/2006/relationships/image" Target="../media/image16.png"/><Relationship Id="rId4" Type="http://schemas.microsoft.com/office/2007/relationships/hdphoto" Target="../media/hdphoto9.wdp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7" Type="http://schemas.openxmlformats.org/officeDocument/2006/relationships/image" Target="../media/image32.png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74.png"/><Relationship Id="rId4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1128959" y="254637"/>
            <a:ext cx="98488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600" b="1" dirty="0">
                <a:solidFill>
                  <a:srgbClr val="800000"/>
                </a:solidFill>
              </a:rPr>
              <a:t>On-surface Bottom-up coupling of azine derivatives displaying strong acceptor behaviour</a:t>
            </a:r>
            <a:endParaRPr lang="en-GB" sz="2400" b="1" dirty="0">
              <a:solidFill>
                <a:srgbClr val="8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pitchFamily="30" charset="0"/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2633305" y="2767014"/>
            <a:ext cx="18473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endParaRPr lang="en-GB" sz="1600" b="1" dirty="0">
              <a:latin typeface="Arial" pitchFamily="30" charset="0"/>
            </a:endParaRPr>
          </a:p>
          <a:p>
            <a:pPr algn="ctr" eaLnBrk="1" hangingPunct="1"/>
            <a:endParaRPr lang="en-GB" sz="1600" b="1" dirty="0">
              <a:latin typeface="Arial" pitchFamily="30" charset="0"/>
            </a:endParaRPr>
          </a:p>
          <a:p>
            <a:pPr algn="ctr" eaLnBrk="1" hangingPunct="1"/>
            <a:endParaRPr lang="en-GB" sz="2000" b="1" u="sng" dirty="0">
              <a:latin typeface="Arial" pitchFamily="30" charset="0"/>
            </a:endParaRPr>
          </a:p>
          <a:p>
            <a:pPr algn="ctr" eaLnBrk="1" hangingPunct="1"/>
            <a:endParaRPr lang="en-GB" sz="2000" b="1" u="sng" dirty="0">
              <a:latin typeface="Arial" pitchFamily="30" charset="0"/>
            </a:endParaRPr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>
            <a:off x="3478823" y="1801718"/>
            <a:ext cx="4876800" cy="0"/>
          </a:xfrm>
          <a:prstGeom prst="line">
            <a:avLst/>
          </a:prstGeom>
          <a:noFill/>
          <a:ln w="38100" cap="flat" cmpd="sng" algn="ctr">
            <a:solidFill>
              <a:srgbClr val="4F81B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4310622" y="4249546"/>
            <a:ext cx="34855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s-ES_tradnl" dirty="0"/>
              <a:t>http://</a:t>
            </a:r>
            <a:r>
              <a:rPr lang="es-ES_tradnl" dirty="0" err="1"/>
              <a:t>www.icmm.csic.es</a:t>
            </a:r>
            <a:r>
              <a:rPr lang="es-ES_tradnl" dirty="0"/>
              <a:t>/</a:t>
            </a:r>
            <a:r>
              <a:rPr lang="es-ES_tradnl" sz="2400" dirty="0" err="1"/>
              <a:t>esisna</a:t>
            </a:r>
            <a:r>
              <a:rPr lang="es-ES_tradnl" dirty="0"/>
              <a:t>/</a:t>
            </a:r>
          </a:p>
        </p:txBody>
      </p:sp>
      <p:pic>
        <p:nvPicPr>
          <p:cNvPr id="21513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99006" y="70222"/>
            <a:ext cx="1023937" cy="1524000"/>
          </a:xfrm>
          <a:prstGeom prst="rect">
            <a:avLst/>
          </a:prstGeom>
          <a:noFill/>
        </p:spPr>
      </p:pic>
      <p:pic>
        <p:nvPicPr>
          <p:cNvPr id="21515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05751" y="3318934"/>
            <a:ext cx="4922916" cy="930612"/>
          </a:xfrm>
          <a:prstGeom prst="rect">
            <a:avLst/>
          </a:prstGeom>
          <a:noFill/>
        </p:spPr>
      </p:pic>
      <p:sp>
        <p:nvSpPr>
          <p:cNvPr id="10" name="CuadroTexto 9"/>
          <p:cNvSpPr txBox="1"/>
          <p:nvPr/>
        </p:nvSpPr>
        <p:spPr>
          <a:xfrm>
            <a:off x="4314880" y="2120682"/>
            <a:ext cx="328397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fr-FR" sz="2800" b="1" dirty="0"/>
              <a:t>Jose A. </a:t>
            </a:r>
            <a:r>
              <a:rPr lang="fr-FR" sz="2800" b="1" dirty="0" err="1"/>
              <a:t>Martin-Gago</a:t>
            </a:r>
            <a:r>
              <a:rPr lang="fr-FR" sz="2800" b="1" dirty="0"/>
              <a:t> </a:t>
            </a:r>
          </a:p>
          <a:p>
            <a:pPr>
              <a:spcAft>
                <a:spcPts val="600"/>
              </a:spcAft>
            </a:pPr>
            <a:r>
              <a:rPr lang="fr-FR" sz="2400" b="1" dirty="0" err="1"/>
              <a:t>gago</a:t>
            </a:r>
            <a:r>
              <a:rPr lang="fr-FR" b="1" dirty="0" err="1"/>
              <a:t>@</a:t>
            </a:r>
            <a:r>
              <a:rPr lang="fr-FR" sz="2400" b="1" dirty="0" err="1"/>
              <a:t>icmm.csic.es</a:t>
            </a:r>
            <a:endParaRPr lang="es-ES_tradnl" sz="2800" b="1" dirty="0"/>
          </a:p>
          <a:p>
            <a:pPr>
              <a:spcAft>
                <a:spcPts val="600"/>
              </a:spcAft>
            </a:pPr>
            <a:endParaRPr lang="es-ES_tradnl" sz="2800" b="1" dirty="0"/>
          </a:p>
        </p:txBody>
      </p:sp>
      <p:pic>
        <p:nvPicPr>
          <p:cNvPr id="13" name="Picture 4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5501" y="3572083"/>
            <a:ext cx="1752600" cy="889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6"/>
          <p:cNvSpPr>
            <a:spLocks noChangeShapeType="1"/>
          </p:cNvSpPr>
          <p:nvPr/>
        </p:nvSpPr>
        <p:spPr bwMode="auto">
          <a:xfrm>
            <a:off x="3657600" y="5264478"/>
            <a:ext cx="4876800" cy="0"/>
          </a:xfrm>
          <a:prstGeom prst="line">
            <a:avLst/>
          </a:prstGeom>
          <a:noFill/>
          <a:ln w="38100" cap="flat" cmpd="sng" algn="ctr">
            <a:solidFill>
              <a:srgbClr val="4F81B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7638" y="5447798"/>
            <a:ext cx="4899161" cy="1186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484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5915025" y="284329"/>
            <a:ext cx="3897310" cy="6182431"/>
            <a:chOff x="6095" y="1553"/>
            <a:chExt cx="4390" cy="6964"/>
          </a:xfrm>
        </p:grpSpPr>
        <p:grpSp>
          <p:nvGrpSpPr>
            <p:cNvPr id="3" name="Group 3"/>
            <p:cNvGrpSpPr>
              <a:grpSpLocks noChangeAspect="1"/>
            </p:cNvGrpSpPr>
            <p:nvPr/>
          </p:nvGrpSpPr>
          <p:grpSpPr bwMode="auto">
            <a:xfrm>
              <a:off x="6121" y="1553"/>
              <a:ext cx="4364" cy="6964"/>
              <a:chOff x="6121" y="1553"/>
              <a:chExt cx="4364" cy="6964"/>
            </a:xfrm>
          </p:grpSpPr>
          <p:pic>
            <p:nvPicPr>
              <p:cNvPr id="110596" name="Picture 4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6552" y="5243"/>
                <a:ext cx="3848" cy="3274"/>
              </a:xfrm>
              <a:prstGeom prst="rect">
                <a:avLst/>
              </a:prstGeom>
              <a:noFill/>
            </p:spPr>
          </p:pic>
          <p:pic>
            <p:nvPicPr>
              <p:cNvPr id="110597" name="Picture 5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6121" y="1553"/>
                <a:ext cx="4364" cy="1330"/>
              </a:xfrm>
              <a:prstGeom prst="rect">
                <a:avLst/>
              </a:prstGeom>
              <a:noFill/>
            </p:spPr>
          </p:pic>
          <p:pic>
            <p:nvPicPr>
              <p:cNvPr id="110598" name="Picture 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6250" y="2385"/>
                <a:ext cx="4209" cy="2867"/>
              </a:xfrm>
              <a:prstGeom prst="rect">
                <a:avLst/>
              </a:prstGeom>
              <a:noFill/>
            </p:spPr>
          </p:pic>
        </p:grpSp>
        <p:grpSp>
          <p:nvGrpSpPr>
            <p:cNvPr id="4" name="Group 7"/>
            <p:cNvGrpSpPr>
              <a:grpSpLocks noChangeAspect="1"/>
            </p:cNvGrpSpPr>
            <p:nvPr/>
          </p:nvGrpSpPr>
          <p:grpSpPr bwMode="auto">
            <a:xfrm>
              <a:off x="8051" y="4951"/>
              <a:ext cx="811" cy="390"/>
              <a:chOff x="2561" y="2077"/>
              <a:chExt cx="540" cy="540"/>
            </a:xfrm>
          </p:grpSpPr>
          <p:sp>
            <p:nvSpPr>
              <p:cNvPr id="110600" name="Rectangle 8"/>
              <p:cNvSpPr>
                <a:spLocks noChangeAspect="1" noChangeArrowheads="1"/>
              </p:cNvSpPr>
              <p:nvPr/>
            </p:nvSpPr>
            <p:spPr bwMode="auto">
              <a:xfrm>
                <a:off x="2631" y="2167"/>
                <a:ext cx="283" cy="28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601" name="Text Box 9"/>
              <p:cNvSpPr txBox="1">
                <a:spLocks noChangeAspect="1" noChangeArrowheads="1"/>
              </p:cNvSpPr>
              <p:nvPr/>
            </p:nvSpPr>
            <p:spPr bwMode="auto">
              <a:xfrm>
                <a:off x="2561" y="2077"/>
                <a:ext cx="54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latin typeface="Times New Roman" charset="0"/>
                  <a:ea typeface="Times New Roman" charset="0"/>
                </a:endParaRPr>
              </a:p>
            </p:txBody>
          </p:sp>
        </p:grpSp>
        <p:sp>
          <p:nvSpPr>
            <p:cNvPr id="110602" name="Text Box 10"/>
            <p:cNvSpPr txBox="1">
              <a:spLocks noChangeAspect="1" noChangeArrowheads="1"/>
            </p:cNvSpPr>
            <p:nvPr/>
          </p:nvSpPr>
          <p:spPr bwMode="auto">
            <a:xfrm>
              <a:off x="6095" y="5145"/>
              <a:ext cx="464" cy="52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b="1">
                  <a:solidFill>
                    <a:srgbClr val="000000"/>
                  </a:solidFill>
                  <a:latin typeface="Arial" charset="0"/>
                  <a:ea typeface="Times New Roman" charset="0"/>
                </a:rPr>
                <a:t>b</a:t>
              </a:r>
              <a:endParaRPr lang="en-US" sz="800" b="1">
                <a:solidFill>
                  <a:srgbClr val="000000"/>
                </a:solidFill>
                <a:latin typeface="Times New Roman" charset="0"/>
                <a:ea typeface="Times New Roman" charset="0"/>
              </a:endParaRPr>
            </a:p>
          </p:txBody>
        </p:sp>
        <p:sp>
          <p:nvSpPr>
            <p:cNvPr id="110603" name="Text Box 11"/>
            <p:cNvSpPr txBox="1">
              <a:spLocks noChangeAspect="1" noChangeArrowheads="1"/>
            </p:cNvSpPr>
            <p:nvPr/>
          </p:nvSpPr>
          <p:spPr bwMode="auto">
            <a:xfrm>
              <a:off x="6095" y="1606"/>
              <a:ext cx="368" cy="54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b="1">
                  <a:solidFill>
                    <a:srgbClr val="000000"/>
                  </a:solidFill>
                  <a:latin typeface="Arial" charset="0"/>
                  <a:ea typeface="Times New Roman" charset="0"/>
                </a:rPr>
                <a:t>a</a:t>
              </a:r>
              <a:endParaRPr lang="en-US" sz="800" b="1">
                <a:solidFill>
                  <a:srgbClr val="000000"/>
                </a:solidFill>
                <a:latin typeface="Times New Roman" charset="0"/>
                <a:ea typeface="Times New Roman" charset="0"/>
              </a:endParaRPr>
            </a:p>
          </p:txBody>
        </p:sp>
      </p:grpSp>
      <p:sp>
        <p:nvSpPr>
          <p:cNvPr id="53" name="CuadroTexto 52"/>
          <p:cNvSpPr txBox="1"/>
          <p:nvPr/>
        </p:nvSpPr>
        <p:spPr>
          <a:xfrm>
            <a:off x="783157" y="3941942"/>
            <a:ext cx="49032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A. P. </a:t>
            </a:r>
            <a:r>
              <a:rPr lang="en-GB" sz="2000" dirty="0" err="1"/>
              <a:t>Côté</a:t>
            </a:r>
            <a:r>
              <a:rPr lang="en-GB" sz="2000" dirty="0"/>
              <a:t>, et al. , </a:t>
            </a:r>
            <a:r>
              <a:rPr lang="en-GB" sz="2000" i="1" dirty="0"/>
              <a:t>Science</a:t>
            </a:r>
            <a:r>
              <a:rPr lang="en-GB" sz="2000" dirty="0"/>
              <a:t>, 2005, </a:t>
            </a:r>
            <a:r>
              <a:rPr lang="en-GB" sz="2000" b="1" dirty="0"/>
              <a:t>310,</a:t>
            </a:r>
            <a:r>
              <a:rPr lang="en-GB" sz="2000" dirty="0"/>
              <a:t> 1166</a:t>
            </a:r>
            <a:r>
              <a:rPr lang="en-US" sz="2000" dirty="0"/>
              <a:t> </a:t>
            </a:r>
          </a:p>
        </p:txBody>
      </p:sp>
      <p:sp>
        <p:nvSpPr>
          <p:cNvPr id="55" name="CuadroTexto 54"/>
          <p:cNvSpPr txBox="1"/>
          <p:nvPr/>
        </p:nvSpPr>
        <p:spPr>
          <a:xfrm>
            <a:off x="329357" y="321946"/>
            <a:ext cx="53570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800000"/>
                </a:solidFill>
              </a:rPr>
              <a:t>On-surface synthesis:   from building blocks to networks, supramolecular structures, new molecules or nanostructures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5530271" y="3325165"/>
            <a:ext cx="5948229" cy="341853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7545DA7-36B7-8648-9DA9-9E4A23AD4B40}"/>
              </a:ext>
            </a:extLst>
          </p:cNvPr>
          <p:cNvSpPr txBox="1"/>
          <p:nvPr/>
        </p:nvSpPr>
        <p:spPr>
          <a:xfrm>
            <a:off x="783157" y="2301221"/>
            <a:ext cx="42201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 err="1">
                <a:solidFill>
                  <a:srgbClr val="C00000"/>
                </a:solidFill>
              </a:rPr>
              <a:t>Three</a:t>
            </a:r>
            <a:r>
              <a:rPr lang="es-ES" sz="2800" b="1" dirty="0">
                <a:solidFill>
                  <a:srgbClr val="C00000"/>
                </a:solidFill>
              </a:rPr>
              <a:t> </a:t>
            </a:r>
            <a:r>
              <a:rPr lang="es-ES" sz="2800" b="1" dirty="0" err="1">
                <a:solidFill>
                  <a:srgbClr val="C00000"/>
                </a:solidFill>
              </a:rPr>
              <a:t>pioneering</a:t>
            </a:r>
            <a:r>
              <a:rPr lang="es-ES" sz="2800" b="1" dirty="0">
                <a:solidFill>
                  <a:srgbClr val="C00000"/>
                </a:solidFill>
              </a:rPr>
              <a:t> </a:t>
            </a:r>
            <a:r>
              <a:rPr lang="es-ES" sz="2800" b="1" dirty="0" err="1">
                <a:solidFill>
                  <a:srgbClr val="C00000"/>
                </a:solidFill>
              </a:rPr>
              <a:t>examples</a:t>
            </a:r>
            <a:endParaRPr lang="es-E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18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adroTexto 20">
            <a:extLst>
              <a:ext uri="{FF2B5EF4-FFF2-40B4-BE49-F238E27FC236}">
                <a16:creationId xmlns:a16="http://schemas.microsoft.com/office/drawing/2014/main" id="{37545DA7-36B7-8648-9DA9-9E4A23AD4B40}"/>
              </a:ext>
            </a:extLst>
          </p:cNvPr>
          <p:cNvSpPr txBox="1"/>
          <p:nvPr/>
        </p:nvSpPr>
        <p:spPr>
          <a:xfrm>
            <a:off x="783157" y="2301221"/>
            <a:ext cx="42201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 err="1">
                <a:solidFill>
                  <a:srgbClr val="C00000"/>
                </a:solidFill>
              </a:rPr>
              <a:t>Three</a:t>
            </a:r>
            <a:r>
              <a:rPr lang="es-ES" sz="2800" b="1" dirty="0">
                <a:solidFill>
                  <a:srgbClr val="C00000"/>
                </a:solidFill>
              </a:rPr>
              <a:t> </a:t>
            </a:r>
            <a:r>
              <a:rPr lang="es-ES" sz="2800" b="1" dirty="0" err="1">
                <a:solidFill>
                  <a:srgbClr val="C00000"/>
                </a:solidFill>
              </a:rPr>
              <a:t>pioneering</a:t>
            </a:r>
            <a:r>
              <a:rPr lang="es-ES" sz="2800" b="1" dirty="0">
                <a:solidFill>
                  <a:srgbClr val="C00000"/>
                </a:solidFill>
              </a:rPr>
              <a:t> </a:t>
            </a:r>
            <a:r>
              <a:rPr lang="es-ES" sz="2800" b="1" dirty="0" err="1">
                <a:solidFill>
                  <a:srgbClr val="C00000"/>
                </a:solidFill>
              </a:rPr>
              <a:t>examples</a:t>
            </a:r>
            <a:endParaRPr lang="es-ES" sz="2800" b="1" dirty="0">
              <a:solidFill>
                <a:srgbClr val="C00000"/>
              </a:solidFill>
            </a:endParaRPr>
          </a:p>
        </p:txBody>
      </p:sp>
      <p:grpSp>
        <p:nvGrpSpPr>
          <p:cNvPr id="16" name="Group 53">
            <a:extLst>
              <a:ext uri="{FF2B5EF4-FFF2-40B4-BE49-F238E27FC236}">
                <a16:creationId xmlns:a16="http://schemas.microsoft.com/office/drawing/2014/main" id="{DE754B91-2E1F-2E4D-9371-FCDFC363DE0A}"/>
              </a:ext>
            </a:extLst>
          </p:cNvPr>
          <p:cNvGrpSpPr>
            <a:grpSpLocks/>
          </p:cNvGrpSpPr>
          <p:nvPr/>
        </p:nvGrpSpPr>
        <p:grpSpPr bwMode="auto">
          <a:xfrm>
            <a:off x="6119634" y="311895"/>
            <a:ext cx="5358866" cy="6385442"/>
            <a:chOff x="817" y="1368"/>
            <a:chExt cx="4763" cy="5431"/>
          </a:xfrm>
        </p:grpSpPr>
        <p:grpSp>
          <p:nvGrpSpPr>
            <p:cNvPr id="17" name="Group 54">
              <a:extLst>
                <a:ext uri="{FF2B5EF4-FFF2-40B4-BE49-F238E27FC236}">
                  <a16:creationId xmlns:a16="http://schemas.microsoft.com/office/drawing/2014/main" id="{582A9EDF-E844-0848-9394-93B49B2BF8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5" y="1368"/>
              <a:ext cx="4710" cy="1238"/>
              <a:chOff x="825" y="1368"/>
              <a:chExt cx="4710" cy="1238"/>
            </a:xfrm>
          </p:grpSpPr>
          <p:pic>
            <p:nvPicPr>
              <p:cNvPr id="49" name="Picture 55">
                <a:extLst>
                  <a:ext uri="{FF2B5EF4-FFF2-40B4-BE49-F238E27FC236}">
                    <a16:creationId xmlns:a16="http://schemas.microsoft.com/office/drawing/2014/main" id="{0416B25E-A5FA-164E-B4CB-F77F14FABE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907" y="1427"/>
                <a:ext cx="4628" cy="1179"/>
              </a:xfrm>
              <a:prstGeom prst="rect">
                <a:avLst/>
              </a:prstGeom>
              <a:noFill/>
            </p:spPr>
          </p:pic>
          <p:grpSp>
            <p:nvGrpSpPr>
              <p:cNvPr id="50" name="Group 56">
                <a:extLst>
                  <a:ext uri="{FF2B5EF4-FFF2-40B4-BE49-F238E27FC236}">
                    <a16:creationId xmlns:a16="http://schemas.microsoft.com/office/drawing/2014/main" id="{45C833FA-63B1-F346-9472-01457A82BDD5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131" y="1384"/>
                <a:ext cx="528" cy="530"/>
                <a:chOff x="2561" y="2077"/>
                <a:chExt cx="540" cy="540"/>
              </a:xfrm>
            </p:grpSpPr>
            <p:sp>
              <p:nvSpPr>
                <p:cNvPr id="59" name="Rectangle 57">
                  <a:extLst>
                    <a:ext uri="{FF2B5EF4-FFF2-40B4-BE49-F238E27FC236}">
                      <a16:creationId xmlns:a16="http://schemas.microsoft.com/office/drawing/2014/main" id="{7B5CDD50-AD1C-AB45-97E7-31B729B6412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631" y="2167"/>
                  <a:ext cx="283" cy="28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0" name="Text Box 58">
                  <a:extLst>
                    <a:ext uri="{FF2B5EF4-FFF2-40B4-BE49-F238E27FC236}">
                      <a16:creationId xmlns:a16="http://schemas.microsoft.com/office/drawing/2014/main" id="{C320391C-23D7-7A4B-A4AC-2D1340531D9B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561" y="2077"/>
                  <a:ext cx="540" cy="5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GB" sz="800">
                      <a:latin typeface="Times New Roman" charset="0"/>
                      <a:ea typeface="Times New Roman" charset="0"/>
                    </a:rPr>
                    <a:t>c</a:t>
                  </a:r>
                  <a:endParaRPr lang="en-GB" sz="800" b="1">
                    <a:latin typeface="Arial" charset="0"/>
                    <a:ea typeface="Times New Roman" charset="0"/>
                  </a:endParaRPr>
                </a:p>
              </p:txBody>
            </p:sp>
          </p:grpSp>
          <p:grpSp>
            <p:nvGrpSpPr>
              <p:cNvPr id="51" name="Group 59">
                <a:extLst>
                  <a:ext uri="{FF2B5EF4-FFF2-40B4-BE49-F238E27FC236}">
                    <a16:creationId xmlns:a16="http://schemas.microsoft.com/office/drawing/2014/main" id="{AAA9953B-A3B9-7D4F-94BA-ACC0BB2EFC1A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453" y="1377"/>
                <a:ext cx="478" cy="478"/>
                <a:chOff x="2561" y="2077"/>
                <a:chExt cx="540" cy="540"/>
              </a:xfrm>
            </p:grpSpPr>
            <p:sp>
              <p:nvSpPr>
                <p:cNvPr id="57" name="Rectangle 60">
                  <a:extLst>
                    <a:ext uri="{FF2B5EF4-FFF2-40B4-BE49-F238E27FC236}">
                      <a16:creationId xmlns:a16="http://schemas.microsoft.com/office/drawing/2014/main" id="{4052C766-03B5-584F-9588-F6E9A3EEC2E3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631" y="2167"/>
                  <a:ext cx="283" cy="28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" name="Text Box 61">
                  <a:extLst>
                    <a:ext uri="{FF2B5EF4-FFF2-40B4-BE49-F238E27FC236}">
                      <a16:creationId xmlns:a16="http://schemas.microsoft.com/office/drawing/2014/main" id="{A8940D0F-ACD5-EA4B-BFAA-01E705C30259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561" y="2077"/>
                  <a:ext cx="540" cy="5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GB" sz="800">
                      <a:latin typeface="Times New Roman" charset="0"/>
                      <a:ea typeface="Times New Roman" charset="0"/>
                    </a:rPr>
                    <a:t>b</a:t>
                  </a:r>
                  <a:endParaRPr lang="en-GB" sz="800" b="1">
                    <a:latin typeface="Arial" charset="0"/>
                    <a:ea typeface="Times New Roman" charset="0"/>
                  </a:endParaRPr>
                </a:p>
              </p:txBody>
            </p:sp>
          </p:grpSp>
          <p:grpSp>
            <p:nvGrpSpPr>
              <p:cNvPr id="52" name="Group 62">
                <a:extLst>
                  <a:ext uri="{FF2B5EF4-FFF2-40B4-BE49-F238E27FC236}">
                    <a16:creationId xmlns:a16="http://schemas.microsoft.com/office/drawing/2014/main" id="{44C17C1F-59AC-4D49-82DA-CAE946C512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25" y="1368"/>
                <a:ext cx="528" cy="530"/>
                <a:chOff x="841" y="1360"/>
                <a:chExt cx="528" cy="530"/>
              </a:xfrm>
            </p:grpSpPr>
            <p:sp>
              <p:nvSpPr>
                <p:cNvPr id="54" name="Rectangle 63">
                  <a:extLst>
                    <a:ext uri="{FF2B5EF4-FFF2-40B4-BE49-F238E27FC236}">
                      <a16:creationId xmlns:a16="http://schemas.microsoft.com/office/drawing/2014/main" id="{24EBA177-8F90-674F-9E90-807E2885AEE9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865" y="1459"/>
                  <a:ext cx="277" cy="27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6" name="Text Box 64">
                  <a:extLst>
                    <a:ext uri="{FF2B5EF4-FFF2-40B4-BE49-F238E27FC236}">
                      <a16:creationId xmlns:a16="http://schemas.microsoft.com/office/drawing/2014/main" id="{2A40BF8B-73B2-5149-B65E-CDE668509C8B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841" y="1360"/>
                  <a:ext cx="528" cy="5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GB" sz="800">
                      <a:latin typeface="Times New Roman" charset="0"/>
                      <a:ea typeface="Times New Roman" charset="0"/>
                    </a:rPr>
                    <a:t>a</a:t>
                  </a:r>
                </a:p>
              </p:txBody>
            </p:sp>
          </p:grpSp>
        </p:grpSp>
        <p:pic>
          <p:nvPicPr>
            <p:cNvPr id="18" name="Picture 65">
              <a:extLst>
                <a:ext uri="{FF2B5EF4-FFF2-40B4-BE49-F238E27FC236}">
                  <a16:creationId xmlns:a16="http://schemas.microsoft.com/office/drawing/2014/main" id="{263F738E-8D00-E749-8C60-9306C5B737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54" y="2622"/>
              <a:ext cx="4626" cy="2856"/>
            </a:xfrm>
            <a:prstGeom prst="rect">
              <a:avLst/>
            </a:prstGeom>
            <a:noFill/>
          </p:spPr>
        </p:pic>
        <p:grpSp>
          <p:nvGrpSpPr>
            <p:cNvPr id="20" name="Group 66">
              <a:extLst>
                <a:ext uri="{FF2B5EF4-FFF2-40B4-BE49-F238E27FC236}">
                  <a16:creationId xmlns:a16="http://schemas.microsoft.com/office/drawing/2014/main" id="{29CEF401-58DB-7A46-ABA2-94A3B97A4D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15" y="2527"/>
              <a:ext cx="513" cy="513"/>
              <a:chOff x="3907" y="2559"/>
              <a:chExt cx="513" cy="513"/>
            </a:xfrm>
          </p:grpSpPr>
          <p:sp>
            <p:nvSpPr>
              <p:cNvPr id="47" name="Rectangle 67">
                <a:extLst>
                  <a:ext uri="{FF2B5EF4-FFF2-40B4-BE49-F238E27FC236}">
                    <a16:creationId xmlns:a16="http://schemas.microsoft.com/office/drawing/2014/main" id="{317D6B95-A927-D044-8331-7883412F7F4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996" y="2626"/>
                <a:ext cx="193" cy="19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Text Box 68">
                <a:extLst>
                  <a:ext uri="{FF2B5EF4-FFF2-40B4-BE49-F238E27FC236}">
                    <a16:creationId xmlns:a16="http://schemas.microsoft.com/office/drawing/2014/main" id="{5DC4C135-35E3-2D41-8B58-1DA3D5360216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3907" y="2559"/>
                <a:ext cx="513" cy="5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800">
                    <a:latin typeface="Times New Roman" charset="0"/>
                    <a:ea typeface="Times New Roman" charset="0"/>
                  </a:rPr>
                  <a:t>f</a:t>
                </a:r>
                <a:endParaRPr lang="en-GB" sz="800" b="1">
                  <a:latin typeface="Arial" charset="0"/>
                  <a:ea typeface="Times New Roman" charset="0"/>
                </a:endParaRPr>
              </a:p>
            </p:txBody>
          </p:sp>
        </p:grpSp>
        <p:grpSp>
          <p:nvGrpSpPr>
            <p:cNvPr id="22" name="Group 69">
              <a:extLst>
                <a:ext uri="{FF2B5EF4-FFF2-40B4-BE49-F238E27FC236}">
                  <a16:creationId xmlns:a16="http://schemas.microsoft.com/office/drawing/2014/main" id="{656DEA77-4485-6C49-B3EF-D89F371373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87" y="2528"/>
              <a:ext cx="374" cy="374"/>
              <a:chOff x="2387" y="2504"/>
              <a:chExt cx="374" cy="374"/>
            </a:xfrm>
          </p:grpSpPr>
          <p:sp>
            <p:nvSpPr>
              <p:cNvPr id="45" name="Rectangle 70">
                <a:extLst>
                  <a:ext uri="{FF2B5EF4-FFF2-40B4-BE49-F238E27FC236}">
                    <a16:creationId xmlns:a16="http://schemas.microsoft.com/office/drawing/2014/main" id="{8311447F-C7B6-FD44-A73E-62F1CC4BA51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490" y="2606"/>
                <a:ext cx="148" cy="14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Text Box 71">
                <a:extLst>
                  <a:ext uri="{FF2B5EF4-FFF2-40B4-BE49-F238E27FC236}">
                    <a16:creationId xmlns:a16="http://schemas.microsoft.com/office/drawing/2014/main" id="{DBEA7383-104E-B04D-B5CB-D58652DA98DE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2387" y="2504"/>
                <a:ext cx="374" cy="3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800">
                    <a:latin typeface="Times New Roman" charset="0"/>
                    <a:ea typeface="Times New Roman" charset="0"/>
                  </a:rPr>
                  <a:t>e</a:t>
                </a:r>
              </a:p>
            </p:txBody>
          </p:sp>
        </p:grpSp>
        <p:grpSp>
          <p:nvGrpSpPr>
            <p:cNvPr id="23" name="Group 72">
              <a:extLst>
                <a:ext uri="{FF2B5EF4-FFF2-40B4-BE49-F238E27FC236}">
                  <a16:creationId xmlns:a16="http://schemas.microsoft.com/office/drawing/2014/main" id="{2794EA00-ED0E-4944-A39E-00061C1D92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7" y="2518"/>
              <a:ext cx="404" cy="403"/>
              <a:chOff x="1015" y="2720"/>
              <a:chExt cx="404" cy="403"/>
            </a:xfrm>
          </p:grpSpPr>
          <p:sp>
            <p:nvSpPr>
              <p:cNvPr id="43" name="Rectangle 73">
                <a:extLst>
                  <a:ext uri="{FF2B5EF4-FFF2-40B4-BE49-F238E27FC236}">
                    <a16:creationId xmlns:a16="http://schemas.microsoft.com/office/drawing/2014/main" id="{5BDBEEA7-E0E2-DB4F-8374-F53FCE26C7F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140" y="2811"/>
                <a:ext cx="149" cy="14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Text Box 74">
                <a:extLst>
                  <a:ext uri="{FF2B5EF4-FFF2-40B4-BE49-F238E27FC236}">
                    <a16:creationId xmlns:a16="http://schemas.microsoft.com/office/drawing/2014/main" id="{ED0EF5DB-FA0E-8C48-B2F8-AC8EFD0F8B61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1015" y="2720"/>
                <a:ext cx="404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800">
                    <a:latin typeface="Times New Roman" charset="0"/>
                    <a:ea typeface="Times New Roman" charset="0"/>
                  </a:rPr>
                  <a:t>d</a:t>
                </a:r>
                <a:endParaRPr lang="en-GB" sz="800" b="1">
                  <a:latin typeface="Arial" charset="0"/>
                  <a:ea typeface="Times New Roman" charset="0"/>
                </a:endParaRPr>
              </a:p>
            </p:txBody>
          </p:sp>
        </p:grpSp>
        <p:pic>
          <p:nvPicPr>
            <p:cNvPr id="24" name="Picture 75">
              <a:extLst>
                <a:ext uri="{FF2B5EF4-FFF2-40B4-BE49-F238E27FC236}">
                  <a16:creationId xmlns:a16="http://schemas.microsoft.com/office/drawing/2014/main" id="{F73CEB65-FBF7-1C44-A9B8-7ABBC50581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938" y="5459"/>
              <a:ext cx="4629" cy="1340"/>
            </a:xfrm>
            <a:prstGeom prst="rect">
              <a:avLst/>
            </a:prstGeom>
            <a:noFill/>
          </p:spPr>
        </p:pic>
        <p:grpSp>
          <p:nvGrpSpPr>
            <p:cNvPr id="25" name="Group 76">
              <a:extLst>
                <a:ext uri="{FF2B5EF4-FFF2-40B4-BE49-F238E27FC236}">
                  <a16:creationId xmlns:a16="http://schemas.microsoft.com/office/drawing/2014/main" id="{C7E41D49-5058-B04A-8B84-234E2C03F1E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949" y="5428"/>
              <a:ext cx="382" cy="382"/>
              <a:chOff x="2561" y="2077"/>
              <a:chExt cx="540" cy="540"/>
            </a:xfrm>
          </p:grpSpPr>
          <p:sp>
            <p:nvSpPr>
              <p:cNvPr id="41" name="Rectangle 77">
                <a:extLst>
                  <a:ext uri="{FF2B5EF4-FFF2-40B4-BE49-F238E27FC236}">
                    <a16:creationId xmlns:a16="http://schemas.microsoft.com/office/drawing/2014/main" id="{8F186FCA-A0D9-8D4B-A34A-30EB9CC1008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631" y="2167"/>
                <a:ext cx="283" cy="28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Text Box 78">
                <a:extLst>
                  <a:ext uri="{FF2B5EF4-FFF2-40B4-BE49-F238E27FC236}">
                    <a16:creationId xmlns:a16="http://schemas.microsoft.com/office/drawing/2014/main" id="{C2F1AD6F-A841-704F-9B2C-417B9D85EB6B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2561" y="2077"/>
                <a:ext cx="54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800">
                    <a:latin typeface="Times New Roman" charset="0"/>
                    <a:ea typeface="Times New Roman" charset="0"/>
                  </a:rPr>
                  <a:t>l</a:t>
                </a:r>
                <a:endParaRPr lang="en-GB" sz="800" b="1">
                  <a:latin typeface="Arial" charset="0"/>
                  <a:ea typeface="Times New Roman" charset="0"/>
                </a:endParaRPr>
              </a:p>
            </p:txBody>
          </p:sp>
        </p:grpSp>
        <p:grpSp>
          <p:nvGrpSpPr>
            <p:cNvPr id="26" name="Group 79">
              <a:extLst>
                <a:ext uri="{FF2B5EF4-FFF2-40B4-BE49-F238E27FC236}">
                  <a16:creationId xmlns:a16="http://schemas.microsoft.com/office/drawing/2014/main" id="{08B7EB2F-E984-F34D-8DBA-1D950333FCE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348" y="5446"/>
              <a:ext cx="479" cy="479"/>
              <a:chOff x="2561" y="2077"/>
              <a:chExt cx="540" cy="540"/>
            </a:xfrm>
          </p:grpSpPr>
          <p:sp>
            <p:nvSpPr>
              <p:cNvPr id="39" name="Rectangle 80">
                <a:extLst>
                  <a:ext uri="{FF2B5EF4-FFF2-40B4-BE49-F238E27FC236}">
                    <a16:creationId xmlns:a16="http://schemas.microsoft.com/office/drawing/2014/main" id="{BC9ED380-6CAF-3A4D-804B-715AD2BE1BC0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631" y="2167"/>
                <a:ext cx="283" cy="28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Text Box 81">
                <a:extLst>
                  <a:ext uri="{FF2B5EF4-FFF2-40B4-BE49-F238E27FC236}">
                    <a16:creationId xmlns:a16="http://schemas.microsoft.com/office/drawing/2014/main" id="{021B027B-9F50-084D-8DE1-E60B91FADEFE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2561" y="2077"/>
                <a:ext cx="54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800">
                    <a:latin typeface="Times New Roman" charset="0"/>
                    <a:ea typeface="Times New Roman" charset="0"/>
                  </a:rPr>
                  <a:t>k</a:t>
                </a:r>
                <a:endParaRPr lang="en-GB" sz="800" b="1">
                  <a:latin typeface="Arial" charset="0"/>
                  <a:ea typeface="Times New Roman" charset="0"/>
                </a:endParaRPr>
              </a:p>
            </p:txBody>
          </p:sp>
        </p:grpSp>
        <p:grpSp>
          <p:nvGrpSpPr>
            <p:cNvPr id="27" name="Group 82">
              <a:extLst>
                <a:ext uri="{FF2B5EF4-FFF2-40B4-BE49-F238E27FC236}">
                  <a16:creationId xmlns:a16="http://schemas.microsoft.com/office/drawing/2014/main" id="{26C2BAA6-B094-8C47-9E36-90BFC144FD8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99" y="5436"/>
              <a:ext cx="417" cy="417"/>
              <a:chOff x="2561" y="2077"/>
              <a:chExt cx="540" cy="540"/>
            </a:xfrm>
          </p:grpSpPr>
          <p:sp>
            <p:nvSpPr>
              <p:cNvPr id="37" name="Rectangle 83">
                <a:extLst>
                  <a:ext uri="{FF2B5EF4-FFF2-40B4-BE49-F238E27FC236}">
                    <a16:creationId xmlns:a16="http://schemas.microsoft.com/office/drawing/2014/main" id="{F45D936B-0004-204B-ADC4-57DA307B39A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631" y="2167"/>
                <a:ext cx="283" cy="28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Text Box 84">
                <a:extLst>
                  <a:ext uri="{FF2B5EF4-FFF2-40B4-BE49-F238E27FC236}">
                    <a16:creationId xmlns:a16="http://schemas.microsoft.com/office/drawing/2014/main" id="{3CCF068E-1F5D-EE4F-80D2-12E800725B24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2561" y="2077"/>
                <a:ext cx="54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800">
                    <a:latin typeface="Times New Roman" charset="0"/>
                    <a:ea typeface="Times New Roman" charset="0"/>
                  </a:rPr>
                  <a:t>j</a:t>
                </a:r>
                <a:endParaRPr lang="en-GB" sz="800" b="1">
                  <a:latin typeface="Arial" charset="0"/>
                  <a:ea typeface="Times New Roman" charset="0"/>
                </a:endParaRPr>
              </a:p>
            </p:txBody>
          </p:sp>
        </p:grpSp>
        <p:grpSp>
          <p:nvGrpSpPr>
            <p:cNvPr id="28" name="Group 85">
              <a:extLst>
                <a:ext uri="{FF2B5EF4-FFF2-40B4-BE49-F238E27FC236}">
                  <a16:creationId xmlns:a16="http://schemas.microsoft.com/office/drawing/2014/main" id="{0C79304D-EA66-BD44-BC1B-64A0DE171B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63" y="3992"/>
              <a:ext cx="382" cy="382"/>
              <a:chOff x="3963" y="3992"/>
              <a:chExt cx="382" cy="382"/>
            </a:xfrm>
          </p:grpSpPr>
          <p:sp>
            <p:nvSpPr>
              <p:cNvPr id="35" name="Rectangle 86">
                <a:extLst>
                  <a:ext uri="{FF2B5EF4-FFF2-40B4-BE49-F238E27FC236}">
                    <a16:creationId xmlns:a16="http://schemas.microsoft.com/office/drawing/2014/main" id="{059C2507-5C21-284A-B8B6-7A6B8BA80D7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042" y="4079"/>
                <a:ext cx="148" cy="14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Text Box 87">
                <a:extLst>
                  <a:ext uri="{FF2B5EF4-FFF2-40B4-BE49-F238E27FC236}">
                    <a16:creationId xmlns:a16="http://schemas.microsoft.com/office/drawing/2014/main" id="{BBEA8580-565B-D849-BB35-D103AF86AE06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3963" y="3992"/>
                <a:ext cx="382" cy="3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800">
                    <a:latin typeface="Times New Roman" charset="0"/>
                    <a:ea typeface="Times New Roman" charset="0"/>
                  </a:rPr>
                  <a:t>i</a:t>
                </a:r>
              </a:p>
            </p:txBody>
          </p:sp>
        </p:grpSp>
        <p:grpSp>
          <p:nvGrpSpPr>
            <p:cNvPr id="29" name="Group 88">
              <a:extLst>
                <a:ext uri="{FF2B5EF4-FFF2-40B4-BE49-F238E27FC236}">
                  <a16:creationId xmlns:a16="http://schemas.microsoft.com/office/drawing/2014/main" id="{81790F8E-7CD5-C248-93F1-0645517164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84" y="3992"/>
              <a:ext cx="435" cy="363"/>
              <a:chOff x="2384" y="3992"/>
              <a:chExt cx="435" cy="363"/>
            </a:xfrm>
          </p:grpSpPr>
          <p:sp>
            <p:nvSpPr>
              <p:cNvPr id="33" name="Rectangle 89">
                <a:extLst>
                  <a:ext uri="{FF2B5EF4-FFF2-40B4-BE49-F238E27FC236}">
                    <a16:creationId xmlns:a16="http://schemas.microsoft.com/office/drawing/2014/main" id="{A67397DE-FDF8-2F49-B6CC-664DBEA1FDF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501" y="4063"/>
                <a:ext cx="148" cy="14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Text Box 90">
                <a:extLst>
                  <a:ext uri="{FF2B5EF4-FFF2-40B4-BE49-F238E27FC236}">
                    <a16:creationId xmlns:a16="http://schemas.microsoft.com/office/drawing/2014/main" id="{F820F841-3F38-844E-AE9F-A63AF7C911FE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2384" y="3992"/>
                <a:ext cx="435" cy="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800">
                    <a:latin typeface="Times New Roman" charset="0"/>
                    <a:ea typeface="Times New Roman" charset="0"/>
                  </a:rPr>
                  <a:t>h</a:t>
                </a:r>
                <a:endParaRPr lang="en-GB" sz="800" b="1">
                  <a:latin typeface="Arial" charset="0"/>
                  <a:ea typeface="Times New Roman" charset="0"/>
                </a:endParaRPr>
              </a:p>
            </p:txBody>
          </p:sp>
        </p:grpSp>
        <p:grpSp>
          <p:nvGrpSpPr>
            <p:cNvPr id="30" name="Group 91">
              <a:extLst>
                <a:ext uri="{FF2B5EF4-FFF2-40B4-BE49-F238E27FC236}">
                  <a16:creationId xmlns:a16="http://schemas.microsoft.com/office/drawing/2014/main" id="{4D385915-D24C-494A-AE44-5016319E0E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37" y="3979"/>
              <a:ext cx="454" cy="454"/>
              <a:chOff x="837" y="3979"/>
              <a:chExt cx="454" cy="454"/>
            </a:xfrm>
          </p:grpSpPr>
          <p:sp>
            <p:nvSpPr>
              <p:cNvPr id="31" name="Rectangle 92">
                <a:extLst>
                  <a:ext uri="{FF2B5EF4-FFF2-40B4-BE49-F238E27FC236}">
                    <a16:creationId xmlns:a16="http://schemas.microsoft.com/office/drawing/2014/main" id="{A5DB951C-0C41-4249-B285-60C8FF1B4AB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70" y="4074"/>
                <a:ext cx="148" cy="14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Text Box 93">
                <a:extLst>
                  <a:ext uri="{FF2B5EF4-FFF2-40B4-BE49-F238E27FC236}">
                    <a16:creationId xmlns:a16="http://schemas.microsoft.com/office/drawing/2014/main" id="{36D52CD5-FA6C-DF44-A621-57ADFD41CEDE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837" y="3979"/>
                <a:ext cx="454" cy="4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800">
                    <a:latin typeface="Times New Roman" charset="0"/>
                    <a:ea typeface="Times New Roman" charset="0"/>
                  </a:rPr>
                  <a:t>g</a:t>
                </a:r>
                <a:endParaRPr lang="en-GB" sz="800" b="1">
                  <a:latin typeface="Arial" charset="0"/>
                  <a:ea typeface="Times New Roman" charset="0"/>
                </a:endParaRPr>
              </a:p>
            </p:txBody>
          </p:sp>
        </p:grpSp>
      </p:grpSp>
      <p:sp>
        <p:nvSpPr>
          <p:cNvPr id="61" name="Rectángulo 60">
            <a:extLst>
              <a:ext uri="{FF2B5EF4-FFF2-40B4-BE49-F238E27FC236}">
                <a16:creationId xmlns:a16="http://schemas.microsoft.com/office/drawing/2014/main" id="{85FF7EC9-D511-344A-949F-3047D893AC6E}"/>
              </a:ext>
            </a:extLst>
          </p:cNvPr>
          <p:cNvSpPr/>
          <p:nvPr/>
        </p:nvSpPr>
        <p:spPr>
          <a:xfrm>
            <a:off x="391596" y="3562922"/>
            <a:ext cx="51356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L. Grill, et al.    </a:t>
            </a:r>
            <a:r>
              <a:rPr lang="en-GB" i="1" dirty="0"/>
              <a:t>Nature Nanotechnology</a:t>
            </a:r>
            <a:r>
              <a:rPr lang="en-GB" dirty="0"/>
              <a:t>, 2007, </a:t>
            </a:r>
            <a:r>
              <a:rPr lang="en-GB" b="1" dirty="0"/>
              <a:t>2</a:t>
            </a:r>
            <a:r>
              <a:rPr lang="en-GB" dirty="0"/>
              <a:t>, 687</a:t>
            </a:r>
            <a:r>
              <a:rPr lang="en-US" dirty="0"/>
              <a:t>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BBE9743-0718-2948-B0D1-3C044D05B6C6}"/>
              </a:ext>
            </a:extLst>
          </p:cNvPr>
          <p:cNvSpPr/>
          <p:nvPr/>
        </p:nvSpPr>
        <p:spPr>
          <a:xfrm>
            <a:off x="8044686" y="-8454"/>
            <a:ext cx="41619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Rectángulo 61">
            <a:extLst>
              <a:ext uri="{FF2B5EF4-FFF2-40B4-BE49-F238E27FC236}">
                <a16:creationId xmlns:a16="http://schemas.microsoft.com/office/drawing/2014/main" id="{BBF09E7D-746B-F748-8E81-D8C2FD0BCAC9}"/>
              </a:ext>
            </a:extLst>
          </p:cNvPr>
          <p:cNvSpPr/>
          <p:nvPr/>
        </p:nvSpPr>
        <p:spPr>
          <a:xfrm>
            <a:off x="9639773" y="31980"/>
            <a:ext cx="255134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4094B77C-73BA-9E47-BC7B-FE3253A16EE4}"/>
              </a:ext>
            </a:extLst>
          </p:cNvPr>
          <p:cNvSpPr txBox="1"/>
          <p:nvPr/>
        </p:nvSpPr>
        <p:spPr>
          <a:xfrm>
            <a:off x="329357" y="321946"/>
            <a:ext cx="53570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800000"/>
                </a:solidFill>
              </a:rPr>
              <a:t>On-surface synthesis:   from building blocks to networks, supramolecular structures, new molecules or nanostructures</a:t>
            </a:r>
          </a:p>
        </p:txBody>
      </p:sp>
    </p:spTree>
    <p:extLst>
      <p:ext uri="{BB962C8B-B14F-4D97-AF65-F5344CB8AC3E}">
        <p14:creationId xmlns:p14="http://schemas.microsoft.com/office/powerpoint/2010/main" val="2035044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-12700"/>
            <a:ext cx="9144000" cy="6044184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7546215" y="6152634"/>
            <a:ext cx="29450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 err="1">
                <a:solidFill>
                  <a:srgbClr val="800000"/>
                </a:solidFill>
              </a:rPr>
              <a:t>Nature</a:t>
            </a:r>
            <a:r>
              <a:rPr lang="es-ES" i="1" dirty="0">
                <a:solidFill>
                  <a:srgbClr val="800000"/>
                </a:solidFill>
              </a:rPr>
              <a:t>  </a:t>
            </a:r>
            <a:r>
              <a:rPr lang="es-ES" b="1" dirty="0">
                <a:solidFill>
                  <a:srgbClr val="800000"/>
                </a:solidFill>
              </a:rPr>
              <a:t>466</a:t>
            </a:r>
            <a:r>
              <a:rPr lang="es-ES" dirty="0">
                <a:solidFill>
                  <a:srgbClr val="800000"/>
                </a:solidFill>
              </a:rPr>
              <a:t>,  470-473 (2010)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2235200" y="1473200"/>
            <a:ext cx="2201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ULLMANN COUPLING</a:t>
            </a:r>
          </a:p>
        </p:txBody>
      </p:sp>
    </p:spTree>
    <p:extLst>
      <p:ext uri="{BB962C8B-B14F-4D97-AF65-F5344CB8AC3E}">
        <p14:creationId xmlns:p14="http://schemas.microsoft.com/office/powerpoint/2010/main" val="469703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adroTexto 20">
            <a:extLst>
              <a:ext uri="{FF2B5EF4-FFF2-40B4-BE49-F238E27FC236}">
                <a16:creationId xmlns:a16="http://schemas.microsoft.com/office/drawing/2014/main" id="{37545DA7-36B7-8648-9DA9-9E4A23AD4B40}"/>
              </a:ext>
            </a:extLst>
          </p:cNvPr>
          <p:cNvSpPr txBox="1"/>
          <p:nvPr/>
        </p:nvSpPr>
        <p:spPr>
          <a:xfrm>
            <a:off x="783157" y="2301221"/>
            <a:ext cx="42201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 err="1">
                <a:solidFill>
                  <a:srgbClr val="C00000"/>
                </a:solidFill>
              </a:rPr>
              <a:t>Three</a:t>
            </a:r>
            <a:r>
              <a:rPr lang="es-ES" sz="2800" b="1" dirty="0">
                <a:solidFill>
                  <a:srgbClr val="C00000"/>
                </a:solidFill>
              </a:rPr>
              <a:t> </a:t>
            </a:r>
            <a:r>
              <a:rPr lang="es-ES" sz="2800" b="1" dirty="0" err="1">
                <a:solidFill>
                  <a:srgbClr val="C00000"/>
                </a:solidFill>
              </a:rPr>
              <a:t>pioneering</a:t>
            </a:r>
            <a:r>
              <a:rPr lang="es-ES" sz="2800" b="1" dirty="0">
                <a:solidFill>
                  <a:srgbClr val="C00000"/>
                </a:solidFill>
              </a:rPr>
              <a:t> </a:t>
            </a:r>
            <a:r>
              <a:rPr lang="es-ES" sz="2800" b="1" dirty="0" err="1">
                <a:solidFill>
                  <a:srgbClr val="C00000"/>
                </a:solidFill>
              </a:rPr>
              <a:t>examples</a:t>
            </a:r>
            <a:endParaRPr lang="es-ES" sz="2800" b="1" dirty="0">
              <a:solidFill>
                <a:srgbClr val="C00000"/>
              </a:solidFill>
            </a:endParaRPr>
          </a:p>
        </p:txBody>
      </p:sp>
      <p:pic>
        <p:nvPicPr>
          <p:cNvPr id="53" name="16 Imagen" descr="Portada.jpg">
            <a:extLst>
              <a:ext uri="{FF2B5EF4-FFF2-40B4-BE49-F238E27FC236}">
                <a16:creationId xmlns:a16="http://schemas.microsoft.com/office/drawing/2014/main" id="{1E9D7330-2D54-B641-978E-4BC1D6233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9004" y="268042"/>
            <a:ext cx="5863539" cy="6189907"/>
          </a:xfrm>
          <a:prstGeom prst="rect">
            <a:avLst/>
          </a:prstGeom>
        </p:spPr>
      </p:pic>
      <p:sp>
        <p:nvSpPr>
          <p:cNvPr id="62" name="Rectángulo 61">
            <a:extLst>
              <a:ext uri="{FF2B5EF4-FFF2-40B4-BE49-F238E27FC236}">
                <a16:creationId xmlns:a16="http://schemas.microsoft.com/office/drawing/2014/main" id="{AF5A8801-CB77-5D46-98C9-2CA9C00DF8EF}"/>
              </a:ext>
            </a:extLst>
          </p:cNvPr>
          <p:cNvSpPr/>
          <p:nvPr/>
        </p:nvSpPr>
        <p:spPr>
          <a:xfrm>
            <a:off x="432191" y="3187888"/>
            <a:ext cx="51113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err="1"/>
              <a:t>G.Otero</a:t>
            </a:r>
            <a:r>
              <a:rPr lang="en-US" sz="2000" dirty="0"/>
              <a:t> et al Nature 454, 865-868 (2008)</a:t>
            </a:r>
            <a:r>
              <a:rPr lang="en-US" sz="1100" dirty="0"/>
              <a:t>)</a:t>
            </a: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B7FFD75E-01DA-1D45-BABD-B08DFE55B110}"/>
              </a:ext>
            </a:extLst>
          </p:cNvPr>
          <p:cNvSpPr txBox="1"/>
          <p:nvPr/>
        </p:nvSpPr>
        <p:spPr>
          <a:xfrm>
            <a:off x="329357" y="321946"/>
            <a:ext cx="53570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800000"/>
                </a:solidFill>
              </a:rPr>
              <a:t>On-surface synthesis:   from building blocks to networks, supramolecular structures, new molecules or nanostructures</a:t>
            </a:r>
          </a:p>
        </p:txBody>
      </p:sp>
    </p:spTree>
    <p:extLst>
      <p:ext uri="{BB962C8B-B14F-4D97-AF65-F5344CB8AC3E}">
        <p14:creationId xmlns:p14="http://schemas.microsoft.com/office/powerpoint/2010/main" val="551711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fig_1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35384" y="1738926"/>
            <a:ext cx="7058270" cy="365369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646024" y="352642"/>
            <a:ext cx="289995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800000"/>
                </a:solidFill>
              </a:rPr>
              <a:t>General process</a:t>
            </a:r>
          </a:p>
        </p:txBody>
      </p:sp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1524000" y="6260824"/>
            <a:ext cx="9144000" cy="3077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91427" tIns="45714" rIns="91427" bIns="45714">
            <a:prstTxWarp prst="textNoShape">
              <a:avLst/>
            </a:prstTxWarp>
            <a:spAutoFit/>
          </a:bodyPr>
          <a:lstStyle/>
          <a:p>
            <a:pPr marL="381000" lvl="2"/>
            <a:r>
              <a:rPr lang="es-ES" sz="1300" dirty="0">
                <a:solidFill>
                  <a:srgbClr val="770000"/>
                </a:solidFill>
                <a:latin typeface="Verdana" pitchFamily="30" charset="0"/>
              </a:rPr>
              <a:t>J. Mendez, M.F. López, J.A. Martin-Gago, </a:t>
            </a:r>
            <a:r>
              <a:rPr lang="en-GB" sz="1300" b="1" dirty="0">
                <a:solidFill>
                  <a:srgbClr val="770000"/>
                </a:solidFill>
                <a:latin typeface="Verdana" pitchFamily="30" charset="0"/>
              </a:rPr>
              <a:t>Chem. Soc. Rev</a:t>
            </a:r>
            <a:r>
              <a:rPr lang="en-GB" sz="1300" b="1" dirty="0">
                <a:solidFill>
                  <a:srgbClr val="800000"/>
                </a:solidFill>
                <a:latin typeface="Verdana" pitchFamily="30" charset="0"/>
              </a:rPr>
              <a:t>. </a:t>
            </a:r>
            <a:r>
              <a:rPr lang="es-ES_tradnl" sz="1400" b="1" dirty="0">
                <a:solidFill>
                  <a:srgbClr val="800000"/>
                </a:solidFill>
              </a:rPr>
              <a:t>40</a:t>
            </a:r>
            <a:r>
              <a:rPr lang="es-ES_tradnl" sz="1400" dirty="0">
                <a:solidFill>
                  <a:srgbClr val="800000"/>
                </a:solidFill>
              </a:rPr>
              <a:t>, 4578–4590 (2011)</a:t>
            </a:r>
            <a:r>
              <a:rPr lang="en-GB" sz="1300" b="1" dirty="0">
                <a:solidFill>
                  <a:srgbClr val="800000"/>
                </a:solidFill>
                <a:latin typeface="Verdana" pitchFamily="30" charset="0"/>
              </a:rPr>
              <a:t> </a:t>
            </a:r>
            <a:endParaRPr lang="es-ES_tradnl" sz="13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800000"/>
              </a:solidFill>
              <a:latin typeface="Verdana" pitchFamily="30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524001" y="1000261"/>
            <a:ext cx="1750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err="1"/>
              <a:t>Protecting</a:t>
            </a:r>
            <a:r>
              <a:rPr lang="es-ES_tradnl" dirty="0"/>
              <a:t> </a:t>
            </a:r>
            <a:r>
              <a:rPr lang="es-ES_tradnl" dirty="0" err="1"/>
              <a:t>group</a:t>
            </a:r>
            <a:endParaRPr lang="es-ES_tradnl" dirty="0"/>
          </a:p>
        </p:txBody>
      </p:sp>
      <p:cxnSp>
        <p:nvCxnSpPr>
          <p:cNvPr id="7" name="Conector recto de flecha 6"/>
          <p:cNvCxnSpPr/>
          <p:nvPr/>
        </p:nvCxnSpPr>
        <p:spPr>
          <a:xfrm>
            <a:off x="2735385" y="1369593"/>
            <a:ext cx="384651" cy="3693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ángulo 7"/>
          <p:cNvSpPr/>
          <p:nvPr/>
        </p:nvSpPr>
        <p:spPr>
          <a:xfrm>
            <a:off x="1540934" y="2607734"/>
            <a:ext cx="9127067" cy="27848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err="1"/>
              <a:t>v</a:t>
            </a:r>
            <a:endParaRPr lang="es-ES_tradnl" dirty="0"/>
          </a:p>
        </p:txBody>
      </p:sp>
      <p:sp>
        <p:nvSpPr>
          <p:cNvPr id="9" name="Rectángulo 8"/>
          <p:cNvSpPr/>
          <p:nvPr/>
        </p:nvSpPr>
        <p:spPr>
          <a:xfrm>
            <a:off x="5469466" y="2679375"/>
            <a:ext cx="5198534" cy="2784883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10" name="Rectángulo 9"/>
          <p:cNvSpPr/>
          <p:nvPr/>
        </p:nvSpPr>
        <p:spPr>
          <a:xfrm>
            <a:off x="7200900" y="2463475"/>
            <a:ext cx="3467101" cy="2784883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307708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133601" y="392668"/>
            <a:ext cx="59708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800000"/>
                </a:solidFill>
              </a:rPr>
              <a:t>On-surface synthesis:   Figure of Merits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6781791" y="1371601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Formation of new species not available by conventional techniques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6781792" y="3059669"/>
            <a:ext cx="2895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Stable structures with efficient electron transfer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252438"/>
            <a:ext cx="3429000" cy="4976948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6781791" y="4495801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UHV- compatible: surface science techniques for a controlled growth and characterization, mainly STM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1671451" y="6444734"/>
            <a:ext cx="5994600" cy="369332"/>
          </a:xfrm>
          <a:prstGeom prst="rect">
            <a:avLst/>
          </a:prstGeom>
          <a:solidFill>
            <a:srgbClr val="B9CDE5"/>
          </a:solidFill>
        </p:spPr>
        <p:txBody>
          <a:bodyPr wrap="none" rtlCol="0">
            <a:spAutoFit/>
          </a:bodyPr>
          <a:lstStyle/>
          <a:p>
            <a:r>
              <a:rPr lang="es-ES_tradnl" i="1" dirty="0" err="1">
                <a:solidFill>
                  <a:srgbClr val="800000"/>
                </a:solidFill>
              </a:rPr>
              <a:t>J.A</a:t>
            </a:r>
            <a:r>
              <a:rPr lang="es-ES_tradnl" i="1" dirty="0">
                <a:solidFill>
                  <a:srgbClr val="800000"/>
                </a:solidFill>
              </a:rPr>
              <a:t>. Martín-Gago, Nat. </a:t>
            </a:r>
            <a:r>
              <a:rPr lang="es-ES_tradnl" i="1" dirty="0" err="1">
                <a:solidFill>
                  <a:srgbClr val="800000"/>
                </a:solidFill>
              </a:rPr>
              <a:t>Chem</a:t>
            </a:r>
            <a:r>
              <a:rPr lang="es-ES_tradnl" i="1" dirty="0">
                <a:solidFill>
                  <a:srgbClr val="800000"/>
                </a:solidFill>
              </a:rPr>
              <a:t>. (2011), </a:t>
            </a:r>
            <a:r>
              <a:rPr lang="es-ES_tradnl" b="1" i="1" dirty="0">
                <a:solidFill>
                  <a:srgbClr val="800000"/>
                </a:solidFill>
              </a:rPr>
              <a:t>3</a:t>
            </a:r>
            <a:r>
              <a:rPr lang="es-ES_tradnl" i="1" dirty="0">
                <a:solidFill>
                  <a:srgbClr val="800000"/>
                </a:solidFill>
              </a:rPr>
              <a:t>, 11</a:t>
            </a:r>
            <a:r>
              <a:rPr lang="en-US" i="1" dirty="0">
                <a:solidFill>
                  <a:srgbClr val="800000"/>
                </a:solidFill>
              </a:rPr>
              <a:t>-NEWS AND VIEWS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671452" y="2571930"/>
            <a:ext cx="10896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Protecting </a:t>
            </a:r>
          </a:p>
          <a:p>
            <a:r>
              <a:rPr lang="en-US" sz="1600" dirty="0"/>
              <a:t>group</a:t>
            </a:r>
          </a:p>
        </p:txBody>
      </p:sp>
      <p:cxnSp>
        <p:nvCxnSpPr>
          <p:cNvPr id="11" name="Conector recto de flecha 10"/>
          <p:cNvCxnSpPr/>
          <p:nvPr/>
        </p:nvCxnSpPr>
        <p:spPr>
          <a:xfrm flipV="1">
            <a:off x="2819401" y="2286000"/>
            <a:ext cx="792579" cy="457200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250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2 CuadroTexto"/>
          <p:cNvSpPr txBox="1"/>
          <p:nvPr/>
        </p:nvSpPr>
        <p:spPr>
          <a:xfrm>
            <a:off x="1856409" y="274672"/>
            <a:ext cx="28264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p-</a:t>
            </a:r>
            <a:r>
              <a:rPr lang="es-ES" sz="3200" b="1" dirty="0" err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aminophenol</a:t>
            </a:r>
            <a:endParaRPr lang="es-ES" sz="32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408" y="1130592"/>
            <a:ext cx="2078186" cy="261052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505116" y="246976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12" name="Rectángulo 11"/>
          <p:cNvSpPr/>
          <p:nvPr/>
        </p:nvSpPr>
        <p:spPr>
          <a:xfrm>
            <a:off x="3934594" y="2008097"/>
            <a:ext cx="639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/>
              <a:t>two groups (–NH</a:t>
            </a:r>
            <a:r>
              <a:rPr lang="en-GB" sz="2000" b="1" baseline="-25000" dirty="0"/>
              <a:t>2</a:t>
            </a:r>
            <a:r>
              <a:rPr lang="en-GB" sz="2000" b="1" dirty="0"/>
              <a:t> and OH), which may be oxidized</a:t>
            </a:r>
          </a:p>
        </p:txBody>
      </p:sp>
      <p:cxnSp>
        <p:nvCxnSpPr>
          <p:cNvPr id="9" name="Conector recto de flecha 8"/>
          <p:cNvCxnSpPr/>
          <p:nvPr/>
        </p:nvCxnSpPr>
        <p:spPr>
          <a:xfrm>
            <a:off x="3658408" y="1323087"/>
            <a:ext cx="103137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4981389" y="1138421"/>
            <a:ext cx="798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Amino</a:t>
            </a:r>
          </a:p>
        </p:txBody>
      </p:sp>
      <p:cxnSp>
        <p:nvCxnSpPr>
          <p:cNvPr id="14" name="Conector recto de flecha 13"/>
          <p:cNvCxnSpPr/>
          <p:nvPr/>
        </p:nvCxnSpPr>
        <p:spPr>
          <a:xfrm>
            <a:off x="3658408" y="3380732"/>
            <a:ext cx="103137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uadroTexto 14"/>
          <p:cNvSpPr txBox="1"/>
          <p:nvPr/>
        </p:nvSpPr>
        <p:spPr>
          <a:xfrm>
            <a:off x="4981389" y="3196066"/>
            <a:ext cx="991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hydroxyl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940515" y="4102955"/>
            <a:ext cx="9994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Presence of  two kinds of  functional groups with different reactivity, which enables selective reaction. 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279918" y="4896738"/>
            <a:ext cx="11912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FF"/>
                </a:solidFill>
              </a:rPr>
              <a:t>Which is the group that is more susceptible to be dehydrogenated on surfaces:     </a:t>
            </a:r>
          </a:p>
          <a:p>
            <a:pPr algn="ctr"/>
            <a:r>
              <a:rPr lang="en-US" sz="2400" b="1" dirty="0">
                <a:solidFill>
                  <a:srgbClr val="0000FF"/>
                </a:solidFill>
              </a:rPr>
              <a:t> amino or hydroxyl?</a:t>
            </a:r>
          </a:p>
          <a:p>
            <a:pPr algn="ctr"/>
            <a:r>
              <a:rPr lang="en-US" sz="2400" b="1" dirty="0">
                <a:solidFill>
                  <a:srgbClr val="0000FF"/>
                </a:solidFill>
              </a:rPr>
              <a:t>Can we polymerize aminophenol to form a conductive polymer?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5267226" y="6321463"/>
            <a:ext cx="6560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depend on the surface and on face:  Cu(110)  Pt(111) Cu(111)</a:t>
            </a:r>
          </a:p>
        </p:txBody>
      </p:sp>
    </p:spTree>
    <p:extLst>
      <p:ext uri="{BB962C8B-B14F-4D97-AF65-F5344CB8AC3E}">
        <p14:creationId xmlns:p14="http://schemas.microsoft.com/office/powerpoint/2010/main" val="3220802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1"/>
          <p:cNvPicPr>
            <a:picLocks noChangeAspect="1" noChangeArrowheads="1"/>
          </p:cNvPicPr>
          <p:nvPr/>
        </p:nvPicPr>
        <p:blipFill>
          <a:blip r:embed="rId3" cstate="print"/>
          <a:srcRect l="19290" t="4094" r="53932" b="38501"/>
          <a:stretch>
            <a:fillRect/>
          </a:stretch>
        </p:blipFill>
        <p:spPr bwMode="auto">
          <a:xfrm rot="16200000">
            <a:off x="11273790" y="-111053"/>
            <a:ext cx="832385" cy="97089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11" name="Grupo 10"/>
          <p:cNvGrpSpPr/>
          <p:nvPr/>
        </p:nvGrpSpPr>
        <p:grpSpPr>
          <a:xfrm>
            <a:off x="4918688" y="1100437"/>
            <a:ext cx="876781" cy="5570238"/>
            <a:chOff x="4918688" y="1100437"/>
            <a:chExt cx="876781" cy="5570238"/>
          </a:xfrm>
        </p:grpSpPr>
        <p:sp>
          <p:nvSpPr>
            <p:cNvPr id="11291" name="AutoShape 27"/>
            <p:cNvSpPr>
              <a:spLocks noChangeArrowheads="1"/>
            </p:cNvSpPr>
            <p:nvPr/>
          </p:nvSpPr>
          <p:spPr bwMode="auto">
            <a:xfrm>
              <a:off x="4918688" y="1100437"/>
              <a:ext cx="876781" cy="408840"/>
            </a:xfrm>
            <a:prstGeom prst="curvedDownArrow">
              <a:avLst>
                <a:gd name="adj1" fmla="val 46618"/>
                <a:gd name="adj2" fmla="val 93235"/>
                <a:gd name="adj3" fmla="val 33333"/>
              </a:avLst>
            </a:prstGeom>
            <a:solidFill>
              <a:srgbClr val="0070C0"/>
            </a:solidFill>
            <a:ln w="25560">
              <a:solidFill>
                <a:srgbClr val="0070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0255" name="Line 22"/>
            <p:cNvSpPr>
              <a:spLocks noChangeShapeType="1"/>
            </p:cNvSpPr>
            <p:nvPr/>
          </p:nvSpPr>
          <p:spPr bwMode="auto">
            <a:xfrm>
              <a:off x="5310195" y="1109985"/>
              <a:ext cx="0" cy="5560690"/>
            </a:xfrm>
            <a:prstGeom prst="line">
              <a:avLst/>
            </a:prstGeom>
            <a:noFill/>
            <a:ln w="28440">
              <a:solidFill>
                <a:srgbClr val="00B0F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99919" y="122492"/>
            <a:ext cx="5056496" cy="6614013"/>
            <a:chOff x="99919" y="122492"/>
            <a:chExt cx="5056496" cy="6614013"/>
          </a:xfrm>
        </p:grpSpPr>
        <p:pic>
          <p:nvPicPr>
            <p:cNvPr id="51" name="Picture 3"/>
            <p:cNvPicPr>
              <a:picLocks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786" y="664013"/>
              <a:ext cx="3155075" cy="28800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0261" name="Rectangle 29"/>
            <p:cNvSpPr>
              <a:spLocks noChangeArrowheads="1"/>
            </p:cNvSpPr>
            <p:nvPr/>
          </p:nvSpPr>
          <p:spPr bwMode="auto">
            <a:xfrm>
              <a:off x="3905358" y="1941917"/>
              <a:ext cx="1251057" cy="9218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70C0"/>
              </a:solidFill>
              <a:round/>
              <a:headEnd/>
              <a:tailEnd/>
            </a:ln>
          </p:spPr>
          <p:txBody>
            <a:bodyPr wrap="square" lIns="90000" tIns="45000" rIns="90000" bIns="45000">
              <a:spAutoFit/>
            </a:bodyPr>
            <a:lstStyle/>
            <a:p>
              <a:pPr marL="215900" indent="-215900">
                <a:buSzPct val="45000"/>
                <a:buFont typeface="Wingdings" pitchFamily="2" charset="2"/>
                <a:buChar char="ü"/>
                <a:tabLst>
                  <a:tab pos="723900" algn="l"/>
                  <a:tab pos="1447800" algn="l"/>
                </a:tabLst>
              </a:pPr>
              <a:r>
                <a:rPr lang="es-ES" dirty="0" err="1">
                  <a:solidFill>
                    <a:srgbClr val="000000"/>
                  </a:solidFill>
                  <a:latin typeface="Calibri" pitchFamily="34" charset="0"/>
                </a:rPr>
                <a:t>Spheres</a:t>
              </a:r>
              <a:endParaRPr lang="es-ES" dirty="0">
                <a:solidFill>
                  <a:srgbClr val="000000"/>
                </a:solidFill>
                <a:latin typeface="Calibri" pitchFamily="34" charset="0"/>
              </a:endParaRPr>
            </a:p>
            <a:p>
              <a:pPr marL="215900" indent="-215900">
                <a:buSzPct val="45000"/>
                <a:buFont typeface="Wingdings" pitchFamily="2" charset="2"/>
                <a:buChar char="ü"/>
                <a:tabLst>
                  <a:tab pos="723900" algn="l"/>
                  <a:tab pos="1447800" algn="l"/>
                </a:tabLst>
              </a:pPr>
              <a:r>
                <a:rPr lang="es-ES" dirty="0" err="1">
                  <a:solidFill>
                    <a:srgbClr val="000000"/>
                  </a:solidFill>
                  <a:latin typeface="Calibri" pitchFamily="34" charset="0"/>
                </a:rPr>
                <a:t>Size</a:t>
              </a:r>
              <a:r>
                <a:rPr lang="es-ES" dirty="0">
                  <a:solidFill>
                    <a:srgbClr val="000000"/>
                  </a:solidFill>
                  <a:latin typeface="Calibri" pitchFamily="34" charset="0"/>
                </a:rPr>
                <a:t> ≈ 1PAP</a:t>
              </a:r>
            </a:p>
          </p:txBody>
        </p:sp>
        <p:sp>
          <p:nvSpPr>
            <p:cNvPr id="66" name="Rectangle 12"/>
            <p:cNvSpPr>
              <a:spLocks noChangeArrowheads="1"/>
            </p:cNvSpPr>
            <p:nvPr/>
          </p:nvSpPr>
          <p:spPr bwMode="auto">
            <a:xfrm>
              <a:off x="2641610" y="6399271"/>
              <a:ext cx="747713" cy="33710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square" lIns="90000" tIns="45000" rIns="90000" bIns="45000">
              <a:spAutoFit/>
            </a:bodyPr>
            <a:lstStyle/>
            <a:p>
              <a:pPr hangingPunct="1">
                <a:lnSpc>
                  <a:spcPct val="100000"/>
                </a:lnSpc>
              </a:pPr>
              <a:r>
                <a:rPr lang="es-ES" sz="1600" b="1" dirty="0">
                  <a:latin typeface="Calibri" pitchFamily="34" charset="0"/>
                </a:rPr>
                <a:t>54eV</a:t>
              </a:r>
            </a:p>
          </p:txBody>
        </p:sp>
        <p:sp>
          <p:nvSpPr>
            <p:cNvPr id="10245" name="Rectangle 6"/>
            <p:cNvSpPr>
              <a:spLocks noChangeArrowheads="1"/>
            </p:cNvSpPr>
            <p:nvPr/>
          </p:nvSpPr>
          <p:spPr bwMode="auto">
            <a:xfrm>
              <a:off x="2018891" y="137449"/>
              <a:ext cx="863600" cy="365125"/>
            </a:xfrm>
            <a:prstGeom prst="rect">
              <a:avLst/>
            </a:prstGeom>
            <a:noFill/>
            <a:ln w="28575">
              <a:solidFill>
                <a:srgbClr val="00B0F0"/>
              </a:solidFill>
              <a:round/>
              <a:headEnd/>
              <a:tailEnd/>
            </a:ln>
          </p:spPr>
          <p:txBody>
            <a:bodyPr lIns="90000" tIns="45000" rIns="90000" bIns="45000">
              <a:spAutoFit/>
            </a:bodyPr>
            <a:lstStyle/>
            <a:p>
              <a:pPr algn="ctr">
                <a:tabLst>
                  <a:tab pos="723900" algn="l"/>
                </a:tabLst>
              </a:pPr>
              <a:r>
                <a:rPr lang="es-ES" b="1">
                  <a:solidFill>
                    <a:srgbClr val="0070C0"/>
                  </a:solidFill>
                  <a:latin typeface="Calibri" pitchFamily="34" charset="0"/>
                </a:rPr>
                <a:t>RT</a:t>
              </a:r>
            </a:p>
          </p:txBody>
        </p:sp>
        <p:sp>
          <p:nvSpPr>
            <p:cNvPr id="10247" name="Rectangle 8"/>
            <p:cNvSpPr>
              <a:spLocks noChangeArrowheads="1"/>
            </p:cNvSpPr>
            <p:nvPr/>
          </p:nvSpPr>
          <p:spPr bwMode="auto">
            <a:xfrm>
              <a:off x="3117649" y="4943791"/>
              <a:ext cx="863600" cy="33710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5000" rIns="90000" bIns="45000">
              <a:spAutoFit/>
            </a:bodyPr>
            <a:lstStyle/>
            <a:p>
              <a:pPr>
                <a:tabLst>
                  <a:tab pos="723900" algn="l"/>
                </a:tabLst>
              </a:pPr>
              <a:r>
                <a:rPr lang="es-ES" sz="1600" b="1" dirty="0">
                  <a:solidFill>
                    <a:srgbClr val="000000"/>
                  </a:solidFill>
                  <a:latin typeface="Calibri" pitchFamily="34" charset="0"/>
                </a:rPr>
                <a:t>(4X4)</a:t>
              </a:r>
            </a:p>
          </p:txBody>
        </p:sp>
        <p:sp>
          <p:nvSpPr>
            <p:cNvPr id="10251" name="Rectangle 18"/>
            <p:cNvSpPr>
              <a:spLocks noChangeArrowheads="1"/>
            </p:cNvSpPr>
            <p:nvPr/>
          </p:nvSpPr>
          <p:spPr bwMode="auto">
            <a:xfrm>
              <a:off x="450761" y="3626450"/>
              <a:ext cx="3358009" cy="27554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square" lIns="90000" tIns="45000" rIns="90000" bIns="45000">
              <a:spAutoFit/>
            </a:bodyPr>
            <a:lstStyle/>
            <a:p>
              <a:pPr>
                <a:tabLst>
                  <a:tab pos="723900" algn="l"/>
                  <a:tab pos="1447800" algn="l"/>
                  <a:tab pos="2171700" algn="l"/>
                </a:tabLst>
              </a:pPr>
              <a:r>
                <a:rPr lang="es-ES" sz="1200" b="1" i="1" dirty="0">
                  <a:solidFill>
                    <a:srgbClr val="000000"/>
                  </a:solidFill>
                  <a:latin typeface="Times New Roman" pitchFamily="18" charset="0"/>
                </a:rPr>
                <a:t>(12 </a:t>
              </a:r>
              <a:r>
                <a:rPr lang="es-ES" sz="1200" b="1" i="1" dirty="0" err="1">
                  <a:solidFill>
                    <a:srgbClr val="000000"/>
                  </a:solidFill>
                  <a:latin typeface="Times New Roman" pitchFamily="18" charset="0"/>
                </a:rPr>
                <a:t>nm</a:t>
              </a:r>
              <a:r>
                <a:rPr lang="es-ES" sz="1200" b="1" i="1" dirty="0">
                  <a:solidFill>
                    <a:srgbClr val="000000"/>
                  </a:solidFill>
                  <a:latin typeface="Times New Roman" pitchFamily="18" charset="0"/>
                </a:rPr>
                <a:t> x 12 </a:t>
              </a:r>
              <a:r>
                <a:rPr lang="es-ES" sz="1200" b="1" i="1" dirty="0" err="1">
                  <a:solidFill>
                    <a:srgbClr val="000000"/>
                  </a:solidFill>
                  <a:latin typeface="Times New Roman" pitchFamily="18" charset="0"/>
                </a:rPr>
                <a:t>nm</a:t>
              </a:r>
              <a:r>
                <a:rPr lang="es-ES" sz="1200" b="1" i="1" dirty="0">
                  <a:solidFill>
                    <a:srgbClr val="000000"/>
                  </a:solidFill>
                  <a:latin typeface="Times New Roman" pitchFamily="18" charset="0"/>
                </a:rPr>
                <a:t>), I = 1.1 </a:t>
              </a:r>
              <a:r>
                <a:rPr lang="es-ES" sz="1200" b="1" i="1" dirty="0" err="1">
                  <a:solidFill>
                    <a:srgbClr val="000000"/>
                  </a:solidFill>
                  <a:latin typeface="Times New Roman" pitchFamily="18" charset="0"/>
                </a:rPr>
                <a:t>nA</a:t>
              </a:r>
              <a:r>
                <a:rPr lang="es-ES" sz="1200" b="1" i="1" dirty="0">
                  <a:solidFill>
                    <a:srgbClr val="000000"/>
                  </a:solidFill>
                  <a:latin typeface="Times New Roman" pitchFamily="18" charset="0"/>
                </a:rPr>
                <a:t>, V = 850 </a:t>
              </a:r>
              <a:r>
                <a:rPr lang="es-ES" sz="1200" b="1" i="1" dirty="0" err="1">
                  <a:solidFill>
                    <a:srgbClr val="000000"/>
                  </a:solidFill>
                  <a:latin typeface="Times New Roman" pitchFamily="18" charset="0"/>
                </a:rPr>
                <a:t>mV</a:t>
              </a:r>
              <a:endParaRPr lang="es-ES" sz="1200" b="1" i="1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256" name="Rectangle 23"/>
            <p:cNvSpPr>
              <a:spLocks noChangeArrowheads="1"/>
            </p:cNvSpPr>
            <p:nvPr/>
          </p:nvSpPr>
          <p:spPr bwMode="auto">
            <a:xfrm>
              <a:off x="99919" y="122492"/>
              <a:ext cx="1042988" cy="3063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5000" rIns="90000" bIns="45000">
              <a:spAutoFit/>
            </a:bodyPr>
            <a:lstStyle/>
            <a:p>
              <a:pPr algn="ctr">
                <a:tabLst>
                  <a:tab pos="723900" algn="l"/>
                </a:tabLst>
              </a:pPr>
              <a:r>
                <a:rPr lang="es-ES" sz="1400" b="1" dirty="0">
                  <a:solidFill>
                    <a:srgbClr val="000000"/>
                  </a:solidFill>
                  <a:latin typeface="Calibri" pitchFamily="34" charset="0"/>
                </a:rPr>
                <a:t>STM</a:t>
              </a:r>
            </a:p>
          </p:txBody>
        </p:sp>
        <p:sp>
          <p:nvSpPr>
            <p:cNvPr id="10258" name="Rectangle 25"/>
            <p:cNvSpPr>
              <a:spLocks noChangeArrowheads="1"/>
            </p:cNvSpPr>
            <p:nvPr/>
          </p:nvSpPr>
          <p:spPr bwMode="auto">
            <a:xfrm>
              <a:off x="99919" y="4072983"/>
              <a:ext cx="1042988" cy="30632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5000" rIns="90000" bIns="45000">
              <a:spAutoFit/>
            </a:bodyPr>
            <a:lstStyle/>
            <a:p>
              <a:pPr algn="ctr">
                <a:tabLst>
                  <a:tab pos="723900" algn="l"/>
                </a:tabLst>
              </a:pPr>
              <a:r>
                <a:rPr lang="es-ES" sz="1400" b="1" dirty="0">
                  <a:solidFill>
                    <a:srgbClr val="000000"/>
                  </a:solidFill>
                  <a:latin typeface="Calibri" pitchFamily="34" charset="0"/>
                </a:rPr>
                <a:t>LEED</a:t>
              </a:r>
            </a:p>
          </p:txBody>
        </p:sp>
        <p:cxnSp>
          <p:nvCxnSpPr>
            <p:cNvPr id="9" name="Conector recto de flecha 8"/>
            <p:cNvCxnSpPr/>
            <p:nvPr/>
          </p:nvCxnSpPr>
          <p:spPr>
            <a:xfrm flipH="1">
              <a:off x="3774575" y="3583676"/>
              <a:ext cx="125745" cy="143716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53" name="180 Imagen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50" t="8038" r="19991" b="11001"/>
            <a:stretch>
              <a:fillRect/>
            </a:stretch>
          </p:blipFill>
          <p:spPr>
            <a:xfrm>
              <a:off x="467954" y="4072983"/>
              <a:ext cx="2634417" cy="266352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2" name="10 Elipse"/>
            <p:cNvSpPr/>
            <p:nvPr/>
          </p:nvSpPr>
          <p:spPr>
            <a:xfrm>
              <a:off x="1626884" y="4184393"/>
              <a:ext cx="206189" cy="210352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3" name="10 Elipse"/>
            <p:cNvSpPr/>
            <p:nvPr/>
          </p:nvSpPr>
          <p:spPr>
            <a:xfrm>
              <a:off x="2467443" y="5144314"/>
              <a:ext cx="206189" cy="210352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4" name="10 Elipse"/>
            <p:cNvSpPr/>
            <p:nvPr/>
          </p:nvSpPr>
          <p:spPr>
            <a:xfrm>
              <a:off x="1839864" y="6294095"/>
              <a:ext cx="206189" cy="210352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5" name="10 Elipse"/>
            <p:cNvSpPr/>
            <p:nvPr/>
          </p:nvSpPr>
          <p:spPr>
            <a:xfrm>
              <a:off x="1003877" y="5288329"/>
              <a:ext cx="206189" cy="210352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0110" y="2165327"/>
              <a:ext cx="1416615" cy="1415806"/>
            </a:xfrm>
            <a:prstGeom prst="rect">
              <a:avLst/>
            </a:prstGeom>
          </p:spPr>
        </p:pic>
        <p:cxnSp>
          <p:nvCxnSpPr>
            <p:cNvPr id="7" name="Conector recto 6"/>
            <p:cNvCxnSpPr/>
            <p:nvPr/>
          </p:nvCxnSpPr>
          <p:spPr>
            <a:xfrm>
              <a:off x="3121020" y="3078677"/>
              <a:ext cx="779300" cy="504999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Conector recto 42"/>
            <p:cNvCxnSpPr/>
            <p:nvPr/>
          </p:nvCxnSpPr>
          <p:spPr>
            <a:xfrm>
              <a:off x="2995275" y="3222393"/>
              <a:ext cx="779300" cy="504999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Conector recto de flecha 45"/>
            <p:cNvCxnSpPr/>
            <p:nvPr/>
          </p:nvCxnSpPr>
          <p:spPr>
            <a:xfrm flipH="1">
              <a:off x="3099606" y="3139480"/>
              <a:ext cx="125745" cy="143716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CuadroTexto 9"/>
            <p:cNvSpPr txBox="1"/>
            <p:nvPr/>
          </p:nvSpPr>
          <p:spPr>
            <a:xfrm>
              <a:off x="3900320" y="3526041"/>
              <a:ext cx="1046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/>
                <a:t>1 PAP</a:t>
              </a:r>
            </a:p>
          </p:txBody>
        </p:sp>
      </p:grpSp>
      <p:grpSp>
        <p:nvGrpSpPr>
          <p:cNvPr id="12" name="Grupo 11"/>
          <p:cNvGrpSpPr/>
          <p:nvPr/>
        </p:nvGrpSpPr>
        <p:grpSpPr>
          <a:xfrm>
            <a:off x="5449794" y="83561"/>
            <a:ext cx="6762875" cy="6652809"/>
            <a:chOff x="5449794" y="83561"/>
            <a:chExt cx="6762875" cy="6652809"/>
          </a:xfrm>
        </p:grpSpPr>
        <p:grpSp>
          <p:nvGrpSpPr>
            <p:cNvPr id="4" name="Grupo 3"/>
            <p:cNvGrpSpPr/>
            <p:nvPr/>
          </p:nvGrpSpPr>
          <p:grpSpPr>
            <a:xfrm>
              <a:off x="5449794" y="83561"/>
              <a:ext cx="6762875" cy="6652809"/>
              <a:chOff x="5449794" y="83561"/>
              <a:chExt cx="6762875" cy="6652809"/>
            </a:xfrm>
          </p:grpSpPr>
          <p:grpSp>
            <p:nvGrpSpPr>
              <p:cNvPr id="8" name="Grupo 7"/>
              <p:cNvGrpSpPr/>
              <p:nvPr/>
            </p:nvGrpSpPr>
            <p:grpSpPr>
              <a:xfrm>
                <a:off x="5449794" y="83561"/>
                <a:ext cx="6762875" cy="4750893"/>
                <a:chOff x="3887487" y="122492"/>
                <a:chExt cx="6762875" cy="4750893"/>
              </a:xfrm>
            </p:grpSpPr>
            <p:pic>
              <p:nvPicPr>
                <p:cNvPr id="10270" name="Picture 3"/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lum contrast="20000"/>
                </a:blip>
                <a:srcRect/>
                <a:stretch>
                  <a:fillRect/>
                </a:stretch>
              </p:blipFill>
              <p:spPr bwMode="auto">
                <a:xfrm>
                  <a:off x="4333689" y="716593"/>
                  <a:ext cx="2747440" cy="2670577"/>
                </a:xfrm>
                <a:prstGeom prst="rect">
                  <a:avLst/>
                </a:prstGeom>
                <a:ln w="38100" cap="sq">
                  <a:solidFill>
                    <a:srgbClr val="000000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p:spPr>
            </p:pic>
            <p:sp>
              <p:nvSpPr>
                <p:cNvPr id="11271" name="Rectangle 7"/>
                <p:cNvSpPr>
                  <a:spLocks noChangeArrowheads="1"/>
                </p:cNvSpPr>
                <p:nvPr/>
              </p:nvSpPr>
              <p:spPr bwMode="auto">
                <a:xfrm>
                  <a:off x="6503143" y="122492"/>
                  <a:ext cx="792162" cy="365125"/>
                </a:xfrm>
                <a:prstGeom prst="rect">
                  <a:avLst/>
                </a:prstGeom>
                <a:noFill/>
                <a:ln w="28575">
                  <a:solidFill>
                    <a:srgbClr val="0070C0"/>
                  </a:solidFill>
                  <a:round/>
                  <a:headEnd/>
                  <a:tailEnd/>
                </a:ln>
              </p:spPr>
              <p:txBody>
                <a:bodyPr lIns="90000" tIns="45000" rIns="90000" bIns="45000">
                  <a:spAutoFit/>
                </a:bodyPr>
                <a:lstStyle/>
                <a:p>
                  <a:pPr>
                    <a:tabLst>
                      <a:tab pos="723900" algn="l"/>
                    </a:tabLst>
                  </a:pPr>
                  <a:r>
                    <a:rPr lang="es-ES" b="1" dirty="0">
                      <a:solidFill>
                        <a:srgbClr val="0070C0"/>
                      </a:solidFill>
                      <a:latin typeface="Calibri" pitchFamily="34" charset="0"/>
                    </a:rPr>
                    <a:t>250°C</a:t>
                  </a:r>
                </a:p>
              </p:txBody>
            </p:sp>
            <p:sp>
              <p:nvSpPr>
                <p:cNvPr id="11283" name="Rectangle 19"/>
                <p:cNvSpPr>
                  <a:spLocks noChangeArrowheads="1"/>
                </p:cNvSpPr>
                <p:nvPr/>
              </p:nvSpPr>
              <p:spPr bwMode="auto">
                <a:xfrm>
                  <a:off x="4205641" y="3396010"/>
                  <a:ext cx="3173194" cy="275545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wrap="square" lIns="90000" tIns="45000" rIns="90000" bIns="45000">
                  <a:spAutoFit/>
                </a:bodyPr>
                <a:lstStyle/>
                <a:p>
                  <a:pPr>
                    <a:tabLst>
                      <a:tab pos="723900" algn="l"/>
                      <a:tab pos="1447800" algn="l"/>
                      <a:tab pos="2171700" algn="l"/>
                    </a:tabLst>
                  </a:pPr>
                  <a:r>
                    <a:rPr lang="es-ES" sz="1200" b="1" i="1" dirty="0">
                      <a:solidFill>
                        <a:srgbClr val="000000"/>
                      </a:solidFill>
                      <a:latin typeface="Times New Roman" pitchFamily="18" charset="0"/>
                    </a:rPr>
                    <a:t>(12.2 </a:t>
                  </a:r>
                  <a:r>
                    <a:rPr lang="es-ES" sz="1200" b="1" i="1" dirty="0" err="1">
                      <a:solidFill>
                        <a:srgbClr val="000000"/>
                      </a:solidFill>
                      <a:latin typeface="Times New Roman" pitchFamily="18" charset="0"/>
                    </a:rPr>
                    <a:t>nm</a:t>
                  </a:r>
                  <a:r>
                    <a:rPr lang="es-ES" sz="1200" b="1" i="1" dirty="0">
                      <a:solidFill>
                        <a:srgbClr val="000000"/>
                      </a:solidFill>
                      <a:latin typeface="Times New Roman" pitchFamily="18" charset="0"/>
                    </a:rPr>
                    <a:t> x 12.2 </a:t>
                  </a:r>
                  <a:r>
                    <a:rPr lang="es-ES" sz="1200" b="1" i="1" dirty="0" err="1">
                      <a:solidFill>
                        <a:srgbClr val="000000"/>
                      </a:solidFill>
                      <a:latin typeface="Times New Roman" pitchFamily="18" charset="0"/>
                    </a:rPr>
                    <a:t>nm</a:t>
                  </a:r>
                  <a:r>
                    <a:rPr lang="es-ES" sz="1200" b="1" i="1" dirty="0">
                      <a:solidFill>
                        <a:srgbClr val="000000"/>
                      </a:solidFill>
                      <a:latin typeface="Times New Roman" pitchFamily="18" charset="0"/>
                    </a:rPr>
                    <a:t>), I = 0.31 </a:t>
                  </a:r>
                  <a:r>
                    <a:rPr lang="es-ES" sz="1200" b="1" i="1" dirty="0" err="1">
                      <a:solidFill>
                        <a:srgbClr val="000000"/>
                      </a:solidFill>
                      <a:latin typeface="Times New Roman" pitchFamily="18" charset="0"/>
                    </a:rPr>
                    <a:t>nA</a:t>
                  </a:r>
                  <a:r>
                    <a:rPr lang="es-ES" sz="1200" b="1" i="1" dirty="0">
                      <a:solidFill>
                        <a:srgbClr val="000000"/>
                      </a:solidFill>
                      <a:latin typeface="Times New Roman" pitchFamily="18" charset="0"/>
                    </a:rPr>
                    <a:t>, V = 1035 </a:t>
                  </a:r>
                  <a:r>
                    <a:rPr lang="es-ES" sz="1200" b="1" i="1" dirty="0" err="1">
                      <a:solidFill>
                        <a:srgbClr val="000000"/>
                      </a:solidFill>
                      <a:latin typeface="Times New Roman" pitchFamily="18" charset="0"/>
                    </a:rPr>
                    <a:t>mV</a:t>
                  </a:r>
                  <a:endParaRPr lang="es-ES" sz="1200" b="1" i="1" dirty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11285" name="Rectangle 21"/>
                <p:cNvSpPr>
                  <a:spLocks noChangeArrowheads="1"/>
                </p:cNvSpPr>
                <p:nvPr/>
              </p:nvSpPr>
              <p:spPr bwMode="auto">
                <a:xfrm>
                  <a:off x="3887487" y="3951509"/>
                  <a:ext cx="1728787" cy="92187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70C0"/>
                  </a:solidFill>
                  <a:round/>
                  <a:headEnd/>
                  <a:tailEnd/>
                </a:ln>
              </p:spPr>
              <p:txBody>
                <a:bodyPr lIns="90000" tIns="45000" rIns="90000" bIns="45000">
                  <a:spAutoFit/>
                </a:bodyPr>
                <a:lstStyle/>
                <a:p>
                  <a:pPr marL="215900" indent="-215900">
                    <a:buSzPct val="45000"/>
                    <a:buFont typeface="Wingdings" pitchFamily="2" charset="2"/>
                    <a:buChar char="ü"/>
                    <a:tabLst>
                      <a:tab pos="723900" algn="l"/>
                      <a:tab pos="1447800" algn="l"/>
                    </a:tabLst>
                  </a:pPr>
                  <a:r>
                    <a:rPr lang="es-ES" dirty="0" err="1">
                      <a:solidFill>
                        <a:srgbClr val="000000"/>
                      </a:solidFill>
                      <a:latin typeface="Calibri" pitchFamily="34" charset="0"/>
                    </a:rPr>
                    <a:t>Elliptical</a:t>
                  </a:r>
                  <a:r>
                    <a:rPr lang="es-ES" dirty="0">
                      <a:solidFill>
                        <a:srgbClr val="000000"/>
                      </a:solidFill>
                      <a:latin typeface="Calibri" pitchFamily="34" charset="0"/>
                    </a:rPr>
                    <a:t> </a:t>
                  </a:r>
                  <a:r>
                    <a:rPr lang="es-ES" dirty="0" err="1">
                      <a:solidFill>
                        <a:srgbClr val="000000"/>
                      </a:solidFill>
                      <a:latin typeface="Calibri" pitchFamily="34" charset="0"/>
                    </a:rPr>
                    <a:t>shape</a:t>
                  </a:r>
                  <a:endParaRPr lang="es-ES" dirty="0">
                    <a:solidFill>
                      <a:srgbClr val="000000"/>
                    </a:solidFill>
                    <a:latin typeface="Calibri" pitchFamily="34" charset="0"/>
                  </a:endParaRPr>
                </a:p>
                <a:p>
                  <a:pPr marL="215900" indent="-215900">
                    <a:buSzPct val="45000"/>
                    <a:buFont typeface="Wingdings" pitchFamily="2" charset="2"/>
                    <a:buChar char="ü"/>
                    <a:tabLst>
                      <a:tab pos="723900" algn="l"/>
                      <a:tab pos="1447800" algn="l"/>
                    </a:tabLst>
                  </a:pPr>
                  <a:r>
                    <a:rPr lang="es-ES" dirty="0" err="1">
                      <a:solidFill>
                        <a:srgbClr val="000000"/>
                      </a:solidFill>
                      <a:latin typeface="Calibri" pitchFamily="34" charset="0"/>
                    </a:rPr>
                    <a:t>Size</a:t>
                  </a:r>
                  <a:r>
                    <a:rPr lang="es-ES" dirty="0">
                      <a:solidFill>
                        <a:srgbClr val="000000"/>
                      </a:solidFill>
                      <a:latin typeface="Calibri" pitchFamily="34" charset="0"/>
                    </a:rPr>
                    <a:t> ≈ 2PAP</a:t>
                  </a:r>
                </a:p>
              </p:txBody>
            </p:sp>
            <p:sp>
              <p:nvSpPr>
                <p:cNvPr id="11288" name="Rectangle 24"/>
                <p:cNvSpPr>
                  <a:spLocks noChangeArrowheads="1"/>
                </p:cNvSpPr>
                <p:nvPr/>
              </p:nvSpPr>
              <p:spPr bwMode="auto">
                <a:xfrm>
                  <a:off x="8126655" y="122492"/>
                  <a:ext cx="1042988" cy="30632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lIns="90000" tIns="45000" rIns="90000" bIns="45000">
                  <a:spAutoFit/>
                </a:bodyPr>
                <a:lstStyle/>
                <a:p>
                  <a:pPr algn="ctr">
                    <a:tabLst>
                      <a:tab pos="723900" algn="l"/>
                    </a:tabLst>
                  </a:pPr>
                  <a:r>
                    <a:rPr lang="es-ES" sz="1400" b="1" dirty="0">
                      <a:solidFill>
                        <a:srgbClr val="000000"/>
                      </a:solidFill>
                      <a:latin typeface="Calibri" pitchFamily="34" charset="0"/>
                    </a:rPr>
                    <a:t>STM</a:t>
                  </a:r>
                </a:p>
              </p:txBody>
            </p:sp>
            <p:sp>
              <p:nvSpPr>
                <p:cNvPr id="11290" name="Rectangle 26"/>
                <p:cNvSpPr>
                  <a:spLocks noChangeArrowheads="1"/>
                </p:cNvSpPr>
                <p:nvPr/>
              </p:nvSpPr>
              <p:spPr bwMode="auto">
                <a:xfrm>
                  <a:off x="9330235" y="3760513"/>
                  <a:ext cx="1042987" cy="30632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lIns="90000" tIns="45000" rIns="90000" bIns="45000">
                  <a:spAutoFit/>
                </a:bodyPr>
                <a:lstStyle/>
                <a:p>
                  <a:pPr algn="ctr">
                    <a:tabLst>
                      <a:tab pos="723900" algn="l"/>
                    </a:tabLst>
                  </a:pPr>
                  <a:r>
                    <a:rPr lang="es-ES" sz="1400" b="1" dirty="0">
                      <a:solidFill>
                        <a:srgbClr val="000000"/>
                      </a:solidFill>
                      <a:latin typeface="Calibri" pitchFamily="34" charset="0"/>
                    </a:rPr>
                    <a:t>LEED</a:t>
                  </a:r>
                </a:p>
              </p:txBody>
            </p:sp>
            <p:pic>
              <p:nvPicPr>
                <p:cNvPr id="55" name="Picture 2"/>
                <p:cNvPicPr>
                  <a:picLocks noChangeArrowheads="1"/>
                </p:cNvPicPr>
                <p:nvPr/>
              </p:nvPicPr>
              <p:blipFill>
                <a:blip r:embed="rId11" cstate="print"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brightnessContrast contrast="20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00673" y="703781"/>
                  <a:ext cx="2725375" cy="2635849"/>
                </a:xfrm>
                <a:prstGeom prst="rect">
                  <a:avLst/>
                </a:prstGeom>
                <a:ln w="38100" cap="sq">
                  <a:solidFill>
                    <a:srgbClr val="000000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p:spPr>
            </p:pic>
            <p:cxnSp>
              <p:nvCxnSpPr>
                <p:cNvPr id="48" name="Conector recto 47"/>
                <p:cNvCxnSpPr/>
                <p:nvPr/>
              </p:nvCxnSpPr>
              <p:spPr>
                <a:xfrm>
                  <a:off x="9119985" y="2627979"/>
                  <a:ext cx="779300" cy="504999"/>
                </a:xfrm>
                <a:prstGeom prst="line">
                  <a:avLst/>
                </a:prstGeom>
                <a:ln>
                  <a:prstDash val="dash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Conector recto 48"/>
                <p:cNvCxnSpPr/>
                <p:nvPr/>
              </p:nvCxnSpPr>
              <p:spPr>
                <a:xfrm>
                  <a:off x="9008663" y="2899655"/>
                  <a:ext cx="843065" cy="586932"/>
                </a:xfrm>
                <a:prstGeom prst="line">
                  <a:avLst/>
                </a:prstGeom>
                <a:ln>
                  <a:prstDash val="dash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52" name="CuadroTexto 51"/>
                <p:cNvSpPr txBox="1"/>
                <p:nvPr/>
              </p:nvSpPr>
              <p:spPr>
                <a:xfrm>
                  <a:off x="9603702" y="3429930"/>
                  <a:ext cx="104666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b="1" dirty="0"/>
                    <a:t>2 PAP</a:t>
                  </a:r>
                </a:p>
              </p:txBody>
            </p:sp>
            <p:cxnSp>
              <p:nvCxnSpPr>
                <p:cNvPr id="58" name="Conector recto de flecha 57"/>
                <p:cNvCxnSpPr/>
                <p:nvPr/>
              </p:nvCxnSpPr>
              <p:spPr>
                <a:xfrm flipV="1">
                  <a:off x="9044323" y="2638855"/>
                  <a:ext cx="22229" cy="263869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Conector recto de flecha 59"/>
                <p:cNvCxnSpPr/>
                <p:nvPr/>
              </p:nvCxnSpPr>
              <p:spPr>
                <a:xfrm flipV="1">
                  <a:off x="9867223" y="3192368"/>
                  <a:ext cx="22229" cy="263869"/>
                </a:xfrm>
                <a:prstGeom prst="straightConnector1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50" name="11 Imagen"/>
              <p:cNvPicPr/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7278"/>
              <a:stretch/>
            </p:blipFill>
            <p:spPr>
              <a:xfrm>
                <a:off x="7643579" y="3655533"/>
                <a:ext cx="3522430" cy="3080837"/>
              </a:xfrm>
              <a:prstGeom prst="rect">
                <a:avLst/>
              </a:prstGeom>
            </p:spPr>
          </p:pic>
        </p:grpSp>
        <p:grpSp>
          <p:nvGrpSpPr>
            <p:cNvPr id="42" name="236 Grupo"/>
            <p:cNvGrpSpPr/>
            <p:nvPr/>
          </p:nvGrpSpPr>
          <p:grpSpPr>
            <a:xfrm>
              <a:off x="6557713" y="5367381"/>
              <a:ext cx="1339814" cy="756000"/>
              <a:chOff x="19567319" y="16305332"/>
              <a:chExt cx="1035678" cy="756000"/>
            </a:xfrm>
          </p:grpSpPr>
          <p:grpSp>
            <p:nvGrpSpPr>
              <p:cNvPr id="44" name="Group 13"/>
              <p:cNvGrpSpPr>
                <a:grpSpLocks/>
              </p:cNvGrpSpPr>
              <p:nvPr/>
            </p:nvGrpSpPr>
            <p:grpSpPr bwMode="auto">
              <a:xfrm>
                <a:off x="19596522" y="16305332"/>
                <a:ext cx="1006475" cy="755651"/>
                <a:chOff x="3220" y="2568"/>
                <a:chExt cx="634" cy="476"/>
              </a:xfrm>
            </p:grpSpPr>
            <p:sp>
              <p:nvSpPr>
                <p:cNvPr id="47" name="Rectangle 14"/>
                <p:cNvSpPr>
                  <a:spLocks noChangeArrowheads="1"/>
                </p:cNvSpPr>
                <p:nvPr/>
              </p:nvSpPr>
              <p:spPr bwMode="auto">
                <a:xfrm>
                  <a:off x="3220" y="2568"/>
                  <a:ext cx="634" cy="445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wrap="square" lIns="90000" tIns="45000" rIns="90000" bIns="45000">
                  <a:spAutoFit/>
                </a:bodyPr>
                <a:lstStyle/>
                <a:p>
                  <a:pPr>
                    <a:tabLst>
                      <a:tab pos="723584" algn="l"/>
                    </a:tabLst>
                  </a:pPr>
                  <a:r>
                    <a:rPr lang="es-ES" sz="2000" b="1" dirty="0">
                      <a:solidFill>
                        <a:srgbClr val="000000"/>
                      </a:solidFill>
                    </a:rPr>
                    <a:t> 5    1</a:t>
                  </a:r>
                </a:p>
                <a:p>
                  <a:pPr>
                    <a:tabLst>
                      <a:tab pos="723584" algn="l"/>
                    </a:tabLst>
                  </a:pPr>
                  <a:r>
                    <a:rPr lang="es-ES" sz="2000" b="1" dirty="0">
                      <a:solidFill>
                        <a:srgbClr val="000000"/>
                      </a:solidFill>
                    </a:rPr>
                    <a:t>-1    2</a:t>
                  </a:r>
                </a:p>
              </p:txBody>
            </p:sp>
            <p:sp>
              <p:nvSpPr>
                <p:cNvPr id="54" name="AutoShape 17"/>
                <p:cNvSpPr>
                  <a:spLocks/>
                </p:cNvSpPr>
                <p:nvPr/>
              </p:nvSpPr>
              <p:spPr bwMode="auto">
                <a:xfrm flipH="1">
                  <a:off x="3568" y="2568"/>
                  <a:ext cx="61" cy="476"/>
                </a:xfrm>
                <a:prstGeom prst="leftBracket">
                  <a:avLst>
                    <a:gd name="adj" fmla="val 49454"/>
                  </a:avLst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s-ES" b="1" dirty="0"/>
                </a:p>
              </p:txBody>
            </p:sp>
          </p:grpSp>
          <p:sp>
            <p:nvSpPr>
              <p:cNvPr id="45" name="AutoShape 17"/>
              <p:cNvSpPr>
                <a:spLocks/>
              </p:cNvSpPr>
              <p:nvPr/>
            </p:nvSpPr>
            <p:spPr bwMode="auto">
              <a:xfrm rot="10800000" flipH="1">
                <a:off x="19567319" y="16305333"/>
                <a:ext cx="96838" cy="755999"/>
              </a:xfrm>
              <a:prstGeom prst="leftBracket">
                <a:avLst>
                  <a:gd name="adj" fmla="val 49454"/>
                </a:avLst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s-ES" b="1" dirty="0"/>
              </a:p>
            </p:txBody>
          </p:sp>
        </p:grpSp>
      </p:grpSp>
      <p:sp>
        <p:nvSpPr>
          <p:cNvPr id="56" name="55 Rectángulo"/>
          <p:cNvSpPr/>
          <p:nvPr/>
        </p:nvSpPr>
        <p:spPr>
          <a:xfrm>
            <a:off x="3900320" y="33187"/>
            <a:ext cx="2657392" cy="461665"/>
          </a:xfrm>
          <a:prstGeom prst="rect">
            <a:avLst/>
          </a:prstGeom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omic Sans MS" pitchFamily="66" charset="0"/>
              </a:rPr>
              <a:t>STM and LEED</a:t>
            </a:r>
          </a:p>
        </p:txBody>
      </p:sp>
    </p:spTree>
    <p:extLst>
      <p:ext uri="{BB962C8B-B14F-4D97-AF65-F5344CB8AC3E}">
        <p14:creationId xmlns:p14="http://schemas.microsoft.com/office/powerpoint/2010/main" val="5314596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512" y="2040414"/>
            <a:ext cx="4317090" cy="429097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312840" y="1159134"/>
            <a:ext cx="66252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800000"/>
                </a:solidFill>
              </a:rPr>
              <a:t>Polymeric 1D chains covering the whole surface!!!!.</a:t>
            </a:r>
          </a:p>
        </p:txBody>
      </p:sp>
      <p:grpSp>
        <p:nvGrpSpPr>
          <p:cNvPr id="4" name="Group 1"/>
          <p:cNvGrpSpPr/>
          <p:nvPr/>
        </p:nvGrpSpPr>
        <p:grpSpPr>
          <a:xfrm>
            <a:off x="6314550" y="2011385"/>
            <a:ext cx="4346299" cy="4320000"/>
            <a:chOff x="1727179" y="1037978"/>
            <a:chExt cx="4346299" cy="4320000"/>
          </a:xfrm>
        </p:grpSpPr>
        <p:pic>
          <p:nvPicPr>
            <p:cNvPr id="5" name="Picture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27179" y="1037978"/>
              <a:ext cx="4346299" cy="4320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61529" y="1067006"/>
              <a:ext cx="2173150" cy="2160000"/>
            </a:xfrm>
            <a:prstGeom prst="rect">
              <a:avLst/>
            </a:prstGeom>
            <a:ln w="12700">
              <a:solidFill>
                <a:srgbClr val="C00000"/>
              </a:solidFill>
            </a:ln>
          </p:spPr>
        </p:pic>
      </p:grpSp>
      <p:sp>
        <p:nvSpPr>
          <p:cNvPr id="7" name="CuadroTexto 6"/>
          <p:cNvSpPr txBox="1"/>
          <p:nvPr/>
        </p:nvSpPr>
        <p:spPr>
          <a:xfrm>
            <a:off x="2981059" y="480366"/>
            <a:ext cx="6880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800000"/>
                </a:solidFill>
              </a:rPr>
              <a:t>4-Aminophenol: adsorption and coupling on Cu(110)</a:t>
            </a:r>
          </a:p>
        </p:txBody>
      </p:sp>
    </p:spTree>
    <p:extLst>
      <p:ext uri="{BB962C8B-B14F-4D97-AF65-F5344CB8AC3E}">
        <p14:creationId xmlns:p14="http://schemas.microsoft.com/office/powerpoint/2010/main" val="495686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423136" y="-105848"/>
            <a:ext cx="3715200" cy="685800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4275800" y="654597"/>
            <a:ext cx="3651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00FF"/>
                </a:solidFill>
              </a:rPr>
              <a:t>Which is the structure? </a:t>
            </a:r>
          </a:p>
        </p:txBody>
      </p:sp>
    </p:spTree>
    <p:extLst>
      <p:ext uri="{BB962C8B-B14F-4D97-AF65-F5344CB8AC3E}">
        <p14:creationId xmlns:p14="http://schemas.microsoft.com/office/powerpoint/2010/main" val="3919033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8037434" y="5649401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4nm X 4nm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2421016" y="1117960"/>
            <a:ext cx="45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Δ</a:t>
            </a:r>
            <a:r>
              <a:rPr lang="es-ES" b="1" dirty="0"/>
              <a:t>f</a:t>
            </a:r>
          </a:p>
        </p:txBody>
      </p:sp>
      <p:sp>
        <p:nvSpPr>
          <p:cNvPr id="13" name="13 CuadroTexto"/>
          <p:cNvSpPr txBox="1"/>
          <p:nvPr/>
        </p:nvSpPr>
        <p:spPr>
          <a:xfrm>
            <a:off x="8638118" y="1117959"/>
            <a:ext cx="45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Δ</a:t>
            </a:r>
            <a:r>
              <a:rPr lang="es-ES" b="1" dirty="0"/>
              <a:t>f</a:t>
            </a:r>
          </a:p>
        </p:txBody>
      </p:sp>
      <p:sp>
        <p:nvSpPr>
          <p:cNvPr id="18" name="AutoShape 27"/>
          <p:cNvSpPr>
            <a:spLocks noChangeArrowheads="1"/>
          </p:cNvSpPr>
          <p:nvPr/>
        </p:nvSpPr>
        <p:spPr bwMode="auto">
          <a:xfrm>
            <a:off x="5281654" y="1182120"/>
            <a:ext cx="876781" cy="408840"/>
          </a:xfrm>
          <a:prstGeom prst="curvedDownArrow">
            <a:avLst>
              <a:gd name="adj1" fmla="val 46618"/>
              <a:gd name="adj2" fmla="val 93235"/>
              <a:gd name="adj3" fmla="val 33333"/>
            </a:avLst>
          </a:prstGeom>
          <a:solidFill>
            <a:srgbClr val="0070C0"/>
          </a:solidFill>
          <a:ln w="2556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9" name="4 CuadroTexto"/>
          <p:cNvSpPr txBox="1"/>
          <p:nvPr/>
        </p:nvSpPr>
        <p:spPr>
          <a:xfrm>
            <a:off x="1820332" y="558507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3nm X 3nm</a:t>
            </a: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848266" y="831402"/>
            <a:ext cx="863600" cy="365125"/>
          </a:xfrm>
          <a:prstGeom prst="rect">
            <a:avLst/>
          </a:prstGeom>
          <a:noFill/>
          <a:ln w="28575">
            <a:solidFill>
              <a:srgbClr val="00B0F0"/>
            </a:solidFill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algn="ctr">
              <a:tabLst>
                <a:tab pos="723900" algn="l"/>
              </a:tabLst>
            </a:pPr>
            <a:r>
              <a:rPr lang="es-ES" b="1" dirty="0">
                <a:solidFill>
                  <a:srgbClr val="0070C0"/>
                </a:solidFill>
                <a:latin typeface="Calibri" pitchFamily="34" charset="0"/>
              </a:rPr>
              <a:t>RT</a:t>
            </a: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9261818" y="956637"/>
            <a:ext cx="863600" cy="365125"/>
          </a:xfrm>
          <a:prstGeom prst="rect">
            <a:avLst/>
          </a:prstGeom>
          <a:noFill/>
          <a:ln w="28575">
            <a:solidFill>
              <a:srgbClr val="00B0F0"/>
            </a:solidFill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algn="ctr">
              <a:tabLst>
                <a:tab pos="723900" algn="l"/>
              </a:tabLst>
            </a:pPr>
            <a:r>
              <a:rPr lang="es-ES" b="1">
                <a:solidFill>
                  <a:srgbClr val="0070C0"/>
                </a:solidFill>
                <a:latin typeface="Calibri" pitchFamily="34" charset="0"/>
              </a:rPr>
              <a:t>HT</a:t>
            </a:r>
            <a:endParaRPr lang="es-ES" b="1" dirty="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017011" y="710454"/>
            <a:ext cx="52166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SzPct val="130000"/>
              <a:buFont typeface="Wingdings" panose="05000000000000000000" pitchFamily="2" charset="2"/>
              <a:buChar char="Ø"/>
            </a:pPr>
            <a:r>
              <a:rPr lang="es-ES" dirty="0"/>
              <a:t>CO-</a:t>
            </a:r>
            <a:r>
              <a:rPr lang="es-ES" dirty="0" err="1"/>
              <a:t>functionalized</a:t>
            </a:r>
            <a:r>
              <a:rPr lang="es-ES" dirty="0"/>
              <a:t> </a:t>
            </a:r>
            <a:r>
              <a:rPr lang="es-ES" dirty="0" err="1"/>
              <a:t>tip</a:t>
            </a:r>
            <a:r>
              <a:rPr lang="es-ES" dirty="0"/>
              <a:t>→ </a:t>
            </a:r>
            <a:r>
              <a:rPr lang="es-ES" dirty="0" err="1"/>
              <a:t>intramolecular</a:t>
            </a:r>
            <a:r>
              <a:rPr lang="es-ES" dirty="0"/>
              <a:t> </a:t>
            </a:r>
            <a:r>
              <a:rPr lang="es-ES" dirty="0" err="1"/>
              <a:t>resolution</a:t>
            </a:r>
            <a:endParaRPr lang="es-ES" dirty="0"/>
          </a:p>
        </p:txBody>
      </p:sp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3" cstate="print"/>
          <a:srcRect l="19290" t="4094" r="53932" b="38501"/>
          <a:stretch>
            <a:fillRect/>
          </a:stretch>
        </p:blipFill>
        <p:spPr bwMode="auto">
          <a:xfrm rot="16200000">
            <a:off x="11273790" y="-111053"/>
            <a:ext cx="832385" cy="97089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7" name="Rectángulo 16"/>
          <p:cNvSpPr/>
          <p:nvPr/>
        </p:nvSpPr>
        <p:spPr>
          <a:xfrm>
            <a:off x="7556893" y="6018733"/>
            <a:ext cx="26172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Clr>
                <a:schemeClr val="tx1"/>
              </a:buClr>
              <a:buSzPct val="130000"/>
              <a:buFont typeface="Wingdings" panose="05000000000000000000" pitchFamily="2" charset="2"/>
              <a:buChar char="Ø"/>
              <a:defRPr/>
            </a:pPr>
            <a:r>
              <a:rPr lang="es-ES" sz="2400" b="1" u="sng" kern="0" dirty="0" err="1">
                <a:solidFill>
                  <a:srgbClr val="FF0000"/>
                </a:solidFill>
                <a:sym typeface="Wingdings" panose="05000000000000000000" pitchFamily="2" charset="2"/>
              </a:rPr>
              <a:t>Dimers</a:t>
            </a:r>
            <a:endParaRPr lang="es-ES" sz="2400" b="1" u="sng" kern="0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4153AB97-0C2D-EB43-8265-E60CE93716B3}"/>
              </a:ext>
            </a:extLst>
          </p:cNvPr>
          <p:cNvGrpSpPr/>
          <p:nvPr/>
        </p:nvGrpSpPr>
        <p:grpSpPr>
          <a:xfrm>
            <a:off x="621016" y="1589103"/>
            <a:ext cx="3960000" cy="3960000"/>
            <a:chOff x="621016" y="1589103"/>
            <a:chExt cx="3960000" cy="3960000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016" y="1589103"/>
              <a:ext cx="3960000" cy="39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1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0193" t="4094" r="56182" b="38501"/>
            <a:stretch/>
          </p:blipFill>
          <p:spPr bwMode="auto">
            <a:xfrm rot="13633030">
              <a:off x="3339568" y="3024987"/>
              <a:ext cx="823133" cy="108823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</p:grpSp>
      <p:sp>
        <p:nvSpPr>
          <p:cNvPr id="22" name="55 Rectángulo"/>
          <p:cNvSpPr/>
          <p:nvPr/>
        </p:nvSpPr>
        <p:spPr>
          <a:xfrm>
            <a:off x="3900320" y="33187"/>
            <a:ext cx="2657392" cy="461665"/>
          </a:xfrm>
          <a:prstGeom prst="rect">
            <a:avLst/>
          </a:prstGeom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omic Sans MS" pitchFamily="66" charset="0"/>
              </a:rPr>
              <a:t>NC-AFM/STM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958EC4B2-02BC-7643-BB94-7DC172020CC1}"/>
              </a:ext>
            </a:extLst>
          </p:cNvPr>
          <p:cNvGrpSpPr/>
          <p:nvPr/>
        </p:nvGrpSpPr>
        <p:grpSpPr>
          <a:xfrm>
            <a:off x="6878088" y="1589103"/>
            <a:ext cx="3960000" cy="3960000"/>
            <a:chOff x="6878088" y="1589103"/>
            <a:chExt cx="3960000" cy="3960000"/>
          </a:xfrm>
        </p:grpSpPr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8088" y="1589103"/>
              <a:ext cx="3960000" cy="39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Imagen 24" descr="Captura de pantalla 2017-09-07 a la(s) 10.05.07.png"/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0507" y="2771314"/>
              <a:ext cx="1320273" cy="1152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6" name="Rectángulo 5">
            <a:extLst>
              <a:ext uri="{FF2B5EF4-FFF2-40B4-BE49-F238E27FC236}">
                <a16:creationId xmlns:a16="http://schemas.microsoft.com/office/drawing/2014/main" id="{D7D17FCA-8FCD-9C4D-B8F4-3502650972C2}"/>
              </a:ext>
            </a:extLst>
          </p:cNvPr>
          <p:cNvSpPr/>
          <p:nvPr/>
        </p:nvSpPr>
        <p:spPr>
          <a:xfrm>
            <a:off x="6400800" y="1117959"/>
            <a:ext cx="5157788" cy="5362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804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">
            <a:extLst>
              <a:ext uri="{FF2B5EF4-FFF2-40B4-BE49-F238E27FC236}">
                <a16:creationId xmlns:a16="http://schemas.microsoft.com/office/drawing/2014/main" id="{4D9D96A9-F1D5-234A-90DF-C3FE275B4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19290" t="4094" r="53932" b="38501"/>
          <a:stretch>
            <a:fillRect/>
          </a:stretch>
        </p:blipFill>
        <p:spPr bwMode="auto">
          <a:xfrm rot="16200000">
            <a:off x="9857687" y="2458248"/>
            <a:ext cx="1883123" cy="219648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8" name="Imagen 2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984"/>
          <a:stretch/>
        </p:blipFill>
        <p:spPr bwMode="auto">
          <a:xfrm>
            <a:off x="420888" y="1245038"/>
            <a:ext cx="5442487" cy="46496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/>
          <p:cNvSpPr txBox="1"/>
          <p:nvPr/>
        </p:nvSpPr>
        <p:spPr>
          <a:xfrm>
            <a:off x="2380558" y="1530505"/>
            <a:ext cx="761573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>N1s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4942216" y="1530505"/>
            <a:ext cx="711609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>O1s</a:t>
            </a: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3783750" y="906169"/>
            <a:ext cx="1870075" cy="337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723900" algn="l"/>
                <a:tab pos="144780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h</a:t>
            </a:r>
            <a:r>
              <a:rPr lang="el-GR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ν</a:t>
            </a:r>
            <a:r>
              <a:rPr lang="es-ES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=</a:t>
            </a:r>
            <a:r>
              <a:rPr lang="es-ES" sz="1600" b="1" dirty="0">
                <a:solidFill>
                  <a:srgbClr val="000000"/>
                </a:solidFill>
              </a:rPr>
              <a:t>650 eV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397941" y="915317"/>
            <a:ext cx="1870075" cy="337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723900" algn="l"/>
                <a:tab pos="144780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h</a:t>
            </a:r>
            <a:r>
              <a:rPr lang="el-GR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ν</a:t>
            </a:r>
            <a:r>
              <a:rPr lang="es-ES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=</a:t>
            </a:r>
            <a:r>
              <a:rPr lang="es-ES" sz="1600" b="1" dirty="0">
                <a:solidFill>
                  <a:srgbClr val="000000"/>
                </a:solidFill>
              </a:rPr>
              <a:t>500 eV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6229346" y="4870923"/>
            <a:ext cx="559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HT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21" name="CuadroTexto 20"/>
          <p:cNvSpPr txBox="1"/>
          <p:nvPr/>
        </p:nvSpPr>
        <p:spPr>
          <a:xfrm>
            <a:off x="5766670" y="2430261"/>
            <a:ext cx="559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ML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5" name="CuadroTexto 4"/>
          <p:cNvSpPr txBox="1"/>
          <p:nvPr/>
        </p:nvSpPr>
        <p:spPr>
          <a:xfrm>
            <a:off x="5949655" y="3569838"/>
            <a:ext cx="559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RT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24" name="55 Rectángulo"/>
          <p:cNvSpPr/>
          <p:nvPr/>
        </p:nvSpPr>
        <p:spPr>
          <a:xfrm>
            <a:off x="3900320" y="33187"/>
            <a:ext cx="2657392" cy="461665"/>
          </a:xfrm>
          <a:prstGeom prst="rect">
            <a:avLst/>
          </a:prstGeom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omic Sans MS" pitchFamily="66" charset="0"/>
              </a:rPr>
              <a:t>XPS Analysis</a:t>
            </a: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3F265DD3-0DD7-3C4F-8551-8370ABDFA998}"/>
              </a:ext>
            </a:extLst>
          </p:cNvPr>
          <p:cNvGrpSpPr/>
          <p:nvPr/>
        </p:nvGrpSpPr>
        <p:grpSpPr>
          <a:xfrm>
            <a:off x="7021290" y="1252417"/>
            <a:ext cx="2305410" cy="2210607"/>
            <a:chOff x="621016" y="1589103"/>
            <a:chExt cx="3960000" cy="3960000"/>
          </a:xfrm>
        </p:grpSpPr>
        <p:pic>
          <p:nvPicPr>
            <p:cNvPr id="27" name="Picture 2">
              <a:extLst>
                <a:ext uri="{FF2B5EF4-FFF2-40B4-BE49-F238E27FC236}">
                  <a16:creationId xmlns:a16="http://schemas.microsoft.com/office/drawing/2014/main" id="{44E76B4A-E2F3-0C44-804F-49A09E0BC5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016" y="1589103"/>
              <a:ext cx="3960000" cy="39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1">
              <a:extLst>
                <a:ext uri="{FF2B5EF4-FFF2-40B4-BE49-F238E27FC236}">
                  <a16:creationId xmlns:a16="http://schemas.microsoft.com/office/drawing/2014/main" id="{28884AB3-CCA6-684C-B442-C1ECBE45327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0193" t="4094" r="56182" b="38501"/>
            <a:stretch/>
          </p:blipFill>
          <p:spPr bwMode="auto">
            <a:xfrm rot="13633030">
              <a:off x="3339568" y="3024987"/>
              <a:ext cx="823133" cy="108823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</p:grpSp>
      <p:grpSp>
        <p:nvGrpSpPr>
          <p:cNvPr id="29" name="Grupo 28">
            <a:extLst>
              <a:ext uri="{FF2B5EF4-FFF2-40B4-BE49-F238E27FC236}">
                <a16:creationId xmlns:a16="http://schemas.microsoft.com/office/drawing/2014/main" id="{C99E6C5D-7E50-B844-9B00-8D35A3B3CC28}"/>
              </a:ext>
            </a:extLst>
          </p:cNvPr>
          <p:cNvGrpSpPr/>
          <p:nvPr/>
        </p:nvGrpSpPr>
        <p:grpSpPr>
          <a:xfrm>
            <a:off x="7031475" y="3767265"/>
            <a:ext cx="2302170" cy="2207315"/>
            <a:chOff x="6878088" y="1589103"/>
            <a:chExt cx="3960000" cy="3960000"/>
          </a:xfrm>
        </p:grpSpPr>
        <p:pic>
          <p:nvPicPr>
            <p:cNvPr id="30" name="Picture 2">
              <a:extLst>
                <a:ext uri="{FF2B5EF4-FFF2-40B4-BE49-F238E27FC236}">
                  <a16:creationId xmlns:a16="http://schemas.microsoft.com/office/drawing/2014/main" id="{CD95121E-AB62-BC42-A29B-5A6413C430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8088" y="1589103"/>
              <a:ext cx="3960000" cy="39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Imagen 30" descr="Captura de pantalla 2017-09-07 a la(s) 10.05.07.png">
              <a:extLst>
                <a:ext uri="{FF2B5EF4-FFF2-40B4-BE49-F238E27FC236}">
                  <a16:creationId xmlns:a16="http://schemas.microsoft.com/office/drawing/2014/main" id="{050F16BC-EDB7-3E45-8464-5AC0DA8F9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0507" y="2771314"/>
              <a:ext cx="1320273" cy="1152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1CC76341-BA29-4E46-8B62-46C78719E8A1}"/>
              </a:ext>
            </a:extLst>
          </p:cNvPr>
          <p:cNvCxnSpPr/>
          <p:nvPr/>
        </p:nvCxnSpPr>
        <p:spPr>
          <a:xfrm flipV="1">
            <a:off x="6509037" y="2741498"/>
            <a:ext cx="427090" cy="8149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5570DBDF-B9C7-6940-9ABC-87D9920FBCAB}"/>
              </a:ext>
            </a:extLst>
          </p:cNvPr>
          <p:cNvCxnSpPr/>
          <p:nvPr/>
        </p:nvCxnSpPr>
        <p:spPr>
          <a:xfrm flipV="1">
            <a:off x="6552698" y="4567824"/>
            <a:ext cx="417657" cy="35894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E72B780A-57CE-6E4A-A1E3-3F1F978CDD5C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5860108" y="5055589"/>
            <a:ext cx="369238" cy="12772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de flecha 35">
            <a:extLst>
              <a:ext uri="{FF2B5EF4-FFF2-40B4-BE49-F238E27FC236}">
                <a16:creationId xmlns:a16="http://schemas.microsoft.com/office/drawing/2014/main" id="{9D10AF82-357E-314C-8901-014A5F13BCAD}"/>
              </a:ext>
            </a:extLst>
          </p:cNvPr>
          <p:cNvCxnSpPr>
            <a:cxnSpLocks/>
          </p:cNvCxnSpPr>
          <p:nvPr/>
        </p:nvCxnSpPr>
        <p:spPr>
          <a:xfrm flipH="1">
            <a:off x="5706489" y="3984816"/>
            <a:ext cx="290622" cy="2507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072825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">
            <a:extLst>
              <a:ext uri="{FF2B5EF4-FFF2-40B4-BE49-F238E27FC236}">
                <a16:creationId xmlns:a16="http://schemas.microsoft.com/office/drawing/2014/main" id="{4D9D96A9-F1D5-234A-90DF-C3FE275B4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19290" t="4094" r="53932" b="38501"/>
          <a:stretch>
            <a:fillRect/>
          </a:stretch>
        </p:blipFill>
        <p:spPr bwMode="auto">
          <a:xfrm rot="16200000">
            <a:off x="7796566" y="-311517"/>
            <a:ext cx="1883123" cy="219648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19" name="Grupo 18"/>
          <p:cNvGrpSpPr/>
          <p:nvPr/>
        </p:nvGrpSpPr>
        <p:grpSpPr>
          <a:xfrm>
            <a:off x="6288244" y="4732424"/>
            <a:ext cx="5400253" cy="691866"/>
            <a:chOff x="6288244" y="4732424"/>
            <a:chExt cx="5400253" cy="691866"/>
          </a:xfrm>
        </p:grpSpPr>
        <p:sp>
          <p:nvSpPr>
            <p:cNvPr id="13" name="Rectángulo 12"/>
            <p:cNvSpPr/>
            <p:nvPr/>
          </p:nvSpPr>
          <p:spPr>
            <a:xfrm>
              <a:off x="6288244" y="4777959"/>
              <a:ext cx="267649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/>
                <a:t>         - </a:t>
              </a:r>
              <a:r>
                <a:rPr lang="en-US" b="1" dirty="0"/>
                <a:t>O1s</a:t>
              </a:r>
              <a:r>
                <a:rPr lang="en-US" dirty="0"/>
                <a:t> : No changes</a:t>
              </a:r>
            </a:p>
            <a:p>
              <a:r>
                <a:rPr lang="en-US" dirty="0"/>
                <a:t>         - </a:t>
              </a:r>
              <a:r>
                <a:rPr lang="en-US" b="1" dirty="0"/>
                <a:t>N1s</a:t>
              </a:r>
              <a:r>
                <a:rPr lang="en-US" dirty="0"/>
                <a:t> : </a:t>
              </a:r>
              <a:r>
                <a:rPr lang="en-US" dirty="0" err="1"/>
                <a:t>iminic</a:t>
              </a:r>
              <a:r>
                <a:rPr lang="en-US" dirty="0"/>
                <a:t> (-N=)</a:t>
              </a:r>
            </a:p>
          </p:txBody>
        </p:sp>
        <p:sp>
          <p:nvSpPr>
            <p:cNvPr id="8" name="Rectángulo 7"/>
            <p:cNvSpPr/>
            <p:nvPr/>
          </p:nvSpPr>
          <p:spPr>
            <a:xfrm>
              <a:off x="9071231" y="4732424"/>
              <a:ext cx="261726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algn="ctr">
                <a:buClr>
                  <a:schemeClr val="tx1"/>
                </a:buClr>
                <a:buSzPct val="130000"/>
                <a:buFont typeface="Wingdings" panose="05000000000000000000" pitchFamily="2" charset="2"/>
                <a:buChar char="Ø"/>
                <a:defRPr/>
              </a:pPr>
              <a:r>
                <a:rPr lang="es-ES" b="1" u="sng" kern="0" dirty="0" err="1">
                  <a:solidFill>
                    <a:srgbClr val="FF0000"/>
                  </a:solidFill>
                  <a:sym typeface="Wingdings" panose="05000000000000000000" pitchFamily="2" charset="2"/>
                </a:rPr>
                <a:t>reaction</a:t>
              </a:r>
              <a:r>
                <a:rPr lang="es-ES" b="1" u="sng" kern="0" dirty="0">
                  <a:solidFill>
                    <a:srgbClr val="FF0000"/>
                  </a:solidFill>
                  <a:sym typeface="Wingdings" panose="05000000000000000000" pitchFamily="2" charset="2"/>
                </a:rPr>
                <a:t> </a:t>
              </a:r>
              <a:r>
                <a:rPr lang="es-ES" b="1" u="sng" kern="0" dirty="0" err="1">
                  <a:solidFill>
                    <a:srgbClr val="FF0000"/>
                  </a:solidFill>
                  <a:sym typeface="Wingdings" panose="05000000000000000000" pitchFamily="2" charset="2"/>
                </a:rPr>
                <a:t>takes</a:t>
              </a:r>
              <a:r>
                <a:rPr lang="es-ES" b="1" u="sng" kern="0" dirty="0">
                  <a:solidFill>
                    <a:srgbClr val="FF0000"/>
                  </a:solidFill>
                  <a:sym typeface="Wingdings" panose="05000000000000000000" pitchFamily="2" charset="2"/>
                </a:rPr>
                <a:t> place </a:t>
              </a:r>
              <a:r>
                <a:rPr lang="es-ES" b="1" u="sng" kern="0" dirty="0" err="1">
                  <a:solidFill>
                    <a:srgbClr val="FF0000"/>
                  </a:solidFill>
                  <a:sym typeface="Wingdings" panose="05000000000000000000" pitchFamily="2" charset="2"/>
                </a:rPr>
                <a:t>through</a:t>
              </a:r>
              <a:r>
                <a:rPr lang="es-ES" b="1" u="sng" kern="0" dirty="0">
                  <a:solidFill>
                    <a:srgbClr val="FF0000"/>
                  </a:solidFill>
                  <a:sym typeface="Wingdings" panose="05000000000000000000" pitchFamily="2" charset="2"/>
                </a:rPr>
                <a:t> N</a:t>
              </a:r>
            </a:p>
          </p:txBody>
        </p:sp>
      </p:grpSp>
      <p:grpSp>
        <p:nvGrpSpPr>
          <p:cNvPr id="16" name="Grupo 15"/>
          <p:cNvGrpSpPr/>
          <p:nvPr/>
        </p:nvGrpSpPr>
        <p:grpSpPr>
          <a:xfrm>
            <a:off x="5992931" y="3203128"/>
            <a:ext cx="6214868" cy="1019734"/>
            <a:chOff x="5992931" y="3203128"/>
            <a:chExt cx="6214868" cy="1019734"/>
          </a:xfrm>
        </p:grpSpPr>
        <p:sp>
          <p:nvSpPr>
            <p:cNvPr id="12" name="Rectángulo 11"/>
            <p:cNvSpPr/>
            <p:nvPr/>
          </p:nvSpPr>
          <p:spPr>
            <a:xfrm>
              <a:off x="5992931" y="3203128"/>
              <a:ext cx="411614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/>
                <a:t>          - </a:t>
              </a:r>
              <a:r>
                <a:rPr lang="en-US" b="1" dirty="0"/>
                <a:t>O1s</a:t>
              </a:r>
              <a:r>
                <a:rPr lang="en-US" dirty="0"/>
                <a:t> :  dehydrogenated </a:t>
              </a:r>
            </a:p>
            <a:p>
              <a:r>
                <a:rPr lang="en-US" dirty="0"/>
                <a:t>                     substrate stabilization</a:t>
              </a:r>
            </a:p>
            <a:p>
              <a:r>
                <a:rPr lang="en-US" dirty="0"/>
                <a:t>          - </a:t>
              </a:r>
              <a:r>
                <a:rPr lang="en-US" b="1" dirty="0"/>
                <a:t>N1s</a:t>
              </a:r>
              <a:r>
                <a:rPr lang="en-US" dirty="0"/>
                <a:t> :  partially dehydrogenated</a:t>
              </a:r>
            </a:p>
          </p:txBody>
        </p:sp>
        <p:sp>
          <p:nvSpPr>
            <p:cNvPr id="23" name="Rectángulo 22"/>
            <p:cNvSpPr/>
            <p:nvPr/>
          </p:nvSpPr>
          <p:spPr>
            <a:xfrm>
              <a:off x="9978949" y="3576531"/>
              <a:ext cx="22288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just">
                <a:buSzPct val="130000"/>
                <a:buFont typeface="Wingdings" panose="05000000000000000000" pitchFamily="2" charset="2"/>
                <a:buChar char="Ø"/>
                <a:defRPr/>
              </a:pPr>
              <a:r>
                <a:rPr lang="es-ES" b="1" u="sng" kern="0" dirty="0" err="1"/>
                <a:t>Hydrogen</a:t>
              </a:r>
              <a:r>
                <a:rPr lang="es-ES" b="1" u="sng" kern="0" dirty="0"/>
                <a:t> bond</a:t>
              </a:r>
              <a:endParaRPr lang="es-ES" kern="0" dirty="0">
                <a:solidFill>
                  <a:sysClr val="windowText" lastClr="000000"/>
                </a:solidFill>
              </a:endParaRPr>
            </a:p>
            <a:p>
              <a:pPr algn="just">
                <a:buSzPct val="130000"/>
                <a:defRPr/>
              </a:pPr>
              <a:r>
                <a:rPr lang="es-ES" kern="0" dirty="0">
                  <a:solidFill>
                    <a:sysClr val="windowText" lastClr="000000"/>
                  </a:solidFill>
                </a:rPr>
                <a:t> </a:t>
              </a:r>
            </a:p>
          </p:txBody>
        </p:sp>
      </p:grpSp>
      <p:pic>
        <p:nvPicPr>
          <p:cNvPr id="48" name="Imagen 2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984"/>
          <a:stretch/>
        </p:blipFill>
        <p:spPr bwMode="auto">
          <a:xfrm>
            <a:off x="420888" y="1245038"/>
            <a:ext cx="5442487" cy="46496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/>
          <p:cNvSpPr/>
          <p:nvPr/>
        </p:nvSpPr>
        <p:spPr>
          <a:xfrm>
            <a:off x="5787760" y="1392005"/>
            <a:ext cx="59007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SzPct val="130000"/>
              <a:buFont typeface="Wingdings" panose="05000000000000000000" pitchFamily="2" charset="2"/>
              <a:buChar char="Ø"/>
              <a:defRPr/>
            </a:pPr>
            <a:r>
              <a:rPr lang="es-ES" b="1" u="sng" kern="0" dirty="0"/>
              <a:t>Ratio </a:t>
            </a:r>
            <a:r>
              <a:rPr lang="es-ES" b="1" u="sng" kern="0" dirty="0" err="1"/>
              <a:t>presrves_No</a:t>
            </a:r>
            <a:r>
              <a:rPr lang="es-ES" b="1" u="sng" kern="0" dirty="0"/>
              <a:t> </a:t>
            </a:r>
            <a:r>
              <a:rPr lang="es-ES" b="1" u="sng" kern="0" dirty="0" err="1"/>
              <a:t>disappearance</a:t>
            </a:r>
            <a:r>
              <a:rPr lang="es-ES" b="1" u="sng" kern="0" dirty="0"/>
              <a:t> of </a:t>
            </a:r>
            <a:r>
              <a:rPr lang="es-ES" b="1" u="sng" kern="0" dirty="0" err="1"/>
              <a:t>any</a:t>
            </a:r>
            <a:r>
              <a:rPr lang="es-ES" b="1" u="sng" kern="0" dirty="0"/>
              <a:t> of </a:t>
            </a:r>
            <a:r>
              <a:rPr lang="es-ES" b="1" u="sng" kern="0" dirty="0" err="1"/>
              <a:t>the</a:t>
            </a:r>
            <a:r>
              <a:rPr lang="es-ES" b="1" u="sng" kern="0" dirty="0"/>
              <a:t> </a:t>
            </a:r>
            <a:r>
              <a:rPr lang="es-ES" b="1" u="sng" kern="0" dirty="0" err="1"/>
              <a:t>elements</a:t>
            </a:r>
            <a:r>
              <a:rPr lang="es-ES" b="1" u="sng" kern="0" dirty="0"/>
              <a:t> in p-AP</a:t>
            </a:r>
            <a:endParaRPr lang="es-ES" kern="0" dirty="0">
              <a:solidFill>
                <a:sysClr val="windowText" lastClr="000000"/>
              </a:solidFill>
            </a:endParaRPr>
          </a:p>
          <a:p>
            <a:pPr algn="just">
              <a:buSzPct val="130000"/>
              <a:defRPr/>
            </a:pPr>
            <a:r>
              <a:rPr lang="es-ES" kern="0" dirty="0">
                <a:solidFill>
                  <a:sysClr val="windowText" lastClr="000000"/>
                </a:solidFill>
              </a:rPr>
              <a:t> 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2380558" y="1530505"/>
            <a:ext cx="761573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>N1s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4942216" y="1530505"/>
            <a:ext cx="711609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>O1s</a:t>
            </a: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3783750" y="906169"/>
            <a:ext cx="1870075" cy="337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723900" algn="l"/>
                <a:tab pos="144780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h</a:t>
            </a:r>
            <a:r>
              <a:rPr lang="el-GR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ν</a:t>
            </a:r>
            <a:r>
              <a:rPr lang="es-ES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=</a:t>
            </a:r>
            <a:r>
              <a:rPr lang="es-ES" sz="1600" b="1" dirty="0">
                <a:solidFill>
                  <a:srgbClr val="000000"/>
                </a:solidFill>
              </a:rPr>
              <a:t>650 eV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397941" y="915317"/>
            <a:ext cx="1870075" cy="337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723900" algn="l"/>
                <a:tab pos="144780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h</a:t>
            </a:r>
            <a:r>
              <a:rPr lang="el-GR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ν</a:t>
            </a:r>
            <a:r>
              <a:rPr lang="es-ES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=</a:t>
            </a:r>
            <a:r>
              <a:rPr lang="es-ES" sz="1600" b="1" dirty="0">
                <a:solidFill>
                  <a:srgbClr val="000000"/>
                </a:solidFill>
              </a:rPr>
              <a:t>500 eV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6229346" y="4870923"/>
            <a:ext cx="559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HT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6" name="Cerrar llave 5"/>
          <p:cNvSpPr/>
          <p:nvPr/>
        </p:nvSpPr>
        <p:spPr>
          <a:xfrm>
            <a:off x="8701084" y="4683359"/>
            <a:ext cx="157163" cy="835532"/>
          </a:xfrm>
          <a:prstGeom prst="rightBrac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uadroTexto 20"/>
          <p:cNvSpPr txBox="1"/>
          <p:nvPr/>
        </p:nvSpPr>
        <p:spPr>
          <a:xfrm>
            <a:off x="6229346" y="2430261"/>
            <a:ext cx="559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ML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5" name="CuadroTexto 4"/>
          <p:cNvSpPr txBox="1"/>
          <p:nvPr/>
        </p:nvSpPr>
        <p:spPr>
          <a:xfrm>
            <a:off x="6229347" y="3194350"/>
            <a:ext cx="559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RT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22" name="Cerrar llave 21"/>
          <p:cNvSpPr/>
          <p:nvPr/>
        </p:nvSpPr>
        <p:spPr>
          <a:xfrm>
            <a:off x="9821786" y="3338265"/>
            <a:ext cx="157163" cy="835532"/>
          </a:xfrm>
          <a:prstGeom prst="rightBrac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ángulo 10"/>
          <p:cNvSpPr/>
          <p:nvPr/>
        </p:nvSpPr>
        <p:spPr>
          <a:xfrm>
            <a:off x="6752187" y="2434834"/>
            <a:ext cx="20274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: - Pristine molecule</a:t>
            </a:r>
          </a:p>
        </p:txBody>
      </p:sp>
      <p:sp>
        <p:nvSpPr>
          <p:cNvPr id="24" name="55 Rectángulo"/>
          <p:cNvSpPr/>
          <p:nvPr/>
        </p:nvSpPr>
        <p:spPr>
          <a:xfrm>
            <a:off x="3900320" y="33187"/>
            <a:ext cx="2657392" cy="461665"/>
          </a:xfrm>
          <a:prstGeom prst="rect">
            <a:avLst/>
          </a:prstGeom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omic Sans MS" pitchFamily="66" charset="0"/>
              </a:rPr>
              <a:t>XPS Analysis</a:t>
            </a:r>
          </a:p>
        </p:txBody>
      </p:sp>
    </p:spTree>
    <p:extLst>
      <p:ext uri="{BB962C8B-B14F-4D97-AF65-F5344CB8AC3E}">
        <p14:creationId xmlns:p14="http://schemas.microsoft.com/office/powerpoint/2010/main" val="35665696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10" grpId="0" animBg="1"/>
      <p:bldP spid="14" grpId="0"/>
      <p:bldP spid="15" grpId="0"/>
      <p:bldP spid="17" grpId="0"/>
      <p:bldP spid="6" grpId="0" animBg="1"/>
      <p:bldP spid="21" grpId="0"/>
      <p:bldP spid="5" grpId="0"/>
      <p:bldP spid="22" grpId="0" animBg="1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2510504" y="593479"/>
            <a:ext cx="1870075" cy="337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723900" algn="l"/>
                <a:tab pos="144780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h</a:t>
            </a:r>
            <a:r>
              <a:rPr lang="el-GR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ν</a:t>
            </a:r>
            <a:r>
              <a:rPr lang="es-ES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=</a:t>
            </a:r>
            <a:r>
              <a:rPr lang="es-ES" sz="1600" b="1" dirty="0">
                <a:solidFill>
                  <a:srgbClr val="000000"/>
                </a:solidFill>
              </a:rPr>
              <a:t>400 eV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5701129" y="2514643"/>
            <a:ext cx="360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ML</a:t>
            </a:r>
            <a:r>
              <a:rPr lang="en-US" b="1" dirty="0"/>
              <a:t> </a:t>
            </a:r>
            <a:r>
              <a:rPr lang="en-US" dirty="0"/>
              <a:t>and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RT : </a:t>
            </a:r>
            <a:r>
              <a:rPr lang="en-US" dirty="0"/>
              <a:t>No BE shifts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5701129" y="3151521"/>
            <a:ext cx="4748415" cy="1112445"/>
            <a:chOff x="7335967" y="3109956"/>
            <a:chExt cx="4748415" cy="1112445"/>
          </a:xfrm>
        </p:grpSpPr>
        <p:sp>
          <p:nvSpPr>
            <p:cNvPr id="18" name="CuadroTexto 17"/>
            <p:cNvSpPr txBox="1"/>
            <p:nvPr/>
          </p:nvSpPr>
          <p:spPr>
            <a:xfrm>
              <a:off x="7335967" y="3109956"/>
              <a:ext cx="36014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</a:rPr>
                <a:t>HT : </a:t>
              </a:r>
              <a:r>
                <a:rPr lang="en-US" dirty="0"/>
                <a:t>Shift toward </a:t>
              </a:r>
              <a:r>
                <a:rPr lang="en-US" dirty="0">
                  <a:latin typeface="Calibri" panose="020F0502020204030204" pitchFamily="34" charset="0"/>
                </a:rPr>
                <a:t>↓ BE ~ 0.3 eV</a:t>
              </a:r>
              <a:endParaRPr lang="en-US" dirty="0"/>
            </a:p>
          </p:txBody>
        </p:sp>
        <p:cxnSp>
          <p:nvCxnSpPr>
            <p:cNvPr id="3" name="Conector angular 2"/>
            <p:cNvCxnSpPr/>
            <p:nvPr/>
          </p:nvCxnSpPr>
          <p:spPr>
            <a:xfrm>
              <a:off x="10058401" y="3488592"/>
              <a:ext cx="720436" cy="427694"/>
            </a:xfrm>
            <a:prstGeom prst="bentConnector3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" name="Rectángulo 3"/>
            <p:cNvSpPr/>
            <p:nvPr/>
          </p:nvSpPr>
          <p:spPr>
            <a:xfrm>
              <a:off x="10474039" y="3576070"/>
              <a:ext cx="161034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/>
                <a:t>Charge</a:t>
              </a:r>
            </a:p>
            <a:p>
              <a:pPr algn="ctr"/>
              <a:r>
                <a:rPr lang="en-US" dirty="0"/>
                <a:t>transfer</a:t>
              </a:r>
            </a:p>
          </p:txBody>
        </p:sp>
      </p:grpSp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" t="58007" r="52799" b="793"/>
          <a:stretch/>
        </p:blipFill>
        <p:spPr>
          <a:xfrm>
            <a:off x="1475117" y="1038337"/>
            <a:ext cx="3719730" cy="5158596"/>
          </a:xfrm>
          <a:prstGeom prst="rect">
            <a:avLst/>
          </a:prstGeom>
        </p:spPr>
      </p:pic>
      <p:sp>
        <p:nvSpPr>
          <p:cNvPr id="11" name="55 Rectángulo"/>
          <p:cNvSpPr/>
          <p:nvPr/>
        </p:nvSpPr>
        <p:spPr>
          <a:xfrm>
            <a:off x="3900320" y="33187"/>
            <a:ext cx="2657392" cy="461665"/>
          </a:xfrm>
          <a:prstGeom prst="rect">
            <a:avLst/>
          </a:prstGeom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omic Sans MS" pitchFamily="66" charset="0"/>
              </a:rPr>
              <a:t>XPS Analysis</a:t>
            </a: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D28A2576-EBC2-3842-B732-F5579A6B6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19290" t="4094" r="53932" b="38501"/>
          <a:stretch>
            <a:fillRect/>
          </a:stretch>
        </p:blipFill>
        <p:spPr bwMode="auto">
          <a:xfrm rot="16200000">
            <a:off x="7796566" y="-311517"/>
            <a:ext cx="1883123" cy="219648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353011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659606" y="2192160"/>
            <a:ext cx="46153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chemeClr val="tx1"/>
              </a:buClr>
              <a:buSzPct val="130000"/>
              <a:buFont typeface="Wingdings" panose="05000000000000000000" pitchFamily="2" charset="2"/>
              <a:buChar char="Ø"/>
              <a:defRPr/>
            </a:pPr>
            <a:r>
              <a:rPr lang="es-ES" b="1" u="sng" kern="0" dirty="0">
                <a:sym typeface="Wingdings" panose="05000000000000000000" pitchFamily="2" charset="2"/>
              </a:rPr>
              <a:t>XPS</a:t>
            </a:r>
            <a:r>
              <a:rPr lang="es-ES" b="1" kern="0" dirty="0">
                <a:sym typeface="Wingdings" panose="05000000000000000000" pitchFamily="2" charset="2"/>
              </a:rPr>
              <a:t>:  -</a:t>
            </a:r>
            <a:r>
              <a:rPr lang="es-ES" b="1" kern="0" dirty="0" err="1">
                <a:sym typeface="Wingdings" panose="05000000000000000000" pitchFamily="2" charset="2"/>
              </a:rPr>
              <a:t>reaction</a:t>
            </a:r>
            <a:r>
              <a:rPr lang="es-ES" b="1" kern="0" dirty="0">
                <a:sym typeface="Wingdings" panose="05000000000000000000" pitchFamily="2" charset="2"/>
              </a:rPr>
              <a:t> </a:t>
            </a:r>
            <a:r>
              <a:rPr lang="es-ES" b="1" kern="0" dirty="0" err="1">
                <a:sym typeface="Wingdings" panose="05000000000000000000" pitchFamily="2" charset="2"/>
              </a:rPr>
              <a:t>takes</a:t>
            </a:r>
            <a:r>
              <a:rPr lang="es-ES" b="1" kern="0" dirty="0">
                <a:sym typeface="Wingdings" panose="05000000000000000000" pitchFamily="2" charset="2"/>
              </a:rPr>
              <a:t> place </a:t>
            </a:r>
            <a:r>
              <a:rPr lang="es-ES" b="1" kern="0" dirty="0" err="1">
                <a:sym typeface="Wingdings" panose="05000000000000000000" pitchFamily="2" charset="2"/>
              </a:rPr>
              <a:t>through</a:t>
            </a:r>
            <a:r>
              <a:rPr lang="es-ES" b="1" kern="0" dirty="0">
                <a:sym typeface="Wingdings" panose="05000000000000000000" pitchFamily="2" charset="2"/>
              </a:rPr>
              <a:t> N</a:t>
            </a:r>
          </a:p>
          <a:p>
            <a:pPr lvl="2">
              <a:buClr>
                <a:schemeClr val="tx1"/>
              </a:buClr>
              <a:buSzPct val="130000"/>
              <a:defRPr/>
            </a:pPr>
            <a:r>
              <a:rPr lang="es-ES" b="1" kern="0" dirty="0">
                <a:sym typeface="Wingdings" panose="05000000000000000000" pitchFamily="2" charset="2"/>
              </a:rPr>
              <a:t> - O,N </a:t>
            </a:r>
            <a:r>
              <a:rPr lang="es-ES" b="1" kern="0" dirty="0" err="1">
                <a:sym typeface="Wingdings" panose="05000000000000000000" pitchFamily="2" charset="2"/>
              </a:rPr>
              <a:t>dehydrogenated</a:t>
            </a:r>
            <a:endParaRPr lang="es-ES" b="1" kern="0" dirty="0">
              <a:sym typeface="Wingdings" panose="05000000000000000000" pitchFamily="2" charset="2"/>
            </a:endParaRPr>
          </a:p>
          <a:p>
            <a:pPr lvl="2">
              <a:buClr>
                <a:schemeClr val="tx1"/>
              </a:buClr>
              <a:buSzPct val="130000"/>
              <a:defRPr/>
            </a:pPr>
            <a:endParaRPr lang="es-ES" b="1" kern="0" dirty="0">
              <a:sym typeface="Wingdings" panose="05000000000000000000" pitchFamily="2" charset="2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5813427" y="5818733"/>
            <a:ext cx="3725444" cy="58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GB" sz="1200" dirty="0"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Konrad Boom et Al.</a:t>
            </a:r>
          </a:p>
          <a:p>
            <a:pPr algn="ctr">
              <a:spcAft>
                <a:spcPts val="1000"/>
              </a:spcAft>
            </a:pPr>
            <a:r>
              <a:rPr lang="en-GB" sz="1200" dirty="0"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J. Am. Chem. Soc. 2013, 135, 11501</a:t>
            </a:r>
            <a:endParaRPr lang="es-ES" sz="1200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30643" t="23753" b="8582"/>
          <a:stretch/>
        </p:blipFill>
        <p:spPr bwMode="auto">
          <a:xfrm>
            <a:off x="3832983" y="790588"/>
            <a:ext cx="1136072" cy="110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ángulo 12"/>
          <p:cNvSpPr/>
          <p:nvPr/>
        </p:nvSpPr>
        <p:spPr>
          <a:xfrm>
            <a:off x="8824504" y="5957455"/>
            <a:ext cx="238003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GB" sz="1200" b="1" dirty="0"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PAP/Cu(110</a:t>
            </a:r>
            <a:r>
              <a:rPr lang="en-GB" sz="1100" b="1" dirty="0"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</a:t>
            </a:r>
            <a:endParaRPr lang="es-ES" sz="1100" b="1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4" name="Cerrar llave 13"/>
          <p:cNvSpPr/>
          <p:nvPr/>
        </p:nvSpPr>
        <p:spPr>
          <a:xfrm>
            <a:off x="5580888" y="1003163"/>
            <a:ext cx="248413" cy="2100231"/>
          </a:xfrm>
          <a:prstGeom prst="rightBrac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ángulo 15"/>
          <p:cNvSpPr/>
          <p:nvPr/>
        </p:nvSpPr>
        <p:spPr>
          <a:xfrm>
            <a:off x="850382" y="4615379"/>
            <a:ext cx="19730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SzPct val="130000"/>
              <a:buFont typeface="Wingdings" panose="05000000000000000000" pitchFamily="2" charset="2"/>
              <a:buChar char="Ø"/>
              <a:defRPr/>
            </a:pPr>
            <a:r>
              <a:rPr lang="en-US" b="1" u="sng" kern="0" dirty="0"/>
              <a:t>STM images</a:t>
            </a:r>
            <a:endParaRPr lang="en-US" kern="0" dirty="0">
              <a:solidFill>
                <a:sysClr val="windowText" lastClr="000000"/>
              </a:solidFill>
            </a:endParaRPr>
          </a:p>
          <a:p>
            <a:pPr algn="just">
              <a:buSzPct val="130000"/>
              <a:defRPr/>
            </a:pPr>
            <a:r>
              <a:rPr lang="es-ES" kern="0" dirty="0">
                <a:solidFill>
                  <a:sysClr val="windowText" lastClr="000000"/>
                </a:solidFill>
              </a:rPr>
              <a:t> </a:t>
            </a:r>
          </a:p>
        </p:txBody>
      </p:sp>
      <p:cxnSp>
        <p:nvCxnSpPr>
          <p:cNvPr id="24" name="Conector recto de flecha 23"/>
          <p:cNvCxnSpPr/>
          <p:nvPr/>
        </p:nvCxnSpPr>
        <p:spPr>
          <a:xfrm>
            <a:off x="3440696" y="4826250"/>
            <a:ext cx="202505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/>
          <p:cNvPicPr preferRelativeResize="0"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53229" t="54506" r="41496" b="37177"/>
          <a:stretch/>
        </p:blipFill>
        <p:spPr>
          <a:xfrm>
            <a:off x="6704158" y="3827181"/>
            <a:ext cx="2030769" cy="180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133606" y="3827181"/>
            <a:ext cx="1800000" cy="180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"/>
          <p:cNvPicPr>
            <a:picLocks noChangeAspect="1" noChangeArrowheads="1"/>
          </p:cNvPicPr>
          <p:nvPr/>
        </p:nvPicPr>
        <p:blipFill>
          <a:blip r:embed="rId8" cstate="print"/>
          <a:srcRect l="19290" t="4094" r="53932" b="38501"/>
          <a:stretch>
            <a:fillRect/>
          </a:stretch>
        </p:blipFill>
        <p:spPr bwMode="auto">
          <a:xfrm rot="16200000">
            <a:off x="11273790" y="-111053"/>
            <a:ext cx="832385" cy="97089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" name="Rectángulo 1"/>
          <p:cNvSpPr/>
          <p:nvPr/>
        </p:nvSpPr>
        <p:spPr>
          <a:xfrm>
            <a:off x="1094208" y="1040663"/>
            <a:ext cx="21162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chemeClr val="tx1"/>
              </a:buClr>
              <a:buSzPct val="130000"/>
              <a:buFont typeface="Wingdings" panose="05000000000000000000" pitchFamily="2" charset="2"/>
              <a:buChar char="Ø"/>
              <a:defRPr/>
            </a:pPr>
            <a:r>
              <a:rPr lang="es-ES" b="1" u="sng" kern="0" dirty="0" err="1">
                <a:sym typeface="Wingdings" panose="05000000000000000000" pitchFamily="2" charset="2"/>
              </a:rPr>
              <a:t>Nc</a:t>
            </a:r>
            <a:r>
              <a:rPr lang="es-ES" b="1" u="sng" kern="0" dirty="0">
                <a:sym typeface="Wingdings" panose="05000000000000000000" pitchFamily="2" charset="2"/>
              </a:rPr>
              <a:t>-AFM</a:t>
            </a:r>
            <a:r>
              <a:rPr lang="es-ES" b="1" kern="0" dirty="0">
                <a:sym typeface="Wingdings" panose="05000000000000000000" pitchFamily="2" charset="2"/>
              </a:rPr>
              <a:t>: </a:t>
            </a:r>
            <a:r>
              <a:rPr lang="es-ES" b="1" kern="0" dirty="0" err="1">
                <a:sym typeface="Wingdings" panose="05000000000000000000" pitchFamily="2" charset="2"/>
              </a:rPr>
              <a:t>Dimers</a:t>
            </a:r>
            <a:endParaRPr lang="es-ES" b="1" kern="0" dirty="0">
              <a:sym typeface="Wingdings" panose="05000000000000000000" pitchFamily="2" charset="2"/>
            </a:endParaRPr>
          </a:p>
          <a:p>
            <a:pPr marL="342900" indent="-342900">
              <a:buClr>
                <a:schemeClr val="tx1"/>
              </a:buClr>
              <a:buSzPct val="130000"/>
              <a:buFont typeface="Wingdings" panose="05000000000000000000" pitchFamily="2" charset="2"/>
              <a:buChar char="Ø"/>
              <a:defRPr/>
            </a:pPr>
            <a:r>
              <a:rPr lang="es-ES" b="1" kern="0" dirty="0">
                <a:sym typeface="Wingdings" panose="05000000000000000000" pitchFamily="2" charset="2"/>
              </a:rPr>
              <a:t>No </a:t>
            </a:r>
            <a:r>
              <a:rPr lang="es-ES" b="1" kern="0" dirty="0" err="1">
                <a:sym typeface="Wingdings" panose="05000000000000000000" pitchFamily="2" charset="2"/>
              </a:rPr>
              <a:t>metalorganic</a:t>
            </a:r>
            <a:endParaRPr lang="es-ES" b="1" kern="0" dirty="0"/>
          </a:p>
        </p:txBody>
      </p:sp>
      <p:sp>
        <p:nvSpPr>
          <p:cNvPr id="19" name="CuadroTexto 18"/>
          <p:cNvSpPr txBox="1"/>
          <p:nvPr/>
        </p:nvSpPr>
        <p:spPr>
          <a:xfrm>
            <a:off x="1400477" y="273209"/>
            <a:ext cx="1422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HT PHASE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6053171" y="1515568"/>
            <a:ext cx="5400040" cy="1421472"/>
            <a:chOff x="6053171" y="1515568"/>
            <a:chExt cx="5400040" cy="1421472"/>
          </a:xfrm>
        </p:grpSpPr>
        <p:pic>
          <p:nvPicPr>
            <p:cNvPr id="6" name="Imagen 5"/>
            <p:cNvPicPr/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660"/>
            <a:stretch/>
          </p:blipFill>
          <p:spPr>
            <a:xfrm>
              <a:off x="6053171" y="1515568"/>
              <a:ext cx="5400040" cy="1005959"/>
            </a:xfrm>
            <a:prstGeom prst="rect">
              <a:avLst/>
            </a:prstGeom>
            <a:effectLst>
              <a:glow>
                <a:schemeClr val="accent1"/>
              </a:glow>
            </a:effectLst>
          </p:spPr>
        </p:pic>
        <p:pic>
          <p:nvPicPr>
            <p:cNvPr id="20" name="Imagen 19"/>
            <p:cNvPicPr/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97" t="70683" r="14709" b="-247"/>
            <a:stretch/>
          </p:blipFill>
          <p:spPr>
            <a:xfrm>
              <a:off x="9790503" y="2208377"/>
              <a:ext cx="1400176" cy="728663"/>
            </a:xfrm>
            <a:prstGeom prst="rect">
              <a:avLst/>
            </a:prstGeom>
            <a:effectLst>
              <a:glow>
                <a:schemeClr val="accent1"/>
              </a:glow>
            </a:effectLst>
          </p:spPr>
        </p:pic>
        <p:pic>
          <p:nvPicPr>
            <p:cNvPr id="21" name="Imagen 20"/>
            <p:cNvPicPr/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92" t="76112" r="72646" b="4435"/>
            <a:stretch/>
          </p:blipFill>
          <p:spPr>
            <a:xfrm>
              <a:off x="6796087" y="2389740"/>
              <a:ext cx="1165519" cy="452025"/>
            </a:xfrm>
            <a:prstGeom prst="rect">
              <a:avLst/>
            </a:prstGeom>
            <a:effectLst>
              <a:glow>
                <a:schemeClr val="accent1"/>
              </a:glow>
            </a:effectLst>
          </p:spPr>
        </p:pic>
      </p:grpSp>
      <p:sp>
        <p:nvSpPr>
          <p:cNvPr id="10" name="Rectángulo 9"/>
          <p:cNvSpPr/>
          <p:nvPr/>
        </p:nvSpPr>
        <p:spPr>
          <a:xfrm>
            <a:off x="9133606" y="1116676"/>
            <a:ext cx="2319605" cy="18907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5 Rectángulo"/>
          <p:cNvSpPr/>
          <p:nvPr/>
        </p:nvSpPr>
        <p:spPr>
          <a:xfrm>
            <a:off x="3900320" y="33187"/>
            <a:ext cx="4061286" cy="461665"/>
          </a:xfrm>
          <a:prstGeom prst="rect">
            <a:avLst/>
          </a:prstGeom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omic Sans MS" pitchFamily="66" charset="0"/>
              </a:rPr>
              <a:t>XPS + STM + NC-AFM</a:t>
            </a:r>
          </a:p>
        </p:txBody>
      </p:sp>
    </p:spTree>
    <p:extLst>
      <p:ext uri="{BB962C8B-B14F-4D97-AF65-F5344CB8AC3E}">
        <p14:creationId xmlns:p14="http://schemas.microsoft.com/office/powerpoint/2010/main" val="4028249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4" grpId="0" animBg="1"/>
      <p:bldP spid="16" grpId="0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2"/>
          <p:cNvSpPr>
            <a:spLocks noChangeArrowheads="1"/>
          </p:cNvSpPr>
          <p:nvPr/>
        </p:nvSpPr>
        <p:spPr bwMode="auto">
          <a:xfrm>
            <a:off x="6933483" y="5324829"/>
            <a:ext cx="2760870" cy="82954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5000" rIns="90000" bIns="45000">
            <a:spAutoFit/>
          </a:bodyPr>
          <a:lstStyle/>
          <a:p>
            <a:pPr marL="215900" indent="-215900" hangingPunct="1">
              <a:lnSpc>
                <a:spcPct val="100000"/>
              </a:lnSpc>
              <a:buSzPct val="45000"/>
              <a:buFont typeface="Arial" charset="0"/>
              <a:buChar char="•"/>
              <a:tabLst>
                <a:tab pos="723900" algn="l"/>
              </a:tabLst>
            </a:pPr>
            <a:r>
              <a:rPr lang="es-ES" sz="2400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alibri" pitchFamily="34" charset="0"/>
              </a:rPr>
              <a:t>T= 293K </a:t>
            </a:r>
            <a:r>
              <a:rPr lang="es-ES" sz="2400" dirty="0">
                <a:solidFill>
                  <a:srgbClr val="000000"/>
                </a:solidFill>
                <a:latin typeface="Calibri" pitchFamily="34" charset="0"/>
              </a:rPr>
              <a:t>= 5.6 ⁰</a:t>
            </a:r>
          </a:p>
          <a:p>
            <a:pPr marL="215900" indent="-215900" hangingPunct="1">
              <a:lnSpc>
                <a:spcPct val="100000"/>
              </a:lnSpc>
              <a:buSzPct val="45000"/>
              <a:buFont typeface="Arial" charset="0"/>
              <a:buChar char="•"/>
              <a:tabLst>
                <a:tab pos="723900" algn="l"/>
              </a:tabLst>
            </a:pPr>
            <a:r>
              <a:rPr lang="es-ES" sz="2400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s-ES" sz="2400" b="1" dirty="0">
                <a:solidFill>
                  <a:srgbClr val="0070C0"/>
                </a:solidFill>
                <a:latin typeface="Calibri" pitchFamily="34" charset="0"/>
              </a:rPr>
              <a:t>T= 523 K </a:t>
            </a:r>
            <a:r>
              <a:rPr lang="es-ES" sz="2400" dirty="0">
                <a:solidFill>
                  <a:srgbClr val="000000"/>
                </a:solidFill>
                <a:latin typeface="Calibri" pitchFamily="34" charset="0"/>
              </a:rPr>
              <a:t>= 5.4 ⁰</a:t>
            </a:r>
          </a:p>
        </p:txBody>
      </p:sp>
      <p:pic>
        <p:nvPicPr>
          <p:cNvPr id="6146" name="Picture 2" descr="Image result for nexafs spectroscopy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9" t="14152" r="61932" b="66187"/>
          <a:stretch/>
        </p:blipFill>
        <p:spPr bwMode="auto">
          <a:xfrm>
            <a:off x="10002798" y="2162468"/>
            <a:ext cx="1371601" cy="83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nexafs spectroscopy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14" t="17508" r="6108" b="61698"/>
          <a:stretch/>
        </p:blipFill>
        <p:spPr bwMode="auto">
          <a:xfrm>
            <a:off x="6466678" y="900592"/>
            <a:ext cx="1743965" cy="921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Image result for nexafs spectroscopy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14" t="55113" r="2890" b="22890"/>
          <a:stretch/>
        </p:blipFill>
        <p:spPr bwMode="auto">
          <a:xfrm>
            <a:off x="6676188" y="2033836"/>
            <a:ext cx="1517696" cy="1289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5 Rectángulo"/>
          <p:cNvSpPr/>
          <p:nvPr/>
        </p:nvSpPr>
        <p:spPr>
          <a:xfrm>
            <a:off x="8261151" y="1222887"/>
            <a:ext cx="1703562" cy="347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600" b="1" dirty="0"/>
              <a:t>p-polarization</a:t>
            </a:r>
          </a:p>
        </p:txBody>
      </p:sp>
      <p:sp>
        <p:nvSpPr>
          <p:cNvPr id="20" name="15 Rectángulo"/>
          <p:cNvSpPr/>
          <p:nvPr/>
        </p:nvSpPr>
        <p:spPr>
          <a:xfrm>
            <a:off x="8261151" y="2426549"/>
            <a:ext cx="1703562" cy="347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600" b="1" dirty="0"/>
              <a:t>s-polarization</a:t>
            </a:r>
          </a:p>
        </p:txBody>
      </p:sp>
      <p:pic>
        <p:nvPicPr>
          <p:cNvPr id="21" name="Picture 2" descr="Image result for nexafs spectroscopy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4" t="34774" r="58021" b="39773"/>
          <a:stretch/>
        </p:blipFill>
        <p:spPr bwMode="auto">
          <a:xfrm>
            <a:off x="9964713" y="998819"/>
            <a:ext cx="1327614" cy="824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errar llave 10"/>
          <p:cNvSpPr/>
          <p:nvPr/>
        </p:nvSpPr>
        <p:spPr>
          <a:xfrm>
            <a:off x="9490564" y="5004210"/>
            <a:ext cx="296806" cy="1489767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15 Rectángulo"/>
          <p:cNvSpPr/>
          <p:nvPr/>
        </p:nvSpPr>
        <p:spPr>
          <a:xfrm>
            <a:off x="10010816" y="5533013"/>
            <a:ext cx="21120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1600" b="1" u="sng" dirty="0">
                <a:solidFill>
                  <a:srgbClr val="FF0000"/>
                </a:solidFill>
              </a:rPr>
              <a:t>FLAT LYING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7579214" y="3470574"/>
            <a:ext cx="3109384" cy="1240742"/>
            <a:chOff x="7579214" y="3470574"/>
            <a:chExt cx="3109384" cy="1240742"/>
          </a:xfrm>
        </p:grpSpPr>
        <p:grpSp>
          <p:nvGrpSpPr>
            <p:cNvPr id="2" name="Grupo 1"/>
            <p:cNvGrpSpPr/>
            <p:nvPr/>
          </p:nvGrpSpPr>
          <p:grpSpPr>
            <a:xfrm>
              <a:off x="7857059" y="3679228"/>
              <a:ext cx="2831539" cy="806451"/>
              <a:chOff x="5637244" y="4251330"/>
              <a:chExt cx="2831539" cy="806451"/>
            </a:xfrm>
          </p:grpSpPr>
          <p:grpSp>
            <p:nvGrpSpPr>
              <p:cNvPr id="5" name="Group 25"/>
              <p:cNvGrpSpPr>
                <a:grpSpLocks/>
              </p:cNvGrpSpPr>
              <p:nvPr/>
            </p:nvGrpSpPr>
            <p:grpSpPr bwMode="auto">
              <a:xfrm>
                <a:off x="5928783" y="4251330"/>
                <a:ext cx="2540000" cy="806451"/>
                <a:chOff x="2801" y="2678"/>
                <a:chExt cx="1200" cy="508"/>
              </a:xfrm>
            </p:grpSpPr>
            <p:sp>
              <p:nvSpPr>
                <p:cNvPr id="6" name="Rectangle 26"/>
                <p:cNvSpPr>
                  <a:spLocks noChangeArrowheads="1"/>
                </p:cNvSpPr>
                <p:nvPr/>
              </p:nvSpPr>
              <p:spPr bwMode="auto">
                <a:xfrm>
                  <a:off x="2801" y="2678"/>
                  <a:ext cx="634" cy="23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lIns="90000" tIns="45000" rIns="90000" bIns="45000">
                  <a:spAutoFit/>
                </a:bodyPr>
                <a:lstStyle/>
                <a:p>
                  <a:pPr>
                    <a:lnSpc>
                      <a:spcPct val="100000"/>
                    </a:lnSpc>
                    <a:tabLst>
                      <a:tab pos="723900" algn="l"/>
                    </a:tabLst>
                  </a:pPr>
                  <a:r>
                    <a:rPr lang="es-ES" dirty="0" err="1">
                      <a:solidFill>
                        <a:srgbClr val="000000"/>
                      </a:solidFill>
                    </a:rPr>
                    <a:t>Ipol"s</a:t>
                  </a:r>
                  <a:r>
                    <a:rPr lang="es-ES" dirty="0">
                      <a:solidFill>
                        <a:srgbClr val="000000"/>
                      </a:solidFill>
                    </a:rPr>
                    <a:t>"</a:t>
                  </a:r>
                </a:p>
              </p:txBody>
            </p:sp>
            <p:sp>
              <p:nvSpPr>
                <p:cNvPr id="7" name="Rectangle 27"/>
                <p:cNvSpPr>
                  <a:spLocks noChangeArrowheads="1"/>
                </p:cNvSpPr>
                <p:nvPr/>
              </p:nvSpPr>
              <p:spPr bwMode="auto">
                <a:xfrm>
                  <a:off x="2801" y="2954"/>
                  <a:ext cx="634" cy="23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lIns="90000" tIns="45000" rIns="90000" bIns="45000">
                  <a:spAutoFit/>
                </a:bodyPr>
                <a:lstStyle/>
                <a:p>
                  <a:pPr>
                    <a:lnSpc>
                      <a:spcPct val="100000"/>
                    </a:lnSpc>
                    <a:tabLst>
                      <a:tab pos="723900" algn="l"/>
                    </a:tabLst>
                  </a:pPr>
                  <a:r>
                    <a:rPr lang="es-ES" dirty="0" err="1">
                      <a:solidFill>
                        <a:srgbClr val="000000"/>
                      </a:solidFill>
                    </a:rPr>
                    <a:t>Ipol“p</a:t>
                  </a:r>
                  <a:r>
                    <a:rPr lang="es-ES" dirty="0">
                      <a:solidFill>
                        <a:srgbClr val="000000"/>
                      </a:solidFill>
                    </a:rPr>
                    <a:t>"</a:t>
                  </a:r>
                </a:p>
              </p:txBody>
            </p:sp>
            <p:sp>
              <p:nvSpPr>
                <p:cNvPr id="8" name="Rectangle 28"/>
                <p:cNvSpPr>
                  <a:spLocks noChangeArrowheads="1"/>
                </p:cNvSpPr>
                <p:nvPr/>
              </p:nvSpPr>
              <p:spPr bwMode="auto">
                <a:xfrm>
                  <a:off x="3367" y="2816"/>
                  <a:ext cx="634" cy="232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lIns="90000" tIns="45000" rIns="90000" bIns="45000">
                  <a:spAutoFit/>
                </a:bodyPr>
                <a:lstStyle/>
                <a:p>
                  <a:pPr>
                    <a:lnSpc>
                      <a:spcPct val="100000"/>
                    </a:lnSpc>
                    <a:tabLst>
                      <a:tab pos="723900" algn="l"/>
                    </a:tabLst>
                  </a:pPr>
                  <a:r>
                    <a:rPr lang="es-ES" dirty="0">
                      <a:solidFill>
                        <a:srgbClr val="000000"/>
                      </a:solidFill>
                    </a:rPr>
                    <a:t>≈ α tan ϒ</a:t>
                  </a:r>
                </a:p>
              </p:txBody>
            </p:sp>
          </p:grpSp>
          <p:cxnSp>
            <p:nvCxnSpPr>
              <p:cNvPr id="12" name="Conector recto 11"/>
              <p:cNvCxnSpPr/>
              <p:nvPr/>
            </p:nvCxnSpPr>
            <p:spPr>
              <a:xfrm>
                <a:off x="5637244" y="4689477"/>
                <a:ext cx="1373156" cy="0"/>
              </a:xfrm>
              <a:prstGeom prst="line">
                <a:avLst/>
              </a:prstGeom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Rectángulo 23"/>
            <p:cNvSpPr/>
            <p:nvPr/>
          </p:nvSpPr>
          <p:spPr>
            <a:xfrm>
              <a:off x="7579214" y="3470574"/>
              <a:ext cx="2938574" cy="1240742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2" name="Picture 1"/>
          <p:cNvPicPr>
            <a:picLocks noChangeAspect="1" noChangeArrowheads="1"/>
          </p:cNvPicPr>
          <p:nvPr/>
        </p:nvPicPr>
        <p:blipFill>
          <a:blip r:embed="rId4" cstate="print"/>
          <a:srcRect l="19290" t="4094" r="53932" b="38501"/>
          <a:stretch>
            <a:fillRect/>
          </a:stretch>
        </p:blipFill>
        <p:spPr bwMode="auto">
          <a:xfrm rot="16200000">
            <a:off x="11273790" y="-111053"/>
            <a:ext cx="832385" cy="97089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10" name="Grupo 9"/>
          <p:cNvGrpSpPr/>
          <p:nvPr/>
        </p:nvGrpSpPr>
        <p:grpSpPr>
          <a:xfrm>
            <a:off x="152400" y="652155"/>
            <a:ext cx="6455434" cy="6054145"/>
            <a:chOff x="152400" y="652155"/>
            <a:chExt cx="6203438" cy="6054145"/>
          </a:xfrm>
        </p:grpSpPr>
        <p:pic>
          <p:nvPicPr>
            <p:cNvPr id="25" name="Imagen 24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" y="652155"/>
              <a:ext cx="6203438" cy="6054145"/>
            </a:xfrm>
            <a:prstGeom prst="rect">
              <a:avLst/>
            </a:prstGeom>
          </p:spPr>
        </p:pic>
        <p:sp>
          <p:nvSpPr>
            <p:cNvPr id="4" name="Rectángulo 3"/>
            <p:cNvSpPr/>
            <p:nvPr/>
          </p:nvSpPr>
          <p:spPr>
            <a:xfrm rot="16200000">
              <a:off x="231190" y="5036969"/>
              <a:ext cx="341176" cy="3186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C</a:t>
              </a:r>
            </a:p>
          </p:txBody>
        </p:sp>
      </p:grpSp>
      <p:sp>
        <p:nvSpPr>
          <p:cNvPr id="26" name="55 Rectángulo"/>
          <p:cNvSpPr/>
          <p:nvPr/>
        </p:nvSpPr>
        <p:spPr>
          <a:xfrm>
            <a:off x="3900319" y="33187"/>
            <a:ext cx="3581135" cy="461665"/>
          </a:xfrm>
          <a:prstGeom prst="rect">
            <a:avLst/>
          </a:prstGeom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omic Sans MS" pitchFamily="66" charset="0"/>
              </a:rPr>
              <a:t>NEXAFS Analysis</a:t>
            </a:r>
          </a:p>
        </p:txBody>
      </p:sp>
    </p:spTree>
    <p:extLst>
      <p:ext uri="{BB962C8B-B14F-4D97-AF65-F5344CB8AC3E}">
        <p14:creationId xmlns:p14="http://schemas.microsoft.com/office/powerpoint/2010/main" val="359704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/>
      <p:bldP spid="20" grpId="0"/>
      <p:bldP spid="11" grpId="0" animBg="1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1793060" y="734867"/>
            <a:ext cx="6925827" cy="5118936"/>
            <a:chOff x="1793060" y="734867"/>
            <a:chExt cx="6925827" cy="5118936"/>
          </a:xfrm>
        </p:grpSpPr>
        <p:pic>
          <p:nvPicPr>
            <p:cNvPr id="3" name="Imagen 2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3060" y="734867"/>
              <a:ext cx="6925827" cy="5118936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 rot="16200000">
              <a:off x="1907592" y="4455070"/>
              <a:ext cx="341176" cy="3186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C</a:t>
              </a:r>
            </a:p>
          </p:txBody>
        </p:sp>
      </p:grpSp>
      <p:cxnSp>
        <p:nvCxnSpPr>
          <p:cNvPr id="10" name="Conector recto de flecha 9"/>
          <p:cNvCxnSpPr/>
          <p:nvPr/>
        </p:nvCxnSpPr>
        <p:spPr>
          <a:xfrm flipH="1">
            <a:off x="2406316" y="4845818"/>
            <a:ext cx="1112217" cy="121935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ángulo 14"/>
          <p:cNvSpPr/>
          <p:nvPr/>
        </p:nvSpPr>
        <p:spPr>
          <a:xfrm>
            <a:off x="363130" y="6113299"/>
            <a:ext cx="44349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SzPct val="130000"/>
              <a:buFont typeface="Wingdings" panose="05000000000000000000" pitchFamily="2" charset="2"/>
              <a:buChar char="Ø"/>
              <a:defRPr/>
            </a:pPr>
            <a:r>
              <a:rPr lang="en-US" b="1" u="sng" kern="0" dirty="0"/>
              <a:t>Molecules present some aromaticity</a:t>
            </a:r>
            <a:endParaRPr lang="en-US" kern="0" dirty="0"/>
          </a:p>
          <a:p>
            <a:pPr algn="just">
              <a:buSzPct val="130000"/>
              <a:defRPr/>
            </a:pPr>
            <a:r>
              <a:rPr lang="es-ES" kern="0" dirty="0">
                <a:solidFill>
                  <a:sysClr val="windowText" lastClr="000000"/>
                </a:solidFill>
              </a:rPr>
              <a:t> 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1793060" y="286631"/>
            <a:ext cx="189296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 Black" panose="020B0A04020102020204" pitchFamily="34" charset="0"/>
              </a:rPr>
              <a:t>C K-edge</a:t>
            </a:r>
          </a:p>
        </p:txBody>
      </p:sp>
      <p:sp>
        <p:nvSpPr>
          <p:cNvPr id="34" name="Cerrar llave 33"/>
          <p:cNvSpPr/>
          <p:nvPr/>
        </p:nvSpPr>
        <p:spPr>
          <a:xfrm>
            <a:off x="8662736" y="994611"/>
            <a:ext cx="320842" cy="2454442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ángulo 34"/>
          <p:cNvSpPr/>
          <p:nvPr/>
        </p:nvSpPr>
        <p:spPr>
          <a:xfrm>
            <a:off x="8285237" y="1760167"/>
            <a:ext cx="36736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algn="ctr">
              <a:buSzPct val="130000"/>
              <a:buFont typeface="Wingdings" panose="05000000000000000000" pitchFamily="2" charset="2"/>
              <a:buChar char="Ø"/>
              <a:defRPr/>
            </a:pPr>
            <a:r>
              <a:rPr lang="en-US" b="1" u="sng" kern="0" dirty="0"/>
              <a:t>Similar electronic</a:t>
            </a:r>
          </a:p>
          <a:p>
            <a:pPr lvl="1" algn="ctr">
              <a:buSzPct val="130000"/>
              <a:defRPr/>
            </a:pPr>
            <a:r>
              <a:rPr lang="en-US" b="1" u="sng" kern="0" dirty="0"/>
              <a:t> structure </a:t>
            </a:r>
            <a:endParaRPr lang="en-US" kern="0" dirty="0">
              <a:solidFill>
                <a:sysClr val="windowText" lastClr="000000"/>
              </a:solidFill>
            </a:endParaRPr>
          </a:p>
          <a:p>
            <a:pPr algn="just">
              <a:buSzPct val="130000"/>
              <a:defRPr/>
            </a:pPr>
            <a:r>
              <a:rPr lang="es-ES" kern="0" dirty="0">
                <a:solidFill>
                  <a:sysClr val="windowText" lastClr="000000"/>
                </a:solidFill>
              </a:rPr>
              <a:t> 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9823167" y="1390835"/>
            <a:ext cx="11967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LT</a:t>
            </a:r>
            <a:r>
              <a:rPr lang="en-US" b="1" dirty="0"/>
              <a:t> </a:t>
            </a:r>
            <a:r>
              <a:rPr lang="en-US" dirty="0">
                <a:latin typeface="Calibri" panose="020F0502020204030204" pitchFamily="34" charset="0"/>
              </a:rPr>
              <a:t>→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RT </a:t>
            </a:r>
            <a:endParaRPr lang="en-US" dirty="0"/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3" cstate="print"/>
          <a:srcRect l="19290" t="4094" r="53932" b="38501"/>
          <a:stretch>
            <a:fillRect/>
          </a:stretch>
        </p:blipFill>
        <p:spPr bwMode="auto">
          <a:xfrm rot="16200000">
            <a:off x="11273790" y="-111053"/>
            <a:ext cx="832385" cy="97089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6" name="Grupo 5"/>
          <p:cNvGrpSpPr/>
          <p:nvPr/>
        </p:nvGrpSpPr>
        <p:grpSpPr>
          <a:xfrm>
            <a:off x="53006" y="4343403"/>
            <a:ext cx="3636679" cy="965097"/>
            <a:chOff x="53006" y="4343403"/>
            <a:chExt cx="3636679" cy="965097"/>
          </a:xfrm>
        </p:grpSpPr>
        <p:cxnSp>
          <p:nvCxnSpPr>
            <p:cNvPr id="7" name="Conector recto de flecha 6"/>
            <p:cNvCxnSpPr/>
            <p:nvPr/>
          </p:nvCxnSpPr>
          <p:spPr>
            <a:xfrm flipH="1">
              <a:off x="1793060" y="4523873"/>
              <a:ext cx="1896625" cy="507032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32"/>
            <p:cNvSpPr>
              <a:spLocks noChangeArrowheads="1"/>
            </p:cNvSpPr>
            <p:nvPr/>
          </p:nvSpPr>
          <p:spPr bwMode="auto">
            <a:xfrm>
              <a:off x="53006" y="4848289"/>
              <a:ext cx="1635980" cy="46021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square" lIns="90000" tIns="45000" rIns="90000" bIns="45000">
              <a:spAutoFit/>
            </a:bodyPr>
            <a:lstStyle/>
            <a:p>
              <a:pPr marL="342900" indent="-342900" hangingPunct="1">
                <a:lnSpc>
                  <a:spcPct val="100000"/>
                </a:lnSpc>
                <a:buSzPct val="45000"/>
                <a:buFont typeface="Wingdings" panose="05000000000000000000" pitchFamily="2" charset="2"/>
                <a:buChar char="ü"/>
                <a:tabLst>
                  <a:tab pos="723900" algn="l"/>
                </a:tabLst>
              </a:pPr>
              <a:r>
                <a:rPr lang="el-GR" sz="2400" b="1" dirty="0">
                  <a:solidFill>
                    <a:srgbClr val="FFC000"/>
                  </a:solidFill>
                  <a:latin typeface="Calibri" pitchFamily="34" charset="0"/>
                </a:rPr>
                <a:t>π</a:t>
              </a:r>
              <a:r>
                <a:rPr lang="es-ES" sz="2400" b="1" dirty="0">
                  <a:solidFill>
                    <a:srgbClr val="FFC000"/>
                  </a:solidFill>
                  <a:latin typeface="Calibri" pitchFamily="34" charset="0"/>
                </a:rPr>
                <a:t>* (C=N)</a:t>
              </a:r>
            </a:p>
          </p:txBody>
        </p:sp>
        <p:cxnSp>
          <p:nvCxnSpPr>
            <p:cNvPr id="4" name="Conector recto 3"/>
            <p:cNvCxnSpPr/>
            <p:nvPr/>
          </p:nvCxnSpPr>
          <p:spPr>
            <a:xfrm flipV="1">
              <a:off x="3689685" y="4343403"/>
              <a:ext cx="0" cy="78751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55 Rectángulo"/>
          <p:cNvSpPr/>
          <p:nvPr/>
        </p:nvSpPr>
        <p:spPr>
          <a:xfrm>
            <a:off x="3900319" y="33187"/>
            <a:ext cx="3581135" cy="461665"/>
          </a:xfrm>
          <a:prstGeom prst="rect">
            <a:avLst/>
          </a:prstGeom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omic Sans MS" pitchFamily="66" charset="0"/>
              </a:rPr>
              <a:t>NEXAFS Analysis</a:t>
            </a:r>
          </a:p>
        </p:txBody>
      </p:sp>
    </p:spTree>
    <p:extLst>
      <p:ext uri="{BB962C8B-B14F-4D97-AF65-F5344CB8AC3E}">
        <p14:creationId xmlns:p14="http://schemas.microsoft.com/office/powerpoint/2010/main" val="768527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4" grpId="0" animBg="1"/>
      <p:bldP spid="35" grpId="0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850382" y="1067948"/>
            <a:ext cx="4615366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chemeClr val="tx1"/>
              </a:buClr>
              <a:buSzPct val="130000"/>
              <a:buFont typeface="Wingdings" panose="05000000000000000000" pitchFamily="2" charset="2"/>
              <a:buChar char="Ø"/>
              <a:defRPr/>
            </a:pPr>
            <a:r>
              <a:rPr lang="es-ES" b="1" u="sng" kern="0" dirty="0">
                <a:sym typeface="Wingdings" panose="05000000000000000000" pitchFamily="2" charset="2"/>
              </a:rPr>
              <a:t>XPS</a:t>
            </a:r>
            <a:r>
              <a:rPr lang="es-ES" b="1" kern="0" dirty="0">
                <a:sym typeface="Wingdings" panose="05000000000000000000" pitchFamily="2" charset="2"/>
              </a:rPr>
              <a:t>:  -</a:t>
            </a:r>
            <a:r>
              <a:rPr lang="es-ES" b="1" kern="0" dirty="0" err="1">
                <a:sym typeface="Wingdings" panose="05000000000000000000" pitchFamily="2" charset="2"/>
              </a:rPr>
              <a:t>reaction</a:t>
            </a:r>
            <a:r>
              <a:rPr lang="es-ES" b="1" kern="0" dirty="0">
                <a:sym typeface="Wingdings" panose="05000000000000000000" pitchFamily="2" charset="2"/>
              </a:rPr>
              <a:t> </a:t>
            </a:r>
            <a:r>
              <a:rPr lang="es-ES" b="1" kern="0" dirty="0" err="1">
                <a:sym typeface="Wingdings" panose="05000000000000000000" pitchFamily="2" charset="2"/>
              </a:rPr>
              <a:t>takes</a:t>
            </a:r>
            <a:r>
              <a:rPr lang="es-ES" b="1" kern="0" dirty="0">
                <a:sym typeface="Wingdings" panose="05000000000000000000" pitchFamily="2" charset="2"/>
              </a:rPr>
              <a:t> place </a:t>
            </a:r>
            <a:r>
              <a:rPr lang="es-ES" b="1" kern="0" dirty="0" err="1">
                <a:sym typeface="Wingdings" panose="05000000000000000000" pitchFamily="2" charset="2"/>
              </a:rPr>
              <a:t>through</a:t>
            </a:r>
            <a:r>
              <a:rPr lang="es-ES" b="1" kern="0" dirty="0">
                <a:sym typeface="Wingdings" panose="05000000000000000000" pitchFamily="2" charset="2"/>
              </a:rPr>
              <a:t> N</a:t>
            </a:r>
          </a:p>
          <a:p>
            <a:pPr lvl="2">
              <a:buClr>
                <a:schemeClr val="tx1"/>
              </a:buClr>
              <a:buSzPct val="130000"/>
              <a:defRPr/>
            </a:pPr>
            <a:r>
              <a:rPr lang="es-ES" b="1" kern="0" dirty="0">
                <a:sym typeface="Wingdings" panose="05000000000000000000" pitchFamily="2" charset="2"/>
              </a:rPr>
              <a:t> - O,N </a:t>
            </a:r>
            <a:r>
              <a:rPr lang="es-ES" b="1" kern="0" dirty="0" err="1">
                <a:sym typeface="Wingdings" panose="05000000000000000000" pitchFamily="2" charset="2"/>
              </a:rPr>
              <a:t>dehydrogenated</a:t>
            </a:r>
            <a:endParaRPr lang="es-ES" b="1" kern="0" dirty="0">
              <a:sym typeface="Wingdings" panose="05000000000000000000" pitchFamily="2" charset="2"/>
            </a:endParaRPr>
          </a:p>
          <a:p>
            <a:pPr lvl="2">
              <a:buClr>
                <a:schemeClr val="tx1"/>
              </a:buClr>
              <a:buSzPct val="130000"/>
              <a:defRPr/>
            </a:pPr>
            <a:endParaRPr lang="es-ES" b="1" kern="0" dirty="0">
              <a:sym typeface="Wingdings" panose="05000000000000000000" pitchFamily="2" charset="2"/>
            </a:endParaRPr>
          </a:p>
          <a:p>
            <a:pPr lvl="2">
              <a:buClr>
                <a:schemeClr val="tx1"/>
              </a:buClr>
              <a:buSzPct val="130000"/>
              <a:defRPr/>
            </a:pPr>
            <a:endParaRPr lang="es-ES" b="1" kern="0" dirty="0">
              <a:sym typeface="Wingdings" panose="05000000000000000000" pitchFamily="2" charset="2"/>
            </a:endParaRPr>
          </a:p>
          <a:p>
            <a:pPr marL="342900" indent="-342900">
              <a:buClr>
                <a:schemeClr val="tx1"/>
              </a:buClr>
              <a:buSzPct val="130000"/>
              <a:buFont typeface="Wingdings" panose="05000000000000000000" pitchFamily="2" charset="2"/>
              <a:buChar char="Ø"/>
              <a:defRPr/>
            </a:pPr>
            <a:r>
              <a:rPr lang="es-ES" b="1" u="sng" kern="0" dirty="0" err="1">
                <a:sym typeface="Wingdings" panose="05000000000000000000" pitchFamily="2" charset="2"/>
              </a:rPr>
              <a:t>Nc</a:t>
            </a:r>
            <a:r>
              <a:rPr lang="es-ES" b="1" u="sng" kern="0" dirty="0">
                <a:sym typeface="Wingdings" panose="05000000000000000000" pitchFamily="2" charset="2"/>
              </a:rPr>
              <a:t>-AFM</a:t>
            </a:r>
            <a:r>
              <a:rPr lang="es-ES" b="1" kern="0" dirty="0">
                <a:sym typeface="Wingdings" panose="05000000000000000000" pitchFamily="2" charset="2"/>
              </a:rPr>
              <a:t>: </a:t>
            </a:r>
            <a:r>
              <a:rPr lang="es-ES" b="1" kern="0" dirty="0" err="1">
                <a:sym typeface="Wingdings" panose="05000000000000000000" pitchFamily="2" charset="2"/>
              </a:rPr>
              <a:t>Dimers</a:t>
            </a:r>
            <a:endParaRPr lang="es-ES" b="1" kern="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30643" t="23753" b="8582"/>
          <a:stretch/>
        </p:blipFill>
        <p:spPr bwMode="auto">
          <a:xfrm>
            <a:off x="3440696" y="1962948"/>
            <a:ext cx="1136072" cy="110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ángulo 9"/>
          <p:cNvSpPr/>
          <p:nvPr/>
        </p:nvSpPr>
        <p:spPr>
          <a:xfrm>
            <a:off x="4128654" y="4044987"/>
            <a:ext cx="2842451" cy="18907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errar llave 13"/>
          <p:cNvSpPr/>
          <p:nvPr/>
        </p:nvSpPr>
        <p:spPr>
          <a:xfrm>
            <a:off x="5580888" y="971079"/>
            <a:ext cx="322958" cy="2526100"/>
          </a:xfrm>
          <a:prstGeom prst="rightBrac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ángulo 14"/>
          <p:cNvSpPr/>
          <p:nvPr/>
        </p:nvSpPr>
        <p:spPr>
          <a:xfrm>
            <a:off x="811618" y="4929053"/>
            <a:ext cx="44349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SzPct val="130000"/>
              <a:buFont typeface="Wingdings" panose="05000000000000000000" pitchFamily="2" charset="2"/>
              <a:buChar char="Ø"/>
              <a:defRPr/>
            </a:pPr>
            <a:r>
              <a:rPr lang="en-US" b="1" u="sng" kern="0" dirty="0"/>
              <a:t>Electronic structure</a:t>
            </a:r>
            <a:endParaRPr lang="en-US" kern="0" dirty="0">
              <a:solidFill>
                <a:sysClr val="windowText" lastClr="000000"/>
              </a:solidFill>
            </a:endParaRPr>
          </a:p>
          <a:p>
            <a:pPr algn="just">
              <a:buSzPct val="130000"/>
              <a:defRPr/>
            </a:pPr>
            <a:r>
              <a:rPr lang="es-ES" kern="0" dirty="0">
                <a:solidFill>
                  <a:sysClr val="windowText" lastClr="000000"/>
                </a:solidFill>
              </a:rPr>
              <a:t>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10295578" y="5996226"/>
            <a:ext cx="189642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SzPct val="130000"/>
              <a:defRPr/>
            </a:pPr>
            <a:r>
              <a:rPr lang="en-US" sz="3200" b="1" kern="0" dirty="0">
                <a:solidFill>
                  <a:srgbClr val="FF0000"/>
                </a:solidFill>
              </a:rPr>
              <a:t>Theory</a:t>
            </a:r>
            <a:endParaRPr lang="en-US" sz="3200" kern="0" dirty="0">
              <a:solidFill>
                <a:srgbClr val="FF0000"/>
              </a:solidFill>
            </a:endParaRPr>
          </a:p>
          <a:p>
            <a:pPr algn="just">
              <a:buSzPct val="130000"/>
              <a:defRPr/>
            </a:pPr>
            <a:r>
              <a:rPr lang="es-ES" kern="0" dirty="0">
                <a:solidFill>
                  <a:sysClr val="windowText" lastClr="000000"/>
                </a:solidFill>
              </a:rPr>
              <a:t>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850382" y="3111283"/>
            <a:ext cx="19730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SzPct val="130000"/>
              <a:buFont typeface="Wingdings" panose="05000000000000000000" pitchFamily="2" charset="2"/>
              <a:buChar char="Ø"/>
              <a:defRPr/>
            </a:pPr>
            <a:r>
              <a:rPr lang="en-US" b="1" u="sng" kern="0" dirty="0"/>
              <a:t>STM images</a:t>
            </a:r>
            <a:endParaRPr lang="en-US" kern="0" dirty="0">
              <a:solidFill>
                <a:sysClr val="windowText" lastClr="000000"/>
              </a:solidFill>
            </a:endParaRPr>
          </a:p>
          <a:p>
            <a:pPr algn="just">
              <a:buSzPct val="130000"/>
              <a:defRPr/>
            </a:pPr>
            <a:r>
              <a:rPr lang="es-ES" kern="0" dirty="0">
                <a:solidFill>
                  <a:sysClr val="windowText" lastClr="000000"/>
                </a:solidFill>
              </a:rPr>
              <a:t> </a:t>
            </a:r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5" cstate="print"/>
          <a:srcRect l="19290" t="4094" r="53932" b="38501"/>
          <a:stretch>
            <a:fillRect/>
          </a:stretch>
        </p:blipFill>
        <p:spPr bwMode="auto">
          <a:xfrm rot="16200000">
            <a:off x="11273790" y="-111053"/>
            <a:ext cx="832385" cy="97089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" name="CuadroTexto 19"/>
          <p:cNvSpPr txBox="1"/>
          <p:nvPr/>
        </p:nvSpPr>
        <p:spPr>
          <a:xfrm>
            <a:off x="1400477" y="273209"/>
            <a:ext cx="1422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HT PHASE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4230243" y="4447570"/>
            <a:ext cx="5746564" cy="1453409"/>
            <a:chOff x="4230243" y="4447570"/>
            <a:chExt cx="5746564" cy="1453409"/>
          </a:xfrm>
        </p:grpSpPr>
        <p:grpSp>
          <p:nvGrpSpPr>
            <p:cNvPr id="4" name="Grupo 3"/>
            <p:cNvGrpSpPr/>
            <p:nvPr/>
          </p:nvGrpSpPr>
          <p:grpSpPr>
            <a:xfrm>
              <a:off x="4230243" y="4447570"/>
              <a:ext cx="5746564" cy="1343401"/>
              <a:chOff x="4230243" y="4447570"/>
              <a:chExt cx="5746564" cy="1343401"/>
            </a:xfrm>
          </p:grpSpPr>
          <p:pic>
            <p:nvPicPr>
              <p:cNvPr id="6" name="Imagen 5"/>
              <p:cNvPicPr/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554" b="25278"/>
              <a:stretch/>
            </p:blipFill>
            <p:spPr>
              <a:xfrm>
                <a:off x="6982690" y="4447570"/>
                <a:ext cx="2994117" cy="1011121"/>
              </a:xfrm>
              <a:prstGeom prst="rect">
                <a:avLst/>
              </a:prstGeom>
              <a:effectLst>
                <a:glow>
                  <a:schemeClr val="accent1"/>
                </a:glow>
              </a:effectLst>
            </p:spPr>
          </p:pic>
          <p:pic>
            <p:nvPicPr>
              <p:cNvPr id="3" name="Imagen 2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606" t="27352" r="10243" b="32753"/>
              <a:stretch/>
            </p:blipFill>
            <p:spPr>
              <a:xfrm>
                <a:off x="4230243" y="4510998"/>
                <a:ext cx="2673580" cy="827948"/>
              </a:xfrm>
              <a:prstGeom prst="rect">
                <a:avLst/>
              </a:prstGeom>
            </p:spPr>
          </p:pic>
          <p:pic>
            <p:nvPicPr>
              <p:cNvPr id="21" name="Imagen 20"/>
              <p:cNvPicPr/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092" t="76112" r="72646" b="4435"/>
              <a:stretch/>
            </p:blipFill>
            <p:spPr>
              <a:xfrm>
                <a:off x="5029205" y="5338946"/>
                <a:ext cx="1165519" cy="452025"/>
              </a:xfrm>
              <a:prstGeom prst="rect">
                <a:avLst/>
              </a:prstGeom>
              <a:effectLst>
                <a:glow>
                  <a:schemeClr val="accent1"/>
                </a:glow>
              </a:effectLst>
            </p:spPr>
          </p:pic>
        </p:grpSp>
        <p:pic>
          <p:nvPicPr>
            <p:cNvPr id="26" name="Imagen 25"/>
            <p:cNvPicPr/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97" t="70683" r="14709" b="-247"/>
            <a:stretch/>
          </p:blipFill>
          <p:spPr>
            <a:xfrm>
              <a:off x="8101229" y="5172316"/>
              <a:ext cx="1400176" cy="728663"/>
            </a:xfrm>
            <a:prstGeom prst="rect">
              <a:avLst/>
            </a:prstGeom>
            <a:effectLst>
              <a:glow>
                <a:schemeClr val="accent1"/>
              </a:glow>
            </a:effectLst>
          </p:spPr>
        </p:pic>
      </p:grpSp>
      <p:grpSp>
        <p:nvGrpSpPr>
          <p:cNvPr id="27" name="Grupo 26"/>
          <p:cNvGrpSpPr/>
          <p:nvPr/>
        </p:nvGrpSpPr>
        <p:grpSpPr>
          <a:xfrm>
            <a:off x="6053171" y="1515568"/>
            <a:ext cx="5400040" cy="1421472"/>
            <a:chOff x="6053171" y="1515568"/>
            <a:chExt cx="5400040" cy="1421472"/>
          </a:xfrm>
        </p:grpSpPr>
        <p:pic>
          <p:nvPicPr>
            <p:cNvPr id="28" name="Imagen 27"/>
            <p:cNvPicPr/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660"/>
            <a:stretch/>
          </p:blipFill>
          <p:spPr>
            <a:xfrm>
              <a:off x="6053171" y="1515568"/>
              <a:ext cx="5400040" cy="1005959"/>
            </a:xfrm>
            <a:prstGeom prst="rect">
              <a:avLst/>
            </a:prstGeom>
            <a:effectLst>
              <a:glow>
                <a:schemeClr val="accent1"/>
              </a:glow>
            </a:effectLst>
          </p:spPr>
        </p:pic>
        <p:pic>
          <p:nvPicPr>
            <p:cNvPr id="29" name="Imagen 28"/>
            <p:cNvPicPr/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97" t="70683" r="14709" b="-247"/>
            <a:stretch/>
          </p:blipFill>
          <p:spPr>
            <a:xfrm>
              <a:off x="9790503" y="2208377"/>
              <a:ext cx="1400176" cy="728663"/>
            </a:xfrm>
            <a:prstGeom prst="rect">
              <a:avLst/>
            </a:prstGeom>
            <a:effectLst>
              <a:glow>
                <a:schemeClr val="accent1"/>
              </a:glow>
            </a:effectLst>
          </p:spPr>
        </p:pic>
        <p:pic>
          <p:nvPicPr>
            <p:cNvPr id="30" name="Imagen 29"/>
            <p:cNvPicPr/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92" t="76112" r="72646" b="4435"/>
            <a:stretch/>
          </p:blipFill>
          <p:spPr>
            <a:xfrm>
              <a:off x="6796087" y="2389740"/>
              <a:ext cx="1165519" cy="452025"/>
            </a:xfrm>
            <a:prstGeom prst="rect">
              <a:avLst/>
            </a:prstGeom>
            <a:effectLst>
              <a:glow>
                <a:schemeClr val="accent1"/>
              </a:glow>
            </a:effectLst>
          </p:spPr>
        </p:pic>
      </p:grpSp>
      <p:sp>
        <p:nvSpPr>
          <p:cNvPr id="31" name="Rectángulo 30"/>
          <p:cNvSpPr/>
          <p:nvPr/>
        </p:nvSpPr>
        <p:spPr>
          <a:xfrm>
            <a:off x="9133606" y="1116676"/>
            <a:ext cx="2319605" cy="18907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5 Rectángulo"/>
          <p:cNvSpPr/>
          <p:nvPr/>
        </p:nvSpPr>
        <p:spPr>
          <a:xfrm>
            <a:off x="3532521" y="34213"/>
            <a:ext cx="5601085" cy="461665"/>
          </a:xfrm>
          <a:prstGeom prst="rect">
            <a:avLst/>
          </a:prstGeom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omic Sans MS" pitchFamily="66" charset="0"/>
              </a:rPr>
              <a:t>XPS + STM + NC-AFM + NEXAFS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10537641" y="4186308"/>
            <a:ext cx="13060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SzPct val="130000"/>
              <a:defRPr/>
            </a:pPr>
            <a:r>
              <a:rPr lang="en-US" sz="7200" b="1" kern="0" dirty="0">
                <a:solidFill>
                  <a:srgbClr val="FF0000"/>
                </a:solidFill>
              </a:rPr>
              <a:t>?</a:t>
            </a:r>
            <a:endParaRPr lang="en-US" sz="7200" kern="0" dirty="0">
              <a:solidFill>
                <a:srgbClr val="FF0000"/>
              </a:solidFill>
            </a:endParaRPr>
          </a:p>
          <a:p>
            <a:pPr algn="just">
              <a:buSzPct val="130000"/>
              <a:defRPr/>
            </a:pPr>
            <a:r>
              <a:rPr lang="es-ES" kern="0" dirty="0">
                <a:solidFill>
                  <a:sysClr val="windowText" lastClr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3100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/>
      <p:bldP spid="16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 l="19290" t="4094" r="53932" b="38501"/>
          <a:stretch>
            <a:fillRect/>
          </a:stretch>
        </p:blipFill>
        <p:spPr bwMode="auto">
          <a:xfrm rot="16200000">
            <a:off x="11273790" y="-111053"/>
            <a:ext cx="832385" cy="97089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 l="20002" t="19991"/>
          <a:stretch>
            <a:fillRect/>
          </a:stretch>
        </p:blipFill>
        <p:spPr bwMode="auto">
          <a:xfrm>
            <a:off x="1329350" y="1185865"/>
            <a:ext cx="2507048" cy="25073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0" t="24558" r="26434" b="29155"/>
          <a:stretch/>
        </p:blipFill>
        <p:spPr>
          <a:xfrm>
            <a:off x="4501696" y="1185865"/>
            <a:ext cx="2616050" cy="25269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02" r="1031" b="14213"/>
          <a:stretch/>
        </p:blipFill>
        <p:spPr bwMode="auto">
          <a:xfrm>
            <a:off x="4501695" y="4102984"/>
            <a:ext cx="2616051" cy="25264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" r="52203" b="14213"/>
          <a:stretch/>
        </p:blipFill>
        <p:spPr bwMode="auto">
          <a:xfrm>
            <a:off x="1329350" y="4102984"/>
            <a:ext cx="2507048" cy="2510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CuadroTexto 9"/>
          <p:cNvSpPr txBox="1"/>
          <p:nvPr/>
        </p:nvSpPr>
        <p:spPr>
          <a:xfrm>
            <a:off x="1479059" y="611672"/>
            <a:ext cx="2207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EXPERIMENTAL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5237981" y="611672"/>
            <a:ext cx="2207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THEORY</a:t>
            </a:r>
          </a:p>
        </p:txBody>
      </p:sp>
      <p:sp>
        <p:nvSpPr>
          <p:cNvPr id="14" name="Line 22"/>
          <p:cNvSpPr>
            <a:spLocks noChangeShapeType="1"/>
          </p:cNvSpPr>
          <p:nvPr/>
        </p:nvSpPr>
        <p:spPr bwMode="auto">
          <a:xfrm>
            <a:off x="4227905" y="990552"/>
            <a:ext cx="0" cy="5560690"/>
          </a:xfrm>
          <a:prstGeom prst="line">
            <a:avLst/>
          </a:prstGeom>
          <a:noFill/>
          <a:ln w="28440">
            <a:solidFill>
              <a:srgbClr val="00B0F0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8" name="Imagen 17" descr="vmdscene.tga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01" t="18147" r="39085" b="36270"/>
          <a:stretch/>
        </p:blipFill>
        <p:spPr>
          <a:xfrm>
            <a:off x="8578716" y="1995102"/>
            <a:ext cx="2481492" cy="32997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Rectángulo 18"/>
          <p:cNvSpPr/>
          <p:nvPr/>
        </p:nvSpPr>
        <p:spPr>
          <a:xfrm>
            <a:off x="7391535" y="5719117"/>
            <a:ext cx="44796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SzPct val="130000"/>
              <a:buFont typeface="Wingdings" panose="05000000000000000000" pitchFamily="2" charset="2"/>
              <a:buChar char="Ø"/>
              <a:defRPr/>
            </a:pPr>
            <a:r>
              <a:rPr lang="en-US" b="1" u="sng" kern="0" dirty="0"/>
              <a:t>Theory in agreement with experiments for </a:t>
            </a:r>
            <a:r>
              <a:rPr lang="en-US" b="1" u="sng" kern="0" dirty="0" err="1"/>
              <a:t>azine</a:t>
            </a:r>
            <a:r>
              <a:rPr lang="en-US" b="1" u="sng" kern="0" dirty="0"/>
              <a:t> structure</a:t>
            </a:r>
            <a:endParaRPr lang="en-US" kern="0" dirty="0">
              <a:solidFill>
                <a:sysClr val="windowText" lastClr="000000"/>
              </a:solidFill>
            </a:endParaRPr>
          </a:p>
          <a:p>
            <a:pPr algn="just">
              <a:buSzPct val="130000"/>
              <a:defRPr/>
            </a:pPr>
            <a:r>
              <a:rPr lang="es-ES" kern="0" dirty="0">
                <a:solidFill>
                  <a:sysClr val="windowText" lastClr="000000"/>
                </a:solidFill>
              </a:rPr>
              <a:t> </a:t>
            </a:r>
          </a:p>
        </p:txBody>
      </p:sp>
      <p:pic>
        <p:nvPicPr>
          <p:cNvPr id="20" name="Imagen 19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21" t="6742" b="37539"/>
          <a:stretch/>
        </p:blipFill>
        <p:spPr>
          <a:xfrm>
            <a:off x="8733206" y="821426"/>
            <a:ext cx="2310062" cy="7539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55 Rectángulo"/>
          <p:cNvSpPr/>
          <p:nvPr/>
        </p:nvSpPr>
        <p:spPr>
          <a:xfrm>
            <a:off x="3900319" y="33187"/>
            <a:ext cx="4678397" cy="461665"/>
          </a:xfrm>
          <a:prstGeom prst="rect">
            <a:avLst/>
          </a:prstGeom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omic Sans MS" pitchFamily="66" charset="0"/>
              </a:rPr>
              <a:t>Simulations DFT Calculations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8487F58A-AD02-B441-8960-942B2ECD0284}"/>
              </a:ext>
            </a:extLst>
          </p:cNvPr>
          <p:cNvSpPr/>
          <p:nvPr/>
        </p:nvSpPr>
        <p:spPr>
          <a:xfrm>
            <a:off x="9090212" y="3693262"/>
            <a:ext cx="376517" cy="40972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497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6425961" y="3996980"/>
            <a:ext cx="4249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u="sng" dirty="0"/>
              <a:t>CHARGE TRANSFER : 1,21 e/molecule</a:t>
            </a:r>
          </a:p>
          <a:p>
            <a:r>
              <a:rPr lang="en-US" b="1" u="sng" dirty="0"/>
              <a:t> </a:t>
            </a:r>
            <a:endParaRPr lang="en-US" u="sng" dirty="0">
              <a:latin typeface="Calibri" panose="020F05020202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38" y="3194043"/>
            <a:ext cx="5268398" cy="3721706"/>
          </a:xfrm>
          <a:prstGeom prst="rect">
            <a:avLst/>
          </a:prstGeom>
        </p:spPr>
      </p:pic>
      <p:pic>
        <p:nvPicPr>
          <p:cNvPr id="61" name="Imagen 6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2"/>
          <a:stretch/>
        </p:blipFill>
        <p:spPr>
          <a:xfrm>
            <a:off x="1310044" y="944448"/>
            <a:ext cx="1894610" cy="1620000"/>
          </a:xfrm>
          <a:prstGeom prst="rect">
            <a:avLst/>
          </a:prstGeom>
        </p:spPr>
      </p:pic>
      <p:pic>
        <p:nvPicPr>
          <p:cNvPr id="62" name="Imagen 6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319" y="944448"/>
            <a:ext cx="1894613" cy="1620000"/>
          </a:xfrm>
          <a:prstGeom prst="rect">
            <a:avLst/>
          </a:prstGeom>
        </p:spPr>
      </p:pic>
      <p:pic>
        <p:nvPicPr>
          <p:cNvPr id="63" name="Imagen 62" descr="Interface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8" t="20321" r="24990" b="17738"/>
          <a:stretch/>
        </p:blipFill>
        <p:spPr>
          <a:xfrm>
            <a:off x="8517204" y="854043"/>
            <a:ext cx="2084586" cy="2340000"/>
          </a:xfrm>
          <a:prstGeom prst="rect">
            <a:avLst/>
          </a:prstGeom>
        </p:spPr>
      </p:pic>
      <p:sp>
        <p:nvSpPr>
          <p:cNvPr id="64" name="CuadroTexto 63"/>
          <p:cNvSpPr txBox="1"/>
          <p:nvPr/>
        </p:nvSpPr>
        <p:spPr>
          <a:xfrm>
            <a:off x="1878918" y="575116"/>
            <a:ext cx="1325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AZO (g)</a:t>
            </a:r>
          </a:p>
        </p:txBody>
      </p:sp>
      <p:sp>
        <p:nvSpPr>
          <p:cNvPr id="65" name="CuadroTexto 64"/>
          <p:cNvSpPr txBox="1"/>
          <p:nvPr/>
        </p:nvSpPr>
        <p:spPr>
          <a:xfrm>
            <a:off x="4221802" y="621282"/>
            <a:ext cx="1282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AZINE (g)</a:t>
            </a:r>
          </a:p>
          <a:p>
            <a:endParaRPr lang="en-US" dirty="0"/>
          </a:p>
        </p:txBody>
      </p:sp>
      <p:cxnSp>
        <p:nvCxnSpPr>
          <p:cNvPr id="41" name="Conector recto 40"/>
          <p:cNvCxnSpPr/>
          <p:nvPr/>
        </p:nvCxnSpPr>
        <p:spPr>
          <a:xfrm>
            <a:off x="3505200" y="494852"/>
            <a:ext cx="0" cy="2537596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CuadroTexto 65"/>
          <p:cNvSpPr txBox="1"/>
          <p:nvPr/>
        </p:nvSpPr>
        <p:spPr>
          <a:xfrm>
            <a:off x="8649221" y="390450"/>
            <a:ext cx="1994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AZINE/Cu(110)</a:t>
            </a:r>
          </a:p>
        </p:txBody>
      </p:sp>
      <p:pic>
        <p:nvPicPr>
          <p:cNvPr id="67" name="Imagen 66" descr="a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9" r="16085"/>
          <a:stretch/>
        </p:blipFill>
        <p:spPr>
          <a:xfrm>
            <a:off x="10675713" y="621282"/>
            <a:ext cx="1049663" cy="2484000"/>
          </a:xfrm>
          <a:prstGeom prst="rect">
            <a:avLst/>
          </a:prstGeom>
          <a:ln>
            <a:solidFill>
              <a:srgbClr val="FFFFFF"/>
            </a:solidFill>
          </a:ln>
        </p:spPr>
      </p:pic>
      <p:sp>
        <p:nvSpPr>
          <p:cNvPr id="68" name="CuadroTexto 67"/>
          <p:cNvSpPr txBox="1"/>
          <p:nvPr/>
        </p:nvSpPr>
        <p:spPr>
          <a:xfrm>
            <a:off x="9584818" y="4811758"/>
            <a:ext cx="29206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Partial conjugation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Azo character</a:t>
            </a:r>
          </a:p>
        </p:txBody>
      </p:sp>
      <p:sp>
        <p:nvSpPr>
          <p:cNvPr id="15" name="55 Rectángulo"/>
          <p:cNvSpPr/>
          <p:nvPr/>
        </p:nvSpPr>
        <p:spPr>
          <a:xfrm>
            <a:off x="3900319" y="33187"/>
            <a:ext cx="4678397" cy="461665"/>
          </a:xfrm>
          <a:prstGeom prst="rect">
            <a:avLst/>
          </a:prstGeom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omic Sans MS" pitchFamily="66" charset="0"/>
              </a:rPr>
              <a:t>Simulations DFT Calculations</a:t>
            </a:r>
          </a:p>
        </p:txBody>
      </p:sp>
      <p:sp>
        <p:nvSpPr>
          <p:cNvPr id="2" name="Rectángulo 1"/>
          <p:cNvSpPr/>
          <p:nvPr/>
        </p:nvSpPr>
        <p:spPr>
          <a:xfrm>
            <a:off x="6680515" y="4799917"/>
            <a:ext cx="34109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u="sng" dirty="0">
                <a:latin typeface="Calibri" panose="020F0502020204030204" pitchFamily="34" charset="0"/>
              </a:rPr>
              <a:t>Intramolecular charge distribution: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CA44EE6-1FCC-1244-A3C4-06C2D0BF3D02}"/>
              </a:ext>
            </a:extLst>
          </p:cNvPr>
          <p:cNvSpPr txBox="1"/>
          <p:nvPr/>
        </p:nvSpPr>
        <p:spPr>
          <a:xfrm>
            <a:off x="8385982" y="5809129"/>
            <a:ext cx="1872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TTF </a:t>
            </a:r>
            <a:r>
              <a:rPr lang="es-ES" dirty="0" err="1"/>
              <a:t>on</a:t>
            </a:r>
            <a:r>
              <a:rPr lang="es-ES" dirty="0"/>
              <a:t> Cu: 0.7 eV </a:t>
            </a:r>
          </a:p>
        </p:txBody>
      </p:sp>
    </p:spTree>
    <p:extLst>
      <p:ext uri="{BB962C8B-B14F-4D97-AF65-F5344CB8AC3E}">
        <p14:creationId xmlns:p14="http://schemas.microsoft.com/office/powerpoint/2010/main" val="179886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4" grpId="0"/>
      <p:bldP spid="65" grpId="0"/>
      <p:bldP spid="66" grpId="0"/>
      <p:bldP spid="68" grpId="0"/>
      <p:bldP spid="15" grpId="0" animBg="1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Imagen 5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469"/>
          <a:stretch/>
        </p:blipFill>
        <p:spPr>
          <a:xfrm>
            <a:off x="7016620" y="3002033"/>
            <a:ext cx="4955385" cy="385596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E1079B3-3F5C-0F48-BEA5-58276DF09B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98"/>
          <a:stretch/>
        </p:blipFill>
        <p:spPr>
          <a:xfrm>
            <a:off x="279086" y="657808"/>
            <a:ext cx="5928599" cy="546307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A24F3C8-07BD-2A48-A115-CE3998C1AE8B}"/>
              </a:ext>
            </a:extLst>
          </p:cNvPr>
          <p:cNvSpPr txBox="1"/>
          <p:nvPr/>
        </p:nvSpPr>
        <p:spPr>
          <a:xfrm>
            <a:off x="7016620" y="657808"/>
            <a:ext cx="38641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dirty="0"/>
              <a:t>Bond </a:t>
            </a:r>
            <a:r>
              <a:rPr lang="es-ES" sz="3600" dirty="0" err="1"/>
              <a:t>order</a:t>
            </a:r>
            <a:r>
              <a:rPr lang="es-ES" sz="3600" dirty="0"/>
              <a:t> </a:t>
            </a:r>
            <a:r>
              <a:rPr lang="es-ES" sz="3600" dirty="0" err="1"/>
              <a:t>analysis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17446981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"/>
          <p:cNvPicPr>
            <a:picLocks noChangeAspect="1" noChangeArrowheads="1"/>
          </p:cNvPicPr>
          <p:nvPr/>
        </p:nvPicPr>
        <p:blipFill>
          <a:blip r:embed="rId3" cstate="print"/>
          <a:srcRect l="19290" t="4094" r="53932" b="38501"/>
          <a:stretch>
            <a:fillRect/>
          </a:stretch>
        </p:blipFill>
        <p:spPr bwMode="auto">
          <a:xfrm rot="16200000">
            <a:off x="11273790" y="-111053"/>
            <a:ext cx="832385" cy="97089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1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92" y="1189947"/>
            <a:ext cx="10649941" cy="22556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53"/>
          <p:cNvSpPr txBox="1"/>
          <p:nvPr/>
        </p:nvSpPr>
        <p:spPr>
          <a:xfrm>
            <a:off x="273239" y="3813348"/>
            <a:ext cx="824005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Strong surface-molecule interaction, the </a:t>
            </a:r>
            <a:r>
              <a:rPr lang="en-US" dirty="0" err="1"/>
              <a:t>quinoneazine</a:t>
            </a:r>
            <a:r>
              <a:rPr lang="en-US" dirty="0"/>
              <a:t> molecule accommodates 1.2 electrons at its carbonyl ends, inducing an </a:t>
            </a:r>
            <a:r>
              <a:rPr lang="en-US" dirty="0" err="1"/>
              <a:t>intramolecular</a:t>
            </a:r>
            <a:r>
              <a:rPr lang="en-US" dirty="0"/>
              <a:t> charge redistribution and leading to partial conjugation of the rings, conferring </a:t>
            </a:r>
            <a:r>
              <a:rPr lang="en-US" dirty="0" err="1"/>
              <a:t>azo</a:t>
            </a:r>
            <a:r>
              <a:rPr lang="en-US" dirty="0"/>
              <a:t>-character at the nitrogen sites.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Organic electronic </a:t>
            </a:r>
            <a:r>
              <a:rPr lang="en-US" dirty="0" err="1"/>
              <a:t>devices:Molecular</a:t>
            </a:r>
            <a:r>
              <a:rPr lang="en-US" dirty="0"/>
              <a:t> electronics → alternative silicon technology → conductive polymers, donor-acceptor compounds improving the interphase between donor-acceptor.</a:t>
            </a:r>
          </a:p>
          <a:p>
            <a:r>
              <a:rPr lang="en-US" dirty="0"/>
              <a:t> </a:t>
            </a:r>
            <a:endParaRPr lang="es-ES" dirty="0"/>
          </a:p>
        </p:txBody>
      </p:sp>
      <p:grpSp>
        <p:nvGrpSpPr>
          <p:cNvPr id="7" name="Grupo 17"/>
          <p:cNvGrpSpPr>
            <a:grpSpLocks noChangeAspect="1"/>
          </p:cNvGrpSpPr>
          <p:nvPr/>
        </p:nvGrpSpPr>
        <p:grpSpPr>
          <a:xfrm>
            <a:off x="8761478" y="3611838"/>
            <a:ext cx="2955952" cy="2659042"/>
            <a:chOff x="9687763" y="4330177"/>
            <a:chExt cx="2609718" cy="2474953"/>
          </a:xfrm>
        </p:grpSpPr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717047" y="4330177"/>
              <a:ext cx="2474953" cy="24749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2" descr="C:\Users\ORDENADOR2\Downloads\a (1).pn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6706624">
              <a:off x="10455482" y="4356595"/>
              <a:ext cx="1074279" cy="2609718"/>
            </a:xfrm>
            <a:prstGeom prst="rect">
              <a:avLst/>
            </a:prstGeom>
            <a:noFill/>
          </p:spPr>
        </p:pic>
      </p:grpSp>
      <p:sp>
        <p:nvSpPr>
          <p:cNvPr id="10" name="55 Rectángulo"/>
          <p:cNvSpPr/>
          <p:nvPr/>
        </p:nvSpPr>
        <p:spPr>
          <a:xfrm>
            <a:off x="3900319" y="33187"/>
            <a:ext cx="3581135" cy="461665"/>
          </a:xfrm>
          <a:prstGeom prst="rect">
            <a:avLst/>
          </a:prstGeom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omic Sans MS" pitchFamily="66" charset="0"/>
              </a:rPr>
              <a:t>Conclusions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831272" y="6270880"/>
            <a:ext cx="7273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MORE DETAILS :  N. Ruiz del </a:t>
            </a:r>
            <a:r>
              <a:rPr lang="en-US" b="1" dirty="0" err="1"/>
              <a:t>Arbol</a:t>
            </a:r>
            <a:r>
              <a:rPr lang="en-US" b="1" dirty="0"/>
              <a:t> et al. </a:t>
            </a:r>
            <a:r>
              <a:rPr lang="es-ES" b="1" dirty="0" err="1"/>
              <a:t>Angew</a:t>
            </a:r>
            <a:r>
              <a:rPr lang="es-ES" b="1" dirty="0"/>
              <a:t>. </a:t>
            </a:r>
            <a:r>
              <a:rPr lang="es-ES" b="1" dirty="0" err="1"/>
              <a:t>Chem</a:t>
            </a:r>
            <a:r>
              <a:rPr lang="es-ES" b="1" dirty="0"/>
              <a:t>. </a:t>
            </a:r>
            <a:r>
              <a:rPr lang="es-ES" b="1" dirty="0" err="1"/>
              <a:t>Int</a:t>
            </a:r>
            <a:r>
              <a:rPr lang="es-ES" b="1" dirty="0"/>
              <a:t>. Ed. June, 2018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06542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2633305" y="3390472"/>
            <a:ext cx="18473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endParaRPr lang="en-GB" sz="1600" b="1" dirty="0">
              <a:latin typeface="Arial" pitchFamily="30" charset="0"/>
            </a:endParaRPr>
          </a:p>
          <a:p>
            <a:pPr algn="ctr" eaLnBrk="1" hangingPunct="1"/>
            <a:endParaRPr lang="en-GB" sz="1600" b="1" dirty="0">
              <a:latin typeface="Arial" pitchFamily="30" charset="0"/>
            </a:endParaRPr>
          </a:p>
          <a:p>
            <a:pPr algn="ctr" eaLnBrk="1" hangingPunct="1"/>
            <a:endParaRPr lang="en-GB" sz="2000" b="1" u="sng" dirty="0">
              <a:latin typeface="Arial" pitchFamily="30" charset="0"/>
            </a:endParaRPr>
          </a:p>
          <a:p>
            <a:pPr algn="ctr" eaLnBrk="1" hangingPunct="1"/>
            <a:endParaRPr lang="en-GB" sz="2000" b="1" u="sng" dirty="0">
              <a:latin typeface="Arial" pitchFamily="30" charset="0"/>
            </a:endParaRPr>
          </a:p>
        </p:txBody>
      </p:sp>
      <p:pic>
        <p:nvPicPr>
          <p:cNvPr id="2151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33305" y="258728"/>
            <a:ext cx="4922916" cy="9306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Rectángulo 17"/>
          <p:cNvSpPr/>
          <p:nvPr/>
        </p:nvSpPr>
        <p:spPr>
          <a:xfrm>
            <a:off x="8173061" y="4782160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1600" i="1" dirty="0"/>
          </a:p>
          <a:p>
            <a:endParaRPr lang="en-US" sz="1600" dirty="0"/>
          </a:p>
        </p:txBody>
      </p:sp>
      <p:sp>
        <p:nvSpPr>
          <p:cNvPr id="2" name="CuadroTexto 1"/>
          <p:cNvSpPr txBox="1"/>
          <p:nvPr/>
        </p:nvSpPr>
        <p:spPr>
          <a:xfrm>
            <a:off x="2030831" y="2773616"/>
            <a:ext cx="587096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285750" indent="-285750">
              <a:buFont typeface="Arial" pitchFamily="34" charset="0"/>
              <a:buChar char="•"/>
            </a:pPr>
            <a:r>
              <a:rPr lang="es-ES" dirty="0" err="1"/>
              <a:t>Oleksander</a:t>
            </a:r>
            <a:r>
              <a:rPr lang="es-ES" dirty="0"/>
              <a:t> </a:t>
            </a:r>
            <a:r>
              <a:rPr lang="es-ES" dirty="0" err="1"/>
              <a:t>Stetsovych</a:t>
            </a:r>
            <a:r>
              <a:rPr lang="es-ES" dirty="0"/>
              <a:t>, María Moro-Lagares, Pingo </a:t>
            </a:r>
            <a:r>
              <a:rPr lang="es-ES" dirty="0" err="1"/>
              <a:t>Mutombo</a:t>
            </a:r>
            <a:r>
              <a:rPr lang="es-ES" dirty="0"/>
              <a:t>, Martin </a:t>
            </a:r>
            <a:r>
              <a:rPr lang="es-ES" dirty="0" err="1"/>
              <a:t>Svec</a:t>
            </a:r>
            <a:r>
              <a:rPr lang="es-ES" dirty="0"/>
              <a:t>, Pavel </a:t>
            </a:r>
            <a:r>
              <a:rPr lang="es-ES" dirty="0" err="1"/>
              <a:t>Jelínek</a:t>
            </a:r>
            <a:r>
              <a:rPr lang="es-ES" dirty="0"/>
              <a:t>.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Luca </a:t>
            </a:r>
            <a:r>
              <a:rPr lang="en-GB" dirty="0" err="1"/>
              <a:t>floreano</a:t>
            </a:r>
            <a:r>
              <a:rPr lang="en-GB" dirty="0"/>
              <a:t>, </a:t>
            </a:r>
            <a:r>
              <a:rPr lang="es-ES" dirty="0"/>
              <a:t>Albano </a:t>
            </a:r>
            <a:r>
              <a:rPr lang="es-ES" dirty="0" err="1"/>
              <a:t>Cossaro</a:t>
            </a:r>
            <a:r>
              <a:rPr lang="es-ES" dirty="0"/>
              <a:t>.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285750" indent="-285750">
              <a:buFont typeface="Arial" pitchFamily="34" charset="0"/>
              <a:buChar char="•"/>
            </a:pPr>
            <a:r>
              <a:rPr lang="es-ES" dirty="0"/>
              <a:t>Gary J. Ellis.</a:t>
            </a:r>
            <a:endParaRPr lang="en-GB" dirty="0"/>
          </a:p>
          <a:p>
            <a:endParaRPr lang="en-GB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3941" y="3990636"/>
            <a:ext cx="1329535" cy="7977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16787" y="3123587"/>
            <a:ext cx="2770077" cy="5337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89602" y="5245775"/>
            <a:ext cx="1434616" cy="6671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ángulo 2"/>
          <p:cNvSpPr/>
          <p:nvPr/>
        </p:nvSpPr>
        <p:spPr>
          <a:xfrm>
            <a:off x="2030831" y="1782958"/>
            <a:ext cx="59770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" dirty="0"/>
              <a:t>Irene Palacio, Gonzalo Otero-</a:t>
            </a:r>
            <a:r>
              <a:rPr lang="es-ES" dirty="0" err="1"/>
              <a:t>Irurueta</a:t>
            </a:r>
            <a:r>
              <a:rPr lang="es-ES" dirty="0"/>
              <a:t>, José I. Martínez, Pedro L. de Andrés, María F. López, José A. Martín-Gago</a:t>
            </a:r>
            <a:r>
              <a:rPr lang="en-GB" dirty="0"/>
              <a:t>.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7" cstate="print"/>
          <a:srcRect l="17862" t="15244" r="19391" b="21256"/>
          <a:stretch/>
        </p:blipFill>
        <p:spPr>
          <a:xfrm>
            <a:off x="7979097" y="258728"/>
            <a:ext cx="4017818" cy="2286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6 CuadroTexto"/>
          <p:cNvSpPr txBox="1"/>
          <p:nvPr/>
        </p:nvSpPr>
        <p:spPr>
          <a:xfrm>
            <a:off x="785003" y="431646"/>
            <a:ext cx="1674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rgbClr val="7030A0"/>
                </a:solidFill>
              </a:rPr>
              <a:t>ESISNA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982DE09-1AF2-1149-96D1-8BAE6F609F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6067" y="6132274"/>
            <a:ext cx="712012" cy="660063"/>
          </a:xfrm>
          <a:prstGeom prst="rect">
            <a:avLst/>
          </a:prstGeom>
        </p:spPr>
      </p:pic>
      <p:pic>
        <p:nvPicPr>
          <p:cNvPr id="13" name="Imagen 12" descr="logo-nano.jpg">
            <a:extLst>
              <a:ext uri="{FF2B5EF4-FFF2-40B4-BE49-F238E27FC236}">
                <a16:creationId xmlns:a16="http://schemas.microsoft.com/office/drawing/2014/main" id="{28544CE8-B623-2148-953B-453BFE5C400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3" t="11139" r="5633" b="8712"/>
          <a:stretch/>
        </p:blipFill>
        <p:spPr>
          <a:xfrm>
            <a:off x="6086934" y="6257264"/>
            <a:ext cx="1867712" cy="361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A6A7773-C017-A046-9139-BDB8C34729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707" y="6296432"/>
            <a:ext cx="1513991" cy="404661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AD73105-E149-DD49-9D7B-9366BE4D966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04448" y="5912551"/>
            <a:ext cx="1912728" cy="70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3119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3" t="46568" r="41367" b="38336"/>
          <a:stretch/>
        </p:blipFill>
        <p:spPr bwMode="auto">
          <a:xfrm>
            <a:off x="3050158" y="4289759"/>
            <a:ext cx="5007103" cy="225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26869"/>
            <a:ext cx="11079253" cy="3798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90543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282707" y="4273135"/>
            <a:ext cx="1227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AZINES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1395554" y="928255"/>
            <a:ext cx="9452555" cy="2521528"/>
            <a:chOff x="1640385" y="3630406"/>
            <a:chExt cx="8519459" cy="2815750"/>
          </a:xfrm>
        </p:grpSpPr>
        <p:pic>
          <p:nvPicPr>
            <p:cNvPr id="13" name="3 Imagen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5917"/>
            <a:stretch/>
          </p:blipFill>
          <p:spPr>
            <a:xfrm>
              <a:off x="1640385" y="3630406"/>
              <a:ext cx="8519459" cy="281575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4" name="Imagen 1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04298" y="5415904"/>
              <a:ext cx="1661193" cy="67889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</p:grpSp>
      <p:sp>
        <p:nvSpPr>
          <p:cNvPr id="5" name="CuadroTexto 4"/>
          <p:cNvSpPr txBox="1"/>
          <p:nvPr/>
        </p:nvSpPr>
        <p:spPr>
          <a:xfrm>
            <a:off x="2463694" y="4116044"/>
            <a:ext cx="81880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 err="1"/>
              <a:t>Important</a:t>
            </a:r>
            <a:r>
              <a:rPr lang="es-ES" dirty="0"/>
              <a:t> </a:t>
            </a:r>
            <a:r>
              <a:rPr lang="es-ES" dirty="0" err="1"/>
              <a:t>intermediate</a:t>
            </a:r>
            <a:r>
              <a:rPr lang="es-ES" dirty="0"/>
              <a:t> </a:t>
            </a:r>
            <a:r>
              <a:rPr lang="es-ES" dirty="0" err="1"/>
              <a:t>molecule</a:t>
            </a:r>
            <a:r>
              <a:rPr lang="es-ES" dirty="0"/>
              <a:t> in </a:t>
            </a:r>
            <a:r>
              <a:rPr lang="es-ES" dirty="0" err="1"/>
              <a:t>bio</a:t>
            </a:r>
            <a:r>
              <a:rPr lang="es-ES" dirty="0"/>
              <a:t> –proceses</a:t>
            </a:r>
          </a:p>
          <a:p>
            <a:pPr marL="285750" indent="-285750">
              <a:buFontTx/>
              <a:buChar char="-"/>
            </a:pPr>
            <a:r>
              <a:rPr lang="es-ES" dirty="0"/>
              <a:t>- </a:t>
            </a:r>
            <a:r>
              <a:rPr lang="es-ES" dirty="0" err="1"/>
              <a:t>important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redox</a:t>
            </a:r>
            <a:r>
              <a:rPr lang="es-ES" dirty="0"/>
              <a:t>- </a:t>
            </a:r>
            <a:r>
              <a:rPr lang="es-ES" dirty="0" err="1"/>
              <a:t>apications</a:t>
            </a:r>
            <a:endParaRPr lang="es-ES" dirty="0"/>
          </a:p>
          <a:p>
            <a:endParaRPr lang="en-US" dirty="0"/>
          </a:p>
        </p:txBody>
      </p:sp>
      <p:sp>
        <p:nvSpPr>
          <p:cNvPr id="16" name="CuadroTexto 15"/>
          <p:cNvSpPr txBox="1"/>
          <p:nvPr/>
        </p:nvSpPr>
        <p:spPr>
          <a:xfrm>
            <a:off x="3683557" y="5380672"/>
            <a:ext cx="30705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/>
              <a:t>LT STM/NC-AFM</a:t>
            </a:r>
          </a:p>
          <a:p>
            <a:pPr marL="285750" indent="-285750">
              <a:buFontTx/>
              <a:buChar char="-"/>
            </a:pPr>
            <a:r>
              <a:rPr lang="es-ES" dirty="0"/>
              <a:t>XPS</a:t>
            </a:r>
          </a:p>
          <a:p>
            <a:pPr marL="285750" indent="-285750">
              <a:buFontTx/>
              <a:buChar char="-"/>
            </a:pPr>
            <a:r>
              <a:rPr lang="es-ES" dirty="0"/>
              <a:t>NEXAFS</a:t>
            </a:r>
          </a:p>
          <a:p>
            <a:pPr marL="285750" indent="-285750">
              <a:buFontTx/>
              <a:buChar char="-"/>
            </a:pPr>
            <a:r>
              <a:rPr lang="es-ES" dirty="0"/>
              <a:t>THEORY</a:t>
            </a:r>
          </a:p>
          <a:p>
            <a:endParaRPr lang="en-US" dirty="0"/>
          </a:p>
        </p:txBody>
      </p:sp>
      <p:sp>
        <p:nvSpPr>
          <p:cNvPr id="18" name="Rectángulo 17"/>
          <p:cNvSpPr/>
          <p:nvPr/>
        </p:nvSpPr>
        <p:spPr>
          <a:xfrm>
            <a:off x="8840995" y="4123594"/>
            <a:ext cx="28782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i="1" dirty="0"/>
              <a:t>Safari et Al.</a:t>
            </a:r>
            <a:r>
              <a:rPr lang="nl-NL" sz="1600" b="1" i="1" dirty="0"/>
              <a:t>,</a:t>
            </a:r>
          </a:p>
          <a:p>
            <a:pPr algn="ctr"/>
            <a:r>
              <a:rPr lang="en-US" sz="1600" b="1" i="1" dirty="0"/>
              <a:t>RSC Adv., 2014, 4, 46224</a:t>
            </a:r>
            <a:r>
              <a:rPr lang="nl-NL" sz="1600" b="1" i="1" dirty="0"/>
              <a:t>.</a:t>
            </a:r>
            <a:endParaRPr lang="en-US" sz="1600" b="1" i="1" dirty="0"/>
          </a:p>
        </p:txBody>
      </p:sp>
      <p:sp>
        <p:nvSpPr>
          <p:cNvPr id="11" name="10 Rectángulo"/>
          <p:cNvSpPr/>
          <p:nvPr/>
        </p:nvSpPr>
        <p:spPr>
          <a:xfrm>
            <a:off x="3900320" y="33187"/>
            <a:ext cx="2657392" cy="461665"/>
          </a:xfrm>
          <a:prstGeom prst="rect">
            <a:avLst/>
          </a:prstGeom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omic Sans MS" pitchFamily="66" charset="0"/>
              </a:rPr>
              <a:t>Experiment</a:t>
            </a:r>
          </a:p>
        </p:txBody>
      </p:sp>
      <p:sp>
        <p:nvSpPr>
          <p:cNvPr id="12" name="CuadroTexto 1"/>
          <p:cNvSpPr txBox="1"/>
          <p:nvPr/>
        </p:nvSpPr>
        <p:spPr>
          <a:xfrm>
            <a:off x="1444921" y="5796124"/>
            <a:ext cx="1929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Pathway reaction </a:t>
            </a:r>
          </a:p>
        </p:txBody>
      </p:sp>
      <p:sp>
        <p:nvSpPr>
          <p:cNvPr id="6" name="Abrir llave 5"/>
          <p:cNvSpPr/>
          <p:nvPr/>
        </p:nvSpPr>
        <p:spPr>
          <a:xfrm>
            <a:off x="3477491" y="5380672"/>
            <a:ext cx="206066" cy="1200237"/>
          </a:xfrm>
          <a:prstGeom prst="leftBrace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ipse 6"/>
          <p:cNvSpPr/>
          <p:nvPr/>
        </p:nvSpPr>
        <p:spPr>
          <a:xfrm>
            <a:off x="1324667" y="4133855"/>
            <a:ext cx="795475" cy="6452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brir llave 14"/>
          <p:cNvSpPr/>
          <p:nvPr/>
        </p:nvSpPr>
        <p:spPr>
          <a:xfrm>
            <a:off x="2360637" y="4116044"/>
            <a:ext cx="191536" cy="760026"/>
          </a:xfrm>
          <a:prstGeom prst="leftBrace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C900C6D-6DA9-7A46-8BA8-0A3B09ACBA98}"/>
              </a:ext>
            </a:extLst>
          </p:cNvPr>
          <p:cNvSpPr txBox="1"/>
          <p:nvPr/>
        </p:nvSpPr>
        <p:spPr>
          <a:xfrm>
            <a:off x="8429625" y="3657600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Quinoneazine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77549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"/>
          <p:cNvPicPr>
            <a:picLocks noChangeAspect="1" noChangeArrowheads="1"/>
          </p:cNvPicPr>
          <p:nvPr/>
        </p:nvPicPr>
        <p:blipFill>
          <a:blip r:embed="rId3" cstate="print"/>
          <a:srcRect l="19290" t="4094" r="53932" b="38501"/>
          <a:stretch>
            <a:fillRect/>
          </a:stretch>
        </p:blipFill>
        <p:spPr bwMode="auto">
          <a:xfrm rot="16200000">
            <a:off x="11273790" y="-111053"/>
            <a:ext cx="832385" cy="97089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1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92" y="1189947"/>
            <a:ext cx="10649941" cy="22556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53"/>
          <p:cNvSpPr txBox="1"/>
          <p:nvPr/>
        </p:nvSpPr>
        <p:spPr>
          <a:xfrm>
            <a:off x="273239" y="3813348"/>
            <a:ext cx="824005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Strong surface-molecule interaction, the </a:t>
            </a:r>
            <a:r>
              <a:rPr lang="en-US" dirty="0" err="1"/>
              <a:t>quinoneazine</a:t>
            </a:r>
            <a:r>
              <a:rPr lang="en-US" dirty="0"/>
              <a:t> molecule accommodates 1.2 electrons at its carbonyl ends, inducing an </a:t>
            </a:r>
            <a:r>
              <a:rPr lang="en-US" dirty="0" err="1"/>
              <a:t>intramolecular</a:t>
            </a:r>
            <a:r>
              <a:rPr lang="en-US" dirty="0"/>
              <a:t> charge redistribution and leading to partial conjugation of the rings, conferring </a:t>
            </a:r>
            <a:r>
              <a:rPr lang="en-US" dirty="0" err="1"/>
              <a:t>azo</a:t>
            </a:r>
            <a:r>
              <a:rPr lang="en-US" dirty="0"/>
              <a:t>-character at the nitrogen sites.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Organic electronic </a:t>
            </a:r>
            <a:r>
              <a:rPr lang="en-US" dirty="0" err="1"/>
              <a:t>devices:Molecular</a:t>
            </a:r>
            <a:r>
              <a:rPr lang="en-US" dirty="0"/>
              <a:t> electronics → alternative silicon technology → conductive polymers, donor-acceptor compounds improving the interphase between donor-acceptor.</a:t>
            </a:r>
          </a:p>
          <a:p>
            <a:r>
              <a:rPr lang="en-US" dirty="0"/>
              <a:t> </a:t>
            </a:r>
            <a:endParaRPr lang="es-ES" dirty="0"/>
          </a:p>
        </p:txBody>
      </p:sp>
      <p:grpSp>
        <p:nvGrpSpPr>
          <p:cNvPr id="7" name="Grupo 17"/>
          <p:cNvGrpSpPr>
            <a:grpSpLocks noChangeAspect="1"/>
          </p:cNvGrpSpPr>
          <p:nvPr/>
        </p:nvGrpSpPr>
        <p:grpSpPr>
          <a:xfrm>
            <a:off x="8761478" y="3611838"/>
            <a:ext cx="2955952" cy="2659042"/>
            <a:chOff x="9687763" y="4330177"/>
            <a:chExt cx="2609718" cy="2474953"/>
          </a:xfrm>
        </p:grpSpPr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717047" y="4330177"/>
              <a:ext cx="2474953" cy="24749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2" descr="C:\Users\ORDENADOR2\Downloads\a (1).pn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6706624">
              <a:off x="10455482" y="4356595"/>
              <a:ext cx="1074279" cy="2609718"/>
            </a:xfrm>
            <a:prstGeom prst="rect">
              <a:avLst/>
            </a:prstGeom>
            <a:noFill/>
          </p:spPr>
        </p:pic>
      </p:grpSp>
      <p:sp>
        <p:nvSpPr>
          <p:cNvPr id="10" name="55 Rectángulo"/>
          <p:cNvSpPr/>
          <p:nvPr/>
        </p:nvSpPr>
        <p:spPr>
          <a:xfrm>
            <a:off x="3900319" y="33187"/>
            <a:ext cx="3581135" cy="461665"/>
          </a:xfrm>
          <a:prstGeom prst="rect">
            <a:avLst/>
          </a:prstGeom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omic Sans MS" pitchFamily="66" charset="0"/>
              </a:rPr>
              <a:t>Conclusions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831272" y="6270880"/>
            <a:ext cx="7273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MORE DETAILS :  N. Ruiz del </a:t>
            </a:r>
            <a:r>
              <a:rPr lang="en-US" b="1" dirty="0" err="1"/>
              <a:t>Arbol</a:t>
            </a:r>
            <a:r>
              <a:rPr lang="en-US" b="1" dirty="0"/>
              <a:t> et al. </a:t>
            </a:r>
            <a:r>
              <a:rPr lang="es-ES" b="1" dirty="0" err="1"/>
              <a:t>Angew</a:t>
            </a:r>
            <a:r>
              <a:rPr lang="es-ES" b="1" dirty="0"/>
              <a:t>. </a:t>
            </a:r>
            <a:r>
              <a:rPr lang="es-ES" b="1" dirty="0" err="1"/>
              <a:t>Chem</a:t>
            </a:r>
            <a:r>
              <a:rPr lang="es-ES" b="1" dirty="0"/>
              <a:t>. </a:t>
            </a:r>
            <a:r>
              <a:rPr lang="es-ES" b="1" dirty="0" err="1"/>
              <a:t>Int</a:t>
            </a:r>
            <a:r>
              <a:rPr lang="es-ES" b="1" dirty="0"/>
              <a:t>. Ed. June, 2018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362939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463" y="3687693"/>
            <a:ext cx="2432915" cy="78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ight Arrow 18"/>
          <p:cNvSpPr/>
          <p:nvPr/>
        </p:nvSpPr>
        <p:spPr>
          <a:xfrm rot="19800000">
            <a:off x="3220972" y="3326094"/>
            <a:ext cx="1531581" cy="24876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3"/>
          <p:cNvSpPr txBox="1"/>
          <p:nvPr/>
        </p:nvSpPr>
        <p:spPr>
          <a:xfrm>
            <a:off x="5747997" y="1922355"/>
            <a:ext cx="925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Cu(110)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5781031" y="5850652"/>
            <a:ext cx="885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Pt(111)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ight Arrow 18"/>
          <p:cNvSpPr/>
          <p:nvPr/>
        </p:nvSpPr>
        <p:spPr>
          <a:xfrm rot="1337626">
            <a:off x="3279656" y="4555440"/>
            <a:ext cx="1531581" cy="24876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Imagen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69560" y="2516263"/>
            <a:ext cx="2715861" cy="1109918"/>
          </a:xfrm>
          <a:prstGeom prst="rect">
            <a:avLst/>
          </a:prstGeom>
        </p:spPr>
      </p:pic>
      <p:pic>
        <p:nvPicPr>
          <p:cNvPr id="22" name="Imagen 12"/>
          <p:cNvPicPr>
            <a:picLocks/>
          </p:cNvPicPr>
          <p:nvPr/>
        </p:nvPicPr>
        <p:blipFill rotWithShape="1">
          <a:blip r:embed="rId4" cstate="print">
            <a:lum bright="-20000" contrast="40000"/>
          </a:blip>
          <a:srcRect r="10256"/>
          <a:stretch/>
        </p:blipFill>
        <p:spPr>
          <a:xfrm>
            <a:off x="5333177" y="4078759"/>
            <a:ext cx="1988625" cy="1781745"/>
          </a:xfrm>
          <a:prstGeom prst="rect">
            <a:avLst/>
          </a:prstGeom>
        </p:spPr>
      </p:pic>
      <p:sp>
        <p:nvSpPr>
          <p:cNvPr id="23" name="Right Arrow 18"/>
          <p:cNvSpPr/>
          <p:nvPr/>
        </p:nvSpPr>
        <p:spPr>
          <a:xfrm>
            <a:off x="7882311" y="2786554"/>
            <a:ext cx="1531581" cy="24876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18"/>
          <p:cNvSpPr/>
          <p:nvPr/>
        </p:nvSpPr>
        <p:spPr>
          <a:xfrm>
            <a:off x="7948665" y="4961030"/>
            <a:ext cx="1531581" cy="24876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CuadroTexto"/>
          <p:cNvSpPr txBox="1"/>
          <p:nvPr/>
        </p:nvSpPr>
        <p:spPr>
          <a:xfrm>
            <a:off x="9808030" y="2449269"/>
            <a:ext cx="7882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/>
              <a:t>?</a:t>
            </a:r>
          </a:p>
        </p:txBody>
      </p:sp>
      <p:sp>
        <p:nvSpPr>
          <p:cNvPr id="25" name="24 CuadroTexto"/>
          <p:cNvSpPr txBox="1"/>
          <p:nvPr/>
        </p:nvSpPr>
        <p:spPr>
          <a:xfrm>
            <a:off x="9808030" y="4671825"/>
            <a:ext cx="7882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/>
              <a:t>?</a:t>
            </a:r>
          </a:p>
        </p:txBody>
      </p:sp>
      <p:sp>
        <p:nvSpPr>
          <p:cNvPr id="27" name="CuadroTexto 25"/>
          <p:cNvSpPr txBox="1"/>
          <p:nvPr/>
        </p:nvSpPr>
        <p:spPr>
          <a:xfrm>
            <a:off x="4631799" y="205997"/>
            <a:ext cx="2536634" cy="346249"/>
          </a:xfrm>
          <a:prstGeom prst="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b="1" dirty="0"/>
              <a:t>EXPERIMENTS</a:t>
            </a:r>
          </a:p>
        </p:txBody>
      </p:sp>
      <p:sp>
        <p:nvSpPr>
          <p:cNvPr id="28" name="CuadroTexto 53"/>
          <p:cNvSpPr txBox="1"/>
          <p:nvPr/>
        </p:nvSpPr>
        <p:spPr>
          <a:xfrm>
            <a:off x="1827227" y="880157"/>
            <a:ext cx="81457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Molecular electronics → alternative silicon technology → conductive polymers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/>
              <a:t>Role of the surface</a:t>
            </a:r>
          </a:p>
          <a:p>
            <a:endParaRPr lang="es-ES" dirty="0"/>
          </a:p>
        </p:txBody>
      </p:sp>
      <p:sp>
        <p:nvSpPr>
          <p:cNvPr id="19" name="Rectangle 9"/>
          <p:cNvSpPr>
            <a:spLocks noChangeArrowheads="1"/>
          </p:cNvSpPr>
          <p:nvPr/>
        </p:nvSpPr>
        <p:spPr bwMode="auto">
          <a:xfrm>
            <a:off x="1518146" y="4882660"/>
            <a:ext cx="10795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hangingPunct="1">
              <a:lnSpc>
                <a:spcPct val="100000"/>
              </a:lnSpc>
              <a:tabLst>
                <a:tab pos="723900" algn="l"/>
              </a:tabLst>
            </a:pPr>
            <a:r>
              <a:rPr lang="es-ES" b="1" dirty="0">
                <a:solidFill>
                  <a:srgbClr val="000000"/>
                </a:solidFill>
                <a:latin typeface="Calibri" pitchFamily="34" charset="0"/>
              </a:rPr>
              <a:t>5,57 Å</a:t>
            </a:r>
          </a:p>
        </p:txBody>
      </p:sp>
      <p:cxnSp>
        <p:nvCxnSpPr>
          <p:cNvPr id="11" name="Conector recto de flecha 10"/>
          <p:cNvCxnSpPr/>
          <p:nvPr/>
        </p:nvCxnSpPr>
        <p:spPr>
          <a:xfrm>
            <a:off x="988852" y="4681387"/>
            <a:ext cx="1996226" cy="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482015" y="2936146"/>
            <a:ext cx="3009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P-aminophenol (PAP)</a:t>
            </a:r>
          </a:p>
        </p:txBody>
      </p:sp>
    </p:spTree>
    <p:extLst>
      <p:ext uri="{BB962C8B-B14F-4D97-AF65-F5344CB8AC3E}">
        <p14:creationId xmlns:p14="http://schemas.microsoft.com/office/powerpoint/2010/main" val="5971629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5"/>
          <p:cNvSpPr txBox="1"/>
          <p:nvPr/>
        </p:nvSpPr>
        <p:spPr>
          <a:xfrm>
            <a:off x="4600436" y="30011"/>
            <a:ext cx="2428878" cy="623248"/>
          </a:xfrm>
          <a:prstGeom prst="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b="1" dirty="0"/>
              <a:t>STM and XPS : PAP/Pt (111)</a:t>
            </a:r>
          </a:p>
        </p:txBody>
      </p:sp>
      <p:sp>
        <p:nvSpPr>
          <p:cNvPr id="6" name="Right Arrow 9"/>
          <p:cNvSpPr/>
          <p:nvPr/>
        </p:nvSpPr>
        <p:spPr>
          <a:xfrm rot="16200000">
            <a:off x="-2689850" y="3249587"/>
            <a:ext cx="6500125" cy="328256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grpSp>
        <p:nvGrpSpPr>
          <p:cNvPr id="12" name="26 Grupo"/>
          <p:cNvGrpSpPr/>
          <p:nvPr/>
        </p:nvGrpSpPr>
        <p:grpSpPr>
          <a:xfrm>
            <a:off x="827995" y="154883"/>
            <a:ext cx="2927465" cy="6703117"/>
            <a:chOff x="853361" y="57301"/>
            <a:chExt cx="2195599" cy="6703117"/>
          </a:xfrm>
        </p:grpSpPr>
        <p:pic>
          <p:nvPicPr>
            <p:cNvPr id="13" name="Picture 2"/>
            <p:cNvPicPr>
              <a:picLocks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912"/>
            <a:stretch/>
          </p:blipFill>
          <p:spPr bwMode="auto">
            <a:xfrm>
              <a:off x="1123361" y="2752481"/>
              <a:ext cx="1350000" cy="180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7"/>
            <p:cNvPicPr>
              <a:picLocks/>
            </p:cNvPicPr>
            <p:nvPr/>
          </p:nvPicPr>
          <p:blipFill rotWithShape="1">
            <a:blip r:embed="rId3" cstate="print"/>
            <a:srcRect t="17825"/>
            <a:stretch/>
          </p:blipFill>
          <p:spPr>
            <a:xfrm>
              <a:off x="1164750" y="4756076"/>
              <a:ext cx="1350000" cy="1800000"/>
            </a:xfrm>
            <a:prstGeom prst="rect">
              <a:avLst/>
            </a:prstGeom>
          </p:spPr>
        </p:pic>
        <p:sp>
          <p:nvSpPr>
            <p:cNvPr id="15" name="CuadroTexto 35"/>
            <p:cNvSpPr txBox="1"/>
            <p:nvPr/>
          </p:nvSpPr>
          <p:spPr>
            <a:xfrm>
              <a:off x="1333186" y="4502325"/>
              <a:ext cx="171577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err="1"/>
                <a:t>Molecules</a:t>
              </a:r>
              <a:r>
                <a:rPr lang="es-ES" sz="1100" b="1" dirty="0"/>
                <a:t> + </a:t>
              </a:r>
              <a:r>
                <a:rPr lang="es-ES" sz="1100" b="1" dirty="0" err="1"/>
                <a:t>chains</a:t>
              </a:r>
              <a:endParaRPr lang="es-ES" sz="1100" b="1" dirty="0"/>
            </a:p>
          </p:txBody>
        </p:sp>
        <p:sp>
          <p:nvSpPr>
            <p:cNvPr id="16" name="CuadroTexto 36"/>
            <p:cNvSpPr txBox="1"/>
            <p:nvPr/>
          </p:nvSpPr>
          <p:spPr>
            <a:xfrm>
              <a:off x="1543245" y="6498808"/>
              <a:ext cx="93023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err="1"/>
                <a:t>Molecules</a:t>
              </a:r>
              <a:endParaRPr lang="es-ES" sz="1100" b="1" dirty="0"/>
            </a:p>
          </p:txBody>
        </p:sp>
        <p:sp>
          <p:nvSpPr>
            <p:cNvPr id="17" name="CuadroTexto 37"/>
            <p:cNvSpPr txBox="1"/>
            <p:nvPr/>
          </p:nvSpPr>
          <p:spPr>
            <a:xfrm>
              <a:off x="1539844" y="2501101"/>
              <a:ext cx="67646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err="1"/>
                <a:t>Chains</a:t>
              </a:r>
              <a:endParaRPr lang="es-ES" sz="1100" b="1" dirty="0"/>
            </a:p>
          </p:txBody>
        </p:sp>
        <p:pic>
          <p:nvPicPr>
            <p:cNvPr id="18" name="Picture 4"/>
            <p:cNvPicPr>
              <a:picLocks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695" t="10162" r="20064" b="22263"/>
            <a:stretch/>
          </p:blipFill>
          <p:spPr bwMode="auto">
            <a:xfrm>
              <a:off x="853361" y="57301"/>
              <a:ext cx="1889999" cy="252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62" name="Imagen 6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663" y="1037748"/>
            <a:ext cx="3316085" cy="4744895"/>
          </a:xfrm>
          <a:prstGeom prst="rect">
            <a:avLst/>
          </a:prstGeom>
        </p:spPr>
      </p:pic>
      <p:grpSp>
        <p:nvGrpSpPr>
          <p:cNvPr id="19" name="Grupo 18"/>
          <p:cNvGrpSpPr/>
          <p:nvPr/>
        </p:nvGrpSpPr>
        <p:grpSpPr>
          <a:xfrm>
            <a:off x="3405244" y="1347445"/>
            <a:ext cx="1688659" cy="4325043"/>
            <a:chOff x="7425118" y="2575964"/>
            <a:chExt cx="2250897" cy="4388594"/>
          </a:xfrm>
        </p:grpSpPr>
        <p:pic>
          <p:nvPicPr>
            <p:cNvPr id="20" name="Imagen 19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25118" y="2575964"/>
              <a:ext cx="2250897" cy="4388594"/>
            </a:xfrm>
            <a:prstGeom prst="rect">
              <a:avLst/>
            </a:prstGeom>
          </p:spPr>
        </p:pic>
        <p:cxnSp>
          <p:nvCxnSpPr>
            <p:cNvPr id="21" name="Conector recto 20"/>
            <p:cNvCxnSpPr/>
            <p:nvPr/>
          </p:nvCxnSpPr>
          <p:spPr>
            <a:xfrm>
              <a:off x="8057419" y="5430150"/>
              <a:ext cx="136820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21"/>
            <p:cNvCxnSpPr/>
            <p:nvPr/>
          </p:nvCxnSpPr>
          <p:spPr>
            <a:xfrm>
              <a:off x="8039692" y="4134764"/>
              <a:ext cx="138158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Imagen 2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694676" y="1347445"/>
            <a:ext cx="1794112" cy="436231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930" y="1037748"/>
            <a:ext cx="3795890" cy="4654548"/>
          </a:xfrm>
          <a:prstGeom prst="rect">
            <a:avLst/>
          </a:prstGeom>
        </p:spPr>
      </p:pic>
      <p:sp>
        <p:nvSpPr>
          <p:cNvPr id="8" name="TextBox 11"/>
          <p:cNvSpPr txBox="1"/>
          <p:nvPr/>
        </p:nvSpPr>
        <p:spPr>
          <a:xfrm>
            <a:off x="1150968" y="2830314"/>
            <a:ext cx="802143" cy="3154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68580" tIns="34290" rIns="68580" bIns="34290" rtlCol="0">
            <a:spAutoFit/>
          </a:bodyPr>
          <a:lstStyle/>
          <a:p>
            <a:r>
              <a:rPr lang="en-US" sz="1600" b="1" dirty="0"/>
              <a:t>150 ᴼC</a:t>
            </a:r>
          </a:p>
        </p:txBody>
      </p:sp>
      <p:sp>
        <p:nvSpPr>
          <p:cNvPr id="7" name="TextBox 10"/>
          <p:cNvSpPr txBox="1"/>
          <p:nvPr/>
        </p:nvSpPr>
        <p:spPr>
          <a:xfrm>
            <a:off x="1240900" y="4834298"/>
            <a:ext cx="413126" cy="3154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68580" tIns="34290" rIns="68580" bIns="34290" rtlCol="0">
            <a:spAutoFit/>
          </a:bodyPr>
          <a:lstStyle/>
          <a:p>
            <a:r>
              <a:rPr lang="en-US" sz="1600" b="1" dirty="0"/>
              <a:t>RT</a:t>
            </a:r>
          </a:p>
        </p:txBody>
      </p:sp>
      <p:sp>
        <p:nvSpPr>
          <p:cNvPr id="9" name="TextBox 12"/>
          <p:cNvSpPr txBox="1"/>
          <p:nvPr/>
        </p:nvSpPr>
        <p:spPr>
          <a:xfrm>
            <a:off x="836975" y="146142"/>
            <a:ext cx="802143" cy="3154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68580" tIns="34290" rIns="68580" bIns="34290" rtlCol="0">
            <a:spAutoFit/>
          </a:bodyPr>
          <a:lstStyle/>
          <a:p>
            <a:r>
              <a:rPr lang="en-US" sz="1600" b="1" dirty="0"/>
              <a:t>250 ᴼC</a:t>
            </a:r>
          </a:p>
        </p:txBody>
      </p:sp>
      <p:sp>
        <p:nvSpPr>
          <p:cNvPr id="24" name="CuadroTexto 53"/>
          <p:cNvSpPr txBox="1"/>
          <p:nvPr/>
        </p:nvSpPr>
        <p:spPr>
          <a:xfrm>
            <a:off x="4464903" y="5905741"/>
            <a:ext cx="87762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u="sng" dirty="0"/>
              <a:t>At 250</a:t>
            </a:r>
            <a:r>
              <a:rPr lang="en-US" b="1" u="sng" dirty="0">
                <a:latin typeface="Times New Roman"/>
                <a:cs typeface="Times New Roman"/>
              </a:rPr>
              <a:t>°</a:t>
            </a:r>
            <a:r>
              <a:rPr lang="en-US" b="1" u="sng" dirty="0"/>
              <a:t>C → Oxygen undergoes a reduction reaction.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u="sng" dirty="0"/>
              <a:t>N 1S presents two different chemical states</a:t>
            </a:r>
          </a:p>
          <a:p>
            <a:endParaRPr lang="es-ES" dirty="0"/>
          </a:p>
        </p:txBody>
      </p:sp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10" cstate="print"/>
          <a:srcRect l="19290" t="4094" r="53932" b="38501"/>
          <a:stretch>
            <a:fillRect/>
          </a:stretch>
        </p:blipFill>
        <p:spPr bwMode="auto">
          <a:xfrm rot="16200000">
            <a:off x="11273790" y="-111053"/>
            <a:ext cx="832385" cy="97089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" name="CuadroTexto 2"/>
          <p:cNvSpPr txBox="1"/>
          <p:nvPr/>
        </p:nvSpPr>
        <p:spPr>
          <a:xfrm rot="16200000">
            <a:off x="-1077310" y="3041726"/>
            <a:ext cx="2654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Temperature</a:t>
            </a:r>
          </a:p>
        </p:txBody>
      </p:sp>
    </p:spTree>
    <p:extLst>
      <p:ext uri="{BB962C8B-B14F-4D97-AF65-F5344CB8AC3E}">
        <p14:creationId xmlns:p14="http://schemas.microsoft.com/office/powerpoint/2010/main" val="37089330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13461" y="207485"/>
            <a:ext cx="2740750" cy="4997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SzPct val="130000"/>
              <a:buFont typeface="Wingdings" panose="05000000000000000000" pitchFamily="2" charset="2"/>
              <a:buChar char="Ø"/>
            </a:pPr>
            <a:r>
              <a:rPr lang="es-ES" sz="2000" dirty="0"/>
              <a:t>No </a:t>
            </a:r>
            <a:r>
              <a:rPr lang="es-ES" sz="2000" dirty="0" err="1"/>
              <a:t>oxygen</a:t>
            </a:r>
            <a:r>
              <a:rPr lang="es-ES" sz="2000" dirty="0"/>
              <a:t> @ 250ºC</a:t>
            </a: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72" t="40412" r="7286" b="17969"/>
          <a:stretch/>
        </p:blipFill>
        <p:spPr bwMode="auto">
          <a:xfrm>
            <a:off x="478934" y="1263830"/>
            <a:ext cx="5187575" cy="3848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5666509" y="1666372"/>
            <a:ext cx="2063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err="1"/>
              <a:t>Leucoemeraldine</a:t>
            </a:r>
            <a:endParaRPr lang="en-US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5863698" y="3143673"/>
            <a:ext cx="1425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err="1"/>
              <a:t>Emeraldine</a:t>
            </a:r>
            <a:endParaRPr lang="en-US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5818825" y="4425535"/>
            <a:ext cx="1680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err="1"/>
              <a:t>Pernigraniline</a:t>
            </a:r>
            <a:endParaRPr lang="en-US" b="1" dirty="0"/>
          </a:p>
        </p:txBody>
      </p:sp>
      <p:sp>
        <p:nvSpPr>
          <p:cNvPr id="39" name="Oval 38"/>
          <p:cNvSpPr/>
          <p:nvPr/>
        </p:nvSpPr>
        <p:spPr>
          <a:xfrm>
            <a:off x="275772" y="2807577"/>
            <a:ext cx="5584701" cy="10668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uadroTexto 35"/>
          <p:cNvSpPr txBox="1"/>
          <p:nvPr/>
        </p:nvSpPr>
        <p:spPr>
          <a:xfrm>
            <a:off x="4354363" y="34361"/>
            <a:ext cx="3593659" cy="346249"/>
          </a:xfrm>
          <a:prstGeom prst="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b="1" dirty="0"/>
              <a:t>XPS </a:t>
            </a:r>
            <a:r>
              <a:rPr lang="es-ES" b="1" dirty="0" err="1"/>
              <a:t>Analysis</a:t>
            </a:r>
            <a:r>
              <a:rPr lang="es-ES" b="1" dirty="0"/>
              <a:t> : PAP/Pt (111)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813461" y="656298"/>
            <a:ext cx="3978974" cy="4997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SzPct val="130000"/>
              <a:buFont typeface="Wingdings" panose="05000000000000000000" pitchFamily="2" charset="2"/>
              <a:buChar char="Ø"/>
            </a:pPr>
            <a:r>
              <a:rPr lang="es-ES" sz="2000" dirty="0"/>
              <a:t>Amine and </a:t>
            </a:r>
            <a:r>
              <a:rPr lang="es-ES" sz="2000" dirty="0" err="1"/>
              <a:t>imine</a:t>
            </a:r>
            <a:r>
              <a:rPr lang="es-ES" sz="2000" dirty="0"/>
              <a:t> </a:t>
            </a:r>
            <a:r>
              <a:rPr lang="es-ES" sz="2000" dirty="0" err="1"/>
              <a:t>bonds</a:t>
            </a:r>
            <a:r>
              <a:rPr lang="es-ES" sz="2000" dirty="0"/>
              <a:t> @ 250ºC</a:t>
            </a:r>
            <a:endParaRPr lang="en-US" sz="2000" dirty="0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223" t="11349" r="27909" b="20917"/>
          <a:stretch/>
        </p:blipFill>
        <p:spPr bwMode="auto">
          <a:xfrm>
            <a:off x="7948022" y="1217893"/>
            <a:ext cx="3756847" cy="47952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1"/>
          <p:cNvPicPr>
            <a:picLocks noChangeAspect="1" noChangeArrowheads="1"/>
          </p:cNvPicPr>
          <p:nvPr/>
        </p:nvPicPr>
        <p:blipFill>
          <a:blip r:embed="rId5" cstate="print"/>
          <a:srcRect l="19290" t="4094" r="53932" b="38501"/>
          <a:stretch>
            <a:fillRect/>
          </a:stretch>
        </p:blipFill>
        <p:spPr bwMode="auto">
          <a:xfrm rot="16200000">
            <a:off x="11273790" y="-111053"/>
            <a:ext cx="832385" cy="97089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4" name="Grupo 3"/>
          <p:cNvGrpSpPr/>
          <p:nvPr/>
        </p:nvGrpSpPr>
        <p:grpSpPr>
          <a:xfrm>
            <a:off x="275772" y="5361709"/>
            <a:ext cx="7194179" cy="1316182"/>
            <a:chOff x="275772" y="5361709"/>
            <a:chExt cx="7194179" cy="1316182"/>
          </a:xfrm>
        </p:grpSpPr>
        <p:grpSp>
          <p:nvGrpSpPr>
            <p:cNvPr id="18" name="Group 17"/>
            <p:cNvGrpSpPr/>
            <p:nvPr/>
          </p:nvGrpSpPr>
          <p:grpSpPr>
            <a:xfrm>
              <a:off x="648508" y="5560530"/>
              <a:ext cx="6255740" cy="928640"/>
              <a:chOff x="635435" y="5503156"/>
              <a:chExt cx="6953219" cy="865110"/>
            </a:xfrm>
          </p:grpSpPr>
          <p:pic>
            <p:nvPicPr>
              <p:cNvPr id="19" name="Imagen 18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635435" y="5503156"/>
                <a:ext cx="6953219" cy="865110"/>
              </a:xfrm>
              <a:prstGeom prst="rect">
                <a:avLst/>
              </a:prstGeom>
            </p:spPr>
          </p:pic>
          <p:sp>
            <p:nvSpPr>
              <p:cNvPr id="20" name="Rectangle 4"/>
              <p:cNvSpPr/>
              <p:nvPr/>
            </p:nvSpPr>
            <p:spPr>
              <a:xfrm>
                <a:off x="3966119" y="6041567"/>
                <a:ext cx="157386" cy="17429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TextBox 9"/>
              <p:cNvSpPr txBox="1"/>
              <p:nvPr/>
            </p:nvSpPr>
            <p:spPr>
              <a:xfrm>
                <a:off x="3776283" y="6077362"/>
                <a:ext cx="46198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200" b="1" dirty="0">
                    <a:solidFill>
                      <a:srgbClr val="0000FF"/>
                    </a:solidFill>
                  </a:rPr>
                  <a:t>0.37</a:t>
                </a:r>
                <a:endParaRPr lang="en-US" sz="1200" b="1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22" name="Rectangle 15"/>
              <p:cNvSpPr/>
              <p:nvPr/>
            </p:nvSpPr>
            <p:spPr>
              <a:xfrm>
                <a:off x="7059313" y="6041496"/>
                <a:ext cx="157386" cy="17429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TextBox 16"/>
              <p:cNvSpPr txBox="1"/>
              <p:nvPr/>
            </p:nvSpPr>
            <p:spPr>
              <a:xfrm>
                <a:off x="6837349" y="6077362"/>
                <a:ext cx="46198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1200" b="1" dirty="0">
                    <a:solidFill>
                      <a:srgbClr val="FF0000"/>
                    </a:solidFill>
                  </a:rPr>
                  <a:t>0.63</a:t>
                </a:r>
                <a:endParaRPr lang="en-US" sz="12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" name="Rectángulo redondeado 2"/>
            <p:cNvSpPr/>
            <p:nvPr/>
          </p:nvSpPr>
          <p:spPr>
            <a:xfrm>
              <a:off x="275772" y="5361709"/>
              <a:ext cx="7194179" cy="1316182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171715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735138" y="177746"/>
            <a:ext cx="25353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800000"/>
                </a:solidFill>
              </a:rPr>
              <a:t>Theoretical details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2051095" y="420077"/>
            <a:ext cx="8041872" cy="6186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es-ES_tradnl" dirty="0"/>
            </a:br>
            <a:br>
              <a:rPr lang="es-ES_tradnl" dirty="0"/>
            </a:br>
            <a:r>
              <a:rPr lang="es-ES_tradnl" dirty="0"/>
              <a:t>* </a:t>
            </a:r>
            <a:r>
              <a:rPr lang="es-ES_tradnl" b="1" dirty="0" err="1"/>
              <a:t>Density</a:t>
            </a:r>
            <a:r>
              <a:rPr lang="es-ES_tradnl" b="1" dirty="0"/>
              <a:t> </a:t>
            </a:r>
            <a:r>
              <a:rPr lang="es-ES_tradnl" b="1" dirty="0" err="1"/>
              <a:t>Functional</a:t>
            </a:r>
            <a:r>
              <a:rPr lang="es-ES_tradnl" b="1" dirty="0"/>
              <a:t> </a:t>
            </a:r>
            <a:r>
              <a:rPr lang="es-ES_tradnl" b="1" dirty="0" err="1"/>
              <a:t>Theory</a:t>
            </a:r>
            <a:r>
              <a:rPr lang="es-ES_tradnl" b="1" dirty="0"/>
              <a:t> </a:t>
            </a:r>
            <a:r>
              <a:rPr lang="es-ES_tradnl" dirty="0" err="1"/>
              <a:t>was</a:t>
            </a:r>
            <a:r>
              <a:rPr lang="es-ES_tradnl" dirty="0"/>
              <a:t> </a:t>
            </a:r>
            <a:r>
              <a:rPr lang="es-ES_tradnl" dirty="0" err="1"/>
              <a:t>used</a:t>
            </a:r>
            <a:r>
              <a:rPr lang="es-ES_tradnl" dirty="0"/>
              <a:t> </a:t>
            </a:r>
            <a:r>
              <a:rPr lang="es-ES_tradnl" dirty="0" err="1"/>
              <a:t>effectively</a:t>
            </a:r>
            <a:r>
              <a:rPr lang="es-ES_tradnl" dirty="0"/>
              <a:t> </a:t>
            </a:r>
            <a:r>
              <a:rPr lang="es-ES_tradnl" dirty="0" err="1"/>
              <a:t>combining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localized</a:t>
            </a:r>
            <a:r>
              <a:rPr lang="es-ES_tradnl" dirty="0"/>
              <a:t>-basis-</a:t>
            </a:r>
            <a:br>
              <a:rPr lang="es-ES_tradnl" dirty="0"/>
            </a:br>
            <a:r>
              <a:rPr lang="es-ES_tradnl" dirty="0"/>
              <a:t>set </a:t>
            </a:r>
            <a:r>
              <a:rPr lang="es-ES_tradnl" dirty="0" err="1"/>
              <a:t>and</a:t>
            </a:r>
            <a:r>
              <a:rPr lang="es-ES_tradnl" dirty="0"/>
              <a:t> </a:t>
            </a:r>
            <a:r>
              <a:rPr lang="es-ES_tradnl" dirty="0" err="1"/>
              <a:t>plane</a:t>
            </a:r>
            <a:r>
              <a:rPr lang="es-ES_tradnl" dirty="0"/>
              <a:t>-</a:t>
            </a:r>
            <a:r>
              <a:rPr lang="es-ES_tradnl" dirty="0" err="1"/>
              <a:t>wave</a:t>
            </a:r>
            <a:r>
              <a:rPr lang="es-ES_tradnl" dirty="0"/>
              <a:t> </a:t>
            </a:r>
            <a:r>
              <a:rPr lang="es-ES_tradnl" dirty="0" err="1"/>
              <a:t>schemes</a:t>
            </a:r>
            <a:r>
              <a:rPr lang="es-ES_tradnl" dirty="0"/>
              <a:t> as </a:t>
            </a:r>
            <a:r>
              <a:rPr lang="es-ES_tradnl" dirty="0" err="1"/>
              <a:t>implemented</a:t>
            </a:r>
            <a:r>
              <a:rPr lang="es-ES_tradnl" dirty="0"/>
              <a:t> in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b="1" dirty="0" err="1"/>
              <a:t>Fireball</a:t>
            </a:r>
            <a:r>
              <a:rPr lang="es-ES_tradnl" b="1" dirty="0"/>
              <a:t> </a:t>
            </a:r>
            <a:r>
              <a:rPr lang="es-ES_tradnl" b="1" dirty="0" err="1"/>
              <a:t>and</a:t>
            </a:r>
            <a:r>
              <a:rPr lang="es-ES_tradnl" b="1" dirty="0"/>
              <a:t> Quantum </a:t>
            </a:r>
            <a:r>
              <a:rPr lang="es-ES_tradnl" b="1" dirty="0" err="1"/>
              <a:t>Espresso</a:t>
            </a:r>
            <a:r>
              <a:rPr lang="es-ES_tradnl" b="1" dirty="0"/>
              <a:t> </a:t>
            </a:r>
          </a:p>
          <a:p>
            <a:r>
              <a:rPr lang="es-ES_tradnl" b="1" dirty="0"/>
              <a:t>(</a:t>
            </a:r>
            <a:r>
              <a:rPr lang="es-ES_tradnl" b="1" dirty="0" err="1"/>
              <a:t>PwScf</a:t>
            </a:r>
            <a:r>
              <a:rPr lang="es-ES_tradnl" b="1" dirty="0"/>
              <a:t>) </a:t>
            </a:r>
            <a:r>
              <a:rPr lang="es-ES_tradnl" dirty="0" err="1"/>
              <a:t>Simulation</a:t>
            </a:r>
            <a:r>
              <a:rPr lang="es-ES_tradnl" dirty="0"/>
              <a:t> </a:t>
            </a:r>
            <a:r>
              <a:rPr lang="es-ES_tradnl" dirty="0" err="1"/>
              <a:t>packages</a:t>
            </a:r>
            <a:r>
              <a:rPr lang="es-ES_tradnl" dirty="0"/>
              <a:t>.</a:t>
            </a:r>
            <a:br>
              <a:rPr lang="es-ES_tradnl" dirty="0"/>
            </a:br>
            <a:br>
              <a:rPr lang="es-ES_tradnl" dirty="0"/>
            </a:br>
            <a:r>
              <a:rPr lang="es-ES_tradnl" dirty="0"/>
              <a:t>* </a:t>
            </a:r>
            <a:r>
              <a:rPr lang="es-ES_tradnl" dirty="0" err="1"/>
              <a:t>Inclusion</a:t>
            </a:r>
            <a:r>
              <a:rPr lang="es-ES_tradnl" dirty="0"/>
              <a:t> </a:t>
            </a:r>
            <a:r>
              <a:rPr lang="es-ES_tradnl" dirty="0" err="1"/>
              <a:t>of</a:t>
            </a:r>
            <a:r>
              <a:rPr lang="es-ES_tradnl" dirty="0"/>
              <a:t> </a:t>
            </a:r>
            <a:r>
              <a:rPr lang="es-ES_tradnl" b="1" dirty="0"/>
              <a:t>Van </a:t>
            </a:r>
            <a:r>
              <a:rPr lang="es-ES_tradnl" b="1" dirty="0" err="1"/>
              <a:t>der</a:t>
            </a:r>
            <a:r>
              <a:rPr lang="es-ES_tradnl" b="1" dirty="0"/>
              <a:t> Waals</a:t>
            </a:r>
            <a:r>
              <a:rPr lang="es-ES_tradnl" dirty="0"/>
              <a:t> </a:t>
            </a:r>
            <a:r>
              <a:rPr lang="es-ES_tradnl" dirty="0" err="1"/>
              <a:t>corrections</a:t>
            </a:r>
            <a:r>
              <a:rPr lang="es-ES_tradnl" dirty="0"/>
              <a:t> in a </a:t>
            </a:r>
            <a:r>
              <a:rPr lang="es-ES_tradnl" dirty="0" err="1"/>
              <a:t>perturbative</a:t>
            </a:r>
            <a:r>
              <a:rPr lang="es-ES_tradnl" dirty="0"/>
              <a:t> </a:t>
            </a:r>
            <a:r>
              <a:rPr lang="es-ES_tradnl" dirty="0" err="1"/>
              <a:t>framework</a:t>
            </a:r>
            <a:r>
              <a:rPr lang="es-ES_tradnl" dirty="0"/>
              <a:t> (</a:t>
            </a:r>
            <a:r>
              <a:rPr lang="es-ES_tradnl" dirty="0" err="1"/>
              <a:t>Grimme</a:t>
            </a:r>
            <a:br>
              <a:rPr lang="es-ES_tradnl" dirty="0"/>
            </a:br>
            <a:r>
              <a:rPr lang="es-ES_tradnl" dirty="0"/>
              <a:t>Aprox.).</a:t>
            </a:r>
            <a:br>
              <a:rPr lang="es-ES_tradnl" dirty="0"/>
            </a:br>
            <a:br>
              <a:rPr lang="es-ES_tradnl" dirty="0"/>
            </a:br>
            <a:r>
              <a:rPr lang="es-ES_tradnl" dirty="0"/>
              <a:t>*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exchange</a:t>
            </a:r>
            <a:r>
              <a:rPr lang="es-ES_tradnl" dirty="0"/>
              <a:t>-</a:t>
            </a:r>
            <a:r>
              <a:rPr lang="es-ES_tradnl" dirty="0" err="1"/>
              <a:t>correlation</a:t>
            </a:r>
            <a:r>
              <a:rPr lang="es-ES_tradnl" dirty="0"/>
              <a:t> </a:t>
            </a:r>
            <a:r>
              <a:rPr lang="es-ES_tradnl" dirty="0" err="1"/>
              <a:t>effects</a:t>
            </a:r>
            <a:r>
              <a:rPr lang="es-ES_tradnl" dirty="0"/>
              <a:t> </a:t>
            </a:r>
            <a:r>
              <a:rPr lang="es-ES_tradnl" dirty="0" err="1"/>
              <a:t>have</a:t>
            </a:r>
            <a:r>
              <a:rPr lang="es-ES_tradnl" dirty="0"/>
              <a:t> </a:t>
            </a:r>
            <a:r>
              <a:rPr lang="es-ES_tradnl" dirty="0" err="1"/>
              <a:t>been</a:t>
            </a:r>
            <a:r>
              <a:rPr lang="es-ES_tradnl" dirty="0"/>
              <a:t> </a:t>
            </a:r>
            <a:r>
              <a:rPr lang="es-ES_tradnl" dirty="0" err="1"/>
              <a:t>accounted</a:t>
            </a:r>
            <a:r>
              <a:rPr lang="es-ES_tradnl" dirty="0"/>
              <a:t> by </a:t>
            </a:r>
            <a:r>
              <a:rPr lang="es-ES_tradnl" dirty="0" err="1"/>
              <a:t>using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PW91</a:t>
            </a:r>
            <a:br>
              <a:rPr lang="es-ES_tradnl" dirty="0"/>
            </a:br>
            <a:r>
              <a:rPr lang="es-ES_tradnl" dirty="0" err="1"/>
              <a:t>parametrization</a:t>
            </a:r>
            <a:r>
              <a:rPr lang="es-ES_tradnl" dirty="0"/>
              <a:t>, </a:t>
            </a:r>
            <a:r>
              <a:rPr lang="es-ES_tradnl" dirty="0" err="1"/>
              <a:t>and</a:t>
            </a:r>
            <a:r>
              <a:rPr lang="es-ES_tradnl" dirty="0"/>
              <a:t> </a:t>
            </a:r>
            <a:r>
              <a:rPr lang="es-ES_tradnl" dirty="0" err="1"/>
              <a:t>norm</a:t>
            </a:r>
            <a:r>
              <a:rPr lang="es-ES_tradnl" dirty="0"/>
              <a:t>-</a:t>
            </a:r>
            <a:r>
              <a:rPr lang="es-ES_tradnl" dirty="0" err="1"/>
              <a:t>­conserving</a:t>
            </a:r>
            <a:r>
              <a:rPr lang="es-ES_tradnl" dirty="0"/>
              <a:t> </a:t>
            </a:r>
            <a:r>
              <a:rPr lang="es-ES_tradnl" dirty="0" err="1"/>
              <a:t>scalar­‐relativistic</a:t>
            </a:r>
            <a:r>
              <a:rPr lang="es-ES_tradnl" dirty="0"/>
              <a:t> </a:t>
            </a:r>
            <a:r>
              <a:rPr lang="es-ES_tradnl" dirty="0" err="1"/>
              <a:t>pseudopotentials</a:t>
            </a:r>
            <a:br>
              <a:rPr lang="es-ES_tradnl" dirty="0"/>
            </a:br>
            <a:r>
              <a:rPr lang="es-ES_tradnl" dirty="0" err="1"/>
              <a:t>have</a:t>
            </a:r>
            <a:r>
              <a:rPr lang="es-ES_tradnl" dirty="0"/>
              <a:t> </a:t>
            </a:r>
            <a:r>
              <a:rPr lang="es-ES_tradnl" dirty="0" err="1"/>
              <a:t>been</a:t>
            </a:r>
            <a:r>
              <a:rPr lang="es-ES_tradnl" dirty="0"/>
              <a:t> </a:t>
            </a:r>
            <a:r>
              <a:rPr lang="es-ES_tradnl" dirty="0" err="1"/>
              <a:t>considered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model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ion</a:t>
            </a:r>
            <a:r>
              <a:rPr lang="es-ES_tradnl" dirty="0"/>
              <a:t>-</a:t>
            </a:r>
            <a:r>
              <a:rPr lang="es-ES_tradnl" dirty="0" err="1"/>
              <a:t>­electron</a:t>
            </a:r>
            <a:r>
              <a:rPr lang="es-ES_tradnl" dirty="0"/>
              <a:t> </a:t>
            </a:r>
            <a:r>
              <a:rPr lang="es-ES_tradnl" dirty="0" err="1"/>
              <a:t>interaction</a:t>
            </a:r>
            <a:r>
              <a:rPr lang="es-ES_tradnl" dirty="0"/>
              <a:t>.</a:t>
            </a:r>
            <a:br>
              <a:rPr lang="es-ES_tradnl" dirty="0"/>
            </a:br>
            <a:endParaRPr lang="es-ES_tradnl" dirty="0"/>
          </a:p>
          <a:p>
            <a:r>
              <a:rPr lang="es-ES_tradnl" b="1" dirty="0" err="1"/>
              <a:t>Theoretical</a:t>
            </a:r>
            <a:r>
              <a:rPr lang="es-ES_tradnl" b="1" dirty="0"/>
              <a:t> STM Imaging</a:t>
            </a:r>
            <a:br>
              <a:rPr lang="es-ES_tradnl" dirty="0"/>
            </a:br>
            <a:br>
              <a:rPr lang="es-ES_tradnl" dirty="0"/>
            </a:br>
            <a:r>
              <a:rPr lang="es-ES_tradnl" dirty="0"/>
              <a:t>* </a:t>
            </a:r>
            <a:r>
              <a:rPr lang="es-ES_tradnl" dirty="0" err="1"/>
              <a:t>Tunnelling</a:t>
            </a:r>
            <a:r>
              <a:rPr lang="es-ES_tradnl" dirty="0"/>
              <a:t> </a:t>
            </a:r>
            <a:r>
              <a:rPr lang="es-ES_tradnl" dirty="0" err="1"/>
              <a:t>currents</a:t>
            </a:r>
            <a:r>
              <a:rPr lang="es-ES_tradnl" dirty="0"/>
              <a:t> </a:t>
            </a:r>
            <a:r>
              <a:rPr lang="es-ES_tradnl" dirty="0" err="1"/>
              <a:t>calculated</a:t>
            </a:r>
            <a:r>
              <a:rPr lang="es-ES_tradnl" dirty="0"/>
              <a:t> </a:t>
            </a:r>
            <a:r>
              <a:rPr lang="es-ES_tradnl" dirty="0" err="1"/>
              <a:t>using</a:t>
            </a:r>
            <a:r>
              <a:rPr lang="es-ES_tradnl" dirty="0"/>
              <a:t> a </a:t>
            </a:r>
            <a:r>
              <a:rPr lang="es-ES_tradnl" dirty="0" err="1"/>
              <a:t>Keldysh–Green</a:t>
            </a:r>
            <a:r>
              <a:rPr lang="es-ES_tradnl" dirty="0"/>
              <a:t> </a:t>
            </a:r>
            <a:r>
              <a:rPr lang="es-ES_tradnl" dirty="0" err="1"/>
              <a:t>function</a:t>
            </a:r>
            <a:r>
              <a:rPr lang="es-ES_tradnl" dirty="0"/>
              <a:t> </a:t>
            </a:r>
            <a:r>
              <a:rPr lang="es-ES_tradnl" dirty="0" err="1"/>
              <a:t>formalism</a:t>
            </a:r>
            <a:r>
              <a:rPr lang="es-ES_tradnl" dirty="0"/>
              <a:t>,</a:t>
            </a:r>
            <a:br>
              <a:rPr lang="es-ES_tradnl" dirty="0"/>
            </a:br>
            <a:r>
              <a:rPr lang="es-ES_tradnl" dirty="0" err="1"/>
              <a:t>together</a:t>
            </a:r>
            <a:r>
              <a:rPr lang="es-ES_tradnl" dirty="0"/>
              <a:t> </a:t>
            </a:r>
            <a:r>
              <a:rPr lang="es-ES_tradnl" dirty="0" err="1"/>
              <a:t>with</a:t>
            </a:r>
            <a:r>
              <a:rPr lang="es-ES_tradnl" dirty="0"/>
              <a:t>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first</a:t>
            </a:r>
            <a:r>
              <a:rPr lang="es-ES_tradnl" dirty="0"/>
              <a:t>-</a:t>
            </a:r>
            <a:r>
              <a:rPr lang="es-ES_tradnl" dirty="0" err="1"/>
              <a:t>­principles</a:t>
            </a:r>
            <a:r>
              <a:rPr lang="es-ES_tradnl" dirty="0"/>
              <a:t> </a:t>
            </a:r>
            <a:r>
              <a:rPr lang="es-ES_tradnl" dirty="0" err="1"/>
              <a:t>tight‐binding</a:t>
            </a:r>
            <a:r>
              <a:rPr lang="es-ES_tradnl" dirty="0"/>
              <a:t> </a:t>
            </a:r>
            <a:r>
              <a:rPr lang="es-ES_tradnl" dirty="0" err="1"/>
              <a:t>Hamiltonian</a:t>
            </a:r>
            <a:r>
              <a:rPr lang="es-ES_tradnl" dirty="0"/>
              <a:t> </a:t>
            </a:r>
            <a:r>
              <a:rPr lang="es-ES_tradnl" dirty="0" err="1"/>
              <a:t>obtained</a:t>
            </a:r>
            <a:r>
              <a:rPr lang="es-ES_tradnl" dirty="0"/>
              <a:t> </a:t>
            </a:r>
            <a:r>
              <a:rPr lang="es-ES_tradnl" dirty="0" err="1"/>
              <a:t>from</a:t>
            </a:r>
            <a:br>
              <a:rPr lang="es-ES_tradnl" dirty="0"/>
            </a:br>
            <a:r>
              <a:rPr lang="es-ES_tradnl" dirty="0" err="1"/>
              <a:t>the</a:t>
            </a:r>
            <a:r>
              <a:rPr lang="es-ES_tradnl" dirty="0"/>
              <a:t> local-orbital </a:t>
            </a:r>
            <a:r>
              <a:rPr lang="es-ES_tradnl" b="1" dirty="0" err="1"/>
              <a:t>DFT‐Fireball</a:t>
            </a:r>
            <a:r>
              <a:rPr lang="es-ES_tradnl" b="1" dirty="0"/>
              <a:t> </a:t>
            </a:r>
            <a:r>
              <a:rPr lang="es-ES_tradnl" dirty="0" err="1"/>
              <a:t>method</a:t>
            </a:r>
            <a:r>
              <a:rPr lang="es-ES_tradnl" dirty="0"/>
              <a:t>.</a:t>
            </a:r>
            <a:br>
              <a:rPr lang="es-ES_tradnl" dirty="0"/>
            </a:br>
            <a:br>
              <a:rPr lang="es-ES_tradnl" dirty="0"/>
            </a:br>
            <a:r>
              <a:rPr lang="es-ES_tradnl" dirty="0"/>
              <a:t>* </a:t>
            </a:r>
            <a:r>
              <a:rPr lang="es-ES_tradnl" b="1" dirty="0" err="1"/>
              <a:t>Pyramidal</a:t>
            </a:r>
            <a:r>
              <a:rPr lang="es-ES_tradnl" b="1" dirty="0"/>
              <a:t>-</a:t>
            </a:r>
            <a:r>
              <a:rPr lang="es-ES_tradnl" b="1" dirty="0" err="1"/>
              <a:t>terminated</a:t>
            </a:r>
            <a:r>
              <a:rPr lang="es-ES_tradnl" b="1" dirty="0"/>
              <a:t> </a:t>
            </a:r>
            <a:r>
              <a:rPr lang="es-ES_tradnl" b="1" dirty="0" err="1"/>
              <a:t>clean</a:t>
            </a:r>
            <a:r>
              <a:rPr lang="es-ES_tradnl" b="1" dirty="0"/>
              <a:t> W-</a:t>
            </a:r>
            <a:r>
              <a:rPr lang="es-ES_tradnl" b="1" dirty="0" err="1"/>
              <a:t>tip</a:t>
            </a:r>
            <a:r>
              <a:rPr lang="es-ES_tradnl" b="1" dirty="0"/>
              <a:t>.</a:t>
            </a:r>
            <a:br>
              <a:rPr lang="es-ES_tradnl" dirty="0"/>
            </a:br>
            <a:br>
              <a:rPr lang="es-ES_tradnl" dirty="0"/>
            </a:br>
            <a:r>
              <a:rPr lang="es-ES_tradnl" dirty="0"/>
              <a:t>* Constant-</a:t>
            </a:r>
            <a:r>
              <a:rPr lang="es-ES_tradnl" dirty="0" err="1"/>
              <a:t>current</a:t>
            </a:r>
            <a:r>
              <a:rPr lang="es-ES_tradnl" dirty="0"/>
              <a:t> </a:t>
            </a:r>
            <a:r>
              <a:rPr lang="es-ES_tradnl" dirty="0" err="1"/>
              <a:t>conditions</a:t>
            </a:r>
            <a:r>
              <a:rPr lang="es-ES_tradnl" dirty="0"/>
              <a:t> (I=0.2 </a:t>
            </a:r>
            <a:r>
              <a:rPr lang="es-ES_tradnl" dirty="0" err="1"/>
              <a:t>nA</a:t>
            </a:r>
            <a:r>
              <a:rPr lang="es-ES_tradnl" dirty="0"/>
              <a:t> &amp; V=+0.2V).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344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55" y="2232043"/>
            <a:ext cx="2498814" cy="8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5"/>
          <p:cNvGrpSpPr/>
          <p:nvPr/>
        </p:nvGrpSpPr>
        <p:grpSpPr>
          <a:xfrm>
            <a:off x="2716473" y="1537459"/>
            <a:ext cx="1531581" cy="2038043"/>
            <a:chOff x="2796668" y="1817837"/>
            <a:chExt cx="1531581" cy="2038043"/>
          </a:xfrm>
        </p:grpSpPr>
        <p:sp>
          <p:nvSpPr>
            <p:cNvPr id="10" name="Right Arrow 18"/>
            <p:cNvSpPr/>
            <p:nvPr/>
          </p:nvSpPr>
          <p:spPr>
            <a:xfrm rot="19800000">
              <a:off x="2796668" y="2268560"/>
              <a:ext cx="1531581" cy="24876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3"/>
            <p:cNvSpPr txBox="1"/>
            <p:nvPr/>
          </p:nvSpPr>
          <p:spPr>
            <a:xfrm rot="19800000">
              <a:off x="2818341" y="1817837"/>
              <a:ext cx="9252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Cu(110)</a:t>
              </a:r>
              <a:endPara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TextBox 4"/>
            <p:cNvSpPr txBox="1"/>
            <p:nvPr/>
          </p:nvSpPr>
          <p:spPr>
            <a:xfrm rot="1800000">
              <a:off x="2953505" y="3486548"/>
              <a:ext cx="8852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Pt(111)</a:t>
              </a:r>
              <a:endPara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157" y="1141977"/>
            <a:ext cx="3084519" cy="959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Group 17"/>
          <p:cNvGrpSpPr/>
          <p:nvPr/>
        </p:nvGrpSpPr>
        <p:grpSpPr>
          <a:xfrm>
            <a:off x="4352426" y="2926516"/>
            <a:ext cx="6255740" cy="928640"/>
            <a:chOff x="635435" y="5503156"/>
            <a:chExt cx="6953219" cy="865110"/>
          </a:xfrm>
        </p:grpSpPr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5435" y="5503156"/>
              <a:ext cx="6953219" cy="865110"/>
            </a:xfrm>
            <a:prstGeom prst="rect">
              <a:avLst/>
            </a:prstGeom>
          </p:spPr>
        </p:pic>
        <p:sp>
          <p:nvSpPr>
            <p:cNvPr id="16" name="Rectangle 4"/>
            <p:cNvSpPr/>
            <p:nvPr/>
          </p:nvSpPr>
          <p:spPr>
            <a:xfrm>
              <a:off x="3966119" y="6041567"/>
              <a:ext cx="157386" cy="17429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9"/>
            <p:cNvSpPr txBox="1"/>
            <p:nvPr/>
          </p:nvSpPr>
          <p:spPr>
            <a:xfrm>
              <a:off x="3776283" y="6077362"/>
              <a:ext cx="46198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b="1" dirty="0">
                  <a:solidFill>
                    <a:srgbClr val="0000FF"/>
                  </a:solidFill>
                </a:rPr>
                <a:t>0.37</a:t>
              </a:r>
              <a:endParaRPr lang="en-US" sz="1200" b="1" dirty="0">
                <a:solidFill>
                  <a:srgbClr val="0000FF"/>
                </a:solidFill>
              </a:endParaRPr>
            </a:p>
          </p:txBody>
        </p:sp>
        <p:sp>
          <p:nvSpPr>
            <p:cNvPr id="18" name="Rectangle 15"/>
            <p:cNvSpPr/>
            <p:nvPr/>
          </p:nvSpPr>
          <p:spPr>
            <a:xfrm>
              <a:off x="7059313" y="6041496"/>
              <a:ext cx="157386" cy="17429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6"/>
            <p:cNvSpPr txBox="1"/>
            <p:nvPr/>
          </p:nvSpPr>
          <p:spPr>
            <a:xfrm>
              <a:off x="6837349" y="6077362"/>
              <a:ext cx="46198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b="1" dirty="0">
                  <a:solidFill>
                    <a:srgbClr val="FF0000"/>
                  </a:solidFill>
                </a:rPr>
                <a:t>0.63</a:t>
              </a:r>
              <a:endParaRPr lang="en-US" sz="12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1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11" t="37772" r="23585" b="46555"/>
          <a:stretch/>
        </p:blipFill>
        <p:spPr bwMode="auto">
          <a:xfrm>
            <a:off x="6109001" y="4048358"/>
            <a:ext cx="3706022" cy="846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2384130" y="5414547"/>
            <a:ext cx="3054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/>
              <a:t>The role of the surface</a:t>
            </a:r>
          </a:p>
        </p:txBody>
      </p:sp>
      <p:sp>
        <p:nvSpPr>
          <p:cNvPr id="22" name="CuadroTexto 25"/>
          <p:cNvSpPr txBox="1"/>
          <p:nvPr/>
        </p:nvSpPr>
        <p:spPr>
          <a:xfrm>
            <a:off x="4705350" y="154239"/>
            <a:ext cx="2536634" cy="346249"/>
          </a:xfrm>
          <a:prstGeom prst="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b="1" dirty="0"/>
              <a:t>CONCLUSIONS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-78788" y="1407646"/>
            <a:ext cx="3009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P-aminophenol </a:t>
            </a:r>
          </a:p>
          <a:p>
            <a:pPr algn="ctr"/>
            <a:r>
              <a:rPr lang="en-US" sz="2000" b="1" dirty="0"/>
              <a:t>(PAP)</a:t>
            </a:r>
          </a:p>
        </p:txBody>
      </p:sp>
      <p:pic>
        <p:nvPicPr>
          <p:cNvPr id="26" name="Picture 1"/>
          <p:cNvPicPr>
            <a:picLocks noChangeAspect="1" noChangeArrowheads="1"/>
          </p:cNvPicPr>
          <p:nvPr/>
        </p:nvPicPr>
        <p:blipFill>
          <a:blip r:embed="rId6" cstate="print"/>
          <a:srcRect l="19290" t="4094" r="53932" b="38501"/>
          <a:stretch>
            <a:fillRect/>
          </a:stretch>
        </p:blipFill>
        <p:spPr bwMode="auto">
          <a:xfrm rot="16200000">
            <a:off x="11273790" y="-111053"/>
            <a:ext cx="832385" cy="97089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" name="CuadroTexto 2"/>
          <p:cNvSpPr txBox="1"/>
          <p:nvPr/>
        </p:nvSpPr>
        <p:spPr>
          <a:xfrm>
            <a:off x="5285675" y="5282631"/>
            <a:ext cx="60682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-   Different dimensionality</a:t>
            </a:r>
          </a:p>
          <a:p>
            <a:pPr marL="285750" indent="-285750">
              <a:buFontTx/>
              <a:buChar char="-"/>
            </a:pPr>
            <a:r>
              <a:rPr lang="en-US" b="1" dirty="0"/>
              <a:t>Different reactivity regarding other methodologies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3" name="CuadroTexto 22"/>
          <p:cNvSpPr txBox="1"/>
          <p:nvPr/>
        </p:nvSpPr>
        <p:spPr>
          <a:xfrm>
            <a:off x="2368634" y="6060478"/>
            <a:ext cx="5544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/>
              <a:t>OSS : discover new materials for innovation</a:t>
            </a:r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43531" y="735797"/>
            <a:ext cx="1800000" cy="180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CuadroTexto 10"/>
          <p:cNvSpPr txBox="1"/>
          <p:nvPr/>
        </p:nvSpPr>
        <p:spPr>
          <a:xfrm>
            <a:off x="10484847" y="1407646"/>
            <a:ext cx="1001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OD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11012030" y="3179780"/>
            <a:ext cx="1001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1D</a:t>
            </a:r>
          </a:p>
        </p:txBody>
      </p:sp>
      <p:sp>
        <p:nvSpPr>
          <p:cNvPr id="29" name="Right Arrow 18"/>
          <p:cNvSpPr/>
          <p:nvPr/>
        </p:nvSpPr>
        <p:spPr>
          <a:xfrm rot="22740000">
            <a:off x="2756579" y="2830388"/>
            <a:ext cx="1531581" cy="24876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30334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28457</TotalTime>
  <Words>1576</Words>
  <Application>Microsoft Macintosh PowerPoint</Application>
  <PresentationFormat>Panorámica</PresentationFormat>
  <Paragraphs>292</Paragraphs>
  <Slides>32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32</vt:i4>
      </vt:variant>
    </vt:vector>
  </HeadingPairs>
  <TitlesOfParts>
    <vt:vector size="46" baseType="lpstr">
      <vt:lpstr>Microsoft YaHei</vt:lpstr>
      <vt:lpstr>MS Mincho</vt:lpstr>
      <vt:lpstr>Arial</vt:lpstr>
      <vt:lpstr>Arial Black</vt:lpstr>
      <vt:lpstr>Calibri</vt:lpstr>
      <vt:lpstr>Calibri Light</vt:lpstr>
      <vt:lpstr>Cambria</vt:lpstr>
      <vt:lpstr>Comic Sans MS</vt:lpstr>
      <vt:lpstr>Times New Roman</vt:lpstr>
      <vt:lpstr>Verdana</vt:lpstr>
      <vt:lpstr>Wingdings</vt:lpstr>
      <vt:lpstr>Wingdings 2</vt:lpstr>
      <vt:lpstr>HDOfficeLightV0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ESISNO</dc:creator>
  <cp:lastModifiedBy>Usuario de Microsoft Office</cp:lastModifiedBy>
  <cp:revision>437</cp:revision>
  <dcterms:created xsi:type="dcterms:W3CDTF">2017-06-28T15:15:21Z</dcterms:created>
  <dcterms:modified xsi:type="dcterms:W3CDTF">2018-08-15T01:42:41Z</dcterms:modified>
</cp:coreProperties>
</file>