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mp4" ContentType="video/unknown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handoutMasterIdLst>
    <p:handoutMasterId r:id="rId18"/>
  </p:handoutMasterIdLst>
  <p:sldIdLst>
    <p:sldId id="256" r:id="rId2"/>
    <p:sldId id="342" r:id="rId3"/>
    <p:sldId id="332" r:id="rId4"/>
    <p:sldId id="263" r:id="rId5"/>
    <p:sldId id="324" r:id="rId6"/>
    <p:sldId id="325" r:id="rId7"/>
    <p:sldId id="333" r:id="rId8"/>
    <p:sldId id="334" r:id="rId9"/>
    <p:sldId id="335" r:id="rId10"/>
    <p:sldId id="336" r:id="rId11"/>
    <p:sldId id="337" r:id="rId12"/>
    <p:sldId id="326" r:id="rId13"/>
    <p:sldId id="327" r:id="rId14"/>
    <p:sldId id="328" r:id="rId15"/>
    <p:sldId id="341" r:id="rId16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irasawa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200"/>
    <a:srgbClr val="E8A000"/>
    <a:srgbClr val="02184A"/>
    <a:srgbClr val="F89646"/>
    <a:srgbClr val="F9A15D"/>
    <a:srgbClr val="02194A"/>
    <a:srgbClr val="FD17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427" autoAdjust="0"/>
  </p:normalViewPr>
  <p:slideViewPr>
    <p:cSldViewPr>
      <p:cViewPr>
        <p:scale>
          <a:sx n="116" d="100"/>
          <a:sy n="116" d="100"/>
        </p:scale>
        <p:origin x="-1376" y="-5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74" d="100"/>
          <a:sy n="174" d="100"/>
        </p:scale>
        <p:origin x="-1928" y="-64"/>
      </p:cViewPr>
      <p:guideLst>
        <p:guide orient="horz" pos="2880"/>
        <p:guide pos="211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commentAuthors" Target="commentAuthor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4.jpeg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DF8302D-1435-400B-ADF5-EFC7751EAFB3}" type="slidenum">
              <a:rPr lang="en-US" altLang="ja-JP"/>
              <a:pPr/>
              <a:t>‹#›</a:t>
            </a:fld>
            <a:endParaRPr lang="en-US" altLang="ja-JP"/>
          </a:p>
        </p:txBody>
      </p:sp>
      <p:pic>
        <p:nvPicPr>
          <p:cNvPr id="5126" name="Picture 27" descr="ci_rogoty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71438"/>
            <a:ext cx="2359025" cy="15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1950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DB4FA66-24EB-45A3-8E63-46FF9E101BD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34530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Thank</a:t>
            </a:r>
            <a:r>
              <a:rPr kumimoji="1" lang="en-US" altLang="ja-JP" baseline="0" dirty="0" smtClean="0"/>
              <a:t> you chairman for the kind introduction.</a:t>
            </a:r>
          </a:p>
          <a:p>
            <a:r>
              <a:rPr kumimoji="1" lang="en-US" altLang="ja-JP" baseline="0" dirty="0" smtClean="0"/>
              <a:t>My talk is about a high speed surface x-ray diffraction.</a:t>
            </a:r>
          </a:p>
          <a:p>
            <a:r>
              <a:rPr kumimoji="1" lang="en-US" altLang="ja-JP" baseline="0" dirty="0" smtClean="0"/>
              <a:t>We show its capability of capturing interface phenomena.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FA66-24EB-45A3-8E63-46FF9E101BD0}" type="slidenum">
              <a:rPr lang="en-US" altLang="ja-JP" smtClean="0"/>
              <a:pPr/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11284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 smtClean="0"/>
              <a:t>Surface x-ray diffraction is probably the </a:t>
            </a:r>
            <a:r>
              <a:rPr kumimoji="1" lang="en-US" altLang="ja-JP" baseline="0" dirty="0" smtClean="0"/>
              <a:t>most reliable method </a:t>
            </a:r>
            <a:r>
              <a:rPr kumimoji="1" lang="en-US" altLang="ja-JP" baseline="0" dirty="0" smtClean="0"/>
              <a:t>for the determination of surface and interface structure.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/>
              <a:t>When </a:t>
            </a:r>
            <a:r>
              <a:rPr kumimoji="1" lang="en-US" altLang="ja-JP" dirty="0" smtClean="0"/>
              <a:t>the electron density of crystal</a:t>
            </a:r>
            <a:r>
              <a:rPr kumimoji="1" lang="en-US" altLang="ja-JP" baseline="0" dirty="0" smtClean="0"/>
              <a:t> </a:t>
            </a:r>
            <a:r>
              <a:rPr kumimoji="1" lang="en-US" altLang="ja-JP" dirty="0" smtClean="0"/>
              <a:t>is truncated at the surface, the</a:t>
            </a:r>
            <a:r>
              <a:rPr kumimoji="1" lang="en-US" altLang="ja-JP" baseline="0" dirty="0" smtClean="0"/>
              <a:t> rod-shaped x-ray scattering appears along the direction perpendicular the surface, it is called CTR.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 smtClean="0"/>
              <a:t>The CTR profile is very sensitive to the surface structure.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 smtClean="0"/>
              <a:t>As shown in the example, only a small amount of displacement of the surface atomic layer and surface roughness results in the big change in the CTR profile,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 smtClean="0"/>
              <a:t>So we can analyze such structures </a:t>
            </a:r>
            <a:r>
              <a:rPr kumimoji="1" lang="en-US" altLang="ja-JP" baseline="0" dirty="0" smtClean="0"/>
              <a:t>by measuring CTR profile.</a:t>
            </a:r>
            <a:endParaRPr kumimoji="1" lang="en-US" altLang="ja-JP" baseline="0" dirty="0" smtClean="0"/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FA66-24EB-45A3-8E63-46FF9E101BD0}" type="slidenum">
              <a:rPr lang="en-US" altLang="ja-JP" smtClean="0"/>
              <a:pPr/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79704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 smtClean="0"/>
              <a:t>For the quantitative analysis we have to measure the CTR profile.</a:t>
            </a:r>
          </a:p>
          <a:p>
            <a:r>
              <a:rPr kumimoji="1" lang="en-US" altLang="ja-JP" baseline="0" dirty="0" smtClean="0"/>
              <a:t>One drawback of the method is the measurement is time consuming. So we have developed a high speed method.</a:t>
            </a:r>
          </a:p>
          <a:p>
            <a:r>
              <a:rPr kumimoji="1" lang="en-US" altLang="ja-JP" baseline="0" dirty="0" smtClean="0"/>
              <a:t>Commonly </a:t>
            </a:r>
            <a:r>
              <a:rPr kumimoji="1" lang="en-US" altLang="ja-JP" baseline="0" dirty="0" smtClean="0"/>
              <a:t>for the CTR measurement, a monochromatic x-ray is used and the profile is measured point-by-point by rotating the sample and detector.</a:t>
            </a:r>
          </a:p>
          <a:p>
            <a:r>
              <a:rPr kumimoji="1" lang="en-US" altLang="ja-JP" baseline="0" dirty="0" smtClean="0"/>
              <a:t>The </a:t>
            </a:r>
            <a:r>
              <a:rPr kumimoji="1" lang="en-US" altLang="ja-JP" baseline="0" dirty="0" smtClean="0"/>
              <a:t>measurement is rather lengthy: typical data acquisition time is more than tens of minutes when a point detector is </a:t>
            </a:r>
            <a:r>
              <a:rPr kumimoji="1" lang="en-US" altLang="ja-JP" baseline="0" dirty="0" smtClean="0"/>
              <a:t>used </a:t>
            </a:r>
            <a:r>
              <a:rPr kumimoji="1" lang="en-US" altLang="ja-JP" baseline="0" dirty="0" smtClean="0"/>
              <a:t>and it is more than several minutes when a two-dimensional detector is used. </a:t>
            </a:r>
          </a:p>
          <a:p>
            <a:r>
              <a:rPr kumimoji="1" lang="en-US" altLang="ja-JP" baseline="0" dirty="0" smtClean="0"/>
              <a:t>Our </a:t>
            </a:r>
            <a:r>
              <a:rPr kumimoji="1" lang="en-US" altLang="ja-JP" baseline="0" dirty="0" smtClean="0"/>
              <a:t>method uses an energy dispersive convergent x-rays which is produced by the curved crystal </a:t>
            </a:r>
            <a:r>
              <a:rPr kumimoji="1" lang="en-US" altLang="ja-JP" baseline="0" dirty="0" err="1" smtClean="0"/>
              <a:t>polychromator</a:t>
            </a:r>
            <a:r>
              <a:rPr kumimoji="1" lang="en-US" altLang="ja-JP" baseline="0" dirty="0" smtClean="0"/>
              <a:t>, and the scattering distribution is simultaneously recorded by the two-dimensional detector, so that a range of CTR profile is recorded as a function of x-ray energy without moving anything.</a:t>
            </a:r>
          </a:p>
          <a:p>
            <a:r>
              <a:rPr kumimoji="1" lang="en-US" altLang="ja-JP" baseline="0" dirty="0" smtClean="0"/>
              <a:t>The typical data acquisition time is 1s, which allows in operando observation of irreversible surface phenomena.</a:t>
            </a:r>
          </a:p>
          <a:p>
            <a:endParaRPr kumimoji="1"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7F836-49D8-1B4F-A903-D6480BDD1143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9776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 smtClean="0"/>
              <a:t>Here we show the</a:t>
            </a:r>
            <a:r>
              <a:rPr kumimoji="1" lang="en-US" altLang="ja-JP" dirty="0" smtClean="0"/>
              <a:t> </a:t>
            </a:r>
            <a:r>
              <a:rPr kumimoji="1" lang="en-US" altLang="ja-JP" baseline="0" dirty="0" smtClean="0"/>
              <a:t>experimental layout.</a:t>
            </a:r>
          </a:p>
          <a:p>
            <a:r>
              <a:rPr kumimoji="1" lang="en-US" altLang="ja-JP" baseline="0" dirty="0" smtClean="0"/>
              <a:t>The experiments were done at KEK PF-AR, and we used </a:t>
            </a:r>
            <a:r>
              <a:rPr lang="en-US" altLang="ja-JP" dirty="0" smtClean="0"/>
              <a:t>a </a:t>
            </a:r>
            <a:r>
              <a:rPr lang="en-US" altLang="ja-JP" dirty="0"/>
              <a:t>tapered </a:t>
            </a:r>
            <a:r>
              <a:rPr lang="en-US" altLang="ja-JP" dirty="0" err="1" smtClean="0"/>
              <a:t>undulator</a:t>
            </a:r>
            <a:r>
              <a:rPr lang="en-US" altLang="ja-JP" dirty="0"/>
              <a:t> </a:t>
            </a:r>
            <a:r>
              <a:rPr lang="en-US" altLang="ja-JP" dirty="0" smtClean="0"/>
              <a:t>to produce a </a:t>
            </a:r>
            <a:r>
              <a:rPr lang="en-US" altLang="ja-JP" dirty="0"/>
              <a:t>high-flux white X-ray beam with a smooth spectrum</a:t>
            </a:r>
            <a:r>
              <a:rPr lang="ja-JP" altLang="ja-JP" dirty="0"/>
              <a:t> </a:t>
            </a:r>
            <a:endParaRPr kumimoji="1" lang="en-US" altLang="ja-JP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 smtClean="0"/>
              <a:t>The typical energy range was 16-23 </a:t>
            </a:r>
            <a:r>
              <a:rPr kumimoji="1" lang="en-US" altLang="ja-JP" baseline="0" dirty="0" err="1" smtClean="0"/>
              <a:t>keV</a:t>
            </a:r>
            <a:r>
              <a:rPr kumimoji="1" lang="en-US" altLang="ja-JP" baseline="0" dirty="0" smtClean="0"/>
              <a:t>. The x-ray flux is somehow sufficient for CTR measurements.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 smtClean="0"/>
              <a:t>Whole </a:t>
            </a:r>
            <a:r>
              <a:rPr kumimoji="1" lang="en-US" altLang="ja-JP" baseline="0" dirty="0" smtClean="0"/>
              <a:t>the goniometer is mounted on</a:t>
            </a:r>
            <a:r>
              <a:rPr kumimoji="1" lang="en-US" altLang="ja-JP" dirty="0" smtClean="0"/>
              <a:t> the rotatable table to be aligne</a:t>
            </a:r>
            <a:r>
              <a:rPr lang="en-US" altLang="ja-JP" dirty="0" smtClean="0"/>
              <a:t>d with respect to the polychromatic x-rays..</a:t>
            </a:r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 </a:t>
            </a:r>
            <a:r>
              <a:rPr kumimoji="1" lang="en-US" altLang="ja-JP" baseline="0" dirty="0" err="1" smtClean="0"/>
              <a:t>polychromator</a:t>
            </a:r>
            <a:r>
              <a:rPr kumimoji="1" lang="en-US" altLang="ja-JP" baseline="0" dirty="0" smtClean="0"/>
              <a:t> is a single crystal Si water. It was elastically bent in a solid bender.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 smtClean="0"/>
          </a:p>
          <a:p>
            <a:endParaRPr kumimoji="1"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A7880D-794A-F744-98D1-04E3E8982957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9233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We show</a:t>
            </a:r>
            <a:r>
              <a:rPr kumimoji="1" lang="en-US" altLang="ja-JP" baseline="0" dirty="0" smtClean="0"/>
              <a:t> an example of the CTR measurement.</a:t>
            </a:r>
          </a:p>
          <a:p>
            <a:r>
              <a:rPr kumimoji="1" lang="en-US" altLang="ja-JP" baseline="0" dirty="0" smtClean="0"/>
              <a:t>The reference sample is the aluminum arsenide and gallium arsenide </a:t>
            </a:r>
            <a:r>
              <a:rPr kumimoji="1" lang="en-US" altLang="ja-JP" baseline="0" dirty="0" err="1" smtClean="0"/>
              <a:t>superlattice</a:t>
            </a:r>
            <a:r>
              <a:rPr kumimoji="1" lang="en-US" altLang="ja-JP" baseline="0" dirty="0" smtClean="0"/>
              <a:t>.</a:t>
            </a:r>
          </a:p>
          <a:p>
            <a:r>
              <a:rPr kumimoji="1" lang="en-US" altLang="ja-JP" dirty="0" smtClean="0"/>
              <a:t>This is a </a:t>
            </a:r>
            <a:r>
              <a:rPr kumimoji="1" lang="en-US" altLang="ja-JP" baseline="0" dirty="0" smtClean="0"/>
              <a:t>detector image taken with an exposure time of 10 s.</a:t>
            </a:r>
          </a:p>
          <a:p>
            <a:r>
              <a:rPr kumimoji="1" lang="en-US" altLang="ja-JP" baseline="0" dirty="0" smtClean="0"/>
              <a:t>You see the four </a:t>
            </a:r>
            <a:r>
              <a:rPr kumimoji="1" lang="en-US" altLang="ja-JP" baseline="0" dirty="0" err="1" smtClean="0"/>
              <a:t>superlattice</a:t>
            </a:r>
            <a:r>
              <a:rPr kumimoji="1" lang="en-US" altLang="ja-JP" baseline="0" dirty="0" smtClean="0"/>
              <a:t> reflections.</a:t>
            </a:r>
          </a:p>
          <a:p>
            <a:r>
              <a:rPr kumimoji="1" lang="en-US" altLang="ja-JP" baseline="0" dirty="0" smtClean="0"/>
              <a:t>The oblique distribution is a diffuse scattering, </a:t>
            </a:r>
          </a:p>
          <a:p>
            <a:r>
              <a:rPr kumimoji="1" lang="en-US" altLang="ja-JP" baseline="0" dirty="0" smtClean="0"/>
              <a:t>This is the intensity plot along CTR. Whole the profile was obtained in the single acquisition and it is identical to the profile obtained by the angle scan method.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A7880D-794A-F744-98D1-04E3E8982957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4112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We can also construct </a:t>
            </a:r>
            <a:r>
              <a:rPr kumimoji="1" lang="en-US" altLang="ja-JP" baseline="0" dirty="0" smtClean="0"/>
              <a:t>the reciprocal space map from the single image by converting the diffuse scattering distribution to the q space, which is much faster than the angle scan method.</a:t>
            </a:r>
          </a:p>
          <a:p>
            <a:r>
              <a:rPr kumimoji="1" lang="en-US" altLang="ja-JP" baseline="0" dirty="0" smtClean="0"/>
              <a:t>This would be very useful for the study of thin film structures.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A7880D-794A-F744-98D1-04E3E8982957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3046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We would like to show </a:t>
            </a:r>
            <a:r>
              <a:rPr kumimoji="1" lang="en-US" altLang="ja-JP" dirty="0" smtClean="0"/>
              <a:t>the examples of real time monitoring of interface phenomena.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FA66-24EB-45A3-8E63-46FF9E101BD0}" type="slidenum">
              <a:rPr lang="en-US" altLang="ja-JP" smtClean="0"/>
              <a:pPr/>
              <a:t>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11284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20688" y="4343400"/>
            <a:ext cx="5551512" cy="4981128"/>
          </a:xfrm>
        </p:spPr>
        <p:txBody>
          <a:bodyPr/>
          <a:lstStyle/>
          <a:p>
            <a:r>
              <a:rPr kumimoji="1" lang="en-US" altLang="ja-JP" dirty="0" smtClean="0"/>
              <a:t>The system </a:t>
            </a:r>
            <a:r>
              <a:rPr kumimoji="1" lang="en-US" altLang="ja-JP" dirty="0" smtClean="0"/>
              <a:t>is </a:t>
            </a:r>
            <a:r>
              <a:rPr kumimoji="1" lang="en-US" altLang="ja-JP" dirty="0" smtClean="0"/>
              <a:t>the electrochemical decomposition</a:t>
            </a:r>
            <a:r>
              <a:rPr kumimoji="1" lang="en-US" altLang="ja-JP" baseline="0" dirty="0" smtClean="0"/>
              <a:t> of methanol on </a:t>
            </a:r>
            <a:r>
              <a:rPr kumimoji="1" lang="en-US" altLang="ja-JP" baseline="0" dirty="0" err="1" smtClean="0"/>
              <a:t>Pt</a:t>
            </a:r>
            <a:r>
              <a:rPr kumimoji="1" lang="en-US" altLang="ja-JP" baseline="0" dirty="0" smtClean="0"/>
              <a:t> single crystal electrode.</a:t>
            </a:r>
            <a:endParaRPr kumimoji="1" lang="en-US" altLang="ja-JP" dirty="0" smtClean="0"/>
          </a:p>
          <a:p>
            <a:r>
              <a:rPr lang="en-US" altLang="ja-JP" dirty="0" smtClean="0"/>
              <a:t>This reaction is technologically important due to the fuel cell application. </a:t>
            </a:r>
          </a:p>
          <a:p>
            <a:r>
              <a:rPr lang="en-US" altLang="ja-JP" dirty="0" smtClean="0"/>
              <a:t>On the anode surface</a:t>
            </a:r>
            <a:r>
              <a:rPr lang="en-US" altLang="ja-JP" baseline="0" dirty="0" smtClean="0"/>
              <a:t>, </a:t>
            </a:r>
            <a:r>
              <a:rPr kumimoji="1" lang="en-US" altLang="ja-JP" baseline="0" dirty="0" smtClean="0"/>
              <a:t>the</a:t>
            </a:r>
            <a:r>
              <a:rPr kumimoji="1" lang="en-US" altLang="ja-JP" dirty="0" smtClean="0"/>
              <a:t> </a:t>
            </a:r>
            <a:r>
              <a:rPr kumimoji="1" lang="en-US" altLang="ja-JP" baseline="0" dirty="0" smtClean="0"/>
              <a:t>methanol is catalytically reacted with water and finally oxidized to CO2, emitting six protons and six electrons.</a:t>
            </a:r>
          </a:p>
          <a:p>
            <a:r>
              <a:rPr lang="en-US" altLang="ja-JP" dirty="0" smtClean="0"/>
              <a:t>The problem of the catalytic reaction is the so-called CO poisoning.</a:t>
            </a:r>
          </a:p>
          <a:p>
            <a:r>
              <a:rPr lang="en-US" altLang="ja-JP" dirty="0" smtClean="0"/>
              <a:t>The methanol is immediately decomposed to CO, and the CO covers most part of the surface and catalytic</a:t>
            </a:r>
            <a:r>
              <a:rPr lang="en-US" altLang="ja-JP" baseline="0" dirty="0" smtClean="0"/>
              <a:t> activity is lost</a:t>
            </a:r>
            <a:r>
              <a:rPr lang="en-US" altLang="ja-JP" dirty="0" smtClean="0"/>
              <a:t>.</a:t>
            </a:r>
          </a:p>
          <a:p>
            <a:r>
              <a:rPr lang="en-US" altLang="ja-JP" dirty="0" smtClean="0"/>
              <a:t>With increasing potential, OH </a:t>
            </a:r>
            <a:r>
              <a:rPr lang="en-US" altLang="ja-JP" dirty="0" smtClean="0"/>
              <a:t>adsorption</a:t>
            </a:r>
            <a:r>
              <a:rPr lang="en-US" altLang="ja-JP" baseline="0" dirty="0" smtClean="0"/>
              <a:t> occurs </a:t>
            </a:r>
            <a:r>
              <a:rPr lang="en-US" altLang="ja-JP" dirty="0" smtClean="0"/>
              <a:t>and </a:t>
            </a:r>
            <a:r>
              <a:rPr lang="en-US" altLang="ja-JP" dirty="0" smtClean="0"/>
              <a:t>the CO reacts with the surface OH </a:t>
            </a:r>
            <a:r>
              <a:rPr lang="en-US" altLang="ja-JP" dirty="0" smtClean="0"/>
              <a:t>and desorbs</a:t>
            </a:r>
            <a:r>
              <a:rPr lang="en-US" altLang="ja-JP" baseline="0" dirty="0" smtClean="0"/>
              <a:t> </a:t>
            </a:r>
            <a:r>
              <a:rPr lang="en-US" altLang="ja-JP" baseline="0" dirty="0" smtClean="0"/>
              <a:t>from the surface, at the same time the methanol decomposition is activated.</a:t>
            </a:r>
            <a:endParaRPr lang="en-US" altLang="ja-JP" dirty="0" smtClean="0"/>
          </a:p>
          <a:p>
            <a:r>
              <a:rPr lang="en-US" altLang="ja-JP" dirty="0" smtClean="0"/>
              <a:t>We studied</a:t>
            </a:r>
            <a:r>
              <a:rPr lang="en-US" altLang="ja-JP" baseline="0" dirty="0" smtClean="0"/>
              <a:t> the kinetics of CO poisoning layer to show the capability of the high-speed method.</a:t>
            </a:r>
          </a:p>
          <a:p>
            <a:endParaRPr kumimoji="1" lang="en-US" altLang="ja-JP" sz="1200" kern="1200" baseline="0" dirty="0" smtClean="0">
              <a:solidFill>
                <a:schemeClr val="tx1"/>
              </a:solidFill>
              <a:latin typeface="Arial" charset="0"/>
              <a:ea typeface="ＭＳ Ｐ明朝" pitchFamily="18" charset="-128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7F836-49D8-1B4F-A903-D6480BDD1143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19776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 smtClean="0"/>
              <a:t>We measured CTR profile during potential scan with the time resolution of 1 s.</a:t>
            </a:r>
          </a:p>
          <a:p>
            <a:r>
              <a:rPr kumimoji="1" lang="en-US" altLang="ja-JP" baseline="0" dirty="0" smtClean="0"/>
              <a:t>The upper panel shows the </a:t>
            </a:r>
            <a:r>
              <a:rPr kumimoji="1" lang="en-US" altLang="ja-JP" baseline="0" dirty="0" smtClean="0"/>
              <a:t>vertical displacement of the </a:t>
            </a:r>
            <a:r>
              <a:rPr kumimoji="1" lang="en-US" altLang="ja-JP" baseline="0" dirty="0" err="1" smtClean="0"/>
              <a:t>Pt</a:t>
            </a:r>
            <a:r>
              <a:rPr kumimoji="1" lang="en-US" altLang="ja-JP" baseline="0" dirty="0" smtClean="0"/>
              <a:t> surface </a:t>
            </a:r>
            <a:r>
              <a:rPr kumimoji="1" lang="en-US" altLang="ja-JP" baseline="0" dirty="0" smtClean="0"/>
              <a:t>layer obtained by the structure analysis and the lower panel shows the reaction current.</a:t>
            </a:r>
          </a:p>
          <a:p>
            <a:r>
              <a:rPr kumimoji="1" lang="en-US" altLang="ja-JP" baseline="0" dirty="0" smtClean="0"/>
              <a:t>We </a:t>
            </a:r>
            <a:r>
              <a:rPr kumimoji="1" lang="en-US" altLang="ja-JP" baseline="0" dirty="0" smtClean="0"/>
              <a:t>can see a clear correlation between the displacement and the reaction current, </a:t>
            </a:r>
          </a:p>
          <a:p>
            <a:r>
              <a:rPr lang="en-US" altLang="ja-JP" dirty="0" smtClean="0"/>
              <a:t>In the potential region of 0.0–0.4 V the surface is covered with the CO,</a:t>
            </a:r>
            <a:r>
              <a:rPr lang="en-US" altLang="ja-JP" baseline="0" dirty="0" smtClean="0"/>
              <a:t> and the </a:t>
            </a:r>
            <a:r>
              <a:rPr lang="en-US" altLang="ja-JP" baseline="0" dirty="0" smtClean="0"/>
              <a:t>surface layer is lifted up due to the strong interaction with CO.</a:t>
            </a:r>
          </a:p>
          <a:p>
            <a:r>
              <a:rPr lang="en-US" altLang="ja-JP" baseline="0" dirty="0" smtClean="0"/>
              <a:t>In the higher potential region,</a:t>
            </a:r>
            <a:r>
              <a:rPr lang="en-US" altLang="ja-JP" dirty="0" smtClean="0"/>
              <a:t> </a:t>
            </a:r>
            <a:r>
              <a:rPr lang="en-US" altLang="ja-JP" dirty="0" smtClean="0"/>
              <a:t>the D</a:t>
            </a:r>
            <a:r>
              <a:rPr lang="en-US" altLang="ja-JP" i="1" dirty="0" smtClean="0"/>
              <a:t>z</a:t>
            </a:r>
            <a:r>
              <a:rPr lang="en-US" altLang="ja-JP" baseline="-25000" dirty="0" smtClean="0"/>
              <a:t>1</a:t>
            </a:r>
            <a:r>
              <a:rPr lang="en-US" altLang="ja-JP" dirty="0" smtClean="0"/>
              <a:t> decreases abruptly around 0.6 V due to the desorption of CO.</a:t>
            </a:r>
            <a:r>
              <a:rPr lang="en-US" altLang="ja-JP" baseline="0" dirty="0" smtClean="0"/>
              <a:t> At the same time</a:t>
            </a:r>
            <a:r>
              <a:rPr lang="en-US" altLang="ja-JP" dirty="0" smtClean="0"/>
              <a:t> the</a:t>
            </a:r>
            <a:r>
              <a:rPr lang="en-US" altLang="ja-JP" baseline="0" dirty="0" smtClean="0"/>
              <a:t> reaction current increases steeply.</a:t>
            </a:r>
          </a:p>
          <a:p>
            <a:r>
              <a:rPr lang="en-US" altLang="ja-JP" baseline="0" dirty="0" smtClean="0"/>
              <a:t>The point is that in the negative going potential scan, the delta z stats to increase due to the re-adsorption of CO, and it displays the hysteresis which is well correlated with the current hysteresis.</a:t>
            </a:r>
          </a:p>
          <a:p>
            <a:r>
              <a:rPr lang="en-US" altLang="ja-JP" baseline="0" dirty="0" smtClean="0"/>
              <a:t>By increasing the potential scan rate, the hysteresis becomes larger, clearly demonstrating that the CO stripping is the rate determining step for the methanol decomposition.</a:t>
            </a:r>
          </a:p>
          <a:p>
            <a:endParaRPr lang="en-US" altLang="ja-JP" baseline="0" dirty="0" smtClean="0"/>
          </a:p>
          <a:p>
            <a:r>
              <a:rPr lang="en-US" altLang="ja-JP" baseline="0" dirty="0" smtClean="0"/>
              <a:t>Such a non equilibrium state is observed not be observed in static measurement </a:t>
            </a:r>
            <a:endParaRPr lang="en-US" altLang="ja-JP" dirty="0" smtClean="0"/>
          </a:p>
          <a:p>
            <a:endParaRPr kumimoji="1" lang="ja-JP" altLang="en-US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FA66-24EB-45A3-8E63-46FF9E101BD0}" type="slidenum">
              <a:rPr lang="en-US" altLang="ja-JP" smtClean="0"/>
              <a:pPr/>
              <a:t>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60544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We</a:t>
            </a:r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 also studied the behavior of CO stripping by using potential step experiments.</a:t>
            </a:r>
          </a:p>
          <a:p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After the potential step from 0.0 V to 0.8 V delta z decreases due to the CO stripping.</a:t>
            </a:r>
          </a:p>
          <a:p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Take a close look at </a:t>
            </a:r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the initial region, in the first several seconds delta z does not decrease, instead rather increases from the initial position, and after that it decreases.</a:t>
            </a:r>
          </a:p>
          <a:p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This behavior can not be explained by a simple reduction of CO-covered area, because in this model the delta z should decrease from the beginning. </a:t>
            </a:r>
          </a:p>
          <a:p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So we propose a model like this, </a:t>
            </a:r>
          </a:p>
          <a:p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It is </a:t>
            </a:r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know that </a:t>
            </a:r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OH are preferably adsorbs at defect sites such as step edges, so the CO oxidation would occur at the active sites first. </a:t>
            </a:r>
          </a:p>
          <a:p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So, the CO molecules at terrace diffuses toward the active sites in order to compensate the concentration gradient. At the same time, less-dense CO layer is formed.</a:t>
            </a:r>
          </a:p>
          <a:p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According to first principles calculations the CO-</a:t>
            </a:r>
            <a:r>
              <a:rPr kumimoji="1" lang="en-US" altLang="ja-JP" sz="1200" kern="1200" baseline="0" dirty="0" err="1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Pt</a:t>
            </a:r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 interaction becomes strong when the CO density is reduced, because of the relaxation of CO-CO repulsive interaction.</a:t>
            </a:r>
          </a:p>
          <a:p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Therefore, in such a less-dense CO layer </a:t>
            </a:r>
            <a:r>
              <a:rPr kumimoji="1" lang="en-US" altLang="ja-JP" sz="1200" kern="1200" baseline="0" dirty="0" err="1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Pt</a:t>
            </a:r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 displacement becomes larger due to the stronger interaction.</a:t>
            </a:r>
          </a:p>
          <a:p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When OH </a:t>
            </a:r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adsorption occurs </a:t>
            </a:r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on the terrace, the CO stripping is accelerated.</a:t>
            </a:r>
          </a:p>
          <a:p>
            <a:r>
              <a:rPr kumimoji="1" lang="en-US" altLang="ja-JP" sz="1200" kern="1200" baseline="0" dirty="0" smtClean="0">
                <a:solidFill>
                  <a:schemeClr val="tx1"/>
                </a:solidFill>
                <a:effectLst/>
                <a:latin typeface="Arial" charset="0"/>
                <a:ea typeface="ＭＳ Ｐ明朝" pitchFamily="18" charset="-128"/>
                <a:cs typeface="+mn-cs"/>
              </a:rPr>
              <a:t>Of course this scenario is speculation. In order to make a firm conclusion we have to perform a systematic study using stepped surfaces.</a:t>
            </a:r>
          </a:p>
          <a:p>
            <a:endParaRPr kumimoji="1" lang="en-US" altLang="ja-JP" sz="1200" kern="1200" baseline="0" dirty="0" smtClean="0">
              <a:solidFill>
                <a:schemeClr val="tx1"/>
              </a:solidFill>
              <a:effectLst/>
              <a:latin typeface="Arial" charset="0"/>
              <a:ea typeface="ＭＳ Ｐ明朝" pitchFamily="18" charset="-128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FA66-24EB-45A3-8E63-46FF9E101BD0}" type="slidenum">
              <a:rPr lang="en-US" altLang="ja-JP" smtClean="0"/>
              <a:pPr/>
              <a:t>10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136798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 smtClean="0"/>
              <a:t>In the rest of the time we show </a:t>
            </a:r>
            <a:r>
              <a:rPr kumimoji="1" lang="en-US" altLang="ja-JP" baseline="0" dirty="0" smtClean="0"/>
              <a:t>the thin film growth </a:t>
            </a:r>
            <a:r>
              <a:rPr kumimoji="1" lang="en-US" altLang="ja-JP" baseline="0" dirty="0" smtClean="0"/>
              <a:t>process of </a:t>
            </a:r>
            <a:r>
              <a:rPr kumimoji="1" lang="en-US" altLang="ja-JP" baseline="0" dirty="0" smtClean="0"/>
              <a:t>bismuth and bismuth telluride topological </a:t>
            </a:r>
            <a:r>
              <a:rPr kumimoji="1" lang="en-US" altLang="ja-JP" baseline="0" dirty="0" smtClean="0"/>
              <a:t>insulator very briefly.</a:t>
            </a:r>
            <a:endParaRPr kumimoji="1" lang="en-US" altLang="ja-JP" baseline="0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FA66-24EB-45A3-8E63-46FF9E101BD0}" type="slidenum">
              <a:rPr lang="en-US" altLang="ja-JP" smtClean="0"/>
              <a:pPr/>
              <a:t>11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112849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The film was</a:t>
            </a:r>
            <a:r>
              <a:rPr kumimoji="1" lang="en-US" altLang="ja-JP" baseline="0" dirty="0" smtClean="0"/>
              <a:t> grown in the baby molecular beam </a:t>
            </a:r>
            <a:r>
              <a:rPr kumimoji="1" lang="en-US" altLang="ja-JP" baseline="0" dirty="0" err="1" smtClean="0"/>
              <a:t>epitaxy</a:t>
            </a:r>
            <a:r>
              <a:rPr kumimoji="1" lang="en-US" altLang="ja-JP" baseline="0" dirty="0" smtClean="0"/>
              <a:t> chamber, which is equipped with a evaporator and ion and non evaporation getter pump.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FA66-24EB-45A3-8E63-46FF9E101BD0}" type="slidenum">
              <a:rPr lang="en-US" altLang="ja-JP" smtClean="0"/>
              <a:pPr/>
              <a:t>12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946734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The</a:t>
            </a:r>
            <a:r>
              <a:rPr kumimoji="1" lang="en-US" altLang="ja-JP" baseline="0" dirty="0" smtClean="0"/>
              <a:t> first example is bismuth</a:t>
            </a:r>
            <a:r>
              <a:rPr kumimoji="1" lang="en-US" altLang="ja-JP" baseline="0" dirty="0" smtClean="0"/>
              <a:t>.</a:t>
            </a:r>
            <a:endParaRPr kumimoji="1" lang="en-US" altLang="ja-JP" baseline="0" dirty="0" smtClean="0"/>
          </a:p>
          <a:p>
            <a:r>
              <a:rPr kumimoji="1" lang="en-US" altLang="ja-JP" baseline="0" dirty="0" smtClean="0"/>
              <a:t>We show the movie of the detector </a:t>
            </a:r>
            <a:r>
              <a:rPr kumimoji="1" lang="en-US" altLang="ja-JP" baseline="0" dirty="0" smtClean="0"/>
              <a:t>images taken with a time resolution of 1 s.</a:t>
            </a:r>
          </a:p>
          <a:p>
            <a:r>
              <a:rPr kumimoji="1" lang="en-US" altLang="ja-JP" baseline="0" dirty="0" smtClean="0"/>
              <a:t>For each image we can analyze the whole thin film structure from the top to bottom.</a:t>
            </a:r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In </a:t>
            </a:r>
            <a:r>
              <a:rPr kumimoji="1" lang="en-US" altLang="ja-JP" baseline="0" dirty="0" smtClean="0"/>
              <a:t>the </a:t>
            </a:r>
            <a:r>
              <a:rPr kumimoji="1" lang="en-US" altLang="ja-JP" baseline="0" dirty="0" smtClean="0"/>
              <a:t>beginning, the elongation of CTR represents a formation of wetting layer, </a:t>
            </a:r>
            <a:r>
              <a:rPr kumimoji="1" lang="en-US" altLang="ja-JP" baseline="0" dirty="0" smtClean="0"/>
              <a:t>and then the black </a:t>
            </a:r>
            <a:r>
              <a:rPr lang="en-US" altLang="ja-JP" dirty="0" smtClean="0"/>
              <a:t>Phosphorus </a:t>
            </a:r>
            <a:r>
              <a:rPr kumimoji="1" lang="en-US" altLang="ja-JP" baseline="0" dirty="0" smtClean="0"/>
              <a:t>structure is formed</a:t>
            </a:r>
            <a:r>
              <a:rPr kumimoji="1" lang="en-US" altLang="ja-JP" baseline="0" dirty="0" smtClean="0"/>
              <a:t>.</a:t>
            </a:r>
          </a:p>
          <a:p>
            <a:r>
              <a:rPr kumimoji="1" lang="en-US" altLang="ja-JP" baseline="0" dirty="0" smtClean="0"/>
              <a:t>Above a critical thickness of 2 nm, the structure is completely transformed at the bulk Bi structure.</a:t>
            </a:r>
          </a:p>
          <a:p>
            <a:r>
              <a:rPr kumimoji="1" lang="en-US" altLang="ja-JP" baseline="0" dirty="0" smtClean="0"/>
              <a:t>The phase transition was previously observed by LEED, but the penetration depth is about 1 nm. </a:t>
            </a:r>
          </a:p>
          <a:p>
            <a:r>
              <a:rPr kumimoji="1" lang="en-US" altLang="ja-JP" baseline="0" dirty="0" smtClean="0"/>
              <a:t>The present analysis confirms that the structure transition occurs whole the film.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FA66-24EB-45A3-8E63-46FF9E101BD0}" type="slidenum">
              <a:rPr lang="en-US" altLang="ja-JP" smtClean="0"/>
              <a:pPr/>
              <a:t>13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136798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The next</a:t>
            </a:r>
            <a:r>
              <a:rPr kumimoji="1" lang="en-US" altLang="ja-JP" baseline="0" dirty="0" smtClean="0"/>
              <a:t> example is the bismuth telluride </a:t>
            </a:r>
            <a:r>
              <a:rPr kumimoji="1" lang="en-US" altLang="ja-JP" baseline="0" dirty="0" smtClean="0"/>
              <a:t>topological insulator.</a:t>
            </a:r>
          </a:p>
          <a:p>
            <a:r>
              <a:rPr kumimoji="1" lang="en-US" altLang="ja-JP" baseline="0" dirty="0" smtClean="0"/>
              <a:t>In </a:t>
            </a:r>
            <a:r>
              <a:rPr kumimoji="1" lang="en-US" altLang="ja-JP" baseline="0" dirty="0" smtClean="0"/>
              <a:t>the beginning the wetting layer is formed, and the fist </a:t>
            </a:r>
            <a:r>
              <a:rPr kumimoji="1" lang="en-US" altLang="ja-JP" baseline="0" dirty="0" smtClean="0"/>
              <a:t>Bi2Te3 quintuple </a:t>
            </a:r>
            <a:r>
              <a:rPr kumimoji="1" lang="en-US" altLang="ja-JP" baseline="0" dirty="0" smtClean="0"/>
              <a:t>layer is strongly deformed, and then the bulk like structure is grown on it</a:t>
            </a:r>
            <a:r>
              <a:rPr kumimoji="1" lang="en-US" altLang="ja-JP" baseline="0" dirty="0" smtClean="0"/>
              <a:t>.</a:t>
            </a:r>
          </a:p>
          <a:p>
            <a:r>
              <a:rPr kumimoji="1" lang="en-US" altLang="ja-JP" baseline="0" dirty="0" smtClean="0"/>
              <a:t>The deformed structure is remained at the interface. </a:t>
            </a:r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 interface structures would be strongly related to </a:t>
            </a:r>
            <a:r>
              <a:rPr kumimoji="1" lang="en-US" altLang="ja-JP" baseline="0" dirty="0" smtClean="0"/>
              <a:t>the thinness limit of topological state.</a:t>
            </a:r>
          </a:p>
          <a:p>
            <a:r>
              <a:rPr kumimoji="1" lang="en-US" altLang="ja-JP" baseline="0" dirty="0" smtClean="0"/>
              <a:t>It was shown that the topological surface states disappears below the 2 quintuple layers.</a:t>
            </a:r>
          </a:p>
          <a:p>
            <a:r>
              <a:rPr kumimoji="1" lang="en-US" altLang="ja-JP" baseline="0" dirty="0" smtClean="0"/>
              <a:t>We think the wetting layer and the deformed first quintuple layer play a critical role for the decoupling of the upper layer from the substrate potential and the formation of the topological surface state.</a:t>
            </a:r>
          </a:p>
          <a:p>
            <a:endParaRPr kumimoji="1" lang="en-US" altLang="ja-JP" baseline="0" dirty="0" smtClean="0"/>
          </a:p>
          <a:p>
            <a:endParaRPr kumimoji="1"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FA66-24EB-45A3-8E63-46FF9E101BD0}" type="slidenum">
              <a:rPr lang="en-US" altLang="ja-JP" smtClean="0"/>
              <a:pPr/>
              <a:t>14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136798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 smtClean="0"/>
              <a:t>In summary, we have developed an energy dispersive surface x-ray diffraction for the high-speed measurement.</a:t>
            </a:r>
          </a:p>
          <a:p>
            <a:r>
              <a:rPr kumimoji="1" lang="en-US" altLang="ja-JP" baseline="0" dirty="0" smtClean="0"/>
              <a:t>We show examples of the real-time monitoring of the solid-liquid and solid-solid interface systems, demonstrating the capability of the in operando observation. </a:t>
            </a:r>
          </a:p>
          <a:p>
            <a:r>
              <a:rPr kumimoji="1" lang="en-US" altLang="ja-JP" baseline="0" dirty="0" smtClean="0"/>
              <a:t>Thank you for the attention. </a:t>
            </a:r>
            <a:endParaRPr kumimoji="1"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FA66-24EB-45A3-8E63-46FF9E101BD0}" type="slidenum">
              <a:rPr lang="en-US" altLang="ja-JP" smtClean="0"/>
              <a:pPr/>
              <a:t>15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11284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青線入英マーク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3175" y="6597650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>
              <a:latin typeface="Arial" charset="0"/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350F07-A732-4405-B9F8-FA52AF166E10}" type="slidenum">
              <a:rPr lang="en-US" altLang="ja-JP" smtClean="0"/>
              <a:pPr/>
              <a:t>‹#›</a:t>
            </a:fld>
            <a:r>
              <a:rPr lang="en-US" altLang="ja-JP" dirty="0" smtClean="0"/>
              <a:t>/12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227701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2DFA82-75E9-4151-ABE3-FF94F5EC9792}" type="slidenum">
              <a:rPr lang="en-US" altLang="ja-JP" smtClean="0"/>
              <a:pPr/>
              <a:t>‹#›</a:t>
            </a:fld>
            <a:r>
              <a:rPr lang="en-US" altLang="ja-JP" dirty="0" smtClean="0"/>
              <a:t>/12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96184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19CEB6-E3C5-4363-BA7F-07CD05DD7EDE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28857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08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08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17FC81-9F41-4796-8413-3B2D8A3BA844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58982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FAA18C-EFD9-4AB3-9E2A-86A1A0F29E2C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12307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0CE55A-6D40-43E5-8490-8A569AC7F28D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11745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8AB7E0-5945-494C-87A9-A65F4BC5FD21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38383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283572-82DB-4236-8298-3AA8A031D098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17572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 smtClean="0"/>
              <a:t>プレースホルダーまでドラッグするかアイコンをクリックして図を追加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A3C44A-21D4-4694-9715-DC1CAED03A43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83129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552CAB-E35D-42D5-B0B3-321BD8BA5CC7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42702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03408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03408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CD286-4226-4FDC-80DB-E8F8478E4332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94645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5" descr="マークとaistのみ白地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63" y="101600"/>
            <a:ext cx="1087437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1" name="Line 9"/>
          <p:cNvSpPr>
            <a:spLocks noChangeShapeType="1"/>
          </p:cNvSpPr>
          <p:nvPr/>
        </p:nvSpPr>
        <p:spPr bwMode="auto">
          <a:xfrm>
            <a:off x="0" y="65976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>
              <a:latin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pic>
        <p:nvPicPr>
          <p:cNvPr id="1030" name="Picture 12" descr="191_english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6689725"/>
            <a:ext cx="3706812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75425"/>
            <a:ext cx="2133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3882719-A07F-46DC-ADF9-AF37DC9C0B54}" type="slidenum">
              <a:rPr lang="en-US" altLang="ja-JP" smtClean="0"/>
              <a:pPr/>
              <a:t>‹#›</a:t>
            </a:fld>
            <a:r>
              <a:rPr lang="en-US" altLang="ja-JP" dirty="0" smtClean="0"/>
              <a:t>/12</a:t>
            </a:r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microsoft.com/office/2007/relationships/hdphoto" Target="../media/hdphoto1.wdp"/><Relationship Id="rId6" Type="http://schemas.openxmlformats.org/officeDocument/2006/relationships/image" Target="../media/image12.png"/><Relationship Id="rId7" Type="http://schemas.microsoft.com/office/2007/relationships/hdphoto" Target="../media/hdphoto2.wdp"/><Relationship Id="rId8" Type="http://schemas.openxmlformats.org/officeDocument/2006/relationships/image" Target="../media/image13.png"/><Relationship Id="rId9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microsoft.com/office/2007/relationships/hdphoto" Target="../media/hdphoto4.wdp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png"/><Relationship Id="rId6" Type="http://schemas.openxmlformats.org/officeDocument/2006/relationships/image" Target="../media/image21.jpeg"/><Relationship Id="rId7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11.png"/><Relationship Id="rId6" Type="http://schemas.microsoft.com/office/2007/relationships/hdphoto" Target="../media/hdphoto5.wdp"/><Relationship Id="rId7" Type="http://schemas.openxmlformats.org/officeDocument/2006/relationships/image" Target="../media/image12.png"/><Relationship Id="rId8" Type="http://schemas.microsoft.com/office/2007/relationships/hdphoto" Target="../media/hdphoto6.wdp"/><Relationship Id="rId9" Type="http://schemas.openxmlformats.org/officeDocument/2006/relationships/image" Target="../media/image13.png"/><Relationship Id="rId10" Type="http://schemas.microsoft.com/office/2007/relationships/hdphoto" Target="../media/hdphoto7.wdp"/><Relationship Id="rId11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7.png"/><Relationship Id="rId12" Type="http://schemas.openxmlformats.org/officeDocument/2006/relationships/image" Target="../media/image28.png"/><Relationship Id="rId13" Type="http://schemas.openxmlformats.org/officeDocument/2006/relationships/image" Target="../media/image29.png"/><Relationship Id="rId1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emf"/><Relationship Id="rId4" Type="http://schemas.openxmlformats.org/officeDocument/2006/relationships/image" Target="../media/image23.png"/><Relationship Id="rId5" Type="http://schemas.openxmlformats.org/officeDocument/2006/relationships/image" Target="../media/image13.png"/><Relationship Id="rId6" Type="http://schemas.microsoft.com/office/2007/relationships/hdphoto" Target="../media/hdphoto3.wdp"/><Relationship Id="rId7" Type="http://schemas.openxmlformats.org/officeDocument/2006/relationships/image" Target="../media/image11.png"/><Relationship Id="rId8" Type="http://schemas.microsoft.com/office/2007/relationships/hdphoto" Target="../media/hdphoto1.wdp"/><Relationship Id="rId9" Type="http://schemas.openxmlformats.org/officeDocument/2006/relationships/image" Target="../media/image12.png"/><Relationship Id="rId10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Relationship Id="rId5" Type="http://schemas.openxmlformats.org/officeDocument/2006/relationships/image" Target="../media/image35.png"/><Relationship Id="rId6" Type="http://schemas.openxmlformats.org/officeDocument/2006/relationships/image" Target="../media/image36.jpeg"/><Relationship Id="rId7" Type="http://schemas.openxmlformats.org/officeDocument/2006/relationships/image" Target="../media/image37.png"/><Relationship Id="rId8" Type="http://schemas.openxmlformats.org/officeDocument/2006/relationships/image" Target="../media/image38.jpeg"/><Relationship Id="rId9" Type="http://schemas.openxmlformats.org/officeDocument/2006/relationships/image" Target="../media/image39.jpe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Relationship Id="rId10" Type="http://schemas.openxmlformats.org/officeDocument/2006/relationships/image" Target="../media/image45.png"/><Relationship Id="rId11" Type="http://schemas.openxmlformats.org/officeDocument/2006/relationships/image" Target="../media/image46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1.wdp"/><Relationship Id="rId5" Type="http://schemas.openxmlformats.org/officeDocument/2006/relationships/image" Target="../media/image12.png"/><Relationship Id="rId6" Type="http://schemas.microsoft.com/office/2007/relationships/hdphoto" Target="../media/hdphoto2.wdp"/><Relationship Id="rId7" Type="http://schemas.openxmlformats.org/officeDocument/2006/relationships/image" Target="../media/image13.png"/><Relationship Id="rId8" Type="http://schemas.microsoft.com/office/2007/relationships/hdphoto" Target="../media/hdphoto3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548680"/>
            <a:ext cx="7848872" cy="1584176"/>
          </a:xfrm>
        </p:spPr>
        <p:txBody>
          <a:bodyPr/>
          <a:lstStyle/>
          <a:p>
            <a:r>
              <a:rPr lang="en-US" altLang="ja-JP" sz="3600" b="1" dirty="0" smtClean="0">
                <a:latin typeface="Calibri"/>
                <a:cs typeface="Calibri"/>
              </a:rPr>
              <a:t>Capturing </a:t>
            </a:r>
            <a:r>
              <a:rPr lang="en-US" altLang="ja-JP" sz="3600" b="1" dirty="0">
                <a:latin typeface="Calibri"/>
                <a:cs typeface="Calibri"/>
              </a:rPr>
              <a:t>interface </a:t>
            </a:r>
            <a:r>
              <a:rPr lang="en-US" altLang="ja-JP" sz="3600" b="1" dirty="0" smtClean="0">
                <a:latin typeface="Calibri"/>
                <a:cs typeface="Calibri"/>
              </a:rPr>
              <a:t>processes</a:t>
            </a:r>
            <a:br>
              <a:rPr lang="en-US" altLang="ja-JP" sz="3600" b="1" dirty="0" smtClean="0">
                <a:latin typeface="Calibri"/>
                <a:cs typeface="Calibri"/>
              </a:rPr>
            </a:br>
            <a:r>
              <a:rPr lang="en-US" altLang="ja-JP" sz="3600" b="1" dirty="0" smtClean="0">
                <a:latin typeface="Calibri"/>
                <a:cs typeface="Calibri"/>
              </a:rPr>
              <a:t> </a:t>
            </a:r>
            <a:r>
              <a:rPr lang="en-US" altLang="ja-JP" sz="3600" b="1" dirty="0">
                <a:latin typeface="Calibri"/>
                <a:cs typeface="Calibri"/>
              </a:rPr>
              <a:t>at the atomic </a:t>
            </a:r>
            <a:r>
              <a:rPr lang="en-US" altLang="ja-JP" sz="3600" b="1" dirty="0" smtClean="0">
                <a:latin typeface="Calibri"/>
                <a:cs typeface="Calibri"/>
              </a:rPr>
              <a:t>scale by</a:t>
            </a:r>
            <a:br>
              <a:rPr lang="en-US" altLang="ja-JP" sz="3600" b="1" dirty="0" smtClean="0">
                <a:latin typeface="Calibri"/>
                <a:cs typeface="Calibri"/>
              </a:rPr>
            </a:br>
            <a:r>
              <a:rPr lang="en-US" altLang="ja-JP" sz="3600" b="1" dirty="0" smtClean="0">
                <a:latin typeface="Calibri"/>
                <a:cs typeface="Calibri"/>
              </a:rPr>
              <a:t> high</a:t>
            </a:r>
            <a:r>
              <a:rPr lang="en-US" altLang="ja-JP" sz="3600" b="1" dirty="0">
                <a:latin typeface="Calibri"/>
                <a:cs typeface="Calibri"/>
              </a:rPr>
              <a:t>-speed surface X-</a:t>
            </a:r>
            <a:r>
              <a:rPr lang="en-US" altLang="ja-JP" sz="3600" b="1" dirty="0" smtClean="0">
                <a:latin typeface="Calibri"/>
                <a:cs typeface="Calibri"/>
              </a:rPr>
              <a:t>ray diffraction</a:t>
            </a:r>
            <a:endParaRPr lang="ja-JP" altLang="ja-JP" sz="3600" b="1" dirty="0">
              <a:latin typeface="Calibri"/>
              <a:cs typeface="Calibri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496" y="2492896"/>
            <a:ext cx="9073008" cy="3960440"/>
          </a:xfrm>
        </p:spPr>
        <p:txBody>
          <a:bodyPr/>
          <a:lstStyle/>
          <a:p>
            <a:r>
              <a:rPr lang="en-GB" altLang="ja-JP" sz="2200" i="1" dirty="0" smtClean="0">
                <a:solidFill>
                  <a:srgbClr val="FFFF00"/>
                </a:solidFill>
                <a:latin typeface="Calibri"/>
                <a:cs typeface="Calibri"/>
              </a:rPr>
              <a:t>National </a:t>
            </a:r>
            <a:r>
              <a:rPr lang="en-GB" altLang="ja-JP" sz="2200" i="1" dirty="0">
                <a:solidFill>
                  <a:srgbClr val="FFFF00"/>
                </a:solidFill>
                <a:latin typeface="Calibri"/>
                <a:cs typeface="Calibri"/>
              </a:rPr>
              <a:t>Institute of Advanced Industrial Science and </a:t>
            </a:r>
            <a:r>
              <a:rPr lang="en-GB" altLang="ja-JP" sz="2200" i="1" dirty="0" smtClean="0">
                <a:solidFill>
                  <a:srgbClr val="FFFF00"/>
                </a:solidFill>
                <a:latin typeface="Calibri"/>
                <a:cs typeface="Calibri"/>
              </a:rPr>
              <a:t>Technology (AIST)</a:t>
            </a:r>
            <a:endParaRPr lang="en-GB" altLang="ja-JP" sz="2200" u="sng" dirty="0" smtClean="0">
              <a:solidFill>
                <a:srgbClr val="FFFF00"/>
              </a:solidFill>
              <a:latin typeface="Calibri"/>
              <a:cs typeface="Calibri"/>
            </a:endParaRPr>
          </a:p>
          <a:p>
            <a:r>
              <a:rPr lang="en-GB" altLang="ja-JP" sz="2200" u="sng" dirty="0" err="1" smtClean="0">
                <a:latin typeface="Calibri"/>
                <a:cs typeface="Calibri"/>
              </a:rPr>
              <a:t>Tetsuroh</a:t>
            </a:r>
            <a:r>
              <a:rPr lang="en-GB" altLang="ja-JP" sz="2200" u="sng" dirty="0" smtClean="0">
                <a:latin typeface="Calibri"/>
                <a:cs typeface="Calibri"/>
              </a:rPr>
              <a:t> Shirasawa</a:t>
            </a:r>
            <a:endParaRPr lang="en-GB" altLang="ja-JP" sz="2200" dirty="0" smtClean="0">
              <a:latin typeface="Calibri"/>
              <a:cs typeface="Calibri"/>
            </a:endParaRPr>
          </a:p>
          <a:p>
            <a:endParaRPr lang="en-GB" altLang="ja-JP" sz="1200" dirty="0" smtClean="0">
              <a:latin typeface="Calibri"/>
              <a:cs typeface="Calibri"/>
            </a:endParaRPr>
          </a:p>
          <a:p>
            <a:r>
              <a:rPr lang="en-GB" altLang="ja-JP" sz="2200" i="1" dirty="0" smtClean="0">
                <a:solidFill>
                  <a:srgbClr val="FFFF00"/>
                </a:solidFill>
                <a:latin typeface="Calibri"/>
                <a:cs typeface="Calibri"/>
              </a:rPr>
              <a:t>Tokyo </a:t>
            </a:r>
            <a:r>
              <a:rPr lang="en-GB" altLang="ja-JP" sz="2200" i="1" dirty="0" err="1">
                <a:solidFill>
                  <a:srgbClr val="FFFF00"/>
                </a:solidFill>
                <a:latin typeface="Calibri"/>
                <a:cs typeface="Calibri"/>
              </a:rPr>
              <a:t>Gakugei</a:t>
            </a:r>
            <a:r>
              <a:rPr lang="en-GB" altLang="ja-JP" sz="2200" i="1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lang="en-GB" altLang="ja-JP" sz="2200" i="1" dirty="0" smtClean="0">
                <a:solidFill>
                  <a:srgbClr val="FFFF00"/>
                </a:solidFill>
                <a:latin typeface="Calibri"/>
                <a:cs typeface="Calibri"/>
              </a:rPr>
              <a:t>Univ.</a:t>
            </a:r>
            <a:endParaRPr lang="en-GB" altLang="ja-JP" sz="2200" dirty="0">
              <a:solidFill>
                <a:srgbClr val="FFFF00"/>
              </a:solidFill>
              <a:latin typeface="Calibri"/>
              <a:cs typeface="Calibri"/>
            </a:endParaRPr>
          </a:p>
          <a:p>
            <a:r>
              <a:rPr lang="en-GB" altLang="ja-JP" sz="2200" dirty="0" smtClean="0">
                <a:latin typeface="Calibri"/>
                <a:cs typeface="Calibri"/>
              </a:rPr>
              <a:t>Wolfgang </a:t>
            </a:r>
            <a:r>
              <a:rPr lang="en-GB" altLang="ja-JP" sz="2200" dirty="0" err="1" smtClean="0">
                <a:latin typeface="Calibri"/>
                <a:cs typeface="Calibri"/>
              </a:rPr>
              <a:t>Voegeli</a:t>
            </a:r>
            <a:r>
              <a:rPr lang="en-GB" altLang="ja-JP" sz="2200" dirty="0" smtClean="0">
                <a:latin typeface="Calibri"/>
                <a:cs typeface="Calibri"/>
              </a:rPr>
              <a:t>, </a:t>
            </a:r>
            <a:r>
              <a:rPr lang="en-GB" altLang="ja-JP" sz="2200" dirty="0" err="1">
                <a:latin typeface="Calibri"/>
                <a:cs typeface="Calibri"/>
              </a:rPr>
              <a:t>Etsuo</a:t>
            </a:r>
            <a:r>
              <a:rPr lang="en-GB" altLang="ja-JP" sz="2200" dirty="0">
                <a:latin typeface="Calibri"/>
                <a:cs typeface="Calibri"/>
              </a:rPr>
              <a:t> </a:t>
            </a:r>
            <a:r>
              <a:rPr lang="en-GB" altLang="ja-JP" sz="2200" dirty="0" smtClean="0">
                <a:latin typeface="Calibri"/>
                <a:cs typeface="Calibri"/>
              </a:rPr>
              <a:t>Arakawa, Toshio Takahashi</a:t>
            </a:r>
          </a:p>
          <a:p>
            <a:endParaRPr lang="en-GB" altLang="ja-JP" sz="1200" dirty="0" smtClean="0">
              <a:latin typeface="Calibri"/>
              <a:cs typeface="Calibri"/>
            </a:endParaRPr>
          </a:p>
          <a:p>
            <a:r>
              <a:rPr lang="en-GB" altLang="ja-JP" sz="2200" i="1" dirty="0" smtClean="0">
                <a:solidFill>
                  <a:srgbClr val="FFFF00"/>
                </a:solidFill>
                <a:latin typeface="Calibri"/>
                <a:cs typeface="Calibri"/>
              </a:rPr>
              <a:t>National </a:t>
            </a:r>
            <a:r>
              <a:rPr lang="en-GB" altLang="ja-JP" sz="2200" i="1" dirty="0">
                <a:solidFill>
                  <a:srgbClr val="FFFF00"/>
                </a:solidFill>
                <a:latin typeface="Calibri"/>
                <a:cs typeface="Calibri"/>
              </a:rPr>
              <a:t>Institute for Materials </a:t>
            </a:r>
            <a:r>
              <a:rPr lang="en-GB" altLang="ja-JP" sz="2200" i="1" dirty="0" smtClean="0">
                <a:solidFill>
                  <a:srgbClr val="FFFF00"/>
                </a:solidFill>
                <a:latin typeface="Calibri"/>
                <a:cs typeface="Calibri"/>
              </a:rPr>
              <a:t>Science (NIMS)</a:t>
            </a:r>
            <a:endParaRPr lang="en-GB" altLang="ja-JP" sz="2200" dirty="0">
              <a:solidFill>
                <a:srgbClr val="FFFF00"/>
              </a:solidFill>
              <a:latin typeface="Calibri"/>
              <a:cs typeface="Calibri"/>
            </a:endParaRPr>
          </a:p>
          <a:p>
            <a:r>
              <a:rPr lang="en-GB" altLang="ja-JP" sz="2200" dirty="0" smtClean="0">
                <a:latin typeface="Calibri"/>
                <a:cs typeface="Calibri"/>
              </a:rPr>
              <a:t> </a:t>
            </a:r>
            <a:r>
              <a:rPr lang="en-GB" altLang="ja-JP" sz="2200" dirty="0">
                <a:latin typeface="Calibri"/>
                <a:cs typeface="Calibri"/>
              </a:rPr>
              <a:t>Takuya </a:t>
            </a:r>
            <a:r>
              <a:rPr lang="en-GB" altLang="ja-JP" sz="2200" dirty="0" smtClean="0">
                <a:latin typeface="Calibri"/>
                <a:cs typeface="Calibri"/>
              </a:rPr>
              <a:t>Masuda, </a:t>
            </a:r>
            <a:r>
              <a:rPr lang="en-GB" altLang="ja-JP" sz="2200" dirty="0" err="1" smtClean="0">
                <a:latin typeface="Calibri"/>
                <a:cs typeface="Calibri"/>
              </a:rPr>
              <a:t>Kohei</a:t>
            </a:r>
            <a:r>
              <a:rPr lang="en-GB" altLang="ja-JP" sz="2200" dirty="0" smtClean="0">
                <a:latin typeface="Calibri"/>
                <a:cs typeface="Calibri"/>
              </a:rPr>
              <a:t> </a:t>
            </a:r>
            <a:r>
              <a:rPr lang="en-GB" altLang="ja-JP" sz="2200" dirty="0" err="1" smtClean="0">
                <a:latin typeface="Calibri"/>
                <a:cs typeface="Calibri"/>
              </a:rPr>
              <a:t>Uosaki</a:t>
            </a:r>
            <a:endParaRPr lang="en-GB" altLang="ja-JP" sz="2200" dirty="0">
              <a:latin typeface="Calibri"/>
              <a:cs typeface="Calibri"/>
            </a:endParaRPr>
          </a:p>
          <a:p>
            <a:endParaRPr lang="en-GB" altLang="ja-JP" sz="1200" i="1" baseline="30000" dirty="0" err="1" smtClean="0">
              <a:latin typeface="Calibri"/>
              <a:cs typeface="Calibri"/>
            </a:endParaRPr>
          </a:p>
          <a:p>
            <a:r>
              <a:rPr lang="en-GB" altLang="ja-JP" sz="2200" i="1" dirty="0" smtClean="0">
                <a:solidFill>
                  <a:srgbClr val="FFFF00"/>
                </a:solidFill>
                <a:latin typeface="Calibri"/>
                <a:cs typeface="Calibri"/>
              </a:rPr>
              <a:t>Photon </a:t>
            </a:r>
            <a:r>
              <a:rPr lang="en-GB" altLang="ja-JP" sz="2200" i="1" dirty="0">
                <a:solidFill>
                  <a:srgbClr val="FFFF00"/>
                </a:solidFill>
                <a:latin typeface="Calibri"/>
                <a:cs typeface="Calibri"/>
              </a:rPr>
              <a:t>Factory, KEK</a:t>
            </a:r>
            <a:r>
              <a:rPr lang="ja-JP" altLang="ja-JP" sz="22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endParaRPr lang="en-GB" altLang="ja-JP" sz="2200" dirty="0" smtClean="0">
              <a:solidFill>
                <a:srgbClr val="FFFF00"/>
              </a:solidFill>
              <a:latin typeface="Calibri"/>
              <a:cs typeface="Calibri"/>
            </a:endParaRPr>
          </a:p>
          <a:p>
            <a:r>
              <a:rPr lang="en-GB" altLang="ja-JP" sz="2200" dirty="0" smtClean="0">
                <a:latin typeface="Calibri"/>
                <a:cs typeface="Calibri"/>
              </a:rPr>
              <a:t>Tadashi Matsushita</a:t>
            </a:r>
            <a:endParaRPr lang="en-GB" altLang="ja-JP" sz="2200" i="1" dirty="0" smtClean="0">
              <a:latin typeface="Calibri"/>
              <a:cs typeface="Calibri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50F07-A732-4405-B9F8-FA52AF166E10}" type="slidenum">
              <a:rPr lang="en-US" altLang="ja-JP" smtClean="0"/>
              <a:pPr/>
              <a:t>1</a:t>
            </a:fld>
            <a:endParaRPr lang="en-US" altLang="ja-JP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331640" y="44624"/>
            <a:ext cx="6516216" cy="71833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kumimoji="1" lang="en-US" altLang="ja-JP" sz="4000" b="1" i="1" dirty="0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Surface X-ray Diffraction </a:t>
            </a:r>
            <a:endParaRPr kumimoji="1" lang="ja-JP" altLang="en-US" sz="4000" b="1" i="1" dirty="0">
              <a:solidFill>
                <a:srgbClr val="000090"/>
              </a:solidFill>
              <a:latin typeface="Calibri"/>
              <a:ea typeface="メイリオ"/>
              <a:cs typeface="Calibri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5052" y="2015019"/>
            <a:ext cx="1284649" cy="121887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3525" y="2077504"/>
            <a:ext cx="1270051" cy="118811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7938" y="2015018"/>
            <a:ext cx="1262752" cy="1250595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4067944" y="1401743"/>
            <a:ext cx="153056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kumimoji="1" lang="en-US" altLang="ja-JP" sz="2000" dirty="0" smtClean="0">
                <a:latin typeface="Calibri"/>
                <a:cs typeface="Calibri"/>
              </a:rPr>
              <a:t>Ideal Surface</a:t>
            </a:r>
            <a:endParaRPr kumimoji="1" lang="ja-JP" altLang="en-US" sz="2000" dirty="0">
              <a:latin typeface="Calibri"/>
              <a:cs typeface="Calibri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236296" y="1401743"/>
            <a:ext cx="13124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kumimoji="1" lang="en-US" altLang="ja-JP" sz="2000" dirty="0" smtClean="0">
                <a:solidFill>
                  <a:srgbClr val="3366FF"/>
                </a:solidFill>
                <a:latin typeface="Calibri"/>
                <a:cs typeface="Calibri"/>
              </a:rPr>
              <a:t>Roughness</a:t>
            </a:r>
            <a:endParaRPr kumimoji="1" lang="ja-JP" altLang="en-US" sz="2000" dirty="0">
              <a:solidFill>
                <a:srgbClr val="3366FF"/>
              </a:solidFill>
              <a:latin typeface="Calibri"/>
              <a:cs typeface="Calibri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580112" y="1401743"/>
            <a:ext cx="165618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  <a:latin typeface="Calibri"/>
                <a:cs typeface="Calibri"/>
              </a:rPr>
              <a:t>Displacement</a:t>
            </a:r>
            <a:endParaRPr kumimoji="1" lang="ja-JP" altLang="en-US" sz="2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cxnSp>
        <p:nvCxnSpPr>
          <p:cNvPr id="12" name="直線コネクタ 11"/>
          <p:cNvCxnSpPr/>
          <p:nvPr/>
        </p:nvCxnSpPr>
        <p:spPr>
          <a:xfrm>
            <a:off x="5349820" y="2219406"/>
            <a:ext cx="330009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5533610" y="2189406"/>
            <a:ext cx="330009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 flipV="1">
            <a:off x="5582397" y="2224406"/>
            <a:ext cx="0" cy="180000"/>
          </a:xfrm>
          <a:prstGeom prst="line">
            <a:avLst/>
          </a:prstGeom>
          <a:ln w="12700" cmpd="sng">
            <a:solidFill>
              <a:schemeClr val="tx1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5582397" y="2006925"/>
            <a:ext cx="0" cy="180000"/>
          </a:xfrm>
          <a:prstGeom prst="line">
            <a:avLst/>
          </a:prstGeom>
          <a:ln w="12700" cmpd="sng">
            <a:solidFill>
              <a:schemeClr val="tx1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5316009" y="1744316"/>
            <a:ext cx="53623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ja-JP" sz="1400" dirty="0" smtClean="0">
                <a:latin typeface="Times New Roman"/>
                <a:cs typeface="Times New Roman"/>
              </a:rPr>
              <a:t>0.1Å</a:t>
            </a:r>
            <a:endParaRPr kumimoji="1" lang="ja-JP" altLang="en-US" sz="1400" dirty="0">
              <a:latin typeface="Times New Roman"/>
              <a:cs typeface="Times New Roman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988180" y="3637509"/>
            <a:ext cx="15696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 smtClean="0">
                <a:latin typeface="Times New Roman"/>
                <a:cs typeface="Times New Roman"/>
              </a:rPr>
              <a:t>ー</a:t>
            </a:r>
            <a:r>
              <a:rPr lang="en-US" altLang="ja-JP" sz="1600" dirty="0" smtClean="0">
                <a:latin typeface="Times New Roman"/>
                <a:cs typeface="Times New Roman"/>
              </a:rPr>
              <a:t> Ideal</a:t>
            </a:r>
            <a:endParaRPr lang="en-US" altLang="ja-JP" sz="1600" dirty="0">
              <a:latin typeface="Times New Roman"/>
              <a:cs typeface="Times New Roman"/>
            </a:endParaRPr>
          </a:p>
          <a:p>
            <a:r>
              <a:rPr lang="en-US" altLang="ja-JP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--- Displacement</a:t>
            </a:r>
          </a:p>
          <a:p>
            <a:r>
              <a:rPr lang="en-US" altLang="ja-JP" sz="1200" b="1" dirty="0" smtClean="0">
                <a:solidFill>
                  <a:srgbClr val="3366FF"/>
                </a:solidFill>
                <a:latin typeface="ＭＳ Ｐゴシック"/>
                <a:cs typeface="ＭＳ Ｐゴシック"/>
              </a:rPr>
              <a:t>-</a:t>
            </a:r>
            <a:r>
              <a:rPr lang="ja-JP" altLang="en-US" sz="1200" b="1" dirty="0" smtClean="0">
                <a:solidFill>
                  <a:srgbClr val="3366FF"/>
                </a:solidFill>
                <a:latin typeface="Times New Roman"/>
                <a:cs typeface="Times New Roman"/>
              </a:rPr>
              <a:t>・</a:t>
            </a:r>
            <a:r>
              <a:rPr lang="en-US" altLang="ja-JP" sz="1200" b="1" dirty="0">
                <a:solidFill>
                  <a:srgbClr val="3366FF"/>
                </a:solidFill>
                <a:latin typeface="ＭＳ Ｐゴシック"/>
                <a:cs typeface="ＭＳ Ｐゴシック"/>
              </a:rPr>
              <a:t>-</a:t>
            </a:r>
            <a:r>
              <a:rPr lang="en-US" altLang="ja-JP" sz="1200" dirty="0" smtClean="0">
                <a:solidFill>
                  <a:srgbClr val="3366FF"/>
                </a:solidFill>
                <a:latin typeface="Times New Roman"/>
                <a:cs typeface="Times New Roman"/>
              </a:rPr>
              <a:t> </a:t>
            </a:r>
            <a:r>
              <a:rPr lang="en-US" altLang="ja-JP" sz="1600" dirty="0" smtClean="0">
                <a:solidFill>
                  <a:srgbClr val="3366FF"/>
                </a:solidFill>
                <a:latin typeface="Times New Roman"/>
                <a:cs typeface="Times New Roman"/>
              </a:rPr>
              <a:t>Roughness</a:t>
            </a:r>
            <a:endParaRPr kumimoji="1" lang="ja-JP" altLang="en-US" sz="1600" dirty="0">
              <a:solidFill>
                <a:srgbClr val="3366FF"/>
              </a:solidFill>
              <a:latin typeface="Times New Roman"/>
              <a:cs typeface="Times New Roman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709262" y="3776525"/>
            <a:ext cx="100721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ja-JP" sz="1400" dirty="0" smtClean="0">
                <a:latin typeface="Times New Roman"/>
                <a:cs typeface="Times New Roman"/>
              </a:rPr>
              <a:t>Substrate </a:t>
            </a:r>
          </a:p>
          <a:p>
            <a:r>
              <a:rPr kumimoji="1" lang="en-US" altLang="ja-JP" sz="1400" dirty="0" smtClean="0">
                <a:latin typeface="Times New Roman"/>
                <a:cs typeface="Times New Roman"/>
              </a:rPr>
              <a:t>Bragg peak</a:t>
            </a:r>
            <a:endParaRPr kumimoji="1" lang="ja-JP" altLang="en-US" sz="1400" dirty="0">
              <a:latin typeface="Times New Roman"/>
              <a:cs typeface="Times New Roman"/>
            </a:endParaRPr>
          </a:p>
        </p:txBody>
      </p:sp>
      <p:cxnSp>
        <p:nvCxnSpPr>
          <p:cNvPr id="19" name="直線コネクタ 18"/>
          <p:cNvCxnSpPr/>
          <p:nvPr/>
        </p:nvCxnSpPr>
        <p:spPr>
          <a:xfrm flipH="1" flipV="1">
            <a:off x="6681426" y="3651870"/>
            <a:ext cx="117017" cy="180000"/>
          </a:xfrm>
          <a:prstGeom prst="line">
            <a:avLst/>
          </a:prstGeom>
          <a:ln w="12700" cmpd="sng">
            <a:solidFill>
              <a:schemeClr val="tx1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1008486" y="807095"/>
            <a:ext cx="7091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0000"/>
                </a:solidFill>
                <a:latin typeface="Calibri"/>
                <a:cs typeface="Calibri"/>
              </a:rPr>
              <a:t>The most reliable tool for the surface structure analysis</a:t>
            </a:r>
            <a:endParaRPr kumimoji="1" lang="ja-JP" altLang="en-US" sz="2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DFA82-75E9-4151-ABE3-FF94F5EC9792}" type="slidenum">
              <a:rPr lang="en-US" altLang="ja-JP" smtClean="0"/>
              <a:pPr/>
              <a:t>2</a:t>
            </a:fld>
            <a:endParaRPr lang="en-US" altLang="ja-JP"/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916832"/>
            <a:ext cx="2921372" cy="4005064"/>
          </a:xfrm>
          <a:prstGeom prst="rect">
            <a:avLst/>
          </a:prstGeom>
        </p:spPr>
      </p:pic>
      <p:sp>
        <p:nvSpPr>
          <p:cNvPr id="34" name="テキスト ボックス 33"/>
          <p:cNvSpPr txBox="1"/>
          <p:nvPr/>
        </p:nvSpPr>
        <p:spPr>
          <a:xfrm>
            <a:off x="179512" y="5949280"/>
            <a:ext cx="36654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Elements of Moder</a:t>
            </a:r>
            <a:r>
              <a:rPr lang="en-US" altLang="ja-JP" sz="1200" dirty="0" smtClean="0"/>
              <a:t>n X-ray Physics (2nd ed., Wiley)</a:t>
            </a:r>
            <a:endParaRPr kumimoji="1" lang="ja-JP" altLang="en-US" sz="12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61686" y="4725144"/>
            <a:ext cx="902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Crystal</a:t>
            </a:r>
            <a:endParaRPr kumimoji="1" lang="ja-JP" altLang="en-US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863627" y="4725144"/>
            <a:ext cx="980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Surface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547664" y="1340768"/>
            <a:ext cx="230425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smtClean="0"/>
              <a:t>CTR</a:t>
            </a:r>
          </a:p>
          <a:p>
            <a:pPr algn="ctr"/>
            <a:r>
              <a:rPr lang="en-US" altLang="ja-JP" sz="1400" dirty="0" smtClean="0"/>
              <a:t> (Crystal Truncation Rod)</a:t>
            </a:r>
            <a:endParaRPr kumimoji="1" lang="ja-JP" altLang="en-US" sz="1400" dirty="0"/>
          </a:p>
        </p:txBody>
      </p:sp>
      <p:grpSp>
        <p:nvGrpSpPr>
          <p:cNvPr id="22" name="図形グループ 21"/>
          <p:cNvGrpSpPr/>
          <p:nvPr/>
        </p:nvGrpSpPr>
        <p:grpSpPr>
          <a:xfrm>
            <a:off x="3923928" y="3349689"/>
            <a:ext cx="4708397" cy="3239996"/>
            <a:chOff x="3923928" y="3349689"/>
            <a:chExt cx="4708397" cy="3239996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95936" y="3349689"/>
              <a:ext cx="4636389" cy="3239996"/>
            </a:xfrm>
            <a:prstGeom prst="rect">
              <a:avLst/>
            </a:prstGeom>
          </p:spPr>
        </p:pic>
        <p:sp>
          <p:nvSpPr>
            <p:cNvPr id="25" name="テキスト ボックス 24"/>
            <p:cNvSpPr txBox="1"/>
            <p:nvPr/>
          </p:nvSpPr>
          <p:spPr>
            <a:xfrm>
              <a:off x="6094403" y="6125234"/>
              <a:ext cx="997877" cy="400110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2000" i="1" dirty="0" smtClean="0">
                  <a:latin typeface="Calibri"/>
                  <a:cs typeface="Calibri"/>
                </a:rPr>
                <a:t>L</a:t>
              </a:r>
              <a:r>
                <a:rPr lang="en-US" altLang="ja-JP" sz="2000" dirty="0" smtClean="0">
                  <a:latin typeface="Calibri"/>
                  <a:cs typeface="Calibri"/>
                </a:rPr>
                <a:t> [</a:t>
              </a:r>
              <a:r>
                <a:rPr lang="en-US" altLang="ja-JP" sz="2000" dirty="0" err="1" smtClean="0">
                  <a:latin typeface="Calibri"/>
                  <a:cs typeface="Calibri"/>
                </a:rPr>
                <a:t>r.l.u</a:t>
              </a:r>
              <a:r>
                <a:rPr lang="en-US" altLang="ja-JP" sz="2000" dirty="0" smtClean="0">
                  <a:latin typeface="Calibri"/>
                  <a:cs typeface="Calibri"/>
                </a:rPr>
                <a:t>.]</a:t>
              </a:r>
              <a:endParaRPr kumimoji="1" lang="ja-JP" altLang="en-US" sz="2000" baseline="-25000" dirty="0">
                <a:latin typeface="Calibri"/>
                <a:cs typeface="Calibri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 rot="16200000">
              <a:off x="2919882" y="4545124"/>
              <a:ext cx="2408202" cy="40011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2000" dirty="0" smtClean="0">
                  <a:latin typeface="Calibri"/>
                  <a:cs typeface="Calibri"/>
                </a:rPr>
                <a:t>CTR </a:t>
              </a:r>
              <a:r>
                <a:rPr kumimoji="1" lang="en-US" altLang="ja-JP" sz="2000" dirty="0" smtClean="0">
                  <a:latin typeface="Calibri"/>
                  <a:cs typeface="Calibri"/>
                </a:rPr>
                <a:t>Intensity [</a:t>
              </a:r>
              <a:r>
                <a:rPr kumimoji="1" lang="en-US" altLang="ja-JP" sz="2000" dirty="0" err="1" smtClean="0">
                  <a:latin typeface="Calibri"/>
                  <a:cs typeface="Calibri"/>
                </a:rPr>
                <a:t>a.u</a:t>
              </a:r>
              <a:r>
                <a:rPr kumimoji="1" lang="en-US" altLang="ja-JP" sz="2000" dirty="0" smtClean="0">
                  <a:latin typeface="Calibri"/>
                  <a:cs typeface="Calibri"/>
                </a:rPr>
                <a:t>.]</a:t>
              </a:r>
              <a:endParaRPr kumimoji="1" lang="ja-JP" altLang="en-US" sz="2000" baseline="-25000" dirty="0">
                <a:latin typeface="Calibri"/>
                <a:cs typeface="Calibri"/>
              </a:endParaRPr>
            </a:p>
          </p:txBody>
        </p:sp>
      </p:grpSp>
      <p:sp>
        <p:nvSpPr>
          <p:cNvPr id="23" name="テキスト ボックス 22"/>
          <p:cNvSpPr txBox="1"/>
          <p:nvPr/>
        </p:nvSpPr>
        <p:spPr>
          <a:xfrm>
            <a:off x="138812" y="2204864"/>
            <a:ext cx="1120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Bragg peak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61014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図形グループ 120"/>
          <p:cNvGrpSpPr/>
          <p:nvPr/>
        </p:nvGrpSpPr>
        <p:grpSpPr>
          <a:xfrm>
            <a:off x="6804248" y="1852821"/>
            <a:ext cx="2512919" cy="2224251"/>
            <a:chOff x="6804248" y="1819722"/>
            <a:chExt cx="2512919" cy="2224251"/>
          </a:xfrm>
        </p:grpSpPr>
        <p:cxnSp>
          <p:nvCxnSpPr>
            <p:cNvPr id="6" name="直線コネクタ 5"/>
            <p:cNvCxnSpPr/>
            <p:nvPr/>
          </p:nvCxnSpPr>
          <p:spPr>
            <a:xfrm flipV="1">
              <a:off x="6960205" y="3225883"/>
              <a:ext cx="538678" cy="813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正方形/長方形 6"/>
            <p:cNvSpPr/>
            <p:nvPr/>
          </p:nvSpPr>
          <p:spPr>
            <a:xfrm>
              <a:off x="7372102" y="2669022"/>
              <a:ext cx="1579424" cy="12688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Calibri"/>
                <a:cs typeface="Calibri"/>
              </a:endParaRPr>
            </a:p>
          </p:txBody>
        </p:sp>
        <p:sp>
          <p:nvSpPr>
            <p:cNvPr id="98" name="テキスト ボックス 97"/>
            <p:cNvSpPr txBox="1"/>
            <p:nvPr/>
          </p:nvSpPr>
          <p:spPr>
            <a:xfrm rot="16200000">
              <a:off x="6678000" y="3085452"/>
              <a:ext cx="15784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dirty="0" smtClean="0">
                  <a:latin typeface="Calibri"/>
                  <a:ea typeface="ＭＳ ゴシック"/>
                  <a:cs typeface="Calibri"/>
                </a:rPr>
                <a:t>CTR Intensity</a:t>
              </a:r>
              <a:endParaRPr lang="en-US" altLang="ja-JP" sz="1600" dirty="0">
                <a:latin typeface="Calibri"/>
                <a:ea typeface="ＭＳ ゴシック"/>
                <a:cs typeface="Calibri"/>
              </a:endParaRPr>
            </a:p>
          </p:txBody>
        </p:sp>
        <p:grpSp>
          <p:nvGrpSpPr>
            <p:cNvPr id="99" name="図形グループ 98"/>
            <p:cNvGrpSpPr>
              <a:grpSpLocks noChangeAspect="1"/>
            </p:cNvGrpSpPr>
            <p:nvPr/>
          </p:nvGrpSpPr>
          <p:grpSpPr>
            <a:xfrm>
              <a:off x="6804248" y="2262490"/>
              <a:ext cx="2512919" cy="1382534"/>
              <a:chOff x="3075305" y="4968853"/>
              <a:chExt cx="2754896" cy="1515669"/>
            </a:xfrm>
          </p:grpSpPr>
          <p:grpSp>
            <p:nvGrpSpPr>
              <p:cNvPr id="100" name="図形グループ 99"/>
              <p:cNvGrpSpPr>
                <a:grpSpLocks noChangeAspect="1"/>
              </p:cNvGrpSpPr>
              <p:nvPr/>
            </p:nvGrpSpPr>
            <p:grpSpPr>
              <a:xfrm>
                <a:off x="3075305" y="4968853"/>
                <a:ext cx="2754896" cy="1515669"/>
                <a:chOff x="-538917" y="2273968"/>
                <a:chExt cx="5509786" cy="3302829"/>
              </a:xfrm>
              <a:solidFill>
                <a:schemeClr val="bg1"/>
              </a:solidFill>
            </p:grpSpPr>
            <p:sp>
              <p:nvSpPr>
                <p:cNvPr id="108" name="正方形/長方形 107"/>
                <p:cNvSpPr/>
                <p:nvPr/>
              </p:nvSpPr>
              <p:spPr>
                <a:xfrm>
                  <a:off x="1210882" y="3508733"/>
                  <a:ext cx="2718001" cy="2068064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Calibri"/>
                    <a:ea typeface="ＭＳ ゴシック"/>
                    <a:cs typeface="Calibri"/>
                  </a:endParaRPr>
                </a:p>
              </p:txBody>
            </p:sp>
            <p:sp>
              <p:nvSpPr>
                <p:cNvPr id="109" name="円弧 108"/>
                <p:cNvSpPr/>
                <p:nvPr/>
              </p:nvSpPr>
              <p:spPr>
                <a:xfrm rot="16200000" flipH="1">
                  <a:off x="2855167" y="2650490"/>
                  <a:ext cx="2226044" cy="2005360"/>
                </a:xfrm>
                <a:prstGeom prst="arc">
                  <a:avLst>
                    <a:gd name="adj1" fmla="val 16200000"/>
                    <a:gd name="adj2" fmla="val 21507262"/>
                  </a:avLst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Calibri"/>
                    <a:ea typeface="ＭＳ ゴシック"/>
                    <a:cs typeface="Calibri"/>
                  </a:endParaRPr>
                </a:p>
              </p:txBody>
            </p:sp>
            <p:sp>
              <p:nvSpPr>
                <p:cNvPr id="110" name="円弧 109"/>
                <p:cNvSpPr/>
                <p:nvPr/>
              </p:nvSpPr>
              <p:spPr>
                <a:xfrm rot="5400000">
                  <a:off x="-160614" y="1895665"/>
                  <a:ext cx="2747820" cy="3504426"/>
                </a:xfrm>
                <a:prstGeom prst="arc">
                  <a:avLst>
                    <a:gd name="adj1" fmla="val 16200000"/>
                    <a:gd name="adj2" fmla="val 21599997"/>
                  </a:avLst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Calibri"/>
                    <a:ea typeface="ＭＳ ゴシック"/>
                    <a:cs typeface="Calibri"/>
                  </a:endParaRPr>
                </a:p>
              </p:txBody>
            </p:sp>
          </p:grpSp>
          <p:sp>
            <p:nvSpPr>
              <p:cNvPr id="101" name="円/楕円 100"/>
              <p:cNvSpPr>
                <a:spLocks noChangeAspect="1"/>
              </p:cNvSpPr>
              <p:nvPr/>
            </p:nvSpPr>
            <p:spPr>
              <a:xfrm>
                <a:off x="4099767" y="6160809"/>
                <a:ext cx="108000" cy="108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Calibri"/>
                  <a:ea typeface="ＭＳ ゴシック"/>
                  <a:cs typeface="Calibri"/>
                </a:endParaRPr>
              </a:p>
            </p:txBody>
          </p:sp>
          <p:sp>
            <p:nvSpPr>
              <p:cNvPr id="102" name="円/楕円 101"/>
              <p:cNvSpPr>
                <a:spLocks noChangeAspect="1"/>
              </p:cNvSpPr>
              <p:nvPr/>
            </p:nvSpPr>
            <p:spPr>
              <a:xfrm>
                <a:off x="4311998" y="6100629"/>
                <a:ext cx="108000" cy="1080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Calibri"/>
                  <a:ea typeface="ＭＳ ゴシック"/>
                  <a:cs typeface="Calibri"/>
                </a:endParaRPr>
              </a:p>
            </p:txBody>
          </p:sp>
          <p:sp>
            <p:nvSpPr>
              <p:cNvPr id="103" name="円/楕円 102"/>
              <p:cNvSpPr>
                <a:spLocks noChangeAspect="1"/>
              </p:cNvSpPr>
              <p:nvPr/>
            </p:nvSpPr>
            <p:spPr>
              <a:xfrm>
                <a:off x="4496469" y="6004534"/>
                <a:ext cx="108000" cy="108000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Calibri"/>
                  <a:ea typeface="ＭＳ ゴシック"/>
                  <a:cs typeface="Calibri"/>
                </a:endParaRPr>
              </a:p>
            </p:txBody>
          </p:sp>
          <p:sp>
            <p:nvSpPr>
              <p:cNvPr id="104" name="円/楕円 103"/>
              <p:cNvSpPr>
                <a:spLocks noChangeAspect="1"/>
              </p:cNvSpPr>
              <p:nvPr/>
            </p:nvSpPr>
            <p:spPr>
              <a:xfrm>
                <a:off x="4674000" y="5843706"/>
                <a:ext cx="108000" cy="108000"/>
              </a:xfrm>
              <a:prstGeom prst="ellipse">
                <a:avLst/>
              </a:prstGeom>
              <a:solidFill>
                <a:srgbClr val="00FF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Calibri"/>
                  <a:ea typeface="ＭＳ ゴシック"/>
                  <a:cs typeface="Calibri"/>
                </a:endParaRPr>
              </a:p>
            </p:txBody>
          </p:sp>
          <p:sp>
            <p:nvSpPr>
              <p:cNvPr id="105" name="円/楕円 104"/>
              <p:cNvSpPr>
                <a:spLocks noChangeAspect="1"/>
              </p:cNvSpPr>
              <p:nvPr/>
            </p:nvSpPr>
            <p:spPr>
              <a:xfrm>
                <a:off x="4816831" y="5741476"/>
                <a:ext cx="108000" cy="108000"/>
              </a:xfrm>
              <a:prstGeom prst="ellipse">
                <a:avLst/>
              </a:prstGeom>
              <a:solidFill>
                <a:srgbClr val="00FDD5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Calibri"/>
                  <a:ea typeface="ＭＳ ゴシック"/>
                  <a:cs typeface="Calibri"/>
                </a:endParaRPr>
              </a:p>
            </p:txBody>
          </p:sp>
          <p:sp>
            <p:nvSpPr>
              <p:cNvPr id="106" name="円/楕円 105"/>
              <p:cNvSpPr>
                <a:spLocks noChangeAspect="1"/>
              </p:cNvSpPr>
              <p:nvPr/>
            </p:nvSpPr>
            <p:spPr>
              <a:xfrm>
                <a:off x="4924962" y="5903911"/>
                <a:ext cx="108000" cy="108000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Calibri"/>
                  <a:ea typeface="ＭＳ ゴシック"/>
                  <a:cs typeface="Calibri"/>
                </a:endParaRPr>
              </a:p>
            </p:txBody>
          </p:sp>
          <p:sp>
            <p:nvSpPr>
              <p:cNvPr id="107" name="円/楕円 106"/>
              <p:cNvSpPr>
                <a:spLocks noChangeAspect="1"/>
              </p:cNvSpPr>
              <p:nvPr/>
            </p:nvSpPr>
            <p:spPr>
              <a:xfrm>
                <a:off x="5081673" y="6020104"/>
                <a:ext cx="108000" cy="108000"/>
              </a:xfrm>
              <a:prstGeom prst="ellipse">
                <a:avLst/>
              </a:prstGeom>
              <a:solidFill>
                <a:srgbClr val="66006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Calibri"/>
                  <a:ea typeface="ＭＳ ゴシック"/>
                  <a:cs typeface="Calibri"/>
                </a:endParaRPr>
              </a:p>
            </p:txBody>
          </p:sp>
        </p:grpSp>
        <p:sp>
          <p:nvSpPr>
            <p:cNvPr id="111" name="テキスト ボックス 110"/>
            <p:cNvSpPr txBox="1"/>
            <p:nvPr/>
          </p:nvSpPr>
          <p:spPr>
            <a:xfrm>
              <a:off x="7462901" y="3573016"/>
              <a:ext cx="15784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dirty="0" err="1" smtClean="0">
                  <a:latin typeface="Calibri"/>
                  <a:ea typeface="ＭＳ ゴシック"/>
                  <a:cs typeface="Calibri"/>
                </a:rPr>
                <a:t>Q</a:t>
              </a:r>
              <a:r>
                <a:rPr lang="en-US" altLang="ja-JP" sz="1600" baseline="-25000" dirty="0" err="1" smtClean="0">
                  <a:latin typeface="Calibri"/>
                  <a:ea typeface="ＭＳ ゴシック"/>
                  <a:cs typeface="Calibri"/>
                </a:rPr>
                <a:t>z</a:t>
              </a:r>
              <a:endParaRPr lang="en-US" altLang="ja-JP" sz="1600" baseline="-25000" dirty="0">
                <a:latin typeface="Calibri"/>
                <a:ea typeface="ＭＳ ゴシック"/>
                <a:cs typeface="Calibri"/>
              </a:endParaRPr>
            </a:p>
          </p:txBody>
        </p:sp>
        <p:grpSp>
          <p:nvGrpSpPr>
            <p:cNvPr id="112" name="図形グループ 111"/>
            <p:cNvGrpSpPr>
              <a:grpSpLocks noChangeAspect="1"/>
            </p:cNvGrpSpPr>
            <p:nvPr/>
          </p:nvGrpSpPr>
          <p:grpSpPr>
            <a:xfrm>
              <a:off x="7236296" y="1819722"/>
              <a:ext cx="1764139" cy="781609"/>
              <a:chOff x="5542732" y="4391404"/>
              <a:chExt cx="2633982" cy="1166996"/>
            </a:xfrm>
          </p:grpSpPr>
          <p:pic>
            <p:nvPicPr>
              <p:cNvPr id="113" name="図 112" descr="スクリーンショット 2015-06-18 11.04.19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542732" y="4391404"/>
                <a:ext cx="2633982" cy="1128758"/>
              </a:xfrm>
              <a:prstGeom prst="rect">
                <a:avLst/>
              </a:prstGeom>
            </p:spPr>
          </p:pic>
          <p:sp>
            <p:nvSpPr>
              <p:cNvPr id="114" name="左中かっこ 113"/>
              <p:cNvSpPr/>
              <p:nvPr/>
            </p:nvSpPr>
            <p:spPr>
              <a:xfrm rot="5400000" flipH="1" flipV="1">
                <a:off x="6717281" y="4078521"/>
                <a:ext cx="180607" cy="1943888"/>
              </a:xfrm>
              <a:prstGeom prst="leftBrace">
                <a:avLst/>
              </a:prstGeom>
              <a:ln w="12700" cmpd="sng">
                <a:solidFill>
                  <a:srgbClr val="FFFF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Calibri"/>
                  <a:ea typeface="ＭＳ ゴシック"/>
                  <a:cs typeface="Calibri"/>
                </a:endParaRPr>
              </a:p>
            </p:txBody>
          </p:sp>
          <p:sp>
            <p:nvSpPr>
              <p:cNvPr id="115" name="テキスト ボックス 114"/>
              <p:cNvSpPr txBox="1"/>
              <p:nvPr/>
            </p:nvSpPr>
            <p:spPr>
              <a:xfrm>
                <a:off x="6448370" y="5006962"/>
                <a:ext cx="814569" cy="5514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>
                    <a:solidFill>
                      <a:schemeClr val="bg1"/>
                    </a:solidFill>
                    <a:latin typeface="Calibri"/>
                    <a:ea typeface="ＭＳ ゴシック"/>
                    <a:cs typeface="Calibri"/>
                  </a:rPr>
                  <a:t>CTR</a:t>
                </a:r>
                <a:endParaRPr kumimoji="1" lang="ja-JP" altLang="en-US" dirty="0">
                  <a:solidFill>
                    <a:schemeClr val="bg1"/>
                  </a:solidFill>
                  <a:latin typeface="Calibri"/>
                  <a:ea typeface="ＭＳ ゴシック"/>
                  <a:cs typeface="Calibri"/>
                </a:endParaRPr>
              </a:p>
            </p:txBody>
          </p:sp>
        </p:grpSp>
      </p:grpSp>
      <p:grpSp>
        <p:nvGrpSpPr>
          <p:cNvPr id="118" name="図形グループ 117"/>
          <p:cNvGrpSpPr/>
          <p:nvPr/>
        </p:nvGrpSpPr>
        <p:grpSpPr>
          <a:xfrm>
            <a:off x="4165309" y="869811"/>
            <a:ext cx="3503035" cy="3739150"/>
            <a:chOff x="4165309" y="836712"/>
            <a:chExt cx="3503035" cy="3739150"/>
          </a:xfrm>
        </p:grpSpPr>
        <p:grpSp>
          <p:nvGrpSpPr>
            <p:cNvPr id="8" name="図形グループ 7"/>
            <p:cNvGrpSpPr>
              <a:grpSpLocks noChangeAspect="1"/>
            </p:cNvGrpSpPr>
            <p:nvPr/>
          </p:nvGrpSpPr>
          <p:grpSpPr>
            <a:xfrm>
              <a:off x="4165309" y="2132855"/>
              <a:ext cx="3251360" cy="2443007"/>
              <a:chOff x="5173368" y="2181667"/>
              <a:chExt cx="3144235" cy="2362519"/>
            </a:xfrm>
          </p:grpSpPr>
          <p:sp>
            <p:nvSpPr>
              <p:cNvPr id="9" name="直方体 8"/>
              <p:cNvSpPr>
                <a:spLocks noChangeAspect="1"/>
              </p:cNvSpPr>
              <p:nvPr/>
            </p:nvSpPr>
            <p:spPr>
              <a:xfrm rot="21337057">
                <a:off x="6608099" y="3552589"/>
                <a:ext cx="531590" cy="111759"/>
              </a:xfrm>
              <a:prstGeom prst="cube">
                <a:avLst>
                  <a:gd name="adj" fmla="val 9395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solidFill>
                    <a:schemeClr val="tx1"/>
                  </a:solidFill>
                  <a:latin typeface="Calibri"/>
                  <a:ea typeface="ＭＳ ゴシック"/>
                  <a:cs typeface="Calibri"/>
                </a:endParaRPr>
              </a:p>
            </p:txBody>
          </p:sp>
          <p:grpSp>
            <p:nvGrpSpPr>
              <p:cNvPr id="10" name="図形グループ 9"/>
              <p:cNvGrpSpPr/>
              <p:nvPr/>
            </p:nvGrpSpPr>
            <p:grpSpPr>
              <a:xfrm>
                <a:off x="5173368" y="2181667"/>
                <a:ext cx="3144235" cy="2362519"/>
                <a:chOff x="4937856" y="2161181"/>
                <a:chExt cx="3144235" cy="2362519"/>
              </a:xfrm>
            </p:grpSpPr>
            <p:grpSp>
              <p:nvGrpSpPr>
                <p:cNvPr id="11" name="図形グループ 10"/>
                <p:cNvGrpSpPr>
                  <a:grpSpLocks noChangeAspect="1"/>
                </p:cNvGrpSpPr>
                <p:nvPr/>
              </p:nvGrpSpPr>
              <p:grpSpPr>
                <a:xfrm rot="441422">
                  <a:off x="4937856" y="2365773"/>
                  <a:ext cx="3144235" cy="2157927"/>
                  <a:chOff x="1183065" y="1702323"/>
                  <a:chExt cx="3563864" cy="2445932"/>
                </a:xfrm>
              </p:grpSpPr>
              <p:grpSp>
                <p:nvGrpSpPr>
                  <p:cNvPr id="18" name="図形グループ 17"/>
                  <p:cNvGrpSpPr>
                    <a:grpSpLocks noChangeAspect="1"/>
                  </p:cNvGrpSpPr>
                  <p:nvPr/>
                </p:nvGrpSpPr>
                <p:grpSpPr>
                  <a:xfrm>
                    <a:off x="1183065" y="1702323"/>
                    <a:ext cx="3563864" cy="2445932"/>
                    <a:chOff x="1711739" y="-377791"/>
                    <a:chExt cx="3147240" cy="2159999"/>
                  </a:xfrm>
                </p:grpSpPr>
                <p:grpSp>
                  <p:nvGrpSpPr>
                    <p:cNvPr id="21" name="図形グループ 20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3638062" y="-377791"/>
                      <a:ext cx="1220917" cy="821031"/>
                      <a:chOff x="4149218" y="2988070"/>
                      <a:chExt cx="2087826" cy="1404000"/>
                    </a:xfrm>
                    <a:solidFill>
                      <a:srgbClr val="0000FF"/>
                    </a:solidFill>
                  </p:grpSpPr>
                  <p:sp>
                    <p:nvSpPr>
                      <p:cNvPr id="38" name="直方体 37"/>
                      <p:cNvSpPr/>
                      <p:nvPr/>
                    </p:nvSpPr>
                    <p:spPr>
                      <a:xfrm rot="6337634">
                        <a:off x="4491131" y="2646157"/>
                        <a:ext cx="1404000" cy="2087826"/>
                      </a:xfrm>
                      <a:prstGeom prst="cube">
                        <a:avLst>
                          <a:gd name="adj" fmla="val 50637"/>
                        </a:avLst>
                      </a:prstGeom>
                      <a:grpFill/>
                      <a:ln w="3175" cmpd="sng">
                        <a:noFill/>
                      </a:ln>
                      <a:scene3d>
                        <a:camera prst="orthographicFront">
                          <a:rot lat="21427936" lon="17790471" rev="19224739"/>
                        </a:camera>
                        <a:lightRig rig="threePt" dir="t"/>
                      </a:scene3d>
                      <a:sp3d prstMaterial="matte"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sz="1400">
                          <a:latin typeface="Calibri"/>
                          <a:ea typeface="ＭＳ ゴシック"/>
                          <a:cs typeface="Calibri"/>
                        </a:endParaRPr>
                      </a:p>
                    </p:txBody>
                  </p:sp>
                  <p:sp>
                    <p:nvSpPr>
                      <p:cNvPr id="39" name="平行四辺形 152"/>
                      <p:cNvSpPr>
                        <a:spLocks noChangeAspect="1"/>
                      </p:cNvSpPr>
                      <p:nvPr/>
                    </p:nvSpPr>
                    <p:spPr>
                      <a:xfrm rot="2627039">
                        <a:off x="4405616" y="3632496"/>
                        <a:ext cx="1332000" cy="438164"/>
                      </a:xfrm>
                      <a:custGeom>
                        <a:avLst/>
                        <a:gdLst>
                          <a:gd name="connsiteX0" fmla="*/ 0 w 1045634"/>
                          <a:gd name="connsiteY0" fmla="*/ 528371 h 528371"/>
                          <a:gd name="connsiteX1" fmla="*/ 132093 w 1045634"/>
                          <a:gd name="connsiteY1" fmla="*/ 0 h 528371"/>
                          <a:gd name="connsiteX2" fmla="*/ 1045634 w 1045634"/>
                          <a:gd name="connsiteY2" fmla="*/ 0 h 528371"/>
                          <a:gd name="connsiteX3" fmla="*/ 913541 w 1045634"/>
                          <a:gd name="connsiteY3" fmla="*/ 528371 h 528371"/>
                          <a:gd name="connsiteX4" fmla="*/ 0 w 1045634"/>
                          <a:gd name="connsiteY4" fmla="*/ 528371 h 528371"/>
                          <a:gd name="connsiteX0" fmla="*/ 0 w 1045634"/>
                          <a:gd name="connsiteY0" fmla="*/ 572810 h 572810"/>
                          <a:gd name="connsiteX1" fmla="*/ 13273 w 1045634"/>
                          <a:gd name="connsiteY1" fmla="*/ 0 h 572810"/>
                          <a:gd name="connsiteX2" fmla="*/ 1045634 w 1045634"/>
                          <a:gd name="connsiteY2" fmla="*/ 44439 h 572810"/>
                          <a:gd name="connsiteX3" fmla="*/ 913541 w 1045634"/>
                          <a:gd name="connsiteY3" fmla="*/ 572810 h 572810"/>
                          <a:gd name="connsiteX4" fmla="*/ 0 w 1045634"/>
                          <a:gd name="connsiteY4" fmla="*/ 572810 h 572810"/>
                          <a:gd name="connsiteX0" fmla="*/ 0 w 1176679"/>
                          <a:gd name="connsiteY0" fmla="*/ 572810 h 572810"/>
                          <a:gd name="connsiteX1" fmla="*/ 13273 w 1176679"/>
                          <a:gd name="connsiteY1" fmla="*/ 0 h 572810"/>
                          <a:gd name="connsiteX2" fmla="*/ 1176679 w 1176679"/>
                          <a:gd name="connsiteY2" fmla="*/ 77162 h 572810"/>
                          <a:gd name="connsiteX3" fmla="*/ 913541 w 1176679"/>
                          <a:gd name="connsiteY3" fmla="*/ 572810 h 572810"/>
                          <a:gd name="connsiteX4" fmla="*/ 0 w 1176679"/>
                          <a:gd name="connsiteY4" fmla="*/ 572810 h 572810"/>
                          <a:gd name="connsiteX0" fmla="*/ 0 w 1529531"/>
                          <a:gd name="connsiteY0" fmla="*/ 572810 h 572810"/>
                          <a:gd name="connsiteX1" fmla="*/ 13273 w 1529531"/>
                          <a:gd name="connsiteY1" fmla="*/ 0 h 572810"/>
                          <a:gd name="connsiteX2" fmla="*/ 1176679 w 1529531"/>
                          <a:gd name="connsiteY2" fmla="*/ 77162 h 572810"/>
                          <a:gd name="connsiteX3" fmla="*/ 1529531 w 1529531"/>
                          <a:gd name="connsiteY3" fmla="*/ 469117 h 572810"/>
                          <a:gd name="connsiteX4" fmla="*/ 0 w 1529531"/>
                          <a:gd name="connsiteY4" fmla="*/ 572810 h 572810"/>
                          <a:gd name="connsiteX0" fmla="*/ 388256 w 1516258"/>
                          <a:gd name="connsiteY0" fmla="*/ 416657 h 469117"/>
                          <a:gd name="connsiteX1" fmla="*/ 0 w 1516258"/>
                          <a:gd name="connsiteY1" fmla="*/ 0 h 469117"/>
                          <a:gd name="connsiteX2" fmla="*/ 1163406 w 1516258"/>
                          <a:gd name="connsiteY2" fmla="*/ 77162 h 469117"/>
                          <a:gd name="connsiteX3" fmla="*/ 1516258 w 1516258"/>
                          <a:gd name="connsiteY3" fmla="*/ 469117 h 469117"/>
                          <a:gd name="connsiteX4" fmla="*/ 388256 w 1516258"/>
                          <a:gd name="connsiteY4" fmla="*/ 416657 h 469117"/>
                          <a:gd name="connsiteX0" fmla="*/ 274569 w 1402571"/>
                          <a:gd name="connsiteY0" fmla="*/ 409864 h 462324"/>
                          <a:gd name="connsiteX1" fmla="*/ 0 w 1402571"/>
                          <a:gd name="connsiteY1" fmla="*/ 0 h 462324"/>
                          <a:gd name="connsiteX2" fmla="*/ 1049719 w 1402571"/>
                          <a:gd name="connsiteY2" fmla="*/ 70369 h 462324"/>
                          <a:gd name="connsiteX3" fmla="*/ 1402571 w 1402571"/>
                          <a:gd name="connsiteY3" fmla="*/ 462324 h 462324"/>
                          <a:gd name="connsiteX4" fmla="*/ 274569 w 1402571"/>
                          <a:gd name="connsiteY4" fmla="*/ 409864 h 462324"/>
                          <a:gd name="connsiteX0" fmla="*/ 274569 w 1365287"/>
                          <a:gd name="connsiteY0" fmla="*/ 409864 h 484181"/>
                          <a:gd name="connsiteX1" fmla="*/ 0 w 1365287"/>
                          <a:gd name="connsiteY1" fmla="*/ 0 h 484181"/>
                          <a:gd name="connsiteX2" fmla="*/ 1049719 w 1365287"/>
                          <a:gd name="connsiteY2" fmla="*/ 70369 h 484181"/>
                          <a:gd name="connsiteX3" fmla="*/ 1365287 w 1365287"/>
                          <a:gd name="connsiteY3" fmla="*/ 484181 h 484181"/>
                          <a:gd name="connsiteX4" fmla="*/ 274569 w 1365287"/>
                          <a:gd name="connsiteY4" fmla="*/ 409864 h 484181"/>
                          <a:gd name="connsiteX0" fmla="*/ 314469 w 1405187"/>
                          <a:gd name="connsiteY0" fmla="*/ 414719 h 489036"/>
                          <a:gd name="connsiteX1" fmla="*/ 0 w 1405187"/>
                          <a:gd name="connsiteY1" fmla="*/ 0 h 489036"/>
                          <a:gd name="connsiteX2" fmla="*/ 1089619 w 1405187"/>
                          <a:gd name="connsiteY2" fmla="*/ 75224 h 489036"/>
                          <a:gd name="connsiteX3" fmla="*/ 1405187 w 1405187"/>
                          <a:gd name="connsiteY3" fmla="*/ 489036 h 489036"/>
                          <a:gd name="connsiteX4" fmla="*/ 314469 w 1405187"/>
                          <a:gd name="connsiteY4" fmla="*/ 414719 h 489036"/>
                          <a:gd name="connsiteX0" fmla="*/ 331541 w 1405187"/>
                          <a:gd name="connsiteY0" fmla="*/ 353685 h 489036"/>
                          <a:gd name="connsiteX1" fmla="*/ 0 w 1405187"/>
                          <a:gd name="connsiteY1" fmla="*/ 0 h 489036"/>
                          <a:gd name="connsiteX2" fmla="*/ 1089619 w 1405187"/>
                          <a:gd name="connsiteY2" fmla="*/ 75224 h 489036"/>
                          <a:gd name="connsiteX3" fmla="*/ 1405187 w 1405187"/>
                          <a:gd name="connsiteY3" fmla="*/ 489036 h 489036"/>
                          <a:gd name="connsiteX4" fmla="*/ 331541 w 1405187"/>
                          <a:gd name="connsiteY4" fmla="*/ 353685 h 489036"/>
                          <a:gd name="connsiteX0" fmla="*/ 331541 w 1492029"/>
                          <a:gd name="connsiteY0" fmla="*/ 353685 h 695692"/>
                          <a:gd name="connsiteX1" fmla="*/ 0 w 1492029"/>
                          <a:gd name="connsiteY1" fmla="*/ 0 h 695692"/>
                          <a:gd name="connsiteX2" fmla="*/ 1089619 w 1492029"/>
                          <a:gd name="connsiteY2" fmla="*/ 75224 h 695692"/>
                          <a:gd name="connsiteX3" fmla="*/ 1492029 w 1492029"/>
                          <a:gd name="connsiteY3" fmla="*/ 695692 h 695692"/>
                          <a:gd name="connsiteX4" fmla="*/ 331541 w 1492029"/>
                          <a:gd name="connsiteY4" fmla="*/ 353685 h 695692"/>
                          <a:gd name="connsiteX0" fmla="*/ 342923 w 1492029"/>
                          <a:gd name="connsiteY0" fmla="*/ 363742 h 695692"/>
                          <a:gd name="connsiteX1" fmla="*/ 0 w 1492029"/>
                          <a:gd name="connsiteY1" fmla="*/ 0 h 695692"/>
                          <a:gd name="connsiteX2" fmla="*/ 1089619 w 1492029"/>
                          <a:gd name="connsiteY2" fmla="*/ 75224 h 695692"/>
                          <a:gd name="connsiteX3" fmla="*/ 1492029 w 1492029"/>
                          <a:gd name="connsiteY3" fmla="*/ 695692 h 695692"/>
                          <a:gd name="connsiteX4" fmla="*/ 342923 w 1492029"/>
                          <a:gd name="connsiteY4" fmla="*/ 363742 h 695692"/>
                          <a:gd name="connsiteX0" fmla="*/ 342923 w 1492029"/>
                          <a:gd name="connsiteY0" fmla="*/ 363742 h 695692"/>
                          <a:gd name="connsiteX1" fmla="*/ 0 w 1492029"/>
                          <a:gd name="connsiteY1" fmla="*/ 0 h 695692"/>
                          <a:gd name="connsiteX2" fmla="*/ 1108860 w 1492029"/>
                          <a:gd name="connsiteY2" fmla="*/ 328452 h 695692"/>
                          <a:gd name="connsiteX3" fmla="*/ 1492029 w 1492029"/>
                          <a:gd name="connsiteY3" fmla="*/ 695692 h 695692"/>
                          <a:gd name="connsiteX4" fmla="*/ 342923 w 1492029"/>
                          <a:gd name="connsiteY4" fmla="*/ 363742 h 695692"/>
                          <a:gd name="connsiteX0" fmla="*/ 342923 w 1492029"/>
                          <a:gd name="connsiteY0" fmla="*/ 363742 h 695692"/>
                          <a:gd name="connsiteX1" fmla="*/ 0 w 1492029"/>
                          <a:gd name="connsiteY1" fmla="*/ 0 h 695692"/>
                          <a:gd name="connsiteX2" fmla="*/ 1138689 w 1492029"/>
                          <a:gd name="connsiteY2" fmla="*/ 339058 h 695692"/>
                          <a:gd name="connsiteX3" fmla="*/ 1492029 w 1492029"/>
                          <a:gd name="connsiteY3" fmla="*/ 695692 h 695692"/>
                          <a:gd name="connsiteX4" fmla="*/ 342923 w 1492029"/>
                          <a:gd name="connsiteY4" fmla="*/ 363742 h 695692"/>
                          <a:gd name="connsiteX0" fmla="*/ 343021 w 1492127"/>
                          <a:gd name="connsiteY0" fmla="*/ 357267 h 689217"/>
                          <a:gd name="connsiteX1" fmla="*/ 0 w 1492127"/>
                          <a:gd name="connsiteY1" fmla="*/ 0 h 689217"/>
                          <a:gd name="connsiteX2" fmla="*/ 1138787 w 1492127"/>
                          <a:gd name="connsiteY2" fmla="*/ 332583 h 689217"/>
                          <a:gd name="connsiteX3" fmla="*/ 1492127 w 1492127"/>
                          <a:gd name="connsiteY3" fmla="*/ 689217 h 689217"/>
                          <a:gd name="connsiteX4" fmla="*/ 343021 w 1492127"/>
                          <a:gd name="connsiteY4" fmla="*/ 357267 h 68921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492127" h="689217">
                            <a:moveTo>
                              <a:pt x="343021" y="357267"/>
                            </a:moveTo>
                            <a:lnTo>
                              <a:pt x="0" y="0"/>
                            </a:lnTo>
                            <a:lnTo>
                              <a:pt x="1138787" y="332583"/>
                            </a:lnTo>
                            <a:lnTo>
                              <a:pt x="1492127" y="689217"/>
                            </a:lnTo>
                            <a:lnTo>
                              <a:pt x="343021" y="357267"/>
                            </a:lnTo>
                            <a:close/>
                          </a:path>
                        </a:pathLst>
                      </a:custGeom>
                      <a:solidFill>
                        <a:schemeClr val="bg1">
                          <a:lumMod val="65000"/>
                        </a:schemeClr>
                      </a:solidFill>
                      <a:ln w="3175" cmpd="sng"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sz="1400">
                          <a:latin typeface="Calibri"/>
                          <a:ea typeface="ＭＳ ゴシック"/>
                          <a:cs typeface="Calibri"/>
                        </a:endParaRPr>
                      </a:p>
                    </p:txBody>
                  </p:sp>
                </p:grpSp>
                <p:cxnSp>
                  <p:nvCxnSpPr>
                    <p:cNvPr id="22" name="直線矢印コネクタ 21"/>
                    <p:cNvCxnSpPr/>
                    <p:nvPr/>
                  </p:nvCxnSpPr>
                  <p:spPr>
                    <a:xfrm flipV="1">
                      <a:off x="2708437" y="795890"/>
                      <a:ext cx="732515" cy="112287"/>
                    </a:xfrm>
                    <a:prstGeom prst="straightConnector1">
                      <a:avLst/>
                    </a:prstGeom>
                    <a:ln w="12700">
                      <a:solidFill>
                        <a:srgbClr val="FF0000"/>
                      </a:solidFill>
                      <a:tailEnd type="stealth" w="med" len="med"/>
                    </a:ln>
                    <a:effectLst>
                      <a:glow rad="25400">
                        <a:srgbClr val="FF0000">
                          <a:alpha val="40000"/>
                        </a:srgbClr>
                      </a:glo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" name="直線矢印コネクタ 22"/>
                    <p:cNvCxnSpPr/>
                    <p:nvPr/>
                  </p:nvCxnSpPr>
                  <p:spPr>
                    <a:xfrm flipV="1">
                      <a:off x="2669994" y="795891"/>
                      <a:ext cx="770958" cy="59817"/>
                    </a:xfrm>
                    <a:prstGeom prst="straightConnector1">
                      <a:avLst/>
                    </a:prstGeom>
                    <a:ln w="12700">
                      <a:solidFill>
                        <a:srgbClr val="F89646"/>
                      </a:solidFill>
                      <a:tailEnd type="stealth" w="med" len="med"/>
                    </a:ln>
                    <a:effectLst>
                      <a:glow rad="25400">
                        <a:srgbClr val="FF6600">
                          <a:alpha val="50000"/>
                        </a:srgbClr>
                      </a:glo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4" name="アーチ 23"/>
                    <p:cNvSpPr>
                      <a:spLocks noChangeAspect="1"/>
                    </p:cNvSpPr>
                    <p:nvPr/>
                  </p:nvSpPr>
                  <p:spPr>
                    <a:xfrm rot="21236917">
                      <a:off x="2492305" y="316909"/>
                      <a:ext cx="1394136" cy="1465299"/>
                    </a:xfrm>
                    <a:prstGeom prst="blockArc">
                      <a:avLst>
                        <a:gd name="adj1" fmla="val 10683149"/>
                        <a:gd name="adj2" fmla="val 15719416"/>
                        <a:gd name="adj3" fmla="val 3181"/>
                      </a:avLst>
                    </a:prstGeom>
                    <a:solidFill>
                      <a:srgbClr val="FF6600"/>
                    </a:solidFill>
                    <a:ln>
                      <a:noFill/>
                    </a:ln>
                    <a:scene3d>
                      <a:camera prst="orthographicFront">
                        <a:rot lat="19080000" lon="18060000" rev="3300000"/>
                      </a:camera>
                      <a:lightRig rig="threePt" dir="t"/>
                    </a:scene3d>
                    <a:sp3d extrusionH="184150">
                      <a:bevelB w="0" h="101600" prst="hardEdg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sz="1400">
                        <a:solidFill>
                          <a:schemeClr val="tx1"/>
                        </a:solidFill>
                        <a:latin typeface="Calibri"/>
                        <a:ea typeface="ＭＳ ゴシック"/>
                        <a:cs typeface="Calibri"/>
                      </a:endParaRPr>
                    </a:p>
                  </p:txBody>
                </p:sp>
                <p:cxnSp>
                  <p:nvCxnSpPr>
                    <p:cNvPr id="25" name="直線矢印コネクタ 24"/>
                    <p:cNvCxnSpPr/>
                    <p:nvPr/>
                  </p:nvCxnSpPr>
                  <p:spPr>
                    <a:xfrm>
                      <a:off x="2641036" y="780148"/>
                      <a:ext cx="794604" cy="15742"/>
                    </a:xfrm>
                    <a:prstGeom prst="straightConnector1">
                      <a:avLst/>
                    </a:prstGeom>
                    <a:ln w="12700">
                      <a:solidFill>
                        <a:srgbClr val="29E518"/>
                      </a:solidFill>
                      <a:tailEnd type="stealth" w="med" len="med"/>
                    </a:ln>
                    <a:effectLst>
                      <a:glow rad="25400">
                        <a:srgbClr val="29E518">
                          <a:alpha val="50000"/>
                        </a:srgbClr>
                      </a:glo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" name="直線矢印コネクタ 25"/>
                    <p:cNvCxnSpPr/>
                    <p:nvPr/>
                  </p:nvCxnSpPr>
                  <p:spPr>
                    <a:xfrm flipV="1">
                      <a:off x="2676344" y="795890"/>
                      <a:ext cx="770957" cy="17840"/>
                    </a:xfrm>
                    <a:prstGeom prst="straightConnector1">
                      <a:avLst/>
                    </a:prstGeom>
                    <a:ln w="12700">
                      <a:solidFill>
                        <a:srgbClr val="FFE822"/>
                      </a:solidFill>
                      <a:tailEnd type="stealth" w="med" len="med"/>
                    </a:ln>
                    <a:effectLst>
                      <a:glow rad="25400">
                        <a:srgbClr val="FFFF00">
                          <a:alpha val="50000"/>
                        </a:srgbClr>
                      </a:glo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直線矢印コネクタ 26"/>
                    <p:cNvCxnSpPr/>
                    <p:nvPr/>
                  </p:nvCxnSpPr>
                  <p:spPr>
                    <a:xfrm>
                      <a:off x="2630219" y="749047"/>
                      <a:ext cx="828000" cy="40547"/>
                    </a:xfrm>
                    <a:prstGeom prst="straightConnector1">
                      <a:avLst/>
                    </a:prstGeom>
                    <a:ln w="12700">
                      <a:solidFill>
                        <a:srgbClr val="16D1FF"/>
                      </a:solidFill>
                      <a:tailEnd type="stealth" w="med" len="med"/>
                    </a:ln>
                    <a:effectLst>
                      <a:glow rad="25400">
                        <a:srgbClr val="16D1FF">
                          <a:alpha val="50000"/>
                        </a:srgbClr>
                      </a:glo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8" name="平行四辺形 36"/>
                    <p:cNvSpPr/>
                    <p:nvPr/>
                  </p:nvSpPr>
                  <p:spPr>
                    <a:xfrm rot="842027">
                      <a:off x="1711739" y="580321"/>
                      <a:ext cx="936233" cy="538194"/>
                    </a:xfrm>
                    <a:custGeom>
                      <a:avLst/>
                      <a:gdLst>
                        <a:gd name="connsiteX0" fmla="*/ 0 w 1663700"/>
                        <a:gd name="connsiteY0" fmla="*/ 508029 h 508029"/>
                        <a:gd name="connsiteX1" fmla="*/ 306560 w 1663700"/>
                        <a:gd name="connsiteY1" fmla="*/ 0 h 508029"/>
                        <a:gd name="connsiteX2" fmla="*/ 1663700 w 1663700"/>
                        <a:gd name="connsiteY2" fmla="*/ 0 h 508029"/>
                        <a:gd name="connsiteX3" fmla="*/ 1357140 w 1663700"/>
                        <a:gd name="connsiteY3" fmla="*/ 508029 h 508029"/>
                        <a:gd name="connsiteX4" fmla="*/ 0 w 1663700"/>
                        <a:gd name="connsiteY4" fmla="*/ 508029 h 508029"/>
                        <a:gd name="connsiteX0" fmla="*/ 0 w 1415744"/>
                        <a:gd name="connsiteY0" fmla="*/ 508029 h 508029"/>
                        <a:gd name="connsiteX1" fmla="*/ 306560 w 1415744"/>
                        <a:gd name="connsiteY1" fmla="*/ 0 h 508029"/>
                        <a:gd name="connsiteX2" fmla="*/ 1415744 w 1415744"/>
                        <a:gd name="connsiteY2" fmla="*/ 3069 h 508029"/>
                        <a:gd name="connsiteX3" fmla="*/ 1357140 w 1415744"/>
                        <a:gd name="connsiteY3" fmla="*/ 508029 h 508029"/>
                        <a:gd name="connsiteX4" fmla="*/ 0 w 1415744"/>
                        <a:gd name="connsiteY4" fmla="*/ 508029 h 508029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15744 w 1705203"/>
                        <a:gd name="connsiteY2" fmla="*/ 3069 h 512664"/>
                        <a:gd name="connsiteX3" fmla="*/ 1705203 w 1705203"/>
                        <a:gd name="connsiteY3" fmla="*/ 512664 h 512664"/>
                        <a:gd name="connsiteX4" fmla="*/ 0 w 1705203"/>
                        <a:gd name="connsiteY4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15744 w 1705203"/>
                        <a:gd name="connsiteY2" fmla="*/ 3069 h 512664"/>
                        <a:gd name="connsiteX3" fmla="*/ 1609891 w 1705203"/>
                        <a:gd name="connsiteY3" fmla="*/ 355335 h 512664"/>
                        <a:gd name="connsiteX4" fmla="*/ 1705203 w 1705203"/>
                        <a:gd name="connsiteY4" fmla="*/ 512664 h 512664"/>
                        <a:gd name="connsiteX5" fmla="*/ 0 w 1705203"/>
                        <a:gd name="connsiteY5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15744 w 1705203"/>
                        <a:gd name="connsiteY2" fmla="*/ 3069 h 512664"/>
                        <a:gd name="connsiteX3" fmla="*/ 1525193 w 1705203"/>
                        <a:gd name="connsiteY3" fmla="*/ 199781 h 512664"/>
                        <a:gd name="connsiteX4" fmla="*/ 1609891 w 1705203"/>
                        <a:gd name="connsiteY4" fmla="*/ 355335 h 512664"/>
                        <a:gd name="connsiteX5" fmla="*/ 1705203 w 1705203"/>
                        <a:gd name="connsiteY5" fmla="*/ 512664 h 512664"/>
                        <a:gd name="connsiteX6" fmla="*/ 0 w 1705203"/>
                        <a:gd name="connsiteY6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526631 w 1705203"/>
                        <a:gd name="connsiteY2" fmla="*/ 1534 h 512664"/>
                        <a:gd name="connsiteX3" fmla="*/ 1525193 w 1705203"/>
                        <a:gd name="connsiteY3" fmla="*/ 199781 h 512664"/>
                        <a:gd name="connsiteX4" fmla="*/ 1609891 w 1705203"/>
                        <a:gd name="connsiteY4" fmla="*/ 355335 h 512664"/>
                        <a:gd name="connsiteX5" fmla="*/ 1705203 w 1705203"/>
                        <a:gd name="connsiteY5" fmla="*/ 512664 h 512664"/>
                        <a:gd name="connsiteX6" fmla="*/ 0 w 1705203"/>
                        <a:gd name="connsiteY6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94289 w 1705203"/>
                        <a:gd name="connsiteY2" fmla="*/ 3073 h 512664"/>
                        <a:gd name="connsiteX3" fmla="*/ 1525193 w 1705203"/>
                        <a:gd name="connsiteY3" fmla="*/ 199781 h 512664"/>
                        <a:gd name="connsiteX4" fmla="*/ 1609891 w 1705203"/>
                        <a:gd name="connsiteY4" fmla="*/ 355335 h 512664"/>
                        <a:gd name="connsiteX5" fmla="*/ 1705203 w 1705203"/>
                        <a:gd name="connsiteY5" fmla="*/ 512664 h 512664"/>
                        <a:gd name="connsiteX6" fmla="*/ 0 w 1705203"/>
                        <a:gd name="connsiteY6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525193 w 1705203"/>
                        <a:gd name="connsiteY3" fmla="*/ 199781 h 512664"/>
                        <a:gd name="connsiteX4" fmla="*/ 1609891 w 1705203"/>
                        <a:gd name="connsiteY4" fmla="*/ 355335 h 512664"/>
                        <a:gd name="connsiteX5" fmla="*/ 1705203 w 1705203"/>
                        <a:gd name="connsiteY5" fmla="*/ 512664 h 512664"/>
                        <a:gd name="connsiteX6" fmla="*/ 0 w 1705203"/>
                        <a:gd name="connsiteY6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92339 w 1705203"/>
                        <a:gd name="connsiteY3" fmla="*/ 155630 h 512664"/>
                        <a:gd name="connsiteX4" fmla="*/ 1609891 w 1705203"/>
                        <a:gd name="connsiteY4" fmla="*/ 355335 h 512664"/>
                        <a:gd name="connsiteX5" fmla="*/ 1705203 w 1705203"/>
                        <a:gd name="connsiteY5" fmla="*/ 512664 h 512664"/>
                        <a:gd name="connsiteX6" fmla="*/ 0 w 1705203"/>
                        <a:gd name="connsiteY6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92339 w 1705203"/>
                        <a:gd name="connsiteY3" fmla="*/ 155630 h 512664"/>
                        <a:gd name="connsiteX4" fmla="*/ 1574982 w 1705203"/>
                        <a:gd name="connsiteY4" fmla="*/ 355333 h 512664"/>
                        <a:gd name="connsiteX5" fmla="*/ 1705203 w 1705203"/>
                        <a:gd name="connsiteY5" fmla="*/ 512664 h 512664"/>
                        <a:gd name="connsiteX6" fmla="*/ 0 w 1705203"/>
                        <a:gd name="connsiteY6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92339 w 1705203"/>
                        <a:gd name="connsiteY3" fmla="*/ 155630 h 512664"/>
                        <a:gd name="connsiteX4" fmla="*/ 1510304 w 1705203"/>
                        <a:gd name="connsiteY4" fmla="*/ 218775 h 512664"/>
                        <a:gd name="connsiteX5" fmla="*/ 1574982 w 1705203"/>
                        <a:gd name="connsiteY5" fmla="*/ 355333 h 512664"/>
                        <a:gd name="connsiteX6" fmla="*/ 1705203 w 1705203"/>
                        <a:gd name="connsiteY6" fmla="*/ 512664 h 512664"/>
                        <a:gd name="connsiteX7" fmla="*/ 0 w 1705203"/>
                        <a:gd name="connsiteY7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92339 w 1705203"/>
                        <a:gd name="connsiteY3" fmla="*/ 155630 h 512664"/>
                        <a:gd name="connsiteX4" fmla="*/ 1510303 w 1705203"/>
                        <a:gd name="connsiteY4" fmla="*/ 253684 h 512664"/>
                        <a:gd name="connsiteX5" fmla="*/ 1574982 w 1705203"/>
                        <a:gd name="connsiteY5" fmla="*/ 355333 h 512664"/>
                        <a:gd name="connsiteX6" fmla="*/ 1705203 w 1705203"/>
                        <a:gd name="connsiteY6" fmla="*/ 512664 h 512664"/>
                        <a:gd name="connsiteX7" fmla="*/ 0 w 1705203"/>
                        <a:gd name="connsiteY7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66672 w 1705203"/>
                        <a:gd name="connsiteY3" fmla="*/ 140228 h 512664"/>
                        <a:gd name="connsiteX4" fmla="*/ 1510303 w 1705203"/>
                        <a:gd name="connsiteY4" fmla="*/ 253684 h 512664"/>
                        <a:gd name="connsiteX5" fmla="*/ 1574982 w 1705203"/>
                        <a:gd name="connsiteY5" fmla="*/ 355333 h 512664"/>
                        <a:gd name="connsiteX6" fmla="*/ 1705203 w 1705203"/>
                        <a:gd name="connsiteY6" fmla="*/ 512664 h 512664"/>
                        <a:gd name="connsiteX7" fmla="*/ 0 w 1705203"/>
                        <a:gd name="connsiteY7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2073 w 1705203"/>
                        <a:gd name="connsiteY3" fmla="*/ 149469 h 512664"/>
                        <a:gd name="connsiteX4" fmla="*/ 1510303 w 1705203"/>
                        <a:gd name="connsiteY4" fmla="*/ 253684 h 512664"/>
                        <a:gd name="connsiteX5" fmla="*/ 1574982 w 1705203"/>
                        <a:gd name="connsiteY5" fmla="*/ 355333 h 512664"/>
                        <a:gd name="connsiteX6" fmla="*/ 1705203 w 1705203"/>
                        <a:gd name="connsiteY6" fmla="*/ 512664 h 512664"/>
                        <a:gd name="connsiteX7" fmla="*/ 0 w 1705203"/>
                        <a:gd name="connsiteY7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2073 w 1705203"/>
                        <a:gd name="connsiteY3" fmla="*/ 149469 h 512664"/>
                        <a:gd name="connsiteX4" fmla="*/ 1510303 w 1705203"/>
                        <a:gd name="connsiteY4" fmla="*/ 253684 h 512664"/>
                        <a:gd name="connsiteX5" fmla="*/ 1574982 w 1705203"/>
                        <a:gd name="connsiteY5" fmla="*/ 355333 h 512664"/>
                        <a:gd name="connsiteX6" fmla="*/ 1705203 w 1705203"/>
                        <a:gd name="connsiteY6" fmla="*/ 512664 h 512664"/>
                        <a:gd name="connsiteX7" fmla="*/ 0 w 1705203"/>
                        <a:gd name="connsiteY7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2073 w 1705203"/>
                        <a:gd name="connsiteY3" fmla="*/ 149469 h 512664"/>
                        <a:gd name="connsiteX4" fmla="*/ 1510303 w 1705203"/>
                        <a:gd name="connsiteY4" fmla="*/ 253684 h 512664"/>
                        <a:gd name="connsiteX5" fmla="*/ 1574982 w 1705203"/>
                        <a:gd name="connsiteY5" fmla="*/ 355333 h 512664"/>
                        <a:gd name="connsiteX6" fmla="*/ 1705203 w 1705203"/>
                        <a:gd name="connsiteY6" fmla="*/ 512664 h 512664"/>
                        <a:gd name="connsiteX7" fmla="*/ 0 w 1705203"/>
                        <a:gd name="connsiteY7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2073 w 1705203"/>
                        <a:gd name="connsiteY3" fmla="*/ 149469 h 512664"/>
                        <a:gd name="connsiteX4" fmla="*/ 1528783 w 1705203"/>
                        <a:gd name="connsiteY4" fmla="*/ 292700 h 512664"/>
                        <a:gd name="connsiteX5" fmla="*/ 1574982 w 1705203"/>
                        <a:gd name="connsiteY5" fmla="*/ 355333 h 512664"/>
                        <a:gd name="connsiteX6" fmla="*/ 1705203 w 1705203"/>
                        <a:gd name="connsiteY6" fmla="*/ 512664 h 512664"/>
                        <a:gd name="connsiteX7" fmla="*/ 0 w 1705203"/>
                        <a:gd name="connsiteY7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2073 w 1705203"/>
                        <a:gd name="connsiteY3" fmla="*/ 149469 h 512664"/>
                        <a:gd name="connsiteX4" fmla="*/ 1528783 w 1705203"/>
                        <a:gd name="connsiteY4" fmla="*/ 292700 h 512664"/>
                        <a:gd name="connsiteX5" fmla="*/ 1624263 w 1705203"/>
                        <a:gd name="connsiteY5" fmla="*/ 412832 h 512664"/>
                        <a:gd name="connsiteX6" fmla="*/ 1705203 w 1705203"/>
                        <a:gd name="connsiteY6" fmla="*/ 512664 h 512664"/>
                        <a:gd name="connsiteX7" fmla="*/ 0 w 1705203"/>
                        <a:gd name="connsiteY7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2073 w 1705203"/>
                        <a:gd name="connsiteY3" fmla="*/ 149469 h 512664"/>
                        <a:gd name="connsiteX4" fmla="*/ 1528783 w 1705203"/>
                        <a:gd name="connsiteY4" fmla="*/ 292700 h 512664"/>
                        <a:gd name="connsiteX5" fmla="*/ 1611942 w 1705203"/>
                        <a:gd name="connsiteY5" fmla="*/ 433366 h 512664"/>
                        <a:gd name="connsiteX6" fmla="*/ 1705203 w 1705203"/>
                        <a:gd name="connsiteY6" fmla="*/ 512664 h 512664"/>
                        <a:gd name="connsiteX7" fmla="*/ 0 w 1705203"/>
                        <a:gd name="connsiteY7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2073 w 1705203"/>
                        <a:gd name="connsiteY3" fmla="*/ 149469 h 512664"/>
                        <a:gd name="connsiteX4" fmla="*/ 1535969 w 1705203"/>
                        <a:gd name="connsiteY4" fmla="*/ 338902 h 512664"/>
                        <a:gd name="connsiteX5" fmla="*/ 1611942 w 1705203"/>
                        <a:gd name="connsiteY5" fmla="*/ 433366 h 512664"/>
                        <a:gd name="connsiteX6" fmla="*/ 1705203 w 1705203"/>
                        <a:gd name="connsiteY6" fmla="*/ 512664 h 512664"/>
                        <a:gd name="connsiteX7" fmla="*/ 0 w 1705203"/>
                        <a:gd name="connsiteY7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2073 w 1705203"/>
                        <a:gd name="connsiteY3" fmla="*/ 149469 h 512664"/>
                        <a:gd name="connsiteX4" fmla="*/ 1535969 w 1705203"/>
                        <a:gd name="connsiteY4" fmla="*/ 338902 h 512664"/>
                        <a:gd name="connsiteX5" fmla="*/ 1611942 w 1705203"/>
                        <a:gd name="connsiteY5" fmla="*/ 433366 h 512664"/>
                        <a:gd name="connsiteX6" fmla="*/ 1705203 w 1705203"/>
                        <a:gd name="connsiteY6" fmla="*/ 512664 h 512664"/>
                        <a:gd name="connsiteX7" fmla="*/ 0 w 1705203"/>
                        <a:gd name="connsiteY7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2073 w 1705203"/>
                        <a:gd name="connsiteY3" fmla="*/ 149469 h 512664"/>
                        <a:gd name="connsiteX4" fmla="*/ 1535969 w 1705203"/>
                        <a:gd name="connsiteY4" fmla="*/ 338902 h 512664"/>
                        <a:gd name="connsiteX5" fmla="*/ 1611942 w 1705203"/>
                        <a:gd name="connsiteY5" fmla="*/ 433366 h 512664"/>
                        <a:gd name="connsiteX6" fmla="*/ 1705203 w 1705203"/>
                        <a:gd name="connsiteY6" fmla="*/ 512664 h 512664"/>
                        <a:gd name="connsiteX7" fmla="*/ 0 w 1705203"/>
                        <a:gd name="connsiteY7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2073 w 1705203"/>
                        <a:gd name="connsiteY3" fmla="*/ 149469 h 512664"/>
                        <a:gd name="connsiteX4" fmla="*/ 1535969 w 1705203"/>
                        <a:gd name="connsiteY4" fmla="*/ 338902 h 512664"/>
                        <a:gd name="connsiteX5" fmla="*/ 1626316 w 1705203"/>
                        <a:gd name="connsiteY5" fmla="*/ 455955 h 512664"/>
                        <a:gd name="connsiteX6" fmla="*/ 1705203 w 1705203"/>
                        <a:gd name="connsiteY6" fmla="*/ 512664 h 512664"/>
                        <a:gd name="connsiteX7" fmla="*/ 0 w 1705203"/>
                        <a:gd name="connsiteY7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2073 w 1705203"/>
                        <a:gd name="connsiteY3" fmla="*/ 149469 h 512664"/>
                        <a:gd name="connsiteX4" fmla="*/ 1535969 w 1705203"/>
                        <a:gd name="connsiteY4" fmla="*/ 338902 h 512664"/>
                        <a:gd name="connsiteX5" fmla="*/ 1626316 w 1705203"/>
                        <a:gd name="connsiteY5" fmla="*/ 455955 h 512664"/>
                        <a:gd name="connsiteX6" fmla="*/ 1705203 w 1705203"/>
                        <a:gd name="connsiteY6" fmla="*/ 512664 h 512664"/>
                        <a:gd name="connsiteX7" fmla="*/ 0 w 1705203"/>
                        <a:gd name="connsiteY7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4126 w 1705203"/>
                        <a:gd name="connsiteY3" fmla="*/ 157683 h 512664"/>
                        <a:gd name="connsiteX4" fmla="*/ 1535969 w 1705203"/>
                        <a:gd name="connsiteY4" fmla="*/ 338902 h 512664"/>
                        <a:gd name="connsiteX5" fmla="*/ 1626316 w 1705203"/>
                        <a:gd name="connsiteY5" fmla="*/ 455955 h 512664"/>
                        <a:gd name="connsiteX6" fmla="*/ 1705203 w 1705203"/>
                        <a:gd name="connsiteY6" fmla="*/ 512664 h 512664"/>
                        <a:gd name="connsiteX7" fmla="*/ 0 w 1705203"/>
                        <a:gd name="connsiteY7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4126 w 1705203"/>
                        <a:gd name="connsiteY3" fmla="*/ 157683 h 512664"/>
                        <a:gd name="connsiteX4" fmla="*/ 1535969 w 1705203"/>
                        <a:gd name="connsiteY4" fmla="*/ 338902 h 512664"/>
                        <a:gd name="connsiteX5" fmla="*/ 1626316 w 1705203"/>
                        <a:gd name="connsiteY5" fmla="*/ 455955 h 512664"/>
                        <a:gd name="connsiteX6" fmla="*/ 1705203 w 1705203"/>
                        <a:gd name="connsiteY6" fmla="*/ 512664 h 512664"/>
                        <a:gd name="connsiteX7" fmla="*/ 0 w 1705203"/>
                        <a:gd name="connsiteY7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4126 w 1705203"/>
                        <a:gd name="connsiteY3" fmla="*/ 157683 h 512664"/>
                        <a:gd name="connsiteX4" fmla="*/ 1501062 w 1705203"/>
                        <a:gd name="connsiteY4" fmla="*/ 251630 h 512664"/>
                        <a:gd name="connsiteX5" fmla="*/ 1535969 w 1705203"/>
                        <a:gd name="connsiteY5" fmla="*/ 338902 h 512664"/>
                        <a:gd name="connsiteX6" fmla="*/ 1626316 w 1705203"/>
                        <a:gd name="connsiteY6" fmla="*/ 455955 h 512664"/>
                        <a:gd name="connsiteX7" fmla="*/ 1705203 w 1705203"/>
                        <a:gd name="connsiteY7" fmla="*/ 512664 h 512664"/>
                        <a:gd name="connsiteX8" fmla="*/ 0 w 1705203"/>
                        <a:gd name="connsiteY8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1047 w 1705203"/>
                        <a:gd name="connsiteY3" fmla="*/ 145362 h 512664"/>
                        <a:gd name="connsiteX4" fmla="*/ 1501062 w 1705203"/>
                        <a:gd name="connsiteY4" fmla="*/ 251630 h 512664"/>
                        <a:gd name="connsiteX5" fmla="*/ 1535969 w 1705203"/>
                        <a:gd name="connsiteY5" fmla="*/ 338902 h 512664"/>
                        <a:gd name="connsiteX6" fmla="*/ 1626316 w 1705203"/>
                        <a:gd name="connsiteY6" fmla="*/ 455955 h 512664"/>
                        <a:gd name="connsiteX7" fmla="*/ 1705203 w 1705203"/>
                        <a:gd name="connsiteY7" fmla="*/ 512664 h 512664"/>
                        <a:gd name="connsiteX8" fmla="*/ 0 w 1705203"/>
                        <a:gd name="connsiteY8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1047 w 1705203"/>
                        <a:gd name="connsiteY3" fmla="*/ 145362 h 512664"/>
                        <a:gd name="connsiteX4" fmla="*/ 1503115 w 1705203"/>
                        <a:gd name="connsiteY4" fmla="*/ 259844 h 512664"/>
                        <a:gd name="connsiteX5" fmla="*/ 1535969 w 1705203"/>
                        <a:gd name="connsiteY5" fmla="*/ 338902 h 512664"/>
                        <a:gd name="connsiteX6" fmla="*/ 1626316 w 1705203"/>
                        <a:gd name="connsiteY6" fmla="*/ 455955 h 512664"/>
                        <a:gd name="connsiteX7" fmla="*/ 1705203 w 1705203"/>
                        <a:gd name="connsiteY7" fmla="*/ 512664 h 512664"/>
                        <a:gd name="connsiteX8" fmla="*/ 0 w 1705203"/>
                        <a:gd name="connsiteY8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1047 w 1705203"/>
                        <a:gd name="connsiteY3" fmla="*/ 145362 h 512664"/>
                        <a:gd name="connsiteX4" fmla="*/ 1503115 w 1705203"/>
                        <a:gd name="connsiteY4" fmla="*/ 259844 h 512664"/>
                        <a:gd name="connsiteX5" fmla="*/ 1551370 w 1705203"/>
                        <a:gd name="connsiteY5" fmla="*/ 365598 h 512664"/>
                        <a:gd name="connsiteX6" fmla="*/ 1626316 w 1705203"/>
                        <a:gd name="connsiteY6" fmla="*/ 455955 h 512664"/>
                        <a:gd name="connsiteX7" fmla="*/ 1705203 w 1705203"/>
                        <a:gd name="connsiteY7" fmla="*/ 512664 h 512664"/>
                        <a:gd name="connsiteX8" fmla="*/ 0 w 1705203"/>
                        <a:gd name="connsiteY8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1047 w 1705203"/>
                        <a:gd name="connsiteY3" fmla="*/ 145362 h 512664"/>
                        <a:gd name="connsiteX4" fmla="*/ 1503115 w 1705203"/>
                        <a:gd name="connsiteY4" fmla="*/ 259844 h 512664"/>
                        <a:gd name="connsiteX5" fmla="*/ 1551370 w 1705203"/>
                        <a:gd name="connsiteY5" fmla="*/ 365598 h 512664"/>
                        <a:gd name="connsiteX6" fmla="*/ 1626316 w 1705203"/>
                        <a:gd name="connsiteY6" fmla="*/ 455955 h 512664"/>
                        <a:gd name="connsiteX7" fmla="*/ 1705203 w 1705203"/>
                        <a:gd name="connsiteY7" fmla="*/ 512664 h 512664"/>
                        <a:gd name="connsiteX8" fmla="*/ 0 w 1705203"/>
                        <a:gd name="connsiteY8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1047 w 1705203"/>
                        <a:gd name="connsiteY3" fmla="*/ 145362 h 512664"/>
                        <a:gd name="connsiteX4" fmla="*/ 1503115 w 1705203"/>
                        <a:gd name="connsiteY4" fmla="*/ 259844 h 512664"/>
                        <a:gd name="connsiteX5" fmla="*/ 1551370 w 1705203"/>
                        <a:gd name="connsiteY5" fmla="*/ 365598 h 512664"/>
                        <a:gd name="connsiteX6" fmla="*/ 1626316 w 1705203"/>
                        <a:gd name="connsiteY6" fmla="*/ 455955 h 512664"/>
                        <a:gd name="connsiteX7" fmla="*/ 1705203 w 1705203"/>
                        <a:gd name="connsiteY7" fmla="*/ 512664 h 512664"/>
                        <a:gd name="connsiteX8" fmla="*/ 0 w 1705203"/>
                        <a:gd name="connsiteY8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81047 w 1705203"/>
                        <a:gd name="connsiteY3" fmla="*/ 145362 h 512664"/>
                        <a:gd name="connsiteX4" fmla="*/ 1503115 w 1705203"/>
                        <a:gd name="connsiteY4" fmla="*/ 259844 h 512664"/>
                        <a:gd name="connsiteX5" fmla="*/ 1551370 w 1705203"/>
                        <a:gd name="connsiteY5" fmla="*/ 365598 h 512664"/>
                        <a:gd name="connsiteX6" fmla="*/ 1626316 w 1705203"/>
                        <a:gd name="connsiteY6" fmla="*/ 455955 h 512664"/>
                        <a:gd name="connsiteX7" fmla="*/ 1705203 w 1705203"/>
                        <a:gd name="connsiteY7" fmla="*/ 512664 h 512664"/>
                        <a:gd name="connsiteX8" fmla="*/ 0 w 1705203"/>
                        <a:gd name="connsiteY8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72834 w 1705203"/>
                        <a:gd name="connsiteY3" fmla="*/ 129960 h 512664"/>
                        <a:gd name="connsiteX4" fmla="*/ 1503115 w 1705203"/>
                        <a:gd name="connsiteY4" fmla="*/ 259844 h 512664"/>
                        <a:gd name="connsiteX5" fmla="*/ 1551370 w 1705203"/>
                        <a:gd name="connsiteY5" fmla="*/ 365598 h 512664"/>
                        <a:gd name="connsiteX6" fmla="*/ 1626316 w 1705203"/>
                        <a:gd name="connsiteY6" fmla="*/ 455955 h 512664"/>
                        <a:gd name="connsiteX7" fmla="*/ 1705203 w 1705203"/>
                        <a:gd name="connsiteY7" fmla="*/ 512664 h 512664"/>
                        <a:gd name="connsiteX8" fmla="*/ 0 w 1705203"/>
                        <a:gd name="connsiteY8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72834 w 1705203"/>
                        <a:gd name="connsiteY3" fmla="*/ 129960 h 512664"/>
                        <a:gd name="connsiteX4" fmla="*/ 1503115 w 1705203"/>
                        <a:gd name="connsiteY4" fmla="*/ 259844 h 512664"/>
                        <a:gd name="connsiteX5" fmla="*/ 1551370 w 1705203"/>
                        <a:gd name="connsiteY5" fmla="*/ 365598 h 512664"/>
                        <a:gd name="connsiteX6" fmla="*/ 1626316 w 1705203"/>
                        <a:gd name="connsiteY6" fmla="*/ 455955 h 512664"/>
                        <a:gd name="connsiteX7" fmla="*/ 1705203 w 1705203"/>
                        <a:gd name="connsiteY7" fmla="*/ 512664 h 512664"/>
                        <a:gd name="connsiteX8" fmla="*/ 0 w 1705203"/>
                        <a:gd name="connsiteY8" fmla="*/ 508029 h 512664"/>
                        <a:gd name="connsiteX0" fmla="*/ 0 w 1705203"/>
                        <a:gd name="connsiteY0" fmla="*/ 508029 h 512664"/>
                        <a:gd name="connsiteX1" fmla="*/ 306560 w 1705203"/>
                        <a:gd name="connsiteY1" fmla="*/ 0 h 512664"/>
                        <a:gd name="connsiteX2" fmla="*/ 1476833 w 1705203"/>
                        <a:gd name="connsiteY2" fmla="*/ 3070 h 512664"/>
                        <a:gd name="connsiteX3" fmla="*/ 1472834 w 1705203"/>
                        <a:gd name="connsiteY3" fmla="*/ 129960 h 512664"/>
                        <a:gd name="connsiteX4" fmla="*/ 1503115 w 1705203"/>
                        <a:gd name="connsiteY4" fmla="*/ 259844 h 512664"/>
                        <a:gd name="connsiteX5" fmla="*/ 1551370 w 1705203"/>
                        <a:gd name="connsiteY5" fmla="*/ 365598 h 512664"/>
                        <a:gd name="connsiteX6" fmla="*/ 1626316 w 1705203"/>
                        <a:gd name="connsiteY6" fmla="*/ 455955 h 512664"/>
                        <a:gd name="connsiteX7" fmla="*/ 1705203 w 1705203"/>
                        <a:gd name="connsiteY7" fmla="*/ 512664 h 512664"/>
                        <a:gd name="connsiteX8" fmla="*/ 0 w 1705203"/>
                        <a:gd name="connsiteY8" fmla="*/ 508029 h 512664"/>
                        <a:gd name="connsiteX0" fmla="*/ 0 w 1705203"/>
                        <a:gd name="connsiteY0" fmla="*/ 506438 h 511073"/>
                        <a:gd name="connsiteX1" fmla="*/ 753679 w 1705203"/>
                        <a:gd name="connsiteY1" fmla="*/ 1 h 511073"/>
                        <a:gd name="connsiteX2" fmla="*/ 1476833 w 1705203"/>
                        <a:gd name="connsiteY2" fmla="*/ 1479 h 511073"/>
                        <a:gd name="connsiteX3" fmla="*/ 1472834 w 1705203"/>
                        <a:gd name="connsiteY3" fmla="*/ 128369 h 511073"/>
                        <a:gd name="connsiteX4" fmla="*/ 1503115 w 1705203"/>
                        <a:gd name="connsiteY4" fmla="*/ 258253 h 511073"/>
                        <a:gd name="connsiteX5" fmla="*/ 1551370 w 1705203"/>
                        <a:gd name="connsiteY5" fmla="*/ 364007 h 511073"/>
                        <a:gd name="connsiteX6" fmla="*/ 1626316 w 1705203"/>
                        <a:gd name="connsiteY6" fmla="*/ 454364 h 511073"/>
                        <a:gd name="connsiteX7" fmla="*/ 1705203 w 1705203"/>
                        <a:gd name="connsiteY7" fmla="*/ 511073 h 511073"/>
                        <a:gd name="connsiteX8" fmla="*/ 0 w 1705203"/>
                        <a:gd name="connsiteY8" fmla="*/ 506438 h 511073"/>
                        <a:gd name="connsiteX0" fmla="*/ -1 w 1270631"/>
                        <a:gd name="connsiteY0" fmla="*/ 511166 h 511166"/>
                        <a:gd name="connsiteX1" fmla="*/ 319107 w 1270631"/>
                        <a:gd name="connsiteY1" fmla="*/ 1 h 511166"/>
                        <a:gd name="connsiteX2" fmla="*/ 1042261 w 1270631"/>
                        <a:gd name="connsiteY2" fmla="*/ 1479 h 511166"/>
                        <a:gd name="connsiteX3" fmla="*/ 1038262 w 1270631"/>
                        <a:gd name="connsiteY3" fmla="*/ 128369 h 511166"/>
                        <a:gd name="connsiteX4" fmla="*/ 1068543 w 1270631"/>
                        <a:gd name="connsiteY4" fmla="*/ 258253 h 511166"/>
                        <a:gd name="connsiteX5" fmla="*/ 1116798 w 1270631"/>
                        <a:gd name="connsiteY5" fmla="*/ 364007 h 511166"/>
                        <a:gd name="connsiteX6" fmla="*/ 1191744 w 1270631"/>
                        <a:gd name="connsiteY6" fmla="*/ 454364 h 511166"/>
                        <a:gd name="connsiteX7" fmla="*/ 1270631 w 1270631"/>
                        <a:gd name="connsiteY7" fmla="*/ 511073 h 511166"/>
                        <a:gd name="connsiteX8" fmla="*/ -1 w 1270631"/>
                        <a:gd name="connsiteY8" fmla="*/ 511166 h 511166"/>
                        <a:gd name="connsiteX0" fmla="*/ 72686 w 1343318"/>
                        <a:gd name="connsiteY0" fmla="*/ 514589 h 514589"/>
                        <a:gd name="connsiteX1" fmla="*/ 0 w 1343318"/>
                        <a:gd name="connsiteY1" fmla="*/ 1 h 514589"/>
                        <a:gd name="connsiteX2" fmla="*/ 1114948 w 1343318"/>
                        <a:gd name="connsiteY2" fmla="*/ 4902 h 514589"/>
                        <a:gd name="connsiteX3" fmla="*/ 1110949 w 1343318"/>
                        <a:gd name="connsiteY3" fmla="*/ 131792 h 514589"/>
                        <a:gd name="connsiteX4" fmla="*/ 1141230 w 1343318"/>
                        <a:gd name="connsiteY4" fmla="*/ 261676 h 514589"/>
                        <a:gd name="connsiteX5" fmla="*/ 1189485 w 1343318"/>
                        <a:gd name="connsiteY5" fmla="*/ 367430 h 514589"/>
                        <a:gd name="connsiteX6" fmla="*/ 1264431 w 1343318"/>
                        <a:gd name="connsiteY6" fmla="*/ 457787 h 514589"/>
                        <a:gd name="connsiteX7" fmla="*/ 1343318 w 1343318"/>
                        <a:gd name="connsiteY7" fmla="*/ 514496 h 514589"/>
                        <a:gd name="connsiteX8" fmla="*/ 72686 w 1343318"/>
                        <a:gd name="connsiteY8" fmla="*/ 514589 h 514589"/>
                        <a:gd name="connsiteX0" fmla="*/ 130604 w 1343318"/>
                        <a:gd name="connsiteY0" fmla="*/ 514590 h 514591"/>
                        <a:gd name="connsiteX1" fmla="*/ 0 w 1343318"/>
                        <a:gd name="connsiteY1" fmla="*/ -1 h 514591"/>
                        <a:gd name="connsiteX2" fmla="*/ 1114948 w 1343318"/>
                        <a:gd name="connsiteY2" fmla="*/ 4900 h 514591"/>
                        <a:gd name="connsiteX3" fmla="*/ 1110949 w 1343318"/>
                        <a:gd name="connsiteY3" fmla="*/ 131790 h 514591"/>
                        <a:gd name="connsiteX4" fmla="*/ 1141230 w 1343318"/>
                        <a:gd name="connsiteY4" fmla="*/ 261674 h 514591"/>
                        <a:gd name="connsiteX5" fmla="*/ 1189485 w 1343318"/>
                        <a:gd name="connsiteY5" fmla="*/ 367428 h 514591"/>
                        <a:gd name="connsiteX6" fmla="*/ 1264431 w 1343318"/>
                        <a:gd name="connsiteY6" fmla="*/ 457785 h 514591"/>
                        <a:gd name="connsiteX7" fmla="*/ 1343318 w 1343318"/>
                        <a:gd name="connsiteY7" fmla="*/ 514494 h 514591"/>
                        <a:gd name="connsiteX8" fmla="*/ 130604 w 1343318"/>
                        <a:gd name="connsiteY8" fmla="*/ 514590 h 514591"/>
                        <a:gd name="connsiteX0" fmla="*/ 130604 w 1343318"/>
                        <a:gd name="connsiteY0" fmla="*/ 514592 h 514591"/>
                        <a:gd name="connsiteX1" fmla="*/ 0 w 1343318"/>
                        <a:gd name="connsiteY1" fmla="*/ 1 h 514591"/>
                        <a:gd name="connsiteX2" fmla="*/ 1106863 w 1343318"/>
                        <a:gd name="connsiteY2" fmla="*/ 46 h 514591"/>
                        <a:gd name="connsiteX3" fmla="*/ 1110949 w 1343318"/>
                        <a:gd name="connsiteY3" fmla="*/ 131792 h 514591"/>
                        <a:gd name="connsiteX4" fmla="*/ 1141230 w 1343318"/>
                        <a:gd name="connsiteY4" fmla="*/ 261676 h 514591"/>
                        <a:gd name="connsiteX5" fmla="*/ 1189485 w 1343318"/>
                        <a:gd name="connsiteY5" fmla="*/ 367430 h 514591"/>
                        <a:gd name="connsiteX6" fmla="*/ 1264431 w 1343318"/>
                        <a:gd name="connsiteY6" fmla="*/ 457787 h 514591"/>
                        <a:gd name="connsiteX7" fmla="*/ 1343318 w 1343318"/>
                        <a:gd name="connsiteY7" fmla="*/ 514496 h 514591"/>
                        <a:gd name="connsiteX8" fmla="*/ 130604 w 1343318"/>
                        <a:gd name="connsiteY8" fmla="*/ 514592 h 514591"/>
                        <a:gd name="connsiteX0" fmla="*/ 246686 w 1343318"/>
                        <a:gd name="connsiteY0" fmla="*/ 845237 h 845237"/>
                        <a:gd name="connsiteX1" fmla="*/ 0 w 1343318"/>
                        <a:gd name="connsiteY1" fmla="*/ 1 h 845237"/>
                        <a:gd name="connsiteX2" fmla="*/ 1106863 w 1343318"/>
                        <a:gd name="connsiteY2" fmla="*/ 46 h 845237"/>
                        <a:gd name="connsiteX3" fmla="*/ 1110949 w 1343318"/>
                        <a:gd name="connsiteY3" fmla="*/ 131792 h 845237"/>
                        <a:gd name="connsiteX4" fmla="*/ 1141230 w 1343318"/>
                        <a:gd name="connsiteY4" fmla="*/ 261676 h 845237"/>
                        <a:gd name="connsiteX5" fmla="*/ 1189485 w 1343318"/>
                        <a:gd name="connsiteY5" fmla="*/ 367430 h 845237"/>
                        <a:gd name="connsiteX6" fmla="*/ 1264431 w 1343318"/>
                        <a:gd name="connsiteY6" fmla="*/ 457787 h 845237"/>
                        <a:gd name="connsiteX7" fmla="*/ 1343318 w 1343318"/>
                        <a:gd name="connsiteY7" fmla="*/ 514496 h 845237"/>
                        <a:gd name="connsiteX8" fmla="*/ 246686 w 1343318"/>
                        <a:gd name="connsiteY8" fmla="*/ 845237 h 845237"/>
                        <a:gd name="connsiteX0" fmla="*/ 174181 w 1270813"/>
                        <a:gd name="connsiteY0" fmla="*/ 845191 h 845191"/>
                        <a:gd name="connsiteX1" fmla="*/ -1 w 1270813"/>
                        <a:gd name="connsiteY1" fmla="*/ 253637 h 845191"/>
                        <a:gd name="connsiteX2" fmla="*/ 1034358 w 1270813"/>
                        <a:gd name="connsiteY2" fmla="*/ 0 h 845191"/>
                        <a:gd name="connsiteX3" fmla="*/ 1038444 w 1270813"/>
                        <a:gd name="connsiteY3" fmla="*/ 131746 h 845191"/>
                        <a:gd name="connsiteX4" fmla="*/ 1068725 w 1270813"/>
                        <a:gd name="connsiteY4" fmla="*/ 261630 h 845191"/>
                        <a:gd name="connsiteX5" fmla="*/ 1116980 w 1270813"/>
                        <a:gd name="connsiteY5" fmla="*/ 367384 h 845191"/>
                        <a:gd name="connsiteX6" fmla="*/ 1191926 w 1270813"/>
                        <a:gd name="connsiteY6" fmla="*/ 457741 h 845191"/>
                        <a:gd name="connsiteX7" fmla="*/ 1270813 w 1270813"/>
                        <a:gd name="connsiteY7" fmla="*/ 514450 h 845191"/>
                        <a:gd name="connsiteX8" fmla="*/ 174181 w 1270813"/>
                        <a:gd name="connsiteY8" fmla="*/ 845191 h 845191"/>
                        <a:gd name="connsiteX0" fmla="*/ 174181 w 1270813"/>
                        <a:gd name="connsiteY0" fmla="*/ 875032 h 875032"/>
                        <a:gd name="connsiteX1" fmla="*/ -1 w 1270813"/>
                        <a:gd name="connsiteY1" fmla="*/ 283478 h 875032"/>
                        <a:gd name="connsiteX2" fmla="*/ 1022670 w 1270813"/>
                        <a:gd name="connsiteY2" fmla="*/ 0 h 875032"/>
                        <a:gd name="connsiteX3" fmla="*/ 1038444 w 1270813"/>
                        <a:gd name="connsiteY3" fmla="*/ 161587 h 875032"/>
                        <a:gd name="connsiteX4" fmla="*/ 1068725 w 1270813"/>
                        <a:gd name="connsiteY4" fmla="*/ 291471 h 875032"/>
                        <a:gd name="connsiteX5" fmla="*/ 1116980 w 1270813"/>
                        <a:gd name="connsiteY5" fmla="*/ 397225 h 875032"/>
                        <a:gd name="connsiteX6" fmla="*/ 1191926 w 1270813"/>
                        <a:gd name="connsiteY6" fmla="*/ 487582 h 875032"/>
                        <a:gd name="connsiteX7" fmla="*/ 1270813 w 1270813"/>
                        <a:gd name="connsiteY7" fmla="*/ 544291 h 875032"/>
                        <a:gd name="connsiteX8" fmla="*/ 174181 w 1270813"/>
                        <a:gd name="connsiteY8" fmla="*/ 875032 h 875032"/>
                        <a:gd name="connsiteX0" fmla="*/ 0 w 1789733"/>
                        <a:gd name="connsiteY0" fmla="*/ 1085523 h 1085523"/>
                        <a:gd name="connsiteX1" fmla="*/ 518919 w 1789733"/>
                        <a:gd name="connsiteY1" fmla="*/ 283478 h 1085523"/>
                        <a:gd name="connsiteX2" fmla="*/ 1541590 w 1789733"/>
                        <a:gd name="connsiteY2" fmla="*/ 0 h 1085523"/>
                        <a:gd name="connsiteX3" fmla="*/ 1557364 w 1789733"/>
                        <a:gd name="connsiteY3" fmla="*/ 161587 h 1085523"/>
                        <a:gd name="connsiteX4" fmla="*/ 1587645 w 1789733"/>
                        <a:gd name="connsiteY4" fmla="*/ 291471 h 1085523"/>
                        <a:gd name="connsiteX5" fmla="*/ 1635900 w 1789733"/>
                        <a:gd name="connsiteY5" fmla="*/ 397225 h 1085523"/>
                        <a:gd name="connsiteX6" fmla="*/ 1710846 w 1789733"/>
                        <a:gd name="connsiteY6" fmla="*/ 487582 h 1085523"/>
                        <a:gd name="connsiteX7" fmla="*/ 1789733 w 1789733"/>
                        <a:gd name="connsiteY7" fmla="*/ 544291 h 1085523"/>
                        <a:gd name="connsiteX8" fmla="*/ 0 w 1789733"/>
                        <a:gd name="connsiteY8" fmla="*/ 1085523 h 1085523"/>
                        <a:gd name="connsiteX0" fmla="*/ 98632 w 1888365"/>
                        <a:gd name="connsiteY0" fmla="*/ 1085523 h 1085523"/>
                        <a:gd name="connsiteX1" fmla="*/ 0 w 1888365"/>
                        <a:gd name="connsiteY1" fmla="*/ 464378 h 1085523"/>
                        <a:gd name="connsiteX2" fmla="*/ 1640222 w 1888365"/>
                        <a:gd name="connsiteY2" fmla="*/ 0 h 1085523"/>
                        <a:gd name="connsiteX3" fmla="*/ 1655996 w 1888365"/>
                        <a:gd name="connsiteY3" fmla="*/ 161587 h 1085523"/>
                        <a:gd name="connsiteX4" fmla="*/ 1686277 w 1888365"/>
                        <a:gd name="connsiteY4" fmla="*/ 291471 h 1085523"/>
                        <a:gd name="connsiteX5" fmla="*/ 1734532 w 1888365"/>
                        <a:gd name="connsiteY5" fmla="*/ 397225 h 1085523"/>
                        <a:gd name="connsiteX6" fmla="*/ 1809478 w 1888365"/>
                        <a:gd name="connsiteY6" fmla="*/ 487582 h 1085523"/>
                        <a:gd name="connsiteX7" fmla="*/ 1888365 w 1888365"/>
                        <a:gd name="connsiteY7" fmla="*/ 544291 h 1085523"/>
                        <a:gd name="connsiteX8" fmla="*/ 98632 w 1888365"/>
                        <a:gd name="connsiteY8" fmla="*/ 1085523 h 10855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888365" h="1085523">
                          <a:moveTo>
                            <a:pt x="98632" y="1085523"/>
                          </a:moveTo>
                          <a:lnTo>
                            <a:pt x="0" y="464378"/>
                          </a:lnTo>
                          <a:lnTo>
                            <a:pt x="1640222" y="0"/>
                          </a:lnTo>
                          <a:cubicBezTo>
                            <a:pt x="1639743" y="66082"/>
                            <a:pt x="1654424" y="87291"/>
                            <a:pt x="1655996" y="161587"/>
                          </a:cubicBezTo>
                          <a:cubicBezTo>
                            <a:pt x="1667220" y="249217"/>
                            <a:pt x="1666344" y="233546"/>
                            <a:pt x="1686277" y="291471"/>
                          </a:cubicBezTo>
                          <a:cubicBezTo>
                            <a:pt x="1694917" y="321674"/>
                            <a:pt x="1713656" y="363171"/>
                            <a:pt x="1734532" y="397225"/>
                          </a:cubicBezTo>
                          <a:cubicBezTo>
                            <a:pt x="1784496" y="474917"/>
                            <a:pt x="1784154" y="456094"/>
                            <a:pt x="1809478" y="487582"/>
                          </a:cubicBezTo>
                          <a:lnTo>
                            <a:pt x="1888365" y="544291"/>
                          </a:lnTo>
                          <a:lnTo>
                            <a:pt x="98632" y="1085523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  <a:effectLst>
                      <a:glow rad="127000">
                        <a:schemeClr val="bg1">
                          <a:lumMod val="85000"/>
                          <a:alpha val="50000"/>
                        </a:schemeClr>
                      </a:glow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sz="1400">
                        <a:latin typeface="Calibri"/>
                        <a:ea typeface="ＭＳ ゴシック"/>
                        <a:cs typeface="Calibri"/>
                      </a:endParaRPr>
                    </a:p>
                  </p:txBody>
                </p:sp>
                <p:cxnSp>
                  <p:nvCxnSpPr>
                    <p:cNvPr id="29" name="直線矢印コネクタ 28"/>
                    <p:cNvCxnSpPr/>
                    <p:nvPr/>
                  </p:nvCxnSpPr>
                  <p:spPr>
                    <a:xfrm>
                      <a:off x="2634418" y="721331"/>
                      <a:ext cx="817257" cy="74560"/>
                    </a:xfrm>
                    <a:prstGeom prst="straightConnector1">
                      <a:avLst/>
                    </a:prstGeom>
                    <a:ln w="12700">
                      <a:solidFill>
                        <a:srgbClr val="0000FF"/>
                      </a:solidFill>
                      <a:tailEnd type="stealth" w="med" len="med"/>
                    </a:ln>
                    <a:effectLst>
                      <a:glow rad="25400">
                        <a:srgbClr val="0000FF">
                          <a:alpha val="50000"/>
                        </a:srgbClr>
                      </a:glo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" name="直線矢印コネクタ 29"/>
                    <p:cNvCxnSpPr/>
                    <p:nvPr/>
                  </p:nvCxnSpPr>
                  <p:spPr>
                    <a:xfrm>
                      <a:off x="2657978" y="694096"/>
                      <a:ext cx="793697" cy="101794"/>
                    </a:xfrm>
                    <a:prstGeom prst="straightConnector1">
                      <a:avLst/>
                    </a:prstGeom>
                    <a:ln w="12700">
                      <a:solidFill>
                        <a:srgbClr val="660066"/>
                      </a:solidFill>
                      <a:tailEnd type="stealth" w="med" len="med"/>
                    </a:ln>
                    <a:effectLst>
                      <a:glow rad="25400">
                        <a:srgbClr val="660066">
                          <a:alpha val="50000"/>
                        </a:srgbClr>
                      </a:glo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" name="直線矢印コネクタ 30"/>
                    <p:cNvCxnSpPr/>
                    <p:nvPr/>
                  </p:nvCxnSpPr>
                  <p:spPr>
                    <a:xfrm flipV="1">
                      <a:off x="3458827" y="-38886"/>
                      <a:ext cx="598111" cy="834776"/>
                    </a:xfrm>
                    <a:prstGeom prst="straightConnector1">
                      <a:avLst/>
                    </a:prstGeom>
                    <a:ln w="12700">
                      <a:solidFill>
                        <a:srgbClr val="FF0000"/>
                      </a:solidFill>
                      <a:tailEnd type="stealth" w="med" len="med"/>
                    </a:ln>
                    <a:effectLst>
                      <a:glow rad="25400">
                        <a:srgbClr val="FF0000">
                          <a:alpha val="40000"/>
                        </a:srgbClr>
                      </a:glo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" name="直線矢印コネクタ 31"/>
                    <p:cNvCxnSpPr/>
                    <p:nvPr/>
                  </p:nvCxnSpPr>
                  <p:spPr>
                    <a:xfrm flipV="1">
                      <a:off x="3458827" y="14067"/>
                      <a:ext cx="640674" cy="781823"/>
                    </a:xfrm>
                    <a:prstGeom prst="straightConnector1">
                      <a:avLst/>
                    </a:prstGeom>
                    <a:ln w="12700">
                      <a:solidFill>
                        <a:srgbClr val="F89646"/>
                      </a:solidFill>
                      <a:tailEnd type="stealth" w="med" len="med"/>
                    </a:ln>
                    <a:effectLst>
                      <a:glow rad="25400">
                        <a:srgbClr val="FF6600">
                          <a:alpha val="50000"/>
                        </a:srgbClr>
                      </a:glo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3" name="直線矢印コネクタ 32"/>
                    <p:cNvCxnSpPr/>
                    <p:nvPr/>
                  </p:nvCxnSpPr>
                  <p:spPr>
                    <a:xfrm flipV="1">
                      <a:off x="3458827" y="71788"/>
                      <a:ext cx="683700" cy="717808"/>
                    </a:xfrm>
                    <a:prstGeom prst="straightConnector1">
                      <a:avLst/>
                    </a:prstGeom>
                    <a:ln w="12700">
                      <a:solidFill>
                        <a:srgbClr val="FFE822"/>
                      </a:solidFill>
                      <a:tailEnd type="stealth" w="med" len="med"/>
                    </a:ln>
                    <a:effectLst>
                      <a:glow rad="25400">
                        <a:srgbClr val="FFFF00">
                          <a:alpha val="50000"/>
                        </a:srgbClr>
                      </a:glo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" name="直線矢印コネクタ 33"/>
                    <p:cNvCxnSpPr/>
                    <p:nvPr/>
                  </p:nvCxnSpPr>
                  <p:spPr>
                    <a:xfrm flipV="1">
                      <a:off x="3458827" y="129304"/>
                      <a:ext cx="724628" cy="666586"/>
                    </a:xfrm>
                    <a:prstGeom prst="straightConnector1">
                      <a:avLst/>
                    </a:prstGeom>
                    <a:ln w="12700">
                      <a:solidFill>
                        <a:srgbClr val="29E518"/>
                      </a:solidFill>
                      <a:tailEnd type="stealth" w="med" len="med"/>
                    </a:ln>
                    <a:effectLst>
                      <a:glow rad="25400">
                        <a:srgbClr val="29E518">
                          <a:alpha val="50000"/>
                        </a:srgbClr>
                      </a:glo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" name="直線矢印コネクタ 34"/>
                    <p:cNvCxnSpPr/>
                    <p:nvPr/>
                  </p:nvCxnSpPr>
                  <p:spPr>
                    <a:xfrm flipV="1">
                      <a:off x="3458827" y="186174"/>
                      <a:ext cx="761358" cy="609717"/>
                    </a:xfrm>
                    <a:prstGeom prst="straightConnector1">
                      <a:avLst/>
                    </a:prstGeom>
                    <a:ln w="12700">
                      <a:solidFill>
                        <a:srgbClr val="16D1FF"/>
                      </a:solidFill>
                      <a:tailEnd type="stealth" w="med" len="med"/>
                    </a:ln>
                    <a:effectLst>
                      <a:glow rad="25400">
                        <a:srgbClr val="16D1FF">
                          <a:alpha val="50000"/>
                        </a:srgbClr>
                      </a:glo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" name="直線矢印コネクタ 35"/>
                    <p:cNvCxnSpPr/>
                    <p:nvPr/>
                  </p:nvCxnSpPr>
                  <p:spPr>
                    <a:xfrm flipV="1">
                      <a:off x="3458827" y="244359"/>
                      <a:ext cx="795989" cy="551532"/>
                    </a:xfrm>
                    <a:prstGeom prst="straightConnector1">
                      <a:avLst/>
                    </a:prstGeom>
                    <a:ln w="12700">
                      <a:solidFill>
                        <a:srgbClr val="0000FF"/>
                      </a:solidFill>
                      <a:tailEnd type="stealth" w="med" len="med"/>
                    </a:ln>
                    <a:effectLst>
                      <a:glow rad="25400">
                        <a:srgbClr val="0000FF">
                          <a:alpha val="50000"/>
                        </a:srgbClr>
                      </a:glo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" name="直線矢印コネクタ 36"/>
                    <p:cNvCxnSpPr/>
                    <p:nvPr/>
                  </p:nvCxnSpPr>
                  <p:spPr>
                    <a:xfrm flipV="1">
                      <a:off x="3458828" y="295314"/>
                      <a:ext cx="830620" cy="500577"/>
                    </a:xfrm>
                    <a:prstGeom prst="straightConnector1">
                      <a:avLst/>
                    </a:prstGeom>
                    <a:ln w="12700">
                      <a:solidFill>
                        <a:srgbClr val="660066"/>
                      </a:solidFill>
                      <a:tailEnd type="stealth" w="med" len="med"/>
                    </a:ln>
                    <a:effectLst>
                      <a:glow rad="25400">
                        <a:srgbClr val="660066">
                          <a:alpha val="50000"/>
                        </a:srgbClr>
                      </a:glow>
                    </a:effectLst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9" name="直線コネクタ 18"/>
                  <p:cNvCxnSpPr/>
                  <p:nvPr/>
                </p:nvCxnSpPr>
                <p:spPr>
                  <a:xfrm rot="21158578">
                    <a:off x="2446628" y="2550806"/>
                    <a:ext cx="119283" cy="405693"/>
                  </a:xfrm>
                  <a:prstGeom prst="line">
                    <a:avLst/>
                  </a:prstGeom>
                  <a:ln w="9525" cmpd="sng">
                    <a:solidFill>
                      <a:schemeClr val="tx1"/>
                    </a:solidFill>
                    <a:tailEnd type="stealth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直線コネクタ 19"/>
                  <p:cNvCxnSpPr/>
                  <p:nvPr/>
                </p:nvCxnSpPr>
                <p:spPr>
                  <a:xfrm rot="21158578">
                    <a:off x="3251711" y="2158025"/>
                    <a:ext cx="254942" cy="323306"/>
                  </a:xfrm>
                  <a:prstGeom prst="line">
                    <a:avLst/>
                  </a:prstGeom>
                  <a:ln w="9525" cmpd="sng">
                    <a:solidFill>
                      <a:schemeClr val="tx1"/>
                    </a:solidFill>
                    <a:tailEnd type="stealth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" name="テキスト ボックス 11"/>
                <p:cNvSpPr txBox="1"/>
                <p:nvPr/>
              </p:nvSpPr>
              <p:spPr>
                <a:xfrm>
                  <a:off x="5052605" y="2768807"/>
                  <a:ext cx="1531981" cy="2976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ja-JP" sz="1400" dirty="0" smtClean="0">
                      <a:latin typeface="Calibri"/>
                      <a:ea typeface="ＭＳ ゴシック"/>
                      <a:cs typeface="Calibri"/>
                    </a:rPr>
                    <a:t>E-dispersive X-rays</a:t>
                  </a:r>
                </a:p>
              </p:txBody>
            </p:sp>
            <p:sp>
              <p:nvSpPr>
                <p:cNvPr id="13" name="テキスト ボックス 12"/>
                <p:cNvSpPr txBox="1"/>
                <p:nvPr/>
              </p:nvSpPr>
              <p:spPr>
                <a:xfrm>
                  <a:off x="6540898" y="2559900"/>
                  <a:ext cx="450034" cy="2976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400" dirty="0" smtClean="0">
                      <a:latin typeface="Calibri"/>
                      <a:ea typeface="ＭＳ ゴシック"/>
                      <a:cs typeface="Calibri"/>
                    </a:rPr>
                    <a:t>CTR</a:t>
                  </a:r>
                </a:p>
              </p:txBody>
            </p:sp>
            <p:sp>
              <p:nvSpPr>
                <p:cNvPr id="14" name="テキスト ボックス 13"/>
                <p:cNvSpPr txBox="1"/>
                <p:nvPr/>
              </p:nvSpPr>
              <p:spPr>
                <a:xfrm>
                  <a:off x="4964547" y="3256257"/>
                  <a:ext cx="821946" cy="2976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1400" dirty="0" smtClean="0">
                      <a:latin typeface="Calibri"/>
                      <a:ea typeface="ＭＳ ゴシック"/>
                      <a:cs typeface="Calibri"/>
                    </a:rPr>
                    <a:t>White SR</a:t>
                  </a:r>
                </a:p>
              </p:txBody>
            </p:sp>
            <p:sp>
              <p:nvSpPr>
                <p:cNvPr id="15" name="テキスト ボックス 14"/>
                <p:cNvSpPr txBox="1"/>
                <p:nvPr/>
              </p:nvSpPr>
              <p:spPr>
                <a:xfrm>
                  <a:off x="5280472" y="3788351"/>
                  <a:ext cx="1179784" cy="2976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1400" dirty="0" smtClean="0">
                      <a:latin typeface="Calibri"/>
                      <a:ea typeface="ＭＳ ゴシック"/>
                      <a:cs typeface="Calibri"/>
                    </a:rPr>
                    <a:t>Curved crystal</a:t>
                  </a:r>
                </a:p>
              </p:txBody>
            </p:sp>
            <p:sp>
              <p:nvSpPr>
                <p:cNvPr id="16" name="テキスト ボックス 15"/>
                <p:cNvSpPr txBox="1"/>
                <p:nvPr/>
              </p:nvSpPr>
              <p:spPr>
                <a:xfrm>
                  <a:off x="6306044" y="2161181"/>
                  <a:ext cx="1021884" cy="2976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400" dirty="0" smtClean="0">
                      <a:latin typeface="Calibri"/>
                      <a:ea typeface="ＭＳ ゴシック"/>
                      <a:cs typeface="Calibri"/>
                    </a:rPr>
                    <a:t>2D detector</a:t>
                  </a:r>
                </a:p>
              </p:txBody>
            </p:sp>
            <p:sp>
              <p:nvSpPr>
                <p:cNvPr id="17" name="テキスト ボックス 16"/>
                <p:cNvSpPr txBox="1"/>
                <p:nvPr/>
              </p:nvSpPr>
              <p:spPr>
                <a:xfrm>
                  <a:off x="6525955" y="3606879"/>
                  <a:ext cx="711846" cy="2976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400" dirty="0" smtClean="0">
                      <a:latin typeface="Calibri"/>
                      <a:ea typeface="ＭＳ ゴシック"/>
                      <a:cs typeface="Calibri"/>
                    </a:rPr>
                    <a:t>Surface</a:t>
                  </a:r>
                  <a:endParaRPr kumimoji="1" lang="ja-JP" altLang="en-US" sz="1400" dirty="0">
                    <a:latin typeface="Calibri"/>
                    <a:ea typeface="ＭＳ ゴシック"/>
                    <a:cs typeface="Calibri"/>
                  </a:endParaRPr>
                </a:p>
              </p:txBody>
            </p:sp>
          </p:grpSp>
        </p:grpSp>
        <p:sp>
          <p:nvSpPr>
            <p:cNvPr id="49" name="テキスト ボックス 48"/>
            <p:cNvSpPr txBox="1"/>
            <p:nvPr/>
          </p:nvSpPr>
          <p:spPr>
            <a:xfrm>
              <a:off x="5665572" y="836712"/>
              <a:ext cx="2002772" cy="461665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2400" dirty="0" smtClean="0">
                  <a:latin typeface="Calibri"/>
                  <a:ea typeface="ＭＳ ゴシック"/>
                  <a:cs typeface="Calibri"/>
                </a:rPr>
                <a:t>Rainbow SXRD</a:t>
              </a:r>
              <a:endParaRPr kumimoji="1" lang="ja-JP" altLang="en-US" sz="2400" dirty="0">
                <a:latin typeface="Calibri"/>
                <a:ea typeface="ＭＳ ゴシック"/>
                <a:cs typeface="Calibri"/>
              </a:endParaRPr>
            </a:p>
          </p:txBody>
        </p:sp>
      </p:grpSp>
      <p:grpSp>
        <p:nvGrpSpPr>
          <p:cNvPr id="119" name="図形グループ 118"/>
          <p:cNvGrpSpPr/>
          <p:nvPr/>
        </p:nvGrpSpPr>
        <p:grpSpPr>
          <a:xfrm>
            <a:off x="-396552" y="2117047"/>
            <a:ext cx="4780413" cy="2866512"/>
            <a:chOff x="-396552" y="2083948"/>
            <a:chExt cx="4780413" cy="2866512"/>
          </a:xfrm>
        </p:grpSpPr>
        <p:sp>
          <p:nvSpPr>
            <p:cNvPr id="76" name="円弧 75"/>
            <p:cNvSpPr/>
            <p:nvPr/>
          </p:nvSpPr>
          <p:spPr>
            <a:xfrm rot="5400000">
              <a:off x="29661" y="1657735"/>
              <a:ext cx="2188092" cy="3040517"/>
            </a:xfrm>
            <a:prstGeom prst="arc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Calibri"/>
                <a:ea typeface="ＭＳ ゴシック"/>
                <a:cs typeface="Calibri"/>
              </a:endParaRPr>
            </a:p>
          </p:txBody>
        </p:sp>
        <p:sp>
          <p:nvSpPr>
            <p:cNvPr id="77" name="円弧 76"/>
            <p:cNvSpPr/>
            <p:nvPr/>
          </p:nvSpPr>
          <p:spPr>
            <a:xfrm rot="16200000" flipH="1">
              <a:off x="2627613" y="2312262"/>
              <a:ext cx="1772601" cy="1739895"/>
            </a:xfrm>
            <a:prstGeom prst="arc">
              <a:avLst>
                <a:gd name="adj1" fmla="val 16200000"/>
                <a:gd name="adj2" fmla="val 21507262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Calibri"/>
                <a:ea typeface="ＭＳ ゴシック"/>
                <a:cs typeface="Calibri"/>
              </a:endParaRPr>
            </a:p>
          </p:txBody>
        </p:sp>
        <p:sp>
          <p:nvSpPr>
            <p:cNvPr id="72" name="テキスト ボックス 71"/>
            <p:cNvSpPr txBox="1"/>
            <p:nvPr/>
          </p:nvSpPr>
          <p:spPr>
            <a:xfrm rot="16200000">
              <a:off x="141279" y="3717708"/>
              <a:ext cx="1579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dirty="0" smtClean="0">
                  <a:latin typeface="Calibri"/>
                  <a:ea typeface="ＭＳ ゴシック"/>
                  <a:cs typeface="Calibri"/>
                </a:rPr>
                <a:t>CTR Intensity</a:t>
              </a:r>
            </a:p>
          </p:txBody>
        </p:sp>
        <p:sp>
          <p:nvSpPr>
            <p:cNvPr id="73" name="テキスト ボックス 72"/>
            <p:cNvSpPr txBox="1"/>
            <p:nvPr/>
          </p:nvSpPr>
          <p:spPr>
            <a:xfrm>
              <a:off x="1835696" y="4581128"/>
              <a:ext cx="9423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dirty="0" err="1" smtClean="0">
                  <a:latin typeface="Calibri"/>
                  <a:ea typeface="ＭＳ ゴシック"/>
                  <a:cs typeface="Calibri"/>
                </a:rPr>
                <a:t>Q</a:t>
              </a:r>
              <a:r>
                <a:rPr lang="en-US" altLang="ja-JP" baseline="-25000" dirty="0" err="1" smtClean="0">
                  <a:latin typeface="Calibri"/>
                  <a:ea typeface="ＭＳ ゴシック"/>
                  <a:cs typeface="Calibri"/>
                </a:rPr>
                <a:t>z</a:t>
              </a:r>
              <a:endParaRPr lang="en-US" altLang="ja-JP" baseline="-25000" dirty="0" smtClean="0">
                <a:latin typeface="Calibri"/>
                <a:ea typeface="ＭＳ ゴシック"/>
                <a:cs typeface="Calibri"/>
              </a:endParaRP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1121616" y="3067189"/>
              <a:ext cx="2358197" cy="160316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Calibri"/>
                <a:ea typeface="ＭＳ ゴシック"/>
                <a:cs typeface="Calibri"/>
              </a:endParaRPr>
            </a:p>
          </p:txBody>
        </p:sp>
      </p:grpSp>
      <p:grpSp>
        <p:nvGrpSpPr>
          <p:cNvPr id="124" name="図形グループ 123"/>
          <p:cNvGrpSpPr/>
          <p:nvPr/>
        </p:nvGrpSpPr>
        <p:grpSpPr>
          <a:xfrm>
            <a:off x="179512" y="1661899"/>
            <a:ext cx="1537045" cy="2651657"/>
            <a:chOff x="179512" y="1628800"/>
            <a:chExt cx="1537045" cy="2651657"/>
          </a:xfrm>
        </p:grpSpPr>
        <p:sp>
          <p:nvSpPr>
            <p:cNvPr id="51" name="テキスト ボックス 50"/>
            <p:cNvSpPr txBox="1"/>
            <p:nvPr/>
          </p:nvSpPr>
          <p:spPr>
            <a:xfrm>
              <a:off x="467544" y="2420888"/>
              <a:ext cx="8080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 smtClean="0">
                  <a:latin typeface="Calibri"/>
                  <a:ea typeface="ＭＳ ゴシック"/>
                  <a:cs typeface="Calibri"/>
                </a:rPr>
                <a:t>Surface</a:t>
              </a:r>
              <a:endParaRPr kumimoji="1" lang="ja-JP" altLang="en-US" sz="1600" dirty="0">
                <a:latin typeface="Calibri"/>
                <a:ea typeface="ＭＳ ゴシック"/>
                <a:cs typeface="Calibri"/>
              </a:endParaRPr>
            </a:p>
          </p:txBody>
        </p:sp>
        <p:sp>
          <p:nvSpPr>
            <p:cNvPr id="52" name="テキスト ボックス 51"/>
            <p:cNvSpPr txBox="1"/>
            <p:nvPr/>
          </p:nvSpPr>
          <p:spPr>
            <a:xfrm>
              <a:off x="179512" y="1628800"/>
              <a:ext cx="1152128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 err="1" smtClean="0">
                  <a:solidFill>
                    <a:srgbClr val="0000FF"/>
                  </a:solidFill>
                  <a:latin typeface="Calibri"/>
                  <a:ea typeface="ＭＳ ゴシック"/>
                  <a:cs typeface="Calibri"/>
                </a:rPr>
                <a:t>Monochro</a:t>
              </a:r>
              <a:r>
                <a:rPr lang="en-US" altLang="ja-JP" sz="1600" dirty="0" smtClean="0">
                  <a:solidFill>
                    <a:srgbClr val="0000FF"/>
                  </a:solidFill>
                  <a:latin typeface="Calibri"/>
                  <a:ea typeface="ＭＳ ゴシック"/>
                  <a:cs typeface="Calibri"/>
                </a:rPr>
                <a:t>.</a:t>
              </a:r>
            </a:p>
            <a:p>
              <a:r>
                <a:rPr kumimoji="1" lang="en-US" altLang="ja-JP" sz="1600" dirty="0" smtClean="0">
                  <a:solidFill>
                    <a:srgbClr val="0000FF"/>
                  </a:solidFill>
                  <a:latin typeface="Calibri"/>
                  <a:ea typeface="ＭＳ ゴシック"/>
                  <a:cs typeface="Calibri"/>
                </a:rPr>
                <a:t> X-rays</a:t>
              </a:r>
            </a:p>
          </p:txBody>
        </p:sp>
        <p:grpSp>
          <p:nvGrpSpPr>
            <p:cNvPr id="53" name="図形グループ 52"/>
            <p:cNvGrpSpPr>
              <a:grpSpLocks noChangeAspect="1"/>
            </p:cNvGrpSpPr>
            <p:nvPr/>
          </p:nvGrpSpPr>
          <p:grpSpPr>
            <a:xfrm>
              <a:off x="681128" y="2226440"/>
              <a:ext cx="1035429" cy="255750"/>
              <a:chOff x="634889" y="3849559"/>
              <a:chExt cx="1471400" cy="363435"/>
            </a:xfrm>
            <a:solidFill>
              <a:schemeClr val="bg1">
                <a:lumMod val="75000"/>
              </a:schemeClr>
            </a:solidFill>
          </p:grpSpPr>
          <p:sp>
            <p:nvSpPr>
              <p:cNvPr id="69" name="直方体 68"/>
              <p:cNvSpPr/>
              <p:nvPr/>
            </p:nvSpPr>
            <p:spPr>
              <a:xfrm>
                <a:off x="973276" y="4044949"/>
                <a:ext cx="799309" cy="168045"/>
              </a:xfrm>
              <a:prstGeom prst="cube">
                <a:avLst>
                  <a:gd name="adj" fmla="val 93950"/>
                </a:avLst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600">
                  <a:solidFill>
                    <a:schemeClr val="tx1"/>
                  </a:solidFill>
                  <a:latin typeface="Calibri"/>
                  <a:ea typeface="ＭＳ ゴシック"/>
                  <a:cs typeface="Calibri"/>
                </a:endParaRPr>
              </a:p>
            </p:txBody>
          </p:sp>
          <p:cxnSp>
            <p:nvCxnSpPr>
              <p:cNvPr id="70" name="直線矢印コネクタ 69"/>
              <p:cNvCxnSpPr/>
              <p:nvPr/>
            </p:nvCxnSpPr>
            <p:spPr>
              <a:xfrm>
                <a:off x="634889" y="3849559"/>
                <a:ext cx="742071" cy="263301"/>
              </a:xfrm>
              <a:prstGeom prst="straightConnector1">
                <a:avLst/>
              </a:prstGeom>
              <a:grpFill/>
              <a:ln w="12700" cmpd="sng">
                <a:solidFill>
                  <a:srgbClr val="008000"/>
                </a:solidFill>
                <a:tailEnd type="stealth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線矢印コネクタ 70"/>
              <p:cNvCxnSpPr/>
              <p:nvPr/>
            </p:nvCxnSpPr>
            <p:spPr>
              <a:xfrm flipV="1">
                <a:off x="1364218" y="3849559"/>
                <a:ext cx="742071" cy="263301"/>
              </a:xfrm>
              <a:prstGeom prst="straightConnector1">
                <a:avLst/>
              </a:prstGeom>
              <a:grpFill/>
              <a:ln w="12700" cmpd="sng">
                <a:solidFill>
                  <a:srgbClr val="008000"/>
                </a:solidFill>
                <a:tailEnd type="stealth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円/楕円 78"/>
            <p:cNvSpPr>
              <a:spLocks noChangeAspect="1"/>
            </p:cNvSpPr>
            <p:nvPr/>
          </p:nvSpPr>
          <p:spPr>
            <a:xfrm>
              <a:off x="1420880" y="4186754"/>
              <a:ext cx="93703" cy="9370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>
                <a:latin typeface="Calibri"/>
                <a:ea typeface="ＭＳ ゴシック"/>
                <a:cs typeface="Calibri"/>
              </a:endParaRPr>
            </a:p>
          </p:txBody>
        </p:sp>
        <p:cxnSp>
          <p:nvCxnSpPr>
            <p:cNvPr id="82" name="直線矢印コネクタ 81"/>
            <p:cNvCxnSpPr>
              <a:endCxn id="79" idx="0"/>
            </p:cNvCxnSpPr>
            <p:nvPr/>
          </p:nvCxnSpPr>
          <p:spPr>
            <a:xfrm>
              <a:off x="1295142" y="2687456"/>
              <a:ext cx="172591" cy="1499297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図形グループ 3"/>
          <p:cNvGrpSpPr/>
          <p:nvPr/>
        </p:nvGrpSpPr>
        <p:grpSpPr>
          <a:xfrm>
            <a:off x="1676333" y="2218353"/>
            <a:ext cx="1265957" cy="2035834"/>
            <a:chOff x="1676333" y="2185254"/>
            <a:chExt cx="1265957" cy="2035834"/>
          </a:xfrm>
        </p:grpSpPr>
        <p:grpSp>
          <p:nvGrpSpPr>
            <p:cNvPr id="55" name="図形グループ 54"/>
            <p:cNvGrpSpPr>
              <a:grpSpLocks noChangeAspect="1"/>
            </p:cNvGrpSpPr>
            <p:nvPr/>
          </p:nvGrpSpPr>
          <p:grpSpPr>
            <a:xfrm>
              <a:off x="1935548" y="2185254"/>
              <a:ext cx="1006742" cy="298389"/>
              <a:chOff x="672198" y="2775142"/>
              <a:chExt cx="1430603" cy="424028"/>
            </a:xfrm>
            <a:solidFill>
              <a:schemeClr val="bg1">
                <a:lumMod val="75000"/>
              </a:schemeClr>
            </a:solidFill>
          </p:grpSpPr>
          <p:grpSp>
            <p:nvGrpSpPr>
              <p:cNvPr id="65" name="図形グループ 64"/>
              <p:cNvGrpSpPr/>
              <p:nvPr/>
            </p:nvGrpSpPr>
            <p:grpSpPr>
              <a:xfrm rot="21000000">
                <a:off x="994080" y="2775142"/>
                <a:ext cx="1108721" cy="424028"/>
                <a:chOff x="2772047" y="4329228"/>
                <a:chExt cx="1108721" cy="424028"/>
              </a:xfrm>
              <a:grpFill/>
            </p:grpSpPr>
            <p:sp>
              <p:nvSpPr>
                <p:cNvPr id="67" name="直方体 66"/>
                <p:cNvSpPr/>
                <p:nvPr/>
              </p:nvSpPr>
              <p:spPr>
                <a:xfrm>
                  <a:off x="2772047" y="4585211"/>
                  <a:ext cx="799309" cy="168045"/>
                </a:xfrm>
                <a:prstGeom prst="cube">
                  <a:avLst>
                    <a:gd name="adj" fmla="val 93950"/>
                  </a:avLst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600">
                    <a:solidFill>
                      <a:schemeClr val="tx1"/>
                    </a:solidFill>
                    <a:latin typeface="Calibri"/>
                    <a:ea typeface="ＭＳ ゴシック"/>
                    <a:cs typeface="Calibri"/>
                  </a:endParaRPr>
                </a:p>
              </p:txBody>
            </p:sp>
            <p:cxnSp>
              <p:nvCxnSpPr>
                <p:cNvPr id="68" name="直線矢印コネクタ 67"/>
                <p:cNvCxnSpPr/>
                <p:nvPr/>
              </p:nvCxnSpPr>
              <p:spPr>
                <a:xfrm rot="21000000" flipV="1">
                  <a:off x="3138697" y="4329228"/>
                  <a:ext cx="742071" cy="263301"/>
                </a:xfrm>
                <a:prstGeom prst="straightConnector1">
                  <a:avLst/>
                </a:prstGeom>
                <a:grpFill/>
                <a:ln w="12700" cmpd="sng">
                  <a:solidFill>
                    <a:srgbClr val="008000"/>
                  </a:solidFill>
                  <a:tailEnd type="stealth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6" name="直線矢印コネクタ 65"/>
              <p:cNvCxnSpPr/>
              <p:nvPr/>
            </p:nvCxnSpPr>
            <p:spPr>
              <a:xfrm>
                <a:off x="672198" y="2866304"/>
                <a:ext cx="742071" cy="263301"/>
              </a:xfrm>
              <a:prstGeom prst="straightConnector1">
                <a:avLst/>
              </a:prstGeom>
              <a:grpFill/>
              <a:ln w="12700" cmpd="sng">
                <a:solidFill>
                  <a:srgbClr val="008000"/>
                </a:solidFill>
                <a:tailEnd type="stealth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上矢印 57"/>
            <p:cNvSpPr/>
            <p:nvPr/>
          </p:nvSpPr>
          <p:spPr>
            <a:xfrm rot="5400000">
              <a:off x="1713536" y="2297246"/>
              <a:ext cx="225032" cy="299437"/>
            </a:xfrm>
            <a:prstGeom prst="upArrow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>
                <a:latin typeface="Calibri"/>
                <a:ea typeface="ＭＳ ゴシック"/>
                <a:cs typeface="Calibri"/>
              </a:endParaRPr>
            </a:p>
          </p:txBody>
        </p:sp>
        <p:sp>
          <p:nvSpPr>
            <p:cNvPr id="80" name="円/楕円 79"/>
            <p:cNvSpPr>
              <a:spLocks noChangeAspect="1"/>
            </p:cNvSpPr>
            <p:nvPr/>
          </p:nvSpPr>
          <p:spPr>
            <a:xfrm>
              <a:off x="1691680" y="4127385"/>
              <a:ext cx="93703" cy="9370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>
                <a:latin typeface="Calibri"/>
                <a:ea typeface="ＭＳ ゴシック"/>
                <a:cs typeface="Calibri"/>
              </a:endParaRPr>
            </a:p>
          </p:txBody>
        </p:sp>
        <p:cxnSp>
          <p:nvCxnSpPr>
            <p:cNvPr id="83" name="直線矢印コネクタ 82"/>
            <p:cNvCxnSpPr>
              <a:endCxn id="80" idx="0"/>
            </p:cNvCxnSpPr>
            <p:nvPr/>
          </p:nvCxnSpPr>
          <p:spPr>
            <a:xfrm flipH="1">
              <a:off x="1738532" y="2636912"/>
              <a:ext cx="601220" cy="149047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図形グループ 47"/>
          <p:cNvGrpSpPr/>
          <p:nvPr/>
        </p:nvGrpSpPr>
        <p:grpSpPr>
          <a:xfrm>
            <a:off x="1958017" y="2142403"/>
            <a:ext cx="2157561" cy="2001999"/>
            <a:chOff x="1958017" y="2109304"/>
            <a:chExt cx="2157561" cy="2001999"/>
          </a:xfrm>
        </p:grpSpPr>
        <p:grpSp>
          <p:nvGrpSpPr>
            <p:cNvPr id="56" name="図形グループ 55"/>
            <p:cNvGrpSpPr>
              <a:grpSpLocks noChangeAspect="1"/>
            </p:cNvGrpSpPr>
            <p:nvPr/>
          </p:nvGrpSpPr>
          <p:grpSpPr>
            <a:xfrm>
              <a:off x="3161281" y="2109304"/>
              <a:ext cx="954297" cy="340869"/>
              <a:chOff x="1942526" y="2096260"/>
              <a:chExt cx="1356107" cy="484395"/>
            </a:xfrm>
            <a:solidFill>
              <a:schemeClr val="bg1">
                <a:lumMod val="75000"/>
              </a:schemeClr>
            </a:solidFill>
          </p:grpSpPr>
          <p:grpSp>
            <p:nvGrpSpPr>
              <p:cNvPr id="61" name="図形グループ 60"/>
              <p:cNvGrpSpPr/>
              <p:nvPr/>
            </p:nvGrpSpPr>
            <p:grpSpPr>
              <a:xfrm rot="20400000">
                <a:off x="2228636" y="2096260"/>
                <a:ext cx="1069997" cy="484395"/>
                <a:chOff x="2772047" y="4268861"/>
                <a:chExt cx="1069997" cy="484395"/>
              </a:xfrm>
              <a:grpFill/>
            </p:grpSpPr>
            <p:sp>
              <p:nvSpPr>
                <p:cNvPr id="63" name="直方体 62"/>
                <p:cNvSpPr/>
                <p:nvPr/>
              </p:nvSpPr>
              <p:spPr>
                <a:xfrm>
                  <a:off x="2772047" y="4585211"/>
                  <a:ext cx="799309" cy="168045"/>
                </a:xfrm>
                <a:prstGeom prst="cube">
                  <a:avLst>
                    <a:gd name="adj" fmla="val 93950"/>
                  </a:avLst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600">
                    <a:solidFill>
                      <a:schemeClr val="tx1"/>
                    </a:solidFill>
                    <a:latin typeface="Calibri"/>
                    <a:ea typeface="ＭＳ ゴシック"/>
                    <a:cs typeface="Calibri"/>
                  </a:endParaRPr>
                </a:p>
              </p:txBody>
            </p:sp>
            <p:cxnSp>
              <p:nvCxnSpPr>
                <p:cNvPr id="64" name="直線矢印コネクタ 63"/>
                <p:cNvCxnSpPr/>
                <p:nvPr/>
              </p:nvCxnSpPr>
              <p:spPr>
                <a:xfrm rot="20400000" flipV="1">
                  <a:off x="3099973" y="4268861"/>
                  <a:ext cx="742071" cy="263301"/>
                </a:xfrm>
                <a:prstGeom prst="straightConnector1">
                  <a:avLst/>
                </a:prstGeom>
                <a:grpFill/>
                <a:ln w="12700" cmpd="sng">
                  <a:solidFill>
                    <a:srgbClr val="008000"/>
                  </a:solidFill>
                  <a:tailEnd type="stealth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2" name="直線矢印コネクタ 61"/>
              <p:cNvCxnSpPr/>
              <p:nvPr/>
            </p:nvCxnSpPr>
            <p:spPr>
              <a:xfrm>
                <a:off x="1942526" y="2256102"/>
                <a:ext cx="742071" cy="263301"/>
              </a:xfrm>
              <a:prstGeom prst="straightConnector1">
                <a:avLst/>
              </a:prstGeom>
              <a:grpFill/>
              <a:ln w="12700" cmpd="sng">
                <a:solidFill>
                  <a:srgbClr val="008000"/>
                </a:solidFill>
                <a:tailEnd type="stealth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上矢印 58"/>
            <p:cNvSpPr/>
            <p:nvPr/>
          </p:nvSpPr>
          <p:spPr>
            <a:xfrm rot="5400000">
              <a:off x="2939270" y="2282994"/>
              <a:ext cx="225032" cy="299437"/>
            </a:xfrm>
            <a:prstGeom prst="upArrow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>
                <a:latin typeface="Calibri"/>
                <a:ea typeface="ＭＳ ゴシック"/>
                <a:cs typeface="Calibri"/>
              </a:endParaRPr>
            </a:p>
          </p:txBody>
        </p:sp>
        <p:sp>
          <p:nvSpPr>
            <p:cNvPr id="81" name="円/楕円 80"/>
            <p:cNvSpPr>
              <a:spLocks noChangeAspect="1"/>
            </p:cNvSpPr>
            <p:nvPr/>
          </p:nvSpPr>
          <p:spPr>
            <a:xfrm>
              <a:off x="1958017" y="4017600"/>
              <a:ext cx="93703" cy="9370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>
                <a:latin typeface="Calibri"/>
                <a:ea typeface="ＭＳ ゴシック"/>
                <a:cs typeface="Calibri"/>
              </a:endParaRPr>
            </a:p>
          </p:txBody>
        </p:sp>
        <p:cxnSp>
          <p:nvCxnSpPr>
            <p:cNvPr id="84" name="直線矢印コネクタ 83"/>
            <p:cNvCxnSpPr>
              <a:endCxn id="81" idx="7"/>
            </p:cNvCxnSpPr>
            <p:nvPr/>
          </p:nvCxnSpPr>
          <p:spPr>
            <a:xfrm flipH="1">
              <a:off x="2037998" y="2636912"/>
              <a:ext cx="1525890" cy="139441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テキスト ボックス 84"/>
          <p:cNvSpPr txBox="1"/>
          <p:nvPr/>
        </p:nvSpPr>
        <p:spPr>
          <a:xfrm>
            <a:off x="810356" y="869811"/>
            <a:ext cx="289754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Calibri"/>
                <a:ea typeface="ＭＳ ゴシック"/>
                <a:cs typeface="Calibri"/>
              </a:rPr>
              <a:t>Conventional method</a:t>
            </a:r>
            <a:endParaRPr kumimoji="1" lang="ja-JP" altLang="en-US" sz="2400" dirty="0">
              <a:latin typeface="Calibri"/>
              <a:ea typeface="ＭＳ ゴシック"/>
              <a:cs typeface="Calibri"/>
            </a:endParaRP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5076056" y="1373867"/>
            <a:ext cx="3281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>
                <a:solidFill>
                  <a:srgbClr val="FF0000"/>
                </a:solidFill>
                <a:latin typeface="Calibri"/>
                <a:ea typeface="ＭＳ ゴシック"/>
                <a:cs typeface="Calibri"/>
              </a:rPr>
              <a:t>CTR at once</a:t>
            </a:r>
            <a:endParaRPr kumimoji="1" lang="ja-JP" altLang="en-US" sz="2400" dirty="0">
              <a:solidFill>
                <a:srgbClr val="FF0000"/>
              </a:solidFill>
              <a:latin typeface="Calibri"/>
              <a:ea typeface="ＭＳ ゴシック"/>
              <a:cs typeface="Calibri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572000" y="4254187"/>
            <a:ext cx="108665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rgbClr val="0000FF"/>
                </a:solidFill>
                <a:latin typeface="Calibri"/>
                <a:ea typeface="+mj-ea"/>
                <a:cs typeface="Calibri"/>
              </a:rPr>
              <a:t>t 〜 1 s</a:t>
            </a:r>
          </a:p>
        </p:txBody>
      </p:sp>
      <p:grpSp>
        <p:nvGrpSpPr>
          <p:cNvPr id="5" name="図形グループ 4"/>
          <p:cNvGrpSpPr/>
          <p:nvPr/>
        </p:nvGrpSpPr>
        <p:grpSpPr>
          <a:xfrm>
            <a:off x="467544" y="4974267"/>
            <a:ext cx="3600400" cy="1335053"/>
            <a:chOff x="467544" y="4758243"/>
            <a:chExt cx="3600400" cy="1335053"/>
          </a:xfrm>
        </p:grpSpPr>
        <p:sp>
          <p:nvSpPr>
            <p:cNvPr id="116" name="テキスト ボックス 115"/>
            <p:cNvSpPr txBox="1"/>
            <p:nvPr/>
          </p:nvSpPr>
          <p:spPr>
            <a:xfrm>
              <a:off x="467544" y="5262299"/>
              <a:ext cx="3600400" cy="830997"/>
            </a:xfrm>
            <a:prstGeom prst="rect">
              <a:avLst/>
            </a:prstGeom>
            <a:noFill/>
            <a:ln w="6350" cmpd="sng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ja-JP" sz="2400" dirty="0" smtClean="0">
                  <a:solidFill>
                    <a:schemeClr val="tx1"/>
                  </a:solidFill>
                  <a:latin typeface="Calibri"/>
                  <a:ea typeface="+mj-ea"/>
                  <a:cs typeface="Calibri"/>
                </a:rPr>
                <a:t>Point </a:t>
              </a:r>
              <a:r>
                <a:rPr lang="en-US" altLang="ja-JP" sz="2400" dirty="0" err="1" smtClean="0">
                  <a:solidFill>
                    <a:schemeClr val="tx1"/>
                  </a:solidFill>
                  <a:latin typeface="Calibri"/>
                  <a:ea typeface="+mj-ea"/>
                  <a:cs typeface="Calibri"/>
                </a:rPr>
                <a:t>det</a:t>
              </a:r>
              <a:r>
                <a:rPr lang="en-US" altLang="ja-JP" sz="2400" dirty="0" smtClean="0">
                  <a:solidFill>
                    <a:schemeClr val="tx1"/>
                  </a:solidFill>
                  <a:latin typeface="Calibri"/>
                  <a:ea typeface="+mj-ea"/>
                  <a:cs typeface="Calibri"/>
                </a:rPr>
                <a:t>: </a:t>
              </a:r>
              <a:r>
                <a:rPr lang="en-US" altLang="ja-JP" sz="2400" dirty="0" smtClean="0">
                  <a:solidFill>
                    <a:srgbClr val="0000FF"/>
                  </a:solidFill>
                  <a:latin typeface="Calibri"/>
                  <a:ea typeface="+mj-ea"/>
                  <a:cs typeface="Calibri"/>
                </a:rPr>
                <a:t>t &gt; tens of min.</a:t>
              </a:r>
            </a:p>
            <a:p>
              <a:r>
                <a:rPr lang="en-US" altLang="ja-JP" sz="2400" dirty="0" smtClean="0">
                  <a:solidFill>
                    <a:srgbClr val="000000"/>
                  </a:solidFill>
                  <a:latin typeface="Calibri"/>
                  <a:ea typeface="+mj-ea"/>
                  <a:cs typeface="Calibri"/>
                </a:rPr>
                <a:t>2D </a:t>
              </a:r>
              <a:r>
                <a:rPr lang="en-US" altLang="ja-JP" sz="2400" dirty="0" err="1" smtClean="0">
                  <a:solidFill>
                    <a:srgbClr val="000000"/>
                  </a:solidFill>
                  <a:latin typeface="Calibri"/>
                  <a:ea typeface="+mj-ea"/>
                  <a:cs typeface="Calibri"/>
                </a:rPr>
                <a:t>det</a:t>
              </a:r>
              <a:r>
                <a:rPr lang="en-US" altLang="ja-JP" sz="2400" dirty="0" smtClean="0">
                  <a:solidFill>
                    <a:srgbClr val="000000"/>
                  </a:solidFill>
                  <a:latin typeface="Calibri"/>
                  <a:ea typeface="+mj-ea"/>
                  <a:cs typeface="Calibri"/>
                </a:rPr>
                <a:t>: </a:t>
              </a:r>
              <a:r>
                <a:rPr lang="en-US" altLang="ja-JP" sz="2400" dirty="0" smtClean="0">
                  <a:solidFill>
                    <a:srgbClr val="0000FF"/>
                  </a:solidFill>
                  <a:latin typeface="Calibri"/>
                  <a:ea typeface="+mj-ea"/>
                  <a:cs typeface="Calibri"/>
                </a:rPr>
                <a:t>t &gt; </a:t>
              </a:r>
              <a:r>
                <a:rPr lang="en-US" altLang="ja-JP" sz="2400" dirty="0" err="1" smtClean="0">
                  <a:solidFill>
                    <a:srgbClr val="0000FF"/>
                  </a:solidFill>
                  <a:latin typeface="Calibri"/>
                  <a:ea typeface="+mj-ea"/>
                  <a:cs typeface="Calibri"/>
                </a:rPr>
                <a:t>mins</a:t>
              </a:r>
              <a:r>
                <a:rPr lang="en-US" altLang="ja-JP" sz="2400" dirty="0" smtClean="0">
                  <a:solidFill>
                    <a:srgbClr val="0000FF"/>
                  </a:solidFill>
                  <a:latin typeface="Calibri"/>
                  <a:ea typeface="+mj-ea"/>
                  <a:cs typeface="Calibri"/>
                </a:rPr>
                <a:t>.</a:t>
              </a:r>
              <a:endParaRPr lang="en-US" altLang="ja-JP" sz="2400" dirty="0">
                <a:solidFill>
                  <a:srgbClr val="0000FF"/>
                </a:solidFill>
                <a:latin typeface="Calibri"/>
                <a:ea typeface="+mj-ea"/>
                <a:cs typeface="Calibri"/>
              </a:endParaRPr>
            </a:p>
          </p:txBody>
        </p:sp>
        <p:sp>
          <p:nvSpPr>
            <p:cNvPr id="125" name="テキスト ボックス 124"/>
            <p:cNvSpPr txBox="1"/>
            <p:nvPr/>
          </p:nvSpPr>
          <p:spPr>
            <a:xfrm>
              <a:off x="467544" y="4758243"/>
              <a:ext cx="3600400" cy="461665"/>
            </a:xfrm>
            <a:prstGeom prst="rect">
              <a:avLst/>
            </a:prstGeom>
            <a:noFill/>
            <a:ln w="6350" cmpd="sng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ja-JP" sz="2400" dirty="0" smtClean="0">
                  <a:solidFill>
                    <a:schemeClr val="tx1"/>
                  </a:solidFill>
                  <a:latin typeface="Calibri"/>
                  <a:ea typeface="+mj-ea"/>
                  <a:cs typeface="Calibri"/>
                </a:rPr>
                <a:t>Data acquisition time (t)</a:t>
              </a:r>
            </a:p>
          </p:txBody>
        </p:sp>
      </p:grpSp>
      <p:sp>
        <p:nvSpPr>
          <p:cNvPr id="2" name="正方形/長方形 1"/>
          <p:cNvSpPr/>
          <p:nvPr/>
        </p:nvSpPr>
        <p:spPr>
          <a:xfrm>
            <a:off x="1331640" y="1373867"/>
            <a:ext cx="19410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Calibri"/>
                <a:ea typeface="ＭＳ ゴシック"/>
                <a:cs typeface="Calibri"/>
              </a:rPr>
              <a:t>Point by point</a:t>
            </a:r>
            <a:endParaRPr lang="ja-JP" altLang="en-US" sz="2400" dirty="0">
              <a:solidFill>
                <a:srgbClr val="FF0000"/>
              </a:solidFill>
              <a:latin typeface="Calibri"/>
              <a:ea typeface="ＭＳ ゴシック"/>
              <a:cs typeface="Calibri"/>
            </a:endParaRPr>
          </a:p>
        </p:txBody>
      </p:sp>
      <p:sp>
        <p:nvSpPr>
          <p:cNvPr id="50" name="スライド番号プレースホルダー 4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DFA82-75E9-4151-ABE3-FF94F5EC9792}" type="slidenum">
              <a:rPr lang="en-US" altLang="ja-JP" smtClean="0"/>
              <a:pPr/>
              <a:t>3</a:t>
            </a:fld>
            <a:endParaRPr lang="en-US" altLang="ja-JP"/>
          </a:p>
        </p:txBody>
      </p:sp>
      <p:sp>
        <p:nvSpPr>
          <p:cNvPr id="117" name="テキスト ボックス 116"/>
          <p:cNvSpPr txBox="1"/>
          <p:nvPr/>
        </p:nvSpPr>
        <p:spPr>
          <a:xfrm>
            <a:off x="1331640" y="44624"/>
            <a:ext cx="6516216" cy="71833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kumimoji="1" lang="en-US" altLang="ja-JP" sz="4000" b="1" i="1" dirty="0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High-</a:t>
            </a:r>
            <a:r>
              <a:rPr lang="en-US" altLang="ja-JP" sz="4000" b="1" i="1" dirty="0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s</a:t>
            </a:r>
            <a:r>
              <a:rPr kumimoji="1" lang="en-US" altLang="ja-JP" sz="4000" b="1" i="1" dirty="0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peed SXRD</a:t>
            </a:r>
            <a:endParaRPr kumimoji="1" lang="ja-JP" altLang="en-US" sz="4000" b="1" i="1" dirty="0">
              <a:solidFill>
                <a:srgbClr val="000090"/>
              </a:solidFill>
              <a:latin typeface="Calibri"/>
              <a:ea typeface="メイリオ"/>
              <a:cs typeface="Calibri"/>
            </a:endParaRPr>
          </a:p>
        </p:txBody>
      </p:sp>
      <p:grpSp>
        <p:nvGrpSpPr>
          <p:cNvPr id="57" name="図形グループ 56"/>
          <p:cNvGrpSpPr/>
          <p:nvPr/>
        </p:nvGrpSpPr>
        <p:grpSpPr>
          <a:xfrm>
            <a:off x="4433332" y="3780754"/>
            <a:ext cx="4963204" cy="2528565"/>
            <a:chOff x="4433332" y="3780754"/>
            <a:chExt cx="4963204" cy="2528565"/>
          </a:xfrm>
        </p:grpSpPr>
        <p:grpSp>
          <p:nvGrpSpPr>
            <p:cNvPr id="122" name="図形グループ 121"/>
            <p:cNvGrpSpPr/>
            <p:nvPr/>
          </p:nvGrpSpPr>
          <p:grpSpPr>
            <a:xfrm>
              <a:off x="4433332" y="3780754"/>
              <a:ext cx="4963204" cy="2464554"/>
              <a:chOff x="4433332" y="3747655"/>
              <a:chExt cx="4963204" cy="2464554"/>
            </a:xfrm>
          </p:grpSpPr>
          <p:grpSp>
            <p:nvGrpSpPr>
              <p:cNvPr id="40" name="図形グループ 39"/>
              <p:cNvGrpSpPr>
                <a:grpSpLocks noChangeAspect="1"/>
              </p:cNvGrpSpPr>
              <p:nvPr/>
            </p:nvGrpSpPr>
            <p:grpSpPr>
              <a:xfrm>
                <a:off x="6408374" y="3747655"/>
                <a:ext cx="2988162" cy="1536024"/>
                <a:chOff x="-538921" y="2343001"/>
                <a:chExt cx="5479457" cy="3068908"/>
              </a:xfrm>
              <a:solidFill>
                <a:schemeClr val="bg1"/>
              </a:solidFill>
            </p:grpSpPr>
            <p:sp>
              <p:nvSpPr>
                <p:cNvPr id="41" name="正方形/長方形 40"/>
                <p:cNvSpPr/>
                <p:nvPr/>
              </p:nvSpPr>
              <p:spPr>
                <a:xfrm>
                  <a:off x="1210884" y="3508730"/>
                  <a:ext cx="2718000" cy="1903179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Calibri"/>
                    <a:ea typeface="ＭＳ ゴシック"/>
                    <a:cs typeface="Calibri"/>
                  </a:endParaRPr>
                </a:p>
              </p:txBody>
            </p:sp>
            <p:sp>
              <p:nvSpPr>
                <p:cNvPr id="42" name="円弧 41"/>
                <p:cNvSpPr/>
                <p:nvPr/>
              </p:nvSpPr>
              <p:spPr>
                <a:xfrm rot="5400000">
                  <a:off x="250514" y="1898904"/>
                  <a:ext cx="1926585" cy="3505456"/>
                </a:xfrm>
                <a:prstGeom prst="arc">
                  <a:avLst>
                    <a:gd name="adj1" fmla="val 16200000"/>
                    <a:gd name="adj2" fmla="val 21599997"/>
                  </a:avLst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Calibri"/>
                    <a:ea typeface="ＭＳ ゴシック"/>
                    <a:cs typeface="Calibri"/>
                  </a:endParaRPr>
                </a:p>
              </p:txBody>
            </p:sp>
            <p:sp>
              <p:nvSpPr>
                <p:cNvPr id="43" name="円弧 42"/>
                <p:cNvSpPr/>
                <p:nvPr/>
              </p:nvSpPr>
              <p:spPr>
                <a:xfrm rot="16200000" flipH="1">
                  <a:off x="2591239" y="2717273"/>
                  <a:ext cx="2723569" cy="1975025"/>
                </a:xfrm>
                <a:prstGeom prst="arc">
                  <a:avLst>
                    <a:gd name="adj1" fmla="val 16200000"/>
                    <a:gd name="adj2" fmla="val 21507262"/>
                  </a:avLst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Calibri"/>
                    <a:ea typeface="ＭＳ ゴシック"/>
                    <a:cs typeface="Calibri"/>
                  </a:endParaRPr>
                </a:p>
              </p:txBody>
            </p:sp>
          </p:grpSp>
          <p:grpSp>
            <p:nvGrpSpPr>
              <p:cNvPr id="44" name="図形グループ 43"/>
              <p:cNvGrpSpPr>
                <a:grpSpLocks noChangeAspect="1"/>
              </p:cNvGrpSpPr>
              <p:nvPr/>
            </p:nvGrpSpPr>
            <p:grpSpPr>
              <a:xfrm>
                <a:off x="5455604" y="4094693"/>
                <a:ext cx="2992928" cy="1470483"/>
                <a:chOff x="-538918" y="2473949"/>
                <a:chExt cx="5488198" cy="2937960"/>
              </a:xfrm>
              <a:solidFill>
                <a:schemeClr val="bg1"/>
              </a:solidFill>
            </p:grpSpPr>
            <p:sp>
              <p:nvSpPr>
                <p:cNvPr id="45" name="正方形/長方形 44"/>
                <p:cNvSpPr/>
                <p:nvPr/>
              </p:nvSpPr>
              <p:spPr>
                <a:xfrm>
                  <a:off x="1210884" y="3508730"/>
                  <a:ext cx="2717999" cy="1903179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Calibri"/>
                    <a:ea typeface="ＭＳ ゴシック"/>
                    <a:cs typeface="Calibri"/>
                  </a:endParaRPr>
                </a:p>
              </p:txBody>
            </p:sp>
            <p:sp>
              <p:nvSpPr>
                <p:cNvPr id="46" name="円弧 45"/>
                <p:cNvSpPr/>
                <p:nvPr/>
              </p:nvSpPr>
              <p:spPr>
                <a:xfrm rot="5400000">
                  <a:off x="185595" y="1924106"/>
                  <a:ext cx="2055400" cy="3504426"/>
                </a:xfrm>
                <a:prstGeom prst="arc">
                  <a:avLst>
                    <a:gd name="adj1" fmla="val 16200000"/>
                    <a:gd name="adj2" fmla="val 21599997"/>
                  </a:avLst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Calibri"/>
                    <a:ea typeface="ＭＳ ゴシック"/>
                    <a:cs typeface="Calibri"/>
                  </a:endParaRPr>
                </a:p>
              </p:txBody>
            </p:sp>
            <p:sp>
              <p:nvSpPr>
                <p:cNvPr id="47" name="円弧 46"/>
                <p:cNvSpPr/>
                <p:nvPr/>
              </p:nvSpPr>
              <p:spPr>
                <a:xfrm rot="16200000" flipH="1">
                  <a:off x="2767201" y="2672256"/>
                  <a:ext cx="2380386" cy="1983772"/>
                </a:xfrm>
                <a:prstGeom prst="arc">
                  <a:avLst>
                    <a:gd name="adj1" fmla="val 16200000"/>
                    <a:gd name="adj2" fmla="val 21507262"/>
                  </a:avLst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Calibri"/>
                    <a:ea typeface="ＭＳ ゴシック"/>
                    <a:cs typeface="Calibri"/>
                  </a:endParaRPr>
                </a:p>
              </p:txBody>
            </p:sp>
          </p:grpSp>
          <p:sp>
            <p:nvSpPr>
              <p:cNvPr id="88" name="テキスト ボックス 87"/>
              <p:cNvSpPr txBox="1"/>
              <p:nvPr/>
            </p:nvSpPr>
            <p:spPr>
              <a:xfrm rot="20649275">
                <a:off x="6642005" y="5711285"/>
                <a:ext cx="25319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dirty="0" smtClean="0">
                    <a:solidFill>
                      <a:srgbClr val="FF0000"/>
                    </a:solidFill>
                    <a:latin typeface="Calibri"/>
                    <a:ea typeface="ＭＳ ゴシック"/>
                    <a:cs typeface="Calibri"/>
                  </a:rPr>
                  <a:t>Operando observation</a:t>
                </a:r>
                <a:endParaRPr kumimoji="1" lang="ja-JP" altLang="en-US" sz="2000" dirty="0">
                  <a:solidFill>
                    <a:srgbClr val="FF0000"/>
                  </a:solidFill>
                  <a:latin typeface="Calibri"/>
                  <a:ea typeface="ＭＳ ゴシック"/>
                  <a:cs typeface="Calibri"/>
                </a:endParaRPr>
              </a:p>
            </p:txBody>
          </p:sp>
          <p:grpSp>
            <p:nvGrpSpPr>
              <p:cNvPr id="90" name="図形グループ 89"/>
              <p:cNvGrpSpPr>
                <a:grpSpLocks noChangeAspect="1"/>
              </p:cNvGrpSpPr>
              <p:nvPr/>
            </p:nvGrpSpPr>
            <p:grpSpPr>
              <a:xfrm>
                <a:off x="4433332" y="4315635"/>
                <a:ext cx="3004701" cy="1570574"/>
                <a:chOff x="-538917" y="2273968"/>
                <a:chExt cx="5509786" cy="3137940"/>
              </a:xfrm>
              <a:solidFill>
                <a:schemeClr val="bg1"/>
              </a:solidFill>
            </p:grpSpPr>
            <p:sp>
              <p:nvSpPr>
                <p:cNvPr id="91" name="正方形/長方形 90"/>
                <p:cNvSpPr/>
                <p:nvPr/>
              </p:nvSpPr>
              <p:spPr>
                <a:xfrm>
                  <a:off x="1210883" y="3508730"/>
                  <a:ext cx="2718001" cy="1903178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Calibri"/>
                    <a:ea typeface="ＭＳ ゴシック"/>
                    <a:cs typeface="Calibri"/>
                  </a:endParaRPr>
                </a:p>
              </p:txBody>
            </p:sp>
            <p:sp>
              <p:nvSpPr>
                <p:cNvPr id="92" name="円弧 91"/>
                <p:cNvSpPr/>
                <p:nvPr/>
              </p:nvSpPr>
              <p:spPr>
                <a:xfrm rot="16200000" flipH="1">
                  <a:off x="2855167" y="2650490"/>
                  <a:ext cx="2226044" cy="2005360"/>
                </a:xfrm>
                <a:prstGeom prst="arc">
                  <a:avLst>
                    <a:gd name="adj1" fmla="val 16200000"/>
                    <a:gd name="adj2" fmla="val 21507262"/>
                  </a:avLst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Calibri"/>
                    <a:ea typeface="ＭＳ ゴシック"/>
                    <a:cs typeface="Calibri"/>
                  </a:endParaRPr>
                </a:p>
              </p:txBody>
            </p:sp>
            <p:sp>
              <p:nvSpPr>
                <p:cNvPr id="93" name="円弧 92"/>
                <p:cNvSpPr/>
                <p:nvPr/>
              </p:nvSpPr>
              <p:spPr>
                <a:xfrm rot="5400000">
                  <a:off x="-160614" y="1895665"/>
                  <a:ext cx="2747820" cy="3504426"/>
                </a:xfrm>
                <a:prstGeom prst="arc">
                  <a:avLst>
                    <a:gd name="adj1" fmla="val 16200000"/>
                    <a:gd name="adj2" fmla="val 21599997"/>
                  </a:avLst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Calibri"/>
                    <a:ea typeface="ＭＳ ゴシック"/>
                    <a:cs typeface="Calibri"/>
                  </a:endParaRPr>
                </a:p>
              </p:txBody>
            </p:sp>
          </p:grpSp>
          <p:sp>
            <p:nvSpPr>
              <p:cNvPr id="94" name="右矢印 93"/>
              <p:cNvSpPr/>
              <p:nvPr/>
            </p:nvSpPr>
            <p:spPr>
              <a:xfrm rot="20584399">
                <a:off x="6454913" y="5579190"/>
                <a:ext cx="1805213" cy="295942"/>
              </a:xfrm>
              <a:prstGeom prst="rightArrow">
                <a:avLst>
                  <a:gd name="adj1" fmla="val 40379"/>
                  <a:gd name="adj2" fmla="val 83085"/>
                </a:avLst>
              </a:prstGeom>
              <a:solidFill>
                <a:srgbClr val="7F7F7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Calibri"/>
                  <a:ea typeface="ＭＳ ゴシック"/>
                  <a:cs typeface="Calibri"/>
                </a:endParaRPr>
              </a:p>
            </p:txBody>
          </p:sp>
          <p:pic>
            <p:nvPicPr>
              <p:cNvPr id="95" name="図 9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95454" y="4921828"/>
                <a:ext cx="544910" cy="588964"/>
              </a:xfrm>
              <a:prstGeom prst="rect">
                <a:avLst/>
              </a:prstGeom>
            </p:spPr>
          </p:pic>
          <p:pic>
            <p:nvPicPr>
              <p:cNvPr id="96" name="図 9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100000" l="0" r="100000">
                            <a14:foregroundMark x1="46218" y1="7426" x2="46218" y2="7426"/>
                            <a14:foregroundMark x1="75630" y1="11551" x2="75630" y2="1155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125157" y="5153702"/>
                <a:ext cx="555145" cy="706758"/>
              </a:xfrm>
              <a:prstGeom prst="rect">
                <a:avLst/>
              </a:prstGeom>
            </p:spPr>
          </p:pic>
          <p:pic>
            <p:nvPicPr>
              <p:cNvPr id="97" name="図 9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03488" y="5623244"/>
                <a:ext cx="547387" cy="588965"/>
              </a:xfrm>
              <a:prstGeom prst="rect">
                <a:avLst/>
              </a:prstGeom>
            </p:spPr>
          </p:pic>
        </p:grpSp>
        <p:sp>
          <p:nvSpPr>
            <p:cNvPr id="120" name="テキスト ボックス 119"/>
            <p:cNvSpPr txBox="1"/>
            <p:nvPr/>
          </p:nvSpPr>
          <p:spPr>
            <a:xfrm rot="16200000">
              <a:off x="4399044" y="5334983"/>
              <a:ext cx="1579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dirty="0" smtClean="0">
                  <a:latin typeface="Calibri"/>
                  <a:ea typeface="ＭＳ ゴシック"/>
                  <a:cs typeface="Calibri"/>
                </a:rPr>
                <a:t>CTR Intensity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451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7" grpId="0"/>
      <p:bldP spid="3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図形グループ 84"/>
          <p:cNvGrpSpPr>
            <a:grpSpLocks noChangeAspect="1"/>
          </p:cNvGrpSpPr>
          <p:nvPr/>
        </p:nvGrpSpPr>
        <p:grpSpPr>
          <a:xfrm>
            <a:off x="5364290" y="3463660"/>
            <a:ext cx="3083656" cy="2978647"/>
            <a:chOff x="1047121" y="4509121"/>
            <a:chExt cx="2783258" cy="2688477"/>
          </a:xfrm>
        </p:grpSpPr>
        <p:pic>
          <p:nvPicPr>
            <p:cNvPr id="86" name="図 8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120000"/>
                      </a14:imgEffect>
                      <a14:imgEffect>
                        <a14:brightnessContrast bright="45000" contras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095492" y="4976050"/>
              <a:ext cx="2688477" cy="1754619"/>
            </a:xfrm>
            <a:prstGeom prst="rect">
              <a:avLst/>
            </a:prstGeom>
          </p:spPr>
        </p:pic>
        <p:sp>
          <p:nvSpPr>
            <p:cNvPr id="87" name="テキスト ボックス 86"/>
            <p:cNvSpPr txBox="1"/>
            <p:nvPr/>
          </p:nvSpPr>
          <p:spPr>
            <a:xfrm>
              <a:off x="2917918" y="5399984"/>
              <a:ext cx="912461" cy="47225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36000" rIns="36000" rtlCol="0">
              <a:spAutoFit/>
            </a:bodyPr>
            <a:lstStyle/>
            <a:p>
              <a:r>
                <a:rPr kumimoji="1" lang="en-US" altLang="ja-JP" sz="1400" dirty="0" smtClean="0">
                  <a:latin typeface="Times New Roman"/>
                  <a:cs typeface="Times New Roman"/>
                </a:rPr>
                <a:t>Bender</a:t>
              </a:r>
            </a:p>
            <a:p>
              <a:r>
                <a:rPr lang="en-US" altLang="ja-JP" sz="1400" dirty="0" smtClean="0">
                  <a:latin typeface="Times New Roman"/>
                  <a:cs typeface="Times New Roman"/>
                </a:rPr>
                <a:t>(</a:t>
              </a:r>
              <a:r>
                <a:rPr lang="en-US" altLang="ja-JP" sz="1400" i="1" dirty="0" smtClean="0">
                  <a:latin typeface="Times New Roman"/>
                  <a:cs typeface="Times New Roman"/>
                </a:rPr>
                <a:t>r</a:t>
              </a:r>
              <a:r>
                <a:rPr lang="en-US" altLang="ja-JP" sz="1400" dirty="0" smtClean="0">
                  <a:latin typeface="Times New Roman"/>
                  <a:cs typeface="Times New Roman"/>
                </a:rPr>
                <a:t> = 425mm)</a:t>
              </a:r>
              <a:endParaRPr kumimoji="1" lang="ja-JP" altLang="en-US" sz="1400" dirty="0">
                <a:latin typeface="Times New Roman"/>
                <a:cs typeface="Times New Roman"/>
              </a:endParaRPr>
            </a:p>
          </p:txBody>
        </p:sp>
        <p:cxnSp>
          <p:nvCxnSpPr>
            <p:cNvPr id="88" name="直線矢印コネクタ 87"/>
            <p:cNvCxnSpPr>
              <a:stCxn id="87" idx="1"/>
            </p:cNvCxnSpPr>
            <p:nvPr/>
          </p:nvCxnSpPr>
          <p:spPr>
            <a:xfrm flipH="1" flipV="1">
              <a:off x="2714960" y="5229808"/>
              <a:ext cx="202958" cy="406301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線矢印コネクタ 89"/>
            <p:cNvCxnSpPr>
              <a:stCxn id="87" idx="1"/>
            </p:cNvCxnSpPr>
            <p:nvPr/>
          </p:nvCxnSpPr>
          <p:spPr>
            <a:xfrm flipH="1">
              <a:off x="2628988" y="5636109"/>
              <a:ext cx="288930" cy="376991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テキスト ボックス 91"/>
            <p:cNvSpPr txBox="1"/>
            <p:nvPr/>
          </p:nvSpPr>
          <p:spPr>
            <a:xfrm>
              <a:off x="1047121" y="5399983"/>
              <a:ext cx="683903" cy="47225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lIns="36000" rIns="36000" rtlCol="0">
              <a:spAutoFit/>
            </a:bodyPr>
            <a:lstStyle/>
            <a:p>
              <a:pPr algn="ctr"/>
              <a:r>
                <a:rPr kumimoji="1" lang="en-US" altLang="ja-JP" sz="1400" dirty="0" smtClean="0">
                  <a:latin typeface="Times New Roman"/>
                  <a:cs typeface="Times New Roman"/>
                </a:rPr>
                <a:t>Si(110) </a:t>
              </a:r>
            </a:p>
            <a:p>
              <a:pPr algn="ctr"/>
              <a:r>
                <a:rPr kumimoji="1" lang="en-US" altLang="ja-JP" sz="1400" dirty="0" smtClean="0">
                  <a:latin typeface="Times New Roman"/>
                  <a:cs typeface="Times New Roman"/>
                </a:rPr>
                <a:t>0.2mmt</a:t>
              </a:r>
              <a:endParaRPr kumimoji="1" lang="ja-JP" altLang="en-US" sz="1400" dirty="0">
                <a:latin typeface="Times New Roman"/>
                <a:cs typeface="Times New Roman"/>
              </a:endParaRPr>
            </a:p>
          </p:txBody>
        </p:sp>
        <p:cxnSp>
          <p:nvCxnSpPr>
            <p:cNvPr id="93" name="直線矢印コネクタ 92"/>
            <p:cNvCxnSpPr/>
            <p:nvPr/>
          </p:nvCxnSpPr>
          <p:spPr>
            <a:xfrm flipV="1">
              <a:off x="1721518" y="5636108"/>
              <a:ext cx="305673" cy="1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テキスト ボックス 93"/>
          <p:cNvSpPr txBox="1"/>
          <p:nvPr/>
        </p:nvSpPr>
        <p:spPr>
          <a:xfrm>
            <a:off x="6228184" y="3103620"/>
            <a:ext cx="14041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 smtClean="0">
                <a:latin typeface="Times New Roman"/>
                <a:cs typeface="Times New Roman"/>
              </a:rPr>
              <a:t>Polychromator</a:t>
            </a:r>
            <a:endParaRPr kumimoji="1" lang="ja-JP" altLang="en-US" sz="1600" dirty="0">
              <a:latin typeface="Times New Roman"/>
              <a:cs typeface="Times New Roman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7465078" y="3760077"/>
            <a:ext cx="1124273" cy="307777"/>
          </a:xfrm>
          <a:prstGeom prst="rect">
            <a:avLst/>
          </a:prstGeom>
          <a:solidFill>
            <a:schemeClr val="bg1"/>
          </a:solidFill>
        </p:spPr>
        <p:txBody>
          <a:bodyPr wrap="none" lIns="36000" rIns="36000" rtlCol="0">
            <a:spAutoFit/>
          </a:bodyPr>
          <a:lstStyle/>
          <a:p>
            <a:r>
              <a:rPr lang="en-US" altLang="ja-JP" sz="1400" dirty="0" smtClean="0">
                <a:latin typeface="Times New Roman"/>
                <a:cs typeface="Times New Roman"/>
              </a:rPr>
              <a:t>X-ray window</a:t>
            </a:r>
            <a:endParaRPr kumimoji="1" lang="en-US" altLang="ja-JP" sz="1400" dirty="0" smtClean="0">
              <a:latin typeface="Times New Roman"/>
              <a:cs typeface="Times New Roman"/>
            </a:endParaRPr>
          </a:p>
        </p:txBody>
      </p:sp>
      <p:cxnSp>
        <p:nvCxnSpPr>
          <p:cNvPr id="96" name="直線矢印コネクタ 95"/>
          <p:cNvCxnSpPr/>
          <p:nvPr/>
        </p:nvCxnSpPr>
        <p:spPr>
          <a:xfrm flipH="1" flipV="1">
            <a:off x="7004458" y="3906276"/>
            <a:ext cx="460620" cy="18273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テキスト ボックス 96"/>
          <p:cNvSpPr txBox="1"/>
          <p:nvPr/>
        </p:nvSpPr>
        <p:spPr>
          <a:xfrm>
            <a:off x="361656" y="1700808"/>
            <a:ext cx="147404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latin typeface="Times New Roman"/>
                <a:cs typeface="Times New Roman"/>
              </a:rPr>
              <a:t>16 – 23 </a:t>
            </a:r>
            <a:r>
              <a:rPr lang="en-US" altLang="ja-JP" sz="2000" dirty="0" err="1" smtClean="0">
                <a:latin typeface="Times New Roman"/>
                <a:cs typeface="Times New Roman"/>
              </a:rPr>
              <a:t>keV</a:t>
            </a:r>
            <a:endParaRPr lang="en-US" altLang="ja-JP" sz="2000" dirty="0" smtClean="0">
              <a:latin typeface="Times New Roman"/>
              <a:cs typeface="Times New Roman"/>
            </a:endParaRPr>
          </a:p>
          <a:p>
            <a:r>
              <a:rPr kumimoji="1" lang="en-US" altLang="ja-JP" sz="2000" dirty="0" smtClean="0">
                <a:latin typeface="Times New Roman"/>
                <a:cs typeface="Times New Roman"/>
              </a:rPr>
              <a:t>10</a:t>
            </a:r>
            <a:r>
              <a:rPr lang="en-US" altLang="ja-JP" sz="2000" baseline="30000" dirty="0">
                <a:latin typeface="Times New Roman"/>
                <a:cs typeface="Times New Roman"/>
              </a:rPr>
              <a:t>8</a:t>
            </a:r>
            <a:r>
              <a:rPr kumimoji="1" lang="en-US" altLang="ja-JP" sz="2000" dirty="0" smtClean="0">
                <a:latin typeface="Times New Roman"/>
                <a:cs typeface="Times New Roman"/>
              </a:rPr>
              <a:t> </a:t>
            </a:r>
            <a:r>
              <a:rPr kumimoji="1" lang="en-US" altLang="ja-JP" sz="2000" dirty="0" err="1" smtClean="0">
                <a:latin typeface="Times New Roman"/>
                <a:cs typeface="Times New Roman"/>
              </a:rPr>
              <a:t>ph</a:t>
            </a:r>
            <a:r>
              <a:rPr kumimoji="1" lang="en-US" altLang="ja-JP" sz="2000" dirty="0" smtClean="0">
                <a:latin typeface="Times New Roman"/>
                <a:cs typeface="Times New Roman"/>
              </a:rPr>
              <a:t>/s/</a:t>
            </a:r>
            <a:r>
              <a:rPr kumimoji="1" lang="en-US" altLang="ja-JP" sz="2000" dirty="0" err="1" smtClean="0">
                <a:latin typeface="Times New Roman"/>
                <a:cs typeface="Times New Roman"/>
              </a:rPr>
              <a:t>eV</a:t>
            </a:r>
            <a:endParaRPr kumimoji="1" lang="ja-JP" altLang="en-US" sz="2000" dirty="0">
              <a:latin typeface="Times New Roman"/>
              <a:cs typeface="Times New Roman"/>
            </a:endParaRPr>
          </a:p>
        </p:txBody>
      </p:sp>
      <p:sp>
        <p:nvSpPr>
          <p:cNvPr id="99" name="テキスト ボックス 98"/>
          <p:cNvSpPr txBox="1"/>
          <p:nvPr/>
        </p:nvSpPr>
        <p:spPr>
          <a:xfrm>
            <a:off x="1403648" y="0"/>
            <a:ext cx="6300192" cy="71833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kumimoji="1" lang="en-US" altLang="ja-JP" sz="4000" b="1" i="1" dirty="0" err="1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Diffractometer</a:t>
            </a:r>
            <a:endParaRPr kumimoji="1" lang="ja-JP" altLang="en-US" sz="4000" b="1" i="1" dirty="0">
              <a:solidFill>
                <a:srgbClr val="000090"/>
              </a:solidFill>
              <a:latin typeface="Calibri"/>
              <a:ea typeface="メイリオ"/>
              <a:cs typeface="Calibri"/>
            </a:endParaRPr>
          </a:p>
        </p:txBody>
      </p:sp>
      <p:sp>
        <p:nvSpPr>
          <p:cNvPr id="107" name="テキスト ボックス 106"/>
          <p:cNvSpPr txBox="1"/>
          <p:nvPr/>
        </p:nvSpPr>
        <p:spPr>
          <a:xfrm>
            <a:off x="395536" y="943380"/>
            <a:ext cx="158144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latin typeface="Times New Roman"/>
                <a:cs typeface="Times New Roman"/>
              </a:rPr>
              <a:t>KEK, PF-AR NW2A</a:t>
            </a:r>
            <a:endParaRPr kumimoji="1" lang="ja-JP" altLang="en-US" sz="2000" dirty="0">
              <a:latin typeface="Times New Roman"/>
              <a:cs typeface="Times New Roman"/>
            </a:endParaRPr>
          </a:p>
        </p:txBody>
      </p:sp>
      <p:grpSp>
        <p:nvGrpSpPr>
          <p:cNvPr id="108" name="図形グループ 107"/>
          <p:cNvGrpSpPr/>
          <p:nvPr/>
        </p:nvGrpSpPr>
        <p:grpSpPr>
          <a:xfrm>
            <a:off x="1475656" y="3475672"/>
            <a:ext cx="3919590" cy="2939692"/>
            <a:chOff x="1092200" y="3454400"/>
            <a:chExt cx="4394200" cy="3295650"/>
          </a:xfrm>
        </p:grpSpPr>
        <p:pic>
          <p:nvPicPr>
            <p:cNvPr id="110" name="図 10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2200" y="3454400"/>
              <a:ext cx="4394200" cy="3295650"/>
            </a:xfrm>
            <a:prstGeom prst="rect">
              <a:avLst/>
            </a:prstGeom>
          </p:spPr>
        </p:pic>
        <p:sp>
          <p:nvSpPr>
            <p:cNvPr id="111" name="テキスト ボックス 110"/>
            <p:cNvSpPr txBox="1"/>
            <p:nvPr/>
          </p:nvSpPr>
          <p:spPr>
            <a:xfrm>
              <a:off x="1185334" y="4137051"/>
              <a:ext cx="1724064" cy="586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 smtClean="0">
                  <a:solidFill>
                    <a:srgbClr val="FFFF00"/>
                  </a:solidFill>
                  <a:latin typeface="Times New Roman"/>
                  <a:cs typeface="Times New Roman"/>
                </a:rPr>
                <a:t>Detector</a:t>
              </a:r>
            </a:p>
            <a:p>
              <a:r>
                <a:rPr kumimoji="1" lang="en-US" altLang="ja-JP" sz="1400" b="1" dirty="0" smtClean="0">
                  <a:solidFill>
                    <a:srgbClr val="FFFF00"/>
                  </a:solidFill>
                  <a:latin typeface="Times New Roman"/>
                  <a:cs typeface="Times New Roman"/>
                </a:rPr>
                <a:t>(PILATUS-100K)</a:t>
              </a:r>
              <a:endParaRPr kumimoji="1" lang="ja-JP" altLang="en-US" sz="1400" b="1" dirty="0">
                <a:solidFill>
                  <a:srgbClr val="FFFF00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2" name="テキスト ボックス 111"/>
            <p:cNvSpPr txBox="1"/>
            <p:nvPr/>
          </p:nvSpPr>
          <p:spPr>
            <a:xfrm>
              <a:off x="2815169" y="3907873"/>
              <a:ext cx="830243" cy="345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 err="1" smtClean="0">
                  <a:solidFill>
                    <a:srgbClr val="FFFF00"/>
                  </a:solidFill>
                  <a:latin typeface="Times New Roman"/>
                  <a:cs typeface="Times New Roman"/>
                </a:rPr>
                <a:t>χ</a:t>
              </a:r>
              <a:r>
                <a:rPr kumimoji="1" lang="en-US" altLang="ja-JP" sz="1400" b="1" dirty="0" smtClean="0">
                  <a:solidFill>
                    <a:srgbClr val="FFFF00"/>
                  </a:solidFill>
                  <a:latin typeface="Times New Roman"/>
                  <a:cs typeface="Times New Roman"/>
                </a:rPr>
                <a:t> circle</a:t>
              </a:r>
              <a:endParaRPr kumimoji="1" lang="ja-JP" altLang="en-US" sz="1400" b="1" dirty="0">
                <a:solidFill>
                  <a:srgbClr val="FFFF00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3" name="テキスト ボックス 112"/>
            <p:cNvSpPr txBox="1"/>
            <p:nvPr/>
          </p:nvSpPr>
          <p:spPr>
            <a:xfrm>
              <a:off x="3935942" y="3709231"/>
              <a:ext cx="1025103" cy="345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 err="1" smtClean="0">
                  <a:solidFill>
                    <a:srgbClr val="FFFF00"/>
                  </a:solidFill>
                  <a:latin typeface="Times New Roman"/>
                  <a:cs typeface="Times New Roman"/>
                </a:rPr>
                <a:t>Polychro</a:t>
              </a:r>
              <a:r>
                <a:rPr lang="en-US" altLang="ja-JP" sz="1400" b="1" dirty="0" smtClean="0">
                  <a:solidFill>
                    <a:srgbClr val="FFFF00"/>
                  </a:solidFill>
                  <a:latin typeface="Times New Roman"/>
                  <a:cs typeface="Times New Roman"/>
                </a:rPr>
                <a:t>.</a:t>
              </a:r>
              <a:endParaRPr kumimoji="1" lang="ja-JP" altLang="en-US" sz="1400" b="1" dirty="0">
                <a:solidFill>
                  <a:srgbClr val="FFFF00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4" name="直線矢印コネクタ 113"/>
            <p:cNvCxnSpPr/>
            <p:nvPr/>
          </p:nvCxnSpPr>
          <p:spPr>
            <a:xfrm flipH="1">
              <a:off x="4207936" y="4019297"/>
              <a:ext cx="190530" cy="482853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テキスト ボックス 115"/>
            <p:cNvSpPr txBox="1"/>
            <p:nvPr/>
          </p:nvSpPr>
          <p:spPr>
            <a:xfrm>
              <a:off x="3144728" y="5812886"/>
              <a:ext cx="1258220" cy="345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 err="1" smtClean="0">
                  <a:solidFill>
                    <a:srgbClr val="FFFF00"/>
                  </a:solidFill>
                  <a:latin typeface="Times New Roman"/>
                  <a:cs typeface="Times New Roman"/>
                </a:rPr>
                <a:t>Gonio</a:t>
              </a:r>
              <a:r>
                <a:rPr kumimoji="1" lang="en-US" altLang="ja-JP" sz="1400" b="1" dirty="0" smtClean="0">
                  <a:solidFill>
                    <a:srgbClr val="FFFF00"/>
                  </a:solidFill>
                  <a:latin typeface="Times New Roman"/>
                  <a:cs typeface="Times New Roman"/>
                </a:rPr>
                <a:t>. table</a:t>
              </a:r>
              <a:endParaRPr kumimoji="1" lang="ja-JP" altLang="en-US" sz="1400" b="1" dirty="0">
                <a:solidFill>
                  <a:srgbClr val="FFFF00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17" name="フリーフォーム 116"/>
            <p:cNvSpPr/>
            <p:nvPr/>
          </p:nvSpPr>
          <p:spPr>
            <a:xfrm>
              <a:off x="4232275" y="4514850"/>
              <a:ext cx="914400" cy="76200"/>
            </a:xfrm>
            <a:custGeom>
              <a:avLst/>
              <a:gdLst>
                <a:gd name="connsiteX0" fmla="*/ 828675 w 914400"/>
                <a:gd name="connsiteY0" fmla="*/ 0 h 76200"/>
                <a:gd name="connsiteX1" fmla="*/ 914400 w 914400"/>
                <a:gd name="connsiteY1" fmla="*/ 15875 h 76200"/>
                <a:gd name="connsiteX2" fmla="*/ 47625 w 914400"/>
                <a:gd name="connsiteY2" fmla="*/ 76200 h 76200"/>
                <a:gd name="connsiteX3" fmla="*/ 0 w 914400"/>
                <a:gd name="connsiteY3" fmla="*/ 28575 h 76200"/>
                <a:gd name="connsiteX4" fmla="*/ 828675 w 914400"/>
                <a:gd name="connsiteY4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" h="76200">
                  <a:moveTo>
                    <a:pt x="828675" y="0"/>
                  </a:moveTo>
                  <a:lnTo>
                    <a:pt x="914400" y="15875"/>
                  </a:lnTo>
                  <a:lnTo>
                    <a:pt x="47625" y="76200"/>
                  </a:lnTo>
                  <a:lnTo>
                    <a:pt x="0" y="28575"/>
                  </a:lnTo>
                  <a:lnTo>
                    <a:pt x="828675" y="0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>
                <a:solidFill>
                  <a:srgbClr val="FFFF00"/>
                </a:solidFill>
              </a:endParaRPr>
            </a:p>
          </p:txBody>
        </p:sp>
        <p:sp>
          <p:nvSpPr>
            <p:cNvPr id="119" name="フリーフォーム 118"/>
            <p:cNvSpPr/>
            <p:nvPr/>
          </p:nvSpPr>
          <p:spPr>
            <a:xfrm rot="10261293">
              <a:off x="3762600" y="4576360"/>
              <a:ext cx="426338" cy="77058"/>
            </a:xfrm>
            <a:custGeom>
              <a:avLst/>
              <a:gdLst>
                <a:gd name="connsiteX0" fmla="*/ 828675 w 914400"/>
                <a:gd name="connsiteY0" fmla="*/ 0 h 76200"/>
                <a:gd name="connsiteX1" fmla="*/ 914400 w 914400"/>
                <a:gd name="connsiteY1" fmla="*/ 15875 h 76200"/>
                <a:gd name="connsiteX2" fmla="*/ 47625 w 914400"/>
                <a:gd name="connsiteY2" fmla="*/ 76200 h 76200"/>
                <a:gd name="connsiteX3" fmla="*/ 0 w 914400"/>
                <a:gd name="connsiteY3" fmla="*/ 28575 h 76200"/>
                <a:gd name="connsiteX4" fmla="*/ 828675 w 914400"/>
                <a:gd name="connsiteY4" fmla="*/ 0 h 76200"/>
                <a:gd name="connsiteX0" fmla="*/ 828675 w 914400"/>
                <a:gd name="connsiteY0" fmla="*/ 0 h 76200"/>
                <a:gd name="connsiteX1" fmla="*/ 914400 w 914400"/>
                <a:gd name="connsiteY1" fmla="*/ 15875 h 76200"/>
                <a:gd name="connsiteX2" fmla="*/ 47625 w 914400"/>
                <a:gd name="connsiteY2" fmla="*/ 76200 h 76200"/>
                <a:gd name="connsiteX3" fmla="*/ 131018 w 914400"/>
                <a:gd name="connsiteY3" fmla="*/ 71004 h 76200"/>
                <a:gd name="connsiteX4" fmla="*/ 0 w 914400"/>
                <a:gd name="connsiteY4" fmla="*/ 28575 h 76200"/>
                <a:gd name="connsiteX5" fmla="*/ 828675 w 914400"/>
                <a:gd name="connsiteY5" fmla="*/ 0 h 76200"/>
                <a:gd name="connsiteX0" fmla="*/ 861926 w 947651"/>
                <a:gd name="connsiteY0" fmla="*/ 0 h 76200"/>
                <a:gd name="connsiteX1" fmla="*/ 947651 w 947651"/>
                <a:gd name="connsiteY1" fmla="*/ 15875 h 76200"/>
                <a:gd name="connsiteX2" fmla="*/ 80876 w 947651"/>
                <a:gd name="connsiteY2" fmla="*/ 76200 h 76200"/>
                <a:gd name="connsiteX3" fmla="*/ 164269 w 947651"/>
                <a:gd name="connsiteY3" fmla="*/ 71004 h 76200"/>
                <a:gd name="connsiteX4" fmla="*/ 0 w 947651"/>
                <a:gd name="connsiteY4" fmla="*/ 48711 h 76200"/>
                <a:gd name="connsiteX5" fmla="*/ 861926 w 947651"/>
                <a:gd name="connsiteY5" fmla="*/ 0 h 76200"/>
                <a:gd name="connsiteX0" fmla="*/ 814426 w 900151"/>
                <a:gd name="connsiteY0" fmla="*/ 0 h 76200"/>
                <a:gd name="connsiteX1" fmla="*/ 900151 w 900151"/>
                <a:gd name="connsiteY1" fmla="*/ 15875 h 76200"/>
                <a:gd name="connsiteX2" fmla="*/ 33376 w 900151"/>
                <a:gd name="connsiteY2" fmla="*/ 76200 h 76200"/>
                <a:gd name="connsiteX3" fmla="*/ 116769 w 900151"/>
                <a:gd name="connsiteY3" fmla="*/ 71004 h 76200"/>
                <a:gd name="connsiteX4" fmla="*/ -1 w 900151"/>
                <a:gd name="connsiteY4" fmla="*/ 35483 h 76200"/>
                <a:gd name="connsiteX5" fmla="*/ 814426 w 900151"/>
                <a:gd name="connsiteY5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0151" h="76200">
                  <a:moveTo>
                    <a:pt x="814426" y="0"/>
                  </a:moveTo>
                  <a:lnTo>
                    <a:pt x="900151" y="15875"/>
                  </a:lnTo>
                  <a:lnTo>
                    <a:pt x="33376" y="76200"/>
                  </a:lnTo>
                  <a:cubicBezTo>
                    <a:pt x="30814" y="72898"/>
                    <a:pt x="119331" y="74306"/>
                    <a:pt x="116769" y="71004"/>
                  </a:cubicBezTo>
                  <a:lnTo>
                    <a:pt x="-1" y="35483"/>
                  </a:lnTo>
                  <a:lnTo>
                    <a:pt x="814426" y="0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>
                <a:solidFill>
                  <a:srgbClr val="FFFF00"/>
                </a:solidFill>
              </a:endParaRPr>
            </a:p>
          </p:txBody>
        </p:sp>
        <p:sp>
          <p:nvSpPr>
            <p:cNvPr id="120" name="テキスト ボックス 119"/>
            <p:cNvSpPr txBox="1"/>
            <p:nvPr/>
          </p:nvSpPr>
          <p:spPr>
            <a:xfrm>
              <a:off x="2860675" y="3573765"/>
              <a:ext cx="1330751" cy="345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 smtClean="0">
                  <a:solidFill>
                    <a:srgbClr val="FFFF00"/>
                  </a:solidFill>
                  <a:latin typeface="Times New Roman"/>
                  <a:cs typeface="Times New Roman"/>
                </a:rPr>
                <a:t>Sample stage</a:t>
              </a:r>
              <a:endParaRPr kumimoji="1" lang="ja-JP" altLang="en-US" sz="1400" b="1" dirty="0">
                <a:solidFill>
                  <a:srgbClr val="FFFF00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23" name="直線矢印コネクタ 122"/>
            <p:cNvCxnSpPr/>
            <p:nvPr/>
          </p:nvCxnSpPr>
          <p:spPr>
            <a:xfrm>
              <a:off x="3704167" y="3873500"/>
              <a:ext cx="46569" cy="797983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テキスト ボックス 123"/>
            <p:cNvSpPr txBox="1"/>
            <p:nvPr/>
          </p:nvSpPr>
          <p:spPr>
            <a:xfrm>
              <a:off x="4330699" y="4254499"/>
              <a:ext cx="788348" cy="345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 smtClean="0">
                  <a:solidFill>
                    <a:srgbClr val="FFFF00"/>
                  </a:solidFill>
                  <a:latin typeface="Times New Roman"/>
                  <a:cs typeface="Times New Roman"/>
                </a:rPr>
                <a:t>X-rays</a:t>
              </a:r>
              <a:endParaRPr kumimoji="1" lang="ja-JP" altLang="en-US" sz="1400" b="1" dirty="0">
                <a:solidFill>
                  <a:srgbClr val="FFFF00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29" name="テキスト ボックス 128"/>
            <p:cNvSpPr txBox="1"/>
            <p:nvPr/>
          </p:nvSpPr>
          <p:spPr>
            <a:xfrm>
              <a:off x="2522429" y="5508086"/>
              <a:ext cx="1357174" cy="345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 smtClean="0">
                  <a:solidFill>
                    <a:srgbClr val="FFFF00"/>
                  </a:solidFill>
                  <a:latin typeface="Times New Roman"/>
                  <a:cs typeface="Times New Roman"/>
                </a:rPr>
                <a:t>Detector arm</a:t>
              </a:r>
              <a:endParaRPr kumimoji="1" lang="ja-JP" altLang="en-US" sz="1400" b="1" dirty="0">
                <a:solidFill>
                  <a:srgbClr val="FFFF00"/>
                </a:solidFill>
                <a:latin typeface="Times New Roman"/>
                <a:cs typeface="Times New Roman"/>
              </a:endParaRPr>
            </a:p>
          </p:txBody>
        </p:sp>
      </p:grpSp>
      <p:grpSp>
        <p:nvGrpSpPr>
          <p:cNvPr id="130" name="図形グループ 129"/>
          <p:cNvGrpSpPr/>
          <p:nvPr/>
        </p:nvGrpSpPr>
        <p:grpSpPr>
          <a:xfrm>
            <a:off x="1979712" y="904659"/>
            <a:ext cx="5351860" cy="2184679"/>
            <a:chOff x="2041339" y="804299"/>
            <a:chExt cx="5999897" cy="2449214"/>
          </a:xfrm>
        </p:grpSpPr>
        <p:sp>
          <p:nvSpPr>
            <p:cNvPr id="131" name="片側の 2 つの角を切り取った四角形 130"/>
            <p:cNvSpPr/>
            <p:nvPr/>
          </p:nvSpPr>
          <p:spPr>
            <a:xfrm rot="4678626">
              <a:off x="4806993" y="794014"/>
              <a:ext cx="1584000" cy="2019300"/>
            </a:xfrm>
            <a:prstGeom prst="snip2SameRect">
              <a:avLst>
                <a:gd name="adj1" fmla="val 11537"/>
                <a:gd name="adj2" fmla="val 0"/>
              </a:avLst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00"/>
            </a:p>
          </p:txBody>
        </p:sp>
        <p:sp>
          <p:nvSpPr>
            <p:cNvPr id="132" name="片側の 2 つの角を切り取った四角形 131"/>
            <p:cNvSpPr/>
            <p:nvPr/>
          </p:nvSpPr>
          <p:spPr>
            <a:xfrm rot="4379666">
              <a:off x="3541181" y="585888"/>
              <a:ext cx="792681" cy="3405731"/>
            </a:xfrm>
            <a:prstGeom prst="snip2Same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00"/>
            </a:p>
          </p:txBody>
        </p:sp>
        <p:sp>
          <p:nvSpPr>
            <p:cNvPr id="133" name="正方形/長方形 132"/>
            <p:cNvSpPr/>
            <p:nvPr/>
          </p:nvSpPr>
          <p:spPr>
            <a:xfrm rot="20880000">
              <a:off x="5222910" y="1695155"/>
              <a:ext cx="279400" cy="304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00"/>
            </a:p>
          </p:txBody>
        </p:sp>
        <p:sp>
          <p:nvSpPr>
            <p:cNvPr id="134" name="正方形/長方形 133"/>
            <p:cNvSpPr/>
            <p:nvPr/>
          </p:nvSpPr>
          <p:spPr>
            <a:xfrm rot="20580000">
              <a:off x="2539085" y="2021613"/>
              <a:ext cx="546096" cy="123190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00"/>
            </a:p>
          </p:txBody>
        </p:sp>
        <p:sp>
          <p:nvSpPr>
            <p:cNvPr id="136" name="正方形/長方形 135"/>
            <p:cNvSpPr/>
            <p:nvPr/>
          </p:nvSpPr>
          <p:spPr>
            <a:xfrm rot="20580000">
              <a:off x="2634198" y="2179672"/>
              <a:ext cx="355600" cy="901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00"/>
            </a:p>
          </p:txBody>
        </p:sp>
        <p:cxnSp>
          <p:nvCxnSpPr>
            <p:cNvPr id="137" name="直線矢印コネクタ 136"/>
            <p:cNvCxnSpPr/>
            <p:nvPr/>
          </p:nvCxnSpPr>
          <p:spPr>
            <a:xfrm rot="20580000" flipH="1" flipV="1">
              <a:off x="2841603" y="1896205"/>
              <a:ext cx="2476500" cy="336549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線矢印コネクタ 138"/>
            <p:cNvCxnSpPr/>
            <p:nvPr/>
          </p:nvCxnSpPr>
          <p:spPr>
            <a:xfrm rot="20580000" flipH="1">
              <a:off x="2944781" y="2224633"/>
              <a:ext cx="2470150" cy="3556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線矢印コネクタ 139"/>
            <p:cNvCxnSpPr/>
            <p:nvPr/>
          </p:nvCxnSpPr>
          <p:spPr>
            <a:xfrm rot="20580000" flipH="1" flipV="1">
              <a:off x="2904639" y="2226664"/>
              <a:ext cx="2484000" cy="0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テキスト ボックス 141"/>
            <p:cNvSpPr txBox="1"/>
            <p:nvPr/>
          </p:nvSpPr>
          <p:spPr>
            <a:xfrm rot="15180000">
              <a:off x="2371643" y="2465635"/>
              <a:ext cx="850404" cy="3277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300" dirty="0" smtClean="0">
                  <a:latin typeface="Times New Roman"/>
                  <a:cs typeface="Times New Roman"/>
                </a:rPr>
                <a:t>Detector</a:t>
              </a:r>
              <a:endParaRPr kumimoji="1" lang="ja-JP" altLang="en-US" sz="1300" dirty="0">
                <a:latin typeface="Times New Roman"/>
                <a:cs typeface="Times New Roman"/>
              </a:endParaRPr>
            </a:p>
          </p:txBody>
        </p:sp>
        <p:sp>
          <p:nvSpPr>
            <p:cNvPr id="143" name="円/楕円 142"/>
            <p:cNvSpPr>
              <a:spLocks noChangeAspect="1"/>
            </p:cNvSpPr>
            <p:nvPr/>
          </p:nvSpPr>
          <p:spPr>
            <a:xfrm>
              <a:off x="5943600" y="1333500"/>
              <a:ext cx="660400" cy="673100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00"/>
            </a:p>
          </p:txBody>
        </p:sp>
        <p:sp>
          <p:nvSpPr>
            <p:cNvPr id="150" name="正方形/長方形 149"/>
            <p:cNvSpPr/>
            <p:nvPr/>
          </p:nvSpPr>
          <p:spPr>
            <a:xfrm rot="20880000">
              <a:off x="4789442" y="1140024"/>
              <a:ext cx="899996" cy="203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00"/>
            </a:p>
          </p:txBody>
        </p:sp>
        <p:sp>
          <p:nvSpPr>
            <p:cNvPr id="151" name="正方形/長方形 150"/>
            <p:cNvSpPr/>
            <p:nvPr/>
          </p:nvSpPr>
          <p:spPr>
            <a:xfrm rot="20880000">
              <a:off x="4924497" y="1393935"/>
              <a:ext cx="304800" cy="102870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00"/>
            </a:p>
          </p:txBody>
        </p:sp>
        <p:sp>
          <p:nvSpPr>
            <p:cNvPr id="152" name="円弧 151"/>
            <p:cNvSpPr>
              <a:spLocks noChangeAspect="1"/>
            </p:cNvSpPr>
            <p:nvPr/>
          </p:nvSpPr>
          <p:spPr>
            <a:xfrm rot="2340000">
              <a:off x="5645755" y="1342837"/>
              <a:ext cx="719995" cy="719997"/>
            </a:xfrm>
            <a:prstGeom prst="arc">
              <a:avLst/>
            </a:prstGeom>
            <a:ln w="762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1300" dirty="0"/>
            </a:p>
          </p:txBody>
        </p:sp>
        <p:cxnSp>
          <p:nvCxnSpPr>
            <p:cNvPr id="153" name="直線矢印コネクタ 152"/>
            <p:cNvCxnSpPr/>
            <p:nvPr/>
          </p:nvCxnSpPr>
          <p:spPr>
            <a:xfrm rot="20880000" flipH="1">
              <a:off x="5294925" y="1618193"/>
              <a:ext cx="1003300" cy="14399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線矢印コネクタ 153"/>
            <p:cNvCxnSpPr/>
            <p:nvPr/>
          </p:nvCxnSpPr>
          <p:spPr>
            <a:xfrm rot="20880000" flipH="1" flipV="1">
              <a:off x="5317707" y="1755670"/>
              <a:ext cx="1007998" cy="143999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線矢印コネクタ 154"/>
            <p:cNvCxnSpPr/>
            <p:nvPr/>
          </p:nvCxnSpPr>
          <p:spPr>
            <a:xfrm rot="20880000" flipH="1">
              <a:off x="5289922" y="1756141"/>
              <a:ext cx="1044000" cy="0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線矢印コネクタ 155"/>
            <p:cNvCxnSpPr/>
            <p:nvPr/>
          </p:nvCxnSpPr>
          <p:spPr>
            <a:xfrm flipH="1">
              <a:off x="6330947" y="1485900"/>
              <a:ext cx="136799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線矢印コネクタ 157"/>
            <p:cNvCxnSpPr/>
            <p:nvPr/>
          </p:nvCxnSpPr>
          <p:spPr>
            <a:xfrm flipH="1">
              <a:off x="6381750" y="1634988"/>
              <a:ext cx="1332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線矢印コネクタ 189"/>
            <p:cNvCxnSpPr/>
            <p:nvPr/>
          </p:nvCxnSpPr>
          <p:spPr>
            <a:xfrm flipH="1">
              <a:off x="6381746" y="1782696"/>
              <a:ext cx="133199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テキスト ボックス 190"/>
            <p:cNvSpPr txBox="1"/>
            <p:nvPr/>
          </p:nvSpPr>
          <p:spPr>
            <a:xfrm rot="20880000">
              <a:off x="5509343" y="1967344"/>
              <a:ext cx="1440790" cy="552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300" dirty="0" smtClean="0">
                  <a:latin typeface="Times New Roman"/>
                  <a:cs typeface="Times New Roman"/>
                </a:rPr>
                <a:t>Sample stage</a:t>
              </a:r>
            </a:p>
            <a:p>
              <a:r>
                <a:rPr lang="en-US" altLang="ja-JP" sz="1300" dirty="0">
                  <a:latin typeface="Times New Roman"/>
                  <a:cs typeface="Times New Roman"/>
                </a:rPr>
                <a:t>(</a:t>
              </a:r>
              <a:r>
                <a:rPr lang="en-US" altLang="ja-JP" sz="1300" i="1" dirty="0">
                  <a:latin typeface="Times New Roman"/>
                  <a:cs typeface="Times New Roman"/>
                </a:rPr>
                <a:t>x, y, z,</a:t>
              </a:r>
              <a:r>
                <a:rPr lang="en-US" altLang="ja-JP" sz="1300" i="1" dirty="0">
                  <a:latin typeface="Symbol" charset="2"/>
                  <a:cs typeface="Symbol" charset="2"/>
                </a:rPr>
                <a:t> f</a:t>
              </a:r>
              <a:r>
                <a:rPr lang="en-US" altLang="ja-JP" sz="1300" i="1" dirty="0" smtClean="0">
                  <a:latin typeface="Times New Roman"/>
                  <a:cs typeface="Times New Roman"/>
                </a:rPr>
                <a:t>, tilt</a:t>
              </a:r>
              <a:r>
                <a:rPr lang="en-US" altLang="ja-JP" sz="1300" dirty="0" smtClean="0">
                  <a:latin typeface="Times New Roman"/>
                  <a:cs typeface="Times New Roman"/>
                </a:rPr>
                <a:t>)</a:t>
              </a:r>
              <a:endParaRPr lang="ja-JP" altLang="en-US" sz="1300" dirty="0">
                <a:latin typeface="Times New Roman"/>
                <a:cs typeface="Times New Roman"/>
              </a:endParaRPr>
            </a:p>
          </p:txBody>
        </p:sp>
        <p:sp>
          <p:nvSpPr>
            <p:cNvPr id="192" name="テキスト ボックス 191"/>
            <p:cNvSpPr txBox="1"/>
            <p:nvPr/>
          </p:nvSpPr>
          <p:spPr>
            <a:xfrm rot="20880000">
              <a:off x="5740814" y="827717"/>
              <a:ext cx="806627" cy="552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300" dirty="0" err="1" smtClean="0">
                  <a:latin typeface="Times New Roman"/>
                  <a:cs typeface="Times New Roman"/>
                </a:rPr>
                <a:t>Gonio</a:t>
              </a:r>
              <a:r>
                <a:rPr kumimoji="1" lang="en-US" altLang="ja-JP" sz="1300" dirty="0" smtClean="0">
                  <a:latin typeface="Times New Roman"/>
                  <a:cs typeface="Times New Roman"/>
                </a:rPr>
                <a:t>. table</a:t>
              </a:r>
              <a:endParaRPr kumimoji="1" lang="ja-JP" altLang="en-US" sz="1300" dirty="0">
                <a:latin typeface="Times New Roman"/>
                <a:cs typeface="Times New Roman"/>
              </a:endParaRPr>
            </a:p>
          </p:txBody>
        </p:sp>
        <p:sp>
          <p:nvSpPr>
            <p:cNvPr id="193" name="テキスト ボックス 192"/>
            <p:cNvSpPr txBox="1"/>
            <p:nvPr/>
          </p:nvSpPr>
          <p:spPr>
            <a:xfrm rot="20880000">
              <a:off x="5071220" y="1069491"/>
              <a:ext cx="351124" cy="3277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300" i="1" dirty="0" smtClean="0">
                  <a:latin typeface="Symbol" charset="2"/>
                  <a:cs typeface="Symbol" charset="2"/>
                </a:rPr>
                <a:t>q</a:t>
              </a:r>
              <a:endParaRPr kumimoji="1" lang="ja-JP" altLang="en-US" sz="1300" i="1" dirty="0">
                <a:latin typeface="Symbol" charset="2"/>
                <a:cs typeface="Symbol" charset="2"/>
              </a:endParaRPr>
            </a:p>
          </p:txBody>
        </p:sp>
        <p:sp>
          <p:nvSpPr>
            <p:cNvPr id="194" name="テキスト ボックス 193"/>
            <p:cNvSpPr txBox="1"/>
            <p:nvPr/>
          </p:nvSpPr>
          <p:spPr>
            <a:xfrm>
              <a:off x="6536541" y="804299"/>
              <a:ext cx="1504695" cy="552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300" dirty="0" err="1" smtClean="0">
                  <a:latin typeface="Times New Roman"/>
                  <a:cs typeface="Times New Roman"/>
                </a:rPr>
                <a:t>Polychro</a:t>
              </a:r>
              <a:r>
                <a:rPr kumimoji="1" lang="en-US" altLang="ja-JP" sz="1300" dirty="0" smtClean="0">
                  <a:latin typeface="Times New Roman"/>
                  <a:cs typeface="Times New Roman"/>
                </a:rPr>
                <a:t>. stage</a:t>
              </a:r>
            </a:p>
            <a:p>
              <a:r>
                <a:rPr lang="en-US" altLang="ja-JP" sz="1300" dirty="0" smtClean="0">
                  <a:latin typeface="Times New Roman"/>
                  <a:cs typeface="Times New Roman"/>
                </a:rPr>
                <a:t>(</a:t>
              </a:r>
              <a:r>
                <a:rPr lang="en-US" altLang="ja-JP" sz="1300" i="1" dirty="0" smtClean="0">
                  <a:latin typeface="Times New Roman"/>
                  <a:cs typeface="Times New Roman"/>
                </a:rPr>
                <a:t>x, y, z,</a:t>
              </a:r>
              <a:r>
                <a:rPr lang="en-US" altLang="ja-JP" sz="1300" i="1" dirty="0" smtClean="0">
                  <a:latin typeface="Symbol" charset="2"/>
                  <a:cs typeface="Symbol" charset="2"/>
                </a:rPr>
                <a:t> q</a:t>
              </a:r>
              <a:r>
                <a:rPr lang="en-US" altLang="ja-JP" sz="1300" i="1" dirty="0" smtClean="0">
                  <a:latin typeface="Times New Roman"/>
                  <a:cs typeface="Times New Roman"/>
                </a:rPr>
                <a:t>, tilt</a:t>
              </a:r>
              <a:r>
                <a:rPr lang="en-US" altLang="ja-JP" sz="1300" dirty="0" smtClean="0">
                  <a:latin typeface="Times New Roman"/>
                  <a:cs typeface="Times New Roman"/>
                </a:rPr>
                <a:t>)</a:t>
              </a:r>
              <a:endParaRPr kumimoji="1" lang="ja-JP" altLang="en-US" sz="1300" dirty="0">
                <a:latin typeface="Times New Roman"/>
                <a:cs typeface="Times New Roman"/>
              </a:endParaRPr>
            </a:p>
          </p:txBody>
        </p:sp>
        <p:sp>
          <p:nvSpPr>
            <p:cNvPr id="195" name="テキスト ボックス 194"/>
            <p:cNvSpPr txBox="1"/>
            <p:nvPr/>
          </p:nvSpPr>
          <p:spPr>
            <a:xfrm rot="20880000">
              <a:off x="4820757" y="2339495"/>
              <a:ext cx="919644" cy="327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300" i="1" dirty="0" err="1" smtClean="0">
                  <a:latin typeface="Times New Roman"/>
                  <a:cs typeface="Times New Roman"/>
                </a:rPr>
                <a:t>χ</a:t>
              </a:r>
              <a:r>
                <a:rPr kumimoji="1" lang="en-US" altLang="ja-JP" sz="1300" dirty="0" smtClean="0">
                  <a:latin typeface="Times New Roman"/>
                  <a:cs typeface="Times New Roman"/>
                </a:rPr>
                <a:t> circle</a:t>
              </a:r>
              <a:endParaRPr kumimoji="1" lang="ja-JP" altLang="en-US" sz="1300" dirty="0">
                <a:latin typeface="Times New Roman"/>
                <a:cs typeface="Times New Roman"/>
              </a:endParaRPr>
            </a:p>
          </p:txBody>
        </p:sp>
        <p:sp>
          <p:nvSpPr>
            <p:cNvPr id="196" name="テキスト ボックス 195"/>
            <p:cNvSpPr txBox="1"/>
            <p:nvPr/>
          </p:nvSpPr>
          <p:spPr>
            <a:xfrm>
              <a:off x="6766828" y="1747080"/>
              <a:ext cx="954622" cy="3277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300" dirty="0" smtClean="0">
                  <a:latin typeface="Times New Roman"/>
                  <a:cs typeface="Times New Roman"/>
                </a:rPr>
                <a:t>White SR</a:t>
              </a:r>
              <a:endParaRPr kumimoji="1" lang="ja-JP" altLang="en-US" sz="1300" dirty="0">
                <a:latin typeface="Times New Roman"/>
                <a:cs typeface="Times New Roman"/>
              </a:endParaRPr>
            </a:p>
          </p:txBody>
        </p:sp>
        <p:cxnSp>
          <p:nvCxnSpPr>
            <p:cNvPr id="197" name="直線コネクタ 196"/>
            <p:cNvCxnSpPr/>
            <p:nvPr/>
          </p:nvCxnSpPr>
          <p:spPr>
            <a:xfrm>
              <a:off x="5428516" y="1960467"/>
              <a:ext cx="301654" cy="168725"/>
            </a:xfrm>
            <a:prstGeom prst="line">
              <a:avLst/>
            </a:pr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直線コネクタ 197"/>
            <p:cNvCxnSpPr/>
            <p:nvPr/>
          </p:nvCxnSpPr>
          <p:spPr>
            <a:xfrm flipV="1">
              <a:off x="6336301" y="1059180"/>
              <a:ext cx="288954" cy="331992"/>
            </a:xfrm>
            <a:prstGeom prst="line">
              <a:avLst/>
            </a:pr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テキスト ボックス 198"/>
            <p:cNvSpPr txBox="1"/>
            <p:nvPr/>
          </p:nvSpPr>
          <p:spPr>
            <a:xfrm rot="20580000">
              <a:off x="3095584" y="1618701"/>
              <a:ext cx="1315147" cy="327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300" dirty="0" smtClean="0">
                  <a:latin typeface="Times New Roman"/>
                  <a:cs typeface="Times New Roman"/>
                </a:rPr>
                <a:t>Detector arm</a:t>
              </a:r>
              <a:endParaRPr kumimoji="1" lang="ja-JP" altLang="en-US" sz="1300" dirty="0">
                <a:latin typeface="Times New Roman"/>
                <a:cs typeface="Times New Roman"/>
              </a:endParaRPr>
            </a:p>
          </p:txBody>
        </p:sp>
        <p:sp>
          <p:nvSpPr>
            <p:cNvPr id="200" name="テキスト ボックス 199"/>
            <p:cNvSpPr txBox="1"/>
            <p:nvPr/>
          </p:nvSpPr>
          <p:spPr>
            <a:xfrm rot="20580000">
              <a:off x="2041339" y="1450998"/>
              <a:ext cx="1192980" cy="552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300" dirty="0" smtClean="0">
                  <a:latin typeface="Times New Roman"/>
                  <a:cs typeface="Times New Roman"/>
                </a:rPr>
                <a:t>Detector stage (</a:t>
              </a:r>
              <a:r>
                <a:rPr lang="en-US" altLang="ja-JP" sz="1300" dirty="0" smtClean="0">
                  <a:latin typeface="Symbol" charset="2"/>
                  <a:cs typeface="Symbol" charset="2"/>
                </a:rPr>
                <a:t>d, g)</a:t>
              </a:r>
              <a:endParaRPr kumimoji="1" lang="ja-JP" altLang="en-US" sz="1300" dirty="0">
                <a:latin typeface="Symbol" charset="2"/>
                <a:cs typeface="Symbol" charset="2"/>
              </a:endParaRPr>
            </a:p>
          </p:txBody>
        </p:sp>
        <p:sp>
          <p:nvSpPr>
            <p:cNvPr id="201" name="テキスト ボックス 200"/>
            <p:cNvSpPr txBox="1"/>
            <p:nvPr/>
          </p:nvSpPr>
          <p:spPr>
            <a:xfrm>
              <a:off x="6712127" y="2214832"/>
              <a:ext cx="1317834" cy="3277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300" dirty="0" err="1" smtClean="0">
                  <a:latin typeface="Times New Roman"/>
                  <a:cs typeface="Times New Roman"/>
                </a:rPr>
                <a:t>Polychromator</a:t>
              </a:r>
              <a:endParaRPr kumimoji="1" lang="ja-JP" altLang="en-US" sz="1300" dirty="0">
                <a:latin typeface="Times New Roman"/>
                <a:cs typeface="Times New Roman"/>
              </a:endParaRPr>
            </a:p>
          </p:txBody>
        </p:sp>
        <p:cxnSp>
          <p:nvCxnSpPr>
            <p:cNvPr id="202" name="直線コネクタ 201"/>
            <p:cNvCxnSpPr/>
            <p:nvPr/>
          </p:nvCxnSpPr>
          <p:spPr>
            <a:xfrm>
              <a:off x="6371251" y="1874034"/>
              <a:ext cx="501563" cy="383228"/>
            </a:xfrm>
            <a:prstGeom prst="line">
              <a:avLst/>
            </a:pr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3" name="直線コネクタ 202"/>
          <p:cNvCxnSpPr>
            <a:cxnSpLocks noChangeAspect="1"/>
          </p:cNvCxnSpPr>
          <p:nvPr/>
        </p:nvCxnSpPr>
        <p:spPr>
          <a:xfrm>
            <a:off x="5077144" y="2675371"/>
            <a:ext cx="64222" cy="289581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直線コネクタ 203"/>
          <p:cNvCxnSpPr>
            <a:cxnSpLocks noChangeAspect="1"/>
          </p:cNvCxnSpPr>
          <p:nvPr/>
        </p:nvCxnSpPr>
        <p:spPr>
          <a:xfrm>
            <a:off x="5956975" y="2467685"/>
            <a:ext cx="64222" cy="289581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直線コネクタ 204"/>
          <p:cNvCxnSpPr>
            <a:cxnSpLocks/>
          </p:cNvCxnSpPr>
          <p:nvPr/>
        </p:nvCxnSpPr>
        <p:spPr>
          <a:xfrm>
            <a:off x="2864351" y="3102071"/>
            <a:ext cx="64222" cy="289581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直線矢印コネクタ 205"/>
          <p:cNvCxnSpPr/>
          <p:nvPr/>
        </p:nvCxnSpPr>
        <p:spPr>
          <a:xfrm flipV="1">
            <a:off x="2892671" y="2779212"/>
            <a:ext cx="2209017" cy="453132"/>
          </a:xfrm>
          <a:prstGeom prst="straightConnector1">
            <a:avLst/>
          </a:prstGeom>
          <a:ln w="6350">
            <a:solidFill>
              <a:schemeClr val="tx1"/>
            </a:solidFill>
            <a:headEnd type="stealth"/>
            <a:tailEnd type="stealt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直線矢印コネクタ 206"/>
          <p:cNvCxnSpPr/>
          <p:nvPr/>
        </p:nvCxnSpPr>
        <p:spPr>
          <a:xfrm flipV="1">
            <a:off x="5101689" y="2592295"/>
            <a:ext cx="883607" cy="181253"/>
          </a:xfrm>
          <a:prstGeom prst="straightConnector1">
            <a:avLst/>
          </a:prstGeom>
          <a:ln w="6350">
            <a:solidFill>
              <a:schemeClr val="tx1"/>
            </a:solidFill>
            <a:headEnd type="stealth"/>
            <a:tailEnd type="stealt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8" name="テキスト ボックス 207"/>
          <p:cNvSpPr txBox="1"/>
          <p:nvPr/>
        </p:nvSpPr>
        <p:spPr>
          <a:xfrm rot="20881565">
            <a:off x="3525659" y="2980921"/>
            <a:ext cx="1061000" cy="27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Times New Roman"/>
                <a:cs typeface="Times New Roman"/>
              </a:rPr>
              <a:t>500–1000mm</a:t>
            </a:r>
            <a:endParaRPr kumimoji="1" lang="ja-JP" altLang="en-US" sz="1400" dirty="0">
              <a:latin typeface="Times New Roman"/>
              <a:cs typeface="Times New Roman"/>
            </a:endParaRPr>
          </a:p>
        </p:txBody>
      </p:sp>
      <p:sp>
        <p:nvSpPr>
          <p:cNvPr id="209" name="テキスト ボックス 208"/>
          <p:cNvSpPr txBox="1"/>
          <p:nvPr/>
        </p:nvSpPr>
        <p:spPr>
          <a:xfrm rot="20881565">
            <a:off x="5198367" y="2631944"/>
            <a:ext cx="740711" cy="27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Times New Roman"/>
                <a:cs typeface="Times New Roman"/>
              </a:rPr>
              <a:t>~200mm</a:t>
            </a:r>
            <a:endParaRPr kumimoji="1" lang="ja-JP" altLang="en-US" sz="1400" dirty="0">
              <a:latin typeface="Times New Roman"/>
              <a:cs typeface="Times New Roman"/>
            </a:endParaRPr>
          </a:p>
        </p:txBody>
      </p:sp>
      <p:sp>
        <p:nvSpPr>
          <p:cNvPr id="210" name="テキスト ボックス 209"/>
          <p:cNvSpPr txBox="1"/>
          <p:nvPr/>
        </p:nvSpPr>
        <p:spPr>
          <a:xfrm>
            <a:off x="7282220" y="836712"/>
            <a:ext cx="175427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>
                <a:latin typeface="Times New Roman"/>
                <a:cs typeface="Times New Roman"/>
              </a:rPr>
              <a:t>Tapered </a:t>
            </a:r>
            <a:r>
              <a:rPr kumimoji="1" lang="en-US" altLang="ja-JP" sz="1400" dirty="0" err="1" smtClean="0">
                <a:latin typeface="Times New Roman"/>
                <a:cs typeface="Times New Roman"/>
              </a:rPr>
              <a:t>undulator</a:t>
            </a:r>
            <a:endParaRPr kumimoji="1" lang="en-US" altLang="ja-JP" sz="1400" dirty="0" smtClean="0">
              <a:latin typeface="Times New Roman"/>
              <a:cs typeface="Times New Roman"/>
            </a:endParaRPr>
          </a:p>
          <a:p>
            <a:r>
              <a:rPr lang="en-US" altLang="ja-JP" sz="1400" dirty="0" smtClean="0">
                <a:latin typeface="Times New Roman"/>
                <a:cs typeface="Times New Roman"/>
              </a:rPr>
              <a:t>(Side view for clarity)</a:t>
            </a:r>
            <a:endParaRPr kumimoji="1" lang="ja-JP" altLang="en-US" sz="1400" dirty="0">
              <a:latin typeface="Times New Roman"/>
              <a:cs typeface="Times New Roman"/>
            </a:endParaRPr>
          </a:p>
        </p:txBody>
      </p:sp>
      <p:grpSp>
        <p:nvGrpSpPr>
          <p:cNvPr id="211" name="図形グループ 210"/>
          <p:cNvGrpSpPr>
            <a:grpSpLocks noChangeAspect="1"/>
          </p:cNvGrpSpPr>
          <p:nvPr/>
        </p:nvGrpSpPr>
        <p:grpSpPr>
          <a:xfrm rot="300000">
            <a:off x="7097173" y="1350181"/>
            <a:ext cx="1080000" cy="159456"/>
            <a:chOff x="7637015" y="2276872"/>
            <a:chExt cx="1250752" cy="184666"/>
          </a:xfrm>
        </p:grpSpPr>
        <p:sp>
          <p:nvSpPr>
            <p:cNvPr id="212" name="テキスト ボックス 211"/>
            <p:cNvSpPr txBox="1"/>
            <p:nvPr/>
          </p:nvSpPr>
          <p:spPr>
            <a:xfrm>
              <a:off x="7637015" y="2276872"/>
              <a:ext cx="175345" cy="184666"/>
            </a:xfrm>
            <a:prstGeom prst="rect">
              <a:avLst/>
            </a:prstGeom>
            <a:solidFill>
              <a:srgbClr val="F9A15D"/>
            </a:solidFill>
            <a:ln>
              <a:noFill/>
            </a:ln>
          </p:spPr>
          <p:txBody>
            <a:bodyPr wrap="none" lIns="36000" tIns="0" rIns="36000" bIns="0" rtlCol="0" anchor="ctr" anchorCtr="0">
              <a:normAutofit fontScale="92500" lnSpcReduction="10000"/>
            </a:bodyPr>
            <a:lstStyle/>
            <a:p>
              <a:r>
                <a:rPr lang="en-US" altLang="ja-JP" sz="1200" dirty="0"/>
                <a:t>S</a:t>
              </a:r>
              <a:endParaRPr kumimoji="1" lang="ja-JP" altLang="en-US" sz="1200" dirty="0"/>
            </a:p>
          </p:txBody>
        </p:sp>
        <p:sp>
          <p:nvSpPr>
            <p:cNvPr id="213" name="テキスト ボックス 212"/>
            <p:cNvSpPr txBox="1"/>
            <p:nvPr/>
          </p:nvSpPr>
          <p:spPr>
            <a:xfrm>
              <a:off x="7816249" y="2276872"/>
              <a:ext cx="175345" cy="18466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none" lIns="36000" tIns="0" rIns="36000" bIns="0" rtlCol="0" anchor="ctr" anchorCtr="0">
              <a:normAutofit fontScale="92500" lnSpcReduction="10000"/>
            </a:bodyPr>
            <a:lstStyle/>
            <a:p>
              <a:r>
                <a:rPr lang="en-US" altLang="ja-JP" sz="1200" dirty="0" smtClean="0"/>
                <a:t>N</a:t>
              </a:r>
              <a:endParaRPr kumimoji="1" lang="ja-JP" altLang="en-US" sz="1200" dirty="0"/>
            </a:p>
          </p:txBody>
        </p:sp>
        <p:sp>
          <p:nvSpPr>
            <p:cNvPr id="214" name="テキスト ボックス 213"/>
            <p:cNvSpPr txBox="1"/>
            <p:nvPr/>
          </p:nvSpPr>
          <p:spPr>
            <a:xfrm>
              <a:off x="7995484" y="2276872"/>
              <a:ext cx="175345" cy="184666"/>
            </a:xfrm>
            <a:prstGeom prst="rect">
              <a:avLst/>
            </a:prstGeom>
            <a:solidFill>
              <a:srgbClr val="F9A15D"/>
            </a:solidFill>
            <a:ln>
              <a:noFill/>
            </a:ln>
          </p:spPr>
          <p:txBody>
            <a:bodyPr wrap="none" lIns="36000" tIns="0" rIns="36000" bIns="0" rtlCol="0" anchor="ctr" anchorCtr="0">
              <a:normAutofit fontScale="92500" lnSpcReduction="10000"/>
            </a:bodyPr>
            <a:lstStyle/>
            <a:p>
              <a:r>
                <a:rPr lang="en-US" altLang="ja-JP" sz="1200" dirty="0"/>
                <a:t>S</a:t>
              </a:r>
              <a:endParaRPr kumimoji="1" lang="ja-JP" altLang="en-US" sz="1200" dirty="0"/>
            </a:p>
          </p:txBody>
        </p:sp>
        <p:sp>
          <p:nvSpPr>
            <p:cNvPr id="215" name="テキスト ボックス 214"/>
            <p:cNvSpPr txBox="1"/>
            <p:nvPr/>
          </p:nvSpPr>
          <p:spPr>
            <a:xfrm>
              <a:off x="8174719" y="2276872"/>
              <a:ext cx="175345" cy="18466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none" lIns="36000" tIns="0" rIns="36000" bIns="0" rtlCol="0" anchor="ctr" anchorCtr="0">
              <a:normAutofit fontScale="92500" lnSpcReduction="10000"/>
            </a:bodyPr>
            <a:lstStyle/>
            <a:p>
              <a:r>
                <a:rPr lang="en-US" altLang="ja-JP" sz="1200" dirty="0" smtClean="0"/>
                <a:t>N</a:t>
              </a:r>
              <a:endParaRPr kumimoji="1" lang="ja-JP" altLang="en-US" sz="1200" dirty="0"/>
            </a:p>
          </p:txBody>
        </p:sp>
        <p:sp>
          <p:nvSpPr>
            <p:cNvPr id="216" name="テキスト ボックス 215"/>
            <p:cNvSpPr txBox="1"/>
            <p:nvPr/>
          </p:nvSpPr>
          <p:spPr>
            <a:xfrm>
              <a:off x="8353954" y="2276872"/>
              <a:ext cx="175345" cy="184666"/>
            </a:xfrm>
            <a:prstGeom prst="rect">
              <a:avLst/>
            </a:prstGeom>
            <a:solidFill>
              <a:srgbClr val="F9A15D"/>
            </a:solidFill>
            <a:ln>
              <a:noFill/>
            </a:ln>
          </p:spPr>
          <p:txBody>
            <a:bodyPr wrap="none" lIns="36000" tIns="0" rIns="36000" bIns="0" rtlCol="0" anchor="ctr" anchorCtr="0">
              <a:normAutofit fontScale="92500" lnSpcReduction="10000"/>
            </a:bodyPr>
            <a:lstStyle/>
            <a:p>
              <a:r>
                <a:rPr lang="en-US" altLang="ja-JP" sz="1200" dirty="0"/>
                <a:t>S</a:t>
              </a:r>
              <a:endParaRPr kumimoji="1" lang="ja-JP" altLang="en-US" sz="1200" dirty="0"/>
            </a:p>
          </p:txBody>
        </p:sp>
        <p:sp>
          <p:nvSpPr>
            <p:cNvPr id="218" name="テキスト ボックス 217"/>
            <p:cNvSpPr txBox="1"/>
            <p:nvPr/>
          </p:nvSpPr>
          <p:spPr>
            <a:xfrm>
              <a:off x="8533189" y="2276872"/>
              <a:ext cx="175345" cy="18466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none" lIns="36000" tIns="0" rIns="36000" bIns="0" rtlCol="0" anchor="ctr" anchorCtr="0">
              <a:normAutofit fontScale="92500" lnSpcReduction="10000"/>
            </a:bodyPr>
            <a:lstStyle/>
            <a:p>
              <a:r>
                <a:rPr lang="en-US" altLang="ja-JP" sz="1200" dirty="0" smtClean="0"/>
                <a:t>N</a:t>
              </a:r>
              <a:endParaRPr kumimoji="1" lang="ja-JP" altLang="en-US" sz="1200" dirty="0"/>
            </a:p>
          </p:txBody>
        </p:sp>
        <p:sp>
          <p:nvSpPr>
            <p:cNvPr id="219" name="テキスト ボックス 218"/>
            <p:cNvSpPr txBox="1"/>
            <p:nvPr/>
          </p:nvSpPr>
          <p:spPr>
            <a:xfrm>
              <a:off x="8712422" y="2276872"/>
              <a:ext cx="175345" cy="184666"/>
            </a:xfrm>
            <a:prstGeom prst="rect">
              <a:avLst/>
            </a:prstGeom>
            <a:solidFill>
              <a:srgbClr val="F9A15D"/>
            </a:solidFill>
            <a:ln>
              <a:noFill/>
            </a:ln>
          </p:spPr>
          <p:txBody>
            <a:bodyPr wrap="none" lIns="36000" tIns="0" rIns="36000" bIns="0" rtlCol="0" anchor="ctr" anchorCtr="0">
              <a:normAutofit fontScale="92500" lnSpcReduction="10000"/>
            </a:bodyPr>
            <a:lstStyle/>
            <a:p>
              <a:r>
                <a:rPr lang="en-US" altLang="ja-JP" sz="1200" dirty="0"/>
                <a:t>S</a:t>
              </a:r>
              <a:endParaRPr kumimoji="1" lang="ja-JP" altLang="en-US" sz="1200" dirty="0"/>
            </a:p>
          </p:txBody>
        </p:sp>
      </p:grpSp>
      <p:grpSp>
        <p:nvGrpSpPr>
          <p:cNvPr id="226" name="図形グループ 225"/>
          <p:cNvGrpSpPr>
            <a:grpSpLocks noChangeAspect="1"/>
          </p:cNvGrpSpPr>
          <p:nvPr/>
        </p:nvGrpSpPr>
        <p:grpSpPr>
          <a:xfrm rot="21300000">
            <a:off x="7097169" y="1782229"/>
            <a:ext cx="1080000" cy="159349"/>
            <a:chOff x="7637015" y="2492896"/>
            <a:chExt cx="1251577" cy="184666"/>
          </a:xfrm>
        </p:grpSpPr>
        <p:sp>
          <p:nvSpPr>
            <p:cNvPr id="233" name="テキスト ボックス 232"/>
            <p:cNvSpPr txBox="1"/>
            <p:nvPr/>
          </p:nvSpPr>
          <p:spPr>
            <a:xfrm>
              <a:off x="7817073" y="2492896"/>
              <a:ext cx="175345" cy="184666"/>
            </a:xfrm>
            <a:prstGeom prst="rect">
              <a:avLst/>
            </a:prstGeom>
            <a:solidFill>
              <a:srgbClr val="F9A15D"/>
            </a:solidFill>
            <a:ln>
              <a:noFill/>
            </a:ln>
          </p:spPr>
          <p:txBody>
            <a:bodyPr wrap="none" lIns="36000" tIns="0" rIns="36000" bIns="0" rtlCol="0" anchor="ctr" anchorCtr="0">
              <a:normAutofit fontScale="92500" lnSpcReduction="10000"/>
            </a:bodyPr>
            <a:lstStyle/>
            <a:p>
              <a:r>
                <a:rPr lang="en-US" altLang="ja-JP" sz="1200" dirty="0"/>
                <a:t>S</a:t>
              </a:r>
              <a:endParaRPr kumimoji="1" lang="ja-JP" altLang="en-US" sz="1200" dirty="0"/>
            </a:p>
          </p:txBody>
        </p:sp>
        <p:sp>
          <p:nvSpPr>
            <p:cNvPr id="235" name="テキスト ボックス 234"/>
            <p:cNvSpPr txBox="1"/>
            <p:nvPr/>
          </p:nvSpPr>
          <p:spPr>
            <a:xfrm>
              <a:off x="7996307" y="2492896"/>
              <a:ext cx="175345" cy="18466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none" lIns="36000" tIns="0" rIns="36000" bIns="0" rtlCol="0" anchor="ctr" anchorCtr="0">
              <a:normAutofit fontScale="92500" lnSpcReduction="10000"/>
            </a:bodyPr>
            <a:lstStyle/>
            <a:p>
              <a:r>
                <a:rPr lang="en-US" altLang="ja-JP" sz="1200" dirty="0" smtClean="0"/>
                <a:t>N</a:t>
              </a:r>
              <a:endParaRPr kumimoji="1" lang="ja-JP" altLang="en-US" sz="1200" dirty="0"/>
            </a:p>
          </p:txBody>
        </p:sp>
        <p:sp>
          <p:nvSpPr>
            <p:cNvPr id="236" name="テキスト ボックス 235"/>
            <p:cNvSpPr txBox="1"/>
            <p:nvPr/>
          </p:nvSpPr>
          <p:spPr>
            <a:xfrm>
              <a:off x="8175542" y="2492896"/>
              <a:ext cx="175345" cy="184666"/>
            </a:xfrm>
            <a:prstGeom prst="rect">
              <a:avLst/>
            </a:prstGeom>
            <a:solidFill>
              <a:srgbClr val="F9A15D"/>
            </a:solidFill>
            <a:ln>
              <a:noFill/>
            </a:ln>
          </p:spPr>
          <p:txBody>
            <a:bodyPr wrap="none" lIns="36000" tIns="0" rIns="36000" bIns="0" rtlCol="0" anchor="ctr" anchorCtr="0">
              <a:normAutofit fontScale="92500" lnSpcReduction="10000"/>
            </a:bodyPr>
            <a:lstStyle/>
            <a:p>
              <a:r>
                <a:rPr lang="en-US" altLang="ja-JP" sz="1200" dirty="0"/>
                <a:t>S</a:t>
              </a:r>
              <a:endParaRPr kumimoji="1" lang="ja-JP" altLang="en-US" sz="1200" dirty="0"/>
            </a:p>
          </p:txBody>
        </p:sp>
        <p:sp>
          <p:nvSpPr>
            <p:cNvPr id="237" name="テキスト ボックス 236"/>
            <p:cNvSpPr txBox="1"/>
            <p:nvPr/>
          </p:nvSpPr>
          <p:spPr>
            <a:xfrm>
              <a:off x="8354777" y="2492896"/>
              <a:ext cx="175345" cy="18466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none" lIns="36000" tIns="0" rIns="36000" bIns="0" rtlCol="0" anchor="ctr" anchorCtr="0">
              <a:normAutofit fontScale="92500" lnSpcReduction="10000"/>
            </a:bodyPr>
            <a:lstStyle/>
            <a:p>
              <a:r>
                <a:rPr lang="en-US" altLang="ja-JP" sz="1200" dirty="0" smtClean="0"/>
                <a:t>N</a:t>
              </a:r>
              <a:endParaRPr kumimoji="1" lang="ja-JP" altLang="en-US" sz="1200" dirty="0"/>
            </a:p>
          </p:txBody>
        </p:sp>
        <p:sp>
          <p:nvSpPr>
            <p:cNvPr id="238" name="テキスト ボックス 237"/>
            <p:cNvSpPr txBox="1"/>
            <p:nvPr/>
          </p:nvSpPr>
          <p:spPr>
            <a:xfrm>
              <a:off x="8534012" y="2492896"/>
              <a:ext cx="175345" cy="184666"/>
            </a:xfrm>
            <a:prstGeom prst="rect">
              <a:avLst/>
            </a:prstGeom>
            <a:solidFill>
              <a:srgbClr val="F9A15D"/>
            </a:solidFill>
            <a:ln>
              <a:noFill/>
            </a:ln>
          </p:spPr>
          <p:txBody>
            <a:bodyPr wrap="none" lIns="36000" tIns="0" rIns="36000" bIns="0" rtlCol="0" anchor="ctr" anchorCtr="0">
              <a:normAutofit fontScale="92500" lnSpcReduction="10000"/>
            </a:bodyPr>
            <a:lstStyle/>
            <a:p>
              <a:r>
                <a:rPr lang="en-US" altLang="ja-JP" sz="1200" dirty="0"/>
                <a:t>S</a:t>
              </a:r>
              <a:endParaRPr kumimoji="1" lang="ja-JP" altLang="en-US" sz="1200" dirty="0"/>
            </a:p>
          </p:txBody>
        </p:sp>
        <p:sp>
          <p:nvSpPr>
            <p:cNvPr id="239" name="テキスト ボックス 238"/>
            <p:cNvSpPr txBox="1"/>
            <p:nvPr/>
          </p:nvSpPr>
          <p:spPr>
            <a:xfrm>
              <a:off x="8713247" y="2492896"/>
              <a:ext cx="175345" cy="18466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none" lIns="36000" tIns="0" rIns="36000" bIns="0" rtlCol="0" anchor="ctr" anchorCtr="0">
              <a:normAutofit fontScale="92500" lnSpcReduction="10000"/>
            </a:bodyPr>
            <a:lstStyle/>
            <a:p>
              <a:r>
                <a:rPr lang="en-US" altLang="ja-JP" sz="1200" dirty="0" smtClean="0"/>
                <a:t>N</a:t>
              </a:r>
              <a:endParaRPr kumimoji="1" lang="ja-JP" altLang="en-US" sz="1200" dirty="0"/>
            </a:p>
          </p:txBody>
        </p:sp>
        <p:sp>
          <p:nvSpPr>
            <p:cNvPr id="240" name="テキスト ボックス 239"/>
            <p:cNvSpPr txBox="1"/>
            <p:nvPr/>
          </p:nvSpPr>
          <p:spPr>
            <a:xfrm>
              <a:off x="7637015" y="2492896"/>
              <a:ext cx="175345" cy="18466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none" lIns="36000" tIns="0" rIns="36000" bIns="0" rtlCol="0" anchor="ctr" anchorCtr="0">
              <a:normAutofit fontScale="92500" lnSpcReduction="10000"/>
            </a:bodyPr>
            <a:lstStyle/>
            <a:p>
              <a:r>
                <a:rPr lang="en-US" altLang="ja-JP" sz="1200" dirty="0" smtClean="0"/>
                <a:t>N</a:t>
              </a:r>
              <a:endParaRPr kumimoji="1" lang="ja-JP" altLang="en-US" sz="1200" dirty="0"/>
            </a:p>
          </p:txBody>
        </p:sp>
      </p:grpSp>
      <p:sp>
        <p:nvSpPr>
          <p:cNvPr id="241" name="テキスト ボックス 240"/>
          <p:cNvSpPr txBox="1"/>
          <p:nvPr/>
        </p:nvSpPr>
        <p:spPr>
          <a:xfrm>
            <a:off x="2195736" y="1015388"/>
            <a:ext cx="1008112" cy="3385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>
                <a:latin typeface="Times New Roman"/>
                <a:cs typeface="Times New Roman"/>
              </a:rPr>
              <a:t>Top view</a:t>
            </a:r>
            <a:endParaRPr kumimoji="1" lang="ja-JP" altLang="en-US" sz="1600" dirty="0">
              <a:latin typeface="Times New Roman"/>
              <a:cs typeface="Times New Roman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DFA82-75E9-4151-ABE3-FF94F5EC9792}" type="slidenum">
              <a:rPr lang="en-US" altLang="ja-JP" smtClean="0"/>
              <a:pPr/>
              <a:t>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8520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図形グループ 5"/>
          <p:cNvGrpSpPr>
            <a:grpSpLocks noChangeAspect="1"/>
          </p:cNvGrpSpPr>
          <p:nvPr/>
        </p:nvGrpSpPr>
        <p:grpSpPr>
          <a:xfrm>
            <a:off x="1547664" y="1196752"/>
            <a:ext cx="2370360" cy="2189489"/>
            <a:chOff x="3377539" y="1631494"/>
            <a:chExt cx="1902531" cy="1757357"/>
          </a:xfrm>
        </p:grpSpPr>
        <p:grpSp>
          <p:nvGrpSpPr>
            <p:cNvPr id="7" name="図形グループ 6"/>
            <p:cNvGrpSpPr>
              <a:grpSpLocks/>
            </p:cNvGrpSpPr>
            <p:nvPr/>
          </p:nvGrpSpPr>
          <p:grpSpPr>
            <a:xfrm>
              <a:off x="3724215" y="1948851"/>
              <a:ext cx="1444999" cy="1440000"/>
              <a:chOff x="13358915" y="14163121"/>
              <a:chExt cx="2183692" cy="3206692"/>
            </a:xfrm>
          </p:grpSpPr>
          <p:sp>
            <p:nvSpPr>
              <p:cNvPr id="9" name="正方形/長方形 8"/>
              <p:cNvSpPr/>
              <p:nvPr/>
            </p:nvSpPr>
            <p:spPr>
              <a:xfrm>
                <a:off x="13358915" y="16658900"/>
                <a:ext cx="1794856" cy="710913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sz="1600" dirty="0" err="1" smtClean="0">
                    <a:latin typeface="Calibri"/>
                    <a:cs typeface="Calibri"/>
                  </a:rPr>
                  <a:t>GaAs</a:t>
                </a:r>
                <a:r>
                  <a:rPr kumimoji="1" lang="en-US" altLang="ja-JP" sz="1600" dirty="0" smtClean="0">
                    <a:latin typeface="Calibri"/>
                    <a:cs typeface="Calibri"/>
                  </a:rPr>
                  <a:t>(001)</a:t>
                </a:r>
                <a:endParaRPr kumimoji="1" lang="ja-JP" altLang="en-US" sz="1600" dirty="0">
                  <a:latin typeface="Calibri"/>
                  <a:cs typeface="Calibri"/>
                </a:endParaRPr>
              </a:p>
            </p:txBody>
          </p:sp>
          <p:sp>
            <p:nvSpPr>
              <p:cNvPr id="10" name="正方形/長方形 9"/>
              <p:cNvSpPr/>
              <p:nvPr/>
            </p:nvSpPr>
            <p:spPr>
              <a:xfrm>
                <a:off x="13358915" y="16151863"/>
                <a:ext cx="1794856" cy="483307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sz="1600" dirty="0" err="1" smtClean="0">
                    <a:latin typeface="Calibri"/>
                    <a:cs typeface="Calibri"/>
                  </a:rPr>
                  <a:t>GaAs</a:t>
                </a:r>
                <a:r>
                  <a:rPr kumimoji="1" lang="en-US" altLang="ja-JP" sz="1600" dirty="0" smtClean="0">
                    <a:latin typeface="Calibri"/>
                    <a:cs typeface="Calibri"/>
                  </a:rPr>
                  <a:t> 12</a:t>
                </a:r>
                <a:r>
                  <a:rPr lang="en-US" altLang="ja-JP" sz="1600" dirty="0" smtClean="0">
                    <a:latin typeface="Calibri"/>
                    <a:cs typeface="Calibri"/>
                  </a:rPr>
                  <a:t> layer</a:t>
                </a:r>
                <a:endParaRPr kumimoji="1" lang="ja-JP" altLang="en-US" sz="1600" dirty="0">
                  <a:latin typeface="Calibri"/>
                  <a:cs typeface="Calibri"/>
                </a:endParaRPr>
              </a:p>
            </p:txBody>
          </p:sp>
          <p:sp>
            <p:nvSpPr>
              <p:cNvPr id="11" name="正方形/長方形 10"/>
              <p:cNvSpPr/>
              <p:nvPr/>
            </p:nvSpPr>
            <p:spPr>
              <a:xfrm>
                <a:off x="13358915" y="15760917"/>
                <a:ext cx="1794856" cy="35999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ja-JP" sz="1600" dirty="0" err="1" smtClean="0">
                    <a:latin typeface="Calibri"/>
                    <a:cs typeface="Calibri"/>
                  </a:rPr>
                  <a:t>Al</a:t>
                </a:r>
                <a:r>
                  <a:rPr kumimoji="1" lang="en-US" altLang="ja-JP" sz="1600" dirty="0" err="1" smtClean="0">
                    <a:latin typeface="Calibri"/>
                    <a:cs typeface="Calibri"/>
                  </a:rPr>
                  <a:t>As</a:t>
                </a:r>
                <a:r>
                  <a:rPr kumimoji="1" lang="en-US" altLang="ja-JP" sz="1600" dirty="0" smtClean="0">
                    <a:latin typeface="Calibri"/>
                    <a:cs typeface="Calibri"/>
                  </a:rPr>
                  <a:t> 8</a:t>
                </a:r>
                <a:r>
                  <a:rPr lang="en-US" altLang="ja-JP" sz="1600" dirty="0" smtClean="0">
                    <a:latin typeface="Calibri"/>
                    <a:cs typeface="Calibri"/>
                  </a:rPr>
                  <a:t> layer</a:t>
                </a:r>
                <a:endParaRPr kumimoji="1" lang="ja-JP" altLang="en-US" sz="1600" dirty="0">
                  <a:latin typeface="Calibri"/>
                  <a:cs typeface="Calibri"/>
                </a:endParaRPr>
              </a:p>
            </p:txBody>
          </p:sp>
          <p:sp>
            <p:nvSpPr>
              <p:cNvPr id="12" name="正方形/長方形 11"/>
              <p:cNvSpPr/>
              <p:nvPr/>
            </p:nvSpPr>
            <p:spPr>
              <a:xfrm>
                <a:off x="13358915" y="14540515"/>
                <a:ext cx="1794856" cy="483306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sz="1600" dirty="0" err="1" smtClean="0">
                    <a:latin typeface="Calibri"/>
                    <a:cs typeface="Calibri"/>
                  </a:rPr>
                  <a:t>GaAs</a:t>
                </a:r>
                <a:r>
                  <a:rPr kumimoji="1" lang="en-US" altLang="ja-JP" sz="1600" dirty="0" smtClean="0">
                    <a:latin typeface="Calibri"/>
                    <a:cs typeface="Calibri"/>
                  </a:rPr>
                  <a:t> 12</a:t>
                </a:r>
                <a:r>
                  <a:rPr lang="en-US" altLang="ja-JP" sz="1600" dirty="0" smtClean="0">
                    <a:latin typeface="Calibri"/>
                    <a:cs typeface="Calibri"/>
                  </a:rPr>
                  <a:t> layer</a:t>
                </a:r>
                <a:endParaRPr lang="ja-JP" altLang="en-US" sz="1600" dirty="0">
                  <a:latin typeface="Calibri"/>
                  <a:cs typeface="Calibri"/>
                </a:endParaRPr>
              </a:p>
            </p:txBody>
          </p:sp>
          <p:sp>
            <p:nvSpPr>
              <p:cNvPr id="13" name="正方形/長方形 12"/>
              <p:cNvSpPr/>
              <p:nvPr/>
            </p:nvSpPr>
            <p:spPr>
              <a:xfrm>
                <a:off x="13358915" y="14163121"/>
                <a:ext cx="1794856" cy="36000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ja-JP" sz="1600" dirty="0" err="1" smtClean="0">
                    <a:latin typeface="Calibri"/>
                    <a:cs typeface="Calibri"/>
                  </a:rPr>
                  <a:t>Al</a:t>
                </a:r>
                <a:r>
                  <a:rPr kumimoji="1" lang="en-US" altLang="ja-JP" sz="1600" dirty="0" err="1" smtClean="0">
                    <a:latin typeface="Calibri"/>
                    <a:cs typeface="Calibri"/>
                  </a:rPr>
                  <a:t>As</a:t>
                </a:r>
                <a:r>
                  <a:rPr kumimoji="1" lang="en-US" altLang="ja-JP" sz="1600" dirty="0" smtClean="0">
                    <a:latin typeface="Calibri"/>
                    <a:cs typeface="Calibri"/>
                  </a:rPr>
                  <a:t> 8 </a:t>
                </a:r>
                <a:r>
                  <a:rPr lang="en-US" altLang="ja-JP" sz="1600" dirty="0" smtClean="0">
                    <a:latin typeface="Calibri"/>
                    <a:cs typeface="Calibri"/>
                  </a:rPr>
                  <a:t>layer</a:t>
                </a:r>
                <a:endParaRPr lang="ja-JP" altLang="en-US" sz="1600" dirty="0">
                  <a:latin typeface="Calibri"/>
                  <a:cs typeface="Calibri"/>
                </a:endParaRPr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4176795" y="15146169"/>
                <a:ext cx="1365812" cy="6168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600" dirty="0" smtClean="0">
                    <a:latin typeface="Calibri"/>
                    <a:cs typeface="Calibri"/>
                  </a:rPr>
                  <a:t>50 reps.</a:t>
                </a:r>
                <a:endParaRPr kumimoji="1" lang="ja-JP" altLang="en-US" sz="1600" dirty="0">
                  <a:latin typeface="Calibri"/>
                  <a:cs typeface="Calibri"/>
                </a:endParaRPr>
              </a:p>
            </p:txBody>
          </p:sp>
          <p:sp>
            <p:nvSpPr>
              <p:cNvPr id="15" name="テキスト ボックス 14"/>
              <p:cNvSpPr txBox="1"/>
              <p:nvPr/>
            </p:nvSpPr>
            <p:spPr>
              <a:xfrm rot="5400000">
                <a:off x="13716396" y="15202019"/>
                <a:ext cx="880172" cy="4106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600" dirty="0" smtClean="0">
                    <a:latin typeface="Calibri"/>
                    <a:cs typeface="Calibri"/>
                  </a:rPr>
                  <a:t>・・・</a:t>
                </a:r>
                <a:endParaRPr kumimoji="1" lang="ja-JP" altLang="en-US" sz="16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8" name="テキスト ボックス 7"/>
            <p:cNvSpPr txBox="1"/>
            <p:nvPr/>
          </p:nvSpPr>
          <p:spPr>
            <a:xfrm>
              <a:off x="3377539" y="1631494"/>
              <a:ext cx="1902531" cy="2964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ja-JP" dirty="0" err="1">
                  <a:latin typeface="Calibri"/>
                  <a:cs typeface="Calibri"/>
                </a:rPr>
                <a:t>GaAs</a:t>
              </a:r>
              <a:r>
                <a:rPr lang="en-US" altLang="ja-JP" dirty="0">
                  <a:latin typeface="Calibri"/>
                  <a:cs typeface="Calibri"/>
                </a:rPr>
                <a:t>/</a:t>
              </a:r>
              <a:r>
                <a:rPr lang="en-US" altLang="ja-JP" dirty="0" err="1" smtClean="0">
                  <a:latin typeface="Calibri"/>
                  <a:cs typeface="Calibri"/>
                </a:rPr>
                <a:t>AlAs</a:t>
              </a:r>
              <a:r>
                <a:rPr lang="en-US" altLang="ja-JP" dirty="0" smtClean="0">
                  <a:latin typeface="Calibri"/>
                  <a:cs typeface="Calibri"/>
                </a:rPr>
                <a:t> </a:t>
              </a:r>
              <a:r>
                <a:rPr lang="en-US" altLang="ja-JP" dirty="0" err="1" smtClean="0">
                  <a:latin typeface="Calibri"/>
                  <a:cs typeface="Calibri"/>
                </a:rPr>
                <a:t>superlattice</a:t>
              </a:r>
              <a:endParaRPr lang="en-US" altLang="ja-JP" dirty="0" smtClean="0">
                <a:latin typeface="Calibri"/>
                <a:cs typeface="Calibri"/>
              </a:endParaRPr>
            </a:p>
          </p:txBody>
        </p:sp>
      </p:grp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340" y="3949839"/>
            <a:ext cx="2708071" cy="1084471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4" name="テキスト ボックス 3"/>
          <p:cNvSpPr txBox="1"/>
          <p:nvPr/>
        </p:nvSpPr>
        <p:spPr>
          <a:xfrm>
            <a:off x="3630176" y="3892241"/>
            <a:ext cx="530377" cy="392815"/>
          </a:xfrm>
          <a:prstGeom prst="rect">
            <a:avLst/>
          </a:prstGeom>
          <a:noFill/>
        </p:spPr>
        <p:txBody>
          <a:bodyPr wrap="none" lIns="84216" tIns="42108" rIns="84216" bIns="42108" rtlCol="0">
            <a:spAutoFit/>
          </a:bodyPr>
          <a:lstStyle/>
          <a:p>
            <a:r>
              <a:rPr lang="en-US" altLang="ja-JP" sz="2000" dirty="0">
                <a:solidFill>
                  <a:srgbClr val="FFFFFF"/>
                </a:solidFill>
                <a:latin typeface="Calibri"/>
                <a:cs typeface="Calibri"/>
              </a:rPr>
              <a:t>10s</a:t>
            </a:r>
            <a:endParaRPr lang="ja-JP" altLang="en-US" sz="20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cxnSp>
        <p:nvCxnSpPr>
          <p:cNvPr id="5" name="直線コネクタ 4"/>
          <p:cNvCxnSpPr>
            <a:cxnSpLocks noChangeAspect="1"/>
          </p:cNvCxnSpPr>
          <p:nvPr/>
        </p:nvCxnSpPr>
        <p:spPr>
          <a:xfrm>
            <a:off x="1439436" y="4581267"/>
            <a:ext cx="2685510" cy="0"/>
          </a:xfrm>
          <a:prstGeom prst="line">
            <a:avLst/>
          </a:prstGeom>
          <a:ln w="28575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346170" y="4355731"/>
            <a:ext cx="1129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latin typeface="Calibri"/>
                <a:cs typeface="Calibri"/>
              </a:rPr>
              <a:t>Qz</a:t>
            </a:r>
            <a:r>
              <a:rPr kumimoji="1" lang="en-US" altLang="ja-JP" dirty="0" smtClean="0">
                <a:latin typeface="Calibri"/>
                <a:cs typeface="Calibri"/>
              </a:rPr>
              <a:t> (Q</a:t>
            </a:r>
            <a:r>
              <a:rPr kumimoji="1" lang="en-US" altLang="ja-JP" baseline="-25000" dirty="0" smtClean="0">
                <a:latin typeface="Calibri"/>
                <a:cs typeface="Calibri"/>
              </a:rPr>
              <a:t>//</a:t>
            </a:r>
            <a:r>
              <a:rPr kumimoji="1" lang="en-US" altLang="ja-JP" dirty="0" smtClean="0">
                <a:latin typeface="Calibri"/>
                <a:cs typeface="Calibri"/>
              </a:rPr>
              <a:t>=0)</a:t>
            </a:r>
            <a:endParaRPr kumimoji="1" lang="ja-JP" altLang="en-US" dirty="0">
              <a:latin typeface="Calibri"/>
              <a:cs typeface="Calibri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543476" y="3592478"/>
            <a:ext cx="434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Calibri"/>
                <a:cs typeface="Calibri"/>
              </a:rPr>
              <a:t>4</a:t>
            </a:r>
            <a:r>
              <a:rPr kumimoji="1" lang="en-US" altLang="ja-JP" baseline="30000" dirty="0" smtClean="0">
                <a:latin typeface="Calibri"/>
                <a:cs typeface="Calibri"/>
              </a:rPr>
              <a:t>th</a:t>
            </a:r>
            <a:endParaRPr kumimoji="1" lang="ja-JP" altLang="en-US" baseline="30000" dirty="0">
              <a:latin typeface="Calibri"/>
              <a:cs typeface="Calibri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030981" y="3592478"/>
            <a:ext cx="436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Calibri"/>
                <a:cs typeface="Calibri"/>
              </a:rPr>
              <a:t>3</a:t>
            </a:r>
            <a:r>
              <a:rPr kumimoji="1" lang="en-US" altLang="ja-JP" baseline="30000" dirty="0" smtClean="0">
                <a:latin typeface="Calibri"/>
                <a:cs typeface="Calibri"/>
              </a:rPr>
              <a:t>rd</a:t>
            </a:r>
            <a:endParaRPr kumimoji="1" lang="ja-JP" altLang="en-US" baseline="30000" dirty="0">
              <a:latin typeface="Calibri"/>
              <a:cs typeface="Calibri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526851" y="3592478"/>
            <a:ext cx="463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Calibri"/>
                <a:cs typeface="Calibri"/>
              </a:rPr>
              <a:t>2</a:t>
            </a:r>
            <a:r>
              <a:rPr lang="en-US" altLang="ja-JP" baseline="30000" dirty="0" smtClean="0">
                <a:latin typeface="Calibri"/>
                <a:cs typeface="Calibri"/>
              </a:rPr>
              <a:t>nd</a:t>
            </a:r>
            <a:endParaRPr kumimoji="1" lang="ja-JP" altLang="en-US" baseline="30000" dirty="0">
              <a:latin typeface="Calibri"/>
              <a:cs typeface="Calibri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021443" y="359247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Calibri"/>
                <a:cs typeface="Calibri"/>
              </a:rPr>
              <a:t>1</a:t>
            </a:r>
            <a:r>
              <a:rPr kumimoji="1" lang="en-US" altLang="ja-JP" baseline="30000" dirty="0" smtClean="0">
                <a:latin typeface="Calibri"/>
                <a:cs typeface="Calibri"/>
              </a:rPr>
              <a:t>st</a:t>
            </a:r>
            <a:endParaRPr kumimoji="1" lang="ja-JP" altLang="en-US" baseline="30000" dirty="0">
              <a:latin typeface="Calibri"/>
              <a:cs typeface="Calibri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932040" y="1350059"/>
            <a:ext cx="3168352" cy="708977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bIns="46800" rtlCol="0" anchor="ctr" anchorCtr="1">
            <a:spAutoFit/>
          </a:bodyPr>
          <a:lstStyle/>
          <a:p>
            <a:r>
              <a:rPr kumimoji="1" lang="ja-JP" altLang="en-US" sz="2000" dirty="0" smtClean="0">
                <a:latin typeface="Calibri"/>
                <a:cs typeface="Calibri"/>
              </a:rPr>
              <a:t>ー</a:t>
            </a:r>
            <a:r>
              <a:rPr kumimoji="1" lang="en-US" altLang="ja-JP" sz="2000" dirty="0" smtClean="0">
                <a:latin typeface="Calibri"/>
                <a:cs typeface="Calibri"/>
              </a:rPr>
              <a:t> Angle scan (3 hours)</a:t>
            </a:r>
          </a:p>
          <a:p>
            <a:r>
              <a:rPr kumimoji="1" lang="en-US" altLang="ja-JP" sz="2000" dirty="0" smtClean="0">
                <a:solidFill>
                  <a:srgbClr val="FF0000"/>
                </a:solidFill>
                <a:latin typeface="Calibri"/>
                <a:cs typeface="Calibri"/>
              </a:rPr>
              <a:t> ●  </a:t>
            </a:r>
            <a:r>
              <a:rPr lang="en-US" altLang="ja-JP" sz="2000" dirty="0" smtClean="0">
                <a:solidFill>
                  <a:srgbClr val="FF0000"/>
                </a:solidFill>
                <a:latin typeface="Calibri"/>
                <a:cs typeface="Calibri"/>
              </a:rPr>
              <a:t>E-dispersive (10 s)</a:t>
            </a:r>
            <a:endParaRPr kumimoji="1" lang="ja-JP" altLang="en-US" sz="2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grpSp>
        <p:nvGrpSpPr>
          <p:cNvPr id="29" name="図形グループ 28"/>
          <p:cNvGrpSpPr>
            <a:grpSpLocks noChangeAspect="1"/>
          </p:cNvGrpSpPr>
          <p:nvPr/>
        </p:nvGrpSpPr>
        <p:grpSpPr>
          <a:xfrm>
            <a:off x="4362423" y="2161442"/>
            <a:ext cx="3959997" cy="2993737"/>
            <a:chOff x="4692622" y="2390644"/>
            <a:chExt cx="3377905" cy="2553677"/>
          </a:xfrm>
        </p:grpSpPr>
        <p:pic>
          <p:nvPicPr>
            <p:cNvPr id="22" name="図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92622" y="2390644"/>
              <a:ext cx="3377905" cy="2553677"/>
            </a:xfrm>
            <a:prstGeom prst="rect">
              <a:avLst/>
            </a:prstGeom>
            <a:ln>
              <a:solidFill>
                <a:srgbClr val="FFFFFF"/>
              </a:solidFill>
            </a:ln>
          </p:spPr>
        </p:pic>
        <p:sp>
          <p:nvSpPr>
            <p:cNvPr id="24" name="テキスト ボックス 23"/>
            <p:cNvSpPr txBox="1"/>
            <p:nvPr/>
          </p:nvSpPr>
          <p:spPr>
            <a:xfrm>
              <a:off x="7561778" y="2549106"/>
              <a:ext cx="456912" cy="3150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Calibri"/>
                  <a:cs typeface="Calibri"/>
                </a:rPr>
                <a:t>002</a:t>
              </a:r>
              <a:endParaRPr kumimoji="1" lang="ja-JP" altLang="en-US" dirty="0">
                <a:latin typeface="Calibri"/>
                <a:cs typeface="Calibri"/>
              </a:endParaRPr>
            </a:p>
          </p:txBody>
        </p:sp>
      </p:grpSp>
      <p:sp>
        <p:nvSpPr>
          <p:cNvPr id="30" name="テキスト ボックス 29"/>
          <p:cNvSpPr txBox="1"/>
          <p:nvPr/>
        </p:nvSpPr>
        <p:spPr>
          <a:xfrm>
            <a:off x="5666307" y="3445912"/>
            <a:ext cx="434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Calibri"/>
                <a:cs typeface="Calibri"/>
              </a:rPr>
              <a:t>4</a:t>
            </a:r>
            <a:r>
              <a:rPr kumimoji="1" lang="en-US" altLang="ja-JP" baseline="30000" dirty="0" smtClean="0">
                <a:latin typeface="Calibri"/>
                <a:cs typeface="Calibri"/>
              </a:rPr>
              <a:t>th</a:t>
            </a:r>
            <a:endParaRPr kumimoji="1" lang="ja-JP" altLang="en-US" baseline="30000" dirty="0">
              <a:latin typeface="Calibri"/>
              <a:cs typeface="Calibri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6201768" y="3369712"/>
            <a:ext cx="436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Calibri"/>
                <a:cs typeface="Calibri"/>
              </a:rPr>
              <a:t>3</a:t>
            </a:r>
            <a:r>
              <a:rPr kumimoji="1" lang="en-US" altLang="ja-JP" baseline="30000" dirty="0" smtClean="0">
                <a:latin typeface="Calibri"/>
                <a:cs typeface="Calibri"/>
              </a:rPr>
              <a:t>rd</a:t>
            </a:r>
            <a:endParaRPr kumimoji="1" lang="ja-JP" altLang="en-US" baseline="30000" dirty="0">
              <a:latin typeface="Calibri"/>
              <a:cs typeface="Calibri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729004" y="3223146"/>
            <a:ext cx="463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Calibri"/>
                <a:cs typeface="Calibri"/>
              </a:rPr>
              <a:t>2</a:t>
            </a:r>
            <a:r>
              <a:rPr lang="en-US" altLang="ja-JP" baseline="30000" dirty="0" smtClean="0">
                <a:latin typeface="Calibri"/>
                <a:cs typeface="Calibri"/>
              </a:rPr>
              <a:t>nd</a:t>
            </a:r>
            <a:endParaRPr kumimoji="1" lang="ja-JP" altLang="en-US" baseline="30000" dirty="0">
              <a:latin typeface="Calibri"/>
              <a:cs typeface="Calibri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7310503" y="279478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Calibri"/>
                <a:cs typeface="Calibri"/>
              </a:rPr>
              <a:t>1</a:t>
            </a:r>
            <a:r>
              <a:rPr kumimoji="1" lang="en-US" altLang="ja-JP" baseline="30000" dirty="0" smtClean="0">
                <a:latin typeface="Calibri"/>
                <a:cs typeface="Calibri"/>
              </a:rPr>
              <a:t>st</a:t>
            </a:r>
            <a:endParaRPr kumimoji="1" lang="ja-JP" altLang="en-US" baseline="30000" dirty="0">
              <a:latin typeface="Calibri"/>
              <a:cs typeface="Calibri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1259632" y="262397"/>
            <a:ext cx="6840760" cy="71833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en-US" sz="3600" b="1" i="1" dirty="0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Fast CTR </a:t>
            </a:r>
            <a:r>
              <a:rPr lang="en-US" altLang="en-US" sz="3600" b="1" i="1" dirty="0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measurement</a:t>
            </a:r>
            <a:endParaRPr kumimoji="1" lang="ja-JP" altLang="en-US" sz="3600" b="1" i="1" dirty="0">
              <a:solidFill>
                <a:srgbClr val="000090"/>
              </a:solidFill>
              <a:latin typeface="Calibri"/>
              <a:ea typeface="メイリオ"/>
              <a:cs typeface="Calibri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598098" y="5301208"/>
            <a:ext cx="2044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kumimoji="1" lang="en-US" altLang="ja-JP" sz="2400" dirty="0" smtClean="0">
                <a:latin typeface="Calibri"/>
                <a:cs typeface="Calibri"/>
              </a:rPr>
              <a:t>High-</a:t>
            </a:r>
            <a:r>
              <a:rPr kumimoji="1" lang="en-US" altLang="ja-JP" sz="2400" dirty="0" smtClean="0">
                <a:latin typeface="Calibri"/>
                <a:cs typeface="Calibri"/>
              </a:rPr>
              <a:t>speed</a:t>
            </a:r>
            <a:endParaRPr kumimoji="1" lang="en-US" altLang="ja-JP" sz="2400" dirty="0" smtClean="0">
              <a:latin typeface="Calibri"/>
              <a:cs typeface="Calibri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598098" y="5795973"/>
            <a:ext cx="2198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charset="2"/>
              <a:buChar char="ü"/>
            </a:pPr>
            <a:r>
              <a:rPr lang="en-US" altLang="ja-JP" sz="2400" dirty="0" smtClean="0">
                <a:latin typeface="Calibri"/>
                <a:cs typeface="Calibri"/>
              </a:rPr>
              <a:t>Quantitative</a:t>
            </a:r>
            <a:endParaRPr kumimoji="1" lang="en-US" altLang="ja-JP" sz="2400" dirty="0" smtClean="0">
              <a:latin typeface="Calibri"/>
              <a:cs typeface="Calibri"/>
            </a:endParaRPr>
          </a:p>
        </p:txBody>
      </p:sp>
      <p:sp>
        <p:nvSpPr>
          <p:cNvPr id="20" name="スライド番号プレースホルダー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DFA82-75E9-4151-ABE3-FF94F5EC9792}" type="slidenum">
              <a:rPr lang="en-US" altLang="ja-JP" smtClean="0"/>
              <a:pPr/>
              <a:t>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1443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図形グループ 56"/>
          <p:cNvGrpSpPr/>
          <p:nvPr/>
        </p:nvGrpSpPr>
        <p:grpSpPr>
          <a:xfrm>
            <a:off x="6112071" y="2205026"/>
            <a:ext cx="2588585" cy="1439998"/>
            <a:chOff x="6517315" y="1354367"/>
            <a:chExt cx="2588585" cy="1439998"/>
          </a:xfrm>
        </p:grpSpPr>
        <p:pic>
          <p:nvPicPr>
            <p:cNvPr id="4" name="図 3" descr="2DRSmap_qyqz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17315" y="1354367"/>
              <a:ext cx="2588585" cy="1439998"/>
            </a:xfrm>
            <a:prstGeom prst="rect">
              <a:avLst/>
            </a:prstGeom>
          </p:spPr>
        </p:pic>
        <p:sp>
          <p:nvSpPr>
            <p:cNvPr id="16" name="テキスト ボックス 15"/>
            <p:cNvSpPr txBox="1"/>
            <p:nvPr/>
          </p:nvSpPr>
          <p:spPr>
            <a:xfrm>
              <a:off x="7179824" y="1442645"/>
              <a:ext cx="3879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 smtClean="0">
                  <a:solidFill>
                    <a:srgbClr val="FFFFFF"/>
                  </a:solidFill>
                  <a:latin typeface="Calibri"/>
                  <a:cs typeface="Calibri"/>
                </a:rPr>
                <a:t>1</a:t>
              </a:r>
              <a:r>
                <a:rPr kumimoji="1" lang="en-US" altLang="ja-JP" sz="1600" baseline="30000" dirty="0" smtClean="0">
                  <a:solidFill>
                    <a:srgbClr val="FFFFFF"/>
                  </a:solidFill>
                  <a:latin typeface="Calibri"/>
                  <a:cs typeface="Calibri"/>
                </a:rPr>
                <a:t>st</a:t>
              </a:r>
              <a:endParaRPr kumimoji="1" lang="ja-JP" altLang="en-US" sz="1600" baseline="30000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7186174" y="1969695"/>
              <a:ext cx="4323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 smtClean="0">
                  <a:solidFill>
                    <a:srgbClr val="FFFFFF"/>
                  </a:solidFill>
                  <a:latin typeface="Calibri"/>
                  <a:cs typeface="Calibri"/>
                </a:rPr>
                <a:t>2</a:t>
              </a:r>
              <a:r>
                <a:rPr kumimoji="1" lang="en-US" altLang="ja-JP" sz="1600" baseline="30000" dirty="0" smtClean="0">
                  <a:solidFill>
                    <a:srgbClr val="FFFFFF"/>
                  </a:solidFill>
                  <a:latin typeface="Calibri"/>
                  <a:cs typeface="Calibri"/>
                </a:rPr>
                <a:t>nd</a:t>
              </a:r>
              <a:endParaRPr kumimoji="1" lang="ja-JP" altLang="en-US" sz="1600" baseline="30000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71" name="図形グループ 70"/>
          <p:cNvGrpSpPr/>
          <p:nvPr/>
        </p:nvGrpSpPr>
        <p:grpSpPr>
          <a:xfrm>
            <a:off x="6491399" y="1545495"/>
            <a:ext cx="2268318" cy="719999"/>
            <a:chOff x="6502943" y="1451942"/>
            <a:chExt cx="2268318" cy="719999"/>
          </a:xfrm>
        </p:grpSpPr>
        <p:pic>
          <p:nvPicPr>
            <p:cNvPr id="61" name="図 60" descr="DCTR_2DRSmap_qyqz.jpg"/>
            <p:cNvPicPr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>
              <a:off x="7277102" y="677783"/>
              <a:ext cx="719999" cy="2268318"/>
            </a:xfrm>
            <a:prstGeom prst="rect">
              <a:avLst/>
            </a:prstGeom>
          </p:spPr>
        </p:pic>
        <p:sp>
          <p:nvSpPr>
            <p:cNvPr id="70" name="テキスト ボックス 69"/>
            <p:cNvSpPr txBox="1"/>
            <p:nvPr/>
          </p:nvSpPr>
          <p:spPr>
            <a:xfrm>
              <a:off x="6553198" y="1714498"/>
              <a:ext cx="2180169" cy="230832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lIns="0" rIns="0" bIns="0" rtlCol="0">
              <a:spAutoFit/>
            </a:bodyPr>
            <a:lstStyle/>
            <a:p>
              <a:r>
                <a:rPr kumimoji="1" lang="en-US" altLang="ja-JP" sz="1200" dirty="0" smtClean="0">
                  <a:latin typeface="Calibri"/>
                  <a:cs typeface="Calibri"/>
                </a:rPr>
                <a:t>-3      -4      -5       -6      -7      -8</a:t>
              </a:r>
              <a:endParaRPr kumimoji="1" lang="ja-JP" altLang="en-US" sz="1200" dirty="0">
                <a:latin typeface="Calibri"/>
                <a:cs typeface="Calibri"/>
              </a:endParaRPr>
            </a:p>
          </p:txBody>
        </p:sp>
        <p:sp>
          <p:nvSpPr>
            <p:cNvPr id="69" name="テキスト ボックス 68"/>
            <p:cNvSpPr txBox="1"/>
            <p:nvPr/>
          </p:nvSpPr>
          <p:spPr>
            <a:xfrm>
              <a:off x="6989233" y="1452033"/>
              <a:ext cx="1430867" cy="292388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lIns="0" rIns="0" bIns="0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latin typeface="Calibri"/>
                  <a:cs typeface="Calibri"/>
                </a:rPr>
                <a:t>Log intensity</a:t>
              </a:r>
              <a:endParaRPr kumimoji="1" lang="ja-JP" altLang="en-US" sz="1600" dirty="0">
                <a:latin typeface="Calibri"/>
                <a:cs typeface="Calibri"/>
              </a:endParaRPr>
            </a:p>
          </p:txBody>
        </p:sp>
      </p:grpSp>
      <p:grpSp>
        <p:nvGrpSpPr>
          <p:cNvPr id="29" name="図形グループ 28"/>
          <p:cNvGrpSpPr/>
          <p:nvPr/>
        </p:nvGrpSpPr>
        <p:grpSpPr>
          <a:xfrm>
            <a:off x="251520" y="2531591"/>
            <a:ext cx="3508836" cy="3007158"/>
            <a:chOff x="428164" y="3302000"/>
            <a:chExt cx="3508836" cy="3007158"/>
          </a:xfrm>
        </p:grpSpPr>
        <p:grpSp>
          <p:nvGrpSpPr>
            <p:cNvPr id="36" name="図形グループ 35"/>
            <p:cNvGrpSpPr>
              <a:grpSpLocks noChangeAspect="1"/>
            </p:cNvGrpSpPr>
            <p:nvPr/>
          </p:nvGrpSpPr>
          <p:grpSpPr>
            <a:xfrm>
              <a:off x="428164" y="3359087"/>
              <a:ext cx="3508836" cy="2950071"/>
              <a:chOff x="5097666" y="1955800"/>
              <a:chExt cx="3551034" cy="2985544"/>
            </a:xfrm>
          </p:grpSpPr>
          <p:pic>
            <p:nvPicPr>
              <p:cNvPr id="46" name="図 4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97666" y="1955800"/>
                <a:ext cx="3551034" cy="2985544"/>
              </a:xfrm>
              <a:prstGeom prst="rect">
                <a:avLst/>
              </a:prstGeom>
            </p:spPr>
          </p:pic>
          <p:sp>
            <p:nvSpPr>
              <p:cNvPr id="47" name="円弧 46"/>
              <p:cNvSpPr/>
              <p:nvPr/>
            </p:nvSpPr>
            <p:spPr bwMode="auto">
              <a:xfrm rot="18955177" flipH="1">
                <a:off x="6494465" y="3868668"/>
                <a:ext cx="682625" cy="1066800"/>
              </a:xfrm>
              <a:prstGeom prst="arc">
                <a:avLst>
                  <a:gd name="adj1" fmla="val 16200000"/>
                  <a:gd name="adj2" fmla="val 18861084"/>
                </a:avLst>
              </a:prstGeom>
              <a:ln>
                <a:solidFill>
                  <a:srgbClr val="008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ja-JP" altLang="en-US" sz="2000">
                  <a:latin typeface="Calibri"/>
                  <a:cs typeface="Calibri"/>
                </a:endParaRPr>
              </a:p>
            </p:txBody>
          </p:sp>
          <p:sp>
            <p:nvSpPr>
              <p:cNvPr id="48" name="円弧 47"/>
              <p:cNvSpPr/>
              <p:nvPr/>
            </p:nvSpPr>
            <p:spPr bwMode="auto">
              <a:xfrm rot="1968487">
                <a:off x="5597528" y="3316218"/>
                <a:ext cx="447675" cy="558800"/>
              </a:xfrm>
              <a:prstGeom prst="arc">
                <a:avLst/>
              </a:prstGeom>
              <a:ln>
                <a:solidFill>
                  <a:srgbClr val="008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ja-JP" altLang="en-US" sz="2000">
                  <a:latin typeface="Calibri"/>
                  <a:cs typeface="Calibri"/>
                </a:endParaRPr>
              </a:p>
            </p:txBody>
          </p:sp>
          <p:cxnSp>
            <p:nvCxnSpPr>
              <p:cNvPr id="49" name="直線コネクタ 48"/>
              <p:cNvCxnSpPr>
                <a:stCxn id="51" idx="2"/>
              </p:cNvCxnSpPr>
              <p:nvPr/>
            </p:nvCxnSpPr>
            <p:spPr bwMode="auto">
              <a:xfrm flipH="1">
                <a:off x="6067948" y="2779238"/>
                <a:ext cx="35512" cy="726672"/>
              </a:xfrm>
              <a:prstGeom prst="line">
                <a:avLst/>
              </a:prstGeom>
              <a:ln w="9525" cmpd="sng">
                <a:solidFill>
                  <a:srgbClr val="008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テキスト ボックス 49"/>
              <p:cNvSpPr txBox="1"/>
              <p:nvPr/>
            </p:nvSpPr>
            <p:spPr>
              <a:xfrm>
                <a:off x="6121596" y="4027006"/>
                <a:ext cx="324907" cy="4049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 err="1" smtClean="0">
                    <a:solidFill>
                      <a:srgbClr val="008000"/>
                    </a:solidFill>
                    <a:latin typeface="Calibri"/>
                    <a:cs typeface="Calibri"/>
                  </a:rPr>
                  <a:t>θ</a:t>
                </a:r>
                <a:endParaRPr kumimoji="1" lang="ja-JP" altLang="en-US" sz="2000" dirty="0">
                  <a:solidFill>
                    <a:srgbClr val="008000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51" name="テキスト ボックス 50"/>
              <p:cNvSpPr txBox="1"/>
              <p:nvPr/>
            </p:nvSpPr>
            <p:spPr>
              <a:xfrm>
                <a:off x="5875228" y="2374317"/>
                <a:ext cx="456464" cy="4049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dirty="0" smtClean="0">
                    <a:solidFill>
                      <a:srgbClr val="008000"/>
                    </a:solidFill>
                    <a:latin typeface="Calibri"/>
                    <a:cs typeface="Calibri"/>
                  </a:rPr>
                  <a:t>2θ</a:t>
                </a:r>
                <a:endParaRPr kumimoji="1" lang="ja-JP" altLang="en-US" sz="2000" dirty="0">
                  <a:solidFill>
                    <a:srgbClr val="008000"/>
                  </a:solidFill>
                  <a:latin typeface="Calibri"/>
                  <a:cs typeface="Calibri"/>
                </a:endParaRPr>
              </a:p>
            </p:txBody>
          </p:sp>
        </p:grpSp>
        <p:sp>
          <p:nvSpPr>
            <p:cNvPr id="39" name="テキスト ボックス 38"/>
            <p:cNvSpPr txBox="1"/>
            <p:nvPr/>
          </p:nvSpPr>
          <p:spPr>
            <a:xfrm>
              <a:off x="679405" y="5034488"/>
              <a:ext cx="4308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i="1" dirty="0" smtClean="0">
                  <a:solidFill>
                    <a:srgbClr val="008000"/>
                  </a:solidFill>
                  <a:latin typeface="Calibri"/>
                  <a:cs typeface="Calibri"/>
                </a:rPr>
                <a:t>k</a:t>
              </a:r>
              <a:r>
                <a:rPr kumimoji="1" lang="en-US" altLang="ja-JP" baseline="-25000" dirty="0" smtClean="0">
                  <a:solidFill>
                    <a:srgbClr val="008000"/>
                  </a:solidFill>
                  <a:latin typeface="Calibri"/>
                  <a:cs typeface="Calibri"/>
                </a:rPr>
                <a:t>in</a:t>
              </a:r>
              <a:endParaRPr kumimoji="1" lang="ja-JP" altLang="en-US" baseline="-25000" dirty="0">
                <a:solidFill>
                  <a:srgbClr val="008000"/>
                </a:solidFill>
                <a:latin typeface="Calibri"/>
                <a:cs typeface="Calibri"/>
              </a:endParaRPr>
            </a:p>
          </p:txBody>
        </p:sp>
        <p:sp>
          <p:nvSpPr>
            <p:cNvPr id="40" name="テキスト ボックス 39"/>
            <p:cNvSpPr txBox="1"/>
            <p:nvPr/>
          </p:nvSpPr>
          <p:spPr>
            <a:xfrm>
              <a:off x="664189" y="4094901"/>
              <a:ext cx="5282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i="1" dirty="0" err="1" smtClean="0">
                  <a:solidFill>
                    <a:srgbClr val="008000"/>
                  </a:solidFill>
                  <a:latin typeface="Calibri"/>
                  <a:cs typeface="Calibri"/>
                </a:rPr>
                <a:t>k</a:t>
              </a:r>
              <a:r>
                <a:rPr lang="en-US" altLang="ja-JP" baseline="-25000" dirty="0" err="1" smtClean="0">
                  <a:solidFill>
                    <a:srgbClr val="008000"/>
                  </a:solidFill>
                  <a:latin typeface="Calibri"/>
                  <a:cs typeface="Calibri"/>
                </a:rPr>
                <a:t>out</a:t>
              </a:r>
              <a:endParaRPr kumimoji="1" lang="ja-JP" altLang="en-US" baseline="-25000" dirty="0">
                <a:solidFill>
                  <a:srgbClr val="008000"/>
                </a:solidFill>
                <a:latin typeface="Calibri"/>
                <a:cs typeface="Calibri"/>
              </a:endParaRPr>
            </a:p>
          </p:txBody>
        </p:sp>
        <p:sp>
          <p:nvSpPr>
            <p:cNvPr id="42" name="テキスト ボックス 41"/>
            <p:cNvSpPr txBox="1"/>
            <p:nvPr/>
          </p:nvSpPr>
          <p:spPr>
            <a:xfrm>
              <a:off x="3470441" y="5626100"/>
              <a:ext cx="3725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err="1" smtClean="0">
                  <a:latin typeface="Calibri"/>
                  <a:cs typeface="Calibri"/>
                </a:rPr>
                <a:t>q</a:t>
              </a:r>
              <a:r>
                <a:rPr kumimoji="1" lang="en-US" altLang="ja-JP" baseline="-25000" dirty="0" err="1" smtClean="0">
                  <a:latin typeface="Calibri"/>
                  <a:cs typeface="Calibri"/>
                </a:rPr>
                <a:t>x</a:t>
              </a:r>
              <a:endParaRPr kumimoji="1" lang="ja-JP" altLang="en-US" baseline="-25000" dirty="0">
                <a:latin typeface="Calibri"/>
                <a:cs typeface="Calibri"/>
              </a:endParaRPr>
            </a:p>
          </p:txBody>
        </p:sp>
        <p:sp>
          <p:nvSpPr>
            <p:cNvPr id="43" name="テキスト ボックス 42"/>
            <p:cNvSpPr txBox="1"/>
            <p:nvPr/>
          </p:nvSpPr>
          <p:spPr>
            <a:xfrm>
              <a:off x="2848141" y="5029200"/>
              <a:ext cx="3899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err="1" smtClean="0">
                  <a:latin typeface="Calibri"/>
                  <a:cs typeface="Calibri"/>
                </a:rPr>
                <a:t>q</a:t>
              </a:r>
              <a:r>
                <a:rPr kumimoji="1" lang="en-US" altLang="ja-JP" baseline="-25000" dirty="0" err="1" smtClean="0">
                  <a:latin typeface="Calibri"/>
                  <a:cs typeface="Calibri"/>
                </a:rPr>
                <a:t>y</a:t>
              </a:r>
              <a:endParaRPr kumimoji="1" lang="ja-JP" altLang="en-US" baseline="-25000" dirty="0">
                <a:latin typeface="Calibri"/>
                <a:cs typeface="Calibri"/>
              </a:endParaRPr>
            </a:p>
          </p:txBody>
        </p:sp>
        <p:sp>
          <p:nvSpPr>
            <p:cNvPr id="44" name="テキスト ボックス 43"/>
            <p:cNvSpPr txBox="1"/>
            <p:nvPr/>
          </p:nvSpPr>
          <p:spPr>
            <a:xfrm>
              <a:off x="2327441" y="3302000"/>
              <a:ext cx="3667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err="1" smtClean="0">
                  <a:latin typeface="Calibri"/>
                  <a:cs typeface="Calibri"/>
                </a:rPr>
                <a:t>q</a:t>
              </a:r>
              <a:r>
                <a:rPr kumimoji="1" lang="en-US" altLang="ja-JP" baseline="-25000" dirty="0" err="1" smtClean="0">
                  <a:latin typeface="Calibri"/>
                  <a:cs typeface="Calibri"/>
                </a:rPr>
                <a:t>z</a:t>
              </a:r>
              <a:endParaRPr kumimoji="1" lang="ja-JP" altLang="en-US" baseline="-25000" dirty="0">
                <a:latin typeface="Calibri"/>
                <a:cs typeface="Calibri"/>
              </a:endParaRPr>
            </a:p>
          </p:txBody>
        </p:sp>
        <p:sp>
          <p:nvSpPr>
            <p:cNvPr id="45" name="右大かっこ 44"/>
            <p:cNvSpPr/>
            <p:nvPr/>
          </p:nvSpPr>
          <p:spPr>
            <a:xfrm>
              <a:off x="2418809" y="3788414"/>
              <a:ext cx="95791" cy="783586"/>
            </a:xfrm>
            <a:prstGeom prst="rightBracke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Calibri"/>
                <a:cs typeface="Calibri"/>
              </a:endParaRPr>
            </a:p>
          </p:txBody>
        </p:sp>
        <p:sp>
          <p:nvSpPr>
            <p:cNvPr id="19" name="正方形/長方形 18"/>
            <p:cNvSpPr/>
            <p:nvPr/>
          </p:nvSpPr>
          <p:spPr>
            <a:xfrm>
              <a:off x="2222504" y="3831162"/>
              <a:ext cx="148353" cy="859367"/>
            </a:xfrm>
            <a:custGeom>
              <a:avLst/>
              <a:gdLst>
                <a:gd name="connsiteX0" fmla="*/ 0 w 160867"/>
                <a:gd name="connsiteY0" fmla="*/ 0 h 711200"/>
                <a:gd name="connsiteX1" fmla="*/ 160867 w 160867"/>
                <a:gd name="connsiteY1" fmla="*/ 0 h 711200"/>
                <a:gd name="connsiteX2" fmla="*/ 160867 w 160867"/>
                <a:gd name="connsiteY2" fmla="*/ 711200 h 711200"/>
                <a:gd name="connsiteX3" fmla="*/ 0 w 160867"/>
                <a:gd name="connsiteY3" fmla="*/ 711200 h 711200"/>
                <a:gd name="connsiteX4" fmla="*/ 0 w 160867"/>
                <a:gd name="connsiteY4" fmla="*/ 0 h 711200"/>
                <a:gd name="connsiteX0" fmla="*/ 0 w 165101"/>
                <a:gd name="connsiteY0" fmla="*/ 0 h 711200"/>
                <a:gd name="connsiteX1" fmla="*/ 165101 w 165101"/>
                <a:gd name="connsiteY1" fmla="*/ 97366 h 711200"/>
                <a:gd name="connsiteX2" fmla="*/ 160867 w 165101"/>
                <a:gd name="connsiteY2" fmla="*/ 711200 h 711200"/>
                <a:gd name="connsiteX3" fmla="*/ 0 w 165101"/>
                <a:gd name="connsiteY3" fmla="*/ 711200 h 711200"/>
                <a:gd name="connsiteX4" fmla="*/ 0 w 165101"/>
                <a:gd name="connsiteY4" fmla="*/ 0 h 711200"/>
                <a:gd name="connsiteX0" fmla="*/ 0 w 165101"/>
                <a:gd name="connsiteY0" fmla="*/ 0 h 711200"/>
                <a:gd name="connsiteX1" fmla="*/ 165101 w 165101"/>
                <a:gd name="connsiteY1" fmla="*/ 97366 h 711200"/>
                <a:gd name="connsiteX2" fmla="*/ 160867 w 165101"/>
                <a:gd name="connsiteY2" fmla="*/ 711200 h 711200"/>
                <a:gd name="connsiteX3" fmla="*/ 0 w 165101"/>
                <a:gd name="connsiteY3" fmla="*/ 647700 h 711200"/>
                <a:gd name="connsiteX4" fmla="*/ 0 w 165101"/>
                <a:gd name="connsiteY4" fmla="*/ 0 h 711200"/>
                <a:gd name="connsiteX0" fmla="*/ 0 w 165101"/>
                <a:gd name="connsiteY0" fmla="*/ 0 h 817034"/>
                <a:gd name="connsiteX1" fmla="*/ 165101 w 165101"/>
                <a:gd name="connsiteY1" fmla="*/ 97366 h 817034"/>
                <a:gd name="connsiteX2" fmla="*/ 160867 w 165101"/>
                <a:gd name="connsiteY2" fmla="*/ 817034 h 817034"/>
                <a:gd name="connsiteX3" fmla="*/ 0 w 165101"/>
                <a:gd name="connsiteY3" fmla="*/ 647700 h 817034"/>
                <a:gd name="connsiteX4" fmla="*/ 0 w 165101"/>
                <a:gd name="connsiteY4" fmla="*/ 0 h 817034"/>
                <a:gd name="connsiteX0" fmla="*/ 0 w 165101"/>
                <a:gd name="connsiteY0" fmla="*/ 0 h 817034"/>
                <a:gd name="connsiteX1" fmla="*/ 165101 w 165101"/>
                <a:gd name="connsiteY1" fmla="*/ 97366 h 817034"/>
                <a:gd name="connsiteX2" fmla="*/ 160867 w 165101"/>
                <a:gd name="connsiteY2" fmla="*/ 817034 h 817034"/>
                <a:gd name="connsiteX3" fmla="*/ 0 w 165101"/>
                <a:gd name="connsiteY3" fmla="*/ 588433 h 817034"/>
                <a:gd name="connsiteX4" fmla="*/ 0 w 165101"/>
                <a:gd name="connsiteY4" fmla="*/ 0 h 817034"/>
                <a:gd name="connsiteX0" fmla="*/ 0 w 165101"/>
                <a:gd name="connsiteY0" fmla="*/ 0 h 795867"/>
                <a:gd name="connsiteX1" fmla="*/ 165101 w 165101"/>
                <a:gd name="connsiteY1" fmla="*/ 97366 h 795867"/>
                <a:gd name="connsiteX2" fmla="*/ 160867 w 165101"/>
                <a:gd name="connsiteY2" fmla="*/ 795867 h 795867"/>
                <a:gd name="connsiteX3" fmla="*/ 0 w 165101"/>
                <a:gd name="connsiteY3" fmla="*/ 588433 h 795867"/>
                <a:gd name="connsiteX4" fmla="*/ 0 w 165101"/>
                <a:gd name="connsiteY4" fmla="*/ 0 h 795867"/>
                <a:gd name="connsiteX0" fmla="*/ 0 w 161274"/>
                <a:gd name="connsiteY0" fmla="*/ 0 h 795867"/>
                <a:gd name="connsiteX1" fmla="*/ 160868 w 161274"/>
                <a:gd name="connsiteY1" fmla="*/ 55033 h 795867"/>
                <a:gd name="connsiteX2" fmla="*/ 160867 w 161274"/>
                <a:gd name="connsiteY2" fmla="*/ 795867 h 795867"/>
                <a:gd name="connsiteX3" fmla="*/ 0 w 161274"/>
                <a:gd name="connsiteY3" fmla="*/ 588433 h 795867"/>
                <a:gd name="connsiteX4" fmla="*/ 0 w 161274"/>
                <a:gd name="connsiteY4" fmla="*/ 0 h 795867"/>
                <a:gd name="connsiteX0" fmla="*/ 0 w 161274"/>
                <a:gd name="connsiteY0" fmla="*/ 50801 h 846668"/>
                <a:gd name="connsiteX1" fmla="*/ 160868 w 161274"/>
                <a:gd name="connsiteY1" fmla="*/ 0 h 846668"/>
                <a:gd name="connsiteX2" fmla="*/ 160867 w 161274"/>
                <a:gd name="connsiteY2" fmla="*/ 846668 h 846668"/>
                <a:gd name="connsiteX3" fmla="*/ 0 w 161274"/>
                <a:gd name="connsiteY3" fmla="*/ 639234 h 846668"/>
                <a:gd name="connsiteX4" fmla="*/ 0 w 161274"/>
                <a:gd name="connsiteY4" fmla="*/ 50801 h 846668"/>
                <a:gd name="connsiteX0" fmla="*/ 8467 w 161274"/>
                <a:gd name="connsiteY0" fmla="*/ 88901 h 846668"/>
                <a:gd name="connsiteX1" fmla="*/ 160868 w 161274"/>
                <a:gd name="connsiteY1" fmla="*/ 0 h 846668"/>
                <a:gd name="connsiteX2" fmla="*/ 160867 w 161274"/>
                <a:gd name="connsiteY2" fmla="*/ 846668 h 846668"/>
                <a:gd name="connsiteX3" fmla="*/ 0 w 161274"/>
                <a:gd name="connsiteY3" fmla="*/ 639234 h 846668"/>
                <a:gd name="connsiteX4" fmla="*/ 8467 w 161274"/>
                <a:gd name="connsiteY4" fmla="*/ 88901 h 846668"/>
                <a:gd name="connsiteX0" fmla="*/ 8467 w 160868"/>
                <a:gd name="connsiteY0" fmla="*/ 88901 h 639234"/>
                <a:gd name="connsiteX1" fmla="*/ 160868 w 160868"/>
                <a:gd name="connsiteY1" fmla="*/ 0 h 639234"/>
                <a:gd name="connsiteX2" fmla="*/ 156634 w 160868"/>
                <a:gd name="connsiteY2" fmla="*/ 626534 h 639234"/>
                <a:gd name="connsiteX3" fmla="*/ 0 w 160868"/>
                <a:gd name="connsiteY3" fmla="*/ 639234 h 639234"/>
                <a:gd name="connsiteX4" fmla="*/ 8467 w 160868"/>
                <a:gd name="connsiteY4" fmla="*/ 88901 h 639234"/>
                <a:gd name="connsiteX0" fmla="*/ 0 w 152401"/>
                <a:gd name="connsiteY0" fmla="*/ 88901 h 905934"/>
                <a:gd name="connsiteX1" fmla="*/ 152401 w 152401"/>
                <a:gd name="connsiteY1" fmla="*/ 0 h 905934"/>
                <a:gd name="connsiteX2" fmla="*/ 148167 w 152401"/>
                <a:gd name="connsiteY2" fmla="*/ 626534 h 905934"/>
                <a:gd name="connsiteX3" fmla="*/ 4233 w 152401"/>
                <a:gd name="connsiteY3" fmla="*/ 905934 h 905934"/>
                <a:gd name="connsiteX4" fmla="*/ 0 w 152401"/>
                <a:gd name="connsiteY4" fmla="*/ 88901 h 905934"/>
                <a:gd name="connsiteX0" fmla="*/ 0 w 152401"/>
                <a:gd name="connsiteY0" fmla="*/ 88901 h 905934"/>
                <a:gd name="connsiteX1" fmla="*/ 152401 w 152401"/>
                <a:gd name="connsiteY1" fmla="*/ 0 h 905934"/>
                <a:gd name="connsiteX2" fmla="*/ 148167 w 152401"/>
                <a:gd name="connsiteY2" fmla="*/ 694267 h 905934"/>
                <a:gd name="connsiteX3" fmla="*/ 4233 w 152401"/>
                <a:gd name="connsiteY3" fmla="*/ 905934 h 905934"/>
                <a:gd name="connsiteX4" fmla="*/ 0 w 152401"/>
                <a:gd name="connsiteY4" fmla="*/ 88901 h 905934"/>
                <a:gd name="connsiteX0" fmla="*/ 1 w 148168"/>
                <a:gd name="connsiteY0" fmla="*/ 88901 h 905934"/>
                <a:gd name="connsiteX1" fmla="*/ 148168 w 148168"/>
                <a:gd name="connsiteY1" fmla="*/ 0 h 905934"/>
                <a:gd name="connsiteX2" fmla="*/ 143934 w 148168"/>
                <a:gd name="connsiteY2" fmla="*/ 694267 h 905934"/>
                <a:gd name="connsiteX3" fmla="*/ 0 w 148168"/>
                <a:gd name="connsiteY3" fmla="*/ 905934 h 905934"/>
                <a:gd name="connsiteX4" fmla="*/ 1 w 148168"/>
                <a:gd name="connsiteY4" fmla="*/ 88901 h 905934"/>
                <a:gd name="connsiteX0" fmla="*/ 1 w 148168"/>
                <a:gd name="connsiteY0" fmla="*/ 50801 h 867834"/>
                <a:gd name="connsiteX1" fmla="*/ 148168 w 148168"/>
                <a:gd name="connsiteY1" fmla="*/ 0 h 867834"/>
                <a:gd name="connsiteX2" fmla="*/ 143934 w 148168"/>
                <a:gd name="connsiteY2" fmla="*/ 656167 h 867834"/>
                <a:gd name="connsiteX3" fmla="*/ 0 w 148168"/>
                <a:gd name="connsiteY3" fmla="*/ 867834 h 867834"/>
                <a:gd name="connsiteX4" fmla="*/ 1 w 148168"/>
                <a:gd name="connsiteY4" fmla="*/ 50801 h 867834"/>
                <a:gd name="connsiteX0" fmla="*/ 1 w 148168"/>
                <a:gd name="connsiteY0" fmla="*/ 67734 h 867834"/>
                <a:gd name="connsiteX1" fmla="*/ 148168 w 148168"/>
                <a:gd name="connsiteY1" fmla="*/ 0 h 867834"/>
                <a:gd name="connsiteX2" fmla="*/ 143934 w 148168"/>
                <a:gd name="connsiteY2" fmla="*/ 656167 h 867834"/>
                <a:gd name="connsiteX3" fmla="*/ 0 w 148168"/>
                <a:gd name="connsiteY3" fmla="*/ 867834 h 867834"/>
                <a:gd name="connsiteX4" fmla="*/ 1 w 148168"/>
                <a:gd name="connsiteY4" fmla="*/ 67734 h 867834"/>
                <a:gd name="connsiteX0" fmla="*/ 0 w 152400"/>
                <a:gd name="connsiteY0" fmla="*/ 67734 h 867834"/>
                <a:gd name="connsiteX1" fmla="*/ 152400 w 152400"/>
                <a:gd name="connsiteY1" fmla="*/ 0 h 867834"/>
                <a:gd name="connsiteX2" fmla="*/ 148166 w 152400"/>
                <a:gd name="connsiteY2" fmla="*/ 656167 h 867834"/>
                <a:gd name="connsiteX3" fmla="*/ 4232 w 152400"/>
                <a:gd name="connsiteY3" fmla="*/ 867834 h 867834"/>
                <a:gd name="connsiteX4" fmla="*/ 0 w 152400"/>
                <a:gd name="connsiteY4" fmla="*/ 67734 h 867834"/>
                <a:gd name="connsiteX0" fmla="*/ 0 w 152400"/>
                <a:gd name="connsiteY0" fmla="*/ 12701 h 812801"/>
                <a:gd name="connsiteX1" fmla="*/ 152400 w 152400"/>
                <a:gd name="connsiteY1" fmla="*/ 0 h 812801"/>
                <a:gd name="connsiteX2" fmla="*/ 148166 w 152400"/>
                <a:gd name="connsiteY2" fmla="*/ 601134 h 812801"/>
                <a:gd name="connsiteX3" fmla="*/ 4232 w 152400"/>
                <a:gd name="connsiteY3" fmla="*/ 812801 h 812801"/>
                <a:gd name="connsiteX4" fmla="*/ 0 w 152400"/>
                <a:gd name="connsiteY4" fmla="*/ 12701 h 812801"/>
                <a:gd name="connsiteX0" fmla="*/ 0 w 152400"/>
                <a:gd name="connsiteY0" fmla="*/ 55034 h 855134"/>
                <a:gd name="connsiteX1" fmla="*/ 152400 w 152400"/>
                <a:gd name="connsiteY1" fmla="*/ 0 h 855134"/>
                <a:gd name="connsiteX2" fmla="*/ 148166 w 152400"/>
                <a:gd name="connsiteY2" fmla="*/ 643467 h 855134"/>
                <a:gd name="connsiteX3" fmla="*/ 4232 w 152400"/>
                <a:gd name="connsiteY3" fmla="*/ 855134 h 855134"/>
                <a:gd name="connsiteX4" fmla="*/ 0 w 152400"/>
                <a:gd name="connsiteY4" fmla="*/ 55034 h 855134"/>
                <a:gd name="connsiteX0" fmla="*/ 0 w 148238"/>
                <a:gd name="connsiteY0" fmla="*/ 55034 h 855134"/>
                <a:gd name="connsiteX1" fmla="*/ 131234 w 148238"/>
                <a:gd name="connsiteY1" fmla="*/ 0 h 855134"/>
                <a:gd name="connsiteX2" fmla="*/ 148166 w 148238"/>
                <a:gd name="connsiteY2" fmla="*/ 643467 h 855134"/>
                <a:gd name="connsiteX3" fmla="*/ 4232 w 148238"/>
                <a:gd name="connsiteY3" fmla="*/ 855134 h 855134"/>
                <a:gd name="connsiteX4" fmla="*/ 0 w 148238"/>
                <a:gd name="connsiteY4" fmla="*/ 55034 h 855134"/>
                <a:gd name="connsiteX0" fmla="*/ 0 w 139821"/>
                <a:gd name="connsiteY0" fmla="*/ 55034 h 855134"/>
                <a:gd name="connsiteX1" fmla="*/ 131234 w 139821"/>
                <a:gd name="connsiteY1" fmla="*/ 0 h 855134"/>
                <a:gd name="connsiteX2" fmla="*/ 139699 w 139821"/>
                <a:gd name="connsiteY2" fmla="*/ 643467 h 855134"/>
                <a:gd name="connsiteX3" fmla="*/ 4232 w 139821"/>
                <a:gd name="connsiteY3" fmla="*/ 855134 h 855134"/>
                <a:gd name="connsiteX4" fmla="*/ 0 w 139821"/>
                <a:gd name="connsiteY4" fmla="*/ 55034 h 855134"/>
                <a:gd name="connsiteX0" fmla="*/ 0 w 143934"/>
                <a:gd name="connsiteY0" fmla="*/ 59267 h 859367"/>
                <a:gd name="connsiteX1" fmla="*/ 143934 w 143934"/>
                <a:gd name="connsiteY1" fmla="*/ 0 h 859367"/>
                <a:gd name="connsiteX2" fmla="*/ 139699 w 143934"/>
                <a:gd name="connsiteY2" fmla="*/ 647700 h 859367"/>
                <a:gd name="connsiteX3" fmla="*/ 4232 w 143934"/>
                <a:gd name="connsiteY3" fmla="*/ 859367 h 859367"/>
                <a:gd name="connsiteX4" fmla="*/ 0 w 143934"/>
                <a:gd name="connsiteY4" fmla="*/ 59267 h 859367"/>
                <a:gd name="connsiteX0" fmla="*/ 0 w 148353"/>
                <a:gd name="connsiteY0" fmla="*/ 59267 h 859367"/>
                <a:gd name="connsiteX1" fmla="*/ 143934 w 148353"/>
                <a:gd name="connsiteY1" fmla="*/ 0 h 859367"/>
                <a:gd name="connsiteX2" fmla="*/ 148166 w 148353"/>
                <a:gd name="connsiteY2" fmla="*/ 711200 h 859367"/>
                <a:gd name="connsiteX3" fmla="*/ 4232 w 148353"/>
                <a:gd name="connsiteY3" fmla="*/ 859367 h 859367"/>
                <a:gd name="connsiteX4" fmla="*/ 0 w 148353"/>
                <a:gd name="connsiteY4" fmla="*/ 59267 h 859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353" h="859367">
                  <a:moveTo>
                    <a:pt x="0" y="59267"/>
                  </a:moveTo>
                  <a:lnTo>
                    <a:pt x="143934" y="0"/>
                  </a:lnTo>
                  <a:cubicBezTo>
                    <a:pt x="142523" y="204611"/>
                    <a:pt x="149577" y="506589"/>
                    <a:pt x="148166" y="711200"/>
                  </a:cubicBezTo>
                  <a:lnTo>
                    <a:pt x="4232" y="859367"/>
                  </a:lnTo>
                  <a:cubicBezTo>
                    <a:pt x="4232" y="587023"/>
                    <a:pt x="0" y="331611"/>
                    <a:pt x="0" y="59267"/>
                  </a:cubicBezTo>
                  <a:close/>
                </a:path>
              </a:pathLst>
            </a:custGeom>
            <a:solidFill>
              <a:srgbClr val="FF0000">
                <a:alpha val="22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Calibri"/>
                <a:cs typeface="Calibri"/>
              </a:endParaRPr>
            </a:p>
          </p:txBody>
        </p:sp>
        <p:sp>
          <p:nvSpPr>
            <p:cNvPr id="53" name="テキスト ボックス 52"/>
            <p:cNvSpPr txBox="1"/>
            <p:nvPr/>
          </p:nvSpPr>
          <p:spPr>
            <a:xfrm>
              <a:off x="2530641" y="3759200"/>
              <a:ext cx="7635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 err="1" smtClean="0">
                  <a:latin typeface="Calibri"/>
                  <a:cs typeface="Calibri"/>
                </a:rPr>
                <a:t>q</a:t>
              </a:r>
              <a:r>
                <a:rPr kumimoji="1" lang="en-US" altLang="ja-JP" sz="2000" baseline="-25000" dirty="0" err="1" smtClean="0">
                  <a:latin typeface="Calibri"/>
                  <a:cs typeface="Calibri"/>
                </a:rPr>
                <a:t>y</a:t>
              </a:r>
              <a:r>
                <a:rPr kumimoji="1" lang="en-US" altLang="ja-JP" sz="2000" dirty="0" err="1" smtClean="0">
                  <a:latin typeface="Calibri"/>
                  <a:cs typeface="Calibri"/>
                </a:rPr>
                <a:t>q</a:t>
              </a:r>
              <a:r>
                <a:rPr kumimoji="1" lang="en-US" altLang="ja-JP" sz="2000" baseline="-25000" dirty="0" err="1" smtClean="0">
                  <a:latin typeface="Calibri"/>
                  <a:cs typeface="Calibri"/>
                </a:rPr>
                <a:t>z</a:t>
              </a:r>
              <a:r>
                <a:rPr kumimoji="1" lang="en-US" altLang="ja-JP" sz="2000" baseline="-25000" dirty="0" smtClean="0">
                  <a:latin typeface="Calibri"/>
                  <a:cs typeface="Calibri"/>
                </a:rPr>
                <a:t> </a:t>
              </a:r>
            </a:p>
            <a:p>
              <a:r>
                <a:rPr kumimoji="1" lang="en-US" altLang="ja-JP" sz="2000" dirty="0" smtClean="0">
                  <a:latin typeface="Calibri"/>
                  <a:cs typeface="Calibri"/>
                </a:rPr>
                <a:t>plane</a:t>
              </a:r>
              <a:endParaRPr kumimoji="1" lang="ja-JP" altLang="en-US" sz="2000" dirty="0">
                <a:latin typeface="Calibri"/>
                <a:cs typeface="Calibri"/>
              </a:endParaRPr>
            </a:p>
          </p:txBody>
        </p:sp>
      </p:grpSp>
      <p:grpSp>
        <p:nvGrpSpPr>
          <p:cNvPr id="23" name="図形グループ 22"/>
          <p:cNvGrpSpPr/>
          <p:nvPr/>
        </p:nvGrpSpPr>
        <p:grpSpPr>
          <a:xfrm>
            <a:off x="3745007" y="1225246"/>
            <a:ext cx="2339449" cy="4580018"/>
            <a:chOff x="4721751" y="1369477"/>
            <a:chExt cx="2339449" cy="4580018"/>
          </a:xfrm>
        </p:grpSpPr>
        <p:grpSp>
          <p:nvGrpSpPr>
            <p:cNvPr id="2" name="図形グループ 1"/>
            <p:cNvGrpSpPr>
              <a:grpSpLocks noChangeAspect="1"/>
            </p:cNvGrpSpPr>
            <p:nvPr/>
          </p:nvGrpSpPr>
          <p:grpSpPr>
            <a:xfrm>
              <a:off x="4721751" y="1369477"/>
              <a:ext cx="2339449" cy="4580018"/>
              <a:chOff x="1092646" y="1471074"/>
              <a:chExt cx="2260592" cy="4425637"/>
            </a:xfrm>
          </p:grpSpPr>
          <p:pic>
            <p:nvPicPr>
              <p:cNvPr id="3" name="図 2" descr="DCTR_2DRSmap_qyqz.jpg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92646" y="1471074"/>
                <a:ext cx="2260592" cy="4425637"/>
              </a:xfrm>
              <a:prstGeom prst="rect">
                <a:avLst/>
              </a:prstGeom>
            </p:spPr>
          </p:pic>
          <p:sp>
            <p:nvSpPr>
              <p:cNvPr id="11" name="テキスト ボックス 10"/>
              <p:cNvSpPr txBox="1"/>
              <p:nvPr/>
            </p:nvSpPr>
            <p:spPr>
              <a:xfrm>
                <a:off x="1847850" y="1828800"/>
                <a:ext cx="4966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600" dirty="0" smtClean="0">
                    <a:solidFill>
                      <a:schemeClr val="bg1"/>
                    </a:solidFill>
                    <a:latin typeface="Calibri"/>
                    <a:cs typeface="Calibri"/>
                  </a:rPr>
                  <a:t>002</a:t>
                </a:r>
                <a:endParaRPr kumimoji="1" lang="ja-JP" altLang="en-US" sz="1600" dirty="0">
                  <a:solidFill>
                    <a:schemeClr val="bg1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12" name="テキスト ボックス 11"/>
              <p:cNvSpPr txBox="1"/>
              <p:nvPr/>
            </p:nvSpPr>
            <p:spPr>
              <a:xfrm>
                <a:off x="1847850" y="2298700"/>
                <a:ext cx="374902" cy="3271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600" dirty="0" smtClean="0">
                    <a:solidFill>
                      <a:schemeClr val="bg1"/>
                    </a:solidFill>
                    <a:latin typeface="Calibri"/>
                    <a:cs typeface="Calibri"/>
                  </a:rPr>
                  <a:t>1</a:t>
                </a:r>
                <a:r>
                  <a:rPr kumimoji="1" lang="en-US" altLang="ja-JP" sz="1600" baseline="30000" dirty="0" smtClean="0">
                    <a:solidFill>
                      <a:schemeClr val="bg1"/>
                    </a:solidFill>
                    <a:latin typeface="Calibri"/>
                    <a:cs typeface="Calibri"/>
                  </a:rPr>
                  <a:t>st</a:t>
                </a:r>
                <a:endParaRPr kumimoji="1" lang="ja-JP" altLang="en-US" sz="1600" baseline="30000" dirty="0">
                  <a:solidFill>
                    <a:schemeClr val="bg1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13" name="テキスト ボックス 12"/>
              <p:cNvSpPr txBox="1"/>
              <p:nvPr/>
            </p:nvSpPr>
            <p:spPr>
              <a:xfrm>
                <a:off x="1854200" y="2927350"/>
                <a:ext cx="43239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600" dirty="0" smtClean="0">
                    <a:solidFill>
                      <a:schemeClr val="bg1"/>
                    </a:solidFill>
                    <a:latin typeface="Calibri"/>
                    <a:cs typeface="Calibri"/>
                  </a:rPr>
                  <a:t>2</a:t>
                </a:r>
                <a:r>
                  <a:rPr kumimoji="1" lang="en-US" altLang="ja-JP" sz="1600" baseline="30000" dirty="0" smtClean="0">
                    <a:solidFill>
                      <a:schemeClr val="bg1"/>
                    </a:solidFill>
                    <a:latin typeface="Calibri"/>
                    <a:cs typeface="Calibri"/>
                  </a:rPr>
                  <a:t>nd</a:t>
                </a:r>
                <a:endParaRPr kumimoji="1" lang="ja-JP" altLang="en-US" sz="1600" baseline="30000" dirty="0">
                  <a:solidFill>
                    <a:schemeClr val="bg1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1854200" y="3575050"/>
                <a:ext cx="4082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600" dirty="0" smtClean="0">
                    <a:solidFill>
                      <a:schemeClr val="bg1"/>
                    </a:solidFill>
                    <a:latin typeface="Calibri"/>
                    <a:cs typeface="Calibri"/>
                  </a:rPr>
                  <a:t>3</a:t>
                </a:r>
                <a:r>
                  <a:rPr kumimoji="1" lang="en-US" altLang="ja-JP" sz="1600" baseline="30000" dirty="0" smtClean="0">
                    <a:solidFill>
                      <a:schemeClr val="bg1"/>
                    </a:solidFill>
                    <a:latin typeface="Calibri"/>
                    <a:cs typeface="Calibri"/>
                  </a:rPr>
                  <a:t>rd</a:t>
                </a:r>
                <a:endParaRPr kumimoji="1" lang="ja-JP" altLang="en-US" sz="1600" baseline="30000" dirty="0">
                  <a:solidFill>
                    <a:schemeClr val="bg1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15" name="テキスト ボックス 14"/>
              <p:cNvSpPr txBox="1"/>
              <p:nvPr/>
            </p:nvSpPr>
            <p:spPr>
              <a:xfrm>
                <a:off x="1866900" y="4178300"/>
                <a:ext cx="40634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600" dirty="0" smtClean="0">
                    <a:solidFill>
                      <a:schemeClr val="bg1"/>
                    </a:solidFill>
                    <a:latin typeface="Calibri"/>
                    <a:cs typeface="Calibri"/>
                  </a:rPr>
                  <a:t>4</a:t>
                </a:r>
                <a:r>
                  <a:rPr kumimoji="1" lang="en-US" altLang="ja-JP" sz="1600" baseline="30000" dirty="0" smtClean="0">
                    <a:solidFill>
                      <a:schemeClr val="bg1"/>
                    </a:solidFill>
                    <a:latin typeface="Calibri"/>
                    <a:cs typeface="Calibri"/>
                  </a:rPr>
                  <a:t>th</a:t>
                </a:r>
                <a:endParaRPr kumimoji="1" lang="ja-JP" altLang="en-US" sz="1600" baseline="30000" dirty="0">
                  <a:solidFill>
                    <a:schemeClr val="bg1"/>
                  </a:solidFill>
                  <a:latin typeface="Calibri"/>
                  <a:cs typeface="Calibri"/>
                </a:endParaRPr>
              </a:p>
            </p:txBody>
          </p:sp>
        </p:grpSp>
        <p:sp>
          <p:nvSpPr>
            <p:cNvPr id="52" name="テキスト ボックス 51"/>
            <p:cNvSpPr txBox="1"/>
            <p:nvPr/>
          </p:nvSpPr>
          <p:spPr>
            <a:xfrm>
              <a:off x="5756441" y="5549900"/>
              <a:ext cx="28469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Ins="0" bIns="0" rtlCol="0">
              <a:spAutoFit/>
            </a:bodyPr>
            <a:lstStyle/>
            <a:p>
              <a:r>
                <a:rPr kumimoji="1" lang="en-US" altLang="ja-JP" dirty="0" err="1" smtClean="0">
                  <a:latin typeface="Calibri"/>
                  <a:cs typeface="Calibri"/>
                </a:rPr>
                <a:t>q</a:t>
              </a:r>
              <a:r>
                <a:rPr kumimoji="1" lang="en-US" altLang="ja-JP" baseline="-25000" dirty="0" err="1" smtClean="0">
                  <a:latin typeface="Calibri"/>
                  <a:cs typeface="Calibri"/>
                </a:rPr>
                <a:t>y</a:t>
              </a:r>
              <a:endParaRPr kumimoji="1" lang="ja-JP" altLang="en-US" baseline="-25000" dirty="0">
                <a:latin typeface="Calibri"/>
                <a:cs typeface="Calibri"/>
              </a:endParaRPr>
            </a:p>
          </p:txBody>
        </p:sp>
      </p:grpSp>
      <p:sp>
        <p:nvSpPr>
          <p:cNvPr id="6" name="テキスト ボックス 5"/>
          <p:cNvSpPr txBox="1"/>
          <p:nvPr/>
        </p:nvSpPr>
        <p:spPr>
          <a:xfrm>
            <a:off x="6597888" y="764704"/>
            <a:ext cx="1944216" cy="700592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84216" tIns="42108" rIns="84216" bIns="42108" rtlCol="0">
            <a:spAutoFit/>
          </a:bodyPr>
          <a:lstStyle/>
          <a:p>
            <a:pPr algn="ctr"/>
            <a:r>
              <a:rPr lang="en-US" altLang="ja-JP" sz="2000" dirty="0" smtClean="0">
                <a:solidFill>
                  <a:schemeClr val="tx1"/>
                </a:solidFill>
                <a:latin typeface="Calibri"/>
                <a:cs typeface="Calibri"/>
              </a:rPr>
              <a:t>Angle scan</a:t>
            </a:r>
          </a:p>
          <a:p>
            <a:pPr algn="ctr"/>
            <a:r>
              <a:rPr lang="en-US" altLang="ja-JP" sz="2000" dirty="0" smtClean="0">
                <a:solidFill>
                  <a:schemeClr val="tx1"/>
                </a:solidFill>
                <a:latin typeface="Calibri"/>
                <a:cs typeface="Calibri"/>
              </a:rPr>
              <a:t> (point detector)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309856" y="1402323"/>
            <a:ext cx="689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  <a:latin typeface="Calibri"/>
                <a:cs typeface="Calibri"/>
              </a:rPr>
              <a:t>10</a:t>
            </a:r>
            <a:r>
              <a:rPr lang="en-US" altLang="ja-JP" sz="2000" baseline="30000" dirty="0" smtClean="0">
                <a:solidFill>
                  <a:srgbClr val="FF0000"/>
                </a:solidFill>
                <a:latin typeface="Calibri"/>
                <a:cs typeface="Calibri"/>
              </a:rPr>
              <a:t>4</a:t>
            </a:r>
            <a:r>
              <a:rPr kumimoji="1" lang="en-US" altLang="ja-JP" sz="2000" dirty="0" smtClean="0">
                <a:solidFill>
                  <a:srgbClr val="FF0000"/>
                </a:solidFill>
                <a:latin typeface="Calibri"/>
                <a:cs typeface="Calibri"/>
              </a:rPr>
              <a:t> s</a:t>
            </a:r>
            <a:endParaRPr kumimoji="1" lang="ja-JP" altLang="en-US" sz="2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4901630" y="960467"/>
            <a:ext cx="53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0000"/>
                </a:solidFill>
                <a:latin typeface="Calibri"/>
                <a:cs typeface="Calibri"/>
              </a:rPr>
              <a:t>1 s</a:t>
            </a:r>
            <a:endParaRPr kumimoji="1" lang="ja-JP" altLang="en-US" sz="24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grpSp>
        <p:nvGrpSpPr>
          <p:cNvPr id="18" name="図形グループ 17"/>
          <p:cNvGrpSpPr>
            <a:grpSpLocks noChangeAspect="1"/>
          </p:cNvGrpSpPr>
          <p:nvPr/>
        </p:nvGrpSpPr>
        <p:grpSpPr>
          <a:xfrm>
            <a:off x="545719" y="1184710"/>
            <a:ext cx="2339826" cy="1265090"/>
            <a:chOff x="7614076" y="5416168"/>
            <a:chExt cx="2418712" cy="1307738"/>
          </a:xfrm>
        </p:grpSpPr>
        <p:pic>
          <p:nvPicPr>
            <p:cNvPr id="28" name="図 2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14076" y="5755315"/>
              <a:ext cx="2418712" cy="968591"/>
            </a:xfrm>
            <a:prstGeom prst="rect">
              <a:avLst/>
            </a:prstGeom>
            <a:ln>
              <a:solidFill>
                <a:srgbClr val="FFFFFF"/>
              </a:solidFill>
            </a:ln>
          </p:spPr>
        </p:pic>
        <p:sp>
          <p:nvSpPr>
            <p:cNvPr id="21" name="テキスト ボックス 20"/>
            <p:cNvSpPr txBox="1"/>
            <p:nvPr/>
          </p:nvSpPr>
          <p:spPr>
            <a:xfrm>
              <a:off x="9598119" y="5665131"/>
              <a:ext cx="413882" cy="406057"/>
            </a:xfrm>
            <a:prstGeom prst="rect">
              <a:avLst/>
            </a:prstGeom>
            <a:noFill/>
          </p:spPr>
          <p:txBody>
            <a:bodyPr wrap="none" lIns="84216" tIns="42108" rIns="84216" bIns="42108" rtlCol="0">
              <a:spAutoFit/>
            </a:bodyPr>
            <a:lstStyle/>
            <a:p>
              <a:r>
                <a:rPr lang="en-US" altLang="ja-JP" sz="2000" dirty="0" smtClean="0">
                  <a:solidFill>
                    <a:srgbClr val="FFFFFF"/>
                  </a:solidFill>
                  <a:latin typeface="Calibri"/>
                  <a:cs typeface="Calibri"/>
                </a:rPr>
                <a:t>1s</a:t>
              </a:r>
              <a:endParaRPr lang="ja-JP" altLang="en-US" sz="2000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7664876" y="5416168"/>
              <a:ext cx="448692" cy="381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Calibri"/>
                  <a:cs typeface="Calibri"/>
                </a:rPr>
                <a:t>4</a:t>
              </a:r>
              <a:r>
                <a:rPr kumimoji="1" lang="en-US" altLang="ja-JP" baseline="30000" dirty="0" smtClean="0">
                  <a:latin typeface="Calibri"/>
                  <a:cs typeface="Calibri"/>
                </a:rPr>
                <a:t>th</a:t>
              </a:r>
              <a:endParaRPr kumimoji="1" lang="ja-JP" altLang="en-US" baseline="30000" dirty="0">
                <a:latin typeface="Calibri"/>
                <a:cs typeface="Calibri"/>
              </a:endParaRP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8152381" y="5416168"/>
              <a:ext cx="450867" cy="381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Calibri"/>
                  <a:cs typeface="Calibri"/>
                </a:rPr>
                <a:t>3</a:t>
              </a:r>
              <a:r>
                <a:rPr kumimoji="1" lang="en-US" altLang="ja-JP" baseline="30000" dirty="0" smtClean="0">
                  <a:latin typeface="Calibri"/>
                  <a:cs typeface="Calibri"/>
                </a:rPr>
                <a:t>rd</a:t>
              </a:r>
              <a:endParaRPr kumimoji="1" lang="ja-JP" altLang="en-US" baseline="30000" dirty="0">
                <a:latin typeface="Calibri"/>
                <a:cs typeface="Calibri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8648252" y="5416168"/>
              <a:ext cx="478985" cy="381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latin typeface="Calibri"/>
                  <a:cs typeface="Calibri"/>
                </a:rPr>
                <a:t>2</a:t>
              </a:r>
              <a:r>
                <a:rPr lang="en-US" altLang="ja-JP" baseline="30000" dirty="0" smtClean="0">
                  <a:latin typeface="Calibri"/>
                  <a:cs typeface="Calibri"/>
                </a:rPr>
                <a:t>nd</a:t>
              </a:r>
              <a:endParaRPr kumimoji="1" lang="ja-JP" altLang="en-US" baseline="30000" dirty="0">
                <a:latin typeface="Calibri"/>
                <a:cs typeface="Calibri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9066643" y="5416168"/>
              <a:ext cx="429506" cy="381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Calibri"/>
                  <a:cs typeface="Calibri"/>
                </a:rPr>
                <a:t>1</a:t>
              </a:r>
              <a:r>
                <a:rPr kumimoji="1" lang="en-US" altLang="ja-JP" baseline="30000" dirty="0" smtClean="0">
                  <a:latin typeface="Calibri"/>
                  <a:cs typeface="Calibri"/>
                </a:rPr>
                <a:t>st</a:t>
              </a:r>
              <a:endParaRPr kumimoji="1" lang="ja-JP" altLang="en-US" baseline="30000" dirty="0">
                <a:latin typeface="Calibri"/>
                <a:cs typeface="Calibri"/>
              </a:endParaRPr>
            </a:p>
          </p:txBody>
        </p:sp>
      </p:grpSp>
      <p:sp>
        <p:nvSpPr>
          <p:cNvPr id="32" name="テキスト ボックス 31"/>
          <p:cNvSpPr txBox="1"/>
          <p:nvPr/>
        </p:nvSpPr>
        <p:spPr>
          <a:xfrm>
            <a:off x="2886955" y="1439387"/>
            <a:ext cx="1119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Calibri"/>
                <a:cs typeface="Calibri"/>
              </a:rPr>
              <a:t>Conversion</a:t>
            </a:r>
            <a:endParaRPr kumimoji="1" lang="ja-JP" altLang="en-US" sz="1600" dirty="0">
              <a:latin typeface="Calibri"/>
              <a:cs typeface="Calibri"/>
            </a:endParaRPr>
          </a:p>
        </p:txBody>
      </p:sp>
      <p:sp>
        <p:nvSpPr>
          <p:cNvPr id="30" name="右矢印 29"/>
          <p:cNvSpPr/>
          <p:nvPr/>
        </p:nvSpPr>
        <p:spPr>
          <a:xfrm>
            <a:off x="3118232" y="1802745"/>
            <a:ext cx="783584" cy="300454"/>
          </a:xfrm>
          <a:prstGeom prst="right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alibri"/>
              <a:cs typeface="Calibri"/>
            </a:endParaRP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6300193" y="4581128"/>
            <a:ext cx="2736303" cy="163121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  <a:latin typeface="Calibri"/>
                <a:cs typeface="Calibri"/>
              </a:rPr>
              <a:t>Quick characterization of </a:t>
            </a:r>
            <a:r>
              <a:rPr kumimoji="1" lang="en-US" altLang="ja-JP" sz="2000" dirty="0" err="1" smtClean="0">
                <a:solidFill>
                  <a:srgbClr val="FF0000"/>
                </a:solidFill>
                <a:latin typeface="Calibri"/>
                <a:cs typeface="Calibri"/>
              </a:rPr>
              <a:t>thinfilm</a:t>
            </a:r>
            <a:r>
              <a:rPr kumimoji="1" lang="en-US" altLang="ja-JP" sz="2000" dirty="0" smtClean="0">
                <a:solidFill>
                  <a:srgbClr val="FF0000"/>
                </a:solidFill>
                <a:latin typeface="Calibri"/>
                <a:cs typeface="Calibri"/>
              </a:rPr>
              <a:t> structure</a:t>
            </a:r>
          </a:p>
          <a:p>
            <a:pPr marL="342900" indent="-342900">
              <a:buFont typeface="Arial"/>
              <a:buChar char="•"/>
            </a:pPr>
            <a:r>
              <a:rPr lang="en-US" altLang="ja-JP" sz="2000" dirty="0" smtClean="0">
                <a:latin typeface="Calibri"/>
                <a:cs typeface="Calibri"/>
              </a:rPr>
              <a:t>Orientation</a:t>
            </a:r>
          </a:p>
          <a:p>
            <a:pPr marL="342900" indent="-342900">
              <a:buFont typeface="Arial"/>
              <a:buChar char="•"/>
            </a:pPr>
            <a:r>
              <a:rPr lang="en-US" altLang="ja-JP" sz="2000" dirty="0" smtClean="0">
                <a:latin typeface="Calibri"/>
                <a:cs typeface="Calibri"/>
              </a:rPr>
              <a:t>Domain shape</a:t>
            </a:r>
          </a:p>
          <a:p>
            <a:pPr marL="342900" indent="-342900">
              <a:buFont typeface="Arial"/>
              <a:buChar char="•"/>
            </a:pPr>
            <a:r>
              <a:rPr lang="en-US" altLang="ja-JP" sz="2000" dirty="0" smtClean="0">
                <a:latin typeface="Calibri"/>
                <a:cs typeface="Calibri"/>
              </a:rPr>
              <a:t>Strain</a:t>
            </a: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648072" y="118381"/>
            <a:ext cx="7812360" cy="71833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ja-JP" sz="3600" b="1" i="1" dirty="0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Fast </a:t>
            </a:r>
            <a:r>
              <a:rPr lang="en-US" altLang="ja-JP" sz="3600" b="1" i="1" dirty="0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Reciprocal Space Mapping</a:t>
            </a:r>
            <a:endParaRPr kumimoji="1" lang="ja-JP" altLang="en-US" sz="3600" b="1" i="1" dirty="0">
              <a:solidFill>
                <a:srgbClr val="000090"/>
              </a:solidFill>
              <a:latin typeface="Calibri"/>
              <a:ea typeface="メイリオ"/>
              <a:cs typeface="Calibri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DFA82-75E9-4151-ABE3-FF94F5EC9792}" type="slidenum">
              <a:rPr lang="en-US" altLang="ja-JP" smtClean="0"/>
              <a:pPr/>
              <a:t>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7431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331640" y="2455922"/>
            <a:ext cx="6480720" cy="1549142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71500" indent="-571500">
              <a:lnSpc>
                <a:spcPct val="120000"/>
              </a:lnSpc>
              <a:buFont typeface="Arial"/>
              <a:buChar char="•"/>
            </a:pPr>
            <a:r>
              <a:rPr kumimoji="1" lang="en-US" altLang="ja-JP" sz="4000" b="1" dirty="0" smtClean="0">
                <a:solidFill>
                  <a:schemeClr val="bg1"/>
                </a:solidFill>
                <a:latin typeface="Calibri"/>
                <a:cs typeface="Calibri"/>
              </a:rPr>
              <a:t>Electrochemical reaction</a:t>
            </a:r>
          </a:p>
          <a:p>
            <a:pPr marL="571500" indent="-571500">
              <a:lnSpc>
                <a:spcPct val="120000"/>
              </a:lnSpc>
              <a:buFont typeface="Arial"/>
              <a:buChar char="•"/>
            </a:pPr>
            <a:r>
              <a:rPr lang="en-US" altLang="ja-JP" sz="4000" b="1" dirty="0" smtClean="0">
                <a:solidFill>
                  <a:schemeClr val="bg1"/>
                </a:solidFill>
                <a:latin typeface="Calibri"/>
                <a:cs typeface="Calibri"/>
              </a:rPr>
              <a:t>Thin film growth</a:t>
            </a:r>
            <a:endParaRPr kumimoji="1" lang="ja-JP" altLang="en-US" sz="40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50F07-A732-4405-B9F8-FA52AF166E10}" type="slidenum">
              <a:rPr lang="en-US" altLang="ja-JP" smtClean="0"/>
              <a:pPr/>
              <a:t>7</a:t>
            </a:fld>
            <a:endParaRPr lang="en-US" altLang="ja-JP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331640" y="1628800"/>
            <a:ext cx="46987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 smtClean="0">
                <a:solidFill>
                  <a:schemeClr val="bg1"/>
                </a:solidFill>
                <a:latin typeface="Calibri"/>
                <a:cs typeface="Calibri"/>
              </a:rPr>
              <a:t>Real time monitoring</a:t>
            </a:r>
            <a:endParaRPr kumimoji="1" lang="ja-JP" altLang="en-US" sz="40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9415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図形グループ 6"/>
          <p:cNvGrpSpPr/>
          <p:nvPr/>
        </p:nvGrpSpPr>
        <p:grpSpPr>
          <a:xfrm>
            <a:off x="4416293" y="2915461"/>
            <a:ext cx="3914149" cy="2592288"/>
            <a:chOff x="4283968" y="2769124"/>
            <a:chExt cx="3914149" cy="2592288"/>
          </a:xfrm>
        </p:grpSpPr>
        <p:pic>
          <p:nvPicPr>
            <p:cNvPr id="408" name="図 40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062" b="2659"/>
            <a:stretch/>
          </p:blipFill>
          <p:spPr>
            <a:xfrm>
              <a:off x="4283968" y="2769124"/>
              <a:ext cx="3914149" cy="2592288"/>
            </a:xfrm>
            <a:prstGeom prst="rect">
              <a:avLst/>
            </a:prstGeom>
          </p:spPr>
        </p:pic>
        <p:cxnSp>
          <p:nvCxnSpPr>
            <p:cNvPr id="409" name="直線矢印コネクタ 408"/>
            <p:cNvCxnSpPr/>
            <p:nvPr/>
          </p:nvCxnSpPr>
          <p:spPr>
            <a:xfrm>
              <a:off x="6948264" y="4150241"/>
              <a:ext cx="251998" cy="0"/>
            </a:xfrm>
            <a:prstGeom prst="straightConnector1">
              <a:avLst/>
            </a:prstGeom>
            <a:ln>
              <a:solidFill>
                <a:srgbClr val="D2000A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直線矢印コネクタ 409"/>
            <p:cNvCxnSpPr/>
            <p:nvPr/>
          </p:nvCxnSpPr>
          <p:spPr>
            <a:xfrm flipH="1">
              <a:off x="6300192" y="4150241"/>
              <a:ext cx="251998" cy="0"/>
            </a:xfrm>
            <a:prstGeom prst="straightConnector1">
              <a:avLst/>
            </a:prstGeom>
            <a:ln>
              <a:solidFill>
                <a:srgbClr val="0000CA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1" name="テキスト ボックス 430"/>
            <p:cNvSpPr txBox="1"/>
            <p:nvPr/>
          </p:nvSpPr>
          <p:spPr>
            <a:xfrm>
              <a:off x="6889989" y="4294257"/>
              <a:ext cx="11821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>
                  <a:latin typeface="Times New Roman"/>
                  <a:cs typeface="Times New Roman"/>
                </a:rPr>
                <a:t>0.5M CH</a:t>
              </a:r>
              <a:r>
                <a:rPr kumimoji="1" lang="en-US" altLang="ja-JP" sz="1400" baseline="-25000" dirty="0" smtClean="0">
                  <a:latin typeface="Times New Roman"/>
                  <a:cs typeface="Times New Roman"/>
                </a:rPr>
                <a:t>3</a:t>
              </a:r>
              <a:r>
                <a:rPr kumimoji="1" lang="en-US" altLang="ja-JP" sz="1400" dirty="0" smtClean="0">
                  <a:latin typeface="Times New Roman"/>
                  <a:cs typeface="Times New Roman"/>
                </a:rPr>
                <a:t>OH</a:t>
              </a:r>
            </a:p>
            <a:p>
              <a:r>
                <a:rPr lang="en-US" altLang="ja-JP" sz="1400" dirty="0" smtClean="0">
                  <a:latin typeface="Times New Roman"/>
                  <a:cs typeface="Times New Roman"/>
                </a:rPr>
                <a:t>0.1M HClO</a:t>
              </a:r>
              <a:r>
                <a:rPr lang="en-US" altLang="ja-JP" sz="1400" baseline="-25000" dirty="0" smtClean="0">
                  <a:latin typeface="Times New Roman"/>
                  <a:cs typeface="Times New Roman"/>
                </a:rPr>
                <a:t>4</a:t>
              </a:r>
              <a:endParaRPr kumimoji="1" lang="ja-JP" altLang="en-US" sz="1400" baseline="-25000" dirty="0">
                <a:latin typeface="Times New Roman"/>
                <a:cs typeface="Times New Roman"/>
              </a:endParaRPr>
            </a:p>
          </p:txBody>
        </p:sp>
      </p:grpSp>
      <p:grpSp>
        <p:nvGrpSpPr>
          <p:cNvPr id="84" name="図形グループ 83"/>
          <p:cNvGrpSpPr>
            <a:grpSpLocks/>
          </p:cNvGrpSpPr>
          <p:nvPr/>
        </p:nvGrpSpPr>
        <p:grpSpPr>
          <a:xfrm>
            <a:off x="180585" y="1474420"/>
            <a:ext cx="4042622" cy="2447992"/>
            <a:chOff x="11737" y="1115156"/>
            <a:chExt cx="4005550" cy="2598796"/>
          </a:xfrm>
        </p:grpSpPr>
        <p:grpSp>
          <p:nvGrpSpPr>
            <p:cNvPr id="85" name="図形グループ 84"/>
            <p:cNvGrpSpPr/>
            <p:nvPr/>
          </p:nvGrpSpPr>
          <p:grpSpPr>
            <a:xfrm>
              <a:off x="508000" y="1749296"/>
              <a:ext cx="1278926" cy="1632212"/>
              <a:chOff x="508000" y="1749296"/>
              <a:chExt cx="1278926" cy="1632212"/>
            </a:xfrm>
            <a:gradFill flip="none" rotWithShape="1">
              <a:gsLst>
                <a:gs pos="0">
                  <a:srgbClr val="FFFFFF"/>
                </a:gs>
                <a:gs pos="100000">
                  <a:srgbClr val="0000FF"/>
                </a:gs>
              </a:gsLst>
              <a:lin ang="0" scaled="1"/>
              <a:tileRect/>
            </a:gradFill>
          </p:grpSpPr>
          <p:grpSp>
            <p:nvGrpSpPr>
              <p:cNvPr id="120" name="図形グループ 119"/>
              <p:cNvGrpSpPr/>
              <p:nvPr/>
            </p:nvGrpSpPr>
            <p:grpSpPr>
              <a:xfrm>
                <a:off x="508000" y="1973382"/>
                <a:ext cx="359373" cy="1184040"/>
                <a:chOff x="508000" y="1966426"/>
                <a:chExt cx="359373" cy="1184040"/>
              </a:xfrm>
              <a:grpFill/>
              <a:effectLst/>
            </p:grpSpPr>
            <p:sp>
              <p:nvSpPr>
                <p:cNvPr id="122" name="正方形/長方形 121"/>
                <p:cNvSpPr/>
                <p:nvPr/>
              </p:nvSpPr>
              <p:spPr>
                <a:xfrm>
                  <a:off x="508000" y="1966426"/>
                  <a:ext cx="359373" cy="28147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3" name="正方形/長方形 122"/>
                <p:cNvSpPr/>
                <p:nvPr/>
              </p:nvSpPr>
              <p:spPr>
                <a:xfrm>
                  <a:off x="508000" y="2868992"/>
                  <a:ext cx="359373" cy="28147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121" name="正方形/長方形 120"/>
              <p:cNvSpPr/>
              <p:nvPr/>
            </p:nvSpPr>
            <p:spPr>
              <a:xfrm>
                <a:off x="854673" y="1749296"/>
                <a:ext cx="932253" cy="1632212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86" name="図形グループ 85"/>
            <p:cNvGrpSpPr/>
            <p:nvPr/>
          </p:nvGrpSpPr>
          <p:grpSpPr>
            <a:xfrm flipH="1">
              <a:off x="2380693" y="1749296"/>
              <a:ext cx="1278926" cy="1632212"/>
              <a:chOff x="2097829" y="1749296"/>
              <a:chExt cx="1278926" cy="1632212"/>
            </a:xfrm>
            <a:gradFill flip="none" rotWithShape="1">
              <a:gsLst>
                <a:gs pos="0">
                  <a:srgbClr val="FFFFFF"/>
                </a:gs>
                <a:gs pos="100000">
                  <a:srgbClr val="EB0000"/>
                </a:gs>
              </a:gsLst>
              <a:lin ang="0" scaled="1"/>
              <a:tileRect/>
            </a:gradFill>
          </p:grpSpPr>
          <p:grpSp>
            <p:nvGrpSpPr>
              <p:cNvPr id="116" name="図形グループ 115"/>
              <p:cNvGrpSpPr/>
              <p:nvPr/>
            </p:nvGrpSpPr>
            <p:grpSpPr>
              <a:xfrm>
                <a:off x="2097829" y="1973382"/>
                <a:ext cx="359373" cy="1184040"/>
                <a:chOff x="508000" y="1966426"/>
                <a:chExt cx="359373" cy="1184040"/>
              </a:xfrm>
              <a:grpFill/>
              <a:effectLst/>
            </p:grpSpPr>
            <p:sp>
              <p:nvSpPr>
                <p:cNvPr id="118" name="正方形/長方形 117"/>
                <p:cNvSpPr/>
                <p:nvPr/>
              </p:nvSpPr>
              <p:spPr>
                <a:xfrm>
                  <a:off x="508000" y="1966426"/>
                  <a:ext cx="359373" cy="28147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9" name="正方形/長方形 118"/>
                <p:cNvSpPr/>
                <p:nvPr/>
              </p:nvSpPr>
              <p:spPr>
                <a:xfrm>
                  <a:off x="508000" y="2868992"/>
                  <a:ext cx="359373" cy="28147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117" name="正方形/長方形 116"/>
              <p:cNvSpPr/>
              <p:nvPr/>
            </p:nvSpPr>
            <p:spPr>
              <a:xfrm>
                <a:off x="2444502" y="1749296"/>
                <a:ext cx="932253" cy="1632212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87" name="正方形/長方形 86"/>
            <p:cNvSpPr/>
            <p:nvPr/>
          </p:nvSpPr>
          <p:spPr>
            <a:xfrm flipH="1">
              <a:off x="1795705" y="1749296"/>
              <a:ext cx="615933" cy="1632212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右矢印 87"/>
            <p:cNvSpPr/>
            <p:nvPr/>
          </p:nvSpPr>
          <p:spPr>
            <a:xfrm>
              <a:off x="1802055" y="2118832"/>
              <a:ext cx="585946" cy="864096"/>
            </a:xfrm>
            <a:prstGeom prst="rightArrow">
              <a:avLst>
                <a:gd name="adj1" fmla="val 50000"/>
                <a:gd name="adj2" fmla="val 35254"/>
              </a:avLst>
            </a:prstGeom>
            <a:solidFill>
              <a:srgbClr val="0AD40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 smtClean="0">
                  <a:solidFill>
                    <a:schemeClr val="tx1"/>
                  </a:solidFill>
                </a:rPr>
                <a:t>6H</a:t>
              </a:r>
              <a:r>
                <a:rPr kumimoji="1" lang="en-US" altLang="ja-JP" sz="1400" baseline="30000" dirty="0" smtClean="0">
                  <a:solidFill>
                    <a:schemeClr val="tx1"/>
                  </a:solidFill>
                </a:rPr>
                <a:t>+</a:t>
              </a:r>
              <a:endParaRPr kumimoji="1" lang="ja-JP" altLang="en-US" sz="1400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89" name="正方形/長方形 88"/>
            <p:cNvSpPr/>
            <p:nvPr/>
          </p:nvSpPr>
          <p:spPr>
            <a:xfrm>
              <a:off x="1666266" y="1749296"/>
              <a:ext cx="115987" cy="1632212"/>
            </a:xfrm>
            <a:prstGeom prst="rect">
              <a:avLst/>
            </a:prstGeom>
            <a:solidFill>
              <a:srgbClr val="00008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正方形/長方形 89"/>
            <p:cNvSpPr/>
            <p:nvPr/>
          </p:nvSpPr>
          <p:spPr>
            <a:xfrm>
              <a:off x="2410346" y="1749296"/>
              <a:ext cx="115987" cy="1632212"/>
            </a:xfrm>
            <a:prstGeom prst="rect">
              <a:avLst/>
            </a:prstGeom>
            <a:solidFill>
              <a:srgbClr val="73010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テキスト ボックス 90"/>
            <p:cNvSpPr txBox="1"/>
            <p:nvPr/>
          </p:nvSpPr>
          <p:spPr>
            <a:xfrm>
              <a:off x="878079" y="1761996"/>
              <a:ext cx="772696" cy="654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en-US" altLang="ja-JP" sz="1400" dirty="0" smtClean="0"/>
                <a:t>CH</a:t>
              </a:r>
              <a:r>
                <a:rPr kumimoji="1" lang="en-US" altLang="ja-JP" sz="1400" baseline="-25000" dirty="0" smtClean="0"/>
                <a:t>3</a:t>
              </a:r>
              <a:r>
                <a:rPr kumimoji="1" lang="en-US" altLang="ja-JP" sz="1400" dirty="0" smtClean="0"/>
                <a:t>OH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ja-JP" sz="1400" dirty="0" smtClean="0"/>
                <a:t>+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ja-JP" sz="1400" dirty="0" smtClean="0"/>
                <a:t>H</a:t>
              </a:r>
              <a:r>
                <a:rPr lang="en-US" altLang="ja-JP" sz="1400" baseline="-25000" dirty="0" smtClean="0"/>
                <a:t>2</a:t>
              </a:r>
              <a:r>
                <a:rPr lang="en-US" altLang="ja-JP" sz="1400" dirty="0" smtClean="0"/>
                <a:t>O</a:t>
              </a:r>
              <a:endParaRPr kumimoji="1" lang="ja-JP" altLang="en-US" sz="1400" dirty="0"/>
            </a:p>
          </p:txBody>
        </p:sp>
        <p:sp>
          <p:nvSpPr>
            <p:cNvPr id="92" name="テキスト ボックス 91"/>
            <p:cNvSpPr txBox="1"/>
            <p:nvPr/>
          </p:nvSpPr>
          <p:spPr>
            <a:xfrm>
              <a:off x="812804" y="2709616"/>
              <a:ext cx="903247" cy="654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en-US" altLang="ja-JP" sz="1400" dirty="0" smtClean="0"/>
                <a:t>CO</a:t>
              </a:r>
              <a:r>
                <a:rPr kumimoji="1" lang="en-US" altLang="ja-JP" sz="1400" baseline="-25000" dirty="0" smtClean="0"/>
                <a:t>2</a:t>
              </a:r>
              <a:endParaRPr kumimoji="1" lang="en-US" altLang="ja-JP" sz="1400" dirty="0" smtClean="0"/>
            </a:p>
            <a:p>
              <a:pPr algn="ctr">
                <a:lnSpc>
                  <a:spcPct val="80000"/>
                </a:lnSpc>
              </a:pPr>
              <a:r>
                <a:rPr lang="en-US" altLang="ja-JP" sz="1400" dirty="0" smtClean="0"/>
                <a:t>+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ja-JP" sz="1400" dirty="0" smtClean="0"/>
                <a:t>6H</a:t>
              </a:r>
              <a:r>
                <a:rPr lang="en-US" altLang="ja-JP" sz="1400" baseline="30000" dirty="0" smtClean="0"/>
                <a:t>+ </a:t>
              </a:r>
              <a:r>
                <a:rPr kumimoji="1" lang="en-US" altLang="ja-JP" sz="1400" dirty="0" smtClean="0"/>
                <a:t>+</a:t>
              </a:r>
              <a:r>
                <a:rPr lang="en-US" altLang="ja-JP" sz="1400" dirty="0" smtClean="0"/>
                <a:t> 6e</a:t>
              </a:r>
              <a:r>
                <a:rPr lang="en-US" altLang="ja-JP" sz="1400" baseline="30000" dirty="0" smtClean="0"/>
                <a:t>-</a:t>
              </a:r>
              <a:endParaRPr kumimoji="1" lang="ja-JP" altLang="en-US" sz="1400" baseline="30000" dirty="0"/>
            </a:p>
          </p:txBody>
        </p:sp>
        <p:cxnSp>
          <p:nvCxnSpPr>
            <p:cNvPr id="93" name="直線矢印コネクタ 92"/>
            <p:cNvCxnSpPr/>
            <p:nvPr/>
          </p:nvCxnSpPr>
          <p:spPr>
            <a:xfrm>
              <a:off x="1264427" y="2444917"/>
              <a:ext cx="0" cy="26999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テキスト ボックス 93"/>
            <p:cNvSpPr txBox="1"/>
            <p:nvPr/>
          </p:nvSpPr>
          <p:spPr>
            <a:xfrm>
              <a:off x="2634316" y="2892555"/>
              <a:ext cx="569387" cy="2898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ja-JP" sz="1400" dirty="0" smtClean="0"/>
                <a:t>3H</a:t>
              </a:r>
              <a:r>
                <a:rPr lang="en-US" altLang="ja-JP" sz="1400" baseline="-25000" dirty="0" smtClean="0"/>
                <a:t>2</a:t>
              </a:r>
              <a:r>
                <a:rPr lang="en-US" altLang="ja-JP" sz="1400" dirty="0" smtClean="0"/>
                <a:t>O</a:t>
              </a:r>
              <a:endParaRPr kumimoji="1" lang="ja-JP" altLang="en-US" sz="1400" dirty="0"/>
            </a:p>
          </p:txBody>
        </p:sp>
        <p:sp>
          <p:nvSpPr>
            <p:cNvPr id="95" name="テキスト ボックス 94"/>
            <p:cNvSpPr txBox="1"/>
            <p:nvPr/>
          </p:nvSpPr>
          <p:spPr>
            <a:xfrm>
              <a:off x="2461995" y="1842920"/>
              <a:ext cx="903247" cy="654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ja-JP" sz="1400" dirty="0" smtClean="0"/>
                <a:t>2/3O</a:t>
              </a:r>
              <a:r>
                <a:rPr lang="en-US" altLang="ja-JP" sz="1400" baseline="-25000" dirty="0"/>
                <a:t>2</a:t>
              </a:r>
              <a:endParaRPr lang="en-US" altLang="ja-JP" sz="1400" baseline="-25000" dirty="0" smtClean="0"/>
            </a:p>
            <a:p>
              <a:pPr algn="ctr">
                <a:lnSpc>
                  <a:spcPct val="80000"/>
                </a:lnSpc>
              </a:pPr>
              <a:r>
                <a:rPr kumimoji="1" lang="en-US" altLang="ja-JP" sz="1400" dirty="0" smtClean="0"/>
                <a:t>+</a:t>
              </a:r>
              <a:endParaRPr lang="en-US" altLang="ja-JP" sz="1400" dirty="0"/>
            </a:p>
            <a:p>
              <a:pPr algn="ctr">
                <a:lnSpc>
                  <a:spcPct val="80000"/>
                </a:lnSpc>
              </a:pPr>
              <a:r>
                <a:rPr lang="en-US" altLang="ja-JP" sz="1400" dirty="0" smtClean="0"/>
                <a:t>6e</a:t>
              </a:r>
              <a:r>
                <a:rPr lang="en-US" altLang="ja-JP" sz="1400" baseline="30000" dirty="0" smtClean="0"/>
                <a:t>- </a:t>
              </a:r>
              <a:r>
                <a:rPr lang="en-US" altLang="ja-JP" sz="1400" dirty="0" smtClean="0"/>
                <a:t>+ 6H</a:t>
              </a:r>
              <a:r>
                <a:rPr lang="en-US" altLang="ja-JP" sz="1400" baseline="30000" dirty="0" smtClean="0"/>
                <a:t>+</a:t>
              </a:r>
              <a:endParaRPr kumimoji="1" lang="ja-JP" altLang="en-US" sz="1400" baseline="30000" dirty="0"/>
            </a:p>
          </p:txBody>
        </p:sp>
        <p:cxnSp>
          <p:nvCxnSpPr>
            <p:cNvPr id="96" name="直線矢印コネクタ 95"/>
            <p:cNvCxnSpPr/>
            <p:nvPr/>
          </p:nvCxnSpPr>
          <p:spPr>
            <a:xfrm>
              <a:off x="2913619" y="2520541"/>
              <a:ext cx="0" cy="28799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線コネクタ 96"/>
            <p:cNvCxnSpPr/>
            <p:nvPr/>
          </p:nvCxnSpPr>
          <p:spPr>
            <a:xfrm flipV="1">
              <a:off x="1727651" y="1503384"/>
              <a:ext cx="0" cy="251997"/>
            </a:xfrm>
            <a:prstGeom prst="line">
              <a:avLst/>
            </a:prstGeom>
            <a:ln>
              <a:solidFill>
                <a:srgbClr val="333E6B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線コネクタ 97"/>
            <p:cNvCxnSpPr/>
            <p:nvPr/>
          </p:nvCxnSpPr>
          <p:spPr>
            <a:xfrm flipV="1">
              <a:off x="2467993" y="1503384"/>
              <a:ext cx="0" cy="251997"/>
            </a:xfrm>
            <a:prstGeom prst="line">
              <a:avLst/>
            </a:prstGeom>
            <a:ln>
              <a:solidFill>
                <a:srgbClr val="333E6B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線コネクタ 98"/>
            <p:cNvCxnSpPr/>
            <p:nvPr/>
          </p:nvCxnSpPr>
          <p:spPr>
            <a:xfrm flipH="1">
              <a:off x="1727651" y="1503383"/>
              <a:ext cx="753753" cy="0"/>
            </a:xfrm>
            <a:prstGeom prst="line">
              <a:avLst/>
            </a:prstGeom>
            <a:ln>
              <a:solidFill>
                <a:srgbClr val="333E6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0" name="図 9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38124" y="1115156"/>
              <a:ext cx="318936" cy="420598"/>
            </a:xfrm>
            <a:prstGeom prst="rect">
              <a:avLst/>
            </a:prstGeom>
          </p:spPr>
        </p:pic>
        <p:sp>
          <p:nvSpPr>
            <p:cNvPr id="101" name="テキスト ボックス 100"/>
            <p:cNvSpPr txBox="1"/>
            <p:nvPr/>
          </p:nvSpPr>
          <p:spPr>
            <a:xfrm>
              <a:off x="1336774" y="1430368"/>
              <a:ext cx="401635" cy="2898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ja-JP" sz="1400" dirty="0" smtClean="0"/>
                <a:t>6e</a:t>
              </a:r>
              <a:r>
                <a:rPr lang="en-US" altLang="ja-JP" sz="1400" baseline="30000" dirty="0" smtClean="0"/>
                <a:t>-</a:t>
              </a:r>
              <a:endParaRPr kumimoji="1" lang="ja-JP" altLang="en-US" sz="1400" baseline="30000" dirty="0"/>
            </a:p>
          </p:txBody>
        </p:sp>
        <p:sp>
          <p:nvSpPr>
            <p:cNvPr id="102" name="テキスト ボックス 101"/>
            <p:cNvSpPr txBox="1"/>
            <p:nvPr/>
          </p:nvSpPr>
          <p:spPr>
            <a:xfrm>
              <a:off x="3463448" y="1720191"/>
              <a:ext cx="392342" cy="2898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ja-JP" sz="1400" dirty="0" smtClean="0"/>
                <a:t>Air</a:t>
              </a:r>
              <a:endParaRPr lang="en-US" altLang="ja-JP" sz="1400" baseline="-25000" dirty="0" smtClean="0"/>
            </a:p>
          </p:txBody>
        </p:sp>
        <p:sp>
          <p:nvSpPr>
            <p:cNvPr id="103" name="テキスト ボックス 102"/>
            <p:cNvSpPr txBox="1"/>
            <p:nvPr/>
          </p:nvSpPr>
          <p:spPr>
            <a:xfrm>
              <a:off x="3370956" y="2636925"/>
              <a:ext cx="646331" cy="2898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ja-JP" sz="1400" dirty="0" smtClean="0"/>
                <a:t>Water</a:t>
              </a:r>
              <a:endParaRPr kumimoji="1" lang="ja-JP" altLang="en-US" sz="1400" dirty="0"/>
            </a:p>
          </p:txBody>
        </p:sp>
        <p:sp>
          <p:nvSpPr>
            <p:cNvPr id="104" name="テキスト ボックス 103"/>
            <p:cNvSpPr txBox="1"/>
            <p:nvPr/>
          </p:nvSpPr>
          <p:spPr>
            <a:xfrm>
              <a:off x="11737" y="1602379"/>
              <a:ext cx="898165" cy="483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ja-JP" sz="1400" dirty="0" smtClean="0"/>
                <a:t>Methanol</a:t>
              </a:r>
              <a:endParaRPr lang="en-US" altLang="ja-JP" sz="1400" dirty="0"/>
            </a:p>
            <a:p>
              <a:pPr algn="ctr">
                <a:lnSpc>
                  <a:spcPct val="90000"/>
                </a:lnSpc>
              </a:pPr>
              <a:r>
                <a:rPr lang="en-US" altLang="ja-JP" sz="1400" dirty="0" smtClean="0"/>
                <a:t>/Water</a:t>
              </a:r>
            </a:p>
          </p:txBody>
        </p:sp>
        <p:sp>
          <p:nvSpPr>
            <p:cNvPr id="105" name="テキスト ボックス 104"/>
            <p:cNvSpPr txBox="1"/>
            <p:nvPr/>
          </p:nvSpPr>
          <p:spPr>
            <a:xfrm>
              <a:off x="274603" y="2626064"/>
              <a:ext cx="466794" cy="2898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ja-JP" sz="1400" dirty="0" smtClean="0"/>
                <a:t>CO</a:t>
              </a:r>
              <a:r>
                <a:rPr lang="en-US" altLang="ja-JP" sz="1400" baseline="-25000" dirty="0" smtClean="0"/>
                <a:t>2</a:t>
              </a:r>
              <a:endParaRPr lang="en-US" altLang="ja-JP" sz="1400" baseline="-25000" dirty="0"/>
            </a:p>
          </p:txBody>
        </p:sp>
        <p:cxnSp>
          <p:nvCxnSpPr>
            <p:cNvPr id="106" name="直線矢印コネクタ 105"/>
            <p:cNvCxnSpPr/>
            <p:nvPr/>
          </p:nvCxnSpPr>
          <p:spPr>
            <a:xfrm>
              <a:off x="394477" y="2119856"/>
              <a:ext cx="24368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線矢印コネクタ 106"/>
            <p:cNvCxnSpPr/>
            <p:nvPr/>
          </p:nvCxnSpPr>
          <p:spPr>
            <a:xfrm flipH="1">
              <a:off x="394477" y="3015206"/>
              <a:ext cx="24368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線矢印コネクタ 107"/>
            <p:cNvCxnSpPr/>
            <p:nvPr/>
          </p:nvCxnSpPr>
          <p:spPr>
            <a:xfrm flipH="1">
              <a:off x="3516940" y="2119856"/>
              <a:ext cx="24368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線矢印コネクタ 108"/>
            <p:cNvCxnSpPr/>
            <p:nvPr/>
          </p:nvCxnSpPr>
          <p:spPr>
            <a:xfrm>
              <a:off x="3537778" y="3015206"/>
              <a:ext cx="24368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テキスト ボックス 109"/>
            <p:cNvSpPr txBox="1"/>
            <p:nvPr/>
          </p:nvSpPr>
          <p:spPr>
            <a:xfrm>
              <a:off x="798549" y="3344620"/>
              <a:ext cx="797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Anode</a:t>
              </a:r>
              <a:endParaRPr kumimoji="1" lang="ja-JP" altLang="en-US" dirty="0"/>
            </a:p>
          </p:txBody>
        </p:sp>
        <p:sp>
          <p:nvSpPr>
            <p:cNvPr id="114" name="テキスト ボックス 113"/>
            <p:cNvSpPr txBox="1"/>
            <p:nvPr/>
          </p:nvSpPr>
          <p:spPr>
            <a:xfrm>
              <a:off x="2495196" y="3344620"/>
              <a:ext cx="9747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Cathode</a:t>
              </a:r>
              <a:endParaRPr kumimoji="1" lang="ja-JP" altLang="en-US" dirty="0"/>
            </a:p>
          </p:txBody>
        </p:sp>
        <p:sp>
          <p:nvSpPr>
            <p:cNvPr id="115" name="テキスト ボックス 114"/>
            <p:cNvSpPr txBox="1"/>
            <p:nvPr/>
          </p:nvSpPr>
          <p:spPr>
            <a:xfrm>
              <a:off x="1782782" y="3344620"/>
              <a:ext cx="6139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PEM</a:t>
              </a:r>
              <a:endParaRPr kumimoji="1" lang="ja-JP" altLang="en-US" dirty="0"/>
            </a:p>
          </p:txBody>
        </p:sp>
      </p:grpSp>
      <p:sp>
        <p:nvSpPr>
          <p:cNvPr id="210" name="テキスト ボックス 209"/>
          <p:cNvSpPr txBox="1"/>
          <p:nvPr/>
        </p:nvSpPr>
        <p:spPr>
          <a:xfrm>
            <a:off x="2831148" y="1271081"/>
            <a:ext cx="1719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Calibri"/>
                <a:cs typeface="Calibri"/>
              </a:rPr>
              <a:t>Direct </a:t>
            </a:r>
            <a:r>
              <a:rPr lang="en-US" altLang="ja-JP" dirty="0" smtClean="0">
                <a:latin typeface="Calibri"/>
                <a:cs typeface="Calibri"/>
              </a:rPr>
              <a:t>Methanol </a:t>
            </a:r>
          </a:p>
          <a:p>
            <a:r>
              <a:rPr lang="en-US" altLang="ja-JP" dirty="0" smtClean="0">
                <a:latin typeface="Calibri"/>
                <a:cs typeface="Calibri"/>
              </a:rPr>
              <a:t>Fuel Cell</a:t>
            </a:r>
            <a:endParaRPr lang="ja-JP" altLang="en-US" dirty="0">
              <a:latin typeface="Calibri"/>
              <a:cs typeface="Calibri"/>
            </a:endParaRPr>
          </a:p>
        </p:txBody>
      </p:sp>
      <p:grpSp>
        <p:nvGrpSpPr>
          <p:cNvPr id="6" name="図形グループ 5"/>
          <p:cNvGrpSpPr/>
          <p:nvPr/>
        </p:nvGrpSpPr>
        <p:grpSpPr>
          <a:xfrm>
            <a:off x="7886410" y="3432482"/>
            <a:ext cx="1150086" cy="948802"/>
            <a:chOff x="7754085" y="3286145"/>
            <a:chExt cx="1150086" cy="948802"/>
          </a:xfrm>
        </p:grpSpPr>
        <p:sp>
          <p:nvSpPr>
            <p:cNvPr id="395" name="テキスト ボックス 394"/>
            <p:cNvSpPr txBox="1"/>
            <p:nvPr/>
          </p:nvSpPr>
          <p:spPr>
            <a:xfrm>
              <a:off x="7754085" y="3367715"/>
              <a:ext cx="344265" cy="494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kumimoji="1" lang="en-US" altLang="ja-JP" sz="1600" b="1" dirty="0" smtClean="0">
                  <a:solidFill>
                    <a:srgbClr val="3366FF"/>
                  </a:solidFill>
                  <a:latin typeface="Arials"/>
                  <a:cs typeface="Arials"/>
                </a:rPr>
                <a:t>H</a:t>
              </a:r>
            </a:p>
            <a:p>
              <a:pPr>
                <a:lnSpc>
                  <a:spcPct val="80000"/>
                </a:lnSpc>
              </a:pPr>
              <a:r>
                <a:rPr kumimoji="1" lang="en-US" altLang="ja-JP" sz="1600" b="1" dirty="0" smtClean="0">
                  <a:solidFill>
                    <a:srgbClr val="FF0000"/>
                  </a:solidFill>
                  <a:latin typeface="Arials"/>
                  <a:cs typeface="Arials"/>
                </a:rPr>
                <a:t>O</a:t>
              </a:r>
            </a:p>
          </p:txBody>
        </p:sp>
        <p:pic>
          <p:nvPicPr>
            <p:cNvPr id="416" name="図 415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26342" y="3286145"/>
              <a:ext cx="877829" cy="948802"/>
            </a:xfrm>
            <a:prstGeom prst="rect">
              <a:avLst/>
            </a:prstGeom>
          </p:spPr>
        </p:pic>
      </p:grpSp>
      <p:grpSp>
        <p:nvGrpSpPr>
          <p:cNvPr id="5" name="図形グループ 4"/>
          <p:cNvGrpSpPr/>
          <p:nvPr/>
        </p:nvGrpSpPr>
        <p:grpSpPr>
          <a:xfrm>
            <a:off x="6294005" y="1888956"/>
            <a:ext cx="2382451" cy="1877471"/>
            <a:chOff x="6161680" y="1742619"/>
            <a:chExt cx="2382451" cy="1877471"/>
          </a:xfrm>
        </p:grpSpPr>
        <p:sp>
          <p:nvSpPr>
            <p:cNvPr id="396" name="テキスト ボックス 395"/>
            <p:cNvSpPr txBox="1"/>
            <p:nvPr/>
          </p:nvSpPr>
          <p:spPr>
            <a:xfrm>
              <a:off x="6823485" y="2388950"/>
              <a:ext cx="568518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kumimoji="1" lang="en-US" altLang="ja-JP" sz="1600" b="1" dirty="0" smtClean="0">
                  <a:solidFill>
                    <a:srgbClr val="000000"/>
                  </a:solidFill>
                  <a:latin typeface="Arials"/>
                  <a:cs typeface="Arials"/>
                </a:rPr>
                <a:t>C</a:t>
              </a:r>
              <a:r>
                <a:rPr lang="en-US" altLang="ja-JP" sz="1600" b="1" dirty="0" smtClean="0">
                  <a:solidFill>
                    <a:srgbClr val="FF0000"/>
                  </a:solidFill>
                  <a:latin typeface="Arials"/>
                  <a:cs typeface="Arials"/>
                </a:rPr>
                <a:t>O</a:t>
              </a:r>
              <a:r>
                <a:rPr lang="en-US" altLang="ja-JP" sz="1600" b="1" baseline="-25000" dirty="0" smtClean="0">
                  <a:solidFill>
                    <a:srgbClr val="FF0000"/>
                  </a:solidFill>
                  <a:latin typeface="Arials"/>
                  <a:cs typeface="Arials"/>
                </a:rPr>
                <a:t>2</a:t>
              </a:r>
              <a:endParaRPr kumimoji="1" lang="ja-JP" altLang="en-US" sz="1600" b="1" baseline="-25000" dirty="0">
                <a:solidFill>
                  <a:srgbClr val="FF0000"/>
                </a:solidFill>
                <a:latin typeface="Arials"/>
                <a:cs typeface="Arials"/>
              </a:endParaRPr>
            </a:p>
          </p:txBody>
        </p:sp>
        <p:pic>
          <p:nvPicPr>
            <p:cNvPr id="415" name="図 414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>
                          <a14:foregroundMark x1="46218" y1="7426" x2="46218" y2="7426"/>
                          <a14:foregroundMark x1="75630" y1="11551" x2="75630" y2="1155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61680" y="2520001"/>
              <a:ext cx="864096" cy="1100089"/>
            </a:xfrm>
            <a:prstGeom prst="rect">
              <a:avLst/>
            </a:prstGeom>
          </p:spPr>
        </p:pic>
        <p:sp>
          <p:nvSpPr>
            <p:cNvPr id="420" name="正方形/長方形 419"/>
            <p:cNvSpPr/>
            <p:nvPr/>
          </p:nvSpPr>
          <p:spPr>
            <a:xfrm>
              <a:off x="6599915" y="1742619"/>
              <a:ext cx="1944216" cy="64633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BR" altLang="ja-JP" dirty="0" err="1" smtClean="0">
                  <a:cs typeface="Times New Roman"/>
                </a:rPr>
                <a:t>CO</a:t>
              </a:r>
              <a:r>
                <a:rPr lang="pt-BR" altLang="ja-JP" baseline="-25000" dirty="0" err="1" smtClean="0">
                  <a:cs typeface="Times New Roman"/>
                </a:rPr>
                <a:t>ad</a:t>
              </a:r>
              <a:r>
                <a:rPr lang="pt-BR" altLang="ja-JP" dirty="0" smtClean="0">
                  <a:cs typeface="Times New Roman"/>
                </a:rPr>
                <a:t> </a:t>
              </a:r>
              <a:r>
                <a:rPr lang="pt-BR" altLang="ja-JP" dirty="0">
                  <a:cs typeface="Times New Roman"/>
                </a:rPr>
                <a:t>+ </a:t>
              </a:r>
              <a:r>
                <a:rPr lang="pt-BR" altLang="ja-JP" dirty="0" err="1" smtClean="0">
                  <a:cs typeface="Times New Roman"/>
                </a:rPr>
                <a:t>OH</a:t>
              </a:r>
              <a:r>
                <a:rPr lang="pt-BR" altLang="ja-JP" baseline="-25000" dirty="0" err="1" smtClean="0">
                  <a:cs typeface="Times New Roman"/>
                </a:rPr>
                <a:t>ad</a:t>
              </a:r>
              <a:r>
                <a:rPr lang="pt-BR" altLang="ja-JP" dirty="0" smtClean="0">
                  <a:cs typeface="Times New Roman"/>
                </a:rPr>
                <a:t> </a:t>
              </a:r>
              <a:r>
                <a:rPr lang="pt-BR" altLang="ja-JP" dirty="0">
                  <a:cs typeface="Times New Roman"/>
                </a:rPr>
                <a:t>→ CO</a:t>
              </a:r>
              <a:r>
                <a:rPr lang="pt-BR" altLang="ja-JP" baseline="-25000" dirty="0">
                  <a:cs typeface="Times New Roman"/>
                </a:rPr>
                <a:t>2</a:t>
              </a:r>
              <a:r>
                <a:rPr lang="pt-BR" altLang="ja-JP" dirty="0">
                  <a:cs typeface="Times New Roman"/>
                </a:rPr>
                <a:t> + H</a:t>
              </a:r>
              <a:r>
                <a:rPr lang="pt-BR" altLang="ja-JP" baseline="30000" dirty="0">
                  <a:cs typeface="Times New Roman"/>
                </a:rPr>
                <a:t>+</a:t>
              </a:r>
              <a:r>
                <a:rPr lang="pt-BR" altLang="ja-JP" dirty="0">
                  <a:cs typeface="Times New Roman"/>
                </a:rPr>
                <a:t> + e</a:t>
              </a:r>
              <a:r>
                <a:rPr lang="pt-BR" altLang="ja-JP" baseline="30000" dirty="0" smtClean="0">
                  <a:cs typeface="Times New Roman"/>
                </a:rPr>
                <a:t>-</a:t>
              </a:r>
              <a:endParaRPr lang="ja-JP" altLang="en-US" baseline="30000" dirty="0">
                <a:cs typeface="Times New Roman"/>
              </a:endParaRPr>
            </a:p>
          </p:txBody>
        </p:sp>
      </p:grpSp>
      <p:grpSp>
        <p:nvGrpSpPr>
          <p:cNvPr id="4" name="図形グループ 3"/>
          <p:cNvGrpSpPr/>
          <p:nvPr/>
        </p:nvGrpSpPr>
        <p:grpSpPr>
          <a:xfrm>
            <a:off x="5080140" y="1343089"/>
            <a:ext cx="3452300" cy="3372572"/>
            <a:chOff x="4947815" y="1196752"/>
            <a:chExt cx="3452300" cy="3372572"/>
          </a:xfrm>
        </p:grpSpPr>
        <p:sp>
          <p:nvSpPr>
            <p:cNvPr id="394" name="テキスト ボックス 393"/>
            <p:cNvSpPr txBox="1"/>
            <p:nvPr/>
          </p:nvSpPr>
          <p:spPr>
            <a:xfrm>
              <a:off x="4947815" y="3592511"/>
              <a:ext cx="344265" cy="494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kumimoji="1" lang="en-US" altLang="ja-JP" sz="1600" b="1" dirty="0" smtClean="0">
                  <a:solidFill>
                    <a:srgbClr val="FF0000"/>
                  </a:solidFill>
                  <a:latin typeface="Arials"/>
                  <a:cs typeface="Arials"/>
                </a:rPr>
                <a:t>O</a:t>
              </a:r>
            </a:p>
            <a:p>
              <a:pPr>
                <a:lnSpc>
                  <a:spcPct val="80000"/>
                </a:lnSpc>
              </a:pPr>
              <a:r>
                <a:rPr kumimoji="1" lang="en-US" altLang="ja-JP" sz="1600" b="1" dirty="0" smtClean="0">
                  <a:solidFill>
                    <a:srgbClr val="000000"/>
                  </a:solidFill>
                  <a:latin typeface="Arials"/>
                  <a:cs typeface="Arials"/>
                </a:rPr>
                <a:t>C</a:t>
              </a:r>
            </a:p>
          </p:txBody>
        </p:sp>
        <p:pic>
          <p:nvPicPr>
            <p:cNvPr id="414" name="図 413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05691" y="3624127"/>
              <a:ext cx="878477" cy="945197"/>
            </a:xfrm>
            <a:prstGeom prst="rect">
              <a:avLst/>
            </a:prstGeom>
          </p:spPr>
        </p:pic>
        <p:sp>
          <p:nvSpPr>
            <p:cNvPr id="423" name="正方形/長方形 422"/>
            <p:cNvSpPr/>
            <p:nvPr/>
          </p:nvSpPr>
          <p:spPr>
            <a:xfrm>
              <a:off x="5015739" y="1196752"/>
              <a:ext cx="3384376" cy="40011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BR" altLang="ja-JP" sz="2000" dirty="0" smtClean="0">
                  <a:cs typeface="Times New Roman"/>
                </a:rPr>
                <a:t>CH</a:t>
              </a:r>
              <a:r>
                <a:rPr lang="pt-BR" altLang="ja-JP" sz="2000" baseline="-25000" dirty="0" smtClean="0">
                  <a:cs typeface="Times New Roman"/>
                </a:rPr>
                <a:t>3</a:t>
              </a:r>
              <a:r>
                <a:rPr lang="pt-BR" altLang="ja-JP" sz="2000" dirty="0" smtClean="0">
                  <a:cs typeface="Times New Roman"/>
                </a:rPr>
                <a:t>OH → </a:t>
              </a:r>
              <a:r>
                <a:rPr lang="pt-BR" altLang="ja-JP" sz="2000" b="1" dirty="0" smtClean="0">
                  <a:solidFill>
                    <a:srgbClr val="FF0000"/>
                  </a:solidFill>
                  <a:cs typeface="Times New Roman"/>
                </a:rPr>
                <a:t>CO</a:t>
              </a:r>
              <a:r>
                <a:rPr lang="pt-BR" altLang="ja-JP" sz="2000" b="1" baseline="-25000" dirty="0" smtClean="0">
                  <a:solidFill>
                    <a:srgbClr val="FF0000"/>
                  </a:solidFill>
                  <a:cs typeface="Times New Roman"/>
                </a:rPr>
                <a:t>ad</a:t>
              </a:r>
              <a:r>
                <a:rPr lang="pt-BR" altLang="ja-JP" sz="2000" dirty="0" smtClean="0">
                  <a:cs typeface="Times New Roman"/>
                </a:rPr>
                <a:t>+4H</a:t>
              </a:r>
              <a:r>
                <a:rPr lang="pt-BR" altLang="ja-JP" sz="2000" baseline="30000" dirty="0">
                  <a:cs typeface="Times New Roman"/>
                </a:rPr>
                <a:t>+</a:t>
              </a:r>
              <a:r>
                <a:rPr lang="pt-BR" altLang="ja-JP" sz="2000" dirty="0">
                  <a:cs typeface="Times New Roman"/>
                </a:rPr>
                <a:t> + </a:t>
              </a:r>
              <a:r>
                <a:rPr lang="pt-BR" altLang="ja-JP" sz="2000" dirty="0" smtClean="0">
                  <a:cs typeface="Times New Roman"/>
                </a:rPr>
                <a:t>4e</a:t>
              </a:r>
              <a:r>
                <a:rPr lang="pt-BR" altLang="ja-JP" sz="2000" baseline="30000" dirty="0" smtClean="0">
                  <a:cs typeface="Times New Roman"/>
                </a:rPr>
                <a:t>-</a:t>
              </a:r>
            </a:p>
          </p:txBody>
        </p:sp>
        <p:cxnSp>
          <p:nvCxnSpPr>
            <p:cNvPr id="424" name="直線コネクタ 423"/>
            <p:cNvCxnSpPr>
              <a:stCxn id="414" idx="0"/>
            </p:cNvCxnSpPr>
            <p:nvPr/>
          </p:nvCxnSpPr>
          <p:spPr>
            <a:xfrm flipH="1" flipV="1">
              <a:off x="5375779" y="1596862"/>
              <a:ext cx="269151" cy="2027265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0" name="テキスト ボックス 429"/>
          <p:cNvSpPr txBox="1"/>
          <p:nvPr/>
        </p:nvSpPr>
        <p:spPr>
          <a:xfrm>
            <a:off x="4860032" y="5775647"/>
            <a:ext cx="3672408" cy="461665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>
                <a:latin typeface="Calibri"/>
                <a:cs typeface="Calibri"/>
              </a:rPr>
              <a:t>CO stripping kinetics</a:t>
            </a:r>
            <a:endParaRPr kumimoji="1" lang="ja-JP" altLang="en-US" sz="2400" dirty="0">
              <a:latin typeface="Calibri"/>
              <a:cs typeface="Calibri"/>
            </a:endParaRPr>
          </a:p>
        </p:txBody>
      </p:sp>
      <p:grpSp>
        <p:nvGrpSpPr>
          <p:cNvPr id="78" name="図形グループ 77"/>
          <p:cNvGrpSpPr>
            <a:grpSpLocks noChangeAspect="1"/>
          </p:cNvGrpSpPr>
          <p:nvPr/>
        </p:nvGrpSpPr>
        <p:grpSpPr>
          <a:xfrm>
            <a:off x="743885" y="4545378"/>
            <a:ext cx="3066123" cy="1478231"/>
            <a:chOff x="-840849" y="4535491"/>
            <a:chExt cx="3888791" cy="1874857"/>
          </a:xfrm>
        </p:grpSpPr>
        <p:pic>
          <p:nvPicPr>
            <p:cNvPr id="79" name="図 78" descr="dynario.JPG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840849" y="4555843"/>
              <a:ext cx="3888791" cy="1854505"/>
            </a:xfrm>
            <a:prstGeom prst="rect">
              <a:avLst/>
            </a:prstGeom>
          </p:spPr>
        </p:pic>
        <p:sp>
          <p:nvSpPr>
            <p:cNvPr id="83" name="テキスト ボックス 82"/>
            <p:cNvSpPr txBox="1"/>
            <p:nvPr/>
          </p:nvSpPr>
          <p:spPr>
            <a:xfrm>
              <a:off x="-817322" y="4535491"/>
              <a:ext cx="3355623" cy="468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 smtClean="0">
                  <a:latin typeface="Calibri"/>
                  <a:cs typeface="Calibri"/>
                </a:rPr>
                <a:t>Portable DMFC </a:t>
              </a:r>
              <a:r>
                <a:rPr lang="en-US" altLang="ja-JP" dirty="0" smtClean="0">
                  <a:latin typeface="Calibri"/>
                  <a:cs typeface="Calibri"/>
                </a:rPr>
                <a:t>(TOSHIBA)</a:t>
              </a:r>
              <a:endParaRPr kumimoji="1" lang="ja-JP" altLang="en-US" dirty="0">
                <a:latin typeface="Calibri"/>
                <a:cs typeface="Calibri"/>
              </a:endParaRPr>
            </a:p>
          </p:txBody>
        </p:sp>
      </p:grpSp>
      <p:sp>
        <p:nvSpPr>
          <p:cNvPr id="111" name="テキスト ボックス 110"/>
          <p:cNvSpPr txBox="1"/>
          <p:nvPr/>
        </p:nvSpPr>
        <p:spPr>
          <a:xfrm>
            <a:off x="683568" y="190389"/>
            <a:ext cx="7812360" cy="71833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ja-JP" sz="3600" b="1" dirty="0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Methanol electrochemical decomposition on </a:t>
            </a:r>
            <a:r>
              <a:rPr lang="en-US" altLang="ja-JP" sz="3600" b="1" dirty="0" err="1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Pt</a:t>
            </a:r>
            <a:r>
              <a:rPr lang="en-US" altLang="ja-JP" sz="3600" b="1" dirty="0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(111) </a:t>
            </a:r>
            <a:endParaRPr kumimoji="1" lang="ja-JP" altLang="en-US" sz="3600" b="1" dirty="0">
              <a:solidFill>
                <a:srgbClr val="000090"/>
              </a:solidFill>
              <a:latin typeface="Calibri"/>
              <a:ea typeface="メイリオ"/>
              <a:cs typeface="Calibri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67821" y="1631121"/>
            <a:ext cx="1836200" cy="2376264"/>
          </a:xfrm>
          <a:prstGeom prst="rect">
            <a:avLst/>
          </a:prstGeom>
          <a:noFill/>
          <a:ln w="57150" cmpd="sng">
            <a:solidFill>
              <a:srgbClr val="F7F80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DFA82-75E9-4151-ABE3-FF94F5EC9792}" type="slidenum">
              <a:rPr lang="en-US" altLang="ja-JP" smtClean="0"/>
              <a:pPr/>
              <a:t>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8158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正方形/長方形 110"/>
          <p:cNvSpPr/>
          <p:nvPr/>
        </p:nvSpPr>
        <p:spPr>
          <a:xfrm>
            <a:off x="3419872" y="1902487"/>
            <a:ext cx="936104" cy="39312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  <a:alpha val="46000"/>
                </a:schemeClr>
              </a:gs>
              <a:gs pos="80000">
                <a:schemeClr val="accent1">
                  <a:shade val="93000"/>
                  <a:satMod val="130000"/>
                  <a:alpha val="46000"/>
                </a:schemeClr>
              </a:gs>
              <a:gs pos="100000">
                <a:schemeClr val="accent1">
                  <a:shade val="94000"/>
                  <a:satMod val="135000"/>
                  <a:alpha val="46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alibri"/>
              <a:cs typeface="Calibri"/>
            </a:endParaRPr>
          </a:p>
        </p:txBody>
      </p:sp>
      <p:sp>
        <p:nvSpPr>
          <p:cNvPr id="112" name="正方形/長方形 111"/>
          <p:cNvSpPr/>
          <p:nvPr/>
        </p:nvSpPr>
        <p:spPr>
          <a:xfrm>
            <a:off x="6372200" y="1902487"/>
            <a:ext cx="1656184" cy="39312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  <a:alpha val="46000"/>
                </a:schemeClr>
              </a:gs>
              <a:gs pos="80000">
                <a:schemeClr val="accent1">
                  <a:shade val="93000"/>
                  <a:satMod val="130000"/>
                  <a:alpha val="46000"/>
                </a:schemeClr>
              </a:gs>
              <a:gs pos="100000">
                <a:schemeClr val="accent1">
                  <a:shade val="94000"/>
                  <a:satMod val="135000"/>
                  <a:alpha val="46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alibri"/>
              <a:cs typeface="Calibri"/>
            </a:endParaRPr>
          </a:p>
        </p:txBody>
      </p:sp>
      <p:grpSp>
        <p:nvGrpSpPr>
          <p:cNvPr id="10" name="図形グループ 9"/>
          <p:cNvGrpSpPr/>
          <p:nvPr/>
        </p:nvGrpSpPr>
        <p:grpSpPr>
          <a:xfrm>
            <a:off x="1403648" y="1268760"/>
            <a:ext cx="3816424" cy="4991863"/>
            <a:chOff x="1403648" y="1461473"/>
            <a:chExt cx="3816424" cy="4991863"/>
          </a:xfrm>
        </p:grpSpPr>
        <p:pic>
          <p:nvPicPr>
            <p:cNvPr id="32" name="図 3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038" b="16426"/>
            <a:stretch/>
          </p:blipFill>
          <p:spPr>
            <a:xfrm>
              <a:off x="1863176" y="1960779"/>
              <a:ext cx="3107323" cy="2383470"/>
            </a:xfrm>
            <a:prstGeom prst="rect">
              <a:avLst/>
            </a:prstGeom>
          </p:spPr>
        </p:pic>
        <p:pic>
          <p:nvPicPr>
            <p:cNvPr id="33" name="図 3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062" b="2659"/>
            <a:stretch/>
          </p:blipFill>
          <p:spPr>
            <a:xfrm>
              <a:off x="1587579" y="4216019"/>
              <a:ext cx="3378170" cy="2237317"/>
            </a:xfrm>
            <a:prstGeom prst="rect">
              <a:avLst/>
            </a:prstGeom>
          </p:spPr>
        </p:pic>
        <p:cxnSp>
          <p:nvCxnSpPr>
            <p:cNvPr id="34" name="直線矢印コネクタ 33"/>
            <p:cNvCxnSpPr/>
            <p:nvPr/>
          </p:nvCxnSpPr>
          <p:spPr>
            <a:xfrm>
              <a:off x="4053208" y="2973641"/>
              <a:ext cx="255422" cy="0"/>
            </a:xfrm>
            <a:prstGeom prst="straightConnector1">
              <a:avLst/>
            </a:prstGeom>
            <a:ln>
              <a:solidFill>
                <a:srgbClr val="D2000A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矢印コネクタ 34"/>
            <p:cNvCxnSpPr/>
            <p:nvPr/>
          </p:nvCxnSpPr>
          <p:spPr>
            <a:xfrm flipH="1">
              <a:off x="3467575" y="3321916"/>
              <a:ext cx="255422" cy="0"/>
            </a:xfrm>
            <a:prstGeom prst="straightConnector1">
              <a:avLst/>
            </a:prstGeom>
            <a:ln>
              <a:solidFill>
                <a:srgbClr val="0000CA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テキスト ボックス 35"/>
            <p:cNvSpPr txBox="1"/>
            <p:nvPr/>
          </p:nvSpPr>
          <p:spPr>
            <a:xfrm>
              <a:off x="2267744" y="3117657"/>
              <a:ext cx="932817" cy="4001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>
                  <a:latin typeface="Calibri"/>
                  <a:cs typeface="Calibri"/>
                </a:rPr>
                <a:t>5 mV/s</a:t>
              </a:r>
              <a:endParaRPr kumimoji="1" lang="ja-JP" altLang="en-US" sz="2000" baseline="30000" dirty="0">
                <a:latin typeface="Calibri"/>
                <a:cs typeface="Calibri"/>
              </a:endParaRPr>
            </a:p>
          </p:txBody>
        </p:sp>
        <p:sp>
          <p:nvSpPr>
            <p:cNvPr id="37" name="テキスト ボックス 36"/>
            <p:cNvSpPr txBox="1"/>
            <p:nvPr/>
          </p:nvSpPr>
          <p:spPr>
            <a:xfrm>
              <a:off x="2262980" y="3562909"/>
              <a:ext cx="13680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Calibri"/>
                  <a:cs typeface="Calibri"/>
                </a:rPr>
                <a:t>0.5M CH</a:t>
              </a:r>
              <a:r>
                <a:rPr kumimoji="1" lang="en-US" altLang="ja-JP" baseline="-25000" dirty="0" smtClean="0">
                  <a:latin typeface="Calibri"/>
                  <a:cs typeface="Calibri"/>
                </a:rPr>
                <a:t>3</a:t>
              </a:r>
              <a:r>
                <a:rPr kumimoji="1" lang="en-US" altLang="ja-JP" dirty="0" smtClean="0">
                  <a:latin typeface="Calibri"/>
                  <a:cs typeface="Calibri"/>
                </a:rPr>
                <a:t>OH</a:t>
              </a:r>
            </a:p>
            <a:p>
              <a:r>
                <a:rPr lang="en-US" altLang="ja-JP" dirty="0" smtClean="0">
                  <a:latin typeface="Calibri"/>
                  <a:cs typeface="Calibri"/>
                </a:rPr>
                <a:t>0.1M HClO</a:t>
              </a:r>
              <a:r>
                <a:rPr lang="en-US" altLang="ja-JP" baseline="-25000" dirty="0" smtClean="0">
                  <a:latin typeface="Calibri"/>
                  <a:cs typeface="Calibri"/>
                </a:rPr>
                <a:t>4</a:t>
              </a:r>
              <a:endParaRPr kumimoji="1" lang="ja-JP" alt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38" name="直線矢印コネクタ 37"/>
            <p:cNvCxnSpPr/>
            <p:nvPr/>
          </p:nvCxnSpPr>
          <p:spPr>
            <a:xfrm>
              <a:off x="3956538" y="5161573"/>
              <a:ext cx="255422" cy="0"/>
            </a:xfrm>
            <a:prstGeom prst="straightConnector1">
              <a:avLst/>
            </a:prstGeom>
            <a:ln>
              <a:solidFill>
                <a:srgbClr val="D2000A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矢印コネクタ 38"/>
            <p:cNvCxnSpPr/>
            <p:nvPr/>
          </p:nvCxnSpPr>
          <p:spPr>
            <a:xfrm flipH="1">
              <a:off x="3452482" y="5157192"/>
              <a:ext cx="255422" cy="0"/>
            </a:xfrm>
            <a:prstGeom prst="straightConnector1">
              <a:avLst/>
            </a:prstGeom>
            <a:ln>
              <a:solidFill>
                <a:srgbClr val="0000CA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テキスト ボックス 39"/>
            <p:cNvSpPr txBox="1"/>
            <p:nvPr/>
          </p:nvSpPr>
          <p:spPr>
            <a:xfrm rot="16200000">
              <a:off x="1383929" y="3069541"/>
              <a:ext cx="711732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700" dirty="0" err="1" smtClean="0">
                  <a:latin typeface="Symbol" charset="2"/>
                  <a:cs typeface="Symbol" charset="2"/>
                </a:rPr>
                <a:t>D</a:t>
              </a:r>
              <a:r>
                <a:rPr lang="en-US" altLang="ja-JP" sz="1700" i="1" dirty="0" err="1" smtClean="0">
                  <a:latin typeface="Calibri"/>
                  <a:cs typeface="Calibri"/>
                </a:rPr>
                <a:t>z</a:t>
              </a:r>
              <a:r>
                <a:rPr lang="en-US" altLang="ja-JP" sz="1700" baseline="-25000" dirty="0">
                  <a:latin typeface="Calibri"/>
                  <a:cs typeface="Calibri"/>
                </a:rPr>
                <a:t> </a:t>
              </a:r>
              <a:r>
                <a:rPr kumimoji="1" lang="en-US" altLang="ja-JP" sz="1700" dirty="0" smtClean="0">
                  <a:latin typeface="Calibri"/>
                  <a:cs typeface="Calibri"/>
                </a:rPr>
                <a:t>/ </a:t>
              </a:r>
              <a:r>
                <a:rPr kumimoji="1" lang="en-US" altLang="ja-JP" sz="1700" dirty="0" err="1" smtClean="0">
                  <a:latin typeface="Calibri"/>
                  <a:cs typeface="Calibri"/>
                </a:rPr>
                <a:t>Å</a:t>
              </a:r>
              <a:endParaRPr kumimoji="1" lang="ja-JP" altLang="en-US" sz="1700" dirty="0">
                <a:latin typeface="Calibri"/>
                <a:cs typeface="Calibri"/>
              </a:endParaRPr>
            </a:p>
          </p:txBody>
        </p:sp>
        <p:pic>
          <p:nvPicPr>
            <p:cNvPr id="41" name="図 40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55760" y="1677497"/>
              <a:ext cx="756000" cy="813420"/>
            </a:xfrm>
            <a:prstGeom prst="rect">
              <a:avLst/>
            </a:prstGeom>
          </p:spPr>
        </p:pic>
        <p:pic>
          <p:nvPicPr>
            <p:cNvPr id="42" name="図 4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87316" y="2492985"/>
              <a:ext cx="732756" cy="791999"/>
            </a:xfrm>
            <a:prstGeom prst="rect">
              <a:avLst/>
            </a:prstGeom>
          </p:spPr>
        </p:pic>
        <p:pic>
          <p:nvPicPr>
            <p:cNvPr id="51" name="図 50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0" r="100000">
                          <a14:foregroundMark x1="46218" y1="7426" x2="46218" y2="7426"/>
                          <a14:foregroundMark x1="75630" y1="11551" x2="75630" y2="1155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68986" y="1538475"/>
              <a:ext cx="734448" cy="935032"/>
            </a:xfrm>
            <a:prstGeom prst="rect">
              <a:avLst/>
            </a:prstGeom>
          </p:spPr>
        </p:pic>
        <p:sp>
          <p:nvSpPr>
            <p:cNvPr id="108" name="テキスト ボックス 107"/>
            <p:cNvSpPr txBox="1"/>
            <p:nvPr/>
          </p:nvSpPr>
          <p:spPr>
            <a:xfrm>
              <a:off x="1403648" y="1615051"/>
              <a:ext cx="325730" cy="494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kumimoji="1" lang="en-US" altLang="ja-JP" sz="1600" b="1" dirty="0" smtClean="0">
                  <a:solidFill>
                    <a:srgbClr val="FF0000"/>
                  </a:solidFill>
                  <a:latin typeface="Calibri"/>
                  <a:cs typeface="Calibri"/>
                </a:rPr>
                <a:t>O</a:t>
              </a:r>
            </a:p>
            <a:p>
              <a:pPr>
                <a:lnSpc>
                  <a:spcPct val="80000"/>
                </a:lnSpc>
              </a:pPr>
              <a:r>
                <a:rPr kumimoji="1" lang="en-US" altLang="ja-JP" sz="16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C</a:t>
              </a:r>
            </a:p>
          </p:txBody>
        </p:sp>
        <p:sp>
          <p:nvSpPr>
            <p:cNvPr id="109" name="テキスト ボックス 108"/>
            <p:cNvSpPr txBox="1"/>
            <p:nvPr/>
          </p:nvSpPr>
          <p:spPr>
            <a:xfrm>
              <a:off x="2627784" y="1461473"/>
              <a:ext cx="501359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kumimoji="1" lang="en-US" altLang="ja-JP" sz="1600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C</a:t>
              </a:r>
              <a:r>
                <a:rPr lang="en-US" altLang="ja-JP" sz="1600" b="1" dirty="0" smtClean="0">
                  <a:solidFill>
                    <a:srgbClr val="FF0000"/>
                  </a:solidFill>
                  <a:latin typeface="Calibri"/>
                  <a:cs typeface="Calibri"/>
                </a:rPr>
                <a:t>O</a:t>
              </a:r>
              <a:r>
                <a:rPr lang="en-US" altLang="ja-JP" sz="1600" b="1" baseline="-25000" dirty="0" smtClean="0">
                  <a:solidFill>
                    <a:srgbClr val="FF0000"/>
                  </a:solidFill>
                  <a:latin typeface="Calibri"/>
                  <a:cs typeface="Calibri"/>
                </a:rPr>
                <a:t>2</a:t>
              </a:r>
              <a:endParaRPr kumimoji="1" lang="ja-JP" altLang="en-US" sz="1600" b="1" baseline="-25000" dirty="0">
                <a:solidFill>
                  <a:srgbClr val="FF0000"/>
                </a:solidFill>
                <a:latin typeface="Calibri"/>
                <a:cs typeface="Calibri"/>
              </a:endParaRPr>
            </a:p>
          </p:txBody>
        </p:sp>
        <p:sp>
          <p:nvSpPr>
            <p:cNvPr id="110" name="テキスト ボックス 109"/>
            <p:cNvSpPr txBox="1"/>
            <p:nvPr/>
          </p:nvSpPr>
          <p:spPr>
            <a:xfrm>
              <a:off x="4227735" y="2464621"/>
              <a:ext cx="325730" cy="494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kumimoji="1" lang="en-US" altLang="ja-JP" sz="1600" b="1" dirty="0" smtClean="0">
                  <a:solidFill>
                    <a:srgbClr val="3366FF"/>
                  </a:solidFill>
                  <a:latin typeface="Calibri"/>
                  <a:cs typeface="Calibri"/>
                </a:rPr>
                <a:t>H</a:t>
              </a:r>
            </a:p>
            <a:p>
              <a:pPr>
                <a:lnSpc>
                  <a:spcPct val="80000"/>
                </a:lnSpc>
              </a:pPr>
              <a:r>
                <a:rPr kumimoji="1" lang="en-US" altLang="ja-JP" sz="1600" b="1" dirty="0" smtClean="0">
                  <a:solidFill>
                    <a:srgbClr val="FF0000"/>
                  </a:solidFill>
                  <a:latin typeface="Calibri"/>
                  <a:cs typeface="Calibri"/>
                </a:rPr>
                <a:t>O</a:t>
              </a:r>
            </a:p>
          </p:txBody>
        </p:sp>
      </p:grpSp>
      <p:grpSp>
        <p:nvGrpSpPr>
          <p:cNvPr id="43" name="図形グループ 42"/>
          <p:cNvGrpSpPr/>
          <p:nvPr/>
        </p:nvGrpSpPr>
        <p:grpSpPr>
          <a:xfrm>
            <a:off x="5324223" y="1772816"/>
            <a:ext cx="2848177" cy="4487807"/>
            <a:chOff x="4716015" y="1412776"/>
            <a:chExt cx="2810003" cy="4427655"/>
          </a:xfrm>
        </p:grpSpPr>
        <p:pic>
          <p:nvPicPr>
            <p:cNvPr id="44" name="図 43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9113" b="2659"/>
            <a:stretch/>
          </p:blipFill>
          <p:spPr>
            <a:xfrm>
              <a:off x="4716015" y="3633102"/>
              <a:ext cx="2810003" cy="2207329"/>
            </a:xfrm>
            <a:prstGeom prst="rect">
              <a:avLst/>
            </a:prstGeom>
          </p:spPr>
        </p:pic>
        <p:pic>
          <p:nvPicPr>
            <p:cNvPr id="45" name="図 44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579" b="16423"/>
            <a:stretch/>
          </p:blipFill>
          <p:spPr>
            <a:xfrm>
              <a:off x="4716016" y="1412776"/>
              <a:ext cx="2808580" cy="2346838"/>
            </a:xfrm>
            <a:prstGeom prst="rect">
              <a:avLst/>
            </a:prstGeom>
          </p:spPr>
        </p:pic>
        <p:sp>
          <p:nvSpPr>
            <p:cNvPr id="46" name="テキスト ボックス 45"/>
            <p:cNvSpPr txBox="1"/>
            <p:nvPr/>
          </p:nvSpPr>
          <p:spPr>
            <a:xfrm>
              <a:off x="4916238" y="2359332"/>
              <a:ext cx="1046837" cy="39474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>
                  <a:latin typeface="Calibri"/>
                  <a:cs typeface="Calibri"/>
                </a:rPr>
                <a:t>50 mV/s</a:t>
              </a:r>
              <a:endParaRPr kumimoji="1" lang="ja-JP" altLang="en-US" sz="2000" baseline="30000" dirty="0">
                <a:latin typeface="Calibri"/>
                <a:cs typeface="Calibri"/>
              </a:endParaRPr>
            </a:p>
          </p:txBody>
        </p:sp>
        <p:cxnSp>
          <p:nvCxnSpPr>
            <p:cNvPr id="47" name="直線矢印コネクタ 46"/>
            <p:cNvCxnSpPr/>
            <p:nvPr/>
          </p:nvCxnSpPr>
          <p:spPr>
            <a:xfrm>
              <a:off x="6219815" y="1718523"/>
              <a:ext cx="251998" cy="0"/>
            </a:xfrm>
            <a:prstGeom prst="straightConnector1">
              <a:avLst/>
            </a:prstGeom>
            <a:ln>
              <a:solidFill>
                <a:srgbClr val="D2000A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/>
            <p:cNvCxnSpPr/>
            <p:nvPr/>
          </p:nvCxnSpPr>
          <p:spPr>
            <a:xfrm flipH="1">
              <a:off x="6219815" y="2653291"/>
              <a:ext cx="251998" cy="0"/>
            </a:xfrm>
            <a:prstGeom prst="straightConnector1">
              <a:avLst/>
            </a:prstGeom>
            <a:ln>
              <a:solidFill>
                <a:srgbClr val="0000CA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矢印コネクタ 48"/>
            <p:cNvCxnSpPr/>
            <p:nvPr/>
          </p:nvCxnSpPr>
          <p:spPr>
            <a:xfrm flipH="1">
              <a:off x="5755974" y="4883755"/>
              <a:ext cx="251998" cy="0"/>
            </a:xfrm>
            <a:prstGeom prst="straightConnector1">
              <a:avLst/>
            </a:prstGeom>
            <a:ln>
              <a:solidFill>
                <a:srgbClr val="0000CA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矢印コネクタ 49"/>
            <p:cNvCxnSpPr/>
            <p:nvPr/>
          </p:nvCxnSpPr>
          <p:spPr>
            <a:xfrm>
              <a:off x="6734651" y="4883755"/>
              <a:ext cx="251998" cy="0"/>
            </a:xfrm>
            <a:prstGeom prst="straightConnector1">
              <a:avLst/>
            </a:prstGeom>
            <a:ln>
              <a:solidFill>
                <a:srgbClr val="D2000A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テキスト ボックス 51"/>
          <p:cNvSpPr txBox="1"/>
          <p:nvPr/>
        </p:nvSpPr>
        <p:spPr>
          <a:xfrm>
            <a:off x="5557711" y="3286725"/>
            <a:ext cx="2470673" cy="64633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Calibri"/>
                <a:cs typeface="Calibri"/>
              </a:rPr>
              <a:t>Larger hysteresis</a:t>
            </a:r>
          </a:p>
          <a:p>
            <a:r>
              <a:rPr lang="en-US" altLang="ja-JP" dirty="0" smtClean="0">
                <a:solidFill>
                  <a:srgbClr val="FF0000"/>
                </a:solidFill>
                <a:latin typeface="Calibri"/>
                <a:cs typeface="Calibri"/>
              </a:rPr>
              <a:t>→ CO desorption is rds.</a:t>
            </a:r>
            <a:endParaRPr kumimoji="1" lang="ja-JP" altLang="en-US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1259632" y="44624"/>
            <a:ext cx="6624736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 err="1" smtClean="0">
                <a:solidFill>
                  <a:srgbClr val="000090"/>
                </a:solidFill>
                <a:latin typeface="Calibri"/>
                <a:cs typeface="Calibri"/>
              </a:rPr>
              <a:t>Pt</a:t>
            </a:r>
            <a:r>
              <a:rPr lang="en-US" altLang="ja-JP" sz="3200" b="1" dirty="0" smtClean="0">
                <a:solidFill>
                  <a:srgbClr val="000090"/>
                </a:solidFill>
                <a:latin typeface="Calibri"/>
                <a:cs typeface="Calibri"/>
              </a:rPr>
              <a:t> electrode surface structure change during reaction</a:t>
            </a:r>
            <a:endParaRPr kumimoji="1" lang="en-US" altLang="ja-JP" sz="3200" b="1" dirty="0" smtClean="0">
              <a:solidFill>
                <a:srgbClr val="000090"/>
              </a:solidFill>
              <a:latin typeface="Calibri"/>
              <a:cs typeface="Calibri"/>
            </a:endParaRP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107504" y="2195572"/>
            <a:ext cx="148136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kumimoji="1" lang="en-US" altLang="ja-JP" dirty="0" smtClean="0">
                <a:solidFill>
                  <a:srgbClr val="FF0000"/>
                </a:solidFill>
                <a:latin typeface="Calibri"/>
                <a:cs typeface="Calibri"/>
              </a:rPr>
              <a:t>isplacement</a:t>
            </a:r>
            <a:endParaRPr kumimoji="1" lang="ja-JP" altLang="en-US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grpSp>
        <p:nvGrpSpPr>
          <p:cNvPr id="8" name="図形グループ 7"/>
          <p:cNvGrpSpPr/>
          <p:nvPr/>
        </p:nvGrpSpPr>
        <p:grpSpPr>
          <a:xfrm>
            <a:off x="251520" y="2628791"/>
            <a:ext cx="1160959" cy="812793"/>
            <a:chOff x="8091559" y="4834800"/>
            <a:chExt cx="1160959" cy="812793"/>
          </a:xfrm>
        </p:grpSpPr>
        <p:pic>
          <p:nvPicPr>
            <p:cNvPr id="78" name="図 77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74989" y="5074895"/>
              <a:ext cx="860383" cy="572698"/>
            </a:xfrm>
            <a:prstGeom prst="rect">
              <a:avLst/>
            </a:prstGeom>
          </p:spPr>
        </p:pic>
        <p:pic>
          <p:nvPicPr>
            <p:cNvPr id="106" name="図 105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74989" y="4834800"/>
              <a:ext cx="860383" cy="211772"/>
            </a:xfrm>
            <a:prstGeom prst="rect">
              <a:avLst/>
            </a:prstGeom>
          </p:spPr>
        </p:pic>
        <p:cxnSp>
          <p:nvCxnSpPr>
            <p:cNvPr id="80" name="直線コネクタ 79"/>
            <p:cNvCxnSpPr/>
            <p:nvPr/>
          </p:nvCxnSpPr>
          <p:spPr>
            <a:xfrm>
              <a:off x="8103729" y="4994178"/>
              <a:ext cx="1148789" cy="18998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線コネクタ 80"/>
            <p:cNvCxnSpPr/>
            <p:nvPr/>
          </p:nvCxnSpPr>
          <p:spPr>
            <a:xfrm>
              <a:off x="8091559" y="4960800"/>
              <a:ext cx="1151993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コネクタ 81"/>
            <p:cNvCxnSpPr/>
            <p:nvPr/>
          </p:nvCxnSpPr>
          <p:spPr>
            <a:xfrm flipV="1">
              <a:off x="8262196" y="4994178"/>
              <a:ext cx="0" cy="122644"/>
            </a:xfrm>
            <a:prstGeom prst="line">
              <a:avLst/>
            </a:prstGeom>
            <a:ln w="12700" cmpd="sng">
              <a:solidFill>
                <a:schemeClr val="tx1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線コネクタ 82"/>
            <p:cNvCxnSpPr/>
            <p:nvPr/>
          </p:nvCxnSpPr>
          <p:spPr>
            <a:xfrm>
              <a:off x="8262196" y="4838156"/>
              <a:ext cx="0" cy="122644"/>
            </a:xfrm>
            <a:prstGeom prst="line">
              <a:avLst/>
            </a:prstGeom>
            <a:ln w="12700" cmpd="sng">
              <a:solidFill>
                <a:schemeClr val="tx1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テキスト ボックス 8"/>
          <p:cNvSpPr txBox="1"/>
          <p:nvPr/>
        </p:nvSpPr>
        <p:spPr>
          <a:xfrm>
            <a:off x="136790" y="3082979"/>
            <a:ext cx="381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solidFill>
                  <a:srgbClr val="F79646"/>
                </a:solidFill>
                <a:latin typeface="Calibri"/>
                <a:cs typeface="Calibri"/>
              </a:rPr>
              <a:t>Pt</a:t>
            </a:r>
            <a:endParaRPr kumimoji="1" lang="ja-JP" altLang="en-US" dirty="0">
              <a:solidFill>
                <a:srgbClr val="F79646"/>
              </a:solidFill>
              <a:latin typeface="Calibri"/>
              <a:cs typeface="Calibri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09704" y="5949280"/>
            <a:ext cx="19340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 smtClean="0">
                <a:latin typeface="Calibri"/>
                <a:cs typeface="Calibri"/>
              </a:rPr>
              <a:t>Shirasawa et al., </a:t>
            </a:r>
          </a:p>
          <a:p>
            <a:r>
              <a:rPr lang="en-US" altLang="ja-JP" sz="1400" dirty="0" smtClean="0">
                <a:latin typeface="Calibri"/>
                <a:cs typeface="Calibri"/>
              </a:rPr>
              <a:t>JPC </a:t>
            </a:r>
            <a:r>
              <a:rPr lang="en-US" altLang="ja-JP" sz="1400" dirty="0">
                <a:latin typeface="Calibri"/>
                <a:cs typeface="Calibri"/>
              </a:rPr>
              <a:t>C 121, 24726 (2017)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DFA82-75E9-4151-ABE3-FF94F5EC9792}" type="slidenum">
              <a:rPr lang="en-US" altLang="ja-JP" smtClean="0"/>
              <a:pPr/>
              <a:t>9</a:t>
            </a:fld>
            <a:endParaRPr lang="en-US" altLang="ja-JP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95936" y="1484784"/>
            <a:ext cx="922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Δt</a:t>
            </a:r>
            <a:r>
              <a:rPr kumimoji="1" lang="en-US" altLang="ja-JP" dirty="0" smtClean="0"/>
              <a:t> = 1s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070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12" grpId="0" animBg="1"/>
      <p:bldP spid="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図形グループ 9"/>
          <p:cNvGrpSpPr/>
          <p:nvPr/>
        </p:nvGrpSpPr>
        <p:grpSpPr>
          <a:xfrm>
            <a:off x="1259632" y="1678523"/>
            <a:ext cx="414000" cy="4065843"/>
            <a:chOff x="1259632" y="1678523"/>
            <a:chExt cx="415498" cy="4065843"/>
          </a:xfrm>
        </p:grpSpPr>
        <p:sp>
          <p:nvSpPr>
            <p:cNvPr id="93" name="正方形/長方形 92"/>
            <p:cNvSpPr/>
            <p:nvPr/>
          </p:nvSpPr>
          <p:spPr>
            <a:xfrm>
              <a:off x="1386457" y="1678523"/>
              <a:ext cx="166199" cy="2254533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正方形/長方形 93"/>
            <p:cNvSpPr/>
            <p:nvPr/>
          </p:nvSpPr>
          <p:spPr>
            <a:xfrm>
              <a:off x="1374424" y="3929547"/>
              <a:ext cx="167521" cy="1814819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テキスト ボックス 2"/>
            <p:cNvSpPr txBox="1"/>
            <p:nvPr/>
          </p:nvSpPr>
          <p:spPr>
            <a:xfrm>
              <a:off x="1259632" y="170080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①</a:t>
              </a:r>
              <a:endParaRPr kumimoji="1" lang="ja-JP" altLang="en-US" dirty="0"/>
            </a:p>
          </p:txBody>
        </p:sp>
      </p:grpSp>
      <p:grpSp>
        <p:nvGrpSpPr>
          <p:cNvPr id="11" name="図形グループ 10"/>
          <p:cNvGrpSpPr/>
          <p:nvPr/>
        </p:nvGrpSpPr>
        <p:grpSpPr>
          <a:xfrm>
            <a:off x="1547664" y="1681200"/>
            <a:ext cx="1296144" cy="4052056"/>
            <a:chOff x="1547664" y="1681200"/>
            <a:chExt cx="1296144" cy="4052056"/>
          </a:xfrm>
        </p:grpSpPr>
        <p:sp>
          <p:nvSpPr>
            <p:cNvPr id="2" name="正方形/長方形 1"/>
            <p:cNvSpPr/>
            <p:nvPr/>
          </p:nvSpPr>
          <p:spPr>
            <a:xfrm>
              <a:off x="1547664" y="1681200"/>
              <a:ext cx="1296144" cy="405205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51000"/>
                    <a:satMod val="130000"/>
                    <a:alpha val="46000"/>
                  </a:schemeClr>
                </a:gs>
                <a:gs pos="80000">
                  <a:schemeClr val="accent1">
                    <a:shade val="93000"/>
                    <a:satMod val="130000"/>
                    <a:alpha val="46000"/>
                  </a:schemeClr>
                </a:gs>
                <a:gs pos="100000">
                  <a:schemeClr val="accent1">
                    <a:shade val="94000"/>
                    <a:satMod val="135000"/>
                    <a:alpha val="46000"/>
                  </a:schemeClr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7" name="テキスト ボックス 126"/>
            <p:cNvSpPr txBox="1"/>
            <p:nvPr/>
          </p:nvSpPr>
          <p:spPr>
            <a:xfrm>
              <a:off x="1907704" y="170080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②</a:t>
              </a:r>
              <a:endParaRPr kumimoji="1" lang="ja-JP" altLang="en-US" dirty="0"/>
            </a:p>
          </p:txBody>
        </p:sp>
      </p:grpSp>
      <p:pic>
        <p:nvPicPr>
          <p:cNvPr id="96" name="図 9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800" y="1484784"/>
            <a:ext cx="3193001" cy="2446643"/>
          </a:xfrm>
          <a:prstGeom prst="rect">
            <a:avLst/>
          </a:prstGeom>
        </p:spPr>
      </p:pic>
      <p:sp>
        <p:nvSpPr>
          <p:cNvPr id="92" name="テキスト ボックス 91"/>
          <p:cNvSpPr txBox="1"/>
          <p:nvPr/>
        </p:nvSpPr>
        <p:spPr>
          <a:xfrm>
            <a:off x="880951" y="1268760"/>
            <a:ext cx="2754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latin typeface="Calibri"/>
                <a:cs typeface="Calibri"/>
              </a:rPr>
              <a:t>0.5M CH</a:t>
            </a:r>
            <a:r>
              <a:rPr kumimoji="1" lang="en-US" altLang="ja-JP" baseline="-25000" dirty="0" smtClean="0">
                <a:latin typeface="Calibri"/>
                <a:cs typeface="Calibri"/>
              </a:rPr>
              <a:t>3</a:t>
            </a:r>
            <a:r>
              <a:rPr kumimoji="1" lang="en-US" altLang="ja-JP" dirty="0" smtClean="0">
                <a:latin typeface="Calibri"/>
                <a:cs typeface="Calibri"/>
              </a:rPr>
              <a:t>OH/</a:t>
            </a:r>
            <a:r>
              <a:rPr lang="en-US" altLang="ja-JP" dirty="0" smtClean="0">
                <a:latin typeface="Calibri"/>
                <a:cs typeface="Calibri"/>
              </a:rPr>
              <a:t>0.1M HClO</a:t>
            </a:r>
            <a:r>
              <a:rPr lang="en-US" altLang="ja-JP" baseline="-25000" dirty="0" smtClean="0">
                <a:latin typeface="Calibri"/>
                <a:cs typeface="Calibri"/>
              </a:rPr>
              <a:t>4</a:t>
            </a:r>
            <a:endParaRPr kumimoji="1" lang="ja-JP" altLang="en-US" baseline="-25000" dirty="0">
              <a:latin typeface="Calibri"/>
              <a:cs typeface="Calibri"/>
            </a:endParaRPr>
          </a:p>
        </p:txBody>
      </p:sp>
      <p:pic>
        <p:nvPicPr>
          <p:cNvPr id="95" name="図 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6" y="3721359"/>
            <a:ext cx="3651967" cy="2651027"/>
          </a:xfrm>
          <a:prstGeom prst="rect">
            <a:avLst/>
          </a:prstGeom>
        </p:spPr>
      </p:pic>
      <p:cxnSp>
        <p:nvCxnSpPr>
          <p:cNvPr id="97" name="カギ線コネクタ 96"/>
          <p:cNvCxnSpPr/>
          <p:nvPr/>
        </p:nvCxnSpPr>
        <p:spPr>
          <a:xfrm flipV="1">
            <a:off x="838976" y="5030357"/>
            <a:ext cx="2685130" cy="311109"/>
          </a:xfrm>
          <a:prstGeom prst="bentConnector3">
            <a:avLst>
              <a:gd name="adj1" fmla="val 19927"/>
            </a:avLst>
          </a:prstGeom>
          <a:ln w="12700" cmpd="sng">
            <a:solidFill>
              <a:srgbClr val="008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テキスト ボックス 97"/>
          <p:cNvSpPr txBox="1"/>
          <p:nvPr/>
        </p:nvSpPr>
        <p:spPr>
          <a:xfrm>
            <a:off x="842558" y="5009796"/>
            <a:ext cx="5893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0.0V</a:t>
            </a:r>
            <a:endParaRPr kumimoji="1" lang="ja-JP" altLang="en-US" sz="16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01" name="テキスト ボックス 100"/>
          <p:cNvSpPr txBox="1"/>
          <p:nvPr/>
        </p:nvSpPr>
        <p:spPr>
          <a:xfrm rot="16200000">
            <a:off x="-60073" y="2673289"/>
            <a:ext cx="8386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err="1" smtClean="0">
                <a:latin typeface="Symbol" charset="2"/>
                <a:cs typeface="Symbol" charset="2"/>
              </a:rPr>
              <a:t>D</a:t>
            </a:r>
            <a:r>
              <a:rPr lang="en-US" altLang="ja-JP" sz="2000" i="1" dirty="0" err="1" smtClean="0">
                <a:latin typeface="Times New Roman"/>
                <a:cs typeface="Times New Roman"/>
              </a:rPr>
              <a:t>z</a:t>
            </a:r>
            <a:r>
              <a:rPr lang="en-US" altLang="ja-JP" sz="2000" dirty="0" smtClean="0">
                <a:latin typeface="Times New Roman"/>
                <a:cs typeface="Times New Roman"/>
              </a:rPr>
              <a:t> </a:t>
            </a:r>
            <a:r>
              <a:rPr kumimoji="1" lang="en-US" altLang="ja-JP" sz="2000" dirty="0" smtClean="0">
                <a:latin typeface="Times New Roman"/>
                <a:cs typeface="Times New Roman"/>
              </a:rPr>
              <a:t>/ </a:t>
            </a:r>
            <a:r>
              <a:rPr kumimoji="1" lang="en-US" altLang="ja-JP" sz="2000" dirty="0" err="1" smtClean="0">
                <a:latin typeface="Times New Roman"/>
                <a:cs typeface="Times New Roman"/>
              </a:rPr>
              <a:t>Å</a:t>
            </a:r>
            <a:endParaRPr kumimoji="1" lang="ja-JP" altLang="en-US" sz="2000" dirty="0">
              <a:latin typeface="Times New Roman"/>
              <a:cs typeface="Times New Roman"/>
            </a:endParaRPr>
          </a:p>
        </p:txBody>
      </p:sp>
      <p:grpSp>
        <p:nvGrpSpPr>
          <p:cNvPr id="12" name="図形グループ 11"/>
          <p:cNvGrpSpPr/>
          <p:nvPr/>
        </p:nvGrpSpPr>
        <p:grpSpPr>
          <a:xfrm>
            <a:off x="3707904" y="980728"/>
            <a:ext cx="5328592" cy="3456384"/>
            <a:chOff x="3707904" y="980728"/>
            <a:chExt cx="5328592" cy="3456384"/>
          </a:xfrm>
        </p:grpSpPr>
        <p:sp>
          <p:nvSpPr>
            <p:cNvPr id="4" name="正方形/長方形 3"/>
            <p:cNvSpPr/>
            <p:nvPr/>
          </p:nvSpPr>
          <p:spPr>
            <a:xfrm>
              <a:off x="3707904" y="980728"/>
              <a:ext cx="5328592" cy="3456384"/>
            </a:xfrm>
            <a:prstGeom prst="rect">
              <a:avLst/>
            </a:prstGeom>
            <a:solidFill>
              <a:srgbClr val="F8F1B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5" name="円/楕円 104"/>
            <p:cNvSpPr>
              <a:spLocks noChangeAspect="1"/>
            </p:cNvSpPr>
            <p:nvPr/>
          </p:nvSpPr>
          <p:spPr>
            <a:xfrm>
              <a:off x="3981449" y="174352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06" name="円/楕円 105"/>
            <p:cNvSpPr>
              <a:spLocks noChangeAspect="1"/>
            </p:cNvSpPr>
            <p:nvPr/>
          </p:nvSpPr>
          <p:spPr>
            <a:xfrm>
              <a:off x="4240507" y="174352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07" name="円/楕円 106"/>
            <p:cNvSpPr>
              <a:spLocks noChangeAspect="1"/>
            </p:cNvSpPr>
            <p:nvPr/>
          </p:nvSpPr>
          <p:spPr>
            <a:xfrm>
              <a:off x="4499565" y="174352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08" name="円/楕円 107"/>
            <p:cNvSpPr>
              <a:spLocks noChangeAspect="1"/>
            </p:cNvSpPr>
            <p:nvPr/>
          </p:nvSpPr>
          <p:spPr>
            <a:xfrm>
              <a:off x="4758623" y="174352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09" name="円/楕円 108"/>
            <p:cNvSpPr>
              <a:spLocks noChangeAspect="1"/>
            </p:cNvSpPr>
            <p:nvPr/>
          </p:nvSpPr>
          <p:spPr>
            <a:xfrm>
              <a:off x="5017682" y="174352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10" name="円/楕円 109"/>
            <p:cNvSpPr>
              <a:spLocks noChangeAspect="1"/>
            </p:cNvSpPr>
            <p:nvPr/>
          </p:nvSpPr>
          <p:spPr>
            <a:xfrm>
              <a:off x="5276741" y="174352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11" name="円/楕円 110"/>
            <p:cNvSpPr>
              <a:spLocks noChangeAspect="1"/>
            </p:cNvSpPr>
            <p:nvPr/>
          </p:nvSpPr>
          <p:spPr>
            <a:xfrm>
              <a:off x="5535798" y="174352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12" name="円/楕円 111"/>
            <p:cNvSpPr>
              <a:spLocks noChangeAspect="1"/>
            </p:cNvSpPr>
            <p:nvPr/>
          </p:nvSpPr>
          <p:spPr>
            <a:xfrm>
              <a:off x="4116506" y="1993526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13" name="円/楕円 112"/>
            <p:cNvSpPr>
              <a:spLocks noChangeAspect="1"/>
            </p:cNvSpPr>
            <p:nvPr/>
          </p:nvSpPr>
          <p:spPr>
            <a:xfrm>
              <a:off x="4375564" y="1993526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14" name="円/楕円 113"/>
            <p:cNvSpPr>
              <a:spLocks noChangeAspect="1"/>
            </p:cNvSpPr>
            <p:nvPr/>
          </p:nvSpPr>
          <p:spPr>
            <a:xfrm>
              <a:off x="4634623" y="1993526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15" name="円/楕円 114"/>
            <p:cNvSpPr>
              <a:spLocks noChangeAspect="1"/>
            </p:cNvSpPr>
            <p:nvPr/>
          </p:nvSpPr>
          <p:spPr>
            <a:xfrm>
              <a:off x="4893680" y="1993526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16" name="円/楕円 115"/>
            <p:cNvSpPr>
              <a:spLocks noChangeAspect="1"/>
            </p:cNvSpPr>
            <p:nvPr/>
          </p:nvSpPr>
          <p:spPr>
            <a:xfrm>
              <a:off x="5152738" y="1993526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17" name="円/楕円 116"/>
            <p:cNvSpPr>
              <a:spLocks noChangeAspect="1"/>
            </p:cNvSpPr>
            <p:nvPr/>
          </p:nvSpPr>
          <p:spPr>
            <a:xfrm>
              <a:off x="5411797" y="1993526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18" name="テキスト ボックス 117"/>
            <p:cNvSpPr txBox="1"/>
            <p:nvPr/>
          </p:nvSpPr>
          <p:spPr>
            <a:xfrm>
              <a:off x="3917399" y="995569"/>
              <a:ext cx="3898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O</a:t>
              </a:r>
            </a:p>
            <a:p>
              <a:pPr algn="ctr"/>
              <a:r>
                <a:rPr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C</a:t>
              </a:r>
            </a:p>
            <a:p>
              <a:pPr algn="ctr"/>
              <a:r>
                <a:rPr kumimoji="1" lang="ja-JP" altLang="en-US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｜</a:t>
              </a:r>
              <a:endParaRPr kumimoji="1" lang="ja-JP" altLang="en-US" sz="1600" dirty="0">
                <a:solidFill>
                  <a:srgbClr val="FF0000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19" name="テキスト ボックス 118"/>
            <p:cNvSpPr txBox="1"/>
            <p:nvPr/>
          </p:nvSpPr>
          <p:spPr>
            <a:xfrm>
              <a:off x="4177281" y="995569"/>
              <a:ext cx="3898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O</a:t>
              </a:r>
            </a:p>
            <a:p>
              <a:pPr algn="ctr"/>
              <a:r>
                <a:rPr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C</a:t>
              </a:r>
            </a:p>
            <a:p>
              <a:pPr algn="ctr"/>
              <a:r>
                <a:rPr kumimoji="1" lang="ja-JP" altLang="en-US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｜</a:t>
              </a:r>
              <a:endParaRPr kumimoji="1" lang="ja-JP" altLang="en-US" sz="1600" dirty="0">
                <a:solidFill>
                  <a:srgbClr val="FF0000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20" name="テキスト ボックス 119"/>
            <p:cNvSpPr txBox="1"/>
            <p:nvPr/>
          </p:nvSpPr>
          <p:spPr>
            <a:xfrm>
              <a:off x="4437162" y="995569"/>
              <a:ext cx="3898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O</a:t>
              </a:r>
            </a:p>
            <a:p>
              <a:pPr algn="ctr"/>
              <a:r>
                <a:rPr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C</a:t>
              </a:r>
            </a:p>
            <a:p>
              <a:pPr algn="ctr"/>
              <a:r>
                <a:rPr kumimoji="1" lang="ja-JP" altLang="en-US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｜</a:t>
              </a:r>
              <a:endParaRPr kumimoji="1" lang="ja-JP" altLang="en-US" sz="1600" dirty="0">
                <a:solidFill>
                  <a:srgbClr val="FF0000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21" name="テキスト ボックス 120"/>
            <p:cNvSpPr txBox="1"/>
            <p:nvPr/>
          </p:nvSpPr>
          <p:spPr>
            <a:xfrm>
              <a:off x="4956925" y="995569"/>
              <a:ext cx="3898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O</a:t>
              </a:r>
            </a:p>
            <a:p>
              <a:pPr algn="ctr"/>
              <a:r>
                <a:rPr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C</a:t>
              </a:r>
            </a:p>
            <a:p>
              <a:pPr algn="ctr"/>
              <a:r>
                <a:rPr kumimoji="1" lang="ja-JP" altLang="en-US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｜</a:t>
              </a:r>
              <a:endParaRPr kumimoji="1" lang="ja-JP" altLang="en-US" sz="1600" dirty="0">
                <a:solidFill>
                  <a:srgbClr val="FF0000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22" name="テキスト ボックス 121"/>
            <p:cNvSpPr txBox="1"/>
            <p:nvPr/>
          </p:nvSpPr>
          <p:spPr>
            <a:xfrm>
              <a:off x="4697043" y="995569"/>
              <a:ext cx="3898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O</a:t>
              </a:r>
            </a:p>
            <a:p>
              <a:pPr algn="ctr"/>
              <a:r>
                <a:rPr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C</a:t>
              </a:r>
            </a:p>
            <a:p>
              <a:pPr algn="ctr"/>
              <a:r>
                <a:rPr kumimoji="1" lang="ja-JP" altLang="en-US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｜</a:t>
              </a:r>
              <a:endParaRPr kumimoji="1" lang="ja-JP" altLang="en-US" sz="1600" dirty="0">
                <a:solidFill>
                  <a:srgbClr val="FF0000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23" name="円/楕円 122"/>
            <p:cNvSpPr>
              <a:spLocks noChangeAspect="1"/>
            </p:cNvSpPr>
            <p:nvPr/>
          </p:nvSpPr>
          <p:spPr>
            <a:xfrm>
              <a:off x="3851920" y="1993526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24" name="テキスト ボックス 123"/>
            <p:cNvSpPr txBox="1"/>
            <p:nvPr/>
          </p:nvSpPr>
          <p:spPr>
            <a:xfrm>
              <a:off x="5207167" y="995569"/>
              <a:ext cx="3898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O</a:t>
              </a:r>
            </a:p>
            <a:p>
              <a:pPr algn="ctr"/>
              <a:r>
                <a:rPr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C</a:t>
              </a:r>
            </a:p>
            <a:p>
              <a:pPr algn="ctr"/>
              <a:r>
                <a:rPr kumimoji="1" lang="ja-JP" altLang="en-US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｜</a:t>
              </a:r>
              <a:endParaRPr kumimoji="1" lang="ja-JP" altLang="en-US" sz="1600" dirty="0">
                <a:solidFill>
                  <a:srgbClr val="FF0000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25" name="テキスト ボックス 124"/>
            <p:cNvSpPr txBox="1"/>
            <p:nvPr/>
          </p:nvSpPr>
          <p:spPr>
            <a:xfrm>
              <a:off x="5470214" y="980728"/>
              <a:ext cx="3898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0000FF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H</a:t>
              </a:r>
            </a:p>
            <a:p>
              <a:pPr algn="ctr"/>
              <a:r>
                <a:rPr lang="en-US" altLang="ja-JP" sz="1600" dirty="0" smtClean="0">
                  <a:solidFill>
                    <a:srgbClr val="0000FF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O</a:t>
              </a:r>
            </a:p>
            <a:p>
              <a:pPr algn="ctr"/>
              <a:r>
                <a:rPr kumimoji="1" lang="ja-JP" altLang="en-US" sz="1600" dirty="0" smtClean="0">
                  <a:solidFill>
                    <a:srgbClr val="0000FF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｜</a:t>
              </a:r>
              <a:endParaRPr kumimoji="1" lang="ja-JP" altLang="en-US" sz="1600" dirty="0">
                <a:solidFill>
                  <a:srgbClr val="0000FF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26" name="テキスト ボックス 125"/>
            <p:cNvSpPr txBox="1"/>
            <p:nvPr/>
          </p:nvSpPr>
          <p:spPr>
            <a:xfrm>
              <a:off x="5727652" y="1661587"/>
              <a:ext cx="64112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/>
                <a:t>s</a:t>
              </a:r>
              <a:r>
                <a:rPr kumimoji="1" lang="en-US" altLang="ja-JP" sz="1600" dirty="0" smtClean="0"/>
                <a:t>tep</a:t>
              </a:r>
            </a:p>
            <a:p>
              <a:r>
                <a:rPr kumimoji="1" lang="en-US" altLang="ja-JP" sz="1600" dirty="0" smtClean="0"/>
                <a:t>edge</a:t>
              </a:r>
              <a:endParaRPr kumimoji="1" lang="ja-JP" altLang="en-US" sz="1600" dirty="0"/>
            </a:p>
          </p:txBody>
        </p:sp>
        <p:sp>
          <p:nvSpPr>
            <p:cNvPr id="128" name="円/楕円 127"/>
            <p:cNvSpPr>
              <a:spLocks noChangeAspect="1"/>
            </p:cNvSpPr>
            <p:nvPr/>
          </p:nvSpPr>
          <p:spPr>
            <a:xfrm>
              <a:off x="3987163" y="3566944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29" name="円/楕円 128"/>
            <p:cNvSpPr>
              <a:spLocks noChangeAspect="1"/>
            </p:cNvSpPr>
            <p:nvPr/>
          </p:nvSpPr>
          <p:spPr>
            <a:xfrm>
              <a:off x="4246222" y="3566944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30" name="円/楕円 129"/>
            <p:cNvSpPr>
              <a:spLocks noChangeAspect="1"/>
            </p:cNvSpPr>
            <p:nvPr/>
          </p:nvSpPr>
          <p:spPr>
            <a:xfrm>
              <a:off x="4505279" y="3566944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31" name="円/楕円 130"/>
            <p:cNvSpPr>
              <a:spLocks noChangeAspect="1"/>
            </p:cNvSpPr>
            <p:nvPr/>
          </p:nvSpPr>
          <p:spPr>
            <a:xfrm>
              <a:off x="4764338" y="3566944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32" name="円/楕円 131"/>
            <p:cNvSpPr>
              <a:spLocks noChangeAspect="1"/>
            </p:cNvSpPr>
            <p:nvPr/>
          </p:nvSpPr>
          <p:spPr>
            <a:xfrm>
              <a:off x="5023397" y="3566944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33" name="円/楕円 132"/>
            <p:cNvSpPr>
              <a:spLocks noChangeAspect="1"/>
            </p:cNvSpPr>
            <p:nvPr/>
          </p:nvSpPr>
          <p:spPr>
            <a:xfrm>
              <a:off x="5282455" y="3566944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34" name="円/楕円 133"/>
            <p:cNvSpPr>
              <a:spLocks noChangeAspect="1"/>
            </p:cNvSpPr>
            <p:nvPr/>
          </p:nvSpPr>
          <p:spPr>
            <a:xfrm>
              <a:off x="5541512" y="3566944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35" name="円/楕円 134"/>
            <p:cNvSpPr>
              <a:spLocks noChangeAspect="1"/>
            </p:cNvSpPr>
            <p:nvPr/>
          </p:nvSpPr>
          <p:spPr>
            <a:xfrm>
              <a:off x="4122221" y="3816944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36" name="円/楕円 135"/>
            <p:cNvSpPr>
              <a:spLocks noChangeAspect="1"/>
            </p:cNvSpPr>
            <p:nvPr/>
          </p:nvSpPr>
          <p:spPr>
            <a:xfrm>
              <a:off x="4381279" y="3816944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37" name="円/楕円 136"/>
            <p:cNvSpPr>
              <a:spLocks noChangeAspect="1"/>
            </p:cNvSpPr>
            <p:nvPr/>
          </p:nvSpPr>
          <p:spPr>
            <a:xfrm>
              <a:off x="4640336" y="3816944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38" name="円/楕円 137"/>
            <p:cNvSpPr>
              <a:spLocks noChangeAspect="1"/>
            </p:cNvSpPr>
            <p:nvPr/>
          </p:nvSpPr>
          <p:spPr>
            <a:xfrm>
              <a:off x="4899395" y="3816944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39" name="円/楕円 138"/>
            <p:cNvSpPr>
              <a:spLocks noChangeAspect="1"/>
            </p:cNvSpPr>
            <p:nvPr/>
          </p:nvSpPr>
          <p:spPr>
            <a:xfrm>
              <a:off x="5158453" y="3816944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40" name="円/楕円 139"/>
            <p:cNvSpPr>
              <a:spLocks noChangeAspect="1"/>
            </p:cNvSpPr>
            <p:nvPr/>
          </p:nvSpPr>
          <p:spPr>
            <a:xfrm>
              <a:off x="5417511" y="3816944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41" name="テキスト ボックス 140"/>
            <p:cNvSpPr txBox="1"/>
            <p:nvPr/>
          </p:nvSpPr>
          <p:spPr>
            <a:xfrm>
              <a:off x="3923114" y="2811853"/>
              <a:ext cx="3898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O</a:t>
              </a:r>
            </a:p>
            <a:p>
              <a:pPr algn="ctr"/>
              <a:r>
                <a:rPr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C</a:t>
              </a:r>
            </a:p>
            <a:p>
              <a:pPr algn="ctr"/>
              <a:r>
                <a:rPr kumimoji="1" lang="ja-JP" altLang="en-US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｜</a:t>
              </a:r>
              <a:endParaRPr kumimoji="1" lang="ja-JP" altLang="en-US" sz="1600" dirty="0">
                <a:solidFill>
                  <a:srgbClr val="FF0000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42" name="テキスト ボックス 141"/>
            <p:cNvSpPr txBox="1"/>
            <p:nvPr/>
          </p:nvSpPr>
          <p:spPr>
            <a:xfrm>
              <a:off x="4359359" y="2817245"/>
              <a:ext cx="3898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O</a:t>
              </a:r>
            </a:p>
            <a:p>
              <a:pPr algn="ctr"/>
              <a:r>
                <a:rPr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C</a:t>
              </a:r>
            </a:p>
            <a:p>
              <a:pPr algn="ctr"/>
              <a:r>
                <a:rPr kumimoji="1" lang="ja-JP" altLang="en-US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｜</a:t>
              </a:r>
              <a:endParaRPr kumimoji="1" lang="ja-JP" altLang="en-US" sz="1600" dirty="0">
                <a:solidFill>
                  <a:srgbClr val="FF0000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43" name="テキスト ボックス 142"/>
            <p:cNvSpPr txBox="1"/>
            <p:nvPr/>
          </p:nvSpPr>
          <p:spPr>
            <a:xfrm>
              <a:off x="5199742" y="2811853"/>
              <a:ext cx="3898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O</a:t>
              </a:r>
            </a:p>
            <a:p>
              <a:pPr algn="ctr"/>
              <a:r>
                <a:rPr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C</a:t>
              </a:r>
            </a:p>
            <a:p>
              <a:pPr algn="ctr"/>
              <a:r>
                <a:rPr kumimoji="1" lang="ja-JP" altLang="en-US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｜</a:t>
              </a:r>
              <a:endParaRPr kumimoji="1" lang="ja-JP" altLang="en-US" sz="1600" dirty="0">
                <a:solidFill>
                  <a:srgbClr val="FF0000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44" name="テキスト ボックス 143"/>
            <p:cNvSpPr txBox="1"/>
            <p:nvPr/>
          </p:nvSpPr>
          <p:spPr>
            <a:xfrm>
              <a:off x="4796411" y="2817245"/>
              <a:ext cx="3898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O</a:t>
              </a:r>
            </a:p>
            <a:p>
              <a:pPr algn="ctr"/>
              <a:r>
                <a:rPr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C</a:t>
              </a:r>
            </a:p>
            <a:p>
              <a:pPr algn="ctr"/>
              <a:r>
                <a:rPr kumimoji="1" lang="ja-JP" altLang="en-US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｜</a:t>
              </a:r>
              <a:endParaRPr kumimoji="1" lang="ja-JP" altLang="en-US" sz="1600" dirty="0">
                <a:solidFill>
                  <a:srgbClr val="FF0000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45" name="円/楕円 144"/>
            <p:cNvSpPr>
              <a:spLocks noChangeAspect="1"/>
            </p:cNvSpPr>
            <p:nvPr/>
          </p:nvSpPr>
          <p:spPr>
            <a:xfrm>
              <a:off x="3857635" y="3816944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46" name="テキスト ボックス 145"/>
            <p:cNvSpPr txBox="1"/>
            <p:nvPr/>
          </p:nvSpPr>
          <p:spPr>
            <a:xfrm>
              <a:off x="5564419" y="2367249"/>
              <a:ext cx="6596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CO</a:t>
              </a:r>
              <a:r>
                <a:rPr kumimoji="1" lang="en-US" altLang="ja-JP" sz="1600" baseline="-250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2</a:t>
              </a:r>
              <a:endParaRPr kumimoji="1" lang="ja-JP" altLang="en-US" sz="1600" baseline="-25000" dirty="0">
                <a:solidFill>
                  <a:srgbClr val="FF0000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47" name="テキスト ボックス 146"/>
            <p:cNvSpPr txBox="1"/>
            <p:nvPr/>
          </p:nvSpPr>
          <p:spPr>
            <a:xfrm>
              <a:off x="5475928" y="2804145"/>
              <a:ext cx="3898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0000FF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H</a:t>
              </a:r>
            </a:p>
            <a:p>
              <a:pPr algn="ctr"/>
              <a:r>
                <a:rPr lang="en-US" altLang="ja-JP" sz="1600" dirty="0" smtClean="0">
                  <a:solidFill>
                    <a:srgbClr val="0000FF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O</a:t>
              </a:r>
            </a:p>
            <a:p>
              <a:pPr algn="ctr"/>
              <a:r>
                <a:rPr kumimoji="1" lang="ja-JP" altLang="en-US" sz="1600" dirty="0" smtClean="0">
                  <a:solidFill>
                    <a:srgbClr val="0000FF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｜</a:t>
              </a:r>
              <a:endParaRPr kumimoji="1" lang="ja-JP" altLang="en-US" sz="1600" dirty="0">
                <a:solidFill>
                  <a:srgbClr val="0000FF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cxnSp>
          <p:nvCxnSpPr>
            <p:cNvPr id="148" name="直線矢印コネクタ 147"/>
            <p:cNvCxnSpPr/>
            <p:nvPr/>
          </p:nvCxnSpPr>
          <p:spPr>
            <a:xfrm flipV="1">
              <a:off x="4247902" y="3164403"/>
              <a:ext cx="19938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線矢印コネクタ 148"/>
            <p:cNvCxnSpPr/>
            <p:nvPr/>
          </p:nvCxnSpPr>
          <p:spPr>
            <a:xfrm flipV="1">
              <a:off x="4694722" y="3164403"/>
              <a:ext cx="19938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線矢印コネクタ 149"/>
            <p:cNvCxnSpPr/>
            <p:nvPr/>
          </p:nvCxnSpPr>
          <p:spPr>
            <a:xfrm flipV="1">
              <a:off x="5114794" y="3164403"/>
              <a:ext cx="19938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線矢印コネクタ 150"/>
            <p:cNvCxnSpPr/>
            <p:nvPr/>
          </p:nvCxnSpPr>
          <p:spPr>
            <a:xfrm flipV="1">
              <a:off x="5548970" y="2655741"/>
              <a:ext cx="179657" cy="24063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下矢印 175"/>
            <p:cNvSpPr/>
            <p:nvPr/>
          </p:nvSpPr>
          <p:spPr>
            <a:xfrm>
              <a:off x="4648034" y="2444782"/>
              <a:ext cx="356172" cy="338554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9" name="テキスト ボックス 178"/>
            <p:cNvSpPr txBox="1"/>
            <p:nvPr/>
          </p:nvSpPr>
          <p:spPr>
            <a:xfrm>
              <a:off x="6372200" y="1133450"/>
              <a:ext cx="2592288" cy="3231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dirty="0" smtClean="0">
                  <a:latin typeface="Calibri"/>
                  <a:cs typeface="Calibri"/>
                </a:rPr>
                <a:t>・</a:t>
              </a:r>
              <a:r>
                <a:rPr kumimoji="1" lang="en-US" altLang="ja-JP" sz="2000" dirty="0" smtClean="0">
                  <a:latin typeface="Calibri"/>
                  <a:cs typeface="Calibri"/>
                </a:rPr>
                <a:t> OH adsorption</a:t>
              </a:r>
              <a:r>
                <a:rPr lang="en-US" altLang="ja-JP" sz="2000" dirty="0" smtClean="0">
                  <a:latin typeface="Calibri"/>
                  <a:cs typeface="Calibri"/>
                </a:rPr>
                <a:t> at </a:t>
              </a:r>
              <a:r>
                <a:rPr kumimoji="1" lang="en-US" altLang="ja-JP" sz="2000" dirty="0" smtClean="0">
                  <a:latin typeface="Calibri"/>
                  <a:cs typeface="Calibri"/>
                </a:rPr>
                <a:t>step edges </a:t>
              </a:r>
            </a:p>
            <a:p>
              <a:endParaRPr kumimoji="1" lang="en-US" altLang="ja-JP" sz="1200" dirty="0" smtClean="0">
                <a:latin typeface="Calibri"/>
                <a:cs typeface="Calibri"/>
              </a:endParaRPr>
            </a:p>
            <a:p>
              <a:r>
                <a:rPr lang="ja-JP" altLang="en-US" sz="2000" dirty="0" smtClean="0">
                  <a:latin typeface="Calibri"/>
                  <a:cs typeface="Calibri"/>
                </a:rPr>
                <a:t>・</a:t>
              </a:r>
              <a:r>
                <a:rPr lang="en-US" altLang="ja-JP" sz="2000" dirty="0" smtClean="0">
                  <a:latin typeface="Calibri"/>
                  <a:cs typeface="Calibri"/>
                </a:rPr>
                <a:t> CO oxidation at step edges</a:t>
              </a:r>
              <a:endParaRPr kumimoji="1" lang="en-US" altLang="ja-JP" sz="2000" dirty="0" smtClean="0">
                <a:latin typeface="Calibri"/>
                <a:cs typeface="Calibri"/>
              </a:endParaRPr>
            </a:p>
            <a:p>
              <a:endParaRPr lang="en-US" altLang="ja-JP" sz="1200" dirty="0" smtClean="0">
                <a:latin typeface="Calibri"/>
                <a:cs typeface="Calibri"/>
              </a:endParaRPr>
            </a:p>
            <a:p>
              <a:r>
                <a:rPr lang="ja-JP" altLang="en-US" sz="2000" dirty="0" smtClean="0">
                  <a:latin typeface="Calibri"/>
                  <a:cs typeface="Calibri"/>
                </a:rPr>
                <a:t>・</a:t>
              </a:r>
              <a:r>
                <a:rPr lang="en-US" altLang="ja-JP" sz="2000" dirty="0" smtClean="0">
                  <a:latin typeface="Calibri"/>
                  <a:cs typeface="Calibri"/>
                </a:rPr>
                <a:t> CO diffusion toward step edges</a:t>
              </a:r>
            </a:p>
            <a:p>
              <a:endParaRPr lang="en-US" altLang="ja-JP" sz="1200" dirty="0" smtClean="0">
                <a:latin typeface="Calibri"/>
                <a:cs typeface="Calibri"/>
              </a:endParaRPr>
            </a:p>
            <a:p>
              <a:r>
                <a:rPr lang="ja-JP" altLang="en-US" sz="2000" dirty="0" smtClean="0">
                  <a:latin typeface="Calibri"/>
                  <a:cs typeface="Calibri"/>
                </a:rPr>
                <a:t>・</a:t>
              </a:r>
              <a:r>
                <a:rPr lang="en-US" altLang="ja-JP" sz="2000" dirty="0" smtClean="0">
                  <a:latin typeface="Calibri"/>
                  <a:cs typeface="Calibri"/>
                </a:rPr>
                <a:t> Strongly adsorbed less-dense CO layer</a:t>
              </a:r>
            </a:p>
          </p:txBody>
        </p:sp>
      </p:grpSp>
      <p:sp>
        <p:nvSpPr>
          <p:cNvPr id="181" name="テキスト ボックス 180"/>
          <p:cNvSpPr txBox="1"/>
          <p:nvPr/>
        </p:nvSpPr>
        <p:spPr>
          <a:xfrm>
            <a:off x="683568" y="44624"/>
            <a:ext cx="7812360" cy="71833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ja-JP" sz="4000" b="1" dirty="0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CO stripping process</a:t>
            </a:r>
            <a:endParaRPr lang="en-US" altLang="ja-JP" sz="4000" dirty="0" smtClean="0">
              <a:solidFill>
                <a:srgbClr val="000090"/>
              </a:solidFill>
              <a:latin typeface="Calibri"/>
              <a:cs typeface="Calibri"/>
            </a:endParaRPr>
          </a:p>
        </p:txBody>
      </p:sp>
      <p:grpSp>
        <p:nvGrpSpPr>
          <p:cNvPr id="13" name="図形グループ 12"/>
          <p:cNvGrpSpPr/>
          <p:nvPr/>
        </p:nvGrpSpPr>
        <p:grpSpPr>
          <a:xfrm>
            <a:off x="3707904" y="4313983"/>
            <a:ext cx="5328592" cy="1995337"/>
            <a:chOff x="3707904" y="4313983"/>
            <a:chExt cx="5328592" cy="1995337"/>
          </a:xfrm>
        </p:grpSpPr>
        <p:sp>
          <p:nvSpPr>
            <p:cNvPr id="152" name="正方形/長方形 151"/>
            <p:cNvSpPr/>
            <p:nvPr/>
          </p:nvSpPr>
          <p:spPr>
            <a:xfrm>
              <a:off x="3707904" y="4437112"/>
              <a:ext cx="5328592" cy="1872208"/>
            </a:xfrm>
            <a:prstGeom prst="rect">
              <a:avLst/>
            </a:prstGeom>
            <a:solidFill>
              <a:schemeClr val="accent1">
                <a:alpha val="4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3" name="円/楕円 152"/>
            <p:cNvSpPr>
              <a:spLocks noChangeAspect="1"/>
            </p:cNvSpPr>
            <p:nvPr/>
          </p:nvSpPr>
          <p:spPr>
            <a:xfrm>
              <a:off x="3987162" y="565580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54" name="円/楕円 153"/>
            <p:cNvSpPr>
              <a:spLocks noChangeAspect="1"/>
            </p:cNvSpPr>
            <p:nvPr/>
          </p:nvSpPr>
          <p:spPr>
            <a:xfrm>
              <a:off x="4246221" y="565580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55" name="円/楕円 154"/>
            <p:cNvSpPr>
              <a:spLocks noChangeAspect="1"/>
            </p:cNvSpPr>
            <p:nvPr/>
          </p:nvSpPr>
          <p:spPr>
            <a:xfrm>
              <a:off x="4505278" y="565580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56" name="円/楕円 155"/>
            <p:cNvSpPr>
              <a:spLocks noChangeAspect="1"/>
            </p:cNvSpPr>
            <p:nvPr/>
          </p:nvSpPr>
          <p:spPr>
            <a:xfrm>
              <a:off x="4764336" y="565580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57" name="円/楕円 156"/>
            <p:cNvSpPr>
              <a:spLocks noChangeAspect="1"/>
            </p:cNvSpPr>
            <p:nvPr/>
          </p:nvSpPr>
          <p:spPr>
            <a:xfrm>
              <a:off x="5023395" y="565580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58" name="円/楕円 157"/>
            <p:cNvSpPr>
              <a:spLocks noChangeAspect="1"/>
            </p:cNvSpPr>
            <p:nvPr/>
          </p:nvSpPr>
          <p:spPr>
            <a:xfrm>
              <a:off x="5282453" y="565580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59" name="円/楕円 158"/>
            <p:cNvSpPr>
              <a:spLocks noChangeAspect="1"/>
            </p:cNvSpPr>
            <p:nvPr/>
          </p:nvSpPr>
          <p:spPr>
            <a:xfrm>
              <a:off x="5541511" y="565580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60" name="円/楕円 159"/>
            <p:cNvSpPr>
              <a:spLocks noChangeAspect="1"/>
            </p:cNvSpPr>
            <p:nvPr/>
          </p:nvSpPr>
          <p:spPr>
            <a:xfrm>
              <a:off x="4122219" y="590580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61" name="円/楕円 160"/>
            <p:cNvSpPr>
              <a:spLocks noChangeAspect="1"/>
            </p:cNvSpPr>
            <p:nvPr/>
          </p:nvSpPr>
          <p:spPr>
            <a:xfrm>
              <a:off x="4381277" y="590580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62" name="円/楕円 161"/>
            <p:cNvSpPr>
              <a:spLocks noChangeAspect="1"/>
            </p:cNvSpPr>
            <p:nvPr/>
          </p:nvSpPr>
          <p:spPr>
            <a:xfrm>
              <a:off x="4640335" y="590580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63" name="円/楕円 162"/>
            <p:cNvSpPr>
              <a:spLocks noChangeAspect="1"/>
            </p:cNvSpPr>
            <p:nvPr/>
          </p:nvSpPr>
          <p:spPr>
            <a:xfrm>
              <a:off x="4899394" y="590580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64" name="円/楕円 163"/>
            <p:cNvSpPr>
              <a:spLocks noChangeAspect="1"/>
            </p:cNvSpPr>
            <p:nvPr/>
          </p:nvSpPr>
          <p:spPr>
            <a:xfrm>
              <a:off x="5158452" y="590580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65" name="円/楕円 164"/>
            <p:cNvSpPr>
              <a:spLocks noChangeAspect="1"/>
            </p:cNvSpPr>
            <p:nvPr/>
          </p:nvSpPr>
          <p:spPr>
            <a:xfrm>
              <a:off x="5417509" y="590580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66" name="テキスト ボックス 165"/>
            <p:cNvSpPr txBox="1"/>
            <p:nvPr/>
          </p:nvSpPr>
          <p:spPr>
            <a:xfrm>
              <a:off x="3923114" y="4900714"/>
              <a:ext cx="3898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O</a:t>
              </a:r>
            </a:p>
            <a:p>
              <a:pPr algn="ctr"/>
              <a:r>
                <a:rPr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C</a:t>
              </a:r>
            </a:p>
            <a:p>
              <a:pPr algn="ctr"/>
              <a:r>
                <a:rPr kumimoji="1" lang="ja-JP" altLang="en-US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｜</a:t>
              </a:r>
              <a:endParaRPr kumimoji="1" lang="ja-JP" altLang="en-US" sz="1600" dirty="0">
                <a:solidFill>
                  <a:srgbClr val="FF0000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67" name="テキスト ボックス 166"/>
            <p:cNvSpPr txBox="1"/>
            <p:nvPr/>
          </p:nvSpPr>
          <p:spPr>
            <a:xfrm>
              <a:off x="5199740" y="4900714"/>
              <a:ext cx="3898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O</a:t>
              </a:r>
            </a:p>
            <a:p>
              <a:pPr algn="ctr"/>
              <a:r>
                <a:rPr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C</a:t>
              </a:r>
            </a:p>
            <a:p>
              <a:pPr algn="ctr"/>
              <a:r>
                <a:rPr kumimoji="1" lang="ja-JP" altLang="en-US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｜</a:t>
              </a:r>
              <a:endParaRPr kumimoji="1" lang="ja-JP" altLang="en-US" sz="1600" dirty="0">
                <a:solidFill>
                  <a:srgbClr val="FF0000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68" name="テキスト ボックス 167"/>
            <p:cNvSpPr txBox="1"/>
            <p:nvPr/>
          </p:nvSpPr>
          <p:spPr>
            <a:xfrm>
              <a:off x="4796410" y="4906106"/>
              <a:ext cx="3898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O</a:t>
              </a:r>
            </a:p>
            <a:p>
              <a:pPr algn="ctr"/>
              <a:r>
                <a:rPr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C</a:t>
              </a:r>
            </a:p>
            <a:p>
              <a:pPr algn="ctr"/>
              <a:r>
                <a:rPr kumimoji="1" lang="ja-JP" altLang="en-US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｜</a:t>
              </a:r>
              <a:endParaRPr kumimoji="1" lang="ja-JP" altLang="en-US" sz="1600" dirty="0">
                <a:solidFill>
                  <a:srgbClr val="FF0000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69" name="円/楕円 168"/>
            <p:cNvSpPr>
              <a:spLocks noChangeAspect="1"/>
            </p:cNvSpPr>
            <p:nvPr/>
          </p:nvSpPr>
          <p:spPr>
            <a:xfrm>
              <a:off x="3857633" y="5905805"/>
              <a:ext cx="259059" cy="28064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170" name="テキスト ボックス 169"/>
            <p:cNvSpPr txBox="1"/>
            <p:nvPr/>
          </p:nvSpPr>
          <p:spPr>
            <a:xfrm>
              <a:off x="5564419" y="4456113"/>
              <a:ext cx="6596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CO</a:t>
              </a:r>
              <a:r>
                <a:rPr kumimoji="1" lang="en-US" altLang="ja-JP" sz="1600" baseline="-250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2</a:t>
              </a:r>
              <a:endParaRPr kumimoji="1" lang="ja-JP" altLang="en-US" sz="1600" baseline="-25000" dirty="0">
                <a:solidFill>
                  <a:srgbClr val="FF0000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71" name="テキスト ボックス 170"/>
            <p:cNvSpPr txBox="1"/>
            <p:nvPr/>
          </p:nvSpPr>
          <p:spPr>
            <a:xfrm>
              <a:off x="5475929" y="4893006"/>
              <a:ext cx="3898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0000FF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H</a:t>
              </a:r>
            </a:p>
            <a:p>
              <a:pPr algn="ctr"/>
              <a:r>
                <a:rPr lang="en-US" altLang="ja-JP" sz="1600" dirty="0" smtClean="0">
                  <a:solidFill>
                    <a:srgbClr val="0000FF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O</a:t>
              </a:r>
            </a:p>
            <a:p>
              <a:pPr algn="ctr"/>
              <a:r>
                <a:rPr kumimoji="1" lang="ja-JP" altLang="en-US" sz="1600" dirty="0" smtClean="0">
                  <a:solidFill>
                    <a:srgbClr val="0000FF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｜</a:t>
              </a:r>
              <a:endParaRPr kumimoji="1" lang="ja-JP" altLang="en-US" sz="1600" dirty="0">
                <a:solidFill>
                  <a:srgbClr val="0000FF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cxnSp>
          <p:nvCxnSpPr>
            <p:cNvPr id="172" name="直線矢印コネクタ 171"/>
            <p:cNvCxnSpPr/>
            <p:nvPr/>
          </p:nvCxnSpPr>
          <p:spPr>
            <a:xfrm flipH="1" flipV="1">
              <a:off x="4634621" y="4772689"/>
              <a:ext cx="177443" cy="24063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テキスト ボックス 172"/>
            <p:cNvSpPr txBox="1"/>
            <p:nvPr/>
          </p:nvSpPr>
          <p:spPr>
            <a:xfrm>
              <a:off x="4437209" y="4893006"/>
              <a:ext cx="3898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0000FF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H</a:t>
              </a:r>
            </a:p>
            <a:p>
              <a:pPr algn="ctr"/>
              <a:r>
                <a:rPr lang="en-US" altLang="ja-JP" sz="1600" dirty="0" smtClean="0">
                  <a:solidFill>
                    <a:srgbClr val="0000FF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O</a:t>
              </a:r>
            </a:p>
            <a:p>
              <a:pPr algn="ctr"/>
              <a:r>
                <a:rPr kumimoji="1" lang="ja-JP" altLang="en-US" sz="1600" dirty="0" smtClean="0">
                  <a:solidFill>
                    <a:srgbClr val="0000FF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｜</a:t>
              </a:r>
              <a:endParaRPr kumimoji="1" lang="ja-JP" altLang="en-US" sz="1600" dirty="0">
                <a:solidFill>
                  <a:srgbClr val="0000FF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sp>
          <p:nvSpPr>
            <p:cNvPr id="174" name="テキスト ボックス 173"/>
            <p:cNvSpPr txBox="1"/>
            <p:nvPr/>
          </p:nvSpPr>
          <p:spPr>
            <a:xfrm>
              <a:off x="4044606" y="4462367"/>
              <a:ext cx="6596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CO</a:t>
              </a:r>
              <a:r>
                <a:rPr kumimoji="1" lang="en-US" altLang="ja-JP" sz="1600" baseline="-25000" dirty="0" smtClean="0">
                  <a:solidFill>
                    <a:srgbClr val="FF0000"/>
                  </a:solidFill>
                  <a:latin typeface="ＤＦＰ太丸ゴシック体"/>
                  <a:ea typeface="ＤＦＰ太丸ゴシック体"/>
                  <a:cs typeface="ＤＦＰ太丸ゴシック体"/>
                </a:rPr>
                <a:t>2</a:t>
              </a:r>
              <a:endParaRPr kumimoji="1" lang="ja-JP" altLang="en-US" sz="1600" baseline="-25000" dirty="0">
                <a:solidFill>
                  <a:srgbClr val="FF0000"/>
                </a:solidFill>
                <a:latin typeface="ＤＦＰ太丸ゴシック体"/>
                <a:ea typeface="ＤＦＰ太丸ゴシック体"/>
                <a:cs typeface="ＤＦＰ太丸ゴシック体"/>
              </a:endParaRPr>
            </a:p>
          </p:txBody>
        </p:sp>
        <p:cxnSp>
          <p:nvCxnSpPr>
            <p:cNvPr id="175" name="直線矢印コネクタ 174"/>
            <p:cNvCxnSpPr/>
            <p:nvPr/>
          </p:nvCxnSpPr>
          <p:spPr>
            <a:xfrm flipV="1">
              <a:off x="5547507" y="4744420"/>
              <a:ext cx="179657" cy="24063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下矢印 176"/>
            <p:cNvSpPr/>
            <p:nvPr/>
          </p:nvSpPr>
          <p:spPr>
            <a:xfrm>
              <a:off x="4661509" y="4313983"/>
              <a:ext cx="356172" cy="338554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テキスト ボックス 90"/>
            <p:cNvSpPr txBox="1"/>
            <p:nvPr/>
          </p:nvSpPr>
          <p:spPr>
            <a:xfrm>
              <a:off x="6300192" y="4941168"/>
              <a:ext cx="26642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/>
                <a:t>・</a:t>
              </a:r>
              <a:r>
                <a:rPr kumimoji="1" lang="en-US" altLang="ja-JP" dirty="0" smtClean="0"/>
                <a:t> OH adsorption and CO oxidation at terrace</a:t>
              </a:r>
              <a:endParaRPr lang="en-US" altLang="ja-JP" dirty="0" smtClean="0"/>
            </a:p>
          </p:txBody>
        </p:sp>
      </p:grpSp>
      <p:cxnSp>
        <p:nvCxnSpPr>
          <p:cNvPr id="6" name="直線コネクタ 5"/>
          <p:cNvCxnSpPr/>
          <p:nvPr/>
        </p:nvCxnSpPr>
        <p:spPr>
          <a:xfrm>
            <a:off x="856800" y="2325600"/>
            <a:ext cx="2664296" cy="0"/>
          </a:xfrm>
          <a:prstGeom prst="line">
            <a:avLst/>
          </a:prstGeom>
          <a:ln w="19050" cmpd="sng">
            <a:solidFill>
              <a:schemeClr val="tx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テキスト ボックス 179"/>
          <p:cNvSpPr txBox="1"/>
          <p:nvPr/>
        </p:nvSpPr>
        <p:spPr>
          <a:xfrm>
            <a:off x="1691680" y="4674622"/>
            <a:ext cx="5893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0.8V</a:t>
            </a:r>
            <a:endParaRPr kumimoji="1" lang="ja-JP" altLang="en-US" sz="16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DFA82-75E9-4151-ABE3-FF94F5EC9792}" type="slidenum">
              <a:rPr lang="en-US" altLang="ja-JP" smtClean="0"/>
              <a:pPr/>
              <a:t>10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1455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699792" y="1700808"/>
            <a:ext cx="3888432" cy="2287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ja-JP" sz="4000" b="1" dirty="0" smtClean="0">
                <a:solidFill>
                  <a:schemeClr val="bg1"/>
                </a:solidFill>
                <a:latin typeface="Calibri"/>
                <a:cs typeface="Calibri"/>
              </a:rPr>
              <a:t>Thin film </a:t>
            </a:r>
            <a:r>
              <a:rPr kumimoji="1" lang="en-US" altLang="ja-JP" sz="4000" b="1" dirty="0" smtClean="0">
                <a:solidFill>
                  <a:schemeClr val="bg1"/>
                </a:solidFill>
                <a:latin typeface="Calibri"/>
                <a:cs typeface="Calibri"/>
              </a:rPr>
              <a:t>growth</a:t>
            </a:r>
            <a:endParaRPr kumimoji="1" lang="en-US" altLang="ja-JP" sz="4000" b="1" dirty="0" smtClean="0">
              <a:solidFill>
                <a:schemeClr val="bg1"/>
              </a:solidFill>
              <a:latin typeface="Calibri"/>
              <a:cs typeface="Calibri"/>
            </a:endParaRPr>
          </a:p>
          <a:p>
            <a:pPr marL="571500" indent="-571500">
              <a:lnSpc>
                <a:spcPct val="120000"/>
              </a:lnSpc>
              <a:buFont typeface="Arial"/>
              <a:buChar char="•"/>
            </a:pPr>
            <a:r>
              <a:rPr lang="en-US" altLang="ja-JP" sz="4000" b="1" dirty="0" smtClean="0">
                <a:solidFill>
                  <a:schemeClr val="bg1"/>
                </a:solidFill>
                <a:latin typeface="Calibri"/>
                <a:cs typeface="Calibri"/>
              </a:rPr>
              <a:t>Bi</a:t>
            </a:r>
          </a:p>
          <a:p>
            <a:pPr marL="571500" indent="-571500">
              <a:lnSpc>
                <a:spcPct val="120000"/>
              </a:lnSpc>
              <a:buFont typeface="Arial"/>
              <a:buChar char="•"/>
            </a:pPr>
            <a:r>
              <a:rPr lang="en-US" altLang="ja-JP" sz="4000" b="1" dirty="0" smtClean="0">
                <a:solidFill>
                  <a:schemeClr val="bg1"/>
                </a:solidFill>
                <a:latin typeface="Calibri"/>
                <a:cs typeface="Calibri"/>
              </a:rPr>
              <a:t>Bi</a:t>
            </a:r>
            <a:r>
              <a:rPr lang="en-US" altLang="ja-JP" sz="4000" b="1" baseline="-25000" dirty="0" smtClean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r>
              <a:rPr lang="en-US" altLang="ja-JP" sz="4000" b="1" dirty="0" smtClean="0">
                <a:solidFill>
                  <a:schemeClr val="bg1"/>
                </a:solidFill>
                <a:latin typeface="Calibri"/>
                <a:cs typeface="Calibri"/>
              </a:rPr>
              <a:t>Te</a:t>
            </a:r>
            <a:r>
              <a:rPr lang="en-US" altLang="ja-JP" sz="4000" b="1" baseline="-25000" dirty="0" smtClean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kumimoji="1" lang="ja-JP" altLang="en-US" sz="4000" b="1" baseline="-25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50F07-A732-4405-B9F8-FA52AF166E10}" type="slidenum">
              <a:rPr lang="en-US" altLang="ja-JP" smtClean="0"/>
              <a:pPr/>
              <a:t>11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88956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DFA82-75E9-4151-ABE3-FF94F5EC9792}" type="slidenum">
              <a:rPr lang="en-US" altLang="ja-JP" smtClean="0"/>
              <a:pPr/>
              <a:t>12</a:t>
            </a:fld>
            <a:endParaRPr lang="en-US" altLang="ja-JP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700"/>
            <a:ext cx="9144000" cy="682977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17226"/>
            <a:ext cx="4248472" cy="5688038"/>
          </a:xfrm>
          <a:prstGeom prst="rect">
            <a:avLst/>
          </a:prstGeom>
        </p:spPr>
      </p:pic>
      <p:sp>
        <p:nvSpPr>
          <p:cNvPr id="8" name="四角形吹き出し 7"/>
          <p:cNvSpPr/>
          <p:nvPr/>
        </p:nvSpPr>
        <p:spPr>
          <a:xfrm>
            <a:off x="179512" y="116632"/>
            <a:ext cx="4248472" cy="5760640"/>
          </a:xfrm>
          <a:prstGeom prst="wedgeRectCallout">
            <a:avLst>
              <a:gd name="adj1" fmla="val 77882"/>
              <a:gd name="adj2" fmla="val 6162"/>
            </a:avLst>
          </a:prstGeom>
          <a:noFill/>
          <a:ln w="76200" cmpd="sng">
            <a:solidFill>
              <a:srgbClr val="F7F80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105799" y="836712"/>
            <a:ext cx="1962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solidFill>
                  <a:srgbClr val="FFFF00"/>
                </a:solidFill>
                <a:latin typeface="Calibri"/>
                <a:cs typeface="Calibri"/>
              </a:rPr>
              <a:t>&lt; 1 x 10</a:t>
            </a:r>
            <a:r>
              <a:rPr lang="en-US" altLang="ja-JP" sz="2800" b="1" baseline="30000" dirty="0" smtClean="0">
                <a:solidFill>
                  <a:srgbClr val="FFFF00"/>
                </a:solidFill>
                <a:latin typeface="Calibri"/>
                <a:cs typeface="Calibri"/>
              </a:rPr>
              <a:t>-8</a:t>
            </a:r>
            <a:r>
              <a:rPr lang="en-US" altLang="ja-JP" sz="2800" b="1" dirty="0" smtClean="0">
                <a:solidFill>
                  <a:srgbClr val="FFFF00"/>
                </a:solidFill>
                <a:latin typeface="Calibri"/>
                <a:cs typeface="Calibri"/>
              </a:rPr>
              <a:t> Pa</a:t>
            </a:r>
            <a:endParaRPr kumimoji="1" lang="ja-JP" altLang="en-US" sz="2800" b="1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269749" y="2185700"/>
            <a:ext cx="12140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solidFill>
                  <a:srgbClr val="FFFF00"/>
                </a:solidFill>
                <a:latin typeface="Calibri"/>
                <a:cs typeface="Calibri"/>
              </a:rPr>
              <a:t>70 mm</a:t>
            </a:r>
            <a:endParaRPr kumimoji="1" lang="ja-JP" altLang="en-US" sz="2800" b="1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>
            <a:off x="1403648" y="2780928"/>
            <a:ext cx="864096" cy="0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1043608" y="2924944"/>
            <a:ext cx="5667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solidFill>
                  <a:srgbClr val="FFFF00"/>
                </a:solidFill>
                <a:latin typeface="Calibri"/>
                <a:cs typeface="Calibri"/>
              </a:rPr>
              <a:t>Be</a:t>
            </a:r>
            <a:endParaRPr kumimoji="1" lang="ja-JP" altLang="en-US" sz="2800" b="1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658576" y="188640"/>
            <a:ext cx="1697400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solidFill>
                  <a:srgbClr val="000090"/>
                </a:solidFill>
                <a:latin typeface="Calibri"/>
                <a:cs typeface="Calibri"/>
              </a:rPr>
              <a:t>Baby </a:t>
            </a:r>
            <a:r>
              <a:rPr lang="en-US" altLang="ja-JP" sz="2800" b="1" dirty="0" smtClean="0">
                <a:solidFill>
                  <a:srgbClr val="000090"/>
                </a:solidFill>
                <a:latin typeface="Calibri"/>
                <a:cs typeface="Calibri"/>
              </a:rPr>
              <a:t>MBE</a:t>
            </a:r>
            <a:endParaRPr kumimoji="1" lang="ja-JP" altLang="en-US" sz="2800" b="1" dirty="0">
              <a:solidFill>
                <a:srgbClr val="00009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859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_run_1_x50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14132" b="5886"/>
          <a:stretch/>
        </p:blipFill>
        <p:spPr>
          <a:xfrm>
            <a:off x="344016" y="1031485"/>
            <a:ext cx="6172200" cy="1980752"/>
          </a:xfrm>
          <a:prstGeom prst="rect">
            <a:avLst/>
          </a:prstGeom>
        </p:spPr>
      </p:pic>
      <p:sp>
        <p:nvSpPr>
          <p:cNvPr id="181" name="テキスト ボックス 180"/>
          <p:cNvSpPr txBox="1"/>
          <p:nvPr/>
        </p:nvSpPr>
        <p:spPr>
          <a:xfrm>
            <a:off x="683568" y="-27384"/>
            <a:ext cx="7812360" cy="71833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ja-JP" sz="4000" b="1" dirty="0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Bi thin film growth</a:t>
            </a:r>
            <a:endParaRPr lang="en-US" altLang="ja-JP" sz="4000" dirty="0" smtClean="0">
              <a:solidFill>
                <a:srgbClr val="000090"/>
              </a:solidFill>
              <a:latin typeface="Calibri"/>
              <a:cs typeface="Calibri"/>
            </a:endParaRPr>
          </a:p>
        </p:txBody>
      </p:sp>
      <p:grpSp>
        <p:nvGrpSpPr>
          <p:cNvPr id="19" name="図形グループ 18"/>
          <p:cNvGrpSpPr/>
          <p:nvPr/>
        </p:nvGrpSpPr>
        <p:grpSpPr>
          <a:xfrm>
            <a:off x="2555776" y="4427820"/>
            <a:ext cx="1749886" cy="1953508"/>
            <a:chOff x="2555776" y="4377063"/>
            <a:chExt cx="1749886" cy="1953508"/>
          </a:xfrm>
        </p:grpSpPr>
        <p:pic>
          <p:nvPicPr>
            <p:cNvPr id="182" name="図 181" descr="Bi_WL1_adatom_Si_side2.JP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81865" y="4680953"/>
              <a:ext cx="1575043" cy="1649618"/>
            </a:xfrm>
            <a:prstGeom prst="rect">
              <a:avLst/>
            </a:prstGeom>
          </p:spPr>
        </p:pic>
        <p:sp>
          <p:nvSpPr>
            <p:cNvPr id="18" name="テキスト ボックス 17"/>
            <p:cNvSpPr txBox="1"/>
            <p:nvPr/>
          </p:nvSpPr>
          <p:spPr>
            <a:xfrm>
              <a:off x="2555776" y="4377063"/>
              <a:ext cx="17498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Bi wetting layer</a:t>
              </a:r>
              <a:endParaRPr kumimoji="1" lang="ja-JP" altLang="en-US" dirty="0"/>
            </a:p>
          </p:txBody>
        </p:sp>
      </p:grpSp>
      <p:grpSp>
        <p:nvGrpSpPr>
          <p:cNvPr id="17" name="図形グループ 16"/>
          <p:cNvGrpSpPr/>
          <p:nvPr/>
        </p:nvGrpSpPr>
        <p:grpSpPr>
          <a:xfrm>
            <a:off x="4355976" y="3119717"/>
            <a:ext cx="2570986" cy="3261611"/>
            <a:chOff x="4355976" y="3068960"/>
            <a:chExt cx="2570986" cy="3261611"/>
          </a:xfrm>
        </p:grpSpPr>
        <p:grpSp>
          <p:nvGrpSpPr>
            <p:cNvPr id="183" name="図形グループ 182"/>
            <p:cNvGrpSpPr/>
            <p:nvPr/>
          </p:nvGrpSpPr>
          <p:grpSpPr>
            <a:xfrm>
              <a:off x="4809749" y="3510713"/>
              <a:ext cx="1610289" cy="2819858"/>
              <a:chOff x="5164322" y="2599453"/>
              <a:chExt cx="2024306" cy="3544864"/>
            </a:xfrm>
          </p:grpSpPr>
          <p:pic>
            <p:nvPicPr>
              <p:cNvPr id="184" name="図 183" descr="Bi_WL1_adatom_Si_side2.JPG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204858" y="4070570"/>
                <a:ext cx="1979998" cy="2073747"/>
              </a:xfrm>
              <a:prstGeom prst="rect">
                <a:avLst/>
              </a:prstGeom>
            </p:spPr>
          </p:pic>
          <p:pic>
            <p:nvPicPr>
              <p:cNvPr id="185" name="図 184" descr="スクリーンショット 2018-03-01 16.39.12.pn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164322" y="3372651"/>
                <a:ext cx="2024306" cy="670899"/>
              </a:xfrm>
              <a:prstGeom prst="rect">
                <a:avLst/>
              </a:prstGeom>
            </p:spPr>
          </p:pic>
          <p:pic>
            <p:nvPicPr>
              <p:cNvPr id="186" name="図 185" descr="スクリーンショット 2018-03-01 16.39.12.pn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 flipV="1">
                <a:off x="5164322" y="2599453"/>
                <a:ext cx="2024306" cy="670899"/>
              </a:xfrm>
              <a:prstGeom prst="rect">
                <a:avLst/>
              </a:prstGeom>
            </p:spPr>
          </p:pic>
        </p:grpSp>
        <p:sp>
          <p:nvSpPr>
            <p:cNvPr id="3" name="テキスト ボックス 2"/>
            <p:cNvSpPr txBox="1"/>
            <p:nvPr/>
          </p:nvSpPr>
          <p:spPr>
            <a:xfrm>
              <a:off x="4355976" y="3068960"/>
              <a:ext cx="25709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/>
                <a:t>Black Phosphorus (BP)</a:t>
              </a:r>
              <a:endParaRPr kumimoji="1" lang="ja-JP" altLang="en-US" dirty="0"/>
            </a:p>
          </p:txBody>
        </p:sp>
      </p:grpSp>
      <p:grpSp>
        <p:nvGrpSpPr>
          <p:cNvPr id="22" name="図形グループ 21"/>
          <p:cNvGrpSpPr/>
          <p:nvPr/>
        </p:nvGrpSpPr>
        <p:grpSpPr>
          <a:xfrm>
            <a:off x="509127" y="1679557"/>
            <a:ext cx="4438832" cy="4701771"/>
            <a:chOff x="509127" y="1628800"/>
            <a:chExt cx="4438832" cy="4701771"/>
          </a:xfrm>
        </p:grpSpPr>
        <p:grpSp>
          <p:nvGrpSpPr>
            <p:cNvPr id="21" name="図形グループ 20"/>
            <p:cNvGrpSpPr/>
            <p:nvPr/>
          </p:nvGrpSpPr>
          <p:grpSpPr>
            <a:xfrm>
              <a:off x="509127" y="4715852"/>
              <a:ext cx="1619897" cy="1614719"/>
              <a:chOff x="509127" y="4715852"/>
              <a:chExt cx="1619897" cy="1614719"/>
            </a:xfrm>
          </p:grpSpPr>
          <p:pic>
            <p:nvPicPr>
              <p:cNvPr id="180" name="図 179" descr="Bi_WL1_adatom_Si_side2.JPG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53981" y="5099303"/>
                <a:ext cx="1575043" cy="1231268"/>
              </a:xfrm>
              <a:prstGeom prst="rect">
                <a:avLst/>
              </a:prstGeom>
            </p:spPr>
          </p:pic>
          <p:sp>
            <p:nvSpPr>
              <p:cNvPr id="2" name="テキスト ボックス 1"/>
              <p:cNvSpPr txBox="1"/>
              <p:nvPr/>
            </p:nvSpPr>
            <p:spPr>
              <a:xfrm>
                <a:off x="509127" y="4715852"/>
                <a:ext cx="13435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/>
                  <a:t>Si(111)-7x7</a:t>
                </a:r>
                <a:endParaRPr kumimoji="1" lang="ja-JP" altLang="en-US" dirty="0"/>
              </a:p>
            </p:txBody>
          </p:sp>
        </p:grpSp>
        <p:sp>
          <p:nvSpPr>
            <p:cNvPr id="4" name="テキスト ボックス 3"/>
            <p:cNvSpPr txBox="1"/>
            <p:nvPr/>
          </p:nvSpPr>
          <p:spPr>
            <a:xfrm>
              <a:off x="4211960" y="1628800"/>
              <a:ext cx="7359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 smtClean="0"/>
                <a:t>Si 111</a:t>
              </a:r>
              <a:endParaRPr kumimoji="1" lang="ja-JP" altLang="en-US" sz="1600" dirty="0"/>
            </a:p>
          </p:txBody>
        </p:sp>
      </p:grpSp>
      <p:grpSp>
        <p:nvGrpSpPr>
          <p:cNvPr id="7" name="図形グループ 6"/>
          <p:cNvGrpSpPr/>
          <p:nvPr/>
        </p:nvGrpSpPr>
        <p:grpSpPr>
          <a:xfrm>
            <a:off x="2047840" y="1382233"/>
            <a:ext cx="2236128" cy="657364"/>
            <a:chOff x="1193724" y="1407521"/>
            <a:chExt cx="2768362" cy="657364"/>
          </a:xfrm>
        </p:grpSpPr>
        <p:sp>
          <p:nvSpPr>
            <p:cNvPr id="5" name="左中かっこ 4"/>
            <p:cNvSpPr/>
            <p:nvPr/>
          </p:nvSpPr>
          <p:spPr>
            <a:xfrm rot="5204141">
              <a:off x="2344742" y="625835"/>
              <a:ext cx="288032" cy="2590068"/>
            </a:xfrm>
            <a:prstGeom prst="leftBrace">
              <a:avLst>
                <a:gd name="adj1" fmla="val 8333"/>
                <a:gd name="adj2" fmla="val 36236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1795699" y="1407521"/>
              <a:ext cx="2166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/>
                <a:t>Bi w</a:t>
              </a:r>
              <a:r>
                <a:rPr kumimoji="1" lang="en-US" altLang="ja-JP" dirty="0" smtClean="0"/>
                <a:t>etting layer</a:t>
              </a:r>
              <a:endParaRPr kumimoji="1" lang="ja-JP" altLang="en-US" dirty="0"/>
            </a:p>
          </p:txBody>
        </p:sp>
      </p:grpSp>
      <p:grpSp>
        <p:nvGrpSpPr>
          <p:cNvPr id="14" name="図形グループ 13"/>
          <p:cNvGrpSpPr/>
          <p:nvPr/>
        </p:nvGrpSpPr>
        <p:grpSpPr>
          <a:xfrm>
            <a:off x="2771800" y="2246329"/>
            <a:ext cx="1080120" cy="657364"/>
            <a:chOff x="1874629" y="2204864"/>
            <a:chExt cx="1080120" cy="657364"/>
          </a:xfrm>
        </p:grpSpPr>
        <p:sp>
          <p:nvSpPr>
            <p:cNvPr id="25" name="テキスト ボックス 24"/>
            <p:cNvSpPr txBox="1"/>
            <p:nvPr/>
          </p:nvSpPr>
          <p:spPr>
            <a:xfrm>
              <a:off x="1874629" y="2492896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smtClean="0"/>
                <a:t>BP</a:t>
              </a:r>
              <a:r>
                <a:rPr kumimoji="1" lang="en-US" altLang="ja-JP" dirty="0" smtClean="0"/>
                <a:t>(012)</a:t>
              </a:r>
              <a:endParaRPr kumimoji="1" lang="ja-JP" altLang="en-US" dirty="0"/>
            </a:p>
          </p:txBody>
        </p:sp>
        <p:cxnSp>
          <p:nvCxnSpPr>
            <p:cNvPr id="29" name="直線矢印コネクタ 28"/>
            <p:cNvCxnSpPr/>
            <p:nvPr/>
          </p:nvCxnSpPr>
          <p:spPr>
            <a:xfrm flipH="1" flipV="1">
              <a:off x="2051720" y="2204864"/>
              <a:ext cx="38933" cy="28803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図形グループ 12"/>
          <p:cNvGrpSpPr/>
          <p:nvPr/>
        </p:nvGrpSpPr>
        <p:grpSpPr>
          <a:xfrm>
            <a:off x="1843015" y="1598257"/>
            <a:ext cx="6752300" cy="4783071"/>
            <a:chOff x="1843015" y="1547500"/>
            <a:chExt cx="6752300" cy="4783071"/>
          </a:xfrm>
        </p:grpSpPr>
        <p:grpSp>
          <p:nvGrpSpPr>
            <p:cNvPr id="16" name="図形グループ 15"/>
            <p:cNvGrpSpPr/>
            <p:nvPr/>
          </p:nvGrpSpPr>
          <p:grpSpPr>
            <a:xfrm>
              <a:off x="6948264" y="1547500"/>
              <a:ext cx="1647051" cy="4783071"/>
              <a:chOff x="6948264" y="1547500"/>
              <a:chExt cx="1647051" cy="4783071"/>
            </a:xfrm>
          </p:grpSpPr>
          <p:grpSp>
            <p:nvGrpSpPr>
              <p:cNvPr id="187" name="図形グループ 186"/>
              <p:cNvGrpSpPr/>
              <p:nvPr/>
            </p:nvGrpSpPr>
            <p:grpSpPr>
              <a:xfrm>
                <a:off x="6990501" y="1873906"/>
                <a:ext cx="1604814" cy="4456665"/>
                <a:chOff x="7043492" y="541811"/>
                <a:chExt cx="2017424" cy="5602506"/>
              </a:xfrm>
            </p:grpSpPr>
            <p:pic>
              <p:nvPicPr>
                <p:cNvPr id="188" name="図 187" descr="Bi_WL1_adatom_Si_side2.JPG"/>
                <p:cNvPicPr>
                  <a:picLocks noChangeAspect="1"/>
                </p:cNvPicPr>
                <p:nvPr/>
              </p:nvPicPr>
              <p:blipFill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043492" y="541811"/>
                  <a:ext cx="1979999" cy="1773876"/>
                </a:xfrm>
                <a:prstGeom prst="rect">
                  <a:avLst/>
                </a:prstGeom>
              </p:spPr>
            </p:pic>
            <p:pic>
              <p:nvPicPr>
                <p:cNvPr id="190" name="図 189" descr="Bi_WL1_adatom_Si_side2.JPG"/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061873" y="4070570"/>
                  <a:ext cx="1979999" cy="2073747"/>
                </a:xfrm>
                <a:prstGeom prst="rect">
                  <a:avLst/>
                </a:prstGeom>
              </p:spPr>
            </p:pic>
            <p:pic>
              <p:nvPicPr>
                <p:cNvPr id="37" name="図 36" descr="Bi_WL1_adatom_Si_side2.JPG"/>
                <p:cNvPicPr>
                  <a:picLocks noChangeAspect="1"/>
                </p:cNvPicPr>
                <p:nvPr/>
              </p:nvPicPr>
              <p:blipFill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080917" y="2315688"/>
                  <a:ext cx="1979999" cy="1773876"/>
                </a:xfrm>
                <a:prstGeom prst="rect">
                  <a:avLst/>
                </a:prstGeom>
              </p:spPr>
            </p:pic>
          </p:grpSp>
          <p:sp>
            <p:nvSpPr>
              <p:cNvPr id="20" name="テキスト ボックス 19"/>
              <p:cNvSpPr txBox="1"/>
              <p:nvPr/>
            </p:nvSpPr>
            <p:spPr>
              <a:xfrm>
                <a:off x="6948264" y="1547500"/>
                <a:ext cx="14419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/>
                  <a:t>Bulk Bi(001)</a:t>
                </a:r>
                <a:endParaRPr kumimoji="1" lang="ja-JP" altLang="en-US" dirty="0"/>
              </a:p>
            </p:txBody>
          </p:sp>
        </p:grpSp>
        <p:sp>
          <p:nvSpPr>
            <p:cNvPr id="35" name="テキスト ボックス 34"/>
            <p:cNvSpPr txBox="1"/>
            <p:nvPr/>
          </p:nvSpPr>
          <p:spPr>
            <a:xfrm>
              <a:off x="1843015" y="2492896"/>
              <a:ext cx="9287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solidFill>
                    <a:srgbClr val="000000"/>
                  </a:solidFill>
                </a:rPr>
                <a:t>Bi</a:t>
              </a:r>
              <a:r>
                <a:rPr kumimoji="1" lang="en-US" altLang="ja-JP" dirty="0" smtClean="0">
                  <a:solidFill>
                    <a:srgbClr val="000000"/>
                  </a:solidFill>
                </a:rPr>
                <a:t>(001)</a:t>
              </a:r>
              <a:endParaRPr kumimoji="1" lang="ja-JP" altLang="en-US" dirty="0">
                <a:solidFill>
                  <a:srgbClr val="000000"/>
                </a:solidFill>
              </a:endParaRPr>
            </a:p>
          </p:txBody>
        </p:sp>
        <p:cxnSp>
          <p:nvCxnSpPr>
            <p:cNvPr id="41" name="直線矢印コネクタ 40"/>
            <p:cNvCxnSpPr/>
            <p:nvPr/>
          </p:nvCxnSpPr>
          <p:spPr>
            <a:xfrm flipV="1">
              <a:off x="2339751" y="2204864"/>
              <a:ext cx="144017" cy="28803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テキスト ボックス 10"/>
          <p:cNvSpPr txBox="1"/>
          <p:nvPr/>
        </p:nvSpPr>
        <p:spPr>
          <a:xfrm>
            <a:off x="5872449" y="620688"/>
            <a:ext cx="787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0000"/>
                </a:solidFill>
                <a:latin typeface="Calibri"/>
                <a:cs typeface="Calibri"/>
              </a:rPr>
              <a:t>1.3 Å</a:t>
            </a:r>
            <a:r>
              <a:rPr kumimoji="1" lang="en-US" altLang="ja-JP" baseline="30000" dirty="0" smtClean="0">
                <a:solidFill>
                  <a:srgbClr val="000000"/>
                </a:solidFill>
                <a:latin typeface="Calibri"/>
                <a:cs typeface="Calibri"/>
              </a:rPr>
              <a:t>-1</a:t>
            </a:r>
            <a:endParaRPr kumimoji="1" lang="ja-JP" altLang="en-US" baseline="30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24" name="直線コネクタ 23"/>
          <p:cNvCxnSpPr/>
          <p:nvPr/>
        </p:nvCxnSpPr>
        <p:spPr>
          <a:xfrm flipH="1">
            <a:off x="6228184" y="957592"/>
            <a:ext cx="0" cy="719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/>
          <p:cNvSpPr txBox="1"/>
          <p:nvPr/>
        </p:nvSpPr>
        <p:spPr>
          <a:xfrm>
            <a:off x="1403648" y="620688"/>
            <a:ext cx="787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00"/>
                </a:solidFill>
                <a:latin typeface="Calibri"/>
                <a:cs typeface="Calibri"/>
              </a:rPr>
              <a:t>3</a:t>
            </a:r>
            <a:r>
              <a:rPr kumimoji="1" lang="en-US" altLang="ja-JP" dirty="0" smtClean="0">
                <a:solidFill>
                  <a:srgbClr val="000000"/>
                </a:solidFill>
                <a:latin typeface="Calibri"/>
                <a:cs typeface="Calibri"/>
              </a:rPr>
              <a:t>.4 Å</a:t>
            </a:r>
            <a:r>
              <a:rPr kumimoji="1" lang="en-US" altLang="ja-JP" baseline="30000" dirty="0" smtClean="0">
                <a:solidFill>
                  <a:srgbClr val="000000"/>
                </a:solidFill>
                <a:latin typeface="Calibri"/>
                <a:cs typeface="Calibri"/>
              </a:rPr>
              <a:t>-1</a:t>
            </a:r>
            <a:endParaRPr kumimoji="1" lang="ja-JP" altLang="en-US" baseline="30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43" name="直線コネクタ 42"/>
          <p:cNvCxnSpPr/>
          <p:nvPr/>
        </p:nvCxnSpPr>
        <p:spPr>
          <a:xfrm flipH="1">
            <a:off x="1759383" y="957592"/>
            <a:ext cx="0" cy="719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スライド番号プレースホルダー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DFA82-75E9-4151-ABE3-FF94F5EC9792}" type="slidenum">
              <a:rPr lang="en-US" altLang="ja-JP" smtClean="0"/>
              <a:pPr/>
              <a:t>13</a:t>
            </a:fld>
            <a:endParaRPr lang="en-US" altLang="ja-JP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323528" y="683404"/>
            <a:ext cx="922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Δt</a:t>
            </a:r>
            <a:r>
              <a:rPr kumimoji="1" lang="en-US" altLang="ja-JP" dirty="0" smtClean="0"/>
              <a:t> = 1s</a:t>
            </a:r>
            <a:endParaRPr kumimoji="1" lang="ja-JP" altLang="en-US" dirty="0"/>
          </a:p>
        </p:txBody>
      </p:sp>
      <p:grpSp>
        <p:nvGrpSpPr>
          <p:cNvPr id="15" name="図形グループ 14"/>
          <p:cNvGrpSpPr/>
          <p:nvPr/>
        </p:nvGrpSpPr>
        <p:grpSpPr>
          <a:xfrm>
            <a:off x="467544" y="3121223"/>
            <a:ext cx="3744416" cy="883841"/>
            <a:chOff x="467544" y="3448745"/>
            <a:chExt cx="3744416" cy="883841"/>
          </a:xfrm>
        </p:grpSpPr>
        <p:sp>
          <p:nvSpPr>
            <p:cNvPr id="10" name="テキスト ボックス 9"/>
            <p:cNvSpPr txBox="1"/>
            <p:nvPr/>
          </p:nvSpPr>
          <p:spPr>
            <a:xfrm>
              <a:off x="1049604" y="4024809"/>
              <a:ext cx="31623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Nagao et al., PRL 93, 105501 (2004).</a:t>
              </a:r>
              <a:endParaRPr kumimoji="1" lang="ja-JP" altLang="en-US" sz="1400" dirty="0"/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467544" y="3448745"/>
              <a:ext cx="33494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BP </a:t>
              </a:r>
              <a:r>
                <a:rPr kumimoji="1" lang="en-US" altLang="ja-JP" dirty="0" smtClean="0"/>
                <a:t>→ Bulk Bi at surface region </a:t>
              </a:r>
            </a:p>
            <a:p>
              <a:r>
                <a:rPr lang="en-US" altLang="ja-JP" dirty="0" smtClean="0"/>
                <a:t>by </a:t>
              </a:r>
              <a:r>
                <a:rPr kumimoji="1" lang="en-US" altLang="ja-JP" dirty="0" smtClean="0"/>
                <a:t>LEED (</a:t>
              </a:r>
              <a:r>
                <a:rPr kumimoji="1" lang="en-US" altLang="ja-JP" dirty="0" err="1" smtClean="0"/>
                <a:t>λ</a:t>
              </a:r>
              <a:r>
                <a:rPr kumimoji="1" lang="en-US" altLang="ja-JP" baseline="-25000" dirty="0" err="1" smtClean="0"/>
                <a:t>L</a:t>
              </a:r>
              <a:r>
                <a:rPr kumimoji="1" lang="en-US" altLang="ja-JP" dirty="0" smtClean="0"/>
                <a:t> ~ 1nm</a:t>
              </a:r>
              <a:r>
                <a:rPr kumimoji="1" lang="ja-JP" altLang="en-US" dirty="0" smtClean="0"/>
                <a:t>）</a:t>
              </a:r>
              <a:endParaRPr kumimoji="1" lang="ja-JP" altLang="en-US" dirty="0"/>
            </a:p>
          </p:txBody>
        </p:sp>
      </p:grpSp>
      <p:sp>
        <p:nvSpPr>
          <p:cNvPr id="46" name="テキスト ボックス 45"/>
          <p:cNvSpPr txBox="1"/>
          <p:nvPr/>
        </p:nvSpPr>
        <p:spPr>
          <a:xfrm>
            <a:off x="467544" y="4005064"/>
            <a:ext cx="3041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BP </a:t>
            </a:r>
            <a:r>
              <a:rPr kumimoji="1" lang="en-US" altLang="ja-JP" dirty="0" smtClean="0">
                <a:solidFill>
                  <a:srgbClr val="FF0000"/>
                </a:solidFill>
              </a:rPr>
              <a:t>→ Bulk Bi whole the film 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32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6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4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2Te3_run_1_x50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17802" b="18289"/>
          <a:stretch/>
        </p:blipFill>
        <p:spPr>
          <a:xfrm>
            <a:off x="395536" y="1124744"/>
            <a:ext cx="6172201" cy="1582707"/>
          </a:xfrm>
          <a:prstGeom prst="rect">
            <a:avLst/>
          </a:prstGeom>
        </p:spPr>
      </p:pic>
      <p:sp>
        <p:nvSpPr>
          <p:cNvPr id="181" name="テキスト ボックス 180"/>
          <p:cNvSpPr txBox="1"/>
          <p:nvPr/>
        </p:nvSpPr>
        <p:spPr>
          <a:xfrm>
            <a:off x="665820" y="46373"/>
            <a:ext cx="7812360" cy="71833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altLang="ja-JP" sz="4000" b="1" dirty="0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Bi</a:t>
            </a:r>
            <a:r>
              <a:rPr lang="en-US" altLang="ja-JP" sz="4000" b="1" baseline="-25000" dirty="0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2</a:t>
            </a:r>
            <a:r>
              <a:rPr lang="en-US" altLang="ja-JP" sz="4000" b="1" dirty="0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Te</a:t>
            </a:r>
            <a:r>
              <a:rPr lang="en-US" altLang="ja-JP" sz="4000" b="1" baseline="-25000" dirty="0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3</a:t>
            </a:r>
            <a:r>
              <a:rPr lang="en-US" altLang="ja-JP" sz="4000" b="1" dirty="0" smtClean="0">
                <a:solidFill>
                  <a:srgbClr val="000090"/>
                </a:solidFill>
                <a:latin typeface="Calibri"/>
                <a:ea typeface="メイリオ"/>
                <a:cs typeface="Calibri"/>
              </a:rPr>
              <a:t> thin film growth</a:t>
            </a:r>
            <a:endParaRPr lang="en-US" altLang="ja-JP" sz="4000" dirty="0" smtClean="0">
              <a:solidFill>
                <a:srgbClr val="000090"/>
              </a:solidFill>
              <a:latin typeface="Calibri"/>
              <a:cs typeface="Calibri"/>
            </a:endParaRPr>
          </a:p>
        </p:txBody>
      </p:sp>
      <p:grpSp>
        <p:nvGrpSpPr>
          <p:cNvPr id="4" name="図形グループ 3"/>
          <p:cNvGrpSpPr/>
          <p:nvPr/>
        </p:nvGrpSpPr>
        <p:grpSpPr>
          <a:xfrm>
            <a:off x="107504" y="4962654"/>
            <a:ext cx="2116322" cy="1520393"/>
            <a:chOff x="107504" y="4962654"/>
            <a:chExt cx="2116322" cy="1520393"/>
          </a:xfrm>
        </p:grpSpPr>
        <p:pic>
          <p:nvPicPr>
            <p:cNvPr id="18" name="図 17" descr="スクリーンショット 2018-03-01 15.53.28.pn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9350" y="5307279"/>
              <a:ext cx="1584476" cy="1175768"/>
            </a:xfrm>
            <a:prstGeom prst="rect">
              <a:avLst/>
            </a:prstGeom>
          </p:spPr>
        </p:pic>
        <p:sp>
          <p:nvSpPr>
            <p:cNvPr id="32" name="テキスト ボックス 31"/>
            <p:cNvSpPr txBox="1"/>
            <p:nvPr/>
          </p:nvSpPr>
          <p:spPr>
            <a:xfrm>
              <a:off x="107504" y="4962654"/>
              <a:ext cx="12147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 smtClean="0"/>
                <a:t>Si(111)-7x7</a:t>
              </a:r>
              <a:endParaRPr kumimoji="1" lang="ja-JP" altLang="en-US" sz="1600" dirty="0"/>
            </a:p>
          </p:txBody>
        </p:sp>
      </p:grpSp>
      <p:sp>
        <p:nvSpPr>
          <p:cNvPr id="3" name="テキスト ボックス 2"/>
          <p:cNvSpPr txBox="1"/>
          <p:nvPr/>
        </p:nvSpPr>
        <p:spPr>
          <a:xfrm>
            <a:off x="1475656" y="1556792"/>
            <a:ext cx="7664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Si 222</a:t>
            </a:r>
            <a:endParaRPr kumimoji="1" lang="ja-JP" altLang="en-US" sz="1600" dirty="0"/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5868144" y="1700808"/>
            <a:ext cx="7359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Si 111</a:t>
            </a:r>
            <a:endParaRPr kumimoji="1" lang="ja-JP" altLang="en-US" sz="1600" dirty="0"/>
          </a:p>
        </p:txBody>
      </p:sp>
      <p:grpSp>
        <p:nvGrpSpPr>
          <p:cNvPr id="45" name="図形グループ 44"/>
          <p:cNvGrpSpPr/>
          <p:nvPr/>
        </p:nvGrpSpPr>
        <p:grpSpPr>
          <a:xfrm>
            <a:off x="2333801" y="1124744"/>
            <a:ext cx="3245977" cy="641511"/>
            <a:chOff x="1698627" y="1400975"/>
            <a:chExt cx="2084755" cy="641511"/>
          </a:xfrm>
        </p:grpSpPr>
        <p:sp>
          <p:nvSpPr>
            <p:cNvPr id="46" name="左中かっこ 45"/>
            <p:cNvSpPr/>
            <p:nvPr/>
          </p:nvSpPr>
          <p:spPr>
            <a:xfrm rot="5204141">
              <a:off x="2596989" y="856092"/>
              <a:ext cx="288032" cy="2084755"/>
            </a:xfrm>
            <a:prstGeom prst="leftBrace">
              <a:avLst>
                <a:gd name="adj1" fmla="val 8333"/>
                <a:gd name="adj2" fmla="val 69560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テキスト ボックス 46"/>
            <p:cNvSpPr txBox="1"/>
            <p:nvPr/>
          </p:nvSpPr>
          <p:spPr>
            <a:xfrm>
              <a:off x="1862815" y="1400975"/>
              <a:ext cx="9495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Wetting layer</a:t>
              </a:r>
              <a:endParaRPr kumimoji="1" lang="ja-JP" altLang="en-US" dirty="0"/>
            </a:p>
          </p:txBody>
        </p:sp>
      </p:grpSp>
      <p:grpSp>
        <p:nvGrpSpPr>
          <p:cNvPr id="35" name="図形グループ 34"/>
          <p:cNvGrpSpPr/>
          <p:nvPr/>
        </p:nvGrpSpPr>
        <p:grpSpPr>
          <a:xfrm>
            <a:off x="2347616" y="1844824"/>
            <a:ext cx="1949142" cy="419959"/>
            <a:chOff x="2347616" y="1844824"/>
            <a:chExt cx="1949142" cy="419959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3491880" y="1844824"/>
              <a:ext cx="8048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Bi</a:t>
              </a:r>
              <a:r>
                <a:rPr kumimoji="1" lang="en-US" altLang="ja-JP" baseline="-25000" dirty="0" smtClean="0"/>
                <a:t>2</a:t>
              </a:r>
              <a:r>
                <a:rPr kumimoji="1" lang="en-US" altLang="ja-JP" dirty="0" smtClean="0"/>
                <a:t>Te</a:t>
              </a:r>
              <a:r>
                <a:rPr kumimoji="1" lang="en-US" altLang="ja-JP" baseline="-25000" dirty="0" smtClean="0"/>
                <a:t>3</a:t>
              </a:r>
              <a:endParaRPr kumimoji="1" lang="ja-JP" altLang="en-US" baseline="-25000" dirty="0"/>
            </a:p>
          </p:txBody>
        </p:sp>
        <p:sp>
          <p:nvSpPr>
            <p:cNvPr id="51" name="右矢印 50"/>
            <p:cNvSpPr/>
            <p:nvPr/>
          </p:nvSpPr>
          <p:spPr>
            <a:xfrm rot="10603786">
              <a:off x="2347616" y="1976751"/>
              <a:ext cx="432048" cy="288032"/>
            </a:xfrm>
            <a:prstGeom prst="rightArrow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" name="図形グループ 29"/>
          <p:cNvGrpSpPr/>
          <p:nvPr/>
        </p:nvGrpSpPr>
        <p:grpSpPr>
          <a:xfrm>
            <a:off x="2771500" y="4581128"/>
            <a:ext cx="1584476" cy="1901918"/>
            <a:chOff x="2771500" y="4581128"/>
            <a:chExt cx="1584476" cy="190191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2824788" y="4581128"/>
              <a:ext cx="1531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Wetting layer</a:t>
              </a:r>
              <a:endParaRPr kumimoji="1" lang="ja-JP" altLang="en-US" dirty="0"/>
            </a:p>
          </p:txBody>
        </p:sp>
        <p:pic>
          <p:nvPicPr>
            <p:cNvPr id="40" name="図 39" descr="スクリーンショット 2018-03-01 15.53.28.png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71500" y="5354665"/>
              <a:ext cx="1584476" cy="1128381"/>
            </a:xfrm>
            <a:prstGeom prst="rect">
              <a:avLst/>
            </a:prstGeom>
          </p:spPr>
        </p:pic>
        <p:pic>
          <p:nvPicPr>
            <p:cNvPr id="16" name="図 15" descr="スクリーンショット 2018-07-03 12.00.35.pn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43808" y="5013176"/>
              <a:ext cx="1439998" cy="306980"/>
            </a:xfrm>
            <a:prstGeom prst="rect">
              <a:avLst/>
            </a:prstGeom>
          </p:spPr>
        </p:pic>
      </p:grpSp>
      <p:grpSp>
        <p:nvGrpSpPr>
          <p:cNvPr id="31" name="図形グループ 30"/>
          <p:cNvGrpSpPr/>
          <p:nvPr/>
        </p:nvGrpSpPr>
        <p:grpSpPr>
          <a:xfrm>
            <a:off x="4702502" y="3429000"/>
            <a:ext cx="1885722" cy="3033596"/>
            <a:chOff x="4702502" y="3429000"/>
            <a:chExt cx="1885722" cy="3033596"/>
          </a:xfrm>
        </p:grpSpPr>
        <p:grpSp>
          <p:nvGrpSpPr>
            <p:cNvPr id="8" name="図形グループ 7"/>
            <p:cNvGrpSpPr/>
            <p:nvPr/>
          </p:nvGrpSpPr>
          <p:grpSpPr>
            <a:xfrm>
              <a:off x="4702502" y="3429000"/>
              <a:ext cx="1885722" cy="3033596"/>
              <a:chOff x="4702502" y="3429000"/>
              <a:chExt cx="1885722" cy="3033596"/>
            </a:xfrm>
          </p:grpSpPr>
          <p:grpSp>
            <p:nvGrpSpPr>
              <p:cNvPr id="22" name="図形グループ 21"/>
              <p:cNvGrpSpPr/>
              <p:nvPr/>
            </p:nvGrpSpPr>
            <p:grpSpPr>
              <a:xfrm>
                <a:off x="4702502" y="3850615"/>
                <a:ext cx="1814369" cy="2611981"/>
                <a:chOff x="4892716" y="3850615"/>
                <a:chExt cx="1814369" cy="2611981"/>
              </a:xfrm>
            </p:grpSpPr>
            <p:pic>
              <p:nvPicPr>
                <p:cNvPr id="23" name="図 22" descr="スクリーンショット 2018-03-01 15.55.30.png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92716" y="3850615"/>
                  <a:ext cx="1814369" cy="1022595"/>
                </a:xfrm>
                <a:prstGeom prst="rect">
                  <a:avLst/>
                </a:prstGeom>
              </p:spPr>
            </p:pic>
            <p:pic>
              <p:nvPicPr>
                <p:cNvPr id="25" name="図 24" descr="スクリーンショット 2018-03-01 15.53.28.png"/>
                <p:cNvPicPr>
                  <a:picLocks noChangeAspect="1"/>
                </p:cNvPicPr>
                <p:nvPr/>
              </p:nvPicPr>
              <p:blipFill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5035646" y="5294964"/>
                  <a:ext cx="1584476" cy="1167632"/>
                </a:xfrm>
                <a:prstGeom prst="rect">
                  <a:avLst/>
                </a:prstGeom>
              </p:spPr>
            </p:pic>
          </p:grpSp>
          <p:sp>
            <p:nvSpPr>
              <p:cNvPr id="7" name="テキスト ボックス 6"/>
              <p:cNvSpPr txBox="1"/>
              <p:nvPr/>
            </p:nvSpPr>
            <p:spPr>
              <a:xfrm>
                <a:off x="4705715" y="3429000"/>
                <a:ext cx="18825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/>
                  <a:t>Deformed Bi</a:t>
                </a:r>
                <a:r>
                  <a:rPr kumimoji="1" lang="en-US" altLang="ja-JP" baseline="-25000" dirty="0" smtClean="0"/>
                  <a:t>2</a:t>
                </a:r>
                <a:r>
                  <a:rPr kumimoji="1" lang="en-US" altLang="ja-JP" dirty="0" smtClean="0"/>
                  <a:t>Te</a:t>
                </a:r>
                <a:r>
                  <a:rPr kumimoji="1" lang="en-US" altLang="ja-JP" baseline="-25000" dirty="0" smtClean="0"/>
                  <a:t>3</a:t>
                </a:r>
                <a:endParaRPr kumimoji="1" lang="ja-JP" altLang="en-US" dirty="0"/>
              </a:p>
            </p:txBody>
          </p:sp>
        </p:grpSp>
        <p:pic>
          <p:nvPicPr>
            <p:cNvPr id="49" name="図 48" descr="スクリーンショット 2018-07-03 12.00.35.pn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32040" y="5013176"/>
              <a:ext cx="1439998" cy="306980"/>
            </a:xfrm>
            <a:prstGeom prst="rect">
              <a:avLst/>
            </a:prstGeom>
          </p:spPr>
        </p:pic>
      </p:grpSp>
      <p:grpSp>
        <p:nvGrpSpPr>
          <p:cNvPr id="34" name="図形グループ 33"/>
          <p:cNvGrpSpPr/>
          <p:nvPr/>
        </p:nvGrpSpPr>
        <p:grpSpPr>
          <a:xfrm>
            <a:off x="7004454" y="971436"/>
            <a:ext cx="1606892" cy="5511611"/>
            <a:chOff x="7004454" y="971436"/>
            <a:chExt cx="1606892" cy="5511611"/>
          </a:xfrm>
        </p:grpSpPr>
        <p:grpSp>
          <p:nvGrpSpPr>
            <p:cNvPr id="11" name="図形グループ 10"/>
            <p:cNvGrpSpPr/>
            <p:nvPr/>
          </p:nvGrpSpPr>
          <p:grpSpPr>
            <a:xfrm>
              <a:off x="7004454" y="971436"/>
              <a:ext cx="1606892" cy="5511611"/>
              <a:chOff x="7004454" y="971436"/>
              <a:chExt cx="1606892" cy="5511611"/>
            </a:xfrm>
          </p:grpSpPr>
          <p:grpSp>
            <p:nvGrpSpPr>
              <p:cNvPr id="26" name="図形グループ 25"/>
              <p:cNvGrpSpPr/>
              <p:nvPr/>
            </p:nvGrpSpPr>
            <p:grpSpPr>
              <a:xfrm>
                <a:off x="7004454" y="1391528"/>
                <a:ext cx="1606892" cy="5091519"/>
                <a:chOff x="7004454" y="1391528"/>
                <a:chExt cx="1606892" cy="5091519"/>
              </a:xfrm>
            </p:grpSpPr>
            <p:pic>
              <p:nvPicPr>
                <p:cNvPr id="27" name="図 26" descr="スクリーンショット 2018-03-01 16.09.17.png"/>
                <p:cNvPicPr>
                  <a:picLocks noChangeAspect="1"/>
                </p:cNvPicPr>
                <p:nvPr/>
              </p:nvPicPr>
              <p:blipFill rotWithShape="1">
                <a:blip r:embed="rId11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b="33344"/>
                <a:stretch/>
              </p:blipFill>
              <p:spPr>
                <a:xfrm>
                  <a:off x="7004454" y="1391528"/>
                  <a:ext cx="1606892" cy="2337225"/>
                </a:xfrm>
                <a:prstGeom prst="rect">
                  <a:avLst/>
                </a:prstGeom>
              </p:spPr>
            </p:pic>
            <p:pic>
              <p:nvPicPr>
                <p:cNvPr id="29" name="図 28" descr="スクリーンショット 2018-03-01 15.53.28.png"/>
                <p:cNvPicPr>
                  <a:picLocks noChangeAspect="1"/>
                </p:cNvPicPr>
                <p:nvPr/>
              </p:nvPicPr>
              <p:blipFill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026870" y="5315415"/>
                  <a:ext cx="1584476" cy="1167632"/>
                </a:xfrm>
                <a:prstGeom prst="rect">
                  <a:avLst/>
                </a:prstGeom>
              </p:spPr>
            </p:pic>
          </p:grpSp>
          <p:sp>
            <p:nvSpPr>
              <p:cNvPr id="10" name="テキスト ボックス 9"/>
              <p:cNvSpPr txBox="1"/>
              <p:nvPr/>
            </p:nvSpPr>
            <p:spPr>
              <a:xfrm>
                <a:off x="7164288" y="971436"/>
                <a:ext cx="13180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/>
                  <a:t>Bulk Bi</a:t>
                </a:r>
                <a:r>
                  <a:rPr kumimoji="1" lang="en-US" altLang="ja-JP" baseline="-25000" dirty="0" smtClean="0"/>
                  <a:t>2</a:t>
                </a:r>
                <a:r>
                  <a:rPr kumimoji="1" lang="en-US" altLang="ja-JP" dirty="0" smtClean="0"/>
                  <a:t>Te</a:t>
                </a:r>
                <a:r>
                  <a:rPr kumimoji="1" lang="en-US" altLang="ja-JP" baseline="-25000" dirty="0" smtClean="0"/>
                  <a:t>3</a:t>
                </a:r>
                <a:endParaRPr kumimoji="1" lang="ja-JP" altLang="en-US" dirty="0"/>
              </a:p>
            </p:txBody>
          </p:sp>
        </p:grpSp>
        <p:pic>
          <p:nvPicPr>
            <p:cNvPr id="50" name="図 49" descr="スクリーンショット 2018-07-03 12.00.35.pn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64450" y="5013176"/>
              <a:ext cx="1439998" cy="306980"/>
            </a:xfrm>
            <a:prstGeom prst="rect">
              <a:avLst/>
            </a:prstGeom>
          </p:spPr>
        </p:pic>
      </p:grpSp>
      <p:pic>
        <p:nvPicPr>
          <p:cNvPr id="37" name="図 36" descr="スクリーンショット 2018-03-01 15.55.30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095" y="3846565"/>
            <a:ext cx="1814369" cy="1022595"/>
          </a:xfrm>
          <a:prstGeom prst="rect">
            <a:avLst/>
          </a:prstGeom>
        </p:spPr>
      </p:pic>
      <p:sp>
        <p:nvSpPr>
          <p:cNvPr id="36" name="テキスト ボックス 35"/>
          <p:cNvSpPr txBox="1"/>
          <p:nvPr/>
        </p:nvSpPr>
        <p:spPr>
          <a:xfrm>
            <a:off x="5728433" y="692696"/>
            <a:ext cx="787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0000"/>
                </a:solidFill>
                <a:latin typeface="Calibri"/>
                <a:cs typeface="Calibri"/>
              </a:rPr>
              <a:t>2.0 Å</a:t>
            </a:r>
            <a:r>
              <a:rPr kumimoji="1" lang="en-US" altLang="ja-JP" baseline="30000" dirty="0" smtClean="0">
                <a:solidFill>
                  <a:srgbClr val="000000"/>
                </a:solidFill>
                <a:latin typeface="Calibri"/>
                <a:cs typeface="Calibri"/>
              </a:rPr>
              <a:t>-1</a:t>
            </a:r>
            <a:endParaRPr kumimoji="1" lang="ja-JP" altLang="en-US" baseline="30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38" name="直線コネクタ 37"/>
          <p:cNvCxnSpPr/>
          <p:nvPr/>
        </p:nvCxnSpPr>
        <p:spPr>
          <a:xfrm flipH="1">
            <a:off x="6084168" y="1044000"/>
            <a:ext cx="0" cy="719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/>
          <p:cNvSpPr txBox="1"/>
          <p:nvPr/>
        </p:nvSpPr>
        <p:spPr>
          <a:xfrm>
            <a:off x="1695985" y="692696"/>
            <a:ext cx="787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0000"/>
                </a:solidFill>
                <a:latin typeface="Calibri"/>
                <a:cs typeface="Calibri"/>
              </a:rPr>
              <a:t>4.0 Å</a:t>
            </a:r>
            <a:r>
              <a:rPr kumimoji="1" lang="en-US" altLang="ja-JP" baseline="30000" dirty="0" smtClean="0">
                <a:solidFill>
                  <a:srgbClr val="000000"/>
                </a:solidFill>
                <a:latin typeface="Calibri"/>
                <a:cs typeface="Calibri"/>
              </a:rPr>
              <a:t>-1</a:t>
            </a:r>
            <a:endParaRPr kumimoji="1" lang="ja-JP" altLang="en-US" baseline="30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41" name="直線コネクタ 40"/>
          <p:cNvCxnSpPr/>
          <p:nvPr/>
        </p:nvCxnSpPr>
        <p:spPr>
          <a:xfrm flipH="1">
            <a:off x="2051720" y="1044000"/>
            <a:ext cx="0" cy="719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スライド番号プレースホルダー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DFA82-75E9-4151-ABE3-FF94F5EC9792}" type="slidenum">
              <a:rPr lang="en-US" altLang="ja-JP" smtClean="0"/>
              <a:pPr/>
              <a:t>14</a:t>
            </a:fld>
            <a:endParaRPr lang="en-US" altLang="ja-JP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36959" y="764704"/>
            <a:ext cx="922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Δt</a:t>
            </a:r>
            <a:r>
              <a:rPr kumimoji="1" lang="en-US" altLang="ja-JP" dirty="0" smtClean="0"/>
              <a:t> = 1s</a:t>
            </a:r>
            <a:endParaRPr kumimoji="1" lang="ja-JP" altLang="en-US" dirty="0"/>
          </a:p>
        </p:txBody>
      </p:sp>
      <p:grpSp>
        <p:nvGrpSpPr>
          <p:cNvPr id="14" name="図形グループ 13"/>
          <p:cNvGrpSpPr/>
          <p:nvPr/>
        </p:nvGrpSpPr>
        <p:grpSpPr>
          <a:xfrm>
            <a:off x="395536" y="2924944"/>
            <a:ext cx="3515041" cy="678850"/>
            <a:chOff x="539552" y="3140968"/>
            <a:chExt cx="3515041" cy="678850"/>
          </a:xfrm>
        </p:grpSpPr>
        <p:sp>
          <p:nvSpPr>
            <p:cNvPr id="9" name="テキスト ボックス 8"/>
            <p:cNvSpPr txBox="1"/>
            <p:nvPr/>
          </p:nvSpPr>
          <p:spPr>
            <a:xfrm>
              <a:off x="939049" y="3512041"/>
              <a:ext cx="31155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/>
                <a:t>Li et al., Adv. Mater. 22, 4002 (2010). </a:t>
              </a:r>
              <a:endParaRPr kumimoji="1" lang="ja-JP" altLang="en-US" sz="1400" dirty="0"/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539552" y="3140968"/>
              <a:ext cx="3176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Thinness limit of TI is 2~3 QL</a:t>
              </a:r>
              <a:endParaRPr kumimoji="1" lang="ja-JP" altLang="en-US" dirty="0"/>
            </a:p>
          </p:txBody>
        </p:sp>
      </p:grpSp>
      <p:sp>
        <p:nvSpPr>
          <p:cNvPr id="48" name="テキスト ボックス 47"/>
          <p:cNvSpPr txBox="1"/>
          <p:nvPr/>
        </p:nvSpPr>
        <p:spPr>
          <a:xfrm>
            <a:off x="395536" y="3717032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The wetting layer and deformed Bi</a:t>
            </a:r>
            <a:r>
              <a:rPr kumimoji="1" lang="en-US" altLang="ja-JP" baseline="-25000" dirty="0" smtClean="0">
                <a:solidFill>
                  <a:srgbClr val="FF0000"/>
                </a:solidFill>
              </a:rPr>
              <a:t>2</a:t>
            </a:r>
            <a:r>
              <a:rPr kumimoji="1" lang="en-US" altLang="ja-JP" dirty="0" smtClean="0">
                <a:solidFill>
                  <a:srgbClr val="FF0000"/>
                </a:solidFill>
              </a:rPr>
              <a:t>Te</a:t>
            </a:r>
            <a:r>
              <a:rPr kumimoji="1" lang="en-US" altLang="ja-JP" baseline="-25000" dirty="0" smtClean="0">
                <a:solidFill>
                  <a:srgbClr val="FF0000"/>
                </a:solidFill>
              </a:rPr>
              <a:t>3</a:t>
            </a:r>
            <a:r>
              <a:rPr kumimoji="1" lang="en-US" altLang="ja-JP" dirty="0" smtClean="0">
                <a:solidFill>
                  <a:srgbClr val="FF0000"/>
                </a:solidFill>
              </a:rPr>
              <a:t> buffer the substrate potential</a:t>
            </a:r>
            <a:endParaRPr kumimoji="1" lang="ja-JP" altLang="en-US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63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4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図形グループ 6"/>
          <p:cNvGrpSpPr>
            <a:grpSpLocks noChangeAspect="1"/>
          </p:cNvGrpSpPr>
          <p:nvPr/>
        </p:nvGrpSpPr>
        <p:grpSpPr>
          <a:xfrm>
            <a:off x="4211974" y="976535"/>
            <a:ext cx="5256570" cy="4120217"/>
            <a:chOff x="1376351" y="1495343"/>
            <a:chExt cx="4173950" cy="3271635"/>
          </a:xfrm>
        </p:grpSpPr>
        <p:cxnSp>
          <p:nvCxnSpPr>
            <p:cNvPr id="11" name="直線コネクタ 10"/>
            <p:cNvCxnSpPr/>
            <p:nvPr/>
          </p:nvCxnSpPr>
          <p:spPr>
            <a:xfrm>
              <a:off x="4761634" y="2482405"/>
              <a:ext cx="0" cy="6795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図形グループ 11"/>
            <p:cNvGrpSpPr>
              <a:grpSpLocks noChangeAspect="1"/>
            </p:cNvGrpSpPr>
            <p:nvPr/>
          </p:nvGrpSpPr>
          <p:grpSpPr>
            <a:xfrm>
              <a:off x="2135325" y="1495343"/>
              <a:ext cx="2981050" cy="2045929"/>
              <a:chOff x="5173368" y="2386259"/>
              <a:chExt cx="3144235" cy="2157927"/>
            </a:xfrm>
          </p:grpSpPr>
          <p:sp>
            <p:nvSpPr>
              <p:cNvPr id="32" name="直方体 31"/>
              <p:cNvSpPr>
                <a:spLocks noChangeAspect="1"/>
              </p:cNvSpPr>
              <p:nvPr/>
            </p:nvSpPr>
            <p:spPr>
              <a:xfrm rot="21337057">
                <a:off x="6608099" y="3552589"/>
                <a:ext cx="531590" cy="111759"/>
              </a:xfrm>
              <a:prstGeom prst="cube">
                <a:avLst>
                  <a:gd name="adj" fmla="val 93950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solidFill>
                    <a:schemeClr val="bg1"/>
                  </a:solidFill>
                  <a:latin typeface="Calibri"/>
                  <a:ea typeface="ＭＳ ゴシック"/>
                  <a:cs typeface="Calibri"/>
                </a:endParaRPr>
              </a:p>
            </p:txBody>
          </p:sp>
          <p:grpSp>
            <p:nvGrpSpPr>
              <p:cNvPr id="33" name="図形グループ 32"/>
              <p:cNvGrpSpPr>
                <a:grpSpLocks noChangeAspect="1"/>
              </p:cNvGrpSpPr>
              <p:nvPr/>
            </p:nvGrpSpPr>
            <p:grpSpPr>
              <a:xfrm rot="441422">
                <a:off x="5173368" y="2386259"/>
                <a:ext cx="3144235" cy="2157927"/>
                <a:chOff x="1711739" y="-377791"/>
                <a:chExt cx="3147240" cy="2159999"/>
              </a:xfrm>
            </p:grpSpPr>
            <p:grpSp>
              <p:nvGrpSpPr>
                <p:cNvPr id="34" name="図形グループ 33"/>
                <p:cNvGrpSpPr>
                  <a:grpSpLocks noChangeAspect="1"/>
                </p:cNvGrpSpPr>
                <p:nvPr/>
              </p:nvGrpSpPr>
              <p:grpSpPr>
                <a:xfrm>
                  <a:off x="3638062" y="-377791"/>
                  <a:ext cx="1220917" cy="821031"/>
                  <a:chOff x="4149218" y="2988070"/>
                  <a:chExt cx="2087826" cy="1404000"/>
                </a:xfrm>
                <a:solidFill>
                  <a:srgbClr val="0000FF"/>
                </a:solidFill>
              </p:grpSpPr>
              <p:sp>
                <p:nvSpPr>
                  <p:cNvPr id="51" name="直方体 50"/>
                  <p:cNvSpPr/>
                  <p:nvPr/>
                </p:nvSpPr>
                <p:spPr>
                  <a:xfrm rot="6337634">
                    <a:off x="4491131" y="2646157"/>
                    <a:ext cx="1404000" cy="2087826"/>
                  </a:xfrm>
                  <a:prstGeom prst="cube">
                    <a:avLst>
                      <a:gd name="adj" fmla="val 50637"/>
                    </a:avLst>
                  </a:prstGeom>
                  <a:grpFill/>
                  <a:ln w="3175" cmpd="sng">
                    <a:noFill/>
                  </a:ln>
                  <a:scene3d>
                    <a:camera prst="orthographicFront">
                      <a:rot lat="21427936" lon="17790471" rev="19224739"/>
                    </a:camera>
                    <a:lightRig rig="threePt" dir="t"/>
                  </a:scene3d>
                  <a:sp3d prstMaterial="matte"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400">
                      <a:solidFill>
                        <a:schemeClr val="bg1"/>
                      </a:solidFill>
                      <a:latin typeface="Calibri"/>
                      <a:ea typeface="ＭＳ ゴシック"/>
                      <a:cs typeface="Calibri"/>
                    </a:endParaRPr>
                  </a:p>
                </p:txBody>
              </p:sp>
              <p:sp>
                <p:nvSpPr>
                  <p:cNvPr id="52" name="平行四辺形 152"/>
                  <p:cNvSpPr>
                    <a:spLocks noChangeAspect="1"/>
                  </p:cNvSpPr>
                  <p:nvPr/>
                </p:nvSpPr>
                <p:spPr>
                  <a:xfrm rot="2627039">
                    <a:off x="4405616" y="3632496"/>
                    <a:ext cx="1332000" cy="438164"/>
                  </a:xfrm>
                  <a:custGeom>
                    <a:avLst/>
                    <a:gdLst>
                      <a:gd name="connsiteX0" fmla="*/ 0 w 1045634"/>
                      <a:gd name="connsiteY0" fmla="*/ 528371 h 528371"/>
                      <a:gd name="connsiteX1" fmla="*/ 132093 w 1045634"/>
                      <a:gd name="connsiteY1" fmla="*/ 0 h 528371"/>
                      <a:gd name="connsiteX2" fmla="*/ 1045634 w 1045634"/>
                      <a:gd name="connsiteY2" fmla="*/ 0 h 528371"/>
                      <a:gd name="connsiteX3" fmla="*/ 913541 w 1045634"/>
                      <a:gd name="connsiteY3" fmla="*/ 528371 h 528371"/>
                      <a:gd name="connsiteX4" fmla="*/ 0 w 1045634"/>
                      <a:gd name="connsiteY4" fmla="*/ 528371 h 528371"/>
                      <a:gd name="connsiteX0" fmla="*/ 0 w 1045634"/>
                      <a:gd name="connsiteY0" fmla="*/ 572810 h 572810"/>
                      <a:gd name="connsiteX1" fmla="*/ 13273 w 1045634"/>
                      <a:gd name="connsiteY1" fmla="*/ 0 h 572810"/>
                      <a:gd name="connsiteX2" fmla="*/ 1045634 w 1045634"/>
                      <a:gd name="connsiteY2" fmla="*/ 44439 h 572810"/>
                      <a:gd name="connsiteX3" fmla="*/ 913541 w 1045634"/>
                      <a:gd name="connsiteY3" fmla="*/ 572810 h 572810"/>
                      <a:gd name="connsiteX4" fmla="*/ 0 w 1045634"/>
                      <a:gd name="connsiteY4" fmla="*/ 572810 h 572810"/>
                      <a:gd name="connsiteX0" fmla="*/ 0 w 1176679"/>
                      <a:gd name="connsiteY0" fmla="*/ 572810 h 572810"/>
                      <a:gd name="connsiteX1" fmla="*/ 13273 w 1176679"/>
                      <a:gd name="connsiteY1" fmla="*/ 0 h 572810"/>
                      <a:gd name="connsiteX2" fmla="*/ 1176679 w 1176679"/>
                      <a:gd name="connsiteY2" fmla="*/ 77162 h 572810"/>
                      <a:gd name="connsiteX3" fmla="*/ 913541 w 1176679"/>
                      <a:gd name="connsiteY3" fmla="*/ 572810 h 572810"/>
                      <a:gd name="connsiteX4" fmla="*/ 0 w 1176679"/>
                      <a:gd name="connsiteY4" fmla="*/ 572810 h 572810"/>
                      <a:gd name="connsiteX0" fmla="*/ 0 w 1529531"/>
                      <a:gd name="connsiteY0" fmla="*/ 572810 h 572810"/>
                      <a:gd name="connsiteX1" fmla="*/ 13273 w 1529531"/>
                      <a:gd name="connsiteY1" fmla="*/ 0 h 572810"/>
                      <a:gd name="connsiteX2" fmla="*/ 1176679 w 1529531"/>
                      <a:gd name="connsiteY2" fmla="*/ 77162 h 572810"/>
                      <a:gd name="connsiteX3" fmla="*/ 1529531 w 1529531"/>
                      <a:gd name="connsiteY3" fmla="*/ 469117 h 572810"/>
                      <a:gd name="connsiteX4" fmla="*/ 0 w 1529531"/>
                      <a:gd name="connsiteY4" fmla="*/ 572810 h 572810"/>
                      <a:gd name="connsiteX0" fmla="*/ 388256 w 1516258"/>
                      <a:gd name="connsiteY0" fmla="*/ 416657 h 469117"/>
                      <a:gd name="connsiteX1" fmla="*/ 0 w 1516258"/>
                      <a:gd name="connsiteY1" fmla="*/ 0 h 469117"/>
                      <a:gd name="connsiteX2" fmla="*/ 1163406 w 1516258"/>
                      <a:gd name="connsiteY2" fmla="*/ 77162 h 469117"/>
                      <a:gd name="connsiteX3" fmla="*/ 1516258 w 1516258"/>
                      <a:gd name="connsiteY3" fmla="*/ 469117 h 469117"/>
                      <a:gd name="connsiteX4" fmla="*/ 388256 w 1516258"/>
                      <a:gd name="connsiteY4" fmla="*/ 416657 h 469117"/>
                      <a:gd name="connsiteX0" fmla="*/ 274569 w 1402571"/>
                      <a:gd name="connsiteY0" fmla="*/ 409864 h 462324"/>
                      <a:gd name="connsiteX1" fmla="*/ 0 w 1402571"/>
                      <a:gd name="connsiteY1" fmla="*/ 0 h 462324"/>
                      <a:gd name="connsiteX2" fmla="*/ 1049719 w 1402571"/>
                      <a:gd name="connsiteY2" fmla="*/ 70369 h 462324"/>
                      <a:gd name="connsiteX3" fmla="*/ 1402571 w 1402571"/>
                      <a:gd name="connsiteY3" fmla="*/ 462324 h 462324"/>
                      <a:gd name="connsiteX4" fmla="*/ 274569 w 1402571"/>
                      <a:gd name="connsiteY4" fmla="*/ 409864 h 462324"/>
                      <a:gd name="connsiteX0" fmla="*/ 274569 w 1365287"/>
                      <a:gd name="connsiteY0" fmla="*/ 409864 h 484181"/>
                      <a:gd name="connsiteX1" fmla="*/ 0 w 1365287"/>
                      <a:gd name="connsiteY1" fmla="*/ 0 h 484181"/>
                      <a:gd name="connsiteX2" fmla="*/ 1049719 w 1365287"/>
                      <a:gd name="connsiteY2" fmla="*/ 70369 h 484181"/>
                      <a:gd name="connsiteX3" fmla="*/ 1365287 w 1365287"/>
                      <a:gd name="connsiteY3" fmla="*/ 484181 h 484181"/>
                      <a:gd name="connsiteX4" fmla="*/ 274569 w 1365287"/>
                      <a:gd name="connsiteY4" fmla="*/ 409864 h 484181"/>
                      <a:gd name="connsiteX0" fmla="*/ 314469 w 1405187"/>
                      <a:gd name="connsiteY0" fmla="*/ 414719 h 489036"/>
                      <a:gd name="connsiteX1" fmla="*/ 0 w 1405187"/>
                      <a:gd name="connsiteY1" fmla="*/ 0 h 489036"/>
                      <a:gd name="connsiteX2" fmla="*/ 1089619 w 1405187"/>
                      <a:gd name="connsiteY2" fmla="*/ 75224 h 489036"/>
                      <a:gd name="connsiteX3" fmla="*/ 1405187 w 1405187"/>
                      <a:gd name="connsiteY3" fmla="*/ 489036 h 489036"/>
                      <a:gd name="connsiteX4" fmla="*/ 314469 w 1405187"/>
                      <a:gd name="connsiteY4" fmla="*/ 414719 h 489036"/>
                      <a:gd name="connsiteX0" fmla="*/ 331541 w 1405187"/>
                      <a:gd name="connsiteY0" fmla="*/ 353685 h 489036"/>
                      <a:gd name="connsiteX1" fmla="*/ 0 w 1405187"/>
                      <a:gd name="connsiteY1" fmla="*/ 0 h 489036"/>
                      <a:gd name="connsiteX2" fmla="*/ 1089619 w 1405187"/>
                      <a:gd name="connsiteY2" fmla="*/ 75224 h 489036"/>
                      <a:gd name="connsiteX3" fmla="*/ 1405187 w 1405187"/>
                      <a:gd name="connsiteY3" fmla="*/ 489036 h 489036"/>
                      <a:gd name="connsiteX4" fmla="*/ 331541 w 1405187"/>
                      <a:gd name="connsiteY4" fmla="*/ 353685 h 489036"/>
                      <a:gd name="connsiteX0" fmla="*/ 331541 w 1492029"/>
                      <a:gd name="connsiteY0" fmla="*/ 353685 h 695692"/>
                      <a:gd name="connsiteX1" fmla="*/ 0 w 1492029"/>
                      <a:gd name="connsiteY1" fmla="*/ 0 h 695692"/>
                      <a:gd name="connsiteX2" fmla="*/ 1089619 w 1492029"/>
                      <a:gd name="connsiteY2" fmla="*/ 75224 h 695692"/>
                      <a:gd name="connsiteX3" fmla="*/ 1492029 w 1492029"/>
                      <a:gd name="connsiteY3" fmla="*/ 695692 h 695692"/>
                      <a:gd name="connsiteX4" fmla="*/ 331541 w 1492029"/>
                      <a:gd name="connsiteY4" fmla="*/ 353685 h 695692"/>
                      <a:gd name="connsiteX0" fmla="*/ 342923 w 1492029"/>
                      <a:gd name="connsiteY0" fmla="*/ 363742 h 695692"/>
                      <a:gd name="connsiteX1" fmla="*/ 0 w 1492029"/>
                      <a:gd name="connsiteY1" fmla="*/ 0 h 695692"/>
                      <a:gd name="connsiteX2" fmla="*/ 1089619 w 1492029"/>
                      <a:gd name="connsiteY2" fmla="*/ 75224 h 695692"/>
                      <a:gd name="connsiteX3" fmla="*/ 1492029 w 1492029"/>
                      <a:gd name="connsiteY3" fmla="*/ 695692 h 695692"/>
                      <a:gd name="connsiteX4" fmla="*/ 342923 w 1492029"/>
                      <a:gd name="connsiteY4" fmla="*/ 363742 h 695692"/>
                      <a:gd name="connsiteX0" fmla="*/ 342923 w 1492029"/>
                      <a:gd name="connsiteY0" fmla="*/ 363742 h 695692"/>
                      <a:gd name="connsiteX1" fmla="*/ 0 w 1492029"/>
                      <a:gd name="connsiteY1" fmla="*/ 0 h 695692"/>
                      <a:gd name="connsiteX2" fmla="*/ 1108860 w 1492029"/>
                      <a:gd name="connsiteY2" fmla="*/ 328452 h 695692"/>
                      <a:gd name="connsiteX3" fmla="*/ 1492029 w 1492029"/>
                      <a:gd name="connsiteY3" fmla="*/ 695692 h 695692"/>
                      <a:gd name="connsiteX4" fmla="*/ 342923 w 1492029"/>
                      <a:gd name="connsiteY4" fmla="*/ 363742 h 695692"/>
                      <a:gd name="connsiteX0" fmla="*/ 342923 w 1492029"/>
                      <a:gd name="connsiteY0" fmla="*/ 363742 h 695692"/>
                      <a:gd name="connsiteX1" fmla="*/ 0 w 1492029"/>
                      <a:gd name="connsiteY1" fmla="*/ 0 h 695692"/>
                      <a:gd name="connsiteX2" fmla="*/ 1138689 w 1492029"/>
                      <a:gd name="connsiteY2" fmla="*/ 339058 h 695692"/>
                      <a:gd name="connsiteX3" fmla="*/ 1492029 w 1492029"/>
                      <a:gd name="connsiteY3" fmla="*/ 695692 h 695692"/>
                      <a:gd name="connsiteX4" fmla="*/ 342923 w 1492029"/>
                      <a:gd name="connsiteY4" fmla="*/ 363742 h 695692"/>
                      <a:gd name="connsiteX0" fmla="*/ 343021 w 1492127"/>
                      <a:gd name="connsiteY0" fmla="*/ 357267 h 689217"/>
                      <a:gd name="connsiteX1" fmla="*/ 0 w 1492127"/>
                      <a:gd name="connsiteY1" fmla="*/ 0 h 689217"/>
                      <a:gd name="connsiteX2" fmla="*/ 1138787 w 1492127"/>
                      <a:gd name="connsiteY2" fmla="*/ 332583 h 689217"/>
                      <a:gd name="connsiteX3" fmla="*/ 1492127 w 1492127"/>
                      <a:gd name="connsiteY3" fmla="*/ 689217 h 689217"/>
                      <a:gd name="connsiteX4" fmla="*/ 343021 w 1492127"/>
                      <a:gd name="connsiteY4" fmla="*/ 357267 h 6892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2127" h="689217">
                        <a:moveTo>
                          <a:pt x="343021" y="357267"/>
                        </a:moveTo>
                        <a:lnTo>
                          <a:pt x="0" y="0"/>
                        </a:lnTo>
                        <a:lnTo>
                          <a:pt x="1138787" y="332583"/>
                        </a:lnTo>
                        <a:lnTo>
                          <a:pt x="1492127" y="689217"/>
                        </a:lnTo>
                        <a:lnTo>
                          <a:pt x="343021" y="357267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65000"/>
                    </a:schemeClr>
                  </a:solidFill>
                  <a:ln w="3175" cmpd="sng"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400">
                      <a:solidFill>
                        <a:schemeClr val="bg1"/>
                      </a:solidFill>
                      <a:latin typeface="Calibri"/>
                      <a:ea typeface="ＭＳ ゴシック"/>
                      <a:cs typeface="Calibri"/>
                    </a:endParaRPr>
                  </a:p>
                </p:txBody>
              </p:sp>
            </p:grpSp>
            <p:cxnSp>
              <p:nvCxnSpPr>
                <p:cNvPr id="35" name="直線矢印コネクタ 34"/>
                <p:cNvCxnSpPr/>
                <p:nvPr/>
              </p:nvCxnSpPr>
              <p:spPr>
                <a:xfrm flipV="1">
                  <a:off x="2708437" y="795890"/>
                  <a:ext cx="732515" cy="112287"/>
                </a:xfrm>
                <a:prstGeom prst="straightConnector1">
                  <a:avLst/>
                </a:prstGeom>
                <a:ln w="12700">
                  <a:solidFill>
                    <a:srgbClr val="FF0000"/>
                  </a:solidFill>
                  <a:tailEnd type="stealth" w="med" len="med"/>
                </a:ln>
                <a:effectLst>
                  <a:glow rad="254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線矢印コネクタ 35"/>
                <p:cNvCxnSpPr/>
                <p:nvPr/>
              </p:nvCxnSpPr>
              <p:spPr>
                <a:xfrm flipV="1">
                  <a:off x="2669994" y="795891"/>
                  <a:ext cx="770958" cy="59817"/>
                </a:xfrm>
                <a:prstGeom prst="straightConnector1">
                  <a:avLst/>
                </a:prstGeom>
                <a:ln w="12700">
                  <a:solidFill>
                    <a:srgbClr val="F9A15D"/>
                  </a:solidFill>
                  <a:tailEnd type="stealth" w="med" len="med"/>
                </a:ln>
                <a:effectLst>
                  <a:glow rad="25400">
                    <a:srgbClr val="FF6600">
                      <a:alpha val="50000"/>
                    </a:srgbClr>
                  </a:glo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アーチ 36"/>
                <p:cNvSpPr>
                  <a:spLocks noChangeAspect="1"/>
                </p:cNvSpPr>
                <p:nvPr/>
              </p:nvSpPr>
              <p:spPr>
                <a:xfrm rot="21236917">
                  <a:off x="2492305" y="316909"/>
                  <a:ext cx="1394136" cy="1465299"/>
                </a:xfrm>
                <a:prstGeom prst="blockArc">
                  <a:avLst>
                    <a:gd name="adj1" fmla="val 10683149"/>
                    <a:gd name="adj2" fmla="val 15719416"/>
                    <a:gd name="adj3" fmla="val 3181"/>
                  </a:avLst>
                </a:prstGeom>
                <a:solidFill>
                  <a:srgbClr val="FF6600"/>
                </a:solidFill>
                <a:ln>
                  <a:noFill/>
                </a:ln>
                <a:scene3d>
                  <a:camera prst="orthographicFront">
                    <a:rot lat="19080000" lon="18060000" rev="3300000"/>
                  </a:camera>
                  <a:lightRig rig="threePt" dir="t"/>
                </a:scene3d>
                <a:sp3d extrusionH="184150">
                  <a:bevelB w="0" h="101600" prst="hardEdg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400">
                    <a:solidFill>
                      <a:schemeClr val="bg1"/>
                    </a:solidFill>
                    <a:latin typeface="Calibri"/>
                    <a:ea typeface="ＭＳ ゴシック"/>
                    <a:cs typeface="Calibri"/>
                  </a:endParaRPr>
                </a:p>
              </p:txBody>
            </p:sp>
            <p:cxnSp>
              <p:nvCxnSpPr>
                <p:cNvPr id="38" name="直線矢印コネクタ 37"/>
                <p:cNvCxnSpPr/>
                <p:nvPr/>
              </p:nvCxnSpPr>
              <p:spPr>
                <a:xfrm>
                  <a:off x="2641036" y="780148"/>
                  <a:ext cx="794604" cy="15742"/>
                </a:xfrm>
                <a:prstGeom prst="straightConnector1">
                  <a:avLst/>
                </a:prstGeom>
                <a:ln w="12700">
                  <a:solidFill>
                    <a:srgbClr val="29E518"/>
                  </a:solidFill>
                  <a:tailEnd type="stealth" w="med" len="med"/>
                </a:ln>
                <a:effectLst>
                  <a:glow rad="25400">
                    <a:srgbClr val="29E518">
                      <a:alpha val="50000"/>
                    </a:srgbClr>
                  </a:glo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線矢印コネクタ 38"/>
                <p:cNvCxnSpPr/>
                <p:nvPr/>
              </p:nvCxnSpPr>
              <p:spPr>
                <a:xfrm flipV="1">
                  <a:off x="2676344" y="795890"/>
                  <a:ext cx="770957" cy="17840"/>
                </a:xfrm>
                <a:prstGeom prst="straightConnector1">
                  <a:avLst/>
                </a:prstGeom>
                <a:ln w="12700">
                  <a:solidFill>
                    <a:srgbClr val="FFE822"/>
                  </a:solidFill>
                  <a:tailEnd type="stealth" w="med" len="med"/>
                </a:ln>
                <a:effectLst>
                  <a:glow rad="25400">
                    <a:srgbClr val="FFFF00">
                      <a:alpha val="50000"/>
                    </a:srgbClr>
                  </a:glo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線矢印コネクタ 39"/>
                <p:cNvCxnSpPr/>
                <p:nvPr/>
              </p:nvCxnSpPr>
              <p:spPr>
                <a:xfrm>
                  <a:off x="2630219" y="749047"/>
                  <a:ext cx="828000" cy="40547"/>
                </a:xfrm>
                <a:prstGeom prst="straightConnector1">
                  <a:avLst/>
                </a:prstGeom>
                <a:ln w="12700">
                  <a:solidFill>
                    <a:srgbClr val="16D1FF"/>
                  </a:solidFill>
                  <a:tailEnd type="stealth" w="med" len="med"/>
                </a:ln>
                <a:effectLst>
                  <a:glow rad="25400">
                    <a:srgbClr val="16D1FF">
                      <a:alpha val="50000"/>
                    </a:srgbClr>
                  </a:glo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平行四辺形 36"/>
                <p:cNvSpPr/>
                <p:nvPr/>
              </p:nvSpPr>
              <p:spPr>
                <a:xfrm rot="842027">
                  <a:off x="1711739" y="580321"/>
                  <a:ext cx="936233" cy="538194"/>
                </a:xfrm>
                <a:custGeom>
                  <a:avLst/>
                  <a:gdLst>
                    <a:gd name="connsiteX0" fmla="*/ 0 w 1663700"/>
                    <a:gd name="connsiteY0" fmla="*/ 508029 h 508029"/>
                    <a:gd name="connsiteX1" fmla="*/ 306560 w 1663700"/>
                    <a:gd name="connsiteY1" fmla="*/ 0 h 508029"/>
                    <a:gd name="connsiteX2" fmla="*/ 1663700 w 1663700"/>
                    <a:gd name="connsiteY2" fmla="*/ 0 h 508029"/>
                    <a:gd name="connsiteX3" fmla="*/ 1357140 w 1663700"/>
                    <a:gd name="connsiteY3" fmla="*/ 508029 h 508029"/>
                    <a:gd name="connsiteX4" fmla="*/ 0 w 1663700"/>
                    <a:gd name="connsiteY4" fmla="*/ 508029 h 508029"/>
                    <a:gd name="connsiteX0" fmla="*/ 0 w 1415744"/>
                    <a:gd name="connsiteY0" fmla="*/ 508029 h 508029"/>
                    <a:gd name="connsiteX1" fmla="*/ 306560 w 1415744"/>
                    <a:gd name="connsiteY1" fmla="*/ 0 h 508029"/>
                    <a:gd name="connsiteX2" fmla="*/ 1415744 w 1415744"/>
                    <a:gd name="connsiteY2" fmla="*/ 3069 h 508029"/>
                    <a:gd name="connsiteX3" fmla="*/ 1357140 w 1415744"/>
                    <a:gd name="connsiteY3" fmla="*/ 508029 h 508029"/>
                    <a:gd name="connsiteX4" fmla="*/ 0 w 1415744"/>
                    <a:gd name="connsiteY4" fmla="*/ 508029 h 508029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15744 w 1705203"/>
                    <a:gd name="connsiteY2" fmla="*/ 3069 h 512664"/>
                    <a:gd name="connsiteX3" fmla="*/ 1705203 w 1705203"/>
                    <a:gd name="connsiteY3" fmla="*/ 512664 h 512664"/>
                    <a:gd name="connsiteX4" fmla="*/ 0 w 1705203"/>
                    <a:gd name="connsiteY4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15744 w 1705203"/>
                    <a:gd name="connsiteY2" fmla="*/ 3069 h 512664"/>
                    <a:gd name="connsiteX3" fmla="*/ 1609891 w 1705203"/>
                    <a:gd name="connsiteY3" fmla="*/ 355335 h 512664"/>
                    <a:gd name="connsiteX4" fmla="*/ 1705203 w 1705203"/>
                    <a:gd name="connsiteY4" fmla="*/ 512664 h 512664"/>
                    <a:gd name="connsiteX5" fmla="*/ 0 w 1705203"/>
                    <a:gd name="connsiteY5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15744 w 1705203"/>
                    <a:gd name="connsiteY2" fmla="*/ 3069 h 512664"/>
                    <a:gd name="connsiteX3" fmla="*/ 1525193 w 1705203"/>
                    <a:gd name="connsiteY3" fmla="*/ 199781 h 512664"/>
                    <a:gd name="connsiteX4" fmla="*/ 1609891 w 1705203"/>
                    <a:gd name="connsiteY4" fmla="*/ 355335 h 512664"/>
                    <a:gd name="connsiteX5" fmla="*/ 1705203 w 1705203"/>
                    <a:gd name="connsiteY5" fmla="*/ 512664 h 512664"/>
                    <a:gd name="connsiteX6" fmla="*/ 0 w 1705203"/>
                    <a:gd name="connsiteY6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526631 w 1705203"/>
                    <a:gd name="connsiteY2" fmla="*/ 1534 h 512664"/>
                    <a:gd name="connsiteX3" fmla="*/ 1525193 w 1705203"/>
                    <a:gd name="connsiteY3" fmla="*/ 199781 h 512664"/>
                    <a:gd name="connsiteX4" fmla="*/ 1609891 w 1705203"/>
                    <a:gd name="connsiteY4" fmla="*/ 355335 h 512664"/>
                    <a:gd name="connsiteX5" fmla="*/ 1705203 w 1705203"/>
                    <a:gd name="connsiteY5" fmla="*/ 512664 h 512664"/>
                    <a:gd name="connsiteX6" fmla="*/ 0 w 1705203"/>
                    <a:gd name="connsiteY6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94289 w 1705203"/>
                    <a:gd name="connsiteY2" fmla="*/ 3073 h 512664"/>
                    <a:gd name="connsiteX3" fmla="*/ 1525193 w 1705203"/>
                    <a:gd name="connsiteY3" fmla="*/ 199781 h 512664"/>
                    <a:gd name="connsiteX4" fmla="*/ 1609891 w 1705203"/>
                    <a:gd name="connsiteY4" fmla="*/ 355335 h 512664"/>
                    <a:gd name="connsiteX5" fmla="*/ 1705203 w 1705203"/>
                    <a:gd name="connsiteY5" fmla="*/ 512664 h 512664"/>
                    <a:gd name="connsiteX6" fmla="*/ 0 w 1705203"/>
                    <a:gd name="connsiteY6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525193 w 1705203"/>
                    <a:gd name="connsiteY3" fmla="*/ 199781 h 512664"/>
                    <a:gd name="connsiteX4" fmla="*/ 1609891 w 1705203"/>
                    <a:gd name="connsiteY4" fmla="*/ 355335 h 512664"/>
                    <a:gd name="connsiteX5" fmla="*/ 1705203 w 1705203"/>
                    <a:gd name="connsiteY5" fmla="*/ 512664 h 512664"/>
                    <a:gd name="connsiteX6" fmla="*/ 0 w 1705203"/>
                    <a:gd name="connsiteY6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92339 w 1705203"/>
                    <a:gd name="connsiteY3" fmla="*/ 155630 h 512664"/>
                    <a:gd name="connsiteX4" fmla="*/ 1609891 w 1705203"/>
                    <a:gd name="connsiteY4" fmla="*/ 355335 h 512664"/>
                    <a:gd name="connsiteX5" fmla="*/ 1705203 w 1705203"/>
                    <a:gd name="connsiteY5" fmla="*/ 512664 h 512664"/>
                    <a:gd name="connsiteX6" fmla="*/ 0 w 1705203"/>
                    <a:gd name="connsiteY6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92339 w 1705203"/>
                    <a:gd name="connsiteY3" fmla="*/ 155630 h 512664"/>
                    <a:gd name="connsiteX4" fmla="*/ 1574982 w 1705203"/>
                    <a:gd name="connsiteY4" fmla="*/ 355333 h 512664"/>
                    <a:gd name="connsiteX5" fmla="*/ 1705203 w 1705203"/>
                    <a:gd name="connsiteY5" fmla="*/ 512664 h 512664"/>
                    <a:gd name="connsiteX6" fmla="*/ 0 w 1705203"/>
                    <a:gd name="connsiteY6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92339 w 1705203"/>
                    <a:gd name="connsiteY3" fmla="*/ 155630 h 512664"/>
                    <a:gd name="connsiteX4" fmla="*/ 1510304 w 1705203"/>
                    <a:gd name="connsiteY4" fmla="*/ 218775 h 512664"/>
                    <a:gd name="connsiteX5" fmla="*/ 1574982 w 1705203"/>
                    <a:gd name="connsiteY5" fmla="*/ 355333 h 512664"/>
                    <a:gd name="connsiteX6" fmla="*/ 1705203 w 1705203"/>
                    <a:gd name="connsiteY6" fmla="*/ 512664 h 512664"/>
                    <a:gd name="connsiteX7" fmla="*/ 0 w 1705203"/>
                    <a:gd name="connsiteY7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92339 w 1705203"/>
                    <a:gd name="connsiteY3" fmla="*/ 155630 h 512664"/>
                    <a:gd name="connsiteX4" fmla="*/ 1510303 w 1705203"/>
                    <a:gd name="connsiteY4" fmla="*/ 253684 h 512664"/>
                    <a:gd name="connsiteX5" fmla="*/ 1574982 w 1705203"/>
                    <a:gd name="connsiteY5" fmla="*/ 355333 h 512664"/>
                    <a:gd name="connsiteX6" fmla="*/ 1705203 w 1705203"/>
                    <a:gd name="connsiteY6" fmla="*/ 512664 h 512664"/>
                    <a:gd name="connsiteX7" fmla="*/ 0 w 1705203"/>
                    <a:gd name="connsiteY7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66672 w 1705203"/>
                    <a:gd name="connsiteY3" fmla="*/ 140228 h 512664"/>
                    <a:gd name="connsiteX4" fmla="*/ 1510303 w 1705203"/>
                    <a:gd name="connsiteY4" fmla="*/ 253684 h 512664"/>
                    <a:gd name="connsiteX5" fmla="*/ 1574982 w 1705203"/>
                    <a:gd name="connsiteY5" fmla="*/ 355333 h 512664"/>
                    <a:gd name="connsiteX6" fmla="*/ 1705203 w 1705203"/>
                    <a:gd name="connsiteY6" fmla="*/ 512664 h 512664"/>
                    <a:gd name="connsiteX7" fmla="*/ 0 w 1705203"/>
                    <a:gd name="connsiteY7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2073 w 1705203"/>
                    <a:gd name="connsiteY3" fmla="*/ 149469 h 512664"/>
                    <a:gd name="connsiteX4" fmla="*/ 1510303 w 1705203"/>
                    <a:gd name="connsiteY4" fmla="*/ 253684 h 512664"/>
                    <a:gd name="connsiteX5" fmla="*/ 1574982 w 1705203"/>
                    <a:gd name="connsiteY5" fmla="*/ 355333 h 512664"/>
                    <a:gd name="connsiteX6" fmla="*/ 1705203 w 1705203"/>
                    <a:gd name="connsiteY6" fmla="*/ 512664 h 512664"/>
                    <a:gd name="connsiteX7" fmla="*/ 0 w 1705203"/>
                    <a:gd name="connsiteY7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2073 w 1705203"/>
                    <a:gd name="connsiteY3" fmla="*/ 149469 h 512664"/>
                    <a:gd name="connsiteX4" fmla="*/ 1510303 w 1705203"/>
                    <a:gd name="connsiteY4" fmla="*/ 253684 h 512664"/>
                    <a:gd name="connsiteX5" fmla="*/ 1574982 w 1705203"/>
                    <a:gd name="connsiteY5" fmla="*/ 355333 h 512664"/>
                    <a:gd name="connsiteX6" fmla="*/ 1705203 w 1705203"/>
                    <a:gd name="connsiteY6" fmla="*/ 512664 h 512664"/>
                    <a:gd name="connsiteX7" fmla="*/ 0 w 1705203"/>
                    <a:gd name="connsiteY7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2073 w 1705203"/>
                    <a:gd name="connsiteY3" fmla="*/ 149469 h 512664"/>
                    <a:gd name="connsiteX4" fmla="*/ 1510303 w 1705203"/>
                    <a:gd name="connsiteY4" fmla="*/ 253684 h 512664"/>
                    <a:gd name="connsiteX5" fmla="*/ 1574982 w 1705203"/>
                    <a:gd name="connsiteY5" fmla="*/ 355333 h 512664"/>
                    <a:gd name="connsiteX6" fmla="*/ 1705203 w 1705203"/>
                    <a:gd name="connsiteY6" fmla="*/ 512664 h 512664"/>
                    <a:gd name="connsiteX7" fmla="*/ 0 w 1705203"/>
                    <a:gd name="connsiteY7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2073 w 1705203"/>
                    <a:gd name="connsiteY3" fmla="*/ 149469 h 512664"/>
                    <a:gd name="connsiteX4" fmla="*/ 1528783 w 1705203"/>
                    <a:gd name="connsiteY4" fmla="*/ 292700 h 512664"/>
                    <a:gd name="connsiteX5" fmla="*/ 1574982 w 1705203"/>
                    <a:gd name="connsiteY5" fmla="*/ 355333 h 512664"/>
                    <a:gd name="connsiteX6" fmla="*/ 1705203 w 1705203"/>
                    <a:gd name="connsiteY6" fmla="*/ 512664 h 512664"/>
                    <a:gd name="connsiteX7" fmla="*/ 0 w 1705203"/>
                    <a:gd name="connsiteY7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2073 w 1705203"/>
                    <a:gd name="connsiteY3" fmla="*/ 149469 h 512664"/>
                    <a:gd name="connsiteX4" fmla="*/ 1528783 w 1705203"/>
                    <a:gd name="connsiteY4" fmla="*/ 292700 h 512664"/>
                    <a:gd name="connsiteX5" fmla="*/ 1624263 w 1705203"/>
                    <a:gd name="connsiteY5" fmla="*/ 412832 h 512664"/>
                    <a:gd name="connsiteX6" fmla="*/ 1705203 w 1705203"/>
                    <a:gd name="connsiteY6" fmla="*/ 512664 h 512664"/>
                    <a:gd name="connsiteX7" fmla="*/ 0 w 1705203"/>
                    <a:gd name="connsiteY7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2073 w 1705203"/>
                    <a:gd name="connsiteY3" fmla="*/ 149469 h 512664"/>
                    <a:gd name="connsiteX4" fmla="*/ 1528783 w 1705203"/>
                    <a:gd name="connsiteY4" fmla="*/ 292700 h 512664"/>
                    <a:gd name="connsiteX5" fmla="*/ 1611942 w 1705203"/>
                    <a:gd name="connsiteY5" fmla="*/ 433366 h 512664"/>
                    <a:gd name="connsiteX6" fmla="*/ 1705203 w 1705203"/>
                    <a:gd name="connsiteY6" fmla="*/ 512664 h 512664"/>
                    <a:gd name="connsiteX7" fmla="*/ 0 w 1705203"/>
                    <a:gd name="connsiteY7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2073 w 1705203"/>
                    <a:gd name="connsiteY3" fmla="*/ 149469 h 512664"/>
                    <a:gd name="connsiteX4" fmla="*/ 1535969 w 1705203"/>
                    <a:gd name="connsiteY4" fmla="*/ 338902 h 512664"/>
                    <a:gd name="connsiteX5" fmla="*/ 1611942 w 1705203"/>
                    <a:gd name="connsiteY5" fmla="*/ 433366 h 512664"/>
                    <a:gd name="connsiteX6" fmla="*/ 1705203 w 1705203"/>
                    <a:gd name="connsiteY6" fmla="*/ 512664 h 512664"/>
                    <a:gd name="connsiteX7" fmla="*/ 0 w 1705203"/>
                    <a:gd name="connsiteY7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2073 w 1705203"/>
                    <a:gd name="connsiteY3" fmla="*/ 149469 h 512664"/>
                    <a:gd name="connsiteX4" fmla="*/ 1535969 w 1705203"/>
                    <a:gd name="connsiteY4" fmla="*/ 338902 h 512664"/>
                    <a:gd name="connsiteX5" fmla="*/ 1611942 w 1705203"/>
                    <a:gd name="connsiteY5" fmla="*/ 433366 h 512664"/>
                    <a:gd name="connsiteX6" fmla="*/ 1705203 w 1705203"/>
                    <a:gd name="connsiteY6" fmla="*/ 512664 h 512664"/>
                    <a:gd name="connsiteX7" fmla="*/ 0 w 1705203"/>
                    <a:gd name="connsiteY7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2073 w 1705203"/>
                    <a:gd name="connsiteY3" fmla="*/ 149469 h 512664"/>
                    <a:gd name="connsiteX4" fmla="*/ 1535969 w 1705203"/>
                    <a:gd name="connsiteY4" fmla="*/ 338902 h 512664"/>
                    <a:gd name="connsiteX5" fmla="*/ 1611942 w 1705203"/>
                    <a:gd name="connsiteY5" fmla="*/ 433366 h 512664"/>
                    <a:gd name="connsiteX6" fmla="*/ 1705203 w 1705203"/>
                    <a:gd name="connsiteY6" fmla="*/ 512664 h 512664"/>
                    <a:gd name="connsiteX7" fmla="*/ 0 w 1705203"/>
                    <a:gd name="connsiteY7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2073 w 1705203"/>
                    <a:gd name="connsiteY3" fmla="*/ 149469 h 512664"/>
                    <a:gd name="connsiteX4" fmla="*/ 1535969 w 1705203"/>
                    <a:gd name="connsiteY4" fmla="*/ 338902 h 512664"/>
                    <a:gd name="connsiteX5" fmla="*/ 1626316 w 1705203"/>
                    <a:gd name="connsiteY5" fmla="*/ 455955 h 512664"/>
                    <a:gd name="connsiteX6" fmla="*/ 1705203 w 1705203"/>
                    <a:gd name="connsiteY6" fmla="*/ 512664 h 512664"/>
                    <a:gd name="connsiteX7" fmla="*/ 0 w 1705203"/>
                    <a:gd name="connsiteY7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2073 w 1705203"/>
                    <a:gd name="connsiteY3" fmla="*/ 149469 h 512664"/>
                    <a:gd name="connsiteX4" fmla="*/ 1535969 w 1705203"/>
                    <a:gd name="connsiteY4" fmla="*/ 338902 h 512664"/>
                    <a:gd name="connsiteX5" fmla="*/ 1626316 w 1705203"/>
                    <a:gd name="connsiteY5" fmla="*/ 455955 h 512664"/>
                    <a:gd name="connsiteX6" fmla="*/ 1705203 w 1705203"/>
                    <a:gd name="connsiteY6" fmla="*/ 512664 h 512664"/>
                    <a:gd name="connsiteX7" fmla="*/ 0 w 1705203"/>
                    <a:gd name="connsiteY7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4126 w 1705203"/>
                    <a:gd name="connsiteY3" fmla="*/ 157683 h 512664"/>
                    <a:gd name="connsiteX4" fmla="*/ 1535969 w 1705203"/>
                    <a:gd name="connsiteY4" fmla="*/ 338902 h 512664"/>
                    <a:gd name="connsiteX5" fmla="*/ 1626316 w 1705203"/>
                    <a:gd name="connsiteY5" fmla="*/ 455955 h 512664"/>
                    <a:gd name="connsiteX6" fmla="*/ 1705203 w 1705203"/>
                    <a:gd name="connsiteY6" fmla="*/ 512664 h 512664"/>
                    <a:gd name="connsiteX7" fmla="*/ 0 w 1705203"/>
                    <a:gd name="connsiteY7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4126 w 1705203"/>
                    <a:gd name="connsiteY3" fmla="*/ 157683 h 512664"/>
                    <a:gd name="connsiteX4" fmla="*/ 1535969 w 1705203"/>
                    <a:gd name="connsiteY4" fmla="*/ 338902 h 512664"/>
                    <a:gd name="connsiteX5" fmla="*/ 1626316 w 1705203"/>
                    <a:gd name="connsiteY5" fmla="*/ 455955 h 512664"/>
                    <a:gd name="connsiteX6" fmla="*/ 1705203 w 1705203"/>
                    <a:gd name="connsiteY6" fmla="*/ 512664 h 512664"/>
                    <a:gd name="connsiteX7" fmla="*/ 0 w 1705203"/>
                    <a:gd name="connsiteY7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4126 w 1705203"/>
                    <a:gd name="connsiteY3" fmla="*/ 157683 h 512664"/>
                    <a:gd name="connsiteX4" fmla="*/ 1501062 w 1705203"/>
                    <a:gd name="connsiteY4" fmla="*/ 251630 h 512664"/>
                    <a:gd name="connsiteX5" fmla="*/ 1535969 w 1705203"/>
                    <a:gd name="connsiteY5" fmla="*/ 338902 h 512664"/>
                    <a:gd name="connsiteX6" fmla="*/ 1626316 w 1705203"/>
                    <a:gd name="connsiteY6" fmla="*/ 455955 h 512664"/>
                    <a:gd name="connsiteX7" fmla="*/ 1705203 w 1705203"/>
                    <a:gd name="connsiteY7" fmla="*/ 512664 h 512664"/>
                    <a:gd name="connsiteX8" fmla="*/ 0 w 1705203"/>
                    <a:gd name="connsiteY8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1047 w 1705203"/>
                    <a:gd name="connsiteY3" fmla="*/ 145362 h 512664"/>
                    <a:gd name="connsiteX4" fmla="*/ 1501062 w 1705203"/>
                    <a:gd name="connsiteY4" fmla="*/ 251630 h 512664"/>
                    <a:gd name="connsiteX5" fmla="*/ 1535969 w 1705203"/>
                    <a:gd name="connsiteY5" fmla="*/ 338902 h 512664"/>
                    <a:gd name="connsiteX6" fmla="*/ 1626316 w 1705203"/>
                    <a:gd name="connsiteY6" fmla="*/ 455955 h 512664"/>
                    <a:gd name="connsiteX7" fmla="*/ 1705203 w 1705203"/>
                    <a:gd name="connsiteY7" fmla="*/ 512664 h 512664"/>
                    <a:gd name="connsiteX8" fmla="*/ 0 w 1705203"/>
                    <a:gd name="connsiteY8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1047 w 1705203"/>
                    <a:gd name="connsiteY3" fmla="*/ 145362 h 512664"/>
                    <a:gd name="connsiteX4" fmla="*/ 1503115 w 1705203"/>
                    <a:gd name="connsiteY4" fmla="*/ 259844 h 512664"/>
                    <a:gd name="connsiteX5" fmla="*/ 1535969 w 1705203"/>
                    <a:gd name="connsiteY5" fmla="*/ 338902 h 512664"/>
                    <a:gd name="connsiteX6" fmla="*/ 1626316 w 1705203"/>
                    <a:gd name="connsiteY6" fmla="*/ 455955 h 512664"/>
                    <a:gd name="connsiteX7" fmla="*/ 1705203 w 1705203"/>
                    <a:gd name="connsiteY7" fmla="*/ 512664 h 512664"/>
                    <a:gd name="connsiteX8" fmla="*/ 0 w 1705203"/>
                    <a:gd name="connsiteY8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1047 w 1705203"/>
                    <a:gd name="connsiteY3" fmla="*/ 145362 h 512664"/>
                    <a:gd name="connsiteX4" fmla="*/ 1503115 w 1705203"/>
                    <a:gd name="connsiteY4" fmla="*/ 259844 h 512664"/>
                    <a:gd name="connsiteX5" fmla="*/ 1551370 w 1705203"/>
                    <a:gd name="connsiteY5" fmla="*/ 365598 h 512664"/>
                    <a:gd name="connsiteX6" fmla="*/ 1626316 w 1705203"/>
                    <a:gd name="connsiteY6" fmla="*/ 455955 h 512664"/>
                    <a:gd name="connsiteX7" fmla="*/ 1705203 w 1705203"/>
                    <a:gd name="connsiteY7" fmla="*/ 512664 h 512664"/>
                    <a:gd name="connsiteX8" fmla="*/ 0 w 1705203"/>
                    <a:gd name="connsiteY8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1047 w 1705203"/>
                    <a:gd name="connsiteY3" fmla="*/ 145362 h 512664"/>
                    <a:gd name="connsiteX4" fmla="*/ 1503115 w 1705203"/>
                    <a:gd name="connsiteY4" fmla="*/ 259844 h 512664"/>
                    <a:gd name="connsiteX5" fmla="*/ 1551370 w 1705203"/>
                    <a:gd name="connsiteY5" fmla="*/ 365598 h 512664"/>
                    <a:gd name="connsiteX6" fmla="*/ 1626316 w 1705203"/>
                    <a:gd name="connsiteY6" fmla="*/ 455955 h 512664"/>
                    <a:gd name="connsiteX7" fmla="*/ 1705203 w 1705203"/>
                    <a:gd name="connsiteY7" fmla="*/ 512664 h 512664"/>
                    <a:gd name="connsiteX8" fmla="*/ 0 w 1705203"/>
                    <a:gd name="connsiteY8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1047 w 1705203"/>
                    <a:gd name="connsiteY3" fmla="*/ 145362 h 512664"/>
                    <a:gd name="connsiteX4" fmla="*/ 1503115 w 1705203"/>
                    <a:gd name="connsiteY4" fmla="*/ 259844 h 512664"/>
                    <a:gd name="connsiteX5" fmla="*/ 1551370 w 1705203"/>
                    <a:gd name="connsiteY5" fmla="*/ 365598 h 512664"/>
                    <a:gd name="connsiteX6" fmla="*/ 1626316 w 1705203"/>
                    <a:gd name="connsiteY6" fmla="*/ 455955 h 512664"/>
                    <a:gd name="connsiteX7" fmla="*/ 1705203 w 1705203"/>
                    <a:gd name="connsiteY7" fmla="*/ 512664 h 512664"/>
                    <a:gd name="connsiteX8" fmla="*/ 0 w 1705203"/>
                    <a:gd name="connsiteY8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81047 w 1705203"/>
                    <a:gd name="connsiteY3" fmla="*/ 145362 h 512664"/>
                    <a:gd name="connsiteX4" fmla="*/ 1503115 w 1705203"/>
                    <a:gd name="connsiteY4" fmla="*/ 259844 h 512664"/>
                    <a:gd name="connsiteX5" fmla="*/ 1551370 w 1705203"/>
                    <a:gd name="connsiteY5" fmla="*/ 365598 h 512664"/>
                    <a:gd name="connsiteX6" fmla="*/ 1626316 w 1705203"/>
                    <a:gd name="connsiteY6" fmla="*/ 455955 h 512664"/>
                    <a:gd name="connsiteX7" fmla="*/ 1705203 w 1705203"/>
                    <a:gd name="connsiteY7" fmla="*/ 512664 h 512664"/>
                    <a:gd name="connsiteX8" fmla="*/ 0 w 1705203"/>
                    <a:gd name="connsiteY8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72834 w 1705203"/>
                    <a:gd name="connsiteY3" fmla="*/ 129960 h 512664"/>
                    <a:gd name="connsiteX4" fmla="*/ 1503115 w 1705203"/>
                    <a:gd name="connsiteY4" fmla="*/ 259844 h 512664"/>
                    <a:gd name="connsiteX5" fmla="*/ 1551370 w 1705203"/>
                    <a:gd name="connsiteY5" fmla="*/ 365598 h 512664"/>
                    <a:gd name="connsiteX6" fmla="*/ 1626316 w 1705203"/>
                    <a:gd name="connsiteY6" fmla="*/ 455955 h 512664"/>
                    <a:gd name="connsiteX7" fmla="*/ 1705203 w 1705203"/>
                    <a:gd name="connsiteY7" fmla="*/ 512664 h 512664"/>
                    <a:gd name="connsiteX8" fmla="*/ 0 w 1705203"/>
                    <a:gd name="connsiteY8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72834 w 1705203"/>
                    <a:gd name="connsiteY3" fmla="*/ 129960 h 512664"/>
                    <a:gd name="connsiteX4" fmla="*/ 1503115 w 1705203"/>
                    <a:gd name="connsiteY4" fmla="*/ 259844 h 512664"/>
                    <a:gd name="connsiteX5" fmla="*/ 1551370 w 1705203"/>
                    <a:gd name="connsiteY5" fmla="*/ 365598 h 512664"/>
                    <a:gd name="connsiteX6" fmla="*/ 1626316 w 1705203"/>
                    <a:gd name="connsiteY6" fmla="*/ 455955 h 512664"/>
                    <a:gd name="connsiteX7" fmla="*/ 1705203 w 1705203"/>
                    <a:gd name="connsiteY7" fmla="*/ 512664 h 512664"/>
                    <a:gd name="connsiteX8" fmla="*/ 0 w 1705203"/>
                    <a:gd name="connsiteY8" fmla="*/ 508029 h 512664"/>
                    <a:gd name="connsiteX0" fmla="*/ 0 w 1705203"/>
                    <a:gd name="connsiteY0" fmla="*/ 508029 h 512664"/>
                    <a:gd name="connsiteX1" fmla="*/ 306560 w 1705203"/>
                    <a:gd name="connsiteY1" fmla="*/ 0 h 512664"/>
                    <a:gd name="connsiteX2" fmla="*/ 1476833 w 1705203"/>
                    <a:gd name="connsiteY2" fmla="*/ 3070 h 512664"/>
                    <a:gd name="connsiteX3" fmla="*/ 1472834 w 1705203"/>
                    <a:gd name="connsiteY3" fmla="*/ 129960 h 512664"/>
                    <a:gd name="connsiteX4" fmla="*/ 1503115 w 1705203"/>
                    <a:gd name="connsiteY4" fmla="*/ 259844 h 512664"/>
                    <a:gd name="connsiteX5" fmla="*/ 1551370 w 1705203"/>
                    <a:gd name="connsiteY5" fmla="*/ 365598 h 512664"/>
                    <a:gd name="connsiteX6" fmla="*/ 1626316 w 1705203"/>
                    <a:gd name="connsiteY6" fmla="*/ 455955 h 512664"/>
                    <a:gd name="connsiteX7" fmla="*/ 1705203 w 1705203"/>
                    <a:gd name="connsiteY7" fmla="*/ 512664 h 512664"/>
                    <a:gd name="connsiteX8" fmla="*/ 0 w 1705203"/>
                    <a:gd name="connsiteY8" fmla="*/ 508029 h 512664"/>
                    <a:gd name="connsiteX0" fmla="*/ 0 w 1705203"/>
                    <a:gd name="connsiteY0" fmla="*/ 506438 h 511073"/>
                    <a:gd name="connsiteX1" fmla="*/ 753679 w 1705203"/>
                    <a:gd name="connsiteY1" fmla="*/ 1 h 511073"/>
                    <a:gd name="connsiteX2" fmla="*/ 1476833 w 1705203"/>
                    <a:gd name="connsiteY2" fmla="*/ 1479 h 511073"/>
                    <a:gd name="connsiteX3" fmla="*/ 1472834 w 1705203"/>
                    <a:gd name="connsiteY3" fmla="*/ 128369 h 511073"/>
                    <a:gd name="connsiteX4" fmla="*/ 1503115 w 1705203"/>
                    <a:gd name="connsiteY4" fmla="*/ 258253 h 511073"/>
                    <a:gd name="connsiteX5" fmla="*/ 1551370 w 1705203"/>
                    <a:gd name="connsiteY5" fmla="*/ 364007 h 511073"/>
                    <a:gd name="connsiteX6" fmla="*/ 1626316 w 1705203"/>
                    <a:gd name="connsiteY6" fmla="*/ 454364 h 511073"/>
                    <a:gd name="connsiteX7" fmla="*/ 1705203 w 1705203"/>
                    <a:gd name="connsiteY7" fmla="*/ 511073 h 511073"/>
                    <a:gd name="connsiteX8" fmla="*/ 0 w 1705203"/>
                    <a:gd name="connsiteY8" fmla="*/ 506438 h 511073"/>
                    <a:gd name="connsiteX0" fmla="*/ -1 w 1270631"/>
                    <a:gd name="connsiteY0" fmla="*/ 511166 h 511166"/>
                    <a:gd name="connsiteX1" fmla="*/ 319107 w 1270631"/>
                    <a:gd name="connsiteY1" fmla="*/ 1 h 511166"/>
                    <a:gd name="connsiteX2" fmla="*/ 1042261 w 1270631"/>
                    <a:gd name="connsiteY2" fmla="*/ 1479 h 511166"/>
                    <a:gd name="connsiteX3" fmla="*/ 1038262 w 1270631"/>
                    <a:gd name="connsiteY3" fmla="*/ 128369 h 511166"/>
                    <a:gd name="connsiteX4" fmla="*/ 1068543 w 1270631"/>
                    <a:gd name="connsiteY4" fmla="*/ 258253 h 511166"/>
                    <a:gd name="connsiteX5" fmla="*/ 1116798 w 1270631"/>
                    <a:gd name="connsiteY5" fmla="*/ 364007 h 511166"/>
                    <a:gd name="connsiteX6" fmla="*/ 1191744 w 1270631"/>
                    <a:gd name="connsiteY6" fmla="*/ 454364 h 511166"/>
                    <a:gd name="connsiteX7" fmla="*/ 1270631 w 1270631"/>
                    <a:gd name="connsiteY7" fmla="*/ 511073 h 511166"/>
                    <a:gd name="connsiteX8" fmla="*/ -1 w 1270631"/>
                    <a:gd name="connsiteY8" fmla="*/ 511166 h 511166"/>
                    <a:gd name="connsiteX0" fmla="*/ 72686 w 1343318"/>
                    <a:gd name="connsiteY0" fmla="*/ 514589 h 514589"/>
                    <a:gd name="connsiteX1" fmla="*/ 0 w 1343318"/>
                    <a:gd name="connsiteY1" fmla="*/ 1 h 514589"/>
                    <a:gd name="connsiteX2" fmla="*/ 1114948 w 1343318"/>
                    <a:gd name="connsiteY2" fmla="*/ 4902 h 514589"/>
                    <a:gd name="connsiteX3" fmla="*/ 1110949 w 1343318"/>
                    <a:gd name="connsiteY3" fmla="*/ 131792 h 514589"/>
                    <a:gd name="connsiteX4" fmla="*/ 1141230 w 1343318"/>
                    <a:gd name="connsiteY4" fmla="*/ 261676 h 514589"/>
                    <a:gd name="connsiteX5" fmla="*/ 1189485 w 1343318"/>
                    <a:gd name="connsiteY5" fmla="*/ 367430 h 514589"/>
                    <a:gd name="connsiteX6" fmla="*/ 1264431 w 1343318"/>
                    <a:gd name="connsiteY6" fmla="*/ 457787 h 514589"/>
                    <a:gd name="connsiteX7" fmla="*/ 1343318 w 1343318"/>
                    <a:gd name="connsiteY7" fmla="*/ 514496 h 514589"/>
                    <a:gd name="connsiteX8" fmla="*/ 72686 w 1343318"/>
                    <a:gd name="connsiteY8" fmla="*/ 514589 h 514589"/>
                    <a:gd name="connsiteX0" fmla="*/ 130604 w 1343318"/>
                    <a:gd name="connsiteY0" fmla="*/ 514590 h 514591"/>
                    <a:gd name="connsiteX1" fmla="*/ 0 w 1343318"/>
                    <a:gd name="connsiteY1" fmla="*/ -1 h 514591"/>
                    <a:gd name="connsiteX2" fmla="*/ 1114948 w 1343318"/>
                    <a:gd name="connsiteY2" fmla="*/ 4900 h 514591"/>
                    <a:gd name="connsiteX3" fmla="*/ 1110949 w 1343318"/>
                    <a:gd name="connsiteY3" fmla="*/ 131790 h 514591"/>
                    <a:gd name="connsiteX4" fmla="*/ 1141230 w 1343318"/>
                    <a:gd name="connsiteY4" fmla="*/ 261674 h 514591"/>
                    <a:gd name="connsiteX5" fmla="*/ 1189485 w 1343318"/>
                    <a:gd name="connsiteY5" fmla="*/ 367428 h 514591"/>
                    <a:gd name="connsiteX6" fmla="*/ 1264431 w 1343318"/>
                    <a:gd name="connsiteY6" fmla="*/ 457785 h 514591"/>
                    <a:gd name="connsiteX7" fmla="*/ 1343318 w 1343318"/>
                    <a:gd name="connsiteY7" fmla="*/ 514494 h 514591"/>
                    <a:gd name="connsiteX8" fmla="*/ 130604 w 1343318"/>
                    <a:gd name="connsiteY8" fmla="*/ 514590 h 514591"/>
                    <a:gd name="connsiteX0" fmla="*/ 130604 w 1343318"/>
                    <a:gd name="connsiteY0" fmla="*/ 514592 h 514591"/>
                    <a:gd name="connsiteX1" fmla="*/ 0 w 1343318"/>
                    <a:gd name="connsiteY1" fmla="*/ 1 h 514591"/>
                    <a:gd name="connsiteX2" fmla="*/ 1106863 w 1343318"/>
                    <a:gd name="connsiteY2" fmla="*/ 46 h 514591"/>
                    <a:gd name="connsiteX3" fmla="*/ 1110949 w 1343318"/>
                    <a:gd name="connsiteY3" fmla="*/ 131792 h 514591"/>
                    <a:gd name="connsiteX4" fmla="*/ 1141230 w 1343318"/>
                    <a:gd name="connsiteY4" fmla="*/ 261676 h 514591"/>
                    <a:gd name="connsiteX5" fmla="*/ 1189485 w 1343318"/>
                    <a:gd name="connsiteY5" fmla="*/ 367430 h 514591"/>
                    <a:gd name="connsiteX6" fmla="*/ 1264431 w 1343318"/>
                    <a:gd name="connsiteY6" fmla="*/ 457787 h 514591"/>
                    <a:gd name="connsiteX7" fmla="*/ 1343318 w 1343318"/>
                    <a:gd name="connsiteY7" fmla="*/ 514496 h 514591"/>
                    <a:gd name="connsiteX8" fmla="*/ 130604 w 1343318"/>
                    <a:gd name="connsiteY8" fmla="*/ 514592 h 514591"/>
                    <a:gd name="connsiteX0" fmla="*/ 246686 w 1343318"/>
                    <a:gd name="connsiteY0" fmla="*/ 845237 h 845237"/>
                    <a:gd name="connsiteX1" fmla="*/ 0 w 1343318"/>
                    <a:gd name="connsiteY1" fmla="*/ 1 h 845237"/>
                    <a:gd name="connsiteX2" fmla="*/ 1106863 w 1343318"/>
                    <a:gd name="connsiteY2" fmla="*/ 46 h 845237"/>
                    <a:gd name="connsiteX3" fmla="*/ 1110949 w 1343318"/>
                    <a:gd name="connsiteY3" fmla="*/ 131792 h 845237"/>
                    <a:gd name="connsiteX4" fmla="*/ 1141230 w 1343318"/>
                    <a:gd name="connsiteY4" fmla="*/ 261676 h 845237"/>
                    <a:gd name="connsiteX5" fmla="*/ 1189485 w 1343318"/>
                    <a:gd name="connsiteY5" fmla="*/ 367430 h 845237"/>
                    <a:gd name="connsiteX6" fmla="*/ 1264431 w 1343318"/>
                    <a:gd name="connsiteY6" fmla="*/ 457787 h 845237"/>
                    <a:gd name="connsiteX7" fmla="*/ 1343318 w 1343318"/>
                    <a:gd name="connsiteY7" fmla="*/ 514496 h 845237"/>
                    <a:gd name="connsiteX8" fmla="*/ 246686 w 1343318"/>
                    <a:gd name="connsiteY8" fmla="*/ 845237 h 845237"/>
                    <a:gd name="connsiteX0" fmla="*/ 174181 w 1270813"/>
                    <a:gd name="connsiteY0" fmla="*/ 845191 h 845191"/>
                    <a:gd name="connsiteX1" fmla="*/ -1 w 1270813"/>
                    <a:gd name="connsiteY1" fmla="*/ 253637 h 845191"/>
                    <a:gd name="connsiteX2" fmla="*/ 1034358 w 1270813"/>
                    <a:gd name="connsiteY2" fmla="*/ 0 h 845191"/>
                    <a:gd name="connsiteX3" fmla="*/ 1038444 w 1270813"/>
                    <a:gd name="connsiteY3" fmla="*/ 131746 h 845191"/>
                    <a:gd name="connsiteX4" fmla="*/ 1068725 w 1270813"/>
                    <a:gd name="connsiteY4" fmla="*/ 261630 h 845191"/>
                    <a:gd name="connsiteX5" fmla="*/ 1116980 w 1270813"/>
                    <a:gd name="connsiteY5" fmla="*/ 367384 h 845191"/>
                    <a:gd name="connsiteX6" fmla="*/ 1191926 w 1270813"/>
                    <a:gd name="connsiteY6" fmla="*/ 457741 h 845191"/>
                    <a:gd name="connsiteX7" fmla="*/ 1270813 w 1270813"/>
                    <a:gd name="connsiteY7" fmla="*/ 514450 h 845191"/>
                    <a:gd name="connsiteX8" fmla="*/ 174181 w 1270813"/>
                    <a:gd name="connsiteY8" fmla="*/ 845191 h 845191"/>
                    <a:gd name="connsiteX0" fmla="*/ 174181 w 1270813"/>
                    <a:gd name="connsiteY0" fmla="*/ 875032 h 875032"/>
                    <a:gd name="connsiteX1" fmla="*/ -1 w 1270813"/>
                    <a:gd name="connsiteY1" fmla="*/ 283478 h 875032"/>
                    <a:gd name="connsiteX2" fmla="*/ 1022670 w 1270813"/>
                    <a:gd name="connsiteY2" fmla="*/ 0 h 875032"/>
                    <a:gd name="connsiteX3" fmla="*/ 1038444 w 1270813"/>
                    <a:gd name="connsiteY3" fmla="*/ 161587 h 875032"/>
                    <a:gd name="connsiteX4" fmla="*/ 1068725 w 1270813"/>
                    <a:gd name="connsiteY4" fmla="*/ 291471 h 875032"/>
                    <a:gd name="connsiteX5" fmla="*/ 1116980 w 1270813"/>
                    <a:gd name="connsiteY5" fmla="*/ 397225 h 875032"/>
                    <a:gd name="connsiteX6" fmla="*/ 1191926 w 1270813"/>
                    <a:gd name="connsiteY6" fmla="*/ 487582 h 875032"/>
                    <a:gd name="connsiteX7" fmla="*/ 1270813 w 1270813"/>
                    <a:gd name="connsiteY7" fmla="*/ 544291 h 875032"/>
                    <a:gd name="connsiteX8" fmla="*/ 174181 w 1270813"/>
                    <a:gd name="connsiteY8" fmla="*/ 875032 h 875032"/>
                    <a:gd name="connsiteX0" fmla="*/ 0 w 1789733"/>
                    <a:gd name="connsiteY0" fmla="*/ 1085523 h 1085523"/>
                    <a:gd name="connsiteX1" fmla="*/ 518919 w 1789733"/>
                    <a:gd name="connsiteY1" fmla="*/ 283478 h 1085523"/>
                    <a:gd name="connsiteX2" fmla="*/ 1541590 w 1789733"/>
                    <a:gd name="connsiteY2" fmla="*/ 0 h 1085523"/>
                    <a:gd name="connsiteX3" fmla="*/ 1557364 w 1789733"/>
                    <a:gd name="connsiteY3" fmla="*/ 161587 h 1085523"/>
                    <a:gd name="connsiteX4" fmla="*/ 1587645 w 1789733"/>
                    <a:gd name="connsiteY4" fmla="*/ 291471 h 1085523"/>
                    <a:gd name="connsiteX5" fmla="*/ 1635900 w 1789733"/>
                    <a:gd name="connsiteY5" fmla="*/ 397225 h 1085523"/>
                    <a:gd name="connsiteX6" fmla="*/ 1710846 w 1789733"/>
                    <a:gd name="connsiteY6" fmla="*/ 487582 h 1085523"/>
                    <a:gd name="connsiteX7" fmla="*/ 1789733 w 1789733"/>
                    <a:gd name="connsiteY7" fmla="*/ 544291 h 1085523"/>
                    <a:gd name="connsiteX8" fmla="*/ 0 w 1789733"/>
                    <a:gd name="connsiteY8" fmla="*/ 1085523 h 1085523"/>
                    <a:gd name="connsiteX0" fmla="*/ 98632 w 1888365"/>
                    <a:gd name="connsiteY0" fmla="*/ 1085523 h 1085523"/>
                    <a:gd name="connsiteX1" fmla="*/ 0 w 1888365"/>
                    <a:gd name="connsiteY1" fmla="*/ 464378 h 1085523"/>
                    <a:gd name="connsiteX2" fmla="*/ 1640222 w 1888365"/>
                    <a:gd name="connsiteY2" fmla="*/ 0 h 1085523"/>
                    <a:gd name="connsiteX3" fmla="*/ 1655996 w 1888365"/>
                    <a:gd name="connsiteY3" fmla="*/ 161587 h 1085523"/>
                    <a:gd name="connsiteX4" fmla="*/ 1686277 w 1888365"/>
                    <a:gd name="connsiteY4" fmla="*/ 291471 h 1085523"/>
                    <a:gd name="connsiteX5" fmla="*/ 1734532 w 1888365"/>
                    <a:gd name="connsiteY5" fmla="*/ 397225 h 1085523"/>
                    <a:gd name="connsiteX6" fmla="*/ 1809478 w 1888365"/>
                    <a:gd name="connsiteY6" fmla="*/ 487582 h 1085523"/>
                    <a:gd name="connsiteX7" fmla="*/ 1888365 w 1888365"/>
                    <a:gd name="connsiteY7" fmla="*/ 544291 h 1085523"/>
                    <a:gd name="connsiteX8" fmla="*/ 98632 w 1888365"/>
                    <a:gd name="connsiteY8" fmla="*/ 1085523 h 1085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888365" h="1085523">
                      <a:moveTo>
                        <a:pt x="98632" y="1085523"/>
                      </a:moveTo>
                      <a:lnTo>
                        <a:pt x="0" y="464378"/>
                      </a:lnTo>
                      <a:lnTo>
                        <a:pt x="1640222" y="0"/>
                      </a:lnTo>
                      <a:cubicBezTo>
                        <a:pt x="1639743" y="66082"/>
                        <a:pt x="1654424" y="87291"/>
                        <a:pt x="1655996" y="161587"/>
                      </a:cubicBezTo>
                      <a:cubicBezTo>
                        <a:pt x="1667220" y="249217"/>
                        <a:pt x="1666344" y="233546"/>
                        <a:pt x="1686277" y="291471"/>
                      </a:cubicBezTo>
                      <a:cubicBezTo>
                        <a:pt x="1694917" y="321674"/>
                        <a:pt x="1713656" y="363171"/>
                        <a:pt x="1734532" y="397225"/>
                      </a:cubicBezTo>
                      <a:cubicBezTo>
                        <a:pt x="1784496" y="474917"/>
                        <a:pt x="1784154" y="456094"/>
                        <a:pt x="1809478" y="487582"/>
                      </a:cubicBezTo>
                      <a:lnTo>
                        <a:pt x="1888365" y="544291"/>
                      </a:lnTo>
                      <a:lnTo>
                        <a:pt x="98632" y="1085523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glow rad="127000">
                    <a:schemeClr val="bg1">
                      <a:lumMod val="85000"/>
                      <a:alpha val="50000"/>
                    </a:schemeClr>
                  </a:glow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400">
                    <a:solidFill>
                      <a:schemeClr val="bg1"/>
                    </a:solidFill>
                    <a:latin typeface="Calibri"/>
                    <a:ea typeface="ＭＳ ゴシック"/>
                    <a:cs typeface="Calibri"/>
                  </a:endParaRPr>
                </a:p>
              </p:txBody>
            </p:sp>
            <p:cxnSp>
              <p:nvCxnSpPr>
                <p:cNvPr id="42" name="直線矢印コネクタ 41"/>
                <p:cNvCxnSpPr/>
                <p:nvPr/>
              </p:nvCxnSpPr>
              <p:spPr>
                <a:xfrm>
                  <a:off x="2634418" y="721331"/>
                  <a:ext cx="817257" cy="74560"/>
                </a:xfrm>
                <a:prstGeom prst="straightConnector1">
                  <a:avLst/>
                </a:prstGeom>
                <a:ln w="12700">
                  <a:solidFill>
                    <a:srgbClr val="0000FF"/>
                  </a:solidFill>
                  <a:tailEnd type="stealth" w="med" len="med"/>
                </a:ln>
                <a:effectLst>
                  <a:glow rad="25400">
                    <a:srgbClr val="0000FF">
                      <a:alpha val="50000"/>
                    </a:srgbClr>
                  </a:glo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線矢印コネクタ 42"/>
                <p:cNvCxnSpPr/>
                <p:nvPr/>
              </p:nvCxnSpPr>
              <p:spPr>
                <a:xfrm>
                  <a:off x="2657978" y="694096"/>
                  <a:ext cx="793697" cy="101794"/>
                </a:xfrm>
                <a:prstGeom prst="straightConnector1">
                  <a:avLst/>
                </a:prstGeom>
                <a:ln w="12700">
                  <a:solidFill>
                    <a:srgbClr val="660066"/>
                  </a:solidFill>
                  <a:tailEnd type="stealth" w="med" len="med"/>
                </a:ln>
                <a:effectLst>
                  <a:glow rad="25400">
                    <a:srgbClr val="660066">
                      <a:alpha val="50000"/>
                    </a:srgbClr>
                  </a:glo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線矢印コネクタ 43"/>
                <p:cNvCxnSpPr/>
                <p:nvPr/>
              </p:nvCxnSpPr>
              <p:spPr>
                <a:xfrm flipV="1">
                  <a:off x="3458827" y="-38886"/>
                  <a:ext cx="598111" cy="834776"/>
                </a:xfrm>
                <a:prstGeom prst="straightConnector1">
                  <a:avLst/>
                </a:prstGeom>
                <a:ln w="12700">
                  <a:solidFill>
                    <a:srgbClr val="FF0000"/>
                  </a:solidFill>
                  <a:tailEnd type="stealth" w="med" len="med"/>
                </a:ln>
                <a:effectLst>
                  <a:glow rad="25400">
                    <a:srgbClr val="FF0000">
                      <a:alpha val="40000"/>
                    </a:srgbClr>
                  </a:glo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矢印コネクタ 44"/>
                <p:cNvCxnSpPr/>
                <p:nvPr/>
              </p:nvCxnSpPr>
              <p:spPr>
                <a:xfrm flipV="1">
                  <a:off x="3458827" y="14067"/>
                  <a:ext cx="640674" cy="781823"/>
                </a:xfrm>
                <a:prstGeom prst="straightConnector1">
                  <a:avLst/>
                </a:prstGeom>
                <a:ln w="12700">
                  <a:solidFill>
                    <a:srgbClr val="F9A15D"/>
                  </a:solidFill>
                  <a:tailEnd type="stealth" w="med" len="med"/>
                </a:ln>
                <a:effectLst>
                  <a:glow rad="25400">
                    <a:srgbClr val="FF6600">
                      <a:alpha val="50000"/>
                    </a:srgbClr>
                  </a:glo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線矢印コネクタ 45"/>
                <p:cNvCxnSpPr/>
                <p:nvPr/>
              </p:nvCxnSpPr>
              <p:spPr>
                <a:xfrm flipV="1">
                  <a:off x="3458827" y="71788"/>
                  <a:ext cx="683700" cy="717808"/>
                </a:xfrm>
                <a:prstGeom prst="straightConnector1">
                  <a:avLst/>
                </a:prstGeom>
                <a:ln w="12700">
                  <a:solidFill>
                    <a:srgbClr val="FFE822"/>
                  </a:solidFill>
                  <a:tailEnd type="stealth" w="med" len="med"/>
                </a:ln>
                <a:effectLst>
                  <a:glow rad="25400">
                    <a:srgbClr val="FFFF00">
                      <a:alpha val="50000"/>
                    </a:srgbClr>
                  </a:glo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線矢印コネクタ 46"/>
                <p:cNvCxnSpPr/>
                <p:nvPr/>
              </p:nvCxnSpPr>
              <p:spPr>
                <a:xfrm flipV="1">
                  <a:off x="3458827" y="129304"/>
                  <a:ext cx="724628" cy="666586"/>
                </a:xfrm>
                <a:prstGeom prst="straightConnector1">
                  <a:avLst/>
                </a:prstGeom>
                <a:ln w="12700">
                  <a:solidFill>
                    <a:srgbClr val="29E518"/>
                  </a:solidFill>
                  <a:tailEnd type="stealth" w="med" len="med"/>
                </a:ln>
                <a:effectLst>
                  <a:glow rad="25400">
                    <a:srgbClr val="29E518">
                      <a:alpha val="50000"/>
                    </a:srgbClr>
                  </a:glo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線矢印コネクタ 47"/>
                <p:cNvCxnSpPr/>
                <p:nvPr/>
              </p:nvCxnSpPr>
              <p:spPr>
                <a:xfrm flipV="1">
                  <a:off x="3458827" y="186174"/>
                  <a:ext cx="761358" cy="609717"/>
                </a:xfrm>
                <a:prstGeom prst="straightConnector1">
                  <a:avLst/>
                </a:prstGeom>
                <a:ln w="12700">
                  <a:solidFill>
                    <a:srgbClr val="16D1FF"/>
                  </a:solidFill>
                  <a:tailEnd type="stealth" w="med" len="med"/>
                </a:ln>
                <a:effectLst>
                  <a:glow rad="25400">
                    <a:srgbClr val="16D1FF">
                      <a:alpha val="50000"/>
                    </a:srgbClr>
                  </a:glo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線矢印コネクタ 48"/>
                <p:cNvCxnSpPr/>
                <p:nvPr/>
              </p:nvCxnSpPr>
              <p:spPr>
                <a:xfrm flipV="1">
                  <a:off x="3458827" y="244359"/>
                  <a:ext cx="795989" cy="551532"/>
                </a:xfrm>
                <a:prstGeom prst="straightConnector1">
                  <a:avLst/>
                </a:prstGeom>
                <a:ln w="12700">
                  <a:solidFill>
                    <a:srgbClr val="0000FF"/>
                  </a:solidFill>
                  <a:tailEnd type="stealth" w="med" len="med"/>
                </a:ln>
                <a:effectLst>
                  <a:glow rad="25400">
                    <a:srgbClr val="0000FF">
                      <a:alpha val="50000"/>
                    </a:srgbClr>
                  </a:glo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線矢印コネクタ 49"/>
                <p:cNvCxnSpPr/>
                <p:nvPr/>
              </p:nvCxnSpPr>
              <p:spPr>
                <a:xfrm flipV="1">
                  <a:off x="3458828" y="295314"/>
                  <a:ext cx="830620" cy="500577"/>
                </a:xfrm>
                <a:prstGeom prst="straightConnector1">
                  <a:avLst/>
                </a:prstGeom>
                <a:ln w="12700">
                  <a:solidFill>
                    <a:srgbClr val="660066"/>
                  </a:solidFill>
                  <a:tailEnd type="stealth" w="med" len="med"/>
                </a:ln>
                <a:effectLst>
                  <a:glow rad="25400">
                    <a:srgbClr val="660066">
                      <a:alpha val="50000"/>
                    </a:srgbClr>
                  </a:glo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" name="図形グループ 12"/>
            <p:cNvGrpSpPr>
              <a:grpSpLocks/>
            </p:cNvGrpSpPr>
            <p:nvPr/>
          </p:nvGrpSpPr>
          <p:grpSpPr>
            <a:xfrm>
              <a:off x="3030301" y="2537306"/>
              <a:ext cx="2520000" cy="1408322"/>
              <a:chOff x="-538921" y="2343001"/>
              <a:chExt cx="5479457" cy="3068908"/>
            </a:xfrm>
            <a:solidFill>
              <a:schemeClr val="bg1"/>
            </a:solidFill>
          </p:grpSpPr>
          <p:sp>
            <p:nvSpPr>
              <p:cNvPr id="29" name="正方形/長方形 28"/>
              <p:cNvSpPr/>
              <p:nvPr/>
            </p:nvSpPr>
            <p:spPr>
              <a:xfrm>
                <a:off x="1210884" y="3508730"/>
                <a:ext cx="2718000" cy="1903179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solidFill>
                    <a:schemeClr val="bg1"/>
                  </a:solidFill>
                  <a:latin typeface="Calibri"/>
                  <a:ea typeface="ＭＳ ゴシック"/>
                  <a:cs typeface="Calibri"/>
                </a:endParaRPr>
              </a:p>
            </p:txBody>
          </p:sp>
          <p:sp>
            <p:nvSpPr>
              <p:cNvPr id="30" name="円弧 29"/>
              <p:cNvSpPr/>
              <p:nvPr/>
            </p:nvSpPr>
            <p:spPr>
              <a:xfrm rot="5400000">
                <a:off x="250514" y="1898904"/>
                <a:ext cx="1926585" cy="3505456"/>
              </a:xfrm>
              <a:prstGeom prst="arc">
                <a:avLst>
                  <a:gd name="adj1" fmla="val 16200000"/>
                  <a:gd name="adj2" fmla="val 21599997"/>
                </a:avLst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solidFill>
                    <a:schemeClr val="bg1"/>
                  </a:solidFill>
                  <a:latin typeface="Calibri"/>
                  <a:ea typeface="ＭＳ ゴシック"/>
                  <a:cs typeface="Calibri"/>
                </a:endParaRPr>
              </a:p>
            </p:txBody>
          </p:sp>
          <p:sp>
            <p:nvSpPr>
              <p:cNvPr id="31" name="円弧 30"/>
              <p:cNvSpPr/>
              <p:nvPr/>
            </p:nvSpPr>
            <p:spPr>
              <a:xfrm rot="16200000" flipH="1">
                <a:off x="2591239" y="2717273"/>
                <a:ext cx="2723569" cy="1975025"/>
              </a:xfrm>
              <a:prstGeom prst="arc">
                <a:avLst>
                  <a:gd name="adj1" fmla="val 16200000"/>
                  <a:gd name="adj2" fmla="val 21507262"/>
                </a:avLst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solidFill>
                    <a:schemeClr val="bg1"/>
                  </a:solidFill>
                  <a:latin typeface="Calibri"/>
                  <a:ea typeface="ＭＳ ゴシック"/>
                  <a:cs typeface="Calibri"/>
                </a:endParaRPr>
              </a:p>
            </p:txBody>
          </p:sp>
        </p:grpSp>
        <p:grpSp>
          <p:nvGrpSpPr>
            <p:cNvPr id="14" name="図形グループ 13"/>
            <p:cNvGrpSpPr>
              <a:grpSpLocks/>
            </p:cNvGrpSpPr>
            <p:nvPr/>
          </p:nvGrpSpPr>
          <p:grpSpPr>
            <a:xfrm>
              <a:off x="2223981" y="2833078"/>
              <a:ext cx="2520000" cy="1348230"/>
              <a:chOff x="-538918" y="2473949"/>
              <a:chExt cx="5488198" cy="2937960"/>
            </a:xfrm>
            <a:solidFill>
              <a:schemeClr val="bg1"/>
            </a:solidFill>
          </p:grpSpPr>
          <p:sp>
            <p:nvSpPr>
              <p:cNvPr id="26" name="正方形/長方形 25"/>
              <p:cNvSpPr/>
              <p:nvPr/>
            </p:nvSpPr>
            <p:spPr>
              <a:xfrm>
                <a:off x="1210884" y="3508730"/>
                <a:ext cx="2717999" cy="1903179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solidFill>
                    <a:schemeClr val="bg1"/>
                  </a:solidFill>
                  <a:latin typeface="Calibri"/>
                  <a:ea typeface="ＭＳ ゴシック"/>
                  <a:cs typeface="Calibri"/>
                </a:endParaRPr>
              </a:p>
            </p:txBody>
          </p:sp>
          <p:sp>
            <p:nvSpPr>
              <p:cNvPr id="27" name="円弧 26"/>
              <p:cNvSpPr/>
              <p:nvPr/>
            </p:nvSpPr>
            <p:spPr>
              <a:xfrm rot="5400000">
                <a:off x="185595" y="1924106"/>
                <a:ext cx="2055400" cy="3504426"/>
              </a:xfrm>
              <a:prstGeom prst="arc">
                <a:avLst>
                  <a:gd name="adj1" fmla="val 16200000"/>
                  <a:gd name="adj2" fmla="val 21599997"/>
                </a:avLst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solidFill>
                    <a:schemeClr val="bg1"/>
                  </a:solidFill>
                  <a:latin typeface="Calibri"/>
                  <a:ea typeface="ＭＳ ゴシック"/>
                  <a:cs typeface="Calibri"/>
                </a:endParaRPr>
              </a:p>
            </p:txBody>
          </p:sp>
          <p:sp>
            <p:nvSpPr>
              <p:cNvPr id="28" name="円弧 27"/>
              <p:cNvSpPr/>
              <p:nvPr/>
            </p:nvSpPr>
            <p:spPr>
              <a:xfrm rot="16200000" flipH="1">
                <a:off x="2767201" y="2672256"/>
                <a:ext cx="2380386" cy="1983772"/>
              </a:xfrm>
              <a:prstGeom prst="arc">
                <a:avLst>
                  <a:gd name="adj1" fmla="val 16200000"/>
                  <a:gd name="adj2" fmla="val 21507262"/>
                </a:avLst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solidFill>
                    <a:schemeClr val="bg1"/>
                  </a:solidFill>
                  <a:latin typeface="Calibri"/>
                  <a:ea typeface="ＭＳ ゴシック"/>
                  <a:cs typeface="Calibri"/>
                </a:endParaRPr>
              </a:p>
            </p:txBody>
          </p:sp>
        </p:grpSp>
        <p:sp>
          <p:nvSpPr>
            <p:cNvPr id="15" name="テキスト ボックス 14"/>
            <p:cNvSpPr txBox="1"/>
            <p:nvPr/>
          </p:nvSpPr>
          <p:spPr>
            <a:xfrm rot="20575193">
              <a:off x="2855966" y="4400395"/>
              <a:ext cx="2652000" cy="366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dirty="0" smtClean="0">
                  <a:solidFill>
                    <a:srgbClr val="FFFF00"/>
                  </a:solidFill>
                  <a:latin typeface="Calibri"/>
                  <a:ea typeface="ＭＳ ゴシック"/>
                  <a:cs typeface="Calibri"/>
                </a:rPr>
                <a:t>Operando observation</a:t>
              </a:r>
            </a:p>
          </p:txBody>
        </p:sp>
        <p:grpSp>
          <p:nvGrpSpPr>
            <p:cNvPr id="16" name="図形グループ 15"/>
            <p:cNvGrpSpPr>
              <a:grpSpLocks/>
            </p:cNvGrpSpPr>
            <p:nvPr/>
          </p:nvGrpSpPr>
          <p:grpSpPr>
            <a:xfrm>
              <a:off x="1376351" y="2983355"/>
              <a:ext cx="2520000" cy="1440000"/>
              <a:chOff x="-538917" y="2273968"/>
              <a:chExt cx="5509786" cy="3137940"/>
            </a:xfrm>
            <a:solidFill>
              <a:schemeClr val="bg1"/>
            </a:solidFill>
          </p:grpSpPr>
          <p:sp>
            <p:nvSpPr>
              <p:cNvPr id="23" name="正方形/長方形 22"/>
              <p:cNvSpPr/>
              <p:nvPr/>
            </p:nvSpPr>
            <p:spPr>
              <a:xfrm>
                <a:off x="1210883" y="3508730"/>
                <a:ext cx="2718001" cy="1903178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solidFill>
                    <a:schemeClr val="bg1"/>
                  </a:solidFill>
                  <a:latin typeface="Calibri"/>
                  <a:ea typeface="ＭＳ ゴシック"/>
                  <a:cs typeface="Calibri"/>
                </a:endParaRPr>
              </a:p>
            </p:txBody>
          </p:sp>
          <p:sp>
            <p:nvSpPr>
              <p:cNvPr id="24" name="円弧 23"/>
              <p:cNvSpPr/>
              <p:nvPr/>
            </p:nvSpPr>
            <p:spPr>
              <a:xfrm rot="16200000" flipH="1">
                <a:off x="2855167" y="2650490"/>
                <a:ext cx="2226044" cy="2005360"/>
              </a:xfrm>
              <a:prstGeom prst="arc">
                <a:avLst>
                  <a:gd name="adj1" fmla="val 16200000"/>
                  <a:gd name="adj2" fmla="val 21507262"/>
                </a:avLst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solidFill>
                    <a:schemeClr val="bg1"/>
                  </a:solidFill>
                  <a:latin typeface="Calibri"/>
                  <a:ea typeface="ＭＳ ゴシック"/>
                  <a:cs typeface="Calibri"/>
                </a:endParaRPr>
              </a:p>
            </p:txBody>
          </p:sp>
          <p:sp>
            <p:nvSpPr>
              <p:cNvPr id="25" name="円弧 24"/>
              <p:cNvSpPr/>
              <p:nvPr/>
            </p:nvSpPr>
            <p:spPr>
              <a:xfrm rot="5400000">
                <a:off x="-160614" y="1895665"/>
                <a:ext cx="2747820" cy="3504426"/>
              </a:xfrm>
              <a:prstGeom prst="arc">
                <a:avLst>
                  <a:gd name="adj1" fmla="val 16200000"/>
                  <a:gd name="adj2" fmla="val 21599997"/>
                </a:avLst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solidFill>
                    <a:schemeClr val="bg1"/>
                  </a:solidFill>
                  <a:latin typeface="Calibri"/>
                  <a:ea typeface="ＭＳ ゴシック"/>
                  <a:cs typeface="Calibri"/>
                </a:endParaRPr>
              </a:p>
            </p:txBody>
          </p:sp>
        </p:grpSp>
        <p:sp>
          <p:nvSpPr>
            <p:cNvPr id="17" name="右矢印 16"/>
            <p:cNvSpPr/>
            <p:nvPr/>
          </p:nvSpPr>
          <p:spPr>
            <a:xfrm rot="20584399">
              <a:off x="3072971" y="4221985"/>
              <a:ext cx="1655130" cy="271338"/>
            </a:xfrm>
            <a:prstGeom prst="rightArrow">
              <a:avLst>
                <a:gd name="adj1" fmla="val 40379"/>
                <a:gd name="adj2" fmla="val 83085"/>
              </a:avLst>
            </a:prstGeom>
            <a:solidFill>
              <a:srgbClr val="7F7F7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>
                <a:solidFill>
                  <a:schemeClr val="bg1"/>
                </a:solidFill>
                <a:latin typeface="Calibri"/>
                <a:ea typeface="ＭＳ ゴシック"/>
                <a:cs typeface="Calibri"/>
              </a:endParaRPr>
            </a:p>
          </p:txBody>
        </p:sp>
        <p:pic>
          <p:nvPicPr>
            <p:cNvPr id="18" name="図 17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77120" y="3619274"/>
              <a:ext cx="499607" cy="539999"/>
            </a:xfrm>
            <a:prstGeom prst="rect">
              <a:avLst/>
            </a:prstGeom>
          </p:spPr>
        </p:pic>
        <p:pic>
          <p:nvPicPr>
            <p:cNvPr id="19" name="図 18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>
                          <a14:foregroundMark x1="46218" y1="7426" x2="46218" y2="7426"/>
                          <a14:foregroundMark x1="75630" y1="11551" x2="75630" y2="1155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47260" y="3787044"/>
              <a:ext cx="508991" cy="648000"/>
            </a:xfrm>
            <a:prstGeom prst="rect">
              <a:avLst/>
            </a:prstGeom>
          </p:spPr>
        </p:pic>
        <p:pic>
          <p:nvPicPr>
            <p:cNvPr id="20" name="図 19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47043" y="4137425"/>
              <a:ext cx="501878" cy="539999"/>
            </a:xfrm>
            <a:prstGeom prst="rect">
              <a:avLst/>
            </a:prstGeom>
          </p:spPr>
        </p:pic>
        <p:sp>
          <p:nvSpPr>
            <p:cNvPr id="21" name="テキスト ボックス 20"/>
            <p:cNvSpPr txBox="1"/>
            <p:nvPr/>
          </p:nvSpPr>
          <p:spPr>
            <a:xfrm rot="16200000">
              <a:off x="1307944" y="3857252"/>
              <a:ext cx="1447257" cy="244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00" dirty="0" smtClean="0">
                  <a:solidFill>
                    <a:schemeClr val="bg1"/>
                  </a:solidFill>
                  <a:latin typeface="Calibri"/>
                  <a:ea typeface="ＭＳ ゴシック"/>
                  <a:cs typeface="Calibri"/>
                </a:rPr>
                <a:t>CTR intensity</a:t>
              </a:r>
              <a:endParaRPr lang="en-US" altLang="ja-JP" sz="1400" dirty="0">
                <a:solidFill>
                  <a:schemeClr val="bg1"/>
                </a:solidFill>
                <a:latin typeface="Calibri"/>
                <a:ea typeface="ＭＳ ゴシック"/>
                <a:cs typeface="Calibri"/>
              </a:endParaRPr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2078637" y="4400425"/>
              <a:ext cx="1013040" cy="244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00" dirty="0" err="1" smtClean="0">
                  <a:solidFill>
                    <a:schemeClr val="bg1"/>
                  </a:solidFill>
                  <a:latin typeface="Calibri"/>
                  <a:ea typeface="ＭＳ ゴシック"/>
                  <a:cs typeface="Calibri"/>
                </a:rPr>
                <a:t>Q</a:t>
              </a:r>
              <a:r>
                <a:rPr lang="en-US" altLang="ja-JP" sz="1400" baseline="-25000" dirty="0" err="1" smtClean="0">
                  <a:solidFill>
                    <a:schemeClr val="bg1"/>
                  </a:solidFill>
                  <a:latin typeface="Calibri"/>
                  <a:ea typeface="ＭＳ ゴシック"/>
                  <a:cs typeface="Calibri"/>
                </a:rPr>
                <a:t>z</a:t>
              </a:r>
              <a:endParaRPr lang="en-US" altLang="ja-JP" sz="1400" baseline="-25000" dirty="0">
                <a:solidFill>
                  <a:schemeClr val="bg1"/>
                </a:solidFill>
                <a:latin typeface="Calibri"/>
                <a:ea typeface="ＭＳ ゴシック"/>
                <a:cs typeface="Calibri"/>
              </a:endParaRPr>
            </a:p>
          </p:txBody>
        </p:sp>
      </p:grpSp>
      <p:sp>
        <p:nvSpPr>
          <p:cNvPr id="53" name="テキスト ボックス 52"/>
          <p:cNvSpPr txBox="1"/>
          <p:nvPr/>
        </p:nvSpPr>
        <p:spPr>
          <a:xfrm>
            <a:off x="107504" y="1104999"/>
            <a:ext cx="4968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000" b="1" dirty="0" smtClean="0">
                <a:solidFill>
                  <a:schemeClr val="bg1"/>
                </a:solidFill>
                <a:latin typeface="Calibri"/>
                <a:cs typeface="Calibri"/>
              </a:rPr>
              <a:t>Energy-dispersive </a:t>
            </a:r>
            <a:r>
              <a:rPr kumimoji="1" lang="en-US" altLang="ja-JP" sz="3000" b="1" dirty="0" smtClean="0">
                <a:solidFill>
                  <a:schemeClr val="bg1"/>
                </a:solidFill>
                <a:latin typeface="Calibri"/>
                <a:cs typeface="Calibri"/>
              </a:rPr>
              <a:t>SXRD for the high-speed measurement</a:t>
            </a:r>
            <a:endParaRPr lang="ja-JP" altLang="en-US" sz="30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26541" y="3272790"/>
            <a:ext cx="45894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kumimoji="1" lang="en-US" altLang="ja-JP" sz="2400" dirty="0" smtClean="0">
                <a:solidFill>
                  <a:schemeClr val="bg1"/>
                </a:solidFill>
                <a:latin typeface="Calibri"/>
                <a:cs typeface="Calibri"/>
              </a:rPr>
              <a:t>Electro-decomposition of methanol on </a:t>
            </a:r>
            <a:r>
              <a:rPr kumimoji="1" lang="en-US" altLang="ja-JP" sz="2400" dirty="0" err="1" smtClean="0">
                <a:solidFill>
                  <a:schemeClr val="bg1"/>
                </a:solidFill>
                <a:latin typeface="Calibri"/>
                <a:cs typeface="Calibri"/>
              </a:rPr>
              <a:t>Pt</a:t>
            </a:r>
            <a:r>
              <a:rPr kumimoji="1" lang="en-US" altLang="ja-JP" sz="2400" dirty="0" smtClean="0">
                <a:solidFill>
                  <a:schemeClr val="bg1"/>
                </a:solidFill>
                <a:latin typeface="Calibri"/>
                <a:cs typeface="Calibri"/>
              </a:rPr>
              <a:t>(111) electrode</a:t>
            </a:r>
            <a:r>
              <a:rPr kumimoji="1" lang="en-US" altLang="ja-JP" sz="2400" dirty="0" smtClean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  <a:p>
            <a:pPr marL="285750" indent="-285750">
              <a:buFont typeface="Arial"/>
              <a:buChar char="•"/>
            </a:pPr>
            <a:endParaRPr kumimoji="1" lang="en-US" altLang="ja-JP" sz="1200" dirty="0" smtClean="0">
              <a:solidFill>
                <a:schemeClr val="bg1"/>
              </a:solidFill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altLang="ja-JP" sz="2400" dirty="0" smtClean="0">
                <a:solidFill>
                  <a:schemeClr val="bg1"/>
                </a:solidFill>
                <a:latin typeface="Calibri"/>
                <a:cs typeface="Calibri"/>
              </a:rPr>
              <a:t>Thin film growth of Bi and Bi</a:t>
            </a:r>
            <a:r>
              <a:rPr lang="en-US" altLang="ja-JP" sz="2400" baseline="-25000" dirty="0" smtClean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r>
              <a:rPr lang="en-US" altLang="ja-JP" sz="2400" dirty="0" smtClean="0">
                <a:solidFill>
                  <a:schemeClr val="bg1"/>
                </a:solidFill>
                <a:latin typeface="Calibri"/>
                <a:cs typeface="Calibri"/>
              </a:rPr>
              <a:t>Te</a:t>
            </a:r>
            <a:r>
              <a:rPr lang="en-US" altLang="ja-JP" sz="2400" baseline="-25000" dirty="0" smtClean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kumimoji="1" lang="ja-JP" altLang="en-US" sz="2400" baseline="-25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755576" y="4973687"/>
            <a:ext cx="47525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i="1" dirty="0" smtClean="0">
                <a:solidFill>
                  <a:schemeClr val="bg1"/>
                </a:solidFill>
                <a:latin typeface="Calibri"/>
                <a:cs typeface="Calibri"/>
              </a:rPr>
              <a:t>Thank you </a:t>
            </a:r>
          </a:p>
          <a:p>
            <a:r>
              <a:rPr kumimoji="1" lang="en-US" altLang="ja-JP" sz="4000" b="1" i="1" dirty="0" smtClean="0">
                <a:solidFill>
                  <a:schemeClr val="bg1"/>
                </a:solidFill>
                <a:latin typeface="Calibri"/>
                <a:cs typeface="Calibri"/>
              </a:rPr>
              <a:t>for your attention!</a:t>
            </a:r>
            <a:endParaRPr kumimoji="1" lang="ja-JP" altLang="en-US" sz="4000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558000" y="116632"/>
            <a:ext cx="22154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 smtClean="0">
                <a:solidFill>
                  <a:schemeClr val="bg1"/>
                </a:solidFill>
                <a:latin typeface="Calibri"/>
                <a:cs typeface="Calibri"/>
              </a:rPr>
              <a:t>Summary</a:t>
            </a:r>
            <a:endParaRPr kumimoji="1" lang="ja-JP" altLang="en-US" sz="40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50F07-A732-4405-B9F8-FA52AF166E10}" type="slidenum">
              <a:rPr lang="en-US" altLang="ja-JP" smtClean="0"/>
              <a:pPr/>
              <a:t>15</a:t>
            </a:fld>
            <a:endParaRPr lang="en-US" altLang="ja-JP"/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5231269" y="2100917"/>
            <a:ext cx="8499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dirty="0" smtClean="0">
                <a:latin typeface="Calibri"/>
                <a:ea typeface="ＭＳ ゴシック"/>
                <a:cs typeface="Calibri"/>
              </a:rPr>
              <a:t>White SR</a:t>
            </a: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5793187" y="1688614"/>
            <a:ext cx="12199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dirty="0" smtClean="0">
                <a:solidFill>
                  <a:schemeClr val="bg1"/>
                </a:solidFill>
                <a:latin typeface="Calibri"/>
                <a:ea typeface="ＭＳ ゴシック"/>
                <a:cs typeface="Calibri"/>
              </a:rPr>
              <a:t>Curved crystal</a:t>
            </a: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7237604" y="968534"/>
            <a:ext cx="715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dirty="0" smtClean="0">
                <a:solidFill>
                  <a:schemeClr val="bg1"/>
                </a:solidFill>
                <a:latin typeface="Calibri"/>
                <a:ea typeface="ＭＳ ゴシック"/>
                <a:cs typeface="Calibri"/>
              </a:rPr>
              <a:t>2D det.</a:t>
            </a:r>
            <a:endParaRPr lang="en-US" altLang="ja-JP" sz="1400" dirty="0" smtClean="0">
              <a:solidFill>
                <a:schemeClr val="bg1"/>
              </a:solidFill>
              <a:latin typeface="Calibri"/>
              <a:ea typeface="ＭＳ ゴシック"/>
              <a:cs typeface="Calibri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7504" y="2336686"/>
            <a:ext cx="49685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 smtClean="0">
                <a:solidFill>
                  <a:schemeClr val="bg1"/>
                </a:solidFill>
                <a:latin typeface="Calibri"/>
                <a:cs typeface="Calibri"/>
              </a:rPr>
              <a:t>Real-time monitoring of sol.-liq</a:t>
            </a:r>
            <a:r>
              <a:rPr lang="en-US" altLang="ja-JP" sz="2800" b="1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  <a:r>
              <a:rPr lang="en-US" altLang="ja-JP" sz="2800" b="1" dirty="0" smtClean="0">
                <a:solidFill>
                  <a:schemeClr val="bg1"/>
                </a:solidFill>
                <a:latin typeface="Calibri"/>
                <a:cs typeface="Calibri"/>
              </a:rPr>
              <a:t> and sol.-sol. interfaces (</a:t>
            </a:r>
            <a:r>
              <a:rPr lang="en-US" altLang="ja-JP" sz="2800" b="1" dirty="0" err="1" smtClean="0">
                <a:solidFill>
                  <a:schemeClr val="bg1"/>
                </a:solidFill>
                <a:latin typeface="Calibri"/>
                <a:cs typeface="Calibri"/>
              </a:rPr>
              <a:t>Δt</a:t>
            </a:r>
            <a:r>
              <a:rPr lang="en-US" altLang="ja-JP" sz="2800" b="1" dirty="0" smtClean="0">
                <a:solidFill>
                  <a:schemeClr val="bg1"/>
                </a:solidFill>
                <a:latin typeface="Calibri"/>
                <a:cs typeface="Calibri"/>
              </a:rPr>
              <a:t> = 1s)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69403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theme/theme1.xml><?xml version="1.0" encoding="utf-8"?>
<a:theme xmlns:a="http://schemas.openxmlformats.org/drawingml/2006/main" name="aist-3xe">
  <a:themeElements>
    <a:clrScheme name="aist-3x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ist-3x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ist-3x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ist-3x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ist-3x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ist-3x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ist-3x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ist-3x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ist-3x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ist-3x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ist-3x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ist-3x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ist-3x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ist-3x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aist-3xe.pot [互換モード]" id="{4AA4118D-5590-48F6-AB82-0E26DE1AEB24}" vid="{6DA1DE50-7F42-4771-B900-E7D2DB4B370B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15964</TotalTime>
  <Words>2433</Words>
  <Application>Microsoft Macintosh PowerPoint</Application>
  <PresentationFormat>画面に合わせる (4:3)</PresentationFormat>
  <Paragraphs>445</Paragraphs>
  <Slides>15</Slides>
  <Notes>15</Notes>
  <HiddenSlides>0</HiddenSlides>
  <MMClips>2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6" baseType="lpstr">
      <vt:lpstr>aist-3xe</vt:lpstr>
      <vt:lpstr>Capturing interface processes  at the atomic scale by  high-speed surface X-ray diffraction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tid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aist</dc:creator>
  <cp:lastModifiedBy>Shirasawa</cp:lastModifiedBy>
  <cp:revision>850</cp:revision>
  <dcterms:created xsi:type="dcterms:W3CDTF">2004-09-13T07:38:00Z</dcterms:created>
  <dcterms:modified xsi:type="dcterms:W3CDTF">2018-08-14T01:58:58Z</dcterms:modified>
</cp:coreProperties>
</file>