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20" r:id="rId2"/>
  </p:sldMasterIdLst>
  <p:notesMasterIdLst>
    <p:notesMasterId r:id="rId21"/>
  </p:notesMasterIdLst>
  <p:sldIdLst>
    <p:sldId id="264" r:id="rId3"/>
    <p:sldId id="285" r:id="rId4"/>
    <p:sldId id="269" r:id="rId5"/>
    <p:sldId id="270" r:id="rId6"/>
    <p:sldId id="283" r:id="rId7"/>
    <p:sldId id="271" r:id="rId8"/>
    <p:sldId id="300" r:id="rId9"/>
    <p:sldId id="289" r:id="rId10"/>
    <p:sldId id="290" r:id="rId11"/>
    <p:sldId id="291" r:id="rId12"/>
    <p:sldId id="293" r:id="rId13"/>
    <p:sldId id="301" r:id="rId14"/>
    <p:sldId id="295" r:id="rId15"/>
    <p:sldId id="296" r:id="rId16"/>
    <p:sldId id="298" r:id="rId17"/>
    <p:sldId id="299" r:id="rId18"/>
    <p:sldId id="274" r:id="rId19"/>
    <p:sldId id="287" r:id="rId20"/>
  </p:sldIdLst>
  <p:sldSz cx="9144000" cy="5715000" type="screen16x1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23" userDrawn="1">
          <p15:clr>
            <a:srgbClr val="A4A3A4"/>
          </p15:clr>
        </p15:guide>
        <p15:guide id="2" pos="210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DA64D"/>
    <a:srgbClr val="71916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81" autoAdjust="0"/>
    <p:restoredTop sz="93349" autoAdjust="0"/>
  </p:normalViewPr>
  <p:slideViewPr>
    <p:cSldViewPr snapToGrid="0" showGuides="1">
      <p:cViewPr>
        <p:scale>
          <a:sx n="90" d="100"/>
          <a:sy n="90" d="100"/>
        </p:scale>
        <p:origin x="394" y="158"/>
      </p:cViewPr>
      <p:guideLst>
        <p:guide orient="horz" pos="1823"/>
        <p:guide pos="2109"/>
      </p:guideLst>
    </p:cSldViewPr>
  </p:slideViewPr>
  <p:notesTextViewPr>
    <p:cViewPr>
      <p:scale>
        <a:sx n="75" d="100"/>
        <a:sy n="7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238440-6564-4DCA-97BA-E1527F118E3D}" type="datetimeFigureOut">
              <a:rPr lang="en-AU" smtClean="0"/>
              <a:t>15/08/2018</a:t>
            </a:fld>
            <a:endParaRPr lang="en-AU"/>
          </a:p>
        </p:txBody>
      </p:sp>
      <p:sp>
        <p:nvSpPr>
          <p:cNvPr id="4" name="Slide Image Placeholder 3"/>
          <p:cNvSpPr>
            <a:spLocks noGrp="1" noRot="1" noChangeAspect="1"/>
          </p:cNvSpPr>
          <p:nvPr>
            <p:ph type="sldImg" idx="2"/>
          </p:nvPr>
        </p:nvSpPr>
        <p:spPr>
          <a:xfrm>
            <a:off x="960438" y="1143000"/>
            <a:ext cx="4937125"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81B767-E95C-4690-BD22-D75494478F3B}" type="slidenum">
              <a:rPr lang="en-AU" smtClean="0"/>
              <a:t>‹#›</a:t>
            </a:fld>
            <a:endParaRPr lang="en-AU"/>
          </a:p>
        </p:txBody>
      </p:sp>
    </p:spTree>
    <p:extLst>
      <p:ext uri="{BB962C8B-B14F-4D97-AF65-F5344CB8AC3E}">
        <p14:creationId xmlns:p14="http://schemas.microsoft.com/office/powerpoint/2010/main" val="1924068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en.wikipedia.org/wiki/Photoemission"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en.wikipedia.org/wiki/Exciton"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0438" y="1143000"/>
            <a:ext cx="4937125" cy="3086100"/>
          </a:xfr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E681B767-E95C-4690-BD22-D75494478F3B}" type="slidenum">
              <a:rPr lang="en-AU" smtClean="0"/>
              <a:t>1</a:t>
            </a:fld>
            <a:endParaRPr lang="en-AU"/>
          </a:p>
        </p:txBody>
      </p:sp>
    </p:spTree>
    <p:extLst>
      <p:ext uri="{BB962C8B-B14F-4D97-AF65-F5344CB8AC3E}">
        <p14:creationId xmlns:p14="http://schemas.microsoft.com/office/powerpoint/2010/main" val="1490150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E681B767-E95C-4690-BD22-D75494478F3B}" type="slidenum">
              <a:rPr lang="en-AU" smtClean="0"/>
              <a:t>2</a:t>
            </a:fld>
            <a:endParaRPr lang="en-AU"/>
          </a:p>
        </p:txBody>
      </p:sp>
    </p:spTree>
    <p:extLst>
      <p:ext uri="{BB962C8B-B14F-4D97-AF65-F5344CB8AC3E}">
        <p14:creationId xmlns:p14="http://schemas.microsoft.com/office/powerpoint/2010/main" val="15601187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spcBef>
                <a:spcPts val="400"/>
              </a:spcBef>
              <a:buFont typeface="Arial" panose="020B0604020202020204" pitchFamily="34" charset="0"/>
              <a:buChar char="•"/>
            </a:pPr>
            <a:r>
              <a:rPr lang="en-AU" dirty="0" smtClean="0"/>
              <a:t>Graphene</a:t>
            </a:r>
            <a:r>
              <a:rPr lang="en-AU" baseline="0" dirty="0" smtClean="0"/>
              <a:t> is a wonder material with many superlatives to its name.</a:t>
            </a:r>
          </a:p>
          <a:p>
            <a:pPr marL="285750" indent="-285750">
              <a:spcBef>
                <a:spcPts val="400"/>
              </a:spcBef>
              <a:buFont typeface="Arial" panose="020B0604020202020204" pitchFamily="34" charset="0"/>
              <a:buChar char="•"/>
            </a:pPr>
            <a:r>
              <a:rPr lang="en-AU" dirty="0" smtClean="0"/>
              <a:t>One of the most elastic material</a:t>
            </a:r>
          </a:p>
          <a:p>
            <a:pPr marL="285750" indent="-285750">
              <a:spcBef>
                <a:spcPts val="400"/>
              </a:spcBef>
              <a:buFont typeface="Arial" panose="020B0604020202020204" pitchFamily="34" charset="0"/>
              <a:buChar char="•"/>
            </a:pPr>
            <a:r>
              <a:rPr lang="en-AU" dirty="0" smtClean="0"/>
              <a:t>Very stable chemically</a:t>
            </a:r>
          </a:p>
          <a:p>
            <a:pPr marL="285750" marR="0" lvl="0" indent="-285750" algn="l" defTabSz="914400" rtl="0" eaLnBrk="1" fontAlgn="auto" latinLnBrk="0" hangingPunct="1">
              <a:lnSpc>
                <a:spcPct val="100000"/>
              </a:lnSpc>
              <a:spcBef>
                <a:spcPts val="400"/>
              </a:spcBef>
              <a:spcAft>
                <a:spcPts val="0"/>
              </a:spcAft>
              <a:buClrTx/>
              <a:buSzTx/>
              <a:buFont typeface="Arial" panose="020B0604020202020204" pitchFamily="34" charset="0"/>
              <a:buChar char="•"/>
              <a:tabLst/>
              <a:defRPr/>
            </a:pPr>
            <a:r>
              <a:rPr lang="en-US" dirty="0" smtClean="0"/>
              <a:t>Sustains current densities six times better than copper</a:t>
            </a:r>
          </a:p>
          <a:p>
            <a:pPr marL="285750" marR="0" lvl="0" indent="-285750" algn="l" defTabSz="914400" rtl="0" eaLnBrk="1" fontAlgn="auto" latinLnBrk="0" hangingPunct="1">
              <a:lnSpc>
                <a:spcPct val="100000"/>
              </a:lnSpc>
              <a:spcBef>
                <a:spcPts val="400"/>
              </a:spcBef>
              <a:spcAft>
                <a:spcPts val="0"/>
              </a:spcAft>
              <a:buClrTx/>
              <a:buSzTx/>
              <a:buFont typeface="Arial" panose="020B0604020202020204" pitchFamily="34" charset="0"/>
              <a:buChar char="•"/>
              <a:tabLst/>
              <a:defRPr/>
            </a:pPr>
            <a:r>
              <a:rPr lang="en-US" dirty="0" smtClean="0"/>
              <a:t>How can we make graphene?</a:t>
            </a:r>
          </a:p>
          <a:p>
            <a:pPr marL="285750" marR="0" lvl="0" indent="-285750" algn="l" defTabSz="914400" rtl="0" eaLnBrk="1" fontAlgn="auto" latinLnBrk="0" hangingPunct="1">
              <a:lnSpc>
                <a:spcPct val="100000"/>
              </a:lnSpc>
              <a:spcBef>
                <a:spcPts val="400"/>
              </a:spcBef>
              <a:spcAft>
                <a:spcPts val="0"/>
              </a:spcAft>
              <a:buClrTx/>
              <a:buSzTx/>
              <a:buFont typeface="Arial" panose="020B0604020202020204" pitchFamily="34" charset="0"/>
              <a:buChar char="•"/>
              <a:tabLst/>
              <a:defRPr/>
            </a:pPr>
            <a:r>
              <a:rPr lang="en-US" dirty="0" smtClean="0"/>
              <a:t>We can produce graphene by a </a:t>
            </a:r>
            <a:r>
              <a:rPr lang="en-US" dirty="0" err="1" smtClean="0"/>
              <a:t>vaious</a:t>
            </a:r>
            <a:r>
              <a:rPr lang="en-US" baseline="0" dirty="0" smtClean="0"/>
              <a:t> methods such as liquid phase exfoliation, CVD, Mechanical </a:t>
            </a:r>
            <a:r>
              <a:rPr lang="en-US" baseline="0" dirty="0" err="1" smtClean="0"/>
              <a:t>expholiation</a:t>
            </a:r>
            <a:r>
              <a:rPr lang="en-US" baseline="0" dirty="0" smtClean="0"/>
              <a:t> of graphite, molecular assembly, and graphitization of SiC. We are focused on </a:t>
            </a:r>
            <a:r>
              <a:rPr lang="en-US" baseline="0" dirty="0" err="1" smtClean="0"/>
              <a:t>Ggraphene</a:t>
            </a:r>
            <a:r>
              <a:rPr lang="en-US" baseline="0" dirty="0" smtClean="0"/>
              <a:t> growth on SiC.</a:t>
            </a:r>
            <a:endParaRPr lang="en-AU" dirty="0" smtClean="0"/>
          </a:p>
          <a:p>
            <a:pPr marL="0" indent="0">
              <a:spcBef>
                <a:spcPts val="400"/>
              </a:spcBef>
              <a:buFont typeface="Arial" panose="020B0604020202020204" pitchFamily="34" charset="0"/>
              <a:buNone/>
            </a:pPr>
            <a:endParaRPr lang="en-AU" dirty="0" smtClean="0"/>
          </a:p>
          <a:p>
            <a:endParaRPr lang="en-AU" dirty="0"/>
          </a:p>
        </p:txBody>
      </p:sp>
      <p:sp>
        <p:nvSpPr>
          <p:cNvPr id="4" name="Slide Number Placeholder 3"/>
          <p:cNvSpPr>
            <a:spLocks noGrp="1"/>
          </p:cNvSpPr>
          <p:nvPr>
            <p:ph type="sldNum" sz="quarter" idx="10"/>
          </p:nvPr>
        </p:nvSpPr>
        <p:spPr/>
        <p:txBody>
          <a:bodyPr/>
          <a:lstStyle/>
          <a:p>
            <a:fld id="{E681B767-E95C-4690-BD22-D75494478F3B}" type="slidenum">
              <a:rPr lang="en-AU" smtClean="0"/>
              <a:t>3</a:t>
            </a:fld>
            <a:endParaRPr lang="en-AU"/>
          </a:p>
        </p:txBody>
      </p:sp>
    </p:spTree>
    <p:extLst>
      <p:ext uri="{BB962C8B-B14F-4D97-AF65-F5344CB8AC3E}">
        <p14:creationId xmlns:p14="http://schemas.microsoft.com/office/powerpoint/2010/main" val="38529660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How does graphene grow on SiC?</a:t>
            </a:r>
          </a:p>
          <a:p>
            <a:r>
              <a:rPr lang="en-AU" dirty="0" smtClean="0"/>
              <a:t>By</a:t>
            </a:r>
            <a:r>
              <a:rPr lang="en-AU" baseline="0" dirty="0" smtClean="0"/>
              <a:t> annealing SiC at high temperatures, the silicon atoms leave the substrate and the remaining carbon atoms shape to graphene. The growth process of epitaxial graphene on SiC is studied </a:t>
            </a:r>
            <a:r>
              <a:rPr lang="en-AU" baseline="0" dirty="0" err="1" smtClean="0"/>
              <a:t>thorouly</a:t>
            </a:r>
            <a:r>
              <a:rPr lang="en-AU" baseline="0" dirty="0" smtClean="0"/>
              <a:t> in our group.</a:t>
            </a:r>
            <a:endParaRPr lang="en-AU" dirty="0"/>
          </a:p>
        </p:txBody>
      </p:sp>
      <p:sp>
        <p:nvSpPr>
          <p:cNvPr id="4" name="Slide Number Placeholder 3"/>
          <p:cNvSpPr>
            <a:spLocks noGrp="1"/>
          </p:cNvSpPr>
          <p:nvPr>
            <p:ph type="sldNum" sz="quarter" idx="10"/>
          </p:nvPr>
        </p:nvSpPr>
        <p:spPr/>
        <p:txBody>
          <a:bodyPr/>
          <a:lstStyle/>
          <a:p>
            <a:fld id="{E681B767-E95C-4690-BD22-D75494478F3B}" type="slidenum">
              <a:rPr lang="en-AU" smtClean="0"/>
              <a:t>4</a:t>
            </a:fld>
            <a:endParaRPr lang="en-AU"/>
          </a:p>
        </p:txBody>
      </p:sp>
    </p:spTree>
    <p:extLst>
      <p:ext uri="{BB962C8B-B14F-4D97-AF65-F5344CB8AC3E}">
        <p14:creationId xmlns:p14="http://schemas.microsoft.com/office/powerpoint/2010/main" val="24144586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The</a:t>
            </a:r>
            <a:r>
              <a:rPr lang="en-AU" baseline="0" dirty="0" smtClean="0"/>
              <a:t>re are a few ways available for opening a bandgap in graphene. But one of the very interesting ones is through </a:t>
            </a:r>
            <a:r>
              <a:rPr lang="en-AU" baseline="0" dirty="0" err="1" smtClean="0"/>
              <a:t>quntum</a:t>
            </a:r>
            <a:r>
              <a:rPr lang="en-AU" baseline="0" dirty="0" smtClean="0"/>
              <a:t> confinement. By this method we try to confine the </a:t>
            </a:r>
            <a:r>
              <a:rPr lang="en-AU" baseline="0" dirty="0" err="1" smtClean="0"/>
              <a:t>movment</a:t>
            </a:r>
            <a:r>
              <a:rPr lang="en-AU" baseline="0" dirty="0" smtClean="0"/>
              <a:t> of electron in graphene lattice by </a:t>
            </a:r>
            <a:r>
              <a:rPr lang="en-AU" baseline="0" dirty="0" err="1" smtClean="0"/>
              <a:t>sgrinking</a:t>
            </a:r>
            <a:r>
              <a:rPr lang="en-AU" baseline="0" dirty="0" smtClean="0"/>
              <a:t> its size to few </a:t>
            </a:r>
            <a:r>
              <a:rPr lang="en-AU" baseline="0" dirty="0" err="1" smtClean="0"/>
              <a:t>nanometers</a:t>
            </a:r>
            <a:r>
              <a:rPr lang="en-AU" baseline="0" dirty="0" smtClean="0"/>
              <a:t>. By that it is reported that a bandgap can be </a:t>
            </a:r>
            <a:r>
              <a:rPr lang="en-AU" baseline="0" dirty="0" err="1" smtClean="0"/>
              <a:t>creatyed</a:t>
            </a:r>
            <a:r>
              <a:rPr lang="en-AU" baseline="0" dirty="0" smtClean="0"/>
              <a:t> for graphene. There are a few ways available for producing graphene nanoribbons. But here we are focused on use of Ion milling for graphene nanoribbon production. Use of ion milling give us a great pre </a:t>
            </a:r>
            <a:r>
              <a:rPr lang="en-AU" baseline="0" dirty="0" err="1" smtClean="0"/>
              <a:t>cision</a:t>
            </a:r>
            <a:r>
              <a:rPr lang="en-AU" baseline="0" dirty="0" smtClean="0"/>
              <a:t> in milling. However, it is very challenging due to the damage that ions can cause to the solid such as </a:t>
            </a:r>
            <a:r>
              <a:rPr lang="en-AU" baseline="0" dirty="0" err="1" smtClean="0"/>
              <a:t>amorphisationa</a:t>
            </a:r>
            <a:r>
              <a:rPr lang="en-AU" baseline="0" dirty="0" smtClean="0"/>
              <a:t> and contamination through </a:t>
            </a:r>
            <a:r>
              <a:rPr lang="en-AU" baseline="0" dirty="0" err="1" smtClean="0"/>
              <a:t>impalining</a:t>
            </a:r>
            <a:r>
              <a:rPr lang="en-AU" baseline="0" dirty="0" smtClean="0"/>
              <a:t> ion elements in the solid. </a:t>
            </a:r>
            <a:endParaRPr lang="en-AU" dirty="0"/>
          </a:p>
        </p:txBody>
      </p:sp>
      <p:sp>
        <p:nvSpPr>
          <p:cNvPr id="4" name="Slide Number Placeholder 3"/>
          <p:cNvSpPr>
            <a:spLocks noGrp="1"/>
          </p:cNvSpPr>
          <p:nvPr>
            <p:ph type="sldNum" sz="quarter" idx="10"/>
          </p:nvPr>
        </p:nvSpPr>
        <p:spPr/>
        <p:txBody>
          <a:bodyPr/>
          <a:lstStyle/>
          <a:p>
            <a:fld id="{E681B767-E95C-4690-BD22-D75494478F3B}" type="slidenum">
              <a:rPr lang="en-AU" smtClean="0"/>
              <a:t>5</a:t>
            </a:fld>
            <a:endParaRPr lang="en-AU"/>
          </a:p>
        </p:txBody>
      </p:sp>
    </p:spTree>
    <p:extLst>
      <p:ext uri="{BB962C8B-B14F-4D97-AF65-F5344CB8AC3E}">
        <p14:creationId xmlns:p14="http://schemas.microsoft.com/office/powerpoint/2010/main" val="17638222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Graphene is a semimetal with zero band gap. Lack of bandgap challenges</a:t>
            </a:r>
            <a:r>
              <a:rPr lang="en-AU" baseline="0" dirty="0" smtClean="0"/>
              <a:t> the use of graphene instead of silicon. Therefore there has been a lot of </a:t>
            </a:r>
            <a:r>
              <a:rPr lang="en-AU" baseline="0" dirty="0" err="1" smtClean="0"/>
              <a:t>effeort</a:t>
            </a:r>
            <a:r>
              <a:rPr lang="en-AU" baseline="0" dirty="0" smtClean="0"/>
              <a:t> in the recent years in order to find a way to open a bandgap for graphene.</a:t>
            </a:r>
            <a:endParaRPr lang="en-AU" dirty="0"/>
          </a:p>
        </p:txBody>
      </p:sp>
      <p:sp>
        <p:nvSpPr>
          <p:cNvPr id="4" name="Slide Number Placeholder 3"/>
          <p:cNvSpPr>
            <a:spLocks noGrp="1"/>
          </p:cNvSpPr>
          <p:nvPr>
            <p:ph type="sldNum" sz="quarter" idx="10"/>
          </p:nvPr>
        </p:nvSpPr>
        <p:spPr/>
        <p:txBody>
          <a:bodyPr/>
          <a:lstStyle/>
          <a:p>
            <a:fld id="{E681B767-E95C-4690-BD22-D75494478F3B}" type="slidenum">
              <a:rPr lang="en-AU" smtClean="0"/>
              <a:t>6</a:t>
            </a:fld>
            <a:endParaRPr lang="en-AU"/>
          </a:p>
        </p:txBody>
      </p:sp>
    </p:spTree>
    <p:extLst>
      <p:ext uri="{BB962C8B-B14F-4D97-AF65-F5344CB8AC3E}">
        <p14:creationId xmlns:p14="http://schemas.microsoft.com/office/powerpoint/2010/main" val="39185389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E681B767-E95C-4690-BD22-D75494478F3B}" type="slidenum">
              <a:rPr lang="en-AU" smtClean="0"/>
              <a:t>7</a:t>
            </a:fld>
            <a:endParaRPr lang="en-AU"/>
          </a:p>
        </p:txBody>
      </p:sp>
    </p:spTree>
    <p:extLst>
      <p:ext uri="{BB962C8B-B14F-4D97-AF65-F5344CB8AC3E}">
        <p14:creationId xmlns:p14="http://schemas.microsoft.com/office/powerpoint/2010/main" val="32889068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In</a:t>
            </a:r>
            <a:r>
              <a:rPr lang="en-AU" baseline="0" dirty="0"/>
              <a:t> this study we showed the effect Ga ion poisoning on the graphene nanoribbon fabrication, and also we propose a procedure how to overcome the damage and produce high quality </a:t>
            </a:r>
            <a:r>
              <a:rPr lang="en-AU" baseline="0" dirty="0" err="1"/>
              <a:t>grapherne</a:t>
            </a:r>
            <a:r>
              <a:rPr lang="en-AU" baseline="0" dirty="0"/>
              <a:t> on FIB patterned nanostructures of SiC.</a:t>
            </a:r>
            <a:endParaRPr lang="en-AU" dirty="0"/>
          </a:p>
        </p:txBody>
      </p:sp>
      <p:sp>
        <p:nvSpPr>
          <p:cNvPr id="4" name="Slide Number Placeholder 3"/>
          <p:cNvSpPr>
            <a:spLocks noGrp="1"/>
          </p:cNvSpPr>
          <p:nvPr>
            <p:ph type="sldNum" sz="quarter" idx="10"/>
          </p:nvPr>
        </p:nvSpPr>
        <p:spPr/>
        <p:txBody>
          <a:bodyPr/>
          <a:lstStyle/>
          <a:p>
            <a:fld id="{E681B767-E95C-4690-BD22-D75494478F3B}" type="slidenum">
              <a:rPr lang="en-AU" smtClean="0"/>
              <a:t>8</a:t>
            </a:fld>
            <a:endParaRPr lang="en-AU"/>
          </a:p>
        </p:txBody>
      </p:sp>
    </p:spTree>
    <p:extLst>
      <p:ext uri="{BB962C8B-B14F-4D97-AF65-F5344CB8AC3E}">
        <p14:creationId xmlns:p14="http://schemas.microsoft.com/office/powerpoint/2010/main" val="434859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In</a:t>
            </a:r>
            <a:r>
              <a:rPr lang="en-AU" baseline="0" dirty="0"/>
              <a:t> this study we showed the effect Ga ion poisoning on the graphene nanoribbon fabrication, and also we propose a procedure how to overcome the damage and produce high quality </a:t>
            </a:r>
            <a:r>
              <a:rPr lang="en-AU" baseline="0" dirty="0" err="1"/>
              <a:t>grapherne</a:t>
            </a:r>
            <a:r>
              <a:rPr lang="en-AU" baseline="0" dirty="0"/>
              <a:t> on FIB patterned nanostructures of SiC.</a:t>
            </a:r>
            <a:endParaRPr lang="en-AU" dirty="0"/>
          </a:p>
        </p:txBody>
      </p:sp>
      <p:sp>
        <p:nvSpPr>
          <p:cNvPr id="4" name="Slide Number Placeholder 3"/>
          <p:cNvSpPr>
            <a:spLocks noGrp="1"/>
          </p:cNvSpPr>
          <p:nvPr>
            <p:ph type="sldNum" sz="quarter" idx="10"/>
          </p:nvPr>
        </p:nvSpPr>
        <p:spPr/>
        <p:txBody>
          <a:bodyPr/>
          <a:lstStyle/>
          <a:p>
            <a:fld id="{E681B767-E95C-4690-BD22-D75494478F3B}" type="slidenum">
              <a:rPr lang="en-AU" smtClean="0"/>
              <a:t>9</a:t>
            </a:fld>
            <a:endParaRPr lang="en-AU"/>
          </a:p>
        </p:txBody>
      </p:sp>
    </p:spTree>
    <p:extLst>
      <p:ext uri="{BB962C8B-B14F-4D97-AF65-F5344CB8AC3E}">
        <p14:creationId xmlns:p14="http://schemas.microsoft.com/office/powerpoint/2010/main" val="2206333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Figure </a:t>
            </a:r>
            <a:r>
              <a:rPr lang="ar-SA" sz="1200" kern="1200" dirty="0">
                <a:solidFill>
                  <a:schemeClr val="tx1"/>
                </a:solidFill>
                <a:effectLst/>
                <a:latin typeface="+mn-lt"/>
                <a:ea typeface="+mn-ea"/>
                <a:cs typeface="+mn-cs"/>
              </a:rPr>
              <a:t>‎</a:t>
            </a:r>
            <a:r>
              <a:rPr lang="en-AU" sz="1200" kern="1200" dirty="0">
                <a:solidFill>
                  <a:schemeClr val="tx1"/>
                </a:solidFill>
                <a:effectLst/>
                <a:latin typeface="+mn-lt"/>
                <a:ea typeface="+mn-ea"/>
                <a:cs typeface="+mn-cs"/>
              </a:rPr>
              <a:t>4‑10. (a) SEM image showing the area covered by the clamp of the sample holder which was not coated by silicon. (b) Higher magnification HIM image showing that the surface is covered by the silicon thin film. (c) Atomic force microscopy (AFM) image taken from the area coated by Si indicating its uniform coverage at the micron scale, where only typical SiC features are present. The inset shows a higher-resolution image with a line profile taken on the region indicated by the yellow line; the variation in height across the terrace is less than 0.5 nm.  AFM images were taken using an NT-MDT Solver Pro microscope equipped with an NT-MDT NSG30 cantilever and operated in non-contact mode.</a:t>
            </a:r>
          </a:p>
          <a:p>
            <a:endParaRPr lang="en-AU" dirty="0"/>
          </a:p>
        </p:txBody>
      </p:sp>
      <p:sp>
        <p:nvSpPr>
          <p:cNvPr id="4" name="Slide Number Placeholder 3"/>
          <p:cNvSpPr>
            <a:spLocks noGrp="1"/>
          </p:cNvSpPr>
          <p:nvPr>
            <p:ph type="sldNum" sz="quarter" idx="10"/>
          </p:nvPr>
        </p:nvSpPr>
        <p:spPr/>
        <p:txBody>
          <a:bodyPr/>
          <a:lstStyle/>
          <a:p>
            <a:fld id="{E681B767-E95C-4690-BD22-D75494478F3B}" type="slidenum">
              <a:rPr lang="en-AU" smtClean="0"/>
              <a:t>10</a:t>
            </a:fld>
            <a:endParaRPr lang="en-AU"/>
          </a:p>
        </p:txBody>
      </p:sp>
    </p:spTree>
    <p:extLst>
      <p:ext uri="{BB962C8B-B14F-4D97-AF65-F5344CB8AC3E}">
        <p14:creationId xmlns:p14="http://schemas.microsoft.com/office/powerpoint/2010/main" val="30646893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The</a:t>
            </a:r>
            <a:r>
              <a:rPr lang="en-AU" baseline="0" dirty="0"/>
              <a:t>re are a few ways available for opening a bandgap in graphene. But one of the very interesting ones is through </a:t>
            </a:r>
            <a:r>
              <a:rPr lang="en-AU" baseline="0" dirty="0" err="1"/>
              <a:t>quntum</a:t>
            </a:r>
            <a:r>
              <a:rPr lang="en-AU" baseline="0" dirty="0"/>
              <a:t> confinement. By this method we try to confine the </a:t>
            </a:r>
            <a:r>
              <a:rPr lang="en-AU" baseline="0" dirty="0" err="1"/>
              <a:t>movment</a:t>
            </a:r>
            <a:r>
              <a:rPr lang="en-AU" baseline="0" dirty="0"/>
              <a:t> of electron in graphene lattice by </a:t>
            </a:r>
            <a:r>
              <a:rPr lang="en-AU" baseline="0" dirty="0" err="1"/>
              <a:t>sgrinking</a:t>
            </a:r>
            <a:r>
              <a:rPr lang="en-AU" baseline="0" dirty="0"/>
              <a:t> its size to few </a:t>
            </a:r>
            <a:r>
              <a:rPr lang="en-AU" baseline="0" dirty="0" err="1"/>
              <a:t>nanometers</a:t>
            </a:r>
            <a:r>
              <a:rPr lang="en-AU" baseline="0" dirty="0"/>
              <a:t>. By that it is reported that a bandgap can be </a:t>
            </a:r>
            <a:r>
              <a:rPr lang="en-AU" baseline="0" dirty="0" err="1"/>
              <a:t>creatyed</a:t>
            </a:r>
            <a:r>
              <a:rPr lang="en-AU" baseline="0" dirty="0"/>
              <a:t> for graphene. There are a few ways available for producing graphene nanoribbons. But here we are focused on use of Ion milling for graphene nanoribbon production. Use of ion milling give us a great pre </a:t>
            </a:r>
            <a:r>
              <a:rPr lang="en-AU" baseline="0" dirty="0" err="1"/>
              <a:t>cision</a:t>
            </a:r>
            <a:r>
              <a:rPr lang="en-AU" baseline="0" dirty="0"/>
              <a:t> in milling. However, it is very challenging due to the damage that ions can cause to the solid such as </a:t>
            </a:r>
            <a:r>
              <a:rPr lang="en-AU" baseline="0" dirty="0" err="1"/>
              <a:t>amorphisationa</a:t>
            </a:r>
            <a:r>
              <a:rPr lang="en-AU" baseline="0" dirty="0"/>
              <a:t> and contamination through </a:t>
            </a:r>
            <a:r>
              <a:rPr lang="en-AU" baseline="0" dirty="0" err="1"/>
              <a:t>impalining</a:t>
            </a:r>
            <a:r>
              <a:rPr lang="en-AU" baseline="0" dirty="0"/>
              <a:t> ion elements in the solid. </a:t>
            </a:r>
            <a:endParaRPr lang="en-AU" dirty="0"/>
          </a:p>
        </p:txBody>
      </p:sp>
      <p:sp>
        <p:nvSpPr>
          <p:cNvPr id="4" name="Slide Number Placeholder 3"/>
          <p:cNvSpPr>
            <a:spLocks noGrp="1"/>
          </p:cNvSpPr>
          <p:nvPr>
            <p:ph type="sldNum" sz="quarter" idx="10"/>
          </p:nvPr>
        </p:nvSpPr>
        <p:spPr/>
        <p:txBody>
          <a:bodyPr/>
          <a:lstStyle/>
          <a:p>
            <a:fld id="{E681B767-E95C-4690-BD22-D75494478F3B}" type="slidenum">
              <a:rPr lang="en-AU" smtClean="0"/>
              <a:t>11</a:t>
            </a:fld>
            <a:endParaRPr lang="en-AU"/>
          </a:p>
        </p:txBody>
      </p:sp>
    </p:spTree>
    <p:extLst>
      <p:ext uri="{BB962C8B-B14F-4D97-AF65-F5344CB8AC3E}">
        <p14:creationId xmlns:p14="http://schemas.microsoft.com/office/powerpoint/2010/main" val="21063048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The comparison of the peak intensity further confirms this, as the ratio of graphene-related spectral weight to silicon carbide spectral weight, </a:t>
                </a:r>
                <a14:m>
                  <m:oMath xmlns:m="http://schemas.openxmlformats.org/officeDocument/2006/math">
                    <m:r>
                      <m:rPr>
                        <m:sty m:val="p"/>
                      </m:rPr>
                      <a:rPr lang="en-AU" sz="1200" kern="1200">
                        <a:solidFill>
                          <a:schemeClr val="tx1"/>
                        </a:solidFill>
                        <a:effectLst/>
                        <a:latin typeface="Cambria Math" panose="02040503050406030204" pitchFamily="18" charset="0"/>
                        <a:ea typeface="+mn-ea"/>
                        <a:cs typeface="+mn-cs"/>
                      </a:rPr>
                      <m:t>R</m:t>
                    </m:r>
                    <m:r>
                      <a:rPr lang="en-AU" sz="1200" kern="1200">
                        <a:solidFill>
                          <a:schemeClr val="tx1"/>
                        </a:solidFill>
                        <a:effectLst/>
                        <a:latin typeface="Cambria Math" panose="02040503050406030204" pitchFamily="18" charset="0"/>
                        <a:ea typeface="+mn-ea"/>
                        <a:cs typeface="+mn-cs"/>
                      </a:rPr>
                      <m:t>=</m:t>
                    </m:r>
                    <m:f>
                      <m:fPr>
                        <m:ctrlPr>
                          <a:rPr lang="en-AU" sz="1200" i="1" kern="1200">
                            <a:solidFill>
                              <a:schemeClr val="tx1"/>
                            </a:solidFill>
                            <a:effectLst/>
                            <a:latin typeface="Cambria Math" panose="02040503050406030204" pitchFamily="18" charset="0"/>
                            <a:ea typeface="+mn-ea"/>
                            <a:cs typeface="+mn-cs"/>
                          </a:rPr>
                        </m:ctrlPr>
                      </m:fPr>
                      <m:num>
                        <m:sSub>
                          <m:sSubPr>
                            <m:ctrlPr>
                              <a:rPr lang="en-AU" sz="1200" i="1" kern="1200">
                                <a:solidFill>
                                  <a:schemeClr val="tx1"/>
                                </a:solidFill>
                                <a:effectLst/>
                                <a:latin typeface="Cambria Math" panose="02040503050406030204" pitchFamily="18" charset="0"/>
                                <a:ea typeface="+mn-ea"/>
                                <a:cs typeface="+mn-cs"/>
                              </a:rPr>
                            </m:ctrlPr>
                          </m:sSubPr>
                          <m:e>
                            <m:r>
                              <m:rPr>
                                <m:sty m:val="p"/>
                              </m:rPr>
                              <a:rPr lang="en-AU" sz="1200" kern="1200">
                                <a:solidFill>
                                  <a:schemeClr val="tx1"/>
                                </a:solidFill>
                                <a:effectLst/>
                                <a:latin typeface="Cambria Math" panose="02040503050406030204" pitchFamily="18" charset="0"/>
                                <a:ea typeface="+mn-ea"/>
                                <a:cs typeface="+mn-cs"/>
                              </a:rPr>
                              <m:t>I</m:t>
                            </m:r>
                          </m:e>
                          <m:sub>
                            <m:r>
                              <m:rPr>
                                <m:sty m:val="p"/>
                              </m:rPr>
                              <a:rPr lang="en-AU" sz="1200" kern="1200">
                                <a:solidFill>
                                  <a:schemeClr val="tx1"/>
                                </a:solidFill>
                                <a:effectLst/>
                                <a:latin typeface="Cambria Math" panose="02040503050406030204" pitchFamily="18" charset="0"/>
                                <a:ea typeface="+mn-ea"/>
                                <a:cs typeface="+mn-cs"/>
                              </a:rPr>
                              <m:t>gr</m:t>
                            </m:r>
                          </m:sub>
                        </m:sSub>
                        <m:r>
                          <a:rPr lang="en-AU" sz="1200" kern="1200">
                            <a:solidFill>
                              <a:schemeClr val="tx1"/>
                            </a:solidFill>
                            <a:effectLst/>
                            <a:latin typeface="Cambria Math" panose="02040503050406030204" pitchFamily="18" charset="0"/>
                            <a:ea typeface="+mn-ea"/>
                            <a:cs typeface="+mn-cs"/>
                          </a:rPr>
                          <m:t>+</m:t>
                        </m:r>
                        <m:sSub>
                          <m:sSubPr>
                            <m:ctrlPr>
                              <a:rPr lang="en-AU" sz="1200" i="1" kern="1200">
                                <a:solidFill>
                                  <a:schemeClr val="tx1"/>
                                </a:solidFill>
                                <a:effectLst/>
                                <a:latin typeface="Cambria Math" panose="02040503050406030204" pitchFamily="18" charset="0"/>
                                <a:ea typeface="+mn-ea"/>
                                <a:cs typeface="+mn-cs"/>
                              </a:rPr>
                            </m:ctrlPr>
                          </m:sSubPr>
                          <m:e>
                            <m:r>
                              <m:rPr>
                                <m:sty m:val="p"/>
                              </m:rPr>
                              <a:rPr lang="en-AU" sz="1200" kern="1200">
                                <a:solidFill>
                                  <a:schemeClr val="tx1"/>
                                </a:solidFill>
                                <a:effectLst/>
                                <a:latin typeface="Cambria Math" panose="02040503050406030204" pitchFamily="18" charset="0"/>
                                <a:ea typeface="+mn-ea"/>
                                <a:cs typeface="+mn-cs"/>
                              </a:rPr>
                              <m:t>I</m:t>
                            </m:r>
                          </m:e>
                          <m:sub>
                            <m:r>
                              <m:rPr>
                                <m:sty m:val="p"/>
                              </m:rPr>
                              <a:rPr lang="en-AU" sz="1200" kern="1200">
                                <a:solidFill>
                                  <a:schemeClr val="tx1"/>
                                </a:solidFill>
                                <a:effectLst/>
                                <a:latin typeface="Cambria Math" panose="02040503050406030204" pitchFamily="18" charset="0"/>
                                <a:ea typeface="+mn-ea"/>
                                <a:cs typeface="+mn-cs"/>
                              </a:rPr>
                              <m:t>S</m:t>
                            </m:r>
                            <m:r>
                              <a:rPr lang="en-AU" sz="1200" kern="1200">
                                <a:solidFill>
                                  <a:schemeClr val="tx1"/>
                                </a:solidFill>
                                <a:effectLst/>
                                <a:latin typeface="Cambria Math" panose="02040503050406030204" pitchFamily="18" charset="0"/>
                                <a:ea typeface="+mn-ea"/>
                                <a:cs typeface="+mn-cs"/>
                              </a:rPr>
                              <m:t>1</m:t>
                            </m:r>
                          </m:sub>
                        </m:sSub>
                        <m:r>
                          <a:rPr lang="en-AU" sz="1200" kern="1200">
                            <a:solidFill>
                              <a:schemeClr val="tx1"/>
                            </a:solidFill>
                            <a:effectLst/>
                            <a:latin typeface="Cambria Math" panose="02040503050406030204" pitchFamily="18" charset="0"/>
                            <a:ea typeface="+mn-ea"/>
                            <a:cs typeface="+mn-cs"/>
                          </a:rPr>
                          <m:t>+</m:t>
                        </m:r>
                        <m:sSub>
                          <m:sSubPr>
                            <m:ctrlPr>
                              <a:rPr lang="en-AU" sz="1200" i="1" kern="1200">
                                <a:solidFill>
                                  <a:schemeClr val="tx1"/>
                                </a:solidFill>
                                <a:effectLst/>
                                <a:latin typeface="Cambria Math" panose="02040503050406030204" pitchFamily="18" charset="0"/>
                                <a:ea typeface="+mn-ea"/>
                                <a:cs typeface="+mn-cs"/>
                              </a:rPr>
                            </m:ctrlPr>
                          </m:sSubPr>
                          <m:e>
                            <m:r>
                              <m:rPr>
                                <m:sty m:val="p"/>
                              </m:rPr>
                              <a:rPr lang="en-AU" sz="1200" kern="1200">
                                <a:solidFill>
                                  <a:schemeClr val="tx1"/>
                                </a:solidFill>
                                <a:effectLst/>
                                <a:latin typeface="Cambria Math" panose="02040503050406030204" pitchFamily="18" charset="0"/>
                                <a:ea typeface="+mn-ea"/>
                                <a:cs typeface="+mn-cs"/>
                              </a:rPr>
                              <m:t>I</m:t>
                            </m:r>
                          </m:e>
                          <m:sub>
                            <m:r>
                              <m:rPr>
                                <m:sty m:val="p"/>
                              </m:rPr>
                              <a:rPr lang="en-AU" sz="1200" kern="1200">
                                <a:solidFill>
                                  <a:schemeClr val="tx1"/>
                                </a:solidFill>
                                <a:effectLst/>
                                <a:latin typeface="Cambria Math" panose="02040503050406030204" pitchFamily="18" charset="0"/>
                                <a:ea typeface="+mn-ea"/>
                                <a:cs typeface="+mn-cs"/>
                              </a:rPr>
                              <m:t>S</m:t>
                            </m:r>
                            <m:r>
                              <a:rPr lang="en-AU" sz="1200" kern="1200">
                                <a:solidFill>
                                  <a:schemeClr val="tx1"/>
                                </a:solidFill>
                                <a:effectLst/>
                                <a:latin typeface="Cambria Math" panose="02040503050406030204" pitchFamily="18" charset="0"/>
                                <a:ea typeface="+mn-ea"/>
                                <a:cs typeface="+mn-cs"/>
                              </a:rPr>
                              <m:t>2</m:t>
                            </m:r>
                          </m:sub>
                        </m:sSub>
                      </m:num>
                      <m:den>
                        <m:sSub>
                          <m:sSubPr>
                            <m:ctrlPr>
                              <a:rPr lang="en-AU" sz="1200" i="1" kern="1200">
                                <a:solidFill>
                                  <a:schemeClr val="tx1"/>
                                </a:solidFill>
                                <a:effectLst/>
                                <a:latin typeface="Cambria Math" panose="02040503050406030204" pitchFamily="18" charset="0"/>
                                <a:ea typeface="+mn-ea"/>
                                <a:cs typeface="+mn-cs"/>
                              </a:rPr>
                            </m:ctrlPr>
                          </m:sSubPr>
                          <m:e>
                            <m:r>
                              <m:rPr>
                                <m:sty m:val="p"/>
                              </m:rPr>
                              <a:rPr lang="en-AU" sz="1200" kern="1200">
                                <a:solidFill>
                                  <a:schemeClr val="tx1"/>
                                </a:solidFill>
                                <a:effectLst/>
                                <a:latin typeface="Cambria Math" panose="02040503050406030204" pitchFamily="18" charset="0"/>
                                <a:ea typeface="+mn-ea"/>
                                <a:cs typeface="+mn-cs"/>
                              </a:rPr>
                              <m:t>I</m:t>
                            </m:r>
                          </m:e>
                          <m:sub>
                            <m:r>
                              <m:rPr>
                                <m:sty m:val="p"/>
                              </m:rPr>
                              <a:rPr lang="en-AU" sz="1200" kern="1200">
                                <a:solidFill>
                                  <a:schemeClr val="tx1"/>
                                </a:solidFill>
                                <a:effectLst/>
                                <a:latin typeface="Cambria Math" panose="02040503050406030204" pitchFamily="18" charset="0"/>
                                <a:ea typeface="+mn-ea"/>
                                <a:cs typeface="+mn-cs"/>
                              </a:rPr>
                              <m:t>SiC</m:t>
                            </m:r>
                          </m:sub>
                        </m:sSub>
                      </m:den>
                    </m:f>
                    <m:r>
                      <a:rPr lang="en-AU" sz="1200" kern="1200">
                        <a:solidFill>
                          <a:schemeClr val="tx1"/>
                        </a:solidFill>
                        <a:effectLst/>
                        <a:latin typeface="Cambria Math" panose="02040503050406030204" pitchFamily="18" charset="0"/>
                        <a:ea typeface="+mn-ea"/>
                        <a:cs typeface="+mn-cs"/>
                      </a:rPr>
                      <m:t>≅12</m:t>
                    </m:r>
                  </m:oMath>
                </a14:m>
                <a:r>
                  <a:rPr lang="en-AU" sz="1200" kern="1200" dirty="0">
                    <a:solidFill>
                      <a:schemeClr val="tx1"/>
                    </a:solidFill>
                    <a:effectLst/>
                    <a:latin typeface="+mn-lt"/>
                    <a:ea typeface="+mn-ea"/>
                    <a:cs typeface="+mn-cs"/>
                  </a:rPr>
                  <a:t> , remains constant through the intercalation. In this expression</a:t>
                </a:r>
                <a:endParaRPr lang="en-AU" dirty="0"/>
              </a:p>
            </p:txBody>
          </p:sp>
        </mc:Choice>
        <mc:Fallback xmlns="">
          <p:sp>
            <p:nvSpPr>
              <p:cNvPr id="3" name="Notes Placeholder 2"/>
              <p:cNvSpPr>
                <a:spLocks noGrp="1"/>
              </p:cNvSpPr>
              <p:nvPr>
                <p:ph type="body" idx="1"/>
              </p:nvPr>
            </p:nvSpPr>
            <p:spPr/>
            <p:txBody>
              <a:bodyPr/>
              <a:lstStyle/>
              <a:p>
                <a:r>
                  <a:rPr lang="en-AU" sz="1200" kern="1200" dirty="0" smtClean="0">
                    <a:solidFill>
                      <a:schemeClr val="tx1"/>
                    </a:solidFill>
                    <a:effectLst/>
                    <a:latin typeface="+mn-lt"/>
                    <a:ea typeface="+mn-ea"/>
                    <a:cs typeface="+mn-cs"/>
                  </a:rPr>
                  <a:t>The comparison of the peak intensity further confirms this, as the ratio of graphene-related spectral weight to silicon carbide spectral weight, </a:t>
                </a:r>
                <a:r>
                  <a:rPr lang="en-AU" sz="1200" i="0" kern="1200">
                    <a:solidFill>
                      <a:schemeClr val="tx1"/>
                    </a:solidFill>
                    <a:effectLst/>
                    <a:latin typeface="+mn-lt"/>
                    <a:ea typeface="+mn-ea"/>
                    <a:cs typeface="+mn-cs"/>
                  </a:rPr>
                  <a:t>R=(I_gr+I_S1+I_S2)/I_SiC ≅12</a:t>
                </a:r>
                <a:r>
                  <a:rPr lang="en-AU" sz="1200" kern="1200" dirty="0">
                    <a:solidFill>
                      <a:schemeClr val="tx1"/>
                    </a:solidFill>
                    <a:effectLst/>
                    <a:latin typeface="+mn-lt"/>
                    <a:ea typeface="+mn-ea"/>
                    <a:cs typeface="+mn-cs"/>
                  </a:rPr>
                  <a:t> , remains constant through the intercalation. In this expression</a:t>
                </a:r>
                <a:endParaRPr lang="en-AU" dirty="0"/>
              </a:p>
            </p:txBody>
          </p:sp>
        </mc:Fallback>
      </mc:AlternateContent>
      <p:sp>
        <p:nvSpPr>
          <p:cNvPr id="4" name="Slide Number Placeholder 3"/>
          <p:cNvSpPr>
            <a:spLocks noGrp="1"/>
          </p:cNvSpPr>
          <p:nvPr>
            <p:ph type="sldNum" sz="quarter" idx="10"/>
          </p:nvPr>
        </p:nvSpPr>
        <p:spPr/>
        <p:txBody>
          <a:bodyPr/>
          <a:lstStyle/>
          <a:p>
            <a:fld id="{E681B767-E95C-4690-BD22-D75494478F3B}" type="slidenum">
              <a:rPr lang="en-AU" smtClean="0"/>
              <a:t>12</a:t>
            </a:fld>
            <a:endParaRPr lang="en-AU"/>
          </a:p>
        </p:txBody>
      </p:sp>
    </p:spTree>
    <p:extLst>
      <p:ext uri="{BB962C8B-B14F-4D97-AF65-F5344CB8AC3E}">
        <p14:creationId xmlns:p14="http://schemas.microsoft.com/office/powerpoint/2010/main" val="41337281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E681B767-E95C-4690-BD22-D75494478F3B}" type="slidenum">
              <a:rPr lang="en-AU" smtClean="0"/>
              <a:t>13</a:t>
            </a:fld>
            <a:endParaRPr lang="en-AU"/>
          </a:p>
        </p:txBody>
      </p:sp>
    </p:spTree>
    <p:extLst>
      <p:ext uri="{BB962C8B-B14F-4D97-AF65-F5344CB8AC3E}">
        <p14:creationId xmlns:p14="http://schemas.microsoft.com/office/powerpoint/2010/main" val="19198593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The unoccupied electronic states of graphene grown on a 3C-SiC/Si thin film were studied using near-edge x-ray absorption fine structure (NEXAFS) to further understand how the hydrogen intercalation affects the interface layer. Figure 5-4 shows the carbon K-edge NEXAFS spectrum from monolayer epitaxial graphene grown on 3C-SiC/Si thin film. NEXAFS was acquired with two different incident angles of the synchrotron light with respect to the surface normal: 0° (normal) and 70° (grazing). The NEXAFS spectra are characterised by two main peaks at 285.3 and 291.6 eV which correspond to transitions from the C1s core level to π</a:t>
            </a:r>
            <a:r>
              <a:rPr lang="en-AU" sz="1200" kern="1200" baseline="30000" dirty="0">
                <a:solidFill>
                  <a:schemeClr val="tx1"/>
                </a:solidFill>
                <a:effectLst/>
                <a:latin typeface="+mn-lt"/>
                <a:ea typeface="+mn-ea"/>
                <a:cs typeface="+mn-cs"/>
              </a:rPr>
              <a:t>*</a:t>
            </a:r>
            <a:r>
              <a:rPr lang="en-AU" sz="1200" kern="1200" dirty="0">
                <a:solidFill>
                  <a:schemeClr val="tx1"/>
                </a:solidFill>
                <a:effectLst/>
                <a:latin typeface="+mn-lt"/>
                <a:ea typeface="+mn-ea"/>
                <a:cs typeface="+mn-cs"/>
              </a:rPr>
              <a:t> and σ</a:t>
            </a:r>
            <a:r>
              <a:rPr lang="en-AU" sz="1200" kern="1200" baseline="30000" dirty="0">
                <a:solidFill>
                  <a:schemeClr val="tx1"/>
                </a:solidFill>
                <a:effectLst/>
                <a:latin typeface="+mn-lt"/>
                <a:ea typeface="+mn-ea"/>
                <a:cs typeface="+mn-cs"/>
              </a:rPr>
              <a:t>*</a:t>
            </a:r>
            <a:r>
              <a:rPr lang="en-AU" sz="1200" kern="1200" dirty="0">
                <a:solidFill>
                  <a:schemeClr val="tx1"/>
                </a:solidFill>
                <a:effectLst/>
                <a:latin typeface="+mn-lt"/>
                <a:ea typeface="+mn-ea"/>
                <a:cs typeface="+mn-cs"/>
              </a:rPr>
              <a:t> empty states respectively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Varying the incident angle modifies the probability for different transitions for C1s. 1s - π</a:t>
            </a:r>
            <a:r>
              <a:rPr lang="en-AU" sz="1200" kern="1200" baseline="30000" dirty="0">
                <a:solidFill>
                  <a:schemeClr val="tx1"/>
                </a:solidFill>
                <a:effectLst/>
                <a:latin typeface="+mn-lt"/>
                <a:ea typeface="+mn-ea"/>
                <a:cs typeface="+mn-cs"/>
              </a:rPr>
              <a:t>* </a:t>
            </a:r>
            <a:r>
              <a:rPr lang="en-AU" sz="1200" kern="1200" dirty="0">
                <a:solidFill>
                  <a:schemeClr val="tx1"/>
                </a:solidFill>
                <a:effectLst/>
                <a:latin typeface="+mn-lt"/>
                <a:ea typeface="+mn-ea"/>
                <a:cs typeface="+mn-cs"/>
              </a:rPr>
              <a:t>has higher probability for the electric field vector perpendicular to the molecular plane, and 1s - σ</a:t>
            </a:r>
            <a:r>
              <a:rPr lang="en-AU" sz="1200" kern="1200" baseline="30000" dirty="0">
                <a:solidFill>
                  <a:schemeClr val="tx1"/>
                </a:solidFill>
                <a:effectLst/>
                <a:latin typeface="+mn-lt"/>
                <a:ea typeface="+mn-ea"/>
                <a:cs typeface="+mn-cs"/>
              </a:rPr>
              <a:t>*</a:t>
            </a:r>
            <a:r>
              <a:rPr lang="en-AU" sz="1200" kern="1200" dirty="0">
                <a:solidFill>
                  <a:schemeClr val="tx1"/>
                </a:solidFill>
                <a:effectLst/>
                <a:latin typeface="+mn-lt"/>
                <a:ea typeface="+mn-ea"/>
                <a:cs typeface="+mn-cs"/>
              </a:rPr>
              <a:t> is maximised for a parallel field [9]. As a consequence, the intensity of the σ</a:t>
            </a:r>
            <a:r>
              <a:rPr lang="en-AU" sz="1200" kern="1200" baseline="30000" dirty="0">
                <a:solidFill>
                  <a:schemeClr val="tx1"/>
                </a:solidFill>
                <a:effectLst/>
                <a:latin typeface="+mn-lt"/>
                <a:ea typeface="+mn-ea"/>
                <a:cs typeface="+mn-cs"/>
              </a:rPr>
              <a:t>*</a:t>
            </a:r>
            <a:r>
              <a:rPr lang="en-AU" sz="1200" kern="1200" dirty="0">
                <a:solidFill>
                  <a:schemeClr val="tx1"/>
                </a:solidFill>
                <a:effectLst/>
                <a:latin typeface="+mn-lt"/>
                <a:ea typeface="+mn-ea"/>
                <a:cs typeface="+mn-cs"/>
              </a:rPr>
              <a:t> peak significantly decreases at grazing angles, and the π</a:t>
            </a:r>
            <a:r>
              <a:rPr lang="en-AU" sz="1200" kern="1200" baseline="30000" dirty="0">
                <a:solidFill>
                  <a:schemeClr val="tx1"/>
                </a:solidFill>
                <a:effectLst/>
                <a:latin typeface="+mn-lt"/>
                <a:ea typeface="+mn-ea"/>
                <a:cs typeface="+mn-cs"/>
              </a:rPr>
              <a:t>*</a:t>
            </a:r>
            <a:r>
              <a:rPr lang="en-AU" sz="1200" kern="1200" dirty="0">
                <a:solidFill>
                  <a:schemeClr val="tx1"/>
                </a:solidFill>
                <a:effectLst/>
                <a:latin typeface="+mn-lt"/>
                <a:ea typeface="+mn-ea"/>
                <a:cs typeface="+mn-cs"/>
              </a:rPr>
              <a:t> transition has the opposite behaviour. NEXAFS was conducted on three different samples before and after H-intercalation with different numbers of graphene layers: monolayer, bilayer and ~ 3 graphene layers. </a:t>
            </a:r>
          </a:p>
          <a:p>
            <a:r>
              <a:rPr lang="en-AU" sz="1200" kern="1200" dirty="0">
                <a:solidFill>
                  <a:schemeClr val="tx1"/>
                </a:solidFill>
                <a:effectLst/>
                <a:latin typeface="+mn-lt"/>
                <a:ea typeface="+mn-ea"/>
                <a:cs typeface="+mn-cs"/>
              </a:rPr>
              <a:t>lower interaction of the graphene layer with the </a:t>
            </a:r>
            <a:r>
              <a:rPr lang="en-AU" sz="1200" kern="1200" dirty="0" smtClean="0">
                <a:solidFill>
                  <a:schemeClr val="tx1"/>
                </a:solidFill>
                <a:effectLst/>
                <a:latin typeface="+mn-lt"/>
                <a:ea typeface="+mn-ea"/>
                <a:cs typeface="+mn-cs"/>
              </a:rPr>
              <a:t>substrate</a:t>
            </a:r>
          </a:p>
          <a:p>
            <a:r>
              <a:rPr lang="en-US" sz="1200" b="0" i="0" kern="1200" dirty="0" smtClean="0">
                <a:solidFill>
                  <a:schemeClr val="tx1"/>
                </a:solidFill>
                <a:effectLst/>
                <a:latin typeface="+mn-lt"/>
                <a:ea typeface="+mn-ea"/>
                <a:cs typeface="+mn-cs"/>
              </a:rPr>
              <a:t>The difference between NEXAFS and traditional </a:t>
            </a:r>
            <a:r>
              <a:rPr lang="en-US" sz="1200" b="0" i="0" u="none" strike="noStrike" kern="1200" dirty="0" smtClean="0">
                <a:solidFill>
                  <a:schemeClr val="tx1"/>
                </a:solidFill>
                <a:effectLst/>
                <a:latin typeface="+mn-lt"/>
                <a:ea typeface="+mn-ea"/>
                <a:cs typeface="+mn-cs"/>
                <a:hlinkClick r:id="rId3" tooltip="Photoemission"/>
              </a:rPr>
              <a:t>photoemission</a:t>
            </a:r>
            <a:r>
              <a:rPr lang="en-US" sz="1200" b="0" i="0" kern="1200" dirty="0" smtClean="0">
                <a:solidFill>
                  <a:schemeClr val="tx1"/>
                </a:solidFill>
                <a:effectLst/>
                <a:latin typeface="+mn-lt"/>
                <a:ea typeface="+mn-ea"/>
                <a:cs typeface="+mn-cs"/>
              </a:rPr>
              <a:t> experiments is that in photoemission, the initial photoelectron itself is measured, while in NEXAFS the fluorescent photon or Auger electron or an </a:t>
            </a:r>
            <a:r>
              <a:rPr lang="en-US" sz="1200" b="0" i="0" kern="1200" dirty="0" err="1" smtClean="0">
                <a:solidFill>
                  <a:schemeClr val="tx1"/>
                </a:solidFill>
                <a:effectLst/>
                <a:latin typeface="+mn-lt"/>
                <a:ea typeface="+mn-ea"/>
                <a:cs typeface="+mn-cs"/>
              </a:rPr>
              <a:t>inelastically</a:t>
            </a:r>
            <a:r>
              <a:rPr lang="en-US" sz="1200" b="0" i="0" kern="1200" dirty="0" smtClean="0">
                <a:solidFill>
                  <a:schemeClr val="tx1"/>
                </a:solidFill>
                <a:effectLst/>
                <a:latin typeface="+mn-lt"/>
                <a:ea typeface="+mn-ea"/>
                <a:cs typeface="+mn-cs"/>
              </a:rPr>
              <a:t> scattered photoelectron may also be measured. The distinction sounds trivial but is actually significant: in photoemission the final state of the emitted electron captured in the detector must be an extended, free-electron state. By contrast in NEXAFS the final state of the photoelectron may be a bound state such as an </a:t>
            </a:r>
            <a:r>
              <a:rPr lang="en-US" sz="1200" b="0" i="0" u="none" strike="noStrike" kern="1200" dirty="0" smtClean="0">
                <a:solidFill>
                  <a:schemeClr val="tx1"/>
                </a:solidFill>
                <a:effectLst/>
                <a:latin typeface="+mn-lt"/>
                <a:ea typeface="+mn-ea"/>
                <a:cs typeface="+mn-cs"/>
                <a:hlinkClick r:id="rId4" tooltip="Exciton"/>
              </a:rPr>
              <a:t>exciton</a:t>
            </a:r>
            <a:r>
              <a:rPr lang="en-US" sz="1200" b="0" i="0" kern="1200" dirty="0" smtClean="0">
                <a:solidFill>
                  <a:schemeClr val="tx1"/>
                </a:solidFill>
                <a:effectLst/>
                <a:latin typeface="+mn-lt"/>
                <a:ea typeface="+mn-ea"/>
                <a:cs typeface="+mn-cs"/>
              </a:rPr>
              <a:t> since the photoelectron itself need not be detected. </a:t>
            </a:r>
            <a:endParaRPr lang="en-AU" dirty="0"/>
          </a:p>
        </p:txBody>
      </p:sp>
      <p:sp>
        <p:nvSpPr>
          <p:cNvPr id="4" name="Slide Number Placeholder 3"/>
          <p:cNvSpPr>
            <a:spLocks noGrp="1"/>
          </p:cNvSpPr>
          <p:nvPr>
            <p:ph type="sldNum" sz="quarter" idx="10"/>
          </p:nvPr>
        </p:nvSpPr>
        <p:spPr/>
        <p:txBody>
          <a:bodyPr/>
          <a:lstStyle/>
          <a:p>
            <a:fld id="{E681B767-E95C-4690-BD22-D75494478F3B}" type="slidenum">
              <a:rPr lang="en-AU" smtClean="0"/>
              <a:t>14</a:t>
            </a:fld>
            <a:endParaRPr lang="en-AU"/>
          </a:p>
        </p:txBody>
      </p:sp>
    </p:spTree>
    <p:extLst>
      <p:ext uri="{BB962C8B-B14F-4D97-AF65-F5344CB8AC3E}">
        <p14:creationId xmlns:p14="http://schemas.microsoft.com/office/powerpoint/2010/main" val="8454868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In order to further study the H-intercalation process, a dichroic ratio </a:t>
                </a:r>
                <a14:m>
                  <m:oMath xmlns:m="http://schemas.openxmlformats.org/officeDocument/2006/math">
                    <m:r>
                      <m:rPr>
                        <m:sty m:val="p"/>
                      </m:rPr>
                      <a:rPr lang="en-AU" sz="1200" kern="1200">
                        <a:solidFill>
                          <a:schemeClr val="tx1"/>
                        </a:solidFill>
                        <a:effectLst/>
                        <a:latin typeface="Cambria Math" panose="02040503050406030204" pitchFamily="18" charset="0"/>
                        <a:ea typeface="+mn-ea"/>
                        <a:cs typeface="+mn-cs"/>
                      </a:rPr>
                      <m:t>DR</m:t>
                    </m:r>
                    <m:r>
                      <a:rPr lang="en-AU" sz="1200" kern="1200">
                        <a:solidFill>
                          <a:schemeClr val="tx1"/>
                        </a:solidFill>
                        <a:effectLst/>
                        <a:latin typeface="Cambria Math" panose="02040503050406030204" pitchFamily="18" charset="0"/>
                        <a:ea typeface="+mn-ea"/>
                        <a:cs typeface="+mn-cs"/>
                      </a:rPr>
                      <m:t>= </m:t>
                    </m:r>
                    <m:f>
                      <m:fPr>
                        <m:ctrlPr>
                          <a:rPr lang="en-AU" sz="1200" i="1" kern="1200">
                            <a:solidFill>
                              <a:schemeClr val="tx1"/>
                            </a:solidFill>
                            <a:effectLst/>
                            <a:latin typeface="Cambria Math" panose="02040503050406030204" pitchFamily="18" charset="0"/>
                            <a:ea typeface="+mn-ea"/>
                            <a:cs typeface="+mn-cs"/>
                          </a:rPr>
                        </m:ctrlPr>
                      </m:fPr>
                      <m:num>
                        <m:sSub>
                          <m:sSubPr>
                            <m:ctrlPr>
                              <a:rPr lang="en-AU" sz="1200" i="1" kern="1200">
                                <a:solidFill>
                                  <a:schemeClr val="tx1"/>
                                </a:solidFill>
                                <a:effectLst/>
                                <a:latin typeface="Cambria Math" panose="02040503050406030204" pitchFamily="18" charset="0"/>
                                <a:ea typeface="+mn-ea"/>
                                <a:cs typeface="+mn-cs"/>
                              </a:rPr>
                            </m:ctrlPr>
                          </m:sSubPr>
                          <m:e>
                            <m:r>
                              <m:rPr>
                                <m:sty m:val="p"/>
                              </m:rPr>
                              <a:rPr lang="en-AU" sz="1200" kern="1200">
                                <a:solidFill>
                                  <a:schemeClr val="tx1"/>
                                </a:solidFill>
                                <a:effectLst/>
                                <a:latin typeface="Cambria Math" panose="02040503050406030204" pitchFamily="18" charset="0"/>
                                <a:ea typeface="+mn-ea"/>
                                <a:cs typeface="+mn-cs"/>
                              </a:rPr>
                              <m:t>I</m:t>
                            </m:r>
                          </m:e>
                          <m:sub>
                            <m:sSub>
                              <m:sSubPr>
                                <m:ctrlPr>
                                  <a:rPr lang="en-AU" sz="1200" i="1" kern="1200">
                                    <a:solidFill>
                                      <a:schemeClr val="tx1"/>
                                    </a:solidFill>
                                    <a:effectLst/>
                                    <a:latin typeface="Cambria Math" panose="02040503050406030204" pitchFamily="18" charset="0"/>
                                    <a:ea typeface="+mn-ea"/>
                                    <a:cs typeface="+mn-cs"/>
                                  </a:rPr>
                                </m:ctrlPr>
                              </m:sSubPr>
                              <m:e>
                                <m:r>
                                  <m:rPr>
                                    <m:sty m:val="p"/>
                                  </m:rPr>
                                  <a:rPr lang="en-AU" sz="1200" kern="1200">
                                    <a:solidFill>
                                      <a:schemeClr val="tx1"/>
                                    </a:solidFill>
                                    <a:effectLst/>
                                    <a:latin typeface="Cambria Math" panose="02040503050406030204" pitchFamily="18" charset="0"/>
                                    <a:ea typeface="+mn-ea"/>
                                    <a:cs typeface="+mn-cs"/>
                                  </a:rPr>
                                  <m:t>ϴ</m:t>
                                </m:r>
                              </m:e>
                              <m:sub>
                                <m:r>
                                  <a:rPr lang="en-AU" sz="1200" kern="1200">
                                    <a:solidFill>
                                      <a:schemeClr val="tx1"/>
                                    </a:solidFill>
                                    <a:effectLst/>
                                    <a:latin typeface="Cambria Math" panose="02040503050406030204" pitchFamily="18" charset="0"/>
                                    <a:ea typeface="+mn-ea"/>
                                    <a:cs typeface="+mn-cs"/>
                                  </a:rPr>
                                  <m:t>1</m:t>
                                </m:r>
                              </m:sub>
                            </m:sSub>
                          </m:sub>
                        </m:sSub>
                        <m:r>
                          <a:rPr lang="en-AU" sz="1200" i="1" kern="1200">
                            <a:solidFill>
                              <a:schemeClr val="tx1"/>
                            </a:solidFill>
                            <a:effectLst/>
                            <a:latin typeface="Cambria Math" panose="02040503050406030204" pitchFamily="18" charset="0"/>
                            <a:ea typeface="+mn-ea"/>
                            <a:cs typeface="+mn-cs"/>
                          </a:rPr>
                          <m:t>−</m:t>
                        </m:r>
                        <m:r>
                          <a:rPr lang="en-AU" sz="1200" kern="1200">
                            <a:solidFill>
                              <a:schemeClr val="tx1"/>
                            </a:solidFill>
                            <a:effectLst/>
                            <a:latin typeface="Cambria Math" panose="02040503050406030204" pitchFamily="18" charset="0"/>
                            <a:ea typeface="+mn-ea"/>
                            <a:cs typeface="+mn-cs"/>
                          </a:rPr>
                          <m:t> </m:t>
                        </m:r>
                        <m:sSub>
                          <m:sSubPr>
                            <m:ctrlPr>
                              <a:rPr lang="en-AU" sz="1200" i="1" kern="1200">
                                <a:solidFill>
                                  <a:schemeClr val="tx1"/>
                                </a:solidFill>
                                <a:effectLst/>
                                <a:latin typeface="Cambria Math" panose="02040503050406030204" pitchFamily="18" charset="0"/>
                                <a:ea typeface="+mn-ea"/>
                                <a:cs typeface="+mn-cs"/>
                              </a:rPr>
                            </m:ctrlPr>
                          </m:sSubPr>
                          <m:e>
                            <m:r>
                              <m:rPr>
                                <m:sty m:val="p"/>
                              </m:rPr>
                              <a:rPr lang="en-AU" sz="1200" kern="1200">
                                <a:solidFill>
                                  <a:schemeClr val="tx1"/>
                                </a:solidFill>
                                <a:effectLst/>
                                <a:latin typeface="Cambria Math" panose="02040503050406030204" pitchFamily="18" charset="0"/>
                                <a:ea typeface="+mn-ea"/>
                                <a:cs typeface="+mn-cs"/>
                              </a:rPr>
                              <m:t>I</m:t>
                            </m:r>
                          </m:e>
                          <m:sub>
                            <m:sSub>
                              <m:sSubPr>
                                <m:ctrlPr>
                                  <a:rPr lang="en-AU" sz="1200" i="1" kern="1200">
                                    <a:solidFill>
                                      <a:schemeClr val="tx1"/>
                                    </a:solidFill>
                                    <a:effectLst/>
                                    <a:latin typeface="Cambria Math" panose="02040503050406030204" pitchFamily="18" charset="0"/>
                                    <a:ea typeface="+mn-ea"/>
                                    <a:cs typeface="+mn-cs"/>
                                  </a:rPr>
                                </m:ctrlPr>
                              </m:sSubPr>
                              <m:e>
                                <m:r>
                                  <m:rPr>
                                    <m:sty m:val="p"/>
                                  </m:rPr>
                                  <a:rPr lang="en-AU" sz="1200" kern="1200">
                                    <a:solidFill>
                                      <a:schemeClr val="tx1"/>
                                    </a:solidFill>
                                    <a:effectLst/>
                                    <a:latin typeface="Cambria Math" panose="02040503050406030204" pitchFamily="18" charset="0"/>
                                    <a:ea typeface="+mn-ea"/>
                                    <a:cs typeface="+mn-cs"/>
                                  </a:rPr>
                                  <m:t>ϴ</m:t>
                                </m:r>
                              </m:e>
                              <m:sub>
                                <m:r>
                                  <a:rPr lang="en-AU" sz="1200" kern="1200">
                                    <a:solidFill>
                                      <a:schemeClr val="tx1"/>
                                    </a:solidFill>
                                    <a:effectLst/>
                                    <a:latin typeface="Cambria Math" panose="02040503050406030204" pitchFamily="18" charset="0"/>
                                    <a:ea typeface="+mn-ea"/>
                                    <a:cs typeface="+mn-cs"/>
                                  </a:rPr>
                                  <m:t>2</m:t>
                                </m:r>
                              </m:sub>
                            </m:sSub>
                          </m:sub>
                        </m:sSub>
                      </m:num>
                      <m:den>
                        <m:sSub>
                          <m:sSubPr>
                            <m:ctrlPr>
                              <a:rPr lang="en-AU" sz="1200" i="1" kern="1200">
                                <a:solidFill>
                                  <a:schemeClr val="tx1"/>
                                </a:solidFill>
                                <a:effectLst/>
                                <a:latin typeface="Cambria Math" panose="02040503050406030204" pitchFamily="18" charset="0"/>
                                <a:ea typeface="+mn-ea"/>
                                <a:cs typeface="+mn-cs"/>
                              </a:rPr>
                            </m:ctrlPr>
                          </m:sSubPr>
                          <m:e>
                            <m:r>
                              <m:rPr>
                                <m:sty m:val="p"/>
                              </m:rPr>
                              <a:rPr lang="en-AU" sz="1200" kern="1200">
                                <a:solidFill>
                                  <a:schemeClr val="tx1"/>
                                </a:solidFill>
                                <a:effectLst/>
                                <a:latin typeface="Cambria Math" panose="02040503050406030204" pitchFamily="18" charset="0"/>
                                <a:ea typeface="+mn-ea"/>
                                <a:cs typeface="+mn-cs"/>
                              </a:rPr>
                              <m:t>I</m:t>
                            </m:r>
                          </m:e>
                          <m:sub>
                            <m:sSub>
                              <m:sSubPr>
                                <m:ctrlPr>
                                  <a:rPr lang="en-AU" sz="1200" i="1" kern="1200">
                                    <a:solidFill>
                                      <a:schemeClr val="tx1"/>
                                    </a:solidFill>
                                    <a:effectLst/>
                                    <a:latin typeface="Cambria Math" panose="02040503050406030204" pitchFamily="18" charset="0"/>
                                    <a:ea typeface="+mn-ea"/>
                                    <a:cs typeface="+mn-cs"/>
                                  </a:rPr>
                                </m:ctrlPr>
                              </m:sSubPr>
                              <m:e>
                                <m:r>
                                  <m:rPr>
                                    <m:sty m:val="p"/>
                                  </m:rPr>
                                  <a:rPr lang="en-AU" sz="1200" kern="1200">
                                    <a:solidFill>
                                      <a:schemeClr val="tx1"/>
                                    </a:solidFill>
                                    <a:effectLst/>
                                    <a:latin typeface="Cambria Math" panose="02040503050406030204" pitchFamily="18" charset="0"/>
                                    <a:ea typeface="+mn-ea"/>
                                    <a:cs typeface="+mn-cs"/>
                                  </a:rPr>
                                  <m:t>ϴ</m:t>
                                </m:r>
                              </m:e>
                              <m:sub>
                                <m:r>
                                  <a:rPr lang="en-AU" sz="1200" kern="1200">
                                    <a:solidFill>
                                      <a:schemeClr val="tx1"/>
                                    </a:solidFill>
                                    <a:effectLst/>
                                    <a:latin typeface="Cambria Math" panose="02040503050406030204" pitchFamily="18" charset="0"/>
                                    <a:ea typeface="+mn-ea"/>
                                    <a:cs typeface="+mn-cs"/>
                                  </a:rPr>
                                  <m:t>1</m:t>
                                </m:r>
                              </m:sub>
                            </m:sSub>
                          </m:sub>
                        </m:sSub>
                        <m:r>
                          <a:rPr lang="en-AU" sz="1200" kern="1200">
                            <a:solidFill>
                              <a:schemeClr val="tx1"/>
                            </a:solidFill>
                            <a:effectLst/>
                            <a:latin typeface="Cambria Math" panose="02040503050406030204" pitchFamily="18" charset="0"/>
                            <a:ea typeface="+mn-ea"/>
                            <a:cs typeface="+mn-cs"/>
                          </a:rPr>
                          <m:t>+ </m:t>
                        </m:r>
                        <m:sSub>
                          <m:sSubPr>
                            <m:ctrlPr>
                              <a:rPr lang="en-AU" sz="1200" i="1" kern="1200">
                                <a:solidFill>
                                  <a:schemeClr val="tx1"/>
                                </a:solidFill>
                                <a:effectLst/>
                                <a:latin typeface="Cambria Math" panose="02040503050406030204" pitchFamily="18" charset="0"/>
                                <a:ea typeface="+mn-ea"/>
                                <a:cs typeface="+mn-cs"/>
                              </a:rPr>
                            </m:ctrlPr>
                          </m:sSubPr>
                          <m:e>
                            <m:r>
                              <m:rPr>
                                <m:sty m:val="p"/>
                              </m:rPr>
                              <a:rPr lang="en-AU" sz="1200" kern="1200">
                                <a:solidFill>
                                  <a:schemeClr val="tx1"/>
                                </a:solidFill>
                                <a:effectLst/>
                                <a:latin typeface="Cambria Math" panose="02040503050406030204" pitchFamily="18" charset="0"/>
                                <a:ea typeface="+mn-ea"/>
                                <a:cs typeface="+mn-cs"/>
                              </a:rPr>
                              <m:t>I</m:t>
                            </m:r>
                          </m:e>
                          <m:sub>
                            <m:sSub>
                              <m:sSubPr>
                                <m:ctrlPr>
                                  <a:rPr lang="en-AU" sz="1200" i="1" kern="1200">
                                    <a:solidFill>
                                      <a:schemeClr val="tx1"/>
                                    </a:solidFill>
                                    <a:effectLst/>
                                    <a:latin typeface="Cambria Math" panose="02040503050406030204" pitchFamily="18" charset="0"/>
                                    <a:ea typeface="+mn-ea"/>
                                    <a:cs typeface="+mn-cs"/>
                                  </a:rPr>
                                </m:ctrlPr>
                              </m:sSubPr>
                              <m:e>
                                <m:r>
                                  <m:rPr>
                                    <m:sty m:val="p"/>
                                  </m:rPr>
                                  <a:rPr lang="en-AU" sz="1200" kern="1200">
                                    <a:solidFill>
                                      <a:schemeClr val="tx1"/>
                                    </a:solidFill>
                                    <a:effectLst/>
                                    <a:latin typeface="Cambria Math" panose="02040503050406030204" pitchFamily="18" charset="0"/>
                                    <a:ea typeface="+mn-ea"/>
                                    <a:cs typeface="+mn-cs"/>
                                  </a:rPr>
                                  <m:t>ϴ</m:t>
                                </m:r>
                              </m:e>
                              <m:sub>
                                <m:r>
                                  <a:rPr lang="en-AU" sz="1200" kern="1200">
                                    <a:solidFill>
                                      <a:schemeClr val="tx1"/>
                                    </a:solidFill>
                                    <a:effectLst/>
                                    <a:latin typeface="Cambria Math" panose="02040503050406030204" pitchFamily="18" charset="0"/>
                                    <a:ea typeface="+mn-ea"/>
                                    <a:cs typeface="+mn-cs"/>
                                  </a:rPr>
                                  <m:t>2</m:t>
                                </m:r>
                              </m:sub>
                            </m:sSub>
                          </m:sub>
                        </m:sSub>
                      </m:den>
                    </m:f>
                  </m:oMath>
                </a14:m>
                <a:r>
                  <a:rPr lang="en-AU" sz="1200" kern="1200" dirty="0">
                    <a:solidFill>
                      <a:schemeClr val="tx1"/>
                    </a:solidFill>
                    <a:effectLst/>
                    <a:latin typeface="+mn-lt"/>
                    <a:ea typeface="+mn-ea"/>
                    <a:cs typeface="+mn-cs"/>
                  </a:rPr>
                  <a:t> is calculated, where </a:t>
                </a:r>
                <a14:m>
                  <m:oMath xmlns:m="http://schemas.openxmlformats.org/officeDocument/2006/math">
                    <m:sSub>
                      <m:sSubPr>
                        <m:ctrlPr>
                          <a:rPr lang="en-AU" sz="1200" i="1" kern="1200">
                            <a:solidFill>
                              <a:schemeClr val="tx1"/>
                            </a:solidFill>
                            <a:effectLst/>
                            <a:latin typeface="Cambria Math" panose="02040503050406030204" pitchFamily="18" charset="0"/>
                            <a:ea typeface="+mn-ea"/>
                            <a:cs typeface="+mn-cs"/>
                          </a:rPr>
                        </m:ctrlPr>
                      </m:sSubPr>
                      <m:e>
                        <m:r>
                          <m:rPr>
                            <m:sty m:val="p"/>
                          </m:rPr>
                          <a:rPr lang="en-AU" sz="1200" kern="1200">
                            <a:solidFill>
                              <a:schemeClr val="tx1"/>
                            </a:solidFill>
                            <a:effectLst/>
                            <a:latin typeface="Cambria Math" panose="02040503050406030204" pitchFamily="18" charset="0"/>
                            <a:ea typeface="+mn-ea"/>
                            <a:cs typeface="+mn-cs"/>
                          </a:rPr>
                          <m:t>I</m:t>
                        </m:r>
                      </m:e>
                      <m:sub>
                        <m:sSub>
                          <m:sSubPr>
                            <m:ctrlPr>
                              <a:rPr lang="en-AU" sz="1200" i="1" kern="1200">
                                <a:solidFill>
                                  <a:schemeClr val="tx1"/>
                                </a:solidFill>
                                <a:effectLst/>
                                <a:latin typeface="Cambria Math" panose="02040503050406030204" pitchFamily="18" charset="0"/>
                                <a:ea typeface="+mn-ea"/>
                                <a:cs typeface="+mn-cs"/>
                              </a:rPr>
                            </m:ctrlPr>
                          </m:sSubPr>
                          <m:e>
                            <m:r>
                              <m:rPr>
                                <m:sty m:val="p"/>
                              </m:rPr>
                              <a:rPr lang="en-AU" sz="1200" kern="1200">
                                <a:solidFill>
                                  <a:schemeClr val="tx1"/>
                                </a:solidFill>
                                <a:effectLst/>
                                <a:latin typeface="Cambria Math" panose="02040503050406030204" pitchFamily="18" charset="0"/>
                                <a:ea typeface="+mn-ea"/>
                                <a:cs typeface="+mn-cs"/>
                              </a:rPr>
                              <m:t>ϴ</m:t>
                            </m:r>
                          </m:e>
                          <m:sub>
                            <m:r>
                              <a:rPr lang="en-AU" sz="1200" kern="1200">
                                <a:solidFill>
                                  <a:schemeClr val="tx1"/>
                                </a:solidFill>
                                <a:effectLst/>
                                <a:latin typeface="Cambria Math" panose="02040503050406030204" pitchFamily="18" charset="0"/>
                                <a:ea typeface="+mn-ea"/>
                                <a:cs typeface="+mn-cs"/>
                              </a:rPr>
                              <m:t>1</m:t>
                            </m:r>
                          </m:sub>
                        </m:sSub>
                      </m:sub>
                    </m:sSub>
                  </m:oMath>
                </a14:m>
                <a:r>
                  <a:rPr lang="en-AU" sz="1200" kern="1200" dirty="0">
                    <a:solidFill>
                      <a:schemeClr val="tx1"/>
                    </a:solidFill>
                    <a:effectLst/>
                    <a:latin typeface="+mn-lt"/>
                    <a:ea typeface="+mn-ea"/>
                    <a:cs typeface="+mn-cs"/>
                  </a:rPr>
                  <a:t>and </a:t>
                </a:r>
                <a14:m>
                  <m:oMath xmlns:m="http://schemas.openxmlformats.org/officeDocument/2006/math">
                    <m:sSub>
                      <m:sSubPr>
                        <m:ctrlPr>
                          <a:rPr lang="en-AU" sz="1200" i="1" kern="1200">
                            <a:solidFill>
                              <a:schemeClr val="tx1"/>
                            </a:solidFill>
                            <a:effectLst/>
                            <a:latin typeface="Cambria Math" panose="02040503050406030204" pitchFamily="18" charset="0"/>
                            <a:ea typeface="+mn-ea"/>
                            <a:cs typeface="+mn-cs"/>
                          </a:rPr>
                        </m:ctrlPr>
                      </m:sSubPr>
                      <m:e>
                        <m:r>
                          <m:rPr>
                            <m:sty m:val="p"/>
                          </m:rPr>
                          <a:rPr lang="en-AU" sz="1200" kern="1200">
                            <a:solidFill>
                              <a:schemeClr val="tx1"/>
                            </a:solidFill>
                            <a:effectLst/>
                            <a:latin typeface="Cambria Math" panose="02040503050406030204" pitchFamily="18" charset="0"/>
                            <a:ea typeface="+mn-ea"/>
                            <a:cs typeface="+mn-cs"/>
                          </a:rPr>
                          <m:t>I</m:t>
                        </m:r>
                      </m:e>
                      <m:sub>
                        <m:sSub>
                          <m:sSubPr>
                            <m:ctrlPr>
                              <a:rPr lang="en-AU" sz="1200" i="1" kern="1200">
                                <a:solidFill>
                                  <a:schemeClr val="tx1"/>
                                </a:solidFill>
                                <a:effectLst/>
                                <a:latin typeface="Cambria Math" panose="02040503050406030204" pitchFamily="18" charset="0"/>
                                <a:ea typeface="+mn-ea"/>
                                <a:cs typeface="+mn-cs"/>
                              </a:rPr>
                            </m:ctrlPr>
                          </m:sSubPr>
                          <m:e>
                            <m:r>
                              <m:rPr>
                                <m:sty m:val="p"/>
                              </m:rPr>
                              <a:rPr lang="en-AU" sz="1200" kern="1200">
                                <a:solidFill>
                                  <a:schemeClr val="tx1"/>
                                </a:solidFill>
                                <a:effectLst/>
                                <a:latin typeface="Cambria Math" panose="02040503050406030204" pitchFamily="18" charset="0"/>
                                <a:ea typeface="+mn-ea"/>
                                <a:cs typeface="+mn-cs"/>
                              </a:rPr>
                              <m:t>ϴ</m:t>
                            </m:r>
                          </m:e>
                          <m:sub>
                            <m:r>
                              <a:rPr lang="en-AU" sz="1200" kern="1200">
                                <a:solidFill>
                                  <a:schemeClr val="tx1"/>
                                </a:solidFill>
                                <a:effectLst/>
                                <a:latin typeface="Cambria Math" panose="02040503050406030204" pitchFamily="18" charset="0"/>
                                <a:ea typeface="+mn-ea"/>
                                <a:cs typeface="+mn-cs"/>
                              </a:rPr>
                              <m:t>2</m:t>
                            </m:r>
                          </m:sub>
                        </m:sSub>
                      </m:sub>
                    </m:sSub>
                  </m:oMath>
                </a14:m>
                <a:r>
                  <a:rPr lang="en-AU" sz="1200" kern="1200" dirty="0">
                    <a:solidFill>
                      <a:schemeClr val="tx1"/>
                    </a:solidFill>
                    <a:effectLst/>
                    <a:latin typeface="+mn-lt"/>
                    <a:ea typeface="+mn-ea"/>
                    <a:cs typeface="+mn-cs"/>
                  </a:rPr>
                  <a:t>show the π</a:t>
                </a:r>
                <a:r>
                  <a:rPr lang="en-AU" sz="1200" kern="1200" baseline="30000" dirty="0">
                    <a:solidFill>
                      <a:schemeClr val="tx1"/>
                    </a:solidFill>
                    <a:effectLst/>
                    <a:latin typeface="+mn-lt"/>
                    <a:ea typeface="+mn-ea"/>
                    <a:cs typeface="+mn-cs"/>
                  </a:rPr>
                  <a:t>*</a:t>
                </a:r>
                <a:r>
                  <a:rPr lang="en-AU" sz="1200" kern="1200" dirty="0">
                    <a:solidFill>
                      <a:schemeClr val="tx1"/>
                    </a:solidFill>
                    <a:effectLst/>
                    <a:latin typeface="+mn-lt"/>
                    <a:ea typeface="+mn-ea"/>
                    <a:cs typeface="+mn-cs"/>
                  </a:rPr>
                  <a:t> peak region intensity which is extrapolated by integrating the area under the peak for normal incident angle </a:t>
                </a:r>
                <a14:m>
                  <m:oMath xmlns:m="http://schemas.openxmlformats.org/officeDocument/2006/math">
                    <m:sSub>
                      <m:sSubPr>
                        <m:ctrlPr>
                          <a:rPr lang="en-AU" sz="1200" i="1" kern="1200">
                            <a:solidFill>
                              <a:schemeClr val="tx1"/>
                            </a:solidFill>
                            <a:effectLst/>
                            <a:latin typeface="Cambria Math" panose="02040503050406030204" pitchFamily="18" charset="0"/>
                            <a:ea typeface="+mn-ea"/>
                            <a:cs typeface="+mn-cs"/>
                          </a:rPr>
                        </m:ctrlPr>
                      </m:sSubPr>
                      <m:e>
                        <m:r>
                          <a:rPr lang="en-AU" sz="1200" kern="1200">
                            <a:solidFill>
                              <a:schemeClr val="tx1"/>
                            </a:solidFill>
                            <a:effectLst/>
                            <a:latin typeface="Cambria Math" panose="02040503050406030204" pitchFamily="18" charset="0"/>
                            <a:ea typeface="+mn-ea"/>
                            <a:cs typeface="+mn-cs"/>
                          </a:rPr>
                          <m:t>(</m:t>
                        </m:r>
                        <m:r>
                          <m:rPr>
                            <m:sty m:val="p"/>
                          </m:rPr>
                          <a:rPr lang="en-AU" sz="1200" kern="1200">
                            <a:solidFill>
                              <a:schemeClr val="tx1"/>
                            </a:solidFill>
                            <a:effectLst/>
                            <a:latin typeface="Cambria Math" panose="02040503050406030204" pitchFamily="18" charset="0"/>
                            <a:ea typeface="+mn-ea"/>
                            <a:cs typeface="+mn-cs"/>
                          </a:rPr>
                          <m:t>ϴ</m:t>
                        </m:r>
                      </m:e>
                      <m:sub>
                        <m:r>
                          <a:rPr lang="en-AU" sz="1200" kern="1200">
                            <a:solidFill>
                              <a:schemeClr val="tx1"/>
                            </a:solidFill>
                            <a:effectLst/>
                            <a:latin typeface="Cambria Math" panose="02040503050406030204" pitchFamily="18" charset="0"/>
                            <a:ea typeface="+mn-ea"/>
                            <a:cs typeface="+mn-cs"/>
                          </a:rPr>
                          <m:t>1</m:t>
                        </m:r>
                      </m:sub>
                    </m:sSub>
                    <m:r>
                      <a:rPr lang="en-AU" sz="1200" i="1" kern="1200">
                        <a:solidFill>
                          <a:schemeClr val="tx1"/>
                        </a:solidFill>
                        <a:effectLst/>
                        <a:latin typeface="Cambria Math" panose="02040503050406030204" pitchFamily="18" charset="0"/>
                        <a:ea typeface="+mn-ea"/>
                        <a:cs typeface="+mn-cs"/>
                      </a:rPr>
                      <m:t>=0)</m:t>
                    </m:r>
                  </m:oMath>
                </a14:m>
                <a:r>
                  <a:rPr lang="en-AU" sz="1200" kern="1200" dirty="0">
                    <a:solidFill>
                      <a:schemeClr val="tx1"/>
                    </a:solidFill>
                    <a:effectLst/>
                    <a:latin typeface="+mn-lt"/>
                    <a:ea typeface="+mn-ea"/>
                    <a:cs typeface="+mn-cs"/>
                  </a:rPr>
                  <a:t> and grazing incident angle </a:t>
                </a:r>
                <a14:m>
                  <m:oMath xmlns:m="http://schemas.openxmlformats.org/officeDocument/2006/math">
                    <m:sSub>
                      <m:sSubPr>
                        <m:ctrlPr>
                          <a:rPr lang="en-AU" sz="1200" i="1" kern="1200">
                            <a:solidFill>
                              <a:schemeClr val="tx1"/>
                            </a:solidFill>
                            <a:effectLst/>
                            <a:latin typeface="Cambria Math" panose="02040503050406030204" pitchFamily="18" charset="0"/>
                            <a:ea typeface="+mn-ea"/>
                            <a:cs typeface="+mn-cs"/>
                          </a:rPr>
                        </m:ctrlPr>
                      </m:sSubPr>
                      <m:e>
                        <m:r>
                          <a:rPr lang="en-AU" sz="1200" kern="1200">
                            <a:solidFill>
                              <a:schemeClr val="tx1"/>
                            </a:solidFill>
                            <a:effectLst/>
                            <a:latin typeface="Cambria Math" panose="02040503050406030204" pitchFamily="18" charset="0"/>
                            <a:ea typeface="+mn-ea"/>
                            <a:cs typeface="+mn-cs"/>
                          </a:rPr>
                          <m:t>(</m:t>
                        </m:r>
                        <m:r>
                          <m:rPr>
                            <m:sty m:val="p"/>
                          </m:rPr>
                          <a:rPr lang="en-AU" sz="1200" kern="1200">
                            <a:solidFill>
                              <a:schemeClr val="tx1"/>
                            </a:solidFill>
                            <a:effectLst/>
                            <a:latin typeface="Cambria Math" panose="02040503050406030204" pitchFamily="18" charset="0"/>
                            <a:ea typeface="+mn-ea"/>
                            <a:cs typeface="+mn-cs"/>
                          </a:rPr>
                          <m:t>ϴ</m:t>
                        </m:r>
                      </m:e>
                      <m:sub>
                        <m:r>
                          <a:rPr lang="en-AU" sz="1200" kern="1200">
                            <a:solidFill>
                              <a:schemeClr val="tx1"/>
                            </a:solidFill>
                            <a:effectLst/>
                            <a:latin typeface="Cambria Math" panose="02040503050406030204" pitchFamily="18" charset="0"/>
                            <a:ea typeface="+mn-ea"/>
                            <a:cs typeface="+mn-cs"/>
                          </a:rPr>
                          <m:t>2</m:t>
                        </m:r>
                      </m:sub>
                    </m:sSub>
                    <m:r>
                      <a:rPr lang="en-AU" sz="1200" i="1" kern="1200">
                        <a:solidFill>
                          <a:schemeClr val="tx1"/>
                        </a:solidFill>
                        <a:effectLst/>
                        <a:latin typeface="Cambria Math" panose="02040503050406030204" pitchFamily="18" charset="0"/>
                        <a:ea typeface="+mn-ea"/>
                        <a:cs typeface="+mn-cs"/>
                      </a:rPr>
                      <m:t>=90)</m:t>
                    </m:r>
                  </m:oMath>
                </a14:m>
                <a:r>
                  <a:rPr lang="en-AU" sz="1200" kern="1200" dirty="0">
                    <a:solidFill>
                      <a:schemeClr val="tx1"/>
                    </a:solidFill>
                    <a:effectLst/>
                    <a:latin typeface="+mn-lt"/>
                    <a:ea typeface="+mn-ea"/>
                    <a:cs typeface="+mn-cs"/>
                  </a:rPr>
                  <a:t>. The dichroic ratio is a measure for assessing the alignment of graphene, and is expected to equal to -1 for a completely flat graphene and becomes 0 for a randomly oriented sample. [59]. H-intercalation improves the DR and makes the graphene flatter (Table 5-1 and Figure 5-7). This increase in DR is smaller for the sample with more graphene layers (from -0.068 for monolayer to -0.026 for the three-layer one). This is due to the fact that most of the improvement in the orientation of graphene stems from elimination of the buffer layer after H-intercalation, and by increasing the number of the graphene layer, the contribution of the buffer layer to the signal becomes less significant.  </a:t>
                </a:r>
              </a:p>
              <a:p>
                <a:endParaRPr lang="en-AU" dirty="0"/>
              </a:p>
            </p:txBody>
          </p:sp>
        </mc:Choice>
        <mc:Fallback xmlns="">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In order to further study the H-intercalation process, a dichroic ratio </a:t>
                </a:r>
                <a:r>
                  <a:rPr lang="en-AU" sz="1200" i="0" kern="1200">
                    <a:solidFill>
                      <a:schemeClr val="tx1"/>
                    </a:solidFill>
                    <a:effectLst/>
                    <a:latin typeface="+mn-lt"/>
                    <a:ea typeface="+mn-ea"/>
                    <a:cs typeface="+mn-cs"/>
                  </a:rPr>
                  <a:t>DR=  (I_(ϴ_1 )− I_(ϴ_2 ))/(I_(ϴ_1 )+ I_(ϴ_2 ) )</a:t>
                </a:r>
                <a:r>
                  <a:rPr lang="en-AU" sz="1200" kern="1200" dirty="0">
                    <a:solidFill>
                      <a:schemeClr val="tx1"/>
                    </a:solidFill>
                    <a:effectLst/>
                    <a:latin typeface="+mn-lt"/>
                    <a:ea typeface="+mn-ea"/>
                    <a:cs typeface="+mn-cs"/>
                  </a:rPr>
                  <a:t> is calculated, where </a:t>
                </a:r>
                <a:r>
                  <a:rPr lang="en-AU" sz="1200" i="0" kern="1200">
                    <a:solidFill>
                      <a:schemeClr val="tx1"/>
                    </a:solidFill>
                    <a:effectLst/>
                    <a:latin typeface="+mn-lt"/>
                    <a:ea typeface="+mn-ea"/>
                    <a:cs typeface="+mn-cs"/>
                  </a:rPr>
                  <a:t>I_(ϴ_1 )</a:t>
                </a:r>
                <a:r>
                  <a:rPr lang="en-AU" sz="1200" kern="1200" dirty="0">
                    <a:solidFill>
                      <a:schemeClr val="tx1"/>
                    </a:solidFill>
                    <a:effectLst/>
                    <a:latin typeface="+mn-lt"/>
                    <a:ea typeface="+mn-ea"/>
                    <a:cs typeface="+mn-cs"/>
                  </a:rPr>
                  <a:t>and </a:t>
                </a:r>
                <a:r>
                  <a:rPr lang="en-AU" sz="1200" i="0" kern="1200">
                    <a:solidFill>
                      <a:schemeClr val="tx1"/>
                    </a:solidFill>
                    <a:effectLst/>
                    <a:latin typeface="+mn-lt"/>
                    <a:ea typeface="+mn-ea"/>
                    <a:cs typeface="+mn-cs"/>
                  </a:rPr>
                  <a:t>I_(ϴ_2 )</a:t>
                </a:r>
                <a:r>
                  <a:rPr lang="en-AU" sz="1200" kern="1200" dirty="0">
                    <a:solidFill>
                      <a:schemeClr val="tx1"/>
                    </a:solidFill>
                    <a:effectLst/>
                    <a:latin typeface="+mn-lt"/>
                    <a:ea typeface="+mn-ea"/>
                    <a:cs typeface="+mn-cs"/>
                  </a:rPr>
                  <a:t>show the π</a:t>
                </a:r>
                <a:r>
                  <a:rPr lang="en-AU" sz="1200" kern="1200" baseline="30000" dirty="0">
                    <a:solidFill>
                      <a:schemeClr val="tx1"/>
                    </a:solidFill>
                    <a:effectLst/>
                    <a:latin typeface="+mn-lt"/>
                    <a:ea typeface="+mn-ea"/>
                    <a:cs typeface="+mn-cs"/>
                  </a:rPr>
                  <a:t>*</a:t>
                </a:r>
                <a:r>
                  <a:rPr lang="en-AU" sz="1200" kern="1200" dirty="0">
                    <a:solidFill>
                      <a:schemeClr val="tx1"/>
                    </a:solidFill>
                    <a:effectLst/>
                    <a:latin typeface="+mn-lt"/>
                    <a:ea typeface="+mn-ea"/>
                    <a:cs typeface="+mn-cs"/>
                  </a:rPr>
                  <a:t> peak region intensity which is extrapolated by integrating the area under the peak for normal incident angle </a:t>
                </a:r>
                <a:r>
                  <a:rPr lang="en-AU" sz="1200" i="0" kern="1200">
                    <a:solidFill>
                      <a:schemeClr val="tx1"/>
                    </a:solidFill>
                    <a:effectLst/>
                    <a:latin typeface="+mn-lt"/>
                    <a:ea typeface="+mn-ea"/>
                    <a:cs typeface="+mn-cs"/>
                  </a:rPr>
                  <a:t>〖(ϴ〗_1=0)</a:t>
                </a:r>
                <a:r>
                  <a:rPr lang="en-AU" sz="1200" kern="1200" dirty="0">
                    <a:solidFill>
                      <a:schemeClr val="tx1"/>
                    </a:solidFill>
                    <a:effectLst/>
                    <a:latin typeface="+mn-lt"/>
                    <a:ea typeface="+mn-ea"/>
                    <a:cs typeface="+mn-cs"/>
                  </a:rPr>
                  <a:t> and grazing incident angle </a:t>
                </a:r>
                <a:r>
                  <a:rPr lang="en-AU" sz="1200" i="0" kern="1200">
                    <a:solidFill>
                      <a:schemeClr val="tx1"/>
                    </a:solidFill>
                    <a:effectLst/>
                    <a:latin typeface="+mn-lt"/>
                    <a:ea typeface="+mn-ea"/>
                    <a:cs typeface="+mn-cs"/>
                  </a:rPr>
                  <a:t>〖(ϴ〗_2=90)</a:t>
                </a:r>
                <a:r>
                  <a:rPr lang="en-AU" sz="1200" kern="1200" dirty="0">
                    <a:solidFill>
                      <a:schemeClr val="tx1"/>
                    </a:solidFill>
                    <a:effectLst/>
                    <a:latin typeface="+mn-lt"/>
                    <a:ea typeface="+mn-ea"/>
                    <a:cs typeface="+mn-cs"/>
                  </a:rPr>
                  <a:t>. The dichroic ratio is a measure for assessing the alignment of graphene, and is expected to equal to -1 for a completely flat graphene and becomes 0 for a randomly oriented sample. [59]. H-intercalation improves the DR and makes the graphene flatter (Table 5-1 and Figure 5-7). This increase in DR is smaller for the sample with more graphene layers (from -0.068 for monolayer to -0.026 for the three-layer one). This is due to the fact that most of the improvement in the orientation of graphene stems from elimination of the buffer layer after H-intercalation, and by increasing the number of the graphene layer, the contribution of the buffer layer to the signal becomes less significant.  </a:t>
                </a:r>
              </a:p>
              <a:p>
                <a:endParaRPr lang="en-AU" dirty="0"/>
              </a:p>
            </p:txBody>
          </p:sp>
        </mc:Fallback>
      </mc:AlternateContent>
      <p:sp>
        <p:nvSpPr>
          <p:cNvPr id="4" name="Slide Number Placeholder 3"/>
          <p:cNvSpPr>
            <a:spLocks noGrp="1"/>
          </p:cNvSpPr>
          <p:nvPr>
            <p:ph type="sldNum" sz="quarter" idx="10"/>
          </p:nvPr>
        </p:nvSpPr>
        <p:spPr/>
        <p:txBody>
          <a:bodyPr/>
          <a:lstStyle/>
          <a:p>
            <a:fld id="{E681B767-E95C-4690-BD22-D75494478F3B}" type="slidenum">
              <a:rPr lang="en-AU" smtClean="0"/>
              <a:t>15</a:t>
            </a:fld>
            <a:endParaRPr lang="en-AU"/>
          </a:p>
        </p:txBody>
      </p:sp>
    </p:spTree>
    <p:extLst>
      <p:ext uri="{BB962C8B-B14F-4D97-AF65-F5344CB8AC3E}">
        <p14:creationId xmlns:p14="http://schemas.microsoft.com/office/powerpoint/2010/main" val="41324556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The</a:t>
            </a:r>
            <a:r>
              <a:rPr lang="en-AU" baseline="0" dirty="0" smtClean="0"/>
              <a:t>re are a few ways available for opening a bandgap in graphene. But one of the very interesting ones is through </a:t>
            </a:r>
            <a:r>
              <a:rPr lang="en-AU" baseline="0" dirty="0" err="1" smtClean="0"/>
              <a:t>quntum</a:t>
            </a:r>
            <a:r>
              <a:rPr lang="en-AU" baseline="0" dirty="0" smtClean="0"/>
              <a:t> confinement. By this method we try to confine the </a:t>
            </a:r>
            <a:r>
              <a:rPr lang="en-AU" baseline="0" dirty="0" err="1" smtClean="0"/>
              <a:t>movment</a:t>
            </a:r>
            <a:r>
              <a:rPr lang="en-AU" baseline="0" dirty="0" smtClean="0"/>
              <a:t> of electron in graphene lattice by </a:t>
            </a:r>
            <a:r>
              <a:rPr lang="en-AU" baseline="0" dirty="0" err="1" smtClean="0"/>
              <a:t>sgrinking</a:t>
            </a:r>
            <a:r>
              <a:rPr lang="en-AU" baseline="0" dirty="0" smtClean="0"/>
              <a:t> its size to few </a:t>
            </a:r>
            <a:r>
              <a:rPr lang="en-AU" baseline="0" dirty="0" err="1" smtClean="0"/>
              <a:t>nanometers</a:t>
            </a:r>
            <a:r>
              <a:rPr lang="en-AU" baseline="0" dirty="0" smtClean="0"/>
              <a:t>. By that it is reported that a bandgap can be </a:t>
            </a:r>
            <a:r>
              <a:rPr lang="en-AU" baseline="0" dirty="0" err="1" smtClean="0"/>
              <a:t>creatyed</a:t>
            </a:r>
            <a:r>
              <a:rPr lang="en-AU" baseline="0" dirty="0" smtClean="0"/>
              <a:t> for graphene. There are a few ways available for producing graphene nanoribbons. But here we are focused on use of Ion milling for graphene nanoribbon production. Use of ion milling give us a great pre </a:t>
            </a:r>
            <a:r>
              <a:rPr lang="en-AU" baseline="0" dirty="0" err="1" smtClean="0"/>
              <a:t>cision</a:t>
            </a:r>
            <a:r>
              <a:rPr lang="en-AU" baseline="0" dirty="0" smtClean="0"/>
              <a:t> in milling. However, it is very challenging due to the damage that ions can cause to the solid such as </a:t>
            </a:r>
            <a:r>
              <a:rPr lang="en-AU" baseline="0" dirty="0" err="1" smtClean="0"/>
              <a:t>amorphisationa</a:t>
            </a:r>
            <a:r>
              <a:rPr lang="en-AU" baseline="0" dirty="0" smtClean="0"/>
              <a:t> and contamination through </a:t>
            </a:r>
            <a:r>
              <a:rPr lang="en-AU" baseline="0" dirty="0" err="1" smtClean="0"/>
              <a:t>impalining</a:t>
            </a:r>
            <a:r>
              <a:rPr lang="en-AU" baseline="0" dirty="0" smtClean="0"/>
              <a:t> ion elements in the solid. </a:t>
            </a:r>
            <a:endParaRPr lang="en-AU" dirty="0"/>
          </a:p>
        </p:txBody>
      </p:sp>
      <p:sp>
        <p:nvSpPr>
          <p:cNvPr id="4" name="Slide Number Placeholder 3"/>
          <p:cNvSpPr>
            <a:spLocks noGrp="1"/>
          </p:cNvSpPr>
          <p:nvPr>
            <p:ph type="sldNum" sz="quarter" idx="10"/>
          </p:nvPr>
        </p:nvSpPr>
        <p:spPr/>
        <p:txBody>
          <a:bodyPr/>
          <a:lstStyle/>
          <a:p>
            <a:fld id="{E681B767-E95C-4690-BD22-D75494478F3B}" type="slidenum">
              <a:rPr lang="en-AU" smtClean="0"/>
              <a:t>17</a:t>
            </a:fld>
            <a:endParaRPr lang="en-AU"/>
          </a:p>
        </p:txBody>
      </p:sp>
    </p:spTree>
    <p:extLst>
      <p:ext uri="{BB962C8B-B14F-4D97-AF65-F5344CB8AC3E}">
        <p14:creationId xmlns:p14="http://schemas.microsoft.com/office/powerpoint/2010/main" val="36072727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935302"/>
            <a:ext cx="6858000" cy="1989667"/>
          </a:xfrm>
        </p:spPr>
        <p:txBody>
          <a:bodyPr anchor="b"/>
          <a:lstStyle>
            <a:lvl1pPr algn="ctr">
              <a:defRPr sz="4500"/>
            </a:lvl1pPr>
          </a:lstStyle>
          <a:p>
            <a:r>
              <a:rPr lang="en-US" smtClean="0"/>
              <a:t>Click to edit Master title style</a:t>
            </a:r>
            <a:endParaRPr lang="en-US" dirty="0"/>
          </a:p>
        </p:txBody>
      </p:sp>
      <p:sp>
        <p:nvSpPr>
          <p:cNvPr id="3" name="Subtitle 2"/>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9C3B5C6-B61E-44DF-BE5F-A5FF9007E622}" type="datetimeFigureOut">
              <a:rPr lang="en-AU" smtClean="0"/>
              <a:t>15/08/2018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EF8B8DC-D98D-4BFD-A5A7-B9270A0B29EB}" type="slidenum">
              <a:rPr lang="en-AU" smtClean="0"/>
              <a:t>‹#›</a:t>
            </a:fld>
            <a:endParaRPr lang="en-AU"/>
          </a:p>
        </p:txBody>
      </p:sp>
    </p:spTree>
    <p:extLst>
      <p:ext uri="{BB962C8B-B14F-4D97-AF65-F5344CB8AC3E}">
        <p14:creationId xmlns:p14="http://schemas.microsoft.com/office/powerpoint/2010/main" val="1801046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9C3B5C6-B61E-44DF-BE5F-A5FF9007E622}" type="datetimeFigureOut">
              <a:rPr lang="en-AU" smtClean="0"/>
              <a:t>15/08/2018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EF8B8DC-D98D-4BFD-A5A7-B9270A0B29EB}" type="slidenum">
              <a:rPr lang="en-AU" smtClean="0"/>
              <a:t>‹#›</a:t>
            </a:fld>
            <a:endParaRPr lang="en-AU"/>
          </a:p>
        </p:txBody>
      </p:sp>
    </p:spTree>
    <p:extLst>
      <p:ext uri="{BB962C8B-B14F-4D97-AF65-F5344CB8AC3E}">
        <p14:creationId xmlns:p14="http://schemas.microsoft.com/office/powerpoint/2010/main" val="2922276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424782"/>
            <a:ext cx="7886700" cy="2377281"/>
          </a:xfrm>
        </p:spPr>
        <p:txBody>
          <a:bodyPr anchor="b"/>
          <a:lstStyle>
            <a:lvl1pPr>
              <a:defRPr sz="4500"/>
            </a:lvl1pPr>
          </a:lstStyle>
          <a:p>
            <a:r>
              <a:rPr lang="en-US" smtClean="0"/>
              <a:t>Click to edit Master title style</a:t>
            </a:r>
            <a:endParaRPr lang="en-US" dirty="0"/>
          </a:p>
        </p:txBody>
      </p:sp>
      <p:sp>
        <p:nvSpPr>
          <p:cNvPr id="3" name="Text Placeholder 2"/>
          <p:cNvSpPr>
            <a:spLocks noGrp="1"/>
          </p:cNvSpPr>
          <p:nvPr>
            <p:ph type="body" idx="1"/>
          </p:nvPr>
        </p:nvSpPr>
        <p:spPr>
          <a:xfrm>
            <a:off x="623888" y="3824553"/>
            <a:ext cx="7886700" cy="1250156"/>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C3B5C6-B61E-44DF-BE5F-A5FF9007E622}" type="datetimeFigureOut">
              <a:rPr lang="en-AU" smtClean="0"/>
              <a:t>15/08/2018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EF8B8DC-D98D-4BFD-A5A7-B9270A0B29EB}" type="slidenum">
              <a:rPr lang="en-AU" smtClean="0"/>
              <a:t>‹#›</a:t>
            </a:fld>
            <a:endParaRPr lang="en-AU"/>
          </a:p>
        </p:txBody>
      </p:sp>
    </p:spTree>
    <p:extLst>
      <p:ext uri="{BB962C8B-B14F-4D97-AF65-F5344CB8AC3E}">
        <p14:creationId xmlns:p14="http://schemas.microsoft.com/office/powerpoint/2010/main" val="25040781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521354"/>
            <a:ext cx="3886200" cy="36261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521354"/>
            <a:ext cx="3886200" cy="36261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9C3B5C6-B61E-44DF-BE5F-A5FF9007E622}" type="datetimeFigureOut">
              <a:rPr lang="en-AU" smtClean="0"/>
              <a:t>15/08/2018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EF8B8DC-D98D-4BFD-A5A7-B9270A0B29EB}" type="slidenum">
              <a:rPr lang="en-AU" smtClean="0"/>
              <a:t>‹#›</a:t>
            </a:fld>
            <a:endParaRPr lang="en-AU"/>
          </a:p>
        </p:txBody>
      </p:sp>
    </p:spTree>
    <p:extLst>
      <p:ext uri="{BB962C8B-B14F-4D97-AF65-F5344CB8AC3E}">
        <p14:creationId xmlns:p14="http://schemas.microsoft.com/office/powerpoint/2010/main" val="8382792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1"/>
            <a:ext cx="7886700" cy="1104636"/>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400969"/>
            <a:ext cx="3868340"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400969"/>
            <a:ext cx="3887391"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087563"/>
            <a:ext cx="3887391" cy="307049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9C3B5C6-B61E-44DF-BE5F-A5FF9007E622}" type="datetimeFigureOut">
              <a:rPr lang="en-AU" smtClean="0"/>
              <a:t>15/08/2018</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DEF8B8DC-D98D-4BFD-A5A7-B9270A0B29EB}" type="slidenum">
              <a:rPr lang="en-AU" smtClean="0"/>
              <a:t>‹#›</a:t>
            </a:fld>
            <a:endParaRPr lang="en-AU"/>
          </a:p>
        </p:txBody>
      </p:sp>
    </p:spTree>
    <p:extLst>
      <p:ext uri="{BB962C8B-B14F-4D97-AF65-F5344CB8AC3E}">
        <p14:creationId xmlns:p14="http://schemas.microsoft.com/office/powerpoint/2010/main" val="31250991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9C3B5C6-B61E-44DF-BE5F-A5FF9007E622}" type="datetimeFigureOut">
              <a:rPr lang="en-AU" smtClean="0"/>
              <a:t>15/08/2018</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DEF8B8DC-D98D-4BFD-A5A7-B9270A0B29EB}" type="slidenum">
              <a:rPr lang="en-AU" smtClean="0"/>
              <a:t>‹#›</a:t>
            </a:fld>
            <a:endParaRPr lang="en-AU"/>
          </a:p>
        </p:txBody>
      </p:sp>
    </p:spTree>
    <p:extLst>
      <p:ext uri="{BB962C8B-B14F-4D97-AF65-F5344CB8AC3E}">
        <p14:creationId xmlns:p14="http://schemas.microsoft.com/office/powerpoint/2010/main" val="19165243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C3B5C6-B61E-44DF-BE5F-A5FF9007E622}" type="datetimeFigureOut">
              <a:rPr lang="en-AU" smtClean="0"/>
              <a:t>15/08/2018</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DEF8B8DC-D98D-4BFD-A5A7-B9270A0B29EB}" type="slidenum">
              <a:rPr lang="en-AU" smtClean="0"/>
              <a:t>‹#›</a:t>
            </a:fld>
            <a:endParaRPr lang="en-AU"/>
          </a:p>
        </p:txBody>
      </p:sp>
    </p:spTree>
    <p:extLst>
      <p:ext uri="{BB962C8B-B14F-4D97-AF65-F5344CB8AC3E}">
        <p14:creationId xmlns:p14="http://schemas.microsoft.com/office/powerpoint/2010/main" val="5870745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smtClean="0"/>
              <a:t>Click to edit Master title style</a:t>
            </a:r>
            <a:endParaRPr lang="en-US" dirty="0"/>
          </a:p>
        </p:txBody>
      </p:sp>
      <p:sp>
        <p:nvSpPr>
          <p:cNvPr id="3" name="Content Placeholder 2"/>
          <p:cNvSpPr>
            <a:spLocks noGrp="1"/>
          </p:cNvSpPr>
          <p:nvPr>
            <p:ph idx="1"/>
          </p:nvPr>
        </p:nvSpPr>
        <p:spPr>
          <a:xfrm>
            <a:off x="3887391" y="822855"/>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C3B5C6-B61E-44DF-BE5F-A5FF9007E622}" type="datetimeFigureOut">
              <a:rPr lang="en-AU" smtClean="0"/>
              <a:t>15/08/2018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EF8B8DC-D98D-4BFD-A5A7-B9270A0B29EB}" type="slidenum">
              <a:rPr lang="en-AU" smtClean="0"/>
              <a:t>‹#›</a:t>
            </a:fld>
            <a:endParaRPr lang="en-AU"/>
          </a:p>
        </p:txBody>
      </p:sp>
    </p:spTree>
    <p:extLst>
      <p:ext uri="{BB962C8B-B14F-4D97-AF65-F5344CB8AC3E}">
        <p14:creationId xmlns:p14="http://schemas.microsoft.com/office/powerpoint/2010/main" val="22763294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822855"/>
            <a:ext cx="4629150" cy="4061354"/>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C3B5C6-B61E-44DF-BE5F-A5FF9007E622}" type="datetimeFigureOut">
              <a:rPr lang="en-AU" smtClean="0"/>
              <a:t>15/08/2018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EF8B8DC-D98D-4BFD-A5A7-B9270A0B29EB}" type="slidenum">
              <a:rPr lang="en-AU" smtClean="0"/>
              <a:t>‹#›</a:t>
            </a:fld>
            <a:endParaRPr lang="en-AU"/>
          </a:p>
        </p:txBody>
      </p:sp>
    </p:spTree>
    <p:extLst>
      <p:ext uri="{BB962C8B-B14F-4D97-AF65-F5344CB8AC3E}">
        <p14:creationId xmlns:p14="http://schemas.microsoft.com/office/powerpoint/2010/main" val="28264654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9C3B5C6-B61E-44DF-BE5F-A5FF9007E622}" type="datetimeFigureOut">
              <a:rPr lang="en-AU" smtClean="0"/>
              <a:t>15/08/2018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EF8B8DC-D98D-4BFD-A5A7-B9270A0B29EB}" type="slidenum">
              <a:rPr lang="en-AU" smtClean="0"/>
              <a:t>‹#›</a:t>
            </a:fld>
            <a:endParaRPr lang="en-AU"/>
          </a:p>
        </p:txBody>
      </p:sp>
    </p:spTree>
    <p:extLst>
      <p:ext uri="{BB962C8B-B14F-4D97-AF65-F5344CB8AC3E}">
        <p14:creationId xmlns:p14="http://schemas.microsoft.com/office/powerpoint/2010/main" val="42174635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04271"/>
            <a:ext cx="1971675" cy="48431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04271"/>
            <a:ext cx="5800725" cy="484319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9C3B5C6-B61E-44DF-BE5F-A5FF9007E622}" type="datetimeFigureOut">
              <a:rPr lang="en-AU" smtClean="0"/>
              <a:t>15/08/2018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EF8B8DC-D98D-4BFD-A5A7-B9270A0B29EB}" type="slidenum">
              <a:rPr lang="en-AU" smtClean="0"/>
              <a:t>‹#›</a:t>
            </a:fld>
            <a:endParaRPr lang="en-AU"/>
          </a:p>
        </p:txBody>
      </p:sp>
    </p:spTree>
    <p:extLst>
      <p:ext uri="{BB962C8B-B14F-4D97-AF65-F5344CB8AC3E}">
        <p14:creationId xmlns:p14="http://schemas.microsoft.com/office/powerpoint/2010/main" val="5447205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935302"/>
            <a:ext cx="6858000" cy="19896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D375DCC-524E-41B4-99CF-1DF8A9F353A3}" type="datetime1">
              <a:rPr lang="en-AU" smtClean="0">
                <a:solidFill>
                  <a:prstClr val="black">
                    <a:tint val="75000"/>
                  </a:prstClr>
                </a:solidFill>
              </a:rPr>
              <a:pPr/>
              <a:t>15/08/2018</a:t>
            </a:fld>
            <a:endParaRPr lang="en-AU">
              <a:solidFill>
                <a:prstClr val="black">
                  <a:tint val="75000"/>
                </a:prstClr>
              </a:solidFill>
            </a:endParaRPr>
          </a:p>
        </p:txBody>
      </p:sp>
      <p:sp>
        <p:nvSpPr>
          <p:cNvPr id="5" name="Footer Placeholder 4"/>
          <p:cNvSpPr>
            <a:spLocks noGrp="1"/>
          </p:cNvSpPr>
          <p:nvPr>
            <p:ph type="ftr" sz="quarter" idx="11"/>
          </p:nvPr>
        </p:nvSpPr>
        <p:spPr/>
        <p:txBody>
          <a:bodyPr/>
          <a:lstStyle/>
          <a:p>
            <a:endParaRPr lang="en-AU">
              <a:solidFill>
                <a:prstClr val="black">
                  <a:tint val="75000"/>
                </a:prstClr>
              </a:solidFill>
            </a:endParaRPr>
          </a:p>
        </p:txBody>
      </p:sp>
      <p:sp>
        <p:nvSpPr>
          <p:cNvPr id="6" name="Slide Number Placeholder 5"/>
          <p:cNvSpPr>
            <a:spLocks noGrp="1"/>
          </p:cNvSpPr>
          <p:nvPr>
            <p:ph type="sldNum" sz="quarter" idx="12"/>
          </p:nvPr>
        </p:nvSpPr>
        <p:spPr/>
        <p:txBody>
          <a:bodyPr/>
          <a:lstStyle/>
          <a:p>
            <a:fld id="{DEF8B8DC-D98D-4BFD-A5A7-B9270A0B29EB}"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9468862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EA26A2-2A24-471E-B166-2E368048F117}" type="datetime1">
              <a:rPr lang="en-AU" smtClean="0">
                <a:solidFill>
                  <a:prstClr val="black">
                    <a:tint val="75000"/>
                  </a:prstClr>
                </a:solidFill>
              </a:rPr>
              <a:pPr/>
              <a:t>15/08/2018</a:t>
            </a:fld>
            <a:endParaRPr lang="en-AU">
              <a:solidFill>
                <a:prstClr val="black">
                  <a:tint val="75000"/>
                </a:prstClr>
              </a:solidFill>
            </a:endParaRPr>
          </a:p>
        </p:txBody>
      </p:sp>
      <p:sp>
        <p:nvSpPr>
          <p:cNvPr id="5" name="Footer Placeholder 4"/>
          <p:cNvSpPr>
            <a:spLocks noGrp="1"/>
          </p:cNvSpPr>
          <p:nvPr>
            <p:ph type="ftr" sz="quarter" idx="11"/>
          </p:nvPr>
        </p:nvSpPr>
        <p:spPr/>
        <p:txBody>
          <a:bodyPr/>
          <a:lstStyle/>
          <a:p>
            <a:endParaRPr lang="en-AU">
              <a:solidFill>
                <a:prstClr val="black">
                  <a:tint val="75000"/>
                </a:prstClr>
              </a:solidFill>
            </a:endParaRPr>
          </a:p>
        </p:txBody>
      </p:sp>
      <p:sp>
        <p:nvSpPr>
          <p:cNvPr id="6" name="Slide Number Placeholder 5"/>
          <p:cNvSpPr>
            <a:spLocks noGrp="1"/>
          </p:cNvSpPr>
          <p:nvPr>
            <p:ph type="sldNum" sz="quarter" idx="12"/>
          </p:nvPr>
        </p:nvSpPr>
        <p:spPr/>
        <p:txBody>
          <a:bodyPr/>
          <a:lstStyle/>
          <a:p>
            <a:fld id="{DEF8B8DC-D98D-4BFD-A5A7-B9270A0B29EB}"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7575793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424782"/>
            <a:ext cx="7886700" cy="2377281"/>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824553"/>
            <a:ext cx="7886700" cy="1250156"/>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ED17067-0782-4C8B-9977-F7B945CBD4ED}" type="datetime1">
              <a:rPr lang="en-AU" smtClean="0">
                <a:solidFill>
                  <a:prstClr val="black">
                    <a:tint val="75000"/>
                  </a:prstClr>
                </a:solidFill>
              </a:rPr>
              <a:pPr/>
              <a:t>15/08/2018</a:t>
            </a:fld>
            <a:endParaRPr lang="en-AU">
              <a:solidFill>
                <a:prstClr val="black">
                  <a:tint val="75000"/>
                </a:prstClr>
              </a:solidFill>
            </a:endParaRPr>
          </a:p>
        </p:txBody>
      </p:sp>
      <p:sp>
        <p:nvSpPr>
          <p:cNvPr id="5" name="Footer Placeholder 4"/>
          <p:cNvSpPr>
            <a:spLocks noGrp="1"/>
          </p:cNvSpPr>
          <p:nvPr>
            <p:ph type="ftr" sz="quarter" idx="11"/>
          </p:nvPr>
        </p:nvSpPr>
        <p:spPr/>
        <p:txBody>
          <a:bodyPr/>
          <a:lstStyle/>
          <a:p>
            <a:endParaRPr lang="en-AU">
              <a:solidFill>
                <a:prstClr val="black">
                  <a:tint val="75000"/>
                </a:prstClr>
              </a:solidFill>
            </a:endParaRPr>
          </a:p>
        </p:txBody>
      </p:sp>
      <p:sp>
        <p:nvSpPr>
          <p:cNvPr id="6" name="Slide Number Placeholder 5"/>
          <p:cNvSpPr>
            <a:spLocks noGrp="1"/>
          </p:cNvSpPr>
          <p:nvPr>
            <p:ph type="sldNum" sz="quarter" idx="12"/>
          </p:nvPr>
        </p:nvSpPr>
        <p:spPr/>
        <p:txBody>
          <a:bodyPr/>
          <a:lstStyle/>
          <a:p>
            <a:fld id="{DEF8B8DC-D98D-4BFD-A5A7-B9270A0B29EB}"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15518317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5576CBF-FFBA-4A09-AB5F-2AAF92A01EE0}" type="datetime1">
              <a:rPr lang="en-AU" smtClean="0">
                <a:solidFill>
                  <a:prstClr val="black">
                    <a:tint val="75000"/>
                  </a:prstClr>
                </a:solidFill>
              </a:rPr>
              <a:pPr/>
              <a:t>15/08/2018</a:t>
            </a:fld>
            <a:endParaRPr lang="en-AU">
              <a:solidFill>
                <a:prstClr val="black">
                  <a:tint val="75000"/>
                </a:prstClr>
              </a:solidFill>
            </a:endParaRPr>
          </a:p>
        </p:txBody>
      </p:sp>
      <p:sp>
        <p:nvSpPr>
          <p:cNvPr id="6" name="Footer Placeholder 5"/>
          <p:cNvSpPr>
            <a:spLocks noGrp="1"/>
          </p:cNvSpPr>
          <p:nvPr>
            <p:ph type="ftr" sz="quarter" idx="11"/>
          </p:nvPr>
        </p:nvSpPr>
        <p:spPr/>
        <p:txBody>
          <a:bodyPr/>
          <a:lstStyle/>
          <a:p>
            <a:endParaRPr lang="en-AU">
              <a:solidFill>
                <a:prstClr val="black">
                  <a:tint val="75000"/>
                </a:prstClr>
              </a:solidFill>
            </a:endParaRPr>
          </a:p>
        </p:txBody>
      </p:sp>
      <p:sp>
        <p:nvSpPr>
          <p:cNvPr id="7" name="Slide Number Placeholder 6"/>
          <p:cNvSpPr>
            <a:spLocks noGrp="1"/>
          </p:cNvSpPr>
          <p:nvPr>
            <p:ph type="sldNum" sz="quarter" idx="12"/>
          </p:nvPr>
        </p:nvSpPr>
        <p:spPr/>
        <p:txBody>
          <a:bodyPr/>
          <a:lstStyle/>
          <a:p>
            <a:fld id="{DEF8B8DC-D98D-4BFD-A5A7-B9270A0B29EB}"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33266528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1"/>
            <a:ext cx="7886700" cy="1104636"/>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400969"/>
            <a:ext cx="3868340"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400969"/>
            <a:ext cx="3887391"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087563"/>
            <a:ext cx="3887391"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1297BE1-EF11-48A9-A597-5760B03161D5}" type="datetime1">
              <a:rPr lang="en-AU" smtClean="0">
                <a:solidFill>
                  <a:prstClr val="black">
                    <a:tint val="75000"/>
                  </a:prstClr>
                </a:solidFill>
              </a:rPr>
              <a:pPr/>
              <a:t>15/08/2018</a:t>
            </a:fld>
            <a:endParaRPr lang="en-AU">
              <a:solidFill>
                <a:prstClr val="black">
                  <a:tint val="75000"/>
                </a:prstClr>
              </a:solidFill>
            </a:endParaRPr>
          </a:p>
        </p:txBody>
      </p:sp>
      <p:sp>
        <p:nvSpPr>
          <p:cNvPr id="8" name="Footer Placeholder 7"/>
          <p:cNvSpPr>
            <a:spLocks noGrp="1"/>
          </p:cNvSpPr>
          <p:nvPr>
            <p:ph type="ftr" sz="quarter" idx="11"/>
          </p:nvPr>
        </p:nvSpPr>
        <p:spPr/>
        <p:txBody>
          <a:bodyPr/>
          <a:lstStyle/>
          <a:p>
            <a:endParaRPr lang="en-AU">
              <a:solidFill>
                <a:prstClr val="black">
                  <a:tint val="75000"/>
                </a:prstClr>
              </a:solidFill>
            </a:endParaRPr>
          </a:p>
        </p:txBody>
      </p:sp>
      <p:sp>
        <p:nvSpPr>
          <p:cNvPr id="9" name="Slide Number Placeholder 8"/>
          <p:cNvSpPr>
            <a:spLocks noGrp="1"/>
          </p:cNvSpPr>
          <p:nvPr>
            <p:ph type="sldNum" sz="quarter" idx="12"/>
          </p:nvPr>
        </p:nvSpPr>
        <p:spPr/>
        <p:txBody>
          <a:bodyPr/>
          <a:lstStyle/>
          <a:p>
            <a:fld id="{DEF8B8DC-D98D-4BFD-A5A7-B9270A0B29EB}"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24123474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F011A37-9CF8-4D31-BA29-A23003B6ECF4}" type="datetime1">
              <a:rPr lang="en-AU" smtClean="0">
                <a:solidFill>
                  <a:prstClr val="black">
                    <a:tint val="75000"/>
                  </a:prstClr>
                </a:solidFill>
              </a:rPr>
              <a:pPr/>
              <a:t>15/08/2018</a:t>
            </a:fld>
            <a:endParaRPr lang="en-AU">
              <a:solidFill>
                <a:prstClr val="black">
                  <a:tint val="75000"/>
                </a:prstClr>
              </a:solidFill>
            </a:endParaRPr>
          </a:p>
        </p:txBody>
      </p:sp>
      <p:sp>
        <p:nvSpPr>
          <p:cNvPr id="4" name="Footer Placeholder 3"/>
          <p:cNvSpPr>
            <a:spLocks noGrp="1"/>
          </p:cNvSpPr>
          <p:nvPr>
            <p:ph type="ftr" sz="quarter" idx="11"/>
          </p:nvPr>
        </p:nvSpPr>
        <p:spPr/>
        <p:txBody>
          <a:bodyPr/>
          <a:lstStyle/>
          <a:p>
            <a:endParaRPr lang="en-AU">
              <a:solidFill>
                <a:prstClr val="black">
                  <a:tint val="75000"/>
                </a:prstClr>
              </a:solidFill>
            </a:endParaRPr>
          </a:p>
        </p:txBody>
      </p:sp>
      <p:sp>
        <p:nvSpPr>
          <p:cNvPr id="5" name="Slide Number Placeholder 4"/>
          <p:cNvSpPr>
            <a:spLocks noGrp="1"/>
          </p:cNvSpPr>
          <p:nvPr>
            <p:ph type="sldNum" sz="quarter" idx="12"/>
          </p:nvPr>
        </p:nvSpPr>
        <p:spPr/>
        <p:txBody>
          <a:bodyPr/>
          <a:lstStyle/>
          <a:p>
            <a:fld id="{DEF8B8DC-D98D-4BFD-A5A7-B9270A0B29EB}"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35568443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54B5E0-2DB9-40C2-97A6-C224ACAF3739}" type="datetime1">
              <a:rPr lang="en-AU" smtClean="0">
                <a:solidFill>
                  <a:prstClr val="black">
                    <a:tint val="75000"/>
                  </a:prstClr>
                </a:solidFill>
              </a:rPr>
              <a:pPr/>
              <a:t>15/08/2018</a:t>
            </a:fld>
            <a:endParaRPr lang="en-AU">
              <a:solidFill>
                <a:prstClr val="black">
                  <a:tint val="75000"/>
                </a:prstClr>
              </a:solidFill>
            </a:endParaRPr>
          </a:p>
        </p:txBody>
      </p:sp>
      <p:sp>
        <p:nvSpPr>
          <p:cNvPr id="3" name="Footer Placeholder 2"/>
          <p:cNvSpPr>
            <a:spLocks noGrp="1"/>
          </p:cNvSpPr>
          <p:nvPr>
            <p:ph type="ftr" sz="quarter" idx="11"/>
          </p:nvPr>
        </p:nvSpPr>
        <p:spPr/>
        <p:txBody>
          <a:bodyPr/>
          <a:lstStyle/>
          <a:p>
            <a:endParaRPr lang="en-AU">
              <a:solidFill>
                <a:prstClr val="black">
                  <a:tint val="75000"/>
                </a:prstClr>
              </a:solidFill>
            </a:endParaRPr>
          </a:p>
        </p:txBody>
      </p:sp>
      <p:sp>
        <p:nvSpPr>
          <p:cNvPr id="4" name="Slide Number Placeholder 3"/>
          <p:cNvSpPr>
            <a:spLocks noGrp="1"/>
          </p:cNvSpPr>
          <p:nvPr>
            <p:ph type="sldNum" sz="quarter" idx="12"/>
          </p:nvPr>
        </p:nvSpPr>
        <p:spPr>
          <a:xfrm>
            <a:off x="8631043" y="5399708"/>
            <a:ext cx="456735" cy="304271"/>
          </a:xfrm>
        </p:spPr>
        <p:txBody>
          <a:bodyPr/>
          <a:lstStyle>
            <a:lvl1pPr>
              <a:defRPr sz="1400">
                <a:solidFill>
                  <a:schemeClr val="bg1"/>
                </a:solidFill>
              </a:defRPr>
            </a:lvl1pPr>
          </a:lstStyle>
          <a:p>
            <a:fld id="{DEF8B8DC-D98D-4BFD-A5A7-B9270A0B29EB}" type="slidenum">
              <a:rPr lang="en-AU" smtClean="0">
                <a:solidFill>
                  <a:prstClr val="white"/>
                </a:solidFill>
              </a:rPr>
              <a:pPr/>
              <a:t>‹#›</a:t>
            </a:fld>
            <a:endParaRPr lang="en-AU">
              <a:solidFill>
                <a:prstClr val="white"/>
              </a:solidFill>
            </a:endParaRPr>
          </a:p>
        </p:txBody>
      </p:sp>
    </p:spTree>
    <p:extLst>
      <p:ext uri="{BB962C8B-B14F-4D97-AF65-F5344CB8AC3E}">
        <p14:creationId xmlns:p14="http://schemas.microsoft.com/office/powerpoint/2010/main" val="5714708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822855"/>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152F436-C86D-42AF-BD0A-5C9E99D97AD9}" type="datetime1">
              <a:rPr lang="en-AU" smtClean="0">
                <a:solidFill>
                  <a:prstClr val="black">
                    <a:tint val="75000"/>
                  </a:prstClr>
                </a:solidFill>
              </a:rPr>
              <a:pPr/>
              <a:t>15/08/2018</a:t>
            </a:fld>
            <a:endParaRPr lang="en-AU">
              <a:solidFill>
                <a:prstClr val="black">
                  <a:tint val="75000"/>
                </a:prstClr>
              </a:solidFill>
            </a:endParaRPr>
          </a:p>
        </p:txBody>
      </p:sp>
      <p:sp>
        <p:nvSpPr>
          <p:cNvPr id="6" name="Footer Placeholder 5"/>
          <p:cNvSpPr>
            <a:spLocks noGrp="1"/>
          </p:cNvSpPr>
          <p:nvPr>
            <p:ph type="ftr" sz="quarter" idx="11"/>
          </p:nvPr>
        </p:nvSpPr>
        <p:spPr/>
        <p:txBody>
          <a:bodyPr/>
          <a:lstStyle/>
          <a:p>
            <a:endParaRPr lang="en-AU">
              <a:solidFill>
                <a:prstClr val="black">
                  <a:tint val="75000"/>
                </a:prstClr>
              </a:solidFill>
            </a:endParaRPr>
          </a:p>
        </p:txBody>
      </p:sp>
      <p:sp>
        <p:nvSpPr>
          <p:cNvPr id="7" name="Slide Number Placeholder 6"/>
          <p:cNvSpPr>
            <a:spLocks noGrp="1"/>
          </p:cNvSpPr>
          <p:nvPr>
            <p:ph type="sldNum" sz="quarter" idx="12"/>
          </p:nvPr>
        </p:nvSpPr>
        <p:spPr/>
        <p:txBody>
          <a:bodyPr/>
          <a:lstStyle/>
          <a:p>
            <a:fld id="{DEF8B8DC-D98D-4BFD-A5A7-B9270A0B29EB}"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24186300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822855"/>
            <a:ext cx="4629150" cy="4061354"/>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FFB1A9BE-C885-415D-B3FB-60D6991DC0C9}" type="datetime1">
              <a:rPr lang="en-AU" smtClean="0">
                <a:solidFill>
                  <a:prstClr val="black">
                    <a:tint val="75000"/>
                  </a:prstClr>
                </a:solidFill>
              </a:rPr>
              <a:pPr/>
              <a:t>15/08/2018</a:t>
            </a:fld>
            <a:endParaRPr lang="en-AU">
              <a:solidFill>
                <a:prstClr val="black">
                  <a:tint val="75000"/>
                </a:prstClr>
              </a:solidFill>
            </a:endParaRPr>
          </a:p>
        </p:txBody>
      </p:sp>
      <p:sp>
        <p:nvSpPr>
          <p:cNvPr id="6" name="Footer Placeholder 5"/>
          <p:cNvSpPr>
            <a:spLocks noGrp="1"/>
          </p:cNvSpPr>
          <p:nvPr>
            <p:ph type="ftr" sz="quarter" idx="11"/>
          </p:nvPr>
        </p:nvSpPr>
        <p:spPr/>
        <p:txBody>
          <a:bodyPr/>
          <a:lstStyle/>
          <a:p>
            <a:endParaRPr lang="en-AU">
              <a:solidFill>
                <a:prstClr val="black">
                  <a:tint val="75000"/>
                </a:prstClr>
              </a:solidFill>
            </a:endParaRPr>
          </a:p>
        </p:txBody>
      </p:sp>
      <p:sp>
        <p:nvSpPr>
          <p:cNvPr id="7" name="Slide Number Placeholder 6"/>
          <p:cNvSpPr>
            <a:spLocks noGrp="1"/>
          </p:cNvSpPr>
          <p:nvPr>
            <p:ph type="sldNum" sz="quarter" idx="12"/>
          </p:nvPr>
        </p:nvSpPr>
        <p:spPr/>
        <p:txBody>
          <a:bodyPr/>
          <a:lstStyle/>
          <a:p>
            <a:fld id="{DEF8B8DC-D98D-4BFD-A5A7-B9270A0B29EB}"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4525249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5D8C64-15FA-4719-BC92-E8BF143A2064}" type="datetime1">
              <a:rPr lang="en-AU" smtClean="0">
                <a:solidFill>
                  <a:prstClr val="black">
                    <a:tint val="75000"/>
                  </a:prstClr>
                </a:solidFill>
              </a:rPr>
              <a:pPr/>
              <a:t>15/08/2018</a:t>
            </a:fld>
            <a:endParaRPr lang="en-AU">
              <a:solidFill>
                <a:prstClr val="black">
                  <a:tint val="75000"/>
                </a:prstClr>
              </a:solidFill>
            </a:endParaRPr>
          </a:p>
        </p:txBody>
      </p:sp>
      <p:sp>
        <p:nvSpPr>
          <p:cNvPr id="5" name="Footer Placeholder 4"/>
          <p:cNvSpPr>
            <a:spLocks noGrp="1"/>
          </p:cNvSpPr>
          <p:nvPr>
            <p:ph type="ftr" sz="quarter" idx="11"/>
          </p:nvPr>
        </p:nvSpPr>
        <p:spPr/>
        <p:txBody>
          <a:bodyPr/>
          <a:lstStyle/>
          <a:p>
            <a:endParaRPr lang="en-AU">
              <a:solidFill>
                <a:prstClr val="black">
                  <a:tint val="75000"/>
                </a:prstClr>
              </a:solidFill>
            </a:endParaRPr>
          </a:p>
        </p:txBody>
      </p:sp>
      <p:sp>
        <p:nvSpPr>
          <p:cNvPr id="6" name="Slide Number Placeholder 5"/>
          <p:cNvSpPr>
            <a:spLocks noGrp="1"/>
          </p:cNvSpPr>
          <p:nvPr>
            <p:ph type="sldNum" sz="quarter" idx="12"/>
          </p:nvPr>
        </p:nvSpPr>
        <p:spPr/>
        <p:txBody>
          <a:bodyPr/>
          <a:lstStyle/>
          <a:p>
            <a:fld id="{DEF8B8DC-D98D-4BFD-A5A7-B9270A0B29EB}"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6508969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04271"/>
            <a:ext cx="1971675" cy="48431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04271"/>
            <a:ext cx="5800725" cy="484319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01916E-2ABB-49A1-B21D-A7B1D0E59402}" type="datetime1">
              <a:rPr lang="en-AU" smtClean="0">
                <a:solidFill>
                  <a:prstClr val="black">
                    <a:tint val="75000"/>
                  </a:prstClr>
                </a:solidFill>
              </a:rPr>
              <a:pPr/>
              <a:t>15/08/2018</a:t>
            </a:fld>
            <a:endParaRPr lang="en-AU">
              <a:solidFill>
                <a:prstClr val="black">
                  <a:tint val="75000"/>
                </a:prstClr>
              </a:solidFill>
            </a:endParaRPr>
          </a:p>
        </p:txBody>
      </p:sp>
      <p:sp>
        <p:nvSpPr>
          <p:cNvPr id="5" name="Footer Placeholder 4"/>
          <p:cNvSpPr>
            <a:spLocks noGrp="1"/>
          </p:cNvSpPr>
          <p:nvPr>
            <p:ph type="ftr" sz="quarter" idx="11"/>
          </p:nvPr>
        </p:nvSpPr>
        <p:spPr/>
        <p:txBody>
          <a:bodyPr/>
          <a:lstStyle/>
          <a:p>
            <a:endParaRPr lang="en-AU">
              <a:solidFill>
                <a:prstClr val="black">
                  <a:tint val="75000"/>
                </a:prstClr>
              </a:solidFill>
            </a:endParaRPr>
          </a:p>
        </p:txBody>
      </p:sp>
      <p:sp>
        <p:nvSpPr>
          <p:cNvPr id="6" name="Slide Number Placeholder 5"/>
          <p:cNvSpPr>
            <a:spLocks noGrp="1"/>
          </p:cNvSpPr>
          <p:nvPr>
            <p:ph type="sldNum" sz="quarter" idx="12"/>
          </p:nvPr>
        </p:nvSpPr>
        <p:spPr/>
        <p:txBody>
          <a:bodyPr/>
          <a:lstStyle/>
          <a:p>
            <a:fld id="{DEF8B8DC-D98D-4BFD-A5A7-B9270A0B29EB}"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30621176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75000"/>
                  </a:schemeClr>
                </a:solidFill>
              </a:defRPr>
            </a:lvl1pPr>
          </a:lstStyle>
          <a:p>
            <a:fld id="{79C3B5C6-B61E-44DF-BE5F-A5FF9007E622}" type="datetimeFigureOut">
              <a:rPr lang="en-AU" smtClean="0"/>
              <a:t>15/08/2018</a:t>
            </a:fld>
            <a:endParaRPr lang="en-AU"/>
          </a:p>
        </p:txBody>
      </p:sp>
      <p:sp>
        <p:nvSpPr>
          <p:cNvPr id="5" name="Footer Placeholder 4"/>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457950" y="5296959"/>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fld id="{DEF8B8DC-D98D-4BFD-A5A7-B9270A0B29EB}" type="slidenum">
              <a:rPr lang="en-AU" smtClean="0"/>
              <a:t>‹#›</a:t>
            </a:fld>
            <a:endParaRPr lang="en-AU"/>
          </a:p>
        </p:txBody>
      </p:sp>
    </p:spTree>
    <p:extLst>
      <p:ext uri="{BB962C8B-B14F-4D97-AF65-F5344CB8AC3E}">
        <p14:creationId xmlns:p14="http://schemas.microsoft.com/office/powerpoint/2010/main" val="72946490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75000"/>
                  </a:schemeClr>
                </a:solidFill>
              </a:defRPr>
            </a:lvl1pPr>
          </a:lstStyle>
          <a:p>
            <a:fld id="{F4B32542-9C57-4BD4-91A4-8CBB3843D6DD}" type="datetime1">
              <a:rPr lang="en-AU" smtClean="0">
                <a:solidFill>
                  <a:prstClr val="black">
                    <a:tint val="75000"/>
                  </a:prstClr>
                </a:solidFill>
              </a:rPr>
              <a:pPr/>
              <a:t>15/08/2018</a:t>
            </a:fld>
            <a:endParaRPr lang="en-AU">
              <a:solidFill>
                <a:prstClr val="black">
                  <a:tint val="75000"/>
                </a:prstClr>
              </a:solidFill>
            </a:endParaRPr>
          </a:p>
        </p:txBody>
      </p:sp>
      <p:sp>
        <p:nvSpPr>
          <p:cNvPr id="5" name="Footer Placeholder 4"/>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AU">
              <a:solidFill>
                <a:prstClr val="black">
                  <a:tint val="75000"/>
                </a:prstClr>
              </a:solidFill>
            </a:endParaRPr>
          </a:p>
        </p:txBody>
      </p:sp>
      <p:sp>
        <p:nvSpPr>
          <p:cNvPr id="6" name="Slide Number Placeholder 5"/>
          <p:cNvSpPr>
            <a:spLocks noGrp="1"/>
          </p:cNvSpPr>
          <p:nvPr>
            <p:ph type="sldNum" sz="quarter" idx="4"/>
          </p:nvPr>
        </p:nvSpPr>
        <p:spPr>
          <a:xfrm>
            <a:off x="6457950" y="5296959"/>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fld id="{DEF8B8DC-D98D-4BFD-A5A7-B9270A0B29EB}" type="slidenum">
              <a:rPr lang="en-AU" smtClean="0">
                <a:solidFill>
                  <a:prstClr val="black">
                    <a:tint val="75000"/>
                  </a:prstClr>
                </a:solidFill>
              </a:rPr>
              <a:pPr/>
              <a:t>‹#›</a:t>
            </a:fld>
            <a:endParaRPr lang="en-AU">
              <a:solidFill>
                <a:prstClr val="black">
                  <a:tint val="75000"/>
                </a:prstClr>
              </a:solidFill>
            </a:endParaRPr>
          </a:p>
        </p:txBody>
      </p:sp>
    </p:spTree>
    <p:extLst>
      <p:ext uri="{BB962C8B-B14F-4D97-AF65-F5344CB8AC3E}">
        <p14:creationId xmlns:p14="http://schemas.microsoft.com/office/powerpoint/2010/main" val="174072657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emf"/></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9.tif"/><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8.tiff"/><Relationship Id="rId5" Type="http://schemas.openxmlformats.org/officeDocument/2006/relationships/image" Target="../media/image7.tiff"/><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image" Target="../media/image10.emf"/></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8" Type="http://schemas.openxmlformats.org/officeDocument/2006/relationships/image" Target="../media/image17.tiff"/><Relationship Id="rId3" Type="http://schemas.openxmlformats.org/officeDocument/2006/relationships/image" Target="../media/image1.jpeg"/><Relationship Id="rId7" Type="http://schemas.openxmlformats.org/officeDocument/2006/relationships/image" Target="../media/image16.tiff"/><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5.tiff"/><Relationship Id="rId5" Type="http://schemas.openxmlformats.org/officeDocument/2006/relationships/image" Target="../media/image14.tiff"/><Relationship Id="rId10" Type="http://schemas.openxmlformats.org/officeDocument/2006/relationships/image" Target="../media/image19.tiff"/><Relationship Id="rId4" Type="http://schemas.openxmlformats.org/officeDocument/2006/relationships/image" Target="../media/image13.tiff"/><Relationship Id="rId9" Type="http://schemas.openxmlformats.org/officeDocument/2006/relationships/image" Target="../media/image18.tiff"/></Relationships>
</file>

<file path=ppt/slides/_rels/slide9.xml.rels><?xml version="1.0" encoding="UTF-8" standalone="yes"?>
<Relationships xmlns="http://schemas.openxmlformats.org/package/2006/relationships"><Relationship Id="rId8" Type="http://schemas.openxmlformats.org/officeDocument/2006/relationships/image" Target="../media/image24.tiff"/><Relationship Id="rId3" Type="http://schemas.openxmlformats.org/officeDocument/2006/relationships/image" Target="../media/image1.jpeg"/><Relationship Id="rId7" Type="http://schemas.openxmlformats.org/officeDocument/2006/relationships/image" Target="../media/image23.tiff"/><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2.tiff"/><Relationship Id="rId5" Type="http://schemas.openxmlformats.org/officeDocument/2006/relationships/image" Target="../media/image21.tiff"/><Relationship Id="rId4" Type="http://schemas.openxmlformats.org/officeDocument/2006/relationships/image" Target="../media/image20.tiff"/></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5.tiff"/></Relationships>
</file>

<file path=ppt/slides/_rels/slide11.xml.rels><?xml version="1.0" encoding="UTF-8" standalone="yes"?>
<Relationships xmlns="http://schemas.openxmlformats.org/package/2006/relationships"><Relationship Id="rId3" Type="http://schemas.openxmlformats.org/officeDocument/2006/relationships/image" Target="../media/image26.tif"/><Relationship Id="rId7" Type="http://schemas.microsoft.com/office/2007/relationships/hdphoto" Target="../media/hdphoto1.wdp"/><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tiff"/><Relationship Id="rId4" Type="http://schemas.openxmlformats.org/officeDocument/2006/relationships/image" Target="../media/image1.jpeg"/></Relationships>
</file>

<file path=ppt/slides/_rels/slide12.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37.jpeg"/><Relationship Id="rId18" Type="http://schemas.openxmlformats.org/officeDocument/2006/relationships/image" Target="../media/image42.jpeg"/><Relationship Id="rId3" Type="http://schemas.openxmlformats.org/officeDocument/2006/relationships/image" Target="../media/image1.jpeg"/><Relationship Id="rId21" Type="http://schemas.openxmlformats.org/officeDocument/2006/relationships/image" Target="../media/image45.jpeg"/><Relationship Id="rId7" Type="http://schemas.openxmlformats.org/officeDocument/2006/relationships/image" Target="../media/image32.png"/><Relationship Id="rId12" Type="http://schemas.openxmlformats.org/officeDocument/2006/relationships/image" Target="../media/image36.jpeg"/><Relationship Id="rId17" Type="http://schemas.openxmlformats.org/officeDocument/2006/relationships/image" Target="../media/image41.jpeg"/><Relationship Id="rId2" Type="http://schemas.openxmlformats.org/officeDocument/2006/relationships/notesSlide" Target="../notesSlides/notesSlide12.xml"/><Relationship Id="rId16" Type="http://schemas.openxmlformats.org/officeDocument/2006/relationships/image" Target="../media/image40.jpeg"/><Relationship Id="rId20" Type="http://schemas.openxmlformats.org/officeDocument/2006/relationships/image" Target="../media/image44.tiff"/><Relationship Id="rId1" Type="http://schemas.openxmlformats.org/officeDocument/2006/relationships/slideLayout" Target="../slideLayouts/slideLayout7.xml"/><Relationship Id="rId6" Type="http://schemas.openxmlformats.org/officeDocument/2006/relationships/image" Target="../media/image31.png"/><Relationship Id="rId11" Type="http://schemas.openxmlformats.org/officeDocument/2006/relationships/image" Target="../media/image35.jpeg"/><Relationship Id="rId24" Type="http://schemas.openxmlformats.org/officeDocument/2006/relationships/image" Target="../media/image48.tiff"/><Relationship Id="rId5" Type="http://schemas.openxmlformats.org/officeDocument/2006/relationships/image" Target="../media/image30.jpeg"/><Relationship Id="rId15" Type="http://schemas.openxmlformats.org/officeDocument/2006/relationships/image" Target="../media/image39.png"/><Relationship Id="rId23" Type="http://schemas.openxmlformats.org/officeDocument/2006/relationships/image" Target="../media/image47.jpeg"/><Relationship Id="rId10" Type="http://schemas.openxmlformats.org/officeDocument/2006/relationships/image" Target="../media/image34.jpeg"/><Relationship Id="rId19" Type="http://schemas.openxmlformats.org/officeDocument/2006/relationships/image" Target="../media/image43.jpeg"/><Relationship Id="rId4" Type="http://schemas.openxmlformats.org/officeDocument/2006/relationships/image" Target="../media/image29.tiff"/><Relationship Id="rId9" Type="http://schemas.openxmlformats.org/officeDocument/2006/relationships/image" Target="../media/image33.png"/><Relationship Id="rId14" Type="http://schemas.openxmlformats.org/officeDocument/2006/relationships/image" Target="../media/image38.png"/><Relationship Id="rId22" Type="http://schemas.openxmlformats.org/officeDocument/2006/relationships/image" Target="../media/image46.tiff"/></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49.tiff"/></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50.tiff"/></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51.tiff"/><Relationship Id="rId5" Type="http://schemas.openxmlformats.org/officeDocument/2006/relationships/image" Target="NULL"/><Relationship Id="rId4" Type="http://schemas.openxmlformats.org/officeDocument/2006/relationships/image" Target="NULL"/></Relationships>
</file>

<file path=ppt/slides/_rels/slide16.xml.rels><?xml version="1.0" encoding="UTF-8" standalone="yes"?>
<Relationships xmlns="http://schemas.openxmlformats.org/package/2006/relationships"><Relationship Id="rId3" Type="http://schemas.openxmlformats.org/officeDocument/2006/relationships/image" Target="../media/image52.tiff"/><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53.tiff"/></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91328" y="2365850"/>
            <a:ext cx="8319009" cy="1204826"/>
          </a:xfrm>
          <a:prstGeom prst="rect">
            <a:avLst/>
          </a:prstGeom>
        </p:spPr>
        <p:txBody>
          <a:bodyPr>
            <a:normAutofit fontScale="900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AU" b="1" dirty="0">
                <a:solidFill>
                  <a:schemeClr val="bg1"/>
                </a:solidFill>
              </a:rPr>
              <a:t/>
            </a:r>
            <a:br>
              <a:rPr lang="en-AU" b="1" dirty="0">
                <a:solidFill>
                  <a:schemeClr val="bg1"/>
                </a:solidFill>
              </a:rPr>
            </a:br>
            <a:r>
              <a:rPr lang="en-US" sz="3600" b="1" dirty="0"/>
              <a:t>Free-Standing Graphene on 3C-SiC Nanostructures </a:t>
            </a:r>
            <a:endParaRPr lang="en-AU" sz="3600" dirty="0"/>
          </a:p>
        </p:txBody>
      </p:sp>
      <p:sp>
        <p:nvSpPr>
          <p:cNvPr id="3" name="Subtitle 2"/>
          <p:cNvSpPr txBox="1">
            <a:spLocks/>
          </p:cNvSpPr>
          <p:nvPr/>
        </p:nvSpPr>
        <p:spPr>
          <a:xfrm>
            <a:off x="361789" y="3809554"/>
            <a:ext cx="7978085" cy="730362"/>
          </a:xfrm>
          <a:prstGeom prst="rect">
            <a:avLst/>
          </a:prstGeom>
        </p:spPr>
        <p:txBody>
          <a:bodyPr wrap="square">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2000" b="1" u="sng" dirty="0">
                <a:ea typeface="Arial Narrow" charset="0"/>
                <a:cs typeface="Arial Narrow" charset="0"/>
              </a:rPr>
              <a:t>Mojtaba Amjadipour</a:t>
            </a:r>
            <a:r>
              <a:rPr lang="en-US" sz="2000" dirty="0">
                <a:ea typeface="Arial Narrow" charset="0"/>
                <a:cs typeface="Arial Narrow" charset="0"/>
              </a:rPr>
              <a:t>, Jennifer MacLeod, </a:t>
            </a:r>
            <a:r>
              <a:rPr lang="en-US" sz="2000" dirty="0" smtClean="0">
                <a:ea typeface="Arial Narrow" charset="0"/>
                <a:cs typeface="Arial Narrow" charset="0"/>
              </a:rPr>
              <a:t>Josh </a:t>
            </a:r>
            <a:r>
              <a:rPr lang="en-US" sz="2000" dirty="0">
                <a:ea typeface="Arial Narrow" charset="0"/>
                <a:cs typeface="Arial Narrow" charset="0"/>
              </a:rPr>
              <a:t>Lipton-Duffin, </a:t>
            </a:r>
            <a:r>
              <a:rPr lang="en-US" sz="2000" dirty="0" smtClean="0">
                <a:ea typeface="Arial Narrow" charset="0"/>
                <a:cs typeface="Arial Narrow" charset="0"/>
              </a:rPr>
              <a:t>Anton Tadich, </a:t>
            </a:r>
            <a:r>
              <a:rPr lang="en-AU" sz="2000" dirty="0" smtClean="0"/>
              <a:t>John Boeckl, </a:t>
            </a:r>
            <a:r>
              <a:rPr lang="en-US" sz="2000" dirty="0" smtClean="0">
                <a:ea typeface="Arial Narrow" charset="0"/>
                <a:cs typeface="Arial Narrow" charset="0"/>
              </a:rPr>
              <a:t>Francesca </a:t>
            </a:r>
            <a:r>
              <a:rPr lang="en-US" sz="2000" dirty="0">
                <a:ea typeface="Arial Narrow" charset="0"/>
                <a:cs typeface="Arial Narrow" charset="0"/>
              </a:rPr>
              <a:t>Iacopi, and </a:t>
            </a:r>
            <a:r>
              <a:rPr lang="en-AU" sz="2000" dirty="0">
                <a:ea typeface="Arial Narrow" charset="0"/>
                <a:cs typeface="Arial Narrow" charset="0"/>
              </a:rPr>
              <a:t>Nunzio </a:t>
            </a:r>
            <a:r>
              <a:rPr lang="en-AU" sz="2000" dirty="0" smtClean="0">
                <a:ea typeface="Arial Narrow" charset="0"/>
                <a:cs typeface="Arial Narrow" charset="0"/>
              </a:rPr>
              <a:t>Motta</a:t>
            </a:r>
            <a:endParaRPr lang="en-AU" sz="1600" dirty="0">
              <a:solidFill>
                <a:schemeClr val="bg2">
                  <a:lumMod val="50000"/>
                </a:schemeClr>
              </a:solidFill>
              <a:ea typeface="Arial Narrow" charset="0"/>
              <a:cs typeface="Arial Narrow" charset="0"/>
            </a:endParaRPr>
          </a:p>
          <a:p>
            <a:pPr marL="0" indent="0">
              <a:buNone/>
            </a:pPr>
            <a:endParaRPr lang="en-US" sz="2000" b="1" dirty="0">
              <a:ea typeface="Abadi MT Condensed Light" charset="0"/>
              <a:cs typeface="Abadi MT Condensed Light" charset="0"/>
            </a:endParaRPr>
          </a:p>
          <a:p>
            <a:endParaRPr lang="en-US" sz="2000" b="1" dirty="0">
              <a:ea typeface="Abadi MT Condensed Light" charset="0"/>
              <a:cs typeface="Abadi MT Condensed Light" charset="0"/>
            </a:endParaRPr>
          </a:p>
          <a:p>
            <a:endParaRPr lang="en-AU" sz="1600" dirty="0">
              <a:solidFill>
                <a:schemeClr val="bg2">
                  <a:lumMod val="50000"/>
                </a:schemeClr>
              </a:solidFill>
              <a:ea typeface="Abadi MT Condensed Light" charset="0"/>
              <a:cs typeface="Abadi MT Condensed Light" charset="0"/>
            </a:endParaRPr>
          </a:p>
        </p:txBody>
      </p:sp>
      <p:pic>
        <p:nvPicPr>
          <p:cNvPr id="5" name="Picture 8" descr="D:\Demo Poster material for Attendees\Images\QUT_Square_CMYK.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53434" y="860229"/>
            <a:ext cx="1266743" cy="1266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9491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5375005"/>
            <a:ext cx="9144000" cy="339995"/>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AU" sz="1013"/>
          </a:p>
        </p:txBody>
      </p:sp>
      <p:sp>
        <p:nvSpPr>
          <p:cNvPr id="5" name="Rectangle 4"/>
          <p:cNvSpPr/>
          <p:nvPr/>
        </p:nvSpPr>
        <p:spPr>
          <a:xfrm>
            <a:off x="1" y="5305262"/>
            <a:ext cx="9144000" cy="697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AU" sz="1013"/>
          </a:p>
        </p:txBody>
      </p:sp>
      <p:pic>
        <p:nvPicPr>
          <p:cNvPr id="6" name="Picture 8" descr="D:\Demo Poster material for Attendees\Images\QUT_Square_CMYK.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5283000"/>
            <a:ext cx="432000" cy="432000"/>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p:cNvCxnSpPr/>
          <p:nvPr/>
        </p:nvCxnSpPr>
        <p:spPr>
          <a:xfrm>
            <a:off x="857250" y="772771"/>
            <a:ext cx="7429500" cy="0"/>
          </a:xfrm>
          <a:prstGeom prst="line">
            <a:avLst/>
          </a:prstGeom>
          <a:ln w="12700"/>
        </p:spPr>
        <p:style>
          <a:lnRef idx="1">
            <a:schemeClr val="dk1"/>
          </a:lnRef>
          <a:fillRef idx="0">
            <a:schemeClr val="dk1"/>
          </a:fillRef>
          <a:effectRef idx="0">
            <a:schemeClr val="dk1"/>
          </a:effectRef>
          <a:fontRef idx="minor">
            <a:schemeClr val="tx1"/>
          </a:fontRef>
        </p:style>
      </p:cxnSp>
      <p:sp>
        <p:nvSpPr>
          <p:cNvPr id="14" name="Rectangle 13"/>
          <p:cNvSpPr/>
          <p:nvPr/>
        </p:nvSpPr>
        <p:spPr>
          <a:xfrm>
            <a:off x="857250" y="176064"/>
            <a:ext cx="1370888" cy="461665"/>
          </a:xfrm>
          <a:prstGeom prst="rect">
            <a:avLst/>
          </a:prstGeom>
        </p:spPr>
        <p:txBody>
          <a:bodyPr wrap="none">
            <a:spAutoFit/>
          </a:bodyPr>
          <a:lstStyle/>
          <a:p>
            <a:r>
              <a:rPr lang="en-AU" sz="2400" dirty="0" smtClean="0"/>
              <a:t>Overview</a:t>
            </a:r>
            <a:endParaRPr lang="en-AU" sz="2400" dirty="0"/>
          </a:p>
        </p:txBody>
      </p:sp>
      <p:sp>
        <p:nvSpPr>
          <p:cNvPr id="16" name="Content Placeholder 5"/>
          <p:cNvSpPr txBox="1">
            <a:spLocks/>
          </p:cNvSpPr>
          <p:nvPr/>
        </p:nvSpPr>
        <p:spPr>
          <a:xfrm>
            <a:off x="762000" y="1215021"/>
            <a:ext cx="7343775" cy="3750246"/>
          </a:xfrm>
          <a:prstGeom prst="rect">
            <a:avLst/>
          </a:prstGeom>
        </p:spPr>
        <p:txBody>
          <a:bodyPr>
            <a:normAutofit lnSpcReduction="1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61950" indent="-361950">
              <a:buFont typeface="Wingdings" panose="05000000000000000000" pitchFamily="2" charset="2"/>
              <a:buChar char="v"/>
            </a:pPr>
            <a:r>
              <a:rPr lang="en-US" sz="2400" dirty="0" smtClean="0"/>
              <a:t>Why graphene on SiC?</a:t>
            </a:r>
          </a:p>
          <a:p>
            <a:pPr marL="0" indent="0">
              <a:lnSpc>
                <a:spcPct val="100000"/>
              </a:lnSpc>
              <a:buNone/>
            </a:pPr>
            <a:endParaRPr lang="en-US" sz="2400" dirty="0" smtClean="0"/>
          </a:p>
          <a:p>
            <a:pPr marL="361950" indent="-361950">
              <a:buFont typeface="Wingdings" panose="05000000000000000000" pitchFamily="2" charset="2"/>
              <a:buChar char="v"/>
            </a:pPr>
            <a:r>
              <a:rPr lang="en-US" sz="2400" dirty="0"/>
              <a:t>E</a:t>
            </a:r>
            <a:r>
              <a:rPr lang="en-US" sz="2400" dirty="0" smtClean="0"/>
              <a:t>pitaxial graphene growth on SiC</a:t>
            </a:r>
          </a:p>
          <a:p>
            <a:pPr marL="0" indent="0">
              <a:buNone/>
            </a:pPr>
            <a:endParaRPr lang="en-US" sz="2400" dirty="0" smtClean="0"/>
          </a:p>
          <a:p>
            <a:pPr marL="361950" indent="-361950">
              <a:buFont typeface="Wingdings" panose="05000000000000000000" pitchFamily="2" charset="2"/>
              <a:buChar char="v"/>
            </a:pPr>
            <a:r>
              <a:rPr lang="en-US" sz="2400" dirty="0" smtClean="0"/>
              <a:t>Use of </a:t>
            </a:r>
            <a:r>
              <a:rPr lang="en-US" sz="2400" dirty="0"/>
              <a:t>a</a:t>
            </a:r>
            <a:r>
              <a:rPr lang="en-US" sz="2400" dirty="0" smtClean="0"/>
              <a:t>tomic hydrogen for epitaxial graphene growth</a:t>
            </a:r>
          </a:p>
          <a:p>
            <a:pPr marL="0" indent="0">
              <a:buNone/>
            </a:pPr>
            <a:endParaRPr lang="en-US" sz="2400" dirty="0" smtClean="0"/>
          </a:p>
          <a:p>
            <a:pPr marL="361950" indent="-361950">
              <a:buFont typeface="Wingdings" panose="05000000000000000000" pitchFamily="2" charset="2"/>
              <a:buChar char="v"/>
            </a:pPr>
            <a:r>
              <a:rPr lang="en-US" sz="2400" dirty="0"/>
              <a:t>Graphene on FIB patterned SiC nanostructures</a:t>
            </a:r>
          </a:p>
          <a:p>
            <a:pPr marL="0" indent="0">
              <a:buNone/>
            </a:pPr>
            <a:endParaRPr lang="en-US" sz="2400" dirty="0"/>
          </a:p>
          <a:p>
            <a:pPr marL="361950" indent="-361950">
              <a:buFont typeface="Wingdings" panose="05000000000000000000" pitchFamily="2" charset="2"/>
              <a:buChar char="v"/>
            </a:pPr>
            <a:r>
              <a:rPr lang="en-US" sz="2400" dirty="0" smtClean="0"/>
              <a:t>Free-standing graphene on SiC</a:t>
            </a:r>
          </a:p>
          <a:p>
            <a:pPr marL="0" indent="0">
              <a:buNone/>
            </a:pPr>
            <a:endParaRPr lang="en-US" sz="2667" dirty="0" smtClean="0"/>
          </a:p>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1787918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5375005"/>
            <a:ext cx="9144000" cy="339995"/>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AU" sz="1013"/>
          </a:p>
        </p:txBody>
      </p:sp>
      <p:sp>
        <p:nvSpPr>
          <p:cNvPr id="5" name="Rectangle 4"/>
          <p:cNvSpPr/>
          <p:nvPr/>
        </p:nvSpPr>
        <p:spPr>
          <a:xfrm>
            <a:off x="1" y="5305262"/>
            <a:ext cx="9144000" cy="697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AU" sz="1013"/>
          </a:p>
        </p:txBody>
      </p:sp>
      <p:pic>
        <p:nvPicPr>
          <p:cNvPr id="6" name="Picture 8" descr="D:\Demo Poster material for Attendees\Images\QUT_Square_CMYK.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5283000"/>
            <a:ext cx="432000" cy="432000"/>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p:cNvCxnSpPr/>
          <p:nvPr/>
        </p:nvCxnSpPr>
        <p:spPr>
          <a:xfrm>
            <a:off x="857250" y="772771"/>
            <a:ext cx="7429500" cy="0"/>
          </a:xfrm>
          <a:prstGeom prst="line">
            <a:avLst/>
          </a:prstGeom>
          <a:ln w="12700"/>
        </p:spPr>
        <p:style>
          <a:lnRef idx="1">
            <a:schemeClr val="dk1"/>
          </a:lnRef>
          <a:fillRef idx="0">
            <a:schemeClr val="dk1"/>
          </a:fillRef>
          <a:effectRef idx="0">
            <a:schemeClr val="dk1"/>
          </a:effectRef>
          <a:fontRef idx="minor">
            <a:schemeClr val="tx1"/>
          </a:fontRef>
        </p:style>
      </p:cxnSp>
      <p:sp>
        <p:nvSpPr>
          <p:cNvPr id="11" name="Rectangle 10"/>
          <p:cNvSpPr/>
          <p:nvPr/>
        </p:nvSpPr>
        <p:spPr>
          <a:xfrm>
            <a:off x="431999" y="5406503"/>
            <a:ext cx="3565714" cy="276999"/>
          </a:xfrm>
          <a:prstGeom prst="rect">
            <a:avLst/>
          </a:prstGeom>
        </p:spPr>
        <p:txBody>
          <a:bodyPr wrap="square">
            <a:spAutoFit/>
          </a:bodyPr>
          <a:lstStyle/>
          <a:p>
            <a:r>
              <a:rPr lang="en-US" sz="1200" dirty="0">
                <a:solidFill>
                  <a:schemeClr val="bg1"/>
                </a:solidFill>
              </a:rPr>
              <a:t>Geim, A.K</a:t>
            </a:r>
            <a:r>
              <a:rPr lang="en-US" sz="1200" dirty="0" smtClean="0">
                <a:solidFill>
                  <a:schemeClr val="bg1"/>
                </a:solidFill>
              </a:rPr>
              <a:t>., Science</a:t>
            </a:r>
            <a:r>
              <a:rPr lang="en-US" sz="1200" dirty="0">
                <a:solidFill>
                  <a:schemeClr val="bg1"/>
                </a:solidFill>
              </a:rPr>
              <a:t>, 2009. </a:t>
            </a:r>
            <a:r>
              <a:rPr lang="en-US" sz="1200" b="1" dirty="0">
                <a:solidFill>
                  <a:schemeClr val="bg1"/>
                </a:solidFill>
              </a:rPr>
              <a:t>324</a:t>
            </a:r>
            <a:r>
              <a:rPr lang="en-US" sz="1200" dirty="0">
                <a:solidFill>
                  <a:schemeClr val="bg1"/>
                </a:solidFill>
              </a:rPr>
              <a:t>(5934): p. 1530-1534</a:t>
            </a:r>
            <a:endParaRPr lang="en-AU" sz="1200" dirty="0"/>
          </a:p>
        </p:txBody>
      </p:sp>
      <p:pic>
        <p:nvPicPr>
          <p:cNvPr id="13" name="Picture 12"/>
          <p:cNvPicPr>
            <a:picLocks noChangeAspect="1"/>
          </p:cNvPicPr>
          <p:nvPr/>
        </p:nvPicPr>
        <p:blipFill rotWithShape="1">
          <a:blip r:embed="rId4"/>
          <a:srcRect l="11192" b="14094"/>
          <a:stretch/>
        </p:blipFill>
        <p:spPr>
          <a:xfrm>
            <a:off x="174130" y="1100930"/>
            <a:ext cx="3841188" cy="3620000"/>
          </a:xfrm>
          <a:prstGeom prst="rect">
            <a:avLst/>
          </a:prstGeom>
        </p:spPr>
      </p:pic>
      <p:sp>
        <p:nvSpPr>
          <p:cNvPr id="14" name="Rectangle 13"/>
          <p:cNvSpPr/>
          <p:nvPr/>
        </p:nvSpPr>
        <p:spPr>
          <a:xfrm>
            <a:off x="857250" y="201943"/>
            <a:ext cx="5408660" cy="461665"/>
          </a:xfrm>
          <a:prstGeom prst="rect">
            <a:avLst/>
          </a:prstGeom>
        </p:spPr>
        <p:txBody>
          <a:bodyPr wrap="none">
            <a:spAutoFit/>
          </a:bodyPr>
          <a:lstStyle/>
          <a:p>
            <a:r>
              <a:rPr lang="en-US" sz="2400" dirty="0"/>
              <a:t>Graphene growth on SiC by Si sublimation</a:t>
            </a:r>
            <a:endParaRPr lang="en-AU" sz="2400" dirty="0"/>
          </a:p>
        </p:txBody>
      </p:sp>
      <p:sp>
        <p:nvSpPr>
          <p:cNvPr id="15" name="Rectangle 14"/>
          <p:cNvSpPr/>
          <p:nvPr/>
        </p:nvSpPr>
        <p:spPr>
          <a:xfrm>
            <a:off x="4504477" y="1126799"/>
            <a:ext cx="4368028" cy="2957861"/>
          </a:xfrm>
          <a:prstGeom prst="rect">
            <a:avLst/>
          </a:prstGeom>
        </p:spPr>
        <p:txBody>
          <a:bodyPr wrap="square">
            <a:spAutoFit/>
          </a:bodyPr>
          <a:lstStyle/>
          <a:p>
            <a:pPr marL="285750" indent="-285750">
              <a:lnSpc>
                <a:spcPct val="150000"/>
              </a:lnSpc>
              <a:buFont typeface="Wingdings" panose="05000000000000000000" pitchFamily="2" charset="2"/>
              <a:buChar char="ü"/>
            </a:pPr>
            <a:r>
              <a:rPr lang="en-AU" dirty="0"/>
              <a:t>SiC is a common material </a:t>
            </a:r>
            <a:r>
              <a:rPr lang="en-AU" dirty="0" smtClean="0"/>
              <a:t>for electronics</a:t>
            </a:r>
          </a:p>
          <a:p>
            <a:pPr marL="285750" indent="-285750">
              <a:lnSpc>
                <a:spcPct val="150000"/>
              </a:lnSpc>
              <a:buFont typeface="Wingdings" panose="05000000000000000000" pitchFamily="2" charset="2"/>
              <a:buChar char="ü"/>
            </a:pPr>
            <a:r>
              <a:rPr lang="en-US" dirty="0"/>
              <a:t>No transfer is </a:t>
            </a:r>
            <a:r>
              <a:rPr lang="en-US" dirty="0" smtClean="0"/>
              <a:t>required, </a:t>
            </a:r>
            <a:r>
              <a:rPr lang="fi-FI" dirty="0" smtClean="0"/>
              <a:t>Direct </a:t>
            </a:r>
            <a:r>
              <a:rPr lang="fi-FI" dirty="0"/>
              <a:t>growth on </a:t>
            </a:r>
            <a:r>
              <a:rPr lang="fi-FI" dirty="0" smtClean="0"/>
              <a:t>semiconductor</a:t>
            </a:r>
          </a:p>
          <a:p>
            <a:pPr marL="285750" indent="-285750">
              <a:lnSpc>
                <a:spcPct val="150000"/>
              </a:lnSpc>
              <a:buFont typeface="Wingdings" panose="05000000000000000000" pitchFamily="2" charset="2"/>
              <a:buChar char="ü"/>
            </a:pPr>
            <a:r>
              <a:rPr lang="fi-FI" dirty="0"/>
              <a:t>C</a:t>
            </a:r>
            <a:r>
              <a:rPr lang="fi-FI" dirty="0" smtClean="0"/>
              <a:t>ompatibility </a:t>
            </a:r>
            <a:r>
              <a:rPr lang="fi-FI" dirty="0"/>
              <a:t>with </a:t>
            </a:r>
            <a:r>
              <a:rPr lang="fi-FI" dirty="0" smtClean="0"/>
              <a:t>the semiconductor industry</a:t>
            </a:r>
          </a:p>
          <a:p>
            <a:pPr marL="285750" indent="-285750">
              <a:lnSpc>
                <a:spcPct val="150000"/>
              </a:lnSpc>
              <a:buFont typeface="Wingdings" panose="05000000000000000000" pitchFamily="2" charset="2"/>
              <a:buChar char="ü"/>
            </a:pPr>
            <a:r>
              <a:rPr lang="fi-FI" dirty="0" smtClean="0"/>
              <a:t>Potential </a:t>
            </a:r>
            <a:r>
              <a:rPr lang="fi-FI" dirty="0"/>
              <a:t>combination with other 2D </a:t>
            </a:r>
            <a:r>
              <a:rPr lang="fi-FI" dirty="0" smtClean="0"/>
              <a:t>materials</a:t>
            </a:r>
            <a:endParaRPr lang="fi-FI" dirty="0"/>
          </a:p>
        </p:txBody>
      </p:sp>
      <p:sp>
        <p:nvSpPr>
          <p:cNvPr id="19" name="Oval 18"/>
          <p:cNvSpPr/>
          <p:nvPr/>
        </p:nvSpPr>
        <p:spPr>
          <a:xfrm>
            <a:off x="248749" y="2991741"/>
            <a:ext cx="2576944" cy="796587"/>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TextBox 11"/>
          <p:cNvSpPr txBox="1"/>
          <p:nvPr/>
        </p:nvSpPr>
        <p:spPr>
          <a:xfrm>
            <a:off x="4504477" y="4212885"/>
            <a:ext cx="4619203" cy="646331"/>
          </a:xfrm>
          <a:prstGeom prst="rect">
            <a:avLst/>
          </a:prstGeom>
          <a:noFill/>
        </p:spPr>
        <p:txBody>
          <a:bodyPr wrap="square" rtlCol="0">
            <a:spAutoFit/>
          </a:bodyPr>
          <a:lstStyle/>
          <a:p>
            <a:pPr marL="285750" indent="-285750">
              <a:buFont typeface="Wingdings" panose="05000000000000000000" pitchFamily="2" charset="2"/>
              <a:buChar char="v"/>
            </a:pPr>
            <a:r>
              <a:rPr lang="en-AU" dirty="0"/>
              <a:t>One drawback is that bulk SiC is very expensive, so we use thin film SiC on silicon</a:t>
            </a:r>
          </a:p>
        </p:txBody>
      </p:sp>
    </p:spTree>
    <p:extLst>
      <p:ext uri="{BB962C8B-B14F-4D97-AF65-F5344CB8AC3E}">
        <p14:creationId xmlns:p14="http://schemas.microsoft.com/office/powerpoint/2010/main" val="634529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par>
                          <p:cTn id="7" fill="hold">
                            <p:stCondLst>
                              <p:cond delay="0"/>
                            </p:stCondLst>
                            <p:childTnLst>
                              <p:par>
                                <p:cTn id="8" presetID="42" presetClass="entr" presetSubtype="0" fill="hold" grpId="0" nodeType="after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1000"/>
                                        <p:tgtEl>
                                          <p:spTgt spid="15"/>
                                        </p:tgtEl>
                                      </p:cBhvr>
                                    </p:animEffect>
                                    <p:anim calcmode="lin" valueType="num">
                                      <p:cBhvr>
                                        <p:cTn id="11" dur="1000" fill="hold"/>
                                        <p:tgtEl>
                                          <p:spTgt spid="15"/>
                                        </p:tgtEl>
                                        <p:attrNameLst>
                                          <p:attrName>ppt_x</p:attrName>
                                        </p:attrNameLst>
                                      </p:cBhvr>
                                      <p:tavLst>
                                        <p:tav tm="0">
                                          <p:val>
                                            <p:strVal val="#ppt_x"/>
                                          </p:val>
                                        </p:tav>
                                        <p:tav tm="100000">
                                          <p:val>
                                            <p:strVal val="#ppt_x"/>
                                          </p:val>
                                        </p:tav>
                                      </p:tavLst>
                                    </p:anim>
                                    <p:anim calcmode="lin" valueType="num">
                                      <p:cBhvr>
                                        <p:cTn id="12"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9" grpId="0" animBg="1"/>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5375005"/>
            <a:ext cx="9144000" cy="339995"/>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AU" sz="1013"/>
          </a:p>
        </p:txBody>
      </p:sp>
      <p:sp>
        <p:nvSpPr>
          <p:cNvPr id="5" name="Rectangle 4"/>
          <p:cNvSpPr/>
          <p:nvPr/>
        </p:nvSpPr>
        <p:spPr>
          <a:xfrm>
            <a:off x="1" y="5305262"/>
            <a:ext cx="9144000" cy="697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AU" sz="1013"/>
          </a:p>
        </p:txBody>
      </p:sp>
      <p:pic>
        <p:nvPicPr>
          <p:cNvPr id="6" name="Picture 8" descr="D:\Demo Poster material for Attendees\Images\QUT_Square_CMYK.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5283000"/>
            <a:ext cx="432000" cy="432000"/>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p:cNvCxnSpPr/>
          <p:nvPr/>
        </p:nvCxnSpPr>
        <p:spPr>
          <a:xfrm>
            <a:off x="857250" y="772771"/>
            <a:ext cx="7429500" cy="0"/>
          </a:xfrm>
          <a:prstGeom prst="line">
            <a:avLst/>
          </a:prstGeom>
          <a:ln w="12700"/>
        </p:spPr>
        <p:style>
          <a:lnRef idx="1">
            <a:schemeClr val="dk1"/>
          </a:lnRef>
          <a:fillRef idx="0">
            <a:schemeClr val="dk1"/>
          </a:fillRef>
          <a:effectRef idx="0">
            <a:schemeClr val="dk1"/>
          </a:effectRef>
          <a:fontRef idx="minor">
            <a:schemeClr val="tx1"/>
          </a:fontRef>
        </p:style>
      </p:cxnSp>
      <p:pic>
        <p:nvPicPr>
          <p:cNvPr id="7" name="Picture 4" descr="\\qut.edu.au\Documents\StaffHome\StaffGroupA$\amjadipm\Desktop\NanoE3\Pictures\IMG_0460.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655" t="14362" r="6529" b="17207"/>
          <a:stretch/>
        </p:blipFill>
        <p:spPr bwMode="auto">
          <a:xfrm>
            <a:off x="326888" y="1040259"/>
            <a:ext cx="3070593" cy="354880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4047897" y="1035904"/>
            <a:ext cx="5062443" cy="830997"/>
          </a:xfrm>
          <a:prstGeom prst="rect">
            <a:avLst/>
          </a:prstGeom>
          <a:noFill/>
        </p:spPr>
        <p:txBody>
          <a:bodyPr wrap="square" rtlCol="0">
            <a:spAutoFit/>
          </a:bodyPr>
          <a:lstStyle/>
          <a:p>
            <a:r>
              <a:rPr lang="en-AU" sz="2400" dirty="0" smtClean="0">
                <a:cs typeface="Times New Roman" panose="02020603050405020304" pitchFamily="18" charset="0"/>
              </a:rPr>
              <a:t>Si leaving SiC as a result of high temperature annealing (~1100 ˚C)</a:t>
            </a:r>
            <a:endParaRPr lang="en-AU" sz="2400" dirty="0">
              <a:cs typeface="Times New Roman" panose="02020603050405020304" pitchFamily="18" charset="0"/>
            </a:endParaRPr>
          </a:p>
        </p:txBody>
      </p:sp>
      <p:pic>
        <p:nvPicPr>
          <p:cNvPr id="10" name="Picture 9"/>
          <p:cNvPicPr/>
          <p:nvPr/>
        </p:nvPicPr>
        <p:blipFill rotWithShape="1">
          <a:blip r:embed="rId5" cstate="print">
            <a:extLst>
              <a:ext uri="{28A0092B-C50C-407E-A947-70E740481C1C}">
                <a14:useLocalDpi xmlns:a14="http://schemas.microsoft.com/office/drawing/2010/main" val="0"/>
              </a:ext>
            </a:extLst>
          </a:blip>
          <a:srcRect l="7621" r="5081"/>
          <a:stretch/>
        </p:blipFill>
        <p:spPr bwMode="auto">
          <a:xfrm>
            <a:off x="4439782" y="1958223"/>
            <a:ext cx="3502729" cy="1768058"/>
          </a:xfrm>
          <a:prstGeom prst="rect">
            <a:avLst/>
          </a:prstGeom>
          <a:noFill/>
          <a:ln>
            <a:noFill/>
          </a:ln>
        </p:spPr>
      </p:pic>
      <p:sp>
        <p:nvSpPr>
          <p:cNvPr id="11" name="Rectangle 10"/>
          <p:cNvSpPr/>
          <p:nvPr/>
        </p:nvSpPr>
        <p:spPr>
          <a:xfrm>
            <a:off x="77103" y="4575114"/>
            <a:ext cx="3800416" cy="707886"/>
          </a:xfrm>
          <a:prstGeom prst="rect">
            <a:avLst/>
          </a:prstGeom>
        </p:spPr>
        <p:txBody>
          <a:bodyPr wrap="square">
            <a:spAutoFit/>
          </a:bodyPr>
          <a:lstStyle/>
          <a:p>
            <a:r>
              <a:rPr lang="en-AU" sz="2000" dirty="0" smtClean="0">
                <a:ea typeface="Calibri" panose="020F0502020204030204" pitchFamily="34" charset="0"/>
                <a:cs typeface="Arial" panose="020B0604020202020204" pitchFamily="34" charset="0"/>
              </a:rPr>
              <a:t>SiC/Si during </a:t>
            </a:r>
            <a:r>
              <a:rPr lang="en-AU" sz="2000" dirty="0">
                <a:ea typeface="Calibri" panose="020F0502020204030204" pitchFamily="34" charset="0"/>
                <a:cs typeface="Arial" panose="020B0604020202020204" pitchFamily="34" charset="0"/>
              </a:rPr>
              <a:t>annealing by direct current heating </a:t>
            </a:r>
            <a:r>
              <a:rPr lang="en-AU" sz="2000" dirty="0" smtClean="0">
                <a:ea typeface="Calibri" panose="020F0502020204030204" pitchFamily="34" charset="0"/>
                <a:cs typeface="Arial" panose="020B0604020202020204" pitchFamily="34" charset="0"/>
              </a:rPr>
              <a:t>in UHV (~1200</a:t>
            </a:r>
            <a:r>
              <a:rPr lang="en-AU" sz="2000" dirty="0" smtClean="0">
                <a:cs typeface="Times New Roman" panose="02020603050405020304" pitchFamily="18" charset="0"/>
              </a:rPr>
              <a:t> </a:t>
            </a:r>
            <a:r>
              <a:rPr lang="en-AU" sz="2000" dirty="0">
                <a:cs typeface="Times New Roman" panose="02020603050405020304" pitchFamily="18" charset="0"/>
              </a:rPr>
              <a:t>˚</a:t>
            </a:r>
            <a:r>
              <a:rPr lang="en-AU" sz="2000" dirty="0" smtClean="0">
                <a:cs typeface="Times New Roman" panose="02020603050405020304" pitchFamily="18" charset="0"/>
              </a:rPr>
              <a:t>C</a:t>
            </a:r>
            <a:r>
              <a:rPr lang="en-AU" sz="2000" dirty="0">
                <a:cs typeface="Arial" panose="020B0604020202020204" pitchFamily="34" charset="0"/>
              </a:rPr>
              <a:t>)</a:t>
            </a:r>
            <a:endParaRPr lang="en-AU" sz="2000" dirty="0"/>
          </a:p>
        </p:txBody>
      </p:sp>
      <p:sp>
        <p:nvSpPr>
          <p:cNvPr id="12" name="Rectangle 11"/>
          <p:cNvSpPr/>
          <p:nvPr/>
        </p:nvSpPr>
        <p:spPr>
          <a:xfrm>
            <a:off x="857250" y="201943"/>
            <a:ext cx="4354847" cy="461665"/>
          </a:xfrm>
          <a:prstGeom prst="rect">
            <a:avLst/>
          </a:prstGeom>
        </p:spPr>
        <p:txBody>
          <a:bodyPr wrap="none">
            <a:spAutoFit/>
          </a:bodyPr>
          <a:lstStyle/>
          <a:p>
            <a:r>
              <a:rPr lang="en-AU" sz="2400" dirty="0" smtClean="0"/>
              <a:t>How does </a:t>
            </a:r>
            <a:r>
              <a:rPr lang="en-AU" sz="2400" dirty="0"/>
              <a:t>g</a:t>
            </a:r>
            <a:r>
              <a:rPr lang="en-AU" sz="2400" dirty="0" smtClean="0"/>
              <a:t>raphene grow on SiC?</a:t>
            </a:r>
            <a:endParaRPr lang="en-AU" sz="2400" dirty="0"/>
          </a:p>
        </p:txBody>
      </p:sp>
      <p:sp>
        <p:nvSpPr>
          <p:cNvPr id="2" name="TextBox 1"/>
          <p:cNvSpPr txBox="1"/>
          <p:nvPr/>
        </p:nvSpPr>
        <p:spPr>
          <a:xfrm>
            <a:off x="7207262" y="2016770"/>
            <a:ext cx="343364" cy="369332"/>
          </a:xfrm>
          <a:prstGeom prst="rect">
            <a:avLst/>
          </a:prstGeom>
          <a:noFill/>
        </p:spPr>
        <p:txBody>
          <a:bodyPr wrap="none" rtlCol="0">
            <a:spAutoFit/>
          </a:bodyPr>
          <a:lstStyle/>
          <a:p>
            <a:r>
              <a:rPr lang="en-AU" dirty="0" smtClean="0"/>
              <a:t>Si</a:t>
            </a:r>
            <a:endParaRPr lang="en-AU" dirty="0"/>
          </a:p>
        </p:txBody>
      </p:sp>
      <p:cxnSp>
        <p:nvCxnSpPr>
          <p:cNvPr id="13" name="Straight Arrow Connector 12"/>
          <p:cNvCxnSpPr/>
          <p:nvPr/>
        </p:nvCxnSpPr>
        <p:spPr>
          <a:xfrm>
            <a:off x="1786344" y="2426197"/>
            <a:ext cx="238068" cy="35598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5" name="Picture 14"/>
          <p:cNvPicPr>
            <a:picLocks noChangeAspect="1"/>
          </p:cNvPicPr>
          <p:nvPr/>
        </p:nvPicPr>
        <p:blipFill rotWithShape="1">
          <a:blip r:embed="rId6" cstate="screen">
            <a:extLst>
              <a:ext uri="{28A0092B-C50C-407E-A947-70E740481C1C}">
                <a14:useLocalDpi xmlns:a14="http://schemas.microsoft.com/office/drawing/2010/main"/>
              </a:ext>
            </a:extLst>
          </a:blip>
          <a:srcRect t="-713"/>
          <a:stretch/>
        </p:blipFill>
        <p:spPr>
          <a:xfrm>
            <a:off x="4975204" y="3936381"/>
            <a:ext cx="2575422" cy="1206500"/>
          </a:xfrm>
          <a:prstGeom prst="rect">
            <a:avLst/>
          </a:prstGeom>
        </p:spPr>
      </p:pic>
      <p:sp>
        <p:nvSpPr>
          <p:cNvPr id="14" name="TextBox 13"/>
          <p:cNvSpPr txBox="1"/>
          <p:nvPr/>
        </p:nvSpPr>
        <p:spPr>
          <a:xfrm>
            <a:off x="2537084" y="5408504"/>
            <a:ext cx="4069832" cy="297454"/>
          </a:xfrm>
          <a:prstGeom prst="rect">
            <a:avLst/>
          </a:prstGeom>
          <a:noFill/>
        </p:spPr>
        <p:txBody>
          <a:bodyPr wrap="square" rtlCol="0">
            <a:spAutoFit/>
          </a:bodyPr>
          <a:lstStyle/>
          <a:p>
            <a:pPr algn="ctr"/>
            <a:r>
              <a:rPr lang="en-AU" sz="1333" dirty="0" err="1">
                <a:solidFill>
                  <a:schemeClr val="bg1"/>
                </a:solidFill>
              </a:rPr>
              <a:t>F.Zarotti</a:t>
            </a:r>
            <a:r>
              <a:rPr lang="en-AU" sz="1333" dirty="0">
                <a:solidFill>
                  <a:schemeClr val="bg1"/>
                </a:solidFill>
              </a:rPr>
              <a:t>, </a:t>
            </a:r>
            <a:r>
              <a:rPr lang="en-AU" sz="1333" dirty="0" err="1">
                <a:solidFill>
                  <a:schemeClr val="bg1"/>
                </a:solidFill>
              </a:rPr>
              <a:t>B.Gupta</a:t>
            </a:r>
            <a:r>
              <a:rPr lang="en-AU" sz="1333" dirty="0">
                <a:solidFill>
                  <a:schemeClr val="bg1"/>
                </a:solidFill>
              </a:rPr>
              <a:t>. et al.</a:t>
            </a:r>
            <a:r>
              <a:rPr lang="pt-BR" sz="1333" dirty="0">
                <a:solidFill>
                  <a:schemeClr val="bg1"/>
                </a:solidFill>
              </a:rPr>
              <a:t> </a:t>
            </a:r>
            <a:r>
              <a:rPr lang="pt-BR" sz="1333" dirty="0" err="1">
                <a:solidFill>
                  <a:schemeClr val="bg1"/>
                </a:solidFill>
              </a:rPr>
              <a:t>Carbon</a:t>
            </a:r>
            <a:r>
              <a:rPr lang="pt-BR" sz="1333" dirty="0">
                <a:solidFill>
                  <a:schemeClr val="bg1"/>
                </a:solidFill>
              </a:rPr>
              <a:t> 98 - (2016) </a:t>
            </a:r>
            <a:r>
              <a:rPr lang="en-US" sz="1333" dirty="0">
                <a:solidFill>
                  <a:schemeClr val="bg1"/>
                </a:solidFill>
              </a:rPr>
              <a:t>307-312</a:t>
            </a:r>
            <a:r>
              <a:rPr lang="pt-BR" sz="1333" dirty="0">
                <a:solidFill>
                  <a:schemeClr val="bg1"/>
                </a:solidFill>
              </a:rPr>
              <a:t> </a:t>
            </a:r>
            <a:endParaRPr lang="en-AU" sz="1333" dirty="0">
              <a:solidFill>
                <a:schemeClr val="bg1"/>
              </a:solidFill>
            </a:endParaRPr>
          </a:p>
        </p:txBody>
      </p:sp>
    </p:spTree>
    <p:extLst>
      <p:ext uri="{BB962C8B-B14F-4D97-AF65-F5344CB8AC3E}">
        <p14:creationId xmlns:p14="http://schemas.microsoft.com/office/powerpoint/2010/main" val="13855604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5375005"/>
            <a:ext cx="9144000" cy="339995"/>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AU" sz="1013"/>
          </a:p>
        </p:txBody>
      </p:sp>
      <p:sp>
        <p:nvSpPr>
          <p:cNvPr id="5" name="Rectangle 4"/>
          <p:cNvSpPr/>
          <p:nvPr/>
        </p:nvSpPr>
        <p:spPr>
          <a:xfrm>
            <a:off x="1" y="5305262"/>
            <a:ext cx="9144000" cy="697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AU" sz="1013"/>
          </a:p>
        </p:txBody>
      </p:sp>
      <p:pic>
        <p:nvPicPr>
          <p:cNvPr id="6" name="Picture 8" descr="D:\Demo Poster material for Attendees\Images\QUT_Square_CMYK.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5283000"/>
            <a:ext cx="432000" cy="432000"/>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p:cNvCxnSpPr/>
          <p:nvPr/>
        </p:nvCxnSpPr>
        <p:spPr>
          <a:xfrm>
            <a:off x="857250" y="772771"/>
            <a:ext cx="7429500" cy="0"/>
          </a:xfrm>
          <a:prstGeom prst="line">
            <a:avLst/>
          </a:prstGeom>
          <a:ln w="12700"/>
        </p:spPr>
        <p:style>
          <a:lnRef idx="1">
            <a:schemeClr val="dk1"/>
          </a:lnRef>
          <a:fillRef idx="0">
            <a:schemeClr val="dk1"/>
          </a:fillRef>
          <a:effectRef idx="0">
            <a:schemeClr val="dk1"/>
          </a:effectRef>
          <a:fontRef idx="minor">
            <a:schemeClr val="tx1"/>
          </a:fontRef>
        </p:style>
      </p:cxnSp>
      <p:sp>
        <p:nvSpPr>
          <p:cNvPr id="9" name="Title 1"/>
          <p:cNvSpPr txBox="1">
            <a:spLocks/>
          </p:cNvSpPr>
          <p:nvPr/>
        </p:nvSpPr>
        <p:spPr>
          <a:xfrm>
            <a:off x="857250" y="267381"/>
            <a:ext cx="7543800" cy="555459"/>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dirty="0" smtClean="0">
                <a:latin typeface="+mn-lt"/>
              </a:rPr>
              <a:t>How does atomic H help for </a:t>
            </a:r>
            <a:r>
              <a:rPr lang="en-US" sz="2400" dirty="0">
                <a:latin typeface="+mn-lt"/>
              </a:rPr>
              <a:t>graphene </a:t>
            </a:r>
            <a:r>
              <a:rPr lang="en-US" sz="2400" dirty="0" smtClean="0">
                <a:latin typeface="+mn-lt"/>
              </a:rPr>
              <a:t>growth?</a:t>
            </a:r>
            <a:endParaRPr lang="en-US" sz="2400" dirty="0">
              <a:latin typeface="+mn-lt"/>
            </a:endParaRPr>
          </a:p>
        </p:txBody>
      </p:sp>
      <p:sp>
        <p:nvSpPr>
          <p:cNvPr id="12" name="TextBox 11"/>
          <p:cNvSpPr txBox="1"/>
          <p:nvPr/>
        </p:nvSpPr>
        <p:spPr>
          <a:xfrm>
            <a:off x="813827" y="1006997"/>
            <a:ext cx="3213957" cy="1887696"/>
          </a:xfrm>
          <a:prstGeom prst="rect">
            <a:avLst/>
          </a:prstGeom>
          <a:noFill/>
        </p:spPr>
        <p:txBody>
          <a:bodyPr wrap="none" rtlCol="0">
            <a:spAutoFit/>
          </a:bodyPr>
          <a:lstStyle/>
          <a:p>
            <a:r>
              <a:rPr lang="en-AU" b="1" dirty="0" smtClean="0"/>
              <a:t>Atomic </a:t>
            </a:r>
            <a:r>
              <a:rPr lang="en-AU" b="1" dirty="0"/>
              <a:t>h</a:t>
            </a:r>
            <a:r>
              <a:rPr lang="en-AU" b="1" dirty="0" smtClean="0"/>
              <a:t>ydrogen etching of SiC:</a:t>
            </a:r>
          </a:p>
          <a:p>
            <a:endParaRPr lang="en-AU" dirty="0" smtClean="0"/>
          </a:p>
          <a:p>
            <a:pPr marL="285750" indent="-285750">
              <a:spcBef>
                <a:spcPts val="800"/>
              </a:spcBef>
              <a:spcAft>
                <a:spcPts val="800"/>
              </a:spcAft>
              <a:buFont typeface="Wingdings" panose="05000000000000000000" pitchFamily="2" charset="2"/>
              <a:buChar char="ü"/>
            </a:pPr>
            <a:r>
              <a:rPr lang="en-AU" dirty="0" smtClean="0"/>
              <a:t>Removes contamination</a:t>
            </a:r>
          </a:p>
          <a:p>
            <a:pPr marL="285750" indent="-285750">
              <a:spcBef>
                <a:spcPts val="800"/>
              </a:spcBef>
              <a:spcAft>
                <a:spcPts val="800"/>
              </a:spcAft>
              <a:buFont typeface="Wingdings" panose="05000000000000000000" pitchFamily="2" charset="2"/>
              <a:buChar char="ü"/>
            </a:pPr>
            <a:r>
              <a:rPr lang="en-AU" dirty="0" smtClean="0"/>
              <a:t>Flattens the surface</a:t>
            </a:r>
          </a:p>
          <a:p>
            <a:endParaRPr lang="en-AU" dirty="0"/>
          </a:p>
        </p:txBody>
      </p:sp>
      <p:pic>
        <p:nvPicPr>
          <p:cNvPr id="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458" y="2816559"/>
            <a:ext cx="3245302" cy="16976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2" name="Group 41"/>
          <p:cNvGrpSpPr/>
          <p:nvPr/>
        </p:nvGrpSpPr>
        <p:grpSpPr>
          <a:xfrm>
            <a:off x="-3149401" y="-1812420"/>
            <a:ext cx="2295609" cy="1409242"/>
            <a:chOff x="572197" y="3572772"/>
            <a:chExt cx="2295609" cy="1409242"/>
          </a:xfrm>
        </p:grpSpPr>
        <p:grpSp>
          <p:nvGrpSpPr>
            <p:cNvPr id="20" name="Group 19"/>
            <p:cNvGrpSpPr/>
            <p:nvPr/>
          </p:nvGrpSpPr>
          <p:grpSpPr>
            <a:xfrm>
              <a:off x="1498581" y="3577647"/>
              <a:ext cx="1369225" cy="791842"/>
              <a:chOff x="1498581" y="3577647"/>
              <a:chExt cx="1369225" cy="791842"/>
            </a:xfrm>
          </p:grpSpPr>
          <p:sp>
            <p:nvSpPr>
              <p:cNvPr id="10" name="Isosceles Triangle 9"/>
              <p:cNvSpPr/>
              <p:nvPr/>
            </p:nvSpPr>
            <p:spPr>
              <a:xfrm rot="13593278">
                <a:off x="2019940" y="3407158"/>
                <a:ext cx="326508" cy="1369225"/>
              </a:xfrm>
              <a:prstGeom prst="triangle">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Oval 10"/>
              <p:cNvSpPr/>
              <p:nvPr/>
            </p:nvSpPr>
            <p:spPr>
              <a:xfrm>
                <a:off x="2576442" y="3677649"/>
                <a:ext cx="54000" cy="54000"/>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3" name="Oval 22"/>
              <p:cNvSpPr/>
              <p:nvPr/>
            </p:nvSpPr>
            <p:spPr>
              <a:xfrm>
                <a:off x="2657475" y="3703959"/>
                <a:ext cx="54000" cy="54000"/>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4" name="Oval 23"/>
              <p:cNvSpPr/>
              <p:nvPr/>
            </p:nvSpPr>
            <p:spPr>
              <a:xfrm>
                <a:off x="2522442" y="3577647"/>
                <a:ext cx="54000" cy="54000"/>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5" name="Oval 24"/>
              <p:cNvSpPr/>
              <p:nvPr/>
            </p:nvSpPr>
            <p:spPr>
              <a:xfrm>
                <a:off x="2468409" y="3658218"/>
                <a:ext cx="54000" cy="54000"/>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6" name="Oval 25"/>
              <p:cNvSpPr/>
              <p:nvPr/>
            </p:nvSpPr>
            <p:spPr>
              <a:xfrm>
                <a:off x="2508926" y="3738789"/>
                <a:ext cx="54000" cy="54000"/>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7" name="Oval 26"/>
              <p:cNvSpPr/>
              <p:nvPr/>
            </p:nvSpPr>
            <p:spPr>
              <a:xfrm>
                <a:off x="2562926" y="3808532"/>
                <a:ext cx="54000" cy="54000"/>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8" name="Oval 27"/>
              <p:cNvSpPr/>
              <p:nvPr/>
            </p:nvSpPr>
            <p:spPr>
              <a:xfrm>
                <a:off x="2400893" y="3763925"/>
                <a:ext cx="54000" cy="54000"/>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9" name="Oval 28"/>
              <p:cNvSpPr/>
              <p:nvPr/>
            </p:nvSpPr>
            <p:spPr>
              <a:xfrm>
                <a:off x="2400893" y="3882930"/>
                <a:ext cx="54000" cy="54000"/>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0" name="Oval 29"/>
              <p:cNvSpPr/>
              <p:nvPr/>
            </p:nvSpPr>
            <p:spPr>
              <a:xfrm>
                <a:off x="2316480" y="3862532"/>
                <a:ext cx="54000" cy="54000"/>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1" name="Oval 30"/>
              <p:cNvSpPr/>
              <p:nvPr/>
            </p:nvSpPr>
            <p:spPr>
              <a:xfrm>
                <a:off x="2289480" y="3959275"/>
                <a:ext cx="54000" cy="54000"/>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2" name="Oval 31"/>
              <p:cNvSpPr/>
              <p:nvPr/>
            </p:nvSpPr>
            <p:spPr>
              <a:xfrm>
                <a:off x="2183194" y="3959275"/>
                <a:ext cx="54000" cy="54000"/>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3" name="Oval 32"/>
              <p:cNvSpPr/>
              <p:nvPr/>
            </p:nvSpPr>
            <p:spPr>
              <a:xfrm>
                <a:off x="2156194" y="4088597"/>
                <a:ext cx="54000" cy="54000"/>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4" name="Oval 33"/>
              <p:cNvSpPr/>
              <p:nvPr/>
            </p:nvSpPr>
            <p:spPr>
              <a:xfrm>
                <a:off x="2059455" y="4142597"/>
                <a:ext cx="54000" cy="54000"/>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5" name="Oval 34"/>
              <p:cNvSpPr/>
              <p:nvPr/>
            </p:nvSpPr>
            <p:spPr>
              <a:xfrm>
                <a:off x="1949450" y="4261489"/>
                <a:ext cx="54000" cy="54000"/>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6" name="Oval 35"/>
              <p:cNvSpPr/>
              <p:nvPr/>
            </p:nvSpPr>
            <p:spPr>
              <a:xfrm>
                <a:off x="2000930" y="4196597"/>
                <a:ext cx="54000" cy="54000"/>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7" name="Oval 36"/>
              <p:cNvSpPr/>
              <p:nvPr/>
            </p:nvSpPr>
            <p:spPr>
              <a:xfrm>
                <a:off x="1891308" y="4315489"/>
                <a:ext cx="54000" cy="54000"/>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38" name="Oval 37"/>
            <p:cNvSpPr/>
            <p:nvPr/>
          </p:nvSpPr>
          <p:spPr>
            <a:xfrm>
              <a:off x="1454339" y="3699750"/>
              <a:ext cx="108000" cy="108000"/>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9" name="TextBox 38"/>
            <p:cNvSpPr txBox="1"/>
            <p:nvPr/>
          </p:nvSpPr>
          <p:spPr>
            <a:xfrm>
              <a:off x="572197" y="3572772"/>
              <a:ext cx="893130" cy="523220"/>
            </a:xfrm>
            <a:prstGeom prst="rect">
              <a:avLst/>
            </a:prstGeom>
            <a:noFill/>
          </p:spPr>
          <p:txBody>
            <a:bodyPr wrap="none" rtlCol="0">
              <a:spAutoFit/>
            </a:bodyPr>
            <a:lstStyle/>
            <a:p>
              <a:r>
                <a:rPr lang="en-AU" sz="1400" dirty="0" smtClean="0"/>
                <a:t>Atomic </a:t>
              </a:r>
            </a:p>
            <a:p>
              <a:r>
                <a:rPr lang="en-AU" sz="1400" dirty="0" smtClean="0"/>
                <a:t>Hydrogen</a:t>
              </a:r>
              <a:endParaRPr lang="en-AU" sz="1400" dirty="0"/>
            </a:p>
          </p:txBody>
        </p:sp>
        <p:grpSp>
          <p:nvGrpSpPr>
            <p:cNvPr id="41" name="Group 40"/>
            <p:cNvGrpSpPr/>
            <p:nvPr/>
          </p:nvGrpSpPr>
          <p:grpSpPr>
            <a:xfrm>
              <a:off x="720325" y="4623415"/>
              <a:ext cx="1654456" cy="358599"/>
              <a:chOff x="431999" y="4681081"/>
              <a:chExt cx="1654456" cy="358599"/>
            </a:xfrm>
          </p:grpSpPr>
          <p:sp>
            <p:nvSpPr>
              <p:cNvPr id="2" name="Rectangle 1"/>
              <p:cNvSpPr/>
              <p:nvPr/>
            </p:nvSpPr>
            <p:spPr>
              <a:xfrm>
                <a:off x="431999" y="4699474"/>
                <a:ext cx="1654456" cy="340206"/>
              </a:xfrm>
              <a:prstGeom prst="rect">
                <a:avLst/>
              </a:prstGeom>
              <a:solidFill>
                <a:srgbClr val="4DA6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0" name="TextBox 39"/>
              <p:cNvSpPr txBox="1"/>
              <p:nvPr/>
            </p:nvSpPr>
            <p:spPr>
              <a:xfrm>
                <a:off x="1008063" y="4681081"/>
                <a:ext cx="434734" cy="338554"/>
              </a:xfrm>
              <a:prstGeom prst="rect">
                <a:avLst/>
              </a:prstGeom>
              <a:noFill/>
            </p:spPr>
            <p:txBody>
              <a:bodyPr wrap="none" rtlCol="0">
                <a:spAutoFit/>
              </a:bodyPr>
              <a:lstStyle/>
              <a:p>
                <a:r>
                  <a:rPr lang="en-AU" sz="1600" dirty="0" smtClean="0"/>
                  <a:t>SiC</a:t>
                </a:r>
                <a:endParaRPr lang="en-AU" sz="1600" dirty="0"/>
              </a:p>
            </p:txBody>
          </p:sp>
        </p:grpSp>
      </p:grpSp>
      <p:grpSp>
        <p:nvGrpSpPr>
          <p:cNvPr id="45" name="Group 44"/>
          <p:cNvGrpSpPr/>
          <p:nvPr/>
        </p:nvGrpSpPr>
        <p:grpSpPr>
          <a:xfrm>
            <a:off x="4798324" y="838367"/>
            <a:ext cx="3878020" cy="4401300"/>
            <a:chOff x="4798324" y="838367"/>
            <a:chExt cx="3878020" cy="4401300"/>
          </a:xfrm>
        </p:grpSpPr>
        <p:grpSp>
          <p:nvGrpSpPr>
            <p:cNvPr id="15" name="Group 14"/>
            <p:cNvGrpSpPr/>
            <p:nvPr/>
          </p:nvGrpSpPr>
          <p:grpSpPr>
            <a:xfrm>
              <a:off x="5363456" y="838367"/>
              <a:ext cx="3312888" cy="4401300"/>
              <a:chOff x="747473" y="853551"/>
              <a:chExt cx="3140460" cy="4172223"/>
            </a:xfrm>
          </p:grpSpPr>
          <p:pic>
            <p:nvPicPr>
              <p:cNvPr id="16" name="Picture 15"/>
              <p:cNvPicPr>
                <a:picLocks noChangeAspect="1"/>
              </p:cNvPicPr>
              <p:nvPr/>
            </p:nvPicPr>
            <p:blipFill rotWithShape="1">
              <a:blip r:embed="rId5" cstate="print">
                <a:extLst>
                  <a:ext uri="{28A0092B-C50C-407E-A947-70E740481C1C}">
                    <a14:useLocalDpi xmlns:a14="http://schemas.microsoft.com/office/drawing/2010/main" val="0"/>
                  </a:ext>
                </a:extLst>
              </a:blip>
              <a:srcRect l="4613" t="9132" b="2320"/>
              <a:stretch/>
            </p:blipFill>
            <p:spPr>
              <a:xfrm>
                <a:off x="747473" y="853551"/>
                <a:ext cx="3140460" cy="4172223"/>
              </a:xfrm>
              <a:prstGeom prst="rect">
                <a:avLst/>
              </a:prstGeom>
            </p:spPr>
          </p:pic>
          <p:sp>
            <p:nvSpPr>
              <p:cNvPr id="17" name="TextBox 16"/>
              <p:cNvSpPr txBox="1"/>
              <p:nvPr/>
            </p:nvSpPr>
            <p:spPr>
              <a:xfrm>
                <a:off x="1120068" y="1817121"/>
                <a:ext cx="1381731" cy="246221"/>
              </a:xfrm>
              <a:prstGeom prst="rect">
                <a:avLst/>
              </a:prstGeom>
              <a:noFill/>
            </p:spPr>
            <p:txBody>
              <a:bodyPr wrap="square" rtlCol="0">
                <a:spAutoFit/>
              </a:bodyPr>
              <a:lstStyle/>
              <a:p>
                <a:pPr lvl="0"/>
                <a:r>
                  <a:rPr lang="en-AU" sz="1000" b="1" dirty="0">
                    <a:solidFill>
                      <a:srgbClr val="00477F"/>
                    </a:solidFill>
                  </a:rPr>
                  <a:t>Degassing at 600 ˚C</a:t>
                </a:r>
              </a:p>
            </p:txBody>
          </p:sp>
          <p:sp>
            <p:nvSpPr>
              <p:cNvPr id="18" name="TextBox 17"/>
              <p:cNvSpPr txBox="1"/>
              <p:nvPr/>
            </p:nvSpPr>
            <p:spPr>
              <a:xfrm>
                <a:off x="1109516" y="3042952"/>
                <a:ext cx="2211585" cy="253916"/>
              </a:xfrm>
              <a:prstGeom prst="rect">
                <a:avLst/>
              </a:prstGeom>
              <a:noFill/>
            </p:spPr>
            <p:txBody>
              <a:bodyPr wrap="square" rtlCol="0">
                <a:spAutoFit/>
              </a:bodyPr>
              <a:lstStyle/>
              <a:p>
                <a:pPr lvl="0"/>
                <a:r>
                  <a:rPr lang="en-AU" sz="1050" b="1" dirty="0">
                    <a:solidFill>
                      <a:srgbClr val="00477F"/>
                    </a:solidFill>
                  </a:rPr>
                  <a:t>Atomic Hydrogen Etching at 1000 ˚ C</a:t>
                </a:r>
              </a:p>
            </p:txBody>
          </p:sp>
          <p:sp>
            <p:nvSpPr>
              <p:cNvPr id="19" name="TextBox 18"/>
              <p:cNvSpPr txBox="1"/>
              <p:nvPr/>
            </p:nvSpPr>
            <p:spPr>
              <a:xfrm>
                <a:off x="1120068" y="4272503"/>
                <a:ext cx="1876817" cy="246221"/>
              </a:xfrm>
              <a:prstGeom prst="rect">
                <a:avLst/>
              </a:prstGeom>
              <a:noFill/>
            </p:spPr>
            <p:txBody>
              <a:bodyPr wrap="square" rtlCol="0">
                <a:spAutoFit/>
              </a:bodyPr>
              <a:lstStyle/>
              <a:p>
                <a:pPr lvl="0"/>
                <a:r>
                  <a:rPr lang="en-AU" sz="1000" b="1" dirty="0">
                    <a:solidFill>
                      <a:srgbClr val="00477F"/>
                    </a:solidFill>
                  </a:rPr>
                  <a:t>Graphene Growth at 1250 ˚C</a:t>
                </a:r>
              </a:p>
            </p:txBody>
          </p:sp>
        </p:grpSp>
        <p:sp>
          <p:nvSpPr>
            <p:cNvPr id="44" name="TextBox 43"/>
            <p:cNvSpPr txBox="1"/>
            <p:nvPr/>
          </p:nvSpPr>
          <p:spPr>
            <a:xfrm rot="16200000">
              <a:off x="3820075" y="2738352"/>
              <a:ext cx="2356607" cy="400110"/>
            </a:xfrm>
            <a:prstGeom prst="rect">
              <a:avLst/>
            </a:prstGeom>
            <a:noFill/>
          </p:spPr>
          <p:txBody>
            <a:bodyPr wrap="none" rtlCol="0">
              <a:spAutoFit/>
            </a:bodyPr>
            <a:lstStyle/>
            <a:p>
              <a:r>
                <a:rPr lang="en-AU" sz="2000" dirty="0" smtClean="0"/>
                <a:t>XPS survey spectrum</a:t>
              </a:r>
              <a:endParaRPr lang="en-AU" sz="2000" dirty="0"/>
            </a:p>
          </p:txBody>
        </p:sp>
      </p:grpSp>
      <p:grpSp>
        <p:nvGrpSpPr>
          <p:cNvPr id="49" name="Group 48"/>
          <p:cNvGrpSpPr/>
          <p:nvPr/>
        </p:nvGrpSpPr>
        <p:grpSpPr>
          <a:xfrm>
            <a:off x="4692038" y="816167"/>
            <a:ext cx="4376567" cy="4408259"/>
            <a:chOff x="4692038" y="816167"/>
            <a:chExt cx="4376567" cy="4408259"/>
          </a:xfrm>
        </p:grpSpPr>
        <p:pic>
          <p:nvPicPr>
            <p:cNvPr id="46" name="Picture 45"/>
            <p:cNvPicPr>
              <a:picLocks noChangeAspect="1"/>
            </p:cNvPicPr>
            <p:nvPr/>
          </p:nvPicPr>
          <p:blipFill rotWithShape="1">
            <a:blip r:embed="rId6" cstate="print">
              <a:extLst>
                <a:ext uri="{28A0092B-C50C-407E-A947-70E740481C1C}">
                  <a14:useLocalDpi xmlns:a14="http://schemas.microsoft.com/office/drawing/2010/main" val="0"/>
                </a:ext>
              </a:extLst>
            </a:blip>
            <a:srcRect l="21595" r="21591"/>
            <a:stretch/>
          </p:blipFill>
          <p:spPr>
            <a:xfrm>
              <a:off x="4692038" y="871985"/>
              <a:ext cx="4359275" cy="4352441"/>
            </a:xfrm>
            <a:prstGeom prst="rect">
              <a:avLst/>
            </a:prstGeom>
          </p:spPr>
        </p:pic>
        <p:sp>
          <p:nvSpPr>
            <p:cNvPr id="47" name="TextBox 46"/>
            <p:cNvSpPr txBox="1"/>
            <p:nvPr/>
          </p:nvSpPr>
          <p:spPr>
            <a:xfrm>
              <a:off x="4798323" y="4753635"/>
              <a:ext cx="2304645" cy="369332"/>
            </a:xfrm>
            <a:prstGeom prst="rect">
              <a:avLst/>
            </a:prstGeom>
            <a:noFill/>
          </p:spPr>
          <p:txBody>
            <a:bodyPr wrap="square" rtlCol="0">
              <a:spAutoFit/>
            </a:bodyPr>
            <a:lstStyle/>
            <a:p>
              <a:r>
                <a:rPr lang="en-AU" dirty="0" smtClean="0"/>
                <a:t>(</a:t>
              </a:r>
              <a:r>
                <a:rPr lang="en-AU" dirty="0"/>
                <a:t>V</a:t>
              </a:r>
              <a:r>
                <a:rPr lang="en-AU" baseline="-25000" dirty="0"/>
                <a:t>bias</a:t>
              </a:r>
              <a:r>
                <a:rPr lang="en-AU" dirty="0"/>
                <a:t>=-1.4 V, I =0.3 nA</a:t>
              </a:r>
              <a:r>
                <a:rPr lang="en-AU" dirty="0" smtClean="0"/>
                <a:t>)</a:t>
              </a:r>
              <a:endParaRPr lang="en-AU" dirty="0"/>
            </a:p>
          </p:txBody>
        </p:sp>
        <p:sp>
          <p:nvSpPr>
            <p:cNvPr id="48" name="TextBox 47"/>
            <p:cNvSpPr txBox="1"/>
            <p:nvPr/>
          </p:nvSpPr>
          <p:spPr>
            <a:xfrm>
              <a:off x="7273498" y="816167"/>
              <a:ext cx="1795107" cy="523220"/>
            </a:xfrm>
            <a:prstGeom prst="rect">
              <a:avLst/>
            </a:prstGeom>
            <a:noFill/>
          </p:spPr>
          <p:txBody>
            <a:bodyPr wrap="none" rtlCol="0">
              <a:spAutoFit/>
            </a:bodyPr>
            <a:lstStyle/>
            <a:p>
              <a:r>
                <a:rPr lang="en-AU" sz="2800" dirty="0" smtClean="0"/>
                <a:t>STM image</a:t>
              </a:r>
              <a:endParaRPr lang="en-AU" sz="2800" dirty="0"/>
            </a:p>
          </p:txBody>
        </p:sp>
      </p:grpSp>
      <p:sp>
        <p:nvSpPr>
          <p:cNvPr id="50" name="Rectangle 49"/>
          <p:cNvSpPr/>
          <p:nvPr/>
        </p:nvSpPr>
        <p:spPr>
          <a:xfrm>
            <a:off x="752629" y="4562583"/>
            <a:ext cx="3530770" cy="646331"/>
          </a:xfrm>
          <a:prstGeom prst="rect">
            <a:avLst/>
          </a:prstGeom>
        </p:spPr>
        <p:txBody>
          <a:bodyPr wrap="square">
            <a:spAutoFit/>
          </a:bodyPr>
          <a:lstStyle/>
          <a:p>
            <a:r>
              <a:rPr lang="en-US" dirty="0">
                <a:ea typeface="Calibri" panose="020F0502020204030204" pitchFamily="34" charset="0"/>
                <a:cs typeface="Arial" panose="020B0604020202020204" pitchFamily="34" charset="0"/>
              </a:rPr>
              <a:t>EFM-H atomic hydrogen source (FOCUS GmbH)</a:t>
            </a:r>
            <a:endParaRPr lang="en-AU" dirty="0"/>
          </a:p>
        </p:txBody>
      </p:sp>
      <p:grpSp>
        <p:nvGrpSpPr>
          <p:cNvPr id="51" name="Group 50"/>
          <p:cNvGrpSpPr/>
          <p:nvPr/>
        </p:nvGrpSpPr>
        <p:grpSpPr>
          <a:xfrm>
            <a:off x="612166" y="2652089"/>
            <a:ext cx="3217150" cy="2556825"/>
            <a:chOff x="1843751" y="2353930"/>
            <a:chExt cx="3217150" cy="2556825"/>
          </a:xfrm>
        </p:grpSpPr>
        <p:pic>
          <p:nvPicPr>
            <p:cNvPr id="52" name="Picture 5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843751" y="2413745"/>
              <a:ext cx="3217150" cy="2497010"/>
            </a:xfrm>
            <a:prstGeom prst="rect">
              <a:avLst/>
            </a:prstGeom>
          </p:spPr>
        </p:pic>
        <p:sp>
          <p:nvSpPr>
            <p:cNvPr id="53" name="Rectangle 52"/>
            <p:cNvSpPr/>
            <p:nvPr/>
          </p:nvSpPr>
          <p:spPr>
            <a:xfrm>
              <a:off x="2293307" y="2353930"/>
              <a:ext cx="2259080" cy="461665"/>
            </a:xfrm>
            <a:prstGeom prst="rect">
              <a:avLst/>
            </a:prstGeom>
          </p:spPr>
          <p:txBody>
            <a:bodyPr wrap="none">
              <a:spAutoFit/>
            </a:bodyPr>
            <a:lstStyle/>
            <a:p>
              <a:pPr>
                <a:lnSpc>
                  <a:spcPct val="150000"/>
                </a:lnSpc>
                <a:spcAft>
                  <a:spcPts val="1000"/>
                </a:spcAft>
              </a:pPr>
              <a:r>
                <a:rPr lang="en-AU" sz="1600" dirty="0" smtClean="0">
                  <a:solidFill>
                    <a:schemeClr val="bg1"/>
                  </a:solidFill>
                  <a:ea typeface="Calibri" panose="020F0502020204030204" pitchFamily="34" charset="0"/>
                  <a:cs typeface="Arial" panose="020B0604020202020204" pitchFamily="34" charset="0"/>
                </a:rPr>
                <a:t>STM, The </a:t>
              </a:r>
              <a:r>
                <a:rPr lang="en-AU" sz="1600" dirty="0">
                  <a:solidFill>
                    <a:schemeClr val="bg1"/>
                  </a:solidFill>
                  <a:ea typeface="Calibri" panose="020F0502020204030204" pitchFamily="34" charset="0"/>
                  <a:cs typeface="Arial" panose="020B0604020202020204" pitchFamily="34" charset="0"/>
                </a:rPr>
                <a:t>moir</a:t>
              </a:r>
              <a:r>
                <a:rPr lang="en-AU" sz="1600" dirty="0">
                  <a:solidFill>
                    <a:schemeClr val="bg1"/>
                  </a:solidFill>
                  <a:ea typeface="Calibri" panose="020F0502020204030204" pitchFamily="34" charset="0"/>
                  <a:cs typeface="Times New Roman" panose="02020603050405020304" pitchFamily="18" charset="0"/>
                </a:rPr>
                <a:t>é</a:t>
              </a:r>
              <a:r>
                <a:rPr lang="en-AU" sz="1600" dirty="0">
                  <a:solidFill>
                    <a:schemeClr val="bg1"/>
                  </a:solidFill>
                  <a:ea typeface="Calibri" panose="020F0502020204030204" pitchFamily="34" charset="0"/>
                  <a:cs typeface="Arial" panose="020B0604020202020204" pitchFamily="34" charset="0"/>
                </a:rPr>
                <a:t> </a:t>
              </a:r>
              <a:r>
                <a:rPr lang="en-AU" sz="1600" dirty="0" smtClean="0">
                  <a:solidFill>
                    <a:schemeClr val="bg1"/>
                  </a:solidFill>
                  <a:ea typeface="Calibri" panose="020F0502020204030204" pitchFamily="34" charset="0"/>
                  <a:cs typeface="Arial" panose="020B0604020202020204" pitchFamily="34" charset="0"/>
                </a:rPr>
                <a:t>pattern </a:t>
              </a:r>
            </a:p>
          </p:txBody>
        </p:sp>
        <p:sp>
          <p:nvSpPr>
            <p:cNvPr id="54" name="Rectangle 53"/>
            <p:cNvSpPr/>
            <p:nvPr/>
          </p:nvSpPr>
          <p:spPr>
            <a:xfrm>
              <a:off x="1928409" y="4414279"/>
              <a:ext cx="1128258" cy="423449"/>
            </a:xfrm>
            <a:prstGeom prst="rect">
              <a:avLst/>
            </a:prstGeom>
          </p:spPr>
          <p:txBody>
            <a:bodyPr wrap="none">
              <a:spAutoFit/>
            </a:bodyPr>
            <a:lstStyle/>
            <a:p>
              <a:pPr>
                <a:lnSpc>
                  <a:spcPct val="150000"/>
                </a:lnSpc>
                <a:spcAft>
                  <a:spcPts val="1000"/>
                </a:spcAft>
              </a:pPr>
              <a:r>
                <a:rPr lang="en-AU" sz="1600" dirty="0">
                  <a:ea typeface="Calibri" panose="020F0502020204030204" pitchFamily="34" charset="0"/>
                  <a:cs typeface="Arial" panose="020B0604020202020204" pitchFamily="34" charset="0"/>
                </a:rPr>
                <a:t>-1.1 V, 1 nA</a:t>
              </a:r>
            </a:p>
          </p:txBody>
        </p:sp>
      </p:grpSp>
    </p:spTree>
    <p:extLst>
      <p:ext uri="{BB962C8B-B14F-4D97-AF65-F5344CB8AC3E}">
        <p14:creationId xmlns:p14="http://schemas.microsoft.com/office/powerpoint/2010/main" val="41608995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1000"/>
                                        <p:tgtEl>
                                          <p:spTgt spid="45"/>
                                        </p:tgtEl>
                                      </p:cBhvr>
                                    </p:animEffect>
                                    <p:anim calcmode="lin" valueType="num">
                                      <p:cBhvr>
                                        <p:cTn id="8" dur="1000" fill="hold"/>
                                        <p:tgtEl>
                                          <p:spTgt spid="45"/>
                                        </p:tgtEl>
                                        <p:attrNameLst>
                                          <p:attrName>ppt_x</p:attrName>
                                        </p:attrNameLst>
                                      </p:cBhvr>
                                      <p:tavLst>
                                        <p:tav tm="0">
                                          <p:val>
                                            <p:strVal val="#ppt_x"/>
                                          </p:val>
                                        </p:tav>
                                        <p:tav tm="100000">
                                          <p:val>
                                            <p:strVal val="#ppt_x"/>
                                          </p:val>
                                        </p:tav>
                                      </p:tavLst>
                                    </p:anim>
                                    <p:anim calcmode="lin" valueType="num">
                                      <p:cBhvr>
                                        <p:cTn id="9"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49"/>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51"/>
                                        </p:tgtEl>
                                        <p:attrNameLst>
                                          <p:attrName>style.visibility</p:attrName>
                                        </p:attrNameLst>
                                      </p:cBhvr>
                                      <p:to>
                                        <p:strVal val="visible"/>
                                      </p:to>
                                    </p:set>
                                    <p:animEffect transition="in" filter="fade">
                                      <p:cBhvr>
                                        <p:cTn id="18" dur="1000"/>
                                        <p:tgtEl>
                                          <p:spTgt spid="51"/>
                                        </p:tgtEl>
                                      </p:cBhvr>
                                    </p:animEffect>
                                    <p:anim calcmode="lin" valueType="num">
                                      <p:cBhvr>
                                        <p:cTn id="19" dur="1000" fill="hold"/>
                                        <p:tgtEl>
                                          <p:spTgt spid="51"/>
                                        </p:tgtEl>
                                        <p:attrNameLst>
                                          <p:attrName>ppt_x</p:attrName>
                                        </p:attrNameLst>
                                      </p:cBhvr>
                                      <p:tavLst>
                                        <p:tav tm="0">
                                          <p:val>
                                            <p:strVal val="#ppt_x"/>
                                          </p:val>
                                        </p:tav>
                                        <p:tav tm="100000">
                                          <p:val>
                                            <p:strVal val="#ppt_x"/>
                                          </p:val>
                                        </p:tav>
                                      </p:tavLst>
                                    </p:anim>
                                    <p:anim calcmode="lin" valueType="num">
                                      <p:cBhvr>
                                        <p:cTn id="20"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5375005"/>
            <a:ext cx="9144000" cy="339995"/>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AU" sz="1013"/>
          </a:p>
        </p:txBody>
      </p:sp>
      <p:sp>
        <p:nvSpPr>
          <p:cNvPr id="5" name="Rectangle 4"/>
          <p:cNvSpPr/>
          <p:nvPr/>
        </p:nvSpPr>
        <p:spPr>
          <a:xfrm>
            <a:off x="1" y="5305262"/>
            <a:ext cx="9144000" cy="697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AU" sz="1013"/>
          </a:p>
        </p:txBody>
      </p:sp>
      <p:pic>
        <p:nvPicPr>
          <p:cNvPr id="6" name="Picture 8" descr="D:\Demo Poster material for Attendees\Images\QUT_Square_CMYK.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5283000"/>
            <a:ext cx="432000" cy="432000"/>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p:cNvCxnSpPr/>
          <p:nvPr/>
        </p:nvCxnSpPr>
        <p:spPr>
          <a:xfrm>
            <a:off x="857250" y="772771"/>
            <a:ext cx="7429500" cy="0"/>
          </a:xfrm>
          <a:prstGeom prst="line">
            <a:avLst/>
          </a:prstGeom>
          <a:ln w="12700"/>
        </p:spPr>
        <p:style>
          <a:lnRef idx="1">
            <a:schemeClr val="dk1"/>
          </a:lnRef>
          <a:fillRef idx="0">
            <a:schemeClr val="dk1"/>
          </a:fillRef>
          <a:effectRef idx="0">
            <a:schemeClr val="dk1"/>
          </a:effectRef>
          <a:fontRef idx="minor">
            <a:schemeClr val="tx1"/>
          </a:fontRef>
        </p:style>
      </p:cxnSp>
      <p:sp>
        <p:nvSpPr>
          <p:cNvPr id="14" name="Title 1"/>
          <p:cNvSpPr txBox="1">
            <a:spLocks/>
          </p:cNvSpPr>
          <p:nvPr/>
        </p:nvSpPr>
        <p:spPr>
          <a:xfrm>
            <a:off x="857250" y="267381"/>
            <a:ext cx="7543800" cy="555459"/>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dirty="0" smtClean="0">
                <a:latin typeface="+mn-lt"/>
              </a:rPr>
              <a:t>Bandgap in graphene?</a:t>
            </a:r>
            <a:endParaRPr lang="en-US" sz="2400" dirty="0">
              <a:latin typeface="+mn-lt"/>
            </a:endParaRPr>
          </a:p>
        </p:txBody>
      </p:sp>
      <p:pic>
        <p:nvPicPr>
          <p:cNvPr id="15" name="Picture 14"/>
          <p:cNvPicPr>
            <a:picLocks noChangeAspect="1"/>
          </p:cNvPicPr>
          <p:nvPr/>
        </p:nvPicPr>
        <p:blipFill>
          <a:blip r:embed="rId4"/>
          <a:stretch>
            <a:fillRect/>
          </a:stretch>
        </p:blipFill>
        <p:spPr>
          <a:xfrm>
            <a:off x="-5160460" y="-2110223"/>
            <a:ext cx="4974030" cy="1904612"/>
          </a:xfrm>
          <a:prstGeom prst="rect">
            <a:avLst/>
          </a:prstGeom>
        </p:spPr>
      </p:pic>
      <p:sp>
        <p:nvSpPr>
          <p:cNvPr id="17" name="TextBox 16"/>
          <p:cNvSpPr txBox="1"/>
          <p:nvPr/>
        </p:nvSpPr>
        <p:spPr>
          <a:xfrm>
            <a:off x="544777" y="5426295"/>
            <a:ext cx="3159020" cy="265586"/>
          </a:xfrm>
          <a:prstGeom prst="rect">
            <a:avLst/>
          </a:prstGeom>
          <a:noFill/>
        </p:spPr>
        <p:txBody>
          <a:bodyPr wrap="square" rtlCol="0">
            <a:spAutoFit/>
          </a:bodyPr>
          <a:lstStyle/>
          <a:p>
            <a:pPr algn="ctr"/>
            <a:r>
              <a:rPr lang="en-US" sz="1126" dirty="0" smtClean="0">
                <a:solidFill>
                  <a:schemeClr val="bg1"/>
                </a:solidFill>
              </a:rPr>
              <a:t>McCann </a:t>
            </a:r>
            <a:r>
              <a:rPr lang="en-US" sz="1126" dirty="0">
                <a:solidFill>
                  <a:schemeClr val="bg1"/>
                </a:solidFill>
              </a:rPr>
              <a:t>and </a:t>
            </a:r>
            <a:r>
              <a:rPr lang="en-US" sz="1126" dirty="0" smtClean="0">
                <a:solidFill>
                  <a:schemeClr val="bg1"/>
                </a:solidFill>
              </a:rPr>
              <a:t>Fal’ko</a:t>
            </a:r>
            <a:r>
              <a:rPr lang="en-US" sz="1126" dirty="0">
                <a:solidFill>
                  <a:schemeClr val="bg1"/>
                </a:solidFill>
              </a:rPr>
              <a:t>,</a:t>
            </a:r>
            <a:r>
              <a:rPr lang="en-US" sz="1126" i="1" dirty="0" smtClean="0">
                <a:solidFill>
                  <a:schemeClr val="bg1"/>
                </a:solidFill>
              </a:rPr>
              <a:t>Phys.Rev.Lett.</a:t>
            </a:r>
            <a:r>
              <a:rPr lang="en-US" sz="1126" b="1" dirty="0" smtClean="0">
                <a:solidFill>
                  <a:schemeClr val="bg1"/>
                </a:solidFill>
              </a:rPr>
              <a:t>96 </a:t>
            </a:r>
            <a:r>
              <a:rPr lang="en-US" sz="1126" dirty="0" smtClean="0">
                <a:solidFill>
                  <a:schemeClr val="bg1"/>
                </a:solidFill>
              </a:rPr>
              <a:t>086805, 2006</a:t>
            </a:r>
            <a:r>
              <a:rPr lang="en-US" sz="1126" dirty="0">
                <a:solidFill>
                  <a:schemeClr val="bg1"/>
                </a:solidFill>
              </a:rPr>
              <a:t>.</a:t>
            </a:r>
          </a:p>
        </p:txBody>
      </p:sp>
      <p:sp>
        <p:nvSpPr>
          <p:cNvPr id="18" name="TextBox 17"/>
          <p:cNvSpPr txBox="1"/>
          <p:nvPr/>
        </p:nvSpPr>
        <p:spPr>
          <a:xfrm>
            <a:off x="-4004842" y="407226"/>
            <a:ext cx="1990116" cy="785343"/>
          </a:xfrm>
          <a:prstGeom prst="rect">
            <a:avLst/>
          </a:prstGeom>
          <a:noFill/>
        </p:spPr>
        <p:txBody>
          <a:bodyPr wrap="square" rtlCol="0">
            <a:spAutoFit/>
          </a:bodyPr>
          <a:lstStyle/>
          <a:p>
            <a:r>
              <a:rPr lang="en-US" sz="1126" dirty="0"/>
              <a:t>Experiment</a:t>
            </a:r>
          </a:p>
          <a:p>
            <a:r>
              <a:rPr lang="en-US" sz="1126" dirty="0" err="1"/>
              <a:t>Riedl</a:t>
            </a:r>
            <a:r>
              <a:rPr lang="en-US" sz="1126" dirty="0"/>
              <a:t> et al.</a:t>
            </a:r>
          </a:p>
          <a:p>
            <a:r>
              <a:rPr lang="en-US" sz="1126" dirty="0"/>
              <a:t>MRS Bull. 37, Dec 2012 </a:t>
            </a:r>
          </a:p>
          <a:p>
            <a:endParaRPr lang="en-US" sz="1126" dirty="0"/>
          </a:p>
        </p:txBody>
      </p:sp>
      <p:pic>
        <p:nvPicPr>
          <p:cNvPr id="16" name="Picture 15"/>
          <p:cNvPicPr>
            <a:picLocks noChangeAspect="1"/>
          </p:cNvPicPr>
          <p:nvPr/>
        </p:nvPicPr>
        <p:blipFill rotWithShape="1">
          <a:blip r:embed="rId5"/>
          <a:srcRect r="51602"/>
          <a:stretch/>
        </p:blipFill>
        <p:spPr>
          <a:xfrm>
            <a:off x="104161" y="1036271"/>
            <a:ext cx="3599636" cy="2917971"/>
          </a:xfrm>
          <a:prstGeom prst="rect">
            <a:avLst/>
          </a:prstGeom>
        </p:spPr>
      </p:pic>
      <p:grpSp>
        <p:nvGrpSpPr>
          <p:cNvPr id="3" name="Group 2"/>
          <p:cNvGrpSpPr/>
          <p:nvPr/>
        </p:nvGrpSpPr>
        <p:grpSpPr>
          <a:xfrm>
            <a:off x="-5457149" y="3271653"/>
            <a:ext cx="2447365" cy="2068480"/>
            <a:chOff x="544777" y="3102759"/>
            <a:chExt cx="2447365" cy="2068480"/>
          </a:xfrm>
        </p:grpSpPr>
        <p:pic>
          <p:nvPicPr>
            <p:cNvPr id="28" name="Picture 27"/>
            <p:cNvPicPr>
              <a:picLocks noChangeAspect="1"/>
            </p:cNvPicPr>
            <p:nvPr/>
          </p:nvPicPr>
          <p:blipFill rotWithShape="1">
            <a:blip r:embed="rId5"/>
            <a:srcRect l="49058" r="1635"/>
            <a:stretch/>
          </p:blipFill>
          <p:spPr>
            <a:xfrm>
              <a:off x="544777" y="3223906"/>
              <a:ext cx="2447365" cy="1947333"/>
            </a:xfrm>
            <a:prstGeom prst="rect">
              <a:avLst/>
            </a:prstGeom>
          </p:spPr>
        </p:pic>
        <p:sp>
          <p:nvSpPr>
            <p:cNvPr id="29" name="TextBox 28"/>
            <p:cNvSpPr txBox="1"/>
            <p:nvPr/>
          </p:nvSpPr>
          <p:spPr>
            <a:xfrm>
              <a:off x="909886" y="3102759"/>
              <a:ext cx="827471" cy="265586"/>
            </a:xfrm>
            <a:prstGeom prst="rect">
              <a:avLst/>
            </a:prstGeom>
            <a:noFill/>
          </p:spPr>
          <p:txBody>
            <a:bodyPr wrap="none" rtlCol="0">
              <a:spAutoFit/>
            </a:bodyPr>
            <a:lstStyle/>
            <a:p>
              <a:r>
                <a:rPr lang="en-US" sz="1126" dirty="0"/>
                <a:t>Monolayer</a:t>
              </a:r>
            </a:p>
          </p:txBody>
        </p:sp>
        <p:sp>
          <p:nvSpPr>
            <p:cNvPr id="30" name="TextBox 29"/>
            <p:cNvSpPr txBox="1"/>
            <p:nvPr/>
          </p:nvSpPr>
          <p:spPr>
            <a:xfrm>
              <a:off x="2102466" y="3102759"/>
              <a:ext cx="587020" cy="265586"/>
            </a:xfrm>
            <a:prstGeom prst="rect">
              <a:avLst/>
            </a:prstGeom>
            <a:noFill/>
          </p:spPr>
          <p:txBody>
            <a:bodyPr wrap="none" rtlCol="0">
              <a:spAutoFit/>
            </a:bodyPr>
            <a:lstStyle/>
            <a:p>
              <a:r>
                <a:rPr lang="en-US" sz="1126" dirty="0"/>
                <a:t>Bilayer</a:t>
              </a:r>
            </a:p>
          </p:txBody>
        </p:sp>
      </p:grpSp>
      <p:sp>
        <p:nvSpPr>
          <p:cNvPr id="31" name="TextBox 30"/>
          <p:cNvSpPr txBox="1"/>
          <p:nvPr/>
        </p:nvSpPr>
        <p:spPr>
          <a:xfrm>
            <a:off x="215999" y="4165339"/>
            <a:ext cx="3849890" cy="707886"/>
          </a:xfrm>
          <a:prstGeom prst="rect">
            <a:avLst/>
          </a:prstGeom>
          <a:solidFill>
            <a:schemeClr val="bg1"/>
          </a:solidFill>
        </p:spPr>
        <p:txBody>
          <a:bodyPr wrap="square" rtlCol="0">
            <a:spAutoFit/>
          </a:bodyPr>
          <a:lstStyle/>
          <a:p>
            <a:r>
              <a:rPr lang="en-AU" sz="2000" dirty="0" smtClean="0">
                <a:solidFill>
                  <a:srgbClr val="FF0000"/>
                </a:solidFill>
              </a:rPr>
              <a:t>lack of </a:t>
            </a:r>
            <a:r>
              <a:rPr lang="en-AU" sz="2000" b="1" i="1" dirty="0" smtClean="0">
                <a:solidFill>
                  <a:srgbClr val="FF0000"/>
                </a:solidFill>
              </a:rPr>
              <a:t>bandgap </a:t>
            </a:r>
            <a:r>
              <a:rPr lang="en-AU" sz="2000" dirty="0" smtClean="0">
                <a:solidFill>
                  <a:srgbClr val="FF0000"/>
                </a:solidFill>
              </a:rPr>
              <a:t>is a major challenge for graphene electronics</a:t>
            </a:r>
          </a:p>
        </p:txBody>
      </p:sp>
      <p:sp>
        <p:nvSpPr>
          <p:cNvPr id="32" name="TextBox 31"/>
          <p:cNvSpPr txBox="1"/>
          <p:nvPr/>
        </p:nvSpPr>
        <p:spPr>
          <a:xfrm>
            <a:off x="4572000" y="992514"/>
            <a:ext cx="2895986" cy="400110"/>
          </a:xfrm>
          <a:prstGeom prst="rect">
            <a:avLst/>
          </a:prstGeom>
          <a:noFill/>
        </p:spPr>
        <p:txBody>
          <a:bodyPr wrap="none" rtlCol="0">
            <a:spAutoFit/>
          </a:bodyPr>
          <a:lstStyle/>
          <a:p>
            <a:pPr marL="285750" indent="-285750">
              <a:buFont typeface="Wingdings" panose="05000000000000000000" pitchFamily="2" charset="2"/>
              <a:buChar char="ü"/>
            </a:pPr>
            <a:r>
              <a:rPr lang="en-AU" sz="2000" b="1" dirty="0" smtClean="0"/>
              <a:t>Quantum confinement</a:t>
            </a:r>
            <a:endParaRPr lang="en-AU" sz="2000" b="1" dirty="0"/>
          </a:p>
        </p:txBody>
      </p:sp>
      <p:pic>
        <p:nvPicPr>
          <p:cNvPr id="36" name="Picture 35"/>
          <p:cNvPicPr>
            <a:picLocks noChangeAspect="1"/>
          </p:cNvPicPr>
          <p:nvPr/>
        </p:nvPicPr>
        <p:blipFill rotWithShape="1">
          <a:blip r:embed="rId6"/>
          <a:srcRect l="4529" r="7291"/>
          <a:stretch/>
        </p:blipFill>
        <p:spPr>
          <a:xfrm>
            <a:off x="4230784" y="1596753"/>
            <a:ext cx="4499992" cy="3088657"/>
          </a:xfrm>
          <a:prstGeom prst="rect">
            <a:avLst/>
          </a:prstGeom>
        </p:spPr>
      </p:pic>
      <p:sp>
        <p:nvSpPr>
          <p:cNvPr id="19" name="TextBox 18"/>
          <p:cNvSpPr txBox="1"/>
          <p:nvPr/>
        </p:nvSpPr>
        <p:spPr>
          <a:xfrm>
            <a:off x="4629150" y="5406949"/>
            <a:ext cx="4712558" cy="253916"/>
          </a:xfrm>
          <a:prstGeom prst="rect">
            <a:avLst/>
          </a:prstGeom>
          <a:noFill/>
        </p:spPr>
        <p:txBody>
          <a:bodyPr wrap="square" rtlCol="0">
            <a:spAutoFit/>
          </a:bodyPr>
          <a:lstStyle/>
          <a:p>
            <a:r>
              <a:rPr lang="en-US" sz="1050" dirty="0" err="1">
                <a:solidFill>
                  <a:schemeClr val="bg1"/>
                </a:solidFill>
              </a:rPr>
              <a:t>Norimatsu</a:t>
            </a:r>
            <a:r>
              <a:rPr lang="en-US" sz="1050" dirty="0">
                <a:solidFill>
                  <a:schemeClr val="bg1"/>
                </a:solidFill>
              </a:rPr>
              <a:t> W and </a:t>
            </a:r>
            <a:r>
              <a:rPr lang="en-US" sz="1050" dirty="0" err="1">
                <a:solidFill>
                  <a:schemeClr val="bg1"/>
                </a:solidFill>
              </a:rPr>
              <a:t>Kusunoki</a:t>
            </a:r>
            <a:r>
              <a:rPr lang="en-US" sz="1050" dirty="0">
                <a:solidFill>
                  <a:schemeClr val="bg1"/>
                </a:solidFill>
              </a:rPr>
              <a:t> M 2010 </a:t>
            </a:r>
            <a:r>
              <a:rPr lang="en-US" sz="1050" i="1" dirty="0">
                <a:solidFill>
                  <a:schemeClr val="bg1"/>
                </a:solidFill>
              </a:rPr>
              <a:t>Phys. </a:t>
            </a:r>
            <a:r>
              <a:rPr lang="en-US" sz="1050" i="1" dirty="0" smtClean="0">
                <a:solidFill>
                  <a:schemeClr val="bg1"/>
                </a:solidFill>
              </a:rPr>
              <a:t>E</a:t>
            </a:r>
            <a:r>
              <a:rPr lang="en-US" sz="1050" i="1" dirty="0">
                <a:solidFill>
                  <a:schemeClr val="bg1"/>
                </a:solidFill>
              </a:rPr>
              <a:t>,</a:t>
            </a:r>
            <a:r>
              <a:rPr lang="en-AU" sz="1050" i="1" dirty="0" smtClean="0">
                <a:solidFill>
                  <a:schemeClr val="bg1"/>
                </a:solidFill>
              </a:rPr>
              <a:t> </a:t>
            </a:r>
            <a:r>
              <a:rPr lang="en-AU" sz="1050" b="1" dirty="0">
                <a:solidFill>
                  <a:schemeClr val="bg1"/>
                </a:solidFill>
              </a:rPr>
              <a:t>42 </a:t>
            </a:r>
            <a:r>
              <a:rPr lang="en-AU" sz="1050" dirty="0">
                <a:solidFill>
                  <a:schemeClr val="bg1"/>
                </a:solidFill>
              </a:rPr>
              <a:t>691</a:t>
            </a:r>
            <a:endParaRPr lang="en-US" sz="1050" dirty="0">
              <a:solidFill>
                <a:schemeClr val="bg1"/>
              </a:solidFill>
            </a:endParaRPr>
          </a:p>
        </p:txBody>
      </p:sp>
      <p:sp>
        <p:nvSpPr>
          <p:cNvPr id="2" name="Rectangle 1"/>
          <p:cNvSpPr/>
          <p:nvPr/>
        </p:nvSpPr>
        <p:spPr>
          <a:xfrm>
            <a:off x="4961642" y="4720262"/>
            <a:ext cx="3235181" cy="338554"/>
          </a:xfrm>
          <a:prstGeom prst="rect">
            <a:avLst/>
          </a:prstGeom>
        </p:spPr>
        <p:txBody>
          <a:bodyPr wrap="none">
            <a:spAutoFit/>
          </a:bodyPr>
          <a:lstStyle/>
          <a:p>
            <a:r>
              <a:rPr lang="en-AU" sz="1600" dirty="0">
                <a:latin typeface="TimesLTStd-Roman"/>
              </a:rPr>
              <a:t>graphene sidewall ribbons on </a:t>
            </a:r>
            <a:r>
              <a:rPr lang="en-AU" sz="1600" dirty="0" smtClean="0">
                <a:latin typeface="TimesLTStd-Roman"/>
              </a:rPr>
              <a:t>SiC</a:t>
            </a:r>
            <a:endParaRPr lang="en-AU" sz="1600" dirty="0"/>
          </a:p>
        </p:txBody>
      </p:sp>
    </p:spTree>
    <p:extLst>
      <p:ext uri="{BB962C8B-B14F-4D97-AF65-F5344CB8AC3E}">
        <p14:creationId xmlns:p14="http://schemas.microsoft.com/office/powerpoint/2010/main" val="3788599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1000" fill="hold"/>
                                        <p:tgtEl>
                                          <p:spTgt spid="3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19" grpId="0"/>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5375005"/>
            <a:ext cx="9144000" cy="339995"/>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AU" sz="1013"/>
          </a:p>
        </p:txBody>
      </p:sp>
      <p:sp>
        <p:nvSpPr>
          <p:cNvPr id="5" name="Rectangle 4"/>
          <p:cNvSpPr/>
          <p:nvPr/>
        </p:nvSpPr>
        <p:spPr>
          <a:xfrm>
            <a:off x="1" y="5305262"/>
            <a:ext cx="9144000" cy="697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AU" sz="1013"/>
          </a:p>
        </p:txBody>
      </p:sp>
      <p:pic>
        <p:nvPicPr>
          <p:cNvPr id="6" name="Picture 8" descr="D:\Demo Poster material for Attendees\Images\QUT_Square_CMYK.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5283000"/>
            <a:ext cx="432000" cy="432000"/>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p:cNvCxnSpPr/>
          <p:nvPr/>
        </p:nvCxnSpPr>
        <p:spPr>
          <a:xfrm>
            <a:off x="857250" y="772771"/>
            <a:ext cx="7429500" cy="0"/>
          </a:xfrm>
          <a:prstGeom prst="line">
            <a:avLst/>
          </a:prstGeom>
          <a:ln w="12700"/>
        </p:spPr>
        <p:style>
          <a:lnRef idx="1">
            <a:schemeClr val="dk1"/>
          </a:lnRef>
          <a:fillRef idx="0">
            <a:schemeClr val="dk1"/>
          </a:fillRef>
          <a:effectRef idx="0">
            <a:schemeClr val="dk1"/>
          </a:effectRef>
          <a:fontRef idx="minor">
            <a:schemeClr val="tx1"/>
          </a:fontRef>
        </p:style>
      </p:cxnSp>
      <p:sp>
        <p:nvSpPr>
          <p:cNvPr id="14" name="Rectangle 13"/>
          <p:cNvSpPr/>
          <p:nvPr/>
        </p:nvSpPr>
        <p:spPr>
          <a:xfrm>
            <a:off x="857250" y="201943"/>
            <a:ext cx="4305859" cy="461665"/>
          </a:xfrm>
          <a:prstGeom prst="rect">
            <a:avLst/>
          </a:prstGeom>
        </p:spPr>
        <p:txBody>
          <a:bodyPr wrap="none">
            <a:spAutoFit/>
          </a:bodyPr>
          <a:lstStyle/>
          <a:p>
            <a:r>
              <a:rPr lang="en-AU" sz="2400" dirty="0" smtClean="0"/>
              <a:t>Nanoscale </a:t>
            </a:r>
            <a:r>
              <a:rPr lang="en-AU" sz="2400" dirty="0"/>
              <a:t>Graphene Fabrication </a:t>
            </a:r>
          </a:p>
        </p:txBody>
      </p:sp>
      <p:grpSp>
        <p:nvGrpSpPr>
          <p:cNvPr id="15" name="Group 14"/>
          <p:cNvGrpSpPr/>
          <p:nvPr/>
        </p:nvGrpSpPr>
        <p:grpSpPr>
          <a:xfrm>
            <a:off x="857250" y="2955824"/>
            <a:ext cx="4923327" cy="841349"/>
            <a:chOff x="857250" y="1159227"/>
            <a:chExt cx="4923327" cy="841349"/>
          </a:xfrm>
        </p:grpSpPr>
        <p:sp>
          <p:nvSpPr>
            <p:cNvPr id="3" name="Rectangle 2"/>
            <p:cNvSpPr/>
            <p:nvPr/>
          </p:nvSpPr>
          <p:spPr>
            <a:xfrm>
              <a:off x="857250" y="1159227"/>
              <a:ext cx="2149884" cy="369332"/>
            </a:xfrm>
            <a:prstGeom prst="rect">
              <a:avLst/>
            </a:prstGeom>
          </p:spPr>
          <p:txBody>
            <a:bodyPr wrap="none">
              <a:spAutoFit/>
            </a:bodyPr>
            <a:lstStyle/>
            <a:p>
              <a:pPr marL="285750" indent="-285750">
                <a:buFont typeface="Wingdings" panose="05000000000000000000" pitchFamily="2" charset="2"/>
                <a:buChar char="v"/>
              </a:pPr>
              <a:r>
                <a:rPr lang="en-AU" dirty="0" smtClean="0">
                  <a:ea typeface="Calibri" panose="020F0502020204030204" pitchFamily="34" charset="0"/>
                </a:rPr>
                <a:t>Photolithography</a:t>
              </a:r>
              <a:endParaRPr lang="en-AU" dirty="0">
                <a:ea typeface="Calibri" panose="020F0502020204030204" pitchFamily="34" charset="0"/>
              </a:endParaRPr>
            </a:p>
          </p:txBody>
        </p:sp>
        <p:sp>
          <p:nvSpPr>
            <p:cNvPr id="7" name="TextBox 6"/>
            <p:cNvSpPr txBox="1"/>
            <p:nvPr/>
          </p:nvSpPr>
          <p:spPr>
            <a:xfrm>
              <a:off x="1392581" y="1631244"/>
              <a:ext cx="4387996" cy="369332"/>
            </a:xfrm>
            <a:prstGeom prst="rect">
              <a:avLst/>
            </a:prstGeom>
            <a:noFill/>
          </p:spPr>
          <p:txBody>
            <a:bodyPr wrap="none" rtlCol="0">
              <a:spAutoFit/>
            </a:bodyPr>
            <a:lstStyle/>
            <a:p>
              <a:r>
                <a:rPr lang="en-AU" dirty="0"/>
                <a:t>requires coating and removal of a resist layer</a:t>
              </a:r>
            </a:p>
          </p:txBody>
        </p:sp>
      </p:grpSp>
      <p:grpSp>
        <p:nvGrpSpPr>
          <p:cNvPr id="12" name="Group 11"/>
          <p:cNvGrpSpPr/>
          <p:nvPr/>
        </p:nvGrpSpPr>
        <p:grpSpPr>
          <a:xfrm>
            <a:off x="779488" y="1383025"/>
            <a:ext cx="6248112" cy="1338951"/>
            <a:chOff x="857250" y="2170579"/>
            <a:chExt cx="6248112" cy="1338951"/>
          </a:xfrm>
        </p:grpSpPr>
        <p:sp>
          <p:nvSpPr>
            <p:cNvPr id="9" name="Rectangle 8"/>
            <p:cNvSpPr/>
            <p:nvPr/>
          </p:nvSpPr>
          <p:spPr>
            <a:xfrm>
              <a:off x="857250" y="2170579"/>
              <a:ext cx="4572000" cy="646331"/>
            </a:xfrm>
            <a:prstGeom prst="rect">
              <a:avLst/>
            </a:prstGeom>
          </p:spPr>
          <p:txBody>
            <a:bodyPr>
              <a:spAutoFit/>
            </a:bodyPr>
            <a:lstStyle/>
            <a:p>
              <a:pPr marL="285750" indent="-285750">
                <a:buFont typeface="Wingdings" panose="05000000000000000000" pitchFamily="2" charset="2"/>
                <a:buChar char="v"/>
              </a:pPr>
              <a:r>
                <a:rPr lang="en-AU" dirty="0"/>
                <a:t>Nanolithography</a:t>
              </a:r>
              <a:r>
                <a:rPr lang="en-AU" dirty="0">
                  <a:ea typeface="Calibri" panose="020F0502020204030204" pitchFamily="34" charset="0"/>
                </a:rPr>
                <a:t> using </a:t>
              </a:r>
              <a:r>
                <a:rPr lang="en-AU" dirty="0"/>
                <a:t>scanning tunnelling microscopy</a:t>
              </a:r>
            </a:p>
          </p:txBody>
        </p:sp>
        <p:sp>
          <p:nvSpPr>
            <p:cNvPr id="13" name="Rectangle 12"/>
            <p:cNvSpPr/>
            <p:nvPr/>
          </p:nvSpPr>
          <p:spPr>
            <a:xfrm>
              <a:off x="1392581" y="2863199"/>
              <a:ext cx="5712781" cy="646331"/>
            </a:xfrm>
            <a:prstGeom prst="rect">
              <a:avLst/>
            </a:prstGeom>
          </p:spPr>
          <p:txBody>
            <a:bodyPr wrap="square">
              <a:spAutoFit/>
            </a:bodyPr>
            <a:lstStyle/>
            <a:p>
              <a:r>
                <a:rPr lang="en-US" dirty="0"/>
                <a:t>very time consuming which makes it incompatible with industrial processes</a:t>
              </a:r>
              <a:endParaRPr lang="en-AU" dirty="0"/>
            </a:p>
          </p:txBody>
        </p:sp>
      </p:grpSp>
      <p:grpSp>
        <p:nvGrpSpPr>
          <p:cNvPr id="16" name="Group 15"/>
          <p:cNvGrpSpPr/>
          <p:nvPr/>
        </p:nvGrpSpPr>
        <p:grpSpPr>
          <a:xfrm>
            <a:off x="857250" y="4163558"/>
            <a:ext cx="6248111" cy="889772"/>
            <a:chOff x="857250" y="3660638"/>
            <a:chExt cx="6248111" cy="889772"/>
          </a:xfrm>
        </p:grpSpPr>
        <p:sp>
          <p:nvSpPr>
            <p:cNvPr id="11" name="Rectangle 10"/>
            <p:cNvSpPr/>
            <p:nvPr/>
          </p:nvSpPr>
          <p:spPr>
            <a:xfrm>
              <a:off x="857250" y="3660638"/>
              <a:ext cx="2879378" cy="369332"/>
            </a:xfrm>
            <a:prstGeom prst="rect">
              <a:avLst/>
            </a:prstGeom>
          </p:spPr>
          <p:txBody>
            <a:bodyPr wrap="none">
              <a:spAutoFit/>
            </a:bodyPr>
            <a:lstStyle/>
            <a:p>
              <a:pPr marL="285750" indent="-285750">
                <a:buFont typeface="Wingdings" panose="05000000000000000000" pitchFamily="2" charset="2"/>
                <a:buChar char="v"/>
              </a:pPr>
              <a:r>
                <a:rPr lang="en-AU" dirty="0"/>
                <a:t>Focused Ion Beam Milling</a:t>
              </a:r>
            </a:p>
          </p:txBody>
        </p:sp>
        <p:sp>
          <p:nvSpPr>
            <p:cNvPr id="22" name="Rectangle 21"/>
            <p:cNvSpPr/>
            <p:nvPr/>
          </p:nvSpPr>
          <p:spPr>
            <a:xfrm>
              <a:off x="1392580" y="4181078"/>
              <a:ext cx="5712781" cy="369332"/>
            </a:xfrm>
            <a:prstGeom prst="rect">
              <a:avLst/>
            </a:prstGeom>
          </p:spPr>
          <p:txBody>
            <a:bodyPr wrap="square">
              <a:spAutoFit/>
            </a:bodyPr>
            <a:lstStyle/>
            <a:p>
              <a:r>
                <a:rPr lang="en-AU" dirty="0"/>
                <a:t>Flexible and </a:t>
              </a:r>
              <a:r>
                <a:rPr lang="en-AU" dirty="0" smtClean="0"/>
                <a:t>easy </a:t>
              </a:r>
              <a:r>
                <a:rPr lang="en-AU" dirty="0"/>
                <a:t>to use for a variety of materials</a:t>
              </a:r>
            </a:p>
          </p:txBody>
        </p:sp>
      </p:grpSp>
      <p:grpSp>
        <p:nvGrpSpPr>
          <p:cNvPr id="23" name="Group 22"/>
          <p:cNvGrpSpPr/>
          <p:nvPr/>
        </p:nvGrpSpPr>
        <p:grpSpPr>
          <a:xfrm>
            <a:off x="6351767" y="2062690"/>
            <a:ext cx="2792233" cy="1879461"/>
            <a:chOff x="6155704" y="1620322"/>
            <a:chExt cx="2792233" cy="1879461"/>
          </a:xfrm>
        </p:grpSpPr>
        <p:sp>
          <p:nvSpPr>
            <p:cNvPr id="24" name="Rectangle 23"/>
            <p:cNvSpPr/>
            <p:nvPr/>
          </p:nvSpPr>
          <p:spPr>
            <a:xfrm rot="5400000">
              <a:off x="7019800" y="2419664"/>
              <a:ext cx="216023" cy="19442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25" name="Straight Connector 24"/>
            <p:cNvCxnSpPr>
              <a:endCxn id="24" idx="1"/>
            </p:cNvCxnSpPr>
            <p:nvPr/>
          </p:nvCxnSpPr>
          <p:spPr>
            <a:xfrm flipH="1">
              <a:off x="7127812" y="1984008"/>
              <a:ext cx="972108" cy="1299753"/>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6" name="Straight Connector 25"/>
            <p:cNvCxnSpPr>
              <a:endCxn id="24" idx="1"/>
            </p:cNvCxnSpPr>
            <p:nvPr/>
          </p:nvCxnSpPr>
          <p:spPr>
            <a:xfrm flipH="1">
              <a:off x="7127812" y="1893098"/>
              <a:ext cx="810562" cy="1390663"/>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7072402" y="3277518"/>
              <a:ext cx="118185" cy="746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8" name="TextBox 27"/>
            <p:cNvSpPr txBox="1"/>
            <p:nvPr/>
          </p:nvSpPr>
          <p:spPr>
            <a:xfrm>
              <a:off x="7908870" y="1620322"/>
              <a:ext cx="1039067" cy="369332"/>
            </a:xfrm>
            <a:prstGeom prst="rect">
              <a:avLst/>
            </a:prstGeom>
            <a:noFill/>
          </p:spPr>
          <p:txBody>
            <a:bodyPr wrap="none" rtlCol="0">
              <a:spAutoFit/>
            </a:bodyPr>
            <a:lstStyle/>
            <a:p>
              <a:r>
                <a:rPr lang="en-AU" dirty="0"/>
                <a:t>FIB (Ga</a:t>
              </a:r>
              <a:r>
                <a:rPr lang="en-AU" baseline="30000" dirty="0"/>
                <a:t>+</a:t>
              </a:r>
              <a:r>
                <a:rPr lang="en-AU" dirty="0"/>
                <a:t>)</a:t>
              </a:r>
            </a:p>
          </p:txBody>
        </p:sp>
        <p:sp>
          <p:nvSpPr>
            <p:cNvPr id="29" name="Oval 28"/>
            <p:cNvSpPr/>
            <p:nvPr/>
          </p:nvSpPr>
          <p:spPr>
            <a:xfrm>
              <a:off x="7020280" y="2992128"/>
              <a:ext cx="72000" cy="7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0" name="Oval 29"/>
            <p:cNvSpPr/>
            <p:nvPr/>
          </p:nvSpPr>
          <p:spPr>
            <a:xfrm>
              <a:off x="6876256" y="2992120"/>
              <a:ext cx="72000" cy="7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3" name="Oval 32"/>
            <p:cNvSpPr/>
            <p:nvPr/>
          </p:nvSpPr>
          <p:spPr>
            <a:xfrm>
              <a:off x="7020272" y="3144528"/>
              <a:ext cx="72000" cy="7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4" name="Oval 33"/>
            <p:cNvSpPr/>
            <p:nvPr/>
          </p:nvSpPr>
          <p:spPr>
            <a:xfrm>
              <a:off x="7092280" y="2776096"/>
              <a:ext cx="72000" cy="7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5" name="Oval 34"/>
            <p:cNvSpPr/>
            <p:nvPr/>
          </p:nvSpPr>
          <p:spPr>
            <a:xfrm>
              <a:off x="6876256" y="2776096"/>
              <a:ext cx="72000" cy="7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2" name="Oval 1"/>
          <p:cNvSpPr/>
          <p:nvPr/>
        </p:nvSpPr>
        <p:spPr>
          <a:xfrm>
            <a:off x="779488" y="4034711"/>
            <a:ext cx="3029276" cy="648229"/>
          </a:xfrm>
          <a:prstGeom prst="ellipse">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Slide Number Placeholder 9"/>
          <p:cNvSpPr>
            <a:spLocks noGrp="1"/>
          </p:cNvSpPr>
          <p:nvPr>
            <p:ph type="sldNum" sz="quarter" idx="12"/>
          </p:nvPr>
        </p:nvSpPr>
        <p:spPr/>
        <p:txBody>
          <a:bodyPr/>
          <a:lstStyle/>
          <a:p>
            <a:fld id="{DEF8B8DC-D98D-4BFD-A5A7-B9270A0B29EB}" type="slidenum">
              <a:rPr lang="en-AU" smtClean="0"/>
              <a:pPr/>
              <a:t>7</a:t>
            </a:fld>
            <a:endParaRPr lang="en-AU"/>
          </a:p>
        </p:txBody>
      </p:sp>
      <p:sp>
        <p:nvSpPr>
          <p:cNvPr id="17" name="TextBox 16"/>
          <p:cNvSpPr txBox="1"/>
          <p:nvPr/>
        </p:nvSpPr>
        <p:spPr>
          <a:xfrm>
            <a:off x="779488" y="867595"/>
            <a:ext cx="3480183" cy="369332"/>
          </a:xfrm>
          <a:prstGeom prst="rect">
            <a:avLst/>
          </a:prstGeom>
          <a:noFill/>
        </p:spPr>
        <p:txBody>
          <a:bodyPr wrap="none" rtlCol="0">
            <a:spAutoFit/>
          </a:bodyPr>
          <a:lstStyle/>
          <a:p>
            <a:r>
              <a:rPr lang="en-AU" dirty="0"/>
              <a:t>Common procedure for patterning:</a:t>
            </a:r>
          </a:p>
        </p:txBody>
      </p:sp>
    </p:spTree>
    <p:extLst>
      <p:ext uri="{BB962C8B-B14F-4D97-AF65-F5344CB8AC3E}">
        <p14:creationId xmlns:p14="http://schemas.microsoft.com/office/powerpoint/2010/main" val="2013719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5375005"/>
            <a:ext cx="9144000" cy="339995"/>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AU" sz="1013"/>
          </a:p>
        </p:txBody>
      </p:sp>
      <p:sp>
        <p:nvSpPr>
          <p:cNvPr id="5" name="Rectangle 4"/>
          <p:cNvSpPr/>
          <p:nvPr/>
        </p:nvSpPr>
        <p:spPr>
          <a:xfrm>
            <a:off x="1" y="5305262"/>
            <a:ext cx="9144000" cy="697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AU" sz="1013"/>
          </a:p>
        </p:txBody>
      </p:sp>
      <p:pic>
        <p:nvPicPr>
          <p:cNvPr id="6" name="Picture 8" descr="D:\Demo Poster material for Attendees\Images\QUT_Square_CMYK.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5283000"/>
            <a:ext cx="432000" cy="432000"/>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p:cNvCxnSpPr/>
          <p:nvPr/>
        </p:nvCxnSpPr>
        <p:spPr>
          <a:xfrm>
            <a:off x="857250" y="772771"/>
            <a:ext cx="7429500" cy="0"/>
          </a:xfrm>
          <a:prstGeom prst="line">
            <a:avLst/>
          </a:prstGeom>
          <a:ln w="12700"/>
        </p:spPr>
        <p:style>
          <a:lnRef idx="1">
            <a:schemeClr val="dk1"/>
          </a:lnRef>
          <a:fillRef idx="0">
            <a:schemeClr val="dk1"/>
          </a:fillRef>
          <a:effectRef idx="0">
            <a:schemeClr val="dk1"/>
          </a:effectRef>
          <a:fontRef idx="minor">
            <a:schemeClr val="tx1"/>
          </a:fontRef>
        </p:style>
      </p:cxnSp>
      <p:pic>
        <p:nvPicPr>
          <p:cNvPr id="9" name="Picture 8"/>
          <p:cNvPicPr>
            <a:picLocks noChangeAspect="1"/>
          </p:cNvPicPr>
          <p:nvPr/>
        </p:nvPicPr>
        <p:blipFill rotWithShape="1">
          <a:blip r:embed="rId4" cstate="print">
            <a:extLst>
              <a:ext uri="{28A0092B-C50C-407E-A947-70E740481C1C}">
                <a14:useLocalDpi xmlns:a14="http://schemas.microsoft.com/office/drawing/2010/main" val="0"/>
              </a:ext>
            </a:extLst>
          </a:blip>
          <a:srcRect r="51961" b="51606"/>
          <a:stretch/>
        </p:blipFill>
        <p:spPr>
          <a:xfrm>
            <a:off x="64964" y="829045"/>
            <a:ext cx="2139618" cy="2155455"/>
          </a:xfrm>
          <a:prstGeom prst="rect">
            <a:avLst/>
          </a:prstGeom>
        </p:spPr>
      </p:pic>
      <p:sp>
        <p:nvSpPr>
          <p:cNvPr id="11" name="TextBox 10"/>
          <p:cNvSpPr txBox="1"/>
          <p:nvPr/>
        </p:nvSpPr>
        <p:spPr>
          <a:xfrm rot="16200000">
            <a:off x="-341883" y="1517947"/>
            <a:ext cx="1211870" cy="369332"/>
          </a:xfrm>
          <a:prstGeom prst="rect">
            <a:avLst/>
          </a:prstGeom>
          <a:noFill/>
        </p:spPr>
        <p:txBody>
          <a:bodyPr wrap="none" rtlCol="0">
            <a:spAutoFit/>
          </a:bodyPr>
          <a:lstStyle/>
          <a:p>
            <a:r>
              <a:rPr lang="en-AU" dirty="0">
                <a:solidFill>
                  <a:schemeClr val="bg1"/>
                </a:solidFill>
              </a:rPr>
              <a:t>HIM Image</a:t>
            </a:r>
          </a:p>
        </p:txBody>
      </p:sp>
      <p:pic>
        <p:nvPicPr>
          <p:cNvPr id="14" name="Picture 13"/>
          <p:cNvPicPr>
            <a:picLocks noChangeAspect="1"/>
          </p:cNvPicPr>
          <p:nvPr/>
        </p:nvPicPr>
        <p:blipFill rotWithShape="1">
          <a:blip r:embed="rId4" cstate="print">
            <a:extLst>
              <a:ext uri="{28A0092B-C50C-407E-A947-70E740481C1C}">
                <a14:useLocalDpi xmlns:a14="http://schemas.microsoft.com/office/drawing/2010/main" val="0"/>
              </a:ext>
            </a:extLst>
          </a:blip>
          <a:srcRect t="49405"/>
          <a:stretch/>
        </p:blipFill>
        <p:spPr>
          <a:xfrm>
            <a:off x="4518918" y="804628"/>
            <a:ext cx="4453955" cy="2253474"/>
          </a:xfrm>
          <a:prstGeom prst="rect">
            <a:avLst/>
          </a:prstGeom>
        </p:spPr>
      </p:pic>
      <p:sp>
        <p:nvSpPr>
          <p:cNvPr id="13" name="TextBox 12"/>
          <p:cNvSpPr txBox="1"/>
          <p:nvPr/>
        </p:nvSpPr>
        <p:spPr>
          <a:xfrm rot="16200000">
            <a:off x="4041304" y="1619660"/>
            <a:ext cx="1444370" cy="369332"/>
          </a:xfrm>
          <a:prstGeom prst="rect">
            <a:avLst/>
          </a:prstGeom>
          <a:noFill/>
        </p:spPr>
        <p:txBody>
          <a:bodyPr wrap="none" rtlCol="0">
            <a:spAutoFit/>
          </a:bodyPr>
          <a:lstStyle/>
          <a:p>
            <a:r>
              <a:rPr lang="en-AU" dirty="0">
                <a:solidFill>
                  <a:schemeClr val="bg1"/>
                </a:solidFill>
              </a:rPr>
              <a:t>EDX Mapping</a:t>
            </a:r>
          </a:p>
        </p:txBody>
      </p:sp>
      <p:sp>
        <p:nvSpPr>
          <p:cNvPr id="16" name="Title 1"/>
          <p:cNvSpPr txBox="1">
            <a:spLocks/>
          </p:cNvSpPr>
          <p:nvPr/>
        </p:nvSpPr>
        <p:spPr>
          <a:xfrm>
            <a:off x="857250" y="267381"/>
            <a:ext cx="7543800" cy="555459"/>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dirty="0" smtClean="0">
                <a:latin typeface="+mn-lt"/>
              </a:rPr>
              <a:t>Effect </a:t>
            </a:r>
            <a:r>
              <a:rPr lang="en-US" sz="2400" dirty="0">
                <a:latin typeface="+mn-lt"/>
              </a:rPr>
              <a:t>of Ga Exposure on Graphene Growth?</a:t>
            </a:r>
          </a:p>
        </p:txBody>
      </p:sp>
      <p:grpSp>
        <p:nvGrpSpPr>
          <p:cNvPr id="3" name="Group 2"/>
          <p:cNvGrpSpPr/>
          <p:nvPr/>
        </p:nvGrpSpPr>
        <p:grpSpPr>
          <a:xfrm>
            <a:off x="2237301" y="772771"/>
            <a:ext cx="2179529" cy="2246002"/>
            <a:chOff x="2237301" y="772771"/>
            <a:chExt cx="2179529" cy="2246002"/>
          </a:xfrm>
        </p:grpSpPr>
        <p:pic>
          <p:nvPicPr>
            <p:cNvPr id="21" name="Picture 20"/>
            <p:cNvPicPr>
              <a:picLocks noChangeAspect="1"/>
            </p:cNvPicPr>
            <p:nvPr/>
          </p:nvPicPr>
          <p:blipFill rotWithShape="1">
            <a:blip r:embed="rId4" cstate="print">
              <a:extLst>
                <a:ext uri="{28A0092B-C50C-407E-A947-70E740481C1C}">
                  <a14:useLocalDpi xmlns:a14="http://schemas.microsoft.com/office/drawing/2010/main" val="0"/>
                </a:ext>
              </a:extLst>
            </a:blip>
            <a:srcRect l="49568" t="-1407" r="1497" b="50980"/>
            <a:stretch/>
          </p:blipFill>
          <p:spPr>
            <a:xfrm>
              <a:off x="2237301" y="772771"/>
              <a:ext cx="2179529" cy="2246002"/>
            </a:xfrm>
            <a:prstGeom prst="rect">
              <a:avLst/>
            </a:prstGeom>
          </p:spPr>
        </p:pic>
        <p:sp>
          <p:nvSpPr>
            <p:cNvPr id="18" name="TextBox 17"/>
            <p:cNvSpPr txBox="1"/>
            <p:nvPr/>
          </p:nvSpPr>
          <p:spPr>
            <a:xfrm rot="16200000">
              <a:off x="1962423" y="1503410"/>
              <a:ext cx="1211870" cy="369332"/>
            </a:xfrm>
            <a:prstGeom prst="rect">
              <a:avLst/>
            </a:prstGeom>
            <a:noFill/>
          </p:spPr>
          <p:txBody>
            <a:bodyPr wrap="none" rtlCol="0">
              <a:spAutoFit/>
            </a:bodyPr>
            <a:lstStyle/>
            <a:p>
              <a:r>
                <a:rPr lang="en-AU" dirty="0">
                  <a:solidFill>
                    <a:schemeClr val="bg1"/>
                  </a:solidFill>
                </a:rPr>
                <a:t>HIM Image</a:t>
              </a:r>
            </a:p>
          </p:txBody>
        </p:sp>
      </p:grpSp>
      <p:sp>
        <p:nvSpPr>
          <p:cNvPr id="23" name="TextBox 22"/>
          <p:cNvSpPr txBox="1"/>
          <p:nvPr/>
        </p:nvSpPr>
        <p:spPr>
          <a:xfrm>
            <a:off x="498629" y="5383471"/>
            <a:ext cx="3906839" cy="276999"/>
          </a:xfrm>
          <a:prstGeom prst="rect">
            <a:avLst/>
          </a:prstGeom>
          <a:noFill/>
        </p:spPr>
        <p:txBody>
          <a:bodyPr wrap="none" rtlCol="0">
            <a:spAutoFit/>
          </a:bodyPr>
          <a:lstStyle/>
          <a:p>
            <a:r>
              <a:rPr lang="en-AU" sz="1200" dirty="0">
                <a:solidFill>
                  <a:schemeClr val="bg1"/>
                </a:solidFill>
              </a:rPr>
              <a:t>M. Amjadipour et al. </a:t>
            </a:r>
            <a:r>
              <a:rPr lang="en-AU" sz="1200" i="1" dirty="0">
                <a:solidFill>
                  <a:schemeClr val="bg1"/>
                </a:solidFill>
              </a:rPr>
              <a:t>Nanotechnology</a:t>
            </a:r>
            <a:r>
              <a:rPr lang="en-AU" sz="1200" dirty="0">
                <a:solidFill>
                  <a:schemeClr val="bg1"/>
                </a:solidFill>
              </a:rPr>
              <a:t> 28.34 (2017): 345602.</a:t>
            </a:r>
            <a:endParaRPr lang="en-US" sz="1126" dirty="0">
              <a:solidFill>
                <a:schemeClr val="bg1"/>
              </a:solidFill>
            </a:endParaRPr>
          </a:p>
        </p:txBody>
      </p:sp>
      <p:pic>
        <p:nvPicPr>
          <p:cNvPr id="22" name="Picture 21" descr="R:\EXPERIMENTS\Exp 2\FIB\FIB_18_09\Region1_Area2.tif"/>
          <p:cNvPicPr/>
          <p:nvPr/>
        </p:nvPicPr>
        <p:blipFill>
          <a:blip r:embed="rId5">
            <a:extLst>
              <a:ext uri="{28A0092B-C50C-407E-A947-70E740481C1C}">
                <a14:useLocalDpi xmlns:a14="http://schemas.microsoft.com/office/drawing/2010/main" val="0"/>
              </a:ext>
            </a:extLst>
          </a:blip>
          <a:srcRect/>
          <a:stretch>
            <a:fillRect/>
          </a:stretch>
        </p:blipFill>
        <p:spPr bwMode="auto">
          <a:xfrm>
            <a:off x="13999249" y="-2580322"/>
            <a:ext cx="5308094" cy="4888870"/>
          </a:xfrm>
          <a:prstGeom prst="rect">
            <a:avLst/>
          </a:prstGeom>
          <a:noFill/>
          <a:ln>
            <a:noFill/>
          </a:ln>
        </p:spPr>
      </p:pic>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550923" y="5064369"/>
            <a:ext cx="5225143" cy="5715000"/>
          </a:xfrm>
          <a:prstGeom prst="rect">
            <a:avLst/>
          </a:prstGeom>
        </p:spPr>
      </p:pic>
      <p:pic>
        <p:nvPicPr>
          <p:cNvPr id="20" name="Picture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250259" y="1350620"/>
            <a:ext cx="4319992" cy="3455994"/>
          </a:xfrm>
          <a:prstGeom prst="rect">
            <a:avLst/>
          </a:prstGeom>
        </p:spPr>
      </p:pic>
      <p:pic>
        <p:nvPicPr>
          <p:cNvPr id="24" name="Picture 2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815529" y="-4942229"/>
            <a:ext cx="5225143" cy="5715000"/>
          </a:xfrm>
          <a:prstGeom prst="rect">
            <a:avLst/>
          </a:prstGeom>
        </p:spPr>
      </p:pic>
      <p:pic>
        <p:nvPicPr>
          <p:cNvPr id="25" name="Picture 2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4831367" y="3078617"/>
            <a:ext cx="5225143" cy="5715000"/>
          </a:xfrm>
          <a:prstGeom prst="rect">
            <a:avLst/>
          </a:prstGeom>
        </p:spPr>
      </p:pic>
      <p:pic>
        <p:nvPicPr>
          <p:cNvPr id="26" name="Picture 25" descr="\\qut.edu.au\Documents\StaffHome\StaffGroupA$\amjadipm\Desktop\Reducing Gallium Poisoning on 3C SiC\Images\FIGURE 1 and 4\new\Figure 1 rev 8.tif"/>
          <p:cNvPicPr/>
          <p:nvPr/>
        </p:nvPicPr>
        <p:blipFill rotWithShape="1">
          <a:blip r:embed="rId10" cstate="print">
            <a:extLst>
              <a:ext uri="{28A0092B-C50C-407E-A947-70E740481C1C}">
                <a14:useLocalDpi xmlns:a14="http://schemas.microsoft.com/office/drawing/2010/main" val="0"/>
              </a:ext>
            </a:extLst>
          </a:blip>
          <a:srcRect l="35213" t="25942" r="35362" b="29232"/>
          <a:stretch/>
        </p:blipFill>
        <p:spPr bwMode="auto">
          <a:xfrm>
            <a:off x="1155476" y="2997833"/>
            <a:ext cx="2071381" cy="2272558"/>
          </a:xfrm>
          <a:prstGeom prst="rect">
            <a:avLst/>
          </a:prstGeom>
          <a:noFill/>
          <a:ln>
            <a:noFill/>
          </a:ln>
          <a:extLst>
            <a:ext uri="{53640926-AAD7-44D8-BBD7-CCE9431645EC}">
              <a14:shadowObscured xmlns:a14="http://schemas.microsoft.com/office/drawing/2010/main"/>
            </a:ext>
          </a:extLst>
        </p:spPr>
      </p:pic>
      <p:grpSp>
        <p:nvGrpSpPr>
          <p:cNvPr id="32" name="Group 31"/>
          <p:cNvGrpSpPr/>
          <p:nvPr/>
        </p:nvGrpSpPr>
        <p:grpSpPr>
          <a:xfrm>
            <a:off x="3452215" y="3144250"/>
            <a:ext cx="4465792" cy="2161012"/>
            <a:chOff x="3452215" y="3144250"/>
            <a:chExt cx="4465792" cy="2161012"/>
          </a:xfrm>
        </p:grpSpPr>
        <p:pic>
          <p:nvPicPr>
            <p:cNvPr id="27" name="Picture 26" descr="\\qut.edu.au\Documents\StaffHome\StaffGroupA$\amjadipm\Desktop\Reducing Gallium Poisoning on 3C SiC\Images\FIGURE 1 and 4\new\Figure 1 rev 8.tif"/>
            <p:cNvPicPr/>
            <p:nvPr/>
          </p:nvPicPr>
          <p:blipFill rotWithShape="1">
            <a:blip r:embed="rId10" cstate="print">
              <a:extLst>
                <a:ext uri="{28A0092B-C50C-407E-A947-70E740481C1C}">
                  <a14:useLocalDpi xmlns:a14="http://schemas.microsoft.com/office/drawing/2010/main" val="0"/>
                </a:ext>
              </a:extLst>
            </a:blip>
            <a:srcRect l="70374" t="28380" r="308" b="29358"/>
            <a:stretch/>
          </p:blipFill>
          <p:spPr bwMode="auto">
            <a:xfrm>
              <a:off x="5836276" y="3144250"/>
              <a:ext cx="2081731" cy="2161012"/>
            </a:xfrm>
            <a:prstGeom prst="rect">
              <a:avLst/>
            </a:prstGeom>
            <a:noFill/>
            <a:ln>
              <a:noFill/>
            </a:ln>
            <a:extLst>
              <a:ext uri="{53640926-AAD7-44D8-BBD7-CCE9431645EC}">
                <a14:shadowObscured xmlns:a14="http://schemas.microsoft.com/office/drawing/2010/main"/>
              </a:ext>
            </a:extLst>
          </p:spPr>
        </p:pic>
        <p:sp>
          <p:nvSpPr>
            <p:cNvPr id="30" name="Right Arrow 29"/>
            <p:cNvSpPr/>
            <p:nvPr/>
          </p:nvSpPr>
          <p:spPr>
            <a:xfrm>
              <a:off x="3942913" y="4314290"/>
              <a:ext cx="1152010" cy="37323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1" name="TextBox 30"/>
            <p:cNvSpPr txBox="1"/>
            <p:nvPr/>
          </p:nvSpPr>
          <p:spPr>
            <a:xfrm>
              <a:off x="3452215" y="3756059"/>
              <a:ext cx="2133405" cy="369332"/>
            </a:xfrm>
            <a:prstGeom prst="rect">
              <a:avLst/>
            </a:prstGeom>
            <a:noFill/>
          </p:spPr>
          <p:txBody>
            <a:bodyPr wrap="none" rtlCol="0">
              <a:spAutoFit/>
            </a:bodyPr>
            <a:lstStyle/>
            <a:p>
              <a:r>
                <a:rPr lang="en-AU" dirty="0"/>
                <a:t>Annealing at 1200 ˚C</a:t>
              </a:r>
            </a:p>
          </p:txBody>
        </p:sp>
      </p:grpSp>
      <p:sp>
        <p:nvSpPr>
          <p:cNvPr id="2" name="Slide Number Placeholder 1"/>
          <p:cNvSpPr>
            <a:spLocks noGrp="1"/>
          </p:cNvSpPr>
          <p:nvPr>
            <p:ph type="sldNum" sz="quarter" idx="12"/>
          </p:nvPr>
        </p:nvSpPr>
        <p:spPr/>
        <p:txBody>
          <a:bodyPr/>
          <a:lstStyle/>
          <a:p>
            <a:fld id="{DEF8B8DC-D98D-4BFD-A5A7-B9270A0B29EB}" type="slidenum">
              <a:rPr lang="en-AU" smtClean="0"/>
              <a:pPr/>
              <a:t>8</a:t>
            </a:fld>
            <a:endParaRPr lang="en-AU"/>
          </a:p>
        </p:txBody>
      </p:sp>
    </p:spTree>
    <p:extLst>
      <p:ext uri="{BB962C8B-B14F-4D97-AF65-F5344CB8AC3E}">
        <p14:creationId xmlns:p14="http://schemas.microsoft.com/office/powerpoint/2010/main" val="1945236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1000"/>
                                        <p:tgtEl>
                                          <p:spTgt spid="26"/>
                                        </p:tgtEl>
                                      </p:cBhvr>
                                    </p:animEffect>
                                    <p:anim calcmode="lin" valueType="num">
                                      <p:cBhvr>
                                        <p:cTn id="27" dur="1000" fill="hold"/>
                                        <p:tgtEl>
                                          <p:spTgt spid="26"/>
                                        </p:tgtEl>
                                        <p:attrNameLst>
                                          <p:attrName>ppt_x</p:attrName>
                                        </p:attrNameLst>
                                      </p:cBhvr>
                                      <p:tavLst>
                                        <p:tav tm="0">
                                          <p:val>
                                            <p:strVal val="#ppt_x"/>
                                          </p:val>
                                        </p:tav>
                                        <p:tav tm="100000">
                                          <p:val>
                                            <p:strVal val="#ppt_x"/>
                                          </p:val>
                                        </p:tav>
                                      </p:tavLst>
                                    </p:anim>
                                    <p:anim calcmode="lin" valueType="num">
                                      <p:cBhvr>
                                        <p:cTn id="28"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fade">
                                      <p:cBhvr>
                                        <p:cTn id="33" dur="1000"/>
                                        <p:tgtEl>
                                          <p:spTgt spid="32"/>
                                        </p:tgtEl>
                                      </p:cBhvr>
                                    </p:animEffect>
                                    <p:anim calcmode="lin" valueType="num">
                                      <p:cBhvr>
                                        <p:cTn id="34" dur="1000" fill="hold"/>
                                        <p:tgtEl>
                                          <p:spTgt spid="32"/>
                                        </p:tgtEl>
                                        <p:attrNameLst>
                                          <p:attrName>ppt_x</p:attrName>
                                        </p:attrNameLst>
                                      </p:cBhvr>
                                      <p:tavLst>
                                        <p:tav tm="0">
                                          <p:val>
                                            <p:strVal val="#ppt_x"/>
                                          </p:val>
                                        </p:tav>
                                        <p:tav tm="100000">
                                          <p:val>
                                            <p:strVal val="#ppt_x"/>
                                          </p:val>
                                        </p:tav>
                                      </p:tavLst>
                                    </p:anim>
                                    <p:anim calcmode="lin" valueType="num">
                                      <p:cBhvr>
                                        <p:cTn id="35"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5375005"/>
            <a:ext cx="9144000" cy="339995"/>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AU" sz="1013"/>
          </a:p>
        </p:txBody>
      </p:sp>
      <p:sp>
        <p:nvSpPr>
          <p:cNvPr id="5" name="Rectangle 4"/>
          <p:cNvSpPr/>
          <p:nvPr/>
        </p:nvSpPr>
        <p:spPr>
          <a:xfrm>
            <a:off x="1" y="5305262"/>
            <a:ext cx="9144000" cy="697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AU" sz="1013"/>
          </a:p>
        </p:txBody>
      </p:sp>
      <p:pic>
        <p:nvPicPr>
          <p:cNvPr id="6" name="Picture 8" descr="D:\Demo Poster material for Attendees\Images\QUT_Square_CMYK.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5283000"/>
            <a:ext cx="432000" cy="432000"/>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p:cNvCxnSpPr/>
          <p:nvPr/>
        </p:nvCxnSpPr>
        <p:spPr>
          <a:xfrm>
            <a:off x="857250" y="772771"/>
            <a:ext cx="7429500" cy="0"/>
          </a:xfrm>
          <a:prstGeom prst="line">
            <a:avLst/>
          </a:prstGeom>
          <a:ln w="12700"/>
        </p:spPr>
        <p:style>
          <a:lnRef idx="1">
            <a:schemeClr val="dk1"/>
          </a:lnRef>
          <a:fillRef idx="0">
            <a:schemeClr val="dk1"/>
          </a:fillRef>
          <a:effectRef idx="0">
            <a:schemeClr val="dk1"/>
          </a:effectRef>
          <a:fontRef idx="minor">
            <a:schemeClr val="tx1"/>
          </a:fontRef>
        </p:style>
      </p:cxnSp>
      <p:pic>
        <p:nvPicPr>
          <p:cNvPr id="2" name="Picture 1"/>
          <p:cNvPicPr>
            <a:picLocks noChangeAspect="1"/>
          </p:cNvPicPr>
          <p:nvPr/>
        </p:nvPicPr>
        <p:blipFill rotWithShape="1">
          <a:blip r:embed="rId4" cstate="print">
            <a:extLst>
              <a:ext uri="{28A0092B-C50C-407E-A947-70E740481C1C}">
                <a14:useLocalDpi xmlns:a14="http://schemas.microsoft.com/office/drawing/2010/main" val="0"/>
              </a:ext>
            </a:extLst>
          </a:blip>
          <a:srcRect l="339" t="36800" r="70191" b="2224"/>
          <a:stretch/>
        </p:blipFill>
        <p:spPr>
          <a:xfrm>
            <a:off x="701621" y="3439025"/>
            <a:ext cx="2195854" cy="1774013"/>
          </a:xfrm>
          <a:prstGeom prst="rect">
            <a:avLst/>
          </a:prstGeom>
        </p:spPr>
      </p:pic>
      <p:sp>
        <p:nvSpPr>
          <p:cNvPr id="16" name="Title 1"/>
          <p:cNvSpPr txBox="1">
            <a:spLocks/>
          </p:cNvSpPr>
          <p:nvPr/>
        </p:nvSpPr>
        <p:spPr>
          <a:xfrm>
            <a:off x="857250" y="267381"/>
            <a:ext cx="7543800" cy="555459"/>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dirty="0" smtClean="0">
                <a:latin typeface="+mn-lt"/>
              </a:rPr>
              <a:t>How </a:t>
            </a:r>
            <a:r>
              <a:rPr lang="en-US" sz="2400" dirty="0">
                <a:latin typeface="+mn-lt"/>
              </a:rPr>
              <a:t>to Protect The Surface? </a:t>
            </a:r>
          </a:p>
        </p:txBody>
      </p:sp>
      <p:sp>
        <p:nvSpPr>
          <p:cNvPr id="23" name="TextBox 22"/>
          <p:cNvSpPr txBox="1"/>
          <p:nvPr/>
        </p:nvSpPr>
        <p:spPr>
          <a:xfrm>
            <a:off x="498629" y="5383471"/>
            <a:ext cx="3906839" cy="276999"/>
          </a:xfrm>
          <a:prstGeom prst="rect">
            <a:avLst/>
          </a:prstGeom>
          <a:noFill/>
        </p:spPr>
        <p:txBody>
          <a:bodyPr wrap="none" rtlCol="0">
            <a:spAutoFit/>
          </a:bodyPr>
          <a:lstStyle/>
          <a:p>
            <a:r>
              <a:rPr lang="en-AU" sz="1200" dirty="0">
                <a:solidFill>
                  <a:schemeClr val="bg1"/>
                </a:solidFill>
              </a:rPr>
              <a:t>M. Amjadipour et al. </a:t>
            </a:r>
            <a:r>
              <a:rPr lang="en-AU" sz="1200" i="1" dirty="0">
                <a:solidFill>
                  <a:schemeClr val="bg1"/>
                </a:solidFill>
              </a:rPr>
              <a:t>Nanotechnology</a:t>
            </a:r>
            <a:r>
              <a:rPr lang="en-AU" sz="1200" dirty="0">
                <a:solidFill>
                  <a:schemeClr val="bg1"/>
                </a:solidFill>
              </a:rPr>
              <a:t> 28.34 (2017): 345602.</a:t>
            </a:r>
            <a:endParaRPr lang="en-US" sz="1126" dirty="0">
              <a:solidFill>
                <a:schemeClr val="bg1"/>
              </a:solidFill>
            </a:endParaRPr>
          </a:p>
        </p:txBody>
      </p:sp>
      <p:pic>
        <p:nvPicPr>
          <p:cNvPr id="22" name="Picture 21" descr="\\qut.edu.au\Documents\StaffHome\StaffGroupA$\amjadipm\Desktop\Reducing Gallium Poisoning on 3C SiC\Images\FIGURE 1 and 4\new\Figure 4 rev 8.tif"/>
          <p:cNvPicPr/>
          <p:nvPr/>
        </p:nvPicPr>
        <p:blipFill rotWithShape="1">
          <a:blip r:embed="rId5" cstate="print">
            <a:extLst>
              <a:ext uri="{28A0092B-C50C-407E-A947-70E740481C1C}">
                <a14:useLocalDpi xmlns:a14="http://schemas.microsoft.com/office/drawing/2010/main" val="0"/>
              </a:ext>
            </a:extLst>
          </a:blip>
          <a:srcRect l="35210" t="26857" r="35286" b="29170"/>
          <a:stretch/>
        </p:blipFill>
        <p:spPr bwMode="auto">
          <a:xfrm>
            <a:off x="3338762" y="2912098"/>
            <a:ext cx="2190685" cy="2351596"/>
          </a:xfrm>
          <a:prstGeom prst="rect">
            <a:avLst/>
          </a:prstGeom>
          <a:noFill/>
          <a:ln>
            <a:noFill/>
          </a:ln>
          <a:extLst>
            <a:ext uri="{53640926-AAD7-44D8-BBD7-CCE9431645EC}">
              <a14:shadowObscured xmlns:a14="http://schemas.microsoft.com/office/drawing/2010/main"/>
            </a:ext>
          </a:extLst>
        </p:spPr>
      </p:pic>
      <p:pic>
        <p:nvPicPr>
          <p:cNvPr id="24" name="Picture 23" descr="\\qut.edu.au\Documents\StaffHome\StaffGroupA$\amjadipm\Desktop\Reducing Gallium Poisoning on 3C SiC\Images\FIGURE 1 and 4\new\Figure 4 rev 8.tif"/>
          <p:cNvPicPr/>
          <p:nvPr/>
        </p:nvPicPr>
        <p:blipFill rotWithShape="1">
          <a:blip r:embed="rId5" cstate="print">
            <a:extLst>
              <a:ext uri="{28A0092B-C50C-407E-A947-70E740481C1C}">
                <a14:useLocalDpi xmlns:a14="http://schemas.microsoft.com/office/drawing/2010/main" val="0"/>
              </a:ext>
            </a:extLst>
          </a:blip>
          <a:srcRect l="70186" t="27724" r="234" b="28972"/>
          <a:stretch/>
        </p:blipFill>
        <p:spPr bwMode="auto">
          <a:xfrm>
            <a:off x="5919939" y="2896895"/>
            <a:ext cx="2195361" cy="2314971"/>
          </a:xfrm>
          <a:prstGeom prst="rect">
            <a:avLst/>
          </a:prstGeom>
          <a:noFill/>
          <a:ln>
            <a:noFill/>
          </a:ln>
          <a:extLst>
            <a:ext uri="{53640926-AAD7-44D8-BBD7-CCE9431645EC}">
              <a14:shadowObscured xmlns:a14="http://schemas.microsoft.com/office/drawing/2010/main"/>
            </a:ext>
          </a:extLst>
        </p:spPr>
      </p:pic>
      <p:sp>
        <p:nvSpPr>
          <p:cNvPr id="10" name="Slide Number Placeholder 9"/>
          <p:cNvSpPr>
            <a:spLocks noGrp="1"/>
          </p:cNvSpPr>
          <p:nvPr>
            <p:ph type="sldNum" sz="quarter" idx="12"/>
          </p:nvPr>
        </p:nvSpPr>
        <p:spPr/>
        <p:txBody>
          <a:bodyPr/>
          <a:lstStyle/>
          <a:p>
            <a:fld id="{DEF8B8DC-D98D-4BFD-A5A7-B9270A0B29EB}" type="slidenum">
              <a:rPr lang="en-AU" smtClean="0"/>
              <a:pPr/>
              <a:t>9</a:t>
            </a:fld>
            <a:endParaRPr lang="en-AU"/>
          </a:p>
        </p:txBody>
      </p:sp>
      <p:grpSp>
        <p:nvGrpSpPr>
          <p:cNvPr id="11" name="Group 10"/>
          <p:cNvGrpSpPr/>
          <p:nvPr/>
        </p:nvGrpSpPr>
        <p:grpSpPr>
          <a:xfrm>
            <a:off x="209630" y="872502"/>
            <a:ext cx="8878148" cy="2549480"/>
            <a:chOff x="209630" y="872502"/>
            <a:chExt cx="8878148" cy="2549480"/>
          </a:xfrm>
        </p:grpSpPr>
        <p:grpSp>
          <p:nvGrpSpPr>
            <p:cNvPr id="12" name="Group 11"/>
            <p:cNvGrpSpPr/>
            <p:nvPr/>
          </p:nvGrpSpPr>
          <p:grpSpPr>
            <a:xfrm>
              <a:off x="4414626" y="872502"/>
              <a:ext cx="2356632" cy="2414118"/>
              <a:chOff x="60336" y="3024834"/>
              <a:chExt cx="2154276" cy="2206826"/>
            </a:xfrm>
          </p:grpSpPr>
          <p:sp>
            <p:nvSpPr>
              <p:cNvPr id="19" name="TextBox 18"/>
              <p:cNvSpPr txBox="1"/>
              <p:nvPr/>
            </p:nvSpPr>
            <p:spPr>
              <a:xfrm rot="16200000">
                <a:off x="-360933" y="3775372"/>
                <a:ext cx="1211870" cy="369332"/>
              </a:xfrm>
              <a:prstGeom prst="rect">
                <a:avLst/>
              </a:prstGeom>
              <a:noFill/>
            </p:spPr>
            <p:txBody>
              <a:bodyPr wrap="none" rtlCol="0">
                <a:spAutoFit/>
              </a:bodyPr>
              <a:lstStyle/>
              <a:p>
                <a:r>
                  <a:rPr lang="en-AU" dirty="0">
                    <a:solidFill>
                      <a:schemeClr val="bg1"/>
                    </a:solidFill>
                  </a:rPr>
                  <a:t>HIM Image</a:t>
                </a:r>
              </a:p>
            </p:txBody>
          </p:sp>
          <p:pic>
            <p:nvPicPr>
              <p:cNvPr id="15" name="Picture 14"/>
              <p:cNvPicPr>
                <a:picLocks noChangeAspect="1"/>
              </p:cNvPicPr>
              <p:nvPr/>
            </p:nvPicPr>
            <p:blipFill rotWithShape="1">
              <a:blip r:embed="rId6" cstate="print">
                <a:extLst>
                  <a:ext uri="{28A0092B-C50C-407E-A947-70E740481C1C}">
                    <a14:useLocalDpi xmlns:a14="http://schemas.microsoft.com/office/drawing/2010/main" val="0"/>
                  </a:ext>
                </a:extLst>
              </a:blip>
              <a:srcRect l="2287" r="50457" b="51185"/>
              <a:stretch/>
            </p:blipFill>
            <p:spPr>
              <a:xfrm>
                <a:off x="78278" y="3024834"/>
                <a:ext cx="2136334" cy="2206826"/>
              </a:xfrm>
              <a:prstGeom prst="rect">
                <a:avLst/>
              </a:prstGeom>
            </p:spPr>
          </p:pic>
        </p:grpSp>
        <p:pic>
          <p:nvPicPr>
            <p:cNvPr id="17" name="Picture 16"/>
            <p:cNvPicPr>
              <a:picLocks noChangeAspect="1"/>
            </p:cNvPicPr>
            <p:nvPr/>
          </p:nvPicPr>
          <p:blipFill rotWithShape="1">
            <a:blip r:embed="rId7" cstate="print">
              <a:extLst>
                <a:ext uri="{28A0092B-C50C-407E-A947-70E740481C1C}">
                  <a14:useLocalDpi xmlns:a14="http://schemas.microsoft.com/office/drawing/2010/main" val="0"/>
                </a:ext>
              </a:extLst>
            </a:blip>
            <a:srcRect t="49132" r="50610"/>
            <a:stretch/>
          </p:blipFill>
          <p:spPr>
            <a:xfrm>
              <a:off x="6793609" y="906860"/>
              <a:ext cx="2294169" cy="2362825"/>
            </a:xfrm>
            <a:prstGeom prst="rect">
              <a:avLst/>
            </a:prstGeom>
          </p:spPr>
        </p:pic>
        <p:sp>
          <p:nvSpPr>
            <p:cNvPr id="7" name="TextBox 6"/>
            <p:cNvSpPr txBox="1"/>
            <p:nvPr/>
          </p:nvSpPr>
          <p:spPr>
            <a:xfrm>
              <a:off x="2940730" y="1579612"/>
              <a:ext cx="1471172" cy="646331"/>
            </a:xfrm>
            <a:prstGeom prst="rect">
              <a:avLst/>
            </a:prstGeom>
            <a:noFill/>
          </p:spPr>
          <p:txBody>
            <a:bodyPr wrap="none" rtlCol="0">
              <a:spAutoFit/>
            </a:bodyPr>
            <a:lstStyle/>
            <a:p>
              <a:r>
                <a:rPr lang="en-AU" dirty="0"/>
                <a:t>No Damage</a:t>
              </a:r>
            </a:p>
            <a:p>
              <a:r>
                <a:rPr lang="en-AU" dirty="0"/>
                <a:t>Using Si Layer</a:t>
              </a:r>
            </a:p>
          </p:txBody>
        </p:sp>
        <p:grpSp>
          <p:nvGrpSpPr>
            <p:cNvPr id="20" name="Group 19"/>
            <p:cNvGrpSpPr/>
            <p:nvPr/>
          </p:nvGrpSpPr>
          <p:grpSpPr>
            <a:xfrm>
              <a:off x="209630" y="932510"/>
              <a:ext cx="2536323" cy="2489472"/>
              <a:chOff x="102731" y="1334357"/>
              <a:chExt cx="4278769" cy="4199731"/>
            </a:xfrm>
          </p:grpSpPr>
          <p:pic>
            <p:nvPicPr>
              <p:cNvPr id="21" name="Picture 20" descr="\\qut.edu.au\Documents\StaffHome\StaffGroupA$\amjadipm\Desktop\Confirmation Report\Images\Z TraceUp Thu Nov 26 21_52_00 2015 [40-1]  STM_Spectroscopy STM Median RMS Filter 5x5 Median RMS Filter 9x9 Median RMS Filter 3x3.tif"/>
              <p:cNvPicPr/>
              <p:nvPr/>
            </p:nvPicPr>
            <p:blipFill rotWithShape="1">
              <a:blip r:embed="rId8" cstate="print">
                <a:extLst>
                  <a:ext uri="{28A0092B-C50C-407E-A947-70E740481C1C}">
                    <a14:useLocalDpi xmlns:a14="http://schemas.microsoft.com/office/drawing/2010/main" val="0"/>
                  </a:ext>
                </a:extLst>
              </a:blip>
              <a:srcRect l="15544" r="15637"/>
              <a:stretch/>
            </p:blipFill>
            <p:spPr bwMode="auto">
              <a:xfrm>
                <a:off x="102731" y="1334357"/>
                <a:ext cx="4278769" cy="4199731"/>
              </a:xfrm>
              <a:prstGeom prst="rect">
                <a:avLst/>
              </a:prstGeom>
              <a:noFill/>
              <a:ln>
                <a:noFill/>
              </a:ln>
              <a:extLst>
                <a:ext uri="{53640926-AAD7-44D8-BBD7-CCE9431645EC}">
                  <a14:shadowObscured xmlns:a14="http://schemas.microsoft.com/office/drawing/2010/main"/>
                </a:ext>
              </a:extLst>
            </p:spPr>
          </p:pic>
          <p:sp>
            <p:nvSpPr>
              <p:cNvPr id="25" name="TextBox 24"/>
              <p:cNvSpPr txBox="1"/>
              <p:nvPr/>
            </p:nvSpPr>
            <p:spPr>
              <a:xfrm>
                <a:off x="290672" y="1334357"/>
                <a:ext cx="3788695" cy="338554"/>
              </a:xfrm>
              <a:prstGeom prst="rect">
                <a:avLst/>
              </a:prstGeom>
              <a:noFill/>
            </p:spPr>
            <p:txBody>
              <a:bodyPr wrap="square" rtlCol="0">
                <a:spAutoFit/>
              </a:bodyPr>
              <a:lstStyle/>
              <a:p>
                <a:r>
                  <a:rPr lang="en-AU" sz="1600" dirty="0" smtClean="0"/>
                  <a:t>(</a:t>
                </a:r>
                <a:r>
                  <a:rPr lang="en-AU" sz="1600" dirty="0"/>
                  <a:t>V</a:t>
                </a:r>
                <a:r>
                  <a:rPr lang="en-AU" sz="1600" baseline="-25000" dirty="0"/>
                  <a:t>bias</a:t>
                </a:r>
                <a:r>
                  <a:rPr lang="en-AU" sz="1600" dirty="0"/>
                  <a:t>=-1.8 V, I =1 nA</a:t>
                </a:r>
                <a:r>
                  <a:rPr lang="en-AU" sz="1600" dirty="0" smtClean="0"/>
                  <a:t>)</a:t>
                </a:r>
                <a:endParaRPr lang="en-AU" sz="1600" dirty="0"/>
              </a:p>
            </p:txBody>
          </p:sp>
        </p:grpSp>
      </p:grpSp>
    </p:spTree>
    <p:extLst>
      <p:ext uri="{BB962C8B-B14F-4D97-AF65-F5344CB8AC3E}">
        <p14:creationId xmlns:p14="http://schemas.microsoft.com/office/powerpoint/2010/main" val="3008542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1000"/>
                                        <p:tgtEl>
                                          <p:spTgt spid="24"/>
                                        </p:tgtEl>
                                      </p:cBhvr>
                                    </p:animEffect>
                                    <p:anim calcmode="lin" valueType="num">
                                      <p:cBhvr>
                                        <p:cTn id="15" dur="1000" fill="hold"/>
                                        <p:tgtEl>
                                          <p:spTgt spid="24"/>
                                        </p:tgtEl>
                                        <p:attrNameLst>
                                          <p:attrName>ppt_x</p:attrName>
                                        </p:attrNameLst>
                                      </p:cBhvr>
                                      <p:tavLst>
                                        <p:tav tm="0">
                                          <p:val>
                                            <p:strVal val="#ppt_x"/>
                                          </p:val>
                                        </p:tav>
                                        <p:tav tm="100000">
                                          <p:val>
                                            <p:strVal val="#ppt_x"/>
                                          </p:val>
                                        </p:tav>
                                      </p:tavLst>
                                    </p:anim>
                                    <p:anim calcmode="lin" valueType="num">
                                      <p:cBhvr>
                                        <p:cTn id="1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375005"/>
            <a:ext cx="9144000" cy="339995"/>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AU" sz="1013"/>
          </a:p>
        </p:txBody>
      </p:sp>
      <p:sp>
        <p:nvSpPr>
          <p:cNvPr id="3" name="Rectangle 2"/>
          <p:cNvSpPr/>
          <p:nvPr/>
        </p:nvSpPr>
        <p:spPr>
          <a:xfrm>
            <a:off x="1" y="5305262"/>
            <a:ext cx="9144000" cy="697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AU" sz="1013"/>
          </a:p>
        </p:txBody>
      </p:sp>
      <p:pic>
        <p:nvPicPr>
          <p:cNvPr id="4" name="Picture 8" descr="D:\Demo Poster material for Attendees\Images\QUT_Square_CMYK.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5283000"/>
            <a:ext cx="432000" cy="4320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p:cNvCxnSpPr/>
          <p:nvPr/>
        </p:nvCxnSpPr>
        <p:spPr>
          <a:xfrm>
            <a:off x="857250" y="772771"/>
            <a:ext cx="7429500"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8" name="Straight Connector 7"/>
          <p:cNvCxnSpPr/>
          <p:nvPr/>
        </p:nvCxnSpPr>
        <p:spPr>
          <a:xfrm>
            <a:off x="697279" y="-183354"/>
            <a:ext cx="42072" cy="5404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descr="C:\Users\amjadipm\Dropbox\Mojtaba AmjadiPour New Folder\Ga poisoning Manuscript\Nanotechnology\Revision\Si coverage.tif"/>
          <p:cNvPicPr/>
          <p:nvPr/>
        </p:nvPicPr>
        <p:blipFill rotWithShape="1">
          <a:blip r:embed="rId4" cstate="print">
            <a:extLst>
              <a:ext uri="{28A0092B-C50C-407E-A947-70E740481C1C}">
                <a14:useLocalDpi xmlns:a14="http://schemas.microsoft.com/office/drawing/2010/main" val="0"/>
              </a:ext>
            </a:extLst>
          </a:blip>
          <a:srcRect t="1751" b="13962"/>
          <a:stretch/>
        </p:blipFill>
        <p:spPr bwMode="auto">
          <a:xfrm>
            <a:off x="243629" y="2056230"/>
            <a:ext cx="8656742" cy="2594432"/>
          </a:xfrm>
          <a:prstGeom prst="rect">
            <a:avLst/>
          </a:prstGeom>
          <a:noFill/>
          <a:ln>
            <a:noFill/>
          </a:ln>
          <a:extLst>
            <a:ext uri="{53640926-AAD7-44D8-BBD7-CCE9431645EC}">
              <a14:shadowObscured xmlns:a14="http://schemas.microsoft.com/office/drawing/2010/main"/>
            </a:ext>
          </a:extLst>
        </p:spPr>
      </p:pic>
      <p:sp>
        <p:nvSpPr>
          <p:cNvPr id="6" name="Rectangle 5"/>
          <p:cNvSpPr/>
          <p:nvPr/>
        </p:nvSpPr>
        <p:spPr>
          <a:xfrm>
            <a:off x="484774" y="1195200"/>
            <a:ext cx="8505857" cy="369332"/>
          </a:xfrm>
          <a:prstGeom prst="rect">
            <a:avLst/>
          </a:prstGeom>
        </p:spPr>
        <p:txBody>
          <a:bodyPr wrap="square">
            <a:spAutoFit/>
          </a:bodyPr>
          <a:lstStyle/>
          <a:p>
            <a:r>
              <a:rPr lang="en-AU" dirty="0">
                <a:ea typeface="Calibri" panose="020F0502020204030204" pitchFamily="34" charset="0"/>
              </a:rPr>
              <a:t>An electron beam evaporator (EFM 3, FOCUS GmbH) was used to deposit a Si layer </a:t>
            </a:r>
            <a:endParaRPr lang="en-AU" dirty="0"/>
          </a:p>
        </p:txBody>
      </p:sp>
      <p:sp>
        <p:nvSpPr>
          <p:cNvPr id="7" name="TextBox 6"/>
          <p:cNvSpPr txBox="1"/>
          <p:nvPr/>
        </p:nvSpPr>
        <p:spPr>
          <a:xfrm>
            <a:off x="7148711" y="4541498"/>
            <a:ext cx="1269002" cy="369332"/>
          </a:xfrm>
          <a:prstGeom prst="rect">
            <a:avLst/>
          </a:prstGeom>
          <a:noFill/>
        </p:spPr>
        <p:txBody>
          <a:bodyPr wrap="none" rtlCol="0">
            <a:spAutoFit/>
          </a:bodyPr>
          <a:lstStyle/>
          <a:p>
            <a:r>
              <a:rPr lang="en-AU" dirty="0"/>
              <a:t>AFM Image</a:t>
            </a:r>
          </a:p>
        </p:txBody>
      </p:sp>
      <p:sp>
        <p:nvSpPr>
          <p:cNvPr id="13" name="TextBox 12"/>
          <p:cNvSpPr txBox="1"/>
          <p:nvPr/>
        </p:nvSpPr>
        <p:spPr>
          <a:xfrm>
            <a:off x="6552270" y="1774298"/>
            <a:ext cx="2065887" cy="369332"/>
          </a:xfrm>
          <a:prstGeom prst="rect">
            <a:avLst/>
          </a:prstGeom>
          <a:noFill/>
        </p:spPr>
        <p:txBody>
          <a:bodyPr wrap="none" rtlCol="0">
            <a:spAutoFit/>
          </a:bodyPr>
          <a:lstStyle/>
          <a:p>
            <a:r>
              <a:rPr lang="en-AU" dirty="0"/>
              <a:t>Uniform Si coverage</a:t>
            </a:r>
          </a:p>
        </p:txBody>
      </p:sp>
      <p:sp>
        <p:nvSpPr>
          <p:cNvPr id="14" name="Title 1"/>
          <p:cNvSpPr txBox="1">
            <a:spLocks/>
          </p:cNvSpPr>
          <p:nvPr/>
        </p:nvSpPr>
        <p:spPr>
          <a:xfrm>
            <a:off x="857250" y="267381"/>
            <a:ext cx="7543800" cy="555459"/>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dirty="0" smtClean="0">
                <a:latin typeface="+mn-lt"/>
              </a:rPr>
              <a:t>Si </a:t>
            </a:r>
            <a:r>
              <a:rPr lang="en-US" sz="2400" dirty="0">
                <a:latin typeface="+mn-lt"/>
              </a:rPr>
              <a:t>Protective Layer </a:t>
            </a:r>
          </a:p>
        </p:txBody>
      </p:sp>
      <p:sp>
        <p:nvSpPr>
          <p:cNvPr id="10" name="Slide Number Placeholder 9"/>
          <p:cNvSpPr>
            <a:spLocks noGrp="1"/>
          </p:cNvSpPr>
          <p:nvPr>
            <p:ph type="sldNum" sz="quarter" idx="12"/>
          </p:nvPr>
        </p:nvSpPr>
        <p:spPr/>
        <p:txBody>
          <a:bodyPr/>
          <a:lstStyle/>
          <a:p>
            <a:fld id="{DEF8B8DC-D98D-4BFD-A5A7-B9270A0B29EB}" type="slidenum">
              <a:rPr lang="en-AU" smtClean="0"/>
              <a:pPr/>
              <a:t>10</a:t>
            </a:fld>
            <a:endParaRPr lang="en-AU"/>
          </a:p>
        </p:txBody>
      </p:sp>
      <p:sp>
        <p:nvSpPr>
          <p:cNvPr id="15" name="TextBox 14"/>
          <p:cNvSpPr txBox="1"/>
          <p:nvPr/>
        </p:nvSpPr>
        <p:spPr>
          <a:xfrm>
            <a:off x="498629" y="5391492"/>
            <a:ext cx="3906839" cy="276999"/>
          </a:xfrm>
          <a:prstGeom prst="rect">
            <a:avLst/>
          </a:prstGeom>
          <a:noFill/>
        </p:spPr>
        <p:txBody>
          <a:bodyPr wrap="none" rtlCol="0">
            <a:spAutoFit/>
          </a:bodyPr>
          <a:lstStyle/>
          <a:p>
            <a:r>
              <a:rPr lang="en-AU" sz="1200" dirty="0">
                <a:solidFill>
                  <a:schemeClr val="bg1"/>
                </a:solidFill>
              </a:rPr>
              <a:t>M. Amjadipour et al. </a:t>
            </a:r>
            <a:r>
              <a:rPr lang="en-AU" sz="1200" i="1" dirty="0">
                <a:solidFill>
                  <a:schemeClr val="bg1"/>
                </a:solidFill>
              </a:rPr>
              <a:t>Nanotechnology</a:t>
            </a:r>
            <a:r>
              <a:rPr lang="en-AU" sz="1200" dirty="0">
                <a:solidFill>
                  <a:schemeClr val="bg1"/>
                </a:solidFill>
              </a:rPr>
              <a:t> 28.34 (2017): 345602.</a:t>
            </a:r>
            <a:endParaRPr lang="en-US" sz="1126" dirty="0">
              <a:solidFill>
                <a:schemeClr val="bg1"/>
              </a:solidFill>
            </a:endParaRPr>
          </a:p>
        </p:txBody>
      </p:sp>
    </p:spTree>
    <p:extLst>
      <p:ext uri="{BB962C8B-B14F-4D97-AF65-F5344CB8AC3E}">
        <p14:creationId xmlns:p14="http://schemas.microsoft.com/office/powerpoint/2010/main" val="25289487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rotWithShape="1">
          <a:blip r:embed="rId3">
            <a:extLst>
              <a:ext uri="{28A0092B-C50C-407E-A947-70E740481C1C}">
                <a14:useLocalDpi xmlns:a14="http://schemas.microsoft.com/office/drawing/2010/main" val="0"/>
              </a:ext>
            </a:extLst>
          </a:blip>
          <a:srcRect l="31262" t="12050" r="24660" b="22363"/>
          <a:stretch/>
        </p:blipFill>
        <p:spPr>
          <a:xfrm>
            <a:off x="46226" y="1141823"/>
            <a:ext cx="4030462" cy="3373515"/>
          </a:xfrm>
          <a:prstGeom prst="rect">
            <a:avLst/>
          </a:prstGeom>
        </p:spPr>
      </p:pic>
      <p:sp>
        <p:nvSpPr>
          <p:cNvPr id="4" name="Rectangle 3"/>
          <p:cNvSpPr/>
          <p:nvPr/>
        </p:nvSpPr>
        <p:spPr>
          <a:xfrm>
            <a:off x="0" y="5375005"/>
            <a:ext cx="9144000" cy="339995"/>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AU" sz="1013"/>
          </a:p>
        </p:txBody>
      </p:sp>
      <p:sp>
        <p:nvSpPr>
          <p:cNvPr id="5" name="Rectangle 4"/>
          <p:cNvSpPr/>
          <p:nvPr/>
        </p:nvSpPr>
        <p:spPr>
          <a:xfrm>
            <a:off x="1" y="5305262"/>
            <a:ext cx="9144000" cy="697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AU" sz="1013"/>
          </a:p>
        </p:txBody>
      </p:sp>
      <p:pic>
        <p:nvPicPr>
          <p:cNvPr id="6" name="Picture 8" descr="D:\Demo Poster material for Attendees\Images\QUT_Square_CMYK.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 y="5283000"/>
            <a:ext cx="432000" cy="432000"/>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p:cNvCxnSpPr/>
          <p:nvPr/>
        </p:nvCxnSpPr>
        <p:spPr>
          <a:xfrm>
            <a:off x="857250" y="772771"/>
            <a:ext cx="7429500" cy="0"/>
          </a:xfrm>
          <a:prstGeom prst="line">
            <a:avLst/>
          </a:prstGeom>
          <a:ln w="12700"/>
        </p:spPr>
        <p:style>
          <a:lnRef idx="1">
            <a:schemeClr val="dk1"/>
          </a:lnRef>
          <a:fillRef idx="0">
            <a:schemeClr val="dk1"/>
          </a:fillRef>
          <a:effectRef idx="0">
            <a:schemeClr val="dk1"/>
          </a:effectRef>
          <a:fontRef idx="minor">
            <a:schemeClr val="tx1"/>
          </a:fontRef>
        </p:style>
      </p:cxnSp>
      <p:sp>
        <p:nvSpPr>
          <p:cNvPr id="11" name="Title 1"/>
          <p:cNvSpPr txBox="1">
            <a:spLocks/>
          </p:cNvSpPr>
          <p:nvPr/>
        </p:nvSpPr>
        <p:spPr>
          <a:xfrm>
            <a:off x="857250" y="267382"/>
            <a:ext cx="7543800" cy="416796"/>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dirty="0" smtClean="0">
                <a:latin typeface="+mn-lt"/>
              </a:rPr>
              <a:t>STEM </a:t>
            </a:r>
            <a:r>
              <a:rPr lang="en-US" sz="2400" dirty="0">
                <a:latin typeface="+mn-lt"/>
              </a:rPr>
              <a:t>Study</a:t>
            </a:r>
            <a:endParaRPr lang="en-AU" sz="2400" dirty="0">
              <a:latin typeface="+mn-lt"/>
            </a:endParaRPr>
          </a:p>
        </p:txBody>
      </p:sp>
      <p:sp>
        <p:nvSpPr>
          <p:cNvPr id="29" name="TextBox 28"/>
          <p:cNvSpPr txBox="1"/>
          <p:nvPr/>
        </p:nvSpPr>
        <p:spPr>
          <a:xfrm>
            <a:off x="837807" y="5369957"/>
            <a:ext cx="1239442" cy="481029"/>
          </a:xfrm>
          <a:prstGeom prst="rect">
            <a:avLst/>
          </a:prstGeom>
          <a:noFill/>
        </p:spPr>
        <p:txBody>
          <a:bodyPr wrap="none" rtlCol="0">
            <a:spAutoFit/>
          </a:bodyPr>
          <a:lstStyle/>
          <a:p>
            <a:r>
              <a:rPr lang="en-US" sz="1400" dirty="0">
                <a:solidFill>
                  <a:schemeClr val="bg1"/>
                </a:solidFill>
              </a:rPr>
              <a:t>@FEI </a:t>
            </a:r>
            <a:r>
              <a:rPr lang="en-US" sz="1400" dirty="0" err="1">
                <a:solidFill>
                  <a:schemeClr val="bg1"/>
                </a:solidFill>
              </a:rPr>
              <a:t>Scios</a:t>
            </a:r>
            <a:r>
              <a:rPr lang="en-US" sz="1400" dirty="0">
                <a:solidFill>
                  <a:schemeClr val="bg1"/>
                </a:solidFill>
              </a:rPr>
              <a:t> UQ</a:t>
            </a:r>
          </a:p>
          <a:p>
            <a:r>
              <a:rPr lang="en-US" sz="1126" dirty="0">
                <a:solidFill>
                  <a:schemeClr val="bg1"/>
                </a:solidFill>
              </a:rPr>
              <a:t> </a:t>
            </a:r>
          </a:p>
        </p:txBody>
      </p:sp>
      <p:grpSp>
        <p:nvGrpSpPr>
          <p:cNvPr id="15" name="Group 14"/>
          <p:cNvGrpSpPr/>
          <p:nvPr/>
        </p:nvGrpSpPr>
        <p:grpSpPr>
          <a:xfrm>
            <a:off x="4142017" y="1141823"/>
            <a:ext cx="4825551" cy="4574587"/>
            <a:chOff x="3628495" y="1141823"/>
            <a:chExt cx="4825551" cy="4574587"/>
          </a:xfrm>
        </p:grpSpPr>
        <p:grpSp>
          <p:nvGrpSpPr>
            <p:cNvPr id="9" name="Group 8"/>
            <p:cNvGrpSpPr/>
            <p:nvPr/>
          </p:nvGrpSpPr>
          <p:grpSpPr>
            <a:xfrm>
              <a:off x="3628496" y="1141823"/>
              <a:ext cx="4825550" cy="4574587"/>
              <a:chOff x="3628496" y="1141823"/>
              <a:chExt cx="4825550" cy="4574587"/>
            </a:xfrm>
          </p:grpSpPr>
          <p:grpSp>
            <p:nvGrpSpPr>
              <p:cNvPr id="28" name="Group 27"/>
              <p:cNvGrpSpPr/>
              <p:nvPr/>
            </p:nvGrpSpPr>
            <p:grpSpPr>
              <a:xfrm>
                <a:off x="3628496" y="1141823"/>
                <a:ext cx="4825550" cy="3652384"/>
                <a:chOff x="3425342" y="1166938"/>
                <a:chExt cx="4825550" cy="3652384"/>
              </a:xfrm>
            </p:grpSpPr>
            <p:pic>
              <p:nvPicPr>
                <p:cNvPr id="2" name="Picture 1"/>
                <p:cNvPicPr>
                  <a:picLocks noChangeAspect="1"/>
                </p:cNvPicPr>
                <p:nvPr/>
              </p:nvPicPr>
              <p:blipFill rotWithShape="1">
                <a:blip r:embed="rId5" cstate="print">
                  <a:extLst>
                    <a:ext uri="{28A0092B-C50C-407E-A947-70E740481C1C}">
                      <a14:useLocalDpi xmlns:a14="http://schemas.microsoft.com/office/drawing/2010/main" val="0"/>
                    </a:ext>
                  </a:extLst>
                </a:blip>
                <a:srcRect b="6484"/>
                <a:stretch/>
              </p:blipFill>
              <p:spPr>
                <a:xfrm>
                  <a:off x="3425342" y="1166938"/>
                  <a:ext cx="4825550" cy="3208213"/>
                </a:xfrm>
                <a:prstGeom prst="rect">
                  <a:avLst/>
                </a:prstGeom>
              </p:spPr>
            </p:pic>
            <p:sp>
              <p:nvSpPr>
                <p:cNvPr id="7" name="TextBox 6"/>
                <p:cNvSpPr txBox="1"/>
                <p:nvPr/>
              </p:nvSpPr>
              <p:spPr>
                <a:xfrm>
                  <a:off x="3886996" y="4480768"/>
                  <a:ext cx="3906454" cy="338554"/>
                </a:xfrm>
                <a:prstGeom prst="rect">
                  <a:avLst/>
                </a:prstGeom>
                <a:noFill/>
              </p:spPr>
              <p:txBody>
                <a:bodyPr wrap="none" rtlCol="0">
                  <a:spAutoFit/>
                </a:bodyPr>
                <a:lstStyle/>
                <a:p>
                  <a:r>
                    <a:rPr lang="en-AU" sz="1600" dirty="0"/>
                    <a:t>STEM HAADF(high-angle annular dark-field)</a:t>
                  </a:r>
                </a:p>
              </p:txBody>
            </p:sp>
            <p:cxnSp>
              <p:nvCxnSpPr>
                <p:cNvPr id="10" name="Straight Connector 9"/>
                <p:cNvCxnSpPr/>
                <p:nvPr/>
              </p:nvCxnSpPr>
              <p:spPr>
                <a:xfrm>
                  <a:off x="6871018" y="4236197"/>
                  <a:ext cx="1116000" cy="0"/>
                </a:xfrm>
                <a:prstGeom prst="line">
                  <a:avLst/>
                </a:prstGeom>
                <a:ln w="60325">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035274" y="3833181"/>
                  <a:ext cx="665567" cy="369332"/>
                </a:xfrm>
                <a:prstGeom prst="rect">
                  <a:avLst/>
                </a:prstGeom>
                <a:noFill/>
              </p:spPr>
              <p:txBody>
                <a:bodyPr wrap="none" rtlCol="0">
                  <a:spAutoFit/>
                </a:bodyPr>
                <a:lstStyle/>
                <a:p>
                  <a:r>
                    <a:rPr lang="en-AU" dirty="0"/>
                    <a:t>1 µm</a:t>
                  </a:r>
                </a:p>
              </p:txBody>
            </p:sp>
            <p:sp>
              <p:nvSpPr>
                <p:cNvPr id="19" name="TextBox 18"/>
                <p:cNvSpPr txBox="1"/>
                <p:nvPr/>
              </p:nvSpPr>
              <p:spPr>
                <a:xfrm>
                  <a:off x="3860908" y="3884162"/>
                  <a:ext cx="1727781" cy="369332"/>
                </a:xfrm>
                <a:prstGeom prst="rect">
                  <a:avLst/>
                </a:prstGeom>
                <a:noFill/>
              </p:spPr>
              <p:txBody>
                <a:bodyPr wrap="none" rtlCol="0">
                  <a:spAutoFit/>
                </a:bodyPr>
                <a:lstStyle/>
                <a:p>
                  <a:r>
                    <a:rPr lang="en-AU" dirty="0"/>
                    <a:t>Silicon Substrate</a:t>
                  </a:r>
                </a:p>
              </p:txBody>
            </p:sp>
            <p:sp>
              <p:nvSpPr>
                <p:cNvPr id="20" name="TextBox 19"/>
                <p:cNvSpPr txBox="1"/>
                <p:nvPr/>
              </p:nvSpPr>
              <p:spPr>
                <a:xfrm>
                  <a:off x="3848167" y="3409213"/>
                  <a:ext cx="780983" cy="369332"/>
                </a:xfrm>
                <a:prstGeom prst="rect">
                  <a:avLst/>
                </a:prstGeom>
                <a:noFill/>
              </p:spPr>
              <p:txBody>
                <a:bodyPr wrap="none" rtlCol="0">
                  <a:spAutoFit/>
                </a:bodyPr>
                <a:lstStyle/>
                <a:p>
                  <a:r>
                    <a:rPr lang="en-AU" dirty="0"/>
                    <a:t>3C-SiC</a:t>
                  </a:r>
                </a:p>
              </p:txBody>
            </p:sp>
            <p:sp>
              <p:nvSpPr>
                <p:cNvPr id="21" name="TextBox 20"/>
                <p:cNvSpPr txBox="1"/>
                <p:nvPr/>
              </p:nvSpPr>
              <p:spPr>
                <a:xfrm>
                  <a:off x="4749329" y="2396496"/>
                  <a:ext cx="381579" cy="369332"/>
                </a:xfrm>
                <a:prstGeom prst="rect">
                  <a:avLst/>
                </a:prstGeom>
                <a:noFill/>
              </p:spPr>
              <p:txBody>
                <a:bodyPr wrap="none" rtlCol="0">
                  <a:spAutoFit/>
                </a:bodyPr>
                <a:lstStyle/>
                <a:p>
                  <a:r>
                    <a:rPr lang="en-AU" dirty="0"/>
                    <a:t>Pt</a:t>
                  </a:r>
                </a:p>
              </p:txBody>
            </p:sp>
            <p:sp>
              <p:nvSpPr>
                <p:cNvPr id="23" name="TextBox 22"/>
                <p:cNvSpPr txBox="1"/>
                <p:nvPr/>
              </p:nvSpPr>
              <p:spPr>
                <a:xfrm>
                  <a:off x="3817040" y="2809213"/>
                  <a:ext cx="843236" cy="369332"/>
                </a:xfrm>
                <a:prstGeom prst="rect">
                  <a:avLst/>
                </a:prstGeom>
                <a:noFill/>
              </p:spPr>
              <p:txBody>
                <a:bodyPr wrap="square" rtlCol="0">
                  <a:spAutoFit/>
                </a:bodyPr>
                <a:lstStyle/>
                <a:p>
                  <a:r>
                    <a:rPr lang="en-AU" dirty="0"/>
                    <a:t>Pt</a:t>
                  </a:r>
                </a:p>
              </p:txBody>
            </p:sp>
            <p:sp>
              <p:nvSpPr>
                <p:cNvPr id="24" name="TextBox 23"/>
                <p:cNvSpPr txBox="1"/>
                <p:nvPr/>
              </p:nvSpPr>
              <p:spPr>
                <a:xfrm>
                  <a:off x="6970727" y="1882496"/>
                  <a:ext cx="1112869" cy="369332"/>
                </a:xfrm>
                <a:prstGeom prst="rect">
                  <a:avLst/>
                </a:prstGeom>
                <a:noFill/>
              </p:spPr>
              <p:txBody>
                <a:bodyPr wrap="none" rtlCol="0">
                  <a:spAutoFit/>
                </a:bodyPr>
                <a:lstStyle/>
                <a:p>
                  <a:r>
                    <a:rPr lang="en-AU" dirty="0">
                      <a:solidFill>
                        <a:schemeClr val="bg1"/>
                      </a:solidFill>
                    </a:rPr>
                    <a:t>Graphene</a:t>
                  </a:r>
                </a:p>
              </p:txBody>
            </p:sp>
            <p:cxnSp>
              <p:nvCxnSpPr>
                <p:cNvPr id="26" name="Straight Arrow Connector 25"/>
                <p:cNvCxnSpPr/>
                <p:nvPr/>
              </p:nvCxnSpPr>
              <p:spPr>
                <a:xfrm flipH="1">
                  <a:off x="7035274" y="2285512"/>
                  <a:ext cx="393744" cy="592443"/>
                </a:xfrm>
                <a:prstGeom prst="straightConnector1">
                  <a:avLst/>
                </a:prstGeom>
                <a:ln w="158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3" name="TextBox 2"/>
              <p:cNvSpPr txBox="1"/>
              <p:nvPr/>
            </p:nvSpPr>
            <p:spPr>
              <a:xfrm>
                <a:off x="5143272" y="5347078"/>
                <a:ext cx="184731" cy="369332"/>
              </a:xfrm>
              <a:prstGeom prst="rect">
                <a:avLst/>
              </a:prstGeom>
              <a:noFill/>
            </p:spPr>
            <p:txBody>
              <a:bodyPr wrap="none" rtlCol="0">
                <a:spAutoFit/>
              </a:bodyPr>
              <a:lstStyle/>
              <a:p>
                <a:endParaRPr lang="en-AU" dirty="0"/>
              </a:p>
            </p:txBody>
          </p:sp>
        </p:grpSp>
        <p:grpSp>
          <p:nvGrpSpPr>
            <p:cNvPr id="14" name="Group 13"/>
            <p:cNvGrpSpPr/>
            <p:nvPr/>
          </p:nvGrpSpPr>
          <p:grpSpPr>
            <a:xfrm>
              <a:off x="3628495" y="1141823"/>
              <a:ext cx="2983283" cy="1077239"/>
              <a:chOff x="21542921" y="20972714"/>
              <a:chExt cx="2983283" cy="1077239"/>
            </a:xfrm>
          </p:grpSpPr>
          <p:pic>
            <p:nvPicPr>
              <p:cNvPr id="36" name="Picture 35"/>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bright="20000" contrast="20000"/>
                        </a14:imgEffect>
                      </a14:imgLayer>
                    </a14:imgProps>
                  </a:ext>
                  <a:ext uri="{28A0092B-C50C-407E-A947-70E740481C1C}">
                    <a14:useLocalDpi xmlns:a14="http://schemas.microsoft.com/office/drawing/2010/main" val="0"/>
                  </a:ext>
                </a:extLst>
              </a:blip>
              <a:srcRect t="13337" b="10602"/>
              <a:stretch/>
            </p:blipFill>
            <p:spPr>
              <a:xfrm>
                <a:off x="21542921" y="20972714"/>
                <a:ext cx="2983283" cy="1077239"/>
              </a:xfrm>
              <a:prstGeom prst="rect">
                <a:avLst/>
              </a:prstGeom>
            </p:spPr>
          </p:pic>
          <p:sp>
            <p:nvSpPr>
              <p:cNvPr id="37" name="TextBox 36"/>
              <p:cNvSpPr txBox="1"/>
              <p:nvPr/>
            </p:nvSpPr>
            <p:spPr>
              <a:xfrm>
                <a:off x="21584197" y="21728459"/>
                <a:ext cx="553357" cy="307777"/>
              </a:xfrm>
              <a:prstGeom prst="rect">
                <a:avLst/>
              </a:prstGeom>
              <a:noFill/>
            </p:spPr>
            <p:txBody>
              <a:bodyPr wrap="none" rtlCol="0">
                <a:spAutoFit/>
              </a:bodyPr>
              <a:lstStyle/>
              <a:p>
                <a:r>
                  <a:rPr lang="en-AU" sz="1400" dirty="0">
                    <a:solidFill>
                      <a:schemeClr val="bg1"/>
                    </a:solidFill>
                  </a:rPr>
                  <a:t>3 nm</a:t>
                </a:r>
              </a:p>
            </p:txBody>
          </p:sp>
          <p:cxnSp>
            <p:nvCxnSpPr>
              <p:cNvPr id="38" name="Straight Connector 37"/>
              <p:cNvCxnSpPr/>
              <p:nvPr/>
            </p:nvCxnSpPr>
            <p:spPr>
              <a:xfrm>
                <a:off x="21714855" y="21993379"/>
                <a:ext cx="248400" cy="0"/>
              </a:xfrm>
              <a:prstGeom prst="line">
                <a:avLst/>
              </a:prstGeom>
              <a:ln w="41275">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12" name="Slide Number Placeholder 11"/>
          <p:cNvSpPr>
            <a:spLocks noGrp="1"/>
          </p:cNvSpPr>
          <p:nvPr>
            <p:ph type="sldNum" sz="quarter" idx="12"/>
          </p:nvPr>
        </p:nvSpPr>
        <p:spPr/>
        <p:txBody>
          <a:bodyPr/>
          <a:lstStyle/>
          <a:p>
            <a:fld id="{DEF8B8DC-D98D-4BFD-A5A7-B9270A0B29EB}" type="slidenum">
              <a:rPr lang="en-AU" smtClean="0"/>
              <a:pPr/>
              <a:t>11</a:t>
            </a:fld>
            <a:endParaRPr lang="en-AU"/>
          </a:p>
        </p:txBody>
      </p:sp>
    </p:spTree>
    <p:extLst>
      <p:ext uri="{BB962C8B-B14F-4D97-AF65-F5344CB8AC3E}">
        <p14:creationId xmlns:p14="http://schemas.microsoft.com/office/powerpoint/2010/main" val="4170976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375005"/>
            <a:ext cx="9144000" cy="339995"/>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AU" sz="1013"/>
          </a:p>
        </p:txBody>
      </p:sp>
      <p:sp>
        <p:nvSpPr>
          <p:cNvPr id="3" name="Rectangle 2"/>
          <p:cNvSpPr/>
          <p:nvPr/>
        </p:nvSpPr>
        <p:spPr>
          <a:xfrm>
            <a:off x="1" y="5295102"/>
            <a:ext cx="9144000" cy="697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AU" sz="1013"/>
          </a:p>
        </p:txBody>
      </p:sp>
      <p:pic>
        <p:nvPicPr>
          <p:cNvPr id="4" name="Picture 8" descr="D:\Demo Poster material for Attendees\Images\QUT_Square_CMYK.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5283000"/>
            <a:ext cx="432000" cy="4320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p:cNvCxnSpPr/>
          <p:nvPr/>
        </p:nvCxnSpPr>
        <p:spPr>
          <a:xfrm>
            <a:off x="857250" y="772771"/>
            <a:ext cx="7429500" cy="0"/>
          </a:xfrm>
          <a:prstGeom prst="line">
            <a:avLst/>
          </a:prstGeom>
          <a:ln w="12700"/>
        </p:spPr>
        <p:style>
          <a:lnRef idx="1">
            <a:schemeClr val="dk1"/>
          </a:lnRef>
          <a:fillRef idx="0">
            <a:schemeClr val="dk1"/>
          </a:fillRef>
          <a:effectRef idx="0">
            <a:schemeClr val="dk1"/>
          </a:effectRef>
          <a:fontRef idx="minor">
            <a:schemeClr val="tx1"/>
          </a:fontRef>
        </p:style>
      </p:cxnSp>
      <p:sp>
        <p:nvSpPr>
          <p:cNvPr id="7" name="Rectangle 6"/>
          <p:cNvSpPr/>
          <p:nvPr/>
        </p:nvSpPr>
        <p:spPr>
          <a:xfrm>
            <a:off x="857250" y="201943"/>
            <a:ext cx="5692905" cy="461665"/>
          </a:xfrm>
          <a:prstGeom prst="rect">
            <a:avLst/>
          </a:prstGeom>
        </p:spPr>
        <p:txBody>
          <a:bodyPr wrap="none">
            <a:spAutoFit/>
          </a:bodyPr>
          <a:lstStyle/>
          <a:p>
            <a:r>
              <a:rPr lang="en-AU" sz="2400" dirty="0" smtClean="0"/>
              <a:t>Free-Standing </a:t>
            </a:r>
            <a:r>
              <a:rPr lang="en-AU" sz="2400" dirty="0"/>
              <a:t>Graphene on 3C-SiC/Si(111) </a:t>
            </a:r>
          </a:p>
        </p:txBody>
      </p:sp>
      <p:sp>
        <p:nvSpPr>
          <p:cNvPr id="18" name="TextBox 17"/>
          <p:cNvSpPr txBox="1"/>
          <p:nvPr/>
        </p:nvSpPr>
        <p:spPr>
          <a:xfrm>
            <a:off x="1312862" y="-846532"/>
            <a:ext cx="5868017" cy="369332"/>
          </a:xfrm>
          <a:prstGeom prst="rect">
            <a:avLst/>
          </a:prstGeom>
          <a:noFill/>
        </p:spPr>
        <p:txBody>
          <a:bodyPr wrap="none" rtlCol="0">
            <a:spAutoFit/>
          </a:bodyPr>
          <a:lstStyle/>
          <a:p>
            <a:r>
              <a:rPr lang="en-AU" dirty="0"/>
              <a:t>Photoelectron Spectroscopy (PES) Measurement C 1s 330 eV</a:t>
            </a:r>
          </a:p>
        </p:txBody>
      </p:sp>
      <p:grpSp>
        <p:nvGrpSpPr>
          <p:cNvPr id="34" name="Group 33"/>
          <p:cNvGrpSpPr/>
          <p:nvPr/>
        </p:nvGrpSpPr>
        <p:grpSpPr>
          <a:xfrm>
            <a:off x="-85961" y="2572845"/>
            <a:ext cx="2735745" cy="2664164"/>
            <a:chOff x="-85961" y="1423311"/>
            <a:chExt cx="2735745" cy="2664164"/>
          </a:xfrm>
        </p:grpSpPr>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961" y="1567475"/>
              <a:ext cx="2735745" cy="2520000"/>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4888" y="1823924"/>
              <a:ext cx="977905" cy="612000"/>
            </a:xfrm>
            <a:prstGeom prst="rect">
              <a:avLst/>
            </a:prstGeom>
          </p:spPr>
        </p:pic>
        <p:sp>
          <p:nvSpPr>
            <p:cNvPr id="21" name="TextBox 20"/>
            <p:cNvSpPr txBox="1"/>
            <p:nvPr/>
          </p:nvSpPr>
          <p:spPr>
            <a:xfrm>
              <a:off x="1810782" y="3055052"/>
              <a:ext cx="404278" cy="307777"/>
            </a:xfrm>
            <a:prstGeom prst="rect">
              <a:avLst/>
            </a:prstGeom>
            <a:noFill/>
          </p:spPr>
          <p:txBody>
            <a:bodyPr wrap="none" rtlCol="0">
              <a:spAutoFit/>
            </a:bodyPr>
            <a:lstStyle/>
            <a:p>
              <a:r>
                <a:rPr lang="en-AU" sz="1400" dirty="0"/>
                <a:t>SiC</a:t>
              </a:r>
            </a:p>
          </p:txBody>
        </p:sp>
        <p:sp>
          <p:nvSpPr>
            <p:cNvPr id="22" name="TextBox 21"/>
            <p:cNvSpPr txBox="1"/>
            <p:nvPr/>
          </p:nvSpPr>
          <p:spPr>
            <a:xfrm>
              <a:off x="1535939" y="2214346"/>
              <a:ext cx="907171" cy="307777"/>
            </a:xfrm>
            <a:prstGeom prst="rect">
              <a:avLst/>
            </a:prstGeom>
            <a:noFill/>
          </p:spPr>
          <p:txBody>
            <a:bodyPr wrap="none" rtlCol="0">
              <a:spAutoFit/>
            </a:bodyPr>
            <a:lstStyle/>
            <a:p>
              <a:r>
                <a:rPr lang="en-AU" sz="1400" dirty="0"/>
                <a:t>Graphene</a:t>
              </a:r>
            </a:p>
          </p:txBody>
        </p:sp>
        <p:sp>
          <p:nvSpPr>
            <p:cNvPr id="23" name="TextBox 22"/>
            <p:cNvSpPr txBox="1"/>
            <p:nvPr/>
          </p:nvSpPr>
          <p:spPr>
            <a:xfrm>
              <a:off x="586549" y="2830460"/>
              <a:ext cx="632096" cy="307777"/>
            </a:xfrm>
            <a:prstGeom prst="rect">
              <a:avLst/>
            </a:prstGeom>
            <a:noFill/>
          </p:spPr>
          <p:txBody>
            <a:bodyPr wrap="none" rtlCol="0">
              <a:spAutoFit/>
            </a:bodyPr>
            <a:lstStyle/>
            <a:p>
              <a:r>
                <a:rPr lang="en-AU" sz="1400" dirty="0"/>
                <a:t>Buffer</a:t>
              </a:r>
            </a:p>
          </p:txBody>
        </p:sp>
        <p:cxnSp>
          <p:nvCxnSpPr>
            <p:cNvPr id="25" name="Straight Connector 24"/>
            <p:cNvCxnSpPr/>
            <p:nvPr/>
          </p:nvCxnSpPr>
          <p:spPr>
            <a:xfrm flipV="1">
              <a:off x="1460995" y="2487954"/>
              <a:ext cx="202836" cy="21091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1772613" y="3302778"/>
              <a:ext cx="202836" cy="21091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flipV="1">
              <a:off x="958668" y="3111455"/>
              <a:ext cx="395066" cy="360665"/>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flipV="1">
              <a:off x="958668" y="3111455"/>
              <a:ext cx="141462" cy="33460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635767" y="1423311"/>
              <a:ext cx="1652184" cy="307777"/>
            </a:xfrm>
            <a:prstGeom prst="rect">
              <a:avLst/>
            </a:prstGeom>
            <a:noFill/>
          </p:spPr>
          <p:txBody>
            <a:bodyPr wrap="none" rtlCol="0">
              <a:spAutoFit/>
            </a:bodyPr>
            <a:lstStyle/>
            <a:p>
              <a:r>
                <a:rPr lang="en-AU" sz="1400" dirty="0"/>
                <a:t>As Grown Graphene</a:t>
              </a:r>
            </a:p>
          </p:txBody>
        </p:sp>
      </p:grpSp>
      <p:sp>
        <p:nvSpPr>
          <p:cNvPr id="24" name="Slide Number Placeholder 23"/>
          <p:cNvSpPr>
            <a:spLocks noGrp="1"/>
          </p:cNvSpPr>
          <p:nvPr>
            <p:ph type="sldNum" sz="quarter" idx="12"/>
          </p:nvPr>
        </p:nvSpPr>
        <p:spPr/>
        <p:txBody>
          <a:bodyPr/>
          <a:lstStyle/>
          <a:p>
            <a:fld id="{DEF8B8DC-D98D-4BFD-A5A7-B9270A0B29EB}" type="slidenum">
              <a:rPr lang="en-AU" smtClean="0"/>
              <a:pPr/>
              <a:t>12</a:t>
            </a:fld>
            <a:endParaRPr lang="en-AU"/>
          </a:p>
        </p:txBody>
      </p:sp>
      <p:pic>
        <p:nvPicPr>
          <p:cNvPr id="44" name="Picture 4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63034" y="83998"/>
            <a:ext cx="1362075" cy="554919"/>
          </a:xfrm>
          <a:prstGeom prst="rect">
            <a:avLst/>
          </a:prstGeom>
        </p:spPr>
      </p:pic>
      <p:sp>
        <p:nvSpPr>
          <p:cNvPr id="103" name="Right Arrow 102"/>
          <p:cNvSpPr/>
          <p:nvPr/>
        </p:nvSpPr>
        <p:spPr>
          <a:xfrm>
            <a:off x="4149578" y="1616161"/>
            <a:ext cx="553646" cy="27779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4" name="TextBox 103"/>
          <p:cNvSpPr txBox="1"/>
          <p:nvPr/>
        </p:nvSpPr>
        <p:spPr>
          <a:xfrm>
            <a:off x="3707046" y="1158804"/>
            <a:ext cx="1606081" cy="369332"/>
          </a:xfrm>
          <a:prstGeom prst="rect">
            <a:avLst/>
          </a:prstGeom>
          <a:noFill/>
        </p:spPr>
        <p:txBody>
          <a:bodyPr wrap="none" rtlCol="0">
            <a:spAutoFit/>
          </a:bodyPr>
          <a:lstStyle/>
          <a:p>
            <a:r>
              <a:rPr lang="en-AU" dirty="0" smtClean="0"/>
              <a:t>Exposure to H</a:t>
            </a:r>
            <a:r>
              <a:rPr lang="en-AU" baseline="30000" dirty="0" smtClean="0"/>
              <a:t>+</a:t>
            </a:r>
            <a:endParaRPr lang="en-AU" baseline="30000" dirty="0"/>
          </a:p>
        </p:txBody>
      </p:sp>
      <p:sp>
        <p:nvSpPr>
          <p:cNvPr id="111" name="TextBox 110"/>
          <p:cNvSpPr txBox="1"/>
          <p:nvPr/>
        </p:nvSpPr>
        <p:spPr>
          <a:xfrm>
            <a:off x="33859" y="1231642"/>
            <a:ext cx="1314078" cy="369332"/>
          </a:xfrm>
          <a:prstGeom prst="rect">
            <a:avLst/>
          </a:prstGeom>
          <a:noFill/>
        </p:spPr>
        <p:txBody>
          <a:bodyPr wrap="none" rtlCol="0">
            <a:spAutoFit/>
          </a:bodyPr>
          <a:lstStyle/>
          <a:p>
            <a:r>
              <a:rPr lang="en-AU" dirty="0" smtClean="0"/>
              <a:t>Buffer Layer</a:t>
            </a:r>
            <a:endParaRPr lang="en-AU" dirty="0"/>
          </a:p>
        </p:txBody>
      </p:sp>
      <p:cxnSp>
        <p:nvCxnSpPr>
          <p:cNvPr id="112" name="Straight Arrow Connector 111"/>
          <p:cNvCxnSpPr>
            <a:stCxn id="111" idx="3"/>
          </p:cNvCxnSpPr>
          <p:nvPr/>
        </p:nvCxnSpPr>
        <p:spPr>
          <a:xfrm>
            <a:off x="1347937" y="1416308"/>
            <a:ext cx="451209" cy="3036"/>
          </a:xfrm>
          <a:prstGeom prst="straightConnector1">
            <a:avLst/>
          </a:prstGeom>
          <a:ln w="25400">
            <a:solidFill>
              <a:srgbClr val="FF0000"/>
            </a:solidFill>
            <a:headEnd type="none"/>
            <a:tailEnd type="stealth" w="med" len="lg"/>
          </a:ln>
        </p:spPr>
        <p:style>
          <a:lnRef idx="1">
            <a:schemeClr val="accent1"/>
          </a:lnRef>
          <a:fillRef idx="0">
            <a:schemeClr val="accent1"/>
          </a:fillRef>
          <a:effectRef idx="0">
            <a:schemeClr val="accent1"/>
          </a:effectRef>
          <a:fontRef idx="minor">
            <a:schemeClr val="tx1"/>
          </a:fontRef>
        </p:style>
      </p:cxnSp>
      <p:sp>
        <p:nvSpPr>
          <p:cNvPr id="106" name="TextBox 105"/>
          <p:cNvSpPr txBox="1"/>
          <p:nvPr/>
        </p:nvSpPr>
        <p:spPr>
          <a:xfrm>
            <a:off x="89479" y="906871"/>
            <a:ext cx="1112869" cy="369332"/>
          </a:xfrm>
          <a:prstGeom prst="rect">
            <a:avLst/>
          </a:prstGeom>
          <a:noFill/>
        </p:spPr>
        <p:txBody>
          <a:bodyPr wrap="none" rtlCol="0">
            <a:spAutoFit/>
          </a:bodyPr>
          <a:lstStyle/>
          <a:p>
            <a:r>
              <a:rPr lang="en-AU" dirty="0" smtClean="0"/>
              <a:t>Graphene</a:t>
            </a:r>
            <a:endParaRPr lang="en-AU" dirty="0"/>
          </a:p>
        </p:txBody>
      </p:sp>
      <p:cxnSp>
        <p:nvCxnSpPr>
          <p:cNvPr id="107" name="Straight Arrow Connector 106"/>
          <p:cNvCxnSpPr/>
          <p:nvPr/>
        </p:nvCxnSpPr>
        <p:spPr>
          <a:xfrm>
            <a:off x="1340317" y="1149608"/>
            <a:ext cx="451209" cy="3035"/>
          </a:xfrm>
          <a:prstGeom prst="straightConnector1">
            <a:avLst/>
          </a:prstGeom>
          <a:ln w="25400">
            <a:solidFill>
              <a:srgbClr val="FF0000"/>
            </a:solidFill>
            <a:headEnd type="none"/>
            <a:tailEnd type="stealth" w="med" len="lg"/>
          </a:ln>
        </p:spPr>
        <p:style>
          <a:lnRef idx="1">
            <a:schemeClr val="accent1"/>
          </a:lnRef>
          <a:fillRef idx="0">
            <a:schemeClr val="accent1"/>
          </a:fillRef>
          <a:effectRef idx="0">
            <a:schemeClr val="accent1"/>
          </a:effectRef>
          <a:fontRef idx="minor">
            <a:schemeClr val="tx1"/>
          </a:fontRef>
        </p:style>
      </p:cxnSp>
      <p:sp>
        <p:nvSpPr>
          <p:cNvPr id="108" name="TextBox 107"/>
          <p:cNvSpPr txBox="1"/>
          <p:nvPr/>
        </p:nvSpPr>
        <p:spPr>
          <a:xfrm>
            <a:off x="5042725" y="761274"/>
            <a:ext cx="2449388" cy="369332"/>
          </a:xfrm>
          <a:prstGeom prst="rect">
            <a:avLst/>
          </a:prstGeom>
          <a:noFill/>
        </p:spPr>
        <p:txBody>
          <a:bodyPr wrap="none" rtlCol="0">
            <a:spAutoFit/>
          </a:bodyPr>
          <a:lstStyle/>
          <a:p>
            <a:r>
              <a:rPr lang="en-AU" dirty="0" smtClean="0"/>
              <a:t>Free-standing Graphene</a:t>
            </a:r>
            <a:endParaRPr lang="en-AU" dirty="0"/>
          </a:p>
        </p:txBody>
      </p:sp>
      <p:sp>
        <p:nvSpPr>
          <p:cNvPr id="109" name="TextBox 108"/>
          <p:cNvSpPr txBox="1"/>
          <p:nvPr/>
        </p:nvSpPr>
        <p:spPr>
          <a:xfrm>
            <a:off x="33859" y="1605115"/>
            <a:ext cx="1717008" cy="369332"/>
          </a:xfrm>
          <a:prstGeom prst="rect">
            <a:avLst/>
          </a:prstGeom>
          <a:noFill/>
        </p:spPr>
        <p:txBody>
          <a:bodyPr wrap="none" rtlCol="0">
            <a:spAutoFit/>
          </a:bodyPr>
          <a:lstStyle/>
          <a:p>
            <a:r>
              <a:rPr lang="en-AU" dirty="0" smtClean="0"/>
              <a:t>Partially bonded</a:t>
            </a:r>
            <a:endParaRPr lang="en-AU" dirty="0"/>
          </a:p>
        </p:txBody>
      </p:sp>
      <p:grpSp>
        <p:nvGrpSpPr>
          <p:cNvPr id="113" name="Group 112"/>
          <p:cNvGrpSpPr/>
          <p:nvPr/>
        </p:nvGrpSpPr>
        <p:grpSpPr>
          <a:xfrm>
            <a:off x="1809516" y="1119202"/>
            <a:ext cx="1684006" cy="1359974"/>
            <a:chOff x="-3029603" y="-304877"/>
            <a:chExt cx="2272016" cy="1834840"/>
          </a:xfrm>
        </p:grpSpPr>
        <p:grpSp>
          <p:nvGrpSpPr>
            <p:cNvPr id="114" name="Group 113"/>
            <p:cNvGrpSpPr/>
            <p:nvPr/>
          </p:nvGrpSpPr>
          <p:grpSpPr>
            <a:xfrm>
              <a:off x="-3029603" y="-304877"/>
              <a:ext cx="2272016" cy="1834840"/>
              <a:chOff x="3640094" y="491055"/>
              <a:chExt cx="2272016" cy="1834840"/>
            </a:xfrm>
          </p:grpSpPr>
          <p:grpSp>
            <p:nvGrpSpPr>
              <p:cNvPr id="127" name="Group 126"/>
              <p:cNvGrpSpPr/>
              <p:nvPr/>
            </p:nvGrpSpPr>
            <p:grpSpPr>
              <a:xfrm>
                <a:off x="3640094" y="491055"/>
                <a:ext cx="2272016" cy="1834840"/>
                <a:chOff x="3727343" y="481530"/>
                <a:chExt cx="2272016" cy="1834840"/>
              </a:xfrm>
            </p:grpSpPr>
            <p:pic>
              <p:nvPicPr>
                <p:cNvPr id="130" name="Picture 129"/>
                <p:cNvPicPr>
                  <a:picLocks noChangeAspect="1"/>
                </p:cNvPicPr>
                <p:nvPr/>
              </p:nvPicPr>
              <p:blipFill rotWithShape="1">
                <a:blip r:embed="rId7" cstate="print">
                  <a:extLst>
                    <a:ext uri="{BEBA8EAE-BF5A-486C-A8C5-ECC9F3942E4B}">
                      <a14:imgProps xmlns:a14="http://schemas.microsoft.com/office/drawing/2010/main">
                        <a14:imgLayer r:embed="rId8">
                          <a14:imgEffect>
                            <a14:backgroundRemoval t="9091" b="96364" l="29851" r="99136"/>
                          </a14:imgEffect>
                        </a14:imgLayer>
                      </a14:imgProps>
                    </a:ext>
                    <a:ext uri="{28A0092B-C50C-407E-A947-70E740481C1C}">
                      <a14:useLocalDpi xmlns:a14="http://schemas.microsoft.com/office/drawing/2010/main" val="0"/>
                    </a:ext>
                  </a:extLst>
                </a:blip>
                <a:srcRect l="53773" t="10806" r="-2" b="3155"/>
                <a:stretch/>
              </p:blipFill>
              <p:spPr>
                <a:xfrm>
                  <a:off x="4013752" y="481530"/>
                  <a:ext cx="1952947" cy="157040"/>
                </a:xfrm>
                <a:prstGeom prst="rect">
                  <a:avLst/>
                </a:prstGeom>
              </p:spPr>
            </p:pic>
            <p:pic>
              <p:nvPicPr>
                <p:cNvPr id="131" name="Picture 130"/>
                <p:cNvPicPr>
                  <a:picLocks noChangeAspect="1"/>
                </p:cNvPicPr>
                <p:nvPr/>
              </p:nvPicPr>
              <p:blipFill rotWithShape="1">
                <a:blip r:embed="rId9" cstate="print">
                  <a:extLst>
                    <a:ext uri="{28A0092B-C50C-407E-A947-70E740481C1C}">
                      <a14:useLocalDpi xmlns:a14="http://schemas.microsoft.com/office/drawing/2010/main" val="0"/>
                    </a:ext>
                  </a:extLst>
                </a:blip>
                <a:srcRect l="53773" t="10806" r="-2" b="3155"/>
                <a:stretch/>
              </p:blipFill>
              <p:spPr>
                <a:xfrm>
                  <a:off x="4046412" y="804273"/>
                  <a:ext cx="1952947" cy="157040"/>
                </a:xfrm>
                <a:prstGeom prst="rect">
                  <a:avLst/>
                </a:prstGeom>
              </p:spPr>
            </p:pic>
            <p:grpSp>
              <p:nvGrpSpPr>
                <p:cNvPr id="132" name="Group 131"/>
                <p:cNvGrpSpPr/>
                <p:nvPr/>
              </p:nvGrpSpPr>
              <p:grpSpPr>
                <a:xfrm>
                  <a:off x="3727343" y="1154905"/>
                  <a:ext cx="2254871" cy="1161465"/>
                  <a:chOff x="3727343" y="1154905"/>
                  <a:chExt cx="2254871" cy="1161465"/>
                </a:xfrm>
              </p:grpSpPr>
              <p:grpSp>
                <p:nvGrpSpPr>
                  <p:cNvPr id="133" name="Group 132"/>
                  <p:cNvGrpSpPr/>
                  <p:nvPr/>
                </p:nvGrpSpPr>
                <p:grpSpPr>
                  <a:xfrm>
                    <a:off x="3884241" y="1154905"/>
                    <a:ext cx="2097973" cy="1080000"/>
                    <a:chOff x="4508500" y="1993027"/>
                    <a:chExt cx="2097973" cy="1080000"/>
                  </a:xfrm>
                </p:grpSpPr>
                <p:pic>
                  <p:nvPicPr>
                    <p:cNvPr id="135" name="Picture 134"/>
                    <p:cNvPicPr>
                      <a:picLocks noChangeAspect="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l="55934"/>
                    <a:stretch/>
                  </p:blipFill>
                  <p:spPr>
                    <a:xfrm>
                      <a:off x="4580128" y="1993027"/>
                      <a:ext cx="2026345" cy="1080000"/>
                    </a:xfrm>
                    <a:prstGeom prst="rect">
                      <a:avLst/>
                    </a:prstGeom>
                  </p:spPr>
                </p:pic>
                <p:sp>
                  <p:nvSpPr>
                    <p:cNvPr id="136" name="Rectangle 135"/>
                    <p:cNvSpPr/>
                    <p:nvPr/>
                  </p:nvSpPr>
                  <p:spPr>
                    <a:xfrm>
                      <a:off x="4508500" y="2028619"/>
                      <a:ext cx="241300" cy="1764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7" name="Rectangle 136"/>
                    <p:cNvSpPr/>
                    <p:nvPr/>
                  </p:nvSpPr>
                  <p:spPr>
                    <a:xfrm>
                      <a:off x="4551489" y="2502186"/>
                      <a:ext cx="57277" cy="1764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8" name="Rectangle 137"/>
                    <p:cNvSpPr/>
                    <p:nvPr/>
                  </p:nvSpPr>
                  <p:spPr>
                    <a:xfrm rot="1200000">
                      <a:off x="4551489" y="2513200"/>
                      <a:ext cx="57277" cy="1764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9" name="Rectangle 138"/>
                    <p:cNvSpPr/>
                    <p:nvPr/>
                  </p:nvSpPr>
                  <p:spPr>
                    <a:xfrm rot="1200000">
                      <a:off x="4695758" y="2104086"/>
                      <a:ext cx="57277" cy="1764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0" name="Rectangle 139"/>
                    <p:cNvSpPr/>
                    <p:nvPr/>
                  </p:nvSpPr>
                  <p:spPr>
                    <a:xfrm rot="-2100000">
                      <a:off x="4549107" y="2886596"/>
                      <a:ext cx="57277" cy="1764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134" name="Rectangle 133"/>
                  <p:cNvSpPr/>
                  <p:nvPr/>
                </p:nvSpPr>
                <p:spPr>
                  <a:xfrm rot="19668339">
                    <a:off x="3727343" y="2108883"/>
                    <a:ext cx="285612" cy="2074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pic>
            <p:nvPicPr>
              <p:cNvPr id="128" name="Picture 127"/>
              <p:cNvPicPr>
                <a:picLocks/>
              </p:cNvPicPr>
              <p:nvPr/>
            </p:nvPicPr>
            <p:blipFill rotWithShape="1">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l="69509" t="23482" r="29497" b="58173"/>
              <a:stretch/>
            </p:blipFill>
            <p:spPr>
              <a:xfrm rot="300000">
                <a:off x="4650445" y="939583"/>
                <a:ext cx="46800" cy="270000"/>
              </a:xfrm>
              <a:prstGeom prst="rect">
                <a:avLst/>
              </a:prstGeom>
            </p:spPr>
          </p:pic>
          <p:pic>
            <p:nvPicPr>
              <p:cNvPr id="129" name="Picture 128"/>
              <p:cNvPicPr>
                <a:picLocks/>
              </p:cNvPicPr>
              <p:nvPr/>
            </p:nvPicPr>
            <p:blipFill rotWithShape="1">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l="69509" t="23482" r="29497" b="58173"/>
              <a:stretch/>
            </p:blipFill>
            <p:spPr>
              <a:xfrm rot="-300000">
                <a:off x="5467042" y="935761"/>
                <a:ext cx="46800" cy="280800"/>
              </a:xfrm>
              <a:prstGeom prst="rect">
                <a:avLst/>
              </a:prstGeom>
            </p:spPr>
          </p:pic>
        </p:grpSp>
        <p:grpSp>
          <p:nvGrpSpPr>
            <p:cNvPr id="115" name="Group 114"/>
            <p:cNvGrpSpPr/>
            <p:nvPr/>
          </p:nvGrpSpPr>
          <p:grpSpPr>
            <a:xfrm>
              <a:off x="-1614386" y="289373"/>
              <a:ext cx="72000" cy="144000"/>
              <a:chOff x="6597889" y="6005001"/>
              <a:chExt cx="342900" cy="550187"/>
            </a:xfrm>
          </p:grpSpPr>
          <p:sp>
            <p:nvSpPr>
              <p:cNvPr id="125" name="Oval 124"/>
              <p:cNvSpPr/>
              <p:nvPr/>
            </p:nvSpPr>
            <p:spPr>
              <a:xfrm>
                <a:off x="6644918" y="6180394"/>
                <a:ext cx="248841" cy="374794"/>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6" name="Oval 125"/>
              <p:cNvSpPr/>
              <p:nvPr/>
            </p:nvSpPr>
            <p:spPr>
              <a:xfrm>
                <a:off x="6597889" y="6005001"/>
                <a:ext cx="342900" cy="402690"/>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116" name="Group 115"/>
            <p:cNvGrpSpPr/>
            <p:nvPr/>
          </p:nvGrpSpPr>
          <p:grpSpPr>
            <a:xfrm>
              <a:off x="-900002" y="413195"/>
              <a:ext cx="72000" cy="144000"/>
              <a:chOff x="6597889" y="6005001"/>
              <a:chExt cx="342900" cy="550187"/>
            </a:xfrm>
          </p:grpSpPr>
          <p:sp>
            <p:nvSpPr>
              <p:cNvPr id="123" name="Oval 122"/>
              <p:cNvSpPr/>
              <p:nvPr/>
            </p:nvSpPr>
            <p:spPr>
              <a:xfrm>
                <a:off x="6644918" y="6180394"/>
                <a:ext cx="248841" cy="374794"/>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4" name="Oval 123"/>
              <p:cNvSpPr/>
              <p:nvPr/>
            </p:nvSpPr>
            <p:spPr>
              <a:xfrm>
                <a:off x="6597889" y="6005001"/>
                <a:ext cx="342900" cy="402690"/>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118" name="Group 117"/>
            <p:cNvGrpSpPr/>
            <p:nvPr/>
          </p:nvGrpSpPr>
          <p:grpSpPr>
            <a:xfrm>
              <a:off x="-2614526" y="408412"/>
              <a:ext cx="72000" cy="144000"/>
              <a:chOff x="6597889" y="6005001"/>
              <a:chExt cx="342900" cy="550187"/>
            </a:xfrm>
          </p:grpSpPr>
          <p:sp>
            <p:nvSpPr>
              <p:cNvPr id="119" name="Oval 118"/>
              <p:cNvSpPr/>
              <p:nvPr/>
            </p:nvSpPr>
            <p:spPr>
              <a:xfrm>
                <a:off x="6644918" y="6180394"/>
                <a:ext cx="248841" cy="374794"/>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0" name="Oval 119"/>
              <p:cNvSpPr/>
              <p:nvPr/>
            </p:nvSpPr>
            <p:spPr>
              <a:xfrm>
                <a:off x="6597889" y="6005001"/>
                <a:ext cx="342900" cy="402690"/>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grpSp>
        <p:nvGrpSpPr>
          <p:cNvPr id="141" name="Group 140"/>
          <p:cNvGrpSpPr/>
          <p:nvPr/>
        </p:nvGrpSpPr>
        <p:grpSpPr>
          <a:xfrm>
            <a:off x="5219259" y="1146511"/>
            <a:ext cx="1752320" cy="1429139"/>
            <a:chOff x="6881134" y="356639"/>
            <a:chExt cx="2272016" cy="1852987"/>
          </a:xfrm>
        </p:grpSpPr>
        <p:pic>
          <p:nvPicPr>
            <p:cNvPr id="142" name="Picture 141"/>
            <p:cNvPicPr>
              <a:picLocks noChangeAspect="1"/>
            </p:cNvPicPr>
            <p:nvPr/>
          </p:nvPicPr>
          <p:blipFill rotWithShape="1">
            <a:blip r:embed="rId13" cstate="print">
              <a:extLst>
                <a:ext uri="{28A0092B-C50C-407E-A947-70E740481C1C}">
                  <a14:useLocalDpi xmlns:a14="http://schemas.microsoft.com/office/drawing/2010/main" val="0"/>
                </a:ext>
              </a:extLst>
            </a:blip>
            <a:srcRect b="36284"/>
            <a:stretch/>
          </p:blipFill>
          <p:spPr>
            <a:xfrm>
              <a:off x="7870173" y="964763"/>
              <a:ext cx="78563" cy="162000"/>
            </a:xfrm>
            <a:prstGeom prst="rect">
              <a:avLst/>
            </a:prstGeom>
          </p:spPr>
        </p:pic>
        <p:pic>
          <p:nvPicPr>
            <p:cNvPr id="143" name="Picture 142"/>
            <p:cNvPicPr>
              <a:picLocks noChangeAspect="1"/>
            </p:cNvPicPr>
            <p:nvPr/>
          </p:nvPicPr>
          <p:blipFill rotWithShape="1">
            <a:blip r:embed="rId13" cstate="print">
              <a:extLst>
                <a:ext uri="{28A0092B-C50C-407E-A947-70E740481C1C}">
                  <a14:useLocalDpi xmlns:a14="http://schemas.microsoft.com/office/drawing/2010/main" val="0"/>
                </a:ext>
              </a:extLst>
            </a:blip>
            <a:srcRect b="36284"/>
            <a:stretch/>
          </p:blipFill>
          <p:spPr>
            <a:xfrm>
              <a:off x="7438999" y="961134"/>
              <a:ext cx="78563" cy="162000"/>
            </a:xfrm>
            <a:prstGeom prst="rect">
              <a:avLst/>
            </a:prstGeom>
          </p:spPr>
        </p:pic>
        <p:pic>
          <p:nvPicPr>
            <p:cNvPr id="144" name="Picture 143"/>
            <p:cNvPicPr>
              <a:picLocks noChangeAspect="1"/>
            </p:cNvPicPr>
            <p:nvPr/>
          </p:nvPicPr>
          <p:blipFill rotWithShape="1">
            <a:blip r:embed="rId13" cstate="print">
              <a:extLst>
                <a:ext uri="{28A0092B-C50C-407E-A947-70E740481C1C}">
                  <a14:useLocalDpi xmlns:a14="http://schemas.microsoft.com/office/drawing/2010/main" val="0"/>
                </a:ext>
              </a:extLst>
            </a:blip>
            <a:srcRect b="36284"/>
            <a:stretch/>
          </p:blipFill>
          <p:spPr>
            <a:xfrm>
              <a:off x="7288808" y="1098741"/>
              <a:ext cx="78563" cy="162000"/>
            </a:xfrm>
            <a:prstGeom prst="rect">
              <a:avLst/>
            </a:prstGeom>
          </p:spPr>
        </p:pic>
        <p:pic>
          <p:nvPicPr>
            <p:cNvPr id="145" name="Picture 144"/>
            <p:cNvPicPr>
              <a:picLocks noChangeAspect="1"/>
            </p:cNvPicPr>
            <p:nvPr/>
          </p:nvPicPr>
          <p:blipFill rotWithShape="1">
            <a:blip r:embed="rId13" cstate="print">
              <a:extLst>
                <a:ext uri="{28A0092B-C50C-407E-A947-70E740481C1C}">
                  <a14:useLocalDpi xmlns:a14="http://schemas.microsoft.com/office/drawing/2010/main" val="0"/>
                </a:ext>
              </a:extLst>
            </a:blip>
            <a:srcRect b="36284"/>
            <a:stretch/>
          </p:blipFill>
          <p:spPr>
            <a:xfrm>
              <a:off x="8294715" y="975645"/>
              <a:ext cx="78563" cy="162000"/>
            </a:xfrm>
            <a:prstGeom prst="rect">
              <a:avLst/>
            </a:prstGeom>
          </p:spPr>
        </p:pic>
        <p:pic>
          <p:nvPicPr>
            <p:cNvPr id="146" name="Picture 145"/>
            <p:cNvPicPr>
              <a:picLocks noChangeAspect="1"/>
            </p:cNvPicPr>
            <p:nvPr/>
          </p:nvPicPr>
          <p:blipFill rotWithShape="1">
            <a:blip r:embed="rId13" cstate="print">
              <a:extLst>
                <a:ext uri="{28A0092B-C50C-407E-A947-70E740481C1C}">
                  <a14:useLocalDpi xmlns:a14="http://schemas.microsoft.com/office/drawing/2010/main" val="0"/>
                </a:ext>
              </a:extLst>
            </a:blip>
            <a:srcRect b="36284"/>
            <a:stretch/>
          </p:blipFill>
          <p:spPr>
            <a:xfrm>
              <a:off x="8719266" y="975632"/>
              <a:ext cx="78563" cy="162000"/>
            </a:xfrm>
            <a:prstGeom prst="rect">
              <a:avLst/>
            </a:prstGeom>
          </p:spPr>
        </p:pic>
        <p:pic>
          <p:nvPicPr>
            <p:cNvPr id="147" name="Picture 146"/>
            <p:cNvPicPr>
              <a:picLocks noChangeAspect="1"/>
            </p:cNvPicPr>
            <p:nvPr/>
          </p:nvPicPr>
          <p:blipFill rotWithShape="1">
            <a:blip r:embed="rId13" cstate="print">
              <a:extLst>
                <a:ext uri="{28A0092B-C50C-407E-A947-70E740481C1C}">
                  <a14:useLocalDpi xmlns:a14="http://schemas.microsoft.com/office/drawing/2010/main" val="0"/>
                </a:ext>
              </a:extLst>
            </a:blip>
            <a:srcRect b="36284"/>
            <a:stretch/>
          </p:blipFill>
          <p:spPr>
            <a:xfrm>
              <a:off x="8998470" y="1115836"/>
              <a:ext cx="78563" cy="162000"/>
            </a:xfrm>
            <a:prstGeom prst="rect">
              <a:avLst/>
            </a:prstGeom>
          </p:spPr>
        </p:pic>
        <p:grpSp>
          <p:nvGrpSpPr>
            <p:cNvPr id="148" name="Group 147"/>
            <p:cNvGrpSpPr/>
            <p:nvPr/>
          </p:nvGrpSpPr>
          <p:grpSpPr>
            <a:xfrm>
              <a:off x="6881134" y="356639"/>
              <a:ext cx="2272016" cy="1852987"/>
              <a:chOff x="3727343" y="463383"/>
              <a:chExt cx="2272016" cy="1852987"/>
            </a:xfrm>
          </p:grpSpPr>
          <p:pic>
            <p:nvPicPr>
              <p:cNvPr id="149" name="Picture 148"/>
              <p:cNvPicPr>
                <a:picLocks noChangeAspect="1"/>
              </p:cNvPicPr>
              <p:nvPr/>
            </p:nvPicPr>
            <p:blipFill rotWithShape="1">
              <a:blip r:embed="rId14" cstate="print">
                <a:extLst>
                  <a:ext uri="{BEBA8EAE-BF5A-486C-A8C5-ECC9F3942E4B}">
                    <a14:imgProps xmlns:a14="http://schemas.microsoft.com/office/drawing/2010/main">
                      <a14:imgLayer r:embed="rId8">
                        <a14:imgEffect>
                          <a14:backgroundRemoval t="9091" b="96364" l="29851" r="99136"/>
                        </a14:imgEffect>
                      </a14:imgLayer>
                    </a14:imgProps>
                  </a:ext>
                  <a:ext uri="{28A0092B-C50C-407E-A947-70E740481C1C}">
                    <a14:useLocalDpi xmlns:a14="http://schemas.microsoft.com/office/drawing/2010/main" val="0"/>
                  </a:ext>
                </a:extLst>
              </a:blip>
              <a:srcRect l="53773" t="10806" r="-2" b="3155"/>
              <a:stretch/>
            </p:blipFill>
            <p:spPr>
              <a:xfrm>
                <a:off x="4013752" y="463383"/>
                <a:ext cx="1952947" cy="157040"/>
              </a:xfrm>
              <a:prstGeom prst="rect">
                <a:avLst/>
              </a:prstGeom>
            </p:spPr>
          </p:pic>
          <p:pic>
            <p:nvPicPr>
              <p:cNvPr id="150" name="Picture 149"/>
              <p:cNvPicPr>
                <a:picLocks noChangeAspect="1"/>
              </p:cNvPicPr>
              <p:nvPr/>
            </p:nvPicPr>
            <p:blipFill rotWithShape="1">
              <a:blip r:embed="rId15" cstate="print">
                <a:extLst>
                  <a:ext uri="{28A0092B-C50C-407E-A947-70E740481C1C}">
                    <a14:useLocalDpi xmlns:a14="http://schemas.microsoft.com/office/drawing/2010/main" val="0"/>
                  </a:ext>
                </a:extLst>
              </a:blip>
              <a:srcRect l="53773" t="10806" r="-2" b="3155"/>
              <a:stretch/>
            </p:blipFill>
            <p:spPr>
              <a:xfrm>
                <a:off x="4046412" y="786126"/>
                <a:ext cx="1952947" cy="157040"/>
              </a:xfrm>
              <a:prstGeom prst="rect">
                <a:avLst/>
              </a:prstGeom>
            </p:spPr>
          </p:pic>
          <p:grpSp>
            <p:nvGrpSpPr>
              <p:cNvPr id="151" name="Group 150"/>
              <p:cNvGrpSpPr/>
              <p:nvPr/>
            </p:nvGrpSpPr>
            <p:grpSpPr>
              <a:xfrm>
                <a:off x="3727343" y="1154905"/>
                <a:ext cx="2254871" cy="1161465"/>
                <a:chOff x="3727343" y="1154905"/>
                <a:chExt cx="2254871" cy="1161465"/>
              </a:xfrm>
            </p:grpSpPr>
            <p:grpSp>
              <p:nvGrpSpPr>
                <p:cNvPr id="152" name="Group 151"/>
                <p:cNvGrpSpPr/>
                <p:nvPr/>
              </p:nvGrpSpPr>
              <p:grpSpPr>
                <a:xfrm>
                  <a:off x="3884241" y="1154905"/>
                  <a:ext cx="2097973" cy="1080000"/>
                  <a:chOff x="4508500" y="1993027"/>
                  <a:chExt cx="2097973" cy="1080000"/>
                </a:xfrm>
              </p:grpSpPr>
              <p:pic>
                <p:nvPicPr>
                  <p:cNvPr id="154" name="Picture 153"/>
                  <p:cNvPicPr>
                    <a:picLocks noChangeAspect="1"/>
                  </p:cNvPicPr>
                  <p:nvPr/>
                </p:nvPicPr>
                <p:blipFill rotWithShape="1">
                  <a:blip r:embed="rId16" cstate="print">
                    <a:clrChange>
                      <a:clrFrom>
                        <a:srgbClr val="FFFFFF"/>
                      </a:clrFrom>
                      <a:clrTo>
                        <a:srgbClr val="FFFFFF">
                          <a:alpha val="0"/>
                        </a:srgbClr>
                      </a:clrTo>
                    </a:clrChange>
                    <a:extLst>
                      <a:ext uri="{28A0092B-C50C-407E-A947-70E740481C1C}">
                        <a14:useLocalDpi xmlns:a14="http://schemas.microsoft.com/office/drawing/2010/main" val="0"/>
                      </a:ext>
                    </a:extLst>
                  </a:blip>
                  <a:srcRect l="55934"/>
                  <a:stretch/>
                </p:blipFill>
                <p:spPr>
                  <a:xfrm>
                    <a:off x="4580128" y="1993027"/>
                    <a:ext cx="2026345" cy="1080000"/>
                  </a:xfrm>
                  <a:prstGeom prst="rect">
                    <a:avLst/>
                  </a:prstGeom>
                </p:spPr>
              </p:pic>
              <p:sp>
                <p:nvSpPr>
                  <p:cNvPr id="155" name="Rectangle 154"/>
                  <p:cNvSpPr/>
                  <p:nvPr/>
                </p:nvSpPr>
                <p:spPr>
                  <a:xfrm>
                    <a:off x="4508500" y="2028619"/>
                    <a:ext cx="241300" cy="1764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6" name="Rectangle 155"/>
                  <p:cNvSpPr/>
                  <p:nvPr/>
                </p:nvSpPr>
                <p:spPr>
                  <a:xfrm>
                    <a:off x="4551489" y="2502186"/>
                    <a:ext cx="57277" cy="1764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7" name="Rectangle 156"/>
                  <p:cNvSpPr/>
                  <p:nvPr/>
                </p:nvSpPr>
                <p:spPr>
                  <a:xfrm rot="1200000">
                    <a:off x="4551489" y="2513200"/>
                    <a:ext cx="57277" cy="1764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8" name="Rectangle 157"/>
                  <p:cNvSpPr/>
                  <p:nvPr/>
                </p:nvSpPr>
                <p:spPr>
                  <a:xfrm rot="1200000">
                    <a:off x="4695758" y="2104086"/>
                    <a:ext cx="57277" cy="1764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9" name="Rectangle 158"/>
                  <p:cNvSpPr/>
                  <p:nvPr/>
                </p:nvSpPr>
                <p:spPr>
                  <a:xfrm rot="-2100000">
                    <a:off x="4549107" y="2886596"/>
                    <a:ext cx="57277" cy="1764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153" name="Rectangle 152"/>
                <p:cNvSpPr/>
                <p:nvPr/>
              </p:nvSpPr>
              <p:spPr>
                <a:xfrm rot="19668339">
                  <a:off x="3727343" y="2108883"/>
                  <a:ext cx="285612" cy="2074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grpSp>
      <p:grpSp>
        <p:nvGrpSpPr>
          <p:cNvPr id="38" name="Group 37"/>
          <p:cNvGrpSpPr/>
          <p:nvPr/>
        </p:nvGrpSpPr>
        <p:grpSpPr>
          <a:xfrm>
            <a:off x="7628739" y="1236024"/>
            <a:ext cx="1444579" cy="1090322"/>
            <a:chOff x="7983468" y="1236024"/>
            <a:chExt cx="1444579" cy="1090322"/>
          </a:xfrm>
        </p:grpSpPr>
        <p:pic>
          <p:nvPicPr>
            <p:cNvPr id="161" name="Picture 160"/>
            <p:cNvPicPr>
              <a:picLocks noChangeAspect="1"/>
            </p:cNvPicPr>
            <p:nvPr/>
          </p:nvPicPr>
          <p:blipFill rotWithShape="1">
            <a:blip r:embed="rId17" cstate="print">
              <a:extLst>
                <a:ext uri="{28A0092B-C50C-407E-A947-70E740481C1C}">
                  <a14:useLocalDpi xmlns:a14="http://schemas.microsoft.com/office/drawing/2010/main" val="0"/>
                </a:ext>
              </a:extLst>
            </a:blip>
            <a:srcRect l="18000" t="8911" r="14436" b="13895"/>
            <a:stretch/>
          </p:blipFill>
          <p:spPr>
            <a:xfrm>
              <a:off x="8001774" y="1634389"/>
              <a:ext cx="85936" cy="87739"/>
            </a:xfrm>
            <a:prstGeom prst="rect">
              <a:avLst/>
            </a:prstGeom>
          </p:spPr>
        </p:pic>
        <p:sp>
          <p:nvSpPr>
            <p:cNvPr id="162" name="TextBox 161"/>
            <p:cNvSpPr txBox="1"/>
            <p:nvPr/>
          </p:nvSpPr>
          <p:spPr>
            <a:xfrm>
              <a:off x="8190033" y="1503159"/>
              <a:ext cx="280846" cy="307777"/>
            </a:xfrm>
            <a:prstGeom prst="rect">
              <a:avLst/>
            </a:prstGeom>
            <a:noFill/>
          </p:spPr>
          <p:txBody>
            <a:bodyPr wrap="none" rtlCol="0">
              <a:spAutoFit/>
            </a:bodyPr>
            <a:lstStyle/>
            <a:p>
              <a:r>
                <a:rPr lang="en-AU" sz="1400" dirty="0" smtClean="0"/>
                <a:t>C</a:t>
              </a:r>
              <a:endParaRPr lang="en-AU" sz="1400" dirty="0"/>
            </a:p>
          </p:txBody>
        </p:sp>
        <p:sp>
          <p:nvSpPr>
            <p:cNvPr id="163" name="TextBox 162"/>
            <p:cNvSpPr txBox="1"/>
            <p:nvPr/>
          </p:nvSpPr>
          <p:spPr>
            <a:xfrm>
              <a:off x="8171773" y="1236024"/>
              <a:ext cx="308098" cy="307777"/>
            </a:xfrm>
            <a:prstGeom prst="rect">
              <a:avLst/>
            </a:prstGeom>
            <a:noFill/>
          </p:spPr>
          <p:txBody>
            <a:bodyPr wrap="none" rtlCol="0">
              <a:spAutoFit/>
            </a:bodyPr>
            <a:lstStyle/>
            <a:p>
              <a:r>
                <a:rPr lang="en-AU" sz="1400" dirty="0" smtClean="0"/>
                <a:t>Si</a:t>
              </a:r>
              <a:endParaRPr lang="en-AU" sz="1400" dirty="0"/>
            </a:p>
          </p:txBody>
        </p:sp>
        <p:pic>
          <p:nvPicPr>
            <p:cNvPr id="164" name="Picture 163"/>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7983468" y="1330837"/>
              <a:ext cx="133914" cy="128955"/>
            </a:xfrm>
            <a:prstGeom prst="rect">
              <a:avLst/>
            </a:prstGeom>
          </p:spPr>
        </p:pic>
        <p:pic>
          <p:nvPicPr>
            <p:cNvPr id="166" name="Picture 165"/>
            <p:cNvPicPr>
              <a:picLocks noChangeAspect="1"/>
            </p:cNvPicPr>
            <p:nvPr/>
          </p:nvPicPr>
          <p:blipFill rotWithShape="1">
            <a:blip r:embed="rId19" cstate="print">
              <a:extLst>
                <a:ext uri="{28A0092B-C50C-407E-A947-70E740481C1C}">
                  <a14:useLocalDpi xmlns:a14="http://schemas.microsoft.com/office/drawing/2010/main" val="0"/>
                </a:ext>
              </a:extLst>
            </a:blip>
            <a:srcRect l="2" r="3570" b="75149"/>
            <a:stretch/>
          </p:blipFill>
          <p:spPr>
            <a:xfrm>
              <a:off x="8029281" y="2161066"/>
              <a:ext cx="58429" cy="48731"/>
            </a:xfrm>
            <a:prstGeom prst="rect">
              <a:avLst/>
            </a:prstGeom>
          </p:spPr>
        </p:pic>
        <p:grpSp>
          <p:nvGrpSpPr>
            <p:cNvPr id="6" name="Group 5"/>
            <p:cNvGrpSpPr/>
            <p:nvPr/>
          </p:nvGrpSpPr>
          <p:grpSpPr>
            <a:xfrm>
              <a:off x="8021930" y="1864475"/>
              <a:ext cx="65780" cy="131560"/>
              <a:chOff x="8016674" y="1889303"/>
              <a:chExt cx="53366" cy="106732"/>
            </a:xfrm>
          </p:grpSpPr>
          <p:sp>
            <p:nvSpPr>
              <p:cNvPr id="167" name="Oval 166"/>
              <p:cNvSpPr/>
              <p:nvPr/>
            </p:nvSpPr>
            <p:spPr>
              <a:xfrm>
                <a:off x="8023993" y="1923328"/>
                <a:ext cx="38727" cy="72707"/>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8" name="Oval 167"/>
              <p:cNvSpPr/>
              <p:nvPr/>
            </p:nvSpPr>
            <p:spPr>
              <a:xfrm>
                <a:off x="8016674" y="1889303"/>
                <a:ext cx="53366" cy="78119"/>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169" name="TextBox 168"/>
            <p:cNvSpPr txBox="1"/>
            <p:nvPr/>
          </p:nvSpPr>
          <p:spPr>
            <a:xfrm>
              <a:off x="8185399" y="1756789"/>
              <a:ext cx="1242648" cy="307777"/>
            </a:xfrm>
            <a:prstGeom prst="rect">
              <a:avLst/>
            </a:prstGeom>
            <a:noFill/>
          </p:spPr>
          <p:txBody>
            <a:bodyPr wrap="none" rtlCol="0">
              <a:spAutoFit/>
            </a:bodyPr>
            <a:lstStyle/>
            <a:p>
              <a:r>
                <a:rPr lang="en-AU" sz="1400" dirty="0" smtClean="0"/>
                <a:t>Dangling bond</a:t>
              </a:r>
              <a:endParaRPr lang="en-AU" sz="1400" dirty="0"/>
            </a:p>
          </p:txBody>
        </p:sp>
        <p:sp>
          <p:nvSpPr>
            <p:cNvPr id="170" name="TextBox 169"/>
            <p:cNvSpPr txBox="1"/>
            <p:nvPr/>
          </p:nvSpPr>
          <p:spPr>
            <a:xfrm>
              <a:off x="8193214" y="2018569"/>
              <a:ext cx="296876" cy="307777"/>
            </a:xfrm>
            <a:prstGeom prst="rect">
              <a:avLst/>
            </a:prstGeom>
            <a:noFill/>
          </p:spPr>
          <p:txBody>
            <a:bodyPr wrap="none" rtlCol="0">
              <a:spAutoFit/>
            </a:bodyPr>
            <a:lstStyle/>
            <a:p>
              <a:r>
                <a:rPr lang="en-AU" sz="1400" dirty="0"/>
                <a:t>H</a:t>
              </a:r>
            </a:p>
          </p:txBody>
        </p:sp>
      </p:grpSp>
      <p:sp>
        <p:nvSpPr>
          <p:cNvPr id="171" name="Rectangle 170"/>
          <p:cNvSpPr/>
          <p:nvPr/>
        </p:nvSpPr>
        <p:spPr>
          <a:xfrm>
            <a:off x="1598208" y="2863599"/>
            <a:ext cx="910827" cy="276999"/>
          </a:xfrm>
          <a:prstGeom prst="rect">
            <a:avLst/>
          </a:prstGeom>
        </p:spPr>
        <p:txBody>
          <a:bodyPr wrap="none">
            <a:spAutoFit/>
          </a:bodyPr>
          <a:lstStyle/>
          <a:p>
            <a:r>
              <a:rPr lang="en-AU" sz="1200" dirty="0"/>
              <a:t>C 1s 330 eV</a:t>
            </a:r>
          </a:p>
        </p:txBody>
      </p:sp>
      <p:grpSp>
        <p:nvGrpSpPr>
          <p:cNvPr id="173" name="Group 172"/>
          <p:cNvGrpSpPr/>
          <p:nvPr/>
        </p:nvGrpSpPr>
        <p:grpSpPr>
          <a:xfrm>
            <a:off x="2423146" y="2570644"/>
            <a:ext cx="3381262" cy="2659024"/>
            <a:chOff x="2423146" y="2570644"/>
            <a:chExt cx="3381262" cy="2659024"/>
          </a:xfrm>
        </p:grpSpPr>
        <p:grpSp>
          <p:nvGrpSpPr>
            <p:cNvPr id="28" name="Group 27"/>
            <p:cNvGrpSpPr/>
            <p:nvPr/>
          </p:nvGrpSpPr>
          <p:grpSpPr>
            <a:xfrm>
              <a:off x="2423146" y="2570644"/>
              <a:ext cx="3381262" cy="2659024"/>
              <a:chOff x="2423146" y="1786870"/>
              <a:chExt cx="3381262" cy="2659024"/>
            </a:xfrm>
          </p:grpSpPr>
          <p:grpSp>
            <p:nvGrpSpPr>
              <p:cNvPr id="35" name="Group 34"/>
              <p:cNvGrpSpPr/>
              <p:nvPr/>
            </p:nvGrpSpPr>
            <p:grpSpPr>
              <a:xfrm>
                <a:off x="2427204" y="1786870"/>
                <a:ext cx="3377204" cy="2659024"/>
                <a:chOff x="2427204" y="1421110"/>
                <a:chExt cx="3377204" cy="2659024"/>
              </a:xfrm>
            </p:grpSpPr>
            <p:pic>
              <p:nvPicPr>
                <p:cNvPr id="13" name="Picture 12"/>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3068663" y="1560134"/>
                  <a:ext cx="2735745" cy="2520000"/>
                </a:xfrm>
                <a:prstGeom prst="rect">
                  <a:avLst/>
                </a:prstGeom>
              </p:spPr>
            </p:pic>
            <p:pic>
              <p:nvPicPr>
                <p:cNvPr id="10" name="Picture 9"/>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3544865" y="1827619"/>
                  <a:ext cx="972000" cy="608305"/>
                </a:xfrm>
                <a:prstGeom prst="rect">
                  <a:avLst/>
                </a:prstGeom>
              </p:spPr>
            </p:pic>
            <p:sp>
              <p:nvSpPr>
                <p:cNvPr id="16" name="Right Arrow 15"/>
                <p:cNvSpPr/>
                <p:nvPr/>
              </p:nvSpPr>
              <p:spPr>
                <a:xfrm>
                  <a:off x="2724728" y="2639605"/>
                  <a:ext cx="471054" cy="2513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TextBox 16"/>
                <p:cNvSpPr txBox="1"/>
                <p:nvPr/>
              </p:nvSpPr>
              <p:spPr>
                <a:xfrm>
                  <a:off x="2427204" y="2322579"/>
                  <a:ext cx="1066318" cy="261610"/>
                </a:xfrm>
                <a:prstGeom prst="rect">
                  <a:avLst/>
                </a:prstGeom>
                <a:noFill/>
              </p:spPr>
              <p:txBody>
                <a:bodyPr wrap="none" rtlCol="0">
                  <a:spAutoFit/>
                </a:bodyPr>
                <a:lstStyle/>
                <a:p>
                  <a:r>
                    <a:rPr lang="en-AU" sz="1100" b="1" dirty="0"/>
                    <a:t>H-intercalation</a:t>
                  </a:r>
                </a:p>
              </p:txBody>
            </p:sp>
            <p:sp>
              <p:nvSpPr>
                <p:cNvPr id="32" name="TextBox 31"/>
                <p:cNvSpPr txBox="1"/>
                <p:nvPr/>
              </p:nvSpPr>
              <p:spPr>
                <a:xfrm>
                  <a:off x="3985655" y="1421110"/>
                  <a:ext cx="1198020" cy="307777"/>
                </a:xfrm>
                <a:prstGeom prst="rect">
                  <a:avLst/>
                </a:prstGeom>
                <a:noFill/>
              </p:spPr>
              <p:txBody>
                <a:bodyPr wrap="none" rtlCol="0">
                  <a:spAutoFit/>
                </a:bodyPr>
                <a:lstStyle/>
                <a:p>
                  <a:r>
                    <a:rPr lang="en-AU" sz="1400" dirty="0"/>
                    <a:t>Free-Standing</a:t>
                  </a:r>
                </a:p>
              </p:txBody>
            </p:sp>
          </p:grpSp>
          <p:sp>
            <p:nvSpPr>
              <p:cNvPr id="43" name="TextBox 42"/>
              <p:cNvSpPr txBox="1"/>
              <p:nvPr/>
            </p:nvSpPr>
            <p:spPr>
              <a:xfrm>
                <a:off x="2423146" y="3321407"/>
                <a:ext cx="1082348" cy="261610"/>
              </a:xfrm>
              <a:prstGeom prst="rect">
                <a:avLst/>
              </a:prstGeom>
              <a:noFill/>
            </p:spPr>
            <p:txBody>
              <a:bodyPr wrap="none" rtlCol="0">
                <a:spAutoFit/>
              </a:bodyPr>
              <a:lstStyle/>
              <a:p>
                <a:r>
                  <a:rPr lang="en-AU" sz="1100" b="1" dirty="0"/>
                  <a:t>600 ˚C, 30 mins</a:t>
                </a:r>
              </a:p>
            </p:txBody>
          </p:sp>
        </p:grpSp>
        <p:sp>
          <p:nvSpPr>
            <p:cNvPr id="172" name="Rectangle 171"/>
            <p:cNvSpPr/>
            <p:nvPr/>
          </p:nvSpPr>
          <p:spPr>
            <a:xfrm>
              <a:off x="4745268" y="2863599"/>
              <a:ext cx="910827" cy="276999"/>
            </a:xfrm>
            <a:prstGeom prst="rect">
              <a:avLst/>
            </a:prstGeom>
          </p:spPr>
          <p:txBody>
            <a:bodyPr wrap="none">
              <a:spAutoFit/>
            </a:bodyPr>
            <a:lstStyle/>
            <a:p>
              <a:r>
                <a:rPr lang="en-AU" sz="1200" dirty="0"/>
                <a:t>C 1s 330 eV</a:t>
              </a:r>
            </a:p>
          </p:txBody>
        </p:sp>
      </p:grpSp>
      <p:grpSp>
        <p:nvGrpSpPr>
          <p:cNvPr id="175" name="Group 174"/>
          <p:cNvGrpSpPr/>
          <p:nvPr/>
        </p:nvGrpSpPr>
        <p:grpSpPr>
          <a:xfrm>
            <a:off x="5817616" y="2601124"/>
            <a:ext cx="3141417" cy="2637112"/>
            <a:chOff x="5817616" y="2601124"/>
            <a:chExt cx="3141417" cy="2637112"/>
          </a:xfrm>
        </p:grpSpPr>
        <p:grpSp>
          <p:nvGrpSpPr>
            <p:cNvPr id="36" name="Group 35"/>
            <p:cNvGrpSpPr/>
            <p:nvPr/>
          </p:nvGrpSpPr>
          <p:grpSpPr>
            <a:xfrm>
              <a:off x="5817616" y="2601124"/>
              <a:ext cx="3141417" cy="2637112"/>
              <a:chOff x="5817616" y="1451590"/>
              <a:chExt cx="3141417" cy="2637112"/>
            </a:xfrm>
          </p:grpSpPr>
          <p:pic>
            <p:nvPicPr>
              <p:cNvPr id="14" name="Picture 13"/>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6223287" y="1568702"/>
                <a:ext cx="2735746" cy="2520000"/>
              </a:xfrm>
              <a:prstGeom prst="rect">
                <a:avLst/>
              </a:prstGeom>
            </p:spPr>
          </p:pic>
          <p:pic>
            <p:nvPicPr>
              <p:cNvPr id="8" name="Picture 7"/>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6764828" y="1932125"/>
                <a:ext cx="977905" cy="612000"/>
              </a:xfrm>
              <a:prstGeom prst="rect">
                <a:avLst/>
              </a:prstGeom>
            </p:spPr>
          </p:pic>
          <p:sp>
            <p:nvSpPr>
              <p:cNvPr id="19" name="Right Arrow 18"/>
              <p:cNvSpPr/>
              <p:nvPr/>
            </p:nvSpPr>
            <p:spPr>
              <a:xfrm>
                <a:off x="5860479" y="2644222"/>
                <a:ext cx="471054" cy="2513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0" name="TextBox 19"/>
              <p:cNvSpPr txBox="1"/>
              <p:nvPr/>
            </p:nvSpPr>
            <p:spPr>
              <a:xfrm>
                <a:off x="5817616" y="2344304"/>
                <a:ext cx="554960" cy="261610"/>
              </a:xfrm>
              <a:prstGeom prst="rect">
                <a:avLst/>
              </a:prstGeom>
              <a:noFill/>
            </p:spPr>
            <p:txBody>
              <a:bodyPr wrap="none" rtlCol="0">
                <a:spAutoFit/>
              </a:bodyPr>
              <a:lstStyle/>
              <a:p>
                <a:r>
                  <a:rPr lang="en-AU" sz="1100" b="1" dirty="0"/>
                  <a:t>700 ˚C</a:t>
                </a:r>
              </a:p>
            </p:txBody>
          </p:sp>
          <p:sp>
            <p:nvSpPr>
              <p:cNvPr id="33" name="TextBox 32"/>
              <p:cNvSpPr txBox="1"/>
              <p:nvPr/>
            </p:nvSpPr>
            <p:spPr>
              <a:xfrm>
                <a:off x="6884765" y="1451590"/>
                <a:ext cx="1680268" cy="307777"/>
              </a:xfrm>
              <a:prstGeom prst="rect">
                <a:avLst/>
              </a:prstGeom>
              <a:noFill/>
            </p:spPr>
            <p:txBody>
              <a:bodyPr wrap="none" rtlCol="0">
                <a:spAutoFit/>
              </a:bodyPr>
              <a:lstStyle/>
              <a:p>
                <a:r>
                  <a:rPr lang="en-AU" sz="1400" dirty="0"/>
                  <a:t>H-desorbed partially</a:t>
                </a:r>
              </a:p>
            </p:txBody>
          </p:sp>
        </p:grpSp>
        <p:sp>
          <p:nvSpPr>
            <p:cNvPr id="174" name="Rectangle 173"/>
            <p:cNvSpPr/>
            <p:nvPr/>
          </p:nvSpPr>
          <p:spPr>
            <a:xfrm>
              <a:off x="7877088" y="2871219"/>
              <a:ext cx="910827" cy="276999"/>
            </a:xfrm>
            <a:prstGeom prst="rect">
              <a:avLst/>
            </a:prstGeom>
          </p:spPr>
          <p:txBody>
            <a:bodyPr wrap="none">
              <a:spAutoFit/>
            </a:bodyPr>
            <a:lstStyle/>
            <a:p>
              <a:r>
                <a:rPr lang="en-AU" sz="1200" dirty="0"/>
                <a:t>C 1s 330 eV</a:t>
              </a:r>
            </a:p>
          </p:txBody>
        </p:sp>
      </p:grpSp>
      <p:grpSp>
        <p:nvGrpSpPr>
          <p:cNvPr id="177" name="Group 176"/>
          <p:cNvGrpSpPr/>
          <p:nvPr/>
        </p:nvGrpSpPr>
        <p:grpSpPr>
          <a:xfrm>
            <a:off x="5816107" y="2586904"/>
            <a:ext cx="3142926" cy="2665077"/>
            <a:chOff x="9841364" y="2571932"/>
            <a:chExt cx="3142926" cy="2665077"/>
          </a:xfrm>
        </p:grpSpPr>
        <p:grpSp>
          <p:nvGrpSpPr>
            <p:cNvPr id="41" name="Group 40"/>
            <p:cNvGrpSpPr/>
            <p:nvPr/>
          </p:nvGrpSpPr>
          <p:grpSpPr>
            <a:xfrm>
              <a:off x="9841364" y="2571932"/>
              <a:ext cx="3142926" cy="2665077"/>
              <a:chOff x="5819682" y="1425879"/>
              <a:chExt cx="3142926" cy="2665077"/>
            </a:xfrm>
          </p:grpSpPr>
          <p:pic>
            <p:nvPicPr>
              <p:cNvPr id="15" name="Picture 14"/>
              <p:cNvPicPr>
                <a:picLocks noChangeAspect="1"/>
              </p:cNvPicPr>
              <p:nvPr/>
            </p:nvPicPr>
            <p:blipFill rotWithShape="1">
              <a:blip r:embed="rId24" cstate="print">
                <a:extLst>
                  <a:ext uri="{28A0092B-C50C-407E-A947-70E740481C1C}">
                    <a14:useLocalDpi xmlns:a14="http://schemas.microsoft.com/office/drawing/2010/main" val="0"/>
                  </a:ext>
                </a:extLst>
              </a:blip>
              <a:srcRect l="6580"/>
              <a:stretch/>
            </p:blipFill>
            <p:spPr>
              <a:xfrm>
                <a:off x="6406895" y="1570956"/>
                <a:ext cx="2555713" cy="2520000"/>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65071" y="1827704"/>
                <a:ext cx="977905" cy="612000"/>
              </a:xfrm>
              <a:prstGeom prst="rect">
                <a:avLst/>
              </a:prstGeom>
            </p:spPr>
          </p:pic>
          <p:sp>
            <p:nvSpPr>
              <p:cNvPr id="39" name="TextBox 38"/>
              <p:cNvSpPr txBox="1"/>
              <p:nvPr/>
            </p:nvSpPr>
            <p:spPr>
              <a:xfrm>
                <a:off x="5819682" y="2353898"/>
                <a:ext cx="554960" cy="261610"/>
              </a:xfrm>
              <a:prstGeom prst="rect">
                <a:avLst/>
              </a:prstGeom>
              <a:solidFill>
                <a:schemeClr val="bg1"/>
              </a:solidFill>
            </p:spPr>
            <p:txBody>
              <a:bodyPr wrap="none" rtlCol="0">
                <a:spAutoFit/>
              </a:bodyPr>
              <a:lstStyle/>
              <a:p>
                <a:r>
                  <a:rPr lang="en-AU" sz="1100" b="1" dirty="0"/>
                  <a:t>850 ˚C</a:t>
                </a:r>
              </a:p>
            </p:txBody>
          </p:sp>
          <p:sp>
            <p:nvSpPr>
              <p:cNvPr id="40" name="TextBox 39"/>
              <p:cNvSpPr txBox="1"/>
              <p:nvPr/>
            </p:nvSpPr>
            <p:spPr>
              <a:xfrm>
                <a:off x="6909641" y="1425879"/>
                <a:ext cx="1630516" cy="307777"/>
              </a:xfrm>
              <a:prstGeom prst="rect">
                <a:avLst/>
              </a:prstGeom>
              <a:solidFill>
                <a:schemeClr val="bg1"/>
              </a:solidFill>
            </p:spPr>
            <p:txBody>
              <a:bodyPr wrap="square" rtlCol="0">
                <a:spAutoFit/>
              </a:bodyPr>
              <a:lstStyle/>
              <a:p>
                <a:pPr algn="ctr"/>
                <a:r>
                  <a:rPr lang="en-AU" sz="1400" dirty="0"/>
                  <a:t>H-desorbed</a:t>
                </a:r>
              </a:p>
            </p:txBody>
          </p:sp>
        </p:grpSp>
        <p:sp>
          <p:nvSpPr>
            <p:cNvPr id="176" name="Rectangle 175"/>
            <p:cNvSpPr/>
            <p:nvPr/>
          </p:nvSpPr>
          <p:spPr>
            <a:xfrm>
              <a:off x="11930928" y="2863599"/>
              <a:ext cx="910827" cy="276999"/>
            </a:xfrm>
            <a:prstGeom prst="rect">
              <a:avLst/>
            </a:prstGeom>
          </p:spPr>
          <p:txBody>
            <a:bodyPr wrap="none">
              <a:spAutoFit/>
            </a:bodyPr>
            <a:lstStyle/>
            <a:p>
              <a:r>
                <a:rPr lang="en-AU" sz="1200" dirty="0"/>
                <a:t>C 1s 330 eV</a:t>
              </a:r>
            </a:p>
          </p:txBody>
        </p:sp>
      </p:grpSp>
      <p:pic>
        <p:nvPicPr>
          <p:cNvPr id="160" name="Picture 159"/>
          <p:cNvPicPr>
            <a:picLocks/>
          </p:cNvPicPr>
          <p:nvPr/>
        </p:nvPicPr>
        <p:blipFill rotWithShape="1">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l="69509" t="23482" r="29497" b="58173"/>
          <a:stretch/>
        </p:blipFill>
        <p:spPr>
          <a:xfrm rot="20760000">
            <a:off x="2188679" y="1444109"/>
            <a:ext cx="34688" cy="216000"/>
          </a:xfrm>
          <a:prstGeom prst="rect">
            <a:avLst/>
          </a:prstGeom>
        </p:spPr>
      </p:pic>
      <p:sp>
        <p:nvSpPr>
          <p:cNvPr id="165" name="TextBox 164"/>
          <p:cNvSpPr txBox="1"/>
          <p:nvPr/>
        </p:nvSpPr>
        <p:spPr>
          <a:xfrm>
            <a:off x="498629" y="5383471"/>
            <a:ext cx="3862660" cy="276999"/>
          </a:xfrm>
          <a:prstGeom prst="rect">
            <a:avLst/>
          </a:prstGeom>
          <a:noFill/>
        </p:spPr>
        <p:txBody>
          <a:bodyPr wrap="none" rtlCol="0">
            <a:spAutoFit/>
          </a:bodyPr>
          <a:lstStyle/>
          <a:p>
            <a:r>
              <a:rPr lang="en-AU" sz="1200" dirty="0">
                <a:solidFill>
                  <a:schemeClr val="bg1"/>
                </a:solidFill>
              </a:rPr>
              <a:t>M. Amjadipour et al. </a:t>
            </a:r>
            <a:r>
              <a:rPr lang="en-AU" sz="1200" i="1" dirty="0">
                <a:solidFill>
                  <a:schemeClr val="bg1"/>
                </a:solidFill>
              </a:rPr>
              <a:t>Nanotechnology</a:t>
            </a:r>
            <a:r>
              <a:rPr lang="en-AU" sz="1200" dirty="0">
                <a:solidFill>
                  <a:schemeClr val="bg1"/>
                </a:solidFill>
              </a:rPr>
              <a:t> </a:t>
            </a:r>
            <a:r>
              <a:rPr lang="en-AU" sz="1200" dirty="0" smtClean="0">
                <a:solidFill>
                  <a:schemeClr val="bg1"/>
                </a:solidFill>
              </a:rPr>
              <a:t>29.14</a:t>
            </a:r>
            <a:r>
              <a:rPr lang="en-AU" sz="1200" dirty="0" smtClean="0">
                <a:solidFill>
                  <a:schemeClr val="bg1"/>
                </a:solidFill>
              </a:rPr>
              <a:t> </a:t>
            </a:r>
            <a:r>
              <a:rPr lang="en-AU" sz="1200" dirty="0">
                <a:solidFill>
                  <a:schemeClr val="bg1"/>
                </a:solidFill>
              </a:rPr>
              <a:t>(</a:t>
            </a:r>
            <a:r>
              <a:rPr lang="en-AU" sz="1200" dirty="0" smtClean="0">
                <a:solidFill>
                  <a:schemeClr val="bg1"/>
                </a:solidFill>
              </a:rPr>
              <a:t>2018): </a:t>
            </a:r>
            <a:r>
              <a:rPr lang="en-AU" sz="1200" dirty="0" smtClean="0">
                <a:solidFill>
                  <a:schemeClr val="bg1"/>
                </a:solidFill>
              </a:rPr>
              <a:t>45601</a:t>
            </a:r>
            <a:r>
              <a:rPr lang="en-AU" sz="1200" dirty="0">
                <a:solidFill>
                  <a:schemeClr val="bg1"/>
                </a:solidFill>
              </a:rPr>
              <a:t>.</a:t>
            </a:r>
            <a:endParaRPr lang="en-US" sz="1126" dirty="0">
              <a:solidFill>
                <a:schemeClr val="bg1"/>
              </a:solidFill>
            </a:endParaRPr>
          </a:p>
        </p:txBody>
      </p:sp>
    </p:spTree>
    <p:extLst>
      <p:ext uri="{BB962C8B-B14F-4D97-AF65-F5344CB8AC3E}">
        <p14:creationId xmlns:p14="http://schemas.microsoft.com/office/powerpoint/2010/main" val="3605073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73"/>
                                        </p:tgtEl>
                                        <p:attrNameLst>
                                          <p:attrName>style.visibility</p:attrName>
                                        </p:attrNameLst>
                                      </p:cBhvr>
                                      <p:to>
                                        <p:strVal val="visible"/>
                                      </p:to>
                                    </p:set>
                                    <p:animEffect transition="in" filter="fade">
                                      <p:cBhvr>
                                        <p:cTn id="7" dur="1000"/>
                                        <p:tgtEl>
                                          <p:spTgt spid="173"/>
                                        </p:tgtEl>
                                      </p:cBhvr>
                                    </p:animEffect>
                                    <p:anim calcmode="lin" valueType="num">
                                      <p:cBhvr>
                                        <p:cTn id="8" dur="1000" fill="hold"/>
                                        <p:tgtEl>
                                          <p:spTgt spid="173"/>
                                        </p:tgtEl>
                                        <p:attrNameLst>
                                          <p:attrName>ppt_x</p:attrName>
                                        </p:attrNameLst>
                                      </p:cBhvr>
                                      <p:tavLst>
                                        <p:tav tm="0">
                                          <p:val>
                                            <p:strVal val="#ppt_x"/>
                                          </p:val>
                                        </p:tav>
                                        <p:tav tm="100000">
                                          <p:val>
                                            <p:strVal val="#ppt_x"/>
                                          </p:val>
                                        </p:tav>
                                      </p:tavLst>
                                    </p:anim>
                                    <p:anim calcmode="lin" valueType="num">
                                      <p:cBhvr>
                                        <p:cTn id="9" dur="1000" fill="hold"/>
                                        <p:tgtEl>
                                          <p:spTgt spid="17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75"/>
                                        </p:tgtEl>
                                        <p:attrNameLst>
                                          <p:attrName>style.visibility</p:attrName>
                                        </p:attrNameLst>
                                      </p:cBhvr>
                                      <p:to>
                                        <p:strVal val="visible"/>
                                      </p:to>
                                    </p:set>
                                    <p:animEffect transition="in" filter="fade">
                                      <p:cBhvr>
                                        <p:cTn id="14" dur="1000"/>
                                        <p:tgtEl>
                                          <p:spTgt spid="175"/>
                                        </p:tgtEl>
                                      </p:cBhvr>
                                    </p:animEffect>
                                    <p:anim calcmode="lin" valueType="num">
                                      <p:cBhvr>
                                        <p:cTn id="15" dur="1000" fill="hold"/>
                                        <p:tgtEl>
                                          <p:spTgt spid="175"/>
                                        </p:tgtEl>
                                        <p:attrNameLst>
                                          <p:attrName>ppt_x</p:attrName>
                                        </p:attrNameLst>
                                      </p:cBhvr>
                                      <p:tavLst>
                                        <p:tav tm="0">
                                          <p:val>
                                            <p:strVal val="#ppt_x"/>
                                          </p:val>
                                        </p:tav>
                                        <p:tav tm="100000">
                                          <p:val>
                                            <p:strVal val="#ppt_x"/>
                                          </p:val>
                                        </p:tav>
                                      </p:tavLst>
                                    </p:anim>
                                    <p:anim calcmode="lin" valueType="num">
                                      <p:cBhvr>
                                        <p:cTn id="16" dur="1000" fill="hold"/>
                                        <p:tgtEl>
                                          <p:spTgt spid="17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77"/>
                                        </p:tgtEl>
                                        <p:attrNameLst>
                                          <p:attrName>style.visibility</p:attrName>
                                        </p:attrNameLst>
                                      </p:cBhvr>
                                      <p:to>
                                        <p:strVal val="visible"/>
                                      </p:to>
                                    </p:set>
                                    <p:animEffect transition="in" filter="fade">
                                      <p:cBhvr>
                                        <p:cTn id="21" dur="1000"/>
                                        <p:tgtEl>
                                          <p:spTgt spid="177"/>
                                        </p:tgtEl>
                                      </p:cBhvr>
                                    </p:animEffect>
                                    <p:anim calcmode="lin" valueType="num">
                                      <p:cBhvr>
                                        <p:cTn id="22" dur="1000" fill="hold"/>
                                        <p:tgtEl>
                                          <p:spTgt spid="177"/>
                                        </p:tgtEl>
                                        <p:attrNameLst>
                                          <p:attrName>ppt_x</p:attrName>
                                        </p:attrNameLst>
                                      </p:cBhvr>
                                      <p:tavLst>
                                        <p:tav tm="0">
                                          <p:val>
                                            <p:strVal val="#ppt_x"/>
                                          </p:val>
                                        </p:tav>
                                        <p:tav tm="100000">
                                          <p:val>
                                            <p:strVal val="#ppt_x"/>
                                          </p:val>
                                        </p:tav>
                                      </p:tavLst>
                                    </p:anim>
                                    <p:anim calcmode="lin" valueType="num">
                                      <p:cBhvr>
                                        <p:cTn id="23" dur="1000" fill="hold"/>
                                        <p:tgtEl>
                                          <p:spTgt spid="17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375005"/>
            <a:ext cx="9144000" cy="339995"/>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AU" sz="1013"/>
          </a:p>
        </p:txBody>
      </p:sp>
      <p:sp>
        <p:nvSpPr>
          <p:cNvPr id="3" name="Rectangle 2"/>
          <p:cNvSpPr/>
          <p:nvPr/>
        </p:nvSpPr>
        <p:spPr>
          <a:xfrm>
            <a:off x="1" y="5305262"/>
            <a:ext cx="9144000" cy="697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AU" sz="1013"/>
          </a:p>
        </p:txBody>
      </p:sp>
      <p:pic>
        <p:nvPicPr>
          <p:cNvPr id="4" name="Picture 8" descr="D:\Demo Poster material for Attendees\Images\QUT_Square_CMYK.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5283000"/>
            <a:ext cx="432000" cy="4320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p:cNvCxnSpPr/>
          <p:nvPr/>
        </p:nvCxnSpPr>
        <p:spPr>
          <a:xfrm>
            <a:off x="857250" y="772771"/>
            <a:ext cx="7429500" cy="0"/>
          </a:xfrm>
          <a:prstGeom prst="line">
            <a:avLst/>
          </a:prstGeom>
          <a:ln w="12700"/>
        </p:spPr>
        <p:style>
          <a:lnRef idx="1">
            <a:schemeClr val="dk1"/>
          </a:lnRef>
          <a:fillRef idx="0">
            <a:schemeClr val="dk1"/>
          </a:fillRef>
          <a:effectRef idx="0">
            <a:schemeClr val="dk1"/>
          </a:effectRef>
          <a:fontRef idx="minor">
            <a:schemeClr val="tx1"/>
          </a:fontRef>
        </p:style>
      </p:cxnSp>
      <p:pic>
        <p:nvPicPr>
          <p:cNvPr id="7" name="Picture 6" descr="\\qut.edu.au\Documents\StaffHome\StaffGroupA$\amjadipm\Desktop\H-Intercalation\Papers\H-intercalation\Figs\Fig.3\Fig.3.tif"/>
          <p:cNvPicPr/>
          <p:nvPr/>
        </p:nvPicPr>
        <p:blipFill rotWithShape="1">
          <a:blip r:embed="rId4" cstate="print">
            <a:extLst>
              <a:ext uri="{28A0092B-C50C-407E-A947-70E740481C1C}">
                <a14:useLocalDpi xmlns:a14="http://schemas.microsoft.com/office/drawing/2010/main" val="0"/>
              </a:ext>
            </a:extLst>
          </a:blip>
          <a:srcRect r="49457"/>
          <a:stretch/>
        </p:blipFill>
        <p:spPr bwMode="auto">
          <a:xfrm>
            <a:off x="953770" y="1833469"/>
            <a:ext cx="3293110" cy="3081655"/>
          </a:xfrm>
          <a:prstGeom prst="rect">
            <a:avLst/>
          </a:prstGeom>
          <a:noFill/>
          <a:ln>
            <a:noFill/>
          </a:ln>
        </p:spPr>
      </p:pic>
      <p:sp>
        <p:nvSpPr>
          <p:cNvPr id="8" name="Rectangle 7"/>
          <p:cNvSpPr/>
          <p:nvPr/>
        </p:nvSpPr>
        <p:spPr>
          <a:xfrm>
            <a:off x="857250" y="201943"/>
            <a:ext cx="5692905" cy="461665"/>
          </a:xfrm>
          <a:prstGeom prst="rect">
            <a:avLst/>
          </a:prstGeom>
        </p:spPr>
        <p:txBody>
          <a:bodyPr wrap="none">
            <a:spAutoFit/>
          </a:bodyPr>
          <a:lstStyle/>
          <a:p>
            <a:r>
              <a:rPr lang="en-AU" sz="2400" dirty="0" smtClean="0"/>
              <a:t>Free-Standing </a:t>
            </a:r>
            <a:r>
              <a:rPr lang="en-AU" sz="2400" dirty="0"/>
              <a:t>Graphene on 3C-SiC/Si(111) </a:t>
            </a:r>
          </a:p>
        </p:txBody>
      </p:sp>
      <p:pic>
        <p:nvPicPr>
          <p:cNvPr id="9" name="Picture 8" descr="\\qut.edu.au\Documents\StaffHome\StaffGroupA$\amjadipm\Desktop\H-Intercalation\Papers\H-intercalation\Figs\Fig.3\Fig.3.tif"/>
          <p:cNvPicPr/>
          <p:nvPr/>
        </p:nvPicPr>
        <p:blipFill rotWithShape="1">
          <a:blip r:embed="rId4" cstate="print">
            <a:extLst>
              <a:ext uri="{28A0092B-C50C-407E-A947-70E740481C1C}">
                <a14:useLocalDpi xmlns:a14="http://schemas.microsoft.com/office/drawing/2010/main" val="0"/>
              </a:ext>
            </a:extLst>
          </a:blip>
          <a:srcRect l="50231"/>
          <a:stretch/>
        </p:blipFill>
        <p:spPr bwMode="auto">
          <a:xfrm>
            <a:off x="4897120" y="1833469"/>
            <a:ext cx="3242686" cy="3081655"/>
          </a:xfrm>
          <a:prstGeom prst="rect">
            <a:avLst/>
          </a:prstGeom>
          <a:noFill/>
          <a:ln>
            <a:noFill/>
          </a:ln>
        </p:spPr>
      </p:pic>
      <p:sp>
        <p:nvSpPr>
          <p:cNvPr id="10" name="TextBox 9"/>
          <p:cNvSpPr txBox="1"/>
          <p:nvPr/>
        </p:nvSpPr>
        <p:spPr>
          <a:xfrm>
            <a:off x="691968" y="1047278"/>
            <a:ext cx="4376198" cy="369332"/>
          </a:xfrm>
          <a:prstGeom prst="rect">
            <a:avLst/>
          </a:prstGeom>
          <a:noFill/>
        </p:spPr>
        <p:txBody>
          <a:bodyPr wrap="none" rtlCol="0">
            <a:spAutoFit/>
          </a:bodyPr>
          <a:lstStyle/>
          <a:p>
            <a:r>
              <a:rPr lang="en-AU" dirty="0"/>
              <a:t>Low Energy Electron Diffraction (LEED) Study</a:t>
            </a:r>
          </a:p>
        </p:txBody>
      </p:sp>
      <p:sp>
        <p:nvSpPr>
          <p:cNvPr id="6" name="Slide Number Placeholder 5"/>
          <p:cNvSpPr>
            <a:spLocks noGrp="1"/>
          </p:cNvSpPr>
          <p:nvPr>
            <p:ph type="sldNum" sz="quarter" idx="12"/>
          </p:nvPr>
        </p:nvSpPr>
        <p:spPr/>
        <p:txBody>
          <a:bodyPr/>
          <a:lstStyle/>
          <a:p>
            <a:fld id="{DEF8B8DC-D98D-4BFD-A5A7-B9270A0B29EB}" type="slidenum">
              <a:rPr lang="en-AU" smtClean="0"/>
              <a:pPr/>
              <a:t>13</a:t>
            </a:fld>
            <a:endParaRPr lang="en-AU"/>
          </a:p>
        </p:txBody>
      </p:sp>
      <p:sp>
        <p:nvSpPr>
          <p:cNvPr id="11" name="TextBox 10"/>
          <p:cNvSpPr txBox="1"/>
          <p:nvPr/>
        </p:nvSpPr>
        <p:spPr>
          <a:xfrm>
            <a:off x="498629" y="5383471"/>
            <a:ext cx="3862660" cy="276999"/>
          </a:xfrm>
          <a:prstGeom prst="rect">
            <a:avLst/>
          </a:prstGeom>
          <a:noFill/>
        </p:spPr>
        <p:txBody>
          <a:bodyPr wrap="none" rtlCol="0">
            <a:spAutoFit/>
          </a:bodyPr>
          <a:lstStyle/>
          <a:p>
            <a:r>
              <a:rPr lang="en-AU" sz="1200" dirty="0">
                <a:solidFill>
                  <a:schemeClr val="bg1"/>
                </a:solidFill>
              </a:rPr>
              <a:t>M. Amjadipour et al. </a:t>
            </a:r>
            <a:r>
              <a:rPr lang="en-AU" sz="1200" i="1" dirty="0">
                <a:solidFill>
                  <a:schemeClr val="bg1"/>
                </a:solidFill>
              </a:rPr>
              <a:t>Nanotechnology</a:t>
            </a:r>
            <a:r>
              <a:rPr lang="en-AU" sz="1200" dirty="0">
                <a:solidFill>
                  <a:schemeClr val="bg1"/>
                </a:solidFill>
              </a:rPr>
              <a:t> </a:t>
            </a:r>
            <a:r>
              <a:rPr lang="en-AU" sz="1200" dirty="0" smtClean="0">
                <a:solidFill>
                  <a:schemeClr val="bg1"/>
                </a:solidFill>
              </a:rPr>
              <a:t>29.14</a:t>
            </a:r>
            <a:r>
              <a:rPr lang="en-AU" sz="1200" dirty="0" smtClean="0">
                <a:solidFill>
                  <a:schemeClr val="bg1"/>
                </a:solidFill>
              </a:rPr>
              <a:t> </a:t>
            </a:r>
            <a:r>
              <a:rPr lang="en-AU" sz="1200" dirty="0">
                <a:solidFill>
                  <a:schemeClr val="bg1"/>
                </a:solidFill>
              </a:rPr>
              <a:t>(</a:t>
            </a:r>
            <a:r>
              <a:rPr lang="en-AU" sz="1200" dirty="0" smtClean="0">
                <a:solidFill>
                  <a:schemeClr val="bg1"/>
                </a:solidFill>
              </a:rPr>
              <a:t>2018): </a:t>
            </a:r>
            <a:r>
              <a:rPr lang="en-AU" sz="1200" dirty="0" smtClean="0">
                <a:solidFill>
                  <a:schemeClr val="bg1"/>
                </a:solidFill>
              </a:rPr>
              <a:t>45601</a:t>
            </a:r>
            <a:r>
              <a:rPr lang="en-AU" sz="1200" dirty="0">
                <a:solidFill>
                  <a:schemeClr val="bg1"/>
                </a:solidFill>
              </a:rPr>
              <a:t>.</a:t>
            </a:r>
            <a:endParaRPr lang="en-US" sz="1126" dirty="0">
              <a:solidFill>
                <a:schemeClr val="bg1"/>
              </a:solidFill>
            </a:endParaRPr>
          </a:p>
        </p:txBody>
      </p:sp>
    </p:spTree>
    <p:extLst>
      <p:ext uri="{BB962C8B-B14F-4D97-AF65-F5344CB8AC3E}">
        <p14:creationId xmlns:p14="http://schemas.microsoft.com/office/powerpoint/2010/main" val="13858097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375005"/>
            <a:ext cx="9144000" cy="339995"/>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AU" sz="1013"/>
          </a:p>
        </p:txBody>
      </p:sp>
      <p:sp>
        <p:nvSpPr>
          <p:cNvPr id="3" name="Rectangle 2"/>
          <p:cNvSpPr/>
          <p:nvPr/>
        </p:nvSpPr>
        <p:spPr>
          <a:xfrm>
            <a:off x="1" y="5305262"/>
            <a:ext cx="9144000" cy="697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AU" sz="1013"/>
          </a:p>
        </p:txBody>
      </p:sp>
      <p:pic>
        <p:nvPicPr>
          <p:cNvPr id="4" name="Picture 8" descr="D:\Demo Poster material for Attendees\Images\QUT_Square_CMYK.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5283000"/>
            <a:ext cx="432000" cy="4320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p:cNvCxnSpPr/>
          <p:nvPr/>
        </p:nvCxnSpPr>
        <p:spPr>
          <a:xfrm>
            <a:off x="857250" y="772771"/>
            <a:ext cx="7429500" cy="0"/>
          </a:xfrm>
          <a:prstGeom prst="line">
            <a:avLst/>
          </a:prstGeom>
          <a:ln w="12700"/>
        </p:spPr>
        <p:style>
          <a:lnRef idx="1">
            <a:schemeClr val="dk1"/>
          </a:lnRef>
          <a:fillRef idx="0">
            <a:schemeClr val="dk1"/>
          </a:fillRef>
          <a:effectRef idx="0">
            <a:schemeClr val="dk1"/>
          </a:effectRef>
          <a:fontRef idx="minor">
            <a:schemeClr val="tx1"/>
          </a:fontRef>
        </p:style>
      </p:cxnSp>
      <p:pic>
        <p:nvPicPr>
          <p:cNvPr id="6" name="Picture 5" descr="\\qut.edu.au\Documents\StaffHome\StaffGroupA$\amjadipm\Desktop\H-Intercalation\Papers\H-intercalation\Figs\Fig.4\Fig.4 Rev.6.tif"/>
          <p:cNvPicPr/>
          <p:nvPr/>
        </p:nvPicPr>
        <p:blipFill rotWithShape="1">
          <a:blip r:embed="rId4" cstate="print">
            <a:extLst>
              <a:ext uri="{28A0092B-C50C-407E-A947-70E740481C1C}">
                <a14:useLocalDpi xmlns:a14="http://schemas.microsoft.com/office/drawing/2010/main" val="0"/>
              </a:ext>
            </a:extLst>
          </a:blip>
          <a:srcRect l="855" t="3644" r="41560" b="8751"/>
          <a:stretch/>
        </p:blipFill>
        <p:spPr bwMode="auto">
          <a:xfrm>
            <a:off x="2116007" y="1264229"/>
            <a:ext cx="3603732" cy="4018771"/>
          </a:xfrm>
          <a:prstGeom prst="rect">
            <a:avLst/>
          </a:prstGeom>
          <a:noFill/>
          <a:ln>
            <a:noFill/>
          </a:ln>
          <a:extLst>
            <a:ext uri="{53640926-AAD7-44D8-BBD7-CCE9431645EC}">
              <a14:shadowObscured xmlns:a14="http://schemas.microsoft.com/office/drawing/2010/main"/>
            </a:ext>
          </a:extLst>
        </p:spPr>
      </p:pic>
      <p:sp>
        <p:nvSpPr>
          <p:cNvPr id="7" name="Rectangle 6"/>
          <p:cNvSpPr/>
          <p:nvPr/>
        </p:nvSpPr>
        <p:spPr>
          <a:xfrm>
            <a:off x="857250" y="201943"/>
            <a:ext cx="5692905" cy="461665"/>
          </a:xfrm>
          <a:prstGeom prst="rect">
            <a:avLst/>
          </a:prstGeom>
        </p:spPr>
        <p:txBody>
          <a:bodyPr wrap="none">
            <a:spAutoFit/>
          </a:bodyPr>
          <a:lstStyle/>
          <a:p>
            <a:r>
              <a:rPr lang="en-AU" sz="2400" dirty="0" smtClean="0"/>
              <a:t>Free-Standing </a:t>
            </a:r>
            <a:r>
              <a:rPr lang="en-AU" sz="2400" dirty="0"/>
              <a:t>Graphene on 3C-SiC/Si(111) </a:t>
            </a:r>
          </a:p>
        </p:txBody>
      </p:sp>
      <p:sp>
        <p:nvSpPr>
          <p:cNvPr id="12" name="TextBox 11"/>
          <p:cNvSpPr txBox="1"/>
          <p:nvPr/>
        </p:nvSpPr>
        <p:spPr>
          <a:xfrm>
            <a:off x="106067" y="2627283"/>
            <a:ext cx="2452423" cy="646331"/>
          </a:xfrm>
          <a:prstGeom prst="rect">
            <a:avLst/>
          </a:prstGeom>
          <a:noFill/>
        </p:spPr>
        <p:txBody>
          <a:bodyPr wrap="square" rtlCol="0">
            <a:spAutoFit/>
          </a:bodyPr>
          <a:lstStyle/>
          <a:p>
            <a:r>
              <a:rPr lang="en-AU" dirty="0"/>
              <a:t>At grazing angle </a:t>
            </a:r>
            <a:r>
              <a:rPr lang="el-GR" dirty="0"/>
              <a:t>π</a:t>
            </a:r>
            <a:r>
              <a:rPr lang="en-AU" dirty="0"/>
              <a:t>* feature enhances</a:t>
            </a:r>
          </a:p>
        </p:txBody>
      </p:sp>
      <p:sp>
        <p:nvSpPr>
          <p:cNvPr id="13" name="TextBox 12"/>
          <p:cNvSpPr txBox="1"/>
          <p:nvPr/>
        </p:nvSpPr>
        <p:spPr>
          <a:xfrm>
            <a:off x="106067" y="3897707"/>
            <a:ext cx="2452423" cy="646331"/>
          </a:xfrm>
          <a:prstGeom prst="rect">
            <a:avLst/>
          </a:prstGeom>
          <a:noFill/>
        </p:spPr>
        <p:txBody>
          <a:bodyPr wrap="square" rtlCol="0">
            <a:spAutoFit/>
          </a:bodyPr>
          <a:lstStyle/>
          <a:p>
            <a:r>
              <a:rPr lang="en-AU" dirty="0"/>
              <a:t>At normal angle </a:t>
            </a:r>
            <a:r>
              <a:rPr lang="el-GR" dirty="0"/>
              <a:t>σ</a:t>
            </a:r>
            <a:r>
              <a:rPr lang="en-AU" dirty="0"/>
              <a:t>* feature enhances</a:t>
            </a:r>
          </a:p>
        </p:txBody>
      </p:sp>
      <p:sp>
        <p:nvSpPr>
          <p:cNvPr id="14" name="Rectangle 13"/>
          <p:cNvSpPr/>
          <p:nvPr/>
        </p:nvSpPr>
        <p:spPr>
          <a:xfrm>
            <a:off x="9333200" y="2936933"/>
            <a:ext cx="4572000" cy="646331"/>
          </a:xfrm>
          <a:prstGeom prst="rect">
            <a:avLst/>
          </a:prstGeom>
          <a:solidFill>
            <a:schemeClr val="bg1"/>
          </a:solidFill>
        </p:spPr>
        <p:txBody>
          <a:bodyPr>
            <a:spAutoFit/>
          </a:bodyPr>
          <a:lstStyle/>
          <a:p>
            <a:r>
              <a:rPr lang="en-AU" dirty="0">
                <a:latin typeface="Times New Roman" panose="02020603050405020304" pitchFamily="18" charset="0"/>
                <a:ea typeface="Calibri" panose="020F0502020204030204" pitchFamily="34" charset="0"/>
              </a:rPr>
              <a:t>lower interaction of the graphene layer with the substrate</a:t>
            </a:r>
            <a:endParaRPr lang="en-AU" dirty="0"/>
          </a:p>
        </p:txBody>
      </p:sp>
      <p:sp>
        <p:nvSpPr>
          <p:cNvPr id="16" name="TextBox 15"/>
          <p:cNvSpPr txBox="1"/>
          <p:nvPr/>
        </p:nvSpPr>
        <p:spPr>
          <a:xfrm>
            <a:off x="9389087" y="3836715"/>
            <a:ext cx="2837636" cy="369332"/>
          </a:xfrm>
          <a:prstGeom prst="rect">
            <a:avLst/>
          </a:prstGeom>
          <a:solidFill>
            <a:schemeClr val="bg1"/>
          </a:solidFill>
        </p:spPr>
        <p:txBody>
          <a:bodyPr wrap="none" rtlCol="0">
            <a:spAutoFit/>
          </a:bodyPr>
          <a:lstStyle/>
          <a:p>
            <a:r>
              <a:rPr lang="en-AU" dirty="0"/>
              <a:t>C-H bonding at the interface</a:t>
            </a:r>
          </a:p>
        </p:txBody>
      </p:sp>
      <p:sp>
        <p:nvSpPr>
          <p:cNvPr id="11" name="Slide Number Placeholder 10"/>
          <p:cNvSpPr>
            <a:spLocks noGrp="1"/>
          </p:cNvSpPr>
          <p:nvPr>
            <p:ph type="sldNum" sz="quarter" idx="12"/>
          </p:nvPr>
        </p:nvSpPr>
        <p:spPr/>
        <p:txBody>
          <a:bodyPr/>
          <a:lstStyle/>
          <a:p>
            <a:fld id="{DEF8B8DC-D98D-4BFD-A5A7-B9270A0B29EB}" type="slidenum">
              <a:rPr lang="en-AU" smtClean="0"/>
              <a:pPr/>
              <a:t>14</a:t>
            </a:fld>
            <a:endParaRPr lang="en-AU"/>
          </a:p>
        </p:txBody>
      </p:sp>
      <p:sp>
        <p:nvSpPr>
          <p:cNvPr id="18" name="Rectangle 17"/>
          <p:cNvSpPr/>
          <p:nvPr/>
        </p:nvSpPr>
        <p:spPr>
          <a:xfrm>
            <a:off x="106067" y="1402570"/>
            <a:ext cx="2279343" cy="646331"/>
          </a:xfrm>
          <a:prstGeom prst="rect">
            <a:avLst/>
          </a:prstGeom>
        </p:spPr>
        <p:txBody>
          <a:bodyPr wrap="square">
            <a:spAutoFit/>
          </a:bodyPr>
          <a:lstStyle/>
          <a:p>
            <a:r>
              <a:rPr lang="en-AU" dirty="0"/>
              <a:t>Carbon K-edge NEXAFS spectrum </a:t>
            </a:r>
          </a:p>
        </p:txBody>
      </p:sp>
      <p:grpSp>
        <p:nvGrpSpPr>
          <p:cNvPr id="36" name="Group 35"/>
          <p:cNvGrpSpPr/>
          <p:nvPr/>
        </p:nvGrpSpPr>
        <p:grpSpPr>
          <a:xfrm>
            <a:off x="5914028" y="1934494"/>
            <a:ext cx="3107191" cy="2209045"/>
            <a:chOff x="9922227" y="-1233867"/>
            <a:chExt cx="3107191" cy="2209045"/>
          </a:xfrm>
        </p:grpSpPr>
        <p:grpSp>
          <p:nvGrpSpPr>
            <p:cNvPr id="34" name="Group 33"/>
            <p:cNvGrpSpPr/>
            <p:nvPr/>
          </p:nvGrpSpPr>
          <p:grpSpPr>
            <a:xfrm>
              <a:off x="9922227" y="-1233867"/>
              <a:ext cx="1468672" cy="2172821"/>
              <a:chOff x="9633436" y="-555354"/>
              <a:chExt cx="1468672" cy="2172821"/>
            </a:xfrm>
          </p:grpSpPr>
          <p:grpSp>
            <p:nvGrpSpPr>
              <p:cNvPr id="29" name="Group 28"/>
              <p:cNvGrpSpPr/>
              <p:nvPr/>
            </p:nvGrpSpPr>
            <p:grpSpPr>
              <a:xfrm>
                <a:off x="9688945" y="-203855"/>
                <a:ext cx="1413163" cy="1821322"/>
                <a:chOff x="9688945" y="-203855"/>
                <a:chExt cx="1413163" cy="1821322"/>
              </a:xfrm>
            </p:grpSpPr>
            <p:sp>
              <p:nvSpPr>
                <p:cNvPr id="19" name="Rectangle 18"/>
                <p:cNvSpPr/>
                <p:nvPr/>
              </p:nvSpPr>
              <p:spPr>
                <a:xfrm>
                  <a:off x="9688945" y="1310679"/>
                  <a:ext cx="1413163" cy="30678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Sample</a:t>
                  </a:r>
                </a:p>
              </p:txBody>
            </p:sp>
            <p:sp>
              <p:nvSpPr>
                <p:cNvPr id="20" name="Snip Same Side Corner Rectangle 19"/>
                <p:cNvSpPr/>
                <p:nvPr/>
              </p:nvSpPr>
              <p:spPr>
                <a:xfrm rot="10800000">
                  <a:off x="10132291" y="165478"/>
                  <a:ext cx="526473" cy="315293"/>
                </a:xfrm>
                <a:prstGeom prst="snip2SameRect">
                  <a:avLst>
                    <a:gd name="adj1" fmla="val 50000"/>
                    <a:gd name="adj2"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1" name="TextBox 20"/>
                <p:cNvSpPr txBox="1"/>
                <p:nvPr/>
              </p:nvSpPr>
              <p:spPr>
                <a:xfrm>
                  <a:off x="9900295" y="-203855"/>
                  <a:ext cx="990464" cy="369332"/>
                </a:xfrm>
                <a:prstGeom prst="rect">
                  <a:avLst/>
                </a:prstGeom>
                <a:noFill/>
              </p:spPr>
              <p:txBody>
                <a:bodyPr wrap="none" rtlCol="0">
                  <a:spAutoFit/>
                </a:bodyPr>
                <a:lstStyle/>
                <a:p>
                  <a:r>
                    <a:rPr lang="en-AU" dirty="0"/>
                    <a:t>Analyser</a:t>
                  </a:r>
                </a:p>
              </p:txBody>
            </p:sp>
            <p:cxnSp>
              <p:nvCxnSpPr>
                <p:cNvPr id="23" name="Straight Arrow Connector 22"/>
                <p:cNvCxnSpPr/>
                <p:nvPr/>
              </p:nvCxnSpPr>
              <p:spPr>
                <a:xfrm flipV="1">
                  <a:off x="10395526" y="573342"/>
                  <a:ext cx="0" cy="737337"/>
                </a:xfrm>
                <a:prstGeom prst="straightConnector1">
                  <a:avLst/>
                </a:prstGeom>
                <a:ln w="158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31" name="TextBox 30"/>
              <p:cNvSpPr txBox="1"/>
              <p:nvPr/>
            </p:nvSpPr>
            <p:spPr>
              <a:xfrm>
                <a:off x="9633436" y="-555354"/>
                <a:ext cx="1468672" cy="369332"/>
              </a:xfrm>
              <a:prstGeom prst="rect">
                <a:avLst/>
              </a:prstGeom>
              <a:noFill/>
            </p:spPr>
            <p:txBody>
              <a:bodyPr wrap="none" rtlCol="0">
                <a:spAutoFit/>
              </a:bodyPr>
              <a:lstStyle/>
              <a:p>
                <a:r>
                  <a:rPr lang="en-AU" dirty="0"/>
                  <a:t>Normal Angle</a:t>
                </a:r>
              </a:p>
            </p:txBody>
          </p:sp>
        </p:grpSp>
        <p:grpSp>
          <p:nvGrpSpPr>
            <p:cNvPr id="33" name="Group 32"/>
            <p:cNvGrpSpPr/>
            <p:nvPr/>
          </p:nvGrpSpPr>
          <p:grpSpPr>
            <a:xfrm>
              <a:off x="11552667" y="-1233867"/>
              <a:ext cx="1476751" cy="2209045"/>
              <a:chOff x="11370953" y="-555354"/>
              <a:chExt cx="1476751" cy="2209045"/>
            </a:xfrm>
          </p:grpSpPr>
          <p:grpSp>
            <p:nvGrpSpPr>
              <p:cNvPr id="30" name="Group 29"/>
              <p:cNvGrpSpPr/>
              <p:nvPr/>
            </p:nvGrpSpPr>
            <p:grpSpPr>
              <a:xfrm>
                <a:off x="11417353" y="-203856"/>
                <a:ext cx="1413163" cy="1857547"/>
                <a:chOff x="11417353" y="-203856"/>
                <a:chExt cx="1413163" cy="1857547"/>
              </a:xfrm>
            </p:grpSpPr>
            <p:sp>
              <p:nvSpPr>
                <p:cNvPr id="24" name="Rectangle 23"/>
                <p:cNvSpPr/>
                <p:nvPr/>
              </p:nvSpPr>
              <p:spPr>
                <a:xfrm rot="2499686">
                  <a:off x="11417353" y="1346903"/>
                  <a:ext cx="1413163" cy="30678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Sample</a:t>
                  </a:r>
                </a:p>
              </p:txBody>
            </p:sp>
            <p:sp>
              <p:nvSpPr>
                <p:cNvPr id="25" name="Snip Same Side Corner Rectangle 24"/>
                <p:cNvSpPr/>
                <p:nvPr/>
              </p:nvSpPr>
              <p:spPr>
                <a:xfrm rot="10800000">
                  <a:off x="11927468" y="165477"/>
                  <a:ext cx="526473" cy="315293"/>
                </a:xfrm>
                <a:prstGeom prst="snip2SameRect">
                  <a:avLst>
                    <a:gd name="adj1" fmla="val 50000"/>
                    <a:gd name="adj2"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6" name="TextBox 25"/>
                <p:cNvSpPr txBox="1"/>
                <p:nvPr/>
              </p:nvSpPr>
              <p:spPr>
                <a:xfrm>
                  <a:off x="11695472" y="-203856"/>
                  <a:ext cx="990464" cy="369332"/>
                </a:xfrm>
                <a:prstGeom prst="rect">
                  <a:avLst/>
                </a:prstGeom>
                <a:noFill/>
              </p:spPr>
              <p:txBody>
                <a:bodyPr wrap="none" rtlCol="0">
                  <a:spAutoFit/>
                </a:bodyPr>
                <a:lstStyle/>
                <a:p>
                  <a:r>
                    <a:rPr lang="en-AU" dirty="0"/>
                    <a:t>Analyser</a:t>
                  </a:r>
                </a:p>
              </p:txBody>
            </p:sp>
            <p:cxnSp>
              <p:nvCxnSpPr>
                <p:cNvPr id="27" name="Straight Arrow Connector 26"/>
                <p:cNvCxnSpPr/>
                <p:nvPr/>
              </p:nvCxnSpPr>
              <p:spPr>
                <a:xfrm flipV="1">
                  <a:off x="12190703" y="619521"/>
                  <a:ext cx="0" cy="737337"/>
                </a:xfrm>
                <a:prstGeom prst="straightConnector1">
                  <a:avLst/>
                </a:prstGeom>
                <a:ln w="158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32" name="TextBox 31"/>
              <p:cNvSpPr txBox="1"/>
              <p:nvPr/>
            </p:nvSpPr>
            <p:spPr>
              <a:xfrm>
                <a:off x="11370953" y="-555354"/>
                <a:ext cx="1476751" cy="369332"/>
              </a:xfrm>
              <a:prstGeom prst="rect">
                <a:avLst/>
              </a:prstGeom>
              <a:noFill/>
            </p:spPr>
            <p:txBody>
              <a:bodyPr wrap="none" rtlCol="0">
                <a:spAutoFit/>
              </a:bodyPr>
              <a:lstStyle/>
              <a:p>
                <a:r>
                  <a:rPr lang="en-AU" dirty="0"/>
                  <a:t>Grazing Angle</a:t>
                </a:r>
              </a:p>
            </p:txBody>
          </p:sp>
        </p:grpSp>
      </p:grpSp>
      <p:grpSp>
        <p:nvGrpSpPr>
          <p:cNvPr id="37" name="Group 36"/>
          <p:cNvGrpSpPr/>
          <p:nvPr/>
        </p:nvGrpSpPr>
        <p:grpSpPr>
          <a:xfrm>
            <a:off x="5763317" y="805221"/>
            <a:ext cx="3163975" cy="4425218"/>
            <a:chOff x="15540145" y="1406067"/>
            <a:chExt cx="3163975" cy="4425218"/>
          </a:xfrm>
        </p:grpSpPr>
        <p:sp>
          <p:nvSpPr>
            <p:cNvPr id="28" name="Rectangle 27"/>
            <p:cNvSpPr/>
            <p:nvPr/>
          </p:nvSpPr>
          <p:spPr>
            <a:xfrm>
              <a:off x="15540145" y="1406067"/>
              <a:ext cx="3163975" cy="44182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15" name="Group 14"/>
            <p:cNvGrpSpPr/>
            <p:nvPr/>
          </p:nvGrpSpPr>
          <p:grpSpPr>
            <a:xfrm>
              <a:off x="15835743" y="1406067"/>
              <a:ext cx="2428240" cy="4425218"/>
              <a:chOff x="6216888" y="864777"/>
              <a:chExt cx="2428240" cy="4425218"/>
            </a:xfrm>
          </p:grpSpPr>
          <p:pic>
            <p:nvPicPr>
              <p:cNvPr id="8" name="Picture 7" descr="\\qut.edu.au\Documents\StaffHome\StaffGroupA$\amjadipm\Desktop\H-Intercalation\Papers\H-intercalation\Figs\Fig.4\Fig.4 Rev.6.tif"/>
              <p:cNvPicPr/>
              <p:nvPr/>
            </p:nvPicPr>
            <p:blipFill rotWithShape="1">
              <a:blip r:embed="rId4" cstate="print">
                <a:extLst>
                  <a:ext uri="{28A0092B-C50C-407E-A947-70E740481C1C}">
                    <a14:useLocalDpi xmlns:a14="http://schemas.microsoft.com/office/drawing/2010/main" val="0"/>
                  </a:ext>
                </a:extLst>
              </a:blip>
              <a:srcRect l="58829" t="3644" r="2650" b="8751"/>
              <a:stretch/>
            </p:blipFill>
            <p:spPr bwMode="auto">
              <a:xfrm>
                <a:off x="6216888" y="1242033"/>
                <a:ext cx="2428240" cy="4047962"/>
              </a:xfrm>
              <a:prstGeom prst="rect">
                <a:avLst/>
              </a:prstGeom>
              <a:noFill/>
              <a:ln>
                <a:noFill/>
              </a:ln>
              <a:extLst>
                <a:ext uri="{53640926-AAD7-44D8-BBD7-CCE9431645EC}">
                  <a14:shadowObscured xmlns:a14="http://schemas.microsoft.com/office/drawing/2010/main"/>
                </a:ext>
              </a:extLst>
            </p:spPr>
          </p:pic>
          <p:sp>
            <p:nvSpPr>
              <p:cNvPr id="10" name="TextBox 9"/>
              <p:cNvSpPr txBox="1"/>
              <p:nvPr/>
            </p:nvSpPr>
            <p:spPr>
              <a:xfrm>
                <a:off x="6679491" y="864777"/>
                <a:ext cx="1836144" cy="369332"/>
              </a:xfrm>
              <a:prstGeom prst="rect">
                <a:avLst/>
              </a:prstGeom>
              <a:noFill/>
            </p:spPr>
            <p:txBody>
              <a:bodyPr wrap="none" rtlCol="0">
                <a:spAutoFit/>
              </a:bodyPr>
              <a:lstStyle/>
              <a:p>
                <a:r>
                  <a:rPr lang="en-AU" dirty="0"/>
                  <a:t>Intensity Increase</a:t>
                </a:r>
              </a:p>
            </p:txBody>
          </p:sp>
        </p:grpSp>
      </p:grpSp>
      <p:sp>
        <p:nvSpPr>
          <p:cNvPr id="9" name="TextBox 8"/>
          <p:cNvSpPr txBox="1"/>
          <p:nvPr/>
        </p:nvSpPr>
        <p:spPr>
          <a:xfrm>
            <a:off x="431999" y="837332"/>
            <a:ext cx="5661743" cy="369332"/>
          </a:xfrm>
          <a:prstGeom prst="rect">
            <a:avLst/>
          </a:prstGeom>
          <a:noFill/>
        </p:spPr>
        <p:txBody>
          <a:bodyPr wrap="none" rtlCol="0">
            <a:spAutoFit/>
          </a:bodyPr>
          <a:lstStyle/>
          <a:p>
            <a:r>
              <a:rPr lang="en-AU" dirty="0"/>
              <a:t>Near-Edge X-ray Absorption Fine Structure (NEXAFS) Study</a:t>
            </a:r>
          </a:p>
        </p:txBody>
      </p:sp>
      <p:sp>
        <p:nvSpPr>
          <p:cNvPr id="35" name="TextBox 34"/>
          <p:cNvSpPr txBox="1"/>
          <p:nvPr/>
        </p:nvSpPr>
        <p:spPr>
          <a:xfrm>
            <a:off x="498629" y="5383471"/>
            <a:ext cx="3862660" cy="276999"/>
          </a:xfrm>
          <a:prstGeom prst="rect">
            <a:avLst/>
          </a:prstGeom>
          <a:noFill/>
        </p:spPr>
        <p:txBody>
          <a:bodyPr wrap="none" rtlCol="0">
            <a:spAutoFit/>
          </a:bodyPr>
          <a:lstStyle/>
          <a:p>
            <a:r>
              <a:rPr lang="en-AU" sz="1200" dirty="0">
                <a:solidFill>
                  <a:schemeClr val="bg1"/>
                </a:solidFill>
              </a:rPr>
              <a:t>M. Amjadipour et al. </a:t>
            </a:r>
            <a:r>
              <a:rPr lang="en-AU" sz="1200" i="1" dirty="0">
                <a:solidFill>
                  <a:schemeClr val="bg1"/>
                </a:solidFill>
              </a:rPr>
              <a:t>Nanotechnology</a:t>
            </a:r>
            <a:r>
              <a:rPr lang="en-AU" sz="1200" dirty="0">
                <a:solidFill>
                  <a:schemeClr val="bg1"/>
                </a:solidFill>
              </a:rPr>
              <a:t> </a:t>
            </a:r>
            <a:r>
              <a:rPr lang="en-AU" sz="1200" dirty="0" smtClean="0">
                <a:solidFill>
                  <a:schemeClr val="bg1"/>
                </a:solidFill>
              </a:rPr>
              <a:t>29.14</a:t>
            </a:r>
            <a:r>
              <a:rPr lang="en-AU" sz="1200" dirty="0" smtClean="0">
                <a:solidFill>
                  <a:schemeClr val="bg1"/>
                </a:solidFill>
              </a:rPr>
              <a:t> </a:t>
            </a:r>
            <a:r>
              <a:rPr lang="en-AU" sz="1200" dirty="0">
                <a:solidFill>
                  <a:schemeClr val="bg1"/>
                </a:solidFill>
              </a:rPr>
              <a:t>(</a:t>
            </a:r>
            <a:r>
              <a:rPr lang="en-AU" sz="1200" dirty="0" smtClean="0">
                <a:solidFill>
                  <a:schemeClr val="bg1"/>
                </a:solidFill>
              </a:rPr>
              <a:t>2018): </a:t>
            </a:r>
            <a:r>
              <a:rPr lang="en-AU" sz="1200" dirty="0" smtClean="0">
                <a:solidFill>
                  <a:schemeClr val="bg1"/>
                </a:solidFill>
              </a:rPr>
              <a:t>45601</a:t>
            </a:r>
            <a:r>
              <a:rPr lang="en-AU" sz="1200" dirty="0">
                <a:solidFill>
                  <a:schemeClr val="bg1"/>
                </a:solidFill>
              </a:rPr>
              <a:t>.</a:t>
            </a:r>
            <a:endParaRPr lang="en-US" sz="1126" dirty="0">
              <a:solidFill>
                <a:schemeClr val="bg1"/>
              </a:solidFill>
            </a:endParaRPr>
          </a:p>
        </p:txBody>
      </p:sp>
    </p:spTree>
    <p:extLst>
      <p:ext uri="{BB962C8B-B14F-4D97-AF65-F5344CB8AC3E}">
        <p14:creationId xmlns:p14="http://schemas.microsoft.com/office/powerpoint/2010/main" val="1139133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anim calcmode="lin" valueType="num">
                                      <p:cBhvr>
                                        <p:cTn id="8" dur="1000" fill="hold"/>
                                        <p:tgtEl>
                                          <p:spTgt spid="37"/>
                                        </p:tgtEl>
                                        <p:attrNameLst>
                                          <p:attrName>ppt_x</p:attrName>
                                        </p:attrNameLst>
                                      </p:cBhvr>
                                      <p:tavLst>
                                        <p:tav tm="0">
                                          <p:val>
                                            <p:strVal val="#ppt_x"/>
                                          </p:val>
                                        </p:tav>
                                        <p:tav tm="100000">
                                          <p:val>
                                            <p:strVal val="#ppt_x"/>
                                          </p:val>
                                        </p:tav>
                                      </p:tavLst>
                                    </p:anim>
                                    <p:anim calcmode="lin" valueType="num">
                                      <p:cBhvr>
                                        <p:cTn id="9"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375005"/>
            <a:ext cx="9144000" cy="339995"/>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AU" sz="1013"/>
          </a:p>
        </p:txBody>
      </p:sp>
      <p:sp>
        <p:nvSpPr>
          <p:cNvPr id="3" name="Rectangle 2"/>
          <p:cNvSpPr/>
          <p:nvPr/>
        </p:nvSpPr>
        <p:spPr>
          <a:xfrm>
            <a:off x="1" y="5305262"/>
            <a:ext cx="9144000" cy="697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AU" sz="1013"/>
          </a:p>
        </p:txBody>
      </p:sp>
      <p:pic>
        <p:nvPicPr>
          <p:cNvPr id="4" name="Picture 8" descr="D:\Demo Poster material for Attendees\Images\QUT_Square_CMYK.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5283000"/>
            <a:ext cx="432000" cy="4320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p:cNvCxnSpPr/>
          <p:nvPr/>
        </p:nvCxnSpPr>
        <p:spPr>
          <a:xfrm>
            <a:off x="857250" y="772771"/>
            <a:ext cx="7429500" cy="0"/>
          </a:xfrm>
          <a:prstGeom prst="line">
            <a:avLst/>
          </a:prstGeom>
          <a:ln w="12700"/>
        </p:spPr>
        <p:style>
          <a:lnRef idx="1">
            <a:schemeClr val="dk1"/>
          </a:lnRef>
          <a:fillRef idx="0">
            <a:schemeClr val="dk1"/>
          </a:fillRef>
          <a:effectRef idx="0">
            <a:schemeClr val="dk1"/>
          </a:effectRef>
          <a:fontRef idx="minor">
            <a:schemeClr val="tx1"/>
          </a:fontRef>
        </p:style>
      </p:cxnSp>
      <p:graphicFrame>
        <p:nvGraphicFramePr>
          <p:cNvPr id="8" name="Table 7"/>
          <p:cNvGraphicFramePr>
            <a:graphicFrameLocks noGrp="1"/>
          </p:cNvGraphicFramePr>
          <p:nvPr>
            <p:extLst/>
          </p:nvPr>
        </p:nvGraphicFramePr>
        <p:xfrm>
          <a:off x="4359026" y="1252323"/>
          <a:ext cx="4477463" cy="1223010"/>
        </p:xfrm>
        <a:graphic>
          <a:graphicData uri="http://schemas.openxmlformats.org/drawingml/2006/table">
            <a:tbl>
              <a:tblPr firstRow="1" firstCol="1" bandRow="1"/>
              <a:tblGrid>
                <a:gridCol w="1048442">
                  <a:extLst>
                    <a:ext uri="{9D8B030D-6E8A-4147-A177-3AD203B41FA5}">
                      <a16:colId xmlns="" xmlns:a16="http://schemas.microsoft.com/office/drawing/2014/main" val="20000"/>
                    </a:ext>
                  </a:extLst>
                </a:gridCol>
                <a:gridCol w="918157">
                  <a:extLst>
                    <a:ext uri="{9D8B030D-6E8A-4147-A177-3AD203B41FA5}">
                      <a16:colId xmlns="" xmlns:a16="http://schemas.microsoft.com/office/drawing/2014/main" val="20001"/>
                    </a:ext>
                  </a:extLst>
                </a:gridCol>
                <a:gridCol w="1400749">
                  <a:extLst>
                    <a:ext uri="{9D8B030D-6E8A-4147-A177-3AD203B41FA5}">
                      <a16:colId xmlns="" xmlns:a16="http://schemas.microsoft.com/office/drawing/2014/main" val="20002"/>
                    </a:ext>
                  </a:extLst>
                </a:gridCol>
                <a:gridCol w="1110115">
                  <a:extLst>
                    <a:ext uri="{9D8B030D-6E8A-4147-A177-3AD203B41FA5}">
                      <a16:colId xmlns="" xmlns:a16="http://schemas.microsoft.com/office/drawing/2014/main" val="20003"/>
                    </a:ext>
                  </a:extLst>
                </a:gridCol>
              </a:tblGrid>
              <a:tr h="463551">
                <a:tc>
                  <a:txBody>
                    <a:bodyPr/>
                    <a:lstStyle/>
                    <a:p>
                      <a:pPr algn="ctr">
                        <a:lnSpc>
                          <a:spcPct val="107000"/>
                        </a:lnSpc>
                        <a:spcBef>
                          <a:spcPts val="600"/>
                        </a:spcBef>
                        <a:spcAft>
                          <a:spcPts val="0"/>
                        </a:spcAft>
                      </a:pPr>
                      <a:r>
                        <a:rPr lang="en-AU" sz="1500" dirty="0">
                          <a:solidFill>
                            <a:srgbClr val="000000"/>
                          </a:solidFill>
                          <a:effectLst/>
                          <a:latin typeface="Calibri" panose="020F0502020204030204" pitchFamily="34" charset="0"/>
                          <a:ea typeface="Times New Roman" panose="02020603050405020304" pitchFamily="18" charset="0"/>
                        </a:rPr>
                        <a:t>Graphene condition</a:t>
                      </a:r>
                      <a:endParaRPr lang="en-AU" sz="1500" dirty="0">
                        <a:solidFill>
                          <a:srgbClr val="000000"/>
                        </a:solidFill>
                        <a:effectLst/>
                        <a:latin typeface="Times New Roman" panose="02020603050405020304" pitchFamily="18" charset="0"/>
                        <a:ea typeface="Calibri" panose="020F0502020204030204" pitchFamily="34" charset="0"/>
                      </a:endParaRPr>
                    </a:p>
                  </a:txBody>
                  <a:tcPr marL="83259" marR="832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AU" sz="1500">
                          <a:solidFill>
                            <a:srgbClr val="000000"/>
                          </a:solidFill>
                          <a:effectLst/>
                          <a:latin typeface="Calibri" panose="020F0502020204030204" pitchFamily="34" charset="0"/>
                          <a:ea typeface="Times New Roman" panose="02020603050405020304" pitchFamily="18" charset="0"/>
                        </a:rPr>
                        <a:t>DR for      As-grown</a:t>
                      </a:r>
                      <a:endParaRPr lang="en-AU" sz="1500">
                        <a:solidFill>
                          <a:srgbClr val="000000"/>
                        </a:solidFill>
                        <a:effectLst/>
                        <a:latin typeface="Times New Roman" panose="02020603050405020304" pitchFamily="18" charset="0"/>
                        <a:ea typeface="Calibri" panose="020F0502020204030204" pitchFamily="34" charset="0"/>
                      </a:endParaRPr>
                    </a:p>
                  </a:txBody>
                  <a:tcPr marL="83259" marR="832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AU" sz="1500" dirty="0">
                          <a:solidFill>
                            <a:srgbClr val="000000"/>
                          </a:solidFill>
                          <a:effectLst/>
                          <a:latin typeface="Calibri" panose="020F0502020204030204" pitchFamily="34" charset="0"/>
                          <a:ea typeface="Times New Roman" panose="02020603050405020304" pitchFamily="18" charset="0"/>
                        </a:rPr>
                        <a:t>DR for                  H-intercalated</a:t>
                      </a:r>
                      <a:endParaRPr lang="en-AU" sz="1500" dirty="0">
                        <a:solidFill>
                          <a:srgbClr val="000000"/>
                        </a:solidFill>
                        <a:effectLst/>
                        <a:latin typeface="Times New Roman" panose="02020603050405020304" pitchFamily="18" charset="0"/>
                        <a:ea typeface="Calibri" panose="020F0502020204030204" pitchFamily="34" charset="0"/>
                      </a:endParaRPr>
                    </a:p>
                  </a:txBody>
                  <a:tcPr marL="83259" marR="832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AU" sz="1500">
                          <a:solidFill>
                            <a:srgbClr val="000000"/>
                          </a:solidFill>
                          <a:effectLst/>
                          <a:latin typeface="Calibri" panose="020F0502020204030204" pitchFamily="34" charset="0"/>
                          <a:ea typeface="Times New Roman" panose="02020603050405020304" pitchFamily="18" charset="0"/>
                        </a:rPr>
                        <a:t>DR change</a:t>
                      </a:r>
                      <a:endParaRPr lang="en-AU" sz="1500">
                        <a:solidFill>
                          <a:srgbClr val="000000"/>
                        </a:solidFill>
                        <a:effectLst/>
                        <a:latin typeface="Times New Roman" panose="02020603050405020304" pitchFamily="18" charset="0"/>
                        <a:ea typeface="Calibri" panose="020F0502020204030204" pitchFamily="34" charset="0"/>
                      </a:endParaRPr>
                    </a:p>
                  </a:txBody>
                  <a:tcPr marL="83259" marR="832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0"/>
                  </a:ext>
                </a:extLst>
              </a:tr>
              <a:tr h="231274">
                <a:tc>
                  <a:txBody>
                    <a:bodyPr/>
                    <a:lstStyle/>
                    <a:p>
                      <a:pPr algn="ctr">
                        <a:lnSpc>
                          <a:spcPct val="107000"/>
                        </a:lnSpc>
                        <a:spcBef>
                          <a:spcPts val="600"/>
                        </a:spcBef>
                        <a:spcAft>
                          <a:spcPts val="0"/>
                        </a:spcAft>
                      </a:pPr>
                      <a:r>
                        <a:rPr lang="en-AU" sz="1500">
                          <a:solidFill>
                            <a:srgbClr val="000000"/>
                          </a:solidFill>
                          <a:effectLst/>
                          <a:latin typeface="Calibri" panose="020F0502020204030204" pitchFamily="34" charset="0"/>
                          <a:ea typeface="Times New Roman" panose="02020603050405020304" pitchFamily="18" charset="0"/>
                        </a:rPr>
                        <a:t>~ 1 layer</a:t>
                      </a:r>
                      <a:endParaRPr lang="en-AU" sz="1500">
                        <a:solidFill>
                          <a:srgbClr val="000000"/>
                        </a:solidFill>
                        <a:effectLst/>
                        <a:latin typeface="Times New Roman" panose="02020603050405020304" pitchFamily="18" charset="0"/>
                        <a:ea typeface="Calibri" panose="020F0502020204030204" pitchFamily="34" charset="0"/>
                      </a:endParaRPr>
                    </a:p>
                  </a:txBody>
                  <a:tcPr marL="83259" marR="832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AU" sz="1500">
                          <a:solidFill>
                            <a:srgbClr val="000000"/>
                          </a:solidFill>
                          <a:effectLst/>
                          <a:latin typeface="Calibri" panose="020F0502020204030204" pitchFamily="34" charset="0"/>
                          <a:ea typeface="Times New Roman" panose="02020603050405020304" pitchFamily="18" charset="0"/>
                        </a:rPr>
                        <a:t>-0.542</a:t>
                      </a:r>
                      <a:endParaRPr lang="en-AU" sz="1500">
                        <a:solidFill>
                          <a:srgbClr val="000000"/>
                        </a:solidFill>
                        <a:effectLst/>
                        <a:latin typeface="Times New Roman" panose="02020603050405020304" pitchFamily="18" charset="0"/>
                        <a:ea typeface="Calibri" panose="020F0502020204030204" pitchFamily="34" charset="0"/>
                      </a:endParaRPr>
                    </a:p>
                  </a:txBody>
                  <a:tcPr marL="83259" marR="832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AU" sz="1500">
                          <a:solidFill>
                            <a:srgbClr val="000000"/>
                          </a:solidFill>
                          <a:effectLst/>
                          <a:latin typeface="Calibri" panose="020F0502020204030204" pitchFamily="34" charset="0"/>
                          <a:ea typeface="Times New Roman" panose="02020603050405020304" pitchFamily="18" charset="0"/>
                        </a:rPr>
                        <a:t>-0.610</a:t>
                      </a:r>
                      <a:endParaRPr lang="en-AU" sz="1500">
                        <a:solidFill>
                          <a:srgbClr val="000000"/>
                        </a:solidFill>
                        <a:effectLst/>
                        <a:latin typeface="Times New Roman" panose="02020603050405020304" pitchFamily="18" charset="0"/>
                        <a:ea typeface="Calibri" panose="020F0502020204030204" pitchFamily="34" charset="0"/>
                      </a:endParaRPr>
                    </a:p>
                  </a:txBody>
                  <a:tcPr marL="83259" marR="832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AU" sz="1500">
                          <a:solidFill>
                            <a:srgbClr val="000000"/>
                          </a:solidFill>
                          <a:effectLst/>
                          <a:latin typeface="Calibri" panose="020F0502020204030204" pitchFamily="34" charset="0"/>
                          <a:ea typeface="Times New Roman" panose="02020603050405020304" pitchFamily="18" charset="0"/>
                        </a:rPr>
                        <a:t>-0.068</a:t>
                      </a:r>
                      <a:endParaRPr lang="en-AU" sz="1500">
                        <a:solidFill>
                          <a:srgbClr val="000000"/>
                        </a:solidFill>
                        <a:effectLst/>
                        <a:latin typeface="Times New Roman" panose="02020603050405020304" pitchFamily="18" charset="0"/>
                        <a:ea typeface="Calibri" panose="020F0502020204030204" pitchFamily="34" charset="0"/>
                      </a:endParaRPr>
                    </a:p>
                  </a:txBody>
                  <a:tcPr marL="83259" marR="832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1"/>
                  </a:ext>
                </a:extLst>
              </a:tr>
              <a:tr h="231274">
                <a:tc>
                  <a:txBody>
                    <a:bodyPr/>
                    <a:lstStyle/>
                    <a:p>
                      <a:pPr algn="ctr">
                        <a:lnSpc>
                          <a:spcPct val="107000"/>
                        </a:lnSpc>
                        <a:spcBef>
                          <a:spcPts val="600"/>
                        </a:spcBef>
                        <a:spcAft>
                          <a:spcPts val="0"/>
                        </a:spcAft>
                      </a:pPr>
                      <a:r>
                        <a:rPr lang="en-AU" sz="1500">
                          <a:solidFill>
                            <a:srgbClr val="000000"/>
                          </a:solidFill>
                          <a:effectLst/>
                          <a:latin typeface="Calibri" panose="020F0502020204030204" pitchFamily="34" charset="0"/>
                          <a:ea typeface="Times New Roman" panose="02020603050405020304" pitchFamily="18" charset="0"/>
                        </a:rPr>
                        <a:t> ~ 2layers</a:t>
                      </a:r>
                      <a:endParaRPr lang="en-AU" sz="1500">
                        <a:solidFill>
                          <a:srgbClr val="000000"/>
                        </a:solidFill>
                        <a:effectLst/>
                        <a:latin typeface="Times New Roman" panose="02020603050405020304" pitchFamily="18" charset="0"/>
                        <a:ea typeface="Calibri" panose="020F0502020204030204" pitchFamily="34" charset="0"/>
                      </a:endParaRPr>
                    </a:p>
                  </a:txBody>
                  <a:tcPr marL="83259" marR="832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AU" sz="1500">
                          <a:solidFill>
                            <a:srgbClr val="000000"/>
                          </a:solidFill>
                          <a:effectLst/>
                          <a:latin typeface="Calibri" panose="020F0502020204030204" pitchFamily="34" charset="0"/>
                          <a:ea typeface="Times New Roman" panose="02020603050405020304" pitchFamily="18" charset="0"/>
                        </a:rPr>
                        <a:t>-0.545</a:t>
                      </a:r>
                      <a:endParaRPr lang="en-AU" sz="1500">
                        <a:solidFill>
                          <a:srgbClr val="000000"/>
                        </a:solidFill>
                        <a:effectLst/>
                        <a:latin typeface="Times New Roman" panose="02020603050405020304" pitchFamily="18" charset="0"/>
                        <a:ea typeface="Calibri" panose="020F0502020204030204" pitchFamily="34" charset="0"/>
                      </a:endParaRPr>
                    </a:p>
                  </a:txBody>
                  <a:tcPr marL="83259" marR="832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AU" sz="1500">
                          <a:solidFill>
                            <a:srgbClr val="000000"/>
                          </a:solidFill>
                          <a:effectLst/>
                          <a:latin typeface="Calibri" panose="020F0502020204030204" pitchFamily="34" charset="0"/>
                          <a:ea typeface="Times New Roman" panose="02020603050405020304" pitchFamily="18" charset="0"/>
                        </a:rPr>
                        <a:t>-0.596</a:t>
                      </a:r>
                      <a:endParaRPr lang="en-AU" sz="1500">
                        <a:solidFill>
                          <a:srgbClr val="000000"/>
                        </a:solidFill>
                        <a:effectLst/>
                        <a:latin typeface="Times New Roman" panose="02020603050405020304" pitchFamily="18" charset="0"/>
                        <a:ea typeface="Calibri" panose="020F0502020204030204" pitchFamily="34" charset="0"/>
                      </a:endParaRPr>
                    </a:p>
                  </a:txBody>
                  <a:tcPr marL="83259" marR="832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AU" sz="1500">
                          <a:solidFill>
                            <a:srgbClr val="000000"/>
                          </a:solidFill>
                          <a:effectLst/>
                          <a:latin typeface="Calibri" panose="020F0502020204030204" pitchFamily="34" charset="0"/>
                          <a:ea typeface="Times New Roman" panose="02020603050405020304" pitchFamily="18" charset="0"/>
                        </a:rPr>
                        <a:t>-0.051</a:t>
                      </a:r>
                      <a:endParaRPr lang="en-AU" sz="1500">
                        <a:solidFill>
                          <a:srgbClr val="000000"/>
                        </a:solidFill>
                        <a:effectLst/>
                        <a:latin typeface="Times New Roman" panose="02020603050405020304" pitchFamily="18" charset="0"/>
                        <a:ea typeface="Calibri" panose="020F0502020204030204" pitchFamily="34" charset="0"/>
                      </a:endParaRPr>
                    </a:p>
                  </a:txBody>
                  <a:tcPr marL="83259" marR="832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231274">
                <a:tc>
                  <a:txBody>
                    <a:bodyPr/>
                    <a:lstStyle/>
                    <a:p>
                      <a:pPr algn="ctr">
                        <a:lnSpc>
                          <a:spcPct val="107000"/>
                        </a:lnSpc>
                        <a:spcBef>
                          <a:spcPts val="600"/>
                        </a:spcBef>
                        <a:spcAft>
                          <a:spcPts val="0"/>
                        </a:spcAft>
                      </a:pPr>
                      <a:r>
                        <a:rPr lang="en-AU" sz="1500" dirty="0">
                          <a:solidFill>
                            <a:srgbClr val="000000"/>
                          </a:solidFill>
                          <a:effectLst/>
                          <a:latin typeface="Calibri" panose="020F0502020204030204" pitchFamily="34" charset="0"/>
                          <a:ea typeface="Times New Roman" panose="02020603050405020304" pitchFamily="18" charset="0"/>
                        </a:rPr>
                        <a:t>~ 3 layers</a:t>
                      </a:r>
                      <a:endParaRPr lang="en-AU" sz="1500" dirty="0">
                        <a:solidFill>
                          <a:srgbClr val="000000"/>
                        </a:solidFill>
                        <a:effectLst/>
                        <a:latin typeface="Times New Roman" panose="02020603050405020304" pitchFamily="18" charset="0"/>
                        <a:ea typeface="Calibri" panose="020F0502020204030204" pitchFamily="34" charset="0"/>
                      </a:endParaRPr>
                    </a:p>
                  </a:txBody>
                  <a:tcPr marL="83259" marR="832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AU" sz="1500">
                          <a:solidFill>
                            <a:srgbClr val="000000"/>
                          </a:solidFill>
                          <a:effectLst/>
                          <a:latin typeface="Calibri" panose="020F0502020204030204" pitchFamily="34" charset="0"/>
                          <a:ea typeface="Times New Roman" panose="02020603050405020304" pitchFamily="18" charset="0"/>
                        </a:rPr>
                        <a:t>-0.63</a:t>
                      </a:r>
                      <a:endParaRPr lang="en-AU" sz="1500">
                        <a:solidFill>
                          <a:srgbClr val="000000"/>
                        </a:solidFill>
                        <a:effectLst/>
                        <a:latin typeface="Times New Roman" panose="02020603050405020304" pitchFamily="18" charset="0"/>
                        <a:ea typeface="Calibri" panose="020F0502020204030204" pitchFamily="34" charset="0"/>
                      </a:endParaRPr>
                    </a:p>
                  </a:txBody>
                  <a:tcPr marL="83259" marR="832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AU" sz="1500" dirty="0">
                          <a:solidFill>
                            <a:srgbClr val="000000"/>
                          </a:solidFill>
                          <a:effectLst/>
                          <a:latin typeface="Calibri" panose="020F0502020204030204" pitchFamily="34" charset="0"/>
                          <a:ea typeface="Times New Roman" panose="02020603050405020304" pitchFamily="18" charset="0"/>
                        </a:rPr>
                        <a:t>-0.663</a:t>
                      </a:r>
                      <a:endParaRPr lang="en-AU" sz="1500" dirty="0">
                        <a:solidFill>
                          <a:srgbClr val="000000"/>
                        </a:solidFill>
                        <a:effectLst/>
                        <a:latin typeface="Times New Roman" panose="02020603050405020304" pitchFamily="18" charset="0"/>
                        <a:ea typeface="Calibri" panose="020F0502020204030204" pitchFamily="34" charset="0"/>
                      </a:endParaRPr>
                    </a:p>
                  </a:txBody>
                  <a:tcPr marL="83259" marR="832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AU" sz="1500" dirty="0">
                          <a:solidFill>
                            <a:srgbClr val="000000"/>
                          </a:solidFill>
                          <a:effectLst/>
                          <a:latin typeface="Calibri" panose="020F0502020204030204" pitchFamily="34" charset="0"/>
                          <a:ea typeface="Times New Roman" panose="02020603050405020304" pitchFamily="18" charset="0"/>
                        </a:rPr>
                        <a:t>-0.026</a:t>
                      </a:r>
                      <a:endParaRPr lang="en-AU" sz="1500" dirty="0">
                        <a:solidFill>
                          <a:srgbClr val="000000"/>
                        </a:solidFill>
                        <a:effectLst/>
                        <a:latin typeface="Times New Roman" panose="02020603050405020304" pitchFamily="18" charset="0"/>
                        <a:ea typeface="Calibri" panose="020F0502020204030204" pitchFamily="34" charset="0"/>
                      </a:endParaRPr>
                    </a:p>
                  </a:txBody>
                  <a:tcPr marL="83259" marR="832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bl>
          </a:graphicData>
        </a:graphic>
      </p:graphicFrame>
      <p:sp>
        <p:nvSpPr>
          <p:cNvPr id="11" name="Rectangle 10"/>
          <p:cNvSpPr/>
          <p:nvPr/>
        </p:nvSpPr>
        <p:spPr>
          <a:xfrm>
            <a:off x="857250" y="201943"/>
            <a:ext cx="5692905" cy="461665"/>
          </a:xfrm>
          <a:prstGeom prst="rect">
            <a:avLst/>
          </a:prstGeom>
        </p:spPr>
        <p:txBody>
          <a:bodyPr wrap="none">
            <a:spAutoFit/>
          </a:bodyPr>
          <a:lstStyle/>
          <a:p>
            <a:r>
              <a:rPr lang="en-AU" sz="2400" dirty="0" smtClean="0"/>
              <a:t>Free-Standing </a:t>
            </a:r>
            <a:r>
              <a:rPr lang="en-AU" sz="2400" dirty="0"/>
              <a:t>Graphene on 3C-SiC/Si(111) </a:t>
            </a:r>
          </a:p>
        </p:txBody>
      </p:sp>
      <p:sp>
        <p:nvSpPr>
          <p:cNvPr id="7" name="Rectangle 6"/>
          <p:cNvSpPr/>
          <p:nvPr/>
        </p:nvSpPr>
        <p:spPr>
          <a:xfrm>
            <a:off x="590902" y="1065825"/>
            <a:ext cx="1550424" cy="369332"/>
          </a:xfrm>
          <a:prstGeom prst="rect">
            <a:avLst/>
          </a:prstGeom>
        </p:spPr>
        <p:txBody>
          <a:bodyPr wrap="none">
            <a:spAutoFit/>
          </a:bodyPr>
          <a:lstStyle/>
          <a:p>
            <a:r>
              <a:rPr lang="en-AU" dirty="0">
                <a:latin typeface="Times New Roman" panose="02020603050405020304" pitchFamily="18" charset="0"/>
                <a:ea typeface="Calibri" panose="020F0502020204030204" pitchFamily="34" charset="0"/>
              </a:rPr>
              <a:t>Dichroic Ratio</a:t>
            </a:r>
            <a:endParaRPr lang="en-AU" dirty="0"/>
          </a:p>
        </p:txBody>
      </p:sp>
      <mc:AlternateContent xmlns:mc="http://schemas.openxmlformats.org/markup-compatibility/2006" xmlns:a14="http://schemas.microsoft.com/office/drawing/2010/main">
        <mc:Choice Requires="a14">
          <p:sp>
            <p:nvSpPr>
              <p:cNvPr id="10" name="Rectangle 9"/>
              <p:cNvSpPr/>
              <p:nvPr/>
            </p:nvSpPr>
            <p:spPr>
              <a:xfrm>
                <a:off x="1238792" y="1557904"/>
                <a:ext cx="2298045" cy="69993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AU">
                          <a:latin typeface="Cambria Math" panose="02040503050406030204" pitchFamily="18" charset="0"/>
                        </a:rPr>
                        <m:t>D</m:t>
                      </m:r>
                      <m:r>
                        <m:rPr>
                          <m:sty m:val="p"/>
                        </m:rPr>
                        <a:rPr lang="en-AU" i="0">
                          <a:latin typeface="Cambria Math" panose="02040503050406030204" pitchFamily="18" charset="0"/>
                        </a:rPr>
                        <m:t>R</m:t>
                      </m:r>
                      <m:r>
                        <a:rPr lang="en-AU" i="0">
                          <a:latin typeface="Cambria Math" panose="02040503050406030204" pitchFamily="18" charset="0"/>
                        </a:rPr>
                        <m:t>= </m:t>
                      </m:r>
                      <m:f>
                        <m:fPr>
                          <m:ctrlPr>
                            <a:rPr lang="en-AU" i="1">
                              <a:latin typeface="Cambria Math" panose="02040503050406030204" pitchFamily="18" charset="0"/>
                            </a:rPr>
                          </m:ctrlPr>
                        </m:fPr>
                        <m:num>
                          <m:sSub>
                            <m:sSubPr>
                              <m:ctrlPr>
                                <a:rPr lang="en-AU" i="1">
                                  <a:latin typeface="Cambria Math" panose="02040503050406030204" pitchFamily="18" charset="0"/>
                                </a:rPr>
                              </m:ctrlPr>
                            </m:sSubPr>
                            <m:e>
                              <m:r>
                                <m:rPr>
                                  <m:sty m:val="p"/>
                                </m:rPr>
                                <a:rPr lang="en-AU" i="0">
                                  <a:latin typeface="Cambria Math" panose="02040503050406030204" pitchFamily="18" charset="0"/>
                                </a:rPr>
                                <m:t>I</m:t>
                              </m:r>
                            </m:e>
                            <m:sub>
                              <m:sSub>
                                <m:sSubPr>
                                  <m:ctrlPr>
                                    <a:rPr lang="en-AU" i="1">
                                      <a:latin typeface="Cambria Math" panose="02040503050406030204" pitchFamily="18" charset="0"/>
                                    </a:rPr>
                                  </m:ctrlPr>
                                </m:sSubPr>
                                <m:e>
                                  <m:r>
                                    <m:rPr>
                                      <m:sty m:val="p"/>
                                    </m:rPr>
                                    <a:rPr lang="en-AU" i="0">
                                      <a:latin typeface="Cambria Math" panose="02040503050406030204" pitchFamily="18" charset="0"/>
                                    </a:rPr>
                                    <m:t>ϴ</m:t>
                                  </m:r>
                                </m:e>
                                <m:sub>
                                  <m:r>
                                    <a:rPr lang="en-AU" i="0">
                                      <a:latin typeface="Cambria Math" panose="02040503050406030204" pitchFamily="18" charset="0"/>
                                    </a:rPr>
                                    <m:t>1</m:t>
                                  </m:r>
                                </m:sub>
                              </m:sSub>
                            </m:sub>
                          </m:sSub>
                          <m:r>
                            <a:rPr lang="en-AU" i="0">
                              <a:latin typeface="Cambria Math" panose="02040503050406030204" pitchFamily="18" charset="0"/>
                            </a:rPr>
                            <m:t>− </m:t>
                          </m:r>
                          <m:sSub>
                            <m:sSubPr>
                              <m:ctrlPr>
                                <a:rPr lang="en-AU" i="1">
                                  <a:latin typeface="Cambria Math" panose="02040503050406030204" pitchFamily="18" charset="0"/>
                                </a:rPr>
                              </m:ctrlPr>
                            </m:sSubPr>
                            <m:e>
                              <m:r>
                                <m:rPr>
                                  <m:sty m:val="p"/>
                                </m:rPr>
                                <a:rPr lang="en-AU" i="0">
                                  <a:latin typeface="Cambria Math" panose="02040503050406030204" pitchFamily="18" charset="0"/>
                                </a:rPr>
                                <m:t>I</m:t>
                              </m:r>
                            </m:e>
                            <m:sub>
                              <m:sSub>
                                <m:sSubPr>
                                  <m:ctrlPr>
                                    <a:rPr lang="en-AU" i="1">
                                      <a:latin typeface="Cambria Math" panose="02040503050406030204" pitchFamily="18" charset="0"/>
                                    </a:rPr>
                                  </m:ctrlPr>
                                </m:sSubPr>
                                <m:e>
                                  <m:r>
                                    <m:rPr>
                                      <m:sty m:val="p"/>
                                    </m:rPr>
                                    <a:rPr lang="en-AU" i="0">
                                      <a:latin typeface="Cambria Math" panose="02040503050406030204" pitchFamily="18" charset="0"/>
                                    </a:rPr>
                                    <m:t>ϴ</m:t>
                                  </m:r>
                                </m:e>
                                <m:sub>
                                  <m:r>
                                    <a:rPr lang="en-AU" i="0">
                                      <a:latin typeface="Cambria Math" panose="02040503050406030204" pitchFamily="18" charset="0"/>
                                    </a:rPr>
                                    <m:t>2</m:t>
                                  </m:r>
                                </m:sub>
                              </m:sSub>
                            </m:sub>
                          </m:sSub>
                        </m:num>
                        <m:den>
                          <m:sSub>
                            <m:sSubPr>
                              <m:ctrlPr>
                                <a:rPr lang="en-AU" i="1">
                                  <a:latin typeface="Cambria Math" panose="02040503050406030204" pitchFamily="18" charset="0"/>
                                </a:rPr>
                              </m:ctrlPr>
                            </m:sSubPr>
                            <m:e>
                              <m:r>
                                <m:rPr>
                                  <m:sty m:val="p"/>
                                </m:rPr>
                                <a:rPr lang="en-AU" i="0">
                                  <a:latin typeface="Cambria Math" panose="02040503050406030204" pitchFamily="18" charset="0"/>
                                </a:rPr>
                                <m:t>I</m:t>
                              </m:r>
                            </m:e>
                            <m:sub>
                              <m:sSub>
                                <m:sSubPr>
                                  <m:ctrlPr>
                                    <a:rPr lang="en-AU" i="1">
                                      <a:latin typeface="Cambria Math" panose="02040503050406030204" pitchFamily="18" charset="0"/>
                                    </a:rPr>
                                  </m:ctrlPr>
                                </m:sSubPr>
                                <m:e>
                                  <m:r>
                                    <m:rPr>
                                      <m:sty m:val="p"/>
                                    </m:rPr>
                                    <a:rPr lang="en-AU" i="0">
                                      <a:latin typeface="Cambria Math" panose="02040503050406030204" pitchFamily="18" charset="0"/>
                                    </a:rPr>
                                    <m:t>ϴ</m:t>
                                  </m:r>
                                </m:e>
                                <m:sub>
                                  <m:r>
                                    <a:rPr lang="en-AU" i="0">
                                      <a:latin typeface="Cambria Math" panose="02040503050406030204" pitchFamily="18" charset="0"/>
                                    </a:rPr>
                                    <m:t>1</m:t>
                                  </m:r>
                                </m:sub>
                              </m:sSub>
                            </m:sub>
                          </m:sSub>
                          <m:r>
                            <a:rPr lang="en-AU" i="0">
                              <a:latin typeface="Cambria Math" panose="02040503050406030204" pitchFamily="18" charset="0"/>
                            </a:rPr>
                            <m:t>+ </m:t>
                          </m:r>
                          <m:sSub>
                            <m:sSubPr>
                              <m:ctrlPr>
                                <a:rPr lang="en-AU" i="1">
                                  <a:latin typeface="Cambria Math" panose="02040503050406030204" pitchFamily="18" charset="0"/>
                                </a:rPr>
                              </m:ctrlPr>
                            </m:sSubPr>
                            <m:e>
                              <m:r>
                                <m:rPr>
                                  <m:sty m:val="p"/>
                                </m:rPr>
                                <a:rPr lang="en-AU" i="0">
                                  <a:latin typeface="Cambria Math" panose="02040503050406030204" pitchFamily="18" charset="0"/>
                                </a:rPr>
                                <m:t>I</m:t>
                              </m:r>
                            </m:e>
                            <m:sub>
                              <m:sSub>
                                <m:sSubPr>
                                  <m:ctrlPr>
                                    <a:rPr lang="en-AU" i="1">
                                      <a:latin typeface="Cambria Math" panose="02040503050406030204" pitchFamily="18" charset="0"/>
                                    </a:rPr>
                                  </m:ctrlPr>
                                </m:sSubPr>
                                <m:e>
                                  <m:r>
                                    <m:rPr>
                                      <m:sty m:val="p"/>
                                    </m:rPr>
                                    <a:rPr lang="en-AU" i="0">
                                      <a:latin typeface="Cambria Math" panose="02040503050406030204" pitchFamily="18" charset="0"/>
                                    </a:rPr>
                                    <m:t>ϴ</m:t>
                                  </m:r>
                                </m:e>
                                <m:sub>
                                  <m:r>
                                    <a:rPr lang="en-AU" i="0">
                                      <a:latin typeface="Cambria Math" panose="02040503050406030204" pitchFamily="18" charset="0"/>
                                    </a:rPr>
                                    <m:t>2</m:t>
                                  </m:r>
                                </m:sub>
                              </m:sSub>
                            </m:sub>
                          </m:sSub>
                        </m:den>
                      </m:f>
                    </m:oMath>
                  </m:oMathPara>
                </a14:m>
                <a:endParaRPr lang="en-AU" dirty="0"/>
              </a:p>
            </p:txBody>
          </p:sp>
        </mc:Choice>
        <mc:Fallback xmlns="">
          <p:sp>
            <p:nvSpPr>
              <p:cNvPr id="10" name="Rectangle 9"/>
              <p:cNvSpPr>
                <a:spLocks noRot="1" noChangeAspect="1" noMove="1" noResize="1" noEditPoints="1" noAdjustHandles="1" noChangeArrowheads="1" noChangeShapeType="1" noTextEdit="1"/>
              </p:cNvSpPr>
              <p:nvPr/>
            </p:nvSpPr>
            <p:spPr>
              <a:xfrm>
                <a:off x="1238792" y="1557904"/>
                <a:ext cx="2298045" cy="699935"/>
              </a:xfrm>
              <a:prstGeom prst="rect">
                <a:avLst/>
              </a:prstGeom>
              <a:blipFill rotWithShape="0">
                <a:blip r:embed="rId4"/>
                <a:stretch>
                  <a:fillRect/>
                </a:stretch>
              </a:blipFill>
            </p:spPr>
            <p:txBody>
              <a:bodyPr/>
              <a:lstStyle/>
              <a:p>
                <a:r>
                  <a:rPr lang="en-AU">
                    <a:noFill/>
                  </a:rPr>
                  <a:t> </a:t>
                </a:r>
              </a:p>
            </p:txBody>
          </p:sp>
        </mc:Fallback>
      </mc:AlternateContent>
      <p:sp>
        <p:nvSpPr>
          <p:cNvPr id="6" name="Slide Number Placeholder 5"/>
          <p:cNvSpPr>
            <a:spLocks noGrp="1"/>
          </p:cNvSpPr>
          <p:nvPr>
            <p:ph type="sldNum" sz="quarter" idx="12"/>
          </p:nvPr>
        </p:nvSpPr>
        <p:spPr/>
        <p:txBody>
          <a:bodyPr/>
          <a:lstStyle/>
          <a:p>
            <a:fld id="{DEF8B8DC-D98D-4BFD-A5A7-B9270A0B29EB}" type="slidenum">
              <a:rPr lang="en-AU" smtClean="0"/>
              <a:pPr/>
              <a:t>15</a:t>
            </a:fld>
            <a:endParaRPr lang="en-AU"/>
          </a:p>
        </p:txBody>
      </p:sp>
      <mc:AlternateContent xmlns:mc="http://schemas.openxmlformats.org/markup-compatibility/2006" xmlns:a14="http://schemas.microsoft.com/office/drawing/2010/main">
        <mc:Choice Requires="a14">
          <p:sp>
            <p:nvSpPr>
              <p:cNvPr id="15" name="Rectangle 14"/>
              <p:cNvSpPr/>
              <p:nvPr/>
            </p:nvSpPr>
            <p:spPr>
              <a:xfrm>
                <a:off x="34480" y="2576183"/>
                <a:ext cx="4572000" cy="670120"/>
              </a:xfrm>
              <a:prstGeom prst="rect">
                <a:avLst/>
              </a:prstGeom>
            </p:spPr>
            <p:txBody>
              <a:bodyPr>
                <a:spAutoFit/>
              </a:bodyPr>
              <a:lstStyle/>
              <a:p>
                <a14:m>
                  <m:oMath xmlns:m="http://schemas.openxmlformats.org/officeDocument/2006/math">
                    <m:sSub>
                      <m:sSubPr>
                        <m:ctrlPr>
                          <a:rPr lang="en-AU" i="1">
                            <a:latin typeface="Cambria Math" panose="02040503050406030204" pitchFamily="18" charset="0"/>
                          </a:rPr>
                        </m:ctrlPr>
                      </m:sSubPr>
                      <m:e>
                        <m:r>
                          <m:rPr>
                            <m:sty m:val="p"/>
                          </m:rPr>
                          <a:rPr lang="en-AU">
                            <a:latin typeface="Cambria Math" panose="02040503050406030204" pitchFamily="18" charset="0"/>
                          </a:rPr>
                          <m:t>I</m:t>
                        </m:r>
                      </m:e>
                      <m:sub>
                        <m:sSub>
                          <m:sSubPr>
                            <m:ctrlPr>
                              <a:rPr lang="en-AU" i="1">
                                <a:latin typeface="Cambria Math" panose="02040503050406030204" pitchFamily="18" charset="0"/>
                              </a:rPr>
                            </m:ctrlPr>
                          </m:sSubPr>
                          <m:e>
                            <m:r>
                              <m:rPr>
                                <m:sty m:val="p"/>
                              </m:rPr>
                              <a:rPr lang="en-AU">
                                <a:latin typeface="Cambria Math" panose="02040503050406030204" pitchFamily="18" charset="0"/>
                              </a:rPr>
                              <m:t>ϴ</m:t>
                            </m:r>
                          </m:e>
                          <m:sub>
                            <m:r>
                              <a:rPr lang="en-AU">
                                <a:latin typeface="Cambria Math" panose="02040503050406030204" pitchFamily="18" charset="0"/>
                              </a:rPr>
                              <m:t>1</m:t>
                            </m:r>
                          </m:sub>
                        </m:sSub>
                      </m:sub>
                    </m:sSub>
                  </m:oMath>
                </a14:m>
                <a:r>
                  <a:rPr lang="en-US" dirty="0"/>
                  <a:t>and </a:t>
                </a:r>
                <a14:m>
                  <m:oMath xmlns:m="http://schemas.openxmlformats.org/officeDocument/2006/math">
                    <m:sSub>
                      <m:sSubPr>
                        <m:ctrlPr>
                          <a:rPr lang="en-AU" i="1">
                            <a:latin typeface="Cambria Math" panose="02040503050406030204" pitchFamily="18" charset="0"/>
                          </a:rPr>
                        </m:ctrlPr>
                      </m:sSubPr>
                      <m:e>
                        <m:r>
                          <m:rPr>
                            <m:sty m:val="p"/>
                          </m:rPr>
                          <a:rPr lang="en-AU">
                            <a:latin typeface="Cambria Math" panose="02040503050406030204" pitchFamily="18" charset="0"/>
                          </a:rPr>
                          <m:t>I</m:t>
                        </m:r>
                      </m:e>
                      <m:sub>
                        <m:sSub>
                          <m:sSubPr>
                            <m:ctrlPr>
                              <a:rPr lang="en-AU" i="1">
                                <a:latin typeface="Cambria Math" panose="02040503050406030204" pitchFamily="18" charset="0"/>
                              </a:rPr>
                            </m:ctrlPr>
                          </m:sSubPr>
                          <m:e>
                            <m:r>
                              <m:rPr>
                                <m:sty m:val="p"/>
                              </m:rPr>
                              <a:rPr lang="en-AU">
                                <a:latin typeface="Cambria Math" panose="02040503050406030204" pitchFamily="18" charset="0"/>
                              </a:rPr>
                              <m:t>ϴ</m:t>
                            </m:r>
                          </m:e>
                          <m:sub>
                            <m:r>
                              <a:rPr lang="en-AU">
                                <a:latin typeface="Cambria Math" panose="02040503050406030204" pitchFamily="18" charset="0"/>
                              </a:rPr>
                              <m:t>2</m:t>
                            </m:r>
                          </m:sub>
                        </m:sSub>
                      </m:sub>
                    </m:sSub>
                  </m:oMath>
                </a14:m>
                <a:r>
                  <a:rPr lang="en-US" dirty="0"/>
                  <a:t>show the π* peak region </a:t>
                </a:r>
                <a:r>
                  <a:rPr lang="en-US" dirty="0" smtClean="0"/>
                  <a:t>intensity </a:t>
                </a:r>
                <a:r>
                  <a:rPr lang="en-AU" dirty="0" smtClean="0"/>
                  <a:t>for </a:t>
                </a:r>
                <a:r>
                  <a:rPr lang="en-AU" dirty="0"/>
                  <a:t>normal and grazing incident angle. </a:t>
                </a:r>
                <a:r>
                  <a:rPr lang="en-US" dirty="0"/>
                  <a:t> </a:t>
                </a:r>
                <a:endParaRPr lang="en-AU" dirty="0"/>
              </a:p>
            </p:txBody>
          </p:sp>
        </mc:Choice>
        <mc:Fallback xmlns="">
          <p:sp>
            <p:nvSpPr>
              <p:cNvPr id="15" name="Rectangle 14"/>
              <p:cNvSpPr>
                <a:spLocks noRot="1" noChangeAspect="1" noMove="1" noResize="1" noEditPoints="1" noAdjustHandles="1" noChangeArrowheads="1" noChangeShapeType="1" noTextEdit="1"/>
              </p:cNvSpPr>
              <p:nvPr/>
            </p:nvSpPr>
            <p:spPr>
              <a:xfrm>
                <a:off x="34480" y="2576183"/>
                <a:ext cx="4572000" cy="670120"/>
              </a:xfrm>
              <a:prstGeom prst="rect">
                <a:avLst/>
              </a:prstGeom>
              <a:blipFill rotWithShape="0">
                <a:blip r:embed="rId5"/>
                <a:stretch>
                  <a:fillRect l="-1200" t="-4545" b="-13636"/>
                </a:stretch>
              </a:blipFill>
            </p:spPr>
            <p:txBody>
              <a:bodyPr/>
              <a:lstStyle/>
              <a:p>
                <a:r>
                  <a:rPr lang="en-AU">
                    <a:noFill/>
                  </a:rPr>
                  <a:t> </a:t>
                </a:r>
              </a:p>
            </p:txBody>
          </p:sp>
        </mc:Fallback>
      </mc:AlternateContent>
      <p:sp>
        <p:nvSpPr>
          <p:cNvPr id="17" name="Rectangle 16"/>
          <p:cNvSpPr/>
          <p:nvPr/>
        </p:nvSpPr>
        <p:spPr>
          <a:xfrm>
            <a:off x="4727061" y="917661"/>
            <a:ext cx="4139149" cy="369332"/>
          </a:xfrm>
          <a:prstGeom prst="rect">
            <a:avLst/>
          </a:prstGeom>
        </p:spPr>
        <p:txBody>
          <a:bodyPr wrap="square">
            <a:spAutoFit/>
          </a:bodyPr>
          <a:lstStyle/>
          <a:p>
            <a:r>
              <a:rPr lang="en-AU" i="1" dirty="0"/>
              <a:t>DR is equal to -1 for a perfect graphene</a:t>
            </a:r>
          </a:p>
        </p:txBody>
      </p:sp>
      <p:grpSp>
        <p:nvGrpSpPr>
          <p:cNvPr id="19" name="Group 18"/>
          <p:cNvGrpSpPr/>
          <p:nvPr/>
        </p:nvGrpSpPr>
        <p:grpSpPr>
          <a:xfrm>
            <a:off x="29187" y="2689527"/>
            <a:ext cx="8636527" cy="2397854"/>
            <a:chOff x="29187" y="2689527"/>
            <a:chExt cx="8636527" cy="2397854"/>
          </a:xfrm>
        </p:grpSpPr>
        <p:grpSp>
          <p:nvGrpSpPr>
            <p:cNvPr id="16" name="Group 15"/>
            <p:cNvGrpSpPr/>
            <p:nvPr/>
          </p:nvGrpSpPr>
          <p:grpSpPr>
            <a:xfrm>
              <a:off x="29187" y="3406309"/>
              <a:ext cx="8636527" cy="1681072"/>
              <a:chOff x="188387" y="3119120"/>
              <a:chExt cx="8636527" cy="1681072"/>
            </a:xfrm>
          </p:grpSpPr>
          <p:pic>
            <p:nvPicPr>
              <p:cNvPr id="9" name="Picture 8" descr="\\qut.edu.au\Documents\StaffHome\StaffGroupA$\amjadipm\Desktop\H-Intercalation\Papers\H-intercalation\Figs\Fig.9\Rev.2\Fig.9 Rev.5.tif"/>
              <p:cNvPicPr/>
              <p:nvPr/>
            </p:nvPicPr>
            <p:blipFill rotWithShape="1">
              <a:blip r:embed="rId6" cstate="print">
                <a:extLst>
                  <a:ext uri="{28A0092B-C50C-407E-A947-70E740481C1C}">
                    <a14:useLocalDpi xmlns:a14="http://schemas.microsoft.com/office/drawing/2010/main" val="0"/>
                  </a:ext>
                </a:extLst>
              </a:blip>
              <a:srcRect t="11869" b="40961"/>
              <a:stretch/>
            </p:blipFill>
            <p:spPr bwMode="auto">
              <a:xfrm>
                <a:off x="1250986" y="3119120"/>
                <a:ext cx="7573928" cy="1681072"/>
              </a:xfrm>
              <a:prstGeom prst="rect">
                <a:avLst/>
              </a:prstGeom>
              <a:noFill/>
              <a:ln>
                <a:noFill/>
              </a:ln>
              <a:extLst>
                <a:ext uri="{53640926-AAD7-44D8-BBD7-CCE9431645EC}">
                  <a14:shadowObscured xmlns:a14="http://schemas.microsoft.com/office/drawing/2010/main"/>
                </a:ext>
              </a:extLst>
            </p:spPr>
          </p:pic>
          <p:sp>
            <p:nvSpPr>
              <p:cNvPr id="12" name="TextBox 11"/>
              <p:cNvSpPr txBox="1"/>
              <p:nvPr/>
            </p:nvSpPr>
            <p:spPr>
              <a:xfrm>
                <a:off x="188387" y="3480179"/>
                <a:ext cx="1062599" cy="307777"/>
              </a:xfrm>
              <a:prstGeom prst="rect">
                <a:avLst/>
              </a:prstGeom>
              <a:noFill/>
            </p:spPr>
            <p:txBody>
              <a:bodyPr wrap="none" rtlCol="0">
                <a:spAutoFit/>
              </a:bodyPr>
              <a:lstStyle/>
              <a:p>
                <a:r>
                  <a:rPr lang="en-AU" sz="1400" dirty="0"/>
                  <a:t>Buffer Layer</a:t>
                </a:r>
              </a:p>
            </p:txBody>
          </p:sp>
          <p:sp>
            <p:nvSpPr>
              <p:cNvPr id="13" name="TextBox 12"/>
              <p:cNvSpPr txBox="1"/>
              <p:nvPr/>
            </p:nvSpPr>
            <p:spPr>
              <a:xfrm>
                <a:off x="230741" y="3156443"/>
                <a:ext cx="907171" cy="307777"/>
              </a:xfrm>
              <a:prstGeom prst="rect">
                <a:avLst/>
              </a:prstGeom>
              <a:noFill/>
            </p:spPr>
            <p:txBody>
              <a:bodyPr wrap="none" rtlCol="0">
                <a:spAutoFit/>
              </a:bodyPr>
              <a:lstStyle/>
              <a:p>
                <a:r>
                  <a:rPr lang="en-AU" sz="1400" dirty="0"/>
                  <a:t>Graphene</a:t>
                </a:r>
              </a:p>
            </p:txBody>
          </p:sp>
        </p:grpSp>
        <p:sp>
          <p:nvSpPr>
            <p:cNvPr id="18" name="Rectangle 17"/>
            <p:cNvSpPr/>
            <p:nvPr/>
          </p:nvSpPr>
          <p:spPr>
            <a:xfrm>
              <a:off x="5101185" y="2689527"/>
              <a:ext cx="3390900" cy="369332"/>
            </a:xfrm>
            <a:prstGeom prst="rect">
              <a:avLst/>
            </a:prstGeom>
          </p:spPr>
          <p:txBody>
            <a:bodyPr wrap="square">
              <a:spAutoFit/>
            </a:bodyPr>
            <a:lstStyle/>
            <a:p>
              <a:r>
                <a:rPr lang="en-AU" dirty="0"/>
                <a:t>H-intercalation improves flatness</a:t>
              </a:r>
            </a:p>
          </p:txBody>
        </p:sp>
      </p:grpSp>
      <p:sp>
        <p:nvSpPr>
          <p:cNvPr id="20" name="TextBox 19"/>
          <p:cNvSpPr txBox="1"/>
          <p:nvPr/>
        </p:nvSpPr>
        <p:spPr>
          <a:xfrm>
            <a:off x="498629" y="5383471"/>
            <a:ext cx="3862660" cy="276999"/>
          </a:xfrm>
          <a:prstGeom prst="rect">
            <a:avLst/>
          </a:prstGeom>
          <a:noFill/>
        </p:spPr>
        <p:txBody>
          <a:bodyPr wrap="none" rtlCol="0">
            <a:spAutoFit/>
          </a:bodyPr>
          <a:lstStyle/>
          <a:p>
            <a:r>
              <a:rPr lang="en-AU" sz="1200" dirty="0">
                <a:solidFill>
                  <a:schemeClr val="bg1"/>
                </a:solidFill>
              </a:rPr>
              <a:t>M. Amjadipour et al. </a:t>
            </a:r>
            <a:r>
              <a:rPr lang="en-AU" sz="1200" i="1" dirty="0">
                <a:solidFill>
                  <a:schemeClr val="bg1"/>
                </a:solidFill>
              </a:rPr>
              <a:t>Nanotechnology</a:t>
            </a:r>
            <a:r>
              <a:rPr lang="en-AU" sz="1200" dirty="0">
                <a:solidFill>
                  <a:schemeClr val="bg1"/>
                </a:solidFill>
              </a:rPr>
              <a:t> </a:t>
            </a:r>
            <a:r>
              <a:rPr lang="en-AU" sz="1200" dirty="0" smtClean="0">
                <a:solidFill>
                  <a:schemeClr val="bg1"/>
                </a:solidFill>
              </a:rPr>
              <a:t>29.14</a:t>
            </a:r>
            <a:r>
              <a:rPr lang="en-AU" sz="1200" dirty="0" smtClean="0">
                <a:solidFill>
                  <a:schemeClr val="bg1"/>
                </a:solidFill>
              </a:rPr>
              <a:t> </a:t>
            </a:r>
            <a:r>
              <a:rPr lang="en-AU" sz="1200" dirty="0">
                <a:solidFill>
                  <a:schemeClr val="bg1"/>
                </a:solidFill>
              </a:rPr>
              <a:t>(</a:t>
            </a:r>
            <a:r>
              <a:rPr lang="en-AU" sz="1200" dirty="0" smtClean="0">
                <a:solidFill>
                  <a:schemeClr val="bg1"/>
                </a:solidFill>
              </a:rPr>
              <a:t>2018): </a:t>
            </a:r>
            <a:r>
              <a:rPr lang="en-AU" sz="1200" dirty="0" smtClean="0">
                <a:solidFill>
                  <a:schemeClr val="bg1"/>
                </a:solidFill>
              </a:rPr>
              <a:t>45601</a:t>
            </a:r>
            <a:r>
              <a:rPr lang="en-AU" sz="1200" dirty="0">
                <a:solidFill>
                  <a:schemeClr val="bg1"/>
                </a:solidFill>
              </a:rPr>
              <a:t>.</a:t>
            </a:r>
            <a:endParaRPr lang="en-US" sz="1126" dirty="0">
              <a:solidFill>
                <a:schemeClr val="bg1"/>
              </a:solidFill>
            </a:endParaRPr>
          </a:p>
        </p:txBody>
      </p:sp>
    </p:spTree>
    <p:extLst>
      <p:ext uri="{BB962C8B-B14F-4D97-AF65-F5344CB8AC3E}">
        <p14:creationId xmlns:p14="http://schemas.microsoft.com/office/powerpoint/2010/main" val="1206590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375005"/>
            <a:ext cx="9144000" cy="339995"/>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AU" sz="1013"/>
          </a:p>
        </p:txBody>
      </p:sp>
      <p:sp>
        <p:nvSpPr>
          <p:cNvPr id="3" name="Rectangle 2"/>
          <p:cNvSpPr/>
          <p:nvPr/>
        </p:nvSpPr>
        <p:spPr>
          <a:xfrm>
            <a:off x="1" y="5305262"/>
            <a:ext cx="9144000" cy="697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AU" sz="1013"/>
          </a:p>
        </p:txBody>
      </p:sp>
      <p:pic>
        <p:nvPicPr>
          <p:cNvPr id="4" name="Picture 8" descr="D:\Demo Poster material for Attendees\Images\QUT_Square_CMYK.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5283000"/>
            <a:ext cx="432000" cy="4320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p:cNvCxnSpPr/>
          <p:nvPr/>
        </p:nvCxnSpPr>
        <p:spPr>
          <a:xfrm>
            <a:off x="857250" y="772771"/>
            <a:ext cx="7429500" cy="0"/>
          </a:xfrm>
          <a:prstGeom prst="line">
            <a:avLst/>
          </a:prstGeom>
          <a:ln w="12700"/>
        </p:spPr>
        <p:style>
          <a:lnRef idx="1">
            <a:schemeClr val="dk1"/>
          </a:lnRef>
          <a:fillRef idx="0">
            <a:schemeClr val="dk1"/>
          </a:fillRef>
          <a:effectRef idx="0">
            <a:schemeClr val="dk1"/>
          </a:effectRef>
          <a:fontRef idx="minor">
            <a:schemeClr val="tx1"/>
          </a:fontRef>
        </p:style>
      </p:cxnSp>
      <p:sp>
        <p:nvSpPr>
          <p:cNvPr id="9" name="Rectangle 8"/>
          <p:cNvSpPr/>
          <p:nvPr/>
        </p:nvSpPr>
        <p:spPr>
          <a:xfrm>
            <a:off x="857250" y="201943"/>
            <a:ext cx="5692905" cy="461665"/>
          </a:xfrm>
          <a:prstGeom prst="rect">
            <a:avLst/>
          </a:prstGeom>
        </p:spPr>
        <p:txBody>
          <a:bodyPr wrap="none">
            <a:spAutoFit/>
          </a:bodyPr>
          <a:lstStyle/>
          <a:p>
            <a:r>
              <a:rPr lang="en-AU" sz="2400" dirty="0" smtClean="0"/>
              <a:t>Free-Standing </a:t>
            </a:r>
            <a:r>
              <a:rPr lang="en-AU" sz="2400" dirty="0"/>
              <a:t>Graphene on 3C-SiC/Si(111) </a:t>
            </a:r>
          </a:p>
        </p:txBody>
      </p:sp>
      <p:sp>
        <p:nvSpPr>
          <p:cNvPr id="13" name="Slide Number Placeholder 12"/>
          <p:cNvSpPr>
            <a:spLocks noGrp="1"/>
          </p:cNvSpPr>
          <p:nvPr>
            <p:ph type="sldNum" sz="quarter" idx="12"/>
          </p:nvPr>
        </p:nvSpPr>
        <p:spPr/>
        <p:txBody>
          <a:bodyPr/>
          <a:lstStyle/>
          <a:p>
            <a:fld id="{DEF8B8DC-D98D-4BFD-A5A7-B9270A0B29EB}" type="slidenum">
              <a:rPr lang="en-AU" smtClean="0"/>
              <a:pPr/>
              <a:t>16</a:t>
            </a:fld>
            <a:endParaRPr lang="en-AU"/>
          </a:p>
        </p:txBody>
      </p:sp>
      <p:grpSp>
        <p:nvGrpSpPr>
          <p:cNvPr id="16" name="Group 15"/>
          <p:cNvGrpSpPr/>
          <p:nvPr/>
        </p:nvGrpSpPr>
        <p:grpSpPr>
          <a:xfrm>
            <a:off x="215999" y="1164497"/>
            <a:ext cx="8780145" cy="3749040"/>
            <a:chOff x="10563006" y="-430627"/>
            <a:chExt cx="8780145" cy="3749040"/>
          </a:xfrm>
        </p:grpSpPr>
        <p:sp>
          <p:nvSpPr>
            <p:cNvPr id="15" name="Rectangle 14"/>
            <p:cNvSpPr/>
            <p:nvPr/>
          </p:nvSpPr>
          <p:spPr>
            <a:xfrm>
              <a:off x="10563006" y="-430627"/>
              <a:ext cx="8780145" cy="3749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12" name="Group 11"/>
            <p:cNvGrpSpPr/>
            <p:nvPr/>
          </p:nvGrpSpPr>
          <p:grpSpPr>
            <a:xfrm>
              <a:off x="10571884" y="-430627"/>
              <a:ext cx="8771267" cy="3315251"/>
              <a:chOff x="56820" y="110709"/>
              <a:chExt cx="8771267" cy="3315251"/>
            </a:xfrm>
          </p:grpSpPr>
          <p:pic>
            <p:nvPicPr>
              <p:cNvPr id="7" name="Picture 6" descr="\\qut.edu.au\Documents\StaffHome\StaffGroupA$\amjadipm\Desktop\H-Intercalation\Papers\H-intercalation\Figs\Fig.S1\Ambient.tif"/>
              <p:cNvPicPr/>
              <p:nvPr/>
            </p:nvPicPr>
            <p:blipFill>
              <a:blip r:embed="rId3">
                <a:extLst>
                  <a:ext uri="{28A0092B-C50C-407E-A947-70E740481C1C}">
                    <a14:useLocalDpi xmlns:a14="http://schemas.microsoft.com/office/drawing/2010/main" val="0"/>
                  </a:ext>
                </a:extLst>
              </a:blip>
              <a:srcRect/>
              <a:stretch>
                <a:fillRect/>
              </a:stretch>
            </p:blipFill>
            <p:spPr bwMode="auto">
              <a:xfrm>
                <a:off x="5991542" y="675838"/>
                <a:ext cx="2836545" cy="2231390"/>
              </a:xfrm>
              <a:prstGeom prst="rect">
                <a:avLst/>
              </a:prstGeom>
              <a:noFill/>
              <a:ln>
                <a:noFill/>
              </a:ln>
            </p:spPr>
          </p:pic>
          <p:pic>
            <p:nvPicPr>
              <p:cNvPr id="8" name="Picture 7" descr="\\qut.edu.au\Documents\StaffHome\StaffGroupA$\amjadipm\Desktop\H-Intercalation\Papers\H-intercalation\Figs\Fig.S1\LEED.tif"/>
              <p:cNvPicPr/>
              <p:nvPr/>
            </p:nvPicPr>
            <p:blipFill>
              <a:blip r:embed="rId4">
                <a:extLst>
                  <a:ext uri="{28A0092B-C50C-407E-A947-70E740481C1C}">
                    <a14:useLocalDpi xmlns:a14="http://schemas.microsoft.com/office/drawing/2010/main" val="0"/>
                  </a:ext>
                </a:extLst>
              </a:blip>
              <a:srcRect/>
              <a:stretch>
                <a:fillRect/>
              </a:stretch>
            </p:blipFill>
            <p:spPr bwMode="auto">
              <a:xfrm>
                <a:off x="56820" y="603385"/>
                <a:ext cx="5943600" cy="2822575"/>
              </a:xfrm>
              <a:prstGeom prst="rect">
                <a:avLst/>
              </a:prstGeom>
              <a:noFill/>
              <a:ln>
                <a:noFill/>
              </a:ln>
            </p:spPr>
          </p:pic>
          <p:sp>
            <p:nvSpPr>
              <p:cNvPr id="11" name="TextBox 10"/>
              <p:cNvSpPr txBox="1"/>
              <p:nvPr/>
            </p:nvSpPr>
            <p:spPr>
              <a:xfrm>
                <a:off x="490537" y="110709"/>
                <a:ext cx="3797193" cy="369332"/>
              </a:xfrm>
              <a:prstGeom prst="rect">
                <a:avLst/>
              </a:prstGeom>
              <a:noFill/>
            </p:spPr>
            <p:txBody>
              <a:bodyPr wrap="none" rtlCol="0">
                <a:spAutoFit/>
              </a:bodyPr>
              <a:lstStyle/>
              <a:p>
                <a:r>
                  <a:rPr lang="en-AU" dirty="0"/>
                  <a:t>H-intercalated graphene is stable in air</a:t>
                </a:r>
              </a:p>
            </p:txBody>
          </p:sp>
        </p:grpSp>
      </p:grpSp>
      <p:sp>
        <p:nvSpPr>
          <p:cNvPr id="14" name="TextBox 13"/>
          <p:cNvSpPr txBox="1"/>
          <p:nvPr/>
        </p:nvSpPr>
        <p:spPr>
          <a:xfrm>
            <a:off x="498629" y="5383471"/>
            <a:ext cx="3862660" cy="276999"/>
          </a:xfrm>
          <a:prstGeom prst="rect">
            <a:avLst/>
          </a:prstGeom>
          <a:noFill/>
        </p:spPr>
        <p:txBody>
          <a:bodyPr wrap="none" rtlCol="0">
            <a:spAutoFit/>
          </a:bodyPr>
          <a:lstStyle/>
          <a:p>
            <a:r>
              <a:rPr lang="en-AU" sz="1200" dirty="0">
                <a:solidFill>
                  <a:schemeClr val="bg1"/>
                </a:solidFill>
              </a:rPr>
              <a:t>M. Amjadipour et al. </a:t>
            </a:r>
            <a:r>
              <a:rPr lang="en-AU" sz="1200" i="1" dirty="0">
                <a:solidFill>
                  <a:schemeClr val="bg1"/>
                </a:solidFill>
              </a:rPr>
              <a:t>Nanotechnology</a:t>
            </a:r>
            <a:r>
              <a:rPr lang="en-AU" sz="1200" dirty="0">
                <a:solidFill>
                  <a:schemeClr val="bg1"/>
                </a:solidFill>
              </a:rPr>
              <a:t> </a:t>
            </a:r>
            <a:r>
              <a:rPr lang="en-AU" sz="1200" dirty="0" smtClean="0">
                <a:solidFill>
                  <a:schemeClr val="bg1"/>
                </a:solidFill>
              </a:rPr>
              <a:t>29.14</a:t>
            </a:r>
            <a:r>
              <a:rPr lang="en-AU" sz="1200" dirty="0" smtClean="0">
                <a:solidFill>
                  <a:schemeClr val="bg1"/>
                </a:solidFill>
              </a:rPr>
              <a:t> </a:t>
            </a:r>
            <a:r>
              <a:rPr lang="en-AU" sz="1200" dirty="0">
                <a:solidFill>
                  <a:schemeClr val="bg1"/>
                </a:solidFill>
              </a:rPr>
              <a:t>(</a:t>
            </a:r>
            <a:r>
              <a:rPr lang="en-AU" sz="1200" dirty="0" smtClean="0">
                <a:solidFill>
                  <a:schemeClr val="bg1"/>
                </a:solidFill>
              </a:rPr>
              <a:t>2018): </a:t>
            </a:r>
            <a:r>
              <a:rPr lang="en-AU" sz="1200" dirty="0" smtClean="0">
                <a:solidFill>
                  <a:schemeClr val="bg1"/>
                </a:solidFill>
              </a:rPr>
              <a:t>45601</a:t>
            </a:r>
            <a:r>
              <a:rPr lang="en-AU" sz="1200" dirty="0">
                <a:solidFill>
                  <a:schemeClr val="bg1"/>
                </a:solidFill>
              </a:rPr>
              <a:t>.</a:t>
            </a:r>
            <a:endParaRPr lang="en-US" sz="1126" dirty="0">
              <a:solidFill>
                <a:schemeClr val="bg1"/>
              </a:solidFill>
            </a:endParaRPr>
          </a:p>
        </p:txBody>
      </p:sp>
    </p:spTree>
    <p:extLst>
      <p:ext uri="{BB962C8B-B14F-4D97-AF65-F5344CB8AC3E}">
        <p14:creationId xmlns:p14="http://schemas.microsoft.com/office/powerpoint/2010/main" val="32332994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5375005"/>
            <a:ext cx="9144000" cy="339995"/>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AU" sz="1013"/>
          </a:p>
        </p:txBody>
      </p:sp>
      <p:sp>
        <p:nvSpPr>
          <p:cNvPr id="5" name="Rectangle 4"/>
          <p:cNvSpPr/>
          <p:nvPr/>
        </p:nvSpPr>
        <p:spPr>
          <a:xfrm>
            <a:off x="1" y="5305262"/>
            <a:ext cx="9144000" cy="697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AU" sz="1013"/>
          </a:p>
        </p:txBody>
      </p:sp>
      <p:pic>
        <p:nvPicPr>
          <p:cNvPr id="6" name="Picture 8" descr="D:\Demo Poster material for Attendees\Images\QUT_Square_CMYK.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5283000"/>
            <a:ext cx="432000" cy="432000"/>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p:cNvCxnSpPr/>
          <p:nvPr/>
        </p:nvCxnSpPr>
        <p:spPr>
          <a:xfrm>
            <a:off x="857250" y="772771"/>
            <a:ext cx="7429500" cy="0"/>
          </a:xfrm>
          <a:prstGeom prst="line">
            <a:avLst/>
          </a:prstGeom>
          <a:ln w="12700"/>
        </p:spPr>
        <p:style>
          <a:lnRef idx="1">
            <a:schemeClr val="dk1"/>
          </a:lnRef>
          <a:fillRef idx="0">
            <a:schemeClr val="dk1"/>
          </a:fillRef>
          <a:effectRef idx="0">
            <a:schemeClr val="dk1"/>
          </a:effectRef>
          <a:fontRef idx="minor">
            <a:schemeClr val="tx1"/>
          </a:fontRef>
        </p:style>
      </p:cxnSp>
      <p:sp>
        <p:nvSpPr>
          <p:cNvPr id="11" name="Title 1"/>
          <p:cNvSpPr txBox="1">
            <a:spLocks/>
          </p:cNvSpPr>
          <p:nvPr/>
        </p:nvSpPr>
        <p:spPr>
          <a:xfrm>
            <a:off x="857250" y="267381"/>
            <a:ext cx="7543800" cy="555459"/>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dirty="0" smtClean="0">
                <a:latin typeface="+mn-lt"/>
              </a:rPr>
              <a:t>Conclusion</a:t>
            </a:r>
            <a:endParaRPr lang="en-AU" sz="2400" dirty="0">
              <a:latin typeface="+mn-lt"/>
            </a:endParaRPr>
          </a:p>
        </p:txBody>
      </p:sp>
      <p:sp>
        <p:nvSpPr>
          <p:cNvPr id="3" name="TextBox 2"/>
          <p:cNvSpPr txBox="1"/>
          <p:nvPr/>
        </p:nvSpPr>
        <p:spPr>
          <a:xfrm>
            <a:off x="857250" y="1424654"/>
            <a:ext cx="3509872" cy="369332"/>
          </a:xfrm>
          <a:prstGeom prst="rect">
            <a:avLst/>
          </a:prstGeom>
          <a:noFill/>
        </p:spPr>
        <p:txBody>
          <a:bodyPr wrap="none" rtlCol="0">
            <a:spAutoFit/>
          </a:bodyPr>
          <a:lstStyle/>
          <a:p>
            <a:r>
              <a:rPr lang="en-AU" dirty="0" smtClean="0"/>
              <a:t>1- Epitaxial graphene growth on SiC</a:t>
            </a:r>
            <a:endParaRPr lang="en-AU" dirty="0"/>
          </a:p>
        </p:txBody>
      </p:sp>
      <p:sp>
        <p:nvSpPr>
          <p:cNvPr id="13" name="TextBox 12"/>
          <p:cNvSpPr txBox="1"/>
          <p:nvPr/>
        </p:nvSpPr>
        <p:spPr>
          <a:xfrm>
            <a:off x="857250" y="2209547"/>
            <a:ext cx="6059672" cy="369332"/>
          </a:xfrm>
          <a:prstGeom prst="rect">
            <a:avLst/>
          </a:prstGeom>
          <a:noFill/>
        </p:spPr>
        <p:txBody>
          <a:bodyPr wrap="none" rtlCol="0">
            <a:spAutoFit/>
          </a:bodyPr>
          <a:lstStyle/>
          <a:p>
            <a:r>
              <a:rPr lang="en-AU" dirty="0"/>
              <a:t>2</a:t>
            </a:r>
            <a:r>
              <a:rPr lang="en-AU" dirty="0" smtClean="0"/>
              <a:t>- Effect of atomic hydrogen etching of SiC on graphene growth</a:t>
            </a:r>
            <a:endParaRPr lang="en-AU" dirty="0"/>
          </a:p>
        </p:txBody>
      </p:sp>
      <p:sp>
        <p:nvSpPr>
          <p:cNvPr id="14" name="TextBox 13"/>
          <p:cNvSpPr txBox="1"/>
          <p:nvPr/>
        </p:nvSpPr>
        <p:spPr>
          <a:xfrm>
            <a:off x="857250" y="3011108"/>
            <a:ext cx="6390852" cy="369332"/>
          </a:xfrm>
          <a:prstGeom prst="rect">
            <a:avLst/>
          </a:prstGeom>
          <a:noFill/>
        </p:spPr>
        <p:txBody>
          <a:bodyPr wrap="none" rtlCol="0">
            <a:spAutoFit/>
          </a:bodyPr>
          <a:lstStyle/>
          <a:p>
            <a:r>
              <a:rPr lang="en-AU" dirty="0"/>
              <a:t>3</a:t>
            </a:r>
            <a:r>
              <a:rPr lang="en-AU" dirty="0" smtClean="0"/>
              <a:t>- </a:t>
            </a:r>
            <a:r>
              <a:rPr lang="en-AU" dirty="0"/>
              <a:t>Fabricating graphene nanoribbons using focused ion beam (FIB)</a:t>
            </a:r>
          </a:p>
        </p:txBody>
      </p:sp>
      <p:sp>
        <p:nvSpPr>
          <p:cNvPr id="15" name="TextBox 14"/>
          <p:cNvSpPr txBox="1"/>
          <p:nvPr/>
        </p:nvSpPr>
        <p:spPr>
          <a:xfrm>
            <a:off x="857249" y="3882505"/>
            <a:ext cx="7045711" cy="369332"/>
          </a:xfrm>
          <a:prstGeom prst="rect">
            <a:avLst/>
          </a:prstGeom>
          <a:noFill/>
        </p:spPr>
        <p:txBody>
          <a:bodyPr wrap="none" rtlCol="0">
            <a:spAutoFit/>
          </a:bodyPr>
          <a:lstStyle/>
          <a:p>
            <a:r>
              <a:rPr lang="en-AU" dirty="0"/>
              <a:t>4</a:t>
            </a:r>
            <a:r>
              <a:rPr lang="en-AU" dirty="0" smtClean="0"/>
              <a:t>- </a:t>
            </a:r>
            <a:r>
              <a:rPr lang="en-AU" dirty="0"/>
              <a:t>Producing free standing graphene on SiC by atomic hydrogen </a:t>
            </a:r>
            <a:r>
              <a:rPr lang="en-AU" dirty="0" smtClean="0"/>
              <a:t>exposure</a:t>
            </a:r>
            <a:endParaRPr lang="en-AU" dirty="0"/>
          </a:p>
        </p:txBody>
      </p:sp>
    </p:spTree>
    <p:extLst>
      <p:ext uri="{BB962C8B-B14F-4D97-AF65-F5344CB8AC3E}">
        <p14:creationId xmlns:p14="http://schemas.microsoft.com/office/powerpoint/2010/main" val="1878958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p:cNvCxnSpPr/>
          <p:nvPr/>
        </p:nvCxnSpPr>
        <p:spPr>
          <a:xfrm>
            <a:off x="857250" y="772771"/>
            <a:ext cx="7429500" cy="0"/>
          </a:xfrm>
          <a:prstGeom prst="line">
            <a:avLst/>
          </a:prstGeom>
          <a:ln w="12700"/>
        </p:spPr>
        <p:style>
          <a:lnRef idx="1">
            <a:schemeClr val="dk1"/>
          </a:lnRef>
          <a:fillRef idx="0">
            <a:schemeClr val="dk1"/>
          </a:fillRef>
          <a:effectRef idx="0">
            <a:schemeClr val="dk1"/>
          </a:effectRef>
          <a:fontRef idx="minor">
            <a:schemeClr val="tx1"/>
          </a:fontRef>
        </p:style>
      </p:cxnSp>
      <p:sp>
        <p:nvSpPr>
          <p:cNvPr id="14" name="Title 1"/>
          <p:cNvSpPr txBox="1">
            <a:spLocks/>
          </p:cNvSpPr>
          <p:nvPr/>
        </p:nvSpPr>
        <p:spPr>
          <a:xfrm>
            <a:off x="857250" y="267381"/>
            <a:ext cx="7543800" cy="555459"/>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dirty="0"/>
              <a:t>Acknowledgements</a:t>
            </a:r>
          </a:p>
        </p:txBody>
      </p:sp>
      <p:sp>
        <p:nvSpPr>
          <p:cNvPr id="3" name="Rectangle 2"/>
          <p:cNvSpPr/>
          <p:nvPr/>
        </p:nvSpPr>
        <p:spPr>
          <a:xfrm>
            <a:off x="593090" y="3035219"/>
            <a:ext cx="7113732" cy="815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v"/>
            </a:pPr>
            <a:r>
              <a:rPr lang="en-US" sz="1600" dirty="0" smtClean="0">
                <a:solidFill>
                  <a:schemeClr val="tx1"/>
                </a:solidFill>
              </a:rPr>
              <a:t>Australian Synchrotron</a:t>
            </a:r>
            <a:r>
              <a:rPr lang="en-US" sz="1600" dirty="0" smtClean="0">
                <a:solidFill>
                  <a:schemeClr val="tx1"/>
                </a:solidFill>
              </a:rPr>
              <a:t>: </a:t>
            </a:r>
            <a:endParaRPr lang="en-US" sz="1600" dirty="0" smtClean="0">
              <a:solidFill>
                <a:schemeClr val="tx1"/>
              </a:solidFill>
            </a:endParaRPr>
          </a:p>
          <a:p>
            <a:r>
              <a:rPr lang="en-US" sz="1600" dirty="0" err="1" smtClean="0">
                <a:solidFill>
                  <a:schemeClr val="tx1"/>
                </a:solidFill>
              </a:rPr>
              <a:t>Dr</a:t>
            </a:r>
            <a:r>
              <a:rPr lang="en-US" sz="1600" dirty="0" smtClean="0">
                <a:solidFill>
                  <a:schemeClr val="tx1"/>
                </a:solidFill>
              </a:rPr>
              <a:t> </a:t>
            </a:r>
            <a:r>
              <a:rPr lang="en-US" sz="1600" dirty="0" smtClean="0">
                <a:solidFill>
                  <a:schemeClr val="tx1"/>
                </a:solidFill>
              </a:rPr>
              <a:t>Anton Tadich.</a:t>
            </a:r>
            <a:endParaRPr lang="en-AU" sz="1600" dirty="0">
              <a:solidFill>
                <a:schemeClr val="tx1"/>
              </a:solidFill>
            </a:endParaRPr>
          </a:p>
        </p:txBody>
      </p:sp>
      <p:sp>
        <p:nvSpPr>
          <p:cNvPr id="15" name="Rectangle 14"/>
          <p:cNvSpPr/>
          <p:nvPr/>
        </p:nvSpPr>
        <p:spPr>
          <a:xfrm>
            <a:off x="593090" y="1067424"/>
            <a:ext cx="7113732" cy="9041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v"/>
            </a:pPr>
            <a:r>
              <a:rPr lang="en-US" sz="1600" dirty="0" smtClean="0">
                <a:solidFill>
                  <a:schemeClr val="tx1"/>
                </a:solidFill>
              </a:rPr>
              <a:t>Supervisory Team: </a:t>
            </a:r>
          </a:p>
          <a:p>
            <a:r>
              <a:rPr lang="en-US" sz="1600" dirty="0" smtClean="0">
                <a:solidFill>
                  <a:schemeClr val="tx1"/>
                </a:solidFill>
              </a:rPr>
              <a:t>Prof Nunzio Motta, Prof Francesca Iacopi, </a:t>
            </a:r>
            <a:r>
              <a:rPr lang="en-US" sz="1600" dirty="0" err="1" smtClean="0">
                <a:solidFill>
                  <a:schemeClr val="tx1"/>
                </a:solidFill>
              </a:rPr>
              <a:t>Dr</a:t>
            </a:r>
            <a:r>
              <a:rPr lang="en-US" sz="1600" dirty="0" smtClean="0">
                <a:solidFill>
                  <a:schemeClr val="tx1"/>
                </a:solidFill>
              </a:rPr>
              <a:t> Jennifer MacLeod, Prof Jose Alarco.</a:t>
            </a:r>
            <a:endParaRPr lang="en-US" sz="1600" dirty="0">
              <a:solidFill>
                <a:schemeClr val="tx1"/>
              </a:solidFill>
            </a:endParaRPr>
          </a:p>
        </p:txBody>
      </p:sp>
      <p:sp>
        <p:nvSpPr>
          <p:cNvPr id="16" name="Rectangle 15"/>
          <p:cNvSpPr/>
          <p:nvPr/>
        </p:nvSpPr>
        <p:spPr>
          <a:xfrm>
            <a:off x="593090" y="1963801"/>
            <a:ext cx="7926532" cy="9041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v"/>
            </a:pPr>
            <a:r>
              <a:rPr lang="en-US" sz="1600" dirty="0" smtClean="0">
                <a:solidFill>
                  <a:schemeClr val="tx1"/>
                </a:solidFill>
              </a:rPr>
              <a:t>CARF:  </a:t>
            </a:r>
          </a:p>
          <a:p>
            <a:r>
              <a:rPr lang="en-US" sz="1600" dirty="0" err="1" smtClean="0">
                <a:solidFill>
                  <a:schemeClr val="tx1"/>
                </a:solidFill>
              </a:rPr>
              <a:t>Dr</a:t>
            </a:r>
            <a:r>
              <a:rPr lang="en-US" sz="1600" dirty="0" smtClean="0">
                <a:solidFill>
                  <a:schemeClr val="tx1"/>
                </a:solidFill>
              </a:rPr>
              <a:t> Annalena Wolf, </a:t>
            </a:r>
            <a:r>
              <a:rPr lang="en-US" sz="1600" dirty="0" err="1" smtClean="0">
                <a:solidFill>
                  <a:schemeClr val="tx1"/>
                </a:solidFill>
              </a:rPr>
              <a:t>Dr</a:t>
            </a:r>
            <a:r>
              <a:rPr lang="en-US" sz="1600" dirty="0" smtClean="0">
                <a:solidFill>
                  <a:schemeClr val="tx1"/>
                </a:solidFill>
              </a:rPr>
              <a:t> Josh </a:t>
            </a:r>
            <a:r>
              <a:rPr lang="en-US" sz="1600" dirty="0">
                <a:solidFill>
                  <a:schemeClr val="tx1"/>
                </a:solidFill>
              </a:rPr>
              <a:t>Lipton </a:t>
            </a:r>
            <a:r>
              <a:rPr lang="en-US" sz="1600" dirty="0" err="1" smtClean="0">
                <a:solidFill>
                  <a:schemeClr val="tx1"/>
                </a:solidFill>
              </a:rPr>
              <a:t>Duffin</a:t>
            </a:r>
            <a:r>
              <a:rPr lang="en-US" sz="1600" dirty="0" smtClean="0">
                <a:solidFill>
                  <a:schemeClr val="tx1"/>
                </a:solidFill>
              </a:rPr>
              <a:t>, </a:t>
            </a:r>
            <a:r>
              <a:rPr lang="en-US" sz="1600" dirty="0" err="1" smtClean="0">
                <a:solidFill>
                  <a:schemeClr val="tx1"/>
                </a:solidFill>
              </a:rPr>
              <a:t>Dr</a:t>
            </a:r>
            <a:r>
              <a:rPr lang="en-US" sz="1600" dirty="0" smtClean="0">
                <a:solidFill>
                  <a:schemeClr val="tx1"/>
                </a:solidFill>
              </a:rPr>
              <a:t> Peter Hines, </a:t>
            </a:r>
            <a:r>
              <a:rPr lang="en-US" sz="1600" dirty="0" err="1" smtClean="0">
                <a:solidFill>
                  <a:schemeClr val="tx1"/>
                </a:solidFill>
              </a:rPr>
              <a:t>Dr</a:t>
            </a:r>
            <a:r>
              <a:rPr lang="en-US" sz="1600" dirty="0" smtClean="0">
                <a:solidFill>
                  <a:schemeClr val="tx1"/>
                </a:solidFill>
              </a:rPr>
              <a:t> Jamie Riches, </a:t>
            </a:r>
            <a:r>
              <a:rPr lang="en-US" sz="1600" dirty="0" err="1" smtClean="0">
                <a:solidFill>
                  <a:schemeClr val="tx1"/>
                </a:solidFill>
              </a:rPr>
              <a:t>Dr</a:t>
            </a:r>
            <a:r>
              <a:rPr lang="en-US" sz="1600" dirty="0">
                <a:solidFill>
                  <a:schemeClr val="tx1"/>
                </a:solidFill>
              </a:rPr>
              <a:t> Christopher East.</a:t>
            </a:r>
          </a:p>
        </p:txBody>
      </p:sp>
      <p:pic>
        <p:nvPicPr>
          <p:cNvPr id="17" name="Picture 8" descr="D:\Demo Poster material for Attendees\Images\QUT_Square_CMYK.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03012" y="1230771"/>
            <a:ext cx="1071418" cy="1071418"/>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p:cNvSpPr/>
          <p:nvPr/>
        </p:nvSpPr>
        <p:spPr>
          <a:xfrm>
            <a:off x="593090" y="4912209"/>
            <a:ext cx="3955185" cy="338554"/>
          </a:xfrm>
          <a:prstGeom prst="rect">
            <a:avLst/>
          </a:prstGeom>
        </p:spPr>
        <p:txBody>
          <a:bodyPr wrap="none">
            <a:spAutoFit/>
          </a:bodyPr>
          <a:lstStyle/>
          <a:p>
            <a:pPr marL="285750" indent="-285750" fontAlgn="base">
              <a:buFont typeface="Wingdings" panose="05000000000000000000" pitchFamily="2" charset="2"/>
              <a:buChar char="v"/>
            </a:pPr>
            <a:r>
              <a:rPr lang="en-AU" sz="1600" dirty="0">
                <a:solidFill>
                  <a:srgbClr val="191919"/>
                </a:solidFill>
              </a:rPr>
              <a:t>Central Analytical Research </a:t>
            </a:r>
            <a:r>
              <a:rPr lang="en-AU" sz="1600" dirty="0" smtClean="0">
                <a:solidFill>
                  <a:srgbClr val="191919"/>
                </a:solidFill>
              </a:rPr>
              <a:t>Facility (CARF)</a:t>
            </a:r>
            <a:endParaRPr lang="en-AU" sz="1600" i="0" dirty="0">
              <a:solidFill>
                <a:srgbClr val="191919"/>
              </a:solidFill>
              <a:effectLst/>
            </a:endParaRPr>
          </a:p>
        </p:txBody>
      </p:sp>
      <p:pic>
        <p:nvPicPr>
          <p:cNvPr id="19" name="Picture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0725" y="3719411"/>
            <a:ext cx="3343275" cy="1362075"/>
          </a:xfrm>
          <a:prstGeom prst="rect">
            <a:avLst/>
          </a:prstGeom>
        </p:spPr>
      </p:pic>
      <p:sp>
        <p:nvSpPr>
          <p:cNvPr id="10" name="Rectangle 9"/>
          <p:cNvSpPr/>
          <p:nvPr/>
        </p:nvSpPr>
        <p:spPr>
          <a:xfrm>
            <a:off x="589280" y="3929741"/>
            <a:ext cx="7113732" cy="815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v"/>
            </a:pPr>
            <a:r>
              <a:rPr lang="en-US" sz="1600" dirty="0" smtClean="0">
                <a:solidFill>
                  <a:schemeClr val="tx1"/>
                </a:solidFill>
              </a:rPr>
              <a:t>Team mates: </a:t>
            </a:r>
          </a:p>
          <a:p>
            <a:r>
              <a:rPr lang="en-US" sz="1600" dirty="0" err="1" smtClean="0">
                <a:solidFill>
                  <a:schemeClr val="tx1"/>
                </a:solidFill>
              </a:rPr>
              <a:t>Dr</a:t>
            </a:r>
            <a:r>
              <a:rPr lang="en-US" sz="1600" dirty="0" smtClean="0">
                <a:solidFill>
                  <a:schemeClr val="tx1"/>
                </a:solidFill>
              </a:rPr>
              <a:t> Bharati Gupta, Jonathan Bradford, Nima </a:t>
            </a:r>
            <a:r>
              <a:rPr lang="en-US" sz="1600" dirty="0" smtClean="0">
                <a:solidFill>
                  <a:schemeClr val="tx1"/>
                </a:solidFill>
              </a:rPr>
              <a:t>Khoshsirat.</a:t>
            </a:r>
            <a:endParaRPr lang="en-AU" sz="1600" dirty="0">
              <a:solidFill>
                <a:schemeClr val="tx1"/>
              </a:solidFill>
            </a:endParaRPr>
          </a:p>
        </p:txBody>
      </p:sp>
    </p:spTree>
    <p:extLst>
      <p:ext uri="{BB962C8B-B14F-4D97-AF65-F5344CB8AC3E}">
        <p14:creationId xmlns:p14="http://schemas.microsoft.com/office/powerpoint/2010/main" val="41149630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2929</TotalTime>
  <Words>1876</Words>
  <Application>Microsoft Office PowerPoint</Application>
  <PresentationFormat>On-screen Show (16:10)</PresentationFormat>
  <Paragraphs>225</Paragraphs>
  <Slides>18</Slides>
  <Notes>16</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18</vt:i4>
      </vt:variant>
    </vt:vector>
  </HeadingPairs>
  <TitlesOfParts>
    <vt:vector size="29" baseType="lpstr">
      <vt:lpstr>Abadi MT Condensed Light</vt:lpstr>
      <vt:lpstr>Arial</vt:lpstr>
      <vt:lpstr>Arial Narrow</vt:lpstr>
      <vt:lpstr>Calibri</vt:lpstr>
      <vt:lpstr>Calibri Light</vt:lpstr>
      <vt:lpstr>Cambria Math</vt:lpstr>
      <vt:lpstr>Times New Roman</vt:lpstr>
      <vt:lpstr>TimesLTStd-Roman</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Queensland University of Technology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Mojtaba Amjadi Pour</dc:creator>
  <cp:lastModifiedBy>Mojtaba Amjadi Pour</cp:lastModifiedBy>
  <cp:revision>197</cp:revision>
  <dcterms:created xsi:type="dcterms:W3CDTF">2017-01-19T00:44:18Z</dcterms:created>
  <dcterms:modified xsi:type="dcterms:W3CDTF">2018-08-14T23:02:42Z</dcterms:modified>
</cp:coreProperties>
</file>