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74" r:id="rId4"/>
    <p:sldId id="262" r:id="rId5"/>
    <p:sldId id="263" r:id="rId6"/>
    <p:sldId id="264" r:id="rId7"/>
    <p:sldId id="265" r:id="rId8"/>
    <p:sldId id="27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6" r:id="rId17"/>
    <p:sldId id="277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738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483C12-CB19-4C1F-9198-C9D9F8817E9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B6BFEF9-A7CC-41DB-A800-0E9053D843ED}">
      <dgm:prSet phldrT="[文本]" custT="1"/>
      <dgm:spPr/>
      <dgm:t>
        <a:bodyPr/>
        <a:lstStyle/>
        <a:p>
          <a:r>
            <a: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F-K phonons of oxides</a:t>
          </a:r>
          <a:endParaRPr lang="zh-CN" alt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5A99E-50C5-4431-B8BA-5CC3BA29BEAE}" type="parTrans" cxnId="{F77E5EF9-DACE-4E97-BFA3-9CAE79752A04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373A9C-BFB3-4F2A-AAA7-E917040B4A5B}" type="sibTrans" cxnId="{F77E5EF9-DACE-4E97-BFA3-9CAE79752A04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4A0920-F165-40C9-A57B-83754CDFD443}">
      <dgm:prSet phldrT="[文本]" custT="1"/>
      <dgm:spPr/>
      <dgm:t>
        <a:bodyPr/>
        <a:lstStyle/>
        <a:p>
          <a:r>
            <a: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Superconductivity Enhancement</a:t>
          </a:r>
          <a:endParaRPr lang="zh-CN" alt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5F07BA-4CC9-4C8A-8492-12A6C6670C65}" type="parTrans" cxnId="{9787E203-FF17-45DB-869F-18B2BB0D85A4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6C3DC6-8EA1-4543-962E-7F8595C11354}" type="sibTrans" cxnId="{9787E203-FF17-45DB-869F-18B2BB0D85A4}">
      <dgm:prSet/>
      <dgm:spPr/>
      <dgm:t>
        <a:bodyPr/>
        <a:lstStyle/>
        <a:p>
          <a:endParaRPr lang="zh-CN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531575-85A6-449F-8265-0E494DF61515}" type="pres">
      <dgm:prSet presAssocID="{3D483C12-CB19-4C1F-9198-C9D9F8817E9F}" presName="Name0" presStyleCnt="0">
        <dgm:presLayoutVars>
          <dgm:dir/>
          <dgm:resizeHandles val="exact"/>
        </dgm:presLayoutVars>
      </dgm:prSet>
      <dgm:spPr/>
    </dgm:pt>
    <dgm:pt modelId="{036B6D5B-F565-4A23-B4B8-3431229D53D5}" type="pres">
      <dgm:prSet presAssocID="{5B6BFEF9-A7CC-41DB-A800-0E9053D843ED}" presName="node" presStyleLbl="node1" presStyleIdx="0" presStyleCnt="2" custLinFactNeighborY="764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38A9AC-0254-4798-86EB-A6DE133074A2}" type="pres">
      <dgm:prSet presAssocID="{34373A9C-BFB3-4F2A-AAA7-E917040B4A5B}" presName="sibTrans" presStyleLbl="sibTrans2D1" presStyleIdx="0" presStyleCnt="1" custScaleX="102287" custScaleY="76141"/>
      <dgm:spPr/>
      <dgm:t>
        <a:bodyPr/>
        <a:lstStyle/>
        <a:p>
          <a:endParaRPr lang="zh-CN" altLang="en-US"/>
        </a:p>
      </dgm:t>
    </dgm:pt>
    <dgm:pt modelId="{0F6A7B3D-34BC-4522-80DC-8BD96CD37A4B}" type="pres">
      <dgm:prSet presAssocID="{34373A9C-BFB3-4F2A-AAA7-E917040B4A5B}" presName="connectorText" presStyleLbl="sibTrans2D1" presStyleIdx="0" presStyleCnt="1"/>
      <dgm:spPr/>
      <dgm:t>
        <a:bodyPr/>
        <a:lstStyle/>
        <a:p>
          <a:endParaRPr lang="zh-CN" altLang="en-US"/>
        </a:p>
      </dgm:t>
    </dgm:pt>
    <dgm:pt modelId="{007DE126-00E4-403E-9E1C-195373D7D94A}" type="pres">
      <dgm:prSet presAssocID="{984A0920-F165-40C9-A57B-83754CDFD443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77E5EF9-DACE-4E97-BFA3-9CAE79752A04}" srcId="{3D483C12-CB19-4C1F-9198-C9D9F8817E9F}" destId="{5B6BFEF9-A7CC-41DB-A800-0E9053D843ED}" srcOrd="0" destOrd="0" parTransId="{15D5A99E-50C5-4431-B8BA-5CC3BA29BEAE}" sibTransId="{34373A9C-BFB3-4F2A-AAA7-E917040B4A5B}"/>
    <dgm:cxn modelId="{51FAD743-27E2-4544-99B2-97102074DC79}" type="presOf" srcId="{34373A9C-BFB3-4F2A-AAA7-E917040B4A5B}" destId="{1338A9AC-0254-4798-86EB-A6DE133074A2}" srcOrd="0" destOrd="0" presId="urn:microsoft.com/office/officeart/2005/8/layout/process1"/>
    <dgm:cxn modelId="{9787E203-FF17-45DB-869F-18B2BB0D85A4}" srcId="{3D483C12-CB19-4C1F-9198-C9D9F8817E9F}" destId="{984A0920-F165-40C9-A57B-83754CDFD443}" srcOrd="1" destOrd="0" parTransId="{BA5F07BA-4CC9-4C8A-8492-12A6C6670C65}" sibTransId="{896C3DC6-8EA1-4543-962E-7F8595C11354}"/>
    <dgm:cxn modelId="{F7823408-B45C-40A6-9B21-D21396B90B61}" type="presOf" srcId="{984A0920-F165-40C9-A57B-83754CDFD443}" destId="{007DE126-00E4-403E-9E1C-195373D7D94A}" srcOrd="0" destOrd="0" presId="urn:microsoft.com/office/officeart/2005/8/layout/process1"/>
    <dgm:cxn modelId="{4B247212-C837-4A60-99FC-098D0BD57AE1}" type="presOf" srcId="{3D483C12-CB19-4C1F-9198-C9D9F8817E9F}" destId="{50531575-85A6-449F-8265-0E494DF61515}" srcOrd="0" destOrd="0" presId="urn:microsoft.com/office/officeart/2005/8/layout/process1"/>
    <dgm:cxn modelId="{6A126B8A-BABE-48E2-9EA6-85DE33B53D1D}" type="presOf" srcId="{34373A9C-BFB3-4F2A-AAA7-E917040B4A5B}" destId="{0F6A7B3D-34BC-4522-80DC-8BD96CD37A4B}" srcOrd="1" destOrd="0" presId="urn:microsoft.com/office/officeart/2005/8/layout/process1"/>
    <dgm:cxn modelId="{39B9C12A-87C9-4447-9153-BABD356733E6}" type="presOf" srcId="{5B6BFEF9-A7CC-41DB-A800-0E9053D843ED}" destId="{036B6D5B-F565-4A23-B4B8-3431229D53D5}" srcOrd="0" destOrd="0" presId="urn:microsoft.com/office/officeart/2005/8/layout/process1"/>
    <dgm:cxn modelId="{328708CA-0031-46CE-ABFD-CC7214A1A7B4}" type="presParOf" srcId="{50531575-85A6-449F-8265-0E494DF61515}" destId="{036B6D5B-F565-4A23-B4B8-3431229D53D5}" srcOrd="0" destOrd="0" presId="urn:microsoft.com/office/officeart/2005/8/layout/process1"/>
    <dgm:cxn modelId="{B87EAD71-D209-4300-BEEA-749F644B382F}" type="presParOf" srcId="{50531575-85A6-449F-8265-0E494DF61515}" destId="{1338A9AC-0254-4798-86EB-A6DE133074A2}" srcOrd="1" destOrd="0" presId="urn:microsoft.com/office/officeart/2005/8/layout/process1"/>
    <dgm:cxn modelId="{5CA5FAF5-EE52-44AB-9EE7-56E50E199FE5}" type="presParOf" srcId="{1338A9AC-0254-4798-86EB-A6DE133074A2}" destId="{0F6A7B3D-34BC-4522-80DC-8BD96CD37A4B}" srcOrd="0" destOrd="0" presId="urn:microsoft.com/office/officeart/2005/8/layout/process1"/>
    <dgm:cxn modelId="{012E8825-5134-41F5-A544-719648BBF943}" type="presParOf" srcId="{50531575-85A6-449F-8265-0E494DF61515}" destId="{007DE126-00E4-403E-9E1C-195373D7D94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B6D5B-F565-4A23-B4B8-3431229D53D5}">
      <dsp:nvSpPr>
        <dsp:cNvPr id="0" name=""/>
        <dsp:cNvSpPr/>
      </dsp:nvSpPr>
      <dsp:spPr>
        <a:xfrm>
          <a:off x="5692" y="0"/>
          <a:ext cx="3465897" cy="735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F-K phonons of oxides</a:t>
          </a:r>
          <a:endParaRPr lang="zh-CN" alt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4" y="21552"/>
        <a:ext cx="3422793" cy="692752"/>
      </dsp:txXfrm>
    </dsp:sp>
    <dsp:sp modelId="{1338A9AC-0254-4798-86EB-A6DE133074A2}">
      <dsp:nvSpPr>
        <dsp:cNvPr id="0" name=""/>
        <dsp:cNvSpPr/>
      </dsp:nvSpPr>
      <dsp:spPr>
        <a:xfrm>
          <a:off x="3809777" y="87783"/>
          <a:ext cx="751574" cy="560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9777" y="199841"/>
        <a:ext cx="583488" cy="336172"/>
      </dsp:txXfrm>
    </dsp:sp>
    <dsp:sp modelId="{007DE126-00E4-403E-9E1C-195373D7D94A}">
      <dsp:nvSpPr>
        <dsp:cNvPr id="0" name=""/>
        <dsp:cNvSpPr/>
      </dsp:nvSpPr>
      <dsp:spPr>
        <a:xfrm>
          <a:off x="4857948" y="0"/>
          <a:ext cx="3465897" cy="7358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Superconductivity Enhancement</a:t>
          </a:r>
          <a:endParaRPr lang="zh-CN" alt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79500" y="21552"/>
        <a:ext cx="3422793" cy="692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D1DED-85EE-4311-A7D2-367A698912D6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87BEE-0890-4077-ABC2-6561072E25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925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0.002A</a:t>
            </a:r>
          </a:p>
          <a:p>
            <a:r>
              <a:rPr lang="en-US" altLang="zh-CN" dirty="0" smtClean="0"/>
              <a:t>3meV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666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352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Bulk: </a:t>
            </a:r>
            <a:r>
              <a:rPr lang="en-US" altLang="zh-CN" dirty="0" err="1" smtClean="0"/>
              <a:t>colinear</a:t>
            </a:r>
            <a:r>
              <a:rPr lang="en-US" altLang="zh-CN" dirty="0" smtClean="0"/>
              <a:t>; 20 </a:t>
            </a:r>
            <a:r>
              <a:rPr lang="en-US" altLang="zh-CN" dirty="0" err="1" smtClean="0"/>
              <a:t>meV</a:t>
            </a:r>
            <a:r>
              <a:rPr lang="en-US" altLang="zh-CN" dirty="0" smtClean="0"/>
              <a:t> the most important. Cal: Checkerboard &amp; </a:t>
            </a:r>
            <a:r>
              <a:rPr lang="en-US" altLang="zh-CN" dirty="0" err="1" smtClean="0"/>
              <a:t>colinear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CECD0-46A7-4C12-AD43-52D96516088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742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078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893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a summary at the beginning. F: force constant,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is the phonon polarization vector and e(m-n) is the unit vector in the direction from electron site m and ion site n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13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22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34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62742-7B61-4319-91A9-2A65DDE3E9C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64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72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62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38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55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37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353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41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98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3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10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39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FC07E-FC33-4732-86A1-80682221250A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DE008-3FD5-4917-9DAC-10E1D0E22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309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m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3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5.png"/><Relationship Id="rId4" Type="http://schemas.openxmlformats.org/officeDocument/2006/relationships/image" Target="../media/image30.jp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340768"/>
            <a:ext cx="8496944" cy="1878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200" b="1" dirty="0">
                <a:latin typeface="Arial" pitchFamily="34" charset="0"/>
                <a:cs typeface="Arial" pitchFamily="34" charset="0"/>
              </a:rPr>
              <a:t>The role of lattice dynamics in the superconductivity enhancement at </a:t>
            </a:r>
            <a:r>
              <a:rPr lang="en-US" altLang="zh-CN" sz="3200" b="1" dirty="0" err="1">
                <a:latin typeface="Arial" pitchFamily="34" charset="0"/>
                <a:cs typeface="Arial" pitchFamily="34" charset="0"/>
              </a:rPr>
              <a:t>FeSe</a:t>
            </a:r>
            <a:r>
              <a:rPr lang="en-US" altLang="zh-CN" sz="3200" b="1" dirty="0">
                <a:latin typeface="Arial" pitchFamily="34" charset="0"/>
                <a:cs typeface="Arial" pitchFamily="34" charset="0"/>
              </a:rPr>
              <a:t>/SrTiO</a:t>
            </a:r>
            <a:r>
              <a:rPr lang="en-US" altLang="zh-CN" sz="3200" b="1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zh-CN" sz="3200" b="1" dirty="0">
                <a:latin typeface="Arial" pitchFamily="34" charset="0"/>
                <a:cs typeface="Arial" pitchFamily="34" charset="0"/>
              </a:rPr>
              <a:t> interface</a:t>
            </a:r>
            <a:endParaRPr lang="zh-CN" alt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4306" y="3726159"/>
            <a:ext cx="6411371" cy="113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i="1" dirty="0" err="1">
                <a:latin typeface="Times New Roman" pitchFamily="18" charset="0"/>
                <a:cs typeface="Times New Roman" pitchFamily="18" charset="0"/>
              </a:rPr>
              <a:t>Jiandong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i="1" dirty="0" err="1">
                <a:latin typeface="Times New Roman" pitchFamily="18" charset="0"/>
                <a:cs typeface="Times New Roman" pitchFamily="18" charset="0"/>
              </a:rPr>
              <a:t>Guo</a:t>
            </a:r>
            <a:endParaRPr lang="zh-CN" altLang="zh-CN" sz="24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Institute of Physics, Chinese Academy of 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Sciences</a:t>
            </a:r>
            <a:endParaRPr lang="zh-CN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I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059363"/>
            <a:ext cx="151288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023298" y="6328570"/>
            <a:ext cx="3984629" cy="384175"/>
            <a:chOff x="3646" y="4068"/>
            <a:chExt cx="2510" cy="242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3674" y="4068"/>
              <a:ext cx="2426" cy="27"/>
            </a:xfrm>
            <a:prstGeom prst="rect">
              <a:avLst/>
            </a:prstGeom>
            <a:gradFill rotWithShape="0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646" y="4097"/>
              <a:ext cx="251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l" eaLnBrk="1" hangingPunct="1"/>
              <a:r>
                <a:rPr lang="en-US" altLang="zh-CN" sz="1600" b="1" dirty="0" smtClean="0">
                  <a:latin typeface="Comic Sans MS" pitchFamily="66" charset="0"/>
                </a:rPr>
                <a:t>VASSCAA-9, Aug. 15, </a:t>
              </a:r>
              <a:r>
                <a:rPr lang="en-US" altLang="zh-CN" sz="1600" b="1" dirty="0">
                  <a:latin typeface="Comic Sans MS" pitchFamily="66" charset="0"/>
                </a:rPr>
                <a:t>2018, </a:t>
              </a:r>
              <a:r>
                <a:rPr lang="en-US" altLang="zh-CN" sz="1600" b="1" dirty="0" smtClean="0">
                  <a:latin typeface="Comic Sans MS" pitchFamily="66" charset="0"/>
                </a:rPr>
                <a:t>Sydney</a:t>
              </a:r>
              <a:endParaRPr lang="zh-CN" altLang="en-US" sz="1600" b="1" dirty="0">
                <a:latin typeface="Comic Sans MS" pitchFamily="66" charset="0"/>
              </a:endParaRPr>
            </a:p>
          </p:txBody>
        </p:sp>
      </p:grpSp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0" y="-3175"/>
            <a:ext cx="9144000" cy="420688"/>
            <a:chOff x="0" y="6"/>
            <a:chExt cx="5760" cy="265"/>
          </a:xfrm>
        </p:grpSpPr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148" y="6"/>
              <a:ext cx="3612" cy="265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rgbClr val="E7FFE7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10" name="Picture 1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"/>
              <a:ext cx="21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430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3439" y="1675426"/>
            <a:ext cx="2563434" cy="4285635"/>
          </a:xfrm>
          <a:prstGeom prst="rect">
            <a:avLst/>
          </a:prstGeom>
          <a:gradFill>
            <a:gsLst>
              <a:gs pos="44700">
                <a:srgbClr val="FFD9AB"/>
              </a:gs>
              <a:gs pos="0">
                <a:srgbClr val="FFEBAB"/>
              </a:gs>
              <a:gs pos="100000">
                <a:srgbClr val="FFBDBD"/>
              </a:gs>
              <a:gs pos="100000">
                <a:srgbClr val="FFD89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96416" y="1675426"/>
            <a:ext cx="2563434" cy="4285635"/>
          </a:xfrm>
          <a:prstGeom prst="rect">
            <a:avLst/>
          </a:prstGeom>
          <a:gradFill>
            <a:gsLst>
              <a:gs pos="44700">
                <a:srgbClr val="FFD9AB"/>
              </a:gs>
              <a:gs pos="0">
                <a:srgbClr val="FFEBAB"/>
              </a:gs>
              <a:gs pos="100000">
                <a:srgbClr val="FFBDBD"/>
              </a:gs>
              <a:gs pos="100000">
                <a:srgbClr val="FFD89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59963" y="1675426"/>
            <a:ext cx="2780625" cy="4285635"/>
          </a:xfrm>
          <a:prstGeom prst="rect">
            <a:avLst/>
          </a:prstGeom>
          <a:gradFill>
            <a:gsLst>
              <a:gs pos="44700">
                <a:srgbClr val="FFD9AB"/>
              </a:gs>
              <a:gs pos="0">
                <a:srgbClr val="FFEBAB"/>
              </a:gs>
              <a:gs pos="100000">
                <a:srgbClr val="FFBDBD"/>
              </a:gs>
              <a:gs pos="100000">
                <a:srgbClr val="FFD89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 bwMode="auto">
          <a:xfrm flipV="1">
            <a:off x="1806604" y="1666926"/>
            <a:ext cx="6770232" cy="3342486"/>
          </a:xfrm>
          <a:prstGeom prst="line">
            <a:avLst/>
          </a:prstGeom>
          <a:ln w="50800">
            <a:solidFill>
              <a:srgbClr val="0000CC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 bwMode="auto">
          <a:xfrm flipV="1">
            <a:off x="953783" y="1653764"/>
            <a:ext cx="0" cy="4312271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 bwMode="auto">
          <a:xfrm>
            <a:off x="953788" y="4402508"/>
            <a:ext cx="11446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 bwMode="auto">
          <a:xfrm>
            <a:off x="953788" y="3479042"/>
            <a:ext cx="11446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 bwMode="auto">
          <a:xfrm>
            <a:off x="953788" y="2543198"/>
            <a:ext cx="11446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251520" y="4191991"/>
            <a:ext cx="642275" cy="3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cs typeface="Arial" panose="020B0604020202020204" pitchFamily="34" charset="0"/>
              </a:rPr>
              <a:t>20 K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11" name="TextBox 25"/>
          <p:cNvSpPr txBox="1">
            <a:spLocks noChangeArrowheads="1"/>
          </p:cNvSpPr>
          <p:nvPr/>
        </p:nvSpPr>
        <p:spPr bwMode="auto">
          <a:xfrm>
            <a:off x="251520" y="3249005"/>
            <a:ext cx="642275" cy="3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cs typeface="Arial" panose="020B0604020202020204" pitchFamily="34" charset="0"/>
              </a:rPr>
              <a:t>40 K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2" name="TextBox 26"/>
          <p:cNvSpPr txBox="1">
            <a:spLocks noChangeArrowheads="1"/>
          </p:cNvSpPr>
          <p:nvPr/>
        </p:nvSpPr>
        <p:spPr bwMode="auto">
          <a:xfrm>
            <a:off x="251520" y="2315617"/>
            <a:ext cx="642275" cy="3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cs typeface="Arial" panose="020B0604020202020204" pitchFamily="34" charset="0"/>
              </a:rPr>
              <a:t>60 K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13" name="TextBox 27"/>
          <p:cNvSpPr txBox="1">
            <a:spLocks noChangeArrowheads="1"/>
          </p:cNvSpPr>
          <p:nvPr/>
        </p:nvSpPr>
        <p:spPr bwMode="auto">
          <a:xfrm>
            <a:off x="331203" y="1484784"/>
            <a:ext cx="637589" cy="3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cs typeface="Arial" panose="020B0604020202020204" pitchFamily="34" charset="0"/>
              </a:rPr>
              <a:t>T</a:t>
            </a:r>
            <a:r>
              <a:rPr lang="en-US" altLang="zh-CN" baseline="-25000" dirty="0">
                <a:cs typeface="Arial" panose="020B0604020202020204" pitchFamily="34" charset="0"/>
              </a:rPr>
              <a:t>C</a:t>
            </a:r>
            <a:r>
              <a:rPr lang="en-US" altLang="zh-CN" dirty="0">
                <a:cs typeface="Arial" panose="020B0604020202020204" pitchFamily="34" charset="0"/>
              </a:rPr>
              <a:t>/K</a:t>
            </a:r>
            <a:endParaRPr lang="zh-CN" altLang="en-US" dirty="0"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68251" y="4818277"/>
            <a:ext cx="2179508" cy="1147760"/>
            <a:chOff x="945704" y="3984624"/>
            <a:chExt cx="2236788" cy="1177925"/>
          </a:xfrm>
        </p:grpSpPr>
        <p:sp>
          <p:nvSpPr>
            <p:cNvPr id="15" name="立方体 14"/>
            <p:cNvSpPr/>
            <p:nvPr/>
          </p:nvSpPr>
          <p:spPr bwMode="auto">
            <a:xfrm>
              <a:off x="945704" y="3984624"/>
              <a:ext cx="2236788" cy="1177925"/>
            </a:xfrm>
            <a:prstGeom prst="cube">
              <a:avLst/>
            </a:prstGeom>
            <a:solidFill>
              <a:srgbClr val="9797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1538339" y="4486289"/>
              <a:ext cx="6848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cs typeface="Arial" panose="020B0604020202020204" pitchFamily="34" charset="0"/>
                </a:rPr>
                <a:t>Bulk</a:t>
              </a:r>
              <a:endParaRPr lang="zh-CN" altLang="en-US" b="1" dirty="0">
                <a:cs typeface="Arial" panose="020B0604020202020204" pitchFamily="34" charset="0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 bwMode="auto">
          <a:xfrm>
            <a:off x="953787" y="5966033"/>
            <a:ext cx="78966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>
            <a:off x="8850437" y="1653765"/>
            <a:ext cx="0" cy="430729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 bwMode="auto">
          <a:xfrm>
            <a:off x="953787" y="1653762"/>
            <a:ext cx="78966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 bwMode="auto">
          <a:xfrm>
            <a:off x="953159" y="5326513"/>
            <a:ext cx="11446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 bwMode="auto">
          <a:xfrm>
            <a:off x="953159" y="4403046"/>
            <a:ext cx="114467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287351" y="5089061"/>
            <a:ext cx="517319" cy="3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cs typeface="Arial" panose="020B0604020202020204" pitchFamily="34" charset="0"/>
              </a:rPr>
              <a:t>0 K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336585" y="1676397"/>
            <a:ext cx="17652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bulk</a:t>
            </a:r>
            <a:endParaRPr lang="en-US" altLang="zh-CN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Graphene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355784" y="1966692"/>
            <a:ext cx="2221052" cy="1233594"/>
            <a:chOff x="6300192" y="2883065"/>
            <a:chExt cx="2279424" cy="1266015"/>
          </a:xfrm>
        </p:grpSpPr>
        <p:sp>
          <p:nvSpPr>
            <p:cNvPr id="25" name="立方体 24"/>
            <p:cNvSpPr/>
            <p:nvPr/>
          </p:nvSpPr>
          <p:spPr bwMode="auto">
            <a:xfrm>
              <a:off x="6309652" y="2971155"/>
              <a:ext cx="2236788" cy="1177925"/>
            </a:xfrm>
            <a:prstGeom prst="cube">
              <a:avLst/>
            </a:prstGeom>
            <a:solidFill>
              <a:srgbClr val="9CFF7D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6452019" y="3368919"/>
              <a:ext cx="16435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 dirty="0">
                  <a:cs typeface="Arial" panose="020B0604020202020204" pitchFamily="34" charset="0"/>
                </a:rPr>
                <a:t>Interface Enhanced</a:t>
              </a:r>
              <a:endParaRPr lang="zh-CN" altLang="en-US" b="1" dirty="0">
                <a:cs typeface="Arial" panose="020B0604020202020204" pitchFamily="34" charset="0"/>
              </a:endParaRPr>
            </a:p>
          </p:txBody>
        </p:sp>
        <p:pic>
          <p:nvPicPr>
            <p:cNvPr id="27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2883065"/>
              <a:ext cx="2279424" cy="383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组合 27"/>
            <p:cNvGrpSpPr/>
            <p:nvPr/>
          </p:nvGrpSpPr>
          <p:grpSpPr>
            <a:xfrm>
              <a:off x="6468953" y="3175692"/>
              <a:ext cx="1679100" cy="174454"/>
              <a:chOff x="6468953" y="3175692"/>
              <a:chExt cx="1679100" cy="174454"/>
            </a:xfrm>
          </p:grpSpPr>
          <p:sp>
            <p:nvSpPr>
              <p:cNvPr id="29" name="椭圆 28"/>
              <p:cNvSpPr>
                <a:spLocks noChangeAspect="1"/>
              </p:cNvSpPr>
              <p:nvPr/>
            </p:nvSpPr>
            <p:spPr bwMode="auto">
              <a:xfrm>
                <a:off x="6836216" y="3175692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0" name="椭圆 29"/>
              <p:cNvSpPr>
                <a:spLocks noChangeAspect="1"/>
              </p:cNvSpPr>
              <p:nvPr/>
            </p:nvSpPr>
            <p:spPr bwMode="auto">
              <a:xfrm>
                <a:off x="7207958" y="3175693"/>
                <a:ext cx="174446" cy="174453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1" name="椭圆 30"/>
              <p:cNvSpPr>
                <a:spLocks noChangeAspect="1"/>
              </p:cNvSpPr>
              <p:nvPr/>
            </p:nvSpPr>
            <p:spPr bwMode="auto">
              <a:xfrm>
                <a:off x="7604105" y="3175692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2" name="椭圆 31"/>
              <p:cNvSpPr>
                <a:spLocks noChangeAspect="1"/>
              </p:cNvSpPr>
              <p:nvPr/>
            </p:nvSpPr>
            <p:spPr bwMode="auto">
              <a:xfrm>
                <a:off x="7973607" y="3175693"/>
                <a:ext cx="174446" cy="174451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>
                <a:spLocks noChangeAspect="1"/>
              </p:cNvSpPr>
              <p:nvPr/>
            </p:nvSpPr>
            <p:spPr bwMode="auto">
              <a:xfrm>
                <a:off x="6468953" y="3175693"/>
                <a:ext cx="174446" cy="174451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6240426" y="4624034"/>
            <a:ext cx="25850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zh-CN" sz="2000" dirty="0">
                <a:latin typeface="Times New Roman" pitchFamily="18" charset="0"/>
                <a:cs typeface="Times New Roman" pitchFamily="18" charset="0"/>
              </a:rPr>
              <a:t>FeSe/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SrTiO</a:t>
            </a:r>
            <a:r>
              <a:rPr lang="en-US" altLang="zh-CN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(001)(110)</a:t>
            </a:r>
          </a:p>
          <a:p>
            <a:r>
              <a:rPr lang="en-US" altLang="zh-CN" sz="2000" dirty="0" err="1">
                <a:latin typeface="Times New Roman" pitchFamily="18" charset="0"/>
                <a:cs typeface="Times New Roman" pitchFamily="18" charset="0"/>
              </a:rPr>
              <a:t>FeSe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/TiO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/BaTiO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baseline="-25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/strained SrTiO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65305" y="6260574"/>
            <a:ext cx="9581963" cy="497551"/>
            <a:chOff x="1156928" y="6319588"/>
            <a:chExt cx="9581962" cy="497551"/>
          </a:xfrm>
        </p:grpSpPr>
        <p:sp>
          <p:nvSpPr>
            <p:cNvPr id="36" name="TextBox 47"/>
            <p:cNvSpPr txBox="1">
              <a:spLocks noChangeArrowheads="1"/>
            </p:cNvSpPr>
            <p:nvPr/>
          </p:nvSpPr>
          <p:spPr bwMode="auto">
            <a:xfrm>
              <a:off x="6730336" y="6324696"/>
              <a:ext cx="400855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Xue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al.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APL 2016    Feng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Nat. Comm. 2014</a:t>
              </a:r>
            </a:p>
            <a:p>
              <a:pPr eaLnBrk="1" hangingPunct="1"/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Xue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PRL 2016    </a:t>
              </a:r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Shen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PRL 2017</a:t>
              </a:r>
              <a:endParaRPr lang="zh-CN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48"/>
            <p:cNvSpPr txBox="1">
              <a:spLocks noChangeArrowheads="1"/>
            </p:cNvSpPr>
            <p:nvPr/>
          </p:nvSpPr>
          <p:spPr bwMode="auto">
            <a:xfrm>
              <a:off x="1156928" y="6324696"/>
              <a:ext cx="180716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Wu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al.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PNAS 2008</a:t>
              </a:r>
            </a:p>
            <a:p>
              <a:pPr eaLnBrk="1" hangingPunct="1"/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Xue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Science 2011</a:t>
              </a:r>
              <a:endParaRPr lang="zh-CN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49"/>
            <p:cNvSpPr txBox="1">
              <a:spLocks noChangeArrowheads="1"/>
            </p:cNvSpPr>
            <p:nvPr/>
          </p:nvSpPr>
          <p:spPr bwMode="auto">
            <a:xfrm>
              <a:off x="2841905" y="6319588"/>
              <a:ext cx="446003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Xue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al.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PRB 2016    </a:t>
              </a:r>
              <a:r>
                <a:rPr lang="en-US" altLang="zh-CN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Feng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Nano </a:t>
              </a:r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Lett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2016</a:t>
              </a:r>
            </a:p>
            <a:p>
              <a:pPr eaLnBrk="1" hangingPunct="1"/>
              <a:r>
                <a:rPr lang="en-US" altLang="zh-CN" sz="13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Hosono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PNAS 2016 </a:t>
              </a:r>
              <a:r>
                <a:rPr lang="en-US" altLang="zh-CN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Chen </a:t>
              </a:r>
              <a:r>
                <a:rPr lang="en-US" altLang="zh-CN" sz="13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zh-CN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Nat. Mater 2015</a:t>
              </a:r>
            </a:p>
          </p:txBody>
        </p:sp>
      </p:grpSp>
      <p:pic>
        <p:nvPicPr>
          <p:cNvPr id="39" name="图片 38" descr="Liu 2014 NC Dichotomy of Electronic Structure and Superconductivity between Single-Layer and Double-Layer FeSe-SrTiO3 Films.pdf - Adobe Reader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2" t="14850" r="22831" b="4965"/>
          <a:stretch/>
        </p:blipFill>
        <p:spPr>
          <a:xfrm>
            <a:off x="6637460" y="3260640"/>
            <a:ext cx="1395639" cy="1358422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3449842" y="1629723"/>
            <a:ext cx="2672719" cy="4214083"/>
            <a:chOff x="3635896" y="1324934"/>
            <a:chExt cx="2672719" cy="4214083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3635896" y="1324934"/>
              <a:ext cx="2672719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K-Doped </a:t>
              </a:r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FeSe</a:t>
              </a:r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Film</a:t>
              </a:r>
            </a:p>
            <a:p>
              <a:pPr eaLnBrk="1" hangingPunct="1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K-Doped Bulk </a:t>
              </a:r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FeSe</a:t>
              </a:r>
              <a:endPara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Liquid Gated </a:t>
              </a:r>
              <a:r>
                <a:rPr lang="en-US" altLang="zh-CN"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FeSe</a:t>
              </a:r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/STO</a:t>
              </a:r>
            </a:p>
            <a:p>
              <a:pPr eaLnBrk="1" hangingPunct="1"/>
              <a:r>
                <a:rPr lang="it-IT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(Li</a:t>
              </a:r>
              <a:r>
                <a:rPr lang="it-IT" altLang="zh-CN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0.84</a:t>
              </a:r>
              <a:r>
                <a:rPr lang="it-IT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  <a:r>
                <a:rPr lang="it-IT" altLang="zh-CN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0.16</a:t>
              </a:r>
              <a:r>
                <a:rPr lang="it-IT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)OHFe</a:t>
              </a:r>
              <a:r>
                <a:rPr lang="it-IT" altLang="zh-CN" sz="20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0.98</a:t>
              </a:r>
              <a:r>
                <a:rPr lang="it-IT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</a:t>
              </a: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875606" y="2920584"/>
              <a:ext cx="2375992" cy="1197052"/>
              <a:chOff x="3563888" y="4432736"/>
              <a:chExt cx="2438436" cy="1228512"/>
            </a:xfrm>
          </p:grpSpPr>
          <p:sp>
            <p:nvSpPr>
              <p:cNvPr id="47" name="立方体 46"/>
              <p:cNvSpPr/>
              <p:nvPr/>
            </p:nvSpPr>
            <p:spPr bwMode="auto">
              <a:xfrm>
                <a:off x="3563888" y="4481737"/>
                <a:ext cx="2236787" cy="1179511"/>
              </a:xfrm>
              <a:prstGeom prst="cube">
                <a:avLst/>
              </a:prstGeom>
              <a:solidFill>
                <a:srgbClr val="9797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8" name="椭圆 47"/>
              <p:cNvSpPr>
                <a:spLocks noChangeAspect="1"/>
              </p:cNvSpPr>
              <p:nvPr/>
            </p:nvSpPr>
            <p:spPr bwMode="auto">
              <a:xfrm>
                <a:off x="3673242" y="4846228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9" name="椭圆 48"/>
              <p:cNvSpPr>
                <a:spLocks noChangeAspect="1"/>
              </p:cNvSpPr>
              <p:nvPr/>
            </p:nvSpPr>
            <p:spPr bwMode="auto">
              <a:xfrm>
                <a:off x="4013239" y="5012974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 bwMode="auto">
              <a:xfrm>
                <a:off x="3673242" y="5187426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1" name="椭圆 50"/>
              <p:cNvSpPr>
                <a:spLocks noChangeAspect="1"/>
              </p:cNvSpPr>
              <p:nvPr/>
            </p:nvSpPr>
            <p:spPr bwMode="auto">
              <a:xfrm>
                <a:off x="4100462" y="5337872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2" name="椭圆 51"/>
              <p:cNvSpPr>
                <a:spLocks noChangeAspect="1"/>
              </p:cNvSpPr>
              <p:nvPr/>
            </p:nvSpPr>
            <p:spPr bwMode="auto">
              <a:xfrm>
                <a:off x="4274908" y="4852748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3" name="椭圆 52"/>
              <p:cNvSpPr>
                <a:spLocks noChangeAspect="1"/>
              </p:cNvSpPr>
              <p:nvPr/>
            </p:nvSpPr>
            <p:spPr bwMode="auto">
              <a:xfrm>
                <a:off x="4448318" y="5405023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4" name="椭圆 53"/>
              <p:cNvSpPr>
                <a:spLocks noChangeAspect="1"/>
              </p:cNvSpPr>
              <p:nvPr/>
            </p:nvSpPr>
            <p:spPr bwMode="auto">
              <a:xfrm>
                <a:off x="4622763" y="4919899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5" name="椭圆 54"/>
              <p:cNvSpPr>
                <a:spLocks noChangeAspect="1"/>
              </p:cNvSpPr>
              <p:nvPr/>
            </p:nvSpPr>
            <p:spPr bwMode="auto">
              <a:xfrm>
                <a:off x="4362131" y="5163420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6" name="椭圆 55"/>
              <p:cNvSpPr>
                <a:spLocks noChangeAspect="1"/>
              </p:cNvSpPr>
              <p:nvPr/>
            </p:nvSpPr>
            <p:spPr bwMode="auto">
              <a:xfrm>
                <a:off x="4761715" y="5163420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7" name="椭圆 56"/>
              <p:cNvSpPr>
                <a:spLocks noChangeAspect="1"/>
              </p:cNvSpPr>
              <p:nvPr/>
            </p:nvSpPr>
            <p:spPr bwMode="auto">
              <a:xfrm>
                <a:off x="4848938" y="4830604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8" name="椭圆 57"/>
              <p:cNvSpPr>
                <a:spLocks noChangeAspect="1"/>
              </p:cNvSpPr>
              <p:nvPr/>
            </p:nvSpPr>
            <p:spPr bwMode="auto">
              <a:xfrm>
                <a:off x="5023384" y="5440207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9" name="椭圆 58"/>
              <p:cNvSpPr>
                <a:spLocks noChangeAspect="1"/>
              </p:cNvSpPr>
              <p:nvPr/>
            </p:nvSpPr>
            <p:spPr bwMode="auto">
              <a:xfrm>
                <a:off x="5187467" y="5027200"/>
                <a:ext cx="174446" cy="174452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 prstMaterial="plastic">
                <a:bevelT w="107950"/>
                <a:bevelB w="444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0" name="TextBox 14"/>
              <p:cNvSpPr txBox="1">
                <a:spLocks noChangeArrowheads="1"/>
              </p:cNvSpPr>
              <p:nvPr/>
            </p:nvSpPr>
            <p:spPr bwMode="auto">
              <a:xfrm>
                <a:off x="3712409" y="4432736"/>
                <a:ext cx="228991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b="1" dirty="0">
                    <a:cs typeface="Arial" panose="020B0604020202020204" pitchFamily="34" charset="0"/>
                  </a:rPr>
                  <a:t>Electron Doped</a:t>
                </a:r>
                <a:endParaRPr lang="zh-CN" altLang="en-US" b="1" dirty="0"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128136" y="4231514"/>
              <a:ext cx="1352119" cy="1307503"/>
              <a:chOff x="-760458" y="1123823"/>
              <a:chExt cx="5606401" cy="5421407"/>
            </a:xfrm>
          </p:grpSpPr>
          <p:pic>
            <p:nvPicPr>
              <p:cNvPr id="44" name="图片 43" descr="Surface electronic structure and isotropic superconducting gap in (Li0.8Fe0.2)OHFeSe.pdf - Adobe Reader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94" t="20343" r="37006" b="11556"/>
              <a:stretch/>
            </p:blipFill>
            <p:spPr>
              <a:xfrm>
                <a:off x="-750348" y="1123823"/>
                <a:ext cx="5596291" cy="5421407"/>
              </a:xfrm>
              <a:prstGeom prst="rect">
                <a:avLst/>
              </a:prstGeom>
            </p:spPr>
          </p:pic>
          <p:sp>
            <p:nvSpPr>
              <p:cNvPr id="45" name="矩形 44"/>
              <p:cNvSpPr/>
              <p:nvPr/>
            </p:nvSpPr>
            <p:spPr>
              <a:xfrm>
                <a:off x="-758144" y="1123823"/>
                <a:ext cx="504056" cy="3928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-760458" y="2531689"/>
                <a:ext cx="241911" cy="19149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61" name="图片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516" y="2484189"/>
            <a:ext cx="2413568" cy="96156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0" y="0"/>
            <a:ext cx="9144000" cy="5997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Tuning the superconductivity 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endParaRPr lang="zh-CN" alt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66223" y="868650"/>
            <a:ext cx="5660524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0" scaled="0"/>
          </a:gra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Comic Sans MS" pitchFamily="66" charset="0"/>
              </a:rPr>
              <a:t>Carrier doping &amp; interfacial coupling!</a:t>
            </a:r>
            <a:endParaRPr lang="zh-CN" altLang="en-US" sz="2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97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754301" y="838597"/>
            <a:ext cx="55696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Electron </a:t>
            </a:r>
            <a:r>
              <a:rPr lang="en-US" altLang="zh-CN" sz="2200" dirty="0">
                <a:latin typeface="Times New Roman" pitchFamily="18" charset="0"/>
                <a:cs typeface="Times New Roman" pitchFamily="18" charset="0"/>
              </a:rPr>
              <a:t>Energy Loss Spectroscopy  (HREELS)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381190"/>
            <a:ext cx="9144000" cy="5144154"/>
          </a:xfrm>
          <a:prstGeom prst="rect">
            <a:avLst/>
          </a:prstGeom>
          <a:solidFill>
            <a:schemeClr val="dk1">
              <a:alpha val="79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4179" y="1556792"/>
            <a:ext cx="5145893" cy="4762418"/>
            <a:chOff x="-841657" y="1772816"/>
            <a:chExt cx="4405545" cy="4077241"/>
          </a:xfrm>
        </p:grpSpPr>
        <p:pic>
          <p:nvPicPr>
            <p:cNvPr id="15" name="Picture 2" descr="H:\DCIM\100MSDCF\DSC09875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0000"/>
                      </a14:imgEffect>
                      <a14:imgEffect>
                        <a14:brightnessContrast bright="10000" contras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09" r="3302"/>
            <a:stretch/>
          </p:blipFill>
          <p:spPr bwMode="auto">
            <a:xfrm>
              <a:off x="-735376" y="1772816"/>
              <a:ext cx="4299264" cy="4077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3"/>
            <p:cNvSpPr txBox="1"/>
            <p:nvPr/>
          </p:nvSpPr>
          <p:spPr>
            <a:xfrm>
              <a:off x="-381590" y="4324257"/>
              <a:ext cx="1050142" cy="34254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</a:defRPr>
              </a:lvl1pPr>
            </a:lstStyle>
            <a:p>
              <a:r>
                <a:rPr lang="en-US" altLang="zh-CN" sz="2000" b="1" dirty="0" smtClean="0">
                  <a:solidFill>
                    <a:srgbClr val="FF0000"/>
                  </a:solidFill>
                </a:rPr>
                <a:t>HREELS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6"/>
            <p:cNvSpPr txBox="1"/>
            <p:nvPr/>
          </p:nvSpPr>
          <p:spPr>
            <a:xfrm>
              <a:off x="2318700" y="4455077"/>
              <a:ext cx="1181734" cy="7078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rgbClr val="FF0000"/>
                  </a:solidFill>
                </a:rPr>
                <a:t>Energy</a:t>
              </a:r>
            </a:p>
            <a:p>
              <a:pPr algn="ctr"/>
              <a:r>
                <a:rPr lang="en-US" altLang="zh-CN" sz="2000" b="1" dirty="0" smtClean="0">
                  <a:solidFill>
                    <a:srgbClr val="FF0000"/>
                  </a:solidFill>
                </a:rPr>
                <a:t>Analyzer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1776093" y="3149957"/>
              <a:ext cx="885179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</a:defRPr>
              </a:lvl1pPr>
            </a:lstStyle>
            <a:p>
              <a:r>
                <a:rPr lang="en-US" altLang="zh-CN" sz="2000" b="1" dirty="0" smtClean="0">
                  <a:solidFill>
                    <a:srgbClr val="FF0000"/>
                  </a:solidFill>
                </a:rPr>
                <a:t>LEED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8"/>
            <p:cNvSpPr txBox="1"/>
            <p:nvPr/>
          </p:nvSpPr>
          <p:spPr>
            <a:xfrm>
              <a:off x="-841657" y="3101969"/>
              <a:ext cx="923651" cy="7078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</a:defRPr>
              </a:lvl1pPr>
            </a:lstStyle>
            <a:p>
              <a:pPr algn="ctr"/>
              <a:r>
                <a:rPr lang="en-US" altLang="zh-CN" sz="2000" b="1" dirty="0" err="1" smtClean="0">
                  <a:solidFill>
                    <a:srgbClr val="FF0000"/>
                  </a:solidFill>
                </a:rPr>
                <a:t>MBE</a:t>
              </a:r>
              <a:endParaRPr lang="en-US" altLang="zh-CN" sz="2000" b="1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en-US" altLang="zh-CN" sz="2000" b="1" dirty="0" smtClean="0">
                  <a:solidFill>
                    <a:srgbClr val="FF0000"/>
                  </a:solidFill>
                </a:rPr>
                <a:t>system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3"/>
            <p:cNvSpPr txBox="1"/>
            <p:nvPr/>
          </p:nvSpPr>
          <p:spPr>
            <a:xfrm>
              <a:off x="1881722" y="3659246"/>
              <a:ext cx="10278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prstClr val="black"/>
                  </a:solidFill>
                  <a:latin typeface="Times New Roman" pitchFamily="18" charset="0"/>
                  <a:ea typeface="宋体" pitchFamily="2" charset="-122"/>
                </a:defRPr>
              </a:lvl1pPr>
            </a:lstStyle>
            <a:p>
              <a:r>
                <a:rPr lang="en-US" altLang="zh-CN" sz="2000" b="1" dirty="0" err="1" smtClean="0">
                  <a:solidFill>
                    <a:srgbClr val="FF0000"/>
                  </a:solidFill>
                </a:rPr>
                <a:t>ARPES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5315623" y="1340768"/>
            <a:ext cx="28567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2D resolved </a:t>
            </a:r>
            <a:r>
              <a:rPr lang="en-US" altLang="zh-CN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HREELS</a:t>
            </a:r>
            <a:endParaRPr lang="en-US" altLang="zh-CN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64088" y="4537001"/>
            <a:ext cx="35283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Ultimate 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E 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&lt; 0.7 </a:t>
            </a:r>
            <a:r>
              <a:rPr lang="en-US" altLang="zh-CN" sz="2400" b="1" dirty="0" err="1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meV</a:t>
            </a:r>
            <a:endParaRPr lang="en-US" altLang="zh-CN" sz="2400" b="1" dirty="0">
              <a:solidFill>
                <a:schemeClr val="bg1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0"/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Ultimate 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 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&lt; </a:t>
            </a:r>
            <a:r>
              <a:rPr lang="en-US" altLang="zh-CN" sz="2400" b="1" dirty="0" smtClean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0.1º</a:t>
            </a:r>
          </a:p>
          <a:p>
            <a:pPr lvl="0" indent="1165225"/>
            <a:r>
              <a:rPr lang="en-US" altLang="zh-CN" sz="2400" b="1" dirty="0" smtClean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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Symbol"/>
              </a:rPr>
              <a:t>q</a:t>
            </a:r>
            <a:r>
              <a:rPr lang="en-US" altLang="zh-CN" sz="2400" b="1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&lt; 0.005Å</a:t>
            </a:r>
            <a:r>
              <a:rPr lang="en-US" altLang="zh-CN" sz="2400" b="1" baseline="30000" dirty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-1</a:t>
            </a:r>
            <a:endParaRPr lang="en-US" altLang="zh-CN" sz="2400" b="1" dirty="0">
              <a:solidFill>
                <a:schemeClr val="bg1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0"/>
            <a:r>
              <a:rPr lang="en-US" altLang="zh-CN" sz="2400" b="1" dirty="0" smtClean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High detection efficiency</a:t>
            </a:r>
          </a:p>
          <a:p>
            <a:pPr lvl="0"/>
            <a:r>
              <a:rPr lang="en-US" altLang="zh-CN" sz="2400" b="1" dirty="0" smtClean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Large momentum range</a:t>
            </a:r>
            <a:endParaRPr lang="en-US" altLang="zh-CN" sz="2400" b="1" dirty="0">
              <a:solidFill>
                <a:schemeClr val="bg1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3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A5AA6DB-FE8F-44FC-AB8C-B3ACDBB5B92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438127" y="1772816"/>
            <a:ext cx="3454353" cy="2559589"/>
            <a:chOff x="-2733283" y="1556792"/>
            <a:chExt cx="4659885" cy="34528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733283" y="1556792"/>
              <a:ext cx="4659885" cy="345285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261263" y="4156323"/>
              <a:ext cx="493819" cy="73158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332656" y="4214636"/>
              <a:ext cx="493819" cy="7315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878193" y="4204337"/>
              <a:ext cx="70710" cy="7315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404049" y="4244327"/>
              <a:ext cx="215410" cy="15885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223313">
              <a:off x="-1442076" y="4222067"/>
              <a:ext cx="122473" cy="158858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223313">
              <a:off x="-1372653" y="4173111"/>
              <a:ext cx="122473" cy="15885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282216" y="4156138"/>
              <a:ext cx="76821" cy="73158"/>
            </a:xfrm>
            <a:prstGeom prst="rect">
              <a:avLst/>
            </a:prstGeom>
          </p:spPr>
        </p:pic>
      </p:grpSp>
      <p:sp>
        <p:nvSpPr>
          <p:cNvPr id="33" name="矩形 32"/>
          <p:cNvSpPr/>
          <p:nvPr/>
        </p:nvSpPr>
        <p:spPr>
          <a:xfrm>
            <a:off x="5940152" y="3247312"/>
            <a:ext cx="1086030" cy="821738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 w="12700" cap="sq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57" y="1"/>
            <a:ext cx="9143643" cy="6028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probe the interfacial coupling…</a:t>
            </a:r>
            <a:endParaRPr lang="zh-CN" alt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5976" y="6453336"/>
            <a:ext cx="454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Zhu </a:t>
            </a:r>
            <a:r>
              <a:rPr lang="en-US" altLang="zh-CN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., Rev.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Sci.Instrum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 86, 083902 (2015)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5724128" y="836712"/>
            <a:ext cx="2827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1uc-FeSe/STO at 35 K</a:t>
            </a:r>
            <a:endParaRPr lang="zh-CN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44736" y="1259375"/>
            <a:ext cx="3447744" cy="45071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8"/>
          <a:stretch/>
        </p:blipFill>
        <p:spPr>
          <a:xfrm>
            <a:off x="5649458" y="1286666"/>
            <a:ext cx="3178320" cy="4479842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5444736" y="4293096"/>
            <a:ext cx="9434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5956098" y="1930478"/>
            <a:ext cx="0" cy="23626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>
            <a:off x="5956098" y="4293096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412028" y="5127575"/>
            <a:ext cx="976118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12028" y="1377740"/>
            <a:ext cx="939089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26312" y="1196752"/>
            <a:ext cx="5230470" cy="4576926"/>
            <a:chOff x="126312" y="1372354"/>
            <a:chExt cx="5230470" cy="4576926"/>
          </a:xfrm>
        </p:grpSpPr>
        <p:sp>
          <p:nvSpPr>
            <p:cNvPr id="31" name="矩形 30"/>
            <p:cNvSpPr/>
            <p:nvPr/>
          </p:nvSpPr>
          <p:spPr>
            <a:xfrm>
              <a:off x="126312" y="1372354"/>
              <a:ext cx="5230470" cy="45769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1888" y="1509226"/>
              <a:ext cx="1584176" cy="1461644"/>
            </a:xfrm>
            <a:prstGeom prst="rect">
              <a:avLst/>
            </a:prstGeom>
          </p:spPr>
        </p:pic>
        <p:pic>
          <p:nvPicPr>
            <p:cNvPr id="33" name="图片 32" descr="屏幕剪辑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740" y="3126159"/>
              <a:ext cx="5083905" cy="2592288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357" y="1"/>
            <a:ext cx="9143643" cy="6028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Low-energy excitations on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/SrTiO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4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882108" y="5301208"/>
            <a:ext cx="4346076" cy="1477328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 smtClean="0">
                <a:latin typeface="Comic Sans MS" pitchFamily="66" charset="0"/>
              </a:rPr>
              <a:t>No thickness dependence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 smtClean="0">
                <a:latin typeface="Comic Sans MS" pitchFamily="66" charset="0"/>
              </a:rPr>
              <a:t>No interface effect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 smtClean="0">
                <a:latin typeface="Comic Sans MS" pitchFamily="66" charset="0"/>
              </a:rPr>
              <a:t>Not related to SC enhancement</a:t>
            </a:r>
            <a:endParaRPr lang="zh-CN" altLang="en-US" sz="2000" dirty="0">
              <a:latin typeface="Comic Sans MS" pitchFamily="66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" y="974756"/>
            <a:ext cx="8999357" cy="42553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8187807" cy="264409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625881" y="6453336"/>
            <a:ext cx="2482623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PRB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97, 035408 (2018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Fe- and Se-derived phonons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8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9512" y="5873438"/>
            <a:ext cx="8838056" cy="86793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992" tIns="112992" rIns="112992" bIns="112992" numCol="1" spcCol="1270" anchor="ctr" anchorCtr="0">
            <a:noAutofit/>
          </a:bodyPr>
          <a:lstStyle/>
          <a:p>
            <a:pPr algn="ctr" defTabSz="106677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AFM correlation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 spin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fluctuation is identical for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altLang="zh-CN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films and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bulks. Not 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interface.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53698" y="890263"/>
            <a:ext cx="6311619" cy="3402833"/>
            <a:chOff x="1453698" y="890263"/>
            <a:chExt cx="6311619" cy="340283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425" b="45358"/>
            <a:stretch/>
          </p:blipFill>
          <p:spPr>
            <a:xfrm>
              <a:off x="1453698" y="890263"/>
              <a:ext cx="6311619" cy="340283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2" t="55713" r="50195" b="-216"/>
            <a:stretch/>
          </p:blipFill>
          <p:spPr>
            <a:xfrm>
              <a:off x="1979712" y="1085387"/>
              <a:ext cx="5588157" cy="277135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3203848" y="3728326"/>
            <a:ext cx="2559581" cy="2047122"/>
            <a:chOff x="6404907" y="1309870"/>
            <a:chExt cx="2559581" cy="2047122"/>
          </a:xfrm>
          <a:noFill/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4907" y="1861909"/>
              <a:ext cx="2559581" cy="149508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4" name="弧形 13"/>
            <p:cNvSpPr/>
            <p:nvPr/>
          </p:nvSpPr>
          <p:spPr>
            <a:xfrm rot="7979935">
              <a:off x="6840008" y="1201525"/>
              <a:ext cx="1515913" cy="1732604"/>
            </a:xfrm>
            <a:prstGeom prst="arc">
              <a:avLst>
                <a:gd name="adj1" fmla="val 16006382"/>
                <a:gd name="adj2" fmla="val 21477076"/>
              </a:avLst>
            </a:prstGeom>
            <a:grpFill/>
            <a:ln w="254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618640" y="2347602"/>
              <a:ext cx="25637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6865" y="5094880"/>
            <a:ext cx="23158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 channel J</a:t>
            </a:r>
            <a:endParaRPr lang="zh-CN" alt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7504" y="4536444"/>
            <a:ext cx="3054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pairing </a:t>
            </a:r>
            <a:r>
              <a:rPr lang="en-US" altLang="zh-CN" sz="2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200" dirty="0" err="1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endParaRPr lang="zh-CN" altLang="en-US" sz="220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03449" y="4336297"/>
            <a:ext cx="2459295" cy="1323439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DFT calculation:</a:t>
            </a:r>
          </a:p>
          <a:p>
            <a:r>
              <a:rPr lang="en-US" altLang="zh-CN" sz="2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altLang="zh-CN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Yan </a:t>
            </a:r>
            <a:r>
              <a:rPr lang="en-US" altLang="zh-CN" sz="2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Wang</a:t>
            </a:r>
          </a:p>
          <a:p>
            <a:r>
              <a:rPr lang="en-US" altLang="zh-CN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Steve Johnston</a:t>
            </a:r>
          </a:p>
          <a:p>
            <a:r>
              <a:rPr lang="en-US" altLang="zh-CN" sz="20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ORNL</a:t>
            </a:r>
            <a:r>
              <a:rPr lang="en-US" altLang="zh-CN" sz="2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Tom </a:t>
            </a:r>
            <a:r>
              <a:rPr lang="en-US" altLang="zh-CN" sz="2000" dirty="0" err="1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Berlijn</a:t>
            </a:r>
            <a:endParaRPr lang="en-US" altLang="zh-CN" sz="200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AFM order or spin fluctuation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4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4572" y="909881"/>
            <a:ext cx="3799356" cy="5706100"/>
            <a:chOff x="196580" y="909881"/>
            <a:chExt cx="3799356" cy="57061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580" y="1251488"/>
              <a:ext cx="3744416" cy="5364493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25701" y="909881"/>
              <a:ext cx="297023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1uc-FeSe/STO at 35 K</a:t>
              </a:r>
              <a:endPara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905983" y="1288819"/>
            <a:ext cx="525658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Fuchs-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Kliewer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(F-K) phonon:</a:t>
            </a:r>
          </a:p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Optical modes of vibration on the surface of </a:t>
            </a:r>
            <a:r>
              <a:rPr lang="en-US" altLang="zh-CN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ionic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crystals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 </a:t>
            </a:r>
            <a:r>
              <a:rPr lang="en-US" altLang="zh-CN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oxides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20056" y="5345542"/>
            <a:ext cx="3744416" cy="86409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Penetrating electric field generated by F-K phonons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003589" y="2642620"/>
            <a:ext cx="5104915" cy="2381707"/>
            <a:chOff x="3991885" y="2527215"/>
            <a:chExt cx="5104915" cy="238170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847" r="86803" b="17355"/>
            <a:stretch/>
          </p:blipFill>
          <p:spPr>
            <a:xfrm>
              <a:off x="3991885" y="3187973"/>
              <a:ext cx="585535" cy="1060193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4284652" y="2527215"/>
              <a:ext cx="2393295" cy="2375929"/>
              <a:chOff x="5613309" y="860374"/>
              <a:chExt cx="2393295" cy="2375929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254" t="18612" r="43920"/>
              <a:stretch/>
            </p:blipFill>
            <p:spPr>
              <a:xfrm>
                <a:off x="5888451" y="1200064"/>
                <a:ext cx="2118153" cy="2036239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5613309" y="860374"/>
                <a:ext cx="2237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l-GR" altLang="zh-CN" sz="2400" dirty="0"/>
                  <a:t>β</a:t>
                </a: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mode: 59 </a:t>
                </a:r>
                <a:r>
                  <a:rPr lang="en-US" altLang="zh-CN" sz="2400" dirty="0" err="1" smtClean="0"/>
                  <a:t>meV</a:t>
                </a:r>
                <a:endParaRPr lang="zh-CN" altLang="en-US" sz="2400" dirty="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724367" y="2527216"/>
              <a:ext cx="2372433" cy="2381706"/>
              <a:chOff x="8338727" y="804626"/>
              <a:chExt cx="2372433" cy="2381706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35" t="21993"/>
              <a:stretch/>
            </p:blipFill>
            <p:spPr>
              <a:xfrm>
                <a:off x="8503291" y="1195908"/>
                <a:ext cx="1918255" cy="1990424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8338727" y="804626"/>
                <a:ext cx="23724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l-GR" altLang="zh-CN" sz="2400" dirty="0"/>
                  <a:t>α</a:t>
                </a:r>
                <a:r>
                  <a:rPr lang="en-US" altLang="zh-CN" sz="2400" dirty="0"/>
                  <a:t> </a:t>
                </a:r>
                <a:r>
                  <a:rPr lang="en-US" altLang="zh-CN" sz="2400" dirty="0" smtClean="0"/>
                  <a:t>mode: 97 </a:t>
                </a:r>
                <a:r>
                  <a:rPr lang="en-US" altLang="zh-CN" sz="2400" dirty="0" err="1" smtClean="0"/>
                  <a:t>meV</a:t>
                </a:r>
                <a:endParaRPr lang="zh-CN" altLang="en-US" sz="2400" dirty="0"/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5868144" y="6323104"/>
            <a:ext cx="3096553" cy="41549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PRB </a:t>
            </a:r>
            <a:r>
              <a:rPr lang="en-US" altLang="zh-CN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94, 081116(R) (</a:t>
            </a:r>
            <a:r>
              <a:rPr lang="en-US" altLang="zh-CN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2016)</a:t>
            </a:r>
            <a:endParaRPr lang="en-US" altLang="zh-CN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STO surface phonons on 1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uc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/SrTiO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30" y="1330588"/>
            <a:ext cx="8720605" cy="3870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6"/>
          <p:cNvSpPr txBox="1"/>
          <p:nvPr/>
        </p:nvSpPr>
        <p:spPr>
          <a:xfrm>
            <a:off x="5256995" y="5208474"/>
            <a:ext cx="3733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Gap data: D. L. </a:t>
            </a:r>
            <a:r>
              <a:rPr lang="en-US" altLang="zh-CN" sz="1200" dirty="0" err="1">
                <a:latin typeface="Times New Roman" pitchFamily="18" charset="0"/>
                <a:cs typeface="Times New Roman" pitchFamily="18" charset="0"/>
              </a:rPr>
              <a:t>Feng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., Nano Letters 16, 1869 (2016)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5287353" y="1185025"/>
            <a:ext cx="3233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Penetration Length: ~ 2.5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u.c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图示 10"/>
          <p:cNvGraphicFramePr/>
          <p:nvPr>
            <p:extLst>
              <p:ext uri="{D42A27DB-BD31-4B8C-83A1-F6EECF244321}">
                <p14:modId xmlns:p14="http://schemas.microsoft.com/office/powerpoint/2010/main" val="3898665475"/>
              </p:ext>
            </p:extLst>
          </p:nvPr>
        </p:nvGraphicFramePr>
        <p:xfrm>
          <a:off x="365959" y="5625916"/>
          <a:ext cx="8329538" cy="735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矩形 11"/>
          <p:cNvSpPr/>
          <p:nvPr/>
        </p:nvSpPr>
        <p:spPr>
          <a:xfrm>
            <a:off x="5287353" y="6381328"/>
            <a:ext cx="348063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B 94, 081116(R) (2016)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SrTiO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phonons penetrating into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5496" y="1330588"/>
            <a:ext cx="4663995" cy="3869200"/>
            <a:chOff x="35496" y="1330588"/>
            <a:chExt cx="4663995" cy="3869200"/>
          </a:xfrm>
        </p:grpSpPr>
        <p:sp>
          <p:nvSpPr>
            <p:cNvPr id="2" name="矩形 1"/>
            <p:cNvSpPr/>
            <p:nvPr/>
          </p:nvSpPr>
          <p:spPr>
            <a:xfrm>
              <a:off x="266030" y="1330588"/>
              <a:ext cx="4233962" cy="3869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900279"/>
              <a:ext cx="4663995" cy="27528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721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4572" y="764704"/>
            <a:ext cx="3137724" cy="4982091"/>
            <a:chOff x="196580" y="764704"/>
            <a:chExt cx="3137724" cy="498209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580" y="1251488"/>
              <a:ext cx="3137724" cy="4495307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23528" y="764704"/>
              <a:ext cx="297023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1uc-FeSe/STO at 35 K</a:t>
              </a:r>
              <a:endPara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419872" y="764704"/>
            <a:ext cx="4476675" cy="461665"/>
          </a:xfrm>
          <a:prstGeom prst="rect">
            <a:avLst/>
          </a:prstGeom>
          <a:ln w="19050"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plasmon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~ 150 </a:t>
            </a:r>
            <a:r>
              <a:rPr lang="en-US" altLang="zh-C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microscopic picture…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35935" y="2132856"/>
            <a:ext cx="3453560" cy="4392488"/>
            <a:chOff x="3808021" y="2775758"/>
            <a:chExt cx="3453560" cy="4392488"/>
          </a:xfrm>
        </p:grpSpPr>
        <p:sp>
          <p:nvSpPr>
            <p:cNvPr id="16" name="矩形 15"/>
            <p:cNvSpPr/>
            <p:nvPr/>
          </p:nvSpPr>
          <p:spPr>
            <a:xfrm>
              <a:off x="4084246" y="6706581"/>
              <a:ext cx="30069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200" dirty="0" smtClean="0">
                  <a:latin typeface="Times New Roman" pitchFamily="18" charset="0"/>
                  <a:cs typeface="Times New Roman" pitchFamily="18" charset="0"/>
                </a:rPr>
                <a:t>F. </a:t>
              </a:r>
              <a:r>
                <a:rPr lang="en-US" altLang="zh-CN" sz="1200" dirty="0" err="1" smtClean="0">
                  <a:latin typeface="Times New Roman" pitchFamily="18" charset="0"/>
                  <a:cs typeface="Times New Roman" pitchFamily="18" charset="0"/>
                </a:rPr>
                <a:t>Gervais</a:t>
              </a:r>
              <a:r>
                <a:rPr lang="en-US" altLang="zh-CN" sz="1200" dirty="0" smtClean="0">
                  <a:latin typeface="Times New Roman" pitchFamily="18" charset="0"/>
                  <a:cs typeface="Times New Roman" pitchFamily="18" charset="0"/>
                </a:rPr>
                <a:t>, PRB 47, 8187 (1993)</a:t>
              </a:r>
            </a:p>
            <a:p>
              <a:pPr algn="r"/>
              <a:r>
                <a:rPr lang="en-US" altLang="zh-CN" sz="1200" dirty="0">
                  <a:latin typeface="Times New Roman" pitchFamily="18" charset="0"/>
                  <a:cs typeface="Times New Roman" pitchFamily="18" charset="0"/>
                </a:rPr>
                <a:t>G. </a:t>
              </a:r>
              <a:r>
                <a:rPr lang="en-US" altLang="zh-CN" sz="1200" dirty="0" err="1">
                  <a:latin typeface="Times New Roman" pitchFamily="18" charset="0"/>
                  <a:cs typeface="Times New Roman" pitchFamily="18" charset="0"/>
                </a:rPr>
                <a:t>Verbist</a:t>
              </a:r>
              <a:r>
                <a:rPr lang="en-US" altLang="zh-CN" sz="1200" dirty="0">
                  <a:latin typeface="Times New Roman" pitchFamily="18" charset="0"/>
                  <a:cs typeface="Times New Roman" pitchFamily="18" charset="0"/>
                </a:rPr>
                <a:t>, Ferroelectrics 130:1, 27-34 (1992</a:t>
              </a:r>
              <a:r>
                <a:rPr lang="en-US" altLang="zh-CN" sz="1200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zh-CN" altLang="en-US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808021" y="2775758"/>
              <a:ext cx="3453560" cy="3316724"/>
              <a:chOff x="4008166" y="2240900"/>
              <a:chExt cx="3453560" cy="331672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8166" y="2240900"/>
                <a:ext cx="3430219" cy="2666802"/>
              </a:xfrm>
              <a:prstGeom prst="rect">
                <a:avLst/>
              </a:prstGeom>
            </p:spPr>
          </p:pic>
          <p:sp>
            <p:nvSpPr>
              <p:cNvPr id="19" name="TextBox 4"/>
              <p:cNvSpPr txBox="1"/>
              <p:nvPr/>
            </p:nvSpPr>
            <p:spPr>
              <a:xfrm>
                <a:off x="5724551" y="2384916"/>
                <a:ext cx="14169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latin typeface="Times New Roman" pitchFamily="18" charset="0"/>
                    <a:cs typeface="Times New Roman" pitchFamily="18" charset="0"/>
                  </a:rPr>
                  <a:t>Nb:SrTiO</a:t>
                </a:r>
                <a:r>
                  <a:rPr lang="en-US" altLang="zh-CN" sz="2000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zh-CN" altLang="en-US" sz="2000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1"/>
                  <p:cNvSpPr txBox="1"/>
                  <p:nvPr/>
                </p:nvSpPr>
                <p:spPr>
                  <a:xfrm>
                    <a:off x="4293374" y="4907702"/>
                    <a:ext cx="3168352" cy="3575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lvl="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CN" altLang="en-US" sz="1600" i="1" smtClean="0">
                                  <a:latin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/>
                                </a:rPr>
                                <m:t>𝑝𝑙</m:t>
                              </m:r>
                            </m:sub>
                          </m:sSub>
                          <m:r>
                            <a:rPr lang="zh-CN" altLang="en-US" sz="1600" i="1" smtClean="0">
                              <a:latin typeface="Cambria Math"/>
                            </a:rPr>
                            <m:t>≈</m:t>
                          </m:r>
                          <m:r>
                            <a:rPr lang="en-US" altLang="zh-CN" sz="1600" b="0" i="1" smtClean="0">
                              <a:latin typeface="Cambria Math"/>
                            </a:rPr>
                            <m:t>200 </m:t>
                          </m:r>
                          <m:r>
                            <a:rPr lang="en-US" altLang="zh-CN" sz="1600" b="0" i="1" smtClean="0">
                              <a:latin typeface="Cambria Math"/>
                            </a:rPr>
                            <m:t>𝑚𝑒𝑉</m:t>
                          </m:r>
                          <m:r>
                            <m:rPr>
                              <m:nor/>
                            </m:rPr>
                            <a:rPr lang="en-US" altLang="zh-CN" sz="1600" b="0" i="0" smtClean="0">
                              <a:latin typeface="Times New Roman" pitchFamily="18" charset="0"/>
                              <a:cs typeface="Times New Roman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CN" sz="1600" dirty="0">
                              <a:solidFill>
                                <a:prstClr val="black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at</m:t>
                          </m:r>
                          <m:r>
                            <m:rPr>
                              <m:nor/>
                            </m:rPr>
                            <a:rPr lang="en-US" altLang="zh-CN" sz="1600" dirty="0">
                              <a:solidFill>
                                <a:prstClr val="black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 10</m:t>
                          </m:r>
                          <m:r>
                            <m:rPr>
                              <m:nor/>
                            </m:rPr>
                            <a:rPr lang="en-US" altLang="zh-CN" sz="1600" dirty="0">
                              <a:solidFill>
                                <a:prstClr val="black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K</m:t>
                          </m:r>
                        </m:oMath>
                      </m:oMathPara>
                    </a14:m>
                    <a:endParaRPr lang="zh-CN" altLang="en-US" sz="16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TextBox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3374" y="4907702"/>
                    <a:ext cx="3168352" cy="357534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b="-508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矩形 20"/>
              <p:cNvSpPr/>
              <p:nvPr/>
            </p:nvSpPr>
            <p:spPr>
              <a:xfrm>
                <a:off x="4503151" y="5265236"/>
                <a:ext cx="2805576" cy="2923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altLang="zh-CN" sz="1300" dirty="0">
                    <a:latin typeface="Times New Roman" pitchFamily="18" charset="0"/>
                    <a:cs typeface="Times New Roman" pitchFamily="18" charset="0"/>
                  </a:rPr>
                  <a:t>C Z </a:t>
                </a:r>
                <a:r>
                  <a:rPr lang="fr-FR" altLang="zh-CN" sz="1300" dirty="0" smtClean="0">
                    <a:latin typeface="Times New Roman" pitchFamily="18" charset="0"/>
                    <a:cs typeface="Times New Roman" pitchFamily="18" charset="0"/>
                  </a:rPr>
                  <a:t>Bi, J</a:t>
                </a:r>
                <a:r>
                  <a:rPr lang="en-US" altLang="zh-CN" sz="1300" dirty="0" smtClean="0">
                    <a:latin typeface="Times New Roman" pitchFamily="18" charset="0"/>
                    <a:cs typeface="Times New Roman" pitchFamily="18" charset="0"/>
                  </a:rPr>
                  <a:t>PCM</a:t>
                </a:r>
                <a:r>
                  <a:rPr lang="fr-FR" altLang="zh-CN" sz="1300" dirty="0" smtClean="0">
                    <a:latin typeface="Times New Roman" pitchFamily="18" charset="0"/>
                    <a:cs typeface="Times New Roman" pitchFamily="18" charset="0"/>
                  </a:rPr>
                  <a:t> 18, 2553–2561 (2006</a:t>
                </a:r>
                <a:r>
                  <a:rPr lang="fr-FR" altLang="zh-CN" sz="1300" dirty="0">
                    <a:latin typeface="Times New Roman" pitchFamily="18" charset="0"/>
                    <a:cs typeface="Times New Roman" pitchFamily="18" charset="0"/>
                  </a:rPr>
                  <a:t>) </a:t>
                </a:r>
                <a:endParaRPr lang="zh-CN" altLang="en-US" sz="13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7"/>
                  <p:cNvSpPr txBox="1"/>
                  <p:nvPr/>
                </p:nvSpPr>
                <p:spPr>
                  <a:xfrm>
                    <a:off x="4572423" y="4242044"/>
                    <a:ext cx="2446617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1600" b="0" i="1" smtClean="0">
                            <a:latin typeface="Cambria Math"/>
                          </a:rPr>
                          <m:t>𝑛</m:t>
                        </m:r>
                        <m:r>
                          <a:rPr lang="en-US" altLang="zh-CN" sz="1600" i="1" smtClean="0">
                            <a:latin typeface="Cambria Math"/>
                            <a:ea typeface="Cambria Math"/>
                          </a:rPr>
                          <m:t>≈</m:t>
                        </m:r>
                        <m:r>
                          <a:rPr lang="en-US" altLang="zh-CN" sz="1600" b="0" i="1" smtClean="0">
                            <a:latin typeface="Cambria Math"/>
                            <a:ea typeface="Cambria Math"/>
                          </a:rPr>
                          <m:t>1.4×</m:t>
                        </m:r>
                        <m:sSup>
                          <m:sSupPr>
                            <m:ctrlPr>
                              <a:rPr lang="en-US" altLang="zh-CN" sz="1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160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zh-CN" sz="1600" b="0" i="1" smtClean="0">
                                <a:latin typeface="Cambria Math"/>
                              </a:rPr>
                              <m:t>0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/>
                              </a:rPr>
                              <m:t>𝑐𝑚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/>
                              </a:rPr>
                              <m:t>−3</m:t>
                            </m:r>
                          </m:sup>
                        </m:sSup>
                      </m:oMath>
                    </a14:m>
                    <a:r>
                      <a:rPr lang="en-US" altLang="zh-CN" sz="1600" dirty="0" smtClean="0"/>
                      <a:t> </a:t>
                    </a:r>
                    <a:endParaRPr lang="zh-CN" altLang="en-US" sz="1600" dirty="0"/>
                  </a:p>
                </p:txBody>
              </p:sp>
            </mc:Choice>
            <mc:Fallback xmlns="">
              <p:sp>
                <p:nvSpPr>
                  <p:cNvPr id="22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72423" y="4242044"/>
                    <a:ext cx="2446617" cy="338554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/>
                <p:cNvSpPr/>
                <p:nvPr/>
              </p:nvSpPr>
              <p:spPr>
                <a:xfrm>
                  <a:off x="5452398" y="3351822"/>
                  <a:ext cx="1504001" cy="67217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200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zh-CN" altLang="en-US" sz="2000" i="1">
                                <a:latin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zh-CN" altLang="en-US" sz="2000" i="1">
                                <a:latin typeface="Cambria Math"/>
                              </a:rPr>
                              <m:t>𝑝</m:t>
                            </m:r>
                          </m:sub>
                          <m:sup>
                            <m:r>
                              <a:rPr lang="zh-CN" altLang="en-US" sz="2000" i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zh-CN" altLang="en-US" sz="2000" i="1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zh-CN" alt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zh-CN" altLang="en-US" sz="2000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zh-CN" altLang="en-US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0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zh-CN" altLang="en-US" sz="20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  <m:sup>
                                <m:r>
                                  <a:rPr lang="zh-CN" altLang="en-US" sz="2000" i="0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zh-CN" alt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000" i="1">
                                    <a:latin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zh-CN" altLang="en-US" sz="2000" i="0">
                                    <a:latin typeface="Cambria Math"/>
                                  </a:rPr>
                                  <m:t>∞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23" name="矩形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398" y="3351822"/>
                  <a:ext cx="1504001" cy="67217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矩形 23"/>
                <p:cNvSpPr/>
                <p:nvPr/>
              </p:nvSpPr>
              <p:spPr>
                <a:xfrm>
                  <a:off x="4084246" y="6336088"/>
                  <a:ext cx="296311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zh-CN" altLang="en-US" sz="20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zh-CN" altLang="en-US" sz="20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zh-CN" altLang="en-US" sz="2000" i="1">
                              <a:latin typeface="Cambria Math"/>
                            </a:rPr>
                            <m:t>𝑒</m:t>
                          </m:r>
                        </m:sub>
                        <m:sup>
                          <m:r>
                            <a:rPr lang="zh-CN" altLang="en-US" sz="2000">
                              <a:latin typeface="Cambria Math"/>
                            </a:rPr>
                            <m:t>∗</m:t>
                          </m:r>
                        </m:sup>
                      </m:sSubSup>
                    </m:oMath>
                  </a14:m>
                  <a:r>
                    <a:rPr lang="en-US" altLang="zh-CN" sz="2000" dirty="0" smtClean="0">
                      <a:latin typeface="Times New Roman" panose="02020603050405020304" pitchFamily="18" charset="0"/>
                    </a:rPr>
                    <a:t>: </a:t>
                  </a:r>
                  <a:r>
                    <a:rPr lang="en-US" altLang="zh-CN" sz="2000" dirty="0" err="1" smtClean="0">
                      <a:latin typeface="Times New Roman" panose="02020603050405020304" pitchFamily="18" charset="0"/>
                    </a:rPr>
                    <a:t>polaron</a:t>
                  </a:r>
                  <a:r>
                    <a:rPr lang="en-US" altLang="zh-CN" sz="2000" dirty="0" smtClean="0">
                      <a:latin typeface="Times New Roman" panose="02020603050405020304" pitchFamily="18" charset="0"/>
                    </a:rPr>
                    <a:t> effective mass</a:t>
                  </a:r>
                  <a:endParaRPr lang="zh-CN" altLang="en-US" sz="2000" dirty="0"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矩形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4246" y="6336088"/>
                  <a:ext cx="2963119" cy="40011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7576" r="-1440" b="-2575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组合 27"/>
          <p:cNvGrpSpPr/>
          <p:nvPr/>
        </p:nvGrpSpPr>
        <p:grpSpPr>
          <a:xfrm>
            <a:off x="3244593" y="1803593"/>
            <a:ext cx="2623551" cy="4087485"/>
            <a:chOff x="3244593" y="1803593"/>
            <a:chExt cx="2623551" cy="408748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/>
            <a:srcRect l="50000"/>
            <a:stretch/>
          </p:blipFill>
          <p:spPr>
            <a:xfrm>
              <a:off x="3244593" y="2132856"/>
              <a:ext cx="2623551" cy="3758222"/>
            </a:xfrm>
            <a:prstGeom prst="rect">
              <a:avLst/>
            </a:prstGeom>
          </p:spPr>
        </p:pic>
        <p:sp>
          <p:nvSpPr>
            <p:cNvPr id="27" name="TextBox 4"/>
            <p:cNvSpPr txBox="1"/>
            <p:nvPr/>
          </p:nvSpPr>
          <p:spPr>
            <a:xfrm>
              <a:off x="4259337" y="1803593"/>
              <a:ext cx="14169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latin typeface="Times New Roman" pitchFamily="18" charset="0"/>
                  <a:cs typeface="Times New Roman" pitchFamily="18" charset="0"/>
                </a:rPr>
                <a:t>Nb:SrTiO</a:t>
              </a:r>
              <a:r>
                <a:rPr lang="en-US" altLang="zh-CN" sz="2000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CN" altLang="en-US" sz="2000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" name="直接箭头连接符 3"/>
          <p:cNvCxnSpPr>
            <a:stCxn id="26" idx="2"/>
          </p:cNvCxnSpPr>
          <p:nvPr/>
        </p:nvCxnSpPr>
        <p:spPr>
          <a:xfrm flipH="1">
            <a:off x="3221755" y="1226369"/>
            <a:ext cx="2436455" cy="977334"/>
          </a:xfrm>
          <a:prstGeom prst="straightConnector1">
            <a:avLst/>
          </a:prstGeom>
          <a:ln w="508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99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19481" y="921101"/>
            <a:ext cx="3956975" cy="4956171"/>
            <a:chOff x="4788024" y="1340768"/>
            <a:chExt cx="3470310" cy="4346616"/>
          </a:xfrm>
        </p:grpSpPr>
        <p:grpSp>
          <p:nvGrpSpPr>
            <p:cNvPr id="19" name="组合 18"/>
            <p:cNvGrpSpPr/>
            <p:nvPr/>
          </p:nvGrpSpPr>
          <p:grpSpPr>
            <a:xfrm>
              <a:off x="4788024" y="1340768"/>
              <a:ext cx="3470310" cy="4346616"/>
              <a:chOff x="285208" y="921641"/>
              <a:chExt cx="3584241" cy="4489316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5208" y="1188098"/>
                <a:ext cx="3584241" cy="4222859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1272807" y="921641"/>
                <a:ext cx="2136026" cy="413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1uc-FeSe</a:t>
                </a:r>
                <a:r>
                  <a:rPr lang="en-US" altLang="zh-CN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altLang="zh-CN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</a:t>
                </a:r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6444208" y="1804754"/>
              <a:ext cx="12073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correlated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7544" y="921102"/>
            <a:ext cx="3888432" cy="4937729"/>
            <a:chOff x="1022399" y="1294681"/>
            <a:chExt cx="3454503" cy="4386704"/>
          </a:xfrm>
        </p:grpSpPr>
        <p:grpSp>
          <p:nvGrpSpPr>
            <p:cNvPr id="22" name="组合 21"/>
            <p:cNvGrpSpPr/>
            <p:nvPr/>
          </p:nvGrpSpPr>
          <p:grpSpPr>
            <a:xfrm>
              <a:off x="1022399" y="1294681"/>
              <a:ext cx="3454503" cy="4386704"/>
              <a:chOff x="4932040" y="880238"/>
              <a:chExt cx="3567915" cy="4530720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32040" y="1180596"/>
                <a:ext cx="3567915" cy="4230362"/>
              </a:xfrm>
              <a:prstGeom prst="rect">
                <a:avLst/>
              </a:prstGeom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6245949" y="880238"/>
                <a:ext cx="1087902" cy="413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Nb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altLang="zh-CN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</a:t>
                </a:r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2303098" y="1766564"/>
              <a:ext cx="146386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uncorrelated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Plasmon </a:t>
            </a:r>
            <a:r>
              <a:rPr lang="en-US" altLang="zh-CN" sz="32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phonon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59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707050" y="1358116"/>
            <a:ext cx="3335473" cy="4086887"/>
            <a:chOff x="4774387" y="1091859"/>
            <a:chExt cx="3335473" cy="4086887"/>
          </a:xfrm>
        </p:grpSpPr>
        <p:sp>
          <p:nvSpPr>
            <p:cNvPr id="19" name="矩形 18"/>
            <p:cNvSpPr/>
            <p:nvPr/>
          </p:nvSpPr>
          <p:spPr>
            <a:xfrm>
              <a:off x="5030518" y="1091859"/>
              <a:ext cx="28232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interfacial </a:t>
              </a:r>
              <a:r>
                <a:rPr lang="en-US" altLang="zh-CN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polaron</a:t>
              </a:r>
              <a:endParaRPr lang="zh-CN" altLang="en-US" sz="2800" dirty="0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92" t="6798"/>
            <a:stretch/>
          </p:blipFill>
          <p:spPr>
            <a:xfrm>
              <a:off x="4774387" y="1615079"/>
              <a:ext cx="3335473" cy="3563667"/>
            </a:xfrm>
            <a:prstGeom prst="rect">
              <a:avLst/>
            </a:prstGeom>
          </p:spPr>
        </p:pic>
      </p:grpSp>
      <p:sp>
        <p:nvSpPr>
          <p:cNvPr id="21" name="文本框 17"/>
          <p:cNvSpPr txBox="1"/>
          <p:nvPr/>
        </p:nvSpPr>
        <p:spPr>
          <a:xfrm>
            <a:off x="798421" y="5949280"/>
            <a:ext cx="7714656" cy="76944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 lattice can dress electrons in </a:t>
            </a:r>
            <a:r>
              <a:rPr lang="en-US" altLang="zh-CN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FeSe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through the </a:t>
            </a:r>
            <a:r>
              <a:rPr lang="en-US" altLang="zh-CN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mediation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generated by FK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phonons, </a:t>
            </a:r>
            <a:r>
              <a:rPr lang="en-US" altLang="zh-C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interfacial </a:t>
            </a:r>
            <a:r>
              <a:rPr lang="en-US" altLang="zh-CN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polaron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89304"/>
            <a:ext cx="4968552" cy="332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interfacial electron-boson coupling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59732" y="835224"/>
            <a:ext cx="4392488" cy="46166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0" scaled="0"/>
          </a:gradFill>
          <a:ln w="19050"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Interfacial polaronic plasmon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5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3200" y="1002530"/>
            <a:ext cx="4344784" cy="3362574"/>
            <a:chOff x="29037" y="2746478"/>
            <a:chExt cx="4344784" cy="336257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876" y="2746478"/>
              <a:ext cx="3474165" cy="2858385"/>
            </a:xfrm>
            <a:prstGeom prst="rect">
              <a:avLst/>
            </a:prstGeom>
          </p:spPr>
        </p:pic>
        <p:sp>
          <p:nvSpPr>
            <p:cNvPr id="50" name="圆角矩形 49"/>
            <p:cNvSpPr/>
            <p:nvPr/>
          </p:nvSpPr>
          <p:spPr>
            <a:xfrm>
              <a:off x="29037" y="5630371"/>
              <a:ext cx="4344784" cy="47868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Additional </a:t>
              </a:r>
              <a:r>
                <a:rPr lang="en-US" altLang="zh-CN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attractive </a:t>
              </a:r>
              <a:r>
                <a:rPr lang="en-US" altLang="zh-CN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potential </a:t>
              </a:r>
              <a:r>
                <a:rPr lang="en-US" altLang="zh-CN" sz="2400" i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zh-CN" sz="2400" i="1" baseline="-25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pp</a:t>
              </a:r>
              <a:endParaRPr lang="zh-CN" altLang="en-US" sz="2400" i="1" baseline="-250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5" name="对象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000957"/>
              </p:ext>
            </p:extLst>
          </p:nvPr>
        </p:nvGraphicFramePr>
        <p:xfrm>
          <a:off x="3891571" y="1702131"/>
          <a:ext cx="5256584" cy="64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5" imgW="3746500" imgH="419100" progId="Equation.DSMT4">
                  <p:embed/>
                </p:oleObj>
              </mc:Choice>
              <mc:Fallback>
                <p:oleObj name="Equation" r:id="rId5" imgW="37465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1571" y="1702131"/>
                        <a:ext cx="5256584" cy="6436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对象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462958"/>
              </p:ext>
            </p:extLst>
          </p:nvPr>
        </p:nvGraphicFramePr>
        <p:xfrm>
          <a:off x="4681538" y="2631415"/>
          <a:ext cx="367665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7" imgW="2400120" imgH="495000" progId="Equation.DSMT4">
                  <p:embed/>
                </p:oleObj>
              </mc:Choice>
              <mc:Fallback>
                <p:oleObj name="Equation" r:id="rId7" imgW="240012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8" y="2631415"/>
                        <a:ext cx="3676650" cy="774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矩形 58"/>
          <p:cNvSpPr/>
          <p:nvPr/>
        </p:nvSpPr>
        <p:spPr>
          <a:xfrm>
            <a:off x="83200" y="4417698"/>
            <a:ext cx="44372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</a:rPr>
              <a:t>J. </a:t>
            </a:r>
            <a:r>
              <a:rPr lang="en-US" altLang="zh-CN" sz="1200" dirty="0" err="1">
                <a:latin typeface="Times New Roman" panose="02020603050405020304" pitchFamily="18" charset="0"/>
              </a:rPr>
              <a:t>Devreese</a:t>
            </a:r>
            <a:r>
              <a:rPr lang="en-US" altLang="zh-CN" sz="1200" dirty="0">
                <a:latin typeface="Times New Roman" panose="02020603050405020304" pitchFamily="18" charset="0"/>
              </a:rPr>
              <a:t>, </a:t>
            </a:r>
            <a:r>
              <a:rPr lang="en-US" altLang="zh-CN" sz="1200" dirty="0" smtClean="0">
                <a:latin typeface="Times New Roman" panose="02020603050405020304" pitchFamily="18" charset="0"/>
              </a:rPr>
              <a:t>et al. </a:t>
            </a:r>
            <a:r>
              <a:rPr lang="en-US" altLang="zh-CN" sz="1200" dirty="0">
                <a:latin typeface="Times New Roman" panose="02020603050405020304" pitchFamily="18" charset="0"/>
              </a:rPr>
              <a:t>Reports on Progress in Physics 72, 066501 (2009). </a:t>
            </a:r>
            <a:endParaRPr lang="zh-CN" altLang="en-US" sz="1200" dirty="0">
              <a:latin typeface="Times New Roman" panose="02020603050405020304" pitchFamily="18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150660" y="3427671"/>
            <a:ext cx="661700" cy="516810"/>
            <a:chOff x="7071756" y="5144438"/>
            <a:chExt cx="661700" cy="516810"/>
          </a:xfrm>
        </p:grpSpPr>
        <p:cxnSp>
          <p:nvCxnSpPr>
            <p:cNvPr id="92" name="直接箭头连接符 91"/>
            <p:cNvCxnSpPr/>
            <p:nvPr/>
          </p:nvCxnSpPr>
          <p:spPr>
            <a:xfrm>
              <a:off x="7402606" y="5144438"/>
              <a:ext cx="0" cy="5168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7071756" y="5144438"/>
              <a:ext cx="6617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文本框 93"/>
          <p:cNvSpPr txBox="1"/>
          <p:nvPr/>
        </p:nvSpPr>
        <p:spPr>
          <a:xfrm>
            <a:off x="5796136" y="3845354"/>
            <a:ext cx="3134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zh-CN" sz="22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Phonon </a:t>
            </a:r>
            <a:r>
              <a:rPr lang="en-US" altLang="zh-CN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linewidth</a:t>
            </a:r>
            <a:endParaRPr lang="en-US" altLang="zh-CN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]: </a:t>
            </a:r>
            <a:r>
              <a:rPr lang="en-US" altLang="zh-CN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Lindhard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endParaRPr lang="zh-CN" alt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396610" y="836712"/>
            <a:ext cx="760586" cy="632378"/>
            <a:chOff x="-1404664" y="2041684"/>
            <a:chExt cx="760586" cy="632378"/>
          </a:xfrm>
        </p:grpSpPr>
        <p:sp>
          <p:nvSpPr>
            <p:cNvPr id="30" name="椭圆 29"/>
            <p:cNvSpPr/>
            <p:nvPr/>
          </p:nvSpPr>
          <p:spPr>
            <a:xfrm>
              <a:off x="-1364158" y="2056531"/>
              <a:ext cx="720080" cy="61753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-1404664" y="2041684"/>
              <a:ext cx="7438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zh-CN" sz="2800" b="1" i="1" baseline="-250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pp</a:t>
              </a:r>
              <a:endParaRPr lang="zh-CN" altLang="en-US" sz="2800" b="1" i="1" baseline="-25000" dirty="0">
                <a:solidFill>
                  <a:schemeClr val="bg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Non-adiabatic polaron-polaron interaction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200" y="4768232"/>
            <a:ext cx="8931857" cy="2004974"/>
            <a:chOff x="83200" y="4768232"/>
            <a:chExt cx="8931857" cy="2004974"/>
          </a:xfrm>
        </p:grpSpPr>
        <p:sp>
          <p:nvSpPr>
            <p:cNvPr id="33" name="矩形 32"/>
            <p:cNvSpPr/>
            <p:nvPr/>
          </p:nvSpPr>
          <p:spPr>
            <a:xfrm>
              <a:off x="83200" y="4768232"/>
              <a:ext cx="36647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latin typeface="Times New Roman" panose="02020603050405020304" pitchFamily="18" charset="0"/>
                </a:rPr>
                <a:t>Hubbard model with a negative </a:t>
              </a:r>
              <a:r>
                <a:rPr lang="en-US" altLang="zh-CN" sz="2000" dirty="0" smtClean="0">
                  <a:latin typeface="Times New Roman" panose="02020603050405020304" pitchFamily="18" charset="0"/>
                </a:rPr>
                <a:t>U</a:t>
              </a:r>
              <a:endParaRPr lang="zh-CN" altLang="en-US" sz="2000" dirty="0"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矩形 41"/>
                <p:cNvSpPr/>
                <p:nvPr/>
              </p:nvSpPr>
              <p:spPr>
                <a:xfrm>
                  <a:off x="83200" y="5828460"/>
                  <a:ext cx="4163238" cy="94474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half band width: </a:t>
                  </a:r>
                  <a14:m>
                    <m:oMath xmlns:m="http://schemas.openxmlformats.org/officeDocument/2006/math"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≈0.8 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𝑒𝑉</m:t>
                      </m:r>
                    </m:oMath>
                  </a14:m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</a:p>
                <a:p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electron density: </a:t>
                  </a:r>
                  <a14:m>
                    <m:oMath xmlns:m="http://schemas.openxmlformats.org/officeDocument/2006/math"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≈0.1</m:t>
                      </m:r>
                    </m:oMath>
                  </a14:m>
                  <a:r>
                    <a:rPr lang="en-US" altLang="zh-CN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  <a:p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total </a:t>
                  </a:r>
                  <a:r>
                    <a:rPr lang="en-US" altLang="zh-CN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attractive </a:t>
                  </a:r>
                  <a:r>
                    <a:rPr lang="en-US" altLang="zh-CN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potential: </a:t>
                  </a:r>
                  <a14:m>
                    <m:oMath xmlns:m="http://schemas.openxmlformats.org/officeDocument/2006/math"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𝑈</m:t>
                      </m:r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40</m:t>
                          </m:r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altLang="zh-CN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𝑝𝑝</m:t>
                          </m:r>
                        </m:sub>
                      </m:sSub>
                    </m:oMath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2" name="矩形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00" y="5828460"/>
                  <a:ext cx="4163238" cy="944746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l="-1318" t="-3226" b="-70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矩形 42"/>
                <p:cNvSpPr/>
                <p:nvPr/>
              </p:nvSpPr>
              <p:spPr>
                <a:xfrm>
                  <a:off x="90253" y="5071477"/>
                  <a:ext cx="4231736" cy="811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sz="21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zh-CN" altLang="en-US" sz="21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zh-CN" altLang="en-US" sz="21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zh-CN" altLang="en-US" sz="21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zh-CN" altLang="en-US" sz="21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zh-CN" altLang="en-US" sz="2100" i="0">
                            <a:latin typeface="Cambria Math" panose="02040503050406030204" pitchFamily="18" charset="0"/>
                          </a:rPr>
                          <m:t>≈1.14</m:t>
                        </m:r>
                        <m:r>
                          <a:rPr lang="zh-CN" altLang="en-US" sz="2100" i="1">
                            <a:latin typeface="Cambria Math" panose="02040503050406030204" pitchFamily="18" charset="0"/>
                          </a:rPr>
                          <m:t>𝑑</m:t>
                        </m:r>
                        <m:rad>
                          <m:radPr>
                            <m:degHide m:val="on"/>
                            <m:ctrlPr>
                              <a:rPr lang="zh-CN" altLang="en-US" sz="21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zh-CN" altLang="en-US" sz="21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zh-CN" alt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zh-CN" altLang="en-US" sz="2100" i="0"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a:rPr lang="zh-CN" altLang="en-US" sz="21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rad>
                        <m:func>
                          <m:funcPr>
                            <m:ctrlPr>
                              <a:rPr lang="zh-CN" altLang="en-US" sz="21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zh-CN" altLang="en-US" sz="2100" i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zh-CN" altLang="en-US" sz="21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en-US" sz="21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100" i="0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  <m:r>
                                      <a:rPr lang="zh-CN" altLang="en-US" sz="21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zh-CN" altLang="en-US" sz="21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CN" altLang="en-US" sz="2100" i="1">
                                            <a:latin typeface="Cambria Math" panose="02040503050406030204" pitchFamily="18" charset="0"/>
                                          </a:rPr>
                                          <m:t>𝑈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43" name="矩形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253" y="5071477"/>
                  <a:ext cx="4231736" cy="81144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圆角矩形 43"/>
            <p:cNvSpPr/>
            <p:nvPr/>
          </p:nvSpPr>
          <p:spPr>
            <a:xfrm>
              <a:off x="4572000" y="4912783"/>
              <a:ext cx="4443057" cy="118051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 the coherent length of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1.2 nm, </a:t>
              </a:r>
              <a:r>
                <a:rPr lang="en-US" altLang="zh-CN" sz="2400" i="1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400" i="1" baseline="-25000" dirty="0" err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pp</a:t>
              </a:r>
              <a:r>
                <a:rPr lang="en-US" altLang="zh-CN" sz="2400" i="1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can enhance 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zh-CN" sz="2400" baseline="-250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 </a:t>
              </a:r>
              <a:r>
                <a:rPr lang="en-US" altLang="zh-CN" sz="2400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~70K.</a:t>
              </a:r>
              <a:endParaRPr lang="zh-CN" altLang="en-US" sz="2400" dirty="0"/>
            </a:p>
          </p:txBody>
        </p:sp>
      </p:grpSp>
      <p:sp>
        <p:nvSpPr>
          <p:cNvPr id="45" name="矩形 44"/>
          <p:cNvSpPr/>
          <p:nvPr/>
        </p:nvSpPr>
        <p:spPr>
          <a:xfrm>
            <a:off x="4983456" y="6269434"/>
            <a:ext cx="3620144" cy="49859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USTC</a:t>
            </a:r>
            <a:r>
              <a:rPr lang="zh-CN" alt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Zhenyu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Zhang et al.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4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-1332343" y="-578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2000"/>
          </a:p>
        </p:txBody>
      </p:sp>
      <p:sp>
        <p:nvSpPr>
          <p:cNvPr id="3" name="矩形 2"/>
          <p:cNvSpPr/>
          <p:nvPr/>
        </p:nvSpPr>
        <p:spPr>
          <a:xfrm>
            <a:off x="320832" y="5557082"/>
            <a:ext cx="8599201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Superconductivity is enhanced by the </a:t>
            </a:r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non-adiabatic </a:t>
            </a:r>
            <a:r>
              <a:rPr lang="en-US" altLang="zh-CN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polaron-polaron</a:t>
            </a:r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interaction, </a:t>
            </a:r>
            <a:r>
              <a:rPr lang="en-US" altLang="zh-CN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interfacial </a:t>
            </a:r>
            <a:r>
              <a:rPr lang="en-US" altLang="zh-CN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polaron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zh-CN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19437" y="2198881"/>
            <a:ext cx="26706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 channel J</a:t>
            </a:r>
            <a:endParaRPr lang="zh-CN" alt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2463" y="1828502"/>
            <a:ext cx="3468828" cy="44627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AFM correlation: &lt;40 K</a:t>
            </a:r>
            <a:endParaRPr lang="en-US" altLang="zh-CN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2462" y="3972734"/>
            <a:ext cx="32528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US" altLang="zh-CN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attractive interaction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zh-CN" sz="2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 range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211960" y="4869160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Pairing: </a:t>
            </a:r>
            <a:r>
              <a:rPr lang="en-US" altLang="zh-CN" sz="24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ξ</a:t>
            </a:r>
            <a:r>
              <a:rPr lang="en-US" altLang="zh-CN" sz="24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pair</a:t>
            </a:r>
            <a:r>
              <a:rPr lang="en-US" altLang="zh-CN" sz="2400" dirty="0">
                <a:latin typeface="Times New Roman" panose="02020603050405020304" pitchFamily="18" charset="0"/>
              </a:rPr>
              <a:t>~ 1.2 </a:t>
            </a:r>
            <a:r>
              <a:rPr lang="en-US" altLang="zh-CN" sz="2400" dirty="0" smtClean="0">
                <a:latin typeface="Times New Roman" panose="02020603050405020304" pitchFamily="18" charset="0"/>
              </a:rPr>
              <a:t>nm</a:t>
            </a:r>
            <a:endParaRPr lang="en-US" altLang="zh-C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925" y="1052736"/>
            <a:ext cx="4592264" cy="3778306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67544" y="3273156"/>
            <a:ext cx="2961698" cy="800219"/>
            <a:chOff x="467544" y="3273156"/>
            <a:chExt cx="2961698" cy="800219"/>
          </a:xfrm>
        </p:grpSpPr>
        <p:sp>
          <p:nvSpPr>
            <p:cNvPr id="13" name="矩形 12"/>
            <p:cNvSpPr/>
            <p:nvPr/>
          </p:nvSpPr>
          <p:spPr>
            <a:xfrm>
              <a:off x="467544" y="3273156"/>
              <a:ext cx="2961698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Dynamic Interfacial Polaron: 40      ~65 K</a:t>
              </a:r>
              <a:endParaRPr lang="zh-CN" altLang="en-US" sz="2300" dirty="0"/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2195736" y="3861048"/>
              <a:ext cx="21602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271095" y="44624"/>
            <a:ext cx="2169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Arial" pitchFamily="34" charset="0"/>
                <a:cs typeface="Arial" pitchFamily="34" charset="0"/>
              </a:rPr>
              <a:t>Summary </a:t>
            </a:r>
            <a:endParaRPr lang="zh-CN" alt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29398"/>
            <a:ext cx="9144000" cy="54000"/>
          </a:xfrm>
          <a:prstGeom prst="rect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42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4390" y="4293096"/>
            <a:ext cx="7344817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Phonon cal.: </a:t>
            </a:r>
            <a:r>
              <a:rPr lang="en-US" altLang="zh-CN" sz="24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Yan Wang, Steve </a:t>
            </a:r>
            <a:r>
              <a:rPr lang="en-US" altLang="zh-CN" sz="2400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Johnston (UTK)</a:t>
            </a:r>
            <a:endParaRPr lang="en-US" altLang="zh-CN" sz="2400" dirty="0"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500"/>
              </a:lnSpc>
            </a:pPr>
            <a:r>
              <a:rPr lang="en-US" altLang="zh-CN" sz="2400" dirty="0" err="1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Bipolaron</a:t>
            </a:r>
            <a:r>
              <a:rPr lang="en-US" altLang="zh-CN" sz="2400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modeling: </a:t>
            </a:r>
            <a:r>
              <a:rPr lang="en-US" altLang="zh-CN" sz="24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Tong Wei, </a:t>
            </a:r>
            <a:r>
              <a:rPr lang="en-US" altLang="zh-CN" sz="2400" dirty="0" err="1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Zhenyu</a:t>
            </a:r>
            <a:r>
              <a:rPr lang="en-US" altLang="zh-CN" sz="2400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Zhang (USTC)</a:t>
            </a:r>
            <a:endParaRPr lang="en-US" altLang="zh-CN" sz="2400" dirty="0"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1517" y="3365579"/>
            <a:ext cx="212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Shuyuan</a:t>
            </a:r>
            <a:r>
              <a:rPr lang="en-US" altLang="zh-CN" sz="2400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Zhang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4" descr="http://sf06.iphy.ac.cn/images/photos/GJ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370" y="1235146"/>
            <a:ext cx="1669367" cy="216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19048" y="3375157"/>
            <a:ext cx="164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Xuetao</a:t>
            </a:r>
            <a:r>
              <a:rPr lang="en-US" altLang="zh-CN" sz="24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Zhu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96370" y="3375157"/>
            <a:ext cx="15087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Jiaqi</a:t>
            </a:r>
            <a:r>
              <a:rPr lang="en-US" altLang="zh-CN" sz="24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Guan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 descr="Zhu Xueta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303" y="1196753"/>
            <a:ext cx="1874769" cy="222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5557758" y="704313"/>
            <a:ext cx="2546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growth</a:t>
            </a:r>
            <a:r>
              <a:rPr lang="zh-CN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5" name="文本框 1"/>
          <p:cNvSpPr txBox="1"/>
          <p:nvPr/>
        </p:nvSpPr>
        <p:spPr>
          <a:xfrm>
            <a:off x="1187624" y="5373216"/>
            <a:ext cx="6752811" cy="10156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2800" b="1" kern="100">
                <a:solidFill>
                  <a:srgbClr val="34618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4000" dirty="0">
                <a:solidFill>
                  <a:schemeClr val="tx1"/>
                </a:solidFill>
              </a:rPr>
              <a:t>Thank you for your attention!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3680" y="130274"/>
            <a:ext cx="7092280" cy="646331"/>
            <a:chOff x="0" y="376376"/>
            <a:chExt cx="7092280" cy="646331"/>
          </a:xfrm>
        </p:grpSpPr>
        <p:sp>
          <p:nvSpPr>
            <p:cNvPr id="18" name="矩形 17"/>
            <p:cNvSpPr/>
            <p:nvPr/>
          </p:nvSpPr>
          <p:spPr>
            <a:xfrm>
              <a:off x="0" y="411510"/>
              <a:ext cx="539750" cy="576064"/>
            </a:xfrm>
            <a:prstGeom prst="rect">
              <a:avLst/>
            </a:prstGeom>
            <a:solidFill>
              <a:srgbClr val="346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00710" y="411510"/>
              <a:ext cx="0" cy="576064"/>
            </a:xfrm>
            <a:prstGeom prst="line">
              <a:avLst/>
            </a:prstGeom>
            <a:ln w="28575">
              <a:solidFill>
                <a:srgbClr val="346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7"/>
            <p:cNvSpPr txBox="1"/>
            <p:nvPr/>
          </p:nvSpPr>
          <p:spPr>
            <a:xfrm>
              <a:off x="661670" y="376376"/>
              <a:ext cx="643061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3461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Acknowledgement</a:t>
              </a:r>
              <a:endParaRPr lang="zh-CN" altLang="en-US" sz="3600" b="1" dirty="0">
                <a:solidFill>
                  <a:srgbClr val="3461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50" name="Picture 2" descr="http://sf06.iphy.ac.cn/images/photos/ZSY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6" t="5943" r="4122" b="10557"/>
          <a:stretch/>
        </p:blipFill>
        <p:spPr bwMode="auto">
          <a:xfrm>
            <a:off x="858767" y="1167881"/>
            <a:ext cx="1913033" cy="228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62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716099" y="4216437"/>
            <a:ext cx="4249095" cy="1516819"/>
            <a:chOff x="6876816" y="4861741"/>
            <a:chExt cx="4249095" cy="1516819"/>
          </a:xfrm>
        </p:grpSpPr>
        <p:sp>
          <p:nvSpPr>
            <p:cNvPr id="28" name="矩形 27"/>
            <p:cNvSpPr/>
            <p:nvPr/>
          </p:nvSpPr>
          <p:spPr>
            <a:xfrm>
              <a:off x="6876816" y="5547563"/>
              <a:ext cx="4249095" cy="83099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Dynamic (non-adiabatic) interfacial </a:t>
              </a:r>
              <a:r>
                <a:rPr lang="en-US" altLang="zh-CN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polaron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ħ</a:t>
              </a:r>
              <a:r>
                <a:rPr lang="el-GR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r>
                <a:rPr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/E</a:t>
              </a:r>
              <a:r>
                <a:rPr lang="en-US" altLang="zh-CN" sz="2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~ </a:t>
              </a:r>
              <a:r>
                <a:rPr lang="en-US" altLang="zh-CN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1.7)</a:t>
              </a:r>
              <a:endPara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101865" y="4861741"/>
              <a:ext cx="3798999" cy="430887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altLang="zh-CN" sz="22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 56 </a:t>
              </a:r>
              <a:r>
                <a:rPr lang="en-US" altLang="zh-CN" sz="2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meV</a:t>
              </a:r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2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</a:t>
              </a:r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ħ</a:t>
              </a:r>
              <a:r>
                <a:rPr lang="el-GR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r>
                <a:rPr lang="en-US" altLang="zh-CN" sz="22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~ 97 </a:t>
              </a:r>
              <a:r>
                <a:rPr lang="en-US" altLang="zh-CN" sz="2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meV</a:t>
              </a:r>
              <a:endPara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文本框 34"/>
          <p:cNvSpPr txBox="1"/>
          <p:nvPr/>
        </p:nvSpPr>
        <p:spPr>
          <a:xfrm>
            <a:off x="107879" y="1208946"/>
            <a:ext cx="2860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phonon energy (ħ</a:t>
            </a:r>
            <a:r>
              <a:rPr lang="el-GR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Fermi Energy (E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5"/>
          <p:cNvSpPr txBox="1"/>
          <p:nvPr/>
        </p:nvSpPr>
        <p:spPr>
          <a:xfrm>
            <a:off x="107878" y="4253252"/>
            <a:ext cx="3272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phonon energy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ħ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Fermi Energy (E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6"/>
          <p:cNvSpPr txBox="1"/>
          <p:nvPr/>
        </p:nvSpPr>
        <p:spPr>
          <a:xfrm>
            <a:off x="107879" y="764704"/>
            <a:ext cx="256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Adiabatic Limit: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7"/>
          <p:cNvSpPr txBox="1"/>
          <p:nvPr/>
        </p:nvSpPr>
        <p:spPr>
          <a:xfrm>
            <a:off x="77243" y="3789040"/>
            <a:ext cx="3114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Non-adiabatic Limit: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4" b="50206"/>
          <a:stretch/>
        </p:blipFill>
        <p:spPr>
          <a:xfrm>
            <a:off x="2359315" y="2009531"/>
            <a:ext cx="2068669" cy="166640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49"/>
          <a:stretch/>
        </p:blipFill>
        <p:spPr>
          <a:xfrm>
            <a:off x="2343900" y="5043872"/>
            <a:ext cx="2068669" cy="1554206"/>
          </a:xfrm>
          <a:prstGeom prst="rect">
            <a:avLst/>
          </a:prstGeom>
        </p:spPr>
      </p:pic>
      <p:sp>
        <p:nvSpPr>
          <p:cNvPr id="53" name="文本框 40"/>
          <p:cNvSpPr txBox="1"/>
          <p:nvPr/>
        </p:nvSpPr>
        <p:spPr>
          <a:xfrm>
            <a:off x="462767" y="5148515"/>
            <a:ext cx="15921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ħ</a:t>
            </a:r>
            <a:r>
              <a:rPr lang="el-GR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&gt;&gt; 1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41"/>
          <p:cNvSpPr txBox="1"/>
          <p:nvPr/>
        </p:nvSpPr>
        <p:spPr>
          <a:xfrm>
            <a:off x="443825" y="2571568"/>
            <a:ext cx="15921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ħ</a:t>
            </a:r>
            <a:r>
              <a:rPr lang="el-GR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/E</a:t>
            </a:r>
            <a:r>
              <a:rPr lang="en-US" altLang="zh-CN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&lt;&lt; 1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42"/>
          <p:cNvSpPr txBox="1"/>
          <p:nvPr/>
        </p:nvSpPr>
        <p:spPr>
          <a:xfrm>
            <a:off x="101820" y="5618528"/>
            <a:ext cx="2251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Instantaneous response</a:t>
            </a:r>
            <a:endParaRPr lang="zh-CN" altLang="en-US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43"/>
          <p:cNvSpPr txBox="1"/>
          <p:nvPr/>
        </p:nvSpPr>
        <p:spPr>
          <a:xfrm>
            <a:off x="12465" y="3018616"/>
            <a:ext cx="24548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Retarded response</a:t>
            </a:r>
            <a:endParaRPr lang="zh-CN" altLang="en-US" sz="2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44"/>
          <p:cNvSpPr txBox="1"/>
          <p:nvPr/>
        </p:nvSpPr>
        <p:spPr>
          <a:xfrm>
            <a:off x="768893" y="2097108"/>
            <a:ext cx="8418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469961" y="737987"/>
            <a:ext cx="4609745" cy="3267077"/>
            <a:chOff x="4469961" y="995536"/>
            <a:chExt cx="4609745" cy="3267077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61" r="2363"/>
            <a:stretch/>
          </p:blipFill>
          <p:spPr>
            <a:xfrm>
              <a:off x="4469961" y="1370644"/>
              <a:ext cx="4609745" cy="2891969"/>
            </a:xfrm>
            <a:prstGeom prst="rect">
              <a:avLst/>
            </a:prstGeom>
          </p:spPr>
        </p:pic>
        <p:sp>
          <p:nvSpPr>
            <p:cNvPr id="60" name="文本框 47"/>
            <p:cNvSpPr txBox="1"/>
            <p:nvPr/>
          </p:nvSpPr>
          <p:spPr>
            <a:xfrm>
              <a:off x="5509836" y="995536"/>
              <a:ext cx="30226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1uc-FeSe/STO at 35 K</a:t>
              </a:r>
              <a:endPara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圆角矩形 60"/>
          <p:cNvSpPr/>
          <p:nvPr/>
        </p:nvSpPr>
        <p:spPr>
          <a:xfrm>
            <a:off x="5364088" y="5877272"/>
            <a:ext cx="3097022" cy="86790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Beyond the </a:t>
            </a:r>
          </a:p>
          <a:p>
            <a:pPr algn="ctr"/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BCS framework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7" y="1"/>
            <a:ext cx="91436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Dynamic interfacial polarons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2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940658"/>
            <a:ext cx="3282786" cy="2776374"/>
            <a:chOff x="281576" y="940658"/>
            <a:chExt cx="3282786" cy="2776374"/>
          </a:xfrm>
        </p:grpSpPr>
        <p:sp>
          <p:nvSpPr>
            <p:cNvPr id="3" name="矩形 2"/>
            <p:cNvSpPr/>
            <p:nvPr/>
          </p:nvSpPr>
          <p:spPr>
            <a:xfrm>
              <a:off x="281576" y="3409255"/>
              <a:ext cx="328278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Q.-Y.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Wang. et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al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. CPL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29, 037402,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2012).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600" y="1340046"/>
              <a:ext cx="2409396" cy="2036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53584" y="940658"/>
              <a:ext cx="27224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altLang="zh-CN" sz="2000" dirty="0" smtClean="0"/>
                <a:t>2012,  STS,  </a:t>
              </a:r>
              <a:r>
                <a:rPr lang="el-GR" altLang="zh-CN" sz="2000" dirty="0" smtClean="0"/>
                <a:t>Δ</a:t>
              </a:r>
              <a:r>
                <a:rPr lang="en-US" altLang="zh-CN" sz="2000" dirty="0" smtClean="0"/>
                <a:t>~20meV</a:t>
              </a:r>
              <a:endParaRPr lang="zh-CN" altLang="en-US" sz="20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35896" y="732046"/>
            <a:ext cx="6408712" cy="2900065"/>
            <a:chOff x="3453647" y="732046"/>
            <a:chExt cx="6408712" cy="2900065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0693" y="1092086"/>
              <a:ext cx="2663555" cy="1935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5545793" y="2964294"/>
              <a:ext cx="43165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Liu, D. et al.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Nat. </a:t>
              </a:r>
              <a:r>
                <a:rPr lang="en-US" altLang="zh-CN" sz="1400" dirty="0" err="1" smtClean="0">
                  <a:latin typeface="Times New Roman" pitchFamily="18" charset="0"/>
                  <a:cs typeface="Times New Roman" pitchFamily="18" charset="0"/>
                </a:rPr>
                <a:t>Commun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3,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931,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(2012).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53647" y="732046"/>
              <a:ext cx="52903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altLang="zh-CN" sz="2000" dirty="0" smtClean="0"/>
                <a:t>2012---Now,  ARPES,  </a:t>
              </a:r>
              <a:r>
                <a:rPr lang="el-GR" altLang="zh-CN" sz="2000" dirty="0" smtClean="0"/>
                <a:t>Δ</a:t>
              </a:r>
              <a:r>
                <a:rPr lang="en-US" altLang="zh-CN" sz="2000" dirty="0" smtClean="0"/>
                <a:t>~15-20meV, T</a:t>
              </a:r>
              <a:r>
                <a:rPr lang="en-US" altLang="zh-CN" sz="2000" i="1" baseline="-25000" dirty="0" smtClean="0"/>
                <a:t>g</a:t>
              </a:r>
              <a:r>
                <a:rPr lang="en-US" altLang="zh-CN" sz="2000" dirty="0" smtClean="0"/>
                <a:t>~55-70 K</a:t>
              </a:r>
              <a:endParaRPr lang="zh-CN" altLang="en-US" sz="2000" dirty="0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7509" y="1164094"/>
              <a:ext cx="1616939" cy="1621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529735" y="3140968"/>
              <a:ext cx="43165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Tan, S.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et al.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Nat Mater. 12, 634,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2013).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545793" y="3324334"/>
              <a:ext cx="43165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Lee,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et al.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Nature 515, 245,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2014).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36512" y="3933056"/>
            <a:ext cx="3820607" cy="2860575"/>
            <a:chOff x="-36512" y="3933056"/>
            <a:chExt cx="3820607" cy="2860575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359" y="4573088"/>
              <a:ext cx="3094998" cy="1731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228021" y="6269830"/>
              <a:ext cx="33709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Zhang, W.-H. et al.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CPL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31,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017401,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(2014).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4574" y="4283804"/>
              <a:ext cx="3569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err="1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zh-CN" baseline="-25000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zh-CN" baseline="30000" dirty="0" err="1" smtClean="0">
                  <a:latin typeface="Times New Roman" pitchFamily="18" charset="0"/>
                  <a:cs typeface="Times New Roman" pitchFamily="18" charset="0"/>
                </a:rPr>
                <a:t>onset</a:t>
              </a:r>
              <a:r>
                <a:rPr lang="en-US" altLang="zh-CN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dirty="0" smtClean="0">
                  <a:latin typeface="Times New Roman" pitchFamily="18" charset="0"/>
                  <a:cs typeface="Times New Roman" pitchFamily="18" charset="0"/>
                </a:rPr>
                <a:t>= 40.2 K    </a:t>
              </a:r>
              <a:r>
                <a:rPr lang="en-US" altLang="zh-CN" dirty="0" err="1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zh-CN" baseline="-25000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zh-CN" baseline="30000" dirty="0" err="1" smtClean="0">
                  <a:latin typeface="Times New Roman" pitchFamily="18" charset="0"/>
                  <a:cs typeface="Times New Roman" pitchFamily="18" charset="0"/>
                </a:rPr>
                <a:t>zero</a:t>
              </a:r>
              <a:r>
                <a:rPr lang="en-US" altLang="zh-CN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dirty="0"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altLang="zh-CN" dirty="0" smtClean="0">
                  <a:latin typeface="Times New Roman" pitchFamily="18" charset="0"/>
                  <a:cs typeface="Times New Roman" pitchFamily="18" charset="0"/>
                </a:rPr>
                <a:t>23.5 K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36512" y="3933056"/>
              <a:ext cx="29457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altLang="zh-CN" sz="2000" dirty="0" smtClean="0"/>
                <a:t>2014,  </a:t>
              </a:r>
              <a:r>
                <a:rPr lang="en-US" altLang="zh-CN" sz="2000" i="1" dirty="0" smtClean="0"/>
                <a:t>ex situ </a:t>
              </a:r>
              <a:r>
                <a:rPr lang="en-US" altLang="zh-CN" sz="2000" dirty="0" smtClean="0"/>
                <a:t>transport</a:t>
              </a:r>
              <a:endParaRPr lang="zh-CN" altLang="en-US" sz="20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8021" y="6485854"/>
              <a:ext cx="33709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Sun, Y.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et al. 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Sci. Rep. 4, 6040, </a:t>
              </a:r>
              <a:r>
                <a:rPr lang="en-US" altLang="zh-CN" sz="1400" dirty="0">
                  <a:latin typeface="Times New Roman" pitchFamily="18" charset="0"/>
                  <a:cs typeface="Times New Roman" pitchFamily="18" charset="0"/>
                </a:rPr>
                <a:t>(2014).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组合 3"/>
          <p:cNvGrpSpPr>
            <a:grpSpLocks/>
          </p:cNvGrpSpPr>
          <p:nvPr/>
        </p:nvGrpSpPr>
        <p:grpSpPr bwMode="auto">
          <a:xfrm>
            <a:off x="3166255" y="2996952"/>
            <a:ext cx="2125825" cy="845499"/>
            <a:chOff x="4791075" y="1381125"/>
            <a:chExt cx="3352800" cy="1333500"/>
          </a:xfrm>
        </p:grpSpPr>
        <p:pic>
          <p:nvPicPr>
            <p:cNvPr id="20" name="Picture 7" descr="2DE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1075" y="1381125"/>
              <a:ext cx="3352800" cy="133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5510941" y="1711761"/>
              <a:ext cx="966285" cy="485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1400" b="1" dirty="0" err="1">
                  <a:solidFill>
                    <a:srgbClr val="FF0000"/>
                  </a:solidFill>
                </a:rPr>
                <a:t>FeSe</a:t>
              </a:r>
              <a:endParaRPr lang="en-US" altLang="zh-CN" sz="1400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5418212" y="2122074"/>
              <a:ext cx="1195387" cy="4854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宋体" pitchFamily="2" charset="-122"/>
                </a:rPr>
                <a:t>SrTiO</a:t>
              </a:r>
              <a:r>
                <a:rPr lang="en-US" altLang="zh-CN" sz="1400" b="1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  <a:ea typeface="宋体" pitchFamily="2" charset="-122"/>
                </a:rPr>
                <a:t>3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819208" y="3933056"/>
            <a:ext cx="5136078" cy="2952328"/>
            <a:chOff x="3819208" y="3933056"/>
            <a:chExt cx="5136078" cy="2952328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9048" y="4221088"/>
              <a:ext cx="1051384" cy="1071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3819208" y="3933056"/>
              <a:ext cx="32478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altLang="zh-CN" sz="2000" dirty="0" smtClean="0"/>
                <a:t>2015,  </a:t>
              </a:r>
              <a:r>
                <a:rPr lang="en-US" altLang="zh-CN" sz="2000" i="1" dirty="0" smtClean="0"/>
                <a:t>ex situ </a:t>
              </a:r>
              <a:r>
                <a:rPr lang="en-US" altLang="zh-CN" sz="2000" dirty="0" err="1" smtClean="0"/>
                <a:t>dimagnetism</a:t>
              </a:r>
              <a:endParaRPr lang="zh-CN" altLang="en-US" sz="2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040943" y="3963834"/>
              <a:ext cx="1575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err="1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altLang="zh-CN" baseline="-25000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zh-CN" baseline="30000" dirty="0" err="1" smtClean="0">
                  <a:latin typeface="Times New Roman" pitchFamily="18" charset="0"/>
                  <a:cs typeface="Times New Roman" pitchFamily="18" charset="0"/>
                </a:rPr>
                <a:t>onset</a:t>
              </a:r>
              <a:r>
                <a:rPr lang="en-US" altLang="zh-CN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dirty="0" smtClean="0">
                  <a:latin typeface="Times New Roman" pitchFamily="18" charset="0"/>
                  <a:cs typeface="Times New Roman" pitchFamily="18" charset="0"/>
                </a:rPr>
                <a:t>= 65 K</a:t>
              </a:r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9150" y="4294531"/>
              <a:ext cx="2764625" cy="2436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5301208"/>
              <a:ext cx="1863006" cy="1273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矩形 28"/>
            <p:cNvSpPr/>
            <p:nvPr/>
          </p:nvSpPr>
          <p:spPr>
            <a:xfrm>
              <a:off x="4932040" y="6577607"/>
              <a:ext cx="33709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Z. Zhang </a:t>
              </a:r>
              <a:r>
                <a:rPr lang="en-US" altLang="zh-CN" sz="1400" i="1" dirty="0" smtClean="0">
                  <a:latin typeface="Times New Roman" pitchFamily="18" charset="0"/>
                  <a:cs typeface="Times New Roman" pitchFamily="18" charset="0"/>
                </a:rPr>
                <a:t>et al</a:t>
              </a:r>
              <a:r>
                <a:rPr lang="en-US" altLang="zh-CN" sz="1400" dirty="0" smtClean="0">
                  <a:latin typeface="Times New Roman" pitchFamily="18" charset="0"/>
                  <a:cs typeface="Times New Roman" pitchFamily="18" charset="0"/>
                </a:rPr>
                <a:t>., Sci. Bull. 60, 1301 (2015)</a:t>
              </a:r>
              <a:endParaRPr lang="zh-CN" alt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57" y="1"/>
            <a:ext cx="9143643" cy="6028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 enhancement at the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/SrTiO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interface</a:t>
            </a:r>
            <a:endParaRPr lang="zh-CN" alt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6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" y="60256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949" y="1006111"/>
            <a:ext cx="148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STM &amp; STS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2007" y="1002077"/>
            <a:ext cx="1954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LEED &amp; ARPES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6053375" y="6248069"/>
            <a:ext cx="1591903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≈ 65-70K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19303" y="6113564"/>
            <a:ext cx="1422441" cy="40011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20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52" descr="E:\IOP Research\manuscripts\FeSe-STO EPC\VersionToArxiv-2-jpg\SS_Fi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1" y="1608534"/>
            <a:ext cx="4208803" cy="441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3" descr="E:\IOP Research\manuscripts\FeSe-STO EPC\VersionToArxiv-2-jpg\SS_Fi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8" y="1628801"/>
            <a:ext cx="4565185" cy="44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57" y="1"/>
            <a:ext cx="9143643" cy="6028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Single-layer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FeSe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on SrTiO</a:t>
            </a:r>
            <a:r>
              <a:rPr lang="en-US" altLang="zh-CN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zh-CN" altLang="en-US" sz="32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5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1065</Words>
  <Application>Microsoft Office PowerPoint</Application>
  <PresentationFormat>全屏显示(4:3)</PresentationFormat>
  <Paragraphs>179</Paragraphs>
  <Slides>17</Slides>
  <Notes>9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2018-08-13T23:36:40Z</dcterms:created>
  <dcterms:modified xsi:type="dcterms:W3CDTF">2018-08-14T23:18:09Z</dcterms:modified>
</cp:coreProperties>
</file>