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57" r:id="rId2"/>
    <p:sldId id="510" r:id="rId3"/>
    <p:sldId id="512" r:id="rId4"/>
    <p:sldId id="511" r:id="rId5"/>
    <p:sldId id="463" r:id="rId6"/>
    <p:sldId id="513" r:id="rId7"/>
    <p:sldId id="514" r:id="rId8"/>
    <p:sldId id="515" r:id="rId9"/>
    <p:sldId id="518" r:id="rId10"/>
    <p:sldId id="519" r:id="rId11"/>
    <p:sldId id="520" r:id="rId12"/>
    <p:sldId id="521" r:id="rId13"/>
    <p:sldId id="522" r:id="rId14"/>
    <p:sldId id="517" r:id="rId15"/>
    <p:sldId id="516" r:id="rId16"/>
    <p:sldId id="523" r:id="rId17"/>
    <p:sldId id="524" r:id="rId18"/>
    <p:sldId id="525" r:id="rId19"/>
    <p:sldId id="526" r:id="rId20"/>
    <p:sldId id="527" r:id="rId21"/>
    <p:sldId id="509" r:id="rId22"/>
    <p:sldId id="528" r:id="rId23"/>
  </p:sldIdLst>
  <p:sldSz cx="9144000" cy="6858000" type="screen4x3"/>
  <p:notesSz cx="6858000" cy="97155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0C3F"/>
    <a:srgbClr val="B71323"/>
    <a:srgbClr val="DF1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2667" autoAdjust="0"/>
  </p:normalViewPr>
  <p:slideViewPr>
    <p:cSldViewPr showGuides="1">
      <p:cViewPr varScale="1">
        <p:scale>
          <a:sx n="64" d="100"/>
          <a:sy n="64" d="100"/>
        </p:scale>
        <p:origin x="133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23A09E-37B0-43DF-8BB0-B22F0DF10B46}" type="datetimeFigureOut">
              <a:rPr lang="en-US"/>
              <a:pPr>
                <a:defRPr/>
              </a:pPr>
              <a:t>8/12/2018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2A18A7-1952-4C19-B1FA-D588121B8C7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5264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10E3063-D4E5-46D5-BBCA-CB9203705D07}" type="datetimeFigureOut">
              <a:rPr lang="en-US"/>
              <a:pPr>
                <a:defRPr/>
              </a:pPr>
              <a:t>8/12/2018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1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28138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6E91FE2-9A90-4E4F-8AD5-8169C657CE5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2409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AU" sz="1800" dirty="0" smtClean="0">
                <a:solidFill>
                  <a:srgbClr val="C00000"/>
                </a:solidFill>
              </a:rPr>
              <a:t/>
            </a:r>
            <a:br>
              <a:rPr lang="en-AU" sz="1800" dirty="0" smtClean="0">
                <a:solidFill>
                  <a:srgbClr val="C00000"/>
                </a:solidFill>
              </a:rPr>
            </a:br>
            <a:endParaRPr lang="en-AU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30C4AF-6A4A-423B-918E-957270774A10}" type="slidenum">
              <a:rPr lang="en-A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538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D3BE-C204-44BE-9394-C9CCF304075E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D26B4-8D98-4463-B704-50904FDA141F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0" y="1428750"/>
            <a:ext cx="9144000" cy="1588"/>
          </a:xfrm>
          <a:prstGeom prst="line">
            <a:avLst/>
          </a:prstGeom>
          <a:ln>
            <a:solidFill>
              <a:srgbClr val="B71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" descr="ANFF_bc_image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5929313"/>
            <a:ext cx="9144000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801A6-816E-4F70-A009-1726EDA70F3F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F63C2-325C-456A-9D44-CB5BEEC6005C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77ACF-83DC-467C-87DF-4B98956EEB56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37FD8-B64E-4CE2-8BDC-B8F3AE904AB8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2749B-8099-43D7-9F79-C95D8DBAE642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D41EC-040B-4B75-A1D0-4FAD054EDDBA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5031-E4AE-41DE-87C8-EA4391A5275E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1B394-EDB0-4010-AF4E-D67E38177E15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38ED2-DF04-44DB-9923-8FB3A4711A9B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F60C9-6E86-4246-99CE-30DD85464CEC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AB2C7-8FDC-4DFA-84A4-5FDCBE50A06B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B92CF-38F5-4D1D-9B2C-E008E7895D04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298F6-8F84-4F2A-B54B-CC74F5147CA1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1D563-D15E-4AAA-B091-3F687BE8B57D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6D372-BBE2-4762-B034-CFA86DCE9470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9FF66-DFDD-4C49-A29A-630E55ED3535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A183F-3996-49BA-9A72-174E6D3B11F0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E992F-AE3F-484F-8294-25B1C6E405BE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10B47A-5D4A-4515-9195-51F04DB355FC}" type="datetimeFigureOut">
              <a:rPr lang="en-US"/>
              <a:pPr>
                <a:defRPr/>
              </a:pPr>
              <a:t>8/12/2018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F2735A6-C5B0-4D80-AB19-ED74AB0DDF14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  <p:pic>
        <p:nvPicPr>
          <p:cNvPr id="2055" name="Picture 6" descr="ANFF_logo_col_150_rgb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764463" y="0"/>
            <a:ext cx="13795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5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-32375" y="1280760"/>
            <a:ext cx="9127740" cy="2115126"/>
          </a:xfrm>
        </p:spPr>
        <p:txBody>
          <a:bodyPr/>
          <a:lstStyle/>
          <a:p>
            <a:pPr eaLnBrk="1" hangingPunct="1"/>
            <a:r>
              <a:rPr lang="en-AU" sz="3200" i="1" dirty="0" smtClean="0">
                <a:latin typeface="Arial Narrow" pitchFamily="34" charset="0"/>
              </a:rPr>
              <a:t/>
            </a:r>
            <a:br>
              <a:rPr lang="en-AU" sz="3200" i="1" dirty="0" smtClean="0">
                <a:latin typeface="Arial Narrow" pitchFamily="34" charset="0"/>
              </a:rPr>
            </a:br>
            <a:r>
              <a:rPr lang="en-A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Determining the Effect of Substrate Cleaning on the </a:t>
            </a:r>
            <a:r>
              <a:rPr lang="en-AU" sz="36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A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olution </a:t>
            </a:r>
            <a:r>
              <a:rPr lang="en-AU" sz="36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A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tability of Plasma </a:t>
            </a:r>
            <a:r>
              <a:rPr lang="en-AU" sz="3600" b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A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olymer Films</a:t>
            </a:r>
            <a:r>
              <a:rPr lang="en-AU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AU" sz="3600" i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Content Placeholder 6"/>
          <p:cNvSpPr>
            <a:spLocks noGrp="1"/>
          </p:cNvSpPr>
          <p:nvPr>
            <p:ph idx="1"/>
          </p:nvPr>
        </p:nvSpPr>
        <p:spPr>
          <a:xfrm>
            <a:off x="5214938" y="4714875"/>
            <a:ext cx="3328987" cy="1500188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en-AU" dirty="0" smtClean="0"/>
          </a:p>
          <a:p>
            <a:pPr eaLnBrk="1" hangingPunct="1">
              <a:buFont typeface="Arial" pitchFamily="34" charset="0"/>
              <a:buNone/>
            </a:pPr>
            <a:endParaRPr lang="en-AU" dirty="0" smtClean="0"/>
          </a:p>
        </p:txBody>
      </p:sp>
      <p:pic>
        <p:nvPicPr>
          <p:cNvPr id="4100" name="Picture 4" descr="ANFF_logo_col_150_rg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07298" y="29598"/>
            <a:ext cx="1320442" cy="13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leanroom banner.jpg"/>
          <p:cNvPicPr>
            <a:picLocks noChangeAspect="1"/>
          </p:cNvPicPr>
          <p:nvPr/>
        </p:nvPicPr>
        <p:blipFill rotWithShape="1">
          <a:blip r:embed="rId4" cstate="print"/>
          <a:srcRect r="2509"/>
          <a:stretch/>
        </p:blipFill>
        <p:spPr bwMode="auto">
          <a:xfrm>
            <a:off x="86830" y="3743927"/>
            <a:ext cx="904091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950358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http://www.swinburne.edu.au/2015/_assets/img/logos/nav-swin-logo-tal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5598"/>
            <a:ext cx="648000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253" y="3109973"/>
            <a:ext cx="864005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u="sng" dirty="0" err="1"/>
              <a:t>Dr.</a:t>
            </a:r>
            <a:r>
              <a:rPr lang="en-AU" sz="2000" b="1" u="sng" dirty="0"/>
              <a:t> Karyn Jarvis </a:t>
            </a:r>
            <a:r>
              <a:rPr lang="en-AU" b="1" dirty="0"/>
              <a:t/>
            </a:r>
            <a:br>
              <a:rPr lang="en-AU" b="1" dirty="0"/>
            </a:br>
            <a:r>
              <a:rPr lang="en-AU" b="1" dirty="0"/>
              <a:t>ANFF-Vic Biointerface Engineering Hub, Swinburne University of Technology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Functional Thin Films</a:t>
            </a:r>
            <a:endParaRPr lang="en-AU" dirty="0"/>
          </a:p>
        </p:txBody>
      </p:sp>
      <p:pic>
        <p:nvPicPr>
          <p:cNvPr id="1030" name="Picture 6" descr="Image result for self cleaning gl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95073"/>
            <a:ext cx="4320000" cy="2512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anti reflective coa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4320000" cy="24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anti reflective coa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81" y="3998479"/>
            <a:ext cx="405144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self cleaning glas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000" y="4085163"/>
            <a:ext cx="272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78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Adhesion and Pre-Treatment</a:t>
            </a:r>
            <a:endParaRPr lang="en-AU" dirty="0"/>
          </a:p>
        </p:txBody>
      </p:sp>
      <p:pic>
        <p:nvPicPr>
          <p:cNvPr id="2050" name="Picture 2" descr="http://www.vetaphone.com/wp-content/uploads/2017/09/Vetaphone_Corona-treatment-disch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3960000" cy="28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4435086"/>
            <a:ext cx="2484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u="sng" dirty="0" smtClean="0">
                <a:solidFill>
                  <a:srgbClr val="B00C3F"/>
                </a:solidFill>
              </a:rPr>
              <a:t>Corona Pre-Treatment</a:t>
            </a:r>
            <a:endParaRPr lang="en-AU" u="sng" dirty="0">
              <a:solidFill>
                <a:srgbClr val="B00C3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8527" y="477752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Clr>
                <a:srgbClr val="00B0F0"/>
              </a:buClr>
            </a:pPr>
            <a:r>
              <a:rPr lang="en-AU" altLang="en-US" dirty="0" smtClean="0"/>
              <a:t>Bombards </a:t>
            </a:r>
            <a:r>
              <a:rPr lang="en-AU" altLang="en-US" dirty="0"/>
              <a:t>the surface with ozone, oxygen and oxygen free </a:t>
            </a:r>
            <a:r>
              <a:rPr lang="en-AU" altLang="en-US" dirty="0" smtClean="0"/>
              <a:t>radicals to increase oxygen content, wettability and therefore film adhesion</a:t>
            </a:r>
            <a:endParaRPr lang="en-AU" altLang="en-US" dirty="0"/>
          </a:p>
        </p:txBody>
      </p:sp>
      <p:pic>
        <p:nvPicPr>
          <p:cNvPr id="2052" name="Picture 4" descr="Image result for adhesion peel te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512583"/>
            <a:ext cx="1800000" cy="179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623" y="3302584"/>
            <a:ext cx="3600000" cy="26343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5656" y="6246636"/>
            <a:ext cx="68754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N. </a:t>
            </a:r>
            <a:r>
              <a:rPr lang="en-AU" sz="1200" b="1" dirty="0" err="1" smtClean="0">
                <a:solidFill>
                  <a:schemeClr val="bg1"/>
                </a:solidFill>
              </a:rPr>
              <a:t>Kalapat</a:t>
            </a:r>
            <a:r>
              <a:rPr lang="en-AU" sz="1200" b="1" dirty="0" smtClean="0">
                <a:solidFill>
                  <a:schemeClr val="bg1"/>
                </a:solidFill>
              </a:rPr>
              <a:t>, T. </a:t>
            </a:r>
            <a:r>
              <a:rPr lang="en-AU" sz="1200" b="1" dirty="0" err="1" smtClean="0">
                <a:solidFill>
                  <a:schemeClr val="bg1"/>
                </a:solidFill>
              </a:rPr>
              <a:t>Amornsakchai</a:t>
            </a:r>
            <a:r>
              <a:rPr lang="en-AU" sz="1200" b="1" dirty="0" smtClean="0">
                <a:solidFill>
                  <a:schemeClr val="bg1"/>
                </a:solidFill>
              </a:rPr>
              <a:t>, T. </a:t>
            </a:r>
            <a:r>
              <a:rPr lang="en-AU" sz="1200" b="1" dirty="0" err="1" smtClean="0">
                <a:solidFill>
                  <a:schemeClr val="bg1"/>
                </a:solidFill>
              </a:rPr>
              <a:t>Srikhirin</a:t>
            </a:r>
            <a:r>
              <a:rPr lang="en-AU" sz="1200" b="1" dirty="0" smtClean="0">
                <a:solidFill>
                  <a:schemeClr val="bg1"/>
                </a:solidFill>
              </a:rPr>
              <a:t>, Surface and Coatings Technology, 234, 2013, p. 67</a:t>
            </a:r>
            <a:endParaRPr lang="en-A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794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AU" dirty="0" smtClean="0"/>
              <a:t>Biomedical Thin Films</a:t>
            </a:r>
            <a:endParaRPr lang="en-AU" dirty="0"/>
          </a:p>
        </p:txBody>
      </p:sp>
      <p:pic>
        <p:nvPicPr>
          <p:cNvPr id="1026" name="Picture 2" descr="Image result for biomedical coatin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1" y="1762524"/>
            <a:ext cx="216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1"/>
          <p:cNvSpPr>
            <a:spLocks noChangeAspect="1" noChangeArrowheads="1"/>
          </p:cNvSpPr>
          <p:nvPr/>
        </p:nvSpPr>
        <p:spPr bwMode="auto">
          <a:xfrm rot="10800000">
            <a:off x="4666365" y="2149929"/>
            <a:ext cx="720000" cy="665190"/>
          </a:xfrm>
          <a:prstGeom prst="leftArrow">
            <a:avLst>
              <a:gd name="adj1" fmla="val 50000"/>
              <a:gd name="adj2" fmla="val 69518"/>
            </a:avLst>
          </a:prstGeom>
          <a:gradFill rotWithShape="1">
            <a:gsLst>
              <a:gs pos="44000">
                <a:srgbClr val="06266F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endParaRPr lang="fa-IR">
              <a:latin typeface="+mn-lt"/>
            </a:endParaRPr>
          </a:p>
        </p:txBody>
      </p:sp>
      <p:pic>
        <p:nvPicPr>
          <p:cNvPr id="1028" name="Picture 4" descr="Image result for wound dress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058" y="1517076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biomedical implan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36" y="3842121"/>
            <a:ext cx="3600000" cy="19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82292" y="1559678"/>
            <a:ext cx="35283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Anti-bacterial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Anti-wear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Drug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Promote/prevent cell adhesion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57244" y="3948487"/>
            <a:ext cx="50867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solidFill>
                  <a:srgbClr val="B71323"/>
                </a:solidFill>
              </a:rPr>
              <a:t>High demand for coatings suitable for use in physiological 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>
                <a:solidFill>
                  <a:srgbClr val="B71323"/>
                </a:solidFill>
              </a:rPr>
              <a:t>Significant changes in film in aqueous solution have implications on their incorporation into biomedical devices</a:t>
            </a:r>
          </a:p>
        </p:txBody>
      </p:sp>
    </p:spTree>
    <p:extLst>
      <p:ext uri="{BB962C8B-B14F-4D97-AF65-F5344CB8AC3E}">
        <p14:creationId xmlns:p14="http://schemas.microsoft.com/office/powerpoint/2010/main" val="40033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166"/>
            <a:ext cx="8229600" cy="1143000"/>
          </a:xfrm>
        </p:spPr>
        <p:txBody>
          <a:bodyPr/>
          <a:lstStyle/>
          <a:p>
            <a:pPr algn="ctr"/>
            <a:r>
              <a:rPr lang="en-AU" dirty="0" smtClean="0"/>
              <a:t>Plasma Polymerisation</a:t>
            </a:r>
            <a:endParaRPr lang="en-AU" dirty="0"/>
          </a:p>
        </p:txBody>
      </p:sp>
      <p:pic>
        <p:nvPicPr>
          <p:cNvPr id="11" name="Picture 2" descr="http://www.eurobonding.org/Englisch/Oberflaechen/Image3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7" y="3717032"/>
            <a:ext cx="3527750" cy="2160000"/>
          </a:xfrm>
          <a:prstGeom prst="rect">
            <a:avLst/>
          </a:prstGeom>
          <a:noFill/>
        </p:spPr>
      </p:pic>
      <p:pic>
        <p:nvPicPr>
          <p:cNvPr id="12" name="Picture 4" descr="C:\Users\Behnam\Desktop\Liqui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DC89C"/>
              </a:clrFrom>
              <a:clrTo>
                <a:srgbClr val="FDC89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31" y="2036256"/>
            <a:ext cx="878180" cy="74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C:\Users\Behnam\Desktop\Plasm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C89C"/>
              </a:clrFrom>
              <a:clrTo>
                <a:srgbClr val="FDC89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411" y="1964428"/>
            <a:ext cx="833689" cy="80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Behnam\Desktop\ga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C89C"/>
              </a:clrFrom>
              <a:clrTo>
                <a:srgbClr val="FDC89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852" y="1940655"/>
            <a:ext cx="864758" cy="81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03935" y="1403811"/>
            <a:ext cx="1248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Monomer</a:t>
            </a:r>
          </a:p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(Liquid)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77078" y="1403981"/>
            <a:ext cx="1219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Monomer</a:t>
            </a:r>
          </a:p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(Vapour)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06215" y="1409889"/>
            <a:ext cx="1222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Monomer</a:t>
            </a:r>
          </a:p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(Plasma)</a:t>
            </a:r>
          </a:p>
        </p:txBody>
      </p:sp>
      <p:sp>
        <p:nvSpPr>
          <p:cNvPr id="18" name="AutoShape 21"/>
          <p:cNvSpPr>
            <a:spLocks noChangeArrowheads="1"/>
          </p:cNvSpPr>
          <p:nvPr/>
        </p:nvSpPr>
        <p:spPr bwMode="auto">
          <a:xfrm rot="10800000">
            <a:off x="1732261" y="1451739"/>
            <a:ext cx="530311" cy="488915"/>
          </a:xfrm>
          <a:prstGeom prst="leftArrow">
            <a:avLst>
              <a:gd name="adj1" fmla="val 50000"/>
              <a:gd name="adj2" fmla="val 69518"/>
            </a:avLst>
          </a:prstGeom>
          <a:gradFill rotWithShape="1">
            <a:gsLst>
              <a:gs pos="44000">
                <a:srgbClr val="06266F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endParaRPr lang="fa-IR">
              <a:latin typeface="+mn-lt"/>
            </a:endParaRPr>
          </a:p>
        </p:txBody>
      </p:sp>
      <p:sp>
        <p:nvSpPr>
          <p:cNvPr id="19" name="AutoShape 21"/>
          <p:cNvSpPr>
            <a:spLocks noChangeArrowheads="1"/>
          </p:cNvSpPr>
          <p:nvPr/>
        </p:nvSpPr>
        <p:spPr bwMode="auto">
          <a:xfrm rot="10800000">
            <a:off x="3394131" y="1451903"/>
            <a:ext cx="555320" cy="488915"/>
          </a:xfrm>
          <a:prstGeom prst="leftArrow">
            <a:avLst>
              <a:gd name="adj1" fmla="val 50000"/>
              <a:gd name="adj2" fmla="val 69518"/>
            </a:avLst>
          </a:prstGeom>
          <a:gradFill rotWithShape="1">
            <a:gsLst>
              <a:gs pos="44000">
                <a:srgbClr val="06266F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endParaRPr lang="fa-IR">
              <a:latin typeface="+mn-lt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513885"/>
            <a:ext cx="3144975" cy="1419171"/>
          </a:xfrm>
          <a:prstGeom prst="rect">
            <a:avLst/>
          </a:prstGeom>
          <a:ln w="12700">
            <a:solidFill>
              <a:srgbClr val="07286F"/>
            </a:solidFill>
          </a:ln>
        </p:spPr>
      </p:pic>
      <p:sp>
        <p:nvSpPr>
          <p:cNvPr id="21" name="AutoShape 21"/>
          <p:cNvSpPr>
            <a:spLocks noChangeArrowheads="1"/>
          </p:cNvSpPr>
          <p:nvPr/>
        </p:nvSpPr>
        <p:spPr bwMode="auto">
          <a:xfrm rot="10800000">
            <a:off x="5237494" y="1463777"/>
            <a:ext cx="555320" cy="488915"/>
          </a:xfrm>
          <a:prstGeom prst="leftArrow">
            <a:avLst>
              <a:gd name="adj1" fmla="val 50000"/>
              <a:gd name="adj2" fmla="val 69518"/>
            </a:avLst>
          </a:prstGeom>
          <a:gradFill rotWithShape="1">
            <a:gsLst>
              <a:gs pos="44000">
                <a:srgbClr val="06266F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/>
          <a:p>
            <a:endParaRPr lang="fa-IR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24224" y="1464967"/>
            <a:ext cx="3190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2"/>
              </a:buClr>
              <a:buSzPct val="130000"/>
            </a:pPr>
            <a:r>
              <a:rPr lang="en-AU" sz="16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Plasma Polymer Film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52100" y="1794334"/>
            <a:ext cx="2736304" cy="14587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3945711" y="4005064"/>
            <a:ext cx="50907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Surface chemistry and thickness of the film can be manipulated by modifying: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Plasma power (W)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Monomer flow rate (sccm)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Polymerization time (min.)</a:t>
            </a:r>
            <a:endParaRPr lang="en-AU" sz="2000" dirty="0"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052100" y="1940206"/>
            <a:ext cx="2736304" cy="2703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TextBox 25"/>
          <p:cNvSpPr txBox="1"/>
          <p:nvPr/>
        </p:nvSpPr>
        <p:spPr>
          <a:xfrm>
            <a:off x="520808" y="3963737"/>
            <a:ext cx="105830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Monomer</a:t>
            </a:r>
            <a:endParaRPr lang="en-AU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1755" y="4431319"/>
            <a:ext cx="138050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Conventional</a:t>
            </a:r>
          </a:p>
          <a:p>
            <a:pPr algn="ctr"/>
            <a:r>
              <a:rPr lang="en-AU" sz="14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Polymer</a:t>
            </a:r>
            <a:endParaRPr lang="en-AU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8506" y="4970404"/>
            <a:ext cx="92845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Plasma </a:t>
            </a:r>
          </a:p>
          <a:p>
            <a:pPr algn="ctr"/>
            <a:r>
              <a:rPr lang="en-AU" sz="1400" b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Polymer</a:t>
            </a:r>
            <a:endParaRPr lang="en-AU" sz="14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6950" y="2675820"/>
            <a:ext cx="582211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800" b="1" dirty="0" smtClean="0">
                <a:solidFill>
                  <a:schemeClr val="tx2"/>
                </a:solidFill>
                <a:latin typeface="+mn-lt"/>
              </a:rPr>
              <a:t>Electrode</a:t>
            </a:r>
            <a:endParaRPr lang="en-AU" sz="800" b="1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173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 animBg="1"/>
      <p:bldP spid="21" grpId="0" animBg="1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8229600" cy="1143000"/>
          </a:xfrm>
        </p:spPr>
        <p:txBody>
          <a:bodyPr/>
          <a:lstStyle/>
          <a:p>
            <a:r>
              <a:rPr lang="en-AU" dirty="0" smtClean="0"/>
              <a:t>Surface Pre-treatment and Plasma Polymerisation</a:t>
            </a:r>
            <a:endParaRPr lang="en-AU" dirty="0"/>
          </a:p>
        </p:txBody>
      </p:sp>
      <p:pic>
        <p:nvPicPr>
          <p:cNvPr id="4098" name="Picture 2" descr="Image result for silicon waf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0" y="1556992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83607" y="1392141"/>
            <a:ext cx="5652509" cy="29854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u="sng" dirty="0" smtClean="0"/>
              <a:t>Substrates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Untreated Silicon wafer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Cleaned </a:t>
            </a:r>
            <a:r>
              <a:rPr lang="en-AU" sz="1600" dirty="0"/>
              <a:t>Silicon </a:t>
            </a:r>
            <a:r>
              <a:rPr lang="en-AU" sz="1600" dirty="0" smtClean="0"/>
              <a:t>wafer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Liquid cleaned (</a:t>
            </a:r>
            <a:r>
              <a:rPr lang="en-AU" sz="1600" dirty="0" err="1" smtClean="0"/>
              <a:t>Decon</a:t>
            </a:r>
            <a:r>
              <a:rPr lang="en-AU" sz="1600" dirty="0" smtClean="0"/>
              <a:t> 90, </a:t>
            </a:r>
            <a:r>
              <a:rPr lang="en-AU" sz="1600" dirty="0" err="1" smtClean="0"/>
              <a:t>Milli</a:t>
            </a:r>
            <a:r>
              <a:rPr lang="en-AU" sz="1600" dirty="0" smtClean="0"/>
              <a:t>-Q then isopropanol)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/>
              <a:t>Air Plasma (10 W, 10 min, 2 </a:t>
            </a:r>
            <a:r>
              <a:rPr lang="en-AU" sz="1600" dirty="0" err="1"/>
              <a:t>sccm</a:t>
            </a:r>
            <a:r>
              <a:rPr lang="en-AU" sz="1600" dirty="0" smtClean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UV/Ozone (</a:t>
            </a:r>
            <a:r>
              <a:rPr lang="en-AU" sz="1600" dirty="0"/>
              <a:t>10 </a:t>
            </a:r>
            <a:r>
              <a:rPr lang="en-AU" sz="1600" dirty="0" smtClean="0"/>
              <a:t>minutes)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/>
              <a:t>Liquid cleaned then air </a:t>
            </a:r>
            <a:r>
              <a:rPr lang="en-AU" sz="1600" dirty="0" smtClean="0"/>
              <a:t>plasma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Liquid cleaned then UV/Ozone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AU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383607" y="3419746"/>
            <a:ext cx="51296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u="sng" dirty="0" smtClean="0"/>
              <a:t>Plasma Deposition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Acrylic Acid and </a:t>
            </a:r>
            <a:r>
              <a:rPr lang="en-AU" sz="1600" dirty="0" err="1" smtClean="0"/>
              <a:t>Octadiene</a:t>
            </a:r>
            <a:r>
              <a:rPr lang="en-AU" sz="1600" dirty="0"/>
              <a:t> </a:t>
            </a:r>
            <a:r>
              <a:rPr lang="en-AU" sz="1600" dirty="0" smtClean="0"/>
              <a:t>(20 W, 20 min, 2 </a:t>
            </a:r>
            <a:r>
              <a:rPr lang="en-AU" sz="1600" dirty="0" err="1" smtClean="0"/>
              <a:t>sccm</a:t>
            </a:r>
            <a:r>
              <a:rPr lang="en-AU" sz="16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49792" y="4663688"/>
            <a:ext cx="435311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u="sng" dirty="0" smtClean="0"/>
              <a:t>Characterisation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X-ray Photoelectron Spectroscopy (XPS)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Variable Angle Spectroscopic Ellipsometry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smtClean="0"/>
              <a:t>Microscopy</a:t>
            </a:r>
            <a:endParaRPr lang="en-A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383607" y="4044243"/>
            <a:ext cx="53814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b="1" u="sng" dirty="0" smtClean="0"/>
              <a:t>Solution Stability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 err="1" smtClean="0"/>
              <a:t>Milli</a:t>
            </a:r>
            <a:r>
              <a:rPr lang="en-AU" sz="1600" dirty="0" smtClean="0"/>
              <a:t>-Q and pH 7.4 PBS for 1 hour, 24 hours or 7 days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30400" r="21650" b="27601"/>
          <a:stretch/>
        </p:blipFill>
        <p:spPr>
          <a:xfrm>
            <a:off x="176807" y="3849434"/>
            <a:ext cx="216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16" y="188640"/>
            <a:ext cx="8229600" cy="1143000"/>
          </a:xfrm>
        </p:spPr>
        <p:txBody>
          <a:bodyPr/>
          <a:lstStyle/>
          <a:p>
            <a:r>
              <a:rPr lang="en-AU" dirty="0" smtClean="0"/>
              <a:t>Substrates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16832"/>
            <a:ext cx="4320000" cy="34618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972818"/>
            <a:ext cx="4320000" cy="334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err="1" smtClean="0"/>
              <a:t>Octadiene</a:t>
            </a:r>
            <a:endParaRPr lang="en-AU" dirty="0"/>
          </a:p>
        </p:txBody>
      </p:sp>
      <p:pic>
        <p:nvPicPr>
          <p:cNvPr id="4" name="Picture 8" descr="http://www.pherobase.com/pherobase/gif/1,7-octadiene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94" b="24511"/>
          <a:stretch/>
        </p:blipFill>
        <p:spPr bwMode="auto">
          <a:xfrm>
            <a:off x="2205404" y="5229200"/>
            <a:ext cx="2880000" cy="57606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5148064" y="5332566"/>
            <a:ext cx="110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CA ~ 90°</a:t>
            </a:r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911" y="1744385"/>
            <a:ext cx="4320000" cy="34618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744385"/>
            <a:ext cx="4320000" cy="345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3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err="1" smtClean="0"/>
              <a:t>Octadiene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3923928" y="147549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err="1" smtClean="0"/>
              <a:t>Milli</a:t>
            </a:r>
            <a:r>
              <a:rPr lang="en-AU" b="1" u="sng" dirty="0" smtClean="0"/>
              <a:t>-Q</a:t>
            </a:r>
            <a:endParaRPr lang="en-AU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3963264" y="418527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smtClean="0"/>
              <a:t>PBS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32" y="1503488"/>
            <a:ext cx="3445294" cy="274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503488"/>
            <a:ext cx="3435750" cy="2745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4112400"/>
            <a:ext cx="3435750" cy="2745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" y="4125691"/>
            <a:ext cx="3445294" cy="27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2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err="1" smtClean="0"/>
              <a:t>Octadiene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051720" y="15475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err="1" smtClean="0"/>
              <a:t>Milli</a:t>
            </a:r>
            <a:r>
              <a:rPr lang="en-AU" b="1" u="sng" dirty="0" smtClean="0"/>
              <a:t>-Q</a:t>
            </a:r>
            <a:endParaRPr lang="en-AU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15475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smtClean="0"/>
              <a:t>PBS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9" y="2171974"/>
            <a:ext cx="4320000" cy="34618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240" y="2204700"/>
            <a:ext cx="4320000" cy="346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00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err="1" smtClean="0"/>
              <a:t>Octadiene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Not immersed</a:t>
            </a:r>
            <a:endParaRPr lang="en-AU" dirty="0"/>
          </a:p>
        </p:txBody>
      </p:sp>
      <p:grpSp>
        <p:nvGrpSpPr>
          <p:cNvPr id="27" name="Group 26"/>
          <p:cNvGrpSpPr>
            <a:grpSpLocks noChangeAspect="1"/>
          </p:cNvGrpSpPr>
          <p:nvPr/>
        </p:nvGrpSpPr>
        <p:grpSpPr>
          <a:xfrm>
            <a:off x="6165202" y="1452763"/>
            <a:ext cx="2700000" cy="2181767"/>
            <a:chOff x="4897858" y="1698898"/>
            <a:chExt cx="1806077" cy="145942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3935" y="1718320"/>
              <a:ext cx="1800000" cy="1440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897858" y="1698898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Air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3205624" y="1474530"/>
            <a:ext cx="2700000" cy="2160000"/>
            <a:chOff x="4669582" y="3456622"/>
            <a:chExt cx="1800000" cy="1440000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582" y="3456622"/>
              <a:ext cx="1800000" cy="14400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669582" y="3482200"/>
              <a:ext cx="6495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Liquid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236961" y="1496284"/>
            <a:ext cx="2700000" cy="2160000"/>
            <a:chOff x="351833" y="1700808"/>
            <a:chExt cx="1800000" cy="1440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833" y="1700808"/>
              <a:ext cx="1800000" cy="14400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51833" y="1700808"/>
              <a:ext cx="9012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Untreated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3205624" y="3742974"/>
            <a:ext cx="2700000" cy="2160000"/>
            <a:chOff x="4139952" y="4293096"/>
            <a:chExt cx="1800000" cy="14400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9952" y="4293096"/>
              <a:ext cx="1800000" cy="144000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4151759" y="4304423"/>
              <a:ext cx="9003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Liquid Air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255072" y="3742974"/>
            <a:ext cx="2700000" cy="2160000"/>
            <a:chOff x="351833" y="3473577"/>
            <a:chExt cx="1800000" cy="14400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833" y="3473577"/>
              <a:ext cx="1800000" cy="144000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351833" y="3473577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UV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>
            <a:grpSpLocks noChangeAspect="1"/>
          </p:cNvGrpSpPr>
          <p:nvPr/>
        </p:nvGrpSpPr>
        <p:grpSpPr>
          <a:xfrm>
            <a:off x="6156176" y="3725984"/>
            <a:ext cx="2700000" cy="2176990"/>
            <a:chOff x="4695229" y="3470873"/>
            <a:chExt cx="1800000" cy="1451327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5229" y="3482200"/>
              <a:ext cx="1800000" cy="144000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4695229" y="3470873"/>
              <a:ext cx="9060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dirty="0" smtClean="0">
                  <a:solidFill>
                    <a:schemeClr val="bg1"/>
                  </a:solidFill>
                </a:rPr>
                <a:t>Liquid UV</a:t>
              </a:r>
              <a:endParaRPr lang="en-A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180380" y="5631532"/>
            <a:ext cx="707245" cy="288432"/>
            <a:chOff x="8180380" y="5631532"/>
            <a:chExt cx="707245" cy="288432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109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err="1" smtClean="0"/>
              <a:t>Octadiene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Immersed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2700000" cy="21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" y="3745619"/>
            <a:ext cx="2700000" cy="216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828" y="1556792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416" y="3745619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PBS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3433" y="5909653"/>
            <a:ext cx="2544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All surfaces, irrespective of surface treatment or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-Q/PBS immersion appeared similar for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198508" y="1556792"/>
            <a:ext cx="2700000" cy="2160000"/>
            <a:chOff x="3059832" y="1585619"/>
            <a:chExt cx="2700000" cy="21600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2" y="1585619"/>
              <a:ext cx="2700000" cy="21600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059832" y="1585619"/>
              <a:ext cx="2361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 smtClean="0">
                  <a:solidFill>
                    <a:schemeClr val="bg1"/>
                  </a:solidFill>
                </a:rPr>
                <a:t>Untreated – </a:t>
              </a:r>
              <a:r>
                <a:rPr lang="en-AU" sz="1400" b="1" dirty="0" err="1" smtClean="0">
                  <a:solidFill>
                    <a:schemeClr val="bg1"/>
                  </a:solidFill>
                </a:rPr>
                <a:t>Milli</a:t>
              </a:r>
              <a:r>
                <a:rPr lang="en-AU" sz="1400" b="1" dirty="0" smtClean="0">
                  <a:solidFill>
                    <a:schemeClr val="bg1"/>
                  </a:solidFill>
                </a:rPr>
                <a:t>-Q 1 hour</a:t>
              </a:r>
              <a:endParaRPr lang="en-AU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952967" y="1556792"/>
            <a:ext cx="2700000" cy="2160000"/>
            <a:chOff x="6156176" y="1567338"/>
            <a:chExt cx="2700000" cy="21600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176" y="1567338"/>
              <a:ext cx="2700000" cy="21600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156176" y="1585619"/>
              <a:ext cx="25603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 smtClean="0">
                  <a:solidFill>
                    <a:schemeClr val="bg1"/>
                  </a:solidFill>
                </a:rPr>
                <a:t>Untreated – </a:t>
              </a:r>
              <a:r>
                <a:rPr lang="en-AU" sz="1400" b="1" dirty="0" err="1" smtClean="0">
                  <a:solidFill>
                    <a:schemeClr val="bg1"/>
                  </a:solidFill>
                </a:rPr>
                <a:t>Milli</a:t>
              </a:r>
              <a:r>
                <a:rPr lang="en-AU" sz="1400" b="1" dirty="0" smtClean="0">
                  <a:solidFill>
                    <a:schemeClr val="bg1"/>
                  </a:solidFill>
                </a:rPr>
                <a:t>-Q 24 hours</a:t>
              </a:r>
              <a:endParaRPr lang="en-AU" sz="1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508" y="3745619"/>
            <a:ext cx="2700000" cy="216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98508" y="3745619"/>
            <a:ext cx="2321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Untreated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7days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08710" y="4293096"/>
            <a:ext cx="2544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/>
              <a:t>All untreated surfaces immersed in </a:t>
            </a:r>
            <a:r>
              <a:rPr lang="en-AU" sz="1400" b="1" dirty="0" err="1" smtClean="0"/>
              <a:t>Milli</a:t>
            </a:r>
            <a:r>
              <a:rPr lang="en-AU" sz="1400" b="1" dirty="0" smtClean="0"/>
              <a:t>-Q were more ‘marked’ than treated surfaces </a:t>
            </a:r>
            <a:endParaRPr lang="en-AU" sz="14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2096171" y="5597842"/>
            <a:ext cx="707245" cy="276999"/>
            <a:chOff x="2096171" y="5597842"/>
            <a:chExt cx="707245" cy="276999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2339752" y="559784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096171" y="5597842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933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err="1" smtClean="0"/>
              <a:t>Octadiene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Immersed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2700000" cy="216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469" y="1556792"/>
            <a:ext cx="17652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Liquid UV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54" y="5909653"/>
            <a:ext cx="2886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White smears with bubble marks were observed on the majority of surfaces after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immersion for 24 hours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081789" y="3341894"/>
            <a:ext cx="707245" cy="349007"/>
            <a:chOff x="6498199" y="3356992"/>
            <a:chExt cx="707245" cy="349007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6725822" y="3356992"/>
              <a:ext cx="252000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498199" y="342900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200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40495"/>
            <a:ext cx="2700000" cy="216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468" y="3743525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50" y="1565114"/>
            <a:ext cx="2700000" cy="216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650" y="3749653"/>
            <a:ext cx="2700000" cy="216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075755" y="1556792"/>
            <a:ext cx="1588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Liquid UV – PBS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75754" y="3743525"/>
            <a:ext cx="1003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PBS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68451" y="5909653"/>
            <a:ext cx="28863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Same marks were not observed after PBS immersion for 24 hours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12160" y="5900495"/>
            <a:ext cx="2809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All surfaces, irrespective of surface treatment, had similar appearances for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or PBS immersion after 7 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081789" y="5524601"/>
            <a:ext cx="707245" cy="349007"/>
            <a:chOff x="6498199" y="3356992"/>
            <a:chExt cx="707245" cy="349007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6725822" y="3356992"/>
              <a:ext cx="252000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498199" y="342900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200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027881" y="5545135"/>
            <a:ext cx="707245" cy="349007"/>
            <a:chOff x="6498199" y="3356992"/>
            <a:chExt cx="707245" cy="349007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725822" y="3356992"/>
              <a:ext cx="252000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6498199" y="342900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200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027880" y="3288635"/>
            <a:ext cx="707245" cy="349007"/>
            <a:chOff x="6498199" y="3356992"/>
            <a:chExt cx="707245" cy="349007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6725822" y="3356992"/>
              <a:ext cx="252000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498199" y="342900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200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96" y="3749653"/>
            <a:ext cx="2700000" cy="2160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991594" y="1556792"/>
            <a:ext cx="2724202" cy="2168322"/>
            <a:chOff x="5991594" y="1556792"/>
            <a:chExt cx="2724202" cy="21683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5796" y="1565114"/>
              <a:ext cx="2700000" cy="216000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5991594" y="1556792"/>
              <a:ext cx="15888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400" b="1" dirty="0" smtClean="0">
                  <a:solidFill>
                    <a:schemeClr val="bg1"/>
                  </a:solidFill>
                </a:rPr>
                <a:t>Liquid UV – PBS</a:t>
              </a:r>
              <a:endParaRPr lang="en-AU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8008551" y="3408185"/>
              <a:ext cx="707245" cy="288432"/>
              <a:chOff x="8180380" y="5631532"/>
              <a:chExt cx="707245" cy="288432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8431857" y="5631532"/>
                <a:ext cx="3204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8180380" y="5642965"/>
                <a:ext cx="7072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b="1" i="1" dirty="0" smtClean="0">
                    <a:solidFill>
                      <a:schemeClr val="bg1"/>
                    </a:solidFill>
                  </a:rPr>
                  <a:t>500 µm</a:t>
                </a:r>
                <a:endParaRPr lang="en-AU" sz="1200" b="1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8008550" y="5596609"/>
            <a:ext cx="707245" cy="288432"/>
            <a:chOff x="8180380" y="5631532"/>
            <a:chExt cx="707245" cy="288432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012632" y="3760670"/>
            <a:ext cx="1180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018051" y="3749653"/>
            <a:ext cx="2700000" cy="2160000"/>
            <a:chOff x="8260027" y="532105"/>
            <a:chExt cx="2700000" cy="21600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0027" y="532105"/>
              <a:ext cx="2700000" cy="2160000"/>
            </a:xfrm>
            <a:prstGeom prst="rect">
              <a:avLst/>
            </a:prstGeom>
          </p:spPr>
        </p:pic>
        <p:grpSp>
          <p:nvGrpSpPr>
            <p:cNvPr id="42" name="Group 41"/>
            <p:cNvGrpSpPr/>
            <p:nvPr/>
          </p:nvGrpSpPr>
          <p:grpSpPr>
            <a:xfrm>
              <a:off x="10252782" y="2284057"/>
              <a:ext cx="707245" cy="349007"/>
              <a:chOff x="6498199" y="3356992"/>
              <a:chExt cx="707245" cy="349007"/>
            </a:xfrm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6725822" y="3356992"/>
                <a:ext cx="252000" cy="0"/>
              </a:xfrm>
              <a:prstGeom prst="line">
                <a:avLst/>
              </a:prstGeom>
              <a:ln w="222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6498199" y="3429000"/>
                <a:ext cx="7072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b="1" i="1" dirty="0" smtClean="0">
                    <a:solidFill>
                      <a:schemeClr val="bg1"/>
                    </a:solidFill>
                  </a:rPr>
                  <a:t>200 µm</a:t>
                </a:r>
                <a:endParaRPr lang="en-AU" sz="1200" b="1" i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6017847" y="3757109"/>
            <a:ext cx="2700000" cy="2160000"/>
            <a:chOff x="8134289" y="3216300"/>
            <a:chExt cx="2700000" cy="2160000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4289" y="3216300"/>
              <a:ext cx="2700000" cy="2160000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10127044" y="5014114"/>
              <a:ext cx="707245" cy="358168"/>
              <a:chOff x="6986053" y="3969421"/>
              <a:chExt cx="707245" cy="358168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 flipV="1">
                <a:off x="7246095" y="3969421"/>
                <a:ext cx="255600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6986053" y="4050590"/>
                <a:ext cx="7072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b="1" i="1" dirty="0" smtClean="0">
                    <a:solidFill>
                      <a:schemeClr val="bg1"/>
                    </a:solidFill>
                  </a:rPr>
                  <a:t>100 µm</a:t>
                </a:r>
                <a:endParaRPr lang="en-AU" sz="1200" b="1" i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422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Acrylic Acid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648182"/>
            <a:ext cx="4320000" cy="3461843"/>
          </a:xfrm>
          <a:prstGeom prst="rect">
            <a:avLst/>
          </a:prstGeom>
        </p:spPr>
      </p:pic>
      <p:pic>
        <p:nvPicPr>
          <p:cNvPr id="5" name="Picture 4" descr="https://upload.wikimedia.org/wikipedia/commons/thumb/2/28/Acrylic_acid.svg/2000px-Acrylic_acid.svg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t="8168" r="7118" b="11823"/>
          <a:stretch/>
        </p:blipFill>
        <p:spPr bwMode="auto">
          <a:xfrm>
            <a:off x="3491880" y="5128583"/>
            <a:ext cx="1080000" cy="72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5"/>
          <p:cNvSpPr/>
          <p:nvPr/>
        </p:nvSpPr>
        <p:spPr>
          <a:xfrm>
            <a:off x="4571880" y="5479251"/>
            <a:ext cx="1104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CA ~ </a:t>
            </a:r>
            <a:r>
              <a:rPr lang="en-AU" dirty="0" smtClean="0"/>
              <a:t>45°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01" y="1632586"/>
            <a:ext cx="4320000" cy="346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4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Acrylic Acid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3923928" y="147549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err="1" smtClean="0"/>
              <a:t>Milli</a:t>
            </a:r>
            <a:r>
              <a:rPr lang="en-AU" b="1" u="sng" dirty="0" smtClean="0"/>
              <a:t>-Q</a:t>
            </a:r>
            <a:endParaRPr lang="en-AU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3963264" y="4185274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smtClean="0"/>
              <a:t>PBS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75492"/>
            <a:ext cx="3445294" cy="274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458" y="1475492"/>
            <a:ext cx="3435750" cy="274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509" y="4096697"/>
            <a:ext cx="3435750" cy="2745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430" y="4074885"/>
            <a:ext cx="3435750" cy="2745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4140957"/>
            <a:ext cx="3445294" cy="27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0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15475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err="1" smtClean="0"/>
              <a:t>Milli</a:t>
            </a:r>
            <a:r>
              <a:rPr lang="en-AU" b="1" u="sng" dirty="0" smtClean="0"/>
              <a:t>-Q</a:t>
            </a:r>
            <a:endParaRPr lang="en-AU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6732240" y="154750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u="sng" dirty="0" smtClean="0"/>
              <a:t>PBS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352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Acrylic Acid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204700"/>
            <a:ext cx="4320000" cy="34618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240" y="2204699"/>
            <a:ext cx="4320000" cy="346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9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01640"/>
            <a:ext cx="2700000" cy="216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04" y="1520564"/>
            <a:ext cx="2700000" cy="2160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96" y="3731116"/>
            <a:ext cx="2700000" cy="21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96" y="1521118"/>
            <a:ext cx="2700000" cy="21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2700000" cy="2160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-108520" y="11663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AU" dirty="0" smtClean="0"/>
              <a:t>Plasma Polymerised Acrylic Acid</a:t>
            </a:r>
            <a:br>
              <a:rPr lang="en-AU" dirty="0" smtClean="0"/>
            </a:br>
            <a:r>
              <a:rPr lang="en-AU" dirty="0" smtClean="0"/>
              <a:t>Not immersed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520564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Untreated</a:t>
            </a:r>
            <a:endParaRPr lang="en-AU" sz="1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66492" y="1520564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Liquid</a:t>
            </a:r>
            <a:endParaRPr lang="en-AU" sz="1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2200" y="148478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Air</a:t>
            </a:r>
            <a:endParaRPr lang="en-AU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387" y="3731436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UV</a:t>
            </a:r>
            <a:endParaRPr lang="en-AU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90259" y="3840939"/>
            <a:ext cx="9060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Liquid UV</a:t>
            </a:r>
            <a:endParaRPr lang="en-AU" sz="1200" b="1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701" y="3731116"/>
            <a:ext cx="2700000" cy="216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58004" y="3764330"/>
            <a:ext cx="900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chemeClr val="bg1"/>
                </a:solidFill>
              </a:rPr>
              <a:t>Liquid Air</a:t>
            </a:r>
            <a:endParaRPr lang="en-AU" sz="1200" b="1" dirty="0">
              <a:solidFill>
                <a:schemeClr val="bg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180380" y="5631532"/>
            <a:ext cx="707245" cy="288432"/>
            <a:chOff x="8180380" y="5631532"/>
            <a:chExt cx="707245" cy="288432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1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3" y="3742417"/>
            <a:ext cx="2700000" cy="2160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smtClean="0"/>
              <a:t>Acrylic Acid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Immersed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7032"/>
            <a:ext cx="2700000" cy="216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1591115"/>
            <a:ext cx="1518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MQ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190" y="3751115"/>
            <a:ext cx="21034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Untreated – MQ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54" y="5909652"/>
            <a:ext cx="5711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Film defects could be observed in some treated surfaces after 1 hour in both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and PBS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098208" y="5500659"/>
            <a:ext cx="707245" cy="349007"/>
            <a:chOff x="6498199" y="3356992"/>
            <a:chExt cx="707245" cy="349007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6725822" y="3356992"/>
              <a:ext cx="252000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498199" y="342900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200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103" y="1557032"/>
            <a:ext cx="2700000" cy="2160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0103" y="1591114"/>
            <a:ext cx="16001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Air – PBS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152" y="3724268"/>
            <a:ext cx="2700000" cy="2160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40103" y="3783735"/>
            <a:ext cx="218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Liquid UV – PBS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568467"/>
            <a:ext cx="2700000" cy="21600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753657"/>
            <a:ext cx="2700000" cy="216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349709" y="3759960"/>
            <a:ext cx="2185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Untreated – PBS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49709" y="1591114"/>
            <a:ext cx="2361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Untreated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99850" y="6004321"/>
            <a:ext cx="310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Untreated surfaces resulted in minimal defects after 1 hour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232858" y="3416346"/>
            <a:ext cx="707245" cy="288432"/>
            <a:chOff x="8180380" y="5631532"/>
            <a:chExt cx="707245" cy="288432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171398" y="5535172"/>
            <a:ext cx="707245" cy="288432"/>
            <a:chOff x="8180380" y="5631532"/>
            <a:chExt cx="707245" cy="288432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252659" y="3460437"/>
            <a:ext cx="707245" cy="288432"/>
            <a:chOff x="8180380" y="5631532"/>
            <a:chExt cx="707245" cy="288432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92947" y="3427779"/>
            <a:ext cx="707245" cy="288432"/>
            <a:chOff x="8180380" y="5631532"/>
            <a:chExt cx="707245" cy="288432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292946" y="5559418"/>
            <a:ext cx="707245" cy="288432"/>
            <a:chOff x="8180380" y="5631532"/>
            <a:chExt cx="707245" cy="288432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282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smtClean="0"/>
              <a:t>Acrylic Acid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Immersed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24816"/>
            <a:ext cx="5400000" cy="432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24816"/>
            <a:ext cx="5400000" cy="432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186" y="1558506"/>
            <a:ext cx="5400000" cy="43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08186" y="1561472"/>
            <a:ext cx="2553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Liquid Air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24 hours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398083" y="5493379"/>
            <a:ext cx="707245" cy="288432"/>
            <a:chOff x="6381970" y="5445224"/>
            <a:chExt cx="707245" cy="288432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6633447" y="5445224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381970" y="5456657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250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97906" y="5441090"/>
            <a:ext cx="707245" cy="349007"/>
            <a:chOff x="6498199" y="3356992"/>
            <a:chExt cx="707245" cy="349007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6725822" y="3356992"/>
              <a:ext cx="252000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6498199" y="342900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>
                  <a:solidFill>
                    <a:schemeClr val="bg1"/>
                  </a:solidFill>
                </a:rPr>
                <a:t>1</a:t>
              </a:r>
              <a:r>
                <a:rPr lang="en-AU" sz="1200" b="1" i="1" dirty="0" smtClean="0">
                  <a:solidFill>
                    <a:schemeClr val="bg1"/>
                  </a:solidFill>
                </a:rPr>
                <a:t>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481506" y="5423643"/>
            <a:ext cx="622286" cy="358168"/>
            <a:chOff x="6986053" y="3969421"/>
            <a:chExt cx="622286" cy="358168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7246095" y="3969421"/>
              <a:ext cx="25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6986053" y="4050590"/>
              <a:ext cx="6222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>
                  <a:solidFill>
                    <a:schemeClr val="bg1"/>
                  </a:solidFill>
                </a:rPr>
                <a:t>5</a:t>
              </a:r>
              <a:r>
                <a:rPr lang="en-AU" sz="1200" b="1" i="1" dirty="0" smtClean="0">
                  <a:solidFill>
                    <a:schemeClr val="bg1"/>
                  </a:solidFill>
                </a:rPr>
                <a:t>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010602" y="5554923"/>
            <a:ext cx="707245" cy="358168"/>
            <a:chOff x="6986053" y="3969421"/>
            <a:chExt cx="707245" cy="358168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7246095" y="3969421"/>
              <a:ext cx="25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986053" y="405059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100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115616" y="5959674"/>
            <a:ext cx="669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Same ‘speckled’ appearance due to hole propagation as was observed for plasma polymerised </a:t>
            </a:r>
            <a:r>
              <a:rPr lang="en-AU" sz="1400" b="1" dirty="0" err="1" smtClean="0">
                <a:solidFill>
                  <a:schemeClr val="bg1"/>
                </a:solidFill>
              </a:rPr>
              <a:t>octadiene</a:t>
            </a:r>
            <a:r>
              <a:rPr lang="en-AU" sz="1400" b="1" dirty="0" smtClean="0">
                <a:solidFill>
                  <a:schemeClr val="bg1"/>
                </a:solidFill>
              </a:rPr>
              <a:t> after 7 days in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-Q, but was observed after only 24 hours for plasma polymerised acrylic acid. No significant change in appearance of solutions in PBS</a:t>
            </a:r>
            <a:endParaRPr lang="en-A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76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108520" y="116632"/>
            <a:ext cx="8229600" cy="1143000"/>
          </a:xfrm>
        </p:spPr>
        <p:txBody>
          <a:bodyPr/>
          <a:lstStyle/>
          <a:p>
            <a:r>
              <a:rPr lang="en-AU" dirty="0" smtClean="0"/>
              <a:t>Plasma Polymerised </a:t>
            </a:r>
            <a:r>
              <a:rPr lang="en-AU" dirty="0" smtClean="0"/>
              <a:t>Acrylic Acid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Immersed</a:t>
            </a:r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959674"/>
            <a:ext cx="313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Same ‘speckled’ appearance due to hole propagation was observed after 7 days in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with some addition of larger holes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2700000" cy="216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79512" y="1484784"/>
            <a:ext cx="2364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Liquid Air 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7 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69399"/>
            <a:ext cx="2700000" cy="216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8080" y="3799674"/>
            <a:ext cx="2321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Untreated– </a:t>
            </a:r>
            <a:r>
              <a:rPr lang="en-AU" sz="1400" b="1" dirty="0" err="1" smtClean="0">
                <a:solidFill>
                  <a:schemeClr val="bg1"/>
                </a:solidFill>
              </a:rPr>
              <a:t>Milli</a:t>
            </a:r>
            <a:r>
              <a:rPr lang="en-AU" sz="1400" b="1" dirty="0" smtClean="0">
                <a:solidFill>
                  <a:schemeClr val="bg1"/>
                </a:solidFill>
              </a:rPr>
              <a:t>-Q 7 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135926" y="5571231"/>
            <a:ext cx="707245" cy="358168"/>
            <a:chOff x="6986053" y="3969421"/>
            <a:chExt cx="707245" cy="358168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7246095" y="3969421"/>
              <a:ext cx="25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6986053" y="405059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100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172267" y="3266745"/>
            <a:ext cx="707245" cy="358168"/>
            <a:chOff x="6986053" y="3969421"/>
            <a:chExt cx="707245" cy="358168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7246095" y="3969421"/>
              <a:ext cx="25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986053" y="405059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100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427984" y="6125466"/>
            <a:ext cx="4320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Significant defects: UV and liquid</a:t>
            </a:r>
          </a:p>
          <a:p>
            <a:pPr algn="ctr"/>
            <a:r>
              <a:rPr lang="en-AU" sz="1400" b="1" dirty="0" smtClean="0">
                <a:solidFill>
                  <a:schemeClr val="bg1"/>
                </a:solidFill>
              </a:rPr>
              <a:t>Complete film loss: Liquid UV, Liquid air &amp; Air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375" y="1484784"/>
            <a:ext cx="2700000" cy="21600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213597" y="1484784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UV– PBS 7 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09" y="3778881"/>
            <a:ext cx="2700000" cy="2160000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5205565" y="3337928"/>
            <a:ext cx="707245" cy="288432"/>
            <a:chOff x="8180380" y="5631532"/>
            <a:chExt cx="707245" cy="28843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3419" y="5646683"/>
            <a:ext cx="707245" cy="288432"/>
            <a:chOff x="8180380" y="5631532"/>
            <a:chExt cx="707245" cy="288432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500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226259" y="3836299"/>
            <a:ext cx="184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Liquid– PBS 7 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98" y="1484784"/>
            <a:ext cx="2700000" cy="216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225782" y="1483901"/>
            <a:ext cx="2145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/>
              <a:t>Liquid UV– PBS 7 days</a:t>
            </a:r>
            <a:endParaRPr lang="en-AU" sz="1400" b="1" dirty="0"/>
          </a:p>
        </p:txBody>
      </p:sp>
      <p:grpSp>
        <p:nvGrpSpPr>
          <p:cNvPr id="45" name="Group 44"/>
          <p:cNvGrpSpPr/>
          <p:nvPr/>
        </p:nvGrpSpPr>
        <p:grpSpPr>
          <a:xfrm>
            <a:off x="8091105" y="3266745"/>
            <a:ext cx="707245" cy="288432"/>
            <a:chOff x="8180380" y="5631532"/>
            <a:chExt cx="707245" cy="288432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8431857" y="5631532"/>
              <a:ext cx="3204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8180380" y="5642965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/>
                <a:t>500 µm</a:t>
              </a:r>
              <a:endParaRPr lang="en-AU" sz="1200" b="1" i="1" dirty="0"/>
            </a:p>
          </p:txBody>
        </p:sp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47" y="3765903"/>
            <a:ext cx="2700000" cy="21600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231666" y="3799673"/>
            <a:ext cx="2194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bg1"/>
                </a:solidFill>
              </a:rPr>
              <a:t>Untreated – PBS 7 days</a:t>
            </a:r>
            <a:endParaRPr lang="en-AU" sz="1400" b="1" dirty="0">
              <a:solidFill>
                <a:schemeClr val="bg1"/>
              </a:solidFill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169572" y="5567735"/>
            <a:ext cx="707245" cy="358168"/>
            <a:chOff x="6986053" y="3969421"/>
            <a:chExt cx="707245" cy="358168"/>
          </a:xfrm>
        </p:grpSpPr>
        <p:cxnSp>
          <p:nvCxnSpPr>
            <p:cNvPr id="51" name="Straight Connector 50"/>
            <p:cNvCxnSpPr/>
            <p:nvPr/>
          </p:nvCxnSpPr>
          <p:spPr>
            <a:xfrm flipV="1">
              <a:off x="7246095" y="3969421"/>
              <a:ext cx="2556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986053" y="4050590"/>
              <a:ext cx="7072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b="1" i="1" dirty="0" smtClean="0">
                  <a:solidFill>
                    <a:schemeClr val="bg1"/>
                  </a:solidFill>
                </a:rPr>
                <a:t>100 µm</a:t>
              </a:r>
              <a:endParaRPr lang="en-AU" sz="1200" b="1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390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42" grpId="0"/>
      <p:bldP spid="44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587"/>
            <a:ext cx="8229600" cy="1143000"/>
          </a:xfrm>
        </p:spPr>
        <p:txBody>
          <a:bodyPr/>
          <a:lstStyle/>
          <a:p>
            <a:pPr algn="ctr"/>
            <a:r>
              <a:rPr lang="en-AU" dirty="0" smtClean="0"/>
              <a:t>Summary and Conclusions</a:t>
            </a:r>
            <a:endParaRPr lang="en-AU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3508" y="1484784"/>
            <a:ext cx="8856984" cy="388843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rgbClr val="000000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rgbClr val="000000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rgbClr val="000000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rgbClr val="000000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rgbClr val="000000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</a:rPr>
              <a:t>Immersion in </a:t>
            </a:r>
            <a:r>
              <a:rPr lang="en-US" sz="2000" dirty="0" err="1" smtClean="0">
                <a:latin typeface="+mn-lt"/>
              </a:rPr>
              <a:t>Milli</a:t>
            </a:r>
            <a:r>
              <a:rPr lang="en-US" sz="2000" dirty="0" smtClean="0">
                <a:latin typeface="+mn-lt"/>
              </a:rPr>
              <a:t>-Q or PBS did not result of film failure for plasma </a:t>
            </a:r>
            <a:r>
              <a:rPr lang="en-US" sz="2000" dirty="0" err="1" smtClean="0">
                <a:latin typeface="+mn-lt"/>
              </a:rPr>
              <a:t>polymerised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 err="1" smtClean="0">
                <a:latin typeface="+mn-lt"/>
              </a:rPr>
              <a:t>octadiene</a:t>
            </a:r>
            <a:r>
              <a:rPr lang="en-US" sz="2000" dirty="0" smtClean="0">
                <a:latin typeface="+mn-lt"/>
              </a:rPr>
              <a:t>, but did for half of the plasma polymerized acrylic acid films</a:t>
            </a:r>
          </a:p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</a:rPr>
              <a:t>Total film delamination after cracking was observed rather decreases in film thickness</a:t>
            </a:r>
          </a:p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</a:rPr>
              <a:t>Different dissolution mechanisms were observed for </a:t>
            </a:r>
            <a:r>
              <a:rPr lang="en-US" sz="2000" dirty="0" err="1" smtClean="0">
                <a:latin typeface="+mn-lt"/>
              </a:rPr>
              <a:t>Milli</a:t>
            </a:r>
            <a:r>
              <a:rPr lang="en-US" sz="2000" dirty="0" smtClean="0">
                <a:latin typeface="+mn-lt"/>
              </a:rPr>
              <a:t>-Q and PBS immersion:</a:t>
            </a:r>
          </a:p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</a:rPr>
              <a:t>Under </a:t>
            </a:r>
            <a:r>
              <a:rPr lang="en-US" sz="2000" dirty="0" smtClean="0">
                <a:latin typeface="+mn-lt"/>
              </a:rPr>
              <a:t>observed conditions, surface treatment did not seem to influence the quality of plasma polymerized </a:t>
            </a:r>
            <a:r>
              <a:rPr lang="en-US" sz="2000" dirty="0" err="1" smtClean="0">
                <a:latin typeface="+mn-lt"/>
              </a:rPr>
              <a:t>octadiene</a:t>
            </a:r>
            <a:r>
              <a:rPr lang="en-US" sz="2000" dirty="0" smtClean="0">
                <a:latin typeface="+mn-lt"/>
              </a:rPr>
              <a:t> films, may be due to hydrophobicity or deposition conditions</a:t>
            </a:r>
          </a:p>
          <a:p>
            <a:pPr algn="just">
              <a:spcBef>
                <a:spcPts val="0"/>
              </a:spcBef>
            </a:pPr>
            <a:r>
              <a:rPr lang="en-US" sz="2000" dirty="0" smtClean="0">
                <a:latin typeface="+mn-lt"/>
              </a:rPr>
              <a:t>For plasma </a:t>
            </a:r>
            <a:r>
              <a:rPr lang="en-US" sz="2000" dirty="0" err="1" smtClean="0">
                <a:latin typeface="+mn-lt"/>
              </a:rPr>
              <a:t>polymerised</a:t>
            </a:r>
            <a:r>
              <a:rPr lang="en-US" sz="2000" dirty="0" smtClean="0">
                <a:latin typeface="+mn-lt"/>
              </a:rPr>
              <a:t> acrylic acid, untreated surfaces actually appear to produce the most stable films, even though surface treatment increase wettability and oxygen concentration</a:t>
            </a:r>
          </a:p>
          <a:p>
            <a:pPr marL="0" indent="0">
              <a:buFont typeface="Arial"/>
              <a:buNone/>
            </a:pPr>
            <a:endParaRPr lang="en-US" dirty="0" smtClean="0">
              <a:latin typeface="+mn-lt"/>
            </a:endParaRPr>
          </a:p>
          <a:p>
            <a:pPr marL="457200" lvl="1" indent="0">
              <a:buFont typeface="Arial"/>
              <a:buNone/>
            </a:pPr>
            <a:endParaRPr lang="en-US" sz="2000" b="1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00096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rgbClr val="B00C3F"/>
                </a:solidFill>
              </a:rPr>
              <a:t>Substrate cleaning prior to deposition of plasma polymerised </a:t>
            </a:r>
            <a:r>
              <a:rPr lang="en-AU" dirty="0" err="1" smtClean="0">
                <a:solidFill>
                  <a:srgbClr val="B00C3F"/>
                </a:solidFill>
              </a:rPr>
              <a:t>octadiene</a:t>
            </a:r>
            <a:r>
              <a:rPr lang="en-AU" dirty="0" smtClean="0">
                <a:solidFill>
                  <a:srgbClr val="B00C3F"/>
                </a:solidFill>
              </a:rPr>
              <a:t> and acrylic acid films does not appear to significantly influence film stability, but this may be dependent on deposition conditions</a:t>
            </a:r>
            <a:endParaRPr lang="en-AU" dirty="0">
              <a:solidFill>
                <a:srgbClr val="B00C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97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Future work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Optical </a:t>
            </a:r>
            <a:r>
              <a:rPr lang="en-AU" dirty="0" err="1" smtClean="0"/>
              <a:t>profilometry</a:t>
            </a:r>
            <a:r>
              <a:rPr lang="en-AU" dirty="0" smtClean="0"/>
              <a:t> and imaging FTIR to gain topographical/chemical information about ‘marked’ surfaces</a:t>
            </a:r>
          </a:p>
          <a:p>
            <a:r>
              <a:rPr lang="en-AU" dirty="0" smtClean="0"/>
              <a:t>Change plasma power and/or distance from electrode to determine its effect on film crosslinking/adhesion and swelling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8445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21803</TotalTime>
  <Words>837</Words>
  <Application>Microsoft Office PowerPoint</Application>
  <PresentationFormat>On-screen Show (4:3)</PresentationFormat>
  <Paragraphs>160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Calibri</vt:lpstr>
      <vt:lpstr>Open Sans</vt:lpstr>
      <vt:lpstr>Office Theme</vt:lpstr>
      <vt:lpstr> Determining the Effect of Substrate Cleaning on the Solution Stability of Plasma Polymer Films </vt:lpstr>
      <vt:lpstr>Functional Thin Films</vt:lpstr>
      <vt:lpstr>Adhesion and Pre-Treatment</vt:lpstr>
      <vt:lpstr>Biomedical Thin Films</vt:lpstr>
      <vt:lpstr>Plasma Polymerisation</vt:lpstr>
      <vt:lpstr>Surface Pre-treatment and Plasma Polymerisation</vt:lpstr>
      <vt:lpstr>Substrates</vt:lpstr>
      <vt:lpstr>Plasma Polymerised Octadiene</vt:lpstr>
      <vt:lpstr>Plasma Polymerised Octadiene</vt:lpstr>
      <vt:lpstr>Plasma Polymerised Octadiene</vt:lpstr>
      <vt:lpstr>Plasma Polymerised Octadiene Not immersed</vt:lpstr>
      <vt:lpstr>Plasma Polymerised Octadiene Immersed</vt:lpstr>
      <vt:lpstr>Plasma Polymerised Octadiene Immersed</vt:lpstr>
      <vt:lpstr>Plasma Polymerised Acrylic Acid</vt:lpstr>
      <vt:lpstr>Plasma Polymerised Acrylic Acid</vt:lpstr>
      <vt:lpstr>Plasma Polymerised Acrylic Acid</vt:lpstr>
      <vt:lpstr>PowerPoint Presentation</vt:lpstr>
      <vt:lpstr>Plasma Polymerised Acrylic Acid Immersed</vt:lpstr>
      <vt:lpstr>Plasma Polymerised Acrylic Acid Immersed</vt:lpstr>
      <vt:lpstr>Plasma Polymerised Acrylic Acid Immersed</vt:lpstr>
      <vt:lpstr>Summary and Conclusions</vt:lpstr>
      <vt:lpstr>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Columns vs Capability</dc:title>
  <dc:creator>Rosie Hicks</dc:creator>
  <cp:lastModifiedBy>Karyn Jarvis</cp:lastModifiedBy>
  <cp:revision>454</cp:revision>
  <dcterms:created xsi:type="dcterms:W3CDTF">2007-08-23T07:54:29Z</dcterms:created>
  <dcterms:modified xsi:type="dcterms:W3CDTF">2018-08-12T20:57:28Z</dcterms:modified>
</cp:coreProperties>
</file>