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8" r:id="rId8"/>
    <p:sldId id="261" r:id="rId9"/>
    <p:sldId id="269" r:id="rId10"/>
    <p:sldId id="271" r:id="rId11"/>
    <p:sldId id="272" r:id="rId12"/>
    <p:sldId id="273" r:id="rId13"/>
    <p:sldId id="274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SS Tushar Malica" initials="MTM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9EA"/>
    <a:srgbClr val="3B67B7"/>
    <a:srgbClr val="F5B88F"/>
    <a:srgbClr val="FD3535"/>
    <a:srgbClr val="211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0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0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7" name="Content Placeholder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049489" y="5623211"/>
            <a:ext cx="1100307" cy="10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7" name="Content Placeholder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091693" y="5717525"/>
            <a:ext cx="1100307" cy="10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7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7" name="Content Placeholder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091693" y="5717525"/>
            <a:ext cx="1100307" cy="10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4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Content Placeholder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044073" y="53383"/>
            <a:ext cx="1100307" cy="10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3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0" name="Content Placeholder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044073" y="39315"/>
            <a:ext cx="1100307" cy="10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6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1399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544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91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0525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084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481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D9166-8434-4B65-BAF5-1331AC2CA60E}" type="datetimeFigureOut">
              <a:rPr lang="en-AU" smtClean="0"/>
              <a:pPr/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E8673-7721-403D-9DCC-F8742E530EC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495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jpeg"/><Relationship Id="rId7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jpeg"/><Relationship Id="rId7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4.emf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image" Target="../media/image6.jpeg"/><Relationship Id="rId7" Type="http://schemas.openxmlformats.org/officeDocument/2006/relationships/image" Target="../media/image29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tiff"/><Relationship Id="rId11" Type="http://schemas.openxmlformats.org/officeDocument/2006/relationships/image" Target="../media/image33.tiff"/><Relationship Id="rId5" Type="http://schemas.openxmlformats.org/officeDocument/2006/relationships/image" Target="../media/image27.tiff"/><Relationship Id="rId10" Type="http://schemas.openxmlformats.org/officeDocument/2006/relationships/image" Target="../media/image32.tiff"/><Relationship Id="rId4" Type="http://schemas.openxmlformats.org/officeDocument/2006/relationships/image" Target="../media/image26.tiff"/><Relationship Id="rId9" Type="http://schemas.openxmlformats.org/officeDocument/2006/relationships/image" Target="../media/image3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268217"/>
            <a:ext cx="12192000" cy="6589784"/>
            <a:chOff x="0" y="268217"/>
            <a:chExt cx="12192000" cy="6589784"/>
          </a:xfrm>
        </p:grpSpPr>
        <p:sp>
          <p:nvSpPr>
            <p:cNvPr id="10" name="Freeform 9"/>
            <p:cNvSpPr/>
            <p:nvPr/>
          </p:nvSpPr>
          <p:spPr>
            <a:xfrm>
              <a:off x="0" y="268217"/>
              <a:ext cx="12192000" cy="6237086"/>
            </a:xfrm>
            <a:custGeom>
              <a:avLst/>
              <a:gdLst>
                <a:gd name="connsiteX0" fmla="*/ 11673840 w 11673840"/>
                <a:gd name="connsiteY0" fmla="*/ 0 h 6237086"/>
                <a:gd name="connsiteX1" fmla="*/ 11673840 w 11673840"/>
                <a:gd name="connsiteY1" fmla="*/ 6237086 h 6237086"/>
                <a:gd name="connsiteX2" fmla="*/ 0 w 11673840"/>
                <a:gd name="connsiteY2" fmla="*/ 6237086 h 6237086"/>
                <a:gd name="connsiteX3" fmla="*/ 0 w 11673840"/>
                <a:gd name="connsiteY3" fmla="*/ 3274042 h 6237086"/>
                <a:gd name="connsiteX4" fmla="*/ 224728 w 11673840"/>
                <a:gd name="connsiteY4" fmla="*/ 3384319 h 6237086"/>
                <a:gd name="connsiteX5" fmla="*/ 6480111 w 11673840"/>
                <a:gd name="connsiteY5" fmla="*/ 3486706 h 6237086"/>
                <a:gd name="connsiteX6" fmla="*/ 11528948 w 11673840"/>
                <a:gd name="connsiteY6" fmla="*/ 215913 h 62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73840" h="6237086">
                  <a:moveTo>
                    <a:pt x="11673840" y="0"/>
                  </a:moveTo>
                  <a:lnTo>
                    <a:pt x="11673840" y="6237086"/>
                  </a:lnTo>
                  <a:lnTo>
                    <a:pt x="0" y="6237086"/>
                  </a:lnTo>
                  <a:lnTo>
                    <a:pt x="0" y="3274042"/>
                  </a:lnTo>
                  <a:lnTo>
                    <a:pt x="224728" y="3384319"/>
                  </a:lnTo>
                  <a:cubicBezTo>
                    <a:pt x="1785537" y="4100412"/>
                    <a:pt x="4097064" y="4191227"/>
                    <a:pt x="6480111" y="3486706"/>
                  </a:cubicBezTo>
                  <a:cubicBezTo>
                    <a:pt x="8744006" y="2817411"/>
                    <a:pt x="10563430" y="1580811"/>
                    <a:pt x="11528948" y="21591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Freeform 7"/>
            <p:cNvSpPr/>
            <p:nvPr/>
          </p:nvSpPr>
          <p:spPr>
            <a:xfrm>
              <a:off x="0" y="913450"/>
              <a:ext cx="12192000" cy="5944551"/>
            </a:xfrm>
            <a:custGeom>
              <a:avLst/>
              <a:gdLst>
                <a:gd name="connsiteX0" fmla="*/ 12192000 w 12192000"/>
                <a:gd name="connsiteY0" fmla="*/ 0 h 5944551"/>
                <a:gd name="connsiteX1" fmla="*/ 12192000 w 12192000"/>
                <a:gd name="connsiteY1" fmla="*/ 5944551 h 5944551"/>
                <a:gd name="connsiteX2" fmla="*/ 0 w 12192000"/>
                <a:gd name="connsiteY2" fmla="*/ 5944551 h 5944551"/>
                <a:gd name="connsiteX3" fmla="*/ 0 w 12192000"/>
                <a:gd name="connsiteY3" fmla="*/ 3502395 h 5944551"/>
                <a:gd name="connsiteX4" fmla="*/ 213575 w 12192000"/>
                <a:gd name="connsiteY4" fmla="*/ 3550087 h 5944551"/>
                <a:gd name="connsiteX5" fmla="*/ 6761426 w 12192000"/>
                <a:gd name="connsiteY5" fmla="*/ 2941084 h 5944551"/>
                <a:gd name="connsiteX6" fmla="*/ 12055584 w 12192000"/>
                <a:gd name="connsiteY6" fmla="*/ 126256 h 5944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5944551">
                  <a:moveTo>
                    <a:pt x="12192000" y="0"/>
                  </a:moveTo>
                  <a:lnTo>
                    <a:pt x="12192000" y="5944551"/>
                  </a:lnTo>
                  <a:lnTo>
                    <a:pt x="0" y="5944551"/>
                  </a:lnTo>
                  <a:lnTo>
                    <a:pt x="0" y="3502395"/>
                  </a:lnTo>
                  <a:lnTo>
                    <a:pt x="213575" y="3550087"/>
                  </a:lnTo>
                  <a:cubicBezTo>
                    <a:pt x="1922960" y="3894432"/>
                    <a:pt x="4290446" y="3714121"/>
                    <a:pt x="6761426" y="2941084"/>
                  </a:cubicBezTo>
                  <a:cubicBezTo>
                    <a:pt x="8957852" y="2253939"/>
                    <a:pt x="10820179" y="1228571"/>
                    <a:pt x="12055584" y="12625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63360" y="5943601"/>
            <a:ext cx="888763" cy="8887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32000" y="4078302"/>
            <a:ext cx="823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Dependence of Thermal Conductivity of MPCVD Diamond Thin Films on Oxygen Concentration</a:t>
            </a:r>
            <a:endParaRPr lang="en-AU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96601" y="5076201"/>
            <a:ext cx="265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5894344" y="5541084"/>
            <a:ext cx="5640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Fatima tuz Zahra</a:t>
            </a:r>
            <a:r>
              <a:rPr lang="en-A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James Downes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6484" y="5964483"/>
            <a:ext cx="5606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Physics &amp; Astronomy, </a:t>
            </a:r>
          </a:p>
          <a:p>
            <a:pPr algn="ctr"/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Macquarie University, Sydney, Australia.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" y="5215468"/>
            <a:ext cx="5230211" cy="12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8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19272" y="-69562"/>
            <a:ext cx="12211273" cy="6927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 l="84327"/>
          <a:stretch>
            <a:fillRect/>
          </a:stretch>
        </p:blipFill>
        <p:spPr>
          <a:xfrm flipH="1">
            <a:off x="-19274" y="-69260"/>
            <a:ext cx="1910973" cy="6927260"/>
          </a:xfrm>
          <a:custGeom>
            <a:avLst/>
            <a:gdLst>
              <a:gd name="connsiteX0" fmla="*/ 1910973 w 1910973"/>
              <a:gd name="connsiteY0" fmla="*/ 0 h 6858594"/>
              <a:gd name="connsiteX1" fmla="*/ 872328 w 1910973"/>
              <a:gd name="connsiteY1" fmla="*/ 0 h 6858594"/>
              <a:gd name="connsiteX2" fmla="*/ 811366 w 1910973"/>
              <a:gd name="connsiteY2" fmla="*/ 98683 h 6858594"/>
              <a:gd name="connsiteX3" fmla="*/ 0 w 1910973"/>
              <a:gd name="connsiteY3" fmla="*/ 3114505 h 6858594"/>
              <a:gd name="connsiteX4" fmla="*/ 1279770 w 1910973"/>
              <a:gd name="connsiteY4" fmla="*/ 6814040 h 6858594"/>
              <a:gd name="connsiteX5" fmla="*/ 1316959 w 1910973"/>
              <a:gd name="connsiteY5" fmla="*/ 6858594 h 6858594"/>
              <a:gd name="connsiteX6" fmla="*/ 1910973 w 1910973"/>
              <a:gd name="connsiteY6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973" h="6858594">
                <a:moveTo>
                  <a:pt x="1910973" y="0"/>
                </a:moveTo>
                <a:lnTo>
                  <a:pt x="872328" y="0"/>
                </a:lnTo>
                <a:lnTo>
                  <a:pt x="811366" y="98683"/>
                </a:lnTo>
                <a:cubicBezTo>
                  <a:pt x="296494" y="978049"/>
                  <a:pt x="0" y="2010344"/>
                  <a:pt x="0" y="3114505"/>
                </a:cubicBezTo>
                <a:cubicBezTo>
                  <a:pt x="0" y="4519801"/>
                  <a:pt x="480271" y="5808687"/>
                  <a:pt x="1279770" y="6814040"/>
                </a:cubicBezTo>
                <a:lnTo>
                  <a:pt x="1316959" y="6858594"/>
                </a:lnTo>
                <a:lnTo>
                  <a:pt x="1910973" y="6858594"/>
                </a:lnTo>
                <a:close/>
              </a:path>
            </a:pathLst>
          </a:custGeom>
          <a:effectLst>
            <a:outerShdw blurRad="50800" dist="50800" dir="5400000" sx="77000" sy="77000" algn="ctr" rotWithShape="0">
              <a:srgbClr val="000000"/>
            </a:outerShdw>
          </a:effectLst>
        </p:spPr>
      </p:pic>
      <p:sp>
        <p:nvSpPr>
          <p:cNvPr id="9" name="Freeform 8"/>
          <p:cNvSpPr/>
          <p:nvPr/>
        </p:nvSpPr>
        <p:spPr>
          <a:xfrm>
            <a:off x="718148" y="-69561"/>
            <a:ext cx="11473853" cy="6917889"/>
          </a:xfrm>
          <a:custGeom>
            <a:avLst/>
            <a:gdLst>
              <a:gd name="connsiteX0" fmla="*/ 444998 w 11473853"/>
              <a:gd name="connsiteY0" fmla="*/ 0 h 6858000"/>
              <a:gd name="connsiteX1" fmla="*/ 11473853 w 11473853"/>
              <a:gd name="connsiteY1" fmla="*/ 0 h 6858000"/>
              <a:gd name="connsiteX2" fmla="*/ 11473853 w 11473853"/>
              <a:gd name="connsiteY2" fmla="*/ 6858000 h 6858000"/>
              <a:gd name="connsiteX3" fmla="*/ 0 w 11473853"/>
              <a:gd name="connsiteY3" fmla="*/ 6858000 h 6858000"/>
              <a:gd name="connsiteX4" fmla="*/ 37189 w 11473853"/>
              <a:gd name="connsiteY4" fmla="*/ 6813446 h 6858000"/>
              <a:gd name="connsiteX5" fmla="*/ 1316959 w 11473853"/>
              <a:gd name="connsiteY5" fmla="*/ 3113911 h 6858000"/>
              <a:gd name="connsiteX6" fmla="*/ 505593 w 11473853"/>
              <a:gd name="connsiteY6" fmla="*/ 980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853" h="6858000">
                <a:moveTo>
                  <a:pt x="444998" y="0"/>
                </a:moveTo>
                <a:lnTo>
                  <a:pt x="11473853" y="0"/>
                </a:lnTo>
                <a:lnTo>
                  <a:pt x="11473853" y="6858000"/>
                </a:lnTo>
                <a:lnTo>
                  <a:pt x="0" y="6858000"/>
                </a:lnTo>
                <a:lnTo>
                  <a:pt x="37189" y="6813446"/>
                </a:lnTo>
                <a:cubicBezTo>
                  <a:pt x="836688" y="5808093"/>
                  <a:pt x="1316959" y="4519207"/>
                  <a:pt x="1316959" y="3113911"/>
                </a:cubicBezTo>
                <a:cubicBezTo>
                  <a:pt x="1316959" y="2009750"/>
                  <a:pt x="1020465" y="977455"/>
                  <a:pt x="505593" y="9808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1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891699" y="90189"/>
            <a:ext cx="3391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A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181225" y="1285875"/>
            <a:ext cx="8226546" cy="4814260"/>
            <a:chOff x="2181225" y="1285875"/>
            <a:chExt cx="8226546" cy="4814260"/>
          </a:xfrm>
        </p:grpSpPr>
        <p:sp>
          <p:nvSpPr>
            <p:cNvPr id="16" name="Parallelogram 15"/>
            <p:cNvSpPr/>
            <p:nvPr/>
          </p:nvSpPr>
          <p:spPr>
            <a:xfrm>
              <a:off x="3467100" y="1881155"/>
              <a:ext cx="2247900" cy="447675"/>
            </a:xfrm>
            <a:prstGeom prst="parallelogram">
              <a:avLst>
                <a:gd name="adj" fmla="val 145000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67099" y="2321720"/>
              <a:ext cx="3430800" cy="6096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ü"/>
              </a:pPr>
              <a:r>
                <a:rPr lang="en-A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Diamond Growth</a:t>
              </a:r>
              <a:endParaRPr lang="en-A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Parallelogram 17"/>
            <p:cNvSpPr/>
            <p:nvPr/>
          </p:nvSpPr>
          <p:spPr>
            <a:xfrm>
              <a:off x="4644848" y="2928721"/>
              <a:ext cx="2246400" cy="447675"/>
            </a:xfrm>
            <a:prstGeom prst="parallelogram">
              <a:avLst>
                <a:gd name="adj" fmla="val 145000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644848" y="3376469"/>
              <a:ext cx="3430800" cy="6096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ü"/>
              </a:pPr>
              <a:r>
                <a:rPr lang="en-A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CVD Method</a:t>
              </a:r>
              <a:endParaRPr lang="en-A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Parallelogram 19"/>
            <p:cNvSpPr/>
            <p:nvPr/>
          </p:nvSpPr>
          <p:spPr>
            <a:xfrm>
              <a:off x="5822649" y="3986069"/>
              <a:ext cx="2246400" cy="447675"/>
            </a:xfrm>
            <a:prstGeom prst="parallelogram">
              <a:avLst>
                <a:gd name="adj" fmla="val 145000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813123" y="4433744"/>
              <a:ext cx="3430800" cy="6096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ü"/>
              </a:pPr>
              <a:r>
                <a:rPr lang="en-A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Results</a:t>
              </a:r>
              <a:endParaRPr lang="en-A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Parallelogram 25"/>
            <p:cNvSpPr/>
            <p:nvPr/>
          </p:nvSpPr>
          <p:spPr>
            <a:xfrm>
              <a:off x="6987998" y="5037711"/>
              <a:ext cx="2246400" cy="447675"/>
            </a:xfrm>
            <a:prstGeom prst="parallelogram">
              <a:avLst>
                <a:gd name="adj" fmla="val 145000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976971" y="5490535"/>
              <a:ext cx="3430800" cy="6096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ü"/>
              </a:pPr>
              <a:r>
                <a:rPr lang="en-A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Conclusion/Future Work</a:t>
              </a:r>
              <a:endParaRPr lang="en-A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181225" y="1285875"/>
              <a:ext cx="3517598" cy="6096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180975" algn="ctr">
                <a:buFont typeface="Wingdings" panose="05000000000000000000" pitchFamily="2" charset="2"/>
                <a:buChar char="ü"/>
              </a:pPr>
              <a:r>
                <a:rPr lang="en-A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Properties and Applications</a:t>
              </a:r>
              <a:endParaRPr lang="en-A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91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16704" cy="42853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Freeform 4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984147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71598 h 6858000"/>
              <a:gd name="connsiteX5" fmla="*/ 147021 w 12192000"/>
              <a:gd name="connsiteY5" fmla="*/ 1535424 h 6858000"/>
              <a:gd name="connsiteX6" fmla="*/ 3379031 w 12192000"/>
              <a:gd name="connsiteY6" fmla="*/ 1470415 h 6858000"/>
              <a:gd name="connsiteX7" fmla="*/ 5980982 w 12192000"/>
              <a:gd name="connsiteY7" fmla="*/ 3766 h 6858000"/>
              <a:gd name="connsiteX8" fmla="*/ 0 w 12192000"/>
              <a:gd name="connsiteY8" fmla="*/ 0 h 6858000"/>
              <a:gd name="connsiteX9" fmla="*/ 2117299 w 12192000"/>
              <a:gd name="connsiteY9" fmla="*/ 0 h 6858000"/>
              <a:gd name="connsiteX10" fmla="*/ 6715 w 12192000"/>
              <a:gd name="connsiteY10" fmla="*/ 24681 h 6858000"/>
              <a:gd name="connsiteX11" fmla="*/ 0 w 12192000"/>
              <a:gd name="connsiteY11" fmla="*/ 577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984147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71598"/>
                </a:lnTo>
                <a:lnTo>
                  <a:pt x="147021" y="1535424"/>
                </a:lnTo>
                <a:cubicBezTo>
                  <a:pt x="936779" y="1830926"/>
                  <a:pt x="2129812" y="1830819"/>
                  <a:pt x="3379031" y="1470415"/>
                </a:cubicBezTo>
                <a:cubicBezTo>
                  <a:pt x="4503329" y="1146051"/>
                  <a:pt x="5433653" y="598938"/>
                  <a:pt x="5980982" y="3766"/>
                </a:cubicBezTo>
                <a:close/>
                <a:moveTo>
                  <a:pt x="0" y="0"/>
                </a:moveTo>
                <a:lnTo>
                  <a:pt x="2117299" y="0"/>
                </a:lnTo>
                <a:lnTo>
                  <a:pt x="6715" y="24681"/>
                </a:lnTo>
                <a:lnTo>
                  <a:pt x="0" y="57754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t="38534" r="10706"/>
          <a:stretch>
            <a:fillRect/>
          </a:stretch>
        </p:blipFill>
        <p:spPr>
          <a:xfrm rot="20634417">
            <a:off x="-158445" y="-717557"/>
            <a:ext cx="5609163" cy="2189605"/>
          </a:xfrm>
          <a:custGeom>
            <a:avLst/>
            <a:gdLst>
              <a:gd name="connsiteX0" fmla="*/ 567003 w 8460114"/>
              <a:gd name="connsiteY0" fmla="*/ 0 h 3307494"/>
              <a:gd name="connsiteX1" fmla="*/ 8460114 w 8460114"/>
              <a:gd name="connsiteY1" fmla="*/ 2277192 h 3307494"/>
              <a:gd name="connsiteX2" fmla="*/ 8387147 w 8460114"/>
              <a:gd name="connsiteY2" fmla="*/ 2328404 h 3307494"/>
              <a:gd name="connsiteX3" fmla="*/ 4431393 w 8460114"/>
              <a:gd name="connsiteY3" fmla="*/ 3307494 h 3307494"/>
              <a:gd name="connsiteX4" fmla="*/ 180529 w 8460114"/>
              <a:gd name="connsiteY4" fmla="*/ 2121281 h 3307494"/>
              <a:gd name="connsiteX5" fmla="*/ 0 w 8460114"/>
              <a:gd name="connsiteY5" fmla="*/ 1965322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0114" h="3307494">
                <a:moveTo>
                  <a:pt x="567003" y="0"/>
                </a:moveTo>
                <a:lnTo>
                  <a:pt x="8460114" y="2277192"/>
                </a:lnTo>
                <a:lnTo>
                  <a:pt x="8387147" y="2328404"/>
                </a:lnTo>
                <a:cubicBezTo>
                  <a:pt x="7446895" y="2926359"/>
                  <a:pt x="6023951" y="3307494"/>
                  <a:pt x="4431393" y="3307494"/>
                </a:cubicBezTo>
                <a:cubicBezTo>
                  <a:pt x="2661884" y="3307494"/>
                  <a:pt x="1101774" y="2836957"/>
                  <a:pt x="180529" y="2121281"/>
                </a:cubicBezTo>
                <a:lnTo>
                  <a:pt x="0" y="1965322"/>
                </a:lnTo>
                <a:close/>
              </a:path>
            </a:pathLst>
          </a:cu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955616" y="5728495"/>
            <a:ext cx="9889947" cy="1146656"/>
            <a:chOff x="997871" y="4791665"/>
            <a:chExt cx="9889947" cy="1146656"/>
          </a:xfrm>
        </p:grpSpPr>
        <p:sp>
          <p:nvSpPr>
            <p:cNvPr id="54" name="Freeform 53"/>
            <p:cNvSpPr/>
            <p:nvPr/>
          </p:nvSpPr>
          <p:spPr>
            <a:xfrm>
              <a:off x="997871" y="4800098"/>
              <a:ext cx="5691928" cy="1032841"/>
            </a:xfrm>
            <a:custGeom>
              <a:avLst/>
              <a:gdLst>
                <a:gd name="connsiteX0" fmla="*/ 0 w 6155792"/>
                <a:gd name="connsiteY0" fmla="*/ 0 h 756000"/>
                <a:gd name="connsiteX1" fmla="*/ 6155792 w 6155792"/>
                <a:gd name="connsiteY1" fmla="*/ 0 h 756000"/>
                <a:gd name="connsiteX2" fmla="*/ 5794787 w 6155792"/>
                <a:gd name="connsiteY2" fmla="*/ 756000 h 756000"/>
                <a:gd name="connsiteX3" fmla="*/ 0 w 6155792"/>
                <a:gd name="connsiteY3" fmla="*/ 756000 h 7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55792" h="756000">
                  <a:moveTo>
                    <a:pt x="0" y="0"/>
                  </a:moveTo>
                  <a:lnTo>
                    <a:pt x="6155792" y="0"/>
                  </a:lnTo>
                  <a:lnTo>
                    <a:pt x="5794787" y="756000"/>
                  </a:lnTo>
                  <a:lnTo>
                    <a:pt x="0" y="75600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r>
                <a:rPr lang="en-A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Insulator when pure and semiconductor (</a:t>
              </a:r>
              <a:r>
                <a:rPr lang="en-AU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AU" sz="16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A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≈ 5.47eV) when doped </a:t>
              </a:r>
              <a:r>
                <a:rPr lang="en-A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A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Wort</a:t>
              </a:r>
              <a:r>
                <a:rPr lang="en-A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&amp; </a:t>
              </a:r>
              <a:r>
                <a:rPr lang="en-A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Balmer</a:t>
              </a:r>
              <a:r>
                <a:rPr lang="en-A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2008) </a:t>
              </a:r>
              <a:endParaRPr lang="en-A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A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Application: CMOS, and </a:t>
              </a:r>
              <a:r>
                <a:rPr lang="en-A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MEMS/NEMS </a:t>
              </a:r>
              <a:r>
                <a:rPr lang="en-A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technology </a:t>
              </a:r>
              <a:r>
                <a:rPr lang="en-A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A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Sumant</a:t>
              </a:r>
              <a:r>
                <a:rPr lang="en-A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et al.,2010) </a:t>
              </a:r>
              <a:endParaRPr lang="en-AU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2" descr="A false-color image of a microelectromechanical device. The diamond-based actuator is colored gold. Image: Ani Sumant, Argonne National Laboratory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757" y="4791665"/>
              <a:ext cx="1061595" cy="863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377137" y="5661322"/>
              <a:ext cx="3685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3. Diamond as an actuator in MEMS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98955" y="4960981"/>
              <a:ext cx="29888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https://www.rdmag.com/news/2014/08/thin-diamond-films-provide-new-material-micro-machines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42205" y="4204005"/>
            <a:ext cx="11116325" cy="1529414"/>
            <a:chOff x="997870" y="2300415"/>
            <a:chExt cx="11116325" cy="1529414"/>
          </a:xfrm>
        </p:grpSpPr>
        <p:grpSp>
          <p:nvGrpSpPr>
            <p:cNvPr id="6" name="Group 5"/>
            <p:cNvGrpSpPr/>
            <p:nvPr/>
          </p:nvGrpSpPr>
          <p:grpSpPr>
            <a:xfrm>
              <a:off x="997870" y="2603673"/>
              <a:ext cx="5746339" cy="966894"/>
              <a:chOff x="997870" y="2603673"/>
              <a:chExt cx="5746339" cy="966894"/>
            </a:xfrm>
          </p:grpSpPr>
          <p:sp>
            <p:nvSpPr>
              <p:cNvPr id="31" name="Freeform 30"/>
              <p:cNvSpPr/>
              <p:nvPr/>
            </p:nvSpPr>
            <p:spPr>
              <a:xfrm>
                <a:off x="997870" y="2603673"/>
                <a:ext cx="5691929" cy="966894"/>
              </a:xfrm>
              <a:custGeom>
                <a:avLst/>
                <a:gdLst>
                  <a:gd name="connsiteX0" fmla="*/ 0 w 6709829"/>
                  <a:gd name="connsiteY0" fmla="*/ 0 h 756000"/>
                  <a:gd name="connsiteX1" fmla="*/ 6709829 w 6709829"/>
                  <a:gd name="connsiteY1" fmla="*/ 0 h 756000"/>
                  <a:gd name="connsiteX2" fmla="*/ 6274093 w 6709829"/>
                  <a:gd name="connsiteY2" fmla="*/ 756000 h 756000"/>
                  <a:gd name="connsiteX3" fmla="*/ 0 w 6709829"/>
                  <a:gd name="connsiteY3" fmla="*/ 756000 h 75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09829" h="756000">
                    <a:moveTo>
                      <a:pt x="0" y="0"/>
                    </a:moveTo>
                    <a:lnTo>
                      <a:pt x="6709829" y="0"/>
                    </a:lnTo>
                    <a:lnTo>
                      <a:pt x="6274093" y="756000"/>
                    </a:lnTo>
                    <a:lnTo>
                      <a:pt x="0" y="75600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A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17250" y="2778287"/>
                <a:ext cx="572695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 thermal conductivity (2000-2300 W/</a:t>
                </a:r>
                <a:r>
                  <a:rPr lang="en-AU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m.K</a:t>
                </a:r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Application: Thermal management in electronic devices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399749" y="3522052"/>
              <a:ext cx="3327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2 Diamond as a heat spreader</a:t>
              </a:r>
            </a:p>
          </p:txBody>
        </p:sp>
        <p:pic>
          <p:nvPicPr>
            <p:cNvPr id="3074" name="Picture 2" descr="https://www.mwrf.com/sites/mwrf.com/files/uploads/2015/02/20G_F4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8819" y="2300415"/>
              <a:ext cx="3078685" cy="1238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9727504" y="3155753"/>
              <a:ext cx="23866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https://www.mwrf.com/materials/diamonds-are-gan-pa-s-best-friend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47844" y="445273"/>
            <a:ext cx="7496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 </a:t>
            </a:r>
            <a:r>
              <a:rPr lang="en-A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A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Diamond</a:t>
            </a:r>
            <a:endParaRPr lang="en-A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502" y="1602394"/>
            <a:ext cx="3288320" cy="190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TextBox 43"/>
          <p:cNvSpPr txBox="1"/>
          <p:nvPr/>
        </p:nvSpPr>
        <p:spPr>
          <a:xfrm>
            <a:off x="6659959" y="3516392"/>
            <a:ext cx="5150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Fig.1. (a) Crystal structure of diamond, morphological demonstration of (b) plane {111} and (c) plane {100} of diamond lattice </a:t>
            </a:r>
          </a:p>
        </p:txBody>
      </p:sp>
      <p:sp>
        <p:nvSpPr>
          <p:cNvPr id="45" name="Freeform 44"/>
          <p:cNvSpPr/>
          <p:nvPr/>
        </p:nvSpPr>
        <p:spPr>
          <a:xfrm>
            <a:off x="985752" y="2902251"/>
            <a:ext cx="5691928" cy="1203797"/>
          </a:xfrm>
          <a:custGeom>
            <a:avLst/>
            <a:gdLst>
              <a:gd name="connsiteX0" fmla="*/ 0 w 6155792"/>
              <a:gd name="connsiteY0" fmla="*/ 0 h 756000"/>
              <a:gd name="connsiteX1" fmla="*/ 6155792 w 6155792"/>
              <a:gd name="connsiteY1" fmla="*/ 0 h 756000"/>
              <a:gd name="connsiteX2" fmla="*/ 5794787 w 6155792"/>
              <a:gd name="connsiteY2" fmla="*/ 756000 h 756000"/>
              <a:gd name="connsiteX3" fmla="*/ 0 w 6155792"/>
              <a:gd name="connsiteY3" fmla="*/ 756000 h 7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55792" h="756000">
                <a:moveTo>
                  <a:pt x="0" y="0"/>
                </a:moveTo>
                <a:lnTo>
                  <a:pt x="6155792" y="0"/>
                </a:lnTo>
                <a:lnTo>
                  <a:pt x="5794787" y="756000"/>
                </a:lnTo>
                <a:lnTo>
                  <a:pt x="0" y="7560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A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FCC crystal structure with covalently bonded carbon atoms along &lt;111&gt; direction.</a:t>
            </a:r>
          </a:p>
          <a:p>
            <a:r>
              <a:rPr lang="en-A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34% lattice filled with carbon atoms.</a:t>
            </a:r>
          </a:p>
          <a:p>
            <a:r>
              <a:rPr lang="en-A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A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 rot="16200000">
            <a:off x="-1774819" y="4038480"/>
            <a:ext cx="4727759" cy="8249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2" name="Group 31"/>
          <p:cNvGrpSpPr/>
          <p:nvPr/>
        </p:nvGrpSpPr>
        <p:grpSpPr>
          <a:xfrm>
            <a:off x="55456" y="1796295"/>
            <a:ext cx="1530675" cy="1087207"/>
            <a:chOff x="379230" y="1732265"/>
            <a:chExt cx="1530675" cy="1087206"/>
          </a:xfrm>
        </p:grpSpPr>
        <p:sp>
          <p:nvSpPr>
            <p:cNvPr id="33" name="Rectangle 32"/>
            <p:cNvSpPr/>
            <p:nvPr/>
          </p:nvSpPr>
          <p:spPr>
            <a:xfrm>
              <a:off x="490770" y="1778504"/>
              <a:ext cx="1419135" cy="37601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Rectangle 34"/>
            <p:cNvSpPr/>
            <p:nvPr/>
          </p:nvSpPr>
          <p:spPr>
            <a:xfrm rot="21297711">
              <a:off x="426226" y="1732273"/>
              <a:ext cx="360000" cy="1086106"/>
            </a:xfrm>
            <a:prstGeom prst="rect">
              <a:avLst/>
            </a:prstGeom>
            <a:solidFill>
              <a:srgbClr val="3B67B7"/>
            </a:solidFill>
            <a:ln>
              <a:noFill/>
            </a:ln>
            <a:scene3d>
              <a:camera prst="isometricOffAxis2Top">
                <a:rot lat="17327647" lon="972053" rev="20400001"/>
              </a:camera>
              <a:lightRig rig="threePt" dir="t"/>
            </a:scene3d>
            <a:sp3d extrusionH="139700" prstMaterial="dkEdge">
              <a:extrusionClr>
                <a:srgbClr val="00B0F0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" name="Rectangle 35"/>
            <p:cNvSpPr/>
            <p:nvPr/>
          </p:nvSpPr>
          <p:spPr>
            <a:xfrm rot="21297711">
              <a:off x="787458" y="1732271"/>
              <a:ext cx="360000" cy="1087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cene3d>
              <a:camera prst="isometricOffAxis2Top">
                <a:rot lat="17327647" lon="972053" rev="20400001"/>
              </a:camera>
              <a:lightRig rig="threePt" dir="t"/>
            </a:scene3d>
            <a:sp3d extrusionH="139700" prstMaterial="dkEdge">
              <a:extrusionClr>
                <a:schemeClr val="accent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" name="Rectangle 36"/>
            <p:cNvSpPr/>
            <p:nvPr/>
          </p:nvSpPr>
          <p:spPr>
            <a:xfrm rot="21297711">
              <a:off x="1154933" y="1732269"/>
              <a:ext cx="360000" cy="1087200"/>
            </a:xfrm>
            <a:prstGeom prst="rect">
              <a:avLst/>
            </a:prstGeom>
            <a:solidFill>
              <a:srgbClr val="3B67B7"/>
            </a:solidFill>
            <a:ln>
              <a:noFill/>
            </a:ln>
            <a:scene3d>
              <a:camera prst="isometricOffAxis2Top">
                <a:rot lat="17327647" lon="972053" rev="20400001"/>
              </a:camera>
              <a:lightRig rig="threePt" dir="t"/>
            </a:scene3d>
            <a:sp3d extrusionH="139700" prstMaterial="dkEdge">
              <a:extrusionClr>
                <a:srgbClr val="00B0F0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8" name="Rectangle 37"/>
            <p:cNvSpPr/>
            <p:nvPr/>
          </p:nvSpPr>
          <p:spPr>
            <a:xfrm rot="21297711">
              <a:off x="1502862" y="1732265"/>
              <a:ext cx="360000" cy="1087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scene3d>
              <a:camera prst="isometricOffAxis2Top">
                <a:rot lat="17327647" lon="972053" rev="20400001"/>
              </a:camera>
              <a:lightRig rig="threePt" dir="t"/>
            </a:scene3d>
            <a:sp3d extrusionH="139700" prstMaterial="dkEdge">
              <a:extrusionClr>
                <a:schemeClr val="accent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9" name="Flowchart: Delay 38"/>
            <p:cNvSpPr/>
            <p:nvPr/>
          </p:nvSpPr>
          <p:spPr>
            <a:xfrm rot="5400000">
              <a:off x="409668" y="2398930"/>
              <a:ext cx="304308" cy="365184"/>
            </a:xfrm>
            <a:prstGeom prst="flowChartDelay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0" name="Flowchart: Delay 39"/>
            <p:cNvSpPr/>
            <p:nvPr/>
          </p:nvSpPr>
          <p:spPr>
            <a:xfrm rot="5400000">
              <a:off x="771998" y="2399941"/>
              <a:ext cx="304308" cy="367475"/>
            </a:xfrm>
            <a:prstGeom prst="flowChartDela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1" name="Flowchart: Delay 40"/>
            <p:cNvSpPr/>
            <p:nvPr/>
          </p:nvSpPr>
          <p:spPr>
            <a:xfrm rot="5400000">
              <a:off x="1137992" y="2399240"/>
              <a:ext cx="304308" cy="364512"/>
            </a:xfrm>
            <a:prstGeom prst="flowChartDelay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2" name="Flowchart: Delay 41"/>
            <p:cNvSpPr/>
            <p:nvPr/>
          </p:nvSpPr>
          <p:spPr>
            <a:xfrm rot="5400000">
              <a:off x="1496815" y="2404956"/>
              <a:ext cx="304308" cy="353131"/>
            </a:xfrm>
            <a:prstGeom prst="flowChartDela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9959871" y="3137790"/>
            <a:ext cx="23010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Sun et al., </a:t>
            </a:r>
            <a:r>
              <a:rPr lang="en-AU" sz="11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</a:t>
            </a:r>
            <a:r>
              <a:rPr lang="en-AU" sz="1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Eng. Comm., 16, 2290</a:t>
            </a:r>
            <a:r>
              <a:rPr lang="en-A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(2014)</a:t>
            </a:r>
            <a:endParaRPr lang="en-A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92075" y="3741836"/>
            <a:ext cx="55404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S. S. </a:t>
            </a:r>
            <a:r>
              <a:rPr lang="en-A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Srikanth</a:t>
            </a:r>
            <a:r>
              <a:rPr lang="en-A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X. Jiang, </a:t>
            </a:r>
            <a:r>
              <a:rPr lang="en-AU" sz="105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Synthetic </a:t>
            </a:r>
            <a:r>
              <a:rPr lang="en-AU" sz="10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 Films: Preparation, Electrochemistry, Characterization, and Applications</a:t>
            </a:r>
            <a:r>
              <a:rPr lang="en-A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2011</a:t>
            </a:r>
            <a:r>
              <a:rPr lang="en-AU" sz="105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21–55</a:t>
            </a:r>
          </a:p>
        </p:txBody>
      </p:sp>
    </p:spTree>
    <p:extLst>
      <p:ext uri="{BB962C8B-B14F-4D97-AF65-F5344CB8AC3E}">
        <p14:creationId xmlns:p14="http://schemas.microsoft.com/office/powerpoint/2010/main" val="384999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-19272" y="-69562"/>
            <a:ext cx="12211273" cy="6927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 l="84327"/>
          <a:stretch>
            <a:fillRect/>
          </a:stretch>
        </p:blipFill>
        <p:spPr>
          <a:xfrm flipH="1">
            <a:off x="-19274" y="-69260"/>
            <a:ext cx="1910973" cy="6927260"/>
          </a:xfrm>
          <a:custGeom>
            <a:avLst/>
            <a:gdLst>
              <a:gd name="connsiteX0" fmla="*/ 1910973 w 1910973"/>
              <a:gd name="connsiteY0" fmla="*/ 0 h 6858594"/>
              <a:gd name="connsiteX1" fmla="*/ 872328 w 1910973"/>
              <a:gd name="connsiteY1" fmla="*/ 0 h 6858594"/>
              <a:gd name="connsiteX2" fmla="*/ 811366 w 1910973"/>
              <a:gd name="connsiteY2" fmla="*/ 98683 h 6858594"/>
              <a:gd name="connsiteX3" fmla="*/ 0 w 1910973"/>
              <a:gd name="connsiteY3" fmla="*/ 3114505 h 6858594"/>
              <a:gd name="connsiteX4" fmla="*/ 1279770 w 1910973"/>
              <a:gd name="connsiteY4" fmla="*/ 6814040 h 6858594"/>
              <a:gd name="connsiteX5" fmla="*/ 1316959 w 1910973"/>
              <a:gd name="connsiteY5" fmla="*/ 6858594 h 6858594"/>
              <a:gd name="connsiteX6" fmla="*/ 1910973 w 1910973"/>
              <a:gd name="connsiteY6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973" h="6858594">
                <a:moveTo>
                  <a:pt x="1910973" y="0"/>
                </a:moveTo>
                <a:lnTo>
                  <a:pt x="872328" y="0"/>
                </a:lnTo>
                <a:lnTo>
                  <a:pt x="811366" y="98683"/>
                </a:lnTo>
                <a:cubicBezTo>
                  <a:pt x="296494" y="978049"/>
                  <a:pt x="0" y="2010344"/>
                  <a:pt x="0" y="3114505"/>
                </a:cubicBezTo>
                <a:cubicBezTo>
                  <a:pt x="0" y="4519801"/>
                  <a:pt x="480271" y="5808687"/>
                  <a:pt x="1279770" y="6814040"/>
                </a:cubicBezTo>
                <a:lnTo>
                  <a:pt x="1316959" y="6858594"/>
                </a:lnTo>
                <a:lnTo>
                  <a:pt x="1910973" y="6858594"/>
                </a:lnTo>
                <a:close/>
              </a:path>
            </a:pathLst>
          </a:custGeom>
          <a:effectLst>
            <a:outerShdw blurRad="50800" dist="50800" dir="5400000" sx="77000" sy="77000" algn="ctr" rotWithShape="0">
              <a:srgbClr val="000000"/>
            </a:outerShdw>
          </a:effectLst>
        </p:spPr>
      </p:pic>
      <p:sp>
        <p:nvSpPr>
          <p:cNvPr id="9" name="Freeform 8"/>
          <p:cNvSpPr/>
          <p:nvPr/>
        </p:nvSpPr>
        <p:spPr>
          <a:xfrm>
            <a:off x="718148" y="-69562"/>
            <a:ext cx="11473853" cy="6917889"/>
          </a:xfrm>
          <a:custGeom>
            <a:avLst/>
            <a:gdLst>
              <a:gd name="connsiteX0" fmla="*/ 444998 w 11473853"/>
              <a:gd name="connsiteY0" fmla="*/ 0 h 6858000"/>
              <a:gd name="connsiteX1" fmla="*/ 11473853 w 11473853"/>
              <a:gd name="connsiteY1" fmla="*/ 0 h 6858000"/>
              <a:gd name="connsiteX2" fmla="*/ 11473853 w 11473853"/>
              <a:gd name="connsiteY2" fmla="*/ 6858000 h 6858000"/>
              <a:gd name="connsiteX3" fmla="*/ 0 w 11473853"/>
              <a:gd name="connsiteY3" fmla="*/ 6858000 h 6858000"/>
              <a:gd name="connsiteX4" fmla="*/ 37189 w 11473853"/>
              <a:gd name="connsiteY4" fmla="*/ 6813446 h 6858000"/>
              <a:gd name="connsiteX5" fmla="*/ 1316959 w 11473853"/>
              <a:gd name="connsiteY5" fmla="*/ 3113911 h 6858000"/>
              <a:gd name="connsiteX6" fmla="*/ 505593 w 11473853"/>
              <a:gd name="connsiteY6" fmla="*/ 980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853" h="6858000">
                <a:moveTo>
                  <a:pt x="444998" y="0"/>
                </a:moveTo>
                <a:lnTo>
                  <a:pt x="11473853" y="0"/>
                </a:lnTo>
                <a:lnTo>
                  <a:pt x="11473853" y="6858000"/>
                </a:lnTo>
                <a:lnTo>
                  <a:pt x="0" y="6858000"/>
                </a:lnTo>
                <a:lnTo>
                  <a:pt x="37189" y="6813446"/>
                </a:lnTo>
                <a:cubicBezTo>
                  <a:pt x="836688" y="5808093"/>
                  <a:pt x="1316959" y="4519207"/>
                  <a:pt x="1316959" y="3113911"/>
                </a:cubicBezTo>
                <a:cubicBezTo>
                  <a:pt x="1316959" y="2009750"/>
                  <a:pt x="1020465" y="977455"/>
                  <a:pt x="505593" y="9808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1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92982" y="-73443"/>
            <a:ext cx="10919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Diamond </a:t>
            </a:r>
            <a:r>
              <a:rPr lang="en-A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 </a:t>
            </a:r>
            <a:r>
              <a:rPr lang="en-A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A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ilms </a:t>
            </a:r>
            <a:r>
              <a:rPr lang="en-A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(DTFs)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039791" y="2330974"/>
            <a:ext cx="7165923" cy="2438400"/>
            <a:chOff x="304800" y="3886200"/>
            <a:chExt cx="7929934" cy="2438400"/>
          </a:xfrm>
          <a:scene3d>
            <a:camera prst="orthographicFront">
              <a:rot lat="17376000" lon="0" rev="0"/>
            </a:camera>
            <a:lightRig rig="threePt" dir="t"/>
          </a:scene3d>
        </p:grpSpPr>
        <p:sp>
          <p:nvSpPr>
            <p:cNvPr id="26" name="Pentagon 25"/>
            <p:cNvSpPr/>
            <p:nvPr/>
          </p:nvSpPr>
          <p:spPr>
            <a:xfrm>
              <a:off x="304800" y="3886200"/>
              <a:ext cx="3352800" cy="2438400"/>
            </a:xfrm>
            <a:prstGeom prst="homePlate">
              <a:avLst/>
            </a:prstGeom>
            <a:solidFill>
              <a:schemeClr val="accent1">
                <a:lumMod val="50000"/>
              </a:schemeClr>
            </a:solidFill>
            <a:sp3d extrusionH="520700">
              <a:bevelT w="107950" h="12065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Plain">
                <a:avLst/>
              </a:prstTxWarp>
              <a:sp3d extrusionH="57150">
                <a:bevelT w="38100" h="38100" prst="angle"/>
              </a:sp3d>
            </a:bodyPr>
            <a:lstStyle/>
            <a:p>
              <a:pPr algn="ctr">
                <a:defRPr/>
              </a:pPr>
              <a:endParaRPr lang="en-US" sz="1900" dirty="0">
                <a:solidFill>
                  <a:srgbClr val="00B0F0"/>
                </a:solidFill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2501900" y="3886200"/>
              <a:ext cx="3446834" cy="24384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sp3d z="127000" extrusionH="514350"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>
              <a:off x="4787900" y="3886200"/>
              <a:ext cx="3446834" cy="2438400"/>
            </a:xfrm>
            <a:prstGeom prst="chevron">
              <a:avLst/>
            </a:prstGeom>
            <a:solidFill>
              <a:srgbClr val="18338A"/>
            </a:solidFill>
            <a:sp3d z="254000" extrusionH="520700"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267156" y="6346454"/>
            <a:ext cx="61547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V. </a:t>
            </a:r>
            <a:r>
              <a:rPr lang="en-AU" sz="11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Sumant</a:t>
            </a:r>
            <a:r>
              <a:rPr lang="en-A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O. </a:t>
            </a:r>
            <a:r>
              <a:rPr lang="en-AU" sz="11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Auciello</a:t>
            </a:r>
            <a:r>
              <a:rPr lang="en-A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 W. </a:t>
            </a:r>
            <a:r>
              <a:rPr lang="en-AU" sz="11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Carpick</a:t>
            </a:r>
            <a:r>
              <a:rPr lang="en-A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Srinivasan, and J. E. Butler, MRS Bull., 35, 281–288, 2010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2634735" y="1615822"/>
            <a:ext cx="2662875" cy="2274820"/>
            <a:chOff x="2596163" y="1611380"/>
            <a:chExt cx="2791671" cy="2274820"/>
          </a:xfrm>
        </p:grpSpPr>
        <p:sp>
          <p:nvSpPr>
            <p:cNvPr id="3" name="Hexagon 2"/>
            <p:cNvSpPr/>
            <p:nvPr/>
          </p:nvSpPr>
          <p:spPr>
            <a:xfrm>
              <a:off x="2603719" y="1611380"/>
              <a:ext cx="2784115" cy="2274820"/>
            </a:xfrm>
            <a:prstGeom prst="hexagon">
              <a:avLst/>
            </a:prstGeom>
            <a:solidFill>
              <a:schemeClr val="accent5">
                <a:lumMod val="75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879661" y="1884848"/>
              <a:ext cx="2274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UltraNanoCrystalline</a:t>
              </a:r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diamonds (UNCDs)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76935" y="2577568"/>
              <a:ext cx="1201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(≤10 nm)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96163" y="2943839"/>
              <a:ext cx="2775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~5% sp</a:t>
              </a:r>
              <a:r>
                <a:rPr lang="en-AU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bonded carbon</a:t>
              </a: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4" cstate="print"/>
          <a:srcRect l="65341"/>
          <a:stretch/>
        </p:blipFill>
        <p:spPr>
          <a:xfrm>
            <a:off x="2652063" y="4581093"/>
            <a:ext cx="2236394" cy="1574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66667" y="6109204"/>
            <a:ext cx="2903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A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 of UNCDs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5157787" y="1196979"/>
            <a:ext cx="2734040" cy="2499369"/>
            <a:chOff x="5199597" y="1168400"/>
            <a:chExt cx="2816802" cy="2443654"/>
          </a:xfrm>
        </p:grpSpPr>
        <p:sp>
          <p:nvSpPr>
            <p:cNvPr id="32" name="Hexagon 31"/>
            <p:cNvSpPr/>
            <p:nvPr/>
          </p:nvSpPr>
          <p:spPr>
            <a:xfrm>
              <a:off x="5199597" y="1168400"/>
              <a:ext cx="2816802" cy="2443654"/>
            </a:xfrm>
            <a:prstGeom prst="hexagon">
              <a:avLst/>
            </a:prstGeom>
            <a:solidFill>
              <a:schemeClr val="accent1">
                <a:lumMod val="5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11109" y="1248523"/>
              <a:ext cx="2390012" cy="631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NanoCrystalline</a:t>
              </a:r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diamonds (NCDs)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50979" y="2156813"/>
              <a:ext cx="2712050" cy="361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(&gt;10 nm and ≤100nm)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386885" y="2624961"/>
              <a:ext cx="2438458" cy="361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~1% sp</a:t>
              </a:r>
              <a:r>
                <a:rPr lang="en-AU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bonded carbon</a:t>
              </a:r>
            </a:p>
          </p:txBody>
        </p:sp>
      </p:grp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4" cstate="print"/>
          <a:srcRect l="30969" r="34309"/>
          <a:stretch/>
        </p:blipFill>
        <p:spPr>
          <a:xfrm>
            <a:off x="4955274" y="4415805"/>
            <a:ext cx="2228581" cy="156637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936580" y="5960643"/>
            <a:ext cx="2903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A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 of NCDs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74047" y="815978"/>
            <a:ext cx="2842349" cy="2346265"/>
            <a:chOff x="7674047" y="1168403"/>
            <a:chExt cx="2842349" cy="2346265"/>
          </a:xfrm>
        </p:grpSpPr>
        <p:sp>
          <p:nvSpPr>
            <p:cNvPr id="37" name="Hexagon 36"/>
            <p:cNvSpPr/>
            <p:nvPr/>
          </p:nvSpPr>
          <p:spPr>
            <a:xfrm>
              <a:off x="7674047" y="1172187"/>
              <a:ext cx="2708779" cy="2342481"/>
            </a:xfrm>
            <a:prstGeom prst="hexagon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871762" y="1168403"/>
              <a:ext cx="2319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MicroCrystalline</a:t>
              </a:r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diamonds (MCDs)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693401" y="1766489"/>
              <a:ext cx="26323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(&gt;100nm )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828143" y="2111622"/>
              <a:ext cx="23668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&lt;1% sp</a:t>
              </a:r>
              <a:r>
                <a:rPr lang="en-AU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bonded carbon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830683" y="2437717"/>
              <a:ext cx="268571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High %Q thin films </a:t>
              </a:r>
            </a:p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with good thermal </a:t>
              </a:r>
            </a:p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transport properties</a:t>
              </a:r>
            </a:p>
          </p:txBody>
        </p:sp>
      </p:grp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7258418" y="4298477"/>
            <a:ext cx="2116843" cy="164664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183855" y="5875359"/>
            <a:ext cx="2345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A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 of </a:t>
            </a:r>
            <a:r>
              <a:rPr lang="en-A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MCDs</a:t>
            </a:r>
          </a:p>
          <a:p>
            <a:pPr algn="ctr"/>
            <a:r>
              <a:rPr lang="en-AU" sz="1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(Yet to be published)</a:t>
            </a:r>
            <a:endParaRPr lang="en-A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73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16704" cy="42853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Freeform 45"/>
          <p:cNvSpPr/>
          <p:nvPr/>
        </p:nvSpPr>
        <p:spPr>
          <a:xfrm>
            <a:off x="-3154" y="0"/>
            <a:ext cx="12192000" cy="6858000"/>
          </a:xfrm>
          <a:custGeom>
            <a:avLst/>
            <a:gdLst>
              <a:gd name="connsiteX0" fmla="*/ 5984147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71598 h 6858000"/>
              <a:gd name="connsiteX5" fmla="*/ 147021 w 12192000"/>
              <a:gd name="connsiteY5" fmla="*/ 1535424 h 6858000"/>
              <a:gd name="connsiteX6" fmla="*/ 3379031 w 12192000"/>
              <a:gd name="connsiteY6" fmla="*/ 1470415 h 6858000"/>
              <a:gd name="connsiteX7" fmla="*/ 5980982 w 12192000"/>
              <a:gd name="connsiteY7" fmla="*/ 3766 h 6858000"/>
              <a:gd name="connsiteX8" fmla="*/ 0 w 12192000"/>
              <a:gd name="connsiteY8" fmla="*/ 0 h 6858000"/>
              <a:gd name="connsiteX9" fmla="*/ 2117299 w 12192000"/>
              <a:gd name="connsiteY9" fmla="*/ 0 h 6858000"/>
              <a:gd name="connsiteX10" fmla="*/ 6715 w 12192000"/>
              <a:gd name="connsiteY10" fmla="*/ 24681 h 6858000"/>
              <a:gd name="connsiteX11" fmla="*/ 0 w 12192000"/>
              <a:gd name="connsiteY11" fmla="*/ 577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984147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71598"/>
                </a:lnTo>
                <a:lnTo>
                  <a:pt x="147021" y="1535424"/>
                </a:lnTo>
                <a:cubicBezTo>
                  <a:pt x="936779" y="1830926"/>
                  <a:pt x="2129812" y="1830819"/>
                  <a:pt x="3379031" y="1470415"/>
                </a:cubicBezTo>
                <a:cubicBezTo>
                  <a:pt x="4503329" y="1146051"/>
                  <a:pt x="5433653" y="598938"/>
                  <a:pt x="5980982" y="3766"/>
                </a:cubicBezTo>
                <a:close/>
                <a:moveTo>
                  <a:pt x="0" y="0"/>
                </a:moveTo>
                <a:lnTo>
                  <a:pt x="2117299" y="0"/>
                </a:lnTo>
                <a:lnTo>
                  <a:pt x="6715" y="24681"/>
                </a:lnTo>
                <a:lnTo>
                  <a:pt x="0" y="57754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Rounded Rectangle 4"/>
          <p:cNvSpPr/>
          <p:nvPr/>
        </p:nvSpPr>
        <p:spPr>
          <a:xfrm>
            <a:off x="7178676" y="4548314"/>
            <a:ext cx="3946436" cy="1468347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t="38534" r="10706"/>
          <a:stretch>
            <a:fillRect/>
          </a:stretch>
        </p:blipFill>
        <p:spPr>
          <a:xfrm rot="20634417">
            <a:off x="-158445" y="-717557"/>
            <a:ext cx="5609163" cy="2189605"/>
          </a:xfrm>
          <a:custGeom>
            <a:avLst/>
            <a:gdLst>
              <a:gd name="connsiteX0" fmla="*/ 567003 w 8460114"/>
              <a:gd name="connsiteY0" fmla="*/ 0 h 3307494"/>
              <a:gd name="connsiteX1" fmla="*/ 8460114 w 8460114"/>
              <a:gd name="connsiteY1" fmla="*/ 2277192 h 3307494"/>
              <a:gd name="connsiteX2" fmla="*/ 8387147 w 8460114"/>
              <a:gd name="connsiteY2" fmla="*/ 2328404 h 3307494"/>
              <a:gd name="connsiteX3" fmla="*/ 4431393 w 8460114"/>
              <a:gd name="connsiteY3" fmla="*/ 3307494 h 3307494"/>
              <a:gd name="connsiteX4" fmla="*/ 180529 w 8460114"/>
              <a:gd name="connsiteY4" fmla="*/ 2121281 h 3307494"/>
              <a:gd name="connsiteX5" fmla="*/ 0 w 8460114"/>
              <a:gd name="connsiteY5" fmla="*/ 1965322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0114" h="3307494">
                <a:moveTo>
                  <a:pt x="567003" y="0"/>
                </a:moveTo>
                <a:lnTo>
                  <a:pt x="8460114" y="2277192"/>
                </a:lnTo>
                <a:lnTo>
                  <a:pt x="8387147" y="2328404"/>
                </a:lnTo>
                <a:cubicBezTo>
                  <a:pt x="7446895" y="2926359"/>
                  <a:pt x="6023951" y="3307494"/>
                  <a:pt x="4431393" y="3307494"/>
                </a:cubicBezTo>
                <a:cubicBezTo>
                  <a:pt x="2661884" y="3307494"/>
                  <a:pt x="1101774" y="2836957"/>
                  <a:pt x="180529" y="2121281"/>
                </a:cubicBezTo>
                <a:lnTo>
                  <a:pt x="0" y="1965322"/>
                </a:lnTo>
                <a:close/>
              </a:path>
            </a:pathLst>
          </a:cu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4" name="Freeform 43"/>
          <p:cNvSpPr/>
          <p:nvPr/>
        </p:nvSpPr>
        <p:spPr>
          <a:xfrm>
            <a:off x="6808199" y="3449245"/>
            <a:ext cx="4588234" cy="554328"/>
          </a:xfrm>
          <a:custGeom>
            <a:avLst/>
            <a:gdLst>
              <a:gd name="connsiteX0" fmla="*/ 1987951 w 1987951"/>
              <a:gd name="connsiteY0" fmla="*/ 0 h 457200"/>
              <a:gd name="connsiteX1" fmla="*/ 0 w 1987951"/>
              <a:gd name="connsiteY1" fmla="*/ 0 h 457200"/>
              <a:gd name="connsiteX2" fmla="*/ 228600 w 1987951"/>
              <a:gd name="connsiteY2" fmla="*/ 228600 h 457200"/>
              <a:gd name="connsiteX3" fmla="*/ 0 w 1987951"/>
              <a:gd name="connsiteY3" fmla="*/ 457200 h 457200"/>
              <a:gd name="connsiteX4" fmla="*/ 1987951 w 1987951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951" h="457200">
                <a:moveTo>
                  <a:pt x="1987951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1987951" y="457200"/>
                </a:lnTo>
                <a:close/>
              </a:path>
            </a:pathLst>
          </a:custGeom>
          <a:solidFill>
            <a:srgbClr val="FD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Restrains low temperature growth, and not economic</a:t>
            </a:r>
          </a:p>
        </p:txBody>
      </p:sp>
      <p:sp>
        <p:nvSpPr>
          <p:cNvPr id="45" name="Freeform 44"/>
          <p:cNvSpPr/>
          <p:nvPr/>
        </p:nvSpPr>
        <p:spPr>
          <a:xfrm>
            <a:off x="6450395" y="2760375"/>
            <a:ext cx="4648772" cy="571964"/>
          </a:xfrm>
          <a:custGeom>
            <a:avLst/>
            <a:gdLst>
              <a:gd name="connsiteX0" fmla="*/ 1987951 w 1987951"/>
              <a:gd name="connsiteY0" fmla="*/ 0 h 457200"/>
              <a:gd name="connsiteX1" fmla="*/ 0 w 1987951"/>
              <a:gd name="connsiteY1" fmla="*/ 0 h 457200"/>
              <a:gd name="connsiteX2" fmla="*/ 228600 w 1987951"/>
              <a:gd name="connsiteY2" fmla="*/ 228600 h 457200"/>
              <a:gd name="connsiteX3" fmla="*/ 0 w 1987951"/>
              <a:gd name="connsiteY3" fmla="*/ 457200 h 457200"/>
              <a:gd name="connsiteX4" fmla="*/ 1987951 w 1987951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951" h="457200">
                <a:moveTo>
                  <a:pt x="1987951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1987951" y="45720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Ideal for single production of single crystal diamond</a:t>
            </a:r>
          </a:p>
        </p:txBody>
      </p:sp>
      <p:sp>
        <p:nvSpPr>
          <p:cNvPr id="47" name="Freeform 46"/>
          <p:cNvSpPr/>
          <p:nvPr/>
        </p:nvSpPr>
        <p:spPr>
          <a:xfrm>
            <a:off x="6129339" y="2172723"/>
            <a:ext cx="4407339" cy="457200"/>
          </a:xfrm>
          <a:custGeom>
            <a:avLst/>
            <a:gdLst>
              <a:gd name="connsiteX0" fmla="*/ 1987951 w 1987951"/>
              <a:gd name="connsiteY0" fmla="*/ 0 h 457200"/>
              <a:gd name="connsiteX1" fmla="*/ 0 w 1987951"/>
              <a:gd name="connsiteY1" fmla="*/ 0 h 457200"/>
              <a:gd name="connsiteX2" fmla="*/ 228600 w 1987951"/>
              <a:gd name="connsiteY2" fmla="*/ 228600 h 457200"/>
              <a:gd name="connsiteX3" fmla="*/ 0 w 1987951"/>
              <a:gd name="connsiteY3" fmla="*/ 457200 h 457200"/>
              <a:gd name="connsiteX4" fmla="*/ 1987951 w 1987951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951" h="457200">
                <a:moveTo>
                  <a:pt x="1987951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1987951" y="4572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(1300-1700°C)</a:t>
            </a:r>
          </a:p>
        </p:txBody>
      </p:sp>
      <p:sp>
        <p:nvSpPr>
          <p:cNvPr id="48" name="Freeform 47"/>
          <p:cNvSpPr/>
          <p:nvPr/>
        </p:nvSpPr>
        <p:spPr>
          <a:xfrm>
            <a:off x="5939228" y="1627075"/>
            <a:ext cx="3571631" cy="457200"/>
          </a:xfrm>
          <a:custGeom>
            <a:avLst/>
            <a:gdLst>
              <a:gd name="connsiteX0" fmla="*/ 1987951 w 1987951"/>
              <a:gd name="connsiteY0" fmla="*/ 0 h 457200"/>
              <a:gd name="connsiteX1" fmla="*/ 0 w 1987951"/>
              <a:gd name="connsiteY1" fmla="*/ 0 h 457200"/>
              <a:gd name="connsiteX2" fmla="*/ 228600 w 1987951"/>
              <a:gd name="connsiteY2" fmla="*/ 228600 h 457200"/>
              <a:gd name="connsiteX3" fmla="*/ 0 w 1987951"/>
              <a:gd name="connsiteY3" fmla="*/ 457200 h 457200"/>
              <a:gd name="connsiteX4" fmla="*/ 1987951 w 1987951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951" h="457200">
                <a:moveTo>
                  <a:pt x="1987951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1987951" y="4572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Typical Pressure (5–6.5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GPa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9" name="Freeform 48"/>
          <p:cNvSpPr/>
          <p:nvPr/>
        </p:nvSpPr>
        <p:spPr>
          <a:xfrm flipH="1">
            <a:off x="2804561" y="1956087"/>
            <a:ext cx="2390023" cy="457200"/>
          </a:xfrm>
          <a:custGeom>
            <a:avLst/>
            <a:gdLst>
              <a:gd name="connsiteX0" fmla="*/ 1987951 w 1987951"/>
              <a:gd name="connsiteY0" fmla="*/ 0 h 457200"/>
              <a:gd name="connsiteX1" fmla="*/ 0 w 1987951"/>
              <a:gd name="connsiteY1" fmla="*/ 0 h 457200"/>
              <a:gd name="connsiteX2" fmla="*/ 228600 w 1987951"/>
              <a:gd name="connsiteY2" fmla="*/ 228600 h 457200"/>
              <a:gd name="connsiteX3" fmla="*/ 0 w 1987951"/>
              <a:gd name="connsiteY3" fmla="*/ 457200 h 457200"/>
              <a:gd name="connsiteX4" fmla="*/ 1987951 w 1987951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951" h="457200">
                <a:moveTo>
                  <a:pt x="1987951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1987951" y="4572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(low %N)</a:t>
            </a:r>
          </a:p>
        </p:txBody>
      </p:sp>
      <p:sp>
        <p:nvSpPr>
          <p:cNvPr id="50" name="Freeform 49"/>
          <p:cNvSpPr/>
          <p:nvPr/>
        </p:nvSpPr>
        <p:spPr>
          <a:xfrm flipH="1">
            <a:off x="521361" y="3693197"/>
            <a:ext cx="3632813" cy="457200"/>
          </a:xfrm>
          <a:custGeom>
            <a:avLst/>
            <a:gdLst>
              <a:gd name="connsiteX0" fmla="*/ 3218249 w 3218249"/>
              <a:gd name="connsiteY0" fmla="*/ 0 h 457200"/>
              <a:gd name="connsiteX1" fmla="*/ 0 w 3218249"/>
              <a:gd name="connsiteY1" fmla="*/ 0 h 457200"/>
              <a:gd name="connsiteX2" fmla="*/ 228600 w 3218249"/>
              <a:gd name="connsiteY2" fmla="*/ 228600 h 457200"/>
              <a:gd name="connsiteX3" fmla="*/ 0 w 3218249"/>
              <a:gd name="connsiteY3" fmla="*/ 457200 h 457200"/>
              <a:gd name="connsiteX4" fmla="*/ 3218249 w 3218249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8249" h="457200">
                <a:moveTo>
                  <a:pt x="3218249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3218249" y="457200"/>
                </a:lnTo>
                <a:close/>
              </a:path>
            </a:pathLst>
          </a:custGeom>
          <a:solidFill>
            <a:srgbClr val="FD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IIb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(High %B)</a:t>
            </a:r>
          </a:p>
        </p:txBody>
      </p:sp>
      <p:sp>
        <p:nvSpPr>
          <p:cNvPr id="51" name="Freeform 50"/>
          <p:cNvSpPr/>
          <p:nvPr/>
        </p:nvSpPr>
        <p:spPr>
          <a:xfrm flipH="1">
            <a:off x="939521" y="3118067"/>
            <a:ext cx="3554963" cy="457200"/>
          </a:xfrm>
          <a:custGeom>
            <a:avLst/>
            <a:gdLst>
              <a:gd name="connsiteX0" fmla="*/ 2956915 w 2956915"/>
              <a:gd name="connsiteY0" fmla="*/ 0 h 457200"/>
              <a:gd name="connsiteX1" fmla="*/ 0 w 2956915"/>
              <a:gd name="connsiteY1" fmla="*/ 0 h 457200"/>
              <a:gd name="connsiteX2" fmla="*/ 228600 w 2956915"/>
              <a:gd name="connsiteY2" fmla="*/ 228600 h 457200"/>
              <a:gd name="connsiteX3" fmla="*/ 0 w 2956915"/>
              <a:gd name="connsiteY3" fmla="*/ 457200 h 457200"/>
              <a:gd name="connsiteX4" fmla="*/ 2956915 w 2956915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915" h="457200">
                <a:moveTo>
                  <a:pt x="2956915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2956915" y="45720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(Nitrogen Free) </a:t>
            </a:r>
          </a:p>
        </p:txBody>
      </p:sp>
      <p:sp>
        <p:nvSpPr>
          <p:cNvPr id="52" name="Freeform 51"/>
          <p:cNvSpPr/>
          <p:nvPr/>
        </p:nvSpPr>
        <p:spPr>
          <a:xfrm flipH="1">
            <a:off x="1598530" y="2538083"/>
            <a:ext cx="3273075" cy="457200"/>
          </a:xfrm>
          <a:custGeom>
            <a:avLst/>
            <a:gdLst>
              <a:gd name="connsiteX0" fmla="*/ 2709917 w 2722449"/>
              <a:gd name="connsiteY0" fmla="*/ 0 h 457200"/>
              <a:gd name="connsiteX1" fmla="*/ 0 w 2722449"/>
              <a:gd name="connsiteY1" fmla="*/ 0 h 457200"/>
              <a:gd name="connsiteX2" fmla="*/ 228600 w 2722449"/>
              <a:gd name="connsiteY2" fmla="*/ 228600 h 457200"/>
              <a:gd name="connsiteX3" fmla="*/ 0 w 2722449"/>
              <a:gd name="connsiteY3" fmla="*/ 457200 h 457200"/>
              <a:gd name="connsiteX4" fmla="*/ 2709917 w 2722449"/>
              <a:gd name="connsiteY4" fmla="*/ 457200 h 457200"/>
              <a:gd name="connsiteX5" fmla="*/ 2722449 w 2722449"/>
              <a:gd name="connsiteY5" fmla="*/ 444668 h 457200"/>
              <a:gd name="connsiteX6" fmla="*/ 2722449 w 2722449"/>
              <a:gd name="connsiteY6" fmla="*/ 12532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2449" h="457200">
                <a:moveTo>
                  <a:pt x="2709917" y="0"/>
                </a:moveTo>
                <a:lnTo>
                  <a:pt x="0" y="0"/>
                </a:lnTo>
                <a:lnTo>
                  <a:pt x="228600" y="228600"/>
                </a:lnTo>
                <a:lnTo>
                  <a:pt x="0" y="457200"/>
                </a:lnTo>
                <a:lnTo>
                  <a:pt x="2709917" y="457200"/>
                </a:lnTo>
                <a:lnTo>
                  <a:pt x="2722449" y="444668"/>
                </a:lnTo>
                <a:lnTo>
                  <a:pt x="2722449" y="1253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(Substantial %N)</a:t>
            </a:r>
          </a:p>
        </p:txBody>
      </p:sp>
      <p:pic>
        <p:nvPicPr>
          <p:cNvPr id="53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60391" y="5790215"/>
            <a:ext cx="994839" cy="99299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5996311" y="218486"/>
            <a:ext cx="5081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 Growth</a:t>
            </a:r>
          </a:p>
        </p:txBody>
      </p:sp>
      <p:sp>
        <p:nvSpPr>
          <p:cNvPr id="61" name="Isosceles Triangle 3"/>
          <p:cNvSpPr/>
          <p:nvPr/>
        </p:nvSpPr>
        <p:spPr bwMode="auto">
          <a:xfrm rot="234846" flipH="1">
            <a:off x="5367887" y="1450513"/>
            <a:ext cx="2096452" cy="2985299"/>
          </a:xfrm>
          <a:custGeom>
            <a:avLst/>
            <a:gdLst/>
            <a:ahLst/>
            <a:cxnLst/>
            <a:rect l="l" t="t" r="r" b="b"/>
            <a:pathLst>
              <a:path w="3015663" h="4590707">
                <a:moveTo>
                  <a:pt x="2643900" y="0"/>
                </a:moveTo>
                <a:cubicBezTo>
                  <a:pt x="2767083" y="0"/>
                  <a:pt x="2888453" y="7701"/>
                  <a:pt x="3007218" y="25286"/>
                </a:cubicBezTo>
                <a:lnTo>
                  <a:pt x="3015663" y="39846"/>
                </a:lnTo>
                <a:lnTo>
                  <a:pt x="388222" y="4590707"/>
                </a:lnTo>
                <a:lnTo>
                  <a:pt x="374377" y="4590707"/>
                </a:lnTo>
                <a:cubicBezTo>
                  <a:pt x="222318" y="4400373"/>
                  <a:pt x="96733" y="4188737"/>
                  <a:pt x="0" y="3962021"/>
                </a:cubicBezTo>
                <a:lnTo>
                  <a:pt x="2283568" y="24834"/>
                </a:lnTo>
                <a:cubicBezTo>
                  <a:pt x="2401384" y="7573"/>
                  <a:pt x="2521751" y="0"/>
                  <a:pt x="264390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Isosceles Triangle 3"/>
          <p:cNvSpPr/>
          <p:nvPr/>
        </p:nvSpPr>
        <p:spPr bwMode="auto">
          <a:xfrm rot="18079234" flipV="1">
            <a:off x="4613450" y="2694385"/>
            <a:ext cx="2031471" cy="2969172"/>
          </a:xfrm>
          <a:custGeom>
            <a:avLst/>
            <a:gdLst/>
            <a:ahLst/>
            <a:cxnLst/>
            <a:rect l="l" t="t" r="r" b="b"/>
            <a:pathLst>
              <a:path w="3015663" h="4590707">
                <a:moveTo>
                  <a:pt x="2643900" y="0"/>
                </a:moveTo>
                <a:cubicBezTo>
                  <a:pt x="2767083" y="0"/>
                  <a:pt x="2888453" y="7701"/>
                  <a:pt x="3007218" y="25286"/>
                </a:cubicBezTo>
                <a:lnTo>
                  <a:pt x="3015663" y="39846"/>
                </a:lnTo>
                <a:lnTo>
                  <a:pt x="388222" y="4590707"/>
                </a:lnTo>
                <a:lnTo>
                  <a:pt x="374377" y="4590707"/>
                </a:lnTo>
                <a:cubicBezTo>
                  <a:pt x="222318" y="4400373"/>
                  <a:pt x="96733" y="4188737"/>
                  <a:pt x="0" y="3962021"/>
                </a:cubicBezTo>
                <a:lnTo>
                  <a:pt x="2283568" y="24834"/>
                </a:lnTo>
                <a:cubicBezTo>
                  <a:pt x="2401384" y="7573"/>
                  <a:pt x="2521751" y="0"/>
                  <a:pt x="2643900" y="0"/>
                </a:cubicBezTo>
                <a:close/>
              </a:path>
            </a:pathLst>
          </a:custGeom>
          <a:solidFill>
            <a:srgbClr val="FD3535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" name="Isosceles Triangle 3"/>
          <p:cNvSpPr/>
          <p:nvPr/>
        </p:nvSpPr>
        <p:spPr bwMode="auto">
          <a:xfrm>
            <a:off x="3878258" y="1392644"/>
            <a:ext cx="2120586" cy="3107556"/>
          </a:xfrm>
          <a:custGeom>
            <a:avLst/>
            <a:gdLst/>
            <a:ahLst/>
            <a:cxnLst/>
            <a:rect l="l" t="t" r="r" b="b"/>
            <a:pathLst>
              <a:path w="3015663" h="4590707">
                <a:moveTo>
                  <a:pt x="2643900" y="0"/>
                </a:moveTo>
                <a:cubicBezTo>
                  <a:pt x="2767083" y="0"/>
                  <a:pt x="2888453" y="7701"/>
                  <a:pt x="3007218" y="25286"/>
                </a:cubicBezTo>
                <a:lnTo>
                  <a:pt x="3015663" y="39846"/>
                </a:lnTo>
                <a:lnTo>
                  <a:pt x="388222" y="4590707"/>
                </a:lnTo>
                <a:lnTo>
                  <a:pt x="374377" y="4590707"/>
                </a:lnTo>
                <a:cubicBezTo>
                  <a:pt x="222318" y="4400373"/>
                  <a:pt x="96733" y="4188737"/>
                  <a:pt x="0" y="3962021"/>
                </a:cubicBezTo>
                <a:lnTo>
                  <a:pt x="2283568" y="24834"/>
                </a:lnTo>
                <a:cubicBezTo>
                  <a:pt x="2401384" y="7573"/>
                  <a:pt x="2521751" y="0"/>
                  <a:pt x="264390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TextBox 56"/>
          <p:cNvSpPr txBox="1"/>
          <p:nvPr/>
        </p:nvSpPr>
        <p:spPr bwMode="auto">
          <a:xfrm>
            <a:off x="4855834" y="2818685"/>
            <a:ext cx="16764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endParaRPr lang="en-US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0"/>
          <p:cNvSpPr txBox="1">
            <a:spLocks noChangeArrowheads="1"/>
          </p:cNvSpPr>
          <p:nvPr/>
        </p:nvSpPr>
        <p:spPr bwMode="auto">
          <a:xfrm rot="3636534">
            <a:off x="5844312" y="2534039"/>
            <a:ext cx="11652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HPHT</a:t>
            </a:r>
            <a:r>
              <a:rPr lang="en-US" sz="20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3"/>
          <p:cNvSpPr txBox="1">
            <a:spLocks noChangeArrowheads="1"/>
          </p:cNvSpPr>
          <p:nvPr/>
        </p:nvSpPr>
        <p:spPr bwMode="auto">
          <a:xfrm>
            <a:off x="4044329" y="4093756"/>
            <a:ext cx="34693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Deposition</a:t>
            </a:r>
          </a:p>
        </p:txBody>
      </p:sp>
      <p:sp>
        <p:nvSpPr>
          <p:cNvPr id="60" name="TextBox 9"/>
          <p:cNvSpPr txBox="1">
            <a:spLocks noChangeArrowheads="1"/>
          </p:cNvSpPr>
          <p:nvPr/>
        </p:nvSpPr>
        <p:spPr bwMode="auto">
          <a:xfrm rot="17952741">
            <a:off x="3792187" y="2655678"/>
            <a:ext cx="21588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Diamond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17064" y="5904816"/>
            <a:ext cx="4085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en-A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HPHT</a:t>
            </a:r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High Pressure High Temperature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298003" y="4527988"/>
            <a:ext cx="2833048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for low/intermediate  temperature and low pressure diamond growth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298006" y="5467051"/>
            <a:ext cx="283304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quality (%Q) diamond thin films can be achieved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08211" y="6135255"/>
            <a:ext cx="3655873" cy="646331"/>
          </a:xfrm>
          <a:prstGeom prst="rect">
            <a:avLst/>
          </a:prstGeom>
          <a:solidFill>
            <a:srgbClr val="FD3535"/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to grow UNCDs, NCDs, and MCDs at desired process parameters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86645" y="6229651"/>
            <a:ext cx="37540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*E. </a:t>
            </a:r>
            <a:r>
              <a:rPr lang="en-A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Salgueiredo</a:t>
            </a:r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A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Amaral</a:t>
            </a:r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A. </a:t>
            </a:r>
            <a:r>
              <a:rPr lang="en-A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Neto</a:t>
            </a:r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J. S. </a:t>
            </a:r>
            <a:r>
              <a:rPr lang="en-A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Fernandes</a:t>
            </a:r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F. J. Oliveira, and R. F. Silva, Vacuum, 85, 701–704, 2011.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242153" y="4588436"/>
            <a:ext cx="3849249" cy="1406882"/>
            <a:chOff x="7156428" y="4588436"/>
            <a:chExt cx="3849249" cy="14068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7176714" y="4866286"/>
                  <a:ext cx="2720369" cy="5850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  <m:r>
                          <a:rPr lang="en-AU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AU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AU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AU" sz="1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r>
                                  <a:rPr lang="en-AU" sz="1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nary>
                                      <m:naryPr>
                                        <m:chr m:val="∑"/>
                                        <m:limLoc m:val="undOvr"/>
                                        <m:subHide m:val="on"/>
                                        <m:supHide m:val="on"/>
                                        <m:ctrlPr>
                                          <a:rPr lang="en-AU" sz="14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AU" sz="14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</m:nary>
                                  </m:e>
                                  <m:sub>
                                    <m:r>
                                      <a:rPr lang="en-AU" sz="14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AU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AU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  <m:sup/>
                        </m:sSup>
                      </m:oMath>
                    </m:oMathPara>
                  </a14:m>
                  <a:endParaRPr lang="en-AU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6714" y="4866286"/>
                  <a:ext cx="2720369" cy="5850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8" name="TextBox 67"/>
            <p:cNvSpPr txBox="1"/>
            <p:nvPr/>
          </p:nvSpPr>
          <p:spPr>
            <a:xfrm>
              <a:off x="7156428" y="5472098"/>
              <a:ext cx="38492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where I</a:t>
              </a:r>
              <a:r>
                <a:rPr lang="en-AU" sz="1400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A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I</a:t>
              </a:r>
              <a:r>
                <a:rPr lang="en-AU" sz="1400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A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are Raman intensities of diamond and graphitic peaks respectively.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214738" y="4588436"/>
              <a:ext cx="35485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Formula to calculate %Q of DTFs</a:t>
              </a:r>
              <a:r>
                <a:rPr lang="en-AU" sz="1600" b="1" baseline="30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en-A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59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9272" y="-69562"/>
            <a:ext cx="12211273" cy="6927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Freeform 8"/>
          <p:cNvSpPr/>
          <p:nvPr/>
        </p:nvSpPr>
        <p:spPr>
          <a:xfrm>
            <a:off x="718148" y="-69561"/>
            <a:ext cx="11473853" cy="6917889"/>
          </a:xfrm>
          <a:custGeom>
            <a:avLst/>
            <a:gdLst>
              <a:gd name="connsiteX0" fmla="*/ 444998 w 11473853"/>
              <a:gd name="connsiteY0" fmla="*/ 0 h 6858000"/>
              <a:gd name="connsiteX1" fmla="*/ 11473853 w 11473853"/>
              <a:gd name="connsiteY1" fmla="*/ 0 h 6858000"/>
              <a:gd name="connsiteX2" fmla="*/ 11473853 w 11473853"/>
              <a:gd name="connsiteY2" fmla="*/ 6858000 h 6858000"/>
              <a:gd name="connsiteX3" fmla="*/ 0 w 11473853"/>
              <a:gd name="connsiteY3" fmla="*/ 6858000 h 6858000"/>
              <a:gd name="connsiteX4" fmla="*/ 37189 w 11473853"/>
              <a:gd name="connsiteY4" fmla="*/ 6813446 h 6858000"/>
              <a:gd name="connsiteX5" fmla="*/ 1316959 w 11473853"/>
              <a:gd name="connsiteY5" fmla="*/ 3113911 h 6858000"/>
              <a:gd name="connsiteX6" fmla="*/ 505593 w 11473853"/>
              <a:gd name="connsiteY6" fmla="*/ 980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853" h="6858000">
                <a:moveTo>
                  <a:pt x="444998" y="0"/>
                </a:moveTo>
                <a:lnTo>
                  <a:pt x="11473853" y="0"/>
                </a:lnTo>
                <a:lnTo>
                  <a:pt x="11473853" y="6858000"/>
                </a:lnTo>
                <a:lnTo>
                  <a:pt x="0" y="6858000"/>
                </a:lnTo>
                <a:lnTo>
                  <a:pt x="37189" y="6813446"/>
                </a:lnTo>
                <a:cubicBezTo>
                  <a:pt x="836688" y="5808093"/>
                  <a:pt x="1316959" y="4519207"/>
                  <a:pt x="1316959" y="3113911"/>
                </a:cubicBezTo>
                <a:cubicBezTo>
                  <a:pt x="1316959" y="2009750"/>
                  <a:pt x="1020465" y="977455"/>
                  <a:pt x="505593" y="9808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7" name="Picture 2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9" b="14862"/>
          <a:stretch/>
        </p:blipFill>
        <p:spPr bwMode="auto">
          <a:xfrm>
            <a:off x="2044155" y="1731426"/>
            <a:ext cx="3345535" cy="30412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" name="Picture 4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939" y="1867625"/>
            <a:ext cx="3248065" cy="2662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rcRect l="84327"/>
          <a:stretch>
            <a:fillRect/>
          </a:stretch>
        </p:blipFill>
        <p:spPr>
          <a:xfrm flipH="1">
            <a:off x="-19274" y="-69260"/>
            <a:ext cx="1910973" cy="6927260"/>
          </a:xfrm>
          <a:custGeom>
            <a:avLst/>
            <a:gdLst>
              <a:gd name="connsiteX0" fmla="*/ 1910973 w 1910973"/>
              <a:gd name="connsiteY0" fmla="*/ 0 h 6858594"/>
              <a:gd name="connsiteX1" fmla="*/ 872328 w 1910973"/>
              <a:gd name="connsiteY1" fmla="*/ 0 h 6858594"/>
              <a:gd name="connsiteX2" fmla="*/ 811366 w 1910973"/>
              <a:gd name="connsiteY2" fmla="*/ 98683 h 6858594"/>
              <a:gd name="connsiteX3" fmla="*/ 0 w 1910973"/>
              <a:gd name="connsiteY3" fmla="*/ 3114505 h 6858594"/>
              <a:gd name="connsiteX4" fmla="*/ 1279770 w 1910973"/>
              <a:gd name="connsiteY4" fmla="*/ 6814040 h 6858594"/>
              <a:gd name="connsiteX5" fmla="*/ 1316959 w 1910973"/>
              <a:gd name="connsiteY5" fmla="*/ 6858594 h 6858594"/>
              <a:gd name="connsiteX6" fmla="*/ 1910973 w 1910973"/>
              <a:gd name="connsiteY6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973" h="6858594">
                <a:moveTo>
                  <a:pt x="1910973" y="0"/>
                </a:moveTo>
                <a:lnTo>
                  <a:pt x="872328" y="0"/>
                </a:lnTo>
                <a:lnTo>
                  <a:pt x="811366" y="98683"/>
                </a:lnTo>
                <a:cubicBezTo>
                  <a:pt x="296494" y="978049"/>
                  <a:pt x="0" y="2010344"/>
                  <a:pt x="0" y="3114505"/>
                </a:cubicBezTo>
                <a:cubicBezTo>
                  <a:pt x="0" y="4519801"/>
                  <a:pt x="480271" y="5808687"/>
                  <a:pt x="1279770" y="6814040"/>
                </a:cubicBezTo>
                <a:lnTo>
                  <a:pt x="1316959" y="6858594"/>
                </a:lnTo>
                <a:lnTo>
                  <a:pt x="1910973" y="6858594"/>
                </a:lnTo>
                <a:close/>
              </a:path>
            </a:pathLst>
          </a:custGeom>
          <a:effectLst>
            <a:outerShdw blurRad="50800" dist="50800" dir="5400000" sx="77000" sy="77000" algn="ctr" rotWithShape="0">
              <a:srgbClr val="000000"/>
            </a:outerShdw>
          </a:effectLst>
        </p:spPr>
      </p:pic>
      <p:pic>
        <p:nvPicPr>
          <p:cNvPr id="8" name="Content Placeholder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168404" y="13440"/>
            <a:ext cx="11328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Vapour Deposition (CVD) Method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7710" y="944106"/>
            <a:ext cx="6454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Microwave Plasma CVD (MPCVD)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93081" y="983652"/>
            <a:ext cx="636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Hot Filament CVD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508199" y="1602720"/>
            <a:ext cx="3627728" cy="1065281"/>
            <a:chOff x="4508199" y="1602720"/>
            <a:chExt cx="3627728" cy="1065281"/>
          </a:xfrm>
        </p:grpSpPr>
        <p:sp>
          <p:nvSpPr>
            <p:cNvPr id="37" name="Freeform 36"/>
            <p:cNvSpPr/>
            <p:nvPr/>
          </p:nvSpPr>
          <p:spPr>
            <a:xfrm flipH="1">
              <a:off x="4508199" y="1602720"/>
              <a:ext cx="3627728" cy="1065281"/>
            </a:xfrm>
            <a:custGeom>
              <a:avLst/>
              <a:gdLst>
                <a:gd name="connsiteX0" fmla="*/ 901068 w 4696206"/>
                <a:gd name="connsiteY0" fmla="*/ 0 h 1065281"/>
                <a:gd name="connsiteX1" fmla="*/ 4163566 w 4696206"/>
                <a:gd name="connsiteY1" fmla="*/ 0 h 1065281"/>
                <a:gd name="connsiteX2" fmla="*/ 4696206 w 4696206"/>
                <a:gd name="connsiteY2" fmla="*/ 532641 h 1065281"/>
                <a:gd name="connsiteX3" fmla="*/ 4163566 w 4696206"/>
                <a:gd name="connsiteY3" fmla="*/ 1065281 h 1065281"/>
                <a:gd name="connsiteX4" fmla="*/ 0 w 4696206"/>
                <a:gd name="connsiteY4" fmla="*/ 1065281 h 10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206" h="1065281">
                  <a:moveTo>
                    <a:pt x="901068" y="0"/>
                  </a:moveTo>
                  <a:lnTo>
                    <a:pt x="4163566" y="0"/>
                  </a:lnTo>
                  <a:lnTo>
                    <a:pt x="4696206" y="532641"/>
                  </a:lnTo>
                  <a:lnTo>
                    <a:pt x="4163566" y="1065281"/>
                  </a:lnTo>
                  <a:lnTo>
                    <a:pt x="0" y="1065281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98763" y="1677596"/>
              <a:ext cx="31716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Electrodeless process avoiding the contamination of films due to electrode erosion.  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08202" y="3590372"/>
            <a:ext cx="3737986" cy="1087244"/>
            <a:chOff x="4508202" y="3590372"/>
            <a:chExt cx="3737986" cy="1087244"/>
          </a:xfrm>
        </p:grpSpPr>
        <p:sp>
          <p:nvSpPr>
            <p:cNvPr id="39" name="Freeform 38"/>
            <p:cNvSpPr/>
            <p:nvPr/>
          </p:nvSpPr>
          <p:spPr>
            <a:xfrm flipH="1">
              <a:off x="4508202" y="3590372"/>
              <a:ext cx="3734101" cy="1080000"/>
            </a:xfrm>
            <a:custGeom>
              <a:avLst/>
              <a:gdLst>
                <a:gd name="connsiteX0" fmla="*/ 901068 w 4696206"/>
                <a:gd name="connsiteY0" fmla="*/ 0 h 1065281"/>
                <a:gd name="connsiteX1" fmla="*/ 4163566 w 4696206"/>
                <a:gd name="connsiteY1" fmla="*/ 0 h 1065281"/>
                <a:gd name="connsiteX2" fmla="*/ 4696206 w 4696206"/>
                <a:gd name="connsiteY2" fmla="*/ 532641 h 1065281"/>
                <a:gd name="connsiteX3" fmla="*/ 4163566 w 4696206"/>
                <a:gd name="connsiteY3" fmla="*/ 1065281 h 1065281"/>
                <a:gd name="connsiteX4" fmla="*/ 0 w 4696206"/>
                <a:gd name="connsiteY4" fmla="*/ 1065281 h 10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206" h="1065281">
                  <a:moveTo>
                    <a:pt x="901068" y="0"/>
                  </a:moveTo>
                  <a:lnTo>
                    <a:pt x="4163566" y="0"/>
                  </a:lnTo>
                  <a:lnTo>
                    <a:pt x="4696206" y="532641"/>
                  </a:lnTo>
                  <a:lnTo>
                    <a:pt x="4163566" y="1065281"/>
                  </a:lnTo>
                  <a:lnTo>
                    <a:pt x="0" y="1065281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14424" y="3731477"/>
              <a:ext cx="30355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Confinement of plasma in the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67988" y="4031285"/>
              <a:ext cx="3578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centre of the deposition chamber</a:t>
              </a:r>
            </a:p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82799" y="5594923"/>
            <a:ext cx="3603600" cy="1080000"/>
            <a:chOff x="4482799" y="5594923"/>
            <a:chExt cx="3603600" cy="1080000"/>
          </a:xfrm>
        </p:grpSpPr>
        <p:sp>
          <p:nvSpPr>
            <p:cNvPr id="42" name="Freeform 41"/>
            <p:cNvSpPr/>
            <p:nvPr/>
          </p:nvSpPr>
          <p:spPr>
            <a:xfrm flipH="1">
              <a:off x="4482799" y="5594923"/>
              <a:ext cx="3603600" cy="1080000"/>
            </a:xfrm>
            <a:custGeom>
              <a:avLst/>
              <a:gdLst>
                <a:gd name="connsiteX0" fmla="*/ 901068 w 4696206"/>
                <a:gd name="connsiteY0" fmla="*/ 0 h 1065281"/>
                <a:gd name="connsiteX1" fmla="*/ 4163566 w 4696206"/>
                <a:gd name="connsiteY1" fmla="*/ 0 h 1065281"/>
                <a:gd name="connsiteX2" fmla="*/ 4696206 w 4696206"/>
                <a:gd name="connsiteY2" fmla="*/ 532641 h 1065281"/>
                <a:gd name="connsiteX3" fmla="*/ 4163566 w 4696206"/>
                <a:gd name="connsiteY3" fmla="*/ 1065281 h 1065281"/>
                <a:gd name="connsiteX4" fmla="*/ 0 w 4696206"/>
                <a:gd name="connsiteY4" fmla="*/ 1065281 h 10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206" h="1065281">
                  <a:moveTo>
                    <a:pt x="901068" y="0"/>
                  </a:moveTo>
                  <a:lnTo>
                    <a:pt x="4163566" y="0"/>
                  </a:lnTo>
                  <a:lnTo>
                    <a:pt x="4696206" y="532641"/>
                  </a:lnTo>
                  <a:lnTo>
                    <a:pt x="4163566" y="1065281"/>
                  </a:lnTo>
                  <a:lnTo>
                    <a:pt x="0" y="1065281"/>
                  </a:lnTo>
                  <a:close/>
                </a:path>
              </a:pathLst>
            </a:custGeom>
            <a:solidFill>
              <a:srgbClr val="3B6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48291" y="5717939"/>
              <a:ext cx="3122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Vast choice of variation in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697552" y="5969839"/>
              <a:ext cx="33888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 parameters and gas  </a:t>
              </a:r>
            </a:p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A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mixtures</a:t>
              </a:r>
              <a:endPara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616405" y="2633686"/>
            <a:ext cx="2883197" cy="935019"/>
            <a:chOff x="6616405" y="2633686"/>
            <a:chExt cx="2883197" cy="935019"/>
          </a:xfrm>
        </p:grpSpPr>
        <p:sp>
          <p:nvSpPr>
            <p:cNvPr id="38" name="Freeform 37"/>
            <p:cNvSpPr/>
            <p:nvPr/>
          </p:nvSpPr>
          <p:spPr>
            <a:xfrm>
              <a:off x="6616405" y="2680486"/>
              <a:ext cx="2629199" cy="888219"/>
            </a:xfrm>
            <a:custGeom>
              <a:avLst/>
              <a:gdLst>
                <a:gd name="connsiteX0" fmla="*/ 901068 w 4696206"/>
                <a:gd name="connsiteY0" fmla="*/ 0 h 1065281"/>
                <a:gd name="connsiteX1" fmla="*/ 4163566 w 4696206"/>
                <a:gd name="connsiteY1" fmla="*/ 0 h 1065281"/>
                <a:gd name="connsiteX2" fmla="*/ 4696206 w 4696206"/>
                <a:gd name="connsiteY2" fmla="*/ 532641 h 1065281"/>
                <a:gd name="connsiteX3" fmla="*/ 4163566 w 4696206"/>
                <a:gd name="connsiteY3" fmla="*/ 1065281 h 1065281"/>
                <a:gd name="connsiteX4" fmla="*/ 0 w 4696206"/>
                <a:gd name="connsiteY4" fmla="*/ 1065281 h 10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206" h="1065281">
                  <a:moveTo>
                    <a:pt x="901068" y="0"/>
                  </a:moveTo>
                  <a:lnTo>
                    <a:pt x="4163566" y="0"/>
                  </a:lnTo>
                  <a:lnTo>
                    <a:pt x="4696206" y="532641"/>
                  </a:lnTo>
                  <a:lnTo>
                    <a:pt x="4163566" y="1065281"/>
                  </a:lnTo>
                  <a:lnTo>
                    <a:pt x="0" y="10652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016977" y="2633686"/>
              <a:ext cx="2266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Unstable growth,</a:t>
              </a:r>
              <a:endPara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801079" y="2909887"/>
              <a:ext cx="26985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High </a:t>
              </a:r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possibility of contamination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613527" y="4682465"/>
            <a:ext cx="3242677" cy="921677"/>
            <a:chOff x="6613527" y="4682465"/>
            <a:chExt cx="3242677" cy="921677"/>
          </a:xfrm>
        </p:grpSpPr>
        <p:sp>
          <p:nvSpPr>
            <p:cNvPr id="41" name="Freeform 40"/>
            <p:cNvSpPr/>
            <p:nvPr/>
          </p:nvSpPr>
          <p:spPr>
            <a:xfrm>
              <a:off x="6613527" y="4704531"/>
              <a:ext cx="2959099" cy="888219"/>
            </a:xfrm>
            <a:custGeom>
              <a:avLst/>
              <a:gdLst>
                <a:gd name="connsiteX0" fmla="*/ 901068 w 4696206"/>
                <a:gd name="connsiteY0" fmla="*/ 0 h 1065281"/>
                <a:gd name="connsiteX1" fmla="*/ 4163566 w 4696206"/>
                <a:gd name="connsiteY1" fmla="*/ 0 h 1065281"/>
                <a:gd name="connsiteX2" fmla="*/ 4696206 w 4696206"/>
                <a:gd name="connsiteY2" fmla="*/ 532641 h 1065281"/>
                <a:gd name="connsiteX3" fmla="*/ 4163566 w 4696206"/>
                <a:gd name="connsiteY3" fmla="*/ 1065281 h 1065281"/>
                <a:gd name="connsiteX4" fmla="*/ 0 w 4696206"/>
                <a:gd name="connsiteY4" fmla="*/ 1065281 h 106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206" h="1065281">
                  <a:moveTo>
                    <a:pt x="901068" y="0"/>
                  </a:moveTo>
                  <a:lnTo>
                    <a:pt x="4163566" y="0"/>
                  </a:lnTo>
                  <a:lnTo>
                    <a:pt x="4696206" y="532641"/>
                  </a:lnTo>
                  <a:lnTo>
                    <a:pt x="4163566" y="1065281"/>
                  </a:lnTo>
                  <a:lnTo>
                    <a:pt x="0" y="1065281"/>
                  </a:lnTo>
                  <a:close/>
                </a:path>
              </a:pathLst>
            </a:custGeom>
            <a:solidFill>
              <a:srgbClr val="1049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801076" y="4682465"/>
              <a:ext cx="3055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177792"/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Sensitive to oxidizing </a:t>
              </a:r>
            </a:p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 corrosive gases, limited 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741966" y="5234810"/>
              <a:ext cx="2702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choice of gas mixtures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209426" y="4514254"/>
            <a:ext cx="3062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8</a:t>
            </a:r>
            <a:r>
              <a:rPr lang="en-A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Schematic of HFCVD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67747" y="4802258"/>
            <a:ext cx="2959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7</a:t>
            </a:r>
            <a:r>
              <a:rPr lang="en-A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Schematic of MPCVD</a:t>
            </a:r>
          </a:p>
        </p:txBody>
      </p:sp>
      <p:sp>
        <p:nvSpPr>
          <p:cNvPr id="4" name="Rectangle 3"/>
          <p:cNvSpPr/>
          <p:nvPr/>
        </p:nvSpPr>
        <p:spPr>
          <a:xfrm>
            <a:off x="1108885" y="6129854"/>
            <a:ext cx="3448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W. </a:t>
            </a:r>
            <a:r>
              <a:rPr lang="en-A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May, Philos</a:t>
            </a:r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Trans. R. Soc. A Math. Phys. Eng. Sci., vol. 358, no. 1766, pp. 473–495, 2000.</a:t>
            </a:r>
          </a:p>
        </p:txBody>
      </p:sp>
    </p:spTree>
    <p:extLst>
      <p:ext uri="{BB962C8B-B14F-4D97-AF65-F5344CB8AC3E}">
        <p14:creationId xmlns:p14="http://schemas.microsoft.com/office/powerpoint/2010/main" val="157849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16704" cy="42853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Freeform 4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984147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71598 h 6858000"/>
              <a:gd name="connsiteX5" fmla="*/ 147021 w 12192000"/>
              <a:gd name="connsiteY5" fmla="*/ 1535424 h 6858000"/>
              <a:gd name="connsiteX6" fmla="*/ 3379031 w 12192000"/>
              <a:gd name="connsiteY6" fmla="*/ 1470415 h 6858000"/>
              <a:gd name="connsiteX7" fmla="*/ 5980982 w 12192000"/>
              <a:gd name="connsiteY7" fmla="*/ 3766 h 6858000"/>
              <a:gd name="connsiteX8" fmla="*/ 0 w 12192000"/>
              <a:gd name="connsiteY8" fmla="*/ 0 h 6858000"/>
              <a:gd name="connsiteX9" fmla="*/ 2117299 w 12192000"/>
              <a:gd name="connsiteY9" fmla="*/ 0 h 6858000"/>
              <a:gd name="connsiteX10" fmla="*/ 6715 w 12192000"/>
              <a:gd name="connsiteY10" fmla="*/ 24681 h 6858000"/>
              <a:gd name="connsiteX11" fmla="*/ 0 w 12192000"/>
              <a:gd name="connsiteY11" fmla="*/ 577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984147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71598"/>
                </a:lnTo>
                <a:lnTo>
                  <a:pt x="147021" y="1535424"/>
                </a:lnTo>
                <a:cubicBezTo>
                  <a:pt x="936779" y="1830926"/>
                  <a:pt x="2129812" y="1830819"/>
                  <a:pt x="3379031" y="1470415"/>
                </a:cubicBezTo>
                <a:cubicBezTo>
                  <a:pt x="4503329" y="1146051"/>
                  <a:pt x="5433653" y="598938"/>
                  <a:pt x="5980982" y="3766"/>
                </a:cubicBezTo>
                <a:close/>
                <a:moveTo>
                  <a:pt x="0" y="0"/>
                </a:moveTo>
                <a:lnTo>
                  <a:pt x="2117299" y="0"/>
                </a:lnTo>
                <a:lnTo>
                  <a:pt x="6715" y="24681"/>
                </a:lnTo>
                <a:lnTo>
                  <a:pt x="0" y="57754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t="38534" r="10706"/>
          <a:stretch>
            <a:fillRect/>
          </a:stretch>
        </p:blipFill>
        <p:spPr>
          <a:xfrm rot="20634417">
            <a:off x="-158445" y="-717557"/>
            <a:ext cx="5609163" cy="2189605"/>
          </a:xfrm>
          <a:custGeom>
            <a:avLst/>
            <a:gdLst>
              <a:gd name="connsiteX0" fmla="*/ 567003 w 8460114"/>
              <a:gd name="connsiteY0" fmla="*/ 0 h 3307494"/>
              <a:gd name="connsiteX1" fmla="*/ 8460114 w 8460114"/>
              <a:gd name="connsiteY1" fmla="*/ 2277192 h 3307494"/>
              <a:gd name="connsiteX2" fmla="*/ 8387147 w 8460114"/>
              <a:gd name="connsiteY2" fmla="*/ 2328404 h 3307494"/>
              <a:gd name="connsiteX3" fmla="*/ 4431393 w 8460114"/>
              <a:gd name="connsiteY3" fmla="*/ 3307494 h 3307494"/>
              <a:gd name="connsiteX4" fmla="*/ 180529 w 8460114"/>
              <a:gd name="connsiteY4" fmla="*/ 2121281 h 3307494"/>
              <a:gd name="connsiteX5" fmla="*/ 0 w 8460114"/>
              <a:gd name="connsiteY5" fmla="*/ 1965322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0114" h="3307494">
                <a:moveTo>
                  <a:pt x="567003" y="0"/>
                </a:moveTo>
                <a:lnTo>
                  <a:pt x="8460114" y="2277192"/>
                </a:lnTo>
                <a:lnTo>
                  <a:pt x="8387147" y="2328404"/>
                </a:lnTo>
                <a:cubicBezTo>
                  <a:pt x="7446895" y="2926359"/>
                  <a:pt x="6023951" y="3307494"/>
                  <a:pt x="4431393" y="3307494"/>
                </a:cubicBezTo>
                <a:cubicBezTo>
                  <a:pt x="2661884" y="3307494"/>
                  <a:pt x="1101774" y="2836957"/>
                  <a:pt x="180529" y="2121281"/>
                </a:cubicBezTo>
                <a:lnTo>
                  <a:pt x="0" y="1965322"/>
                </a:lnTo>
                <a:close/>
              </a:path>
            </a:pathLst>
          </a:cu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5188441" y="199447"/>
            <a:ext cx="72448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CVD Method</a:t>
            </a:r>
          </a:p>
          <a:p>
            <a:pPr algn="ctr"/>
            <a:r>
              <a:rPr lang="en-A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(Chemical Process)</a:t>
            </a:r>
            <a:endParaRPr lang="en-A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848333" y="6134543"/>
            <a:ext cx="6488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W. May, “Diamond thin films: a 21st-century material,” Philos. Trans. R. Soc. A Math. Phys. Eng. Sci., vol. 358, no. 1766, pp. 473–495, 2000.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5809548" y="2103519"/>
            <a:ext cx="2345351" cy="1800002"/>
            <a:chOff x="893286" y="1410057"/>
            <a:chExt cx="2345351" cy="1800000"/>
          </a:xfrm>
        </p:grpSpPr>
        <p:sp>
          <p:nvSpPr>
            <p:cNvPr id="88" name="Freeform 87"/>
            <p:cNvSpPr/>
            <p:nvPr/>
          </p:nvSpPr>
          <p:spPr>
            <a:xfrm>
              <a:off x="893286" y="1410057"/>
              <a:ext cx="2345351" cy="1800000"/>
            </a:xfrm>
            <a:custGeom>
              <a:avLst/>
              <a:gdLst>
                <a:gd name="connsiteX0" fmla="*/ 0 w 2345351"/>
                <a:gd name="connsiteY0" fmla="*/ 0 h 1800000"/>
                <a:gd name="connsiteX1" fmla="*/ 1800000 w 2345351"/>
                <a:gd name="connsiteY1" fmla="*/ 0 h 1800000"/>
                <a:gd name="connsiteX2" fmla="*/ 1800000 w 2345351"/>
                <a:gd name="connsiteY2" fmla="*/ 696482 h 1800000"/>
                <a:gd name="connsiteX3" fmla="*/ 2071885 w 2345351"/>
                <a:gd name="connsiteY3" fmla="*/ 696482 h 1800000"/>
                <a:gd name="connsiteX4" fmla="*/ 2071885 w 2345351"/>
                <a:gd name="connsiteY4" fmla="*/ 555476 h 1800000"/>
                <a:gd name="connsiteX5" fmla="*/ 2345351 w 2345351"/>
                <a:gd name="connsiteY5" fmla="*/ 837487 h 1800000"/>
                <a:gd name="connsiteX6" fmla="*/ 2071885 w 2345351"/>
                <a:gd name="connsiteY6" fmla="*/ 1119498 h 1800000"/>
                <a:gd name="connsiteX7" fmla="*/ 2071885 w 2345351"/>
                <a:gd name="connsiteY7" fmla="*/ 978493 h 1800000"/>
                <a:gd name="connsiteX8" fmla="*/ 1800000 w 2345351"/>
                <a:gd name="connsiteY8" fmla="*/ 978493 h 1800000"/>
                <a:gd name="connsiteX9" fmla="*/ 1800000 w 2345351"/>
                <a:gd name="connsiteY9" fmla="*/ 1800000 h 1800000"/>
                <a:gd name="connsiteX10" fmla="*/ 0 w 2345351"/>
                <a:gd name="connsiteY10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45351" h="1800000">
                  <a:moveTo>
                    <a:pt x="0" y="0"/>
                  </a:moveTo>
                  <a:lnTo>
                    <a:pt x="1800000" y="0"/>
                  </a:lnTo>
                  <a:lnTo>
                    <a:pt x="1800000" y="696482"/>
                  </a:lnTo>
                  <a:lnTo>
                    <a:pt x="2071885" y="696482"/>
                  </a:lnTo>
                  <a:lnTo>
                    <a:pt x="2071885" y="555476"/>
                  </a:lnTo>
                  <a:lnTo>
                    <a:pt x="2345351" y="837487"/>
                  </a:lnTo>
                  <a:lnTo>
                    <a:pt x="2071885" y="1119498"/>
                  </a:lnTo>
                  <a:lnTo>
                    <a:pt x="2071885" y="978493"/>
                  </a:lnTo>
                  <a:lnTo>
                    <a:pt x="1800000" y="978493"/>
                  </a:lnTo>
                  <a:lnTo>
                    <a:pt x="1800000" y="1800000"/>
                  </a:lnTo>
                  <a:lnTo>
                    <a:pt x="0" y="18000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9" name="TextBox 88"/>
            <p:cNvSpPr txBox="1"/>
            <p:nvPr/>
          </p:nvSpPr>
          <p:spPr bwMode="auto">
            <a:xfrm>
              <a:off x="1038214" y="1937193"/>
              <a:ext cx="1527175" cy="646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en-A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 Gases </a:t>
              </a:r>
            </a:p>
            <a:p>
              <a:r>
                <a:rPr lang="en-A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(H</a:t>
              </a:r>
              <a:r>
                <a:rPr lang="en-AU" baseline="-25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A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CH</a:t>
              </a:r>
              <a:r>
                <a:rPr lang="en-AU" baseline="-25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A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626575" y="2103517"/>
            <a:ext cx="2314723" cy="1800000"/>
            <a:chOff x="2710316" y="1410057"/>
            <a:chExt cx="2314723" cy="1800000"/>
          </a:xfrm>
        </p:grpSpPr>
        <p:sp>
          <p:nvSpPr>
            <p:cNvPr id="91" name="Freeform 90"/>
            <p:cNvSpPr/>
            <p:nvPr/>
          </p:nvSpPr>
          <p:spPr>
            <a:xfrm>
              <a:off x="2710316" y="1410057"/>
              <a:ext cx="2314723" cy="1800000"/>
            </a:xfrm>
            <a:custGeom>
              <a:avLst/>
              <a:gdLst>
                <a:gd name="connsiteX0" fmla="*/ 0 w 2314723"/>
                <a:gd name="connsiteY0" fmla="*/ 0 h 1800000"/>
                <a:gd name="connsiteX1" fmla="*/ 1800000 w 2314723"/>
                <a:gd name="connsiteY1" fmla="*/ 0 h 1800000"/>
                <a:gd name="connsiteX2" fmla="*/ 1800000 w 2314723"/>
                <a:gd name="connsiteY2" fmla="*/ 742282 h 1800000"/>
                <a:gd name="connsiteX3" fmla="*/ 2041257 w 2314723"/>
                <a:gd name="connsiteY3" fmla="*/ 742282 h 1800000"/>
                <a:gd name="connsiteX4" fmla="*/ 2041257 w 2314723"/>
                <a:gd name="connsiteY4" fmla="*/ 601276 h 1800000"/>
                <a:gd name="connsiteX5" fmla="*/ 2314723 w 2314723"/>
                <a:gd name="connsiteY5" fmla="*/ 883287 h 1800000"/>
                <a:gd name="connsiteX6" fmla="*/ 2041257 w 2314723"/>
                <a:gd name="connsiteY6" fmla="*/ 1165298 h 1800000"/>
                <a:gd name="connsiteX7" fmla="*/ 2041257 w 2314723"/>
                <a:gd name="connsiteY7" fmla="*/ 1024293 h 1800000"/>
                <a:gd name="connsiteX8" fmla="*/ 1800000 w 2314723"/>
                <a:gd name="connsiteY8" fmla="*/ 1024293 h 1800000"/>
                <a:gd name="connsiteX9" fmla="*/ 1800000 w 2314723"/>
                <a:gd name="connsiteY9" fmla="*/ 1800000 h 1800000"/>
                <a:gd name="connsiteX10" fmla="*/ 0 w 2314723"/>
                <a:gd name="connsiteY10" fmla="*/ 1800000 h 1800000"/>
                <a:gd name="connsiteX11" fmla="*/ 0 w 2314723"/>
                <a:gd name="connsiteY11" fmla="*/ 983406 h 1800000"/>
                <a:gd name="connsiteX12" fmla="*/ 259538 w 2314723"/>
                <a:gd name="connsiteY12" fmla="*/ 983406 h 1800000"/>
                <a:gd name="connsiteX13" fmla="*/ 259538 w 2314723"/>
                <a:gd name="connsiteY13" fmla="*/ 1124411 h 1800000"/>
                <a:gd name="connsiteX14" fmla="*/ 533004 w 2314723"/>
                <a:gd name="connsiteY14" fmla="*/ 842400 h 1800000"/>
                <a:gd name="connsiteX15" fmla="*/ 259538 w 2314723"/>
                <a:gd name="connsiteY15" fmla="*/ 560389 h 1800000"/>
                <a:gd name="connsiteX16" fmla="*/ 259538 w 2314723"/>
                <a:gd name="connsiteY16" fmla="*/ 701395 h 1800000"/>
                <a:gd name="connsiteX17" fmla="*/ 0 w 2314723"/>
                <a:gd name="connsiteY17" fmla="*/ 701395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14723" h="1800000">
                  <a:moveTo>
                    <a:pt x="0" y="0"/>
                  </a:moveTo>
                  <a:lnTo>
                    <a:pt x="1800000" y="0"/>
                  </a:lnTo>
                  <a:lnTo>
                    <a:pt x="1800000" y="742282"/>
                  </a:lnTo>
                  <a:lnTo>
                    <a:pt x="2041257" y="742282"/>
                  </a:lnTo>
                  <a:lnTo>
                    <a:pt x="2041257" y="601276"/>
                  </a:lnTo>
                  <a:lnTo>
                    <a:pt x="2314723" y="883287"/>
                  </a:lnTo>
                  <a:lnTo>
                    <a:pt x="2041257" y="1165298"/>
                  </a:lnTo>
                  <a:lnTo>
                    <a:pt x="2041257" y="1024293"/>
                  </a:lnTo>
                  <a:lnTo>
                    <a:pt x="1800000" y="1024293"/>
                  </a:lnTo>
                  <a:lnTo>
                    <a:pt x="1800000" y="1800000"/>
                  </a:lnTo>
                  <a:lnTo>
                    <a:pt x="0" y="1800000"/>
                  </a:lnTo>
                  <a:lnTo>
                    <a:pt x="0" y="983406"/>
                  </a:lnTo>
                  <a:lnTo>
                    <a:pt x="259538" y="983406"/>
                  </a:lnTo>
                  <a:lnTo>
                    <a:pt x="259538" y="1124411"/>
                  </a:lnTo>
                  <a:lnTo>
                    <a:pt x="533004" y="842400"/>
                  </a:lnTo>
                  <a:lnTo>
                    <a:pt x="259538" y="560389"/>
                  </a:lnTo>
                  <a:lnTo>
                    <a:pt x="259538" y="701395"/>
                  </a:lnTo>
                  <a:lnTo>
                    <a:pt x="0" y="7013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/>
                <p:cNvSpPr/>
                <p:nvPr/>
              </p:nvSpPr>
              <p:spPr>
                <a:xfrm>
                  <a:off x="2712709" y="1419462"/>
                  <a:ext cx="1960534" cy="12299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Plasma activation  </a:t>
                  </a:r>
                  <a:endPara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defRPr/>
                  </a:pP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𝐶𝐻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A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</m:sup>
                      </m:sSubSup>
                    </m:oMath>
                  </a14:m>
                  <a:r>
                    <a:rPr lang="en-US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are created</a:t>
                  </a:r>
                </a:p>
                <a:p>
                  <a:pPr>
                    <a:defRPr/>
                  </a:pPr>
                  <a:r>
                    <a:rPr lang="en-US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      after</a:t>
                  </a:r>
                  <a:endPara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defRPr/>
                  </a:pPr>
                  <a:r>
                    <a:rPr lang="en-US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</a:t>
                  </a:r>
                  <a:r>
                    <a:rPr lang="en-US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</a:t>
                  </a:r>
                  <a:r>
                    <a:rPr lang="en-US" baseline="-25000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+CH</a:t>
                  </a:r>
                  <a:r>
                    <a:rPr lang="en-US" baseline="-25000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react </a:t>
                  </a:r>
                </a:p>
              </p:txBody>
            </p:sp>
          </mc:Choice>
          <mc:Fallback xmlns="">
            <p:sp>
              <p:nvSpPr>
                <p:cNvPr id="92" name="Rectangle 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2709" y="1419462"/>
                  <a:ext cx="1960534" cy="1229952"/>
                </a:xfrm>
                <a:prstGeom prst="rect">
                  <a:avLst/>
                </a:prstGeom>
                <a:blipFill>
                  <a:blip r:embed="rId4"/>
                  <a:stretch>
                    <a:fillRect l="-2484" t="-2985" r="-621" b="-4975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3" name="Group 92"/>
          <p:cNvGrpSpPr/>
          <p:nvPr/>
        </p:nvGrpSpPr>
        <p:grpSpPr>
          <a:xfrm>
            <a:off x="9377254" y="2103517"/>
            <a:ext cx="1878227" cy="2346932"/>
            <a:chOff x="4460994" y="1410057"/>
            <a:chExt cx="1878226" cy="2346932"/>
          </a:xfrm>
        </p:grpSpPr>
        <p:sp>
          <p:nvSpPr>
            <p:cNvPr id="94" name="Freeform 93"/>
            <p:cNvSpPr/>
            <p:nvPr/>
          </p:nvSpPr>
          <p:spPr>
            <a:xfrm>
              <a:off x="4512627" y="1410057"/>
              <a:ext cx="1769353" cy="2346932"/>
            </a:xfrm>
            <a:custGeom>
              <a:avLst/>
              <a:gdLst>
                <a:gd name="connsiteX0" fmla="*/ 0 w 1769353"/>
                <a:gd name="connsiteY0" fmla="*/ 0 h 2346932"/>
                <a:gd name="connsiteX1" fmla="*/ 1769353 w 1769353"/>
                <a:gd name="connsiteY1" fmla="*/ 0 h 2346932"/>
                <a:gd name="connsiteX2" fmla="*/ 1769353 w 1769353"/>
                <a:gd name="connsiteY2" fmla="*/ 1800000 h 2346932"/>
                <a:gd name="connsiteX3" fmla="*/ 1025681 w 1769353"/>
                <a:gd name="connsiteY3" fmla="*/ 1800000 h 2346932"/>
                <a:gd name="connsiteX4" fmla="*/ 1025681 w 1769353"/>
                <a:gd name="connsiteY4" fmla="*/ 2073466 h 2346932"/>
                <a:gd name="connsiteX5" fmla="*/ 1166687 w 1769353"/>
                <a:gd name="connsiteY5" fmla="*/ 2073466 h 2346932"/>
                <a:gd name="connsiteX6" fmla="*/ 884676 w 1769353"/>
                <a:gd name="connsiteY6" fmla="*/ 2346932 h 2346932"/>
                <a:gd name="connsiteX7" fmla="*/ 602665 w 1769353"/>
                <a:gd name="connsiteY7" fmla="*/ 2073466 h 2346932"/>
                <a:gd name="connsiteX8" fmla="*/ 743670 w 1769353"/>
                <a:gd name="connsiteY8" fmla="*/ 2073466 h 2346932"/>
                <a:gd name="connsiteX9" fmla="*/ 743670 w 1769353"/>
                <a:gd name="connsiteY9" fmla="*/ 1800000 h 2346932"/>
                <a:gd name="connsiteX10" fmla="*/ 0 w 1769353"/>
                <a:gd name="connsiteY10" fmla="*/ 1800000 h 2346932"/>
                <a:gd name="connsiteX11" fmla="*/ 0 w 1769353"/>
                <a:gd name="connsiteY11" fmla="*/ 1024293 h 2346932"/>
                <a:gd name="connsiteX12" fmla="*/ 241257 w 1769353"/>
                <a:gd name="connsiteY12" fmla="*/ 1024293 h 2346932"/>
                <a:gd name="connsiteX13" fmla="*/ 241257 w 1769353"/>
                <a:gd name="connsiteY13" fmla="*/ 1165298 h 2346932"/>
                <a:gd name="connsiteX14" fmla="*/ 514723 w 1769353"/>
                <a:gd name="connsiteY14" fmla="*/ 883287 h 2346932"/>
                <a:gd name="connsiteX15" fmla="*/ 241257 w 1769353"/>
                <a:gd name="connsiteY15" fmla="*/ 601276 h 2346932"/>
                <a:gd name="connsiteX16" fmla="*/ 241257 w 1769353"/>
                <a:gd name="connsiteY16" fmla="*/ 742282 h 2346932"/>
                <a:gd name="connsiteX17" fmla="*/ 0 w 1769353"/>
                <a:gd name="connsiteY17" fmla="*/ 742282 h 234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9353" h="2346932">
                  <a:moveTo>
                    <a:pt x="0" y="0"/>
                  </a:moveTo>
                  <a:lnTo>
                    <a:pt x="1769353" y="0"/>
                  </a:lnTo>
                  <a:lnTo>
                    <a:pt x="1769353" y="1800000"/>
                  </a:lnTo>
                  <a:lnTo>
                    <a:pt x="1025681" y="1800000"/>
                  </a:lnTo>
                  <a:lnTo>
                    <a:pt x="1025681" y="2073466"/>
                  </a:lnTo>
                  <a:lnTo>
                    <a:pt x="1166687" y="2073466"/>
                  </a:lnTo>
                  <a:lnTo>
                    <a:pt x="884676" y="2346932"/>
                  </a:lnTo>
                  <a:lnTo>
                    <a:pt x="602665" y="2073466"/>
                  </a:lnTo>
                  <a:lnTo>
                    <a:pt x="743670" y="2073466"/>
                  </a:lnTo>
                  <a:lnTo>
                    <a:pt x="743670" y="1800000"/>
                  </a:lnTo>
                  <a:lnTo>
                    <a:pt x="0" y="1800000"/>
                  </a:lnTo>
                  <a:lnTo>
                    <a:pt x="0" y="1024293"/>
                  </a:lnTo>
                  <a:lnTo>
                    <a:pt x="241257" y="1024293"/>
                  </a:lnTo>
                  <a:lnTo>
                    <a:pt x="241257" y="1165298"/>
                  </a:lnTo>
                  <a:lnTo>
                    <a:pt x="514723" y="883287"/>
                  </a:lnTo>
                  <a:lnTo>
                    <a:pt x="241257" y="601276"/>
                  </a:lnTo>
                  <a:lnTo>
                    <a:pt x="241257" y="742282"/>
                  </a:lnTo>
                  <a:lnTo>
                    <a:pt x="0" y="742282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460994" y="1475528"/>
              <a:ext cx="187822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Atomic hydrogen</a:t>
              </a:r>
            </a:p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creates   reactive</a:t>
              </a:r>
            </a:p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sites by </a:t>
              </a:r>
            </a:p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abstracting</a:t>
              </a:r>
            </a:p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surface H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8851307" y="3921536"/>
            <a:ext cx="2346932" cy="1800001"/>
            <a:chOff x="3935048" y="3220450"/>
            <a:chExt cx="2346932" cy="1800000"/>
          </a:xfrm>
        </p:grpSpPr>
        <p:sp>
          <p:nvSpPr>
            <p:cNvPr id="97" name="Freeform 96"/>
            <p:cNvSpPr/>
            <p:nvPr/>
          </p:nvSpPr>
          <p:spPr>
            <a:xfrm>
              <a:off x="3935048" y="3220450"/>
              <a:ext cx="2346932" cy="1800000"/>
            </a:xfrm>
            <a:custGeom>
              <a:avLst/>
              <a:gdLst>
                <a:gd name="connsiteX0" fmla="*/ 546932 w 2346932"/>
                <a:gd name="connsiteY0" fmla="*/ 0 h 1800000"/>
                <a:gd name="connsiteX1" fmla="*/ 1319903 w 2346932"/>
                <a:gd name="connsiteY1" fmla="*/ 0 h 1800000"/>
                <a:gd name="connsiteX2" fmla="*/ 1319903 w 2346932"/>
                <a:gd name="connsiteY2" fmla="*/ 260646 h 1800000"/>
                <a:gd name="connsiteX3" fmla="*/ 1178898 w 2346932"/>
                <a:gd name="connsiteY3" fmla="*/ 260646 h 1800000"/>
                <a:gd name="connsiteX4" fmla="*/ 1460909 w 2346932"/>
                <a:gd name="connsiteY4" fmla="*/ 534112 h 1800000"/>
                <a:gd name="connsiteX5" fmla="*/ 1742920 w 2346932"/>
                <a:gd name="connsiteY5" fmla="*/ 260646 h 1800000"/>
                <a:gd name="connsiteX6" fmla="*/ 1601914 w 2346932"/>
                <a:gd name="connsiteY6" fmla="*/ 260646 h 1800000"/>
                <a:gd name="connsiteX7" fmla="*/ 1601914 w 2346932"/>
                <a:gd name="connsiteY7" fmla="*/ 0 h 1800000"/>
                <a:gd name="connsiteX8" fmla="*/ 2346932 w 2346932"/>
                <a:gd name="connsiteY8" fmla="*/ 0 h 1800000"/>
                <a:gd name="connsiteX9" fmla="*/ 2346932 w 2346932"/>
                <a:gd name="connsiteY9" fmla="*/ 1800000 h 1800000"/>
                <a:gd name="connsiteX10" fmla="*/ 546932 w 2346932"/>
                <a:gd name="connsiteY10" fmla="*/ 1800000 h 1800000"/>
                <a:gd name="connsiteX11" fmla="*/ 546932 w 2346932"/>
                <a:gd name="connsiteY11" fmla="*/ 1041006 h 1800000"/>
                <a:gd name="connsiteX12" fmla="*/ 273466 w 2346932"/>
                <a:gd name="connsiteY12" fmla="*/ 1041006 h 1800000"/>
                <a:gd name="connsiteX13" fmla="*/ 273466 w 2346932"/>
                <a:gd name="connsiteY13" fmla="*/ 1182011 h 1800000"/>
                <a:gd name="connsiteX14" fmla="*/ 0 w 2346932"/>
                <a:gd name="connsiteY14" fmla="*/ 900000 h 1800000"/>
                <a:gd name="connsiteX15" fmla="*/ 273466 w 2346932"/>
                <a:gd name="connsiteY15" fmla="*/ 617989 h 1800000"/>
                <a:gd name="connsiteX16" fmla="*/ 273466 w 2346932"/>
                <a:gd name="connsiteY16" fmla="*/ 758995 h 1800000"/>
                <a:gd name="connsiteX17" fmla="*/ 546932 w 2346932"/>
                <a:gd name="connsiteY17" fmla="*/ 758995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46932" h="1800000">
                  <a:moveTo>
                    <a:pt x="546932" y="0"/>
                  </a:moveTo>
                  <a:lnTo>
                    <a:pt x="1319903" y="0"/>
                  </a:lnTo>
                  <a:lnTo>
                    <a:pt x="1319903" y="260646"/>
                  </a:lnTo>
                  <a:lnTo>
                    <a:pt x="1178898" y="260646"/>
                  </a:lnTo>
                  <a:lnTo>
                    <a:pt x="1460909" y="534112"/>
                  </a:lnTo>
                  <a:lnTo>
                    <a:pt x="1742920" y="260646"/>
                  </a:lnTo>
                  <a:lnTo>
                    <a:pt x="1601914" y="260646"/>
                  </a:lnTo>
                  <a:lnTo>
                    <a:pt x="1601914" y="0"/>
                  </a:lnTo>
                  <a:lnTo>
                    <a:pt x="2346932" y="0"/>
                  </a:lnTo>
                  <a:lnTo>
                    <a:pt x="2346932" y="1800000"/>
                  </a:lnTo>
                  <a:lnTo>
                    <a:pt x="546932" y="1800000"/>
                  </a:lnTo>
                  <a:lnTo>
                    <a:pt x="546932" y="1041006"/>
                  </a:lnTo>
                  <a:lnTo>
                    <a:pt x="273466" y="1041006"/>
                  </a:lnTo>
                  <a:lnTo>
                    <a:pt x="273466" y="1182011"/>
                  </a:lnTo>
                  <a:lnTo>
                    <a:pt x="0" y="900000"/>
                  </a:lnTo>
                  <a:lnTo>
                    <a:pt x="273466" y="617989"/>
                  </a:lnTo>
                  <a:lnTo>
                    <a:pt x="273466" y="758995"/>
                  </a:lnTo>
                  <a:lnTo>
                    <a:pt x="546932" y="758995"/>
                  </a:lnTo>
                  <a:close/>
                </a:path>
              </a:pathLst>
            </a:custGeom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 bwMode="auto">
                <a:xfrm>
                  <a:off x="4582915" y="3756990"/>
                  <a:ext cx="1628775" cy="120032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A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𝐶𝐻</m:t>
                          </m:r>
                        </m:e>
                        <m:sub>
                          <m:r>
                            <a:rPr lang="en-A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A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</m:sup>
                      </m:sSubSup>
                    </m:oMath>
                  </a14:m>
                  <a:r>
                    <a:rPr lang="en-US" dirty="0" smtClean="0">
                      <a:solidFill>
                        <a:schemeClr val="bg1">
                          <a:lumMod val="9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reacts </a:t>
                  </a:r>
                  <a:r>
                    <a:rPr lang="en-US" dirty="0">
                      <a:solidFill>
                        <a:schemeClr val="bg1">
                          <a:lumMod val="9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with sites, adds C atom to the lattice </a:t>
                  </a: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82915" y="3756990"/>
                  <a:ext cx="1628775" cy="1200328"/>
                </a:xfrm>
                <a:prstGeom prst="rect">
                  <a:avLst/>
                </a:prstGeom>
                <a:blipFill>
                  <a:blip r:embed="rId5"/>
                  <a:stretch>
                    <a:fillRect t="-2538" r="-4869" b="-7107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9" name="Group 98"/>
          <p:cNvGrpSpPr/>
          <p:nvPr/>
        </p:nvGrpSpPr>
        <p:grpSpPr>
          <a:xfrm>
            <a:off x="7030322" y="3903517"/>
            <a:ext cx="2382077" cy="1800000"/>
            <a:chOff x="2114062" y="3210057"/>
            <a:chExt cx="2382077" cy="1800000"/>
          </a:xfrm>
        </p:grpSpPr>
        <p:sp>
          <p:nvSpPr>
            <p:cNvPr id="100" name="Freeform 99"/>
            <p:cNvSpPr/>
            <p:nvPr/>
          </p:nvSpPr>
          <p:spPr>
            <a:xfrm>
              <a:off x="2114062" y="3210057"/>
              <a:ext cx="2346932" cy="1800000"/>
            </a:xfrm>
            <a:custGeom>
              <a:avLst/>
              <a:gdLst>
                <a:gd name="connsiteX0" fmla="*/ 546932 w 2346932"/>
                <a:gd name="connsiteY0" fmla="*/ 0 h 1800000"/>
                <a:gd name="connsiteX1" fmla="*/ 2346932 w 2346932"/>
                <a:gd name="connsiteY1" fmla="*/ 0 h 1800000"/>
                <a:gd name="connsiteX2" fmla="*/ 2346932 w 2346932"/>
                <a:gd name="connsiteY2" fmla="*/ 758995 h 1800000"/>
                <a:gd name="connsiteX3" fmla="*/ 2098094 w 2346932"/>
                <a:gd name="connsiteY3" fmla="*/ 758995 h 1800000"/>
                <a:gd name="connsiteX4" fmla="*/ 2098094 w 2346932"/>
                <a:gd name="connsiteY4" fmla="*/ 617989 h 1800000"/>
                <a:gd name="connsiteX5" fmla="*/ 1824628 w 2346932"/>
                <a:gd name="connsiteY5" fmla="*/ 900000 h 1800000"/>
                <a:gd name="connsiteX6" fmla="*/ 2098094 w 2346932"/>
                <a:gd name="connsiteY6" fmla="*/ 1182011 h 1800000"/>
                <a:gd name="connsiteX7" fmla="*/ 2098094 w 2346932"/>
                <a:gd name="connsiteY7" fmla="*/ 1041006 h 1800000"/>
                <a:gd name="connsiteX8" fmla="*/ 2346932 w 2346932"/>
                <a:gd name="connsiteY8" fmla="*/ 1041006 h 1800000"/>
                <a:gd name="connsiteX9" fmla="*/ 2346932 w 2346932"/>
                <a:gd name="connsiteY9" fmla="*/ 1800000 h 1800000"/>
                <a:gd name="connsiteX10" fmla="*/ 546932 w 2346932"/>
                <a:gd name="connsiteY10" fmla="*/ 1800000 h 1800000"/>
                <a:gd name="connsiteX11" fmla="*/ 546932 w 2346932"/>
                <a:gd name="connsiteY11" fmla="*/ 1041006 h 1800000"/>
                <a:gd name="connsiteX12" fmla="*/ 273466 w 2346932"/>
                <a:gd name="connsiteY12" fmla="*/ 1041006 h 1800000"/>
                <a:gd name="connsiteX13" fmla="*/ 273466 w 2346932"/>
                <a:gd name="connsiteY13" fmla="*/ 1182011 h 1800000"/>
                <a:gd name="connsiteX14" fmla="*/ 0 w 2346932"/>
                <a:gd name="connsiteY14" fmla="*/ 900000 h 1800000"/>
                <a:gd name="connsiteX15" fmla="*/ 273466 w 2346932"/>
                <a:gd name="connsiteY15" fmla="*/ 617989 h 1800000"/>
                <a:gd name="connsiteX16" fmla="*/ 273466 w 2346932"/>
                <a:gd name="connsiteY16" fmla="*/ 758995 h 1800000"/>
                <a:gd name="connsiteX17" fmla="*/ 546932 w 2346932"/>
                <a:gd name="connsiteY17" fmla="*/ 758995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46932" h="1800000">
                  <a:moveTo>
                    <a:pt x="546932" y="0"/>
                  </a:moveTo>
                  <a:lnTo>
                    <a:pt x="2346932" y="0"/>
                  </a:lnTo>
                  <a:lnTo>
                    <a:pt x="2346932" y="758995"/>
                  </a:lnTo>
                  <a:lnTo>
                    <a:pt x="2098094" y="758995"/>
                  </a:lnTo>
                  <a:lnTo>
                    <a:pt x="2098094" y="617989"/>
                  </a:lnTo>
                  <a:lnTo>
                    <a:pt x="1824628" y="900000"/>
                  </a:lnTo>
                  <a:lnTo>
                    <a:pt x="2098094" y="1182011"/>
                  </a:lnTo>
                  <a:lnTo>
                    <a:pt x="2098094" y="1041006"/>
                  </a:lnTo>
                  <a:lnTo>
                    <a:pt x="2346932" y="1041006"/>
                  </a:lnTo>
                  <a:lnTo>
                    <a:pt x="2346932" y="1800000"/>
                  </a:lnTo>
                  <a:lnTo>
                    <a:pt x="546932" y="1800000"/>
                  </a:lnTo>
                  <a:lnTo>
                    <a:pt x="546932" y="1041006"/>
                  </a:lnTo>
                  <a:lnTo>
                    <a:pt x="273466" y="1041006"/>
                  </a:lnTo>
                  <a:lnTo>
                    <a:pt x="273466" y="1182011"/>
                  </a:lnTo>
                  <a:lnTo>
                    <a:pt x="0" y="900000"/>
                  </a:lnTo>
                  <a:lnTo>
                    <a:pt x="273466" y="617989"/>
                  </a:lnTo>
                  <a:lnTo>
                    <a:pt x="273466" y="758995"/>
                  </a:lnTo>
                  <a:lnTo>
                    <a:pt x="546932" y="75899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2556214" y="3309256"/>
              <a:ext cx="193992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Same reaction on adjacent sites, with</a:t>
              </a:r>
            </a:p>
            <a:p>
              <a:pPr>
                <a:defRPr/>
              </a:pP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continuous H abstraction. 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644292" y="3913911"/>
            <a:ext cx="1947007" cy="1800000"/>
            <a:chOff x="728030" y="3220450"/>
            <a:chExt cx="1947007" cy="1800000"/>
          </a:xfrm>
        </p:grpSpPr>
        <p:sp>
          <p:nvSpPr>
            <p:cNvPr id="103" name="Freeform 102"/>
            <p:cNvSpPr/>
            <p:nvPr/>
          </p:nvSpPr>
          <p:spPr>
            <a:xfrm>
              <a:off x="893286" y="3220450"/>
              <a:ext cx="1752374" cy="1800000"/>
            </a:xfrm>
            <a:custGeom>
              <a:avLst/>
              <a:gdLst>
                <a:gd name="connsiteX0" fmla="*/ 0 w 1800000"/>
                <a:gd name="connsiteY0" fmla="*/ 0 h 1800000"/>
                <a:gd name="connsiteX1" fmla="*/ 1800000 w 1800000"/>
                <a:gd name="connsiteY1" fmla="*/ 0 h 1800000"/>
                <a:gd name="connsiteX2" fmla="*/ 1800000 w 1800000"/>
                <a:gd name="connsiteY2" fmla="*/ 758995 h 1800000"/>
                <a:gd name="connsiteX3" fmla="*/ 1549226 w 1800000"/>
                <a:gd name="connsiteY3" fmla="*/ 758995 h 1800000"/>
                <a:gd name="connsiteX4" fmla="*/ 1549226 w 1800000"/>
                <a:gd name="connsiteY4" fmla="*/ 617989 h 1800000"/>
                <a:gd name="connsiteX5" fmla="*/ 1275760 w 1800000"/>
                <a:gd name="connsiteY5" fmla="*/ 900000 h 1800000"/>
                <a:gd name="connsiteX6" fmla="*/ 1549226 w 1800000"/>
                <a:gd name="connsiteY6" fmla="*/ 1182011 h 1800000"/>
                <a:gd name="connsiteX7" fmla="*/ 1549226 w 1800000"/>
                <a:gd name="connsiteY7" fmla="*/ 1041006 h 1800000"/>
                <a:gd name="connsiteX8" fmla="*/ 1800000 w 1800000"/>
                <a:gd name="connsiteY8" fmla="*/ 1041006 h 1800000"/>
                <a:gd name="connsiteX9" fmla="*/ 1800000 w 1800000"/>
                <a:gd name="connsiteY9" fmla="*/ 1800000 h 1800000"/>
                <a:gd name="connsiteX10" fmla="*/ 0 w 1800000"/>
                <a:gd name="connsiteY10" fmla="*/ 180000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0000" h="1800000">
                  <a:moveTo>
                    <a:pt x="0" y="0"/>
                  </a:moveTo>
                  <a:lnTo>
                    <a:pt x="1800000" y="0"/>
                  </a:lnTo>
                  <a:lnTo>
                    <a:pt x="1800000" y="758995"/>
                  </a:lnTo>
                  <a:lnTo>
                    <a:pt x="1549226" y="758995"/>
                  </a:lnTo>
                  <a:lnTo>
                    <a:pt x="1549226" y="617989"/>
                  </a:lnTo>
                  <a:lnTo>
                    <a:pt x="1275760" y="900000"/>
                  </a:lnTo>
                  <a:lnTo>
                    <a:pt x="1549226" y="1182011"/>
                  </a:lnTo>
                  <a:lnTo>
                    <a:pt x="1549226" y="1041006"/>
                  </a:lnTo>
                  <a:lnTo>
                    <a:pt x="1800000" y="1041006"/>
                  </a:lnTo>
                  <a:lnTo>
                    <a:pt x="1800000" y="1800000"/>
                  </a:lnTo>
                  <a:lnTo>
                    <a:pt x="0" y="1800000"/>
                  </a:lnTo>
                  <a:close/>
                </a:path>
              </a:pathLst>
            </a:custGeom>
            <a:solidFill>
              <a:schemeClr val="accent5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4" name="TextBox 103"/>
            <p:cNvSpPr txBox="1"/>
            <p:nvPr/>
          </p:nvSpPr>
          <p:spPr bwMode="auto">
            <a:xfrm>
              <a:off x="728030" y="3321805"/>
              <a:ext cx="194700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Formation of </a:t>
              </a: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</a:t>
              </a:r>
              <a:r>
                <a:rPr lang="en-US" baseline="30000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bonded diamond lattice</a:t>
              </a: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126935" y="2698052"/>
            <a:ext cx="721395" cy="369332"/>
            <a:chOff x="1117854" y="2885008"/>
            <a:chExt cx="721394" cy="369329"/>
          </a:xfrm>
        </p:grpSpPr>
        <p:sp>
          <p:nvSpPr>
            <p:cNvPr id="125" name="TextBox 124"/>
            <p:cNvSpPr txBox="1"/>
            <p:nvPr/>
          </p:nvSpPr>
          <p:spPr>
            <a:xfrm>
              <a:off x="1117854" y="2885008"/>
              <a:ext cx="721394" cy="369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126" name="Oval 125"/>
            <p:cNvSpPr/>
            <p:nvPr/>
          </p:nvSpPr>
          <p:spPr>
            <a:xfrm>
              <a:off x="1134821" y="2974258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3727" y="6584258"/>
            <a:ext cx="5350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9</a:t>
            </a:r>
            <a:r>
              <a:rPr lang="en-A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of diamond formation during </a:t>
            </a:r>
            <a:r>
              <a:rPr lang="en-A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CVD</a:t>
            </a:r>
            <a:endParaRPr lang="en-A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450" y="1469877"/>
            <a:ext cx="4670270" cy="5172720"/>
            <a:chOff x="9450" y="1394891"/>
            <a:chExt cx="4704454" cy="5247706"/>
          </a:xfrm>
        </p:grpSpPr>
        <p:sp>
          <p:nvSpPr>
            <p:cNvPr id="49" name="Freeform 48"/>
            <p:cNvSpPr/>
            <p:nvPr/>
          </p:nvSpPr>
          <p:spPr>
            <a:xfrm>
              <a:off x="529854" y="2129857"/>
              <a:ext cx="1804596" cy="543023"/>
            </a:xfrm>
            <a:custGeom>
              <a:avLst/>
              <a:gdLst>
                <a:gd name="connsiteX0" fmla="*/ 0 w 1804596"/>
                <a:gd name="connsiteY0" fmla="*/ 0 h 676489"/>
                <a:gd name="connsiteX1" fmla="*/ 419818 w 1804596"/>
                <a:gd name="connsiteY1" fmla="*/ 0 h 676489"/>
                <a:gd name="connsiteX2" fmla="*/ 596645 w 1804596"/>
                <a:gd name="connsiteY2" fmla="*/ 353653 h 676489"/>
                <a:gd name="connsiteX3" fmla="*/ 1125918 w 1804596"/>
                <a:gd name="connsiteY3" fmla="*/ 353653 h 676489"/>
                <a:gd name="connsiteX4" fmla="*/ 1302745 w 1804596"/>
                <a:gd name="connsiteY4" fmla="*/ 0 h 676489"/>
                <a:gd name="connsiteX5" fmla="*/ 1804596 w 1804596"/>
                <a:gd name="connsiteY5" fmla="*/ 0 h 676489"/>
                <a:gd name="connsiteX6" fmla="*/ 1804596 w 1804596"/>
                <a:gd name="connsiteY6" fmla="*/ 676489 h 676489"/>
                <a:gd name="connsiteX7" fmla="*/ 0 w 1804596"/>
                <a:gd name="connsiteY7" fmla="*/ 676489 h 67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6" h="676489">
                  <a:moveTo>
                    <a:pt x="0" y="0"/>
                  </a:moveTo>
                  <a:lnTo>
                    <a:pt x="419818" y="0"/>
                  </a:lnTo>
                  <a:lnTo>
                    <a:pt x="596645" y="353653"/>
                  </a:lnTo>
                  <a:lnTo>
                    <a:pt x="1125918" y="353653"/>
                  </a:lnTo>
                  <a:lnTo>
                    <a:pt x="1302745" y="0"/>
                  </a:lnTo>
                  <a:lnTo>
                    <a:pt x="1804596" y="0"/>
                  </a:lnTo>
                  <a:lnTo>
                    <a:pt x="1804596" y="676489"/>
                  </a:lnTo>
                  <a:lnTo>
                    <a:pt x="0" y="6764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706142" y="2129859"/>
              <a:ext cx="1804596" cy="543023"/>
            </a:xfrm>
            <a:custGeom>
              <a:avLst/>
              <a:gdLst>
                <a:gd name="connsiteX0" fmla="*/ 0 w 1804596"/>
                <a:gd name="connsiteY0" fmla="*/ 0 h 676489"/>
                <a:gd name="connsiteX1" fmla="*/ 457642 w 1804596"/>
                <a:gd name="connsiteY1" fmla="*/ 0 h 676489"/>
                <a:gd name="connsiteX2" fmla="*/ 456869 w 1804596"/>
                <a:gd name="connsiteY2" fmla="*/ 1545 h 676489"/>
                <a:gd name="connsiteX3" fmla="*/ 635094 w 1804596"/>
                <a:gd name="connsiteY3" fmla="*/ 357994 h 676489"/>
                <a:gd name="connsiteX4" fmla="*/ 1164367 w 1804596"/>
                <a:gd name="connsiteY4" fmla="*/ 357994 h 676489"/>
                <a:gd name="connsiteX5" fmla="*/ 1342592 w 1804596"/>
                <a:gd name="connsiteY5" fmla="*/ 1545 h 676489"/>
                <a:gd name="connsiteX6" fmla="*/ 1341820 w 1804596"/>
                <a:gd name="connsiteY6" fmla="*/ 0 h 676489"/>
                <a:gd name="connsiteX7" fmla="*/ 1804596 w 1804596"/>
                <a:gd name="connsiteY7" fmla="*/ 0 h 676489"/>
                <a:gd name="connsiteX8" fmla="*/ 1804596 w 1804596"/>
                <a:gd name="connsiteY8" fmla="*/ 676489 h 676489"/>
                <a:gd name="connsiteX9" fmla="*/ 0 w 1804596"/>
                <a:gd name="connsiteY9" fmla="*/ 676489 h 67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596" h="676489">
                  <a:moveTo>
                    <a:pt x="0" y="0"/>
                  </a:moveTo>
                  <a:lnTo>
                    <a:pt x="457642" y="0"/>
                  </a:lnTo>
                  <a:lnTo>
                    <a:pt x="456869" y="1545"/>
                  </a:lnTo>
                  <a:lnTo>
                    <a:pt x="635094" y="357994"/>
                  </a:lnTo>
                  <a:lnTo>
                    <a:pt x="1164367" y="357994"/>
                  </a:lnTo>
                  <a:lnTo>
                    <a:pt x="1342592" y="1545"/>
                  </a:lnTo>
                  <a:lnTo>
                    <a:pt x="1341820" y="0"/>
                  </a:lnTo>
                  <a:lnTo>
                    <a:pt x="1804596" y="0"/>
                  </a:lnTo>
                  <a:lnTo>
                    <a:pt x="1804596" y="676489"/>
                  </a:lnTo>
                  <a:lnTo>
                    <a:pt x="0" y="6764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706142" y="3308236"/>
              <a:ext cx="1804596" cy="573609"/>
            </a:xfrm>
            <a:custGeom>
              <a:avLst/>
              <a:gdLst>
                <a:gd name="connsiteX0" fmla="*/ 0 w 1804596"/>
                <a:gd name="connsiteY0" fmla="*/ 0 h 676489"/>
                <a:gd name="connsiteX1" fmla="*/ 460633 w 1804596"/>
                <a:gd name="connsiteY1" fmla="*/ 0 h 676489"/>
                <a:gd name="connsiteX2" fmla="*/ 456869 w 1804596"/>
                <a:gd name="connsiteY2" fmla="*/ 7528 h 676489"/>
                <a:gd name="connsiteX3" fmla="*/ 635094 w 1804596"/>
                <a:gd name="connsiteY3" fmla="*/ 363977 h 676489"/>
                <a:gd name="connsiteX4" fmla="*/ 1164367 w 1804596"/>
                <a:gd name="connsiteY4" fmla="*/ 363977 h 676489"/>
                <a:gd name="connsiteX5" fmla="*/ 1342592 w 1804596"/>
                <a:gd name="connsiteY5" fmla="*/ 7528 h 676489"/>
                <a:gd name="connsiteX6" fmla="*/ 1338828 w 1804596"/>
                <a:gd name="connsiteY6" fmla="*/ 0 h 676489"/>
                <a:gd name="connsiteX7" fmla="*/ 1804596 w 1804596"/>
                <a:gd name="connsiteY7" fmla="*/ 0 h 676489"/>
                <a:gd name="connsiteX8" fmla="*/ 1804596 w 1804596"/>
                <a:gd name="connsiteY8" fmla="*/ 676489 h 676489"/>
                <a:gd name="connsiteX9" fmla="*/ 0 w 1804596"/>
                <a:gd name="connsiteY9" fmla="*/ 676489 h 67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596" h="676489">
                  <a:moveTo>
                    <a:pt x="0" y="0"/>
                  </a:moveTo>
                  <a:lnTo>
                    <a:pt x="460633" y="0"/>
                  </a:lnTo>
                  <a:lnTo>
                    <a:pt x="456869" y="7528"/>
                  </a:lnTo>
                  <a:lnTo>
                    <a:pt x="635094" y="363977"/>
                  </a:lnTo>
                  <a:lnTo>
                    <a:pt x="1164367" y="363977"/>
                  </a:lnTo>
                  <a:lnTo>
                    <a:pt x="1342592" y="7528"/>
                  </a:lnTo>
                  <a:lnTo>
                    <a:pt x="1338828" y="0"/>
                  </a:lnTo>
                  <a:lnTo>
                    <a:pt x="1804596" y="0"/>
                  </a:lnTo>
                  <a:lnTo>
                    <a:pt x="1804596" y="676489"/>
                  </a:lnTo>
                  <a:lnTo>
                    <a:pt x="0" y="6764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703575" y="4635715"/>
              <a:ext cx="1804596" cy="577575"/>
            </a:xfrm>
            <a:custGeom>
              <a:avLst/>
              <a:gdLst>
                <a:gd name="connsiteX0" fmla="*/ 0 w 1804596"/>
                <a:gd name="connsiteY0" fmla="*/ 0 h 676489"/>
                <a:gd name="connsiteX1" fmla="*/ 467632 w 1804596"/>
                <a:gd name="connsiteY1" fmla="*/ 0 h 676489"/>
                <a:gd name="connsiteX2" fmla="*/ 642820 w 1804596"/>
                <a:gd name="connsiteY2" fmla="*/ 350375 h 676489"/>
                <a:gd name="connsiteX3" fmla="*/ 1172093 w 1804596"/>
                <a:gd name="connsiteY3" fmla="*/ 350375 h 676489"/>
                <a:gd name="connsiteX4" fmla="*/ 1347281 w 1804596"/>
                <a:gd name="connsiteY4" fmla="*/ 0 h 676489"/>
                <a:gd name="connsiteX5" fmla="*/ 1804596 w 1804596"/>
                <a:gd name="connsiteY5" fmla="*/ 0 h 676489"/>
                <a:gd name="connsiteX6" fmla="*/ 1804596 w 1804596"/>
                <a:gd name="connsiteY6" fmla="*/ 676489 h 676489"/>
                <a:gd name="connsiteX7" fmla="*/ 0 w 1804596"/>
                <a:gd name="connsiteY7" fmla="*/ 676489 h 67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6" h="676489">
                  <a:moveTo>
                    <a:pt x="0" y="0"/>
                  </a:moveTo>
                  <a:lnTo>
                    <a:pt x="467632" y="0"/>
                  </a:lnTo>
                  <a:lnTo>
                    <a:pt x="642820" y="350375"/>
                  </a:lnTo>
                  <a:lnTo>
                    <a:pt x="1172093" y="350375"/>
                  </a:lnTo>
                  <a:lnTo>
                    <a:pt x="1347281" y="0"/>
                  </a:lnTo>
                  <a:lnTo>
                    <a:pt x="1804596" y="0"/>
                  </a:lnTo>
                  <a:lnTo>
                    <a:pt x="1804596" y="676489"/>
                  </a:lnTo>
                  <a:lnTo>
                    <a:pt x="0" y="6764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29854" y="3345628"/>
              <a:ext cx="1804596" cy="536213"/>
            </a:xfrm>
            <a:custGeom>
              <a:avLst/>
              <a:gdLst>
                <a:gd name="connsiteX0" fmla="*/ 0 w 1804596"/>
                <a:gd name="connsiteY0" fmla="*/ 0 h 676489"/>
                <a:gd name="connsiteX1" fmla="*/ 378702 w 1804596"/>
                <a:gd name="connsiteY1" fmla="*/ 0 h 676489"/>
                <a:gd name="connsiteX2" fmla="*/ 373265 w 1804596"/>
                <a:gd name="connsiteY2" fmla="*/ 10874 h 676489"/>
                <a:gd name="connsiteX3" fmla="*/ 551490 w 1804596"/>
                <a:gd name="connsiteY3" fmla="*/ 367323 h 676489"/>
                <a:gd name="connsiteX4" fmla="*/ 1080763 w 1804596"/>
                <a:gd name="connsiteY4" fmla="*/ 367323 h 676489"/>
                <a:gd name="connsiteX5" fmla="*/ 1258988 w 1804596"/>
                <a:gd name="connsiteY5" fmla="*/ 10874 h 676489"/>
                <a:gd name="connsiteX6" fmla="*/ 1253551 w 1804596"/>
                <a:gd name="connsiteY6" fmla="*/ 0 h 676489"/>
                <a:gd name="connsiteX7" fmla="*/ 1804596 w 1804596"/>
                <a:gd name="connsiteY7" fmla="*/ 0 h 676489"/>
                <a:gd name="connsiteX8" fmla="*/ 1804596 w 1804596"/>
                <a:gd name="connsiteY8" fmla="*/ 676489 h 676489"/>
                <a:gd name="connsiteX9" fmla="*/ 0 w 1804596"/>
                <a:gd name="connsiteY9" fmla="*/ 676489 h 67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596" h="676489">
                  <a:moveTo>
                    <a:pt x="0" y="0"/>
                  </a:moveTo>
                  <a:lnTo>
                    <a:pt x="378702" y="0"/>
                  </a:lnTo>
                  <a:lnTo>
                    <a:pt x="373265" y="10874"/>
                  </a:lnTo>
                  <a:lnTo>
                    <a:pt x="551490" y="367323"/>
                  </a:lnTo>
                  <a:lnTo>
                    <a:pt x="1080763" y="367323"/>
                  </a:lnTo>
                  <a:lnTo>
                    <a:pt x="1258988" y="10874"/>
                  </a:lnTo>
                  <a:lnTo>
                    <a:pt x="1253551" y="0"/>
                  </a:lnTo>
                  <a:lnTo>
                    <a:pt x="1804596" y="0"/>
                  </a:lnTo>
                  <a:lnTo>
                    <a:pt x="1804596" y="676489"/>
                  </a:lnTo>
                  <a:lnTo>
                    <a:pt x="0" y="6764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40475" y="4641709"/>
              <a:ext cx="1804596" cy="577575"/>
            </a:xfrm>
            <a:custGeom>
              <a:avLst/>
              <a:gdLst>
                <a:gd name="connsiteX0" fmla="*/ 0 w 1804596"/>
                <a:gd name="connsiteY0" fmla="*/ 0 h 676489"/>
                <a:gd name="connsiteX1" fmla="*/ 409229 w 1804596"/>
                <a:gd name="connsiteY1" fmla="*/ 0 h 676489"/>
                <a:gd name="connsiteX2" fmla="*/ 586024 w 1804596"/>
                <a:gd name="connsiteY2" fmla="*/ 353590 h 676489"/>
                <a:gd name="connsiteX3" fmla="*/ 1115297 w 1804596"/>
                <a:gd name="connsiteY3" fmla="*/ 353590 h 676489"/>
                <a:gd name="connsiteX4" fmla="*/ 1292093 w 1804596"/>
                <a:gd name="connsiteY4" fmla="*/ 0 h 676489"/>
                <a:gd name="connsiteX5" fmla="*/ 1804596 w 1804596"/>
                <a:gd name="connsiteY5" fmla="*/ 0 h 676489"/>
                <a:gd name="connsiteX6" fmla="*/ 1804596 w 1804596"/>
                <a:gd name="connsiteY6" fmla="*/ 676489 h 676489"/>
                <a:gd name="connsiteX7" fmla="*/ 0 w 1804596"/>
                <a:gd name="connsiteY7" fmla="*/ 676489 h 67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6" h="676489">
                  <a:moveTo>
                    <a:pt x="0" y="0"/>
                  </a:moveTo>
                  <a:lnTo>
                    <a:pt x="409229" y="0"/>
                  </a:lnTo>
                  <a:lnTo>
                    <a:pt x="586024" y="353590"/>
                  </a:lnTo>
                  <a:lnTo>
                    <a:pt x="1115297" y="353590"/>
                  </a:lnTo>
                  <a:lnTo>
                    <a:pt x="1292093" y="0"/>
                  </a:lnTo>
                  <a:lnTo>
                    <a:pt x="1804596" y="0"/>
                  </a:lnTo>
                  <a:lnTo>
                    <a:pt x="1804596" y="676489"/>
                  </a:lnTo>
                  <a:lnTo>
                    <a:pt x="0" y="6764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3198613" y="2130067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3172027" y="3330879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211723" y="4712531"/>
              <a:ext cx="116016" cy="180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965255" y="4650468"/>
              <a:ext cx="116016" cy="180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916487" y="3345869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977264" y="2179561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1671027" y="2160047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3893297" y="2161743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3896261" y="3330879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1617383" y="3376092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1697937" y="4650468"/>
              <a:ext cx="116016" cy="180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874577" y="4680448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/>
            <p:cNvSpPr/>
            <p:nvPr/>
          </p:nvSpPr>
          <p:spPr>
            <a:xfrm rot="8484233">
              <a:off x="565812" y="1394891"/>
              <a:ext cx="588451" cy="442380"/>
            </a:xfrm>
            <a:prstGeom prst="arc">
              <a:avLst>
                <a:gd name="adj1" fmla="val 16200000"/>
                <a:gd name="adj2" fmla="val 147972"/>
              </a:avLst>
            </a:prstGeom>
            <a:ln w="28575">
              <a:solidFill>
                <a:schemeClr val="bg1">
                  <a:lumMod val="8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5" name="Arc 74"/>
            <p:cNvSpPr/>
            <p:nvPr/>
          </p:nvSpPr>
          <p:spPr>
            <a:xfrm rot="9657111">
              <a:off x="2913826" y="1480410"/>
              <a:ext cx="595797" cy="442380"/>
            </a:xfrm>
            <a:prstGeom prst="arc">
              <a:avLst>
                <a:gd name="adj1" fmla="val 17009971"/>
                <a:gd name="adj2" fmla="val 1085938"/>
              </a:avLst>
            </a:prstGeom>
            <a:ln w="28575">
              <a:solidFill>
                <a:schemeClr val="bg1">
                  <a:lumMod val="8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6" name="Arc 75"/>
            <p:cNvSpPr/>
            <p:nvPr/>
          </p:nvSpPr>
          <p:spPr>
            <a:xfrm>
              <a:off x="3634138" y="2552967"/>
              <a:ext cx="595797" cy="442380"/>
            </a:xfrm>
            <a:prstGeom prst="arc">
              <a:avLst>
                <a:gd name="adj1" fmla="val 1333938"/>
                <a:gd name="adj2" fmla="val 4834235"/>
              </a:avLst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7" name="Arc 76"/>
            <p:cNvSpPr/>
            <p:nvPr/>
          </p:nvSpPr>
          <p:spPr>
            <a:xfrm rot="12034269">
              <a:off x="1533902" y="2580926"/>
              <a:ext cx="747709" cy="655603"/>
            </a:xfrm>
            <a:prstGeom prst="arc">
              <a:avLst>
                <a:gd name="adj1" fmla="val 17009971"/>
                <a:gd name="adj2" fmla="val 232237"/>
              </a:avLst>
            </a:prstGeom>
            <a:ln w="28575">
              <a:solidFill>
                <a:schemeClr val="bg1">
                  <a:lumMod val="8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8" name="Arc 77"/>
            <p:cNvSpPr/>
            <p:nvPr/>
          </p:nvSpPr>
          <p:spPr>
            <a:xfrm rot="13115767" flipH="1">
              <a:off x="1623947" y="3644143"/>
              <a:ext cx="588451" cy="442380"/>
            </a:xfrm>
            <a:prstGeom prst="arc">
              <a:avLst>
                <a:gd name="adj1" fmla="val 16200000"/>
                <a:gd name="adj2" fmla="val 123077"/>
              </a:avLst>
            </a:prstGeom>
            <a:ln w="28575">
              <a:solidFill>
                <a:schemeClr val="bg1">
                  <a:lumMod val="8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9" name="Arc 78"/>
            <p:cNvSpPr/>
            <p:nvPr/>
          </p:nvSpPr>
          <p:spPr>
            <a:xfrm rot="16508277">
              <a:off x="3335577" y="4016429"/>
              <a:ext cx="595797" cy="442380"/>
            </a:xfrm>
            <a:prstGeom prst="arc">
              <a:avLst>
                <a:gd name="adj1" fmla="val 17009971"/>
                <a:gd name="adj2" fmla="val 3656565"/>
              </a:avLst>
            </a:prstGeom>
            <a:ln w="28575">
              <a:solidFill>
                <a:schemeClr val="bg1">
                  <a:lumMod val="8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699184" y="1776251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3892247" y="1792751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3875263" y="2967136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872699" y="4311795"/>
              <a:ext cx="116016" cy="251723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1684195" y="4309080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>
              <a:off x="962275" y="2973331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H="1">
              <a:off x="3165135" y="3001327"/>
              <a:ext cx="137328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931075" y="1789459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84765" y="1916949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640751" y="1891204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40137" y="1933472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614358" y="1933471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872699" y="1919201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999625" y="2221749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314214" y="192455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016067" y="3099059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768193" y="3116587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847318" y="3089860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18276" y="3105341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320299" y="311013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47707" y="2602990"/>
              <a:ext cx="721395" cy="369332"/>
              <a:chOff x="1117854" y="2885008"/>
              <a:chExt cx="721394" cy="369330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17854" y="2885008"/>
                <a:ext cx="721394" cy="369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</a:t>
                </a:r>
                <a:r>
                  <a:rPr lang="en-AU" b="1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134821" y="297425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1599055" y="3139373"/>
              <a:ext cx="296587" cy="369332"/>
              <a:chOff x="1010134" y="3330294"/>
              <a:chExt cx="296586" cy="369329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1010134" y="3330294"/>
                <a:ext cx="296586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1013448" y="342604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2909035" y="1485877"/>
              <a:ext cx="721395" cy="369332"/>
              <a:chOff x="1117854" y="2885008"/>
              <a:chExt cx="721394" cy="369330"/>
            </a:xfrm>
          </p:grpSpPr>
          <p:sp>
            <p:nvSpPr>
              <p:cNvPr id="122" name="TextBox 121"/>
              <p:cNvSpPr txBox="1"/>
              <p:nvPr/>
            </p:nvSpPr>
            <p:spPr>
              <a:xfrm>
                <a:off x="1117854" y="2885008"/>
                <a:ext cx="721394" cy="369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</a:t>
                </a:r>
                <a:r>
                  <a:rPr lang="en-AU" b="1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1134821" y="297425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3617627" y="4067391"/>
              <a:ext cx="721395" cy="369331"/>
              <a:chOff x="1117854" y="2885008"/>
              <a:chExt cx="721394" cy="270644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1117854" y="2885008"/>
                <a:ext cx="721394" cy="270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</a:t>
                </a:r>
                <a:r>
                  <a:rPr lang="en-AU" b="1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1134821" y="297425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312703" y="1568395"/>
              <a:ext cx="561719" cy="369332"/>
              <a:chOff x="1117854" y="2885008"/>
              <a:chExt cx="721394" cy="369329"/>
            </a:xfrm>
          </p:grpSpPr>
          <p:sp>
            <p:nvSpPr>
              <p:cNvPr id="131" name="TextBox 130"/>
              <p:cNvSpPr txBox="1"/>
              <p:nvPr/>
            </p:nvSpPr>
            <p:spPr>
              <a:xfrm>
                <a:off x="1117854" y="2885008"/>
                <a:ext cx="721394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1134821" y="297425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2181355" y="3872281"/>
              <a:ext cx="721395" cy="369332"/>
              <a:chOff x="1117854" y="2885008"/>
              <a:chExt cx="721394" cy="369329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1117854" y="2885008"/>
                <a:ext cx="721394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1134821" y="2974258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136" name="TextBox 135"/>
            <p:cNvSpPr txBox="1"/>
            <p:nvPr/>
          </p:nvSpPr>
          <p:spPr>
            <a:xfrm>
              <a:off x="1465493" y="222528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189894" y="2210895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010919" y="190956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3159579" y="3406472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700443" y="3421661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3863627" y="4423325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025950" y="4444784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2559494" y="444091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14057" y="4742317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959104" y="4728875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3210799" y="4733661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4307542" y="442130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3665327" y="4752787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417153" y="444091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662478" y="442973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2565067" y="311371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131435" y="190189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830037" y="4436485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2150126" y="3149717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155" name="Straight Connector 154"/>
            <p:cNvCxnSpPr/>
            <p:nvPr/>
          </p:nvCxnSpPr>
          <p:spPr>
            <a:xfrm flipH="1">
              <a:off x="994079" y="4324643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/>
            <p:cNvSpPr txBox="1"/>
            <p:nvPr/>
          </p:nvSpPr>
          <p:spPr>
            <a:xfrm>
              <a:off x="999165" y="4011714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en-AU" b="1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A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1540470" y="4013810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en-AU" b="1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A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83387" y="2111617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1345124" y="2416417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3520441" y="2416417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159019" y="2132559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2893899" y="2135268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1951435" y="2129855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1218953" y="3631892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3491344" y="3632097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1961072" y="3345627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>
              <a:off x="4139933" y="3303917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2853855" y="3293963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>
              <a:off x="1311103" y="4930493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2845947" y="4618667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>
              <a:off x="1979072" y="4636348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>
              <a:off x="713739" y="4636348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>
              <a:off x="663072" y="3330879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>
              <a:off x="4132319" y="4629451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>
              <a:off x="3500680" y="4937453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/>
            <p:cNvSpPr txBox="1"/>
            <p:nvPr/>
          </p:nvSpPr>
          <p:spPr>
            <a:xfrm>
              <a:off x="3687243" y="2226844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1377904" y="344109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943965" y="3440488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190" name="Straight Connector 189"/>
            <p:cNvCxnSpPr/>
            <p:nvPr/>
          </p:nvCxnSpPr>
          <p:spPr>
            <a:xfrm flipH="1">
              <a:off x="3213211" y="4311913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3113267" y="4059022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en-AU" b="1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A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1416687" y="5972501"/>
              <a:ext cx="1804596" cy="577575"/>
            </a:xfrm>
            <a:custGeom>
              <a:avLst/>
              <a:gdLst>
                <a:gd name="connsiteX0" fmla="*/ 0 w 1804596"/>
                <a:gd name="connsiteY0" fmla="*/ 0 h 676489"/>
                <a:gd name="connsiteX1" fmla="*/ 467632 w 1804596"/>
                <a:gd name="connsiteY1" fmla="*/ 0 h 676489"/>
                <a:gd name="connsiteX2" fmla="*/ 642820 w 1804596"/>
                <a:gd name="connsiteY2" fmla="*/ 350375 h 676489"/>
                <a:gd name="connsiteX3" fmla="*/ 1172093 w 1804596"/>
                <a:gd name="connsiteY3" fmla="*/ 350375 h 676489"/>
                <a:gd name="connsiteX4" fmla="*/ 1347281 w 1804596"/>
                <a:gd name="connsiteY4" fmla="*/ 0 h 676489"/>
                <a:gd name="connsiteX5" fmla="*/ 1804596 w 1804596"/>
                <a:gd name="connsiteY5" fmla="*/ 0 h 676489"/>
                <a:gd name="connsiteX6" fmla="*/ 1804596 w 1804596"/>
                <a:gd name="connsiteY6" fmla="*/ 676489 h 676489"/>
                <a:gd name="connsiteX7" fmla="*/ 0 w 1804596"/>
                <a:gd name="connsiteY7" fmla="*/ 676489 h 67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6" h="676489">
                  <a:moveTo>
                    <a:pt x="0" y="0"/>
                  </a:moveTo>
                  <a:lnTo>
                    <a:pt x="467632" y="0"/>
                  </a:lnTo>
                  <a:lnTo>
                    <a:pt x="642820" y="350375"/>
                  </a:lnTo>
                  <a:lnTo>
                    <a:pt x="1172093" y="350375"/>
                  </a:lnTo>
                  <a:lnTo>
                    <a:pt x="1347281" y="0"/>
                  </a:lnTo>
                  <a:lnTo>
                    <a:pt x="1804596" y="0"/>
                  </a:lnTo>
                  <a:lnTo>
                    <a:pt x="1804596" y="676489"/>
                  </a:lnTo>
                  <a:lnTo>
                    <a:pt x="0" y="6764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b="1"/>
            </a:p>
          </p:txBody>
        </p:sp>
        <p:cxnSp>
          <p:nvCxnSpPr>
            <p:cNvPr id="193" name="Straight Connector 192"/>
            <p:cNvCxnSpPr/>
            <p:nvPr/>
          </p:nvCxnSpPr>
          <p:spPr>
            <a:xfrm>
              <a:off x="1924835" y="6049319"/>
              <a:ext cx="116016" cy="180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>
              <a:off x="2587691" y="6017236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2585811" y="5648583"/>
              <a:ext cx="116016" cy="251723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TextBox 199"/>
            <p:cNvSpPr txBox="1"/>
            <p:nvPr/>
          </p:nvSpPr>
          <p:spPr>
            <a:xfrm>
              <a:off x="2576742" y="576011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1739063" y="5781572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1272605" y="5777701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1923914" y="6070449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3020655" y="5758091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2378439" y="6089575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207" name="Straight Connector 206"/>
            <p:cNvCxnSpPr/>
            <p:nvPr/>
          </p:nvCxnSpPr>
          <p:spPr>
            <a:xfrm>
              <a:off x="1559060" y="5955455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>
              <a:off x="2845432" y="5966239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>
              <a:off x="2240739" y="6274241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H="1">
              <a:off x="1926324" y="5648701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1902011" y="5412489"/>
              <a:ext cx="364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2369233" y="5354341"/>
              <a:ext cx="3492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cxnSp>
          <p:nvCxnSpPr>
            <p:cNvPr id="213" name="Straight Connector 212"/>
            <p:cNvCxnSpPr/>
            <p:nvPr/>
          </p:nvCxnSpPr>
          <p:spPr>
            <a:xfrm>
              <a:off x="2221947" y="5570991"/>
              <a:ext cx="18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extBox 213"/>
            <p:cNvSpPr txBox="1"/>
            <p:nvPr/>
          </p:nvSpPr>
          <p:spPr>
            <a:xfrm>
              <a:off x="2142323" y="4428333"/>
              <a:ext cx="296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925232" y="2652067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en-AU" b="1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A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6" name="Straight Connector 215"/>
            <p:cNvCxnSpPr/>
            <p:nvPr/>
          </p:nvCxnSpPr>
          <p:spPr>
            <a:xfrm flipH="1">
              <a:off x="2614288" y="5284891"/>
              <a:ext cx="116016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2385314" y="5282791"/>
              <a:ext cx="111441" cy="180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3625459" y="2692244"/>
              <a:ext cx="0" cy="37513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TextBox 217"/>
            <p:cNvSpPr txBox="1"/>
            <p:nvPr/>
          </p:nvSpPr>
          <p:spPr>
            <a:xfrm>
              <a:off x="2951383" y="2685610"/>
              <a:ext cx="6240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</a:t>
              </a:r>
              <a:r>
                <a:rPr lang="en-AU" b="1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A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3700443" y="2651181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cxnSp>
          <p:nvCxnSpPr>
            <p:cNvPr id="220" name="Straight Arrow Connector 219"/>
            <p:cNvCxnSpPr/>
            <p:nvPr/>
          </p:nvCxnSpPr>
          <p:spPr>
            <a:xfrm>
              <a:off x="893739" y="3863192"/>
              <a:ext cx="0" cy="37513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/>
            <p:cNvCxnSpPr/>
            <p:nvPr/>
          </p:nvCxnSpPr>
          <p:spPr>
            <a:xfrm rot="16200000">
              <a:off x="2527564" y="4752291"/>
              <a:ext cx="0" cy="37513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Arrow Connector 221"/>
            <p:cNvCxnSpPr/>
            <p:nvPr/>
          </p:nvCxnSpPr>
          <p:spPr>
            <a:xfrm rot="5400000" flipH="1">
              <a:off x="2499516" y="3433935"/>
              <a:ext cx="0" cy="37513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/>
            <p:cNvCxnSpPr/>
            <p:nvPr/>
          </p:nvCxnSpPr>
          <p:spPr>
            <a:xfrm rot="24600000">
              <a:off x="3217128" y="5233903"/>
              <a:ext cx="0" cy="37513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/>
            <p:cNvSpPr txBox="1"/>
            <p:nvPr/>
          </p:nvSpPr>
          <p:spPr>
            <a:xfrm>
              <a:off x="2607835" y="4992476"/>
              <a:ext cx="2947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2127311" y="5024481"/>
              <a:ext cx="353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cxnSp>
          <p:nvCxnSpPr>
            <p:cNvPr id="226" name="Straight Connector 225"/>
            <p:cNvCxnSpPr/>
            <p:nvPr/>
          </p:nvCxnSpPr>
          <p:spPr>
            <a:xfrm rot="-1800000" flipH="1">
              <a:off x="2017179" y="5347351"/>
              <a:ext cx="116564" cy="216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-1140000">
              <a:off x="1833173" y="5375231"/>
              <a:ext cx="111967" cy="180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TextBox 227"/>
            <p:cNvSpPr txBox="1"/>
            <p:nvPr/>
          </p:nvSpPr>
          <p:spPr>
            <a:xfrm>
              <a:off x="1830846" y="5054936"/>
              <a:ext cx="296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1499890" y="5189995"/>
              <a:ext cx="355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3682282" y="1461839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1409564" y="1512357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cxnSp>
          <p:nvCxnSpPr>
            <p:cNvPr id="185" name="Straight Arrow Connector 184"/>
            <p:cNvCxnSpPr/>
            <p:nvPr/>
          </p:nvCxnSpPr>
          <p:spPr>
            <a:xfrm rot="16200000">
              <a:off x="2518307" y="2186790"/>
              <a:ext cx="0" cy="37513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TextBox 188"/>
            <p:cNvSpPr txBox="1"/>
            <p:nvPr/>
          </p:nvSpPr>
          <p:spPr>
            <a:xfrm>
              <a:off x="962801" y="1519947"/>
              <a:ext cx="721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9450" y="1492184"/>
              <a:ext cx="4704454" cy="5150413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62435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9272" y="-69562"/>
            <a:ext cx="12211273" cy="6927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Freeform 8"/>
          <p:cNvSpPr/>
          <p:nvPr/>
        </p:nvSpPr>
        <p:spPr>
          <a:xfrm>
            <a:off x="591673" y="-69561"/>
            <a:ext cx="11600331" cy="6917889"/>
          </a:xfrm>
          <a:custGeom>
            <a:avLst/>
            <a:gdLst>
              <a:gd name="connsiteX0" fmla="*/ 444998 w 11473853"/>
              <a:gd name="connsiteY0" fmla="*/ 0 h 6858000"/>
              <a:gd name="connsiteX1" fmla="*/ 11473853 w 11473853"/>
              <a:gd name="connsiteY1" fmla="*/ 0 h 6858000"/>
              <a:gd name="connsiteX2" fmla="*/ 11473853 w 11473853"/>
              <a:gd name="connsiteY2" fmla="*/ 6858000 h 6858000"/>
              <a:gd name="connsiteX3" fmla="*/ 0 w 11473853"/>
              <a:gd name="connsiteY3" fmla="*/ 6858000 h 6858000"/>
              <a:gd name="connsiteX4" fmla="*/ 37189 w 11473853"/>
              <a:gd name="connsiteY4" fmla="*/ 6813446 h 6858000"/>
              <a:gd name="connsiteX5" fmla="*/ 1316959 w 11473853"/>
              <a:gd name="connsiteY5" fmla="*/ 3113911 h 6858000"/>
              <a:gd name="connsiteX6" fmla="*/ 505593 w 11473853"/>
              <a:gd name="connsiteY6" fmla="*/ 980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853" h="6858000">
                <a:moveTo>
                  <a:pt x="444998" y="0"/>
                </a:moveTo>
                <a:lnTo>
                  <a:pt x="11473853" y="0"/>
                </a:lnTo>
                <a:lnTo>
                  <a:pt x="11473853" y="6858000"/>
                </a:lnTo>
                <a:lnTo>
                  <a:pt x="0" y="6858000"/>
                </a:lnTo>
                <a:lnTo>
                  <a:pt x="37189" y="6813446"/>
                </a:lnTo>
                <a:cubicBezTo>
                  <a:pt x="836688" y="5808093"/>
                  <a:pt x="1316959" y="4519207"/>
                  <a:pt x="1316959" y="3113911"/>
                </a:cubicBezTo>
                <a:cubicBezTo>
                  <a:pt x="1316959" y="2009750"/>
                  <a:pt x="1020465" y="977455"/>
                  <a:pt x="505593" y="9808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 l="84327"/>
          <a:stretch>
            <a:fillRect/>
          </a:stretch>
        </p:blipFill>
        <p:spPr>
          <a:xfrm flipH="1">
            <a:off x="-19274" y="-69260"/>
            <a:ext cx="1810600" cy="6927260"/>
          </a:xfrm>
          <a:custGeom>
            <a:avLst/>
            <a:gdLst>
              <a:gd name="connsiteX0" fmla="*/ 1910973 w 1910973"/>
              <a:gd name="connsiteY0" fmla="*/ 0 h 6858594"/>
              <a:gd name="connsiteX1" fmla="*/ 872328 w 1910973"/>
              <a:gd name="connsiteY1" fmla="*/ 0 h 6858594"/>
              <a:gd name="connsiteX2" fmla="*/ 811366 w 1910973"/>
              <a:gd name="connsiteY2" fmla="*/ 98683 h 6858594"/>
              <a:gd name="connsiteX3" fmla="*/ 0 w 1910973"/>
              <a:gd name="connsiteY3" fmla="*/ 3114505 h 6858594"/>
              <a:gd name="connsiteX4" fmla="*/ 1279770 w 1910973"/>
              <a:gd name="connsiteY4" fmla="*/ 6814040 h 6858594"/>
              <a:gd name="connsiteX5" fmla="*/ 1316959 w 1910973"/>
              <a:gd name="connsiteY5" fmla="*/ 6858594 h 6858594"/>
              <a:gd name="connsiteX6" fmla="*/ 1910973 w 1910973"/>
              <a:gd name="connsiteY6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973" h="6858594">
                <a:moveTo>
                  <a:pt x="1910973" y="0"/>
                </a:moveTo>
                <a:lnTo>
                  <a:pt x="872328" y="0"/>
                </a:lnTo>
                <a:lnTo>
                  <a:pt x="811366" y="98683"/>
                </a:lnTo>
                <a:cubicBezTo>
                  <a:pt x="296494" y="978049"/>
                  <a:pt x="0" y="2010344"/>
                  <a:pt x="0" y="3114505"/>
                </a:cubicBezTo>
                <a:cubicBezTo>
                  <a:pt x="0" y="4519801"/>
                  <a:pt x="480271" y="5808687"/>
                  <a:pt x="1279770" y="6814040"/>
                </a:cubicBezTo>
                <a:lnTo>
                  <a:pt x="1316959" y="6858594"/>
                </a:lnTo>
                <a:lnTo>
                  <a:pt x="1910973" y="6858594"/>
                </a:lnTo>
                <a:close/>
              </a:path>
            </a:pathLst>
          </a:custGeom>
          <a:effectLst>
            <a:outerShdw blurRad="50800" dist="50800" dir="5400000" sx="77000" sy="77000" algn="ctr" rotWithShape="0">
              <a:srgbClr val="000000"/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1674836" y="-123667"/>
            <a:ext cx="5081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MPCVD </a:t>
            </a:r>
            <a:r>
              <a:rPr lang="en-A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A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Parallelogram 31"/>
          <p:cNvSpPr/>
          <p:nvPr/>
        </p:nvSpPr>
        <p:spPr>
          <a:xfrm>
            <a:off x="1574182" y="5555964"/>
            <a:ext cx="8001000" cy="1371600"/>
          </a:xfrm>
          <a:prstGeom prst="parallelogram">
            <a:avLst/>
          </a:prstGeom>
          <a:solidFill>
            <a:schemeClr val="accent1">
              <a:lumMod val="50000"/>
            </a:schemeClr>
          </a:solidFill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Process Parameters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1743394" y="2915339"/>
            <a:ext cx="1716617" cy="3200402"/>
            <a:chOff x="2177302" y="2809725"/>
            <a:chExt cx="1716617" cy="3200401"/>
          </a:xfrm>
          <a:effectLst>
            <a:reflection blurRad="6350" stA="50000" endA="300" endPos="20000" dist="101600" dir="5400000" sy="-100000" algn="bl" rotWithShape="0"/>
          </a:effectLst>
        </p:grpSpPr>
        <p:grpSp>
          <p:nvGrpSpPr>
            <p:cNvPr id="71" name="Group 70"/>
            <p:cNvGrpSpPr/>
            <p:nvPr/>
          </p:nvGrpSpPr>
          <p:grpSpPr>
            <a:xfrm>
              <a:off x="2220098" y="2809725"/>
              <a:ext cx="1673821" cy="2743200"/>
              <a:chOff x="2220099" y="2809725"/>
              <a:chExt cx="1601732" cy="2743200"/>
            </a:xfrm>
            <a:gradFill>
              <a:gsLst>
                <a:gs pos="28000">
                  <a:schemeClr val="accent1">
                    <a:lumMod val="50000"/>
                  </a:schemeClr>
                </a:gs>
                <a:gs pos="89000">
                  <a:schemeClr val="accent5"/>
                </a:gs>
              </a:gsLst>
              <a:lin ang="5400000" scaled="1"/>
            </a:gradFill>
          </p:grpSpPr>
          <p:sp>
            <p:nvSpPr>
              <p:cNvPr id="34" name="Round Same Side Corner Rectangle 33"/>
              <p:cNvSpPr/>
              <p:nvPr/>
            </p:nvSpPr>
            <p:spPr bwMode="auto">
              <a:xfrm>
                <a:off x="2245658" y="2809725"/>
                <a:ext cx="1447800" cy="2743200"/>
              </a:xfrm>
              <a:prstGeom prst="round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20099" y="2811534"/>
                <a:ext cx="1601732" cy="2031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 substrate cleaned using Acetone</a:t>
                </a:r>
              </a:p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Seeded using 10% Acetone and diamond solution.</a:t>
                </a: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2177302" y="4790926"/>
              <a:ext cx="1459420" cy="1219200"/>
              <a:chOff x="2096620" y="4790926"/>
              <a:chExt cx="1459420" cy="1219200"/>
            </a:xfrm>
          </p:grpSpPr>
          <p:sp>
            <p:nvSpPr>
              <p:cNvPr id="35" name="Oval 34"/>
              <p:cNvSpPr/>
              <p:nvPr/>
            </p:nvSpPr>
            <p:spPr bwMode="auto">
              <a:xfrm>
                <a:off x="2191872" y="4790926"/>
                <a:ext cx="1295399" cy="1219200"/>
              </a:xfrm>
              <a:prstGeom prst="ellipse">
                <a:avLst/>
              </a:prstGeom>
              <a:solidFill>
                <a:schemeClr val="accent1">
                  <a:lumMod val="50000"/>
                  <a:alpha val="77000"/>
                </a:schemeClr>
              </a:solidFill>
              <a:effectLst/>
              <a:scene3d>
                <a:camera prst="obliqueTopRigh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096620" y="5001161"/>
                <a:ext cx="1459420" cy="64633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Substrate pretreatment</a:t>
                </a:r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8203094" y="2915856"/>
            <a:ext cx="1794281" cy="3183032"/>
            <a:chOff x="8637002" y="2836619"/>
            <a:chExt cx="1794281" cy="3183032"/>
          </a:xfrm>
          <a:effectLst>
            <a:reflection blurRad="6350" stA="50000" endA="300" endPos="20000" dist="101600" dir="5400000" sy="-100000" algn="bl" rotWithShape="0"/>
          </a:effectLst>
        </p:grpSpPr>
        <p:grpSp>
          <p:nvGrpSpPr>
            <p:cNvPr id="79" name="Group 78"/>
            <p:cNvGrpSpPr/>
            <p:nvPr/>
          </p:nvGrpSpPr>
          <p:grpSpPr>
            <a:xfrm>
              <a:off x="8637002" y="2836619"/>
              <a:ext cx="1794281" cy="2743200"/>
              <a:chOff x="8637002" y="2836619"/>
              <a:chExt cx="1794281" cy="2743200"/>
            </a:xfrm>
          </p:grpSpPr>
          <p:sp>
            <p:nvSpPr>
              <p:cNvPr id="39" name="Round Same Side Corner Rectangle 38"/>
              <p:cNvSpPr/>
              <p:nvPr/>
            </p:nvSpPr>
            <p:spPr bwMode="auto">
              <a:xfrm>
                <a:off x="8637002" y="2836619"/>
                <a:ext cx="1588859" cy="2743200"/>
              </a:xfrm>
              <a:prstGeom prst="round2SameRect">
                <a:avLst/>
              </a:prstGeom>
              <a:gradFill>
                <a:gsLst>
                  <a:gs pos="28000">
                    <a:schemeClr val="accent1">
                      <a:lumMod val="50000"/>
                    </a:schemeClr>
                  </a:gs>
                  <a:gs pos="89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8668377" y="4099678"/>
                <a:ext cx="17629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Time: 24hrs</a:t>
                </a:r>
              </a:p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Heater: 500 °C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8668377" y="4800451"/>
              <a:ext cx="1459420" cy="1219200"/>
              <a:chOff x="8668377" y="4800451"/>
              <a:chExt cx="1459420" cy="1219200"/>
            </a:xfrm>
          </p:grpSpPr>
          <p:sp>
            <p:nvSpPr>
              <p:cNvPr id="40" name="Oval 39"/>
              <p:cNvSpPr/>
              <p:nvPr/>
            </p:nvSpPr>
            <p:spPr bwMode="auto">
              <a:xfrm>
                <a:off x="8668892" y="4800451"/>
                <a:ext cx="1372302" cy="1219200"/>
              </a:xfrm>
              <a:prstGeom prst="ellipse">
                <a:avLst/>
              </a:prstGeom>
              <a:solidFill>
                <a:schemeClr val="accent1">
                  <a:lumMod val="50000"/>
                  <a:alpha val="77000"/>
                </a:schemeClr>
              </a:solidFill>
              <a:effectLst/>
              <a:scene3d>
                <a:camera prst="obliqueTopRigh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8668377" y="4983791"/>
                <a:ext cx="14594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Deposition time, Heater temp.</a:t>
                </a:r>
              </a:p>
            </p:txBody>
          </p:sp>
        </p:grpSp>
      </p:grpSp>
      <p:grpSp>
        <p:nvGrpSpPr>
          <p:cNvPr id="81" name="Group 80"/>
          <p:cNvGrpSpPr/>
          <p:nvPr/>
        </p:nvGrpSpPr>
        <p:grpSpPr>
          <a:xfrm>
            <a:off x="6405946" y="2915861"/>
            <a:ext cx="1918228" cy="3173507"/>
            <a:chOff x="6839859" y="2836619"/>
            <a:chExt cx="1918228" cy="3173507"/>
          </a:xfrm>
          <a:effectLst>
            <a:reflection blurRad="6350" stA="50000" endA="300" endPos="20000" dist="101600" dir="5400000" sy="-100000" algn="bl" rotWithShape="0"/>
          </a:effectLst>
        </p:grpSpPr>
        <p:grpSp>
          <p:nvGrpSpPr>
            <p:cNvPr id="78" name="Group 77"/>
            <p:cNvGrpSpPr/>
            <p:nvPr/>
          </p:nvGrpSpPr>
          <p:grpSpPr>
            <a:xfrm>
              <a:off x="6839859" y="2836619"/>
              <a:ext cx="1918228" cy="2743200"/>
              <a:chOff x="6839859" y="2836619"/>
              <a:chExt cx="1918228" cy="2743200"/>
            </a:xfrm>
          </p:grpSpPr>
          <p:sp>
            <p:nvSpPr>
              <p:cNvPr id="58" name="Round Same Side Corner Rectangle 57"/>
              <p:cNvSpPr/>
              <p:nvPr/>
            </p:nvSpPr>
            <p:spPr bwMode="auto">
              <a:xfrm>
                <a:off x="7001994" y="2836619"/>
                <a:ext cx="1548405" cy="2743200"/>
              </a:xfrm>
              <a:prstGeom prst="round2SameRect">
                <a:avLst/>
              </a:prstGeom>
              <a:gradFill>
                <a:gsLst>
                  <a:gs pos="28000">
                    <a:schemeClr val="accent1">
                      <a:lumMod val="50000"/>
                    </a:schemeClr>
                  </a:gs>
                  <a:gs pos="89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839859" y="4046922"/>
                <a:ext cx="19182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Substrate temp.:</a:t>
                </a:r>
              </a:p>
              <a:p>
                <a:pPr algn="ctr"/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~700°C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7008721" y="4790926"/>
              <a:ext cx="1459420" cy="1219200"/>
              <a:chOff x="7008721" y="4790926"/>
              <a:chExt cx="1459420" cy="1219200"/>
            </a:xfrm>
          </p:grpSpPr>
          <p:sp>
            <p:nvSpPr>
              <p:cNvPr id="59" name="Oval 58"/>
              <p:cNvSpPr/>
              <p:nvPr/>
            </p:nvSpPr>
            <p:spPr bwMode="auto">
              <a:xfrm>
                <a:off x="7040095" y="4790926"/>
                <a:ext cx="1371600" cy="1219200"/>
              </a:xfrm>
              <a:prstGeom prst="ellipse">
                <a:avLst/>
              </a:prstGeom>
              <a:solidFill>
                <a:schemeClr val="accent1">
                  <a:lumMod val="50000"/>
                  <a:alpha val="77000"/>
                </a:schemeClr>
              </a:solidFill>
              <a:effectLst/>
              <a:scene3d>
                <a:camera prst="obliqueTopRigh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5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7008721" y="5031391"/>
                <a:ext cx="14594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Substrate temperature</a:t>
                </a: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4880973" y="2915857"/>
            <a:ext cx="1918228" cy="3173506"/>
            <a:chOff x="5314884" y="2836619"/>
            <a:chExt cx="1918228" cy="3173507"/>
          </a:xfrm>
          <a:effectLst>
            <a:reflection blurRad="6350" stA="50000" endA="300" endPos="20000" dist="101600" dir="5400000" sy="-100000" algn="bl" rotWithShape="0"/>
          </a:effectLst>
        </p:grpSpPr>
        <p:grpSp>
          <p:nvGrpSpPr>
            <p:cNvPr id="77" name="Group 76"/>
            <p:cNvGrpSpPr/>
            <p:nvPr/>
          </p:nvGrpSpPr>
          <p:grpSpPr>
            <a:xfrm>
              <a:off x="5314884" y="2836619"/>
              <a:ext cx="1918228" cy="2743200"/>
              <a:chOff x="5314884" y="2836619"/>
              <a:chExt cx="1918228" cy="2743200"/>
            </a:xfrm>
          </p:grpSpPr>
          <p:sp>
            <p:nvSpPr>
              <p:cNvPr id="49" name="Round Same Side Corner Rectangle 48"/>
              <p:cNvSpPr/>
              <p:nvPr/>
            </p:nvSpPr>
            <p:spPr bwMode="auto">
              <a:xfrm>
                <a:off x="5372099" y="2836619"/>
                <a:ext cx="1580175" cy="2743200"/>
              </a:xfrm>
              <a:prstGeom prst="round2SameRect">
                <a:avLst/>
              </a:prstGeom>
              <a:gradFill>
                <a:gsLst>
                  <a:gs pos="28000">
                    <a:schemeClr val="accent1">
                      <a:lumMod val="50000"/>
                    </a:schemeClr>
                  </a:gs>
                  <a:gs pos="89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314884" y="4185036"/>
                <a:ext cx="19182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Power: 1000 W</a:t>
                </a:r>
              </a:p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Pressure: 40Torr</a:t>
                </a: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5380439" y="4790926"/>
              <a:ext cx="1459420" cy="1219200"/>
              <a:chOff x="5380439" y="4790926"/>
              <a:chExt cx="1459420" cy="1219200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5401795" y="4790926"/>
                <a:ext cx="1352550" cy="1219200"/>
              </a:xfrm>
              <a:prstGeom prst="ellipse">
                <a:avLst/>
              </a:prstGeom>
              <a:solidFill>
                <a:schemeClr val="accent1">
                  <a:lumMod val="50000"/>
                  <a:alpha val="77000"/>
                </a:schemeClr>
              </a:solidFill>
              <a:effectLst/>
              <a:scene3d>
                <a:camera prst="obliqueTopRigh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380439" y="4876562"/>
                <a:ext cx="14594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Microwave power and Gas pressure</a:t>
                </a:r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3286842" y="2915859"/>
            <a:ext cx="1821171" cy="3173506"/>
            <a:chOff x="3720753" y="2836619"/>
            <a:chExt cx="1821171" cy="3173507"/>
          </a:xfrm>
          <a:effectLst>
            <a:reflection blurRad="6350" stA="50000" endA="300" endPos="20000" dist="101600" dir="5400000" sy="-100000" algn="bl" rotWithShape="0"/>
          </a:effectLst>
        </p:grpSpPr>
        <p:grpSp>
          <p:nvGrpSpPr>
            <p:cNvPr id="76" name="Group 75"/>
            <p:cNvGrpSpPr/>
            <p:nvPr/>
          </p:nvGrpSpPr>
          <p:grpSpPr>
            <a:xfrm>
              <a:off x="3720753" y="2836619"/>
              <a:ext cx="1821171" cy="2743200"/>
              <a:chOff x="3720753" y="2836619"/>
              <a:chExt cx="1821171" cy="2743200"/>
            </a:xfrm>
          </p:grpSpPr>
          <p:sp>
            <p:nvSpPr>
              <p:cNvPr id="44" name="Round Same Side Corner Rectangle 43"/>
              <p:cNvSpPr/>
              <p:nvPr/>
            </p:nvSpPr>
            <p:spPr bwMode="auto">
              <a:xfrm>
                <a:off x="3792070" y="2836619"/>
                <a:ext cx="1522814" cy="2743200"/>
              </a:xfrm>
              <a:prstGeom prst="round2SameRect">
                <a:avLst/>
              </a:prstGeom>
              <a:gradFill>
                <a:gsLst>
                  <a:gs pos="28000">
                    <a:schemeClr val="accent1">
                      <a:lumMod val="50000"/>
                    </a:schemeClr>
                  </a:gs>
                  <a:gs pos="89000">
                    <a:schemeClr val="accent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3720753" y="3919530"/>
                <a:ext cx="182117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AU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198sccm</a:t>
                </a:r>
              </a:p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</a:t>
                </a:r>
                <a:r>
                  <a:rPr lang="en-AU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2sccm</a:t>
                </a:r>
              </a:p>
              <a:p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AU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AU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0.0-1.5sccm</a:t>
                </a:r>
                <a:endParaRPr lang="en-A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3771207" y="4790926"/>
              <a:ext cx="1459420" cy="1219200"/>
              <a:chOff x="3771207" y="4790926"/>
              <a:chExt cx="1459420" cy="1219200"/>
            </a:xfrm>
          </p:grpSpPr>
          <p:sp>
            <p:nvSpPr>
              <p:cNvPr id="45" name="Oval 44"/>
              <p:cNvSpPr/>
              <p:nvPr/>
            </p:nvSpPr>
            <p:spPr bwMode="auto">
              <a:xfrm>
                <a:off x="3792071" y="4790926"/>
                <a:ext cx="1371600" cy="1219200"/>
              </a:xfrm>
              <a:prstGeom prst="ellipse">
                <a:avLst/>
              </a:prstGeom>
              <a:solidFill>
                <a:schemeClr val="accent1">
                  <a:lumMod val="50000"/>
                  <a:alpha val="77000"/>
                </a:schemeClr>
              </a:solidFill>
              <a:effectLst/>
              <a:scene3d>
                <a:camera prst="obliqueTopRigh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3771207" y="5149185"/>
                <a:ext cx="1459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Gas flowrates</a:t>
                </a:r>
              </a:p>
            </p:txBody>
          </p:sp>
        </p:grpSp>
      </p:grpSp>
      <p:pic>
        <p:nvPicPr>
          <p:cNvPr id="85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0110" y="5749226"/>
            <a:ext cx="994839" cy="9929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13182" b="30983"/>
          <a:stretch/>
        </p:blipFill>
        <p:spPr>
          <a:xfrm>
            <a:off x="3371502" y="3175486"/>
            <a:ext cx="1522002" cy="7503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9" b="18377"/>
          <a:stretch/>
        </p:blipFill>
        <p:spPr>
          <a:xfrm>
            <a:off x="4924229" y="2984593"/>
            <a:ext cx="1575799" cy="749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1" b="26895"/>
          <a:stretch/>
        </p:blipFill>
        <p:spPr>
          <a:xfrm>
            <a:off x="4956986" y="3661656"/>
            <a:ext cx="1536316" cy="661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75" y="2930571"/>
            <a:ext cx="1684622" cy="1263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3" t="13693" b="19640"/>
          <a:stretch/>
        </p:blipFill>
        <p:spPr>
          <a:xfrm>
            <a:off x="8139216" y="3020319"/>
            <a:ext cx="1687869" cy="967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6" r="24614"/>
          <a:stretch/>
        </p:blipFill>
        <p:spPr>
          <a:xfrm>
            <a:off x="9845659" y="435243"/>
            <a:ext cx="2353069" cy="52238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23521" y="1415367"/>
            <a:ext cx="3263585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Seki </a:t>
            </a:r>
            <a:r>
              <a:rPr lang="en-A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Technotron</a:t>
            </a:r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MPCVD system</a:t>
            </a:r>
            <a:endParaRPr lang="en-A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www.anff-nsw.org/wp-content/uploads/2018/05/generic-news-item-600x6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907" y="5741707"/>
            <a:ext cx="1000511" cy="10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Straight Arrow Connector 53"/>
          <p:cNvCxnSpPr/>
          <p:nvPr/>
        </p:nvCxnSpPr>
        <p:spPr>
          <a:xfrm flipH="1">
            <a:off x="9575182" y="1728428"/>
            <a:ext cx="270477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6" r="37434" b="42972"/>
          <a:stretch/>
        </p:blipFill>
        <p:spPr>
          <a:xfrm>
            <a:off x="6008154" y="435242"/>
            <a:ext cx="3837655" cy="243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2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16704" cy="42853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Freeform 4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984147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71598 h 6858000"/>
              <a:gd name="connsiteX5" fmla="*/ 147021 w 12192000"/>
              <a:gd name="connsiteY5" fmla="*/ 1535424 h 6858000"/>
              <a:gd name="connsiteX6" fmla="*/ 3379031 w 12192000"/>
              <a:gd name="connsiteY6" fmla="*/ 1470415 h 6858000"/>
              <a:gd name="connsiteX7" fmla="*/ 5980982 w 12192000"/>
              <a:gd name="connsiteY7" fmla="*/ 3766 h 6858000"/>
              <a:gd name="connsiteX8" fmla="*/ 0 w 12192000"/>
              <a:gd name="connsiteY8" fmla="*/ 0 h 6858000"/>
              <a:gd name="connsiteX9" fmla="*/ 2117299 w 12192000"/>
              <a:gd name="connsiteY9" fmla="*/ 0 h 6858000"/>
              <a:gd name="connsiteX10" fmla="*/ 6715 w 12192000"/>
              <a:gd name="connsiteY10" fmla="*/ 24681 h 6858000"/>
              <a:gd name="connsiteX11" fmla="*/ 0 w 12192000"/>
              <a:gd name="connsiteY11" fmla="*/ 577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984147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71598"/>
                </a:lnTo>
                <a:lnTo>
                  <a:pt x="147021" y="1535424"/>
                </a:lnTo>
                <a:cubicBezTo>
                  <a:pt x="936779" y="1830926"/>
                  <a:pt x="2129812" y="1830819"/>
                  <a:pt x="3379031" y="1470415"/>
                </a:cubicBezTo>
                <a:cubicBezTo>
                  <a:pt x="4503329" y="1146051"/>
                  <a:pt x="5433653" y="598938"/>
                  <a:pt x="5980982" y="3766"/>
                </a:cubicBezTo>
                <a:close/>
                <a:moveTo>
                  <a:pt x="0" y="0"/>
                </a:moveTo>
                <a:lnTo>
                  <a:pt x="2117299" y="0"/>
                </a:lnTo>
                <a:lnTo>
                  <a:pt x="6715" y="24681"/>
                </a:lnTo>
                <a:lnTo>
                  <a:pt x="0" y="57754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t="38534" r="10706"/>
          <a:stretch>
            <a:fillRect/>
          </a:stretch>
        </p:blipFill>
        <p:spPr>
          <a:xfrm rot="20634417">
            <a:off x="-158445" y="-717557"/>
            <a:ext cx="5609163" cy="2189605"/>
          </a:xfrm>
          <a:custGeom>
            <a:avLst/>
            <a:gdLst>
              <a:gd name="connsiteX0" fmla="*/ 567003 w 8460114"/>
              <a:gd name="connsiteY0" fmla="*/ 0 h 3307494"/>
              <a:gd name="connsiteX1" fmla="*/ 8460114 w 8460114"/>
              <a:gd name="connsiteY1" fmla="*/ 2277192 h 3307494"/>
              <a:gd name="connsiteX2" fmla="*/ 8387147 w 8460114"/>
              <a:gd name="connsiteY2" fmla="*/ 2328404 h 3307494"/>
              <a:gd name="connsiteX3" fmla="*/ 4431393 w 8460114"/>
              <a:gd name="connsiteY3" fmla="*/ 3307494 h 3307494"/>
              <a:gd name="connsiteX4" fmla="*/ 180529 w 8460114"/>
              <a:gd name="connsiteY4" fmla="*/ 2121281 h 3307494"/>
              <a:gd name="connsiteX5" fmla="*/ 0 w 8460114"/>
              <a:gd name="connsiteY5" fmla="*/ 1965322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0114" h="3307494">
                <a:moveTo>
                  <a:pt x="567003" y="0"/>
                </a:moveTo>
                <a:lnTo>
                  <a:pt x="8460114" y="2277192"/>
                </a:lnTo>
                <a:lnTo>
                  <a:pt x="8387147" y="2328404"/>
                </a:lnTo>
                <a:cubicBezTo>
                  <a:pt x="7446895" y="2926359"/>
                  <a:pt x="6023951" y="3307494"/>
                  <a:pt x="4431393" y="3307494"/>
                </a:cubicBezTo>
                <a:cubicBezTo>
                  <a:pt x="2661884" y="3307494"/>
                  <a:pt x="1101774" y="2836957"/>
                  <a:pt x="180529" y="2121281"/>
                </a:cubicBezTo>
                <a:lnTo>
                  <a:pt x="0" y="1965322"/>
                </a:lnTo>
                <a:close/>
              </a:path>
            </a:pathLst>
          </a:cu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72559" y="201393"/>
            <a:ext cx="3579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C-H-O </a:t>
            </a:r>
            <a:r>
              <a:rPr lang="en-A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6574" y="6322701"/>
            <a:ext cx="6309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K. Bachmann, D. Leers, and H. Lydtin, “Towards a General Concept of Diamond Chemical Vapor-Deposition,” </a:t>
            </a:r>
            <a:r>
              <a:rPr lang="en-AU"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Diam. Relat. Mat.</a:t>
            </a:r>
            <a:r>
              <a:rPr lang="en-AU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vol. 1, no. 1, pp. 1–12, 1991.</a:t>
            </a:r>
            <a:endParaRPr lang="en-A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39" y="1764129"/>
            <a:ext cx="5314231" cy="45017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500465" y="2655772"/>
                <a:ext cx="2026003" cy="5087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.∑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465" y="2655772"/>
                <a:ext cx="2026003" cy="508794"/>
              </a:xfrm>
              <a:prstGeom prst="rect">
                <a:avLst/>
              </a:prstGeom>
              <a:blipFill>
                <a:blip r:embed="rId5"/>
                <a:stretch>
                  <a:fillRect t="-104819" b="-15903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446061" y="2477313"/>
                <a:ext cx="2170722" cy="5124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AU">
                              <a:latin typeface="Cambria Math" panose="02040503050406030204" pitchFamily="18" charset="0"/>
                            </a:rPr>
                            <m:t>.</m:t>
                          </m:r>
                          <m:nary>
                            <m:naryPr>
                              <m:chr m:val="∑"/>
                              <m:grow m:val="on"/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/>
                          </m:nary>
                        </m:sub>
                      </m:sSub>
                      <m:r>
                        <a:rPr lang="en-AU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AU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061" y="2477313"/>
                <a:ext cx="2170722" cy="512448"/>
              </a:xfrm>
              <a:prstGeom prst="rect">
                <a:avLst/>
              </a:prstGeom>
              <a:blipFill>
                <a:blip r:embed="rId6"/>
                <a:stretch>
                  <a:fillRect t="-102381" r="-562" b="-15714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05504" y="5816825"/>
                <a:ext cx="2222083" cy="5125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AU">
                              <a:latin typeface="Cambria Math" panose="02040503050406030204" pitchFamily="18" charset="0"/>
                            </a:rPr>
                            <m:t>.</m:t>
                          </m:r>
                          <m:nary>
                            <m:naryPr>
                              <m:chr m:val="∑"/>
                              <m:grow m:val="on"/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/>
                          </m:nary>
                        </m:sub>
                      </m:sSub>
                      <m:r>
                        <a:rPr lang="en-AU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𝑂</m:t>
                          </m:r>
                        </m:num>
                        <m:den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n-AU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504" y="5816825"/>
                <a:ext cx="2222083" cy="512513"/>
              </a:xfrm>
              <a:prstGeom prst="rect">
                <a:avLst/>
              </a:prstGeom>
              <a:blipFill>
                <a:blip r:embed="rId7"/>
                <a:stretch>
                  <a:fillRect t="-102381" b="-15714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1368839" y="6329335"/>
            <a:ext cx="377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C-H-O composition diagram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103621" y="3909247"/>
            <a:ext cx="3463290" cy="1920762"/>
            <a:chOff x="7107556" y="2566028"/>
            <a:chExt cx="3463290" cy="1920762"/>
          </a:xfrm>
        </p:grpSpPr>
        <p:sp>
          <p:nvSpPr>
            <p:cNvPr id="36" name="Round Diagonal Corner Rectangle 35"/>
            <p:cNvSpPr/>
            <p:nvPr/>
          </p:nvSpPr>
          <p:spPr>
            <a:xfrm>
              <a:off x="7107556" y="2566028"/>
              <a:ext cx="3463290" cy="1920762"/>
            </a:xfrm>
            <a:prstGeom prst="round2DiagRect">
              <a:avLst/>
            </a:prstGeom>
            <a:solidFill>
              <a:srgbClr val="002060">
                <a:alpha val="86000"/>
              </a:srgb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7736142" y="3183841"/>
                  <a:ext cx="2206117" cy="3931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AU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AU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AU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/>
                            </m:nary>
                          </m:sub>
                        </m:sSub>
                        <m:r>
                          <a:rPr lang="en-AU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AU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~0.7−0.4</m:t>
                        </m:r>
                      </m:oMath>
                    </m:oMathPara>
                  </a14:m>
                  <a:endParaRPr lang="en-AU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6142" y="3183841"/>
                  <a:ext cx="2206117" cy="393185"/>
                </a:xfrm>
                <a:prstGeom prst="rect">
                  <a:avLst/>
                </a:prstGeom>
                <a:blipFill>
                  <a:blip r:embed="rId8"/>
                  <a:stretch>
                    <a:fillRect t="-54688" b="-131250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8073819" y="3536425"/>
                  <a:ext cx="1431354" cy="3942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AU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A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AU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.∑</m:t>
                          </m:r>
                        </m:sub>
                      </m:sSub>
                      <m:r>
                        <a:rPr lang="en-AU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AU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0.995</a:t>
                  </a:r>
                  <a:endPara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3819" y="3536425"/>
                  <a:ext cx="1431354" cy="394210"/>
                </a:xfrm>
                <a:prstGeom prst="rect">
                  <a:avLst/>
                </a:prstGeom>
                <a:blipFill>
                  <a:blip r:embed="rId9"/>
                  <a:stretch>
                    <a:fillRect t="-7692" r="-2979" b="-16923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7559786" y="3852384"/>
                  <a:ext cx="2735044" cy="3931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AU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AU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AU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/>
                            </m:nary>
                          </m:sub>
                        </m:sSub>
                        <m:r>
                          <a:rPr lang="en-AU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AU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~0.003−0.007</m:t>
                        </m:r>
                      </m:oMath>
                    </m:oMathPara>
                  </a14:m>
                  <a:endParaRPr lang="en-AU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786" y="3852384"/>
                  <a:ext cx="2735044" cy="393185"/>
                </a:xfrm>
                <a:prstGeom prst="rect">
                  <a:avLst/>
                </a:prstGeom>
                <a:blipFill>
                  <a:blip r:embed="rId10"/>
                  <a:stretch>
                    <a:fillRect t="-53846" b="-127692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7160445" y="1511579"/>
            <a:ext cx="3472412" cy="1785973"/>
            <a:chOff x="6963052" y="738223"/>
            <a:chExt cx="3472412" cy="1261521"/>
          </a:xfrm>
        </p:grpSpPr>
        <p:sp>
          <p:nvSpPr>
            <p:cNvPr id="44" name="Round Diagonal Corner Rectangle 43"/>
            <p:cNvSpPr/>
            <p:nvPr/>
          </p:nvSpPr>
          <p:spPr>
            <a:xfrm>
              <a:off x="6963052" y="744859"/>
              <a:ext cx="3443869" cy="1254885"/>
            </a:xfrm>
            <a:prstGeom prst="round2DiagRect">
              <a:avLst/>
            </a:prstGeom>
            <a:solidFill>
              <a:srgbClr val="002060">
                <a:alpha val="86000"/>
              </a:srgb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7210374" y="738223"/>
                  <a:ext cx="3225090" cy="11739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Expected chemical reactions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AU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𝐶𝑂</m:t>
                        </m:r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n-AU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𝐶𝑂</m:t>
                        </m:r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→</m:t>
                        </m:r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AU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n-AU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ts val="1800"/>
                    </a:lnSpc>
                  </a:pPr>
                  <a:r>
                    <a:rPr lang="en-AU" sz="11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A. </a:t>
                  </a:r>
                  <a:r>
                    <a:rPr lang="en-AU" sz="1100" dirty="0" err="1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Inspektor</a:t>
                  </a:r>
                  <a:r>
                    <a:rPr lang="en-AU" sz="11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Y. </a:t>
                  </a:r>
                  <a:r>
                    <a:rPr lang="en-AU" sz="1100" dirty="0" err="1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Liou</a:t>
                  </a:r>
                  <a:r>
                    <a:rPr lang="en-AU" sz="11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T. </a:t>
                  </a:r>
                  <a:r>
                    <a:rPr lang="en-AU" sz="1100" dirty="0" err="1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Mckenna</a:t>
                  </a:r>
                  <a:r>
                    <a:rPr lang="en-AU" sz="11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and R. </a:t>
                  </a:r>
                  <a:r>
                    <a:rPr lang="en-AU" sz="1100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Messier, </a:t>
                  </a:r>
                  <a:r>
                    <a:rPr lang="en-AU" sz="1100" i="1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Surf.</a:t>
                  </a:r>
                  <a:r>
                    <a:rPr lang="en-AU" sz="1100" i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Coatings Technol.</a:t>
                  </a:r>
                  <a:r>
                    <a:rPr lang="en-AU" sz="11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vol. </a:t>
                  </a:r>
                  <a:r>
                    <a:rPr lang="en-AU" sz="1100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39/40, </a:t>
                  </a:r>
                  <a:r>
                    <a:rPr lang="en-AU" sz="11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p. 211, 1989</a:t>
                  </a:r>
                  <a:r>
                    <a:rPr lang="en-AU" sz="1100" dirty="0" smtClean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 </a:t>
                  </a: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0374" y="738223"/>
                  <a:ext cx="3225090" cy="1173948"/>
                </a:xfrm>
                <a:prstGeom prst="rect">
                  <a:avLst/>
                </a:prstGeom>
                <a:blipFill>
                  <a:blip r:embed="rId11"/>
                  <a:stretch>
                    <a:fillRect l="-1512" t="-2198" b="-366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24"/>
          <p:cNvSpPr txBox="1"/>
          <p:nvPr/>
        </p:nvSpPr>
        <p:spPr>
          <a:xfrm>
            <a:off x="7133526" y="4073532"/>
            <a:ext cx="3579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 fraction of gas composition</a:t>
            </a:r>
          </a:p>
        </p:txBody>
      </p:sp>
    </p:spTree>
    <p:extLst>
      <p:ext uri="{BB962C8B-B14F-4D97-AF65-F5344CB8AC3E}">
        <p14:creationId xmlns:p14="http://schemas.microsoft.com/office/powerpoint/2010/main" val="291524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9272" y="-69562"/>
            <a:ext cx="12211273" cy="6927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Freeform 8"/>
          <p:cNvSpPr/>
          <p:nvPr/>
        </p:nvSpPr>
        <p:spPr>
          <a:xfrm>
            <a:off x="591673" y="-69561"/>
            <a:ext cx="11600331" cy="6917889"/>
          </a:xfrm>
          <a:custGeom>
            <a:avLst/>
            <a:gdLst>
              <a:gd name="connsiteX0" fmla="*/ 444998 w 11473853"/>
              <a:gd name="connsiteY0" fmla="*/ 0 h 6858000"/>
              <a:gd name="connsiteX1" fmla="*/ 11473853 w 11473853"/>
              <a:gd name="connsiteY1" fmla="*/ 0 h 6858000"/>
              <a:gd name="connsiteX2" fmla="*/ 11473853 w 11473853"/>
              <a:gd name="connsiteY2" fmla="*/ 6858000 h 6858000"/>
              <a:gd name="connsiteX3" fmla="*/ 0 w 11473853"/>
              <a:gd name="connsiteY3" fmla="*/ 6858000 h 6858000"/>
              <a:gd name="connsiteX4" fmla="*/ 37189 w 11473853"/>
              <a:gd name="connsiteY4" fmla="*/ 6813446 h 6858000"/>
              <a:gd name="connsiteX5" fmla="*/ 1316959 w 11473853"/>
              <a:gd name="connsiteY5" fmla="*/ 3113911 h 6858000"/>
              <a:gd name="connsiteX6" fmla="*/ 505593 w 11473853"/>
              <a:gd name="connsiteY6" fmla="*/ 980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853" h="6858000">
                <a:moveTo>
                  <a:pt x="444998" y="0"/>
                </a:moveTo>
                <a:lnTo>
                  <a:pt x="11473853" y="0"/>
                </a:lnTo>
                <a:lnTo>
                  <a:pt x="11473853" y="6858000"/>
                </a:lnTo>
                <a:lnTo>
                  <a:pt x="0" y="6858000"/>
                </a:lnTo>
                <a:lnTo>
                  <a:pt x="37189" y="6813446"/>
                </a:lnTo>
                <a:cubicBezTo>
                  <a:pt x="836688" y="5808093"/>
                  <a:pt x="1316959" y="4519207"/>
                  <a:pt x="1316959" y="3113911"/>
                </a:cubicBezTo>
                <a:cubicBezTo>
                  <a:pt x="1316959" y="2009750"/>
                  <a:pt x="1020465" y="977455"/>
                  <a:pt x="505593" y="9808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rcRect l="84327"/>
          <a:stretch>
            <a:fillRect/>
          </a:stretch>
        </p:blipFill>
        <p:spPr>
          <a:xfrm flipH="1">
            <a:off x="-19274" y="-69260"/>
            <a:ext cx="1810600" cy="6927260"/>
          </a:xfrm>
          <a:custGeom>
            <a:avLst/>
            <a:gdLst>
              <a:gd name="connsiteX0" fmla="*/ 1910973 w 1910973"/>
              <a:gd name="connsiteY0" fmla="*/ 0 h 6858594"/>
              <a:gd name="connsiteX1" fmla="*/ 872328 w 1910973"/>
              <a:gd name="connsiteY1" fmla="*/ 0 h 6858594"/>
              <a:gd name="connsiteX2" fmla="*/ 811366 w 1910973"/>
              <a:gd name="connsiteY2" fmla="*/ 98683 h 6858594"/>
              <a:gd name="connsiteX3" fmla="*/ 0 w 1910973"/>
              <a:gd name="connsiteY3" fmla="*/ 3114505 h 6858594"/>
              <a:gd name="connsiteX4" fmla="*/ 1279770 w 1910973"/>
              <a:gd name="connsiteY4" fmla="*/ 6814040 h 6858594"/>
              <a:gd name="connsiteX5" fmla="*/ 1316959 w 1910973"/>
              <a:gd name="connsiteY5" fmla="*/ 6858594 h 6858594"/>
              <a:gd name="connsiteX6" fmla="*/ 1910973 w 1910973"/>
              <a:gd name="connsiteY6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973" h="6858594">
                <a:moveTo>
                  <a:pt x="1910973" y="0"/>
                </a:moveTo>
                <a:lnTo>
                  <a:pt x="872328" y="0"/>
                </a:lnTo>
                <a:lnTo>
                  <a:pt x="811366" y="98683"/>
                </a:lnTo>
                <a:cubicBezTo>
                  <a:pt x="296494" y="978049"/>
                  <a:pt x="0" y="2010344"/>
                  <a:pt x="0" y="3114505"/>
                </a:cubicBezTo>
                <a:cubicBezTo>
                  <a:pt x="0" y="4519801"/>
                  <a:pt x="480271" y="5808687"/>
                  <a:pt x="1279770" y="6814040"/>
                </a:cubicBezTo>
                <a:lnTo>
                  <a:pt x="1316959" y="6858594"/>
                </a:lnTo>
                <a:lnTo>
                  <a:pt x="1910973" y="6858594"/>
                </a:lnTo>
                <a:close/>
              </a:path>
            </a:pathLst>
          </a:custGeom>
          <a:effectLst>
            <a:outerShdw blurRad="50800" dist="50800" dir="5400000" sx="77000" sy="77000" algn="ctr" rotWithShape="0">
              <a:srgbClr val="000000"/>
            </a:outerShdw>
          </a:effectLst>
        </p:spPr>
      </p:pic>
      <p:pic>
        <p:nvPicPr>
          <p:cNvPr id="42" name="Content Placeholder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75617" y="62798"/>
            <a:ext cx="41061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Analysis</a:t>
            </a:r>
          </a:p>
          <a:p>
            <a:r>
              <a:rPr lang="en-A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(Raman Spectroscopy)</a:t>
            </a:r>
            <a:endParaRPr lang="en-A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1326" y="6318315"/>
            <a:ext cx="900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11. Raman spectra of DTFs prepared by varying the oxygen concentration (0.0-1.5sccm) </a:t>
            </a:r>
            <a:endParaRPr lang="en-A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244940"/>
              </p:ext>
            </p:extLst>
          </p:nvPr>
        </p:nvGraphicFramePr>
        <p:xfrm>
          <a:off x="2746562" y="1322402"/>
          <a:ext cx="7012411" cy="4924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Graph" r:id="rId5" imgW="4132440" imgH="2901600" progId="Origin50.Graph">
                  <p:embed/>
                </p:oleObj>
              </mc:Choice>
              <mc:Fallback>
                <p:oleObj name="Graph" r:id="rId5" imgW="413244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46562" y="1322402"/>
                        <a:ext cx="7012411" cy="49245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678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16704" cy="42853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Freeform 4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984147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71598 h 6858000"/>
              <a:gd name="connsiteX5" fmla="*/ 147021 w 12192000"/>
              <a:gd name="connsiteY5" fmla="*/ 1535424 h 6858000"/>
              <a:gd name="connsiteX6" fmla="*/ 3379031 w 12192000"/>
              <a:gd name="connsiteY6" fmla="*/ 1470415 h 6858000"/>
              <a:gd name="connsiteX7" fmla="*/ 5980982 w 12192000"/>
              <a:gd name="connsiteY7" fmla="*/ 3766 h 6858000"/>
              <a:gd name="connsiteX8" fmla="*/ 0 w 12192000"/>
              <a:gd name="connsiteY8" fmla="*/ 0 h 6858000"/>
              <a:gd name="connsiteX9" fmla="*/ 2117299 w 12192000"/>
              <a:gd name="connsiteY9" fmla="*/ 0 h 6858000"/>
              <a:gd name="connsiteX10" fmla="*/ 6715 w 12192000"/>
              <a:gd name="connsiteY10" fmla="*/ 24681 h 6858000"/>
              <a:gd name="connsiteX11" fmla="*/ 0 w 12192000"/>
              <a:gd name="connsiteY11" fmla="*/ 577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984147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71598"/>
                </a:lnTo>
                <a:lnTo>
                  <a:pt x="147021" y="1535424"/>
                </a:lnTo>
                <a:cubicBezTo>
                  <a:pt x="936779" y="1830926"/>
                  <a:pt x="2129812" y="1830819"/>
                  <a:pt x="3379031" y="1470415"/>
                </a:cubicBezTo>
                <a:cubicBezTo>
                  <a:pt x="4503329" y="1146051"/>
                  <a:pt x="5433653" y="598938"/>
                  <a:pt x="5980982" y="3766"/>
                </a:cubicBezTo>
                <a:close/>
                <a:moveTo>
                  <a:pt x="0" y="0"/>
                </a:moveTo>
                <a:lnTo>
                  <a:pt x="2117299" y="0"/>
                </a:lnTo>
                <a:lnTo>
                  <a:pt x="6715" y="24681"/>
                </a:lnTo>
                <a:lnTo>
                  <a:pt x="0" y="57754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t="38534" r="10706"/>
          <a:stretch>
            <a:fillRect/>
          </a:stretch>
        </p:blipFill>
        <p:spPr>
          <a:xfrm rot="20634417">
            <a:off x="-158445" y="-717557"/>
            <a:ext cx="5609163" cy="2189605"/>
          </a:xfrm>
          <a:custGeom>
            <a:avLst/>
            <a:gdLst>
              <a:gd name="connsiteX0" fmla="*/ 567003 w 8460114"/>
              <a:gd name="connsiteY0" fmla="*/ 0 h 3307494"/>
              <a:gd name="connsiteX1" fmla="*/ 8460114 w 8460114"/>
              <a:gd name="connsiteY1" fmla="*/ 2277192 h 3307494"/>
              <a:gd name="connsiteX2" fmla="*/ 8387147 w 8460114"/>
              <a:gd name="connsiteY2" fmla="*/ 2328404 h 3307494"/>
              <a:gd name="connsiteX3" fmla="*/ 4431393 w 8460114"/>
              <a:gd name="connsiteY3" fmla="*/ 3307494 h 3307494"/>
              <a:gd name="connsiteX4" fmla="*/ 180529 w 8460114"/>
              <a:gd name="connsiteY4" fmla="*/ 2121281 h 3307494"/>
              <a:gd name="connsiteX5" fmla="*/ 0 w 8460114"/>
              <a:gd name="connsiteY5" fmla="*/ 1965322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0114" h="3307494">
                <a:moveTo>
                  <a:pt x="567003" y="0"/>
                </a:moveTo>
                <a:lnTo>
                  <a:pt x="8460114" y="2277192"/>
                </a:lnTo>
                <a:lnTo>
                  <a:pt x="8387147" y="2328404"/>
                </a:lnTo>
                <a:cubicBezTo>
                  <a:pt x="7446895" y="2926359"/>
                  <a:pt x="6023951" y="3307494"/>
                  <a:pt x="4431393" y="3307494"/>
                </a:cubicBezTo>
                <a:cubicBezTo>
                  <a:pt x="2661884" y="3307494"/>
                  <a:pt x="1101774" y="2836957"/>
                  <a:pt x="180529" y="2121281"/>
                </a:cubicBezTo>
                <a:lnTo>
                  <a:pt x="0" y="1965322"/>
                </a:lnTo>
                <a:close/>
              </a:path>
            </a:pathLst>
          </a:cu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633411" y="48444"/>
            <a:ext cx="667141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(Scanning Electron Microscopy (SEM) )</a:t>
            </a:r>
            <a:endParaRPr lang="en-AU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3661" y="6445479"/>
            <a:ext cx="922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12. SEM micrographs of DTFs prepared by varying the oxygen concentration (0.0-1.5sccm) </a:t>
            </a:r>
            <a:endParaRPr lang="en-A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-39615" y="4135009"/>
            <a:ext cx="5382798" cy="2111987"/>
            <a:chOff x="-39615" y="4135009"/>
            <a:chExt cx="5382798" cy="2111987"/>
          </a:xfrm>
        </p:grpSpPr>
        <p:grpSp>
          <p:nvGrpSpPr>
            <p:cNvPr id="10" name="Group 9"/>
            <p:cNvGrpSpPr/>
            <p:nvPr/>
          </p:nvGrpSpPr>
          <p:grpSpPr>
            <a:xfrm>
              <a:off x="-39615" y="4135009"/>
              <a:ext cx="5382798" cy="2051782"/>
              <a:chOff x="6514318" y="1763984"/>
              <a:chExt cx="5382798" cy="2051782"/>
            </a:xfrm>
          </p:grpSpPr>
          <p:pic>
            <p:nvPicPr>
              <p:cNvPr id="30" name="Picture 29" descr="O:\Home\Fatima Zahra\20-03-18\20-03-18_004.tif"/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165"/>
              <a:stretch/>
            </p:blipFill>
            <p:spPr bwMode="auto">
              <a:xfrm>
                <a:off x="6597431" y="1813775"/>
                <a:ext cx="2582086" cy="200199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189"/>
              <a:stretch/>
            </p:blipFill>
            <p:spPr>
              <a:xfrm>
                <a:off x="9240718" y="1822172"/>
                <a:ext cx="2656398" cy="1993594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6514318" y="1763984"/>
                <a:ext cx="1355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 smtClean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AU" b="1" baseline="-25000" dirty="0" smtClean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AU" b="1" dirty="0" smtClean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=1.0sccm</a:t>
                </a:r>
                <a:endParaRPr lang="en-AU" b="1" dirty="0">
                  <a:solidFill>
                    <a:schemeClr val="accent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0" name="Straight Connector 19"/>
            <p:cNvCxnSpPr/>
            <p:nvPr/>
          </p:nvCxnSpPr>
          <p:spPr>
            <a:xfrm>
              <a:off x="1799469" y="6131150"/>
              <a:ext cx="39543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118279" y="5969997"/>
              <a:ext cx="7060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10µm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4" name="Straight Connector 23"/>
          <p:cNvCxnSpPr/>
          <p:nvPr/>
        </p:nvCxnSpPr>
        <p:spPr>
          <a:xfrm>
            <a:off x="4822219" y="6135105"/>
            <a:ext cx="20466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956245" y="5968795"/>
            <a:ext cx="706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1µm</a:t>
            </a:r>
            <a:endParaRPr lang="en-AU" sz="1200" b="1" dirty="0">
              <a:solidFill>
                <a:schemeClr val="bg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617544" y="4135009"/>
            <a:ext cx="5795802" cy="2111987"/>
            <a:chOff x="5617544" y="4135009"/>
            <a:chExt cx="5795802" cy="2111987"/>
          </a:xfrm>
        </p:grpSpPr>
        <p:grpSp>
          <p:nvGrpSpPr>
            <p:cNvPr id="35" name="Group 34"/>
            <p:cNvGrpSpPr/>
            <p:nvPr/>
          </p:nvGrpSpPr>
          <p:grpSpPr>
            <a:xfrm>
              <a:off x="5617544" y="4135009"/>
              <a:ext cx="5473737" cy="2111987"/>
              <a:chOff x="5617544" y="4135009"/>
              <a:chExt cx="5473737" cy="211198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617544" y="4135009"/>
                <a:ext cx="5473737" cy="2054150"/>
                <a:chOff x="5499013" y="4135009"/>
                <a:chExt cx="5473737" cy="2054150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035"/>
                <a:stretch/>
              </p:blipFill>
              <p:spPr>
                <a:xfrm>
                  <a:off x="5556781" y="4178199"/>
                  <a:ext cx="2675146" cy="2010960"/>
                </a:xfrm>
                <a:prstGeom prst="rect">
                  <a:avLst/>
                </a:prstGeom>
              </p:spPr>
            </p:pic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161"/>
                <a:stretch/>
              </p:blipFill>
              <p:spPr>
                <a:xfrm>
                  <a:off x="8297604" y="4178198"/>
                  <a:ext cx="2675146" cy="2008247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/>
              </p:nvSpPr>
              <p:spPr>
                <a:xfrm>
                  <a:off x="5499013" y="4135009"/>
                  <a:ext cx="13550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b="1" dirty="0" smtClean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AU" b="1" baseline="-25000" dirty="0" smtClean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AU" b="1" dirty="0" smtClean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=1.5sccm</a:t>
                  </a:r>
                  <a:endParaRPr lang="en-AU" b="1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2" name="TextBox 31"/>
              <p:cNvSpPr txBox="1"/>
              <p:nvPr/>
            </p:nvSpPr>
            <p:spPr>
              <a:xfrm>
                <a:off x="7887109" y="5969997"/>
                <a:ext cx="7060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bg1"/>
                    </a:solidFill>
                  </a:rPr>
                  <a:t>10µm</a:t>
                </a:r>
                <a:endParaRPr lang="en-AU" sz="12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7410168" y="6137818"/>
                <a:ext cx="558951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Straight Connector 35"/>
            <p:cNvCxnSpPr/>
            <p:nvPr/>
          </p:nvCxnSpPr>
          <p:spPr>
            <a:xfrm>
              <a:off x="10564425" y="6141411"/>
              <a:ext cx="20466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0707312" y="5968795"/>
              <a:ext cx="7060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1µm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9" name="Straight Connector 38"/>
          <p:cNvCxnSpPr/>
          <p:nvPr/>
        </p:nvCxnSpPr>
        <p:spPr>
          <a:xfrm>
            <a:off x="4687191" y="3664326"/>
            <a:ext cx="20466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821217" y="3498016"/>
            <a:ext cx="706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1µm</a:t>
            </a:r>
            <a:endParaRPr lang="en-AU" sz="1200" b="1" dirty="0">
              <a:solidFill>
                <a:schemeClr val="bg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9"/>
          <a:stretch/>
        </p:blipFill>
        <p:spPr>
          <a:xfrm>
            <a:off x="5789574" y="1830091"/>
            <a:ext cx="2540326" cy="190670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722846" y="1756848"/>
            <a:ext cx="1355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AU" sz="1400" b="1" baseline="-25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AU" sz="14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=0.5sccm</a:t>
            </a:r>
            <a:endParaRPr lang="en-AU" sz="1400" b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5"/>
          <a:stretch/>
        </p:blipFill>
        <p:spPr>
          <a:xfrm>
            <a:off x="8401877" y="1822421"/>
            <a:ext cx="2556165" cy="1914374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-50833" y="1757932"/>
            <a:ext cx="5297952" cy="2038912"/>
            <a:chOff x="-50833" y="1757932"/>
            <a:chExt cx="5297952" cy="203891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28"/>
            <a:stretch/>
          </p:blipFill>
          <p:spPr>
            <a:xfrm>
              <a:off x="63030" y="1822775"/>
              <a:ext cx="2543022" cy="1903646"/>
            </a:xfrm>
            <a:prstGeom prst="rect">
              <a:avLst/>
            </a:prstGeom>
          </p:spPr>
        </p:pic>
        <p:grpSp>
          <p:nvGrpSpPr>
            <p:cNvPr id="33" name="Group 32"/>
            <p:cNvGrpSpPr/>
            <p:nvPr/>
          </p:nvGrpSpPr>
          <p:grpSpPr>
            <a:xfrm>
              <a:off x="-50833" y="1757932"/>
              <a:ext cx="5297952" cy="2038912"/>
              <a:chOff x="-50833" y="1757932"/>
              <a:chExt cx="5297952" cy="2038912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693"/>
              <a:stretch/>
            </p:blipFill>
            <p:spPr>
              <a:xfrm>
                <a:off x="2656885" y="1822420"/>
                <a:ext cx="2564595" cy="1914374"/>
              </a:xfrm>
              <a:prstGeom prst="rect">
                <a:avLst/>
              </a:prstGeom>
            </p:spPr>
          </p:pic>
          <p:grpSp>
            <p:nvGrpSpPr>
              <p:cNvPr id="41" name="Group 40"/>
              <p:cNvGrpSpPr/>
              <p:nvPr/>
            </p:nvGrpSpPr>
            <p:grpSpPr>
              <a:xfrm>
                <a:off x="-50833" y="1757932"/>
                <a:ext cx="2875146" cy="2038912"/>
                <a:chOff x="-50833" y="1757932"/>
                <a:chExt cx="2875146" cy="2038912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-50833" y="1757932"/>
                  <a:ext cx="13550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400" b="1" dirty="0" smtClean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</a:t>
                  </a:r>
                  <a:r>
                    <a:rPr lang="en-AU" sz="1400" b="1" baseline="-25000" dirty="0" smtClean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AU" sz="1400" b="1" dirty="0" smtClean="0">
                      <a:solidFill>
                        <a:schemeClr val="accent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=0.0sccm</a:t>
                  </a:r>
                  <a:endParaRPr lang="en-AU" sz="1400" b="1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1669613" y="3690385"/>
                  <a:ext cx="525293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2118279" y="3519845"/>
                  <a:ext cx="70603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200" b="1" dirty="0" smtClean="0">
                      <a:solidFill>
                        <a:schemeClr val="bg1"/>
                      </a:solidFill>
                    </a:rPr>
                    <a:t>10µm</a:t>
                  </a:r>
                  <a:endParaRPr lang="en-AU" sz="12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25639" y="1762597"/>
                <a:ext cx="5221480" cy="2008609"/>
              </a:xfrm>
              <a:prstGeom prst="rect">
                <a:avLst/>
              </a:prstGeom>
              <a:noFill/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47" name="Rectangle 46"/>
          <p:cNvSpPr/>
          <p:nvPr/>
        </p:nvSpPr>
        <p:spPr>
          <a:xfrm>
            <a:off x="5754436" y="1788235"/>
            <a:ext cx="5221480" cy="199050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Rectangle 47"/>
          <p:cNvSpPr/>
          <p:nvPr/>
        </p:nvSpPr>
        <p:spPr>
          <a:xfrm>
            <a:off x="18567" y="4164603"/>
            <a:ext cx="5356292" cy="2048542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Rectangle 48"/>
          <p:cNvSpPr/>
          <p:nvPr/>
        </p:nvSpPr>
        <p:spPr>
          <a:xfrm>
            <a:off x="5662278" y="4151092"/>
            <a:ext cx="5452331" cy="204854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03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9272" y="-69562"/>
            <a:ext cx="12211273" cy="6927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Freeform 8"/>
          <p:cNvSpPr/>
          <p:nvPr/>
        </p:nvSpPr>
        <p:spPr>
          <a:xfrm>
            <a:off x="591673" y="-69561"/>
            <a:ext cx="11600331" cy="6917889"/>
          </a:xfrm>
          <a:custGeom>
            <a:avLst/>
            <a:gdLst>
              <a:gd name="connsiteX0" fmla="*/ 444998 w 11473853"/>
              <a:gd name="connsiteY0" fmla="*/ 0 h 6858000"/>
              <a:gd name="connsiteX1" fmla="*/ 11473853 w 11473853"/>
              <a:gd name="connsiteY1" fmla="*/ 0 h 6858000"/>
              <a:gd name="connsiteX2" fmla="*/ 11473853 w 11473853"/>
              <a:gd name="connsiteY2" fmla="*/ 6858000 h 6858000"/>
              <a:gd name="connsiteX3" fmla="*/ 0 w 11473853"/>
              <a:gd name="connsiteY3" fmla="*/ 6858000 h 6858000"/>
              <a:gd name="connsiteX4" fmla="*/ 37189 w 11473853"/>
              <a:gd name="connsiteY4" fmla="*/ 6813446 h 6858000"/>
              <a:gd name="connsiteX5" fmla="*/ 1316959 w 11473853"/>
              <a:gd name="connsiteY5" fmla="*/ 3113911 h 6858000"/>
              <a:gd name="connsiteX6" fmla="*/ 505593 w 11473853"/>
              <a:gd name="connsiteY6" fmla="*/ 980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853" h="6858000">
                <a:moveTo>
                  <a:pt x="444998" y="0"/>
                </a:moveTo>
                <a:lnTo>
                  <a:pt x="11473853" y="0"/>
                </a:lnTo>
                <a:lnTo>
                  <a:pt x="11473853" y="6858000"/>
                </a:lnTo>
                <a:lnTo>
                  <a:pt x="0" y="6858000"/>
                </a:lnTo>
                <a:lnTo>
                  <a:pt x="37189" y="6813446"/>
                </a:lnTo>
                <a:cubicBezTo>
                  <a:pt x="836688" y="5808093"/>
                  <a:pt x="1316959" y="4519207"/>
                  <a:pt x="1316959" y="3113911"/>
                </a:cubicBezTo>
                <a:cubicBezTo>
                  <a:pt x="1316959" y="2009750"/>
                  <a:pt x="1020465" y="977455"/>
                  <a:pt x="505593" y="9808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 l="84327"/>
          <a:stretch>
            <a:fillRect/>
          </a:stretch>
        </p:blipFill>
        <p:spPr>
          <a:xfrm flipH="1">
            <a:off x="-19274" y="-69260"/>
            <a:ext cx="1810600" cy="6927260"/>
          </a:xfrm>
          <a:custGeom>
            <a:avLst/>
            <a:gdLst>
              <a:gd name="connsiteX0" fmla="*/ 1910973 w 1910973"/>
              <a:gd name="connsiteY0" fmla="*/ 0 h 6858594"/>
              <a:gd name="connsiteX1" fmla="*/ 872328 w 1910973"/>
              <a:gd name="connsiteY1" fmla="*/ 0 h 6858594"/>
              <a:gd name="connsiteX2" fmla="*/ 811366 w 1910973"/>
              <a:gd name="connsiteY2" fmla="*/ 98683 h 6858594"/>
              <a:gd name="connsiteX3" fmla="*/ 0 w 1910973"/>
              <a:gd name="connsiteY3" fmla="*/ 3114505 h 6858594"/>
              <a:gd name="connsiteX4" fmla="*/ 1279770 w 1910973"/>
              <a:gd name="connsiteY4" fmla="*/ 6814040 h 6858594"/>
              <a:gd name="connsiteX5" fmla="*/ 1316959 w 1910973"/>
              <a:gd name="connsiteY5" fmla="*/ 6858594 h 6858594"/>
              <a:gd name="connsiteX6" fmla="*/ 1910973 w 1910973"/>
              <a:gd name="connsiteY6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973" h="6858594">
                <a:moveTo>
                  <a:pt x="1910973" y="0"/>
                </a:moveTo>
                <a:lnTo>
                  <a:pt x="872328" y="0"/>
                </a:lnTo>
                <a:lnTo>
                  <a:pt x="811366" y="98683"/>
                </a:lnTo>
                <a:cubicBezTo>
                  <a:pt x="296494" y="978049"/>
                  <a:pt x="0" y="2010344"/>
                  <a:pt x="0" y="3114505"/>
                </a:cubicBezTo>
                <a:cubicBezTo>
                  <a:pt x="0" y="4519801"/>
                  <a:pt x="480271" y="5808687"/>
                  <a:pt x="1279770" y="6814040"/>
                </a:cubicBezTo>
                <a:lnTo>
                  <a:pt x="1316959" y="6858594"/>
                </a:lnTo>
                <a:lnTo>
                  <a:pt x="1910973" y="6858594"/>
                </a:lnTo>
                <a:close/>
              </a:path>
            </a:pathLst>
          </a:custGeom>
          <a:effectLst>
            <a:outerShdw blurRad="50800" dist="50800" dir="5400000" sx="77000" sy="77000" algn="ctr" rotWithShape="0">
              <a:srgbClr val="000000"/>
            </a:outerShdw>
          </a:effectLst>
        </p:spPr>
      </p:pic>
      <p:pic>
        <p:nvPicPr>
          <p:cNvPr id="42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18" name="Pentagon 17"/>
          <p:cNvSpPr/>
          <p:nvPr/>
        </p:nvSpPr>
        <p:spPr>
          <a:xfrm>
            <a:off x="6608622" y="1759724"/>
            <a:ext cx="4540136" cy="802888"/>
          </a:xfrm>
          <a:prstGeom prst="homePlate">
            <a:avLst/>
          </a:prstGeom>
          <a:gradFill flip="none" rotWithShape="1">
            <a:gsLst>
              <a:gs pos="32000">
                <a:schemeClr val="accent1">
                  <a:lumMod val="89000"/>
                </a:schemeClr>
              </a:gs>
              <a:gs pos="47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Future Work</a:t>
            </a:r>
            <a:endParaRPr lang="en-AU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Pentagon 33"/>
          <p:cNvSpPr/>
          <p:nvPr/>
        </p:nvSpPr>
        <p:spPr>
          <a:xfrm flipH="1">
            <a:off x="1929161" y="401444"/>
            <a:ext cx="4454508" cy="822138"/>
          </a:xfrm>
          <a:prstGeom prst="homePlate">
            <a:avLst/>
          </a:prstGeom>
          <a:gradFill flip="none" rotWithShape="1">
            <a:gsLst>
              <a:gs pos="35000">
                <a:schemeClr val="accent1">
                  <a:lumMod val="60000"/>
                  <a:lumOff val="4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AU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Parallelogram 34"/>
          <p:cNvSpPr/>
          <p:nvPr/>
        </p:nvSpPr>
        <p:spPr>
          <a:xfrm>
            <a:off x="1929162" y="1558213"/>
            <a:ext cx="4454508" cy="780585"/>
          </a:xfrm>
          <a:prstGeom prst="parallelogra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 growth of MCDs using MPCVD system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Parallelogram 36"/>
          <p:cNvSpPr/>
          <p:nvPr/>
        </p:nvSpPr>
        <p:spPr>
          <a:xfrm>
            <a:off x="1930252" y="2553876"/>
            <a:ext cx="4454508" cy="780585"/>
          </a:xfrm>
          <a:prstGeom prst="parallelogra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Raman analysis confirmed good quality diamond thin films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Parallelogram 37"/>
          <p:cNvSpPr/>
          <p:nvPr/>
        </p:nvSpPr>
        <p:spPr>
          <a:xfrm>
            <a:off x="1939227" y="3507654"/>
            <a:ext cx="4454508" cy="780585"/>
          </a:xfrm>
          <a:prstGeom prst="parallelogra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oxygen assisted in uniform diamond growth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Parallelogram 38"/>
          <p:cNvSpPr/>
          <p:nvPr/>
        </p:nvSpPr>
        <p:spPr>
          <a:xfrm>
            <a:off x="1938848" y="4547068"/>
            <a:ext cx="4454508" cy="780585"/>
          </a:xfrm>
          <a:prstGeom prst="parallelogra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Oxygen addition enhanced the quality of DTFs by efficient etching of sp</a:t>
            </a:r>
            <a:r>
              <a:rPr lang="en-AU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bonded carbon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Parallelogram 40"/>
          <p:cNvSpPr/>
          <p:nvPr/>
        </p:nvSpPr>
        <p:spPr>
          <a:xfrm>
            <a:off x="1930252" y="5657215"/>
            <a:ext cx="4454508" cy="780585"/>
          </a:xfrm>
          <a:prstGeom prst="parallelogra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oxygen should be added according to its etching efficiency of carbon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Parallelogram 42"/>
          <p:cNvSpPr/>
          <p:nvPr/>
        </p:nvSpPr>
        <p:spPr>
          <a:xfrm>
            <a:off x="6476168" y="4219587"/>
            <a:ext cx="4545919" cy="780585"/>
          </a:xfrm>
          <a:prstGeom prst="parallelogra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Raman thermography will be used to study the thermal conductivity of the samples.</a:t>
            </a:r>
            <a:endParaRPr lang="en-A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Parallelogram 22"/>
          <p:cNvSpPr/>
          <p:nvPr/>
        </p:nvSpPr>
        <p:spPr>
          <a:xfrm>
            <a:off x="6541636" y="3038540"/>
            <a:ext cx="4721721" cy="780585"/>
          </a:xfrm>
          <a:prstGeom prst="parallelogram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temperature growth of diamond and correlate the structure and morphology to thermal transport properties</a:t>
            </a:r>
            <a:endParaRPr lang="en-A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6195183" y="-59891"/>
            <a:ext cx="549718" cy="6917891"/>
            <a:chOff x="6195183" y="-59891"/>
            <a:chExt cx="549718" cy="6917891"/>
          </a:xfrm>
        </p:grpSpPr>
        <p:sp>
          <p:nvSpPr>
            <p:cNvPr id="26" name="Rectangle 25"/>
            <p:cNvSpPr/>
            <p:nvPr/>
          </p:nvSpPr>
          <p:spPr>
            <a:xfrm>
              <a:off x="6207441" y="-59891"/>
              <a:ext cx="537460" cy="6917891"/>
            </a:xfrm>
            <a:prstGeom prst="rect">
              <a:avLst/>
            </a:prstGeom>
            <a:gradFill flip="none" rotWithShape="1">
              <a:gsLst>
                <a:gs pos="17000">
                  <a:schemeClr val="tx1">
                    <a:lumMod val="75000"/>
                    <a:lumOff val="25000"/>
                  </a:schemeClr>
                </a:gs>
                <a:gs pos="34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207438" y="1164203"/>
              <a:ext cx="537460" cy="19594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49000">
                  <a:schemeClr val="bg2">
                    <a:lumMod val="75000"/>
                  </a:schemeClr>
                </a:gs>
                <a:gs pos="79000">
                  <a:schemeClr val="accent3">
                    <a:lumMod val="75000"/>
                  </a:schemeClr>
                </a:gs>
                <a:gs pos="98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woPt" dir="t">
                <a:rot lat="0" lon="0" rev="36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195183" y="1843839"/>
              <a:ext cx="537460" cy="19594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49000">
                  <a:schemeClr val="bg2">
                    <a:lumMod val="75000"/>
                  </a:schemeClr>
                </a:gs>
                <a:gs pos="79000">
                  <a:schemeClr val="accent3">
                    <a:lumMod val="75000"/>
                  </a:schemeClr>
                </a:gs>
                <a:gs pos="98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woPt" dir="t">
                <a:rot lat="0" lon="0" rev="36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207441" y="2523475"/>
              <a:ext cx="537460" cy="19594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49000">
                  <a:schemeClr val="bg2">
                    <a:lumMod val="75000"/>
                  </a:schemeClr>
                </a:gs>
                <a:gs pos="79000">
                  <a:schemeClr val="accent3">
                    <a:lumMod val="75000"/>
                  </a:schemeClr>
                </a:gs>
                <a:gs pos="98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woPt" dir="t">
                <a:rot lat="0" lon="0" rev="36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207438" y="3203111"/>
              <a:ext cx="537460" cy="19594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49000">
                  <a:schemeClr val="bg2">
                    <a:lumMod val="75000"/>
                  </a:schemeClr>
                </a:gs>
                <a:gs pos="79000">
                  <a:schemeClr val="accent3">
                    <a:lumMod val="75000"/>
                  </a:schemeClr>
                </a:gs>
                <a:gs pos="98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woPt" dir="t">
                <a:rot lat="0" lon="0" rev="36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207438" y="3882747"/>
              <a:ext cx="537460" cy="19594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49000">
                  <a:schemeClr val="bg2">
                    <a:lumMod val="75000"/>
                  </a:schemeClr>
                </a:gs>
                <a:gs pos="79000">
                  <a:schemeClr val="accent3">
                    <a:lumMod val="75000"/>
                  </a:schemeClr>
                </a:gs>
                <a:gs pos="98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woPt" dir="t">
                <a:rot lat="0" lon="0" rev="36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07438" y="4562383"/>
              <a:ext cx="537460" cy="19594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49000">
                  <a:schemeClr val="bg2">
                    <a:lumMod val="75000"/>
                  </a:schemeClr>
                </a:gs>
                <a:gs pos="79000">
                  <a:schemeClr val="accent3">
                    <a:lumMod val="75000"/>
                  </a:schemeClr>
                </a:gs>
                <a:gs pos="98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woPt" dir="t">
                <a:rot lat="0" lon="0" rev="36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207438" y="5242019"/>
              <a:ext cx="537460" cy="195943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49000">
                  <a:schemeClr val="bg2">
                    <a:lumMod val="75000"/>
                  </a:schemeClr>
                </a:gs>
                <a:gs pos="79000">
                  <a:schemeClr val="accent3">
                    <a:lumMod val="75000"/>
                  </a:schemeClr>
                </a:gs>
                <a:gs pos="98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woPt" dir="t">
                <a:rot lat="0" lon="0" rev="36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6207438" y="5951836"/>
            <a:ext cx="537460" cy="19594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49000">
                <a:schemeClr val="bg2">
                  <a:lumMod val="75000"/>
                </a:schemeClr>
              </a:gs>
              <a:gs pos="79000">
                <a:schemeClr val="accent3">
                  <a:lumMod val="75000"/>
                </a:schemeClr>
              </a:gs>
              <a:gs pos="98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woPt" dir="t">
              <a:rot lat="0" lon="0" rev="36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758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3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16704" cy="42853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Freeform 4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5984147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71598 h 6858000"/>
              <a:gd name="connsiteX5" fmla="*/ 147021 w 12192000"/>
              <a:gd name="connsiteY5" fmla="*/ 1535424 h 6858000"/>
              <a:gd name="connsiteX6" fmla="*/ 3379031 w 12192000"/>
              <a:gd name="connsiteY6" fmla="*/ 1470415 h 6858000"/>
              <a:gd name="connsiteX7" fmla="*/ 5980982 w 12192000"/>
              <a:gd name="connsiteY7" fmla="*/ 3766 h 6858000"/>
              <a:gd name="connsiteX8" fmla="*/ 0 w 12192000"/>
              <a:gd name="connsiteY8" fmla="*/ 0 h 6858000"/>
              <a:gd name="connsiteX9" fmla="*/ 2117299 w 12192000"/>
              <a:gd name="connsiteY9" fmla="*/ 0 h 6858000"/>
              <a:gd name="connsiteX10" fmla="*/ 6715 w 12192000"/>
              <a:gd name="connsiteY10" fmla="*/ 24681 h 6858000"/>
              <a:gd name="connsiteX11" fmla="*/ 0 w 12192000"/>
              <a:gd name="connsiteY11" fmla="*/ 577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984147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71598"/>
                </a:lnTo>
                <a:lnTo>
                  <a:pt x="147021" y="1535424"/>
                </a:lnTo>
                <a:cubicBezTo>
                  <a:pt x="936779" y="1830926"/>
                  <a:pt x="2129812" y="1830819"/>
                  <a:pt x="3379031" y="1470415"/>
                </a:cubicBezTo>
                <a:cubicBezTo>
                  <a:pt x="4503329" y="1146051"/>
                  <a:pt x="5433653" y="598938"/>
                  <a:pt x="5980982" y="3766"/>
                </a:cubicBezTo>
                <a:close/>
                <a:moveTo>
                  <a:pt x="0" y="0"/>
                </a:moveTo>
                <a:lnTo>
                  <a:pt x="2117299" y="0"/>
                </a:lnTo>
                <a:lnTo>
                  <a:pt x="6715" y="24681"/>
                </a:lnTo>
                <a:lnTo>
                  <a:pt x="0" y="57754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t="38534" r="10706"/>
          <a:stretch>
            <a:fillRect/>
          </a:stretch>
        </p:blipFill>
        <p:spPr>
          <a:xfrm rot="20634417">
            <a:off x="-158445" y="-717557"/>
            <a:ext cx="5609163" cy="2189605"/>
          </a:xfrm>
          <a:custGeom>
            <a:avLst/>
            <a:gdLst>
              <a:gd name="connsiteX0" fmla="*/ 567003 w 8460114"/>
              <a:gd name="connsiteY0" fmla="*/ 0 h 3307494"/>
              <a:gd name="connsiteX1" fmla="*/ 8460114 w 8460114"/>
              <a:gd name="connsiteY1" fmla="*/ 2277192 h 3307494"/>
              <a:gd name="connsiteX2" fmla="*/ 8387147 w 8460114"/>
              <a:gd name="connsiteY2" fmla="*/ 2328404 h 3307494"/>
              <a:gd name="connsiteX3" fmla="*/ 4431393 w 8460114"/>
              <a:gd name="connsiteY3" fmla="*/ 3307494 h 3307494"/>
              <a:gd name="connsiteX4" fmla="*/ 180529 w 8460114"/>
              <a:gd name="connsiteY4" fmla="*/ 2121281 h 3307494"/>
              <a:gd name="connsiteX5" fmla="*/ 0 w 8460114"/>
              <a:gd name="connsiteY5" fmla="*/ 1965322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0114" h="3307494">
                <a:moveTo>
                  <a:pt x="567003" y="0"/>
                </a:moveTo>
                <a:lnTo>
                  <a:pt x="8460114" y="2277192"/>
                </a:lnTo>
                <a:lnTo>
                  <a:pt x="8387147" y="2328404"/>
                </a:lnTo>
                <a:cubicBezTo>
                  <a:pt x="7446895" y="2926359"/>
                  <a:pt x="6023951" y="3307494"/>
                  <a:pt x="4431393" y="3307494"/>
                </a:cubicBezTo>
                <a:cubicBezTo>
                  <a:pt x="2661884" y="3307494"/>
                  <a:pt x="1101774" y="2836957"/>
                  <a:pt x="180529" y="2121281"/>
                </a:cubicBezTo>
                <a:lnTo>
                  <a:pt x="0" y="1965322"/>
                </a:lnTo>
                <a:close/>
              </a:path>
            </a:pathLst>
          </a:cu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95902" y="0"/>
            <a:ext cx="56541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</a:t>
            </a:r>
            <a:endParaRPr lang="en-AU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1114" y="2206571"/>
            <a:ext cx="6597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Peter Thang Ha for his assistance in sample preparation</a:t>
            </a:r>
            <a:endParaRPr lang="en-A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1114" y="2752078"/>
            <a:ext cx="6597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Alex </a:t>
            </a:r>
            <a:r>
              <a:rPr lang="en-A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Fuerbach</a:t>
            </a:r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train me for Raman spectroscopy  </a:t>
            </a:r>
            <a:endParaRPr lang="en-A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1114" y="3308267"/>
            <a:ext cx="6597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A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Chao Shen to train me for SEM analysis</a:t>
            </a:r>
            <a:endParaRPr lang="en-A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https://www.anff-nsw.org/wp-content/uploads/2018/05/generic-news-item-600x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886" y="1878926"/>
            <a:ext cx="2115636" cy="211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52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9272" y="-69562"/>
            <a:ext cx="12211273" cy="6927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Freeform 8"/>
          <p:cNvSpPr/>
          <p:nvPr/>
        </p:nvSpPr>
        <p:spPr>
          <a:xfrm>
            <a:off x="591673" y="-69561"/>
            <a:ext cx="11600331" cy="6917889"/>
          </a:xfrm>
          <a:custGeom>
            <a:avLst/>
            <a:gdLst>
              <a:gd name="connsiteX0" fmla="*/ 444998 w 11473853"/>
              <a:gd name="connsiteY0" fmla="*/ 0 h 6858000"/>
              <a:gd name="connsiteX1" fmla="*/ 11473853 w 11473853"/>
              <a:gd name="connsiteY1" fmla="*/ 0 h 6858000"/>
              <a:gd name="connsiteX2" fmla="*/ 11473853 w 11473853"/>
              <a:gd name="connsiteY2" fmla="*/ 6858000 h 6858000"/>
              <a:gd name="connsiteX3" fmla="*/ 0 w 11473853"/>
              <a:gd name="connsiteY3" fmla="*/ 6858000 h 6858000"/>
              <a:gd name="connsiteX4" fmla="*/ 37189 w 11473853"/>
              <a:gd name="connsiteY4" fmla="*/ 6813446 h 6858000"/>
              <a:gd name="connsiteX5" fmla="*/ 1316959 w 11473853"/>
              <a:gd name="connsiteY5" fmla="*/ 3113911 h 6858000"/>
              <a:gd name="connsiteX6" fmla="*/ 505593 w 11473853"/>
              <a:gd name="connsiteY6" fmla="*/ 9808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3853" h="6858000">
                <a:moveTo>
                  <a:pt x="444998" y="0"/>
                </a:moveTo>
                <a:lnTo>
                  <a:pt x="11473853" y="0"/>
                </a:lnTo>
                <a:lnTo>
                  <a:pt x="11473853" y="6858000"/>
                </a:lnTo>
                <a:lnTo>
                  <a:pt x="0" y="6858000"/>
                </a:lnTo>
                <a:lnTo>
                  <a:pt x="37189" y="6813446"/>
                </a:lnTo>
                <a:cubicBezTo>
                  <a:pt x="836688" y="5808093"/>
                  <a:pt x="1316959" y="4519207"/>
                  <a:pt x="1316959" y="3113911"/>
                </a:cubicBezTo>
                <a:cubicBezTo>
                  <a:pt x="1316959" y="2009750"/>
                  <a:pt x="1020465" y="977455"/>
                  <a:pt x="505593" y="9808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rcRect l="84327"/>
          <a:stretch>
            <a:fillRect/>
          </a:stretch>
        </p:blipFill>
        <p:spPr>
          <a:xfrm flipH="1">
            <a:off x="-19274" y="-69260"/>
            <a:ext cx="1810600" cy="6927260"/>
          </a:xfrm>
          <a:custGeom>
            <a:avLst/>
            <a:gdLst>
              <a:gd name="connsiteX0" fmla="*/ 1910973 w 1910973"/>
              <a:gd name="connsiteY0" fmla="*/ 0 h 6858594"/>
              <a:gd name="connsiteX1" fmla="*/ 872328 w 1910973"/>
              <a:gd name="connsiteY1" fmla="*/ 0 h 6858594"/>
              <a:gd name="connsiteX2" fmla="*/ 811366 w 1910973"/>
              <a:gd name="connsiteY2" fmla="*/ 98683 h 6858594"/>
              <a:gd name="connsiteX3" fmla="*/ 0 w 1910973"/>
              <a:gd name="connsiteY3" fmla="*/ 3114505 h 6858594"/>
              <a:gd name="connsiteX4" fmla="*/ 1279770 w 1910973"/>
              <a:gd name="connsiteY4" fmla="*/ 6814040 h 6858594"/>
              <a:gd name="connsiteX5" fmla="*/ 1316959 w 1910973"/>
              <a:gd name="connsiteY5" fmla="*/ 6858594 h 6858594"/>
              <a:gd name="connsiteX6" fmla="*/ 1910973 w 1910973"/>
              <a:gd name="connsiteY6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0973" h="6858594">
                <a:moveTo>
                  <a:pt x="1910973" y="0"/>
                </a:moveTo>
                <a:lnTo>
                  <a:pt x="872328" y="0"/>
                </a:lnTo>
                <a:lnTo>
                  <a:pt x="811366" y="98683"/>
                </a:lnTo>
                <a:cubicBezTo>
                  <a:pt x="296494" y="978049"/>
                  <a:pt x="0" y="2010344"/>
                  <a:pt x="0" y="3114505"/>
                </a:cubicBezTo>
                <a:cubicBezTo>
                  <a:pt x="0" y="4519801"/>
                  <a:pt x="480271" y="5808687"/>
                  <a:pt x="1279770" y="6814040"/>
                </a:cubicBezTo>
                <a:lnTo>
                  <a:pt x="1316959" y="6858594"/>
                </a:lnTo>
                <a:lnTo>
                  <a:pt x="1910973" y="6858594"/>
                </a:lnTo>
                <a:close/>
              </a:path>
            </a:pathLst>
          </a:custGeom>
          <a:effectLst>
            <a:outerShdw blurRad="50800" dist="50800" dir="5400000" sx="77000" sy="77000" algn="ctr" rotWithShape="0">
              <a:srgbClr val="000000"/>
            </a:outerShdw>
          </a:effectLst>
        </p:spPr>
      </p:pic>
      <p:pic>
        <p:nvPicPr>
          <p:cNvPr id="42" name="Content Placeholder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t="7711" r="22404" b="39596"/>
          <a:stretch/>
        </p:blipFill>
        <p:spPr>
          <a:xfrm>
            <a:off x="11148759" y="5821819"/>
            <a:ext cx="994839" cy="9929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05918" y="1645943"/>
            <a:ext cx="68759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5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ThankYou</a:t>
            </a:r>
            <a:endParaRPr lang="en-AU" sz="11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81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9595</TotalTime>
  <Words>1122</Words>
  <Application>Microsoft Office PowerPoint</Application>
  <PresentationFormat>Widescreen</PresentationFormat>
  <Paragraphs>228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Macquarie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Fatima Zahra</dc:creator>
  <cp:lastModifiedBy>Fatima Zahra</cp:lastModifiedBy>
  <cp:revision>188</cp:revision>
  <dcterms:created xsi:type="dcterms:W3CDTF">2018-07-25T07:21:24Z</dcterms:created>
  <dcterms:modified xsi:type="dcterms:W3CDTF">2018-08-13T02:35:28Z</dcterms:modified>
</cp:coreProperties>
</file>